
<file path=[Content_Types].xml><?xml version="1.0" encoding="utf-8"?>
<Types xmlns="http://schemas.openxmlformats.org/package/2006/content-types">
  <Default Extension="avi" ContentType="video/x-msvideo"/>
  <Default Extension="bin" ContentType="application/vnd.openxmlformats-officedocument.oleObject"/>
  <Default Extension="emf" ContentType="image/x-emf"/>
  <Default Extension="jpeg" ContentType="image/jpeg"/>
  <Default Extension="jpg" ContentType="image/jpeg"/>
  <Default Extension="m4v" ContentType="video/unknown"/>
  <Default Extension="mov" ContentType="video/quicktime"/>
  <Default Extension="mp4" ContentType="video/mp4"/>
  <Default Extension="png" ContentType="image/png"/>
  <Default Extension="rels" ContentType="application/vnd.openxmlformats-package.relationships+xml"/>
  <Default Extension="tiff" ContentType="image/tiff"/>
  <Default Extension="vml" ContentType="application/vnd.openxmlformats-officedocument.vmlDrawing"/>
  <Default Extension="wmf" ContentType="image/x-wmf"/>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slides/slide58.xml" ContentType="application/vnd.openxmlformats-officedocument.presentationml.slide+xml"/>
  <Override PartName="/ppt/slides/slide59.xml" ContentType="application/vnd.openxmlformats-officedocument.presentationml.slide+xml"/>
  <Override PartName="/ppt/slides/slide60.xml" ContentType="application/vnd.openxmlformats-officedocument.presentationml.slide+xml"/>
  <Override PartName="/ppt/slides/slide61.xml" ContentType="application/vnd.openxmlformats-officedocument.presentationml.slide+xml"/>
  <Override PartName="/ppt/slides/slide62.xml" ContentType="application/vnd.openxmlformats-officedocument.presentationml.slide+xml"/>
  <Override PartName="/ppt/slides/slide63.xml" ContentType="application/vnd.openxmlformats-officedocument.presentationml.slide+xml"/>
  <Override PartName="/ppt/slides/slide64.xml" ContentType="application/vnd.openxmlformats-officedocument.presentationml.slide+xml"/>
  <Override PartName="/ppt/slides/slide65.xml" ContentType="application/vnd.openxmlformats-officedocument.presentationml.slide+xml"/>
  <Override PartName="/ppt/slides/slide66.xml" ContentType="application/vnd.openxmlformats-officedocument.presentationml.slide+xml"/>
  <Override PartName="/ppt/slides/slide67.xml" ContentType="application/vnd.openxmlformats-officedocument.presentationml.slide+xml"/>
  <Override PartName="/ppt/slides/slide68.xml" ContentType="application/vnd.openxmlformats-officedocument.presentationml.slide+xml"/>
  <Override PartName="/ppt/slides/slide69.xml" ContentType="application/vnd.openxmlformats-officedocument.presentationml.slide+xml"/>
  <Override PartName="/ppt/slides/slide70.xml" ContentType="application/vnd.openxmlformats-officedocument.presentationml.slide+xml"/>
  <Override PartName="/ppt/slides/slide71.xml" ContentType="application/vnd.openxmlformats-officedocument.presentationml.slide+xml"/>
  <Override PartName="/ppt/slides/slide72.xml" ContentType="application/vnd.openxmlformats-officedocument.presentationml.slide+xml"/>
  <Override PartName="/ppt/slides/slide73.xml" ContentType="application/vnd.openxmlformats-officedocument.presentationml.slide+xml"/>
  <Override PartName="/ppt/slides/slide74.xml" ContentType="application/vnd.openxmlformats-officedocument.presentationml.slide+xml"/>
  <Override PartName="/ppt/slides/slide75.xml" ContentType="application/vnd.openxmlformats-officedocument.presentationml.slide+xml"/>
  <Override PartName="/ppt/slides/slide76.xml" ContentType="application/vnd.openxmlformats-officedocument.presentationml.slide+xml"/>
  <Override PartName="/ppt/slides/slide77.xml" ContentType="application/vnd.openxmlformats-officedocument.presentationml.slide+xml"/>
  <Override PartName="/ppt/slides/slide78.xml" ContentType="application/vnd.openxmlformats-officedocument.presentationml.slide+xml"/>
  <Override PartName="/ppt/slides/slide79.xml" ContentType="application/vnd.openxmlformats-officedocument.presentationml.slide+xml"/>
  <Override PartName="/ppt/slides/slide80.xml" ContentType="application/vnd.openxmlformats-officedocument.presentationml.slide+xml"/>
  <Override PartName="/ppt/slides/slide81.xml" ContentType="application/vnd.openxmlformats-officedocument.presentationml.slide+xml"/>
  <Override PartName="/ppt/slides/slide82.xml" ContentType="application/vnd.openxmlformats-officedocument.presentationml.slide+xml"/>
  <Override PartName="/ppt/slides/slide83.xml" ContentType="application/vnd.openxmlformats-officedocument.presentationml.slide+xml"/>
  <Override PartName="/ppt/slides/slide84.xml" ContentType="application/vnd.openxmlformats-officedocument.presentationml.slide+xml"/>
  <Override PartName="/ppt/slides/slide85.xml" ContentType="application/vnd.openxmlformats-officedocument.presentationml.slide+xml"/>
  <Override PartName="/ppt/slides/slide86.xml" ContentType="application/vnd.openxmlformats-officedocument.presentationml.slide+xml"/>
  <Override PartName="/ppt/slides/slide87.xml" ContentType="application/vnd.openxmlformats-officedocument.presentationml.slide+xml"/>
  <Override PartName="/ppt/slides/slide88.xml" ContentType="application/vnd.openxmlformats-officedocument.presentationml.slide+xml"/>
  <Override PartName="/ppt/slides/slide89.xml" ContentType="application/vnd.openxmlformats-officedocument.presentationml.slide+xml"/>
  <Override PartName="/ppt/slides/slide90.xml" ContentType="application/vnd.openxmlformats-officedocument.presentationml.slide+xml"/>
  <Override PartName="/ppt/slides/slide91.xml" ContentType="application/vnd.openxmlformats-officedocument.presentationml.slide+xml"/>
  <Override PartName="/ppt/slides/slide92.xml" ContentType="application/vnd.openxmlformats-officedocument.presentationml.slide+xml"/>
  <Override PartName="/ppt/slides/slide93.xml" ContentType="application/vnd.openxmlformats-officedocument.presentationml.slide+xml"/>
  <Override PartName="/ppt/slides/slide94.xml" ContentType="application/vnd.openxmlformats-officedocument.presentationml.slide+xml"/>
  <Override PartName="/ppt/slides/slide95.xml" ContentType="application/vnd.openxmlformats-officedocument.presentationml.slide+xml"/>
  <Override PartName="/ppt/slides/slide96.xml" ContentType="application/vnd.openxmlformats-officedocument.presentationml.slide+xml"/>
  <Override PartName="/ppt/slides/slide97.xml" ContentType="application/vnd.openxmlformats-officedocument.presentationml.slide+xml"/>
  <Override PartName="/ppt/slides/slide98.xml" ContentType="application/vnd.openxmlformats-officedocument.presentationml.slide+xml"/>
  <Override PartName="/ppt/slides/slide99.xml" ContentType="application/vnd.openxmlformats-officedocument.presentationml.slide+xml"/>
  <Override PartName="/ppt/slides/slide100.xml" ContentType="application/vnd.openxmlformats-officedocument.presentationml.slide+xml"/>
  <Override PartName="/ppt/slides/slide101.xml" ContentType="application/vnd.openxmlformats-officedocument.presentationml.slide+xml"/>
  <Override PartName="/ppt/slides/slide102.xml" ContentType="application/vnd.openxmlformats-officedocument.presentationml.slide+xml"/>
  <Override PartName="/ppt/slides/slide103.xml" ContentType="application/vnd.openxmlformats-officedocument.presentationml.slide+xml"/>
  <Override PartName="/ppt/slides/slide104.xml" ContentType="application/vnd.openxmlformats-officedocument.presentationml.slide+xml"/>
  <Override PartName="/ppt/slides/slide105.xml" ContentType="application/vnd.openxmlformats-officedocument.presentationml.slide+xml"/>
  <Override PartName="/ppt/slides/slide106.xml" ContentType="application/vnd.openxmlformats-officedocument.presentationml.slide+xml"/>
  <Override PartName="/ppt/slides/slide107.xml" ContentType="application/vnd.openxmlformats-officedocument.presentationml.slide+xml"/>
  <Override PartName="/ppt/slides/slide108.xml" ContentType="application/vnd.openxmlformats-officedocument.presentationml.slide+xml"/>
  <Override PartName="/ppt/slides/slide109.xml" ContentType="application/vnd.openxmlformats-officedocument.presentationml.slide+xml"/>
  <Override PartName="/ppt/slides/slide110.xml" ContentType="application/vnd.openxmlformats-officedocument.presentationml.slide+xml"/>
  <Override PartName="/ppt/slides/slide111.xml" ContentType="application/vnd.openxmlformats-officedocument.presentationml.slide+xml"/>
  <Override PartName="/ppt/slides/slide112.xml" ContentType="application/vnd.openxmlformats-officedocument.presentationml.slide+xml"/>
  <Override PartName="/ppt/slides/slide113.xml" ContentType="application/vnd.openxmlformats-officedocument.presentationml.slide+xml"/>
  <Override PartName="/ppt/slides/slide114.xml" ContentType="application/vnd.openxmlformats-officedocument.presentationml.slide+xml"/>
  <Override PartName="/ppt/slides/slide115.xml" ContentType="application/vnd.openxmlformats-officedocument.presentationml.slide+xml"/>
  <Override PartName="/ppt/slides/slide116.xml" ContentType="application/vnd.openxmlformats-officedocument.presentationml.slide+xml"/>
  <Override PartName="/ppt/slides/slide117.xml" ContentType="application/vnd.openxmlformats-officedocument.presentationml.slide+xml"/>
  <Override PartName="/ppt/slides/slide118.xml" ContentType="application/vnd.openxmlformats-officedocument.presentationml.slide+xml"/>
  <Override PartName="/ppt/slides/slide119.xml" ContentType="application/vnd.openxmlformats-officedocument.presentationml.slide+xml"/>
  <Override PartName="/ppt/slides/slide120.xml" ContentType="application/vnd.openxmlformats-officedocument.presentationml.slide+xml"/>
  <Override PartName="/ppt/slides/slide121.xml" ContentType="application/vnd.openxmlformats-officedocument.presentationml.slide+xml"/>
  <Override PartName="/ppt/slides/slide122.xml" ContentType="application/vnd.openxmlformats-officedocument.presentationml.slide+xml"/>
  <Override PartName="/ppt/slides/slide123.xml" ContentType="application/vnd.openxmlformats-officedocument.presentationml.slide+xml"/>
  <Override PartName="/ppt/slides/slide124.xml" ContentType="application/vnd.openxmlformats-officedocument.presentationml.slide+xml"/>
  <Override PartName="/ppt/slides/slide125.xml" ContentType="application/vnd.openxmlformats-officedocument.presentationml.slide+xml"/>
  <Override PartName="/ppt/slides/slide126.xml" ContentType="application/vnd.openxmlformats-officedocument.presentationml.slide+xml"/>
  <Override PartName="/ppt/slides/slide127.xml" ContentType="application/vnd.openxmlformats-officedocument.presentationml.slide+xml"/>
  <Override PartName="/ppt/slides/slide128.xml" ContentType="application/vnd.openxmlformats-officedocument.presentationml.slide+xml"/>
  <Override PartName="/ppt/slides/slide129.xml" ContentType="application/vnd.openxmlformats-officedocument.presentationml.slide+xml"/>
  <Override PartName="/ppt/slides/slide130.xml" ContentType="application/vnd.openxmlformats-officedocument.presentationml.slide+xml"/>
  <Override PartName="/ppt/slides/slide131.xml" ContentType="application/vnd.openxmlformats-officedocument.presentationml.slide+xml"/>
  <Override PartName="/ppt/slides/slide132.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ppt/notesSlides/notesSlide32.xml" ContentType="application/vnd.openxmlformats-officedocument.presentationml.notesSlide+xml"/>
  <Override PartName="/ppt/notesSlides/notesSlide33.xml" ContentType="application/vnd.openxmlformats-officedocument.presentationml.notesSlide+xml"/>
  <Override PartName="/ppt/notesSlides/notesSlide34.xml" ContentType="application/vnd.openxmlformats-officedocument.presentationml.notesSlide+xml"/>
  <Override PartName="/ppt/notesSlides/notesSlide35.xml" ContentType="application/vnd.openxmlformats-officedocument.presentationml.notesSlide+xml"/>
  <Override PartName="/ppt/notesSlides/notesSlide36.xml" ContentType="application/vnd.openxmlformats-officedocument.presentationml.notesSlide+xml"/>
  <Override PartName="/ppt/notesSlides/notesSlide37.xml" ContentType="application/vnd.openxmlformats-officedocument.presentationml.notesSlide+xml"/>
  <Override PartName="/ppt/notesSlides/notesSlide38.xml" ContentType="application/vnd.openxmlformats-officedocument.presentationml.notesSlide+xml"/>
  <Override PartName="/ppt/notesSlides/notesSlide39.xml" ContentType="application/vnd.openxmlformats-officedocument.presentationml.notesSlide+xml"/>
  <Override PartName="/ppt/notesSlides/notesSlide40.xml" ContentType="application/vnd.openxmlformats-officedocument.presentationml.notesSlide+xml"/>
  <Override PartName="/ppt/notesSlides/notesSlide41.xml" ContentType="application/vnd.openxmlformats-officedocument.presentationml.notesSlide+xml"/>
  <Override PartName="/ppt/notesSlides/notesSlide42.xml" ContentType="application/vnd.openxmlformats-officedocument.presentationml.notesSlide+xml"/>
  <Override PartName="/ppt/notesSlides/notesSlide43.xml" ContentType="application/vnd.openxmlformats-officedocument.presentationml.notesSlide+xml"/>
  <Override PartName="/ppt/notesSlides/notesSlide44.xml" ContentType="application/vnd.openxmlformats-officedocument.presentationml.notesSlide+xml"/>
  <Override PartName="/ppt/notesSlides/notesSlide45.xml" ContentType="application/vnd.openxmlformats-officedocument.presentationml.notesSlide+xml"/>
  <Override PartName="/ppt/notesSlides/notesSlide46.xml" ContentType="application/vnd.openxmlformats-officedocument.presentationml.notesSlide+xml"/>
  <Override PartName="/ppt/notesSlides/notesSlide47.xml" ContentType="application/vnd.openxmlformats-officedocument.presentationml.notesSlide+xml"/>
  <Override PartName="/ppt/notesSlides/notesSlide48.xml" ContentType="application/vnd.openxmlformats-officedocument.presentationml.notesSlide+xml"/>
  <Override PartName="/ppt/notesSlides/notesSlide49.xml" ContentType="application/vnd.openxmlformats-officedocument.presentationml.notesSlide+xml"/>
  <Override PartName="/ppt/notesSlides/notesSlide50.xml" ContentType="application/vnd.openxmlformats-officedocument.presentationml.notesSlide+xml"/>
  <Override PartName="/ppt/notesSlides/notesSlide51.xml" ContentType="application/vnd.openxmlformats-officedocument.presentationml.notesSlide+xml"/>
  <Override PartName="/ppt/notesSlides/notesSlide52.xml" ContentType="application/vnd.openxmlformats-officedocument.presentationml.notesSlide+xml"/>
  <Override PartName="/ppt/notesSlides/notesSlide53.xml" ContentType="application/vnd.openxmlformats-officedocument.presentationml.notesSlide+xml"/>
  <Override PartName="/ppt/notesSlides/notesSlide54.xml" ContentType="application/vnd.openxmlformats-officedocument.presentationml.notesSlide+xml"/>
  <Override PartName="/ppt/notesSlides/notesSlide55.xml" ContentType="application/vnd.openxmlformats-officedocument.presentationml.notesSlide+xml"/>
  <Override PartName="/ppt/notesSlides/notesSlide56.xml" ContentType="application/vnd.openxmlformats-officedocument.presentationml.notesSlide+xml"/>
  <Override PartName="/ppt/notesSlides/notesSlide57.xml" ContentType="application/vnd.openxmlformats-officedocument.presentationml.notesSlide+xml"/>
  <Override PartName="/ppt/notesSlides/notesSlide58.xml" ContentType="application/vnd.openxmlformats-officedocument.presentationml.notesSlide+xml"/>
  <Override PartName="/ppt/notesSlides/notesSlide59.xml" ContentType="application/vnd.openxmlformats-officedocument.presentationml.notesSlide+xml"/>
  <Override PartName="/ppt/notesSlides/notesSlide60.xml" ContentType="application/vnd.openxmlformats-officedocument.presentationml.notesSlide+xml"/>
  <Override PartName="/ppt/notesSlides/notesSlide61.xml" ContentType="application/vnd.openxmlformats-officedocument.presentationml.notesSlide+xml"/>
  <Override PartName="/ppt/notesSlides/notesSlide62.xml" ContentType="application/vnd.openxmlformats-officedocument.presentationml.notesSlide+xml"/>
  <Override PartName="/ppt/notesSlides/notesSlide63.xml" ContentType="application/vnd.openxmlformats-officedocument.presentationml.notesSlide+xml"/>
  <Override PartName="/ppt/notesSlides/notesSlide64.xml" ContentType="application/vnd.openxmlformats-officedocument.presentationml.notesSlide+xml"/>
  <Override PartName="/ppt/notesSlides/notesSlide65.xml" ContentType="application/vnd.openxmlformats-officedocument.presentationml.notesSlide+xml"/>
  <Override PartName="/ppt/notesSlides/notesSlide66.xml" ContentType="application/vnd.openxmlformats-officedocument.presentationml.notesSlide+xml"/>
  <Override PartName="/ppt/notesSlides/notesSlide67.xml" ContentType="application/vnd.openxmlformats-officedocument.presentationml.notesSlide+xml"/>
  <Override PartName="/ppt/notesSlides/notesSlide68.xml" ContentType="application/vnd.openxmlformats-officedocument.presentationml.notesSlide+xml"/>
  <Override PartName="/ppt/notesSlides/notesSlide69.xml" ContentType="application/vnd.openxmlformats-officedocument.presentationml.notesSlide+xml"/>
  <Override PartName="/ppt/notesSlides/notesSlide70.xml" ContentType="application/vnd.openxmlformats-officedocument.presentationml.notesSlide+xml"/>
  <Override PartName="/ppt/notesSlides/notesSlide71.xml" ContentType="application/vnd.openxmlformats-officedocument.presentationml.notesSlide+xml"/>
  <Override PartName="/ppt/notesSlides/notesSlide72.xml" ContentType="application/vnd.openxmlformats-officedocument.presentationml.notesSlide+xml"/>
  <Override PartName="/ppt/notesSlides/notesSlide73.xml" ContentType="application/vnd.openxmlformats-officedocument.presentationml.notesSlide+xml"/>
  <Override PartName="/ppt/notesSlides/notesSlide74.xml" ContentType="application/vnd.openxmlformats-officedocument.presentationml.notesSlide+xml"/>
  <Override PartName="/ppt/notesSlides/notesSlide75.xml" ContentType="application/vnd.openxmlformats-officedocument.presentationml.notesSlide+xml"/>
  <Override PartName="/ppt/notesSlides/notesSlide76.xml" ContentType="application/vnd.openxmlformats-officedocument.presentationml.notesSlide+xml"/>
  <Override PartName="/ppt/notesSlides/notesSlide77.xml" ContentType="application/vnd.openxmlformats-officedocument.presentationml.notesSlide+xml"/>
  <Override PartName="/ppt/notesSlides/notesSlide78.xml" ContentType="application/vnd.openxmlformats-officedocument.presentationml.notesSlide+xml"/>
  <Override PartName="/ppt/notesSlides/notesSlide79.xml" ContentType="application/vnd.openxmlformats-officedocument.presentationml.notesSlide+xml"/>
  <Override PartName="/ppt/notesSlides/notesSlide80.xml" ContentType="application/vnd.openxmlformats-officedocument.presentationml.notesSlide+xml"/>
  <Override PartName="/ppt/notesSlides/notesSlide81.xml" ContentType="application/vnd.openxmlformats-officedocument.presentationml.notesSlide+xml"/>
  <Override PartName="/ppt/notesSlides/notesSlide82.xml" ContentType="application/vnd.openxmlformats-officedocument.presentationml.notesSlide+xml"/>
  <Override PartName="/ppt/notesSlides/notesSlide83.xml" ContentType="application/vnd.openxmlformats-officedocument.presentationml.notesSlide+xml"/>
  <Override PartName="/ppt/notesSlides/notesSlide84.xml" ContentType="application/vnd.openxmlformats-officedocument.presentationml.notesSlide+xml"/>
  <Override PartName="/ppt/notesSlides/notesSlide85.xml" ContentType="application/vnd.openxmlformats-officedocument.presentationml.notesSlide+xml"/>
  <Override PartName="/ppt/notesSlides/notesSlide86.xml" ContentType="application/vnd.openxmlformats-officedocument.presentationml.notesSlide+xml"/>
  <Override PartName="/ppt/notesSlides/notesSlide87.xml" ContentType="application/vnd.openxmlformats-officedocument.presentationml.notesSlide+xml"/>
  <Override PartName="/ppt/notesSlides/notesSlide88.xml" ContentType="application/vnd.openxmlformats-officedocument.presentationml.notesSlide+xml"/>
  <Override PartName="/ppt/notesSlides/notesSlide89.xml" ContentType="application/vnd.openxmlformats-officedocument.presentationml.notesSlide+xml"/>
  <Override PartName="/ppt/notesSlides/notesSlide90.xml" ContentType="application/vnd.openxmlformats-officedocument.presentationml.notesSlide+xml"/>
  <Override PartName="/ppt/notesSlides/notesSlide91.xml" ContentType="application/vnd.openxmlformats-officedocument.presentationml.notesSlide+xml"/>
  <Override PartName="/ppt/notesSlides/notesSlide92.xml" ContentType="application/vnd.openxmlformats-officedocument.presentationml.notesSlide+xml"/>
  <Override PartName="/ppt/notesSlides/notesSlide93.xml" ContentType="application/vnd.openxmlformats-officedocument.presentationml.notesSlide+xml"/>
  <Override PartName="/ppt/notesSlides/notesSlide94.xml" ContentType="application/vnd.openxmlformats-officedocument.presentationml.notesSlide+xml"/>
  <Override PartName="/ppt/notesSlides/notesSlide95.xml" ContentType="application/vnd.openxmlformats-officedocument.presentationml.notesSlide+xml"/>
  <Override PartName="/ppt/notesSlides/notesSlide96.xml" ContentType="application/vnd.openxmlformats-officedocument.presentationml.notesSlide+xml"/>
  <Override PartName="/ppt/notesSlides/notesSlide97.xml" ContentType="application/vnd.openxmlformats-officedocument.presentationml.notesSlide+xml"/>
  <Override PartName="/ppt/notesSlides/notesSlide98.xml" ContentType="application/vnd.openxmlformats-officedocument.presentationml.notesSlide+xml"/>
  <Override PartName="/ppt/notesSlides/notesSlide99.xml" ContentType="application/vnd.openxmlformats-officedocument.presentationml.notesSlide+xml"/>
  <Override PartName="/ppt/notesSlides/notesSlide100.xml" ContentType="application/vnd.openxmlformats-officedocument.presentationml.notesSlide+xml"/>
  <Override PartName="/ppt/notesSlides/notesSlide101.xml" ContentType="application/vnd.openxmlformats-officedocument.presentationml.notesSlide+xml"/>
  <Override PartName="/ppt/notesSlides/notesSlide102.xml" ContentType="application/vnd.openxmlformats-officedocument.presentationml.notesSlide+xml"/>
  <Override PartName="/ppt/notesSlides/notesSlide103.xml" ContentType="application/vnd.openxmlformats-officedocument.presentationml.notesSlide+xml"/>
  <Override PartName="/ppt/notesSlides/notesSlide104.xml" ContentType="application/vnd.openxmlformats-officedocument.presentationml.notesSlide+xml"/>
  <Override PartName="/ppt/notesSlides/notesSlide105.xml" ContentType="application/vnd.openxmlformats-officedocument.presentationml.notesSlide+xml"/>
  <Override PartName="/ppt/notesSlides/notesSlide106.xml" ContentType="application/vnd.openxmlformats-officedocument.presentationml.notesSlide+xml"/>
  <Override PartName="/ppt/notesSlides/notesSlide107.xml" ContentType="application/vnd.openxmlformats-officedocument.presentationml.notesSlide+xml"/>
  <Override PartName="/ppt/notesSlides/notesSlide108.xml" ContentType="application/vnd.openxmlformats-officedocument.presentationml.notesSlide+xml"/>
  <Override PartName="/ppt/notesSlides/notesSlide109.xml" ContentType="application/vnd.openxmlformats-officedocument.presentationml.notesSlide+xml"/>
  <Override PartName="/ppt/notesSlides/notesSlide110.xml" ContentType="application/vnd.openxmlformats-officedocument.presentationml.notesSlide+xml"/>
  <Override PartName="/ppt/notesSlides/notesSlide111.xml" ContentType="application/vnd.openxmlformats-officedocument.presentationml.notesSlide+xml"/>
  <Override PartName="/ppt/notesSlides/notesSlide112.xml" ContentType="application/vnd.openxmlformats-officedocument.presentationml.notesSlide+xml"/>
  <Override PartName="/ppt/notesSlides/notesSlide113.xml" ContentType="application/vnd.openxmlformats-officedocument.presentationml.notesSlide+xml"/>
  <Override PartName="/ppt/notesSlides/notesSlide114.xml" ContentType="application/vnd.openxmlformats-officedocument.presentationml.notesSlide+xml"/>
  <Override PartName="/ppt/notesSlides/notesSlide115.xml" ContentType="application/vnd.openxmlformats-officedocument.presentationml.notesSlide+xml"/>
  <Override PartName="/ppt/notesSlides/notesSlide116.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783" r:id="rId1"/>
  </p:sldMasterIdLst>
  <p:notesMasterIdLst>
    <p:notesMasterId r:id="rId134"/>
  </p:notesMasterIdLst>
  <p:handoutMasterIdLst>
    <p:handoutMasterId r:id="rId135"/>
  </p:handoutMasterIdLst>
  <p:sldIdLst>
    <p:sldId id="270" r:id="rId2"/>
    <p:sldId id="347" r:id="rId3"/>
    <p:sldId id="1403" r:id="rId4"/>
    <p:sldId id="336" r:id="rId5"/>
    <p:sldId id="495" r:id="rId6"/>
    <p:sldId id="496" r:id="rId7"/>
    <p:sldId id="497" r:id="rId8"/>
    <p:sldId id="394" r:id="rId9"/>
    <p:sldId id="598" r:id="rId10"/>
    <p:sldId id="602" r:id="rId11"/>
    <p:sldId id="603" r:id="rId12"/>
    <p:sldId id="605" r:id="rId13"/>
    <p:sldId id="531" r:id="rId14"/>
    <p:sldId id="1404" r:id="rId15"/>
    <p:sldId id="479" r:id="rId16"/>
    <p:sldId id="579" r:id="rId17"/>
    <p:sldId id="607" r:id="rId18"/>
    <p:sldId id="606" r:id="rId19"/>
    <p:sldId id="361" r:id="rId20"/>
    <p:sldId id="498" r:id="rId21"/>
    <p:sldId id="478" r:id="rId22"/>
    <p:sldId id="333" r:id="rId23"/>
    <p:sldId id="260" r:id="rId24"/>
    <p:sldId id="392" r:id="rId25"/>
    <p:sldId id="298" r:id="rId26"/>
    <p:sldId id="328" r:id="rId27"/>
    <p:sldId id="302" r:id="rId28"/>
    <p:sldId id="317" r:id="rId29"/>
    <p:sldId id="299" r:id="rId30"/>
    <p:sldId id="300" r:id="rId31"/>
    <p:sldId id="297" r:id="rId32"/>
    <p:sldId id="307" r:id="rId33"/>
    <p:sldId id="501" r:id="rId34"/>
    <p:sldId id="1405" r:id="rId35"/>
    <p:sldId id="608" r:id="rId36"/>
    <p:sldId id="442" r:id="rId37"/>
    <p:sldId id="443" r:id="rId38"/>
    <p:sldId id="428" r:id="rId39"/>
    <p:sldId id="432" r:id="rId40"/>
    <p:sldId id="434" r:id="rId41"/>
    <p:sldId id="435" r:id="rId42"/>
    <p:sldId id="456" r:id="rId43"/>
    <p:sldId id="457" r:id="rId44"/>
    <p:sldId id="466" r:id="rId45"/>
    <p:sldId id="507" r:id="rId46"/>
    <p:sldId id="515" r:id="rId47"/>
    <p:sldId id="509" r:id="rId48"/>
    <p:sldId id="516" r:id="rId49"/>
    <p:sldId id="400" r:id="rId50"/>
    <p:sldId id="463" r:id="rId51"/>
    <p:sldId id="523" r:id="rId52"/>
    <p:sldId id="459" r:id="rId53"/>
    <p:sldId id="530" r:id="rId54"/>
    <p:sldId id="514" r:id="rId55"/>
    <p:sldId id="510" r:id="rId56"/>
    <p:sldId id="511" r:id="rId57"/>
    <p:sldId id="512" r:id="rId58"/>
    <p:sldId id="402" r:id="rId59"/>
    <p:sldId id="411" r:id="rId60"/>
    <p:sldId id="415" r:id="rId61"/>
    <p:sldId id="527" r:id="rId62"/>
    <p:sldId id="518" r:id="rId63"/>
    <p:sldId id="416" r:id="rId64"/>
    <p:sldId id="521" r:id="rId65"/>
    <p:sldId id="520" r:id="rId66"/>
    <p:sldId id="1407" r:id="rId67"/>
    <p:sldId id="423" r:id="rId68"/>
    <p:sldId id="547" r:id="rId69"/>
    <p:sldId id="324" r:id="rId70"/>
    <p:sldId id="1406" r:id="rId71"/>
    <p:sldId id="1401" r:id="rId72"/>
    <p:sldId id="1402" r:id="rId73"/>
    <p:sldId id="571" r:id="rId74"/>
    <p:sldId id="541" r:id="rId75"/>
    <p:sldId id="580" r:id="rId76"/>
    <p:sldId id="1408" r:id="rId77"/>
    <p:sldId id="581" r:id="rId78"/>
    <p:sldId id="615" r:id="rId79"/>
    <p:sldId id="617" r:id="rId80"/>
    <p:sldId id="619" r:id="rId81"/>
    <p:sldId id="630" r:id="rId82"/>
    <p:sldId id="622" r:id="rId83"/>
    <p:sldId id="623" r:id="rId84"/>
    <p:sldId id="1410" r:id="rId85"/>
    <p:sldId id="1409" r:id="rId86"/>
    <p:sldId id="614" r:id="rId87"/>
    <p:sldId id="625" r:id="rId88"/>
    <p:sldId id="1398" r:id="rId89"/>
    <p:sldId id="1397" r:id="rId90"/>
    <p:sldId id="1400" r:id="rId91"/>
    <p:sldId id="599" r:id="rId92"/>
    <p:sldId id="310" r:id="rId93"/>
    <p:sldId id="494" r:id="rId94"/>
    <p:sldId id="477" r:id="rId95"/>
    <p:sldId id="376" r:id="rId96"/>
    <p:sldId id="377" r:id="rId97"/>
    <p:sldId id="378" r:id="rId98"/>
    <p:sldId id="380" r:id="rId99"/>
    <p:sldId id="285" r:id="rId100"/>
    <p:sldId id="286" r:id="rId101"/>
    <p:sldId id="369" r:id="rId102"/>
    <p:sldId id="319" r:id="rId103"/>
    <p:sldId id="320" r:id="rId104"/>
    <p:sldId id="385" r:id="rId105"/>
    <p:sldId id="390" r:id="rId106"/>
    <p:sldId id="391" r:id="rId107"/>
    <p:sldId id="370" r:id="rId108"/>
    <p:sldId id="371" r:id="rId109"/>
    <p:sldId id="372" r:id="rId110"/>
    <p:sldId id="373" r:id="rId111"/>
    <p:sldId id="321" r:id="rId112"/>
    <p:sldId id="322" r:id="rId113"/>
    <p:sldId id="506" r:id="rId114"/>
    <p:sldId id="476" r:id="rId115"/>
    <p:sldId id="528" r:id="rId116"/>
    <p:sldId id="529" r:id="rId117"/>
    <p:sldId id="323" r:id="rId118"/>
    <p:sldId id="454" r:id="rId119"/>
    <p:sldId id="375" r:id="rId120"/>
    <p:sldId id="546" r:id="rId121"/>
    <p:sldId id="545" r:id="rId122"/>
    <p:sldId id="542" r:id="rId123"/>
    <p:sldId id="543" r:id="rId124"/>
    <p:sldId id="548" r:id="rId125"/>
    <p:sldId id="544" r:id="rId126"/>
    <p:sldId id="379" r:id="rId127"/>
    <p:sldId id="464" r:id="rId128"/>
    <p:sldId id="524" r:id="rId129"/>
    <p:sldId id="525" r:id="rId130"/>
    <p:sldId id="526" r:id="rId131"/>
    <p:sldId id="522" r:id="rId132"/>
    <p:sldId id="616" r:id="rId133"/>
  </p:sldIdLst>
  <p:sldSz cx="9144000" cy="6858000" type="screen4x3"/>
  <p:notesSz cx="7010400" cy="92964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 uri="{2D200454-40CA-4A62-9FC3-DE9A4176ACB9}">
      <p15:notesGuideLst xmlns:p15="http://schemas.microsoft.com/office/powerpoint/2012/main">
        <p15:guide id="1" orient="horz" pos="2928">
          <p15:clr>
            <a:srgbClr val="A4A3A4"/>
          </p15:clr>
        </p15:guide>
        <p15:guide id="2" pos="2208">
          <p15:clr>
            <a:srgbClr val="A4A3A4"/>
          </p15:clr>
        </p15:guide>
      </p15:notes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prnPr/>
  <p:clrMru>
    <a:srgbClr val="357977"/>
    <a:srgbClr val="CCFFCC"/>
    <a:srgbClr val="FFFFCC"/>
    <a:srgbClr val="CCECFF"/>
    <a:srgbClr val="4F664A"/>
    <a:srgbClr val="CCCC00"/>
    <a:srgbClr val="FFCC99"/>
    <a:srgbClr val="99FFCC"/>
    <a:srgbClr val="CCFF33"/>
    <a:srgbClr val="EEB500"/>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6840"/>
    <p:restoredTop sz="94658" autoAdjust="0"/>
  </p:normalViewPr>
  <p:slideViewPr>
    <p:cSldViewPr snapToGrid="0" snapToObjects="1">
      <p:cViewPr varScale="1">
        <p:scale>
          <a:sx n="123" d="100"/>
          <a:sy n="123" d="100"/>
        </p:scale>
        <p:origin x="1188" y="90"/>
      </p:cViewPr>
      <p:guideLst>
        <p:guide orient="horz" pos="2160"/>
        <p:guide pos="2880"/>
      </p:guideLst>
    </p:cSldViewPr>
  </p:slideViewPr>
  <p:notesTextViewPr>
    <p:cViewPr>
      <p:scale>
        <a:sx n="3" d="2"/>
        <a:sy n="3" d="2"/>
      </p:scale>
      <p:origin x="0" y="0"/>
    </p:cViewPr>
  </p:notesTextViewPr>
  <p:notesViewPr>
    <p:cSldViewPr snapToGrid="0" snapToObjects="1">
      <p:cViewPr varScale="1">
        <p:scale>
          <a:sx n="69" d="100"/>
          <a:sy n="69" d="100"/>
        </p:scale>
        <p:origin x="-1670" y="-72"/>
      </p:cViewPr>
      <p:guideLst>
        <p:guide orient="horz" pos="2928"/>
        <p:guide pos="2208"/>
      </p:guideLst>
    </p:cSldViewPr>
  </p:notesViewPr>
  <p:gridSpacing cx="76200" cy="76200"/>
</p:viewPr>
</file>

<file path=ppt/_rels/presentation.xml.rels><?xml version="1.0" encoding="UTF-8" standalone="yes"?>
<Relationships xmlns="http://schemas.openxmlformats.org/package/2006/relationships"><Relationship Id="rId26" Type="http://schemas.openxmlformats.org/officeDocument/2006/relationships/slide" Target="slides/slide25.xml"/><Relationship Id="rId117" Type="http://schemas.openxmlformats.org/officeDocument/2006/relationships/slide" Target="slides/slide116.xml"/><Relationship Id="rId21" Type="http://schemas.openxmlformats.org/officeDocument/2006/relationships/slide" Target="slides/slide20.xml"/><Relationship Id="rId42" Type="http://schemas.openxmlformats.org/officeDocument/2006/relationships/slide" Target="slides/slide41.xml"/><Relationship Id="rId47" Type="http://schemas.openxmlformats.org/officeDocument/2006/relationships/slide" Target="slides/slide46.xml"/><Relationship Id="rId63" Type="http://schemas.openxmlformats.org/officeDocument/2006/relationships/slide" Target="slides/slide62.xml"/><Relationship Id="rId68" Type="http://schemas.openxmlformats.org/officeDocument/2006/relationships/slide" Target="slides/slide67.xml"/><Relationship Id="rId84" Type="http://schemas.openxmlformats.org/officeDocument/2006/relationships/slide" Target="slides/slide83.xml"/><Relationship Id="rId89" Type="http://schemas.openxmlformats.org/officeDocument/2006/relationships/slide" Target="slides/slide88.xml"/><Relationship Id="rId112" Type="http://schemas.openxmlformats.org/officeDocument/2006/relationships/slide" Target="slides/slide111.xml"/><Relationship Id="rId133" Type="http://schemas.openxmlformats.org/officeDocument/2006/relationships/slide" Target="slides/slide132.xml"/><Relationship Id="rId138" Type="http://schemas.openxmlformats.org/officeDocument/2006/relationships/theme" Target="theme/theme1.xml"/><Relationship Id="rId16" Type="http://schemas.openxmlformats.org/officeDocument/2006/relationships/slide" Target="slides/slide15.xml"/><Relationship Id="rId107" Type="http://schemas.openxmlformats.org/officeDocument/2006/relationships/slide" Target="slides/slide106.xml"/><Relationship Id="rId11" Type="http://schemas.openxmlformats.org/officeDocument/2006/relationships/slide" Target="slides/slide10.xml"/><Relationship Id="rId32" Type="http://schemas.openxmlformats.org/officeDocument/2006/relationships/slide" Target="slides/slide31.xml"/><Relationship Id="rId37" Type="http://schemas.openxmlformats.org/officeDocument/2006/relationships/slide" Target="slides/slide36.xml"/><Relationship Id="rId53" Type="http://schemas.openxmlformats.org/officeDocument/2006/relationships/slide" Target="slides/slide52.xml"/><Relationship Id="rId58" Type="http://schemas.openxmlformats.org/officeDocument/2006/relationships/slide" Target="slides/slide57.xml"/><Relationship Id="rId74" Type="http://schemas.openxmlformats.org/officeDocument/2006/relationships/slide" Target="slides/slide73.xml"/><Relationship Id="rId79" Type="http://schemas.openxmlformats.org/officeDocument/2006/relationships/slide" Target="slides/slide78.xml"/><Relationship Id="rId102" Type="http://schemas.openxmlformats.org/officeDocument/2006/relationships/slide" Target="slides/slide101.xml"/><Relationship Id="rId123" Type="http://schemas.openxmlformats.org/officeDocument/2006/relationships/slide" Target="slides/slide122.xml"/><Relationship Id="rId128" Type="http://schemas.openxmlformats.org/officeDocument/2006/relationships/slide" Target="slides/slide127.xml"/><Relationship Id="rId5" Type="http://schemas.openxmlformats.org/officeDocument/2006/relationships/slide" Target="slides/slide4.xml"/><Relationship Id="rId90" Type="http://schemas.openxmlformats.org/officeDocument/2006/relationships/slide" Target="slides/slide89.xml"/><Relationship Id="rId95" Type="http://schemas.openxmlformats.org/officeDocument/2006/relationships/slide" Target="slides/slide94.xml"/><Relationship Id="rId22" Type="http://schemas.openxmlformats.org/officeDocument/2006/relationships/slide" Target="slides/slide21.xml"/><Relationship Id="rId27" Type="http://schemas.openxmlformats.org/officeDocument/2006/relationships/slide" Target="slides/slide26.xml"/><Relationship Id="rId43" Type="http://schemas.openxmlformats.org/officeDocument/2006/relationships/slide" Target="slides/slide42.xml"/><Relationship Id="rId48" Type="http://schemas.openxmlformats.org/officeDocument/2006/relationships/slide" Target="slides/slide47.xml"/><Relationship Id="rId64" Type="http://schemas.openxmlformats.org/officeDocument/2006/relationships/slide" Target="slides/slide63.xml"/><Relationship Id="rId69" Type="http://schemas.openxmlformats.org/officeDocument/2006/relationships/slide" Target="slides/slide68.xml"/><Relationship Id="rId113" Type="http://schemas.openxmlformats.org/officeDocument/2006/relationships/slide" Target="slides/slide112.xml"/><Relationship Id="rId118" Type="http://schemas.openxmlformats.org/officeDocument/2006/relationships/slide" Target="slides/slide117.xml"/><Relationship Id="rId134" Type="http://schemas.openxmlformats.org/officeDocument/2006/relationships/notesMaster" Target="notesMasters/notesMaster1.xml"/><Relationship Id="rId139" Type="http://schemas.openxmlformats.org/officeDocument/2006/relationships/tableStyles" Target="tableStyles.xml"/><Relationship Id="rId8" Type="http://schemas.openxmlformats.org/officeDocument/2006/relationships/slide" Target="slides/slide7.xml"/><Relationship Id="rId51" Type="http://schemas.openxmlformats.org/officeDocument/2006/relationships/slide" Target="slides/slide50.xml"/><Relationship Id="rId72" Type="http://schemas.openxmlformats.org/officeDocument/2006/relationships/slide" Target="slides/slide71.xml"/><Relationship Id="rId80" Type="http://schemas.openxmlformats.org/officeDocument/2006/relationships/slide" Target="slides/slide79.xml"/><Relationship Id="rId85" Type="http://schemas.openxmlformats.org/officeDocument/2006/relationships/slide" Target="slides/slide84.xml"/><Relationship Id="rId93" Type="http://schemas.openxmlformats.org/officeDocument/2006/relationships/slide" Target="slides/slide92.xml"/><Relationship Id="rId98" Type="http://schemas.openxmlformats.org/officeDocument/2006/relationships/slide" Target="slides/slide97.xml"/><Relationship Id="rId121" Type="http://schemas.openxmlformats.org/officeDocument/2006/relationships/slide" Target="slides/slide120.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59" Type="http://schemas.openxmlformats.org/officeDocument/2006/relationships/slide" Target="slides/slide58.xml"/><Relationship Id="rId67" Type="http://schemas.openxmlformats.org/officeDocument/2006/relationships/slide" Target="slides/slide66.xml"/><Relationship Id="rId103" Type="http://schemas.openxmlformats.org/officeDocument/2006/relationships/slide" Target="slides/slide102.xml"/><Relationship Id="rId108" Type="http://schemas.openxmlformats.org/officeDocument/2006/relationships/slide" Target="slides/slide107.xml"/><Relationship Id="rId116" Type="http://schemas.openxmlformats.org/officeDocument/2006/relationships/slide" Target="slides/slide115.xml"/><Relationship Id="rId124" Type="http://schemas.openxmlformats.org/officeDocument/2006/relationships/slide" Target="slides/slide123.xml"/><Relationship Id="rId129" Type="http://schemas.openxmlformats.org/officeDocument/2006/relationships/slide" Target="slides/slide128.xml"/><Relationship Id="rId137" Type="http://schemas.openxmlformats.org/officeDocument/2006/relationships/viewProps" Target="viewProps.xml"/><Relationship Id="rId20" Type="http://schemas.openxmlformats.org/officeDocument/2006/relationships/slide" Target="slides/slide19.xml"/><Relationship Id="rId41" Type="http://schemas.openxmlformats.org/officeDocument/2006/relationships/slide" Target="slides/slide40.xml"/><Relationship Id="rId54" Type="http://schemas.openxmlformats.org/officeDocument/2006/relationships/slide" Target="slides/slide53.xml"/><Relationship Id="rId62" Type="http://schemas.openxmlformats.org/officeDocument/2006/relationships/slide" Target="slides/slide61.xml"/><Relationship Id="rId70" Type="http://schemas.openxmlformats.org/officeDocument/2006/relationships/slide" Target="slides/slide69.xml"/><Relationship Id="rId75" Type="http://schemas.openxmlformats.org/officeDocument/2006/relationships/slide" Target="slides/slide74.xml"/><Relationship Id="rId83" Type="http://schemas.openxmlformats.org/officeDocument/2006/relationships/slide" Target="slides/slide82.xml"/><Relationship Id="rId88" Type="http://schemas.openxmlformats.org/officeDocument/2006/relationships/slide" Target="slides/slide87.xml"/><Relationship Id="rId91" Type="http://schemas.openxmlformats.org/officeDocument/2006/relationships/slide" Target="slides/slide90.xml"/><Relationship Id="rId96" Type="http://schemas.openxmlformats.org/officeDocument/2006/relationships/slide" Target="slides/slide95.xml"/><Relationship Id="rId111" Type="http://schemas.openxmlformats.org/officeDocument/2006/relationships/slide" Target="slides/slide110.xml"/><Relationship Id="rId132" Type="http://schemas.openxmlformats.org/officeDocument/2006/relationships/slide" Target="slides/slide131.xml"/><Relationship Id="rId1" Type="http://schemas.openxmlformats.org/officeDocument/2006/relationships/slideMaster" Target="slideMasters/slideMaster1.xml"/><Relationship Id="rId6" Type="http://schemas.openxmlformats.org/officeDocument/2006/relationships/slide" Target="slides/slide5.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slide" Target="slides/slide48.xml"/><Relationship Id="rId57" Type="http://schemas.openxmlformats.org/officeDocument/2006/relationships/slide" Target="slides/slide56.xml"/><Relationship Id="rId106" Type="http://schemas.openxmlformats.org/officeDocument/2006/relationships/slide" Target="slides/slide105.xml"/><Relationship Id="rId114" Type="http://schemas.openxmlformats.org/officeDocument/2006/relationships/slide" Target="slides/slide113.xml"/><Relationship Id="rId119" Type="http://schemas.openxmlformats.org/officeDocument/2006/relationships/slide" Target="slides/slide118.xml"/><Relationship Id="rId127" Type="http://schemas.openxmlformats.org/officeDocument/2006/relationships/slide" Target="slides/slide126.xml"/><Relationship Id="rId10" Type="http://schemas.openxmlformats.org/officeDocument/2006/relationships/slide" Target="slides/slide9.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slide" Target="slides/slide51.xml"/><Relationship Id="rId60" Type="http://schemas.openxmlformats.org/officeDocument/2006/relationships/slide" Target="slides/slide59.xml"/><Relationship Id="rId65" Type="http://schemas.openxmlformats.org/officeDocument/2006/relationships/slide" Target="slides/slide64.xml"/><Relationship Id="rId73" Type="http://schemas.openxmlformats.org/officeDocument/2006/relationships/slide" Target="slides/slide72.xml"/><Relationship Id="rId78" Type="http://schemas.openxmlformats.org/officeDocument/2006/relationships/slide" Target="slides/slide77.xml"/><Relationship Id="rId81" Type="http://schemas.openxmlformats.org/officeDocument/2006/relationships/slide" Target="slides/slide80.xml"/><Relationship Id="rId86" Type="http://schemas.openxmlformats.org/officeDocument/2006/relationships/slide" Target="slides/slide85.xml"/><Relationship Id="rId94" Type="http://schemas.openxmlformats.org/officeDocument/2006/relationships/slide" Target="slides/slide93.xml"/><Relationship Id="rId99" Type="http://schemas.openxmlformats.org/officeDocument/2006/relationships/slide" Target="slides/slide98.xml"/><Relationship Id="rId101" Type="http://schemas.openxmlformats.org/officeDocument/2006/relationships/slide" Target="slides/slide100.xml"/><Relationship Id="rId122" Type="http://schemas.openxmlformats.org/officeDocument/2006/relationships/slide" Target="slides/slide121.xml"/><Relationship Id="rId130" Type="http://schemas.openxmlformats.org/officeDocument/2006/relationships/slide" Target="slides/slide129.xml"/><Relationship Id="rId135" Type="http://schemas.openxmlformats.org/officeDocument/2006/relationships/handoutMaster" Target="handoutMasters/handoutMaster1.xml"/><Relationship Id="rId4" Type="http://schemas.openxmlformats.org/officeDocument/2006/relationships/slide" Target="slides/slide3.xml"/><Relationship Id="rId9" Type="http://schemas.openxmlformats.org/officeDocument/2006/relationships/slide" Target="slides/slide8.xml"/><Relationship Id="rId13" Type="http://schemas.openxmlformats.org/officeDocument/2006/relationships/slide" Target="slides/slide12.xml"/><Relationship Id="rId18" Type="http://schemas.openxmlformats.org/officeDocument/2006/relationships/slide" Target="slides/slide17.xml"/><Relationship Id="rId39" Type="http://schemas.openxmlformats.org/officeDocument/2006/relationships/slide" Target="slides/slide38.xml"/><Relationship Id="rId109" Type="http://schemas.openxmlformats.org/officeDocument/2006/relationships/slide" Target="slides/slide108.xml"/><Relationship Id="rId34" Type="http://schemas.openxmlformats.org/officeDocument/2006/relationships/slide" Target="slides/slide33.xml"/><Relationship Id="rId50" Type="http://schemas.openxmlformats.org/officeDocument/2006/relationships/slide" Target="slides/slide49.xml"/><Relationship Id="rId55" Type="http://schemas.openxmlformats.org/officeDocument/2006/relationships/slide" Target="slides/slide54.xml"/><Relationship Id="rId76" Type="http://schemas.openxmlformats.org/officeDocument/2006/relationships/slide" Target="slides/slide75.xml"/><Relationship Id="rId97" Type="http://schemas.openxmlformats.org/officeDocument/2006/relationships/slide" Target="slides/slide96.xml"/><Relationship Id="rId104" Type="http://schemas.openxmlformats.org/officeDocument/2006/relationships/slide" Target="slides/slide103.xml"/><Relationship Id="rId120" Type="http://schemas.openxmlformats.org/officeDocument/2006/relationships/slide" Target="slides/slide119.xml"/><Relationship Id="rId125" Type="http://schemas.openxmlformats.org/officeDocument/2006/relationships/slide" Target="slides/slide124.xml"/><Relationship Id="rId7" Type="http://schemas.openxmlformats.org/officeDocument/2006/relationships/slide" Target="slides/slide6.xml"/><Relationship Id="rId71" Type="http://schemas.openxmlformats.org/officeDocument/2006/relationships/slide" Target="slides/slide70.xml"/><Relationship Id="rId92" Type="http://schemas.openxmlformats.org/officeDocument/2006/relationships/slide" Target="slides/slide91.xml"/><Relationship Id="rId2" Type="http://schemas.openxmlformats.org/officeDocument/2006/relationships/slide" Target="slides/slide1.xml"/><Relationship Id="rId29" Type="http://schemas.openxmlformats.org/officeDocument/2006/relationships/slide" Target="slides/slide28.xml"/><Relationship Id="rId24" Type="http://schemas.openxmlformats.org/officeDocument/2006/relationships/slide" Target="slides/slide23.xml"/><Relationship Id="rId40" Type="http://schemas.openxmlformats.org/officeDocument/2006/relationships/slide" Target="slides/slide39.xml"/><Relationship Id="rId45" Type="http://schemas.openxmlformats.org/officeDocument/2006/relationships/slide" Target="slides/slide44.xml"/><Relationship Id="rId66" Type="http://schemas.openxmlformats.org/officeDocument/2006/relationships/slide" Target="slides/slide65.xml"/><Relationship Id="rId87" Type="http://schemas.openxmlformats.org/officeDocument/2006/relationships/slide" Target="slides/slide86.xml"/><Relationship Id="rId110" Type="http://schemas.openxmlformats.org/officeDocument/2006/relationships/slide" Target="slides/slide109.xml"/><Relationship Id="rId115" Type="http://schemas.openxmlformats.org/officeDocument/2006/relationships/slide" Target="slides/slide114.xml"/><Relationship Id="rId131" Type="http://schemas.openxmlformats.org/officeDocument/2006/relationships/slide" Target="slides/slide130.xml"/><Relationship Id="rId136" Type="http://schemas.openxmlformats.org/officeDocument/2006/relationships/presProps" Target="presProps.xml"/><Relationship Id="rId61" Type="http://schemas.openxmlformats.org/officeDocument/2006/relationships/slide" Target="slides/slide60.xml"/><Relationship Id="rId82" Type="http://schemas.openxmlformats.org/officeDocument/2006/relationships/slide" Target="slides/slide81.xml"/><Relationship Id="rId19" Type="http://schemas.openxmlformats.org/officeDocument/2006/relationships/slide" Target="slides/slide18.xml"/><Relationship Id="rId14" Type="http://schemas.openxmlformats.org/officeDocument/2006/relationships/slide" Target="slides/slide13.xml"/><Relationship Id="rId30" Type="http://schemas.openxmlformats.org/officeDocument/2006/relationships/slide" Target="slides/slide29.xml"/><Relationship Id="rId35" Type="http://schemas.openxmlformats.org/officeDocument/2006/relationships/slide" Target="slides/slide34.xml"/><Relationship Id="rId56" Type="http://schemas.openxmlformats.org/officeDocument/2006/relationships/slide" Target="slides/slide55.xml"/><Relationship Id="rId77" Type="http://schemas.openxmlformats.org/officeDocument/2006/relationships/slide" Target="slides/slide76.xml"/><Relationship Id="rId100" Type="http://schemas.openxmlformats.org/officeDocument/2006/relationships/slide" Target="slides/slide99.xml"/><Relationship Id="rId105" Type="http://schemas.openxmlformats.org/officeDocument/2006/relationships/slide" Target="slides/slide104.xml"/><Relationship Id="rId126" Type="http://schemas.openxmlformats.org/officeDocument/2006/relationships/slide" Target="slides/slide125.xml"/></Relationships>
</file>

<file path=ppt/drawings/_rels/vmlDrawing1.vml.rels><?xml version="1.0" encoding="UTF-8" standalone="yes"?>
<Relationships xmlns="http://schemas.openxmlformats.org/package/2006/relationships"><Relationship Id="rId1" Type="http://schemas.openxmlformats.org/officeDocument/2006/relationships/image" Target="../media/image209.wmf"/></Relationships>
</file>

<file path=ppt/drawings/_rels/vmlDrawing2.vml.rels><?xml version="1.0" encoding="UTF-8" standalone="yes"?>
<Relationships xmlns="http://schemas.openxmlformats.org/package/2006/relationships"><Relationship Id="rId1" Type="http://schemas.openxmlformats.org/officeDocument/2006/relationships/image" Target="../media/image209.wmf"/></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037840" cy="464820"/>
          </a:xfrm>
          <a:prstGeom prst="rect">
            <a:avLst/>
          </a:prstGeom>
        </p:spPr>
        <p:txBody>
          <a:bodyPr vert="horz" lIns="93177" tIns="46589" rIns="93177" bIns="46589" rtlCol="0"/>
          <a:lstStyle>
            <a:lvl1pPr algn="l">
              <a:defRPr sz="1200"/>
            </a:lvl1pPr>
          </a:lstStyle>
          <a:p>
            <a:endParaRPr lang="en-US" dirty="0"/>
          </a:p>
        </p:txBody>
      </p:sp>
      <p:sp>
        <p:nvSpPr>
          <p:cNvPr id="3" name="Date Placeholder 2"/>
          <p:cNvSpPr>
            <a:spLocks noGrp="1"/>
          </p:cNvSpPr>
          <p:nvPr>
            <p:ph type="dt" sz="quarter" idx="1"/>
          </p:nvPr>
        </p:nvSpPr>
        <p:spPr>
          <a:xfrm>
            <a:off x="3970938" y="0"/>
            <a:ext cx="3037840" cy="464820"/>
          </a:xfrm>
          <a:prstGeom prst="rect">
            <a:avLst/>
          </a:prstGeom>
        </p:spPr>
        <p:txBody>
          <a:bodyPr vert="horz" lIns="93177" tIns="46589" rIns="93177" bIns="46589" rtlCol="0"/>
          <a:lstStyle>
            <a:lvl1pPr algn="r">
              <a:defRPr sz="1200"/>
            </a:lvl1pPr>
          </a:lstStyle>
          <a:p>
            <a:fld id="{E02E8FA7-2F4C-5D49-9BA4-AF921E49AE74}" type="datetime1">
              <a:rPr lang="en-US" smtClean="0"/>
              <a:pPr/>
              <a:t>2/2/2023</a:t>
            </a:fld>
            <a:endParaRPr lang="en-US" dirty="0"/>
          </a:p>
        </p:txBody>
      </p:sp>
      <p:sp>
        <p:nvSpPr>
          <p:cNvPr id="4" name="Footer Placeholder 3"/>
          <p:cNvSpPr>
            <a:spLocks noGrp="1"/>
          </p:cNvSpPr>
          <p:nvPr>
            <p:ph type="ftr" sz="quarter" idx="2"/>
          </p:nvPr>
        </p:nvSpPr>
        <p:spPr>
          <a:xfrm>
            <a:off x="0" y="8829967"/>
            <a:ext cx="3037840" cy="464820"/>
          </a:xfrm>
          <a:prstGeom prst="rect">
            <a:avLst/>
          </a:prstGeom>
        </p:spPr>
        <p:txBody>
          <a:bodyPr vert="horz" lIns="93177" tIns="46589" rIns="93177" bIns="46589" rtlCol="0" anchor="b"/>
          <a:lstStyle>
            <a:lvl1pPr algn="l">
              <a:defRPr sz="1200"/>
            </a:lvl1pPr>
          </a:lstStyle>
          <a:p>
            <a:endParaRPr lang="en-US" dirty="0"/>
          </a:p>
        </p:txBody>
      </p:sp>
      <p:sp>
        <p:nvSpPr>
          <p:cNvPr id="5" name="Slide Number Placeholder 4"/>
          <p:cNvSpPr>
            <a:spLocks noGrp="1"/>
          </p:cNvSpPr>
          <p:nvPr>
            <p:ph type="sldNum" sz="quarter" idx="3"/>
          </p:nvPr>
        </p:nvSpPr>
        <p:spPr>
          <a:xfrm>
            <a:off x="3970938" y="8829967"/>
            <a:ext cx="3037840" cy="464820"/>
          </a:xfrm>
          <a:prstGeom prst="rect">
            <a:avLst/>
          </a:prstGeom>
        </p:spPr>
        <p:txBody>
          <a:bodyPr vert="horz" lIns="93177" tIns="46589" rIns="93177" bIns="46589" rtlCol="0" anchor="b"/>
          <a:lstStyle>
            <a:lvl1pPr algn="r">
              <a:defRPr sz="1200"/>
            </a:lvl1pPr>
          </a:lstStyle>
          <a:p>
            <a:fld id="{A4337E74-6FDC-BA4C-B798-CEB3174D958C}" type="slidenum">
              <a:rPr lang="en-US" smtClean="0"/>
              <a:pPr/>
              <a:t>‹#›</a:t>
            </a:fld>
            <a:endParaRPr lang="en-US" dirty="0"/>
          </a:p>
        </p:txBody>
      </p:sp>
    </p:spTree>
    <p:extLst>
      <p:ext uri="{BB962C8B-B14F-4D97-AF65-F5344CB8AC3E}">
        <p14:creationId xmlns:p14="http://schemas.microsoft.com/office/powerpoint/2010/main" val="4224349898"/>
      </p:ext>
    </p:extLst>
  </p:cSld>
  <p:clrMap bg1="lt1" tx1="dk1" bg2="lt2" tx2="dk2" accent1="accent1" accent2="accent2" accent3="accent3" accent4="accent4" accent5="accent5" accent6="accent6" hlink="hlink" folHlink="folHlink"/>
  <p:hf sldNum="0" ftr="0" dt="0"/>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037840" cy="464820"/>
          </a:xfrm>
          <a:prstGeom prst="rect">
            <a:avLst/>
          </a:prstGeom>
        </p:spPr>
        <p:txBody>
          <a:bodyPr vert="horz" lIns="93177" tIns="46589" rIns="93177" bIns="46589" rtlCol="0"/>
          <a:lstStyle>
            <a:lvl1pPr algn="l">
              <a:defRPr sz="1200"/>
            </a:lvl1pPr>
          </a:lstStyle>
          <a:p>
            <a:endParaRPr lang="en-US" dirty="0"/>
          </a:p>
        </p:txBody>
      </p:sp>
      <p:sp>
        <p:nvSpPr>
          <p:cNvPr id="3" name="Date Placeholder 2"/>
          <p:cNvSpPr>
            <a:spLocks noGrp="1"/>
          </p:cNvSpPr>
          <p:nvPr>
            <p:ph type="dt" idx="1"/>
          </p:nvPr>
        </p:nvSpPr>
        <p:spPr>
          <a:xfrm>
            <a:off x="3970938" y="0"/>
            <a:ext cx="3037840" cy="464820"/>
          </a:xfrm>
          <a:prstGeom prst="rect">
            <a:avLst/>
          </a:prstGeom>
        </p:spPr>
        <p:txBody>
          <a:bodyPr vert="horz" lIns="93177" tIns="46589" rIns="93177" bIns="46589" rtlCol="0"/>
          <a:lstStyle>
            <a:lvl1pPr algn="r">
              <a:defRPr sz="1200"/>
            </a:lvl1pPr>
          </a:lstStyle>
          <a:p>
            <a:fld id="{0426B0FB-EA67-3A40-825F-8F252A860502}" type="datetime1">
              <a:rPr lang="en-US" smtClean="0"/>
              <a:pPr/>
              <a:t>2/2/2023</a:t>
            </a:fld>
            <a:endParaRPr lang="en-US" dirty="0"/>
          </a:p>
        </p:txBody>
      </p:sp>
      <p:sp>
        <p:nvSpPr>
          <p:cNvPr id="4" name="Slide Image Placeholder 3"/>
          <p:cNvSpPr>
            <a:spLocks noGrp="1" noRot="1" noChangeAspect="1"/>
          </p:cNvSpPr>
          <p:nvPr>
            <p:ph type="sldImg" idx="2"/>
          </p:nvPr>
        </p:nvSpPr>
        <p:spPr>
          <a:xfrm>
            <a:off x="1181100" y="696913"/>
            <a:ext cx="4648200" cy="3486150"/>
          </a:xfrm>
          <a:prstGeom prst="rect">
            <a:avLst/>
          </a:prstGeom>
          <a:noFill/>
          <a:ln w="12700">
            <a:solidFill>
              <a:prstClr val="black"/>
            </a:solidFill>
          </a:ln>
        </p:spPr>
        <p:txBody>
          <a:bodyPr vert="horz" lIns="93177" tIns="46589" rIns="93177" bIns="46589" rtlCol="0" anchor="ctr"/>
          <a:lstStyle/>
          <a:p>
            <a:endParaRPr lang="en-US" dirty="0"/>
          </a:p>
        </p:txBody>
      </p:sp>
      <p:sp>
        <p:nvSpPr>
          <p:cNvPr id="5" name="Notes Placeholder 4"/>
          <p:cNvSpPr>
            <a:spLocks noGrp="1"/>
          </p:cNvSpPr>
          <p:nvPr>
            <p:ph type="body" sz="quarter" idx="3"/>
          </p:nvPr>
        </p:nvSpPr>
        <p:spPr>
          <a:xfrm>
            <a:off x="701040" y="4415790"/>
            <a:ext cx="5608320" cy="4183380"/>
          </a:xfrm>
          <a:prstGeom prst="rect">
            <a:avLst/>
          </a:prstGeom>
        </p:spPr>
        <p:txBody>
          <a:bodyPr vert="horz" lIns="93177" tIns="46589" rIns="93177" bIns="46589"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829967"/>
            <a:ext cx="3037840" cy="464820"/>
          </a:xfrm>
          <a:prstGeom prst="rect">
            <a:avLst/>
          </a:prstGeom>
        </p:spPr>
        <p:txBody>
          <a:bodyPr vert="horz" lIns="93177" tIns="46589" rIns="93177" bIns="46589" rtlCol="0" anchor="b"/>
          <a:lstStyle>
            <a:lvl1pPr algn="l">
              <a:defRPr sz="1200"/>
            </a:lvl1pPr>
          </a:lstStyle>
          <a:p>
            <a:endParaRPr lang="en-US" dirty="0"/>
          </a:p>
        </p:txBody>
      </p:sp>
      <p:sp>
        <p:nvSpPr>
          <p:cNvPr id="7" name="Slide Number Placeholder 6"/>
          <p:cNvSpPr>
            <a:spLocks noGrp="1"/>
          </p:cNvSpPr>
          <p:nvPr>
            <p:ph type="sldNum" sz="quarter" idx="5"/>
          </p:nvPr>
        </p:nvSpPr>
        <p:spPr>
          <a:xfrm>
            <a:off x="3970938" y="8829967"/>
            <a:ext cx="3037840" cy="464820"/>
          </a:xfrm>
          <a:prstGeom prst="rect">
            <a:avLst/>
          </a:prstGeom>
        </p:spPr>
        <p:txBody>
          <a:bodyPr vert="horz" lIns="93177" tIns="46589" rIns="93177" bIns="46589" rtlCol="0" anchor="b"/>
          <a:lstStyle>
            <a:lvl1pPr algn="r">
              <a:defRPr sz="1200"/>
            </a:lvl1pPr>
          </a:lstStyle>
          <a:p>
            <a:fld id="{0E2C66A3-1D14-8C46-8C0C-97773EFB716B}" type="slidenum">
              <a:rPr lang="en-US" smtClean="0"/>
              <a:pPr/>
              <a:t>‹#›</a:t>
            </a:fld>
            <a:endParaRPr lang="en-US" dirty="0"/>
          </a:p>
        </p:txBody>
      </p:sp>
    </p:spTree>
    <p:extLst>
      <p:ext uri="{BB962C8B-B14F-4D97-AF65-F5344CB8AC3E}">
        <p14:creationId xmlns:p14="http://schemas.microsoft.com/office/powerpoint/2010/main" val="210733337"/>
      </p:ext>
    </p:extLst>
  </p:cSld>
  <p:clrMap bg1="lt1" tx1="dk1" bg2="lt2" tx2="dk2" accent1="accent1" accent2="accent2" accent3="accent3" accent4="accent4" accent5="accent5" accent6="accent6" hlink="hlink" folHlink="folHlink"/>
  <p:hf sldNum="0" ftr="0" dt="0"/>
  <p:notesStyle>
    <a:lvl1pPr marL="0" algn="l" defTabSz="457200" rtl="0" eaLnBrk="1" latinLnBrk="0" hangingPunct="1">
      <a:defRPr sz="1200" kern="1200">
        <a:solidFill>
          <a:schemeClr val="tx1"/>
        </a:solidFill>
        <a:latin typeface="+mn-lt"/>
        <a:ea typeface="+mn-ea"/>
        <a:cs typeface="+mn-cs"/>
      </a:defRPr>
    </a:lvl1pPr>
    <a:lvl2pPr marL="457200" algn="l" defTabSz="457200" rtl="0" eaLnBrk="1" latinLnBrk="0" hangingPunct="1">
      <a:defRPr sz="1200" kern="1200">
        <a:solidFill>
          <a:schemeClr val="tx1"/>
        </a:solidFill>
        <a:latin typeface="+mn-lt"/>
        <a:ea typeface="+mn-ea"/>
        <a:cs typeface="+mn-cs"/>
      </a:defRPr>
    </a:lvl2pPr>
    <a:lvl3pPr marL="914400" algn="l" defTabSz="457200" rtl="0" eaLnBrk="1" latinLnBrk="0" hangingPunct="1">
      <a:defRPr sz="1200" kern="1200">
        <a:solidFill>
          <a:schemeClr val="tx1"/>
        </a:solidFill>
        <a:latin typeface="+mn-lt"/>
        <a:ea typeface="+mn-ea"/>
        <a:cs typeface="+mn-cs"/>
      </a:defRPr>
    </a:lvl3pPr>
    <a:lvl4pPr marL="1371600" algn="l" defTabSz="457200" rtl="0" eaLnBrk="1" latinLnBrk="0" hangingPunct="1">
      <a:defRPr sz="1200" kern="1200">
        <a:solidFill>
          <a:schemeClr val="tx1"/>
        </a:solidFill>
        <a:latin typeface="+mn-lt"/>
        <a:ea typeface="+mn-ea"/>
        <a:cs typeface="+mn-cs"/>
      </a:defRPr>
    </a:lvl4pPr>
    <a:lvl5pPr marL="1828800" algn="l" defTabSz="457200" rtl="0" eaLnBrk="1" latinLnBrk="0" hangingPunct="1">
      <a:defRPr sz="1200" kern="1200">
        <a:solidFill>
          <a:schemeClr val="tx1"/>
        </a:solidFill>
        <a:latin typeface="+mn-lt"/>
        <a:ea typeface="+mn-ea"/>
        <a:cs typeface="+mn-cs"/>
      </a:defRPr>
    </a:lvl5pPr>
    <a:lvl6pPr marL="2286000" algn="l" defTabSz="457200" rtl="0" eaLnBrk="1" latinLnBrk="0" hangingPunct="1">
      <a:defRPr sz="1200" kern="1200">
        <a:solidFill>
          <a:schemeClr val="tx1"/>
        </a:solidFill>
        <a:latin typeface="+mn-lt"/>
        <a:ea typeface="+mn-ea"/>
        <a:cs typeface="+mn-cs"/>
      </a:defRPr>
    </a:lvl6pPr>
    <a:lvl7pPr marL="2743200" algn="l" defTabSz="457200" rtl="0" eaLnBrk="1" latinLnBrk="0" hangingPunct="1">
      <a:defRPr sz="1200" kern="1200">
        <a:solidFill>
          <a:schemeClr val="tx1"/>
        </a:solidFill>
        <a:latin typeface="+mn-lt"/>
        <a:ea typeface="+mn-ea"/>
        <a:cs typeface="+mn-cs"/>
      </a:defRPr>
    </a:lvl7pPr>
    <a:lvl8pPr marL="3200400" algn="l" defTabSz="457200" rtl="0" eaLnBrk="1" latinLnBrk="0" hangingPunct="1">
      <a:defRPr sz="1200" kern="1200">
        <a:solidFill>
          <a:schemeClr val="tx1"/>
        </a:solidFill>
        <a:latin typeface="+mn-lt"/>
        <a:ea typeface="+mn-ea"/>
        <a:cs typeface="+mn-cs"/>
      </a:defRPr>
    </a:lvl8pPr>
    <a:lvl9pPr marL="3657600" algn="l" defTabSz="4572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3" Type="http://schemas.openxmlformats.org/officeDocument/2006/relationships/image" Target="../media/image19.emf"/><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3" Type="http://schemas.openxmlformats.org/officeDocument/2006/relationships/image" Target="../media/image19.emf"/><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3" Type="http://schemas.openxmlformats.org/officeDocument/2006/relationships/image" Target="../media/image19.emf"/><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3" Type="http://schemas.openxmlformats.org/officeDocument/2006/relationships/image" Target="../media/image19.emf"/><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3" Type="http://schemas.openxmlformats.org/officeDocument/2006/relationships/image" Target="../media/image19.emf"/><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3" Type="http://schemas.openxmlformats.org/officeDocument/2006/relationships/image" Target="../media/image19.emf"/><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_rels/notesSlide37.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_rels/notesSlide38.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39.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_rels/notesSlide40.xml.rels><?xml version="1.0" encoding="UTF-8" standalone="yes"?>
<Relationships xmlns="http://schemas.openxmlformats.org/package/2006/relationships"><Relationship Id="rId2" Type="http://schemas.openxmlformats.org/officeDocument/2006/relationships/slide" Target="../slides/slide40.xml"/><Relationship Id="rId1" Type="http://schemas.openxmlformats.org/officeDocument/2006/relationships/notesMaster" Target="../notesMasters/notesMaster1.xml"/></Relationships>
</file>

<file path=ppt/notesSlides/_rels/notesSlide41.xml.rels><?xml version="1.0" encoding="UTF-8" standalone="yes"?>
<Relationships xmlns="http://schemas.openxmlformats.org/package/2006/relationships"><Relationship Id="rId2" Type="http://schemas.openxmlformats.org/officeDocument/2006/relationships/slide" Target="../slides/slide41.xml"/><Relationship Id="rId1" Type="http://schemas.openxmlformats.org/officeDocument/2006/relationships/notesMaster" Target="../notesMasters/notesMaster1.xml"/></Relationships>
</file>

<file path=ppt/notesSlides/_rels/notesSlide42.xml.rels><?xml version="1.0" encoding="UTF-8" standalone="yes"?>
<Relationships xmlns="http://schemas.openxmlformats.org/package/2006/relationships"><Relationship Id="rId2" Type="http://schemas.openxmlformats.org/officeDocument/2006/relationships/slide" Target="../slides/slide42.xml"/><Relationship Id="rId1" Type="http://schemas.openxmlformats.org/officeDocument/2006/relationships/notesMaster" Target="../notesMasters/notesMaster1.xml"/></Relationships>
</file>

<file path=ppt/notesSlides/_rels/notesSlide43.xml.rels><?xml version="1.0" encoding="UTF-8" standalone="yes"?>
<Relationships xmlns="http://schemas.openxmlformats.org/package/2006/relationships"><Relationship Id="rId2" Type="http://schemas.openxmlformats.org/officeDocument/2006/relationships/slide" Target="../slides/slide43.xml"/><Relationship Id="rId1" Type="http://schemas.openxmlformats.org/officeDocument/2006/relationships/notesMaster" Target="../notesMasters/notesMaster1.xml"/></Relationships>
</file>

<file path=ppt/notesSlides/_rels/notesSlide44.xml.rels><?xml version="1.0" encoding="UTF-8" standalone="yes"?>
<Relationships xmlns="http://schemas.openxmlformats.org/package/2006/relationships"><Relationship Id="rId2" Type="http://schemas.openxmlformats.org/officeDocument/2006/relationships/slide" Target="../slides/slide44.xml"/><Relationship Id="rId1" Type="http://schemas.openxmlformats.org/officeDocument/2006/relationships/notesMaster" Target="../notesMasters/notesMaster1.xml"/></Relationships>
</file>

<file path=ppt/notesSlides/_rels/notesSlide45.xml.rels><?xml version="1.0" encoding="UTF-8" standalone="yes"?>
<Relationships xmlns="http://schemas.openxmlformats.org/package/2006/relationships"><Relationship Id="rId2" Type="http://schemas.openxmlformats.org/officeDocument/2006/relationships/slide" Target="../slides/slide45.xml"/><Relationship Id="rId1" Type="http://schemas.openxmlformats.org/officeDocument/2006/relationships/notesMaster" Target="../notesMasters/notesMaster1.xml"/></Relationships>
</file>

<file path=ppt/notesSlides/_rels/notesSlide46.xml.rels><?xml version="1.0" encoding="UTF-8" standalone="yes"?>
<Relationships xmlns="http://schemas.openxmlformats.org/package/2006/relationships"><Relationship Id="rId2" Type="http://schemas.openxmlformats.org/officeDocument/2006/relationships/slide" Target="../slides/slide46.xml"/><Relationship Id="rId1" Type="http://schemas.openxmlformats.org/officeDocument/2006/relationships/notesMaster" Target="../notesMasters/notesMaster1.xml"/></Relationships>
</file>

<file path=ppt/notesSlides/_rels/notesSlide47.xml.rels><?xml version="1.0" encoding="UTF-8" standalone="yes"?>
<Relationships xmlns="http://schemas.openxmlformats.org/package/2006/relationships"><Relationship Id="rId2" Type="http://schemas.openxmlformats.org/officeDocument/2006/relationships/slide" Target="../slides/slide47.xml"/><Relationship Id="rId1" Type="http://schemas.openxmlformats.org/officeDocument/2006/relationships/notesMaster" Target="../notesMasters/notesMaster1.xml"/></Relationships>
</file>

<file path=ppt/notesSlides/_rels/notesSlide48.xml.rels><?xml version="1.0" encoding="UTF-8" standalone="yes"?>
<Relationships xmlns="http://schemas.openxmlformats.org/package/2006/relationships"><Relationship Id="rId2" Type="http://schemas.openxmlformats.org/officeDocument/2006/relationships/slide" Target="../slides/slide48.xml"/><Relationship Id="rId1" Type="http://schemas.openxmlformats.org/officeDocument/2006/relationships/notesMaster" Target="../notesMasters/notesMaster1.xml"/></Relationships>
</file>

<file path=ppt/notesSlides/_rels/notesSlide49.xml.rels><?xml version="1.0" encoding="UTF-8" standalone="yes"?>
<Relationships xmlns="http://schemas.openxmlformats.org/package/2006/relationships"><Relationship Id="rId3" Type="http://schemas.openxmlformats.org/officeDocument/2006/relationships/image" Target="../media/image19.emf"/><Relationship Id="rId2" Type="http://schemas.openxmlformats.org/officeDocument/2006/relationships/slide" Target="../slides/slide49.xml"/><Relationship Id="rId1" Type="http://schemas.openxmlformats.org/officeDocument/2006/relationships/notesMaster" Target="../notesMasters/notesMaster1.xml"/></Relationships>
</file>

<file path=ppt/notesSlides/_rels/notesSlide50.xml.rels><?xml version="1.0" encoding="UTF-8" standalone="yes"?>
<Relationships xmlns="http://schemas.openxmlformats.org/package/2006/relationships"><Relationship Id="rId3" Type="http://schemas.openxmlformats.org/officeDocument/2006/relationships/image" Target="../media/image19.emf"/><Relationship Id="rId2" Type="http://schemas.openxmlformats.org/officeDocument/2006/relationships/slide" Target="../slides/slide50.xml"/><Relationship Id="rId1" Type="http://schemas.openxmlformats.org/officeDocument/2006/relationships/notesMaster" Target="../notesMasters/notesMaster1.xml"/></Relationships>
</file>

<file path=ppt/notesSlides/_rels/notesSlide51.xml.rels><?xml version="1.0" encoding="UTF-8" standalone="yes"?>
<Relationships xmlns="http://schemas.openxmlformats.org/package/2006/relationships"><Relationship Id="rId3" Type="http://schemas.openxmlformats.org/officeDocument/2006/relationships/image" Target="../media/image19.emf"/><Relationship Id="rId2" Type="http://schemas.openxmlformats.org/officeDocument/2006/relationships/slide" Target="../slides/slide51.xml"/><Relationship Id="rId1" Type="http://schemas.openxmlformats.org/officeDocument/2006/relationships/notesMaster" Target="../notesMasters/notesMaster1.xml"/></Relationships>
</file>

<file path=ppt/notesSlides/_rels/notesSlide52.xml.rels><?xml version="1.0" encoding="UTF-8" standalone="yes"?>
<Relationships xmlns="http://schemas.openxmlformats.org/package/2006/relationships"><Relationship Id="rId3" Type="http://schemas.openxmlformats.org/officeDocument/2006/relationships/image" Target="../media/image19.emf"/><Relationship Id="rId2" Type="http://schemas.openxmlformats.org/officeDocument/2006/relationships/slide" Target="../slides/slide52.xml"/><Relationship Id="rId1" Type="http://schemas.openxmlformats.org/officeDocument/2006/relationships/notesMaster" Target="../notesMasters/notesMaster1.xml"/></Relationships>
</file>

<file path=ppt/notesSlides/_rels/notesSlide53.xml.rels><?xml version="1.0" encoding="UTF-8" standalone="yes"?>
<Relationships xmlns="http://schemas.openxmlformats.org/package/2006/relationships"><Relationship Id="rId3" Type="http://schemas.openxmlformats.org/officeDocument/2006/relationships/image" Target="../media/image19.emf"/><Relationship Id="rId2" Type="http://schemas.openxmlformats.org/officeDocument/2006/relationships/slide" Target="../slides/slide54.xml"/><Relationship Id="rId1" Type="http://schemas.openxmlformats.org/officeDocument/2006/relationships/notesMaster" Target="../notesMasters/notesMaster1.xml"/></Relationships>
</file>

<file path=ppt/notesSlides/_rels/notesSlide54.xml.rels><?xml version="1.0" encoding="UTF-8" standalone="yes"?>
<Relationships xmlns="http://schemas.openxmlformats.org/package/2006/relationships"><Relationship Id="rId2" Type="http://schemas.openxmlformats.org/officeDocument/2006/relationships/slide" Target="../slides/slide55.xml"/><Relationship Id="rId1" Type="http://schemas.openxmlformats.org/officeDocument/2006/relationships/notesMaster" Target="../notesMasters/notesMaster1.xml"/></Relationships>
</file>

<file path=ppt/notesSlides/_rels/notesSlide55.xml.rels><?xml version="1.0" encoding="UTF-8" standalone="yes"?>
<Relationships xmlns="http://schemas.openxmlformats.org/package/2006/relationships"><Relationship Id="rId2" Type="http://schemas.openxmlformats.org/officeDocument/2006/relationships/slide" Target="../slides/slide56.xml"/><Relationship Id="rId1" Type="http://schemas.openxmlformats.org/officeDocument/2006/relationships/notesMaster" Target="../notesMasters/notesMaster1.xml"/></Relationships>
</file>

<file path=ppt/notesSlides/_rels/notesSlide56.xml.rels><?xml version="1.0" encoding="UTF-8" standalone="yes"?>
<Relationships xmlns="http://schemas.openxmlformats.org/package/2006/relationships"><Relationship Id="rId2" Type="http://schemas.openxmlformats.org/officeDocument/2006/relationships/slide" Target="../slides/slide57.xml"/><Relationship Id="rId1" Type="http://schemas.openxmlformats.org/officeDocument/2006/relationships/notesMaster" Target="../notesMasters/notesMaster1.xml"/></Relationships>
</file>

<file path=ppt/notesSlides/_rels/notesSlide57.xml.rels><?xml version="1.0" encoding="UTF-8" standalone="yes"?>
<Relationships xmlns="http://schemas.openxmlformats.org/package/2006/relationships"><Relationship Id="rId3" Type="http://schemas.openxmlformats.org/officeDocument/2006/relationships/image" Target="../media/image19.emf"/><Relationship Id="rId2" Type="http://schemas.openxmlformats.org/officeDocument/2006/relationships/slide" Target="../slides/slide58.xml"/><Relationship Id="rId1" Type="http://schemas.openxmlformats.org/officeDocument/2006/relationships/notesMaster" Target="../notesMasters/notesMaster1.xml"/></Relationships>
</file>

<file path=ppt/notesSlides/_rels/notesSlide58.xml.rels><?xml version="1.0" encoding="UTF-8" standalone="yes"?>
<Relationships xmlns="http://schemas.openxmlformats.org/package/2006/relationships"><Relationship Id="rId2" Type="http://schemas.openxmlformats.org/officeDocument/2006/relationships/slide" Target="../slides/slide59.xml"/><Relationship Id="rId1" Type="http://schemas.openxmlformats.org/officeDocument/2006/relationships/notesMaster" Target="../notesMasters/notesMaster1.xml"/></Relationships>
</file>

<file path=ppt/notesSlides/_rels/notesSlide59.xml.rels><?xml version="1.0" encoding="UTF-8" standalone="yes"?>
<Relationships xmlns="http://schemas.openxmlformats.org/package/2006/relationships"><Relationship Id="rId2" Type="http://schemas.openxmlformats.org/officeDocument/2006/relationships/slide" Target="../slides/slide60.xml"/><Relationship Id="rId1" Type="http://schemas.openxmlformats.org/officeDocument/2006/relationships/notesMaster" Target="../notesMasters/notesMaster1.xml"/></Relationships>
</file>

<file path=ppt/notesSlides/_rels/notesSlide60.xml.rels><?xml version="1.0" encoding="UTF-8" standalone="yes"?>
<Relationships xmlns="http://schemas.openxmlformats.org/package/2006/relationships"><Relationship Id="rId3" Type="http://schemas.openxmlformats.org/officeDocument/2006/relationships/image" Target="../media/image19.emf"/><Relationship Id="rId2" Type="http://schemas.openxmlformats.org/officeDocument/2006/relationships/slide" Target="../slides/slide61.xml"/><Relationship Id="rId1" Type="http://schemas.openxmlformats.org/officeDocument/2006/relationships/notesMaster" Target="../notesMasters/notesMaster1.xml"/></Relationships>
</file>

<file path=ppt/notesSlides/_rels/notesSlide61.xml.rels><?xml version="1.0" encoding="UTF-8" standalone="yes"?>
<Relationships xmlns="http://schemas.openxmlformats.org/package/2006/relationships"><Relationship Id="rId2" Type="http://schemas.openxmlformats.org/officeDocument/2006/relationships/slide" Target="../slides/slide62.xml"/><Relationship Id="rId1" Type="http://schemas.openxmlformats.org/officeDocument/2006/relationships/notesMaster" Target="../notesMasters/notesMaster1.xml"/></Relationships>
</file>

<file path=ppt/notesSlides/_rels/notesSlide62.xml.rels><?xml version="1.0" encoding="UTF-8" standalone="yes"?>
<Relationships xmlns="http://schemas.openxmlformats.org/package/2006/relationships"><Relationship Id="rId2" Type="http://schemas.openxmlformats.org/officeDocument/2006/relationships/slide" Target="../slides/slide63.xml"/><Relationship Id="rId1" Type="http://schemas.openxmlformats.org/officeDocument/2006/relationships/notesMaster" Target="../notesMasters/notesMaster1.xml"/></Relationships>
</file>

<file path=ppt/notesSlides/_rels/notesSlide63.xml.rels><?xml version="1.0" encoding="UTF-8" standalone="yes"?>
<Relationships xmlns="http://schemas.openxmlformats.org/package/2006/relationships"><Relationship Id="rId2" Type="http://schemas.openxmlformats.org/officeDocument/2006/relationships/slide" Target="../slides/slide64.xml"/><Relationship Id="rId1" Type="http://schemas.openxmlformats.org/officeDocument/2006/relationships/notesMaster" Target="../notesMasters/notesMaster1.xml"/></Relationships>
</file>

<file path=ppt/notesSlides/_rels/notesSlide64.xml.rels><?xml version="1.0" encoding="UTF-8" standalone="yes"?>
<Relationships xmlns="http://schemas.openxmlformats.org/package/2006/relationships"><Relationship Id="rId2" Type="http://schemas.openxmlformats.org/officeDocument/2006/relationships/slide" Target="../slides/slide65.xml"/><Relationship Id="rId1" Type="http://schemas.openxmlformats.org/officeDocument/2006/relationships/notesMaster" Target="../notesMasters/notesMaster1.xml"/></Relationships>
</file>

<file path=ppt/notesSlides/_rels/notesSlide65.xml.rels><?xml version="1.0" encoding="UTF-8" standalone="yes"?>
<Relationships xmlns="http://schemas.openxmlformats.org/package/2006/relationships"><Relationship Id="rId2" Type="http://schemas.openxmlformats.org/officeDocument/2006/relationships/slide" Target="../slides/slide66.xml"/><Relationship Id="rId1" Type="http://schemas.openxmlformats.org/officeDocument/2006/relationships/notesMaster" Target="../notesMasters/notesMaster1.xml"/></Relationships>
</file>

<file path=ppt/notesSlides/_rels/notesSlide66.xml.rels><?xml version="1.0" encoding="UTF-8" standalone="yes"?>
<Relationships xmlns="http://schemas.openxmlformats.org/package/2006/relationships"><Relationship Id="rId3" Type="http://schemas.openxmlformats.org/officeDocument/2006/relationships/image" Target="../media/image19.emf"/><Relationship Id="rId2" Type="http://schemas.openxmlformats.org/officeDocument/2006/relationships/slide" Target="../slides/slide67.xml"/><Relationship Id="rId1" Type="http://schemas.openxmlformats.org/officeDocument/2006/relationships/notesMaster" Target="../notesMasters/notesMaster1.xml"/></Relationships>
</file>

<file path=ppt/notesSlides/_rels/notesSlide67.xml.rels><?xml version="1.0" encoding="UTF-8" standalone="yes"?>
<Relationships xmlns="http://schemas.openxmlformats.org/package/2006/relationships"><Relationship Id="rId2" Type="http://schemas.openxmlformats.org/officeDocument/2006/relationships/slide" Target="../slides/slide68.xml"/><Relationship Id="rId1" Type="http://schemas.openxmlformats.org/officeDocument/2006/relationships/notesMaster" Target="../notesMasters/notesMaster1.xml"/></Relationships>
</file>

<file path=ppt/notesSlides/_rels/notesSlide68.xml.rels><?xml version="1.0" encoding="UTF-8" standalone="yes"?>
<Relationships xmlns="http://schemas.openxmlformats.org/package/2006/relationships"><Relationship Id="rId2" Type="http://schemas.openxmlformats.org/officeDocument/2006/relationships/slide" Target="../slides/slide69.xml"/><Relationship Id="rId1" Type="http://schemas.openxmlformats.org/officeDocument/2006/relationships/notesMaster" Target="../notesMasters/notesMaster1.xml"/></Relationships>
</file>

<file path=ppt/notesSlides/_rels/notesSlide69.xml.rels><?xml version="1.0" encoding="UTF-8" standalone="yes"?>
<Relationships xmlns="http://schemas.openxmlformats.org/package/2006/relationships"><Relationship Id="rId2" Type="http://schemas.openxmlformats.org/officeDocument/2006/relationships/slide" Target="../slides/slide70.xml"/><Relationship Id="rId1" Type="http://schemas.openxmlformats.org/officeDocument/2006/relationships/notesMaster" Target="../notesMasters/notesMaster1.xml"/></Relationships>
</file>

<file path=ppt/notesSlides/_rels/notesSlide70.xml.rels><?xml version="1.0" encoding="UTF-8" standalone="yes"?>
<Relationships xmlns="http://schemas.openxmlformats.org/package/2006/relationships"><Relationship Id="rId2" Type="http://schemas.openxmlformats.org/officeDocument/2006/relationships/slide" Target="../slides/slide71.xml"/><Relationship Id="rId1" Type="http://schemas.openxmlformats.org/officeDocument/2006/relationships/notesMaster" Target="../notesMasters/notesMaster1.xml"/></Relationships>
</file>

<file path=ppt/notesSlides/_rels/notesSlide71.xml.rels><?xml version="1.0" encoding="UTF-8" standalone="yes"?>
<Relationships xmlns="http://schemas.openxmlformats.org/package/2006/relationships"><Relationship Id="rId2" Type="http://schemas.openxmlformats.org/officeDocument/2006/relationships/slide" Target="../slides/slide72.xml"/><Relationship Id="rId1" Type="http://schemas.openxmlformats.org/officeDocument/2006/relationships/notesMaster" Target="../notesMasters/notesMaster1.xml"/></Relationships>
</file>

<file path=ppt/notesSlides/_rels/notesSlide72.xml.rels><?xml version="1.0" encoding="UTF-8" standalone="yes"?>
<Relationships xmlns="http://schemas.openxmlformats.org/package/2006/relationships"><Relationship Id="rId2" Type="http://schemas.openxmlformats.org/officeDocument/2006/relationships/slide" Target="../slides/slide73.xml"/><Relationship Id="rId1" Type="http://schemas.openxmlformats.org/officeDocument/2006/relationships/notesMaster" Target="../notesMasters/notesMaster1.xml"/></Relationships>
</file>

<file path=ppt/notesSlides/_rels/notesSlide73.xml.rels><?xml version="1.0" encoding="UTF-8" standalone="yes"?>
<Relationships xmlns="http://schemas.openxmlformats.org/package/2006/relationships"><Relationship Id="rId2" Type="http://schemas.openxmlformats.org/officeDocument/2006/relationships/slide" Target="../slides/slide74.xml"/><Relationship Id="rId1" Type="http://schemas.openxmlformats.org/officeDocument/2006/relationships/notesMaster" Target="../notesMasters/notesMaster1.xml"/></Relationships>
</file>

<file path=ppt/notesSlides/_rels/notesSlide74.xml.rels><?xml version="1.0" encoding="UTF-8" standalone="yes"?>
<Relationships xmlns="http://schemas.openxmlformats.org/package/2006/relationships"><Relationship Id="rId2" Type="http://schemas.openxmlformats.org/officeDocument/2006/relationships/slide" Target="../slides/slide75.xml"/><Relationship Id="rId1" Type="http://schemas.openxmlformats.org/officeDocument/2006/relationships/notesMaster" Target="../notesMasters/notesMaster1.xml"/></Relationships>
</file>

<file path=ppt/notesSlides/_rels/notesSlide75.xml.rels><?xml version="1.0" encoding="UTF-8" standalone="yes"?>
<Relationships xmlns="http://schemas.openxmlformats.org/package/2006/relationships"><Relationship Id="rId2" Type="http://schemas.openxmlformats.org/officeDocument/2006/relationships/slide" Target="../slides/slide76.xml"/><Relationship Id="rId1" Type="http://schemas.openxmlformats.org/officeDocument/2006/relationships/notesMaster" Target="../notesMasters/notesMaster1.xml"/></Relationships>
</file>

<file path=ppt/notesSlides/_rels/notesSlide76.xml.rels><?xml version="1.0" encoding="UTF-8" standalone="yes"?>
<Relationships xmlns="http://schemas.openxmlformats.org/package/2006/relationships"><Relationship Id="rId2" Type="http://schemas.openxmlformats.org/officeDocument/2006/relationships/slide" Target="../slides/slide77.xml"/><Relationship Id="rId1" Type="http://schemas.openxmlformats.org/officeDocument/2006/relationships/notesMaster" Target="../notesMasters/notesMaster1.xml"/></Relationships>
</file>

<file path=ppt/notesSlides/_rels/notesSlide77.xml.rels><?xml version="1.0" encoding="UTF-8" standalone="yes"?>
<Relationships xmlns="http://schemas.openxmlformats.org/package/2006/relationships"><Relationship Id="rId2" Type="http://schemas.openxmlformats.org/officeDocument/2006/relationships/slide" Target="../slides/slide78.xml"/><Relationship Id="rId1" Type="http://schemas.openxmlformats.org/officeDocument/2006/relationships/notesMaster" Target="../notesMasters/notesMaster1.xml"/></Relationships>
</file>

<file path=ppt/notesSlides/_rels/notesSlide78.xml.rels><?xml version="1.0" encoding="UTF-8" standalone="yes"?>
<Relationships xmlns="http://schemas.openxmlformats.org/package/2006/relationships"><Relationship Id="rId2" Type="http://schemas.openxmlformats.org/officeDocument/2006/relationships/slide" Target="../slides/slide79.xml"/><Relationship Id="rId1" Type="http://schemas.openxmlformats.org/officeDocument/2006/relationships/notesMaster" Target="../notesMasters/notesMaster1.xml"/></Relationships>
</file>

<file path=ppt/notesSlides/_rels/notesSlide79.xml.rels><?xml version="1.0" encoding="UTF-8" standalone="yes"?>
<Relationships xmlns="http://schemas.openxmlformats.org/package/2006/relationships"><Relationship Id="rId2" Type="http://schemas.openxmlformats.org/officeDocument/2006/relationships/slide" Target="../slides/slide80.xml"/><Relationship Id="rId1" Type="http://schemas.openxmlformats.org/officeDocument/2006/relationships/notesMaster" Target="../notesMasters/notesMaster1.xml"/></Relationships>
</file>

<file path=ppt/notesSlides/_rels/notesSlide80.xml.rels><?xml version="1.0" encoding="UTF-8" standalone="yes"?>
<Relationships xmlns="http://schemas.openxmlformats.org/package/2006/relationships"><Relationship Id="rId2" Type="http://schemas.openxmlformats.org/officeDocument/2006/relationships/slide" Target="../slides/slide81.xml"/><Relationship Id="rId1" Type="http://schemas.openxmlformats.org/officeDocument/2006/relationships/notesMaster" Target="../notesMasters/notesMaster1.xml"/></Relationships>
</file>

<file path=ppt/notesSlides/_rels/notesSlide81.xml.rels><?xml version="1.0" encoding="UTF-8" standalone="yes"?>
<Relationships xmlns="http://schemas.openxmlformats.org/package/2006/relationships"><Relationship Id="rId2" Type="http://schemas.openxmlformats.org/officeDocument/2006/relationships/slide" Target="../slides/slide82.xml"/><Relationship Id="rId1" Type="http://schemas.openxmlformats.org/officeDocument/2006/relationships/notesMaster" Target="../notesMasters/notesMaster1.xml"/></Relationships>
</file>

<file path=ppt/notesSlides/_rels/notesSlide82.xml.rels><?xml version="1.0" encoding="UTF-8" standalone="yes"?>
<Relationships xmlns="http://schemas.openxmlformats.org/package/2006/relationships"><Relationship Id="rId2" Type="http://schemas.openxmlformats.org/officeDocument/2006/relationships/slide" Target="../slides/slide83.xml"/><Relationship Id="rId1" Type="http://schemas.openxmlformats.org/officeDocument/2006/relationships/notesMaster" Target="../notesMasters/notesMaster1.xml"/></Relationships>
</file>

<file path=ppt/notesSlides/_rels/notesSlide83.xml.rels><?xml version="1.0" encoding="UTF-8" standalone="yes"?>
<Relationships xmlns="http://schemas.openxmlformats.org/package/2006/relationships"><Relationship Id="rId2" Type="http://schemas.openxmlformats.org/officeDocument/2006/relationships/slide" Target="../slides/slide84.xml"/><Relationship Id="rId1" Type="http://schemas.openxmlformats.org/officeDocument/2006/relationships/notesMaster" Target="../notesMasters/notesMaster1.xml"/></Relationships>
</file>

<file path=ppt/notesSlides/_rels/notesSlide84.xml.rels><?xml version="1.0" encoding="UTF-8" standalone="yes"?>
<Relationships xmlns="http://schemas.openxmlformats.org/package/2006/relationships"><Relationship Id="rId2" Type="http://schemas.openxmlformats.org/officeDocument/2006/relationships/slide" Target="../slides/slide85.xml"/><Relationship Id="rId1" Type="http://schemas.openxmlformats.org/officeDocument/2006/relationships/notesMaster" Target="../notesMasters/notesMaster1.xml"/></Relationships>
</file>

<file path=ppt/notesSlides/_rels/notesSlide85.xml.rels><?xml version="1.0" encoding="UTF-8" standalone="yes"?>
<Relationships xmlns="http://schemas.openxmlformats.org/package/2006/relationships"><Relationship Id="rId2" Type="http://schemas.openxmlformats.org/officeDocument/2006/relationships/slide" Target="../slides/slide87.xml"/><Relationship Id="rId1" Type="http://schemas.openxmlformats.org/officeDocument/2006/relationships/notesMaster" Target="../notesMasters/notesMaster1.xml"/></Relationships>
</file>

<file path=ppt/notesSlides/_rels/notesSlide86.xml.rels><?xml version="1.0" encoding="UTF-8" standalone="yes"?>
<Relationships xmlns="http://schemas.openxmlformats.org/package/2006/relationships"><Relationship Id="rId2" Type="http://schemas.openxmlformats.org/officeDocument/2006/relationships/slide" Target="../slides/slide91.xml"/><Relationship Id="rId1" Type="http://schemas.openxmlformats.org/officeDocument/2006/relationships/notesMaster" Target="../notesMasters/notesMaster1.xml"/></Relationships>
</file>

<file path=ppt/notesSlides/_rels/notesSlide87.xml.rels><?xml version="1.0" encoding="UTF-8" standalone="yes"?>
<Relationships xmlns="http://schemas.openxmlformats.org/package/2006/relationships"><Relationship Id="rId2" Type="http://schemas.openxmlformats.org/officeDocument/2006/relationships/slide" Target="../slides/slide92.xml"/><Relationship Id="rId1" Type="http://schemas.openxmlformats.org/officeDocument/2006/relationships/notesMaster" Target="../notesMasters/notesMaster1.xml"/></Relationships>
</file>

<file path=ppt/notesSlides/_rels/notesSlide88.xml.rels><?xml version="1.0" encoding="UTF-8" standalone="yes"?>
<Relationships xmlns="http://schemas.openxmlformats.org/package/2006/relationships"><Relationship Id="rId2" Type="http://schemas.openxmlformats.org/officeDocument/2006/relationships/slide" Target="../slides/slide93.xml"/><Relationship Id="rId1" Type="http://schemas.openxmlformats.org/officeDocument/2006/relationships/notesMaster" Target="../notesMasters/notesMaster1.xml"/></Relationships>
</file>

<file path=ppt/notesSlides/_rels/notesSlide89.xml.rels><?xml version="1.0" encoding="UTF-8" standalone="yes"?>
<Relationships xmlns="http://schemas.openxmlformats.org/package/2006/relationships"><Relationship Id="rId2" Type="http://schemas.openxmlformats.org/officeDocument/2006/relationships/slide" Target="../slides/slide94.xml"/><Relationship Id="rId1" Type="http://schemas.openxmlformats.org/officeDocument/2006/relationships/notesMaster" Target="../notesMasters/notesMaster1.xml"/></Relationships>
</file>

<file path=ppt/notesSlides/_rels/notesSlide90.xml.rels><?xml version="1.0" encoding="UTF-8" standalone="yes"?>
<Relationships xmlns="http://schemas.openxmlformats.org/package/2006/relationships"><Relationship Id="rId2" Type="http://schemas.openxmlformats.org/officeDocument/2006/relationships/slide" Target="../slides/slide95.xml"/><Relationship Id="rId1" Type="http://schemas.openxmlformats.org/officeDocument/2006/relationships/notesMaster" Target="../notesMasters/notesMaster1.xml"/></Relationships>
</file>

<file path=ppt/notesSlides/_rels/notesSlide91.xml.rels><?xml version="1.0" encoding="UTF-8" standalone="yes"?>
<Relationships xmlns="http://schemas.openxmlformats.org/package/2006/relationships"><Relationship Id="rId2" Type="http://schemas.openxmlformats.org/officeDocument/2006/relationships/slide" Target="../slides/slide96.xml"/><Relationship Id="rId1" Type="http://schemas.openxmlformats.org/officeDocument/2006/relationships/notesMaster" Target="../notesMasters/notesMaster1.xml"/></Relationships>
</file>

<file path=ppt/notesSlides/_rels/notesSlide92.xml.rels><?xml version="1.0" encoding="UTF-8" standalone="yes"?>
<Relationships xmlns="http://schemas.openxmlformats.org/package/2006/relationships"><Relationship Id="rId2" Type="http://schemas.openxmlformats.org/officeDocument/2006/relationships/slide" Target="../slides/slide97.xml"/><Relationship Id="rId1" Type="http://schemas.openxmlformats.org/officeDocument/2006/relationships/notesMaster" Target="../notesMasters/notesMaster1.xml"/></Relationships>
</file>

<file path=ppt/notesSlides/_rels/notesSlide93.xml.rels><?xml version="1.0" encoding="UTF-8" standalone="yes"?>
<Relationships xmlns="http://schemas.openxmlformats.org/package/2006/relationships"><Relationship Id="rId2" Type="http://schemas.openxmlformats.org/officeDocument/2006/relationships/slide" Target="../slides/slide98.xml"/><Relationship Id="rId1" Type="http://schemas.openxmlformats.org/officeDocument/2006/relationships/notesMaster" Target="../notesMasters/notesMaster1.xml"/></Relationships>
</file>

<file path=ppt/notesSlides/_rels/notesSlide94.xml.rels><?xml version="1.0" encoding="UTF-8" standalone="yes"?>
<Relationships xmlns="http://schemas.openxmlformats.org/package/2006/relationships"><Relationship Id="rId2" Type="http://schemas.openxmlformats.org/officeDocument/2006/relationships/slide" Target="../slides/slide99.xml"/><Relationship Id="rId1" Type="http://schemas.openxmlformats.org/officeDocument/2006/relationships/notesMaster" Target="../notesMasters/notesMaster1.xml"/></Relationships>
</file>

<file path=ppt/notesSlides/_rels/notesSlide95.xml.rels><?xml version="1.0" encoding="UTF-8" standalone="yes"?>
<Relationships xmlns="http://schemas.openxmlformats.org/package/2006/relationships"><Relationship Id="rId2" Type="http://schemas.openxmlformats.org/officeDocument/2006/relationships/slide" Target="../slides/slide100.xml"/><Relationship Id="rId1" Type="http://schemas.openxmlformats.org/officeDocument/2006/relationships/notesMaster" Target="../notesMasters/notesMaster1.xml"/></Relationships>
</file>

<file path=ppt/notesSlides/_rels/notesSlide96.xml.rels><?xml version="1.0" encoding="UTF-8" standalone="yes"?>
<Relationships xmlns="http://schemas.openxmlformats.org/package/2006/relationships"><Relationship Id="rId2" Type="http://schemas.openxmlformats.org/officeDocument/2006/relationships/slide" Target="../slides/slide101.xml"/><Relationship Id="rId1" Type="http://schemas.openxmlformats.org/officeDocument/2006/relationships/notesMaster" Target="../notesMasters/notesMaster1.xml"/></Relationships>
</file>

<file path=ppt/notesSlides/_rels/notesSlide97.xml.rels><?xml version="1.0" encoding="UTF-8" standalone="yes"?>
<Relationships xmlns="http://schemas.openxmlformats.org/package/2006/relationships"><Relationship Id="rId2" Type="http://schemas.openxmlformats.org/officeDocument/2006/relationships/slide" Target="../slides/slide104.xml"/><Relationship Id="rId1" Type="http://schemas.openxmlformats.org/officeDocument/2006/relationships/notesMaster" Target="../notesMasters/notesMaster1.xml"/></Relationships>
</file>

<file path=ppt/notesSlides/_rels/notesSlide98.xml.rels><?xml version="1.0" encoding="UTF-8" standalone="yes"?>
<Relationships xmlns="http://schemas.openxmlformats.org/package/2006/relationships"><Relationship Id="rId2" Type="http://schemas.openxmlformats.org/officeDocument/2006/relationships/slide" Target="../slides/slide105.xml"/><Relationship Id="rId1" Type="http://schemas.openxmlformats.org/officeDocument/2006/relationships/notesMaster" Target="../notesMasters/notesMaster1.xml"/></Relationships>
</file>

<file path=ppt/notesSlides/_rels/notesSlide99.xml.rels><?xml version="1.0" encoding="UTF-8" standalone="yes"?>
<Relationships xmlns="http://schemas.openxmlformats.org/package/2006/relationships"><Relationship Id="rId2" Type="http://schemas.openxmlformats.org/officeDocument/2006/relationships/slide" Target="../slides/slide106.xml"/><Relationship Id="rId1" Type="http://schemas.openxmlformats.org/officeDocument/2006/relationships/notesMaster" Target="../notesMasters/notesMaster1.xml"/></Relationships>
</file>

<file path=ppt/notesSlides/_rels/notesSlide100.xml.rels><?xml version="1.0" encoding="UTF-8" standalone="yes"?>
<Relationships xmlns="http://schemas.openxmlformats.org/package/2006/relationships"><Relationship Id="rId2" Type="http://schemas.openxmlformats.org/officeDocument/2006/relationships/slide" Target="../slides/slide107.xml"/><Relationship Id="rId1" Type="http://schemas.openxmlformats.org/officeDocument/2006/relationships/notesMaster" Target="../notesMasters/notesMaster1.xml"/></Relationships>
</file>

<file path=ppt/notesSlides/_rels/notesSlide101.xml.rels><?xml version="1.0" encoding="UTF-8" standalone="yes"?>
<Relationships xmlns="http://schemas.openxmlformats.org/package/2006/relationships"><Relationship Id="rId2" Type="http://schemas.openxmlformats.org/officeDocument/2006/relationships/slide" Target="../slides/slide108.xml"/><Relationship Id="rId1" Type="http://schemas.openxmlformats.org/officeDocument/2006/relationships/notesMaster" Target="../notesMasters/notesMaster1.xml"/></Relationships>
</file>

<file path=ppt/notesSlides/_rels/notesSlide102.xml.rels><?xml version="1.0" encoding="UTF-8" standalone="yes"?>
<Relationships xmlns="http://schemas.openxmlformats.org/package/2006/relationships"><Relationship Id="rId2" Type="http://schemas.openxmlformats.org/officeDocument/2006/relationships/slide" Target="../slides/slide109.xml"/><Relationship Id="rId1" Type="http://schemas.openxmlformats.org/officeDocument/2006/relationships/notesMaster" Target="../notesMasters/notesMaster1.xml"/></Relationships>
</file>

<file path=ppt/notesSlides/_rels/notesSlide103.xml.rels><?xml version="1.0" encoding="UTF-8" standalone="yes"?>
<Relationships xmlns="http://schemas.openxmlformats.org/package/2006/relationships"><Relationship Id="rId2" Type="http://schemas.openxmlformats.org/officeDocument/2006/relationships/slide" Target="../slides/slide111.xml"/><Relationship Id="rId1" Type="http://schemas.openxmlformats.org/officeDocument/2006/relationships/notesMaster" Target="../notesMasters/notesMaster1.xml"/></Relationships>
</file>

<file path=ppt/notesSlides/_rels/notesSlide104.xml.rels><?xml version="1.0" encoding="UTF-8" standalone="yes"?>
<Relationships xmlns="http://schemas.openxmlformats.org/package/2006/relationships"><Relationship Id="rId2" Type="http://schemas.openxmlformats.org/officeDocument/2006/relationships/slide" Target="../slides/slide112.xml"/><Relationship Id="rId1" Type="http://schemas.openxmlformats.org/officeDocument/2006/relationships/notesMaster" Target="../notesMasters/notesMaster1.xml"/></Relationships>
</file>

<file path=ppt/notesSlides/_rels/notesSlide105.xml.rels><?xml version="1.0" encoding="UTF-8" standalone="yes"?>
<Relationships xmlns="http://schemas.openxmlformats.org/package/2006/relationships"><Relationship Id="rId2" Type="http://schemas.openxmlformats.org/officeDocument/2006/relationships/slide" Target="../slides/slide113.xml"/><Relationship Id="rId1" Type="http://schemas.openxmlformats.org/officeDocument/2006/relationships/notesMaster" Target="../notesMasters/notesMaster1.xml"/></Relationships>
</file>

<file path=ppt/notesSlides/_rels/notesSlide106.xml.rels><?xml version="1.0" encoding="UTF-8" standalone="yes"?>
<Relationships xmlns="http://schemas.openxmlformats.org/package/2006/relationships"><Relationship Id="rId2" Type="http://schemas.openxmlformats.org/officeDocument/2006/relationships/slide" Target="../slides/slide114.xml"/><Relationship Id="rId1" Type="http://schemas.openxmlformats.org/officeDocument/2006/relationships/notesMaster" Target="../notesMasters/notesMaster1.xml"/></Relationships>
</file>

<file path=ppt/notesSlides/_rels/notesSlide107.xml.rels><?xml version="1.0" encoding="UTF-8" standalone="yes"?>
<Relationships xmlns="http://schemas.openxmlformats.org/package/2006/relationships"><Relationship Id="rId2" Type="http://schemas.openxmlformats.org/officeDocument/2006/relationships/slide" Target="../slides/slide115.xml"/><Relationship Id="rId1" Type="http://schemas.openxmlformats.org/officeDocument/2006/relationships/notesMaster" Target="../notesMasters/notesMaster1.xml"/></Relationships>
</file>

<file path=ppt/notesSlides/_rels/notesSlide108.xml.rels><?xml version="1.0" encoding="UTF-8" standalone="yes"?>
<Relationships xmlns="http://schemas.openxmlformats.org/package/2006/relationships"><Relationship Id="rId2" Type="http://schemas.openxmlformats.org/officeDocument/2006/relationships/slide" Target="../slides/slide116.xml"/><Relationship Id="rId1" Type="http://schemas.openxmlformats.org/officeDocument/2006/relationships/notesMaster" Target="../notesMasters/notesMaster1.xml"/></Relationships>
</file>

<file path=ppt/notesSlides/_rels/notesSlide109.xml.rels><?xml version="1.0" encoding="UTF-8" standalone="yes"?>
<Relationships xmlns="http://schemas.openxmlformats.org/package/2006/relationships"><Relationship Id="rId2" Type="http://schemas.openxmlformats.org/officeDocument/2006/relationships/slide" Target="../slides/slide117.xml"/><Relationship Id="rId1" Type="http://schemas.openxmlformats.org/officeDocument/2006/relationships/notesMaster" Target="../notesMasters/notesMaster1.xml"/></Relationships>
</file>

<file path=ppt/notesSlides/_rels/notesSlide110.xml.rels><?xml version="1.0" encoding="UTF-8" standalone="yes"?>
<Relationships xmlns="http://schemas.openxmlformats.org/package/2006/relationships"><Relationship Id="rId3" Type="http://schemas.openxmlformats.org/officeDocument/2006/relationships/image" Target="../media/image19.emf"/><Relationship Id="rId2" Type="http://schemas.openxmlformats.org/officeDocument/2006/relationships/slide" Target="../slides/slide118.xml"/><Relationship Id="rId1" Type="http://schemas.openxmlformats.org/officeDocument/2006/relationships/notesMaster" Target="../notesMasters/notesMaster1.xml"/></Relationships>
</file>

<file path=ppt/notesSlides/_rels/notesSlide111.xml.rels><?xml version="1.0" encoding="UTF-8" standalone="yes"?>
<Relationships xmlns="http://schemas.openxmlformats.org/package/2006/relationships"><Relationship Id="rId3" Type="http://schemas.openxmlformats.org/officeDocument/2006/relationships/image" Target="../media/image19.emf"/><Relationship Id="rId2" Type="http://schemas.openxmlformats.org/officeDocument/2006/relationships/slide" Target="../slides/slide127.xml"/><Relationship Id="rId1" Type="http://schemas.openxmlformats.org/officeDocument/2006/relationships/notesMaster" Target="../notesMasters/notesMaster1.xml"/></Relationships>
</file>

<file path=ppt/notesSlides/_rels/notesSlide112.xml.rels><?xml version="1.0" encoding="UTF-8" standalone="yes"?>
<Relationships xmlns="http://schemas.openxmlformats.org/package/2006/relationships"><Relationship Id="rId3" Type="http://schemas.openxmlformats.org/officeDocument/2006/relationships/image" Target="../media/image19.emf"/><Relationship Id="rId2" Type="http://schemas.openxmlformats.org/officeDocument/2006/relationships/slide" Target="../slides/slide128.xml"/><Relationship Id="rId1" Type="http://schemas.openxmlformats.org/officeDocument/2006/relationships/notesMaster" Target="../notesMasters/notesMaster1.xml"/></Relationships>
</file>

<file path=ppt/notesSlides/_rels/notesSlide113.xml.rels><?xml version="1.0" encoding="UTF-8" standalone="yes"?>
<Relationships xmlns="http://schemas.openxmlformats.org/package/2006/relationships"><Relationship Id="rId3" Type="http://schemas.openxmlformats.org/officeDocument/2006/relationships/image" Target="../media/image19.emf"/><Relationship Id="rId2" Type="http://schemas.openxmlformats.org/officeDocument/2006/relationships/slide" Target="../slides/slide129.xml"/><Relationship Id="rId1" Type="http://schemas.openxmlformats.org/officeDocument/2006/relationships/notesMaster" Target="../notesMasters/notesMaster1.xml"/></Relationships>
</file>

<file path=ppt/notesSlides/_rels/notesSlide114.xml.rels><?xml version="1.0" encoding="UTF-8" standalone="yes"?>
<Relationships xmlns="http://schemas.openxmlformats.org/package/2006/relationships"><Relationship Id="rId3" Type="http://schemas.openxmlformats.org/officeDocument/2006/relationships/image" Target="../media/image19.emf"/><Relationship Id="rId2" Type="http://schemas.openxmlformats.org/officeDocument/2006/relationships/slide" Target="../slides/slide130.xml"/><Relationship Id="rId1" Type="http://schemas.openxmlformats.org/officeDocument/2006/relationships/notesMaster" Target="../notesMasters/notesMaster1.xml"/></Relationships>
</file>

<file path=ppt/notesSlides/_rels/notesSlide115.xml.rels><?xml version="1.0" encoding="UTF-8" standalone="yes"?>
<Relationships xmlns="http://schemas.openxmlformats.org/package/2006/relationships"><Relationship Id="rId2" Type="http://schemas.openxmlformats.org/officeDocument/2006/relationships/slide" Target="../slides/slide131.xml"/><Relationship Id="rId1" Type="http://schemas.openxmlformats.org/officeDocument/2006/relationships/notesMaster" Target="../notesMasters/notesMaster1.xml"/></Relationships>
</file>

<file path=ppt/notesSlides/_rels/notesSlide116.xml.rels><?xml version="1.0" encoding="UTF-8" standalone="yes"?>
<Relationships xmlns="http://schemas.openxmlformats.org/package/2006/relationships"><Relationship Id="rId2" Type="http://schemas.openxmlformats.org/officeDocument/2006/relationships/slide" Target="../slides/slide132.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Tree>
    <p:extLst>
      <p:ext uri="{BB962C8B-B14F-4D97-AF65-F5344CB8AC3E}">
        <p14:creationId xmlns:p14="http://schemas.microsoft.com/office/powerpoint/2010/main" val="2895389173"/>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4" name="PlaceHolder 1"/>
          <p:cNvSpPr>
            <a:spLocks noGrp="1"/>
          </p:cNvSpPr>
          <p:nvPr>
            <p:ph type="body"/>
          </p:nvPr>
        </p:nvSpPr>
        <p:spPr>
          <a:xfrm>
            <a:off x="685800" y="4343400"/>
            <a:ext cx="5486040" cy="4114440"/>
          </a:xfrm>
          <a:prstGeom prst="rect">
            <a:avLst/>
          </a:prstGeom>
        </p:spPr>
        <p:txBody>
          <a:bodyPr/>
          <a:lstStyle/>
          <a:p>
            <a:endParaRPr dirty="0"/>
          </a:p>
        </p:txBody>
      </p:sp>
      <p:sp>
        <p:nvSpPr>
          <p:cNvPr id="105" name="TextShape 2"/>
          <p:cNvSpPr txBox="1"/>
          <p:nvPr/>
        </p:nvSpPr>
        <p:spPr>
          <a:xfrm>
            <a:off x="0" y="0"/>
            <a:ext cx="2971440" cy="456840"/>
          </a:xfrm>
          <a:prstGeom prst="rect">
            <a:avLst/>
          </a:prstGeom>
          <a:noFill/>
          <a:ln>
            <a:noFill/>
          </a:ln>
        </p:spPr>
        <p:txBody>
          <a:bodyPr/>
          <a:lstStyle/>
          <a:p>
            <a:endParaRPr/>
          </a:p>
        </p:txBody>
      </p:sp>
    </p:spTree>
    <p:extLst>
      <p:ext uri="{BB962C8B-B14F-4D97-AF65-F5344CB8AC3E}">
        <p14:creationId xmlns:p14="http://schemas.microsoft.com/office/powerpoint/2010/main" val="3285844608"/>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4" name="PlaceHolder 1"/>
          <p:cNvSpPr>
            <a:spLocks noGrp="1"/>
          </p:cNvSpPr>
          <p:nvPr>
            <p:ph type="body"/>
          </p:nvPr>
        </p:nvSpPr>
        <p:spPr>
          <a:xfrm>
            <a:off x="685800" y="4343400"/>
            <a:ext cx="5486040" cy="4114440"/>
          </a:xfrm>
          <a:prstGeom prst="rect">
            <a:avLst/>
          </a:prstGeom>
        </p:spPr>
        <p:txBody>
          <a:bodyPr/>
          <a:lstStyle/>
          <a:p>
            <a:endParaRPr dirty="0"/>
          </a:p>
        </p:txBody>
      </p:sp>
      <p:sp>
        <p:nvSpPr>
          <p:cNvPr id="105" name="TextShape 2"/>
          <p:cNvSpPr txBox="1"/>
          <p:nvPr/>
        </p:nvSpPr>
        <p:spPr>
          <a:xfrm>
            <a:off x="0" y="0"/>
            <a:ext cx="2971440" cy="456840"/>
          </a:xfrm>
          <a:prstGeom prst="rect">
            <a:avLst/>
          </a:prstGeom>
          <a:noFill/>
          <a:ln>
            <a:noFill/>
          </a:ln>
        </p:spPr>
        <p:txBody>
          <a:bodyPr/>
          <a:lstStyle/>
          <a:p>
            <a:endParaRPr/>
          </a:p>
        </p:txBody>
      </p:sp>
    </p:spTree>
    <p:extLst>
      <p:ext uri="{BB962C8B-B14F-4D97-AF65-F5344CB8AC3E}">
        <p14:creationId xmlns:p14="http://schemas.microsoft.com/office/powerpoint/2010/main" val="36489795"/>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marL="0" indent="0" algn="l" fontAlgn="t">
              <a:buFontTx/>
              <a:buNone/>
            </a:pPr>
            <a:r>
              <a:rPr lang="en-US" dirty="0"/>
              <a:t>A lot of the problems of interest to Sandia National Labs require us to simulate and understand the large scale structural failure of engineered components, for instance, components comprising weapons systems. </a:t>
            </a:r>
          </a:p>
          <a:p>
            <a:pPr marL="0" indent="0" algn="l" fontAlgn="t">
              <a:buFontTx/>
              <a:buNone/>
            </a:pPr>
            <a:endParaRPr lang="en-US" dirty="0"/>
          </a:p>
          <a:p>
            <a:pPr marL="0" indent="0" algn="l" fontAlgn="t">
              <a:buFontTx/>
              <a:buNone/>
            </a:pPr>
            <a:r>
              <a:rPr lang="en-US" dirty="0"/>
              <a:t>GTS = Gas </a:t>
            </a:r>
            <a:r>
              <a:rPr lang="en-US"/>
              <a:t>Transfer Systems</a:t>
            </a:r>
            <a:endParaRPr lang="en-US" dirty="0"/>
          </a:p>
        </p:txBody>
      </p:sp>
      <p:pic>
        <p:nvPicPr>
          <p:cNvPr id="102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71042" y="5196645"/>
            <a:ext cx="5364162" cy="22479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3426626950"/>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algn="l" fontAlgn="t"/>
            <a:endParaRPr lang="en-US" dirty="0"/>
          </a:p>
        </p:txBody>
      </p:sp>
      <p:pic>
        <p:nvPicPr>
          <p:cNvPr id="102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71042" y="5196645"/>
            <a:ext cx="5364162" cy="22479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1479256290"/>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algn="l" fontAlgn="t"/>
            <a:endParaRPr lang="en-US" dirty="0"/>
          </a:p>
        </p:txBody>
      </p:sp>
      <p:pic>
        <p:nvPicPr>
          <p:cNvPr id="102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71042" y="5196645"/>
            <a:ext cx="5364162" cy="22479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662188834"/>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algn="l" fontAlgn="t"/>
            <a:endParaRPr lang="en-US" dirty="0"/>
          </a:p>
        </p:txBody>
      </p:sp>
      <p:pic>
        <p:nvPicPr>
          <p:cNvPr id="102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71042" y="5196645"/>
            <a:ext cx="5364162" cy="22479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409778277"/>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fontAlgn="t"/>
            <a:endParaRPr lang="en-US" dirty="0"/>
          </a:p>
        </p:txBody>
      </p:sp>
      <p:pic>
        <p:nvPicPr>
          <p:cNvPr id="102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71042" y="5196645"/>
            <a:ext cx="5364162" cy="22479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1961617364"/>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A2430F75-B5EC-044F-A636-30352D0A1350}" type="slidenum">
              <a:rPr lang="en-US" smtClean="0"/>
              <a:t>9</a:t>
            </a:fld>
            <a:endParaRPr lang="en-US"/>
          </a:p>
        </p:txBody>
      </p:sp>
    </p:spTree>
    <p:extLst>
      <p:ext uri="{BB962C8B-B14F-4D97-AF65-F5344CB8AC3E}">
        <p14:creationId xmlns:p14="http://schemas.microsoft.com/office/powerpoint/2010/main" val="1808830529"/>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A2430F75-B5EC-044F-A636-30352D0A1350}" type="slidenum">
              <a:rPr lang="en-US" smtClean="0"/>
              <a:t>10</a:t>
            </a:fld>
            <a:endParaRPr lang="en-US"/>
          </a:p>
        </p:txBody>
      </p:sp>
    </p:spTree>
    <p:extLst>
      <p:ext uri="{BB962C8B-B14F-4D97-AF65-F5344CB8AC3E}">
        <p14:creationId xmlns:p14="http://schemas.microsoft.com/office/powerpoint/2010/main" val="4017682174"/>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A2430F75-B5EC-044F-A636-30352D0A1350}" type="slidenum">
              <a:rPr lang="en-US" smtClean="0"/>
              <a:t>11</a:t>
            </a:fld>
            <a:endParaRPr lang="en-US"/>
          </a:p>
        </p:txBody>
      </p:sp>
    </p:spTree>
    <p:extLst>
      <p:ext uri="{BB962C8B-B14F-4D97-AF65-F5344CB8AC3E}">
        <p14:creationId xmlns:p14="http://schemas.microsoft.com/office/powerpoint/2010/main" val="697493709"/>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A2430F75-B5EC-044F-A636-30352D0A1350}" type="slidenum">
              <a:rPr lang="en-US" smtClean="0"/>
              <a:t>12</a:t>
            </a:fld>
            <a:endParaRPr lang="en-US"/>
          </a:p>
        </p:txBody>
      </p:sp>
    </p:spTree>
    <p:extLst>
      <p:ext uri="{BB962C8B-B14F-4D97-AF65-F5344CB8AC3E}">
        <p14:creationId xmlns:p14="http://schemas.microsoft.com/office/powerpoint/2010/main" val="1681346590"/>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fontAlgn="t"/>
            <a:endParaRPr lang="en-US" b="1" dirty="0"/>
          </a:p>
          <a:p>
            <a:pPr fontAlgn="t"/>
            <a:endParaRPr lang="en-US" b="1" dirty="0"/>
          </a:p>
          <a:p>
            <a:pPr fontAlgn="t"/>
            <a:endParaRPr lang="en-US" b="1" dirty="0"/>
          </a:p>
          <a:p>
            <a:pPr fontAlgn="t"/>
            <a:endParaRPr lang="en-US" b="1" dirty="0"/>
          </a:p>
          <a:p>
            <a:pPr fontAlgn="t"/>
            <a:endParaRPr lang="en-US" b="1" dirty="0"/>
          </a:p>
          <a:p>
            <a:pPr fontAlgn="t"/>
            <a:endParaRPr lang="en-US" b="1" dirty="0"/>
          </a:p>
          <a:p>
            <a:pPr fontAlgn="t"/>
            <a:endParaRPr lang="en-US" b="1" dirty="0"/>
          </a:p>
          <a:p>
            <a:pPr fontAlgn="t"/>
            <a:endParaRPr lang="en-US" dirty="0"/>
          </a:p>
          <a:p>
            <a:pPr fontAlgn="t"/>
            <a:endParaRPr lang="en-US" dirty="0"/>
          </a:p>
        </p:txBody>
      </p:sp>
    </p:spTree>
    <p:extLst>
      <p:ext uri="{BB962C8B-B14F-4D97-AF65-F5344CB8AC3E}">
        <p14:creationId xmlns:p14="http://schemas.microsoft.com/office/powerpoint/2010/main" val="4118080672"/>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4" name="PlaceHolder 1"/>
          <p:cNvSpPr>
            <a:spLocks noGrp="1"/>
          </p:cNvSpPr>
          <p:nvPr>
            <p:ph type="body"/>
          </p:nvPr>
        </p:nvSpPr>
        <p:spPr>
          <a:xfrm>
            <a:off x="685800" y="4343400"/>
            <a:ext cx="5486040" cy="4114440"/>
          </a:xfrm>
          <a:prstGeom prst="rect">
            <a:avLst/>
          </a:prstGeom>
        </p:spPr>
        <p:txBody>
          <a:bodyPr/>
          <a:lstStyle/>
          <a:p>
            <a:endParaRPr dirty="0"/>
          </a:p>
        </p:txBody>
      </p:sp>
      <p:sp>
        <p:nvSpPr>
          <p:cNvPr id="105" name="TextShape 2"/>
          <p:cNvSpPr txBox="1"/>
          <p:nvPr/>
        </p:nvSpPr>
        <p:spPr>
          <a:xfrm>
            <a:off x="0" y="0"/>
            <a:ext cx="2971440" cy="456840"/>
          </a:xfrm>
          <a:prstGeom prst="rect">
            <a:avLst/>
          </a:prstGeom>
          <a:noFill/>
          <a:ln>
            <a:noFill/>
          </a:ln>
        </p:spPr>
        <p:txBody>
          <a:bodyPr/>
          <a:lstStyle/>
          <a:p>
            <a:endParaRPr/>
          </a:p>
        </p:txBody>
      </p:sp>
    </p:spTree>
    <p:extLst>
      <p:ext uri="{BB962C8B-B14F-4D97-AF65-F5344CB8AC3E}">
        <p14:creationId xmlns:p14="http://schemas.microsoft.com/office/powerpoint/2010/main" val="2758627407"/>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2987979758"/>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1590955061"/>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802328222"/>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867580946"/>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algn="l" fontAlgn="t"/>
            <a:r>
              <a:rPr lang="en-US" dirty="0"/>
              <a:t>A(F,Z) = Helmholtz free-energy density, Z = collection of internal variables, F = grad(phi) = deformation gradient, B = body force, T = traction on boundary</a:t>
            </a:r>
          </a:p>
          <a:p>
            <a:pPr algn="l" fontAlgn="t"/>
            <a:r>
              <a:rPr lang="en-US" dirty="0"/>
              <a:t>P = \partial A/\partial F = first </a:t>
            </a:r>
            <a:r>
              <a:rPr lang="en-US" dirty="0" err="1"/>
              <a:t>Piola-Kirchoff</a:t>
            </a:r>
            <a:r>
              <a:rPr lang="en-US" dirty="0"/>
              <a:t> stress</a:t>
            </a:r>
          </a:p>
          <a:p>
            <a:pPr algn="l" fontAlgn="t"/>
            <a:r>
              <a:rPr lang="en-US" dirty="0"/>
              <a:t>2</a:t>
            </a:r>
            <a:r>
              <a:rPr lang="en-US" baseline="30000" dirty="0"/>
              <a:t>nd</a:t>
            </a:r>
            <a:r>
              <a:rPr lang="en-US" dirty="0"/>
              <a:t> equation is </a:t>
            </a:r>
            <a:r>
              <a:rPr lang="en-US"/>
              <a:t>Euler-Lagrange equation </a:t>
            </a:r>
            <a:endParaRPr lang="en-US" dirty="0"/>
          </a:p>
        </p:txBody>
      </p:sp>
      <p:pic>
        <p:nvPicPr>
          <p:cNvPr id="102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71042" y="5196645"/>
            <a:ext cx="5364162" cy="22479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2116339171"/>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a:t>The proof effectively constructs a sequence of solutions </a:t>
            </a:r>
            <a:r>
              <a:rPr lang="en-US" dirty="0" err="1"/>
              <a:t>phi^n</a:t>
            </a:r>
            <a:r>
              <a:rPr lang="en-US" dirty="0"/>
              <a:t> and demonstrates that this sequence converges to the unique minimizer of the energy functional \Phi defining the single-domain problem, and combines concepts used in the analysis of </a:t>
            </a:r>
            <a:r>
              <a:rPr lang="en-US" dirty="0" err="1"/>
              <a:t>Sobolev</a:t>
            </a:r>
            <a:r>
              <a:rPr lang="en-US" dirty="0"/>
              <a:t>, Lions, and others, in studying the convergence of the Schwarz method.  </a:t>
            </a:r>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661563543"/>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pPr fontAlgn="t"/>
            <a:endParaRPr lang="en-US" dirty="0"/>
          </a:p>
        </p:txBody>
      </p:sp>
    </p:spTree>
    <p:extLst>
      <p:ext uri="{BB962C8B-B14F-4D97-AF65-F5344CB8AC3E}">
        <p14:creationId xmlns:p14="http://schemas.microsoft.com/office/powerpoint/2010/main" val="1646945437"/>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2120121838"/>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251010377"/>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Header Placeholder 3"/>
          <p:cNvSpPr>
            <a:spLocks noGrp="1"/>
          </p:cNvSpPr>
          <p:nvPr>
            <p:ph type="hdr" sz="quarter"/>
          </p:nvPr>
        </p:nvSpPr>
        <p:spPr/>
        <p:txBody>
          <a:bodyPr/>
          <a:lstStyle/>
          <a:p>
            <a:endParaRPr lang="en-US" dirty="0"/>
          </a:p>
        </p:txBody>
      </p:sp>
    </p:spTree>
    <p:extLst>
      <p:ext uri="{BB962C8B-B14F-4D97-AF65-F5344CB8AC3E}">
        <p14:creationId xmlns:p14="http://schemas.microsoft.com/office/powerpoint/2010/main" val="1068112742"/>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610113631"/>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pPr fontAlgn="t"/>
            <a:endParaRPr lang="en-US" dirty="0"/>
          </a:p>
        </p:txBody>
      </p:sp>
    </p:spTree>
    <p:extLst>
      <p:ext uri="{BB962C8B-B14F-4D97-AF65-F5344CB8AC3E}">
        <p14:creationId xmlns:p14="http://schemas.microsoft.com/office/powerpoint/2010/main" val="3814189187"/>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Tree>
    <p:extLst>
      <p:ext uri="{BB962C8B-B14F-4D97-AF65-F5344CB8AC3E}">
        <p14:creationId xmlns:p14="http://schemas.microsoft.com/office/powerpoint/2010/main" val="1154779060"/>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195345718"/>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Tree>
    <p:extLst>
      <p:ext uri="{BB962C8B-B14F-4D97-AF65-F5344CB8AC3E}">
        <p14:creationId xmlns:p14="http://schemas.microsoft.com/office/powerpoint/2010/main" val="1561943481"/>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Tree>
    <p:extLst>
      <p:ext uri="{BB962C8B-B14F-4D97-AF65-F5344CB8AC3E}">
        <p14:creationId xmlns:p14="http://schemas.microsoft.com/office/powerpoint/2010/main" val="743984239"/>
      </p:ext>
    </p:extLst>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~200K </a:t>
            </a:r>
            <a:r>
              <a:rPr lang="en-US" dirty="0" err="1"/>
              <a:t>dofs</a:t>
            </a:r>
            <a:r>
              <a:rPr lang="en-US"/>
              <a:t> </a:t>
            </a:r>
            <a:endParaRPr lang="en-US" dirty="0"/>
          </a:p>
        </p:txBody>
      </p:sp>
      <p:sp>
        <p:nvSpPr>
          <p:cNvPr id="4" name="Header Placeholder 3"/>
          <p:cNvSpPr>
            <a:spLocks noGrp="1"/>
          </p:cNvSpPr>
          <p:nvPr>
            <p:ph type="hdr" sz="quarter" idx="10"/>
          </p:nvPr>
        </p:nvSpPr>
        <p:spPr/>
        <p:txBody>
          <a:bodyPr/>
          <a:lstStyle/>
          <a:p>
            <a:endParaRPr lang="en-US" dirty="0"/>
          </a:p>
        </p:txBody>
      </p:sp>
    </p:spTree>
    <p:extLst>
      <p:ext uri="{BB962C8B-B14F-4D97-AF65-F5344CB8AC3E}">
        <p14:creationId xmlns:p14="http://schemas.microsoft.com/office/powerpoint/2010/main" val="1376111775"/>
      </p:ext>
    </p:extLst>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Header Placeholder 3"/>
          <p:cNvSpPr>
            <a:spLocks noGrp="1"/>
          </p:cNvSpPr>
          <p:nvPr>
            <p:ph type="hdr" sz="quarter"/>
          </p:nvPr>
        </p:nvSpPr>
        <p:spPr/>
        <p:txBody>
          <a:bodyPr/>
          <a:lstStyle/>
          <a:p>
            <a:endParaRPr lang="en-US" dirty="0"/>
          </a:p>
        </p:txBody>
      </p:sp>
    </p:spTree>
    <p:extLst>
      <p:ext uri="{BB962C8B-B14F-4D97-AF65-F5344CB8AC3E}">
        <p14:creationId xmlns:p14="http://schemas.microsoft.com/office/powerpoint/2010/main" val="2508709999"/>
      </p:ext>
    </p:extLst>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0" kern="1200" dirty="0">
                <a:solidFill>
                  <a:schemeClr val="tx1"/>
                </a:solidFill>
                <a:effectLst/>
                <a:latin typeface="+mn-lt"/>
                <a:ea typeface="+mn-ea"/>
                <a:cs typeface="+mn-cs"/>
              </a:rPr>
              <a:t>The last </a:t>
            </a:r>
            <a:r>
              <a:rPr lang="en-US" sz="1200" b="0" kern="1200" dirty="0" err="1">
                <a:solidFill>
                  <a:schemeClr val="tx1"/>
                </a:solidFill>
                <a:effectLst/>
                <a:latin typeface="+mn-lt"/>
                <a:ea typeface="+mn-ea"/>
                <a:cs typeface="+mn-cs"/>
              </a:rPr>
              <a:t>quasistatic</a:t>
            </a:r>
            <a:r>
              <a:rPr lang="en-US" sz="1200" b="0" kern="1200" dirty="0">
                <a:solidFill>
                  <a:schemeClr val="tx1"/>
                </a:solidFill>
                <a:effectLst/>
                <a:latin typeface="+mn-lt"/>
                <a:ea typeface="+mn-ea"/>
                <a:cs typeface="+mn-cs"/>
              </a:rPr>
              <a:t> example is another production-type problem known as the tensile bar problem and is courtesy of my colleagues Coleman Alleman, Jay Foulk, Dave Littlewood and Guy Bergel.  This problem illustrates an interesting use of the Schwarz alternating method, in particular, that the method can be used as a part of a homogenization or upscaling process to bridge the gap between microscopic and macroscopic regions.  Here, Coleman and his collaborators took a tensile geometry and embedded in it a microstructure, shown in the middle, with the goal of studying strain localization in the microstructure.  The crystal plasticity microscale model in the microstructure was coupled to a J2 plasticity macroscale model in the rest of the domain using Schwarz, and a set of calculations were performed under an ensemble of uniaxial loads. Upscaling was performed by fitting flow curves to this set of ensembles using the J2 plasticity macroscale model.</a:t>
            </a:r>
          </a:p>
          <a:p>
            <a:endParaRPr lang="en-US" sz="1200" b="0" kern="1200" dirty="0">
              <a:solidFill>
                <a:schemeClr val="tx1"/>
              </a:solidFill>
              <a:effectLst/>
              <a:latin typeface="+mn-lt"/>
              <a:ea typeface="+mn-ea"/>
              <a:cs typeface="+mn-cs"/>
            </a:endParaRPr>
          </a:p>
        </p:txBody>
      </p:sp>
      <p:sp>
        <p:nvSpPr>
          <p:cNvPr id="4" name="Header Placeholder 3"/>
          <p:cNvSpPr>
            <a:spLocks noGrp="1"/>
          </p:cNvSpPr>
          <p:nvPr>
            <p:ph type="hdr" sz="quarter" idx="10"/>
          </p:nvPr>
        </p:nvSpPr>
        <p:spPr/>
        <p:txBody>
          <a:bodyPr/>
          <a:lstStyle/>
          <a:p>
            <a:endParaRPr lang="en-US" dirty="0"/>
          </a:p>
        </p:txBody>
      </p:sp>
    </p:spTree>
    <p:extLst>
      <p:ext uri="{BB962C8B-B14F-4D97-AF65-F5344CB8AC3E}">
        <p14:creationId xmlns:p14="http://schemas.microsoft.com/office/powerpoint/2010/main" val="3339598778"/>
      </p:ext>
    </p:extLst>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4" name="PlaceHolder 1"/>
          <p:cNvSpPr>
            <a:spLocks noGrp="1"/>
          </p:cNvSpPr>
          <p:nvPr>
            <p:ph type="body"/>
          </p:nvPr>
        </p:nvSpPr>
        <p:spPr>
          <a:xfrm>
            <a:off x="685800" y="4343400"/>
            <a:ext cx="5486040" cy="4114440"/>
          </a:xfrm>
          <a:prstGeom prst="rect">
            <a:avLst/>
          </a:prstGeom>
        </p:spPr>
        <p:txBody>
          <a:bodyPr/>
          <a:lstStyle/>
          <a:p>
            <a:endParaRPr dirty="0"/>
          </a:p>
        </p:txBody>
      </p:sp>
      <p:sp>
        <p:nvSpPr>
          <p:cNvPr id="105" name="TextShape 2"/>
          <p:cNvSpPr txBox="1"/>
          <p:nvPr/>
        </p:nvSpPr>
        <p:spPr>
          <a:xfrm>
            <a:off x="0" y="0"/>
            <a:ext cx="2971440" cy="456840"/>
          </a:xfrm>
          <a:prstGeom prst="rect">
            <a:avLst/>
          </a:prstGeom>
          <a:noFill/>
          <a:ln>
            <a:noFill/>
          </a:ln>
        </p:spPr>
        <p:txBody>
          <a:bodyPr/>
          <a:lstStyle/>
          <a:p>
            <a:endParaRPr/>
          </a:p>
        </p:txBody>
      </p:sp>
    </p:spTree>
    <p:extLst>
      <p:ext uri="{BB962C8B-B14F-4D97-AF65-F5344CB8AC3E}">
        <p14:creationId xmlns:p14="http://schemas.microsoft.com/office/powerpoint/2010/main" val="3266929213"/>
      </p:ext>
    </p:extLst>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2657503628"/>
      </p:ext>
    </p:extLst>
  </p:cSld>
  <p:clrMapOvr>
    <a:masterClrMapping/>
  </p:clrMapOvr>
</p:notes>
</file>

<file path=ppt/notesSlides/notesSlide3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1322314390"/>
      </p:ext>
    </p:extLst>
  </p:cSld>
  <p:clrMapOvr>
    <a:masterClrMapping/>
  </p:clrMapOvr>
</p:notes>
</file>

<file path=ppt/notesSlides/notesSlide3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1543561589"/>
      </p:ext>
    </p:extLst>
  </p:cSld>
  <p:clrMapOvr>
    <a:masterClrMapping/>
  </p:clrMapOvr>
</p:notes>
</file>

<file path=ppt/notesSlides/notesSlide3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a:t>The final ingredient is what we call the ‘controller time-stepper’.  The goal of the controller time-stepper is to define global time steps shown in blue in the figure at the top.  It is at these controller time steps that the Schwarz subdomains will be synchronized, as will hopefully become apparent as I go through the algorithm.  </a:t>
            </a:r>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4254227110"/>
      </p:ext>
    </p:extLst>
  </p:cSld>
  <p:clrMapOvr>
    <a:masterClrMapping/>
  </p:clrMapOvr>
</p:notes>
</file>

<file path=ppt/notesSlides/notesSlide3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3540849990"/>
      </p:ext>
    </p:extLst>
  </p:cSld>
  <p:clrMapOvr>
    <a:masterClrMapping/>
  </p:clrMapOvr>
</p:notes>
</file>

<file path=ppt/notesSlides/notesSlide4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2994165076"/>
      </p:ext>
    </p:extLst>
  </p:cSld>
  <p:clrMapOvr>
    <a:masterClrMapping/>
  </p:clrMapOvr>
</p:notes>
</file>

<file path=ppt/notesSlides/notesSlide4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4233747445"/>
      </p:ext>
    </p:extLst>
  </p:cSld>
  <p:clrMapOvr>
    <a:masterClrMapping/>
  </p:clrMapOvr>
</p:notes>
</file>

<file path=ppt/notesSlides/notesSlide4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1068269718"/>
      </p:ext>
    </p:extLst>
  </p:cSld>
  <p:clrMapOvr>
    <a:masterClrMapping/>
  </p:clrMapOvr>
</p:notes>
</file>

<file path=ppt/notesSlides/notesSlide4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2540801324"/>
      </p:ext>
    </p:extLst>
  </p:cSld>
  <p:clrMapOvr>
    <a:masterClrMapping/>
  </p:clrMapOvr>
</p:notes>
</file>

<file path=ppt/notesSlides/notesSlide4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2890913441"/>
      </p:ext>
    </p:extLst>
  </p:cSld>
  <p:clrMapOvr>
    <a:masterClrMapping/>
  </p:clrMapOvr>
</p:notes>
</file>

<file path=ppt/notesSlides/notesSlide4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3910131687"/>
      </p:ext>
    </p:extLst>
  </p:cSld>
  <p:clrMapOvr>
    <a:masterClrMapping/>
  </p:clrMapOvr>
</p:notes>
</file>

<file path=ppt/notesSlides/notesSlide4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pPr fontAlgn="t"/>
            <a:r>
              <a:rPr lang="en-US" dirty="0"/>
              <a:t>For the dynamical case, I am going to show results from two codes.  The first of these, Albany LCM, I talked about earlier when I discussed the </a:t>
            </a:r>
            <a:r>
              <a:rPr lang="en-US" dirty="0" err="1"/>
              <a:t>quasistatic</a:t>
            </a:r>
            <a:r>
              <a:rPr lang="en-US" dirty="0"/>
              <a:t> case.  Albany LCM is a </a:t>
            </a:r>
            <a:r>
              <a:rPr lang="en-US" dirty="0" err="1"/>
              <a:t>Trilinos</a:t>
            </a:r>
            <a:r>
              <a:rPr lang="en-US" dirty="0"/>
              <a:t>-based open-source parallel, C++ Multiphysics finite element code.  After we did an initial implementation and prototyping of our Schwarz algorithm in Albany LCM, we proceeded to implement the method in Sandia’s production code, known as Sierra Solid Mechanics, or Sierra/SM.  Sierra is a Sandia </a:t>
            </a:r>
            <a:r>
              <a:rPr lang="en-US" dirty="0" err="1"/>
              <a:t>Lagrangian</a:t>
            </a:r>
            <a:r>
              <a:rPr lang="en-US" dirty="0"/>
              <a:t> code for finite element analysis of solids and structures.  It has a number of different modules, listed here.  Sierra/SM consists of 3 modules known as Adagio, Presto and Arpeggio, which enable </a:t>
            </a:r>
            <a:r>
              <a:rPr lang="en-US" dirty="0" err="1"/>
              <a:t>quasistatic</a:t>
            </a:r>
            <a:r>
              <a:rPr lang="en-US" dirty="0"/>
              <a:t>, implicit/explicit dynamic, and loosely coupled solid mechanics analyses, respectively.  </a:t>
            </a:r>
          </a:p>
        </p:txBody>
      </p:sp>
    </p:spTree>
    <p:extLst>
      <p:ext uri="{BB962C8B-B14F-4D97-AF65-F5344CB8AC3E}">
        <p14:creationId xmlns:p14="http://schemas.microsoft.com/office/powerpoint/2010/main" val="292287908"/>
      </p:ext>
    </p:extLst>
  </p:cSld>
  <p:clrMapOvr>
    <a:masterClrMapping/>
  </p:clrMapOvr>
</p:notes>
</file>

<file path=ppt/notesSlides/notesSlide4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pPr fontAlgn="t"/>
            <a:endParaRPr lang="en-US" dirty="0"/>
          </a:p>
        </p:txBody>
      </p:sp>
    </p:spTree>
    <p:extLst>
      <p:ext uri="{BB962C8B-B14F-4D97-AF65-F5344CB8AC3E}">
        <p14:creationId xmlns:p14="http://schemas.microsoft.com/office/powerpoint/2010/main" val="2960059671"/>
      </p:ext>
    </p:extLst>
  </p:cSld>
  <p:clrMapOvr>
    <a:masterClrMapping/>
  </p:clrMapOvr>
</p:notes>
</file>

<file path=ppt/notesSlides/notesSlide4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pPr fontAlgn="t"/>
            <a:endParaRPr lang="en-US" dirty="0"/>
          </a:p>
        </p:txBody>
      </p:sp>
    </p:spTree>
    <p:extLst>
      <p:ext uri="{BB962C8B-B14F-4D97-AF65-F5344CB8AC3E}">
        <p14:creationId xmlns:p14="http://schemas.microsoft.com/office/powerpoint/2010/main" val="1144642055"/>
      </p:ext>
    </p:extLst>
  </p:cSld>
  <p:clrMapOvr>
    <a:masterClrMapping/>
  </p:clrMapOvr>
</p:notes>
</file>

<file path=ppt/notesSlides/notesSlide4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fontAlgn="t"/>
            <a:endParaRPr lang="en-US" dirty="0"/>
          </a:p>
        </p:txBody>
      </p:sp>
      <p:pic>
        <p:nvPicPr>
          <p:cNvPr id="102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71042" y="5196645"/>
            <a:ext cx="5364162" cy="22479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3478181179"/>
      </p:ext>
    </p:extLst>
  </p:cSld>
  <p:clrMapOvr>
    <a:masterClrMapping/>
  </p:clrMapOvr>
</p:notes>
</file>

<file path=ppt/notesSlides/notesSlide5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fontAlgn="t"/>
            <a:endParaRPr lang="en-US" dirty="0"/>
          </a:p>
        </p:txBody>
      </p:sp>
      <p:pic>
        <p:nvPicPr>
          <p:cNvPr id="102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71042" y="5196645"/>
            <a:ext cx="5364162" cy="22479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1053540352"/>
      </p:ext>
    </p:extLst>
  </p:cSld>
  <p:clrMapOvr>
    <a:masterClrMapping/>
  </p:clrMapOvr>
</p:notes>
</file>

<file path=ppt/notesSlides/notesSlide5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fontAlgn="t"/>
            <a:endParaRPr lang="en-US" dirty="0"/>
          </a:p>
        </p:txBody>
      </p:sp>
      <p:pic>
        <p:nvPicPr>
          <p:cNvPr id="102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71042" y="5196645"/>
            <a:ext cx="5364162" cy="22479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1054502459"/>
      </p:ext>
    </p:extLst>
  </p:cSld>
  <p:clrMapOvr>
    <a:masterClrMapping/>
  </p:clrMapOvr>
</p:notes>
</file>

<file path=ppt/notesSlides/notesSlide5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fontAlgn="t"/>
            <a:endParaRPr lang="en-US" dirty="0"/>
          </a:p>
        </p:txBody>
      </p:sp>
      <p:pic>
        <p:nvPicPr>
          <p:cNvPr id="102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71042" y="5196645"/>
            <a:ext cx="5364162" cy="22479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1084290035"/>
      </p:ext>
    </p:extLst>
  </p:cSld>
  <p:clrMapOvr>
    <a:masterClrMapping/>
  </p:clrMapOvr>
</p:notes>
</file>

<file path=ppt/notesSlides/notesSlide5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fontAlgn="t"/>
            <a:r>
              <a:rPr lang="en-US" dirty="0"/>
              <a:t>So, lets see what happens.  The plots are showing the y-displacement and the nodal equivalent plastic strain in the specimen.  You see a nice smooth transition of the solution between the two subdomains, and the method is able to simulate the necking behavior in the middle.  It takes on average 3 Schwarz iterations/time step to achieve a relatively tight convergence tolerance of 1e-6.</a:t>
            </a:r>
          </a:p>
        </p:txBody>
      </p:sp>
      <p:pic>
        <p:nvPicPr>
          <p:cNvPr id="102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71042" y="5196645"/>
            <a:ext cx="5364162" cy="22479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2361129502"/>
      </p:ext>
    </p:extLst>
  </p:cSld>
  <p:clrMapOvr>
    <a:masterClrMapping/>
  </p:clrMapOvr>
</p:notes>
</file>

<file path=ppt/notesSlides/notesSlide5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fontAlgn="t"/>
            <a:endParaRPr lang="en-US" dirty="0"/>
          </a:p>
        </p:txBody>
      </p:sp>
    </p:spTree>
    <p:extLst>
      <p:ext uri="{BB962C8B-B14F-4D97-AF65-F5344CB8AC3E}">
        <p14:creationId xmlns:p14="http://schemas.microsoft.com/office/powerpoint/2010/main" val="1067602127"/>
      </p:ext>
    </p:extLst>
  </p:cSld>
  <p:clrMapOvr>
    <a:masterClrMapping/>
  </p:clrMapOvr>
</p:notes>
</file>

<file path=ppt/notesSlides/notesSlide5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fontAlgn="t"/>
            <a:endParaRPr lang="en-US" dirty="0"/>
          </a:p>
        </p:txBody>
      </p:sp>
    </p:spTree>
    <p:extLst>
      <p:ext uri="{BB962C8B-B14F-4D97-AF65-F5344CB8AC3E}">
        <p14:creationId xmlns:p14="http://schemas.microsoft.com/office/powerpoint/2010/main" val="3198490202"/>
      </p:ext>
    </p:extLst>
  </p:cSld>
  <p:clrMapOvr>
    <a:masterClrMapping/>
  </p:clrMapOvr>
</p:notes>
</file>

<file path=ppt/notesSlides/notesSlide5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fontAlgn="t"/>
            <a:endParaRPr lang="en-US" dirty="0"/>
          </a:p>
        </p:txBody>
      </p:sp>
    </p:spTree>
    <p:extLst>
      <p:ext uri="{BB962C8B-B14F-4D97-AF65-F5344CB8AC3E}">
        <p14:creationId xmlns:p14="http://schemas.microsoft.com/office/powerpoint/2010/main" val="2472783505"/>
      </p:ext>
    </p:extLst>
  </p:cSld>
  <p:clrMapOvr>
    <a:masterClrMapping/>
  </p:clrMapOvr>
</p:notes>
</file>

<file path=ppt/notesSlides/notesSlide5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fontAlgn="t"/>
            <a:endParaRPr lang="en-US" dirty="0"/>
          </a:p>
        </p:txBody>
      </p:sp>
      <p:pic>
        <p:nvPicPr>
          <p:cNvPr id="102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71042" y="5196645"/>
            <a:ext cx="5364162" cy="22479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3131228011"/>
      </p:ext>
    </p:extLst>
  </p:cSld>
  <p:clrMapOvr>
    <a:masterClrMapping/>
  </p:clrMapOvr>
</p:notes>
</file>

<file path=ppt/notesSlides/notesSlide5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Header Placeholder 3"/>
          <p:cNvSpPr>
            <a:spLocks noGrp="1"/>
          </p:cNvSpPr>
          <p:nvPr>
            <p:ph type="hdr" sz="quarter"/>
          </p:nvPr>
        </p:nvSpPr>
        <p:spPr/>
        <p:txBody>
          <a:bodyPr/>
          <a:lstStyle/>
          <a:p>
            <a:endParaRPr lang="en-US" dirty="0"/>
          </a:p>
        </p:txBody>
      </p:sp>
    </p:spTree>
    <p:extLst>
      <p:ext uri="{BB962C8B-B14F-4D97-AF65-F5344CB8AC3E}">
        <p14:creationId xmlns:p14="http://schemas.microsoft.com/office/powerpoint/2010/main" val="3413061973"/>
      </p:ext>
    </p:extLst>
  </p:cSld>
  <p:clrMapOvr>
    <a:masterClrMapping/>
  </p:clrMapOvr>
</p:notes>
</file>

<file path=ppt/notesSlides/notesSlide5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Header Placeholder 3"/>
          <p:cNvSpPr>
            <a:spLocks noGrp="1"/>
          </p:cNvSpPr>
          <p:nvPr>
            <p:ph type="hdr" sz="quarter"/>
          </p:nvPr>
        </p:nvSpPr>
        <p:spPr/>
        <p:txBody>
          <a:bodyPr/>
          <a:lstStyle/>
          <a:p>
            <a:endParaRPr lang="en-US" dirty="0"/>
          </a:p>
        </p:txBody>
      </p:sp>
    </p:spTree>
    <p:extLst>
      <p:ext uri="{BB962C8B-B14F-4D97-AF65-F5344CB8AC3E}">
        <p14:creationId xmlns:p14="http://schemas.microsoft.com/office/powerpoint/2010/main" val="2904839191"/>
      </p:ext>
    </p:extLst>
  </p:cSld>
  <p:clrMapOvr>
    <a:masterClrMapping/>
  </p:clrMapOvr>
</p:notes>
</file>

<file path=ppt/notesSlides/notesSlide6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fontAlgn="t"/>
            <a:endParaRPr lang="en-US" dirty="0"/>
          </a:p>
        </p:txBody>
      </p:sp>
      <p:pic>
        <p:nvPicPr>
          <p:cNvPr id="102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71042" y="5196645"/>
            <a:ext cx="5364162" cy="22479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325349172"/>
      </p:ext>
    </p:extLst>
  </p:cSld>
  <p:clrMapOvr>
    <a:masterClrMapping/>
  </p:clrMapOvr>
</p:notes>
</file>

<file path=ppt/notesSlides/notesSlide6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Header Placeholder 3"/>
          <p:cNvSpPr>
            <a:spLocks noGrp="1"/>
          </p:cNvSpPr>
          <p:nvPr>
            <p:ph type="hdr" sz="quarter"/>
          </p:nvPr>
        </p:nvSpPr>
        <p:spPr/>
        <p:txBody>
          <a:bodyPr/>
          <a:lstStyle/>
          <a:p>
            <a:endParaRPr lang="en-US" dirty="0"/>
          </a:p>
        </p:txBody>
      </p:sp>
    </p:spTree>
    <p:extLst>
      <p:ext uri="{BB962C8B-B14F-4D97-AF65-F5344CB8AC3E}">
        <p14:creationId xmlns:p14="http://schemas.microsoft.com/office/powerpoint/2010/main" val="380233057"/>
      </p:ext>
    </p:extLst>
  </p:cSld>
  <p:clrMapOvr>
    <a:masterClrMapping/>
  </p:clrMapOvr>
</p:notes>
</file>

<file path=ppt/notesSlides/notesSlide6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Header Placeholder 3"/>
          <p:cNvSpPr>
            <a:spLocks noGrp="1"/>
          </p:cNvSpPr>
          <p:nvPr>
            <p:ph type="hdr" sz="quarter"/>
          </p:nvPr>
        </p:nvSpPr>
        <p:spPr/>
        <p:txBody>
          <a:bodyPr/>
          <a:lstStyle/>
          <a:p>
            <a:endParaRPr lang="en-US" dirty="0"/>
          </a:p>
        </p:txBody>
      </p:sp>
    </p:spTree>
    <p:extLst>
      <p:ext uri="{BB962C8B-B14F-4D97-AF65-F5344CB8AC3E}">
        <p14:creationId xmlns:p14="http://schemas.microsoft.com/office/powerpoint/2010/main" val="880567962"/>
      </p:ext>
    </p:extLst>
  </p:cSld>
  <p:clrMapOvr>
    <a:masterClrMapping/>
  </p:clrMapOvr>
</p:notes>
</file>

<file path=ppt/notesSlides/notesSlide6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Header Placeholder 3"/>
          <p:cNvSpPr>
            <a:spLocks noGrp="1"/>
          </p:cNvSpPr>
          <p:nvPr>
            <p:ph type="hdr" sz="quarter"/>
          </p:nvPr>
        </p:nvSpPr>
        <p:spPr/>
        <p:txBody>
          <a:bodyPr/>
          <a:lstStyle/>
          <a:p>
            <a:endParaRPr lang="en-US" dirty="0"/>
          </a:p>
        </p:txBody>
      </p:sp>
    </p:spTree>
    <p:extLst>
      <p:ext uri="{BB962C8B-B14F-4D97-AF65-F5344CB8AC3E}">
        <p14:creationId xmlns:p14="http://schemas.microsoft.com/office/powerpoint/2010/main" val="3817459499"/>
      </p:ext>
    </p:extLst>
  </p:cSld>
  <p:clrMapOvr>
    <a:masterClrMapping/>
  </p:clrMapOvr>
</p:notes>
</file>

<file path=ppt/notesSlides/notesSlide6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Header Placeholder 3"/>
          <p:cNvSpPr>
            <a:spLocks noGrp="1"/>
          </p:cNvSpPr>
          <p:nvPr>
            <p:ph type="hdr" sz="quarter"/>
          </p:nvPr>
        </p:nvSpPr>
        <p:spPr/>
        <p:txBody>
          <a:bodyPr/>
          <a:lstStyle/>
          <a:p>
            <a:endParaRPr lang="en-US" dirty="0"/>
          </a:p>
        </p:txBody>
      </p:sp>
    </p:spTree>
    <p:extLst>
      <p:ext uri="{BB962C8B-B14F-4D97-AF65-F5344CB8AC3E}">
        <p14:creationId xmlns:p14="http://schemas.microsoft.com/office/powerpoint/2010/main" val="2977186890"/>
      </p:ext>
    </p:extLst>
  </p:cSld>
  <p:clrMapOvr>
    <a:masterClrMapping/>
  </p:clrMapOvr>
</p:notes>
</file>

<file path=ppt/notesSlides/notesSlide6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4" name="PlaceHolder 1"/>
          <p:cNvSpPr>
            <a:spLocks noGrp="1"/>
          </p:cNvSpPr>
          <p:nvPr>
            <p:ph type="body"/>
          </p:nvPr>
        </p:nvSpPr>
        <p:spPr>
          <a:xfrm>
            <a:off x="685800" y="4343400"/>
            <a:ext cx="5486040" cy="4114440"/>
          </a:xfrm>
          <a:prstGeom prst="rect">
            <a:avLst/>
          </a:prstGeom>
        </p:spPr>
        <p:txBody>
          <a:bodyPr/>
          <a:lstStyle/>
          <a:p>
            <a:endParaRPr dirty="0"/>
          </a:p>
        </p:txBody>
      </p:sp>
      <p:sp>
        <p:nvSpPr>
          <p:cNvPr id="105" name="TextShape 2"/>
          <p:cNvSpPr txBox="1"/>
          <p:nvPr/>
        </p:nvSpPr>
        <p:spPr>
          <a:xfrm>
            <a:off x="0" y="0"/>
            <a:ext cx="2971440" cy="456840"/>
          </a:xfrm>
          <a:prstGeom prst="rect">
            <a:avLst/>
          </a:prstGeom>
          <a:noFill/>
          <a:ln>
            <a:noFill/>
          </a:ln>
        </p:spPr>
        <p:txBody>
          <a:bodyPr/>
          <a:lstStyle/>
          <a:p>
            <a:endParaRPr/>
          </a:p>
        </p:txBody>
      </p:sp>
    </p:spTree>
    <p:extLst>
      <p:ext uri="{BB962C8B-B14F-4D97-AF65-F5344CB8AC3E}">
        <p14:creationId xmlns:p14="http://schemas.microsoft.com/office/powerpoint/2010/main" val="2879272217"/>
      </p:ext>
    </p:extLst>
  </p:cSld>
  <p:clrMapOvr>
    <a:masterClrMapping/>
  </p:clrMapOvr>
</p:notes>
</file>

<file path=ppt/notesSlides/notesSlide6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fontAlgn="t"/>
            <a:endParaRPr lang="en-US" dirty="0"/>
          </a:p>
        </p:txBody>
      </p:sp>
      <p:pic>
        <p:nvPicPr>
          <p:cNvPr id="102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71042" y="5196645"/>
            <a:ext cx="5364162" cy="22479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3307670155"/>
      </p:ext>
    </p:extLst>
  </p:cSld>
  <p:clrMapOvr>
    <a:masterClrMapping/>
  </p:clrMapOvr>
</p:notes>
</file>

<file path=ppt/notesSlides/notesSlide6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Tree>
    <p:extLst>
      <p:ext uri="{BB962C8B-B14F-4D97-AF65-F5344CB8AC3E}">
        <p14:creationId xmlns:p14="http://schemas.microsoft.com/office/powerpoint/2010/main" val="2595475786"/>
      </p:ext>
    </p:extLst>
  </p:cSld>
  <p:clrMapOvr>
    <a:masterClrMapping/>
  </p:clrMapOvr>
</p:notes>
</file>

<file path=ppt/notesSlides/notesSlide6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Tree>
    <p:extLst>
      <p:ext uri="{BB962C8B-B14F-4D97-AF65-F5344CB8AC3E}">
        <p14:creationId xmlns:p14="http://schemas.microsoft.com/office/powerpoint/2010/main" val="3782583055"/>
      </p:ext>
    </p:extLst>
  </p:cSld>
  <p:clrMapOvr>
    <a:masterClrMapping/>
  </p:clrMapOvr>
</p:notes>
</file>

<file path=ppt/notesSlides/notesSlide6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4" name="PlaceHolder 1"/>
          <p:cNvSpPr>
            <a:spLocks noGrp="1"/>
          </p:cNvSpPr>
          <p:nvPr>
            <p:ph type="body"/>
          </p:nvPr>
        </p:nvSpPr>
        <p:spPr>
          <a:xfrm>
            <a:off x="685800" y="4343400"/>
            <a:ext cx="5486040" cy="4114440"/>
          </a:xfrm>
          <a:prstGeom prst="rect">
            <a:avLst/>
          </a:prstGeom>
        </p:spPr>
        <p:txBody>
          <a:bodyPr/>
          <a:lstStyle/>
          <a:p>
            <a:endParaRPr dirty="0"/>
          </a:p>
        </p:txBody>
      </p:sp>
      <p:sp>
        <p:nvSpPr>
          <p:cNvPr id="105" name="TextShape 2"/>
          <p:cNvSpPr txBox="1"/>
          <p:nvPr/>
        </p:nvSpPr>
        <p:spPr>
          <a:xfrm>
            <a:off x="0" y="0"/>
            <a:ext cx="2971440" cy="456840"/>
          </a:xfrm>
          <a:prstGeom prst="rect">
            <a:avLst/>
          </a:prstGeom>
          <a:noFill/>
          <a:ln>
            <a:noFill/>
          </a:ln>
        </p:spPr>
        <p:txBody>
          <a:bodyPr/>
          <a:lstStyle/>
          <a:p>
            <a:endParaRPr/>
          </a:p>
        </p:txBody>
      </p:sp>
    </p:spTree>
    <p:extLst>
      <p:ext uri="{BB962C8B-B14F-4D97-AF65-F5344CB8AC3E}">
        <p14:creationId xmlns:p14="http://schemas.microsoft.com/office/powerpoint/2010/main" val="4210769989"/>
      </p:ext>
    </p:extLst>
  </p:cSld>
  <p:clrMapOvr>
    <a:masterClrMapping/>
  </p:clrMapOvr>
</p:notes>
</file>

<file path=ppt/notesSlides/notesSlide7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A2430F75-B5EC-044F-A636-30352D0A1350}" type="slidenum">
              <a:rPr lang="en-US" smtClean="0"/>
              <a:t>71</a:t>
            </a:fld>
            <a:endParaRPr lang="en-US"/>
          </a:p>
        </p:txBody>
      </p:sp>
    </p:spTree>
    <p:extLst>
      <p:ext uri="{BB962C8B-B14F-4D97-AF65-F5344CB8AC3E}">
        <p14:creationId xmlns:p14="http://schemas.microsoft.com/office/powerpoint/2010/main" val="3112095055"/>
      </p:ext>
    </p:extLst>
  </p:cSld>
  <p:clrMapOvr>
    <a:masterClrMapping/>
  </p:clrMapOvr>
</p:notes>
</file>

<file path=ppt/notesSlides/notesSlide7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A2430F75-B5EC-044F-A636-30352D0A1350}" type="slidenum">
              <a:rPr lang="en-US" smtClean="0"/>
              <a:t>72</a:t>
            </a:fld>
            <a:endParaRPr lang="en-US"/>
          </a:p>
        </p:txBody>
      </p:sp>
    </p:spTree>
    <p:extLst>
      <p:ext uri="{BB962C8B-B14F-4D97-AF65-F5344CB8AC3E}">
        <p14:creationId xmlns:p14="http://schemas.microsoft.com/office/powerpoint/2010/main" val="3792798952"/>
      </p:ext>
    </p:extLst>
  </p:cSld>
  <p:clrMapOvr>
    <a:masterClrMapping/>
  </p:clrMapOvr>
</p:notes>
</file>

<file path=ppt/notesSlides/notesSlide7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mc:AlternateContent xmlns:mc="http://schemas.openxmlformats.org/markup-compatibility/2006" xmlns:a14="http://schemas.microsoft.com/office/drawing/2010/main">
        <mc:Choice Requires="a14">
          <p:sp>
            <p:nvSpPr>
              <p:cNvPr id="3" name="Notes Placeholder 2"/>
              <p:cNvSpPr>
                <a:spLocks noGrp="1"/>
              </p:cNvSpPr>
              <p:nvPr>
                <p:ph type="body" idx="1"/>
              </p:nvPr>
            </p:nvSpPr>
            <p:spPr/>
            <p:txBody>
              <a:bodyPr/>
              <a:lstStyle/>
              <a:p>
                <a:endParaRPr lang="en-US" dirty="0"/>
              </a:p>
            </p:txBody>
          </p:sp>
        </mc:Choice>
        <mc:Fallback xmlns="">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i="1" dirty="0" smtClean="0">
                    <a:ea typeface="Calibri" panose="020F0502020204030204" pitchFamily="34" charset="0"/>
                    <a:cs typeface="Times New Roman" panose="02020603050405020304" pitchFamily="18" charset="0"/>
                  </a:rPr>
                  <a:t>Class A and B are </a:t>
                </a:r>
                <a:r>
                  <a:rPr lang="en-US" sz="1200" b="1" i="1" dirty="0">
                    <a:solidFill>
                      <a:schemeClr val="accent4"/>
                    </a:solidFill>
                    <a:ea typeface="Calibri" panose="020F0502020204030204" pitchFamily="34" charset="0"/>
                    <a:cs typeface="Times New Roman" panose="02020603050405020304" pitchFamily="18" charset="0"/>
                  </a:rPr>
                  <a:t>equation-based</a:t>
                </a:r>
                <a:r>
                  <a:rPr lang="en-US" sz="1200" i="1" dirty="0">
                    <a:ea typeface="Calibri" panose="020F0502020204030204" pitchFamily="34" charset="0"/>
                    <a:cs typeface="Times New Roman" panose="02020603050405020304" pitchFamily="18" charset="0"/>
                  </a:rPr>
                  <a:t> </a:t>
                </a:r>
                <a:r>
                  <a:rPr lang="en-US" sz="1200" dirty="0">
                    <a:ea typeface="Calibri" panose="020F0502020204030204" pitchFamily="34" charset="0"/>
                    <a:cs typeface="Times New Roman" panose="02020603050405020304" pitchFamily="18" charset="0"/>
                  </a:rPr>
                  <a:t>DDMs: they seek restrict a weak or strong form of the PDE to a finite-dimensional function space </a:t>
                </a:r>
                <a:r>
                  <a:rPr lang="en-US" sz="1200" i="0">
                    <a:latin typeface="Cambria Math" panose="02040503050406030204" pitchFamily="18" charset="0"/>
                    <a:ea typeface="Calibri" panose="020F0502020204030204" pitchFamily="34" charset="0"/>
                    <a:cs typeface="Times New Roman" panose="02020603050405020304" pitchFamily="18" charset="0"/>
                  </a:rPr>
                  <a:t>𝑈_𝑖</a:t>
                </a:r>
                <a:r>
                  <a:rPr lang="en-US" sz="1200" dirty="0">
                    <a:ea typeface="Calibri" panose="020F0502020204030204" pitchFamily="34" charset="0"/>
                    <a:cs typeface="Times New Roman" panose="02020603050405020304" pitchFamily="18" charset="0"/>
                  </a:rPr>
                  <a:t>, spanned by a basis </a:t>
                </a:r>
                <a:r>
                  <a:rPr lang="en-US" sz="1200" i="0">
                    <a:latin typeface="Cambria Math" panose="02040503050406030204" pitchFamily="18" charset="0"/>
                  </a:rPr>
                  <a:t>{</a:t>
                </a:r>
                <a:r>
                  <a:rPr lang="en-US" sz="1200" i="0">
                    <a:latin typeface="Cambria Math" panose="02040503050406030204" pitchFamily="18" charset="0"/>
                    <a:ea typeface="Calibri" panose="020F0502020204030204" pitchFamily="34" charset="0"/>
                    <a:cs typeface="Times New Roman" panose="02020603050405020304" pitchFamily="18" charset="0"/>
                  </a:rPr>
                  <a:t>𝑏_𝑖^𝑘 }_(𝑘=1)^(𝑁_𝑖 )</a:t>
                </a:r>
                <a:r>
                  <a:rPr lang="en-US" sz="1200" dirty="0">
                    <a:ea typeface="Times New Roman" panose="02020603050405020304" pitchFamily="18" charset="0"/>
                    <a:cs typeface="Times New Roman" panose="02020603050405020304" pitchFamily="18" charset="0"/>
                  </a:rPr>
                  <a:t> </a:t>
                </a:r>
                <a:endParaRPr lang="en-US" sz="1200" dirty="0"/>
              </a:p>
              <a:p>
                <a:endParaRPr lang="en-US" dirty="0" smtClean="0"/>
              </a:p>
              <a:p>
                <a:r>
                  <a:rPr lang="en-US" sz="1200" i="1" dirty="0" smtClean="0">
                    <a:ea typeface="Calibri" panose="020F0502020204030204" pitchFamily="34" charset="0"/>
                    <a:cs typeface="Times New Roman" panose="02020603050405020304" pitchFamily="18" charset="0"/>
                  </a:rPr>
                  <a:t>Class C</a:t>
                </a:r>
                <a:r>
                  <a:rPr lang="en-US" sz="1200" dirty="0">
                    <a:ea typeface="Calibri" panose="020F0502020204030204" pitchFamily="34" charset="0"/>
                    <a:cs typeface="Times New Roman" panose="02020603050405020304" pitchFamily="18" charset="0"/>
                  </a:rPr>
                  <a:t> DDMs are </a:t>
                </a:r>
                <a:r>
                  <a:rPr lang="en-US" sz="1200" b="1" i="1" dirty="0">
                    <a:solidFill>
                      <a:schemeClr val="accent4"/>
                    </a:solidFill>
                    <a:ea typeface="Calibri" panose="020F0502020204030204" pitchFamily="34" charset="0"/>
                    <a:cs typeface="Times New Roman" panose="02020603050405020304" pitchFamily="18" charset="0"/>
                  </a:rPr>
                  <a:t>equation-free</a:t>
                </a:r>
                <a:r>
                  <a:rPr lang="en-US" sz="1200" dirty="0">
                    <a:ea typeface="Calibri" panose="020F0502020204030204" pitchFamily="34" charset="0"/>
                    <a:cs typeface="Times New Roman" panose="02020603050405020304" pitchFamily="18" charset="0"/>
                  </a:rPr>
                  <a:t> I/O relations </a:t>
                </a:r>
                <a:r>
                  <a:rPr lang="en-US" sz="1200" i="0">
                    <a:latin typeface="Cambria Math" panose="02040503050406030204" pitchFamily="18" charset="0"/>
                    <a:ea typeface="Calibri" panose="020F0502020204030204" pitchFamily="34" charset="0"/>
                    <a:cs typeface="Times New Roman" panose="02020603050405020304" pitchFamily="18" charset="0"/>
                  </a:rPr>
                  <a:t>𝑢_𝑖 </a:t>
                </a:r>
                <a:r>
                  <a:rPr lang="en-US" sz="1200" i="0">
                    <a:latin typeface="Cambria Math" panose="02040503050406030204" pitchFamily="18" charset="0"/>
                  </a:rPr>
                  <a:t>(</a:t>
                </a:r>
                <a:r>
                  <a:rPr lang="en-US" sz="1200" i="0">
                    <a:latin typeface="Cambria Math" panose="02040503050406030204" pitchFamily="18" charset="0"/>
                    <a:ea typeface="Calibri" panose="020F0502020204030204" pitchFamily="34" charset="0"/>
                    <a:cs typeface="Times New Roman" panose="02020603050405020304" pitchFamily="18" charset="0"/>
                  </a:rPr>
                  <a:t>𝑡)=</a:t>
                </a:r>
                <a:r>
                  <a:rPr lang="en-US" sz="1200" i="0">
                    <a:latin typeface="Cambria Math" panose="02040503050406030204" pitchFamily="18" charset="0"/>
                  </a:rPr>
                  <a:t>〖</a:t>
                </a:r>
                <a:r>
                  <a:rPr lang="en-US" sz="1200" i="0">
                    <a:latin typeface="Cambria Math" panose="02040503050406030204" pitchFamily="18" charset="0"/>
                    <a:ea typeface="Calibri" panose="020F0502020204030204" pitchFamily="34" charset="0"/>
                    <a:cs typeface="Times New Roman" panose="02020603050405020304" pitchFamily="18" charset="0"/>
                  </a:rPr>
                  <a:t>𝐺_𝑖 (𝑓〗_𝑖,𝑢_(𝑖,0);𝑝_(𝑖,1),⋯,𝑝_(𝑖,𝑃))</a:t>
                </a:r>
                <a:r>
                  <a:rPr lang="en-US" sz="1200" dirty="0">
                    <a:ea typeface="Calibri" panose="020F0502020204030204" pitchFamily="34" charset="0"/>
                    <a:cs typeface="Times New Roman" panose="02020603050405020304" pitchFamily="18" charset="0"/>
                  </a:rPr>
                  <a:t> </a:t>
                </a:r>
                <a:r>
                  <a:rPr lang="en-US" sz="1200" dirty="0" smtClean="0">
                    <a:ea typeface="Calibri" panose="020F0502020204030204" pitchFamily="34" charset="0"/>
                    <a:cs typeface="Times New Roman" panose="02020603050405020304" pitchFamily="18" charset="0"/>
                  </a:rPr>
                  <a:t>with </a:t>
                </a:r>
                <a:r>
                  <a:rPr lang="en-US" sz="1200" dirty="0">
                    <a:ea typeface="Calibri" panose="020F0502020204030204" pitchFamily="34" charset="0"/>
                    <a:cs typeface="Times New Roman" panose="02020603050405020304" pitchFamily="18" charset="0"/>
                  </a:rPr>
                  <a:t>inputs (“ports”) </a:t>
                </a:r>
                <a:r>
                  <a:rPr lang="en-US" sz="1200" i="0">
                    <a:latin typeface="Cambria Math" panose="02040503050406030204" pitchFamily="18" charset="0"/>
                    <a:ea typeface="Calibri" panose="020F0502020204030204" pitchFamily="34" charset="0"/>
                    <a:cs typeface="Times New Roman" panose="02020603050405020304" pitchFamily="18" charset="0"/>
                  </a:rPr>
                  <a:t>𝑝_(𝑖,𝑗)</a:t>
                </a:r>
                <a:r>
                  <a:rPr lang="en-US" sz="1200" dirty="0">
                    <a:ea typeface="Calibri" panose="020F0502020204030204" pitchFamily="34" charset="0"/>
                    <a:cs typeface="Times New Roman" panose="02020603050405020304" pitchFamily="18" charset="0"/>
                  </a:rPr>
                  <a:t>. </a:t>
                </a:r>
                <a:endParaRPr lang="en-US" sz="1200" dirty="0" smtClean="0">
                  <a:ea typeface="Calibri" panose="020F0502020204030204" pitchFamily="34" charset="0"/>
                  <a:cs typeface="Times New Roman" panose="02020603050405020304" pitchFamily="18" charset="0"/>
                </a:endParaRPr>
              </a:p>
              <a:p>
                <a:endParaRPr lang="en-US" sz="1200" dirty="0" smtClean="0">
                  <a:cs typeface="Times New Roman" panose="02020603050405020304" pitchFamily="18" charset="0"/>
                </a:endParaRPr>
              </a:p>
              <a:p>
                <a:r>
                  <a:rPr lang="en-US" sz="1200" dirty="0" smtClean="0">
                    <a:cs typeface="Times New Roman" panose="02020603050405020304" pitchFamily="18" charset="0"/>
                  </a:rPr>
                  <a:t>TODO: add refs to other talks in MS.</a:t>
                </a:r>
                <a:endParaRPr lang="en-US" sz="1200" dirty="0"/>
              </a:p>
              <a:p>
                <a:endParaRPr lang="en-US" dirty="0"/>
              </a:p>
            </p:txBody>
          </p:sp>
        </mc:Fallback>
      </mc:AlternateContent>
      <p:sp>
        <p:nvSpPr>
          <p:cNvPr id="4" name="Slide Number Placeholder 3"/>
          <p:cNvSpPr>
            <a:spLocks noGrp="1"/>
          </p:cNvSpPr>
          <p:nvPr>
            <p:ph type="sldNum" sz="quarter" idx="5"/>
          </p:nvPr>
        </p:nvSpPr>
        <p:spPr/>
        <p:txBody>
          <a:bodyPr/>
          <a:lstStyle/>
          <a:p>
            <a:fld id="{A2430F75-B5EC-044F-A636-30352D0A1350}" type="slidenum">
              <a:rPr lang="en-US" smtClean="0"/>
              <a:t>73</a:t>
            </a:fld>
            <a:endParaRPr lang="en-US"/>
          </a:p>
        </p:txBody>
      </p:sp>
    </p:spTree>
    <p:extLst>
      <p:ext uri="{BB962C8B-B14F-4D97-AF65-F5344CB8AC3E}">
        <p14:creationId xmlns:p14="http://schemas.microsoft.com/office/powerpoint/2010/main" val="3968660929"/>
      </p:ext>
    </p:extLst>
  </p:cSld>
  <p:clrMapOvr>
    <a:masterClrMapping/>
  </p:clrMapOvr>
</p:notes>
</file>

<file path=ppt/notesSlides/notesSlide7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A2430F75-B5EC-044F-A636-30352D0A1350}" type="slidenum">
              <a:rPr lang="en-US" smtClean="0"/>
              <a:t>74</a:t>
            </a:fld>
            <a:endParaRPr lang="en-US"/>
          </a:p>
        </p:txBody>
      </p:sp>
    </p:spTree>
    <p:extLst>
      <p:ext uri="{BB962C8B-B14F-4D97-AF65-F5344CB8AC3E}">
        <p14:creationId xmlns:p14="http://schemas.microsoft.com/office/powerpoint/2010/main" val="279971111"/>
      </p:ext>
    </p:extLst>
  </p:cSld>
  <p:clrMapOvr>
    <a:masterClrMapping/>
  </p:clrMapOvr>
</p:notes>
</file>

<file path=ppt/notesSlides/notesSlide7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A2430F75-B5EC-044F-A636-30352D0A1350}" type="slidenum">
              <a:rPr lang="en-US" smtClean="0"/>
              <a:t>75</a:t>
            </a:fld>
            <a:endParaRPr lang="en-US"/>
          </a:p>
        </p:txBody>
      </p:sp>
    </p:spTree>
    <p:extLst>
      <p:ext uri="{BB962C8B-B14F-4D97-AF65-F5344CB8AC3E}">
        <p14:creationId xmlns:p14="http://schemas.microsoft.com/office/powerpoint/2010/main" val="3990565619"/>
      </p:ext>
    </p:extLst>
  </p:cSld>
  <p:clrMapOvr>
    <a:masterClrMapping/>
  </p:clrMapOvr>
</p:notes>
</file>

<file path=ppt/notesSlides/notesSlide7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4" name="PlaceHolder 1"/>
          <p:cNvSpPr>
            <a:spLocks noGrp="1"/>
          </p:cNvSpPr>
          <p:nvPr>
            <p:ph type="body"/>
          </p:nvPr>
        </p:nvSpPr>
        <p:spPr>
          <a:xfrm>
            <a:off x="685800" y="4343400"/>
            <a:ext cx="5486040" cy="4114440"/>
          </a:xfrm>
          <a:prstGeom prst="rect">
            <a:avLst/>
          </a:prstGeom>
        </p:spPr>
        <p:txBody>
          <a:bodyPr/>
          <a:lstStyle/>
          <a:p>
            <a:endParaRPr dirty="0"/>
          </a:p>
        </p:txBody>
      </p:sp>
      <p:sp>
        <p:nvSpPr>
          <p:cNvPr id="105" name="TextShape 2"/>
          <p:cNvSpPr txBox="1"/>
          <p:nvPr/>
        </p:nvSpPr>
        <p:spPr>
          <a:xfrm>
            <a:off x="0" y="0"/>
            <a:ext cx="2971440" cy="456840"/>
          </a:xfrm>
          <a:prstGeom prst="rect">
            <a:avLst/>
          </a:prstGeom>
          <a:noFill/>
          <a:ln>
            <a:noFill/>
          </a:ln>
        </p:spPr>
        <p:txBody>
          <a:bodyPr/>
          <a:lstStyle/>
          <a:p>
            <a:endParaRPr/>
          </a:p>
        </p:txBody>
      </p:sp>
    </p:spTree>
    <p:extLst>
      <p:ext uri="{BB962C8B-B14F-4D97-AF65-F5344CB8AC3E}">
        <p14:creationId xmlns:p14="http://schemas.microsoft.com/office/powerpoint/2010/main" val="3959220146"/>
      </p:ext>
    </p:extLst>
  </p:cSld>
  <p:clrMapOvr>
    <a:masterClrMapping/>
  </p:clrMapOvr>
</p:notes>
</file>

<file path=ppt/notesSlides/notesSlide7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A2430F75-B5EC-044F-A636-30352D0A1350}" type="slidenum">
              <a:rPr lang="en-US" smtClean="0"/>
              <a:t>77</a:t>
            </a:fld>
            <a:endParaRPr lang="en-US"/>
          </a:p>
        </p:txBody>
      </p:sp>
    </p:spTree>
    <p:extLst>
      <p:ext uri="{BB962C8B-B14F-4D97-AF65-F5344CB8AC3E}">
        <p14:creationId xmlns:p14="http://schemas.microsoft.com/office/powerpoint/2010/main" val="3474987299"/>
      </p:ext>
    </p:extLst>
  </p:cSld>
  <p:clrMapOvr>
    <a:masterClrMapping/>
  </p:clrMapOvr>
</p:notes>
</file>

<file path=ppt/notesSlides/notesSlide7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A2430F75-B5EC-044F-A636-30352D0A1350}" type="slidenum">
              <a:rPr lang="en-US" smtClean="0"/>
              <a:t>78</a:t>
            </a:fld>
            <a:endParaRPr lang="en-US"/>
          </a:p>
        </p:txBody>
      </p:sp>
    </p:spTree>
    <p:extLst>
      <p:ext uri="{BB962C8B-B14F-4D97-AF65-F5344CB8AC3E}">
        <p14:creationId xmlns:p14="http://schemas.microsoft.com/office/powerpoint/2010/main" val="3756037980"/>
      </p:ext>
    </p:extLst>
  </p:cSld>
  <p:clrMapOvr>
    <a:masterClrMapping/>
  </p:clrMapOvr>
</p:notes>
</file>

<file path=ppt/notesSlides/notesSlide7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A2430F75-B5EC-044F-A636-30352D0A1350}" type="slidenum">
              <a:rPr lang="en-US" smtClean="0"/>
              <a:t>79</a:t>
            </a:fld>
            <a:endParaRPr lang="en-US"/>
          </a:p>
        </p:txBody>
      </p:sp>
    </p:spTree>
    <p:extLst>
      <p:ext uri="{BB962C8B-B14F-4D97-AF65-F5344CB8AC3E}">
        <p14:creationId xmlns:p14="http://schemas.microsoft.com/office/powerpoint/2010/main" val="3793797554"/>
      </p:ext>
    </p:extLst>
  </p:cSld>
  <p:clrMapOvr>
    <a:masterClrMapping/>
  </p:clrMapOvr>
</p:notes>
</file>

<file path=ppt/notesSlides/notesSlide7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A2430F75-B5EC-044F-A636-30352D0A1350}" type="slidenum">
              <a:rPr lang="en-US" smtClean="0"/>
              <a:t>80</a:t>
            </a:fld>
            <a:endParaRPr lang="en-US"/>
          </a:p>
        </p:txBody>
      </p:sp>
    </p:spTree>
    <p:extLst>
      <p:ext uri="{BB962C8B-B14F-4D97-AF65-F5344CB8AC3E}">
        <p14:creationId xmlns:p14="http://schemas.microsoft.com/office/powerpoint/2010/main" val="2349806136"/>
      </p:ext>
    </p:extLst>
  </p:cSld>
  <p:clrMapOvr>
    <a:masterClrMapping/>
  </p:clrMapOvr>
</p:notes>
</file>

<file path=ppt/notesSlides/notesSlide8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A2430F75-B5EC-044F-A636-30352D0A1350}" type="slidenum">
              <a:rPr lang="en-US" smtClean="0"/>
              <a:t>81</a:t>
            </a:fld>
            <a:endParaRPr lang="en-US"/>
          </a:p>
        </p:txBody>
      </p:sp>
    </p:spTree>
    <p:extLst>
      <p:ext uri="{BB962C8B-B14F-4D97-AF65-F5344CB8AC3E}">
        <p14:creationId xmlns:p14="http://schemas.microsoft.com/office/powerpoint/2010/main" val="1302711508"/>
      </p:ext>
    </p:extLst>
  </p:cSld>
  <p:clrMapOvr>
    <a:masterClrMapping/>
  </p:clrMapOvr>
</p:notes>
</file>

<file path=ppt/notesSlides/notesSlide8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A2430F75-B5EC-044F-A636-30352D0A1350}" type="slidenum">
              <a:rPr lang="en-US" smtClean="0"/>
              <a:t>82</a:t>
            </a:fld>
            <a:endParaRPr lang="en-US"/>
          </a:p>
        </p:txBody>
      </p:sp>
    </p:spTree>
    <p:extLst>
      <p:ext uri="{BB962C8B-B14F-4D97-AF65-F5344CB8AC3E}">
        <p14:creationId xmlns:p14="http://schemas.microsoft.com/office/powerpoint/2010/main" val="1459096044"/>
      </p:ext>
    </p:extLst>
  </p:cSld>
  <p:clrMapOvr>
    <a:masterClrMapping/>
  </p:clrMapOvr>
</p:notes>
</file>

<file path=ppt/notesSlides/notesSlide8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A2430F75-B5EC-044F-A636-30352D0A1350}" type="slidenum">
              <a:rPr lang="en-US" smtClean="0"/>
              <a:t>83</a:t>
            </a:fld>
            <a:endParaRPr lang="en-US"/>
          </a:p>
        </p:txBody>
      </p:sp>
    </p:spTree>
    <p:extLst>
      <p:ext uri="{BB962C8B-B14F-4D97-AF65-F5344CB8AC3E}">
        <p14:creationId xmlns:p14="http://schemas.microsoft.com/office/powerpoint/2010/main" val="4000020319"/>
      </p:ext>
    </p:extLst>
  </p:cSld>
  <p:clrMapOvr>
    <a:masterClrMapping/>
  </p:clrMapOvr>
</p:notes>
</file>

<file path=ppt/notesSlides/notesSlide8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A2430F75-B5EC-044F-A636-30352D0A1350}" type="slidenum">
              <a:rPr lang="en-US" smtClean="0"/>
              <a:t>84</a:t>
            </a:fld>
            <a:endParaRPr lang="en-US"/>
          </a:p>
        </p:txBody>
      </p:sp>
    </p:spTree>
    <p:extLst>
      <p:ext uri="{BB962C8B-B14F-4D97-AF65-F5344CB8AC3E}">
        <p14:creationId xmlns:p14="http://schemas.microsoft.com/office/powerpoint/2010/main" val="1023694358"/>
      </p:ext>
    </p:extLst>
  </p:cSld>
  <p:clrMapOvr>
    <a:masterClrMapping/>
  </p:clrMapOvr>
</p:notes>
</file>

<file path=ppt/notesSlides/notesSlide8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4" name="PlaceHolder 1"/>
          <p:cNvSpPr>
            <a:spLocks noGrp="1"/>
          </p:cNvSpPr>
          <p:nvPr>
            <p:ph type="body"/>
          </p:nvPr>
        </p:nvSpPr>
        <p:spPr>
          <a:xfrm>
            <a:off x="685800" y="4343400"/>
            <a:ext cx="5486040" cy="4114440"/>
          </a:xfrm>
          <a:prstGeom prst="rect">
            <a:avLst/>
          </a:prstGeom>
        </p:spPr>
        <p:txBody>
          <a:bodyPr/>
          <a:lstStyle/>
          <a:p>
            <a:endParaRPr dirty="0"/>
          </a:p>
        </p:txBody>
      </p:sp>
      <p:sp>
        <p:nvSpPr>
          <p:cNvPr id="105" name="TextShape 2"/>
          <p:cNvSpPr txBox="1"/>
          <p:nvPr/>
        </p:nvSpPr>
        <p:spPr>
          <a:xfrm>
            <a:off x="0" y="0"/>
            <a:ext cx="2971440" cy="456840"/>
          </a:xfrm>
          <a:prstGeom prst="rect">
            <a:avLst/>
          </a:prstGeom>
          <a:noFill/>
          <a:ln>
            <a:noFill/>
          </a:ln>
        </p:spPr>
        <p:txBody>
          <a:bodyPr/>
          <a:lstStyle/>
          <a:p>
            <a:endParaRPr/>
          </a:p>
        </p:txBody>
      </p:sp>
    </p:spTree>
    <p:extLst>
      <p:ext uri="{BB962C8B-B14F-4D97-AF65-F5344CB8AC3E}">
        <p14:creationId xmlns:p14="http://schemas.microsoft.com/office/powerpoint/2010/main" val="3317192885"/>
      </p:ext>
    </p:extLst>
  </p:cSld>
  <p:clrMapOvr>
    <a:masterClrMapping/>
  </p:clrMapOvr>
</p:notes>
</file>

<file path=ppt/notesSlides/notesSlide8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Tree>
    <p:extLst>
      <p:ext uri="{BB962C8B-B14F-4D97-AF65-F5344CB8AC3E}">
        <p14:creationId xmlns:p14="http://schemas.microsoft.com/office/powerpoint/2010/main" val="1363157110"/>
      </p:ext>
    </p:extLst>
  </p:cSld>
  <p:clrMapOvr>
    <a:masterClrMapping/>
  </p:clrMapOvr>
</p:notes>
</file>

<file path=ppt/notesSlides/notesSlide8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Tree>
    <p:extLst>
      <p:ext uri="{BB962C8B-B14F-4D97-AF65-F5344CB8AC3E}">
        <p14:creationId xmlns:p14="http://schemas.microsoft.com/office/powerpoint/2010/main" val="3707505870"/>
      </p:ext>
    </p:extLst>
  </p:cSld>
  <p:clrMapOvr>
    <a:masterClrMapping/>
  </p:clrMapOvr>
</p:notes>
</file>

<file path=ppt/notesSlides/notesSlide8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3179651527"/>
      </p:ext>
    </p:extLst>
  </p:cSld>
  <p:clrMapOvr>
    <a:masterClrMapping/>
  </p:clrMapOvr>
</p:notes>
</file>

<file path=ppt/notesSlides/notesSlide8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1721653019"/>
      </p:ext>
    </p:extLst>
  </p:cSld>
  <p:clrMapOvr>
    <a:masterClrMapping/>
  </p:clrMapOvr>
</p:notes>
</file>

<file path=ppt/notesSlides/notesSlide8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3345395898"/>
      </p:ext>
    </p:extLst>
  </p:cSld>
  <p:clrMapOvr>
    <a:masterClrMapping/>
  </p:clrMapOvr>
</p:notes>
</file>

<file path=ppt/notesSlides/notesSlide9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1690453394"/>
      </p:ext>
    </p:extLst>
  </p:cSld>
  <p:clrMapOvr>
    <a:masterClrMapping/>
  </p:clrMapOvr>
</p:notes>
</file>

<file path=ppt/notesSlides/notesSlide9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1879910248"/>
      </p:ext>
    </p:extLst>
  </p:cSld>
  <p:clrMapOvr>
    <a:masterClrMapping/>
  </p:clrMapOvr>
</p:notes>
</file>

<file path=ppt/notesSlides/notesSlide9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2838023437"/>
      </p:ext>
    </p:extLst>
  </p:cSld>
  <p:clrMapOvr>
    <a:masterClrMapping/>
  </p:clrMapOvr>
</p:notes>
</file>

<file path=ppt/notesSlides/notesSlide9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1006548950"/>
      </p:ext>
    </p:extLst>
  </p:cSld>
  <p:clrMapOvr>
    <a:masterClrMapping/>
  </p:clrMapOvr>
</p:notes>
</file>

<file path=ppt/notesSlides/notesSlide94.xml><?xml version="1.0" encoding="utf-8"?>
<p:notes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p:cNvGrpSpPr/>
        <p:nvPr/>
      </p:nvGrpSpPr>
      <p:grpSpPr>
        <a:xfrm>
          <a:off x="0" y="0"/>
          <a:ext cx="0" cy="0"/>
          <a:chOff x="0" y="0"/>
          <a:chExt cx="0" cy="0"/>
        </a:xfrm>
      </p:grpSpPr>
      <p:sp>
        <p:nvSpPr>
          <p:cNvPr id="38913" name="Text Box 1"/>
          <p:cNvSpPr txBox="1">
            <a:spLocks noChangeArrowheads="1"/>
          </p:cNvSpPr>
          <p:nvPr/>
        </p:nvSpPr>
        <p:spPr bwMode="auto">
          <a:xfrm>
            <a:off x="1215652" y="707208"/>
            <a:ext cx="4577664" cy="3470010"/>
          </a:xfrm>
          <a:prstGeom prst="rect">
            <a:avLst/>
          </a:prstGeom>
          <a:solidFill>
            <a:srgbClr val="FFFFFF"/>
          </a:solidFill>
          <a:ln w="9360">
            <a:solidFill>
              <a:srgbClr val="000000"/>
            </a:solidFill>
            <a:miter lim="800000"/>
            <a:headEnd/>
            <a:tailEnd/>
          </a:ln>
          <a:effectLst/>
          <a:extLs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wrap="none" lIns="83617" tIns="41809" rIns="83617" bIns="41809" anchor="ctr"/>
          <a:lstStyle/>
          <a:p>
            <a:endParaRPr lang="en-US"/>
          </a:p>
        </p:txBody>
      </p:sp>
      <p:sp>
        <p:nvSpPr>
          <p:cNvPr id="38914" name="Text Box 2"/>
          <p:cNvSpPr txBox="1">
            <a:spLocks noGrp="1" noChangeArrowheads="1"/>
          </p:cNvSpPr>
          <p:nvPr>
            <p:ph type="body"/>
          </p:nvPr>
        </p:nvSpPr>
        <p:spPr bwMode="auto">
          <a:xfrm>
            <a:off x="1069602" y="4425180"/>
            <a:ext cx="4856878" cy="3515495"/>
          </a:xfrm>
          <a:prstGeom prst="rect">
            <a:avLst/>
          </a:prstGeom>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wrap="none" anchor="ctr"/>
          <a:lstStyle/>
          <a:p>
            <a:endParaRPr lang="en-US"/>
          </a:p>
        </p:txBody>
      </p:sp>
    </p:spTree>
    <p:extLst>
      <p:ext uri="{BB962C8B-B14F-4D97-AF65-F5344CB8AC3E}">
        <p14:creationId xmlns:p14="http://schemas.microsoft.com/office/powerpoint/2010/main" val="3946194193"/>
      </p:ext>
    </p:extLst>
  </p:cSld>
  <p:clrMapOvr>
    <a:masterClrMapping/>
  </p:clrMapOvr>
</p:notes>
</file>

<file path=ppt/notesSlides/notesSlide95.xml><?xml version="1.0" encoding="utf-8"?>
<p:notes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p:cNvGrpSpPr/>
        <p:nvPr/>
      </p:nvGrpSpPr>
      <p:grpSpPr>
        <a:xfrm>
          <a:off x="0" y="0"/>
          <a:ext cx="0" cy="0"/>
          <a:chOff x="0" y="0"/>
          <a:chExt cx="0" cy="0"/>
        </a:xfrm>
      </p:grpSpPr>
      <p:sp>
        <p:nvSpPr>
          <p:cNvPr id="38913" name="Text Box 1"/>
          <p:cNvSpPr txBox="1">
            <a:spLocks noChangeArrowheads="1"/>
          </p:cNvSpPr>
          <p:nvPr/>
        </p:nvSpPr>
        <p:spPr bwMode="auto">
          <a:xfrm>
            <a:off x="1215652" y="707208"/>
            <a:ext cx="4577664" cy="3470010"/>
          </a:xfrm>
          <a:prstGeom prst="rect">
            <a:avLst/>
          </a:prstGeom>
          <a:solidFill>
            <a:srgbClr val="FFFFFF"/>
          </a:solidFill>
          <a:ln w="9360">
            <a:solidFill>
              <a:srgbClr val="000000"/>
            </a:solidFill>
            <a:miter lim="800000"/>
            <a:headEnd/>
            <a:tailEnd/>
          </a:ln>
          <a:effectLst/>
          <a:extLs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wrap="none" lIns="83617" tIns="41809" rIns="83617" bIns="41809" anchor="ctr"/>
          <a:lstStyle/>
          <a:p>
            <a:endParaRPr lang="en-US"/>
          </a:p>
        </p:txBody>
      </p:sp>
      <p:sp>
        <p:nvSpPr>
          <p:cNvPr id="38914" name="Text Box 2"/>
          <p:cNvSpPr txBox="1">
            <a:spLocks noGrp="1" noChangeArrowheads="1"/>
          </p:cNvSpPr>
          <p:nvPr>
            <p:ph type="body"/>
          </p:nvPr>
        </p:nvSpPr>
        <p:spPr bwMode="auto">
          <a:xfrm>
            <a:off x="1069602" y="4425180"/>
            <a:ext cx="4856878" cy="3515495"/>
          </a:xfrm>
          <a:prstGeom prst="rect">
            <a:avLst/>
          </a:prstGeom>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wrap="none" anchor="ctr"/>
          <a:lstStyle/>
          <a:p>
            <a:pPr marL="171450" indent="-171450">
              <a:buFontTx/>
              <a:buChar char="-"/>
            </a:pPr>
            <a:r>
              <a:rPr lang="en-US" dirty="0"/>
              <a:t>Linear</a:t>
            </a:r>
            <a:r>
              <a:rPr lang="en-US" baseline="0" dirty="0"/>
              <a:t> convergence for all methods (bottom left) </a:t>
            </a:r>
          </a:p>
          <a:p>
            <a:pPr marL="171450" indent="-171450">
              <a:buFontTx/>
              <a:buChar char="-"/>
            </a:pPr>
            <a:r>
              <a:rPr lang="en-US" baseline="0" dirty="0"/>
              <a:t>Monolithic Schwarz converges faster but timings are similar -&gt; all implementations are interchangeable (bottom right)</a:t>
            </a:r>
          </a:p>
          <a:p>
            <a:pPr marL="171450" indent="-171450">
              <a:buFontTx/>
              <a:buChar char="-"/>
            </a:pPr>
            <a:r>
              <a:rPr lang="en-US" baseline="0" dirty="0"/>
              <a:t>Amount of overlap critical for convergence (top right) </a:t>
            </a:r>
            <a:endParaRPr lang="en-US" dirty="0"/>
          </a:p>
        </p:txBody>
      </p:sp>
    </p:spTree>
    <p:extLst>
      <p:ext uri="{BB962C8B-B14F-4D97-AF65-F5344CB8AC3E}">
        <p14:creationId xmlns:p14="http://schemas.microsoft.com/office/powerpoint/2010/main" val="887030615"/>
      </p:ext>
    </p:extLst>
  </p:cSld>
  <p:clrMapOvr>
    <a:masterClrMapping/>
  </p:clrMapOvr>
</p:notes>
</file>

<file path=ppt/notesSlides/notesSlide9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kern="1200" dirty="0">
                <a:solidFill>
                  <a:schemeClr val="tx1"/>
                </a:solidFill>
                <a:effectLst/>
                <a:latin typeface="+mn-lt"/>
                <a:ea typeface="+mn-ea"/>
                <a:cs typeface="+mn-cs"/>
              </a:rPr>
              <a:t>Strain localization</a:t>
            </a:r>
            <a:r>
              <a:rPr lang="en-US" sz="1200" b="0" kern="1200" dirty="0">
                <a:solidFill>
                  <a:schemeClr val="tx1"/>
                </a:solidFill>
                <a:effectLst/>
                <a:latin typeface="+mn-lt"/>
                <a:ea typeface="+mn-ea"/>
                <a:cs typeface="+mn-cs"/>
              </a:rPr>
              <a:t> is a ubiquitous feature of elastoplastic materials undergoing nonhomogeneous deformation. The phenomenon manifests in the form of a shear band, a narrow zone of intense straining across which some kinematical fields in a deforming body may be discontinuous.</a:t>
            </a:r>
          </a:p>
          <a:p>
            <a:endParaRPr lang="en-US" sz="1200" b="0" kern="1200" dirty="0">
              <a:solidFill>
                <a:schemeClr val="tx1"/>
              </a:solidFill>
              <a:effectLst/>
              <a:latin typeface="+mn-lt"/>
              <a:ea typeface="+mn-ea"/>
              <a:cs typeface="+mn-cs"/>
            </a:endParaRPr>
          </a:p>
          <a:p>
            <a:r>
              <a:rPr lang="en-US" sz="1200" b="0" kern="1200" dirty="0">
                <a:solidFill>
                  <a:schemeClr val="tx1"/>
                </a:solidFill>
                <a:effectLst/>
                <a:latin typeface="+mn-lt"/>
                <a:ea typeface="+mn-ea"/>
                <a:cs typeface="+mn-cs"/>
              </a:rPr>
              <a:t>Strain</a:t>
            </a:r>
            <a:r>
              <a:rPr lang="en-US" sz="1200" b="0" kern="1200" baseline="0" dirty="0">
                <a:solidFill>
                  <a:schemeClr val="tx1"/>
                </a:solidFill>
                <a:effectLst/>
                <a:latin typeface="+mn-lt"/>
                <a:ea typeface="+mn-ea"/>
                <a:cs typeface="+mn-cs"/>
              </a:rPr>
              <a:t> localization can cause local necking and ultimately fracture.</a:t>
            </a:r>
          </a:p>
          <a:p>
            <a:endParaRPr lang="en-US" dirty="0"/>
          </a:p>
        </p:txBody>
      </p:sp>
      <p:sp>
        <p:nvSpPr>
          <p:cNvPr id="4" name="Header Placeholder 3"/>
          <p:cNvSpPr>
            <a:spLocks noGrp="1"/>
          </p:cNvSpPr>
          <p:nvPr>
            <p:ph type="hdr" sz="quarter" idx="10"/>
          </p:nvPr>
        </p:nvSpPr>
        <p:spPr/>
        <p:txBody>
          <a:bodyPr/>
          <a:lstStyle/>
          <a:p>
            <a:endParaRPr lang="en-US" dirty="0"/>
          </a:p>
        </p:txBody>
      </p:sp>
    </p:spTree>
    <p:extLst>
      <p:ext uri="{BB962C8B-B14F-4D97-AF65-F5344CB8AC3E}">
        <p14:creationId xmlns:p14="http://schemas.microsoft.com/office/powerpoint/2010/main" val="558935166"/>
      </p:ext>
    </p:extLst>
  </p:cSld>
  <p:clrMapOvr>
    <a:masterClrMapping/>
  </p:clrMapOvr>
</p:notes>
</file>

<file path=ppt/notesSlides/notesSlide9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a:t>For completeness, I will show results for several different </a:t>
            </a:r>
            <a:r>
              <a:rPr lang="en-US" dirty="0" err="1"/>
              <a:t>discretizations</a:t>
            </a:r>
            <a:r>
              <a:rPr lang="en-US" dirty="0"/>
              <a:t> of these two regions, Omega1 and Omega2.  In the first one, we discretize each region using a conformal hex mesh, and compute errors with respect to a solution on a single domain mesh that is conformal with each of these meshes.  The table at the bottom of the slide shows displacement relative errors as a function of the Schwarz tolerance.  You can see that as you decrease the Schwarz tolerance, the errors approach machine precision, meaning in the absence of other sources of error such as geometric error, the Schwarz method does not introduce any error into the discretization.</a:t>
            </a:r>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3684783582"/>
      </p:ext>
    </p:extLst>
  </p:cSld>
  <p:clrMapOvr>
    <a:masterClrMapping/>
  </p:clrMapOvr>
</p:notes>
</file>

<file path=ppt/notesSlides/notesSlide9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a:t>We next look at a coupling in which Omega1 and Omega2 are discretized using hex meshes of comparable resolution but that are nonconformal with each other.  </a:t>
            </a:r>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2410830148"/>
      </p:ext>
    </p:extLst>
  </p:cSld>
  <p:clrMapOvr>
    <a:masterClrMapping/>
  </p:clrMapOvr>
</p:notes>
</file>

<file path=ppt/notesSlides/notesSlide9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a:t>Here, the errors in each of the subdomains are of the order of 10^(-4)-10^(-3) regardless of the Schwarz tolerance.  It may seem that there is a problem here, but if you plot the errors in each of the subdomains (shown here), it’s clear what is happening: the dominant error is geometric error due to the Schwarz meshes not being able to represent the curved geometry as well as the single-domain reference mesh.  This geometric error has nothing to do with the Schwarz coupling.</a:t>
            </a:r>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4107634448"/>
      </p:ext>
    </p:extLst>
  </p:cSld>
  <p:clrMapOvr>
    <a:masterClrMapping/>
  </p:clrMapOvr>
</p:notes>
</file>

<file path=ppt/notesSlides/notesSlide10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Tree>
    <p:extLst>
      <p:ext uri="{BB962C8B-B14F-4D97-AF65-F5344CB8AC3E}">
        <p14:creationId xmlns:p14="http://schemas.microsoft.com/office/powerpoint/2010/main" val="3868776749"/>
      </p:ext>
    </p:extLst>
  </p:cSld>
  <p:clrMapOvr>
    <a:masterClrMapping/>
  </p:clrMapOvr>
</p:notes>
</file>

<file path=ppt/notesSlides/notesSlide10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pPr>
              <a:defRPr/>
            </a:pPr>
            <a:fld id="{AF74738D-4B86-45CD-B525-0D1F602083BD}" type="slidenum">
              <a:rPr lang="en-US" smtClean="0"/>
              <a:pPr>
                <a:defRPr/>
              </a:pPr>
              <a:t>108</a:t>
            </a:fld>
            <a:endParaRPr lang="en-US"/>
          </a:p>
        </p:txBody>
      </p:sp>
    </p:spTree>
    <p:extLst>
      <p:ext uri="{BB962C8B-B14F-4D97-AF65-F5344CB8AC3E}">
        <p14:creationId xmlns:p14="http://schemas.microsoft.com/office/powerpoint/2010/main" val="2935878450"/>
      </p:ext>
    </p:extLst>
  </p:cSld>
  <p:clrMapOvr>
    <a:masterClrMapping/>
  </p:clrMapOvr>
</p:notes>
</file>

<file path=ppt/notesSlides/notesSlide10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kern="1200" dirty="0">
                <a:solidFill>
                  <a:schemeClr val="tx1"/>
                </a:solidFill>
                <a:latin typeface="Arial" pitchFamily="34" charset="0"/>
                <a:ea typeface="MS PGothic" pitchFamily="34" charset="-128"/>
                <a:cs typeface="+mn-cs"/>
              </a:rPr>
              <a:t>\text{cubic elastic constant}: C_{11} = 204.6 \; \text{</a:t>
            </a:r>
            <a:r>
              <a:rPr lang="en-US" sz="1200" kern="1200" dirty="0" err="1">
                <a:solidFill>
                  <a:schemeClr val="tx1"/>
                </a:solidFill>
                <a:latin typeface="Arial" pitchFamily="34" charset="0"/>
                <a:ea typeface="MS PGothic" pitchFamily="34" charset="-128"/>
                <a:cs typeface="+mn-cs"/>
              </a:rPr>
              <a:t>GPa</a:t>
            </a:r>
            <a:r>
              <a:rPr lang="en-US" sz="1200" kern="1200" dirty="0">
                <a:solidFill>
                  <a:schemeClr val="tx1"/>
                </a:solidFill>
                <a:latin typeface="Arial" pitchFamily="34" charset="0"/>
                <a:ea typeface="MS PGothic" pitchFamily="34" charset="-128"/>
                <a:cs typeface="+mn-cs"/>
              </a:rPr>
              <a:t>} \\</a:t>
            </a:r>
          </a:p>
          <a:p>
            <a:r>
              <a:rPr lang="en-US" sz="1200" kern="1200" dirty="0">
                <a:solidFill>
                  <a:schemeClr val="tx1"/>
                </a:solidFill>
                <a:latin typeface="Arial" pitchFamily="34" charset="0"/>
                <a:ea typeface="MS PGothic" pitchFamily="34" charset="-128"/>
                <a:cs typeface="+mn-cs"/>
              </a:rPr>
              <a:t>\text{cubic elastic constant}: C_{12} = 137.7 \; \text{</a:t>
            </a:r>
            <a:r>
              <a:rPr lang="en-US" sz="1200" kern="1200" dirty="0" err="1">
                <a:solidFill>
                  <a:schemeClr val="tx1"/>
                </a:solidFill>
                <a:latin typeface="Arial" pitchFamily="34" charset="0"/>
                <a:ea typeface="MS PGothic" pitchFamily="34" charset="-128"/>
                <a:cs typeface="+mn-cs"/>
              </a:rPr>
              <a:t>GPa</a:t>
            </a:r>
            <a:r>
              <a:rPr lang="en-US" sz="1200" kern="1200" dirty="0">
                <a:solidFill>
                  <a:schemeClr val="tx1"/>
                </a:solidFill>
                <a:latin typeface="Arial" pitchFamily="34" charset="0"/>
                <a:ea typeface="MS PGothic" pitchFamily="34" charset="-128"/>
                <a:cs typeface="+mn-cs"/>
              </a:rPr>
              <a:t>} \\</a:t>
            </a:r>
          </a:p>
          <a:p>
            <a:r>
              <a:rPr lang="en-US" sz="1200" kern="1200" dirty="0">
                <a:solidFill>
                  <a:schemeClr val="tx1"/>
                </a:solidFill>
                <a:latin typeface="Arial" pitchFamily="34" charset="0"/>
                <a:ea typeface="MS PGothic" pitchFamily="34" charset="-128"/>
                <a:cs typeface="+mn-cs"/>
              </a:rPr>
              <a:t>\text{cubic elastic constant}: C_{44} = 126.2 \; \text{</a:t>
            </a:r>
            <a:r>
              <a:rPr lang="en-US" sz="1200" kern="1200" dirty="0" err="1">
                <a:solidFill>
                  <a:schemeClr val="tx1"/>
                </a:solidFill>
                <a:latin typeface="Arial" pitchFamily="34" charset="0"/>
                <a:ea typeface="MS PGothic" pitchFamily="34" charset="-128"/>
                <a:cs typeface="+mn-cs"/>
              </a:rPr>
              <a:t>GPa</a:t>
            </a:r>
            <a:r>
              <a:rPr lang="en-US" sz="1200" kern="1200" dirty="0">
                <a:solidFill>
                  <a:schemeClr val="tx1"/>
                </a:solidFill>
                <a:latin typeface="Arial" pitchFamily="34" charset="0"/>
                <a:ea typeface="MS PGothic" pitchFamily="34" charset="-128"/>
                <a:cs typeface="+mn-cs"/>
              </a:rPr>
              <a:t>} \\</a:t>
            </a:r>
          </a:p>
          <a:p>
            <a:r>
              <a:rPr lang="en-US" sz="1200" kern="1200" dirty="0">
                <a:solidFill>
                  <a:schemeClr val="tx1"/>
                </a:solidFill>
                <a:latin typeface="Arial" pitchFamily="34" charset="0"/>
                <a:ea typeface="MS PGothic" pitchFamily="34" charset="-128"/>
                <a:cs typeface="+mn-cs"/>
              </a:rPr>
              <a:t>\text{reference shear rate}: \dot{\gamma}_{0} = 1.0 \; \text{1/s} \\</a:t>
            </a:r>
          </a:p>
          <a:p>
            <a:r>
              <a:rPr lang="en-US" sz="1200" kern="1200" dirty="0">
                <a:solidFill>
                  <a:schemeClr val="tx1"/>
                </a:solidFill>
                <a:latin typeface="Arial" pitchFamily="34" charset="0"/>
                <a:ea typeface="MS PGothic" pitchFamily="34" charset="-128"/>
                <a:cs typeface="+mn-cs"/>
              </a:rPr>
              <a:t>\text{rate sensitivity factor}: m = 20 \\</a:t>
            </a:r>
          </a:p>
          <a:p>
            <a:r>
              <a:rPr lang="en-US" sz="1200" kern="1200" dirty="0">
                <a:solidFill>
                  <a:schemeClr val="tx1"/>
                </a:solidFill>
                <a:latin typeface="Arial" pitchFamily="34" charset="0"/>
                <a:ea typeface="MS PGothic" pitchFamily="34" charset="-128"/>
                <a:cs typeface="+mn-cs"/>
              </a:rPr>
              <a:t>\text{hardening rate parameter}: \dot{g_{0}} = 2.0 \times 10^{4} \; \text{1/s} \\</a:t>
            </a:r>
          </a:p>
          <a:p>
            <a:r>
              <a:rPr lang="en-US" sz="1200" kern="1200" dirty="0">
                <a:solidFill>
                  <a:schemeClr val="tx1"/>
                </a:solidFill>
                <a:latin typeface="Arial" pitchFamily="34" charset="0"/>
                <a:ea typeface="MS PGothic" pitchFamily="34" charset="-128"/>
                <a:cs typeface="+mn-cs"/>
              </a:rPr>
              <a:t>\text{initial hardness}: g_{0} = 90 \; \text{MPa}  \\</a:t>
            </a:r>
          </a:p>
          <a:p>
            <a:r>
              <a:rPr lang="en-US" sz="1200" kern="1200" dirty="0">
                <a:solidFill>
                  <a:schemeClr val="tx1"/>
                </a:solidFill>
                <a:latin typeface="Arial" pitchFamily="34" charset="0"/>
                <a:ea typeface="MS PGothic" pitchFamily="34" charset="-128"/>
                <a:cs typeface="+mn-cs"/>
              </a:rPr>
              <a:t>\text{saturation hardness}: g_{s} = 202 \; \text{MPa} \\</a:t>
            </a:r>
          </a:p>
          <a:p>
            <a:r>
              <a:rPr lang="en-US" sz="1200" kern="1200" dirty="0">
                <a:solidFill>
                  <a:schemeClr val="tx1"/>
                </a:solidFill>
                <a:latin typeface="Arial" pitchFamily="34" charset="0"/>
                <a:ea typeface="MS PGothic" pitchFamily="34" charset="-128"/>
                <a:cs typeface="+mn-cs"/>
              </a:rPr>
              <a:t>\text{saturation exponent}: \omega = 0.01</a:t>
            </a:r>
          </a:p>
          <a:p>
            <a:endParaRPr lang="en-US" sz="1200" kern="1200" dirty="0">
              <a:solidFill>
                <a:schemeClr val="tx1"/>
              </a:solidFill>
              <a:latin typeface="Arial" pitchFamily="34" charset="0"/>
              <a:ea typeface="MS PGothic" pitchFamily="34" charset="-128"/>
              <a:cs typeface="+mn-cs"/>
            </a:endParaRPr>
          </a:p>
          <a:p>
            <a:r>
              <a:rPr lang="en-US" sz="1200" kern="1200" dirty="0">
                <a:solidFill>
                  <a:schemeClr val="tx1"/>
                </a:solidFill>
                <a:latin typeface="Arial" pitchFamily="34" charset="0"/>
                <a:ea typeface="MS PGothic" pitchFamily="34" charset="-128"/>
                <a:cs typeface="+mn-cs"/>
              </a:rPr>
              <a:t>\text{Young's modulus}: E = 195.0 \; \text{</a:t>
            </a:r>
            <a:r>
              <a:rPr lang="en-US" sz="1200" kern="1200" dirty="0" err="1">
                <a:solidFill>
                  <a:schemeClr val="tx1"/>
                </a:solidFill>
                <a:latin typeface="Arial" pitchFamily="34" charset="0"/>
                <a:ea typeface="MS PGothic" pitchFamily="34" charset="-128"/>
                <a:cs typeface="+mn-cs"/>
              </a:rPr>
              <a:t>GPa</a:t>
            </a:r>
            <a:r>
              <a:rPr lang="en-US" sz="1200" kern="1200" dirty="0">
                <a:solidFill>
                  <a:schemeClr val="tx1"/>
                </a:solidFill>
                <a:latin typeface="Arial" pitchFamily="34" charset="0"/>
                <a:ea typeface="MS PGothic" pitchFamily="34" charset="-128"/>
                <a:cs typeface="+mn-cs"/>
              </a:rPr>
              <a:t>} \\</a:t>
            </a:r>
          </a:p>
          <a:p>
            <a:r>
              <a:rPr lang="en-US" sz="1200" kern="1200" dirty="0">
                <a:solidFill>
                  <a:schemeClr val="tx1"/>
                </a:solidFill>
                <a:latin typeface="Arial" pitchFamily="34" charset="0"/>
                <a:ea typeface="MS PGothic" pitchFamily="34" charset="-128"/>
                <a:cs typeface="+mn-cs"/>
              </a:rPr>
              <a:t>\text{</a:t>
            </a:r>
            <a:r>
              <a:rPr lang="en-US" sz="1200" kern="1200" dirty="0" err="1">
                <a:solidFill>
                  <a:schemeClr val="tx1"/>
                </a:solidFill>
                <a:latin typeface="Arial" pitchFamily="34" charset="0"/>
                <a:ea typeface="MS PGothic" pitchFamily="34" charset="-128"/>
                <a:cs typeface="+mn-cs"/>
              </a:rPr>
              <a:t>Poission's</a:t>
            </a:r>
            <a:r>
              <a:rPr lang="en-US" sz="1200" kern="1200" dirty="0">
                <a:solidFill>
                  <a:schemeClr val="tx1"/>
                </a:solidFill>
                <a:latin typeface="Arial" pitchFamily="34" charset="0"/>
                <a:ea typeface="MS PGothic" pitchFamily="34" charset="-128"/>
                <a:cs typeface="+mn-cs"/>
              </a:rPr>
              <a:t> ratio}: \nu = 0.3 \\</a:t>
            </a:r>
          </a:p>
          <a:p>
            <a:r>
              <a:rPr lang="en-US" sz="1200" kern="1200" dirty="0">
                <a:solidFill>
                  <a:schemeClr val="tx1"/>
                </a:solidFill>
                <a:latin typeface="Arial" pitchFamily="34" charset="0"/>
                <a:ea typeface="MS PGothic" pitchFamily="34" charset="-128"/>
                <a:cs typeface="+mn-cs"/>
              </a:rPr>
              <a:t>\text{yield stress}: \sigma_{0} = 144 \; \text{MPa} \\</a:t>
            </a:r>
          </a:p>
          <a:p>
            <a:r>
              <a:rPr lang="en-US" sz="1200" kern="1200" dirty="0">
                <a:solidFill>
                  <a:schemeClr val="tx1"/>
                </a:solidFill>
                <a:latin typeface="Arial" pitchFamily="34" charset="0"/>
                <a:ea typeface="MS PGothic" pitchFamily="34" charset="-128"/>
                <a:cs typeface="+mn-cs"/>
              </a:rPr>
              <a:t>\text{hardening modulus}: H = 300 \; \text{MPa} \\</a:t>
            </a:r>
          </a:p>
          <a:p>
            <a:r>
              <a:rPr lang="en-US" sz="1200" kern="1200" dirty="0">
                <a:solidFill>
                  <a:schemeClr val="tx1"/>
                </a:solidFill>
                <a:latin typeface="Arial" pitchFamily="34" charset="0"/>
                <a:ea typeface="MS PGothic" pitchFamily="34" charset="-128"/>
                <a:cs typeface="+mn-cs"/>
              </a:rPr>
              <a:t>\text{saturation modulus}: S = 170 \; \text{MPa} \\</a:t>
            </a:r>
          </a:p>
          <a:p>
            <a:r>
              <a:rPr lang="en-US" sz="1200" kern="1200" dirty="0">
                <a:solidFill>
                  <a:schemeClr val="tx1"/>
                </a:solidFill>
                <a:latin typeface="Arial" pitchFamily="34" charset="0"/>
                <a:ea typeface="MS PGothic" pitchFamily="34" charset="-128"/>
                <a:cs typeface="+mn-cs"/>
              </a:rPr>
              <a:t>\text{saturation exponent}: \alpha = 190</a:t>
            </a:r>
          </a:p>
          <a:p>
            <a:endParaRPr lang="en-US" sz="1200" kern="1200" dirty="0">
              <a:solidFill>
                <a:schemeClr val="tx1"/>
              </a:solidFill>
              <a:latin typeface="Arial" pitchFamily="34" charset="0"/>
              <a:ea typeface="MS PGothic" pitchFamily="34" charset="-128"/>
              <a:cs typeface="+mn-cs"/>
            </a:endParaRPr>
          </a:p>
          <a:p>
            <a:r>
              <a:rPr lang="de-DE" sz="1200" kern="1200" dirty="0">
                <a:solidFill>
                  <a:schemeClr val="tx1"/>
                </a:solidFill>
                <a:latin typeface="Arial" pitchFamily="34" charset="0"/>
                <a:ea typeface="MS PGothic" pitchFamily="34" charset="-128"/>
                <a:cs typeface="+mn-cs"/>
              </a:rPr>
              <a:t>\sigma_{y} = \sigma_{0} + H \epsilon_{p} + S (1 - e^{-\alpha \epsilon_{p}})</a:t>
            </a:r>
            <a:endParaRPr lang="en-US" sz="1200" b="1" kern="1200" dirty="0">
              <a:solidFill>
                <a:schemeClr val="tx1"/>
              </a:solidFill>
              <a:latin typeface="Arial" pitchFamily="34" charset="0"/>
              <a:ea typeface="MS PGothic" pitchFamily="34" charset="-128"/>
              <a:cs typeface="+mn-cs"/>
            </a:endParaRPr>
          </a:p>
          <a:p>
            <a:endParaRPr lang="en-US" sz="1200" kern="1200" dirty="0">
              <a:solidFill>
                <a:schemeClr val="tx1"/>
              </a:solidFill>
              <a:latin typeface="Arial" pitchFamily="34" charset="0"/>
              <a:ea typeface="MS PGothic" pitchFamily="34" charset="-128"/>
              <a:cs typeface="+mn-cs"/>
            </a:endParaRPr>
          </a:p>
          <a:p>
            <a:endParaRPr lang="en-US" sz="1200" kern="1200" dirty="0">
              <a:solidFill>
                <a:schemeClr val="tx1"/>
              </a:solidFill>
              <a:latin typeface="Arial" pitchFamily="34" charset="0"/>
              <a:ea typeface="MS PGothic" pitchFamily="34" charset="-128"/>
              <a:cs typeface="+mn-cs"/>
            </a:endParaRPr>
          </a:p>
          <a:p>
            <a:endParaRPr lang="en-US" sz="1200" kern="1200" dirty="0">
              <a:solidFill>
                <a:schemeClr val="tx1"/>
              </a:solidFill>
              <a:latin typeface="Arial" pitchFamily="34" charset="0"/>
              <a:ea typeface="MS PGothic" pitchFamily="34" charset="-128"/>
              <a:cs typeface="+mn-cs"/>
            </a:endParaRPr>
          </a:p>
          <a:p>
            <a:endParaRPr lang="en-US" dirty="0"/>
          </a:p>
        </p:txBody>
      </p:sp>
      <p:sp>
        <p:nvSpPr>
          <p:cNvPr id="4" name="Slide Number Placeholder 3"/>
          <p:cNvSpPr>
            <a:spLocks noGrp="1"/>
          </p:cNvSpPr>
          <p:nvPr>
            <p:ph type="sldNum" sz="quarter" idx="10"/>
          </p:nvPr>
        </p:nvSpPr>
        <p:spPr/>
        <p:txBody>
          <a:bodyPr/>
          <a:lstStyle/>
          <a:p>
            <a:pPr>
              <a:defRPr/>
            </a:pPr>
            <a:fld id="{AF74738D-4B86-45CD-B525-0D1F602083BD}" type="slidenum">
              <a:rPr lang="en-US" smtClean="0"/>
              <a:pPr>
                <a:defRPr/>
              </a:pPr>
              <a:t>109</a:t>
            </a:fld>
            <a:endParaRPr lang="en-US"/>
          </a:p>
        </p:txBody>
      </p:sp>
    </p:spTree>
    <p:extLst>
      <p:ext uri="{BB962C8B-B14F-4D97-AF65-F5344CB8AC3E}">
        <p14:creationId xmlns:p14="http://schemas.microsoft.com/office/powerpoint/2010/main" val="2662896555"/>
      </p:ext>
    </p:extLst>
  </p:cSld>
  <p:clrMapOvr>
    <a:masterClrMapping/>
  </p:clrMapOvr>
</p:notes>
</file>

<file path=ppt/notesSlides/notesSlide10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2274802560"/>
      </p:ext>
    </p:extLst>
  </p:cSld>
  <p:clrMapOvr>
    <a:masterClrMapping/>
  </p:clrMapOvr>
</p:notes>
</file>

<file path=ppt/notesSlides/notesSlide10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332729342"/>
      </p:ext>
    </p:extLst>
  </p:cSld>
  <p:clrMapOvr>
    <a:masterClrMapping/>
  </p:clrMapOvr>
</p:notes>
</file>

<file path=ppt/notesSlides/notesSlide10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a:t>As before, lets talk about theory, this time for the dynamic case.  In deriving a proof of convergence for our dynamic Schwarz algorithm, it is helpful to recognize that the algorithm can be interpreted as applying the traditional Schwarz alternating iterations in space-time between Omega1 x </a:t>
            </a:r>
            <a:r>
              <a:rPr lang="en-US" dirty="0" err="1"/>
              <a:t>I_k</a:t>
            </a:r>
            <a:r>
              <a:rPr lang="en-US" dirty="0"/>
              <a:t> and Omega2 x </a:t>
            </a:r>
            <a:r>
              <a:rPr lang="en-US" dirty="0" err="1"/>
              <a:t>I_k</a:t>
            </a:r>
            <a:r>
              <a:rPr lang="en-US" dirty="0"/>
              <a:t>, </a:t>
            </a:r>
            <a:r>
              <a:rPr lang="en-US" dirty="0" err="1"/>
              <a:t>wher</a:t>
            </a:r>
            <a:r>
              <a:rPr lang="en-US" dirty="0"/>
              <a:t> </a:t>
            </a:r>
            <a:r>
              <a:rPr lang="en-US" dirty="0" err="1"/>
              <a:t>I_k</a:t>
            </a:r>
            <a:r>
              <a:rPr lang="en-US" dirty="0"/>
              <a:t> is a particular time-slap, as shown in the picture on the right.  I emphasize that this interpretation does not require the method to be implemented using a space-time framework, which we do not do.</a:t>
            </a:r>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572882855"/>
      </p:ext>
    </p:extLst>
  </p:cSld>
  <p:clrMapOvr>
    <a:masterClrMapping/>
  </p:clrMapOvr>
</p:notes>
</file>

<file path=ppt/notesSlides/notesSlide10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Header Placeholder 3"/>
          <p:cNvSpPr>
            <a:spLocks noGrp="1"/>
          </p:cNvSpPr>
          <p:nvPr>
            <p:ph type="hdr" sz="quarter" idx="10"/>
          </p:nvPr>
        </p:nvSpPr>
        <p:spPr/>
        <p:txBody>
          <a:bodyPr/>
          <a:lstStyle/>
          <a:p>
            <a:endParaRPr lang="en-US" dirty="0"/>
          </a:p>
        </p:txBody>
      </p:sp>
    </p:spTree>
    <p:extLst>
      <p:ext uri="{BB962C8B-B14F-4D97-AF65-F5344CB8AC3E}">
        <p14:creationId xmlns:p14="http://schemas.microsoft.com/office/powerpoint/2010/main" val="3974043851"/>
      </p:ext>
    </p:extLst>
  </p:cSld>
  <p:clrMapOvr>
    <a:masterClrMapping/>
  </p:clrMapOvr>
</p:notes>
</file>

<file path=ppt/notesSlides/notesSlide10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Header Placeholder 3"/>
          <p:cNvSpPr>
            <a:spLocks noGrp="1"/>
          </p:cNvSpPr>
          <p:nvPr>
            <p:ph type="hdr" sz="quarter" idx="10"/>
          </p:nvPr>
        </p:nvSpPr>
        <p:spPr/>
        <p:txBody>
          <a:bodyPr/>
          <a:lstStyle/>
          <a:p>
            <a:endParaRPr lang="en-US" dirty="0"/>
          </a:p>
        </p:txBody>
      </p:sp>
    </p:spTree>
    <p:extLst>
      <p:ext uri="{BB962C8B-B14F-4D97-AF65-F5344CB8AC3E}">
        <p14:creationId xmlns:p14="http://schemas.microsoft.com/office/powerpoint/2010/main" val="189368592"/>
      </p:ext>
    </p:extLst>
  </p:cSld>
  <p:clrMapOvr>
    <a:masterClrMapping/>
  </p:clrMapOvr>
</p:notes>
</file>

<file path=ppt/notesSlides/notesSlide10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Header Placeholder 3"/>
          <p:cNvSpPr>
            <a:spLocks noGrp="1"/>
          </p:cNvSpPr>
          <p:nvPr>
            <p:ph type="hdr" sz="quarter" idx="10"/>
          </p:nvPr>
        </p:nvSpPr>
        <p:spPr/>
        <p:txBody>
          <a:bodyPr/>
          <a:lstStyle/>
          <a:p>
            <a:endParaRPr lang="en-US" dirty="0"/>
          </a:p>
        </p:txBody>
      </p:sp>
    </p:spTree>
    <p:extLst>
      <p:ext uri="{BB962C8B-B14F-4D97-AF65-F5344CB8AC3E}">
        <p14:creationId xmlns:p14="http://schemas.microsoft.com/office/powerpoint/2010/main" val="4193920613"/>
      </p:ext>
    </p:extLst>
  </p:cSld>
  <p:clrMapOvr>
    <a:masterClrMapping/>
  </p:clrMapOvr>
</p:notes>
</file>

<file path=ppt/notesSlides/notesSlide10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511515377"/>
      </p:ext>
    </p:extLst>
  </p:cSld>
  <p:clrMapOvr>
    <a:masterClrMapping/>
  </p:clrMapOvr>
</p:notes>
</file>

<file path=ppt/notesSlides/notesSlide1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fontAlgn="t"/>
            <a:endParaRPr lang="en-US" dirty="0"/>
          </a:p>
        </p:txBody>
      </p:sp>
      <p:pic>
        <p:nvPicPr>
          <p:cNvPr id="102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71042" y="5196645"/>
            <a:ext cx="5364162" cy="22479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196520619"/>
      </p:ext>
    </p:extLst>
  </p:cSld>
  <p:clrMapOvr>
    <a:masterClrMapping/>
  </p:clrMapOvr>
</p:notes>
</file>

<file path=ppt/notesSlides/notesSlide1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fontAlgn="t"/>
            <a:endParaRPr lang="en-US" dirty="0"/>
          </a:p>
        </p:txBody>
      </p:sp>
      <p:pic>
        <p:nvPicPr>
          <p:cNvPr id="102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71042" y="5196645"/>
            <a:ext cx="5364162" cy="22479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1237645368"/>
      </p:ext>
    </p:extLst>
  </p:cSld>
  <p:clrMapOvr>
    <a:masterClrMapping/>
  </p:clrMapOvr>
</p:notes>
</file>

<file path=ppt/notesSlides/notesSlide1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fontAlgn="t"/>
            <a:r>
              <a:rPr lang="en-US" dirty="0"/>
              <a:t>Example 2 is again from the Albany LCM implementation and is slightly more sophisticated.  We have a nonlinear elastic bar subjected to a high degree of torsion, so we basically twist the bar.  We decompose the domain into 2 subdomains, shown on the right, and evaluate coupling of different elements (HEX, Composite TET10) as well as different time-</a:t>
            </a:r>
            <a:r>
              <a:rPr lang="en-US" dirty="0" err="1"/>
              <a:t>discretizations</a:t>
            </a:r>
            <a:r>
              <a:rPr lang="en-US" dirty="0"/>
              <a:t> (implicit and explicit Newmark).</a:t>
            </a:r>
          </a:p>
        </p:txBody>
      </p:sp>
      <p:pic>
        <p:nvPicPr>
          <p:cNvPr id="102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71042" y="5196645"/>
            <a:ext cx="5364162" cy="22479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1957937737"/>
      </p:ext>
    </p:extLst>
  </p:cSld>
  <p:clrMapOvr>
    <a:masterClrMapping/>
  </p:clrMapOvr>
</p:notes>
</file>

<file path=ppt/notesSlides/notesSlide1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fontAlgn="t"/>
            <a:r>
              <a:rPr lang="en-US" dirty="0"/>
              <a:t>As for the </a:t>
            </a:r>
            <a:r>
              <a:rPr lang="en-US" dirty="0" err="1"/>
              <a:t>quasistatic</a:t>
            </a:r>
            <a:r>
              <a:rPr lang="en-US" dirty="0"/>
              <a:t> examples I showed, we start by discretizing the two meshes using uniform conformal hex meshes and compute errors </a:t>
            </a:r>
            <a:r>
              <a:rPr lang="en-US" dirty="0" err="1"/>
              <a:t>w.r.t.</a:t>
            </a:r>
            <a:r>
              <a:rPr lang="en-US" dirty="0"/>
              <a:t> a single domain solution computed on a mesh that is conformal to the two Schwarz meshes.  This study reveals that the solutions agree to almost machine precision.</a:t>
            </a:r>
          </a:p>
        </p:txBody>
      </p:sp>
      <p:pic>
        <p:nvPicPr>
          <p:cNvPr id="102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71042" y="5196645"/>
            <a:ext cx="5364162" cy="22479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3998365133"/>
      </p:ext>
    </p:extLst>
  </p:cSld>
  <p:clrMapOvr>
    <a:masterClrMapping/>
  </p:clrMapOvr>
</p:notes>
</file>

<file path=ppt/notesSlides/notesSlide1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fontAlgn="t"/>
            <a:r>
              <a:rPr lang="en-US" dirty="0"/>
              <a:t>Having done this initial verification, we proceed to couple two different element types: hex elements in Omega0 and composite tet10 elements in Omega1 (the composite tet10 is a 10-node tetrahedral element designed in our group specifically for solid mechanics problems).  We also use different time-integrators (explicit Newmark in Omega0 and implicit Newmark in Omega1).  The movie shows the norm of the displacement for the single domain solution on the left and the Schwarz solution on the right.  The solutions are indistinguishable and their relative difference is &lt;1% for all times, and does not grow in time.</a:t>
            </a:r>
          </a:p>
        </p:txBody>
      </p:sp>
      <p:pic>
        <p:nvPicPr>
          <p:cNvPr id="102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71042" y="5196645"/>
            <a:ext cx="5364162" cy="22479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148327470"/>
      </p:ext>
    </p:extLst>
  </p:cSld>
  <p:clrMapOvr>
    <a:masterClrMapping/>
  </p:clrMapOvr>
</p:notes>
</file>

<file path=ppt/notesSlides/notesSlide1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Header Placeholder 3"/>
          <p:cNvSpPr>
            <a:spLocks noGrp="1"/>
          </p:cNvSpPr>
          <p:nvPr>
            <p:ph type="hdr" sz="quarter"/>
          </p:nvPr>
        </p:nvSpPr>
        <p:spPr/>
        <p:txBody>
          <a:bodyPr/>
          <a:lstStyle/>
          <a:p>
            <a:endParaRPr lang="en-US" dirty="0"/>
          </a:p>
        </p:txBody>
      </p:sp>
    </p:spTree>
    <p:extLst>
      <p:ext uri="{BB962C8B-B14F-4D97-AF65-F5344CB8AC3E}">
        <p14:creationId xmlns:p14="http://schemas.microsoft.com/office/powerpoint/2010/main" val="2344433360"/>
      </p:ext>
    </p:extLst>
  </p:cSld>
  <p:clrMapOvr>
    <a:masterClrMapping/>
  </p:clrMapOvr>
</p:notes>
</file>

<file path=ppt/notesSlides/notesSlide1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A2430F75-B5EC-044F-A636-30352D0A1350}" type="slidenum">
              <a:rPr lang="en-US" smtClean="0"/>
              <a:t>132</a:t>
            </a:fld>
            <a:endParaRPr lang="en-US"/>
          </a:p>
        </p:txBody>
      </p:sp>
    </p:spTree>
    <p:extLst>
      <p:ext uri="{BB962C8B-B14F-4D97-AF65-F5344CB8AC3E}">
        <p14:creationId xmlns:p14="http://schemas.microsoft.com/office/powerpoint/2010/main" val="444058934"/>
      </p:ext>
    </p:extLst>
  </p:cSld>
  <p:clrMapOvr>
    <a:masterClrMapping/>
  </p:clrMapOvr>
</p:notes>
</file>

<file path=ppt/slideLayouts/_rels/slideLayout1.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Master" Target="../slideMasters/slideMaster1.xml"/><Relationship Id="rId4" Type="http://schemas.openxmlformats.org/officeDocument/2006/relationships/image" Target="../media/image4.png"/></Relationships>
</file>

<file path=ppt/slideLayouts/_rels/slideLayout2.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3.png"/><Relationship Id="rId1" Type="http://schemas.openxmlformats.org/officeDocument/2006/relationships/slideMaster" Target="../slideMasters/slideMaster1.xml"/><Relationship Id="rId5" Type="http://schemas.openxmlformats.org/officeDocument/2006/relationships/image" Target="../media/image4.png"/><Relationship Id="rId4" Type="http://schemas.openxmlformats.org/officeDocument/2006/relationships/image" Target="../media/image5.png"/></Relationships>
</file>

<file path=ppt/slideLayouts/_rels/slideLayout3.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3.png"/><Relationship Id="rId1" Type="http://schemas.openxmlformats.org/officeDocument/2006/relationships/slideMaster" Target="../slideMasters/slideMaster1.xml"/><Relationship Id="rId6" Type="http://schemas.openxmlformats.org/officeDocument/2006/relationships/image" Target="../media/image4.png"/><Relationship Id="rId5" Type="http://schemas.openxmlformats.org/officeDocument/2006/relationships/image" Target="../media/image1.png"/><Relationship Id="rId4" Type="http://schemas.openxmlformats.org/officeDocument/2006/relationships/image" Target="../media/image6.png"/></Relationships>
</file>

<file path=ppt/slideLayouts/_rels/slideLayout4.xml.rels><?xml version="1.0" encoding="UTF-8" standalone="yes"?>
<Relationships xmlns="http://schemas.openxmlformats.org/package/2006/relationships"><Relationship Id="rId3" Type="http://schemas.openxmlformats.org/officeDocument/2006/relationships/image" Target="../media/image3.png"/><Relationship Id="rId7" Type="http://schemas.openxmlformats.org/officeDocument/2006/relationships/image" Target="../media/image7.png"/><Relationship Id="rId2" Type="http://schemas.openxmlformats.org/officeDocument/2006/relationships/image" Target="../media/image4.png"/><Relationship Id="rId1" Type="http://schemas.openxmlformats.org/officeDocument/2006/relationships/slideMaster" Target="../slideMasters/slideMaster1.xml"/><Relationship Id="rId6" Type="http://schemas.openxmlformats.org/officeDocument/2006/relationships/image" Target="../media/image1.png"/><Relationship Id="rId5" Type="http://schemas.openxmlformats.org/officeDocument/2006/relationships/image" Target="../media/image6.png"/><Relationship Id="rId4" Type="http://schemas.openxmlformats.org/officeDocument/2006/relationships/image" Target="../media/image2.png"/></Relationships>
</file>

<file path=ppt/slideLayouts/_rels/slideLayout5.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2.png"/><Relationship Id="rId1" Type="http://schemas.openxmlformats.org/officeDocument/2006/relationships/slideMaster" Target="../slideMasters/slideMaster1.xml"/><Relationship Id="rId5" Type="http://schemas.openxmlformats.org/officeDocument/2006/relationships/image" Target="../media/image4.png"/><Relationship Id="rId4" Type="http://schemas.openxmlformats.org/officeDocument/2006/relationships/image" Target="../media/image3.png"/></Relationships>
</file>

<file path=ppt/slideLayouts/_rels/slideLayout6.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Master" Target="../slideMasters/slideMaster1.xml"/><Relationship Id="rId6" Type="http://schemas.openxmlformats.org/officeDocument/2006/relationships/image" Target="../media/image7.png"/><Relationship Id="rId5" Type="http://schemas.openxmlformats.org/officeDocument/2006/relationships/image" Target="../media/image9.png"/><Relationship Id="rId4" Type="http://schemas.openxmlformats.org/officeDocument/2006/relationships/image" Target="../media/image4.png"/></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7" name="Rectangle 6"/>
          <p:cNvSpPr/>
          <p:nvPr/>
        </p:nvSpPr>
        <p:spPr>
          <a:xfrm>
            <a:off x="0" y="0"/>
            <a:ext cx="9144000" cy="2514600"/>
          </a:xfrm>
          <a:prstGeom prst="rect">
            <a:avLst/>
          </a:prstGeom>
          <a:solidFill>
            <a:srgbClr val="102E54"/>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pic>
        <p:nvPicPr>
          <p:cNvPr id="10" name="Picture 6" descr="SNL_Stacked_White.png"/>
          <p:cNvPicPr>
            <a:picLocks noChangeAspect="1"/>
          </p:cNvPicPr>
          <p:nvPr/>
        </p:nvPicPr>
        <p:blipFill>
          <a:blip r:embed="rId2"/>
          <a:srcRect/>
          <a:stretch>
            <a:fillRect/>
          </a:stretch>
        </p:blipFill>
        <p:spPr bwMode="auto">
          <a:xfrm>
            <a:off x="6934200" y="1008063"/>
            <a:ext cx="1524000" cy="585787"/>
          </a:xfrm>
          <a:prstGeom prst="rect">
            <a:avLst/>
          </a:prstGeom>
          <a:noFill/>
          <a:ln w="9525">
            <a:noFill/>
            <a:miter lim="800000"/>
            <a:headEnd/>
            <a:tailEnd/>
          </a:ln>
        </p:spPr>
      </p:pic>
      <p:sp>
        <p:nvSpPr>
          <p:cNvPr id="12" name="Rectangle 11"/>
          <p:cNvSpPr/>
          <p:nvPr/>
        </p:nvSpPr>
        <p:spPr>
          <a:xfrm>
            <a:off x="0" y="6553200"/>
            <a:ext cx="9144000" cy="304800"/>
          </a:xfrm>
          <a:prstGeom prst="rect">
            <a:avLst/>
          </a:prstGeom>
          <a:solidFill>
            <a:srgbClr val="9E8C78"/>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pic>
        <p:nvPicPr>
          <p:cNvPr id="16" name="Picture 13" descr="NNSAlogo_Black.jpg"/>
          <p:cNvPicPr>
            <a:picLocks noChangeAspect="1"/>
          </p:cNvPicPr>
          <p:nvPr userDrawn="1"/>
        </p:nvPicPr>
        <p:blipFill>
          <a:blip r:embed="rId3"/>
          <a:srcRect/>
          <a:stretch>
            <a:fillRect/>
          </a:stretch>
        </p:blipFill>
        <p:spPr bwMode="auto">
          <a:xfrm>
            <a:off x="212725" y="6119813"/>
            <a:ext cx="1023938" cy="247650"/>
          </a:xfrm>
          <a:prstGeom prst="rect">
            <a:avLst/>
          </a:prstGeom>
          <a:noFill/>
          <a:ln w="9525">
            <a:noFill/>
            <a:miter lim="800000"/>
            <a:headEnd/>
            <a:tailEnd/>
          </a:ln>
        </p:spPr>
      </p:pic>
      <p:sp>
        <p:nvSpPr>
          <p:cNvPr id="17" name="Rectangle 16"/>
          <p:cNvSpPr/>
          <p:nvPr userDrawn="1"/>
        </p:nvSpPr>
        <p:spPr>
          <a:xfrm>
            <a:off x="0" y="2590800"/>
            <a:ext cx="3768892" cy="1615326"/>
          </a:xfrm>
          <a:prstGeom prst="rect">
            <a:avLst/>
          </a:prstGeom>
          <a:solidFill>
            <a:schemeClr val="bg1">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1400" dirty="0">
              <a:solidFill>
                <a:schemeClr val="bg1">
                  <a:lumMod val="65000"/>
                </a:schemeClr>
              </a:solidFill>
            </a:endParaRPr>
          </a:p>
        </p:txBody>
      </p:sp>
      <p:sp>
        <p:nvSpPr>
          <p:cNvPr id="18" name="Rectangle 17"/>
          <p:cNvSpPr/>
          <p:nvPr/>
        </p:nvSpPr>
        <p:spPr>
          <a:xfrm>
            <a:off x="3852060" y="2590800"/>
            <a:ext cx="2286000" cy="1615326"/>
          </a:xfrm>
          <a:prstGeom prst="rect">
            <a:avLst/>
          </a:prstGeom>
          <a:solidFill>
            <a:schemeClr val="bg1">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9" name="Rectangle 18"/>
          <p:cNvSpPr/>
          <p:nvPr/>
        </p:nvSpPr>
        <p:spPr>
          <a:xfrm>
            <a:off x="6226864" y="2590800"/>
            <a:ext cx="2917136" cy="1615326"/>
          </a:xfrm>
          <a:prstGeom prst="rect">
            <a:avLst/>
          </a:prstGeom>
          <a:solidFill>
            <a:schemeClr val="bg1">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2" name="Title 1"/>
          <p:cNvSpPr>
            <a:spLocks noGrp="1"/>
          </p:cNvSpPr>
          <p:nvPr>
            <p:ph type="ctrTitle"/>
          </p:nvPr>
        </p:nvSpPr>
        <p:spPr>
          <a:xfrm>
            <a:off x="920646" y="4260258"/>
            <a:ext cx="7772400" cy="898198"/>
          </a:xfrm>
        </p:spPr>
        <p:txBody>
          <a:bodyPr/>
          <a:lstStyle>
            <a:lvl1pPr algn="r">
              <a:defRPr>
                <a:solidFill>
                  <a:srgbClr val="9D8C78"/>
                </a:solidFill>
              </a:defRPr>
            </a:lvl1pPr>
          </a:lstStyle>
          <a:p>
            <a:r>
              <a:rPr lang="en-US" dirty="0"/>
              <a:t>Click to edit Master title style</a:t>
            </a:r>
          </a:p>
        </p:txBody>
      </p:sp>
      <p:sp>
        <p:nvSpPr>
          <p:cNvPr id="3" name="Subtitle 2"/>
          <p:cNvSpPr>
            <a:spLocks noGrp="1"/>
          </p:cNvSpPr>
          <p:nvPr>
            <p:ph type="subTitle" idx="1"/>
          </p:nvPr>
        </p:nvSpPr>
        <p:spPr>
          <a:xfrm>
            <a:off x="3044352" y="5173652"/>
            <a:ext cx="5641337" cy="593737"/>
          </a:xfrm>
        </p:spPr>
        <p:txBody>
          <a:bodyPr/>
          <a:lstStyle>
            <a:lvl1pPr marL="0" indent="0" algn="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dirty="0"/>
              <a:t>Click to edit Master subtitle style</a:t>
            </a:r>
          </a:p>
        </p:txBody>
      </p:sp>
      <p:sp>
        <p:nvSpPr>
          <p:cNvPr id="31" name="Rectangle 4"/>
          <p:cNvSpPr>
            <a:spLocks noGrp="1" noChangeArrowheads="1"/>
          </p:cNvSpPr>
          <p:nvPr>
            <p:ph type="dt" sz="half" idx="2"/>
          </p:nvPr>
        </p:nvSpPr>
        <p:spPr bwMode="auto">
          <a:xfrm>
            <a:off x="109536" y="4197659"/>
            <a:ext cx="931864" cy="281208"/>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l">
              <a:defRPr sz="1100">
                <a:latin typeface="Calibri"/>
                <a:cs typeface="Calibri"/>
              </a:defRPr>
            </a:lvl1pPr>
          </a:lstStyle>
          <a:p>
            <a:fld id="{3B4DEAD4-DF54-4F01-B80E-412491878A81}" type="datetime1">
              <a:rPr lang="en-US" smtClean="0"/>
              <a:t>2/2/2023</a:t>
            </a:fld>
            <a:endParaRPr lang="en-US" dirty="0"/>
          </a:p>
        </p:txBody>
      </p:sp>
      <p:pic>
        <p:nvPicPr>
          <p:cNvPr id="32" name="Picture 12" descr="NNSAlogo_Black.jpg"/>
          <p:cNvPicPr>
            <a:picLocks noChangeAspect="1"/>
          </p:cNvPicPr>
          <p:nvPr userDrawn="1"/>
        </p:nvPicPr>
        <p:blipFill>
          <a:blip r:embed="rId4"/>
          <a:stretch>
            <a:fillRect/>
          </a:stretch>
        </p:blipFill>
        <p:spPr bwMode="auto">
          <a:xfrm>
            <a:off x="1380066" y="6115572"/>
            <a:ext cx="850737" cy="276233"/>
          </a:xfrm>
          <a:prstGeom prst="rect">
            <a:avLst/>
          </a:prstGeom>
          <a:noFill/>
          <a:ln w="9525">
            <a:noFill/>
            <a:miter lim="800000"/>
            <a:headEnd/>
            <a:tailEnd/>
          </a:ln>
        </p:spPr>
      </p:pic>
      <p:sp>
        <p:nvSpPr>
          <p:cNvPr id="20" name="TextBox 19"/>
          <p:cNvSpPr txBox="1"/>
          <p:nvPr userDrawn="1"/>
        </p:nvSpPr>
        <p:spPr>
          <a:xfrm>
            <a:off x="3124200" y="6172200"/>
            <a:ext cx="5562600" cy="276999"/>
          </a:xfrm>
          <a:prstGeom prst="rect">
            <a:avLst/>
          </a:prstGeom>
          <a:noFill/>
        </p:spPr>
        <p:txBody>
          <a:bodyPr>
            <a:spAutoFit/>
          </a:bodyPr>
          <a:lstStyle/>
          <a:p>
            <a:r>
              <a:rPr lang="en-US" sz="600" kern="1200" dirty="0">
                <a:solidFill>
                  <a:schemeClr val="tx1"/>
                </a:solidFill>
                <a:effectLst/>
                <a:latin typeface="Arial"/>
                <a:ea typeface="+mn-ea"/>
                <a:cs typeface="Arial"/>
              </a:rPr>
              <a:t>Sandia National Laboratories is a multi-program laboratory managed and operated by Sandia Corporation, a wholly owned subsidiary of Lockheed Martin Corporation, for the U.S. Department of Energy’s National Nuclear Security Administration under contract DE-AC04-94AL85000. </a:t>
            </a:r>
            <a:r>
              <a:rPr lang="en-US" sz="600" kern="1200" dirty="0">
                <a:solidFill>
                  <a:schemeClr val="tx1"/>
                </a:solidFill>
                <a:effectLst/>
                <a:latin typeface="+mn-lt"/>
                <a:ea typeface="+mn-ea"/>
                <a:cs typeface="Arial"/>
              </a:rPr>
              <a:t>SAND2016-0690 O</a:t>
            </a:r>
            <a:endParaRPr lang="en-US" sz="600" kern="1200" dirty="0">
              <a:solidFill>
                <a:schemeClr val="tx1"/>
              </a:solidFill>
              <a:effectLst/>
              <a:latin typeface="Arial"/>
              <a:ea typeface="+mn-ea"/>
              <a:cs typeface="Arial"/>
            </a:endParaRPr>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title" preserve="1">
  <p:cSld name="3_Title Slide">
    <p:spTree>
      <p:nvGrpSpPr>
        <p:cNvPr id="1" name=""/>
        <p:cNvGrpSpPr/>
        <p:nvPr/>
      </p:nvGrpSpPr>
      <p:grpSpPr>
        <a:xfrm>
          <a:off x="0" y="0"/>
          <a:ext cx="0" cy="0"/>
          <a:chOff x="0" y="0"/>
          <a:chExt cx="0" cy="0"/>
        </a:xfrm>
      </p:grpSpPr>
      <p:sp>
        <p:nvSpPr>
          <p:cNvPr id="7" name="Rectangle 6"/>
          <p:cNvSpPr/>
          <p:nvPr userDrawn="1"/>
        </p:nvSpPr>
        <p:spPr>
          <a:xfrm>
            <a:off x="0" y="0"/>
            <a:ext cx="9144000" cy="1593850"/>
          </a:xfrm>
          <a:prstGeom prst="rect">
            <a:avLst/>
          </a:prstGeom>
          <a:solidFill>
            <a:srgbClr val="102E54"/>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sp>
        <p:nvSpPr>
          <p:cNvPr id="12" name="Rectangle 11"/>
          <p:cNvSpPr/>
          <p:nvPr/>
        </p:nvSpPr>
        <p:spPr>
          <a:xfrm>
            <a:off x="0" y="6553200"/>
            <a:ext cx="9144000" cy="304800"/>
          </a:xfrm>
          <a:prstGeom prst="rect">
            <a:avLst/>
          </a:prstGeom>
          <a:solidFill>
            <a:srgbClr val="9E8C78"/>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sp>
        <p:nvSpPr>
          <p:cNvPr id="13" name="Rectangle 12"/>
          <p:cNvSpPr/>
          <p:nvPr/>
        </p:nvSpPr>
        <p:spPr>
          <a:xfrm>
            <a:off x="0" y="6451600"/>
            <a:ext cx="9144000" cy="76200"/>
          </a:xfrm>
          <a:prstGeom prst="rect">
            <a:avLst/>
          </a:prstGeom>
          <a:solidFill>
            <a:srgbClr val="800000"/>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pic>
        <p:nvPicPr>
          <p:cNvPr id="16" name="Picture 13" descr="NNSAlogo_Black.jpg"/>
          <p:cNvPicPr>
            <a:picLocks noChangeAspect="1"/>
          </p:cNvPicPr>
          <p:nvPr/>
        </p:nvPicPr>
        <p:blipFill>
          <a:blip r:embed="rId2"/>
          <a:srcRect/>
          <a:stretch>
            <a:fillRect/>
          </a:stretch>
        </p:blipFill>
        <p:spPr bwMode="auto">
          <a:xfrm>
            <a:off x="212725" y="6119813"/>
            <a:ext cx="1023938" cy="247650"/>
          </a:xfrm>
          <a:prstGeom prst="rect">
            <a:avLst/>
          </a:prstGeom>
          <a:noFill/>
          <a:ln w="9525">
            <a:noFill/>
            <a:miter lim="800000"/>
            <a:headEnd/>
            <a:tailEnd/>
          </a:ln>
        </p:spPr>
      </p:pic>
      <p:sp>
        <p:nvSpPr>
          <p:cNvPr id="17" name="Rectangle 16"/>
          <p:cNvSpPr/>
          <p:nvPr/>
        </p:nvSpPr>
        <p:spPr>
          <a:xfrm>
            <a:off x="0" y="1676633"/>
            <a:ext cx="3768892" cy="1615326"/>
          </a:xfrm>
          <a:prstGeom prst="rect">
            <a:avLst/>
          </a:prstGeom>
          <a:solidFill>
            <a:schemeClr val="bg1">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400" dirty="0">
                <a:solidFill>
                  <a:schemeClr val="bg1">
                    <a:lumMod val="65000"/>
                  </a:schemeClr>
                </a:solidFill>
              </a:rPr>
              <a:t>Photos placed in horizontal position </a:t>
            </a:r>
            <a:br>
              <a:rPr lang="en-US" sz="1400" dirty="0">
                <a:solidFill>
                  <a:schemeClr val="bg1">
                    <a:lumMod val="65000"/>
                  </a:schemeClr>
                </a:solidFill>
              </a:rPr>
            </a:br>
            <a:r>
              <a:rPr lang="en-US" sz="1400" dirty="0">
                <a:solidFill>
                  <a:schemeClr val="bg1">
                    <a:lumMod val="65000"/>
                  </a:schemeClr>
                </a:solidFill>
              </a:rPr>
              <a:t>with even amount of white space</a:t>
            </a:r>
            <a:br>
              <a:rPr lang="en-US" sz="1400" dirty="0">
                <a:solidFill>
                  <a:schemeClr val="bg1">
                    <a:lumMod val="65000"/>
                  </a:schemeClr>
                </a:solidFill>
              </a:rPr>
            </a:br>
            <a:r>
              <a:rPr lang="en-US" sz="1400" dirty="0">
                <a:solidFill>
                  <a:schemeClr val="bg1">
                    <a:lumMod val="65000"/>
                  </a:schemeClr>
                </a:solidFill>
              </a:rPr>
              <a:t> between photos and header</a:t>
            </a:r>
          </a:p>
        </p:txBody>
      </p:sp>
      <p:sp>
        <p:nvSpPr>
          <p:cNvPr id="18" name="Rectangle 17"/>
          <p:cNvSpPr/>
          <p:nvPr/>
        </p:nvSpPr>
        <p:spPr>
          <a:xfrm>
            <a:off x="3852060" y="1676633"/>
            <a:ext cx="2286000" cy="1615326"/>
          </a:xfrm>
          <a:prstGeom prst="rect">
            <a:avLst/>
          </a:prstGeom>
          <a:solidFill>
            <a:schemeClr val="bg1">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9" name="Rectangle 18"/>
          <p:cNvSpPr/>
          <p:nvPr/>
        </p:nvSpPr>
        <p:spPr>
          <a:xfrm>
            <a:off x="6226864" y="1676633"/>
            <a:ext cx="2917136" cy="1615326"/>
          </a:xfrm>
          <a:prstGeom prst="rect">
            <a:avLst/>
          </a:prstGeom>
          <a:solidFill>
            <a:schemeClr val="bg1">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2" name="Title 1"/>
          <p:cNvSpPr>
            <a:spLocks noGrp="1"/>
          </p:cNvSpPr>
          <p:nvPr>
            <p:ph type="ctrTitle"/>
          </p:nvPr>
        </p:nvSpPr>
        <p:spPr>
          <a:xfrm>
            <a:off x="920646" y="3517300"/>
            <a:ext cx="7772400" cy="898198"/>
          </a:xfrm>
        </p:spPr>
        <p:txBody>
          <a:bodyPr/>
          <a:lstStyle>
            <a:lvl1pPr algn="r">
              <a:defRPr>
                <a:solidFill>
                  <a:srgbClr val="9D8C78"/>
                </a:solidFill>
              </a:defRPr>
            </a:lvl1pPr>
          </a:lstStyle>
          <a:p>
            <a:r>
              <a:rPr lang="en-US" dirty="0"/>
              <a:t>Click to edit Master title style</a:t>
            </a:r>
          </a:p>
        </p:txBody>
      </p:sp>
      <p:sp>
        <p:nvSpPr>
          <p:cNvPr id="3" name="Subtitle 2"/>
          <p:cNvSpPr>
            <a:spLocks noGrp="1"/>
          </p:cNvSpPr>
          <p:nvPr>
            <p:ph type="subTitle" idx="1"/>
          </p:nvPr>
        </p:nvSpPr>
        <p:spPr>
          <a:xfrm>
            <a:off x="3044352" y="4430694"/>
            <a:ext cx="5641337" cy="593737"/>
          </a:xfrm>
        </p:spPr>
        <p:txBody>
          <a:bodyPr/>
          <a:lstStyle>
            <a:lvl1pPr marL="0" indent="0" algn="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a:t>Click to edit Master subtitle style</a:t>
            </a:r>
            <a:endParaRPr lang="en-US" dirty="0"/>
          </a:p>
        </p:txBody>
      </p:sp>
      <p:pic>
        <p:nvPicPr>
          <p:cNvPr id="21" name="Picture 6" descr="SNL_Stacked_White.png"/>
          <p:cNvPicPr>
            <a:picLocks noChangeAspect="1"/>
          </p:cNvPicPr>
          <p:nvPr userDrawn="1"/>
        </p:nvPicPr>
        <p:blipFill>
          <a:blip r:embed="rId3"/>
          <a:srcRect/>
          <a:stretch>
            <a:fillRect/>
          </a:stretch>
        </p:blipFill>
        <p:spPr bwMode="auto">
          <a:xfrm>
            <a:off x="6934200" y="533559"/>
            <a:ext cx="1524000" cy="585787"/>
          </a:xfrm>
          <a:prstGeom prst="rect">
            <a:avLst/>
          </a:prstGeom>
          <a:noFill/>
          <a:ln w="9525">
            <a:noFill/>
            <a:miter lim="800000"/>
            <a:headEnd/>
            <a:tailEnd/>
          </a:ln>
        </p:spPr>
      </p:pic>
      <p:pic>
        <p:nvPicPr>
          <p:cNvPr id="22" name="Picture 7" descr="SNL_Motto.png"/>
          <p:cNvPicPr>
            <a:picLocks noChangeAspect="1"/>
          </p:cNvPicPr>
          <p:nvPr userDrawn="1"/>
        </p:nvPicPr>
        <p:blipFill>
          <a:blip r:embed="rId4"/>
          <a:srcRect/>
          <a:stretch>
            <a:fillRect/>
          </a:stretch>
        </p:blipFill>
        <p:spPr bwMode="auto">
          <a:xfrm>
            <a:off x="1227138" y="711359"/>
            <a:ext cx="5394325" cy="304800"/>
          </a:xfrm>
          <a:prstGeom prst="rect">
            <a:avLst/>
          </a:prstGeom>
          <a:noFill/>
          <a:ln w="9525">
            <a:noFill/>
            <a:miter lim="800000"/>
            <a:headEnd/>
            <a:tailEnd/>
          </a:ln>
        </p:spPr>
      </p:pic>
      <p:sp>
        <p:nvSpPr>
          <p:cNvPr id="32" name="Rectangle 4"/>
          <p:cNvSpPr>
            <a:spLocks noGrp="1" noChangeArrowheads="1"/>
          </p:cNvSpPr>
          <p:nvPr>
            <p:ph type="dt" sz="half" idx="2"/>
          </p:nvPr>
        </p:nvSpPr>
        <p:spPr bwMode="auto">
          <a:xfrm>
            <a:off x="6934199" y="5797079"/>
            <a:ext cx="1751489" cy="322734"/>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a:defRPr sz="1100">
                <a:latin typeface="Calibri"/>
                <a:cs typeface="Calibri"/>
              </a:defRPr>
            </a:lvl1pPr>
          </a:lstStyle>
          <a:p>
            <a:fld id="{F393127C-0D89-468C-8A58-4DC32203F061}" type="datetime1">
              <a:rPr lang="en-US" smtClean="0"/>
              <a:t>2/2/2023</a:t>
            </a:fld>
            <a:endParaRPr lang="en-US" dirty="0"/>
          </a:p>
        </p:txBody>
      </p:sp>
      <p:pic>
        <p:nvPicPr>
          <p:cNvPr id="20" name="Picture 12" descr="NNSAlogo_Black.jpg"/>
          <p:cNvPicPr>
            <a:picLocks noChangeAspect="1"/>
          </p:cNvPicPr>
          <p:nvPr userDrawn="1"/>
        </p:nvPicPr>
        <p:blipFill>
          <a:blip r:embed="rId5"/>
          <a:stretch>
            <a:fillRect/>
          </a:stretch>
        </p:blipFill>
        <p:spPr bwMode="auto">
          <a:xfrm>
            <a:off x="1380066" y="6115572"/>
            <a:ext cx="850737" cy="276233"/>
          </a:xfrm>
          <a:prstGeom prst="rect">
            <a:avLst/>
          </a:prstGeom>
          <a:noFill/>
          <a:ln w="9525">
            <a:noFill/>
            <a:miter lim="800000"/>
            <a:headEnd/>
            <a:tailEnd/>
          </a:ln>
        </p:spPr>
      </p:pic>
      <p:sp>
        <p:nvSpPr>
          <p:cNvPr id="23" name="TextBox 22"/>
          <p:cNvSpPr txBox="1"/>
          <p:nvPr userDrawn="1"/>
        </p:nvSpPr>
        <p:spPr>
          <a:xfrm>
            <a:off x="3124200" y="6172200"/>
            <a:ext cx="5562600" cy="276999"/>
          </a:xfrm>
          <a:prstGeom prst="rect">
            <a:avLst/>
          </a:prstGeom>
          <a:noFill/>
        </p:spPr>
        <p:txBody>
          <a:bodyPr>
            <a:spAutoFit/>
          </a:bodyPr>
          <a:lstStyle/>
          <a:p>
            <a:r>
              <a:rPr lang="en-US" sz="600" kern="1200" dirty="0">
                <a:solidFill>
                  <a:schemeClr val="tx1"/>
                </a:solidFill>
                <a:effectLst/>
                <a:latin typeface="Arial"/>
                <a:ea typeface="+mn-ea"/>
                <a:cs typeface="Arial"/>
              </a:rPr>
              <a:t>Sandia National Laboratories is a multi-program laboratory managed and operated by Sandia Corporation, a wholly owned subsidiary of Lockheed Martin Corporation, for the U.S. Department of Energy’s National Nuclear Security Administration under contract DE-AC04-</a:t>
            </a:r>
            <a:r>
              <a:rPr lang="en-US" sz="600" kern="1200" dirty="0">
                <a:solidFill>
                  <a:schemeClr val="tx1"/>
                </a:solidFill>
                <a:effectLst/>
                <a:latin typeface="+mn-lt"/>
                <a:ea typeface="+mn-ea"/>
                <a:cs typeface="Arial"/>
              </a:rPr>
              <a:t>94AL85000. SAND2015-9220</a:t>
            </a:r>
            <a:r>
              <a:rPr lang="en-US" sz="600" kern="1200" baseline="0" dirty="0">
                <a:solidFill>
                  <a:schemeClr val="tx1"/>
                </a:solidFill>
                <a:effectLst/>
                <a:latin typeface="+mn-lt"/>
                <a:ea typeface="+mn-ea"/>
                <a:cs typeface="Arial"/>
              </a:rPr>
              <a:t> C</a:t>
            </a:r>
            <a:endParaRPr lang="en-US" sz="600" kern="1200" dirty="0">
              <a:solidFill>
                <a:schemeClr val="tx1"/>
              </a:solidFill>
              <a:effectLst/>
              <a:latin typeface="Arial"/>
              <a:ea typeface="+mn-ea"/>
              <a:cs typeface="Arial"/>
            </a:endParaRPr>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title" preserve="1">
  <p:cSld name="1_Title Slide">
    <p:spTree>
      <p:nvGrpSpPr>
        <p:cNvPr id="1" name=""/>
        <p:cNvGrpSpPr/>
        <p:nvPr/>
      </p:nvGrpSpPr>
      <p:grpSpPr>
        <a:xfrm>
          <a:off x="0" y="0"/>
          <a:ext cx="0" cy="0"/>
          <a:chOff x="0" y="0"/>
          <a:chExt cx="0" cy="0"/>
        </a:xfrm>
      </p:grpSpPr>
      <p:sp>
        <p:nvSpPr>
          <p:cNvPr id="34" name="Rectangle 33"/>
          <p:cNvSpPr/>
          <p:nvPr userDrawn="1"/>
        </p:nvSpPr>
        <p:spPr>
          <a:xfrm>
            <a:off x="0" y="0"/>
            <a:ext cx="9144000" cy="6612473"/>
          </a:xfrm>
          <a:prstGeom prst="rect">
            <a:avLst/>
          </a:prstGeom>
          <a:solidFill>
            <a:schemeClr val="bg1"/>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2" name="Rectangle 11"/>
          <p:cNvSpPr/>
          <p:nvPr/>
        </p:nvSpPr>
        <p:spPr>
          <a:xfrm>
            <a:off x="0" y="6553200"/>
            <a:ext cx="9144000" cy="304800"/>
          </a:xfrm>
          <a:prstGeom prst="rect">
            <a:avLst/>
          </a:prstGeom>
          <a:solidFill>
            <a:srgbClr val="9E8C78"/>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sp>
        <p:nvSpPr>
          <p:cNvPr id="13" name="Rectangle 12"/>
          <p:cNvSpPr/>
          <p:nvPr userDrawn="1"/>
        </p:nvSpPr>
        <p:spPr>
          <a:xfrm>
            <a:off x="0" y="6451600"/>
            <a:ext cx="9144000" cy="76200"/>
          </a:xfrm>
          <a:prstGeom prst="rect">
            <a:avLst/>
          </a:prstGeom>
          <a:solidFill>
            <a:srgbClr val="800000"/>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pic>
        <p:nvPicPr>
          <p:cNvPr id="16" name="Picture 13" descr="NNSAlogo_Black.jpg"/>
          <p:cNvPicPr>
            <a:picLocks noChangeAspect="1"/>
          </p:cNvPicPr>
          <p:nvPr/>
        </p:nvPicPr>
        <p:blipFill>
          <a:blip r:embed="rId2"/>
          <a:srcRect/>
          <a:stretch>
            <a:fillRect/>
          </a:stretch>
        </p:blipFill>
        <p:spPr bwMode="auto">
          <a:xfrm>
            <a:off x="212725" y="6119813"/>
            <a:ext cx="1023938" cy="247650"/>
          </a:xfrm>
          <a:prstGeom prst="rect">
            <a:avLst/>
          </a:prstGeom>
          <a:noFill/>
          <a:ln w="9525">
            <a:noFill/>
            <a:miter lim="800000"/>
            <a:headEnd/>
            <a:tailEnd/>
          </a:ln>
        </p:spPr>
      </p:pic>
      <p:sp>
        <p:nvSpPr>
          <p:cNvPr id="17" name="Rectangle 16"/>
          <p:cNvSpPr/>
          <p:nvPr/>
        </p:nvSpPr>
        <p:spPr>
          <a:xfrm>
            <a:off x="0" y="1456267"/>
            <a:ext cx="3768892" cy="1835692"/>
          </a:xfrm>
          <a:prstGeom prst="rect">
            <a:avLst/>
          </a:prstGeom>
          <a:solidFill>
            <a:schemeClr val="bg1">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400" dirty="0">
                <a:solidFill>
                  <a:schemeClr val="bg1">
                    <a:lumMod val="65000"/>
                  </a:schemeClr>
                </a:solidFill>
              </a:rPr>
              <a:t>Photos placed in horizontal position </a:t>
            </a:r>
            <a:br>
              <a:rPr lang="en-US" sz="1400" dirty="0">
                <a:solidFill>
                  <a:schemeClr val="bg1">
                    <a:lumMod val="65000"/>
                  </a:schemeClr>
                </a:solidFill>
              </a:rPr>
            </a:br>
            <a:r>
              <a:rPr lang="en-US" sz="1400" dirty="0">
                <a:solidFill>
                  <a:schemeClr val="bg1">
                    <a:lumMod val="65000"/>
                  </a:schemeClr>
                </a:solidFill>
              </a:rPr>
              <a:t>with even amount of white space</a:t>
            </a:r>
            <a:br>
              <a:rPr lang="en-US" sz="1400" dirty="0">
                <a:solidFill>
                  <a:schemeClr val="bg1">
                    <a:lumMod val="65000"/>
                  </a:schemeClr>
                </a:solidFill>
              </a:rPr>
            </a:br>
            <a:r>
              <a:rPr lang="en-US" sz="1400" dirty="0">
                <a:solidFill>
                  <a:schemeClr val="bg1">
                    <a:lumMod val="65000"/>
                  </a:schemeClr>
                </a:solidFill>
              </a:rPr>
              <a:t> between photos and header</a:t>
            </a:r>
          </a:p>
        </p:txBody>
      </p:sp>
      <p:sp>
        <p:nvSpPr>
          <p:cNvPr id="18" name="Rectangle 17"/>
          <p:cNvSpPr/>
          <p:nvPr/>
        </p:nvSpPr>
        <p:spPr>
          <a:xfrm>
            <a:off x="3852060" y="1456267"/>
            <a:ext cx="2286000" cy="1835692"/>
          </a:xfrm>
          <a:prstGeom prst="rect">
            <a:avLst/>
          </a:prstGeom>
          <a:solidFill>
            <a:schemeClr val="bg1">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9" name="Rectangle 18"/>
          <p:cNvSpPr/>
          <p:nvPr/>
        </p:nvSpPr>
        <p:spPr>
          <a:xfrm>
            <a:off x="6226864" y="1456267"/>
            <a:ext cx="2917136" cy="1835692"/>
          </a:xfrm>
          <a:prstGeom prst="rect">
            <a:avLst/>
          </a:prstGeom>
          <a:solidFill>
            <a:schemeClr val="bg1">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2" name="Title 1"/>
          <p:cNvSpPr>
            <a:spLocks noGrp="1"/>
          </p:cNvSpPr>
          <p:nvPr>
            <p:ph type="ctrTitle"/>
          </p:nvPr>
        </p:nvSpPr>
        <p:spPr>
          <a:xfrm>
            <a:off x="920646" y="3678173"/>
            <a:ext cx="7772400" cy="898198"/>
          </a:xfrm>
        </p:spPr>
        <p:txBody>
          <a:bodyPr/>
          <a:lstStyle>
            <a:lvl1pPr algn="r">
              <a:defRPr>
                <a:solidFill>
                  <a:srgbClr val="9D8C78"/>
                </a:solidFill>
              </a:defRPr>
            </a:lvl1pPr>
          </a:lstStyle>
          <a:p>
            <a:r>
              <a:rPr lang="en-US" dirty="0"/>
              <a:t>Click to edit Master title style</a:t>
            </a:r>
          </a:p>
        </p:txBody>
      </p:sp>
      <p:sp>
        <p:nvSpPr>
          <p:cNvPr id="3" name="Subtitle 2"/>
          <p:cNvSpPr>
            <a:spLocks noGrp="1"/>
          </p:cNvSpPr>
          <p:nvPr>
            <p:ph type="subTitle" idx="1"/>
          </p:nvPr>
        </p:nvSpPr>
        <p:spPr>
          <a:xfrm>
            <a:off x="3044352" y="4591567"/>
            <a:ext cx="5641337" cy="593737"/>
          </a:xfrm>
        </p:spPr>
        <p:txBody>
          <a:bodyPr/>
          <a:lstStyle>
            <a:lvl1pPr marL="0" indent="0" algn="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a:t>Click to edit Master subtitle style</a:t>
            </a:r>
            <a:endParaRPr lang="en-US" dirty="0"/>
          </a:p>
        </p:txBody>
      </p:sp>
      <p:pic>
        <p:nvPicPr>
          <p:cNvPr id="21" name="Picture 6" descr="SNL_Stacked_White.png"/>
          <p:cNvPicPr>
            <a:picLocks noChangeAspect="1"/>
          </p:cNvPicPr>
          <p:nvPr userDrawn="1"/>
        </p:nvPicPr>
        <p:blipFill>
          <a:blip r:embed="rId3"/>
          <a:srcRect/>
          <a:stretch>
            <a:fillRect/>
          </a:stretch>
        </p:blipFill>
        <p:spPr bwMode="auto">
          <a:xfrm>
            <a:off x="6934200" y="533559"/>
            <a:ext cx="1524000" cy="585787"/>
          </a:xfrm>
          <a:prstGeom prst="rect">
            <a:avLst/>
          </a:prstGeom>
          <a:noFill/>
          <a:ln w="9525">
            <a:noFill/>
            <a:miter lim="800000"/>
            <a:headEnd/>
            <a:tailEnd/>
          </a:ln>
        </p:spPr>
      </p:pic>
      <p:pic>
        <p:nvPicPr>
          <p:cNvPr id="22" name="Picture 7" descr="SNL_Motto.png"/>
          <p:cNvPicPr>
            <a:picLocks noChangeAspect="1"/>
          </p:cNvPicPr>
          <p:nvPr userDrawn="1"/>
        </p:nvPicPr>
        <p:blipFill>
          <a:blip r:embed="rId4"/>
          <a:stretch>
            <a:fillRect/>
          </a:stretch>
        </p:blipFill>
        <p:spPr bwMode="auto">
          <a:xfrm>
            <a:off x="1227748" y="601288"/>
            <a:ext cx="5393104" cy="304800"/>
          </a:xfrm>
          <a:prstGeom prst="rect">
            <a:avLst/>
          </a:prstGeom>
          <a:noFill/>
          <a:ln w="9525">
            <a:noFill/>
            <a:miter lim="800000"/>
            <a:headEnd/>
            <a:tailEnd/>
          </a:ln>
        </p:spPr>
      </p:pic>
      <p:sp>
        <p:nvSpPr>
          <p:cNvPr id="32" name="Rectangle 4"/>
          <p:cNvSpPr>
            <a:spLocks noGrp="1" noChangeArrowheads="1"/>
          </p:cNvSpPr>
          <p:nvPr>
            <p:ph type="dt" sz="half" idx="2"/>
          </p:nvPr>
        </p:nvSpPr>
        <p:spPr bwMode="auto">
          <a:xfrm>
            <a:off x="6934199" y="5797079"/>
            <a:ext cx="1751489" cy="322734"/>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a:defRPr sz="1100">
                <a:latin typeface="Calibri"/>
                <a:cs typeface="Calibri"/>
              </a:defRPr>
            </a:lvl1pPr>
          </a:lstStyle>
          <a:p>
            <a:fld id="{CF5622B7-EFF3-481B-A841-2C8330486F7A}" type="datetime1">
              <a:rPr lang="en-US" smtClean="0"/>
              <a:t>2/2/2023</a:t>
            </a:fld>
            <a:endParaRPr lang="en-US" dirty="0"/>
          </a:p>
        </p:txBody>
      </p:sp>
      <p:pic>
        <p:nvPicPr>
          <p:cNvPr id="33" name="Picture 8" descr="SNL_color_stack.png"/>
          <p:cNvPicPr>
            <a:picLocks noChangeAspect="1"/>
          </p:cNvPicPr>
          <p:nvPr userDrawn="1"/>
        </p:nvPicPr>
        <p:blipFill>
          <a:blip r:embed="rId5"/>
          <a:srcRect/>
          <a:stretch>
            <a:fillRect/>
          </a:stretch>
        </p:blipFill>
        <p:spPr bwMode="auto">
          <a:xfrm>
            <a:off x="6934201" y="408000"/>
            <a:ext cx="1524000" cy="669011"/>
          </a:xfrm>
          <a:prstGeom prst="rect">
            <a:avLst/>
          </a:prstGeom>
          <a:noFill/>
          <a:ln w="9525">
            <a:noFill/>
            <a:miter lim="800000"/>
            <a:headEnd/>
            <a:tailEnd/>
          </a:ln>
        </p:spPr>
      </p:pic>
      <p:sp>
        <p:nvSpPr>
          <p:cNvPr id="36" name="Rectangle 35"/>
          <p:cNvSpPr/>
          <p:nvPr userDrawn="1"/>
        </p:nvSpPr>
        <p:spPr>
          <a:xfrm>
            <a:off x="0" y="3369731"/>
            <a:ext cx="9144000" cy="397933"/>
          </a:xfrm>
          <a:prstGeom prst="rect">
            <a:avLst/>
          </a:prstGeom>
          <a:solidFill>
            <a:srgbClr val="102E54"/>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pic>
        <p:nvPicPr>
          <p:cNvPr id="37" name="Picture 12" descr="NNSAlogo_Black.jpg"/>
          <p:cNvPicPr>
            <a:picLocks noChangeAspect="1"/>
          </p:cNvPicPr>
          <p:nvPr userDrawn="1"/>
        </p:nvPicPr>
        <p:blipFill>
          <a:blip r:embed="rId6"/>
          <a:stretch>
            <a:fillRect/>
          </a:stretch>
        </p:blipFill>
        <p:spPr bwMode="auto">
          <a:xfrm>
            <a:off x="1380066" y="6115572"/>
            <a:ext cx="850737" cy="276233"/>
          </a:xfrm>
          <a:prstGeom prst="rect">
            <a:avLst/>
          </a:prstGeom>
          <a:noFill/>
          <a:ln w="9525">
            <a:noFill/>
            <a:miter lim="800000"/>
            <a:headEnd/>
            <a:tailEnd/>
          </a:ln>
        </p:spPr>
      </p:pic>
      <p:sp>
        <p:nvSpPr>
          <p:cNvPr id="20" name="TextBox 19"/>
          <p:cNvSpPr txBox="1"/>
          <p:nvPr userDrawn="1"/>
        </p:nvSpPr>
        <p:spPr>
          <a:xfrm>
            <a:off x="3124200" y="6172200"/>
            <a:ext cx="5562600" cy="276999"/>
          </a:xfrm>
          <a:prstGeom prst="rect">
            <a:avLst/>
          </a:prstGeom>
          <a:noFill/>
        </p:spPr>
        <p:txBody>
          <a:bodyPr>
            <a:spAutoFit/>
          </a:bodyPr>
          <a:lstStyle/>
          <a:p>
            <a:r>
              <a:rPr lang="en-US" sz="600" kern="1200" dirty="0">
                <a:solidFill>
                  <a:schemeClr val="tx1"/>
                </a:solidFill>
                <a:effectLst/>
                <a:latin typeface="Arial"/>
                <a:ea typeface="+mn-ea"/>
                <a:cs typeface="Arial"/>
              </a:rPr>
              <a:t>Sandia National Laboratories is a multi-program laboratory managed and operated by Sandia Corporation, a wholly owned subsidiary of Lockheed Martin Corporation, for the U.S. Department of Energy’s National Nuclear Security Administration under contract DE-AC04-94AL85000. SAND NO. 2011-XXXXP</a:t>
            </a:r>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itle" preserve="1">
  <p:cSld name="4_Title Slide">
    <p:spTree>
      <p:nvGrpSpPr>
        <p:cNvPr id="1" name=""/>
        <p:cNvGrpSpPr/>
        <p:nvPr/>
      </p:nvGrpSpPr>
      <p:grpSpPr>
        <a:xfrm>
          <a:off x="0" y="0"/>
          <a:ext cx="0" cy="0"/>
          <a:chOff x="0" y="0"/>
          <a:chExt cx="0" cy="0"/>
        </a:xfrm>
      </p:grpSpPr>
      <p:sp>
        <p:nvSpPr>
          <p:cNvPr id="34" name="Rectangle 33"/>
          <p:cNvSpPr/>
          <p:nvPr userDrawn="1"/>
        </p:nvSpPr>
        <p:spPr>
          <a:xfrm>
            <a:off x="0" y="0"/>
            <a:ext cx="9144000" cy="6612473"/>
          </a:xfrm>
          <a:prstGeom prst="rect">
            <a:avLst/>
          </a:prstGeom>
          <a:solidFill>
            <a:schemeClr val="bg1"/>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23" name="Rectangle 22"/>
          <p:cNvSpPr/>
          <p:nvPr userDrawn="1"/>
        </p:nvSpPr>
        <p:spPr>
          <a:xfrm>
            <a:off x="0" y="3369731"/>
            <a:ext cx="9144000" cy="3089807"/>
          </a:xfrm>
          <a:prstGeom prst="rect">
            <a:avLst/>
          </a:prstGeom>
          <a:solidFill>
            <a:srgbClr val="9E8C78"/>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sp>
        <p:nvSpPr>
          <p:cNvPr id="12" name="Rectangle 11"/>
          <p:cNvSpPr/>
          <p:nvPr/>
        </p:nvSpPr>
        <p:spPr>
          <a:xfrm>
            <a:off x="0" y="6553200"/>
            <a:ext cx="9144000" cy="304800"/>
          </a:xfrm>
          <a:prstGeom prst="rect">
            <a:avLst/>
          </a:prstGeom>
          <a:solidFill>
            <a:srgbClr val="30A6CD"/>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sp>
        <p:nvSpPr>
          <p:cNvPr id="13" name="Rectangle 12"/>
          <p:cNvSpPr/>
          <p:nvPr/>
        </p:nvSpPr>
        <p:spPr>
          <a:xfrm>
            <a:off x="0" y="6451600"/>
            <a:ext cx="9144000" cy="76200"/>
          </a:xfrm>
          <a:prstGeom prst="rect">
            <a:avLst/>
          </a:prstGeom>
          <a:solidFill>
            <a:srgbClr val="800000"/>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pic>
        <p:nvPicPr>
          <p:cNvPr id="15" name="Picture 12" descr="NNSAlogo_Black.jpg"/>
          <p:cNvPicPr>
            <a:picLocks noChangeAspect="1"/>
          </p:cNvPicPr>
          <p:nvPr/>
        </p:nvPicPr>
        <p:blipFill>
          <a:blip r:embed="rId2"/>
          <a:stretch>
            <a:fillRect/>
          </a:stretch>
        </p:blipFill>
        <p:spPr bwMode="auto">
          <a:xfrm>
            <a:off x="1380066" y="6115572"/>
            <a:ext cx="850737" cy="276233"/>
          </a:xfrm>
          <a:prstGeom prst="rect">
            <a:avLst/>
          </a:prstGeom>
          <a:noFill/>
          <a:ln w="9525">
            <a:noFill/>
            <a:miter lim="800000"/>
            <a:headEnd/>
            <a:tailEnd/>
          </a:ln>
        </p:spPr>
      </p:pic>
      <p:pic>
        <p:nvPicPr>
          <p:cNvPr id="16" name="Picture 13" descr="NNSAlogo_Black.jpg"/>
          <p:cNvPicPr>
            <a:picLocks noChangeAspect="1"/>
          </p:cNvPicPr>
          <p:nvPr/>
        </p:nvPicPr>
        <p:blipFill>
          <a:blip r:embed="rId3"/>
          <a:srcRect/>
          <a:stretch>
            <a:fillRect/>
          </a:stretch>
        </p:blipFill>
        <p:spPr bwMode="auto">
          <a:xfrm>
            <a:off x="212725" y="6119813"/>
            <a:ext cx="1023938" cy="247650"/>
          </a:xfrm>
          <a:prstGeom prst="rect">
            <a:avLst/>
          </a:prstGeom>
          <a:noFill/>
          <a:ln w="9525">
            <a:noFill/>
            <a:miter lim="800000"/>
            <a:headEnd/>
            <a:tailEnd/>
          </a:ln>
        </p:spPr>
      </p:pic>
      <p:sp>
        <p:nvSpPr>
          <p:cNvPr id="17" name="Rectangle 16"/>
          <p:cNvSpPr/>
          <p:nvPr/>
        </p:nvSpPr>
        <p:spPr>
          <a:xfrm>
            <a:off x="0" y="1456267"/>
            <a:ext cx="3768892" cy="1835692"/>
          </a:xfrm>
          <a:prstGeom prst="rect">
            <a:avLst/>
          </a:prstGeom>
          <a:solidFill>
            <a:schemeClr val="bg1">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400" dirty="0">
                <a:solidFill>
                  <a:schemeClr val="bg1">
                    <a:lumMod val="65000"/>
                  </a:schemeClr>
                </a:solidFill>
              </a:rPr>
              <a:t>Photos placed in horizontal position </a:t>
            </a:r>
            <a:br>
              <a:rPr lang="en-US" sz="1400" dirty="0">
                <a:solidFill>
                  <a:schemeClr val="bg1">
                    <a:lumMod val="65000"/>
                  </a:schemeClr>
                </a:solidFill>
              </a:rPr>
            </a:br>
            <a:r>
              <a:rPr lang="en-US" sz="1400" dirty="0">
                <a:solidFill>
                  <a:schemeClr val="bg1">
                    <a:lumMod val="65000"/>
                  </a:schemeClr>
                </a:solidFill>
              </a:rPr>
              <a:t>with even amount of white space</a:t>
            </a:r>
            <a:br>
              <a:rPr lang="en-US" sz="1400" dirty="0">
                <a:solidFill>
                  <a:schemeClr val="bg1">
                    <a:lumMod val="65000"/>
                  </a:schemeClr>
                </a:solidFill>
              </a:rPr>
            </a:br>
            <a:r>
              <a:rPr lang="en-US" sz="1400" dirty="0">
                <a:solidFill>
                  <a:schemeClr val="bg1">
                    <a:lumMod val="65000"/>
                  </a:schemeClr>
                </a:solidFill>
              </a:rPr>
              <a:t> between photos and header</a:t>
            </a:r>
          </a:p>
        </p:txBody>
      </p:sp>
      <p:sp>
        <p:nvSpPr>
          <p:cNvPr id="18" name="Rectangle 17"/>
          <p:cNvSpPr/>
          <p:nvPr/>
        </p:nvSpPr>
        <p:spPr>
          <a:xfrm>
            <a:off x="3852060" y="1456267"/>
            <a:ext cx="2286000" cy="1835692"/>
          </a:xfrm>
          <a:prstGeom prst="rect">
            <a:avLst/>
          </a:prstGeom>
          <a:solidFill>
            <a:schemeClr val="bg1">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9" name="Rectangle 18"/>
          <p:cNvSpPr/>
          <p:nvPr/>
        </p:nvSpPr>
        <p:spPr>
          <a:xfrm>
            <a:off x="6226864" y="1456267"/>
            <a:ext cx="2917136" cy="1835692"/>
          </a:xfrm>
          <a:prstGeom prst="rect">
            <a:avLst/>
          </a:prstGeom>
          <a:solidFill>
            <a:schemeClr val="bg1">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2" name="Title 1"/>
          <p:cNvSpPr>
            <a:spLocks noGrp="1"/>
          </p:cNvSpPr>
          <p:nvPr>
            <p:ph type="ctrTitle"/>
          </p:nvPr>
        </p:nvSpPr>
        <p:spPr>
          <a:xfrm>
            <a:off x="920646" y="3678173"/>
            <a:ext cx="7772400" cy="898198"/>
          </a:xfrm>
        </p:spPr>
        <p:txBody>
          <a:bodyPr/>
          <a:lstStyle>
            <a:lvl1pPr algn="r">
              <a:defRPr>
                <a:solidFill>
                  <a:srgbClr val="FFFFFF"/>
                </a:solidFill>
              </a:defRPr>
            </a:lvl1pPr>
          </a:lstStyle>
          <a:p>
            <a:r>
              <a:rPr lang="en-US" dirty="0"/>
              <a:t>Click to edit Master title style</a:t>
            </a:r>
          </a:p>
        </p:txBody>
      </p:sp>
      <p:sp>
        <p:nvSpPr>
          <p:cNvPr id="3" name="Subtitle 2"/>
          <p:cNvSpPr>
            <a:spLocks noGrp="1"/>
          </p:cNvSpPr>
          <p:nvPr>
            <p:ph type="subTitle" idx="1"/>
          </p:nvPr>
        </p:nvSpPr>
        <p:spPr>
          <a:xfrm>
            <a:off x="3044352" y="4591567"/>
            <a:ext cx="5641337" cy="593737"/>
          </a:xfrm>
        </p:spPr>
        <p:txBody>
          <a:bodyPr/>
          <a:lstStyle>
            <a:lvl1pPr marL="0" indent="0" algn="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a:t>Click to edit Master subtitle style</a:t>
            </a:r>
            <a:endParaRPr lang="en-US" dirty="0"/>
          </a:p>
        </p:txBody>
      </p:sp>
      <p:pic>
        <p:nvPicPr>
          <p:cNvPr id="21" name="Picture 6" descr="SNL_Stacked_White.png"/>
          <p:cNvPicPr>
            <a:picLocks noChangeAspect="1"/>
          </p:cNvPicPr>
          <p:nvPr userDrawn="1"/>
        </p:nvPicPr>
        <p:blipFill>
          <a:blip r:embed="rId4"/>
          <a:srcRect/>
          <a:stretch>
            <a:fillRect/>
          </a:stretch>
        </p:blipFill>
        <p:spPr bwMode="auto">
          <a:xfrm>
            <a:off x="6934200" y="533559"/>
            <a:ext cx="1524000" cy="585787"/>
          </a:xfrm>
          <a:prstGeom prst="rect">
            <a:avLst/>
          </a:prstGeom>
          <a:noFill/>
          <a:ln w="9525">
            <a:noFill/>
            <a:miter lim="800000"/>
            <a:headEnd/>
            <a:tailEnd/>
          </a:ln>
        </p:spPr>
      </p:pic>
      <p:pic>
        <p:nvPicPr>
          <p:cNvPr id="22" name="Picture 7" descr="SNL_Motto.png"/>
          <p:cNvPicPr>
            <a:picLocks noChangeAspect="1"/>
          </p:cNvPicPr>
          <p:nvPr userDrawn="1"/>
        </p:nvPicPr>
        <p:blipFill>
          <a:blip r:embed="rId5"/>
          <a:stretch>
            <a:fillRect/>
          </a:stretch>
        </p:blipFill>
        <p:spPr bwMode="auto">
          <a:xfrm>
            <a:off x="1227748" y="601288"/>
            <a:ext cx="5393104" cy="304800"/>
          </a:xfrm>
          <a:prstGeom prst="rect">
            <a:avLst/>
          </a:prstGeom>
          <a:noFill/>
          <a:ln w="9525">
            <a:noFill/>
            <a:miter lim="800000"/>
            <a:headEnd/>
            <a:tailEnd/>
          </a:ln>
        </p:spPr>
      </p:pic>
      <p:sp>
        <p:nvSpPr>
          <p:cNvPr id="32" name="Rectangle 4"/>
          <p:cNvSpPr>
            <a:spLocks noGrp="1" noChangeArrowheads="1"/>
          </p:cNvSpPr>
          <p:nvPr>
            <p:ph type="dt" sz="half" idx="2"/>
          </p:nvPr>
        </p:nvSpPr>
        <p:spPr bwMode="auto">
          <a:xfrm>
            <a:off x="6934199" y="5797079"/>
            <a:ext cx="1751489" cy="322734"/>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a:defRPr sz="1100">
                <a:latin typeface="Calibri"/>
                <a:cs typeface="Calibri"/>
              </a:defRPr>
            </a:lvl1pPr>
          </a:lstStyle>
          <a:p>
            <a:fld id="{7DF18B08-90CB-4F51-83C2-D7D5195BB3BC}" type="datetime1">
              <a:rPr lang="en-US" smtClean="0"/>
              <a:t>2/2/2023</a:t>
            </a:fld>
            <a:endParaRPr lang="en-US" dirty="0"/>
          </a:p>
        </p:txBody>
      </p:sp>
      <p:pic>
        <p:nvPicPr>
          <p:cNvPr id="33" name="Picture 8" descr="SNL_color_stack.png"/>
          <p:cNvPicPr>
            <a:picLocks noChangeAspect="1"/>
          </p:cNvPicPr>
          <p:nvPr userDrawn="1"/>
        </p:nvPicPr>
        <p:blipFill>
          <a:blip r:embed="rId6"/>
          <a:srcRect/>
          <a:stretch>
            <a:fillRect/>
          </a:stretch>
        </p:blipFill>
        <p:spPr bwMode="auto">
          <a:xfrm>
            <a:off x="6934201" y="408000"/>
            <a:ext cx="1524000" cy="669011"/>
          </a:xfrm>
          <a:prstGeom prst="rect">
            <a:avLst/>
          </a:prstGeom>
          <a:noFill/>
          <a:ln w="9525">
            <a:noFill/>
            <a:miter lim="800000"/>
            <a:headEnd/>
            <a:tailEnd/>
          </a:ln>
        </p:spPr>
      </p:pic>
      <p:sp>
        <p:nvSpPr>
          <p:cNvPr id="24" name="TextBox 23"/>
          <p:cNvSpPr txBox="1"/>
          <p:nvPr userDrawn="1"/>
        </p:nvSpPr>
        <p:spPr>
          <a:xfrm>
            <a:off x="3124200" y="6172200"/>
            <a:ext cx="5562600" cy="276999"/>
          </a:xfrm>
          <a:prstGeom prst="rect">
            <a:avLst/>
          </a:prstGeom>
          <a:noFill/>
        </p:spPr>
        <p:txBody>
          <a:bodyPr>
            <a:spAutoFit/>
          </a:bodyPr>
          <a:lstStyle/>
          <a:p>
            <a:r>
              <a:rPr lang="en-US" sz="600" kern="1200" dirty="0">
                <a:solidFill>
                  <a:schemeClr val="tx1"/>
                </a:solidFill>
                <a:effectLst/>
                <a:latin typeface="Arial"/>
                <a:ea typeface="+mn-ea"/>
                <a:cs typeface="Arial"/>
              </a:rPr>
              <a:t>Sandia National Laboratories is a multi-program laboratory managed and operated by Sandia Corporation, a wholly owned subsidiary of Lockheed Martin Corporation, for the U.S. Department of Energy’s National Nuclear Security Administration under contract DE-AC04-94AL85000. SAND NO. 2011-XXXXP</a:t>
            </a:r>
          </a:p>
        </p:txBody>
      </p:sp>
      <p:pic>
        <p:nvPicPr>
          <p:cNvPr id="30" name="Picture 29" descr="World Map Graphic_full.png"/>
          <p:cNvPicPr>
            <a:picLocks noChangeAspect="1"/>
          </p:cNvPicPr>
          <p:nvPr userDrawn="1"/>
        </p:nvPicPr>
        <p:blipFill rotWithShape="1">
          <a:blip r:embed="rId7">
            <a:alphaModFix amt="22000"/>
            <a:extLst>
              <a:ext uri="{28A0092B-C50C-407E-A947-70E740481C1C}">
                <a14:useLocalDpi xmlns:a14="http://schemas.microsoft.com/office/drawing/2010/main" val="0"/>
              </a:ext>
            </a:extLst>
          </a:blip>
          <a:srcRect t="22983" b="24463"/>
          <a:stretch/>
        </p:blipFill>
        <p:spPr>
          <a:xfrm>
            <a:off x="0" y="3367207"/>
            <a:ext cx="9144000" cy="3469587"/>
          </a:xfrm>
          <a:prstGeom prst="rect">
            <a:avLst/>
          </a:prstGeom>
        </p:spPr>
      </p:pic>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itle" preserve="1">
  <p:cSld name="2_Title Slide">
    <p:bg>
      <p:bgPr>
        <a:solidFill>
          <a:schemeClr val="bg1"/>
        </a:solidFill>
        <a:effectLst/>
      </p:bgPr>
    </p:bg>
    <p:spTree>
      <p:nvGrpSpPr>
        <p:cNvPr id="1" name=""/>
        <p:cNvGrpSpPr/>
        <p:nvPr/>
      </p:nvGrpSpPr>
      <p:grpSpPr>
        <a:xfrm>
          <a:off x="0" y="0"/>
          <a:ext cx="0" cy="0"/>
          <a:chOff x="0" y="0"/>
          <a:chExt cx="0" cy="0"/>
        </a:xfrm>
      </p:grpSpPr>
      <p:sp>
        <p:nvSpPr>
          <p:cNvPr id="29" name="Rectangle 28"/>
          <p:cNvSpPr/>
          <p:nvPr userDrawn="1"/>
        </p:nvSpPr>
        <p:spPr>
          <a:xfrm>
            <a:off x="1" y="0"/>
            <a:ext cx="9143999" cy="6858000"/>
          </a:xfrm>
          <a:prstGeom prst="rect">
            <a:avLst/>
          </a:prstGeom>
          <a:solidFill>
            <a:schemeClr val="bg1"/>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30" name="Rectangle 29"/>
          <p:cNvSpPr/>
          <p:nvPr userDrawn="1"/>
        </p:nvSpPr>
        <p:spPr>
          <a:xfrm>
            <a:off x="-1" y="4040484"/>
            <a:ext cx="2484223" cy="2817515"/>
          </a:xfrm>
          <a:prstGeom prst="rect">
            <a:avLst/>
          </a:prstGeom>
          <a:solidFill>
            <a:srgbClr val="102E54"/>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sp>
        <p:nvSpPr>
          <p:cNvPr id="7" name="Rectangle 6"/>
          <p:cNvSpPr/>
          <p:nvPr/>
        </p:nvSpPr>
        <p:spPr>
          <a:xfrm>
            <a:off x="-1" y="0"/>
            <a:ext cx="2484223" cy="893232"/>
          </a:xfrm>
          <a:prstGeom prst="rect">
            <a:avLst/>
          </a:prstGeom>
          <a:solidFill>
            <a:srgbClr val="102E54"/>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sp>
        <p:nvSpPr>
          <p:cNvPr id="13" name="Rectangle 12"/>
          <p:cNvSpPr/>
          <p:nvPr/>
        </p:nvSpPr>
        <p:spPr>
          <a:xfrm>
            <a:off x="8806432" y="-1"/>
            <a:ext cx="337567" cy="6857999"/>
          </a:xfrm>
          <a:prstGeom prst="rect">
            <a:avLst/>
          </a:prstGeom>
          <a:solidFill>
            <a:srgbClr val="9D8C78"/>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sp>
        <p:nvSpPr>
          <p:cNvPr id="17" name="Rectangle 16"/>
          <p:cNvSpPr/>
          <p:nvPr/>
        </p:nvSpPr>
        <p:spPr>
          <a:xfrm>
            <a:off x="1" y="989095"/>
            <a:ext cx="1359657" cy="1395877"/>
          </a:xfrm>
          <a:prstGeom prst="rect">
            <a:avLst/>
          </a:prstGeom>
          <a:solidFill>
            <a:schemeClr val="bg1">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100" dirty="0">
                <a:solidFill>
                  <a:schemeClr val="bg1">
                    <a:lumMod val="65000"/>
                  </a:schemeClr>
                </a:solidFill>
              </a:rPr>
              <a:t>Photos placed in horizontal position </a:t>
            </a:r>
            <a:br>
              <a:rPr lang="en-US" sz="1100" dirty="0">
                <a:solidFill>
                  <a:schemeClr val="bg1">
                    <a:lumMod val="65000"/>
                  </a:schemeClr>
                </a:solidFill>
              </a:rPr>
            </a:br>
            <a:r>
              <a:rPr lang="en-US" sz="1100" dirty="0">
                <a:solidFill>
                  <a:schemeClr val="bg1">
                    <a:lumMod val="65000"/>
                  </a:schemeClr>
                </a:solidFill>
              </a:rPr>
              <a:t>with even amount of white space</a:t>
            </a:r>
            <a:br>
              <a:rPr lang="en-US" sz="1100" dirty="0">
                <a:solidFill>
                  <a:schemeClr val="bg1">
                    <a:lumMod val="65000"/>
                  </a:schemeClr>
                </a:solidFill>
              </a:rPr>
            </a:br>
            <a:r>
              <a:rPr lang="en-US" sz="1100" dirty="0">
                <a:solidFill>
                  <a:schemeClr val="bg1">
                    <a:lumMod val="65000"/>
                  </a:schemeClr>
                </a:solidFill>
              </a:rPr>
              <a:t> between photos and header</a:t>
            </a:r>
          </a:p>
        </p:txBody>
      </p:sp>
      <p:sp>
        <p:nvSpPr>
          <p:cNvPr id="2" name="Title 1"/>
          <p:cNvSpPr>
            <a:spLocks noGrp="1"/>
          </p:cNvSpPr>
          <p:nvPr>
            <p:ph type="ctrTitle"/>
          </p:nvPr>
        </p:nvSpPr>
        <p:spPr>
          <a:xfrm>
            <a:off x="2714502" y="1250965"/>
            <a:ext cx="5971187" cy="1233338"/>
          </a:xfrm>
        </p:spPr>
        <p:txBody>
          <a:bodyPr/>
          <a:lstStyle>
            <a:lvl1pPr algn="l">
              <a:lnSpc>
                <a:spcPts val="3800"/>
              </a:lnSpc>
              <a:defRPr>
                <a:solidFill>
                  <a:srgbClr val="9D8C78"/>
                </a:solidFill>
              </a:defRPr>
            </a:lvl1pPr>
          </a:lstStyle>
          <a:p>
            <a:r>
              <a:rPr lang="en-US" dirty="0"/>
              <a:t>Click to edit Master title style</a:t>
            </a:r>
          </a:p>
        </p:txBody>
      </p:sp>
      <p:sp>
        <p:nvSpPr>
          <p:cNvPr id="3" name="Subtitle 2"/>
          <p:cNvSpPr>
            <a:spLocks noGrp="1"/>
          </p:cNvSpPr>
          <p:nvPr>
            <p:ph type="subTitle" idx="1"/>
          </p:nvPr>
        </p:nvSpPr>
        <p:spPr>
          <a:xfrm>
            <a:off x="2714502" y="2588978"/>
            <a:ext cx="5641337" cy="593737"/>
          </a:xfrm>
        </p:spPr>
        <p:txBody>
          <a:bodyPr/>
          <a:lstStyle>
            <a:lvl1pPr marL="0" indent="0" algn="l">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dirty="0"/>
              <a:t>Click to edit Master subtitle style</a:t>
            </a:r>
          </a:p>
        </p:txBody>
      </p:sp>
      <p:pic>
        <p:nvPicPr>
          <p:cNvPr id="21" name="Picture 6" descr="SNL_Stacked_White.png"/>
          <p:cNvPicPr>
            <a:picLocks noChangeAspect="1"/>
          </p:cNvPicPr>
          <p:nvPr userDrawn="1"/>
        </p:nvPicPr>
        <p:blipFill>
          <a:blip r:embed="rId2"/>
          <a:srcRect/>
          <a:stretch>
            <a:fillRect/>
          </a:stretch>
        </p:blipFill>
        <p:spPr bwMode="auto">
          <a:xfrm>
            <a:off x="357199" y="4339006"/>
            <a:ext cx="1524000" cy="585787"/>
          </a:xfrm>
          <a:prstGeom prst="rect">
            <a:avLst/>
          </a:prstGeom>
          <a:noFill/>
          <a:ln w="9525">
            <a:noFill/>
            <a:miter lim="800000"/>
            <a:headEnd/>
            <a:tailEnd/>
          </a:ln>
        </p:spPr>
      </p:pic>
      <p:pic>
        <p:nvPicPr>
          <p:cNvPr id="22" name="Picture 7" descr="SNL_Motto.png"/>
          <p:cNvPicPr>
            <a:picLocks noChangeAspect="1"/>
          </p:cNvPicPr>
          <p:nvPr userDrawn="1"/>
        </p:nvPicPr>
        <p:blipFill>
          <a:blip r:embed="rId3"/>
          <a:stretch>
            <a:fillRect/>
          </a:stretch>
        </p:blipFill>
        <p:spPr bwMode="auto">
          <a:xfrm>
            <a:off x="298048" y="5157318"/>
            <a:ext cx="970718" cy="1453660"/>
          </a:xfrm>
          <a:prstGeom prst="rect">
            <a:avLst/>
          </a:prstGeom>
          <a:noFill/>
          <a:ln w="9525">
            <a:noFill/>
            <a:miter lim="800000"/>
            <a:headEnd/>
            <a:tailEnd/>
          </a:ln>
        </p:spPr>
      </p:pic>
      <p:pic>
        <p:nvPicPr>
          <p:cNvPr id="27" name="Picture 13" descr="NNSAlogo_Black.jpg"/>
          <p:cNvPicPr>
            <a:picLocks noChangeAspect="1"/>
          </p:cNvPicPr>
          <p:nvPr userDrawn="1"/>
        </p:nvPicPr>
        <p:blipFill>
          <a:blip r:embed="rId4"/>
          <a:srcRect/>
          <a:stretch>
            <a:fillRect/>
          </a:stretch>
        </p:blipFill>
        <p:spPr bwMode="auto">
          <a:xfrm>
            <a:off x="2763683" y="5932869"/>
            <a:ext cx="1023938" cy="247650"/>
          </a:xfrm>
          <a:prstGeom prst="rect">
            <a:avLst/>
          </a:prstGeom>
          <a:noFill/>
          <a:ln w="9525">
            <a:noFill/>
            <a:miter lim="800000"/>
            <a:headEnd/>
            <a:tailEnd/>
          </a:ln>
        </p:spPr>
      </p:pic>
      <p:sp>
        <p:nvSpPr>
          <p:cNvPr id="32" name="Rectangle 4"/>
          <p:cNvSpPr>
            <a:spLocks noGrp="1" noChangeArrowheads="1"/>
          </p:cNvSpPr>
          <p:nvPr>
            <p:ph type="dt" sz="half" idx="2"/>
          </p:nvPr>
        </p:nvSpPr>
        <p:spPr bwMode="auto">
          <a:xfrm>
            <a:off x="2714502" y="265178"/>
            <a:ext cx="2133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l">
              <a:defRPr sz="1100">
                <a:latin typeface="Calibri"/>
                <a:cs typeface="Calibri"/>
              </a:defRPr>
            </a:lvl1pPr>
          </a:lstStyle>
          <a:p>
            <a:fld id="{E652ADCD-0852-4E19-9767-3E83CC61D52F}" type="datetime1">
              <a:rPr lang="en-US" smtClean="0"/>
              <a:t>2/2/2023</a:t>
            </a:fld>
            <a:endParaRPr lang="en-US" dirty="0"/>
          </a:p>
        </p:txBody>
      </p:sp>
      <p:sp>
        <p:nvSpPr>
          <p:cNvPr id="20" name="Rectangle 19"/>
          <p:cNvSpPr/>
          <p:nvPr userDrawn="1"/>
        </p:nvSpPr>
        <p:spPr>
          <a:xfrm>
            <a:off x="0" y="2484303"/>
            <a:ext cx="2484222" cy="1467948"/>
          </a:xfrm>
          <a:prstGeom prst="rect">
            <a:avLst/>
          </a:prstGeom>
          <a:solidFill>
            <a:schemeClr val="bg1">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400" dirty="0">
                <a:solidFill>
                  <a:schemeClr val="bg1">
                    <a:lumMod val="65000"/>
                  </a:schemeClr>
                </a:solidFill>
              </a:rPr>
              <a:t>Photos placed in horizontal position </a:t>
            </a:r>
            <a:br>
              <a:rPr lang="en-US" sz="1400" dirty="0">
                <a:solidFill>
                  <a:schemeClr val="bg1">
                    <a:lumMod val="65000"/>
                  </a:schemeClr>
                </a:solidFill>
              </a:rPr>
            </a:br>
            <a:r>
              <a:rPr lang="en-US" sz="1400" dirty="0">
                <a:solidFill>
                  <a:schemeClr val="bg1">
                    <a:lumMod val="65000"/>
                  </a:schemeClr>
                </a:solidFill>
              </a:rPr>
              <a:t>with even amount of white space</a:t>
            </a:r>
            <a:br>
              <a:rPr lang="en-US" sz="1400" dirty="0">
                <a:solidFill>
                  <a:schemeClr val="bg1">
                    <a:lumMod val="65000"/>
                  </a:schemeClr>
                </a:solidFill>
              </a:rPr>
            </a:br>
            <a:r>
              <a:rPr lang="en-US" sz="1400" dirty="0">
                <a:solidFill>
                  <a:schemeClr val="bg1">
                    <a:lumMod val="65000"/>
                  </a:schemeClr>
                </a:solidFill>
              </a:rPr>
              <a:t> between photos and header</a:t>
            </a:r>
          </a:p>
        </p:txBody>
      </p:sp>
      <p:sp>
        <p:nvSpPr>
          <p:cNvPr id="25" name="Rectangle 24"/>
          <p:cNvSpPr/>
          <p:nvPr userDrawn="1"/>
        </p:nvSpPr>
        <p:spPr>
          <a:xfrm>
            <a:off x="1472391" y="989095"/>
            <a:ext cx="1011831" cy="1395877"/>
          </a:xfrm>
          <a:prstGeom prst="rect">
            <a:avLst/>
          </a:prstGeom>
          <a:solidFill>
            <a:schemeClr val="bg1">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1000" dirty="0">
              <a:solidFill>
                <a:schemeClr val="bg1">
                  <a:lumMod val="65000"/>
                </a:schemeClr>
              </a:solidFill>
            </a:endParaRPr>
          </a:p>
        </p:txBody>
      </p:sp>
      <p:sp>
        <p:nvSpPr>
          <p:cNvPr id="31" name="Rectangle 30"/>
          <p:cNvSpPr/>
          <p:nvPr userDrawn="1"/>
        </p:nvSpPr>
        <p:spPr>
          <a:xfrm>
            <a:off x="8693778" y="-1"/>
            <a:ext cx="77764" cy="6857999"/>
          </a:xfrm>
          <a:prstGeom prst="rect">
            <a:avLst/>
          </a:prstGeom>
          <a:solidFill>
            <a:srgbClr val="800000"/>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pic>
        <p:nvPicPr>
          <p:cNvPr id="33" name="Picture 12" descr="NNSAlogo_Black.jpg"/>
          <p:cNvPicPr>
            <a:picLocks noChangeAspect="1"/>
          </p:cNvPicPr>
          <p:nvPr userDrawn="1"/>
        </p:nvPicPr>
        <p:blipFill>
          <a:blip r:embed="rId5"/>
          <a:stretch>
            <a:fillRect/>
          </a:stretch>
        </p:blipFill>
        <p:spPr bwMode="auto">
          <a:xfrm>
            <a:off x="4039700" y="5921220"/>
            <a:ext cx="850737" cy="276233"/>
          </a:xfrm>
          <a:prstGeom prst="rect">
            <a:avLst/>
          </a:prstGeom>
          <a:noFill/>
          <a:ln w="9525">
            <a:noFill/>
            <a:miter lim="800000"/>
            <a:headEnd/>
            <a:tailEnd/>
          </a:ln>
        </p:spPr>
      </p:pic>
      <p:sp>
        <p:nvSpPr>
          <p:cNvPr id="19" name="TextBox 18"/>
          <p:cNvSpPr txBox="1"/>
          <p:nvPr userDrawn="1"/>
        </p:nvSpPr>
        <p:spPr>
          <a:xfrm>
            <a:off x="3124200" y="6172200"/>
            <a:ext cx="5562600" cy="276999"/>
          </a:xfrm>
          <a:prstGeom prst="rect">
            <a:avLst/>
          </a:prstGeom>
          <a:noFill/>
        </p:spPr>
        <p:txBody>
          <a:bodyPr>
            <a:spAutoFit/>
          </a:bodyPr>
          <a:lstStyle/>
          <a:p>
            <a:r>
              <a:rPr lang="en-US" sz="600" kern="1200" dirty="0">
                <a:solidFill>
                  <a:schemeClr val="tx1"/>
                </a:solidFill>
                <a:effectLst/>
                <a:latin typeface="Arial"/>
                <a:ea typeface="+mn-ea"/>
                <a:cs typeface="Arial"/>
              </a:rPr>
              <a:t>Sandia National Laboratories is a multi-program laboratory managed and operated by Sandia Corporation, a wholly owned subsidiary of Lockheed Martin Corporation, for the U.S. Department of Energy’s National Nuclear Security Administration under contract DE-AC04-94AL85000. SAND NO. 2011-XXXXP</a:t>
            </a:r>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 preserve="1">
  <p:cSld name="5_Title Slide">
    <p:bg>
      <p:bgPr>
        <a:solidFill>
          <a:schemeClr val="bg1"/>
        </a:solidFill>
        <a:effectLst/>
      </p:bgPr>
    </p:bg>
    <p:spTree>
      <p:nvGrpSpPr>
        <p:cNvPr id="1" name=""/>
        <p:cNvGrpSpPr/>
        <p:nvPr/>
      </p:nvGrpSpPr>
      <p:grpSpPr>
        <a:xfrm>
          <a:off x="0" y="0"/>
          <a:ext cx="0" cy="0"/>
          <a:chOff x="0" y="0"/>
          <a:chExt cx="0" cy="0"/>
        </a:xfrm>
      </p:grpSpPr>
      <p:sp>
        <p:nvSpPr>
          <p:cNvPr id="29" name="Rectangle 28"/>
          <p:cNvSpPr/>
          <p:nvPr userDrawn="1"/>
        </p:nvSpPr>
        <p:spPr>
          <a:xfrm>
            <a:off x="1" y="0"/>
            <a:ext cx="9143999" cy="6858000"/>
          </a:xfrm>
          <a:prstGeom prst="rect">
            <a:avLst/>
          </a:prstGeom>
          <a:solidFill>
            <a:schemeClr val="bg1"/>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30" name="Rectangle 29"/>
          <p:cNvSpPr/>
          <p:nvPr userDrawn="1"/>
        </p:nvSpPr>
        <p:spPr>
          <a:xfrm>
            <a:off x="4571999" y="0"/>
            <a:ext cx="4572001" cy="2817515"/>
          </a:xfrm>
          <a:prstGeom prst="rect">
            <a:avLst/>
          </a:prstGeom>
          <a:solidFill>
            <a:srgbClr val="102E54"/>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sp>
        <p:nvSpPr>
          <p:cNvPr id="7" name="Rectangle 6"/>
          <p:cNvSpPr/>
          <p:nvPr/>
        </p:nvSpPr>
        <p:spPr>
          <a:xfrm>
            <a:off x="4571999" y="5964768"/>
            <a:ext cx="4572001" cy="893232"/>
          </a:xfrm>
          <a:prstGeom prst="rect">
            <a:avLst/>
          </a:prstGeom>
          <a:solidFill>
            <a:srgbClr val="102E54"/>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sp>
        <p:nvSpPr>
          <p:cNvPr id="17" name="Rectangle 16"/>
          <p:cNvSpPr/>
          <p:nvPr/>
        </p:nvSpPr>
        <p:spPr>
          <a:xfrm>
            <a:off x="4572001" y="2908379"/>
            <a:ext cx="1359657" cy="1395877"/>
          </a:xfrm>
          <a:prstGeom prst="rect">
            <a:avLst/>
          </a:prstGeom>
          <a:solidFill>
            <a:schemeClr val="bg1">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100" dirty="0">
                <a:solidFill>
                  <a:schemeClr val="bg1">
                    <a:lumMod val="65000"/>
                  </a:schemeClr>
                </a:solidFill>
              </a:rPr>
              <a:t>Photos placed in horizontal position </a:t>
            </a:r>
            <a:br>
              <a:rPr lang="en-US" sz="1100" dirty="0">
                <a:solidFill>
                  <a:schemeClr val="bg1">
                    <a:lumMod val="65000"/>
                  </a:schemeClr>
                </a:solidFill>
              </a:rPr>
            </a:br>
            <a:r>
              <a:rPr lang="en-US" sz="1100" dirty="0">
                <a:solidFill>
                  <a:schemeClr val="bg1">
                    <a:lumMod val="65000"/>
                  </a:schemeClr>
                </a:solidFill>
              </a:rPr>
              <a:t>with even amount of white space</a:t>
            </a:r>
            <a:br>
              <a:rPr lang="en-US" sz="1100" dirty="0">
                <a:solidFill>
                  <a:schemeClr val="bg1">
                    <a:lumMod val="65000"/>
                  </a:schemeClr>
                </a:solidFill>
              </a:rPr>
            </a:br>
            <a:r>
              <a:rPr lang="en-US" sz="1100" dirty="0">
                <a:solidFill>
                  <a:schemeClr val="bg1">
                    <a:lumMod val="65000"/>
                  </a:schemeClr>
                </a:solidFill>
              </a:rPr>
              <a:t> between photos and header</a:t>
            </a:r>
          </a:p>
        </p:txBody>
      </p:sp>
      <p:pic>
        <p:nvPicPr>
          <p:cNvPr id="21" name="Picture 6" descr="SNL_Stacked_White.png"/>
          <p:cNvPicPr>
            <a:picLocks noChangeAspect="1"/>
          </p:cNvPicPr>
          <p:nvPr userDrawn="1"/>
        </p:nvPicPr>
        <p:blipFill>
          <a:blip r:embed="rId2"/>
          <a:srcRect/>
          <a:stretch>
            <a:fillRect/>
          </a:stretch>
        </p:blipFill>
        <p:spPr bwMode="auto">
          <a:xfrm>
            <a:off x="7193248" y="1488545"/>
            <a:ext cx="1524000" cy="585787"/>
          </a:xfrm>
          <a:prstGeom prst="rect">
            <a:avLst/>
          </a:prstGeom>
          <a:noFill/>
          <a:ln w="9525">
            <a:noFill/>
            <a:miter lim="800000"/>
            <a:headEnd/>
            <a:tailEnd/>
          </a:ln>
        </p:spPr>
      </p:pic>
      <p:sp>
        <p:nvSpPr>
          <p:cNvPr id="20" name="Rectangle 19"/>
          <p:cNvSpPr/>
          <p:nvPr userDrawn="1"/>
        </p:nvSpPr>
        <p:spPr>
          <a:xfrm>
            <a:off x="4572000" y="4403587"/>
            <a:ext cx="4572000" cy="1467948"/>
          </a:xfrm>
          <a:prstGeom prst="rect">
            <a:avLst/>
          </a:prstGeom>
          <a:solidFill>
            <a:schemeClr val="bg1">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400" dirty="0">
                <a:solidFill>
                  <a:schemeClr val="bg1">
                    <a:lumMod val="65000"/>
                  </a:schemeClr>
                </a:solidFill>
              </a:rPr>
              <a:t>Photos placed in horizontal position </a:t>
            </a:r>
            <a:br>
              <a:rPr lang="en-US" sz="1400" dirty="0">
                <a:solidFill>
                  <a:schemeClr val="bg1">
                    <a:lumMod val="65000"/>
                  </a:schemeClr>
                </a:solidFill>
              </a:rPr>
            </a:br>
            <a:r>
              <a:rPr lang="en-US" sz="1400" dirty="0">
                <a:solidFill>
                  <a:schemeClr val="bg1">
                    <a:lumMod val="65000"/>
                  </a:schemeClr>
                </a:solidFill>
              </a:rPr>
              <a:t>with even amount of white space</a:t>
            </a:r>
            <a:br>
              <a:rPr lang="en-US" sz="1400" dirty="0">
                <a:solidFill>
                  <a:schemeClr val="bg1">
                    <a:lumMod val="65000"/>
                  </a:schemeClr>
                </a:solidFill>
              </a:rPr>
            </a:br>
            <a:r>
              <a:rPr lang="en-US" sz="1400" dirty="0">
                <a:solidFill>
                  <a:schemeClr val="bg1">
                    <a:lumMod val="65000"/>
                  </a:schemeClr>
                </a:solidFill>
              </a:rPr>
              <a:t> between photos and header</a:t>
            </a:r>
          </a:p>
        </p:txBody>
      </p:sp>
      <p:sp>
        <p:nvSpPr>
          <p:cNvPr id="25" name="Rectangle 24"/>
          <p:cNvSpPr/>
          <p:nvPr userDrawn="1"/>
        </p:nvSpPr>
        <p:spPr>
          <a:xfrm>
            <a:off x="6044391" y="2908379"/>
            <a:ext cx="3099609" cy="1395877"/>
          </a:xfrm>
          <a:prstGeom prst="rect">
            <a:avLst/>
          </a:prstGeom>
          <a:solidFill>
            <a:schemeClr val="bg1">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1000" dirty="0">
              <a:solidFill>
                <a:schemeClr val="bg1">
                  <a:lumMod val="65000"/>
                </a:schemeClr>
              </a:solidFill>
            </a:endParaRPr>
          </a:p>
        </p:txBody>
      </p:sp>
      <p:sp>
        <p:nvSpPr>
          <p:cNvPr id="13" name="Rectangle 12"/>
          <p:cNvSpPr/>
          <p:nvPr/>
        </p:nvSpPr>
        <p:spPr>
          <a:xfrm rot="10800000">
            <a:off x="112655" y="-1"/>
            <a:ext cx="337567" cy="6857999"/>
          </a:xfrm>
          <a:prstGeom prst="rect">
            <a:avLst/>
          </a:prstGeom>
          <a:solidFill>
            <a:srgbClr val="9D8C78"/>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sp>
        <p:nvSpPr>
          <p:cNvPr id="14" name="TextBox 13"/>
          <p:cNvSpPr txBox="1"/>
          <p:nvPr userDrawn="1"/>
        </p:nvSpPr>
        <p:spPr>
          <a:xfrm>
            <a:off x="700353" y="6375406"/>
            <a:ext cx="3761580" cy="579645"/>
          </a:xfrm>
          <a:prstGeom prst="rect">
            <a:avLst/>
          </a:prstGeom>
          <a:noFill/>
        </p:spPr>
        <p:txBody>
          <a:bodyPr wrap="square">
            <a:spAutoFit/>
          </a:bodyPr>
          <a:lstStyle/>
          <a:p>
            <a:pPr algn="l">
              <a:defRPr/>
            </a:pPr>
            <a:r>
              <a:rPr lang="en-US" sz="950" baseline="30000" dirty="0">
                <a:latin typeface="Arial" pitchFamily="-112" charset="0"/>
              </a:rPr>
              <a:t>Sandia National Laboratories is a multi-program laboratory managed and operated by Sandia Corporation, a wholly owned subsidiary of Lockheed Martin Corporation, for the U.S. Department of Energy’s National Nuclear Security Administration under contract DE-AC04-94AL85000. </a:t>
            </a:r>
            <a:br>
              <a:rPr lang="en-US" sz="950" baseline="30000" dirty="0">
                <a:latin typeface="Arial" pitchFamily="-112" charset="0"/>
              </a:rPr>
            </a:br>
            <a:r>
              <a:rPr lang="en-US" sz="950" baseline="30000" dirty="0">
                <a:latin typeface="Arial" pitchFamily="-112" charset="0"/>
              </a:rPr>
              <a:t>SAND No. 2011–XXXXP.</a:t>
            </a:r>
          </a:p>
          <a:p>
            <a:pPr algn="l">
              <a:defRPr/>
            </a:pPr>
            <a:endParaRPr lang="en-US" sz="950" baseline="30000" dirty="0">
              <a:latin typeface="Arial" pitchFamily="-112" charset="0"/>
            </a:endParaRPr>
          </a:p>
        </p:txBody>
      </p:sp>
      <p:sp>
        <p:nvSpPr>
          <p:cNvPr id="2" name="Title 1"/>
          <p:cNvSpPr>
            <a:spLocks noGrp="1"/>
          </p:cNvSpPr>
          <p:nvPr>
            <p:ph type="ctrTitle"/>
          </p:nvPr>
        </p:nvSpPr>
        <p:spPr>
          <a:xfrm>
            <a:off x="672418" y="1250965"/>
            <a:ext cx="3789515" cy="1233338"/>
          </a:xfrm>
        </p:spPr>
        <p:txBody>
          <a:bodyPr/>
          <a:lstStyle>
            <a:lvl1pPr algn="l">
              <a:lnSpc>
                <a:spcPts val="3800"/>
              </a:lnSpc>
              <a:defRPr>
                <a:solidFill>
                  <a:srgbClr val="9D8C78"/>
                </a:solidFill>
              </a:defRPr>
            </a:lvl1pPr>
          </a:lstStyle>
          <a:p>
            <a:r>
              <a:rPr lang="en-US" dirty="0"/>
              <a:t>Click to edit Master title style</a:t>
            </a:r>
          </a:p>
        </p:txBody>
      </p:sp>
      <p:sp>
        <p:nvSpPr>
          <p:cNvPr id="3" name="Subtitle 2"/>
          <p:cNvSpPr>
            <a:spLocks noGrp="1"/>
          </p:cNvSpPr>
          <p:nvPr>
            <p:ph type="subTitle" idx="1"/>
          </p:nvPr>
        </p:nvSpPr>
        <p:spPr>
          <a:xfrm>
            <a:off x="672418" y="2588978"/>
            <a:ext cx="3586315" cy="1085555"/>
          </a:xfrm>
        </p:spPr>
        <p:txBody>
          <a:bodyPr/>
          <a:lstStyle>
            <a:lvl1pPr marL="0" indent="0" algn="l">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dirty="0"/>
              <a:t>Click to edit Master subtitle style</a:t>
            </a:r>
          </a:p>
        </p:txBody>
      </p:sp>
      <p:pic>
        <p:nvPicPr>
          <p:cNvPr id="27" name="Picture 13" descr="NNSAlogo_Black.jpg"/>
          <p:cNvPicPr>
            <a:picLocks noChangeAspect="1"/>
          </p:cNvPicPr>
          <p:nvPr userDrawn="1"/>
        </p:nvPicPr>
        <p:blipFill>
          <a:blip r:embed="rId3"/>
          <a:srcRect/>
          <a:stretch>
            <a:fillRect/>
          </a:stretch>
        </p:blipFill>
        <p:spPr bwMode="auto">
          <a:xfrm>
            <a:off x="801957" y="6051407"/>
            <a:ext cx="1023938" cy="247650"/>
          </a:xfrm>
          <a:prstGeom prst="rect">
            <a:avLst/>
          </a:prstGeom>
          <a:noFill/>
          <a:ln w="9525">
            <a:noFill/>
            <a:miter lim="800000"/>
            <a:headEnd/>
            <a:tailEnd/>
          </a:ln>
        </p:spPr>
      </p:pic>
      <p:sp>
        <p:nvSpPr>
          <p:cNvPr id="32" name="Rectangle 4"/>
          <p:cNvSpPr>
            <a:spLocks noGrp="1" noChangeArrowheads="1"/>
          </p:cNvSpPr>
          <p:nvPr>
            <p:ph type="dt" sz="half" idx="2"/>
          </p:nvPr>
        </p:nvSpPr>
        <p:spPr bwMode="auto">
          <a:xfrm>
            <a:off x="672418" y="265178"/>
            <a:ext cx="1029382" cy="285155"/>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l">
              <a:defRPr sz="1100">
                <a:latin typeface="Calibri"/>
                <a:cs typeface="Calibri"/>
              </a:defRPr>
            </a:lvl1pPr>
          </a:lstStyle>
          <a:p>
            <a:fld id="{8434A837-0D03-44D2-B3A2-01B0C78B4D51}" type="datetime1">
              <a:rPr lang="en-US" smtClean="0"/>
              <a:t>2/2/2023</a:t>
            </a:fld>
            <a:endParaRPr lang="en-US" dirty="0"/>
          </a:p>
        </p:txBody>
      </p:sp>
      <p:sp>
        <p:nvSpPr>
          <p:cNvPr id="31" name="Rectangle 30"/>
          <p:cNvSpPr/>
          <p:nvPr userDrawn="1"/>
        </p:nvSpPr>
        <p:spPr>
          <a:xfrm rot="10800000">
            <a:off x="1" y="-1"/>
            <a:ext cx="77764" cy="6857999"/>
          </a:xfrm>
          <a:prstGeom prst="rect">
            <a:avLst/>
          </a:prstGeom>
          <a:solidFill>
            <a:srgbClr val="800000"/>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pic>
        <p:nvPicPr>
          <p:cNvPr id="33" name="Picture 12" descr="NNSAlogo_Black.jpg"/>
          <p:cNvPicPr>
            <a:picLocks noChangeAspect="1"/>
          </p:cNvPicPr>
          <p:nvPr userDrawn="1"/>
        </p:nvPicPr>
        <p:blipFill>
          <a:blip r:embed="rId4"/>
          <a:stretch>
            <a:fillRect/>
          </a:stretch>
        </p:blipFill>
        <p:spPr bwMode="auto">
          <a:xfrm>
            <a:off x="2077974" y="6039758"/>
            <a:ext cx="850737" cy="276233"/>
          </a:xfrm>
          <a:prstGeom prst="rect">
            <a:avLst/>
          </a:prstGeom>
          <a:noFill/>
          <a:ln w="9525">
            <a:noFill/>
            <a:miter lim="800000"/>
            <a:headEnd/>
            <a:tailEnd/>
          </a:ln>
        </p:spPr>
      </p:pic>
      <p:pic>
        <p:nvPicPr>
          <p:cNvPr id="18" name="Picture 17" descr="SNL_motto_2 lines.png"/>
          <p:cNvPicPr>
            <a:picLocks noChangeAspect="1"/>
          </p:cNvPicPr>
          <p:nvPr userDrawn="1"/>
        </p:nvPicPr>
        <p:blipFill>
          <a:blip r:embed="rId5"/>
          <a:stretch>
            <a:fillRect/>
          </a:stretch>
        </p:blipFill>
        <p:spPr>
          <a:xfrm>
            <a:off x="4995332" y="1586652"/>
            <a:ext cx="1935484" cy="394494"/>
          </a:xfrm>
          <a:prstGeom prst="rect">
            <a:avLst/>
          </a:prstGeom>
        </p:spPr>
      </p:pic>
      <p:pic>
        <p:nvPicPr>
          <p:cNvPr id="23" name="Picture 22" descr="World Map Graphic_full.png"/>
          <p:cNvPicPr>
            <a:picLocks noChangeAspect="1"/>
          </p:cNvPicPr>
          <p:nvPr userDrawn="1"/>
        </p:nvPicPr>
        <p:blipFill rotWithShape="1">
          <a:blip r:embed="rId6">
            <a:alphaModFix amt="34000"/>
            <a:extLst>
              <a:ext uri="{28A0092B-C50C-407E-A947-70E740481C1C}">
                <a14:useLocalDpi xmlns:a14="http://schemas.microsoft.com/office/drawing/2010/main" val="0"/>
              </a:ext>
            </a:extLst>
          </a:blip>
          <a:srcRect t="22983" b="24463"/>
          <a:stretch/>
        </p:blipFill>
        <p:spPr>
          <a:xfrm>
            <a:off x="4572001" y="20421"/>
            <a:ext cx="4582281" cy="1738695"/>
          </a:xfrm>
          <a:prstGeom prst="rect">
            <a:avLst/>
          </a:prstGeom>
        </p:spPr>
      </p:pic>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Rectangle 4"/>
          <p:cNvSpPr>
            <a:spLocks noGrp="1" noChangeArrowheads="1"/>
          </p:cNvSpPr>
          <p:nvPr>
            <p:ph type="dt" sz="half" idx="10"/>
          </p:nvPr>
        </p:nvSpPr>
        <p:spPr>
          <a:xfrm>
            <a:off x="22300" y="6166934"/>
            <a:ext cx="2133600" cy="476250"/>
          </a:xfrm>
          <a:ln/>
        </p:spPr>
        <p:txBody>
          <a:bodyPr/>
          <a:lstStyle>
            <a:lvl1pPr>
              <a:defRPr>
                <a:latin typeface="Calibri"/>
                <a:cs typeface="Calibri"/>
              </a:defRPr>
            </a:lvl1pPr>
          </a:lstStyle>
          <a:p>
            <a:fld id="{93DDD768-E053-4B54-BD36-E76BD139BDEB}" type="datetime1">
              <a:rPr lang="en-US" smtClean="0"/>
              <a:t>2/2/2023</a:t>
            </a:fld>
            <a:endParaRPr lang="en-US" dirty="0"/>
          </a:p>
        </p:txBody>
      </p:sp>
      <p:sp>
        <p:nvSpPr>
          <p:cNvPr id="6" name="Rectangle 6"/>
          <p:cNvSpPr>
            <a:spLocks noGrp="1" noChangeArrowheads="1"/>
          </p:cNvSpPr>
          <p:nvPr>
            <p:ph type="sldNum" sz="quarter" idx="12"/>
          </p:nvPr>
        </p:nvSpPr>
        <p:spPr>
          <a:ln/>
        </p:spPr>
        <p:txBody>
          <a:bodyPr/>
          <a:lstStyle>
            <a:lvl1pPr>
              <a:defRPr/>
            </a:lvl1pPr>
          </a:lstStyle>
          <a:p>
            <a:fld id="{A5E55A7B-7854-E145-92D9-B491DF4BAE2D}" type="slidenum">
              <a:rPr lang="en-US" smtClean="0"/>
              <a:pPr/>
              <a:t>‹#›</a:t>
            </a:fld>
            <a:endParaRPr lang="en-US" dirty="0"/>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a:t>Click to edit Master title style</a:t>
            </a:r>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n-US"/>
              <a:t>Click to edit Master text styles</a:t>
            </a:r>
          </a:p>
        </p:txBody>
      </p:sp>
      <p:sp>
        <p:nvSpPr>
          <p:cNvPr id="4" name="Rectangle 4"/>
          <p:cNvSpPr>
            <a:spLocks noGrp="1" noChangeArrowheads="1"/>
          </p:cNvSpPr>
          <p:nvPr>
            <p:ph type="dt" sz="half" idx="10"/>
          </p:nvPr>
        </p:nvSpPr>
        <p:spPr>
          <a:ln/>
        </p:spPr>
        <p:txBody>
          <a:bodyPr/>
          <a:lstStyle>
            <a:lvl1pPr>
              <a:defRPr/>
            </a:lvl1pPr>
          </a:lstStyle>
          <a:p>
            <a:fld id="{AE93F533-E282-49E7-AA6B-1ED6C71520F9}" type="datetime1">
              <a:rPr lang="en-US" smtClean="0"/>
              <a:t>2/2/2023</a:t>
            </a:fld>
            <a:endParaRPr lang="en-US" dirty="0"/>
          </a:p>
        </p:txBody>
      </p:sp>
      <p:sp>
        <p:nvSpPr>
          <p:cNvPr id="6" name="Rectangle 6"/>
          <p:cNvSpPr>
            <a:spLocks noGrp="1" noChangeArrowheads="1"/>
          </p:cNvSpPr>
          <p:nvPr>
            <p:ph type="sldNum" sz="quarter" idx="12"/>
          </p:nvPr>
        </p:nvSpPr>
        <p:spPr>
          <a:ln/>
        </p:spPr>
        <p:txBody>
          <a:bodyPr/>
          <a:lstStyle>
            <a:lvl1pPr>
              <a:defRPr/>
            </a:lvl1pPr>
          </a:lstStyle>
          <a:p>
            <a:fld id="{A5E55A7B-7854-E145-92D9-B491DF4BAE2D}" type="slidenum">
              <a:rPr lang="en-US" smtClean="0"/>
              <a:pPr/>
              <a:t>‹#›</a:t>
            </a:fld>
            <a:endParaRPr lang="en-US" dirty="0"/>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Rectangle 4"/>
          <p:cNvSpPr>
            <a:spLocks noGrp="1" noChangeArrowheads="1"/>
          </p:cNvSpPr>
          <p:nvPr>
            <p:ph type="dt" sz="half" idx="10"/>
          </p:nvPr>
        </p:nvSpPr>
        <p:spPr>
          <a:ln/>
        </p:spPr>
        <p:txBody>
          <a:bodyPr/>
          <a:lstStyle>
            <a:lvl1pPr>
              <a:defRPr/>
            </a:lvl1pPr>
          </a:lstStyle>
          <a:p>
            <a:fld id="{E8E1A9E6-1329-4D8A-9EBD-8D91F69569E1}" type="datetime1">
              <a:rPr lang="en-US" smtClean="0"/>
              <a:t>2/2/2023</a:t>
            </a:fld>
            <a:endParaRPr lang="en-US" dirty="0"/>
          </a:p>
        </p:txBody>
      </p:sp>
      <p:sp>
        <p:nvSpPr>
          <p:cNvPr id="7" name="Rectangle 6"/>
          <p:cNvSpPr>
            <a:spLocks noGrp="1" noChangeArrowheads="1"/>
          </p:cNvSpPr>
          <p:nvPr>
            <p:ph type="sldNum" sz="quarter" idx="12"/>
          </p:nvPr>
        </p:nvSpPr>
        <p:spPr>
          <a:ln/>
        </p:spPr>
        <p:txBody>
          <a:bodyPr/>
          <a:lstStyle>
            <a:lvl1pPr>
              <a:defRPr/>
            </a:lvl1pPr>
          </a:lstStyle>
          <a:p>
            <a:fld id="{A5E55A7B-7854-E145-92D9-B491DF4BAE2D}" type="slidenum">
              <a:rPr lang="en-US" smtClean="0"/>
              <a:pPr/>
              <a:t>‹#›</a:t>
            </a:fld>
            <a:endParaRPr lang="en-US" dirty="0"/>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Rectangle 4"/>
          <p:cNvSpPr>
            <a:spLocks noGrp="1" noChangeArrowheads="1"/>
          </p:cNvSpPr>
          <p:nvPr>
            <p:ph type="dt" sz="half" idx="10"/>
          </p:nvPr>
        </p:nvSpPr>
        <p:spPr>
          <a:ln/>
        </p:spPr>
        <p:txBody>
          <a:bodyPr/>
          <a:lstStyle>
            <a:lvl1pPr>
              <a:defRPr/>
            </a:lvl1pPr>
          </a:lstStyle>
          <a:p>
            <a:fld id="{32E2C2F8-92E0-480A-956C-22CD6FBA4296}" type="datetime1">
              <a:rPr lang="en-US" smtClean="0"/>
              <a:t>2/2/2023</a:t>
            </a:fld>
            <a:endParaRPr lang="en-US" dirty="0"/>
          </a:p>
        </p:txBody>
      </p:sp>
      <p:sp>
        <p:nvSpPr>
          <p:cNvPr id="9" name="Rectangle 6"/>
          <p:cNvSpPr>
            <a:spLocks noGrp="1" noChangeArrowheads="1"/>
          </p:cNvSpPr>
          <p:nvPr>
            <p:ph type="sldNum" sz="quarter" idx="12"/>
          </p:nvPr>
        </p:nvSpPr>
        <p:spPr>
          <a:ln/>
        </p:spPr>
        <p:txBody>
          <a:bodyPr/>
          <a:lstStyle>
            <a:lvl1pPr>
              <a:defRPr/>
            </a:lvl1pPr>
          </a:lstStyle>
          <a:p>
            <a:fld id="{A5E55A7B-7854-E145-92D9-B491DF4BAE2D}" type="slidenum">
              <a:rPr lang="en-US" smtClean="0"/>
              <a:pPr/>
              <a:t>‹#›</a:t>
            </a:fld>
            <a:endParaRPr lang="en-US" dirty="0"/>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Rectangle 4"/>
          <p:cNvSpPr>
            <a:spLocks noGrp="1" noChangeArrowheads="1"/>
          </p:cNvSpPr>
          <p:nvPr>
            <p:ph type="dt" sz="half" idx="10"/>
          </p:nvPr>
        </p:nvSpPr>
        <p:spPr>
          <a:ln/>
        </p:spPr>
        <p:txBody>
          <a:bodyPr/>
          <a:lstStyle>
            <a:lvl1pPr>
              <a:defRPr/>
            </a:lvl1pPr>
          </a:lstStyle>
          <a:p>
            <a:fld id="{F606756E-B2BA-48B5-92E1-2A739DC567D8}" type="datetime1">
              <a:rPr lang="en-US" smtClean="0"/>
              <a:t>2/2/2023</a:t>
            </a:fld>
            <a:endParaRPr lang="en-US" dirty="0"/>
          </a:p>
        </p:txBody>
      </p:sp>
      <p:sp>
        <p:nvSpPr>
          <p:cNvPr id="5" name="Rectangle 6"/>
          <p:cNvSpPr>
            <a:spLocks noGrp="1" noChangeArrowheads="1"/>
          </p:cNvSpPr>
          <p:nvPr>
            <p:ph type="sldNum" sz="quarter" idx="12"/>
          </p:nvPr>
        </p:nvSpPr>
        <p:spPr>
          <a:ln/>
        </p:spPr>
        <p:txBody>
          <a:bodyPr/>
          <a:lstStyle>
            <a:lvl1pPr>
              <a:defRPr/>
            </a:lvl1pPr>
          </a:lstStyle>
          <a:p>
            <a:fld id="{A5E55A7B-7854-E145-92D9-B491DF4BAE2D}" type="slidenum">
              <a:rPr lang="en-US" smtClean="0"/>
              <a:pPr/>
              <a:t>‹#›</a:t>
            </a:fld>
            <a:endParaRPr lang="en-US" dirty="0"/>
          </a:p>
        </p:txBody>
      </p:sp>
    </p:spTree>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Rectangle 4"/>
          <p:cNvSpPr>
            <a:spLocks noGrp="1" noChangeArrowheads="1"/>
          </p:cNvSpPr>
          <p:nvPr>
            <p:ph type="dt" sz="half" idx="10"/>
          </p:nvPr>
        </p:nvSpPr>
        <p:spPr>
          <a:ln/>
        </p:spPr>
        <p:txBody>
          <a:bodyPr/>
          <a:lstStyle>
            <a:lvl1pPr>
              <a:defRPr/>
            </a:lvl1pPr>
          </a:lstStyle>
          <a:p>
            <a:fld id="{8ACE411E-4429-4C27-8EFC-906EDAB27A04}" type="datetime1">
              <a:rPr lang="en-US" smtClean="0"/>
              <a:t>2/2/2023</a:t>
            </a:fld>
            <a:endParaRPr lang="en-US" dirty="0"/>
          </a:p>
        </p:txBody>
      </p:sp>
      <p:sp>
        <p:nvSpPr>
          <p:cNvPr id="4" name="Rectangle 6"/>
          <p:cNvSpPr>
            <a:spLocks noGrp="1" noChangeArrowheads="1"/>
          </p:cNvSpPr>
          <p:nvPr>
            <p:ph type="sldNum" sz="quarter" idx="12"/>
          </p:nvPr>
        </p:nvSpPr>
        <p:spPr>
          <a:ln/>
        </p:spPr>
        <p:txBody>
          <a:bodyPr/>
          <a:lstStyle>
            <a:lvl1pPr>
              <a:defRPr/>
            </a:lvl1pPr>
          </a:lstStyle>
          <a:p>
            <a:fld id="{A5E55A7B-7854-E145-92D9-B491DF4BAE2D}" type="slidenum">
              <a:rPr lang="en-US" smtClean="0"/>
              <a:pPr/>
              <a:t>‹#›</a:t>
            </a:fld>
            <a:endParaRPr lang="en-US" dirty="0"/>
          </a:p>
        </p:txBody>
      </p:sp>
    </p:spTree>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a:t>Click to edit Master title style</a:t>
            </a:r>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Rectangle 4"/>
          <p:cNvSpPr>
            <a:spLocks noGrp="1" noChangeArrowheads="1"/>
          </p:cNvSpPr>
          <p:nvPr>
            <p:ph type="dt" sz="half" idx="10"/>
          </p:nvPr>
        </p:nvSpPr>
        <p:spPr>
          <a:ln/>
        </p:spPr>
        <p:txBody>
          <a:bodyPr/>
          <a:lstStyle>
            <a:lvl1pPr>
              <a:defRPr/>
            </a:lvl1pPr>
          </a:lstStyle>
          <a:p>
            <a:fld id="{0AFDA5EF-EAD3-4AD6-A6CD-76FF4F4B070F}" type="datetime1">
              <a:rPr lang="en-US" smtClean="0"/>
              <a:t>2/2/2023</a:t>
            </a:fld>
            <a:endParaRPr lang="en-US" dirty="0"/>
          </a:p>
        </p:txBody>
      </p:sp>
      <p:sp>
        <p:nvSpPr>
          <p:cNvPr id="7" name="Rectangle 6"/>
          <p:cNvSpPr>
            <a:spLocks noGrp="1" noChangeArrowheads="1"/>
          </p:cNvSpPr>
          <p:nvPr>
            <p:ph type="sldNum" sz="quarter" idx="12"/>
          </p:nvPr>
        </p:nvSpPr>
        <p:spPr>
          <a:ln/>
        </p:spPr>
        <p:txBody>
          <a:bodyPr/>
          <a:lstStyle>
            <a:lvl1pPr>
              <a:defRPr/>
            </a:lvl1pPr>
          </a:lstStyle>
          <a:p>
            <a:fld id="{DB0E4600-0381-4CF3-88F2-7ED7D2E3F9C8}" type="slidenum">
              <a:rPr lang="en-US" smtClean="0"/>
              <a:pPr/>
              <a:t>‹#›</a:t>
            </a:fld>
            <a:endParaRPr lang="en-US" dirty="0"/>
          </a:p>
        </p:txBody>
      </p:sp>
    </p:spTree>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a:t>Click to edit Master title style</a:t>
            </a:r>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r>
              <a:rPr lang="en-US" noProof="0" dirty="0"/>
              <a:t>Click icon to add picture</a:t>
            </a:r>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Rectangle 4"/>
          <p:cNvSpPr>
            <a:spLocks noGrp="1" noChangeArrowheads="1"/>
          </p:cNvSpPr>
          <p:nvPr>
            <p:ph type="dt" sz="half" idx="10"/>
          </p:nvPr>
        </p:nvSpPr>
        <p:spPr>
          <a:ln/>
        </p:spPr>
        <p:txBody>
          <a:bodyPr/>
          <a:lstStyle>
            <a:lvl1pPr>
              <a:defRPr/>
            </a:lvl1pPr>
          </a:lstStyle>
          <a:p>
            <a:fld id="{8DDB4AAB-5B05-4A20-A76C-54CEA3A55F40}" type="datetime1">
              <a:rPr lang="en-US" smtClean="0"/>
              <a:t>2/2/2023</a:t>
            </a:fld>
            <a:endParaRPr lang="en-US" dirty="0"/>
          </a:p>
        </p:txBody>
      </p:sp>
      <p:sp>
        <p:nvSpPr>
          <p:cNvPr id="7" name="Rectangle 6"/>
          <p:cNvSpPr>
            <a:spLocks noGrp="1" noChangeArrowheads="1"/>
          </p:cNvSpPr>
          <p:nvPr>
            <p:ph type="sldNum" sz="quarter" idx="12"/>
          </p:nvPr>
        </p:nvSpPr>
        <p:spPr>
          <a:ln/>
        </p:spPr>
        <p:txBody>
          <a:bodyPr/>
          <a:lstStyle>
            <a:lvl1pPr>
              <a:defRPr/>
            </a:lvl1pPr>
          </a:lstStyle>
          <a:p>
            <a:fld id="{A5E55A7B-7854-E145-92D9-B491DF4BAE2D}" type="slidenum">
              <a:rPr lang="en-US" smtClean="0"/>
              <a:pPr/>
              <a:t>‹#›</a:t>
            </a:fld>
            <a:endParaRPr lang="en-US" dirty="0"/>
          </a:p>
        </p:txBody>
      </p:sp>
    </p:spTree>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Rectangle 4"/>
          <p:cNvSpPr>
            <a:spLocks noGrp="1" noChangeArrowheads="1"/>
          </p:cNvSpPr>
          <p:nvPr>
            <p:ph type="dt" sz="half" idx="10"/>
          </p:nvPr>
        </p:nvSpPr>
        <p:spPr>
          <a:ln/>
        </p:spPr>
        <p:txBody>
          <a:bodyPr/>
          <a:lstStyle>
            <a:lvl1pPr>
              <a:defRPr/>
            </a:lvl1pPr>
          </a:lstStyle>
          <a:p>
            <a:fld id="{2FB569AD-00B1-4F75-84B1-57F594612FE8}" type="datetime1">
              <a:rPr lang="en-US" smtClean="0"/>
              <a:t>2/2/2023</a:t>
            </a:fld>
            <a:endParaRPr lang="en-US" dirty="0"/>
          </a:p>
        </p:txBody>
      </p:sp>
      <p:sp>
        <p:nvSpPr>
          <p:cNvPr id="6" name="Rectangle 6"/>
          <p:cNvSpPr>
            <a:spLocks noGrp="1" noChangeArrowheads="1"/>
          </p:cNvSpPr>
          <p:nvPr>
            <p:ph type="sldNum" sz="quarter" idx="12"/>
          </p:nvPr>
        </p:nvSpPr>
        <p:spPr>
          <a:ln/>
        </p:spPr>
        <p:txBody>
          <a:bodyPr/>
          <a:lstStyle>
            <a:lvl1pPr>
              <a:defRPr/>
            </a:lvl1pPr>
          </a:lstStyle>
          <a:p>
            <a:fld id="{A5E55A7B-7854-E145-92D9-B491DF4BAE2D}" type="slidenum">
              <a:rPr lang="en-US" smtClean="0"/>
              <a:pPr/>
              <a:t>‹#›</a:t>
            </a:fld>
            <a:endParaRPr lang="en-US" dirty="0"/>
          </a:p>
        </p:txBody>
      </p:sp>
    </p:spTree>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Rectangle 4"/>
          <p:cNvSpPr>
            <a:spLocks noGrp="1" noChangeArrowheads="1"/>
          </p:cNvSpPr>
          <p:nvPr>
            <p:ph type="dt" sz="half" idx="10"/>
          </p:nvPr>
        </p:nvSpPr>
        <p:spPr>
          <a:ln/>
        </p:spPr>
        <p:txBody>
          <a:bodyPr/>
          <a:lstStyle>
            <a:lvl1pPr>
              <a:defRPr/>
            </a:lvl1pPr>
          </a:lstStyle>
          <a:p>
            <a:fld id="{E3F292EE-8E21-4239-A37A-82E28BD16FAA}" type="datetime1">
              <a:rPr lang="en-US" smtClean="0"/>
              <a:t>2/2/2023</a:t>
            </a:fld>
            <a:endParaRPr lang="en-US" dirty="0"/>
          </a:p>
        </p:txBody>
      </p:sp>
      <p:sp>
        <p:nvSpPr>
          <p:cNvPr id="6" name="Rectangle 6"/>
          <p:cNvSpPr>
            <a:spLocks noGrp="1" noChangeArrowheads="1"/>
          </p:cNvSpPr>
          <p:nvPr>
            <p:ph type="sldNum" sz="quarter" idx="12"/>
          </p:nvPr>
        </p:nvSpPr>
        <p:spPr>
          <a:ln/>
        </p:spPr>
        <p:txBody>
          <a:bodyPr/>
          <a:lstStyle>
            <a:lvl1pPr>
              <a:defRPr/>
            </a:lvl1pPr>
          </a:lstStyle>
          <a:p>
            <a:fld id="{A5E55A7B-7854-E145-92D9-B491DF4BAE2D}" type="slidenum">
              <a:rPr lang="en-US" smtClean="0"/>
              <a:pPr/>
              <a:t>‹#›</a:t>
            </a:fld>
            <a:endParaRPr lang="en-US" dirty="0"/>
          </a:p>
        </p:txBody>
      </p:sp>
    </p:spTree>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xAndTwoObj" preserve="1">
  <p:cSld name="Title, Text, and 2 Content">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1143000"/>
          </a:xfrm>
        </p:spPr>
        <p:txBody>
          <a:bodyPr/>
          <a:lstStyle/>
          <a:p>
            <a:r>
              <a:rPr lang="en-US"/>
              <a:t>Click to edit Master title style</a:t>
            </a:r>
          </a:p>
        </p:txBody>
      </p:sp>
      <p:sp>
        <p:nvSpPr>
          <p:cNvPr id="3" name="Text Placeholder 2"/>
          <p:cNvSpPr>
            <a:spLocks noGrp="1"/>
          </p:cNvSpPr>
          <p:nvPr>
            <p:ph type="body" sz="half" idx="1"/>
          </p:nvPr>
        </p:nvSpPr>
        <p:spPr>
          <a:xfrm>
            <a:off x="457200" y="1600200"/>
            <a:ext cx="4038600" cy="4525963"/>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quarter" idx="2"/>
          </p:nvPr>
        </p:nvSpPr>
        <p:spPr>
          <a:xfrm>
            <a:off x="4648200" y="1600200"/>
            <a:ext cx="4038600" cy="21859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Content Placeholder 4"/>
          <p:cNvSpPr>
            <a:spLocks noGrp="1"/>
          </p:cNvSpPr>
          <p:nvPr>
            <p:ph sz="quarter" idx="3"/>
          </p:nvPr>
        </p:nvSpPr>
        <p:spPr>
          <a:xfrm>
            <a:off x="4648200" y="3938588"/>
            <a:ext cx="4038600" cy="2187575"/>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Date Placeholder 5"/>
          <p:cNvSpPr>
            <a:spLocks noGrp="1"/>
          </p:cNvSpPr>
          <p:nvPr>
            <p:ph type="dt" sz="half" idx="10"/>
          </p:nvPr>
        </p:nvSpPr>
        <p:spPr/>
        <p:txBody>
          <a:bodyPr/>
          <a:lstStyle>
            <a:lvl1pPr>
              <a:defRPr/>
            </a:lvl1pPr>
          </a:lstStyle>
          <a:p>
            <a:fld id="{49805B3C-1E2B-49EF-87DF-9671EF24AE8D}" type="datetime1">
              <a:rPr lang="en-US" smtClean="0"/>
              <a:t>2/2/2023</a:t>
            </a:fld>
            <a:endParaRPr lang="en-US" dirty="0"/>
          </a:p>
        </p:txBody>
      </p:sp>
      <p:sp>
        <p:nvSpPr>
          <p:cNvPr id="8" name="Slide Number Placeholder 7"/>
          <p:cNvSpPr>
            <a:spLocks noGrp="1"/>
          </p:cNvSpPr>
          <p:nvPr>
            <p:ph type="sldNum" sz="quarter" idx="12"/>
          </p:nvPr>
        </p:nvSpPr>
        <p:spPr>
          <a:xfrm>
            <a:off x="6553200" y="6245225"/>
            <a:ext cx="2133600" cy="476250"/>
          </a:xfrm>
        </p:spPr>
        <p:txBody>
          <a:bodyPr/>
          <a:lstStyle>
            <a:lvl1pPr>
              <a:defRPr/>
            </a:lvl1pPr>
          </a:lstStyle>
          <a:p>
            <a:fld id="{A5E55A7B-7854-E145-92D9-B491DF4BAE2D}" type="slidenum">
              <a:rPr lang="en-US" smtClean="0"/>
              <a:pPr/>
              <a:t>‹#›</a:t>
            </a:fld>
            <a:endParaRPr lang="en-US" dirty="0"/>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slideLayout" Target="../slideLayouts/slideLayout17.xml"/><Relationship Id="rId2" Type="http://schemas.openxmlformats.org/officeDocument/2006/relationships/slideLayout" Target="../slideLayouts/slideLayout2.xml"/><Relationship Id="rId16" Type="http://schemas.openxmlformats.org/officeDocument/2006/relationships/slideLayout" Target="../slideLayouts/slideLayout16.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19" Type="http://schemas.openxmlformats.org/officeDocument/2006/relationships/image" Target="../media/image1.png"/><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Rectangle 6"/>
          <p:cNvSpPr/>
          <p:nvPr/>
        </p:nvSpPr>
        <p:spPr>
          <a:xfrm>
            <a:off x="0" y="6553200"/>
            <a:ext cx="9144000" cy="304800"/>
          </a:xfrm>
          <a:prstGeom prst="rect">
            <a:avLst/>
          </a:prstGeom>
          <a:solidFill>
            <a:srgbClr val="9E8C78"/>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sp>
        <p:nvSpPr>
          <p:cNvPr id="8" name="Rectangle 7"/>
          <p:cNvSpPr/>
          <p:nvPr/>
        </p:nvSpPr>
        <p:spPr>
          <a:xfrm>
            <a:off x="0" y="6451600"/>
            <a:ext cx="9144000" cy="76200"/>
          </a:xfrm>
          <a:prstGeom prst="rect">
            <a:avLst/>
          </a:prstGeom>
          <a:solidFill>
            <a:srgbClr val="800000"/>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pic>
        <p:nvPicPr>
          <p:cNvPr id="1028" name="Picture 8" descr="SNL_color_stack.png"/>
          <p:cNvPicPr>
            <a:picLocks noChangeAspect="1"/>
          </p:cNvPicPr>
          <p:nvPr/>
        </p:nvPicPr>
        <p:blipFill>
          <a:blip r:embed="rId19"/>
          <a:srcRect/>
          <a:stretch>
            <a:fillRect/>
          </a:stretch>
        </p:blipFill>
        <p:spPr bwMode="auto">
          <a:xfrm>
            <a:off x="8001000" y="228600"/>
            <a:ext cx="936625" cy="411163"/>
          </a:xfrm>
          <a:prstGeom prst="rect">
            <a:avLst/>
          </a:prstGeom>
          <a:noFill/>
          <a:ln w="9525">
            <a:noFill/>
            <a:miter lim="800000"/>
            <a:headEnd/>
            <a:tailEnd/>
          </a:ln>
        </p:spPr>
      </p:pic>
      <p:sp>
        <p:nvSpPr>
          <p:cNvPr id="1029" name="Rectangle 2"/>
          <p:cNvSpPr>
            <a:spLocks noGrp="1" noChangeArrowheads="1"/>
          </p:cNvSpPr>
          <p:nvPr>
            <p:ph type="title"/>
          </p:nvPr>
        </p:nvSpPr>
        <p:spPr bwMode="auto">
          <a:xfrm>
            <a:off x="457200" y="0"/>
            <a:ext cx="8229600" cy="991675"/>
          </a:xfrm>
          <a:prstGeom prst="rect">
            <a:avLst/>
          </a:prstGeom>
          <a:noFill/>
          <a:ln w="9525">
            <a:noFill/>
            <a:miter lim="800000"/>
            <a:headEnd/>
            <a:tailEnd/>
          </a:ln>
        </p:spPr>
        <p:txBody>
          <a:bodyPr vert="horz" wrap="square" lIns="91440" tIns="45720" rIns="91440" bIns="45720" numCol="1" anchor="ctr" anchorCtr="0" compatLnSpc="1">
            <a:prstTxWarp prst="textNoShape">
              <a:avLst/>
            </a:prstTxWarp>
          </a:bodyPr>
          <a:lstStyle/>
          <a:p>
            <a:pPr lvl="0"/>
            <a:r>
              <a:rPr lang="en-US" dirty="0"/>
              <a:t>Click to edit Master title style</a:t>
            </a:r>
          </a:p>
        </p:txBody>
      </p:sp>
      <p:sp>
        <p:nvSpPr>
          <p:cNvPr id="1030" name="Rectangle 3"/>
          <p:cNvSpPr>
            <a:spLocks noGrp="1" noChangeArrowheads="1"/>
          </p:cNvSpPr>
          <p:nvPr>
            <p:ph type="body" idx="1"/>
          </p:nvPr>
        </p:nvSpPr>
        <p:spPr bwMode="auto">
          <a:xfrm>
            <a:off x="457200" y="1278740"/>
            <a:ext cx="8229600" cy="4847424"/>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2" name="Rectangle 4"/>
          <p:cNvSpPr>
            <a:spLocks noGrp="1" noChangeArrowheads="1"/>
          </p:cNvSpPr>
          <p:nvPr>
            <p:ph type="dt" sz="half" idx="2"/>
          </p:nvPr>
        </p:nvSpPr>
        <p:spPr bwMode="auto">
          <a:xfrm>
            <a:off x="109274" y="6166934"/>
            <a:ext cx="1490926" cy="284666"/>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defRPr sz="1400">
                <a:latin typeface="Calibri"/>
                <a:cs typeface="Calibri"/>
              </a:defRPr>
            </a:lvl1pPr>
          </a:lstStyle>
          <a:p>
            <a:fld id="{B4123DCC-0118-4ED2-942F-D364A8B7C37E}" type="datetime1">
              <a:rPr lang="en-US" smtClean="0"/>
              <a:t>2/2/2023</a:t>
            </a:fld>
            <a:endParaRPr lang="en-US" dirty="0"/>
          </a:p>
        </p:txBody>
      </p:sp>
      <p:sp>
        <p:nvSpPr>
          <p:cNvPr id="4" name="Rectangle 6"/>
          <p:cNvSpPr>
            <a:spLocks noGrp="1" noChangeArrowheads="1"/>
          </p:cNvSpPr>
          <p:nvPr>
            <p:ph type="sldNum" sz="quarter" idx="4"/>
          </p:nvPr>
        </p:nvSpPr>
        <p:spPr bwMode="auto">
          <a:xfrm>
            <a:off x="8469312" y="6552884"/>
            <a:ext cx="609600" cy="3746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a:defRPr sz="1400">
                <a:solidFill>
                  <a:schemeClr val="bg1"/>
                </a:solidFill>
                <a:latin typeface="Calibri"/>
                <a:cs typeface="Calibri"/>
              </a:defRPr>
            </a:lvl1pPr>
          </a:lstStyle>
          <a:p>
            <a:fld id="{A5E55A7B-7854-E145-92D9-B491DF4BAE2D}" type="slidenum">
              <a:rPr lang="en-US" smtClean="0"/>
              <a:pPr/>
              <a:t>‹#›</a:t>
            </a:fld>
            <a:endParaRPr lang="en-US" dirty="0"/>
          </a:p>
        </p:txBody>
      </p:sp>
    </p:spTree>
  </p:cSld>
  <p:clrMap bg1="lt1" tx1="dk1" bg2="lt2" tx2="dk2" accent1="accent1" accent2="accent2" accent3="accent3" accent4="accent4" accent5="accent5" accent6="accent6" hlink="hlink" folHlink="folHlink"/>
  <p:sldLayoutIdLst>
    <p:sldLayoutId id="2147483784" r:id="rId1"/>
    <p:sldLayoutId id="2147483798" r:id="rId2"/>
    <p:sldLayoutId id="2147483796" r:id="rId3"/>
    <p:sldLayoutId id="2147483799" r:id="rId4"/>
    <p:sldLayoutId id="2147483797" r:id="rId5"/>
    <p:sldLayoutId id="2147483800" r:id="rId6"/>
    <p:sldLayoutId id="2147483785" r:id="rId7"/>
    <p:sldLayoutId id="2147483786" r:id="rId8"/>
    <p:sldLayoutId id="2147483787" r:id="rId9"/>
    <p:sldLayoutId id="2147483788" r:id="rId10"/>
    <p:sldLayoutId id="2147483789" r:id="rId11"/>
    <p:sldLayoutId id="2147483790" r:id="rId12"/>
    <p:sldLayoutId id="2147483791" r:id="rId13"/>
    <p:sldLayoutId id="2147483792" r:id="rId14"/>
    <p:sldLayoutId id="2147483793" r:id="rId15"/>
    <p:sldLayoutId id="2147483794" r:id="rId16"/>
    <p:sldLayoutId id="2147483795" r:id="rId17"/>
  </p:sldLayoutIdLst>
  <p:hf hdr="0" ftr="0" dt="0"/>
  <p:txStyles>
    <p:title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p:titleStyle>
    <p:body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notesSlide" Target="../notesSlides/notesSlide1.xml"/><Relationship Id="rId1" Type="http://schemas.openxmlformats.org/officeDocument/2006/relationships/slideLayout" Target="../slideLayouts/slideLayout1.xml"/><Relationship Id="rId6" Type="http://schemas.openxmlformats.org/officeDocument/2006/relationships/image" Target="../media/image13.png"/><Relationship Id="rId5" Type="http://schemas.openxmlformats.org/officeDocument/2006/relationships/image" Target="../media/image12.png"/><Relationship Id="rId4" Type="http://schemas.openxmlformats.org/officeDocument/2006/relationships/image" Target="../media/image11.png"/></Relationships>
</file>

<file path=ppt/slides/_rels/slide2.xml.rels><?xml version="1.0" encoding="UTF-8" standalone="yes"?>
<Relationships xmlns="http://schemas.openxmlformats.org/package/2006/relationships"><Relationship Id="rId3" Type="http://schemas.openxmlformats.org/officeDocument/2006/relationships/image" Target="../media/image14.jpg"/><Relationship Id="rId2" Type="http://schemas.openxmlformats.org/officeDocument/2006/relationships/notesSlide" Target="../notesSlides/notesSlide2.xml"/><Relationship Id="rId1" Type="http://schemas.openxmlformats.org/officeDocument/2006/relationships/slideLayout" Target="../slideLayouts/slideLayout12.xml"/><Relationship Id="rId5" Type="http://schemas.openxmlformats.org/officeDocument/2006/relationships/image" Target="../media/image16.jpg"/><Relationship Id="rId4" Type="http://schemas.openxmlformats.org/officeDocument/2006/relationships/image" Target="../media/image15.jpg"/></Relationships>
</file>

<file path=ppt/slides/_rels/slide3.xml.rels><?xml version="1.0" encoding="UTF-8" standalone="yes"?>
<Relationships xmlns="http://schemas.openxmlformats.org/package/2006/relationships"><Relationship Id="rId3" Type="http://schemas.openxmlformats.org/officeDocument/2006/relationships/image" Target="../media/image14.jpg"/><Relationship Id="rId2" Type="http://schemas.openxmlformats.org/officeDocument/2006/relationships/notesSlide" Target="../notesSlides/notesSlide3.xml"/><Relationship Id="rId1" Type="http://schemas.openxmlformats.org/officeDocument/2006/relationships/slideLayout" Target="../slideLayouts/slideLayout12.xml"/><Relationship Id="rId5" Type="http://schemas.openxmlformats.org/officeDocument/2006/relationships/image" Target="../media/image16.jpg"/><Relationship Id="rId4" Type="http://schemas.openxmlformats.org/officeDocument/2006/relationships/image" Target="../media/image15.jpg"/></Relationships>
</file>

<file path=ppt/slides/_rels/slide4.xml.rels><?xml version="1.0" encoding="UTF-8" standalone="yes"?>
<Relationships xmlns="http://schemas.openxmlformats.org/package/2006/relationships"><Relationship Id="rId3" Type="http://schemas.openxmlformats.org/officeDocument/2006/relationships/image" Target="../media/image17.png"/><Relationship Id="rId2" Type="http://schemas.openxmlformats.org/officeDocument/2006/relationships/notesSlide" Target="../notesSlides/notesSlide4.xml"/><Relationship Id="rId1" Type="http://schemas.openxmlformats.org/officeDocument/2006/relationships/slideLayout" Target="../slideLayouts/slideLayout7.xml"/><Relationship Id="rId4" Type="http://schemas.openxmlformats.org/officeDocument/2006/relationships/image" Target="../media/image18.emf"/></Relationships>
</file>

<file path=ppt/slides/_rels/slide5.xml.rels><?xml version="1.0" encoding="UTF-8" standalone="yes"?>
<Relationships xmlns="http://schemas.openxmlformats.org/package/2006/relationships"><Relationship Id="rId3" Type="http://schemas.openxmlformats.org/officeDocument/2006/relationships/image" Target="../media/image20.jpg"/><Relationship Id="rId2" Type="http://schemas.openxmlformats.org/officeDocument/2006/relationships/notesSlide" Target="../notesSlides/notesSlide5.xml"/><Relationship Id="rId1" Type="http://schemas.openxmlformats.org/officeDocument/2006/relationships/slideLayout" Target="../slideLayouts/slideLayout7.xml"/></Relationships>
</file>

<file path=ppt/slides/_rels/slide6.xml.rels><?xml version="1.0" encoding="UTF-8" standalone="yes"?>
<Relationships xmlns="http://schemas.openxmlformats.org/package/2006/relationships"><Relationship Id="rId3" Type="http://schemas.openxmlformats.org/officeDocument/2006/relationships/image" Target="../media/image20.jpg"/><Relationship Id="rId2" Type="http://schemas.openxmlformats.org/officeDocument/2006/relationships/notesSlide" Target="../notesSlides/notesSlide6.xml"/><Relationship Id="rId1" Type="http://schemas.openxmlformats.org/officeDocument/2006/relationships/slideLayout" Target="../slideLayouts/slideLayout7.xml"/></Relationships>
</file>

<file path=ppt/slides/_rels/slide7.xml.rels><?xml version="1.0" encoding="UTF-8" standalone="yes"?>
<Relationships xmlns="http://schemas.openxmlformats.org/package/2006/relationships"><Relationship Id="rId3" Type="http://schemas.openxmlformats.org/officeDocument/2006/relationships/image" Target="../media/image20.jpg"/><Relationship Id="rId2" Type="http://schemas.openxmlformats.org/officeDocument/2006/relationships/notesSlide" Target="../notesSlides/notesSlide7.xml"/><Relationship Id="rId1" Type="http://schemas.openxmlformats.org/officeDocument/2006/relationships/slideLayout" Target="../slideLayouts/slideLayout7.xml"/></Relationships>
</file>

<file path=ppt/slides/_rels/slide8.xml.rels><?xml version="1.0" encoding="UTF-8" standalone="yes"?>
<Relationships xmlns="http://schemas.openxmlformats.org/package/2006/relationships"><Relationship Id="rId3" Type="http://schemas.openxmlformats.org/officeDocument/2006/relationships/image" Target="../media/image21.png"/><Relationship Id="rId2" Type="http://schemas.openxmlformats.org/officeDocument/2006/relationships/notesSlide" Target="../notesSlides/notesSlide8.xml"/><Relationship Id="rId1" Type="http://schemas.openxmlformats.org/officeDocument/2006/relationships/slideLayout" Target="../slideLayouts/slideLayout7.xml"/></Relationships>
</file>

<file path=ppt/slides/_rels/slide9.xml.rels><?xml version="1.0" encoding="UTF-8" standalone="yes"?>
<Relationships xmlns="http://schemas.openxmlformats.org/package/2006/relationships"><Relationship Id="rId3" Type="http://schemas.openxmlformats.org/officeDocument/2006/relationships/image" Target="../media/image15.jpg"/><Relationship Id="rId2" Type="http://schemas.openxmlformats.org/officeDocument/2006/relationships/notesSlide" Target="../notesSlides/notesSlide9.xml"/><Relationship Id="rId1" Type="http://schemas.openxmlformats.org/officeDocument/2006/relationships/slideLayout" Target="../slideLayouts/slideLayout7.xml"/><Relationship Id="rId6" Type="http://schemas.openxmlformats.org/officeDocument/2006/relationships/image" Target="../media/image22.jpg"/><Relationship Id="rId5" Type="http://schemas.openxmlformats.org/officeDocument/2006/relationships/image" Target="../media/image22.png"/><Relationship Id="rId4" Type="http://schemas.openxmlformats.org/officeDocument/2006/relationships/image" Target="../media/image16.jpg"/></Relationships>
</file>

<file path=ppt/slides/_rels/slide10.xml.rels><?xml version="1.0" encoding="UTF-8" standalone="yes"?>
<Relationships xmlns="http://schemas.openxmlformats.org/package/2006/relationships"><Relationship Id="rId3" Type="http://schemas.openxmlformats.org/officeDocument/2006/relationships/image" Target="../media/image16.jpg"/><Relationship Id="rId2" Type="http://schemas.openxmlformats.org/officeDocument/2006/relationships/notesSlide" Target="../notesSlides/notesSlide10.xml"/><Relationship Id="rId1" Type="http://schemas.openxmlformats.org/officeDocument/2006/relationships/slideLayout" Target="../slideLayouts/slideLayout7.xml"/><Relationship Id="rId6" Type="http://schemas.openxmlformats.org/officeDocument/2006/relationships/image" Target="../media/image24.png"/><Relationship Id="rId5" Type="http://schemas.openxmlformats.org/officeDocument/2006/relationships/image" Target="../media/image22.jpg"/><Relationship Id="rId4" Type="http://schemas.openxmlformats.org/officeDocument/2006/relationships/image" Target="../media/image22.png"/></Relationships>
</file>

<file path=ppt/slides/_rels/slide11.xml.rels><?xml version="1.0" encoding="UTF-8" standalone="yes"?>
<Relationships xmlns="http://schemas.openxmlformats.org/package/2006/relationships"><Relationship Id="rId3" Type="http://schemas.openxmlformats.org/officeDocument/2006/relationships/image" Target="../media/image15.jpg"/><Relationship Id="rId2" Type="http://schemas.openxmlformats.org/officeDocument/2006/relationships/notesSlide" Target="../notesSlides/notesSlide11.xml"/><Relationship Id="rId1" Type="http://schemas.openxmlformats.org/officeDocument/2006/relationships/slideLayout" Target="../slideLayouts/slideLayout7.xml"/><Relationship Id="rId6" Type="http://schemas.openxmlformats.org/officeDocument/2006/relationships/image" Target="../media/image25.png"/><Relationship Id="rId5" Type="http://schemas.openxmlformats.org/officeDocument/2006/relationships/image" Target="../media/image22.jpg"/><Relationship Id="rId4" Type="http://schemas.openxmlformats.org/officeDocument/2006/relationships/image" Target="../media/image22.png"/></Relationships>
</file>

<file path=ppt/slides/_rels/slide12.xml.rels><?xml version="1.0" encoding="UTF-8" standalone="yes"?>
<Relationships xmlns="http://schemas.openxmlformats.org/package/2006/relationships"><Relationship Id="rId3" Type="http://schemas.openxmlformats.org/officeDocument/2006/relationships/image" Target="../media/image15.jpg"/><Relationship Id="rId7" Type="http://schemas.openxmlformats.org/officeDocument/2006/relationships/image" Target="../media/image26.png"/><Relationship Id="rId2" Type="http://schemas.openxmlformats.org/officeDocument/2006/relationships/notesSlide" Target="../notesSlides/notesSlide12.xml"/><Relationship Id="rId1" Type="http://schemas.openxmlformats.org/officeDocument/2006/relationships/slideLayout" Target="../slideLayouts/slideLayout7.xml"/><Relationship Id="rId6" Type="http://schemas.openxmlformats.org/officeDocument/2006/relationships/image" Target="../media/image22.jpg"/><Relationship Id="rId5" Type="http://schemas.openxmlformats.org/officeDocument/2006/relationships/image" Target="../media/image22.png"/><Relationship Id="rId4" Type="http://schemas.openxmlformats.org/officeDocument/2006/relationships/image" Target="../media/image16.jpg"/></Relationships>
</file>

<file path=ppt/slides/_rels/slide13.xml.rels><?xml version="1.0" encoding="UTF-8" standalone="yes"?>
<Relationships xmlns="http://schemas.openxmlformats.org/package/2006/relationships"><Relationship Id="rId3" Type="http://schemas.openxmlformats.org/officeDocument/2006/relationships/image" Target="../media/image23.jpg"/><Relationship Id="rId2" Type="http://schemas.openxmlformats.org/officeDocument/2006/relationships/notesSlide" Target="../notesSlides/notesSlide13.xml"/><Relationship Id="rId1" Type="http://schemas.openxmlformats.org/officeDocument/2006/relationships/slideLayout" Target="../slideLayouts/slideLayout7.xml"/></Relationships>
</file>

<file path=ppt/slides/_rels/slide14.xml.rels><?xml version="1.0" encoding="UTF-8" standalone="yes"?>
<Relationships xmlns="http://schemas.openxmlformats.org/package/2006/relationships"><Relationship Id="rId3" Type="http://schemas.openxmlformats.org/officeDocument/2006/relationships/image" Target="../media/image14.jpg"/><Relationship Id="rId2" Type="http://schemas.openxmlformats.org/officeDocument/2006/relationships/notesSlide" Target="../notesSlides/notesSlide14.xml"/><Relationship Id="rId1" Type="http://schemas.openxmlformats.org/officeDocument/2006/relationships/slideLayout" Target="../slideLayouts/slideLayout12.xml"/><Relationship Id="rId5" Type="http://schemas.openxmlformats.org/officeDocument/2006/relationships/image" Target="../media/image16.jpg"/><Relationship Id="rId4" Type="http://schemas.openxmlformats.org/officeDocument/2006/relationships/image" Target="../media/image15.jpg"/></Relationships>
</file>

<file path=ppt/slides/_rels/slide15.xml.rels><?xml version="1.0" encoding="UTF-8" standalone="yes"?>
<Relationships xmlns="http://schemas.openxmlformats.org/package/2006/relationships"><Relationship Id="rId8" Type="http://schemas.openxmlformats.org/officeDocument/2006/relationships/image" Target="../media/image33.png"/><Relationship Id="rId3" Type="http://schemas.openxmlformats.org/officeDocument/2006/relationships/image" Target="../media/image28.png"/><Relationship Id="rId7" Type="http://schemas.openxmlformats.org/officeDocument/2006/relationships/image" Target="../media/image31.png"/><Relationship Id="rId2" Type="http://schemas.openxmlformats.org/officeDocument/2006/relationships/notesSlide" Target="../notesSlides/notesSlide15.xml"/><Relationship Id="rId1" Type="http://schemas.openxmlformats.org/officeDocument/2006/relationships/slideLayout" Target="../slideLayouts/slideLayout7.xml"/><Relationship Id="rId6" Type="http://schemas.openxmlformats.org/officeDocument/2006/relationships/image" Target="../media/image29.png"/><Relationship Id="rId5" Type="http://schemas.openxmlformats.org/officeDocument/2006/relationships/image" Target="../media/image30.png"/><Relationship Id="rId4" Type="http://schemas.openxmlformats.org/officeDocument/2006/relationships/image" Target="../media/image27.png"/></Relationships>
</file>

<file path=ppt/slides/_rels/slide16.xml.rels><?xml version="1.0" encoding="UTF-8" standalone="yes"?>
<Relationships xmlns="http://schemas.openxmlformats.org/package/2006/relationships"><Relationship Id="rId8" Type="http://schemas.openxmlformats.org/officeDocument/2006/relationships/image" Target="../media/image37.png"/><Relationship Id="rId3" Type="http://schemas.openxmlformats.org/officeDocument/2006/relationships/image" Target="../media/image34.png"/><Relationship Id="rId7" Type="http://schemas.openxmlformats.org/officeDocument/2006/relationships/image" Target="../media/image36.png"/><Relationship Id="rId2" Type="http://schemas.openxmlformats.org/officeDocument/2006/relationships/notesSlide" Target="../notesSlides/notesSlide16.xml"/><Relationship Id="rId1" Type="http://schemas.openxmlformats.org/officeDocument/2006/relationships/slideLayout" Target="../slideLayouts/slideLayout7.xml"/><Relationship Id="rId6" Type="http://schemas.openxmlformats.org/officeDocument/2006/relationships/image" Target="../media/image35.png"/><Relationship Id="rId11" Type="http://schemas.openxmlformats.org/officeDocument/2006/relationships/image" Target="../media/image40.png"/><Relationship Id="rId5" Type="http://schemas.openxmlformats.org/officeDocument/2006/relationships/image" Target="../media/image16.jpg"/><Relationship Id="rId10" Type="http://schemas.openxmlformats.org/officeDocument/2006/relationships/image" Target="../media/image39.png"/><Relationship Id="rId4" Type="http://schemas.openxmlformats.org/officeDocument/2006/relationships/image" Target="../media/image15.jpg"/><Relationship Id="rId9" Type="http://schemas.openxmlformats.org/officeDocument/2006/relationships/image" Target="../media/image38.png"/></Relationships>
</file>

<file path=ppt/slides/_rels/slide17.xml.rels><?xml version="1.0" encoding="UTF-8" standalone="yes"?>
<Relationships xmlns="http://schemas.openxmlformats.org/package/2006/relationships"><Relationship Id="rId8" Type="http://schemas.openxmlformats.org/officeDocument/2006/relationships/image" Target="../media/image40.png"/><Relationship Id="rId3" Type="http://schemas.openxmlformats.org/officeDocument/2006/relationships/image" Target="../media/image41.png"/><Relationship Id="rId7" Type="http://schemas.openxmlformats.org/officeDocument/2006/relationships/image" Target="../media/image36.png"/><Relationship Id="rId2" Type="http://schemas.openxmlformats.org/officeDocument/2006/relationships/notesSlide" Target="../notesSlides/notesSlide17.xml"/><Relationship Id="rId1" Type="http://schemas.openxmlformats.org/officeDocument/2006/relationships/slideLayout" Target="../slideLayouts/slideLayout7.xml"/><Relationship Id="rId6" Type="http://schemas.openxmlformats.org/officeDocument/2006/relationships/image" Target="../media/image35.png"/><Relationship Id="rId11" Type="http://schemas.openxmlformats.org/officeDocument/2006/relationships/image" Target="../media/image44.png"/><Relationship Id="rId5" Type="http://schemas.openxmlformats.org/officeDocument/2006/relationships/image" Target="../media/image16.jpg"/><Relationship Id="rId10" Type="http://schemas.openxmlformats.org/officeDocument/2006/relationships/image" Target="../media/image43.png"/><Relationship Id="rId4" Type="http://schemas.openxmlformats.org/officeDocument/2006/relationships/image" Target="../media/image15.jpg"/><Relationship Id="rId9" Type="http://schemas.openxmlformats.org/officeDocument/2006/relationships/image" Target="../media/image42.png"/></Relationships>
</file>

<file path=ppt/slides/_rels/slide18.xml.rels><?xml version="1.0" encoding="UTF-8" standalone="yes"?>
<Relationships xmlns="http://schemas.openxmlformats.org/package/2006/relationships"><Relationship Id="rId3" Type="http://schemas.openxmlformats.org/officeDocument/2006/relationships/image" Target="../media/image32.png"/><Relationship Id="rId2" Type="http://schemas.openxmlformats.org/officeDocument/2006/relationships/notesSlide" Target="../notesSlides/notesSlide18.xml"/><Relationship Id="rId1" Type="http://schemas.openxmlformats.org/officeDocument/2006/relationships/slideLayout" Target="../slideLayouts/slideLayout7.xml"/><Relationship Id="rId4" Type="http://schemas.openxmlformats.org/officeDocument/2006/relationships/image" Target="../media/image45.png"/></Relationships>
</file>

<file path=ppt/slides/_rels/slide19.xml.rels><?xml version="1.0" encoding="UTF-8" standalone="yes"?>
<Relationships xmlns="http://schemas.openxmlformats.org/package/2006/relationships"><Relationship Id="rId8" Type="http://schemas.openxmlformats.org/officeDocument/2006/relationships/image" Target="../media/image49.emf"/><Relationship Id="rId3" Type="http://schemas.openxmlformats.org/officeDocument/2006/relationships/image" Target="../media/image240.png"/><Relationship Id="rId7" Type="http://schemas.openxmlformats.org/officeDocument/2006/relationships/image" Target="../media/image48.jpg"/><Relationship Id="rId2" Type="http://schemas.openxmlformats.org/officeDocument/2006/relationships/notesSlide" Target="../notesSlides/notesSlide19.xml"/><Relationship Id="rId1" Type="http://schemas.openxmlformats.org/officeDocument/2006/relationships/slideLayout" Target="../slideLayouts/slideLayout7.xml"/><Relationship Id="rId6" Type="http://schemas.openxmlformats.org/officeDocument/2006/relationships/image" Target="../media/image49.png"/><Relationship Id="rId5" Type="http://schemas.openxmlformats.org/officeDocument/2006/relationships/image" Target="../media/image47.jpg"/><Relationship Id="rId10" Type="http://schemas.openxmlformats.org/officeDocument/2006/relationships/image" Target="../media/image51.jpg"/><Relationship Id="rId4" Type="http://schemas.openxmlformats.org/officeDocument/2006/relationships/image" Target="../media/image46.jpeg"/><Relationship Id="rId9" Type="http://schemas.openxmlformats.org/officeDocument/2006/relationships/image" Target="../media/image50.jpg"/></Relationships>
</file>

<file path=ppt/slides/_rels/slide20.xml.rels><?xml version="1.0" encoding="UTF-8" standalone="yes"?>
<Relationships xmlns="http://schemas.openxmlformats.org/package/2006/relationships"><Relationship Id="rId8" Type="http://schemas.openxmlformats.org/officeDocument/2006/relationships/image" Target="../media/image57.emf"/><Relationship Id="rId3" Type="http://schemas.openxmlformats.org/officeDocument/2006/relationships/image" Target="../media/image52.emf"/><Relationship Id="rId7" Type="http://schemas.openxmlformats.org/officeDocument/2006/relationships/image" Target="../media/image56.emf"/><Relationship Id="rId2" Type="http://schemas.openxmlformats.org/officeDocument/2006/relationships/notesSlide" Target="../notesSlides/notesSlide20.xml"/><Relationship Id="rId1" Type="http://schemas.openxmlformats.org/officeDocument/2006/relationships/slideLayout" Target="../slideLayouts/slideLayout7.xml"/><Relationship Id="rId6" Type="http://schemas.openxmlformats.org/officeDocument/2006/relationships/image" Target="../media/image55.emf"/><Relationship Id="rId11" Type="http://schemas.openxmlformats.org/officeDocument/2006/relationships/image" Target="../media/image60.png"/><Relationship Id="rId5" Type="http://schemas.openxmlformats.org/officeDocument/2006/relationships/image" Target="../media/image54.emf"/><Relationship Id="rId10" Type="http://schemas.openxmlformats.org/officeDocument/2006/relationships/image" Target="../media/image59.emf"/><Relationship Id="rId4" Type="http://schemas.openxmlformats.org/officeDocument/2006/relationships/image" Target="../media/image53.emf"/><Relationship Id="rId9" Type="http://schemas.openxmlformats.org/officeDocument/2006/relationships/image" Target="../media/image58.emf"/></Relationships>
</file>

<file path=ppt/slides/_rels/slide21.xml.rels><?xml version="1.0" encoding="UTF-8" standalone="yes"?>
<Relationships xmlns="http://schemas.openxmlformats.org/package/2006/relationships"><Relationship Id="rId3" Type="http://schemas.openxmlformats.org/officeDocument/2006/relationships/image" Target="../media/image61.png"/><Relationship Id="rId2" Type="http://schemas.openxmlformats.org/officeDocument/2006/relationships/notesSlide" Target="../notesSlides/notesSlide21.xml"/><Relationship Id="rId1" Type="http://schemas.openxmlformats.org/officeDocument/2006/relationships/slideLayout" Target="../slideLayouts/slideLayout7.xml"/><Relationship Id="rId5" Type="http://schemas.openxmlformats.org/officeDocument/2006/relationships/image" Target="../media/image63.png"/><Relationship Id="rId4" Type="http://schemas.openxmlformats.org/officeDocument/2006/relationships/image" Target="../media/image62.png"/></Relationships>
</file>

<file path=ppt/slides/_rels/slide22.xml.rels><?xml version="1.0" encoding="UTF-8" standalone="yes"?>
<Relationships xmlns="http://schemas.openxmlformats.org/package/2006/relationships"><Relationship Id="rId3" Type="http://schemas.openxmlformats.org/officeDocument/2006/relationships/image" Target="../media/image64.emf"/><Relationship Id="rId7" Type="http://schemas.openxmlformats.org/officeDocument/2006/relationships/image" Target="../media/image62.png"/><Relationship Id="rId2" Type="http://schemas.openxmlformats.org/officeDocument/2006/relationships/notesSlide" Target="../notesSlides/notesSlide22.xml"/><Relationship Id="rId1" Type="http://schemas.openxmlformats.org/officeDocument/2006/relationships/slideLayout" Target="../slideLayouts/slideLayout11.xml"/><Relationship Id="rId6" Type="http://schemas.openxmlformats.org/officeDocument/2006/relationships/image" Target="../media/image67.png"/><Relationship Id="rId5" Type="http://schemas.openxmlformats.org/officeDocument/2006/relationships/image" Target="../media/image66.emf"/><Relationship Id="rId4" Type="http://schemas.openxmlformats.org/officeDocument/2006/relationships/image" Target="../media/image65.emf"/></Relationships>
</file>

<file path=ppt/slides/_rels/slide23.xml.rels><?xml version="1.0" encoding="UTF-8" standalone="yes"?>
<Relationships xmlns="http://schemas.openxmlformats.org/package/2006/relationships"><Relationship Id="rId3" Type="http://schemas.openxmlformats.org/officeDocument/2006/relationships/image" Target="../media/image68.jpg"/><Relationship Id="rId7" Type="http://schemas.openxmlformats.org/officeDocument/2006/relationships/image" Target="../media/image501.png"/><Relationship Id="rId2" Type="http://schemas.openxmlformats.org/officeDocument/2006/relationships/notesSlide" Target="../notesSlides/notesSlide23.xml"/><Relationship Id="rId1" Type="http://schemas.openxmlformats.org/officeDocument/2006/relationships/slideLayout" Target="../slideLayouts/slideLayout7.xml"/><Relationship Id="rId6" Type="http://schemas.openxmlformats.org/officeDocument/2006/relationships/image" Target="../media/image62.png"/><Relationship Id="rId5" Type="http://schemas.openxmlformats.org/officeDocument/2006/relationships/image" Target="../media/image491.png"/><Relationship Id="rId4" Type="http://schemas.openxmlformats.org/officeDocument/2006/relationships/image" Target="../media/image69.jpg"/></Relationships>
</file>

<file path=ppt/slides/_rels/slide24.xml.rels><?xml version="1.0" encoding="UTF-8" standalone="yes"?>
<Relationships xmlns="http://schemas.openxmlformats.org/package/2006/relationships"><Relationship Id="rId3" Type="http://schemas.openxmlformats.org/officeDocument/2006/relationships/image" Target="../media/image70.png"/><Relationship Id="rId2" Type="http://schemas.openxmlformats.org/officeDocument/2006/relationships/notesSlide" Target="../notesSlides/notesSlide24.xml"/><Relationship Id="rId1" Type="http://schemas.openxmlformats.org/officeDocument/2006/relationships/slideLayout" Target="../slideLayouts/slideLayout11.xml"/><Relationship Id="rId5" Type="http://schemas.openxmlformats.org/officeDocument/2006/relationships/image" Target="../media/image62.png"/><Relationship Id="rId4" Type="http://schemas.openxmlformats.org/officeDocument/2006/relationships/image" Target="../media/image71.png"/></Relationships>
</file>

<file path=ppt/slides/_rels/slide25.xml.rels><?xml version="1.0" encoding="UTF-8" standalone="yes"?>
<Relationships xmlns="http://schemas.openxmlformats.org/package/2006/relationships"><Relationship Id="rId3" Type="http://schemas.openxmlformats.org/officeDocument/2006/relationships/image" Target="../media/image72.png"/><Relationship Id="rId2" Type="http://schemas.openxmlformats.org/officeDocument/2006/relationships/notesSlide" Target="../notesSlides/notesSlide25.xml"/><Relationship Id="rId1" Type="http://schemas.openxmlformats.org/officeDocument/2006/relationships/slideLayout" Target="../slideLayouts/slideLayout7.xml"/><Relationship Id="rId4" Type="http://schemas.openxmlformats.org/officeDocument/2006/relationships/image" Target="../media/image62.png"/></Relationships>
</file>

<file path=ppt/slides/_rels/slide26.xml.rels><?xml version="1.0" encoding="UTF-8" standalone="yes"?>
<Relationships xmlns="http://schemas.openxmlformats.org/package/2006/relationships"><Relationship Id="rId3" Type="http://schemas.openxmlformats.org/officeDocument/2006/relationships/image" Target="../media/image73.png"/><Relationship Id="rId7" Type="http://schemas.openxmlformats.org/officeDocument/2006/relationships/image" Target="../media/image62.png"/><Relationship Id="rId2" Type="http://schemas.openxmlformats.org/officeDocument/2006/relationships/notesSlide" Target="../notesSlides/notesSlide26.xml"/><Relationship Id="rId1" Type="http://schemas.openxmlformats.org/officeDocument/2006/relationships/slideLayout" Target="../slideLayouts/slideLayout7.xml"/><Relationship Id="rId6" Type="http://schemas.openxmlformats.org/officeDocument/2006/relationships/image" Target="../media/image76.png"/><Relationship Id="rId5" Type="http://schemas.openxmlformats.org/officeDocument/2006/relationships/image" Target="../media/image75.png"/><Relationship Id="rId4" Type="http://schemas.openxmlformats.org/officeDocument/2006/relationships/image" Target="../media/image74.png"/></Relationships>
</file>

<file path=ppt/slides/_rels/slide27.xml.rels><?xml version="1.0" encoding="UTF-8" standalone="yes"?>
<Relationships xmlns="http://schemas.openxmlformats.org/package/2006/relationships"><Relationship Id="rId3" Type="http://schemas.openxmlformats.org/officeDocument/2006/relationships/slideLayout" Target="../slideLayouts/slideLayout7.xml"/><Relationship Id="rId2" Type="http://schemas.openxmlformats.org/officeDocument/2006/relationships/video" Target="../media/media1.m4v"/><Relationship Id="rId1" Type="http://schemas.microsoft.com/office/2007/relationships/media" Target="../media/media1.m4v"/><Relationship Id="rId6" Type="http://schemas.openxmlformats.org/officeDocument/2006/relationships/image" Target="../media/image62.png"/><Relationship Id="rId5" Type="http://schemas.openxmlformats.org/officeDocument/2006/relationships/image" Target="../media/image77.png"/><Relationship Id="rId4" Type="http://schemas.openxmlformats.org/officeDocument/2006/relationships/notesSlide" Target="../notesSlides/notesSlide27.xml"/></Relationships>
</file>

<file path=ppt/slides/_rels/slide28.xml.rels><?xml version="1.0" encoding="UTF-8" standalone="yes"?>
<Relationships xmlns="http://schemas.openxmlformats.org/package/2006/relationships"><Relationship Id="rId3" Type="http://schemas.openxmlformats.org/officeDocument/2006/relationships/image" Target="../media/image78.png"/><Relationship Id="rId7" Type="http://schemas.openxmlformats.org/officeDocument/2006/relationships/image" Target="../media/image590.png"/><Relationship Id="rId2" Type="http://schemas.openxmlformats.org/officeDocument/2006/relationships/notesSlide" Target="../notesSlides/notesSlide28.xml"/><Relationship Id="rId1" Type="http://schemas.openxmlformats.org/officeDocument/2006/relationships/slideLayout" Target="../slideLayouts/slideLayout7.xml"/><Relationship Id="rId6" Type="http://schemas.openxmlformats.org/officeDocument/2006/relationships/image" Target="../media/image80.jpg"/><Relationship Id="rId5" Type="http://schemas.openxmlformats.org/officeDocument/2006/relationships/image" Target="../media/image62.png"/><Relationship Id="rId4" Type="http://schemas.openxmlformats.org/officeDocument/2006/relationships/image" Target="../media/image79.png"/></Relationships>
</file>

<file path=ppt/slides/_rels/slide29.xml.rels><?xml version="1.0" encoding="UTF-8" standalone="yes"?>
<Relationships xmlns="http://schemas.openxmlformats.org/package/2006/relationships"><Relationship Id="rId3" Type="http://schemas.openxmlformats.org/officeDocument/2006/relationships/image" Target="../media/image81.png"/><Relationship Id="rId2" Type="http://schemas.openxmlformats.org/officeDocument/2006/relationships/notesSlide" Target="../notesSlides/notesSlide29.xml"/><Relationship Id="rId1" Type="http://schemas.openxmlformats.org/officeDocument/2006/relationships/slideLayout" Target="../slideLayouts/slideLayout7.xml"/></Relationships>
</file>

<file path=ppt/slides/_rels/slide30.xml.rels><?xml version="1.0" encoding="UTF-8" standalone="yes"?>
<Relationships xmlns="http://schemas.openxmlformats.org/package/2006/relationships"><Relationship Id="rId3" Type="http://schemas.openxmlformats.org/officeDocument/2006/relationships/image" Target="../media/image62.png"/><Relationship Id="rId2" Type="http://schemas.openxmlformats.org/officeDocument/2006/relationships/notesSlide" Target="../notesSlides/notesSlide30.xml"/><Relationship Id="rId1" Type="http://schemas.openxmlformats.org/officeDocument/2006/relationships/slideLayout" Target="../slideLayouts/slideLayout7.xml"/><Relationship Id="rId4" Type="http://schemas.openxmlformats.org/officeDocument/2006/relationships/image" Target="../media/image82.jpg"/></Relationships>
</file>

<file path=ppt/slides/_rels/slide31.xml.rels><?xml version="1.0" encoding="UTF-8" standalone="yes"?>
<Relationships xmlns="http://schemas.openxmlformats.org/package/2006/relationships"><Relationship Id="rId3" Type="http://schemas.openxmlformats.org/officeDocument/2006/relationships/image" Target="../media/image83.png"/><Relationship Id="rId2" Type="http://schemas.openxmlformats.org/officeDocument/2006/relationships/notesSlide" Target="../notesSlides/notesSlide31.xml"/><Relationship Id="rId1" Type="http://schemas.openxmlformats.org/officeDocument/2006/relationships/slideLayout" Target="../slideLayouts/slideLayout11.xml"/><Relationship Id="rId6" Type="http://schemas.openxmlformats.org/officeDocument/2006/relationships/image" Target="../media/image62.png"/><Relationship Id="rId5" Type="http://schemas.openxmlformats.org/officeDocument/2006/relationships/image" Target="../media/image85.png"/><Relationship Id="rId4" Type="http://schemas.openxmlformats.org/officeDocument/2006/relationships/image" Target="../media/image84.emf"/></Relationships>
</file>

<file path=ppt/slides/_rels/slide32.xml.rels><?xml version="1.0" encoding="UTF-8" standalone="yes"?>
<Relationships xmlns="http://schemas.openxmlformats.org/package/2006/relationships"><Relationship Id="rId3" Type="http://schemas.openxmlformats.org/officeDocument/2006/relationships/image" Target="../media/image86.png"/><Relationship Id="rId7" Type="http://schemas.openxmlformats.org/officeDocument/2006/relationships/image" Target="../media/image63.png"/><Relationship Id="rId2" Type="http://schemas.openxmlformats.org/officeDocument/2006/relationships/notesSlide" Target="../notesSlides/notesSlide32.xml"/><Relationship Id="rId1" Type="http://schemas.openxmlformats.org/officeDocument/2006/relationships/slideLayout" Target="../slideLayouts/slideLayout11.xml"/><Relationship Id="rId6" Type="http://schemas.openxmlformats.org/officeDocument/2006/relationships/image" Target="../media/image62.png"/><Relationship Id="rId5" Type="http://schemas.openxmlformats.org/officeDocument/2006/relationships/image" Target="../media/image88.emf"/><Relationship Id="rId4" Type="http://schemas.openxmlformats.org/officeDocument/2006/relationships/image" Target="../media/image87.png"/></Relationships>
</file>

<file path=ppt/slides/_rels/slide33.xml.rels><?xml version="1.0" encoding="UTF-8" standalone="yes"?>
<Relationships xmlns="http://schemas.openxmlformats.org/package/2006/relationships"><Relationship Id="rId3" Type="http://schemas.openxmlformats.org/officeDocument/2006/relationships/image" Target="../media/image89.png"/><Relationship Id="rId2" Type="http://schemas.openxmlformats.org/officeDocument/2006/relationships/notesSlide" Target="../notesSlides/notesSlide33.xml"/><Relationship Id="rId1" Type="http://schemas.openxmlformats.org/officeDocument/2006/relationships/slideLayout" Target="../slideLayouts/slideLayout7.xml"/><Relationship Id="rId6" Type="http://schemas.openxmlformats.org/officeDocument/2006/relationships/image" Target="../media/image92.png"/><Relationship Id="rId5" Type="http://schemas.openxmlformats.org/officeDocument/2006/relationships/image" Target="../media/image91.emf"/><Relationship Id="rId4" Type="http://schemas.openxmlformats.org/officeDocument/2006/relationships/image" Target="../media/image90.png"/></Relationships>
</file>

<file path=ppt/slides/_rels/slide34.xml.rels><?xml version="1.0" encoding="UTF-8" standalone="yes"?>
<Relationships xmlns="http://schemas.openxmlformats.org/package/2006/relationships"><Relationship Id="rId3" Type="http://schemas.openxmlformats.org/officeDocument/2006/relationships/image" Target="../media/image14.jpg"/><Relationship Id="rId2" Type="http://schemas.openxmlformats.org/officeDocument/2006/relationships/notesSlide" Target="../notesSlides/notesSlide34.xml"/><Relationship Id="rId1" Type="http://schemas.openxmlformats.org/officeDocument/2006/relationships/slideLayout" Target="../slideLayouts/slideLayout12.xml"/><Relationship Id="rId5" Type="http://schemas.openxmlformats.org/officeDocument/2006/relationships/image" Target="../media/image16.jpg"/><Relationship Id="rId4" Type="http://schemas.openxmlformats.org/officeDocument/2006/relationships/image" Target="../media/image15.jpg"/></Relationships>
</file>

<file path=ppt/slides/_rels/slide35.xml.rels><?xml version="1.0" encoding="UTF-8" standalone="yes"?>
<Relationships xmlns="http://schemas.openxmlformats.org/package/2006/relationships"><Relationship Id="rId8" Type="http://schemas.openxmlformats.org/officeDocument/2006/relationships/image" Target="../media/image100.png"/><Relationship Id="rId3" Type="http://schemas.openxmlformats.org/officeDocument/2006/relationships/image" Target="../media/image95.png"/><Relationship Id="rId7" Type="http://schemas.openxmlformats.org/officeDocument/2006/relationships/image" Target="../media/image99.png"/><Relationship Id="rId2" Type="http://schemas.openxmlformats.org/officeDocument/2006/relationships/notesSlide" Target="../notesSlides/notesSlide35.xml"/><Relationship Id="rId1" Type="http://schemas.openxmlformats.org/officeDocument/2006/relationships/slideLayout" Target="../slideLayouts/slideLayout7.xml"/><Relationship Id="rId6" Type="http://schemas.openxmlformats.org/officeDocument/2006/relationships/image" Target="../media/image98.png"/><Relationship Id="rId5" Type="http://schemas.openxmlformats.org/officeDocument/2006/relationships/image" Target="../media/image97.png"/><Relationship Id="rId4" Type="http://schemas.openxmlformats.org/officeDocument/2006/relationships/image" Target="../media/image96.png"/></Relationships>
</file>

<file path=ppt/slides/_rels/slide36.xml.rels><?xml version="1.0" encoding="UTF-8" standalone="yes"?>
<Relationships xmlns="http://schemas.openxmlformats.org/package/2006/relationships"><Relationship Id="rId3" Type="http://schemas.openxmlformats.org/officeDocument/2006/relationships/image" Target="../media/image93.png"/><Relationship Id="rId2" Type="http://schemas.openxmlformats.org/officeDocument/2006/relationships/notesSlide" Target="../notesSlides/notesSlide36.xml"/><Relationship Id="rId1" Type="http://schemas.openxmlformats.org/officeDocument/2006/relationships/slideLayout" Target="../slideLayouts/slideLayout7.xml"/></Relationships>
</file>

<file path=ppt/slides/_rels/slide37.xml.rels><?xml version="1.0" encoding="UTF-8" standalone="yes"?>
<Relationships xmlns="http://schemas.openxmlformats.org/package/2006/relationships"><Relationship Id="rId3" Type="http://schemas.openxmlformats.org/officeDocument/2006/relationships/image" Target="../media/image93.png"/><Relationship Id="rId2" Type="http://schemas.openxmlformats.org/officeDocument/2006/relationships/notesSlide" Target="../notesSlides/notesSlide37.xml"/><Relationship Id="rId1" Type="http://schemas.openxmlformats.org/officeDocument/2006/relationships/slideLayout" Target="../slideLayouts/slideLayout7.xml"/></Relationships>
</file>

<file path=ppt/slides/_rels/slide38.xml.rels><?xml version="1.0" encoding="UTF-8" standalone="yes"?>
<Relationships xmlns="http://schemas.openxmlformats.org/package/2006/relationships"><Relationship Id="rId8" Type="http://schemas.openxmlformats.org/officeDocument/2006/relationships/image" Target="../media/image731.png"/><Relationship Id="rId3" Type="http://schemas.openxmlformats.org/officeDocument/2006/relationships/image" Target="../media/image94.png"/><Relationship Id="rId7" Type="http://schemas.openxmlformats.org/officeDocument/2006/relationships/image" Target="../media/image310.png"/><Relationship Id="rId2" Type="http://schemas.openxmlformats.org/officeDocument/2006/relationships/notesSlide" Target="../notesSlides/notesSlide38.xml"/><Relationship Id="rId1" Type="http://schemas.openxmlformats.org/officeDocument/2006/relationships/slideLayout" Target="../slideLayouts/slideLayout7.xml"/><Relationship Id="rId6" Type="http://schemas.openxmlformats.org/officeDocument/2006/relationships/image" Target="../media/image301.png"/><Relationship Id="rId5" Type="http://schemas.openxmlformats.org/officeDocument/2006/relationships/image" Target="../media/image280.png"/><Relationship Id="rId4" Type="http://schemas.openxmlformats.org/officeDocument/2006/relationships/image" Target="../media/image101.png"/></Relationships>
</file>

<file path=ppt/slides/_rels/slide39.xml.rels><?xml version="1.0" encoding="UTF-8" standalone="yes"?>
<Relationships xmlns="http://schemas.openxmlformats.org/package/2006/relationships"><Relationship Id="rId8" Type="http://schemas.openxmlformats.org/officeDocument/2006/relationships/image" Target="../media/image320.png"/><Relationship Id="rId3" Type="http://schemas.openxmlformats.org/officeDocument/2006/relationships/image" Target="../media/image94.png"/><Relationship Id="rId7" Type="http://schemas.openxmlformats.org/officeDocument/2006/relationships/image" Target="../media/image321.png"/><Relationship Id="rId12" Type="http://schemas.openxmlformats.org/officeDocument/2006/relationships/image" Target="../media/image731.png"/><Relationship Id="rId2" Type="http://schemas.openxmlformats.org/officeDocument/2006/relationships/notesSlide" Target="../notesSlides/notesSlide39.xml"/><Relationship Id="rId1" Type="http://schemas.openxmlformats.org/officeDocument/2006/relationships/slideLayout" Target="../slideLayouts/slideLayout7.xml"/><Relationship Id="rId11" Type="http://schemas.openxmlformats.org/officeDocument/2006/relationships/image" Target="../media/image340.png"/><Relationship Id="rId5" Type="http://schemas.openxmlformats.org/officeDocument/2006/relationships/image" Target="../media/image280.png"/><Relationship Id="rId10" Type="http://schemas.openxmlformats.org/officeDocument/2006/relationships/image" Target="../media/image301.png"/><Relationship Id="rId4" Type="http://schemas.openxmlformats.org/officeDocument/2006/relationships/image" Target="../media/image101.png"/><Relationship Id="rId9" Type="http://schemas.openxmlformats.org/officeDocument/2006/relationships/image" Target="../media/image330.png"/></Relationships>
</file>

<file path=ppt/slides/_rels/slide40.xml.rels><?xml version="1.0" encoding="UTF-8" standalone="yes"?>
<Relationships xmlns="http://schemas.openxmlformats.org/package/2006/relationships"><Relationship Id="rId8" Type="http://schemas.openxmlformats.org/officeDocument/2006/relationships/image" Target="../media/image301.png"/><Relationship Id="rId3" Type="http://schemas.openxmlformats.org/officeDocument/2006/relationships/image" Target="../media/image94.png"/><Relationship Id="rId7" Type="http://schemas.openxmlformats.org/officeDocument/2006/relationships/image" Target="../media/image360.png"/><Relationship Id="rId2" Type="http://schemas.openxmlformats.org/officeDocument/2006/relationships/notesSlide" Target="../notesSlides/notesSlide40.xml"/><Relationship Id="rId1" Type="http://schemas.openxmlformats.org/officeDocument/2006/relationships/slideLayout" Target="../slideLayouts/slideLayout7.xml"/><Relationship Id="rId6" Type="http://schemas.openxmlformats.org/officeDocument/2006/relationships/image" Target="../media/image350.png"/><Relationship Id="rId5" Type="http://schemas.openxmlformats.org/officeDocument/2006/relationships/image" Target="../media/image280.png"/><Relationship Id="rId10" Type="http://schemas.openxmlformats.org/officeDocument/2006/relationships/image" Target="../media/image731.png"/><Relationship Id="rId4" Type="http://schemas.openxmlformats.org/officeDocument/2006/relationships/image" Target="../media/image101.png"/><Relationship Id="rId9" Type="http://schemas.openxmlformats.org/officeDocument/2006/relationships/image" Target="../media/image370.png"/></Relationships>
</file>

<file path=ppt/slides/_rels/slide41.xml.rels><?xml version="1.0" encoding="UTF-8" standalone="yes"?>
<Relationships xmlns="http://schemas.openxmlformats.org/package/2006/relationships"><Relationship Id="rId8" Type="http://schemas.openxmlformats.org/officeDocument/2006/relationships/image" Target="../media/image731.png"/><Relationship Id="rId3" Type="http://schemas.openxmlformats.org/officeDocument/2006/relationships/image" Target="../media/image94.png"/><Relationship Id="rId7" Type="http://schemas.openxmlformats.org/officeDocument/2006/relationships/image" Target="../media/image381.png"/><Relationship Id="rId2" Type="http://schemas.openxmlformats.org/officeDocument/2006/relationships/notesSlide" Target="../notesSlides/notesSlide41.xml"/><Relationship Id="rId1" Type="http://schemas.openxmlformats.org/officeDocument/2006/relationships/slideLayout" Target="../slideLayouts/slideLayout7.xml"/><Relationship Id="rId6" Type="http://schemas.openxmlformats.org/officeDocument/2006/relationships/image" Target="../media/image301.png"/><Relationship Id="rId5" Type="http://schemas.openxmlformats.org/officeDocument/2006/relationships/image" Target="../media/image280.png"/><Relationship Id="rId4" Type="http://schemas.openxmlformats.org/officeDocument/2006/relationships/image" Target="../media/image101.png"/></Relationships>
</file>

<file path=ppt/slides/_rels/slide42.xml.rels><?xml version="1.0" encoding="UTF-8" standalone="yes"?>
<Relationships xmlns="http://schemas.openxmlformats.org/package/2006/relationships"><Relationship Id="rId8" Type="http://schemas.openxmlformats.org/officeDocument/2006/relationships/image" Target="../media/image391.png"/><Relationship Id="rId3" Type="http://schemas.openxmlformats.org/officeDocument/2006/relationships/image" Target="../media/image94.png"/><Relationship Id="rId7" Type="http://schemas.openxmlformats.org/officeDocument/2006/relationships/image" Target="../media/image330.png"/><Relationship Id="rId2" Type="http://schemas.openxmlformats.org/officeDocument/2006/relationships/notesSlide" Target="../notesSlides/notesSlide42.xml"/><Relationship Id="rId1" Type="http://schemas.openxmlformats.org/officeDocument/2006/relationships/slideLayout" Target="../slideLayouts/slideLayout7.xml"/><Relationship Id="rId6" Type="http://schemas.openxmlformats.org/officeDocument/2006/relationships/image" Target="../media/image301.png"/><Relationship Id="rId5" Type="http://schemas.openxmlformats.org/officeDocument/2006/relationships/image" Target="../media/image280.png"/><Relationship Id="rId10" Type="http://schemas.openxmlformats.org/officeDocument/2006/relationships/image" Target="../media/image731.png"/><Relationship Id="rId4" Type="http://schemas.openxmlformats.org/officeDocument/2006/relationships/image" Target="../media/image101.png"/><Relationship Id="rId9" Type="http://schemas.openxmlformats.org/officeDocument/2006/relationships/image" Target="../media/image401.png"/></Relationships>
</file>

<file path=ppt/slides/_rels/slide43.xml.rels><?xml version="1.0" encoding="UTF-8" standalone="yes"?>
<Relationships xmlns="http://schemas.openxmlformats.org/package/2006/relationships"><Relationship Id="rId8" Type="http://schemas.openxmlformats.org/officeDocument/2006/relationships/image" Target="../media/image420.png"/><Relationship Id="rId3" Type="http://schemas.openxmlformats.org/officeDocument/2006/relationships/image" Target="../media/image410.png"/><Relationship Id="rId7" Type="http://schemas.openxmlformats.org/officeDocument/2006/relationships/image" Target="../media/image391.png"/><Relationship Id="rId2" Type="http://schemas.openxmlformats.org/officeDocument/2006/relationships/notesSlide" Target="../notesSlides/notesSlide43.xml"/><Relationship Id="rId1" Type="http://schemas.openxmlformats.org/officeDocument/2006/relationships/slideLayout" Target="../slideLayouts/slideLayout7.xml"/><Relationship Id="rId6" Type="http://schemas.openxmlformats.org/officeDocument/2006/relationships/image" Target="../media/image280.png"/><Relationship Id="rId11" Type="http://schemas.openxmlformats.org/officeDocument/2006/relationships/image" Target="../media/image731.png"/><Relationship Id="rId5" Type="http://schemas.openxmlformats.org/officeDocument/2006/relationships/image" Target="../media/image101.png"/><Relationship Id="rId10" Type="http://schemas.openxmlformats.org/officeDocument/2006/relationships/image" Target="../media/image430.png"/><Relationship Id="rId4" Type="http://schemas.openxmlformats.org/officeDocument/2006/relationships/image" Target="../media/image94.png"/><Relationship Id="rId9" Type="http://schemas.openxmlformats.org/officeDocument/2006/relationships/image" Target="../media/image301.png"/></Relationships>
</file>

<file path=ppt/slides/_rels/slide44.xml.rels><?xml version="1.0" encoding="UTF-8" standalone="yes"?>
<Relationships xmlns="http://schemas.openxmlformats.org/package/2006/relationships"><Relationship Id="rId8" Type="http://schemas.openxmlformats.org/officeDocument/2006/relationships/image" Target="../media/image420.png"/><Relationship Id="rId3" Type="http://schemas.openxmlformats.org/officeDocument/2006/relationships/image" Target="../media/image410.png"/><Relationship Id="rId7" Type="http://schemas.openxmlformats.org/officeDocument/2006/relationships/image" Target="../media/image391.png"/><Relationship Id="rId2" Type="http://schemas.openxmlformats.org/officeDocument/2006/relationships/notesSlide" Target="../notesSlides/notesSlide44.xml"/><Relationship Id="rId1" Type="http://schemas.openxmlformats.org/officeDocument/2006/relationships/slideLayout" Target="../slideLayouts/slideLayout7.xml"/><Relationship Id="rId6" Type="http://schemas.openxmlformats.org/officeDocument/2006/relationships/image" Target="../media/image280.png"/><Relationship Id="rId11" Type="http://schemas.openxmlformats.org/officeDocument/2006/relationships/image" Target="../media/image731.png"/><Relationship Id="rId5" Type="http://schemas.openxmlformats.org/officeDocument/2006/relationships/image" Target="../media/image101.png"/><Relationship Id="rId10" Type="http://schemas.openxmlformats.org/officeDocument/2006/relationships/image" Target="../media/image430.png"/><Relationship Id="rId4" Type="http://schemas.openxmlformats.org/officeDocument/2006/relationships/image" Target="../media/image94.png"/><Relationship Id="rId9" Type="http://schemas.openxmlformats.org/officeDocument/2006/relationships/image" Target="../media/image301.png"/></Relationships>
</file>

<file path=ppt/slides/_rels/slide45.xml.rels><?xml version="1.0" encoding="UTF-8" standalone="yes"?>
<Relationships xmlns="http://schemas.openxmlformats.org/package/2006/relationships"><Relationship Id="rId3" Type="http://schemas.openxmlformats.org/officeDocument/2006/relationships/image" Target="../media/image710.png"/><Relationship Id="rId2" Type="http://schemas.openxmlformats.org/officeDocument/2006/relationships/notesSlide" Target="../notesSlides/notesSlide45.xml"/><Relationship Id="rId1" Type="http://schemas.openxmlformats.org/officeDocument/2006/relationships/slideLayout" Target="../slideLayouts/slideLayout7.xml"/><Relationship Id="rId5" Type="http://schemas.openxmlformats.org/officeDocument/2006/relationships/image" Target="../media/image730.png"/><Relationship Id="rId4" Type="http://schemas.openxmlformats.org/officeDocument/2006/relationships/image" Target="../media/image720.png"/></Relationships>
</file>

<file path=ppt/slides/_rels/slide46.xml.rels><?xml version="1.0" encoding="UTF-8" standalone="yes"?>
<Relationships xmlns="http://schemas.openxmlformats.org/package/2006/relationships"><Relationship Id="rId3" Type="http://schemas.openxmlformats.org/officeDocument/2006/relationships/image" Target="../media/image102.png"/><Relationship Id="rId2" Type="http://schemas.openxmlformats.org/officeDocument/2006/relationships/notesSlide" Target="../notesSlides/notesSlide46.xml"/><Relationship Id="rId1" Type="http://schemas.openxmlformats.org/officeDocument/2006/relationships/slideLayout" Target="../slideLayouts/slideLayout7.xml"/><Relationship Id="rId5" Type="http://schemas.openxmlformats.org/officeDocument/2006/relationships/image" Target="../media/image103.jpg"/><Relationship Id="rId4" Type="http://schemas.openxmlformats.org/officeDocument/2006/relationships/image" Target="../media/image62.png"/></Relationships>
</file>

<file path=ppt/slides/_rels/slide47.xml.rels><?xml version="1.0" encoding="UTF-8" standalone="yes"?>
<Relationships xmlns="http://schemas.openxmlformats.org/package/2006/relationships"><Relationship Id="rId3" Type="http://schemas.openxmlformats.org/officeDocument/2006/relationships/image" Target="../media/image102.png"/><Relationship Id="rId2" Type="http://schemas.openxmlformats.org/officeDocument/2006/relationships/notesSlide" Target="../notesSlides/notesSlide47.xml"/><Relationship Id="rId1" Type="http://schemas.openxmlformats.org/officeDocument/2006/relationships/slideLayout" Target="../slideLayouts/slideLayout7.xml"/><Relationship Id="rId5" Type="http://schemas.openxmlformats.org/officeDocument/2006/relationships/image" Target="../media/image103.jpg"/><Relationship Id="rId4" Type="http://schemas.openxmlformats.org/officeDocument/2006/relationships/image" Target="../media/image62.png"/></Relationships>
</file>

<file path=ppt/slides/_rels/slide48.xml.rels><?xml version="1.0" encoding="UTF-8" standalone="yes"?>
<Relationships xmlns="http://schemas.openxmlformats.org/package/2006/relationships"><Relationship Id="rId3" Type="http://schemas.openxmlformats.org/officeDocument/2006/relationships/image" Target="../media/image102.png"/><Relationship Id="rId2" Type="http://schemas.openxmlformats.org/officeDocument/2006/relationships/notesSlide" Target="../notesSlides/notesSlide48.xml"/><Relationship Id="rId1" Type="http://schemas.openxmlformats.org/officeDocument/2006/relationships/slideLayout" Target="../slideLayouts/slideLayout7.xml"/><Relationship Id="rId5" Type="http://schemas.openxmlformats.org/officeDocument/2006/relationships/image" Target="../media/image103.jpg"/><Relationship Id="rId4" Type="http://schemas.openxmlformats.org/officeDocument/2006/relationships/image" Target="../media/image62.png"/></Relationships>
</file>

<file path=ppt/slides/_rels/slide49.xml.rels><?xml version="1.0" encoding="UTF-8" standalone="yes"?>
<Relationships xmlns="http://schemas.openxmlformats.org/package/2006/relationships"><Relationship Id="rId3" Type="http://schemas.openxmlformats.org/officeDocument/2006/relationships/image" Target="../media/image760.png"/><Relationship Id="rId2" Type="http://schemas.openxmlformats.org/officeDocument/2006/relationships/notesSlide" Target="../notesSlides/notesSlide49.xml"/><Relationship Id="rId1" Type="http://schemas.openxmlformats.org/officeDocument/2006/relationships/slideLayout" Target="../slideLayouts/slideLayout7.xml"/><Relationship Id="rId6" Type="http://schemas.openxmlformats.org/officeDocument/2006/relationships/image" Target="../media/image900.png"/><Relationship Id="rId5" Type="http://schemas.openxmlformats.org/officeDocument/2006/relationships/image" Target="../media/image105.png"/><Relationship Id="rId4" Type="http://schemas.openxmlformats.org/officeDocument/2006/relationships/image" Target="../media/image104.png"/></Relationships>
</file>

<file path=ppt/slides/_rels/slide50.xml.rels><?xml version="1.0" encoding="UTF-8" standalone="yes"?>
<Relationships xmlns="http://schemas.openxmlformats.org/package/2006/relationships"><Relationship Id="rId8" Type="http://schemas.openxmlformats.org/officeDocument/2006/relationships/image" Target="../media/image107.png"/><Relationship Id="rId3" Type="http://schemas.microsoft.com/office/2007/relationships/media" Target="../media/media3.mp4"/><Relationship Id="rId7" Type="http://schemas.openxmlformats.org/officeDocument/2006/relationships/image" Target="../media/image106.png"/><Relationship Id="rId2" Type="http://schemas.openxmlformats.org/officeDocument/2006/relationships/video" Target="../media/media2.mp4"/><Relationship Id="rId1" Type="http://schemas.microsoft.com/office/2007/relationships/media" Target="../media/media2.mp4"/><Relationship Id="rId6" Type="http://schemas.openxmlformats.org/officeDocument/2006/relationships/notesSlide" Target="../notesSlides/notesSlide50.xml"/><Relationship Id="rId5" Type="http://schemas.openxmlformats.org/officeDocument/2006/relationships/slideLayout" Target="../slideLayouts/slideLayout7.xml"/><Relationship Id="rId4" Type="http://schemas.openxmlformats.org/officeDocument/2006/relationships/video" Target="../media/media3.mp4"/><Relationship Id="rId9" Type="http://schemas.openxmlformats.org/officeDocument/2006/relationships/image" Target="../media/image930.png"/></Relationships>
</file>

<file path=ppt/slides/_rels/slide51.xml.rels><?xml version="1.0" encoding="UTF-8" standalone="yes"?>
<Relationships xmlns="http://schemas.openxmlformats.org/package/2006/relationships"><Relationship Id="rId8" Type="http://schemas.openxmlformats.org/officeDocument/2006/relationships/image" Target="../media/image110.png"/><Relationship Id="rId7" Type="http://schemas.openxmlformats.org/officeDocument/2006/relationships/image" Target="../media/image980.png"/><Relationship Id="rId2" Type="http://schemas.openxmlformats.org/officeDocument/2006/relationships/notesSlide" Target="../notesSlides/notesSlide51.xml"/><Relationship Id="rId1" Type="http://schemas.openxmlformats.org/officeDocument/2006/relationships/slideLayout" Target="../slideLayouts/slideLayout7.xml"/><Relationship Id="rId6" Type="http://schemas.openxmlformats.org/officeDocument/2006/relationships/image" Target="../media/image109.png"/><Relationship Id="rId5" Type="http://schemas.openxmlformats.org/officeDocument/2006/relationships/image" Target="../media/image108.png"/><Relationship Id="rId4" Type="http://schemas.openxmlformats.org/officeDocument/2006/relationships/image" Target="../media/image940.png"/></Relationships>
</file>

<file path=ppt/slides/_rels/slide52.xml.rels><?xml version="1.0" encoding="UTF-8" standalone="yes"?>
<Relationships xmlns="http://schemas.openxmlformats.org/package/2006/relationships"><Relationship Id="rId8" Type="http://schemas.openxmlformats.org/officeDocument/2006/relationships/image" Target="../media/image128.png"/><Relationship Id="rId3" Type="http://schemas.openxmlformats.org/officeDocument/2006/relationships/image" Target="../media/image111.png"/><Relationship Id="rId7" Type="http://schemas.openxmlformats.org/officeDocument/2006/relationships/image" Target="../media/image810.png"/><Relationship Id="rId2" Type="http://schemas.openxmlformats.org/officeDocument/2006/relationships/notesSlide" Target="../notesSlides/notesSlide52.xml"/><Relationship Id="rId1" Type="http://schemas.openxmlformats.org/officeDocument/2006/relationships/slideLayout" Target="../slideLayouts/slideLayout7.xml"/><Relationship Id="rId6" Type="http://schemas.openxmlformats.org/officeDocument/2006/relationships/image" Target="../media/image800.png"/><Relationship Id="rId5" Type="http://schemas.openxmlformats.org/officeDocument/2006/relationships/image" Target="../media/image113.png"/><Relationship Id="rId4" Type="http://schemas.openxmlformats.org/officeDocument/2006/relationships/image" Target="../media/image112.png"/><Relationship Id="rId9" Type="http://schemas.openxmlformats.org/officeDocument/2006/relationships/image" Target="../media/image103.jpg"/></Relationships>
</file>

<file path=ppt/slides/_rels/slide53.xml.rels><?xml version="1.0" encoding="UTF-8" standalone="yes"?>
<Relationships xmlns="http://schemas.openxmlformats.org/package/2006/relationships"><Relationship Id="rId2" Type="http://schemas.openxmlformats.org/officeDocument/2006/relationships/image" Target="../media/image114.jpg"/><Relationship Id="rId1" Type="http://schemas.openxmlformats.org/officeDocument/2006/relationships/slideLayout" Target="../slideLayouts/slideLayout7.xml"/></Relationships>
</file>

<file path=ppt/slides/_rels/slide54.xml.rels><?xml version="1.0" encoding="UTF-8" standalone="yes"?>
<Relationships xmlns="http://schemas.openxmlformats.org/package/2006/relationships"><Relationship Id="rId3" Type="http://schemas.openxmlformats.org/officeDocument/2006/relationships/slideLayout" Target="../slideLayouts/slideLayout7.xml"/><Relationship Id="rId2" Type="http://schemas.openxmlformats.org/officeDocument/2006/relationships/video" Target="../media/media4.avi"/><Relationship Id="rId1" Type="http://schemas.microsoft.com/office/2007/relationships/media" Target="../media/media4.avi"/><Relationship Id="rId6" Type="http://schemas.openxmlformats.org/officeDocument/2006/relationships/image" Target="../media/image103.jpg"/><Relationship Id="rId5" Type="http://schemas.openxmlformats.org/officeDocument/2006/relationships/image" Target="../media/image115.png"/><Relationship Id="rId4" Type="http://schemas.openxmlformats.org/officeDocument/2006/relationships/notesSlide" Target="../notesSlides/notesSlide53.xml"/></Relationships>
</file>

<file path=ppt/slides/_rels/slide55.xml.rels><?xml version="1.0" encoding="UTF-8" standalone="yes"?>
<Relationships xmlns="http://schemas.openxmlformats.org/package/2006/relationships"><Relationship Id="rId3" Type="http://schemas.openxmlformats.org/officeDocument/2006/relationships/image" Target="../media/image116.png"/><Relationship Id="rId2" Type="http://schemas.openxmlformats.org/officeDocument/2006/relationships/notesSlide" Target="../notesSlides/notesSlide54.xml"/><Relationship Id="rId1" Type="http://schemas.openxmlformats.org/officeDocument/2006/relationships/slideLayout" Target="../slideLayouts/slideLayout7.xml"/><Relationship Id="rId4" Type="http://schemas.openxmlformats.org/officeDocument/2006/relationships/image" Target="../media/image103.jpg"/></Relationships>
</file>

<file path=ppt/slides/_rels/slide56.xml.rels><?xml version="1.0" encoding="UTF-8" standalone="yes"?>
<Relationships xmlns="http://schemas.openxmlformats.org/package/2006/relationships"><Relationship Id="rId3" Type="http://schemas.openxmlformats.org/officeDocument/2006/relationships/slideLayout" Target="../slideLayouts/slideLayout7.xml"/><Relationship Id="rId2" Type="http://schemas.openxmlformats.org/officeDocument/2006/relationships/video" Target="../media/media5.avi"/><Relationship Id="rId1" Type="http://schemas.microsoft.com/office/2007/relationships/media" Target="../media/media5.avi"/><Relationship Id="rId6" Type="http://schemas.openxmlformats.org/officeDocument/2006/relationships/image" Target="../media/image103.jpg"/><Relationship Id="rId5" Type="http://schemas.openxmlformats.org/officeDocument/2006/relationships/image" Target="../media/image117.png"/><Relationship Id="rId4" Type="http://schemas.openxmlformats.org/officeDocument/2006/relationships/notesSlide" Target="../notesSlides/notesSlide55.xml"/></Relationships>
</file>

<file path=ppt/slides/_rels/slide57.xml.rels><?xml version="1.0" encoding="UTF-8" standalone="yes"?>
<Relationships xmlns="http://schemas.openxmlformats.org/package/2006/relationships"><Relationship Id="rId3" Type="http://schemas.openxmlformats.org/officeDocument/2006/relationships/slideLayout" Target="../slideLayouts/slideLayout7.xml"/><Relationship Id="rId2" Type="http://schemas.openxmlformats.org/officeDocument/2006/relationships/video" Target="../media/media6.avi"/><Relationship Id="rId1" Type="http://schemas.microsoft.com/office/2007/relationships/media" Target="../media/media6.avi"/><Relationship Id="rId6" Type="http://schemas.openxmlformats.org/officeDocument/2006/relationships/image" Target="../media/image103.jpg"/><Relationship Id="rId5" Type="http://schemas.openxmlformats.org/officeDocument/2006/relationships/image" Target="../media/image118.png"/><Relationship Id="rId4" Type="http://schemas.openxmlformats.org/officeDocument/2006/relationships/notesSlide" Target="../notesSlides/notesSlide56.xml"/></Relationships>
</file>

<file path=ppt/slides/_rels/slide58.xml.rels><?xml version="1.0" encoding="UTF-8" standalone="yes"?>
<Relationships xmlns="http://schemas.openxmlformats.org/package/2006/relationships"><Relationship Id="rId8" Type="http://schemas.openxmlformats.org/officeDocument/2006/relationships/image" Target="../media/image660.png"/><Relationship Id="rId3" Type="http://schemas.openxmlformats.org/officeDocument/2006/relationships/image" Target="../media/image119.png"/><Relationship Id="rId7" Type="http://schemas.openxmlformats.org/officeDocument/2006/relationships/image" Target="../media/image630.png"/><Relationship Id="rId2" Type="http://schemas.openxmlformats.org/officeDocument/2006/relationships/notesSlide" Target="../notesSlides/notesSlide57.xml"/><Relationship Id="rId1" Type="http://schemas.openxmlformats.org/officeDocument/2006/relationships/slideLayout" Target="../slideLayouts/slideLayout7.xml"/><Relationship Id="rId6" Type="http://schemas.openxmlformats.org/officeDocument/2006/relationships/image" Target="../media/image122.jpg"/><Relationship Id="rId5" Type="http://schemas.openxmlformats.org/officeDocument/2006/relationships/image" Target="../media/image121.png"/><Relationship Id="rId10" Type="http://schemas.openxmlformats.org/officeDocument/2006/relationships/image" Target="../media/image103.jpg"/><Relationship Id="rId4" Type="http://schemas.openxmlformats.org/officeDocument/2006/relationships/image" Target="../media/image120.png"/><Relationship Id="rId9" Type="http://schemas.openxmlformats.org/officeDocument/2006/relationships/image" Target="../media/image137.png"/></Relationships>
</file>

<file path=ppt/slides/_rels/slide59.xml.rels><?xml version="1.0" encoding="UTF-8" standalone="yes"?>
<Relationships xmlns="http://schemas.openxmlformats.org/package/2006/relationships"><Relationship Id="rId8" Type="http://schemas.openxmlformats.org/officeDocument/2006/relationships/image" Target="../media/image125.jpg"/><Relationship Id="rId3" Type="http://schemas.openxmlformats.org/officeDocument/2006/relationships/slideLayout" Target="../slideLayouts/slideLayout11.xml"/><Relationship Id="rId7" Type="http://schemas.openxmlformats.org/officeDocument/2006/relationships/image" Target="../media/image124.jpg"/><Relationship Id="rId2" Type="http://schemas.openxmlformats.org/officeDocument/2006/relationships/video" Target="../media/media7.avi"/><Relationship Id="rId1" Type="http://schemas.microsoft.com/office/2007/relationships/media" Target="../media/media7.avi"/><Relationship Id="rId6" Type="http://schemas.openxmlformats.org/officeDocument/2006/relationships/image" Target="../media/image690.png"/><Relationship Id="rId5" Type="http://schemas.openxmlformats.org/officeDocument/2006/relationships/image" Target="../media/image123.png"/><Relationship Id="rId4" Type="http://schemas.openxmlformats.org/officeDocument/2006/relationships/notesSlide" Target="../notesSlides/notesSlide58.xml"/><Relationship Id="rId9" Type="http://schemas.openxmlformats.org/officeDocument/2006/relationships/image" Target="../media/image103.jpg"/></Relationships>
</file>

<file path=ppt/slides/_rels/slide60.xml.rels><?xml version="1.0" encoding="UTF-8" standalone="yes"?>
<Relationships xmlns="http://schemas.openxmlformats.org/package/2006/relationships"><Relationship Id="rId3" Type="http://schemas.openxmlformats.org/officeDocument/2006/relationships/slideLayout" Target="../slideLayouts/slideLayout11.xml"/><Relationship Id="rId7" Type="http://schemas.openxmlformats.org/officeDocument/2006/relationships/image" Target="../media/image103.jpg"/><Relationship Id="rId2" Type="http://schemas.openxmlformats.org/officeDocument/2006/relationships/video" Target="../media/media8.avi"/><Relationship Id="rId1" Type="http://schemas.microsoft.com/office/2007/relationships/media" Target="../media/media8.avi"/><Relationship Id="rId6" Type="http://schemas.openxmlformats.org/officeDocument/2006/relationships/image" Target="../media/image142.png"/><Relationship Id="rId5" Type="http://schemas.openxmlformats.org/officeDocument/2006/relationships/image" Target="../media/image126.png"/><Relationship Id="rId4" Type="http://schemas.openxmlformats.org/officeDocument/2006/relationships/notesSlide" Target="../notesSlides/notesSlide59.xml"/></Relationships>
</file>

<file path=ppt/slides/_rels/slide61.xml.rels><?xml version="1.0" encoding="UTF-8" standalone="yes"?>
<Relationships xmlns="http://schemas.openxmlformats.org/package/2006/relationships"><Relationship Id="rId3" Type="http://schemas.openxmlformats.org/officeDocument/2006/relationships/image" Target="../media/image127.png"/><Relationship Id="rId2" Type="http://schemas.openxmlformats.org/officeDocument/2006/relationships/notesSlide" Target="../notesSlides/notesSlide60.xml"/><Relationship Id="rId1" Type="http://schemas.openxmlformats.org/officeDocument/2006/relationships/slideLayout" Target="../slideLayouts/slideLayout7.xml"/><Relationship Id="rId4" Type="http://schemas.openxmlformats.org/officeDocument/2006/relationships/image" Target="../media/image103.jpg"/></Relationships>
</file>

<file path=ppt/slides/_rels/slide62.xml.rels><?xml version="1.0" encoding="UTF-8" standalone="yes"?>
<Relationships xmlns="http://schemas.openxmlformats.org/package/2006/relationships"><Relationship Id="rId3" Type="http://schemas.openxmlformats.org/officeDocument/2006/relationships/image" Target="../media/image143.png"/><Relationship Id="rId2" Type="http://schemas.openxmlformats.org/officeDocument/2006/relationships/notesSlide" Target="../notesSlides/notesSlide61.xml"/><Relationship Id="rId1" Type="http://schemas.openxmlformats.org/officeDocument/2006/relationships/slideLayout" Target="../slideLayouts/slideLayout11.xml"/><Relationship Id="rId4" Type="http://schemas.openxmlformats.org/officeDocument/2006/relationships/image" Target="../media/image103.jpg"/></Relationships>
</file>

<file path=ppt/slides/_rels/slide63.xml.rels><?xml version="1.0" encoding="UTF-8" standalone="yes"?>
<Relationships xmlns="http://schemas.openxmlformats.org/package/2006/relationships"><Relationship Id="rId3" Type="http://schemas.openxmlformats.org/officeDocument/2006/relationships/image" Target="../media/image1110.png"/><Relationship Id="rId2" Type="http://schemas.openxmlformats.org/officeDocument/2006/relationships/notesSlide" Target="../notesSlides/notesSlide62.xml"/><Relationship Id="rId1" Type="http://schemas.openxmlformats.org/officeDocument/2006/relationships/slideLayout" Target="../slideLayouts/slideLayout11.xml"/><Relationship Id="rId4" Type="http://schemas.openxmlformats.org/officeDocument/2006/relationships/image" Target="../media/image103.jpg"/></Relationships>
</file>

<file path=ppt/slides/_rels/slide64.xml.rels><?xml version="1.0" encoding="UTF-8" standalone="yes"?>
<Relationships xmlns="http://schemas.openxmlformats.org/package/2006/relationships"><Relationship Id="rId3" Type="http://schemas.openxmlformats.org/officeDocument/2006/relationships/image" Target="../media/image145.png"/><Relationship Id="rId2" Type="http://schemas.openxmlformats.org/officeDocument/2006/relationships/notesSlide" Target="../notesSlides/notesSlide63.xml"/><Relationship Id="rId1" Type="http://schemas.openxmlformats.org/officeDocument/2006/relationships/slideLayout" Target="../slideLayouts/slideLayout11.xml"/><Relationship Id="rId4" Type="http://schemas.openxmlformats.org/officeDocument/2006/relationships/image" Target="../media/image103.jpg"/></Relationships>
</file>

<file path=ppt/slides/_rels/slide65.xml.rels><?xml version="1.0" encoding="UTF-8" standalone="yes"?>
<Relationships xmlns="http://schemas.openxmlformats.org/package/2006/relationships"><Relationship Id="rId3" Type="http://schemas.openxmlformats.org/officeDocument/2006/relationships/image" Target="../media/image129.png"/><Relationship Id="rId2" Type="http://schemas.openxmlformats.org/officeDocument/2006/relationships/notesSlide" Target="../notesSlides/notesSlide64.xml"/><Relationship Id="rId1" Type="http://schemas.openxmlformats.org/officeDocument/2006/relationships/slideLayout" Target="../slideLayouts/slideLayout11.xml"/><Relationship Id="rId5" Type="http://schemas.openxmlformats.org/officeDocument/2006/relationships/image" Target="../media/image103.jpg"/><Relationship Id="rId4" Type="http://schemas.openxmlformats.org/officeDocument/2006/relationships/image" Target="../media/image146.png"/></Relationships>
</file>

<file path=ppt/slides/_rels/slide66.xml.rels><?xml version="1.0" encoding="UTF-8" standalone="yes"?>
<Relationships xmlns="http://schemas.openxmlformats.org/package/2006/relationships"><Relationship Id="rId3" Type="http://schemas.openxmlformats.org/officeDocument/2006/relationships/image" Target="../media/image14.jpg"/><Relationship Id="rId2" Type="http://schemas.openxmlformats.org/officeDocument/2006/relationships/notesSlide" Target="../notesSlides/notesSlide65.xml"/><Relationship Id="rId1" Type="http://schemas.openxmlformats.org/officeDocument/2006/relationships/slideLayout" Target="../slideLayouts/slideLayout12.xml"/><Relationship Id="rId5" Type="http://schemas.openxmlformats.org/officeDocument/2006/relationships/image" Target="../media/image16.jpg"/><Relationship Id="rId4" Type="http://schemas.openxmlformats.org/officeDocument/2006/relationships/image" Target="../media/image15.jpg"/></Relationships>
</file>

<file path=ppt/slides/_rels/slide67.xml.rels><?xml version="1.0" encoding="UTF-8" standalone="yes"?>
<Relationships xmlns="http://schemas.openxmlformats.org/package/2006/relationships"><Relationship Id="rId2" Type="http://schemas.openxmlformats.org/officeDocument/2006/relationships/notesSlide" Target="../notesSlides/notesSlide66.xml"/><Relationship Id="rId1" Type="http://schemas.openxmlformats.org/officeDocument/2006/relationships/slideLayout" Target="../slideLayouts/slideLayout7.xml"/></Relationships>
</file>

<file path=ppt/slides/_rels/slide68.xml.rels><?xml version="1.0" encoding="UTF-8" standalone="yes"?>
<Relationships xmlns="http://schemas.openxmlformats.org/package/2006/relationships"><Relationship Id="rId3" Type="http://schemas.openxmlformats.org/officeDocument/2006/relationships/hyperlink" Target="https://www.sandia.gov/ccr/csri-summer-programs/2021-proceedings/" TargetMode="External"/><Relationship Id="rId2" Type="http://schemas.openxmlformats.org/officeDocument/2006/relationships/notesSlide" Target="../notesSlides/notesSlide67.xml"/><Relationship Id="rId1" Type="http://schemas.openxmlformats.org/officeDocument/2006/relationships/slideLayout" Target="../slideLayouts/slideLayout7.xml"/></Relationships>
</file>

<file path=ppt/slides/_rels/slide69.xml.rels><?xml version="1.0" encoding="UTF-8" standalone="yes"?>
<Relationships xmlns="http://schemas.openxmlformats.org/package/2006/relationships"><Relationship Id="rId2" Type="http://schemas.openxmlformats.org/officeDocument/2006/relationships/notesSlide" Target="../notesSlides/notesSlide68.xml"/><Relationship Id="rId1" Type="http://schemas.openxmlformats.org/officeDocument/2006/relationships/slideLayout" Target="../slideLayouts/slideLayout7.xml"/></Relationships>
</file>

<file path=ppt/slides/_rels/slide70.xml.rels><?xml version="1.0" encoding="UTF-8" standalone="yes"?>
<Relationships xmlns="http://schemas.openxmlformats.org/package/2006/relationships"><Relationship Id="rId3" Type="http://schemas.openxmlformats.org/officeDocument/2006/relationships/image" Target="../media/image14.jpg"/><Relationship Id="rId2" Type="http://schemas.openxmlformats.org/officeDocument/2006/relationships/notesSlide" Target="../notesSlides/notesSlide69.xml"/><Relationship Id="rId1" Type="http://schemas.openxmlformats.org/officeDocument/2006/relationships/slideLayout" Target="../slideLayouts/slideLayout12.xml"/><Relationship Id="rId5" Type="http://schemas.openxmlformats.org/officeDocument/2006/relationships/image" Target="../media/image16.jpg"/><Relationship Id="rId4" Type="http://schemas.openxmlformats.org/officeDocument/2006/relationships/image" Target="../media/image15.jpg"/></Relationships>
</file>

<file path=ppt/slides/_rels/slide71.xml.rels><?xml version="1.0" encoding="UTF-8" standalone="yes"?>
<Relationships xmlns="http://schemas.openxmlformats.org/package/2006/relationships"><Relationship Id="rId3" Type="http://schemas.openxmlformats.org/officeDocument/2006/relationships/image" Target="../media/image130.png"/><Relationship Id="rId2" Type="http://schemas.openxmlformats.org/officeDocument/2006/relationships/notesSlide" Target="../notesSlides/notesSlide70.xml"/><Relationship Id="rId1" Type="http://schemas.openxmlformats.org/officeDocument/2006/relationships/slideLayout" Target="../slideLayouts/slideLayout7.xml"/><Relationship Id="rId5" Type="http://schemas.openxmlformats.org/officeDocument/2006/relationships/image" Target="../media/image132.tiff"/><Relationship Id="rId4" Type="http://schemas.openxmlformats.org/officeDocument/2006/relationships/image" Target="../media/image131.png"/></Relationships>
</file>

<file path=ppt/slides/_rels/slide72.xml.rels><?xml version="1.0" encoding="UTF-8" standalone="yes"?>
<Relationships xmlns="http://schemas.openxmlformats.org/package/2006/relationships"><Relationship Id="rId3" Type="http://schemas.openxmlformats.org/officeDocument/2006/relationships/image" Target="../media/image130.png"/><Relationship Id="rId2" Type="http://schemas.openxmlformats.org/officeDocument/2006/relationships/notesSlide" Target="../notesSlides/notesSlide71.xml"/><Relationship Id="rId1" Type="http://schemas.openxmlformats.org/officeDocument/2006/relationships/slideLayout" Target="../slideLayouts/slideLayout7.xml"/><Relationship Id="rId6" Type="http://schemas.openxmlformats.org/officeDocument/2006/relationships/image" Target="../media/image133.tiff"/><Relationship Id="rId5" Type="http://schemas.openxmlformats.org/officeDocument/2006/relationships/image" Target="../media/image132.tiff"/><Relationship Id="rId4" Type="http://schemas.openxmlformats.org/officeDocument/2006/relationships/image" Target="../media/image131.png"/></Relationships>
</file>

<file path=ppt/slides/_rels/slide73.xml.rels><?xml version="1.0" encoding="UTF-8" standalone="yes"?>
<Relationships xmlns="http://schemas.openxmlformats.org/package/2006/relationships"><Relationship Id="rId3" Type="http://schemas.openxmlformats.org/officeDocument/2006/relationships/image" Target="../media/image14.jpg"/><Relationship Id="rId2" Type="http://schemas.openxmlformats.org/officeDocument/2006/relationships/notesSlide" Target="../notesSlides/notesSlide72.xml"/><Relationship Id="rId1" Type="http://schemas.openxmlformats.org/officeDocument/2006/relationships/slideLayout" Target="../slideLayouts/slideLayout7.xml"/><Relationship Id="rId5" Type="http://schemas.openxmlformats.org/officeDocument/2006/relationships/image" Target="../media/image135.png"/><Relationship Id="rId4" Type="http://schemas.openxmlformats.org/officeDocument/2006/relationships/image" Target="../media/image134.png"/></Relationships>
</file>

<file path=ppt/slides/_rels/slide74.xml.rels><?xml version="1.0" encoding="UTF-8" standalone="yes"?>
<Relationships xmlns="http://schemas.openxmlformats.org/package/2006/relationships"><Relationship Id="rId8" Type="http://schemas.openxmlformats.org/officeDocument/2006/relationships/image" Target="../media/image141.png"/><Relationship Id="rId13" Type="http://schemas.openxmlformats.org/officeDocument/2006/relationships/image" Target="../media/image151.emf"/><Relationship Id="rId18" Type="http://schemas.openxmlformats.org/officeDocument/2006/relationships/image" Target="../media/image155.png"/><Relationship Id="rId26" Type="http://schemas.openxmlformats.org/officeDocument/2006/relationships/image" Target="../media/image163.png"/><Relationship Id="rId3" Type="http://schemas.openxmlformats.org/officeDocument/2006/relationships/image" Target="../media/image148.png"/><Relationship Id="rId21" Type="http://schemas.openxmlformats.org/officeDocument/2006/relationships/image" Target="../media/image158.emf"/><Relationship Id="rId7" Type="http://schemas.openxmlformats.org/officeDocument/2006/relationships/image" Target="../media/image140.png"/><Relationship Id="rId12" Type="http://schemas.openxmlformats.org/officeDocument/2006/relationships/image" Target="../media/image150.png"/><Relationship Id="rId17" Type="http://schemas.openxmlformats.org/officeDocument/2006/relationships/image" Target="../media/image154.emf"/><Relationship Id="rId25" Type="http://schemas.openxmlformats.org/officeDocument/2006/relationships/image" Target="../media/image162.png"/><Relationship Id="rId2" Type="http://schemas.openxmlformats.org/officeDocument/2006/relationships/notesSlide" Target="../notesSlides/notesSlide73.xml"/><Relationship Id="rId16" Type="http://schemas.openxmlformats.org/officeDocument/2006/relationships/image" Target="../media/image161.png"/><Relationship Id="rId20" Type="http://schemas.openxmlformats.org/officeDocument/2006/relationships/image" Target="../media/image157.png"/><Relationship Id="rId1" Type="http://schemas.openxmlformats.org/officeDocument/2006/relationships/slideLayout" Target="../slideLayouts/slideLayout7.xml"/><Relationship Id="rId6" Type="http://schemas.openxmlformats.org/officeDocument/2006/relationships/image" Target="../media/image139.png"/><Relationship Id="rId11" Type="http://schemas.openxmlformats.org/officeDocument/2006/relationships/image" Target="../media/image149.png"/><Relationship Id="rId24" Type="http://schemas.openxmlformats.org/officeDocument/2006/relationships/image" Target="../media/image169.png"/><Relationship Id="rId5" Type="http://schemas.openxmlformats.org/officeDocument/2006/relationships/image" Target="../media/image138.png"/><Relationship Id="rId15" Type="http://schemas.openxmlformats.org/officeDocument/2006/relationships/image" Target="../media/image153.png"/><Relationship Id="rId23" Type="http://schemas.openxmlformats.org/officeDocument/2006/relationships/image" Target="../media/image160.png"/><Relationship Id="rId10" Type="http://schemas.openxmlformats.org/officeDocument/2006/relationships/image" Target="../media/image147.png"/><Relationship Id="rId19" Type="http://schemas.openxmlformats.org/officeDocument/2006/relationships/image" Target="../media/image156.png"/><Relationship Id="rId4" Type="http://schemas.openxmlformats.org/officeDocument/2006/relationships/image" Target="../media/image136.png"/><Relationship Id="rId9" Type="http://schemas.openxmlformats.org/officeDocument/2006/relationships/image" Target="../media/image144.png"/><Relationship Id="rId14" Type="http://schemas.openxmlformats.org/officeDocument/2006/relationships/image" Target="../media/image152.png"/><Relationship Id="rId22" Type="http://schemas.openxmlformats.org/officeDocument/2006/relationships/image" Target="../media/image159.png"/></Relationships>
</file>

<file path=ppt/slides/_rels/slide75.xml.rels><?xml version="1.0" encoding="UTF-8" standalone="yes"?>
<Relationships xmlns="http://schemas.openxmlformats.org/package/2006/relationships"><Relationship Id="rId3" Type="http://schemas.openxmlformats.org/officeDocument/2006/relationships/image" Target="../media/image172.png"/><Relationship Id="rId2" Type="http://schemas.openxmlformats.org/officeDocument/2006/relationships/notesSlide" Target="../notesSlides/notesSlide74.xml"/><Relationship Id="rId1" Type="http://schemas.openxmlformats.org/officeDocument/2006/relationships/slideLayout" Target="../slideLayouts/slideLayout7.xml"/><Relationship Id="rId6" Type="http://schemas.openxmlformats.org/officeDocument/2006/relationships/image" Target="../media/image175.png"/><Relationship Id="rId5" Type="http://schemas.openxmlformats.org/officeDocument/2006/relationships/image" Target="../media/image165.png"/><Relationship Id="rId4" Type="http://schemas.openxmlformats.org/officeDocument/2006/relationships/image" Target="../media/image164.png"/></Relationships>
</file>

<file path=ppt/slides/_rels/slide76.xml.rels><?xml version="1.0" encoding="UTF-8" standalone="yes"?>
<Relationships xmlns="http://schemas.openxmlformats.org/package/2006/relationships"><Relationship Id="rId3" Type="http://schemas.openxmlformats.org/officeDocument/2006/relationships/image" Target="../media/image14.jpg"/><Relationship Id="rId2" Type="http://schemas.openxmlformats.org/officeDocument/2006/relationships/notesSlide" Target="../notesSlides/notesSlide75.xml"/><Relationship Id="rId1" Type="http://schemas.openxmlformats.org/officeDocument/2006/relationships/slideLayout" Target="../slideLayouts/slideLayout12.xml"/><Relationship Id="rId5" Type="http://schemas.openxmlformats.org/officeDocument/2006/relationships/image" Target="../media/image16.jpg"/><Relationship Id="rId4" Type="http://schemas.openxmlformats.org/officeDocument/2006/relationships/image" Target="../media/image15.jpg"/></Relationships>
</file>

<file path=ppt/slides/_rels/slide77.xml.rels><?xml version="1.0" encoding="UTF-8" standalone="yes"?>
<Relationships xmlns="http://schemas.openxmlformats.org/package/2006/relationships"><Relationship Id="rId3" Type="http://schemas.openxmlformats.org/officeDocument/2006/relationships/image" Target="../media/image166.png"/><Relationship Id="rId2" Type="http://schemas.openxmlformats.org/officeDocument/2006/relationships/notesSlide" Target="../notesSlides/notesSlide76.xml"/><Relationship Id="rId1" Type="http://schemas.openxmlformats.org/officeDocument/2006/relationships/slideLayout" Target="../slideLayouts/slideLayout7.xml"/><Relationship Id="rId5" Type="http://schemas.openxmlformats.org/officeDocument/2006/relationships/image" Target="../media/image1650.png"/><Relationship Id="rId4" Type="http://schemas.openxmlformats.org/officeDocument/2006/relationships/image" Target="../media/image177.png"/></Relationships>
</file>

<file path=ppt/slides/_rels/slide78.xml.rels><?xml version="1.0" encoding="UTF-8" standalone="yes"?>
<Relationships xmlns="http://schemas.openxmlformats.org/package/2006/relationships"><Relationship Id="rId8" Type="http://schemas.openxmlformats.org/officeDocument/2006/relationships/image" Target="../media/image180.png"/><Relationship Id="rId3" Type="http://schemas.microsoft.com/office/2007/relationships/media" Target="../media/media10.mp4"/><Relationship Id="rId7" Type="http://schemas.openxmlformats.org/officeDocument/2006/relationships/image" Target="../media/image167.png"/><Relationship Id="rId2" Type="http://schemas.openxmlformats.org/officeDocument/2006/relationships/video" Target="../media/media9.mov"/><Relationship Id="rId1" Type="http://schemas.microsoft.com/office/2007/relationships/media" Target="../media/media9.mov"/><Relationship Id="rId6" Type="http://schemas.openxmlformats.org/officeDocument/2006/relationships/notesSlide" Target="../notesSlides/notesSlide77.xml"/><Relationship Id="rId5" Type="http://schemas.openxmlformats.org/officeDocument/2006/relationships/slideLayout" Target="../slideLayouts/slideLayout7.xml"/><Relationship Id="rId4" Type="http://schemas.openxmlformats.org/officeDocument/2006/relationships/video" Target="../media/media10.mp4"/><Relationship Id="rId9" Type="http://schemas.openxmlformats.org/officeDocument/2006/relationships/image" Target="../media/image168.png"/></Relationships>
</file>

<file path=ppt/slides/_rels/slide79.xml.rels><?xml version="1.0" encoding="UTF-8" standalone="yes"?>
<Relationships xmlns="http://schemas.openxmlformats.org/package/2006/relationships"><Relationship Id="rId3" Type="http://schemas.openxmlformats.org/officeDocument/2006/relationships/image" Target="../media/image170.png"/><Relationship Id="rId2" Type="http://schemas.openxmlformats.org/officeDocument/2006/relationships/notesSlide" Target="../notesSlides/notesSlide78.xml"/><Relationship Id="rId1" Type="http://schemas.openxmlformats.org/officeDocument/2006/relationships/slideLayout" Target="../slideLayouts/slideLayout7.xml"/><Relationship Id="rId4" Type="http://schemas.openxmlformats.org/officeDocument/2006/relationships/image" Target="../media/image191.png"/></Relationships>
</file>

<file path=ppt/slides/_rels/slide80.xml.rels><?xml version="1.0" encoding="UTF-8" standalone="yes"?>
<Relationships xmlns="http://schemas.openxmlformats.org/package/2006/relationships"><Relationship Id="rId3" Type="http://schemas.openxmlformats.org/officeDocument/2006/relationships/image" Target="../media/image171.png"/><Relationship Id="rId2" Type="http://schemas.openxmlformats.org/officeDocument/2006/relationships/notesSlide" Target="../notesSlides/notesSlide79.xml"/><Relationship Id="rId1" Type="http://schemas.openxmlformats.org/officeDocument/2006/relationships/slideLayout" Target="../slideLayouts/slideLayout7.xml"/></Relationships>
</file>

<file path=ppt/slides/_rels/slide81.xml.rels><?xml version="1.0" encoding="UTF-8" standalone="yes"?>
<Relationships xmlns="http://schemas.openxmlformats.org/package/2006/relationships"><Relationship Id="rId3" Type="http://schemas.openxmlformats.org/officeDocument/2006/relationships/slideLayout" Target="../slideLayouts/slideLayout7.xml"/><Relationship Id="rId2" Type="http://schemas.openxmlformats.org/officeDocument/2006/relationships/video" Target="../media/media11.mov"/><Relationship Id="rId1" Type="http://schemas.microsoft.com/office/2007/relationships/media" Target="../media/media11.mov"/><Relationship Id="rId6" Type="http://schemas.openxmlformats.org/officeDocument/2006/relationships/image" Target="../media/image174.png"/><Relationship Id="rId5" Type="http://schemas.openxmlformats.org/officeDocument/2006/relationships/image" Target="../media/image173.png"/><Relationship Id="rId4" Type="http://schemas.openxmlformats.org/officeDocument/2006/relationships/notesSlide" Target="../notesSlides/notesSlide80.xml"/></Relationships>
</file>

<file path=ppt/slides/_rels/slide82.xml.rels><?xml version="1.0" encoding="UTF-8" standalone="yes"?>
<Relationships xmlns="http://schemas.openxmlformats.org/package/2006/relationships"><Relationship Id="rId3" Type="http://schemas.openxmlformats.org/officeDocument/2006/relationships/image" Target="../media/image176.png"/><Relationship Id="rId2" Type="http://schemas.openxmlformats.org/officeDocument/2006/relationships/notesSlide" Target="../notesSlides/notesSlide81.xml"/><Relationship Id="rId1" Type="http://schemas.openxmlformats.org/officeDocument/2006/relationships/slideLayout" Target="../slideLayouts/slideLayout7.xml"/><Relationship Id="rId5" Type="http://schemas.openxmlformats.org/officeDocument/2006/relationships/image" Target="../media/image195.png"/><Relationship Id="rId4" Type="http://schemas.openxmlformats.org/officeDocument/2006/relationships/image" Target="../media/image178.png"/></Relationships>
</file>

<file path=ppt/slides/_rels/slide83.xml.rels><?xml version="1.0" encoding="UTF-8" standalone="yes"?>
<Relationships xmlns="http://schemas.openxmlformats.org/package/2006/relationships"><Relationship Id="rId8" Type="http://schemas.openxmlformats.org/officeDocument/2006/relationships/image" Target="../media/image201.png"/><Relationship Id="rId3" Type="http://schemas.openxmlformats.org/officeDocument/2006/relationships/image" Target="../media/image179.png"/><Relationship Id="rId7" Type="http://schemas.openxmlformats.org/officeDocument/2006/relationships/image" Target="../media/image200.png"/><Relationship Id="rId2" Type="http://schemas.openxmlformats.org/officeDocument/2006/relationships/notesSlide" Target="../notesSlides/notesSlide82.xml"/><Relationship Id="rId1" Type="http://schemas.openxmlformats.org/officeDocument/2006/relationships/slideLayout" Target="../slideLayouts/slideLayout7.xml"/><Relationship Id="rId6" Type="http://schemas.openxmlformats.org/officeDocument/2006/relationships/image" Target="../media/image199.png"/><Relationship Id="rId5" Type="http://schemas.openxmlformats.org/officeDocument/2006/relationships/image" Target="../media/image198.png"/><Relationship Id="rId4" Type="http://schemas.openxmlformats.org/officeDocument/2006/relationships/image" Target="../media/image181.png"/></Relationships>
</file>

<file path=ppt/slides/_rels/slide84.xml.rels><?xml version="1.0" encoding="UTF-8" standalone="yes"?>
<Relationships xmlns="http://schemas.openxmlformats.org/package/2006/relationships"><Relationship Id="rId8" Type="http://schemas.openxmlformats.org/officeDocument/2006/relationships/image" Target="../media/image183.png"/><Relationship Id="rId3" Type="http://schemas.microsoft.com/office/2007/relationships/media" Target="../media/media13.mov"/><Relationship Id="rId7" Type="http://schemas.openxmlformats.org/officeDocument/2006/relationships/image" Target="../media/image182.png"/><Relationship Id="rId12" Type="http://schemas.openxmlformats.org/officeDocument/2006/relationships/image" Target="../media/image202.png"/><Relationship Id="rId2" Type="http://schemas.openxmlformats.org/officeDocument/2006/relationships/video" Target="../media/media12.mov"/><Relationship Id="rId1" Type="http://schemas.microsoft.com/office/2007/relationships/media" Target="../media/media12.mov"/><Relationship Id="rId6" Type="http://schemas.openxmlformats.org/officeDocument/2006/relationships/notesSlide" Target="../notesSlides/notesSlide83.xml"/><Relationship Id="rId11" Type="http://schemas.openxmlformats.org/officeDocument/2006/relationships/image" Target="../media/image197.png"/><Relationship Id="rId5" Type="http://schemas.openxmlformats.org/officeDocument/2006/relationships/slideLayout" Target="../slideLayouts/slideLayout7.xml"/><Relationship Id="rId10" Type="http://schemas.openxmlformats.org/officeDocument/2006/relationships/image" Target="../media/image196.png"/><Relationship Id="rId4" Type="http://schemas.openxmlformats.org/officeDocument/2006/relationships/video" Target="../media/media13.mov"/><Relationship Id="rId9" Type="http://schemas.openxmlformats.org/officeDocument/2006/relationships/image" Target="../media/image194.png"/></Relationships>
</file>

<file path=ppt/slides/_rels/slide85.xml.rels><?xml version="1.0" encoding="UTF-8" standalone="yes"?>
<Relationships xmlns="http://schemas.openxmlformats.org/package/2006/relationships"><Relationship Id="rId3" Type="http://schemas.openxmlformats.org/officeDocument/2006/relationships/image" Target="../media/image14.jpg"/><Relationship Id="rId2" Type="http://schemas.openxmlformats.org/officeDocument/2006/relationships/notesSlide" Target="../notesSlides/notesSlide84.xml"/><Relationship Id="rId1" Type="http://schemas.openxmlformats.org/officeDocument/2006/relationships/slideLayout" Target="../slideLayouts/slideLayout12.xml"/><Relationship Id="rId5" Type="http://schemas.openxmlformats.org/officeDocument/2006/relationships/image" Target="../media/image16.jpg"/><Relationship Id="rId4" Type="http://schemas.openxmlformats.org/officeDocument/2006/relationships/image" Target="../media/image15.jpg"/></Relationships>
</file>

<file path=ppt/slides/_rels/slide86.xml.rels><?xml version="1.0" encoding="UTF-8" standalone="yes"?>
<Relationships xmlns="http://schemas.openxmlformats.org/package/2006/relationships"><Relationship Id="rId3" Type="http://schemas.openxmlformats.org/officeDocument/2006/relationships/hyperlink" Target="https://github.com/lxmota/norma" TargetMode="External"/><Relationship Id="rId2" Type="http://schemas.openxmlformats.org/officeDocument/2006/relationships/hyperlink" Target="https://github.com/Pressio/pressio-demoapps" TargetMode="External"/><Relationship Id="rId1" Type="http://schemas.openxmlformats.org/officeDocument/2006/relationships/slideLayout" Target="../slideLayouts/slideLayout7.xml"/><Relationship Id="rId5" Type="http://schemas.openxmlformats.org/officeDocument/2006/relationships/image" Target="../media/image135.png"/><Relationship Id="rId4" Type="http://schemas.openxmlformats.org/officeDocument/2006/relationships/image" Target="../media/image134.png"/></Relationships>
</file>

<file path=ppt/slides/_rels/slide87.xml.rels><?xml version="1.0" encoding="UTF-8" standalone="yes"?>
<Relationships xmlns="http://schemas.openxmlformats.org/package/2006/relationships"><Relationship Id="rId2" Type="http://schemas.openxmlformats.org/officeDocument/2006/relationships/notesSlide" Target="../notesSlides/notesSlide85.xml"/><Relationship Id="rId1" Type="http://schemas.openxmlformats.org/officeDocument/2006/relationships/slideLayout" Target="../slideLayouts/slideLayout7.xml"/></Relationships>
</file>

<file path=ppt/slides/_rels/slide88.xml.rels><?xml version="1.0" encoding="UTF-8" standalone="yes"?>
<Relationships xmlns="http://schemas.openxmlformats.org/package/2006/relationships"><Relationship Id="rId3" Type="http://schemas.openxmlformats.org/officeDocument/2006/relationships/image" Target="../media/image185.jpg"/><Relationship Id="rId2" Type="http://schemas.openxmlformats.org/officeDocument/2006/relationships/image" Target="../media/image184.jpg"/><Relationship Id="rId1" Type="http://schemas.openxmlformats.org/officeDocument/2006/relationships/slideLayout" Target="../slideLayouts/slideLayout11.xml"/><Relationship Id="rId6" Type="http://schemas.openxmlformats.org/officeDocument/2006/relationships/image" Target="../media/image188.png"/><Relationship Id="rId5" Type="http://schemas.openxmlformats.org/officeDocument/2006/relationships/image" Target="../media/image187.jpg"/><Relationship Id="rId4" Type="http://schemas.openxmlformats.org/officeDocument/2006/relationships/image" Target="../media/image186.jpg"/></Relationships>
</file>

<file path=ppt/slides/_rels/slide89.xml.rels><?xml version="1.0" encoding="UTF-8" standalone="yes"?>
<Relationships xmlns="http://schemas.openxmlformats.org/package/2006/relationships"><Relationship Id="rId3" Type="http://schemas.openxmlformats.org/officeDocument/2006/relationships/image" Target="../media/image190.png"/><Relationship Id="rId2" Type="http://schemas.openxmlformats.org/officeDocument/2006/relationships/image" Target="../media/image189.png"/><Relationship Id="rId1" Type="http://schemas.openxmlformats.org/officeDocument/2006/relationships/slideLayout" Target="../slideLayouts/slideLayout11.xml"/><Relationship Id="rId5" Type="http://schemas.openxmlformats.org/officeDocument/2006/relationships/hyperlink" Target="http://www.sandia.gov/careers" TargetMode="External"/><Relationship Id="rId4" Type="http://schemas.openxmlformats.org/officeDocument/2006/relationships/image" Target="../media/image192.png"/></Relationships>
</file>

<file path=ppt/slides/_rels/slide90.xml.rels><?xml version="1.0" encoding="UTF-8" standalone="yes"?>
<Relationships xmlns="http://schemas.openxmlformats.org/package/2006/relationships"><Relationship Id="rId3" Type="http://schemas.openxmlformats.org/officeDocument/2006/relationships/image" Target="../media/image203.png"/><Relationship Id="rId7" Type="http://schemas.openxmlformats.org/officeDocument/2006/relationships/hyperlink" Target="mailto:ikalash@sandia.gov" TargetMode="External"/><Relationship Id="rId2" Type="http://schemas.openxmlformats.org/officeDocument/2006/relationships/image" Target="../media/image193.png"/><Relationship Id="rId1" Type="http://schemas.openxmlformats.org/officeDocument/2006/relationships/slideLayout" Target="../slideLayouts/slideLayout11.xml"/><Relationship Id="rId6" Type="http://schemas.openxmlformats.org/officeDocument/2006/relationships/hyperlink" Target="http://www.sandia.gov/careers" TargetMode="External"/><Relationship Id="rId5" Type="http://schemas.openxmlformats.org/officeDocument/2006/relationships/image" Target="../media/image2130.png"/><Relationship Id="rId4" Type="http://schemas.openxmlformats.org/officeDocument/2006/relationships/image" Target="../media/image204.png"/></Relationships>
</file>

<file path=ppt/slides/_rels/slide91.xml.rels><?xml version="1.0" encoding="UTF-8" standalone="yes"?>
<Relationships xmlns="http://schemas.openxmlformats.org/package/2006/relationships"><Relationship Id="rId2" Type="http://schemas.openxmlformats.org/officeDocument/2006/relationships/notesSlide" Target="../notesSlides/notesSlide86.xml"/><Relationship Id="rId1" Type="http://schemas.openxmlformats.org/officeDocument/2006/relationships/slideLayout" Target="../slideLayouts/slideLayout7.xml"/></Relationships>
</file>

<file path=ppt/slides/_rels/slide92.xml.rels><?xml version="1.0" encoding="UTF-8" standalone="yes"?>
<Relationships xmlns="http://schemas.openxmlformats.org/package/2006/relationships"><Relationship Id="rId3" Type="http://schemas.openxmlformats.org/officeDocument/2006/relationships/image" Target="../media/image205.png"/><Relationship Id="rId2" Type="http://schemas.openxmlformats.org/officeDocument/2006/relationships/notesSlide" Target="../notesSlides/notesSlide87.xml"/><Relationship Id="rId1" Type="http://schemas.openxmlformats.org/officeDocument/2006/relationships/slideLayout" Target="../slideLayouts/slideLayout7.xml"/><Relationship Id="rId6" Type="http://schemas.openxmlformats.org/officeDocument/2006/relationships/image" Target="../media/image208.png"/><Relationship Id="rId5" Type="http://schemas.openxmlformats.org/officeDocument/2006/relationships/image" Target="../media/image207.png"/><Relationship Id="rId4" Type="http://schemas.openxmlformats.org/officeDocument/2006/relationships/image" Target="../media/image206.png"/></Relationships>
</file>

<file path=ppt/slides/_rels/slide93.xml.rels><?xml version="1.0" encoding="UTF-8" standalone="yes"?>
<Relationships xmlns="http://schemas.openxmlformats.org/package/2006/relationships"><Relationship Id="rId3" Type="http://schemas.openxmlformats.org/officeDocument/2006/relationships/image" Target="../media/image205.png"/><Relationship Id="rId2" Type="http://schemas.openxmlformats.org/officeDocument/2006/relationships/notesSlide" Target="../notesSlides/notesSlide88.xml"/><Relationship Id="rId1" Type="http://schemas.openxmlformats.org/officeDocument/2006/relationships/slideLayout" Target="../slideLayouts/slideLayout7.xml"/><Relationship Id="rId6" Type="http://schemas.openxmlformats.org/officeDocument/2006/relationships/image" Target="../media/image208.png"/><Relationship Id="rId5" Type="http://schemas.openxmlformats.org/officeDocument/2006/relationships/image" Target="../media/image207.png"/><Relationship Id="rId4" Type="http://schemas.openxmlformats.org/officeDocument/2006/relationships/image" Target="../media/image206.png"/></Relationships>
</file>

<file path=ppt/slides/_rels/slide94.xml.rels><?xml version="1.0" encoding="UTF-8" standalone="yes"?>
<Relationships xmlns="http://schemas.openxmlformats.org/package/2006/relationships"><Relationship Id="rId3" Type="http://schemas.openxmlformats.org/officeDocument/2006/relationships/image" Target="../media/image205.png"/><Relationship Id="rId2" Type="http://schemas.openxmlformats.org/officeDocument/2006/relationships/notesSlide" Target="../notesSlides/notesSlide89.xml"/><Relationship Id="rId1" Type="http://schemas.openxmlformats.org/officeDocument/2006/relationships/slideLayout" Target="../slideLayouts/slideLayout7.xml"/><Relationship Id="rId6" Type="http://schemas.openxmlformats.org/officeDocument/2006/relationships/image" Target="../media/image208.png"/><Relationship Id="rId5" Type="http://schemas.openxmlformats.org/officeDocument/2006/relationships/image" Target="../media/image207.png"/><Relationship Id="rId4" Type="http://schemas.openxmlformats.org/officeDocument/2006/relationships/image" Target="../media/image206.png"/></Relationships>
</file>

<file path=ppt/slides/_rels/slide95.xml.rels><?xml version="1.0" encoding="UTF-8" standalone="yes"?>
<Relationships xmlns="http://schemas.openxmlformats.org/package/2006/relationships"><Relationship Id="rId3" Type="http://schemas.openxmlformats.org/officeDocument/2006/relationships/image" Target="../media/image205.png"/><Relationship Id="rId2" Type="http://schemas.openxmlformats.org/officeDocument/2006/relationships/notesSlide" Target="../notesSlides/notesSlide90.xml"/><Relationship Id="rId1" Type="http://schemas.openxmlformats.org/officeDocument/2006/relationships/slideLayout" Target="../slideLayouts/slideLayout7.xml"/><Relationship Id="rId4" Type="http://schemas.openxmlformats.org/officeDocument/2006/relationships/image" Target="../media/image2800.png"/></Relationships>
</file>

<file path=ppt/slides/_rels/slide96.xml.rels><?xml version="1.0" encoding="UTF-8" standalone="yes"?>
<Relationships xmlns="http://schemas.openxmlformats.org/package/2006/relationships"><Relationship Id="rId3" Type="http://schemas.openxmlformats.org/officeDocument/2006/relationships/image" Target="../media/image290.png"/><Relationship Id="rId2" Type="http://schemas.openxmlformats.org/officeDocument/2006/relationships/notesSlide" Target="../notesSlides/notesSlide91.xml"/><Relationship Id="rId1" Type="http://schemas.openxmlformats.org/officeDocument/2006/relationships/slideLayout" Target="../slideLayouts/slideLayout7.xml"/><Relationship Id="rId4" Type="http://schemas.openxmlformats.org/officeDocument/2006/relationships/image" Target="../media/image207.png"/></Relationships>
</file>

<file path=ppt/slides/_rels/slide97.xml.rels><?xml version="1.0" encoding="UTF-8" standalone="yes"?>
<Relationships xmlns="http://schemas.openxmlformats.org/package/2006/relationships"><Relationship Id="rId3" Type="http://schemas.openxmlformats.org/officeDocument/2006/relationships/image" Target="../media/image208.png"/><Relationship Id="rId2" Type="http://schemas.openxmlformats.org/officeDocument/2006/relationships/notesSlide" Target="../notesSlides/notesSlide92.xml"/><Relationship Id="rId1" Type="http://schemas.openxmlformats.org/officeDocument/2006/relationships/slideLayout" Target="../slideLayouts/slideLayout7.xml"/><Relationship Id="rId4" Type="http://schemas.openxmlformats.org/officeDocument/2006/relationships/image" Target="../media/image300.png"/></Relationships>
</file>

<file path=ppt/slides/_rels/slide98.xml.rels><?xml version="1.0" encoding="UTF-8" standalone="yes"?>
<Relationships xmlns="http://schemas.openxmlformats.org/package/2006/relationships"><Relationship Id="rId3" Type="http://schemas.openxmlformats.org/officeDocument/2006/relationships/image" Target="../media/image206.png"/><Relationship Id="rId2" Type="http://schemas.openxmlformats.org/officeDocument/2006/relationships/notesSlide" Target="../notesSlides/notesSlide93.xml"/><Relationship Id="rId1" Type="http://schemas.openxmlformats.org/officeDocument/2006/relationships/slideLayout" Target="../slideLayouts/slideLayout7.xml"/></Relationships>
</file>

<file path=ppt/slides/_rels/slide99.xml.rels><?xml version="1.0" encoding="UTF-8" standalone="yes"?>
<Relationships xmlns="http://schemas.openxmlformats.org/package/2006/relationships"><Relationship Id="rId3" Type="http://schemas.openxmlformats.org/officeDocument/2006/relationships/notesSlide" Target="../notesSlides/notesSlide94.xml"/><Relationship Id="rId2" Type="http://schemas.openxmlformats.org/officeDocument/2006/relationships/slideLayout" Target="../slideLayouts/slideLayout7.xml"/><Relationship Id="rId1" Type="http://schemas.openxmlformats.org/officeDocument/2006/relationships/vmlDrawing" Target="../drawings/vmlDrawing1.vml"/><Relationship Id="rId6" Type="http://schemas.openxmlformats.org/officeDocument/2006/relationships/image" Target="../media/image209.wmf"/><Relationship Id="rId5" Type="http://schemas.openxmlformats.org/officeDocument/2006/relationships/oleObject" Target="../embeddings/oleObject1.bin"/><Relationship Id="rId4" Type="http://schemas.openxmlformats.org/officeDocument/2006/relationships/image" Target="../media/image210.png"/></Relationships>
</file>

<file path=ppt/slides/_rels/slide100.xml.rels><?xml version="1.0" encoding="UTF-8" standalone="yes"?>
<Relationships xmlns="http://schemas.openxmlformats.org/package/2006/relationships"><Relationship Id="rId8" Type="http://schemas.openxmlformats.org/officeDocument/2006/relationships/oleObject" Target="../embeddings/oleObject1.bin"/><Relationship Id="rId3" Type="http://schemas.openxmlformats.org/officeDocument/2006/relationships/notesSlide" Target="../notesSlides/notesSlide95.xml"/><Relationship Id="rId7" Type="http://schemas.openxmlformats.org/officeDocument/2006/relationships/image" Target="../media/image214.png"/><Relationship Id="rId2" Type="http://schemas.openxmlformats.org/officeDocument/2006/relationships/slideLayout" Target="../slideLayouts/slideLayout7.xml"/><Relationship Id="rId1" Type="http://schemas.openxmlformats.org/officeDocument/2006/relationships/vmlDrawing" Target="../drawings/vmlDrawing2.vml"/><Relationship Id="rId6" Type="http://schemas.openxmlformats.org/officeDocument/2006/relationships/image" Target="../media/image213.png"/><Relationship Id="rId5" Type="http://schemas.openxmlformats.org/officeDocument/2006/relationships/image" Target="../media/image212.png"/><Relationship Id="rId4" Type="http://schemas.openxmlformats.org/officeDocument/2006/relationships/image" Target="../media/image211.png"/><Relationship Id="rId9" Type="http://schemas.openxmlformats.org/officeDocument/2006/relationships/image" Target="../media/image209.wmf"/></Relationships>
</file>

<file path=ppt/slides/_rels/slide101.xml.rels><?xml version="1.0" encoding="UTF-8" standalone="yes"?>
<Relationships xmlns="http://schemas.openxmlformats.org/package/2006/relationships"><Relationship Id="rId3" Type="http://schemas.openxmlformats.org/officeDocument/2006/relationships/image" Target="../media/image215.emf"/><Relationship Id="rId2" Type="http://schemas.openxmlformats.org/officeDocument/2006/relationships/notesSlide" Target="../notesSlides/notesSlide96.xml"/><Relationship Id="rId1" Type="http://schemas.openxmlformats.org/officeDocument/2006/relationships/slideLayout" Target="../slideLayouts/slideLayout7.xml"/><Relationship Id="rId6" Type="http://schemas.openxmlformats.org/officeDocument/2006/relationships/image" Target="../media/image218.png"/><Relationship Id="rId5" Type="http://schemas.openxmlformats.org/officeDocument/2006/relationships/image" Target="../media/image217.png"/><Relationship Id="rId4" Type="http://schemas.openxmlformats.org/officeDocument/2006/relationships/image" Target="../media/image216.emf"/></Relationships>
</file>

<file path=ppt/slides/_rels/slide102.xml.rels><?xml version="1.0" encoding="UTF-8" standalone="yes"?>
<Relationships xmlns="http://schemas.openxmlformats.org/package/2006/relationships"><Relationship Id="rId3" Type="http://schemas.openxmlformats.org/officeDocument/2006/relationships/image" Target="../media/image220.png"/><Relationship Id="rId2" Type="http://schemas.openxmlformats.org/officeDocument/2006/relationships/image" Target="../media/image219.png"/><Relationship Id="rId1" Type="http://schemas.openxmlformats.org/officeDocument/2006/relationships/slideLayout" Target="../slideLayouts/slideLayout11.xml"/><Relationship Id="rId5" Type="http://schemas.openxmlformats.org/officeDocument/2006/relationships/image" Target="../media/image222.emf"/><Relationship Id="rId4" Type="http://schemas.openxmlformats.org/officeDocument/2006/relationships/image" Target="../media/image221.png"/></Relationships>
</file>

<file path=ppt/slides/_rels/slide103.xml.rels><?xml version="1.0" encoding="UTF-8" standalone="yes"?>
<Relationships xmlns="http://schemas.openxmlformats.org/package/2006/relationships"><Relationship Id="rId3" Type="http://schemas.openxmlformats.org/officeDocument/2006/relationships/image" Target="../media/image224.emf"/><Relationship Id="rId7" Type="http://schemas.openxmlformats.org/officeDocument/2006/relationships/image" Target="../media/image225.emf"/><Relationship Id="rId2" Type="http://schemas.openxmlformats.org/officeDocument/2006/relationships/image" Target="../media/image223.emf"/><Relationship Id="rId1" Type="http://schemas.openxmlformats.org/officeDocument/2006/relationships/slideLayout" Target="../slideLayouts/slideLayout11.xml"/><Relationship Id="rId6" Type="http://schemas.openxmlformats.org/officeDocument/2006/relationships/image" Target="../media/image221.png"/><Relationship Id="rId5" Type="http://schemas.openxmlformats.org/officeDocument/2006/relationships/image" Target="../media/image220.png"/><Relationship Id="rId4" Type="http://schemas.openxmlformats.org/officeDocument/2006/relationships/image" Target="../media/image219.png"/></Relationships>
</file>

<file path=ppt/slides/_rels/slide104.xml.rels><?xml version="1.0" encoding="UTF-8" standalone="yes"?>
<Relationships xmlns="http://schemas.openxmlformats.org/package/2006/relationships"><Relationship Id="rId3" Type="http://schemas.openxmlformats.org/officeDocument/2006/relationships/image" Target="../media/image226.png"/><Relationship Id="rId2" Type="http://schemas.openxmlformats.org/officeDocument/2006/relationships/notesSlide" Target="../notesSlides/notesSlide97.xml"/><Relationship Id="rId1" Type="http://schemas.openxmlformats.org/officeDocument/2006/relationships/slideLayout" Target="../slideLayouts/slideLayout7.xml"/><Relationship Id="rId5" Type="http://schemas.openxmlformats.org/officeDocument/2006/relationships/image" Target="../media/image62.png"/><Relationship Id="rId4" Type="http://schemas.openxmlformats.org/officeDocument/2006/relationships/image" Target="../media/image227.png"/></Relationships>
</file>

<file path=ppt/slides/_rels/slide105.xml.rels><?xml version="1.0" encoding="UTF-8" standalone="yes"?>
<Relationships xmlns="http://schemas.openxmlformats.org/package/2006/relationships"><Relationship Id="rId3" Type="http://schemas.openxmlformats.org/officeDocument/2006/relationships/image" Target="../media/image228.png"/><Relationship Id="rId2" Type="http://schemas.openxmlformats.org/officeDocument/2006/relationships/notesSlide" Target="../notesSlides/notesSlide98.xml"/><Relationship Id="rId1" Type="http://schemas.openxmlformats.org/officeDocument/2006/relationships/slideLayout" Target="../slideLayouts/slideLayout7.xml"/><Relationship Id="rId4" Type="http://schemas.openxmlformats.org/officeDocument/2006/relationships/image" Target="../media/image62.png"/></Relationships>
</file>

<file path=ppt/slides/_rels/slide106.xml.rels><?xml version="1.0" encoding="UTF-8" standalone="yes"?>
<Relationships xmlns="http://schemas.openxmlformats.org/package/2006/relationships"><Relationship Id="rId3" Type="http://schemas.openxmlformats.org/officeDocument/2006/relationships/image" Target="../media/image229.png"/><Relationship Id="rId2" Type="http://schemas.openxmlformats.org/officeDocument/2006/relationships/notesSlide" Target="../notesSlides/notesSlide99.xml"/><Relationship Id="rId1" Type="http://schemas.openxmlformats.org/officeDocument/2006/relationships/slideLayout" Target="../slideLayouts/slideLayout7.xml"/><Relationship Id="rId5" Type="http://schemas.openxmlformats.org/officeDocument/2006/relationships/image" Target="../media/image62.png"/><Relationship Id="rId4" Type="http://schemas.openxmlformats.org/officeDocument/2006/relationships/image" Target="../media/image230.png"/></Relationships>
</file>

<file path=ppt/slides/_rels/slide107.xml.rels><?xml version="1.0" encoding="UTF-8" standalone="yes"?>
<Relationships xmlns="http://schemas.openxmlformats.org/package/2006/relationships"><Relationship Id="rId3" Type="http://schemas.openxmlformats.org/officeDocument/2006/relationships/image" Target="../media/image231.png"/><Relationship Id="rId2" Type="http://schemas.openxmlformats.org/officeDocument/2006/relationships/notesSlide" Target="../notesSlides/notesSlide100.xml"/><Relationship Id="rId1" Type="http://schemas.openxmlformats.org/officeDocument/2006/relationships/slideLayout" Target="../slideLayouts/slideLayout7.xml"/><Relationship Id="rId5" Type="http://schemas.openxmlformats.org/officeDocument/2006/relationships/image" Target="../media/image233.png"/><Relationship Id="rId4" Type="http://schemas.openxmlformats.org/officeDocument/2006/relationships/image" Target="../media/image232.png"/></Relationships>
</file>

<file path=ppt/slides/_rels/slide108.xml.rels><?xml version="1.0" encoding="UTF-8" standalone="yes"?>
<Relationships xmlns="http://schemas.openxmlformats.org/package/2006/relationships"><Relationship Id="rId3" Type="http://schemas.openxmlformats.org/officeDocument/2006/relationships/image" Target="../media/image234.png"/><Relationship Id="rId2" Type="http://schemas.openxmlformats.org/officeDocument/2006/relationships/notesSlide" Target="../notesSlides/notesSlide101.xml"/><Relationship Id="rId1" Type="http://schemas.openxmlformats.org/officeDocument/2006/relationships/slideLayout" Target="../slideLayouts/slideLayout7.xml"/><Relationship Id="rId4" Type="http://schemas.openxmlformats.org/officeDocument/2006/relationships/image" Target="../media/image89.png"/></Relationships>
</file>

<file path=ppt/slides/_rels/slide109.xml.rels><?xml version="1.0" encoding="UTF-8" standalone="yes"?>
<Relationships xmlns="http://schemas.openxmlformats.org/package/2006/relationships"><Relationship Id="rId8" Type="http://schemas.openxmlformats.org/officeDocument/2006/relationships/image" Target="../media/image239.emf"/><Relationship Id="rId3" Type="http://schemas.openxmlformats.org/officeDocument/2006/relationships/image" Target="../media/image235.png"/><Relationship Id="rId7" Type="http://schemas.openxmlformats.org/officeDocument/2006/relationships/image" Target="../media/image238.emf"/><Relationship Id="rId2" Type="http://schemas.openxmlformats.org/officeDocument/2006/relationships/notesSlide" Target="../notesSlides/notesSlide102.xml"/><Relationship Id="rId1" Type="http://schemas.openxmlformats.org/officeDocument/2006/relationships/slideLayout" Target="../slideLayouts/slideLayout7.xml"/><Relationship Id="rId6" Type="http://schemas.openxmlformats.org/officeDocument/2006/relationships/image" Target="../media/image91.emf"/><Relationship Id="rId5" Type="http://schemas.openxmlformats.org/officeDocument/2006/relationships/image" Target="../media/image237.emf"/><Relationship Id="rId4" Type="http://schemas.openxmlformats.org/officeDocument/2006/relationships/image" Target="../media/image236.png"/><Relationship Id="rId9" Type="http://schemas.openxmlformats.org/officeDocument/2006/relationships/image" Target="../media/image240.emf"/></Relationships>
</file>

<file path=ppt/slides/_rels/slide110.xml.rels><?xml version="1.0" encoding="UTF-8" standalone="yes"?>
<Relationships xmlns="http://schemas.openxmlformats.org/package/2006/relationships"><Relationship Id="rId3" Type="http://schemas.openxmlformats.org/officeDocument/2006/relationships/slideLayout" Target="../slideLayouts/slideLayout11.xml"/><Relationship Id="rId2" Type="http://schemas.openxmlformats.org/officeDocument/2006/relationships/video" Target="../media/media14.avi"/><Relationship Id="rId1" Type="http://schemas.microsoft.com/office/2007/relationships/media" Target="../media/media14.avi"/><Relationship Id="rId6" Type="http://schemas.openxmlformats.org/officeDocument/2006/relationships/image" Target="../media/image243.emf"/><Relationship Id="rId5" Type="http://schemas.openxmlformats.org/officeDocument/2006/relationships/image" Target="../media/image242.png"/><Relationship Id="rId4" Type="http://schemas.openxmlformats.org/officeDocument/2006/relationships/image" Target="../media/image241.png"/></Relationships>
</file>

<file path=ppt/slides/_rels/slide111.xml.rels><?xml version="1.0" encoding="UTF-8" standalone="yes"?>
<Relationships xmlns="http://schemas.openxmlformats.org/package/2006/relationships"><Relationship Id="rId3" Type="http://schemas.openxmlformats.org/officeDocument/2006/relationships/image" Target="../media/image93.png"/><Relationship Id="rId2" Type="http://schemas.openxmlformats.org/officeDocument/2006/relationships/notesSlide" Target="../notesSlides/notesSlide103.xml"/><Relationship Id="rId1" Type="http://schemas.openxmlformats.org/officeDocument/2006/relationships/slideLayout" Target="../slideLayouts/slideLayout7.xml"/></Relationships>
</file>

<file path=ppt/slides/_rels/slide112.xml.rels><?xml version="1.0" encoding="UTF-8" standalone="yes"?>
<Relationships xmlns="http://schemas.openxmlformats.org/package/2006/relationships"><Relationship Id="rId3" Type="http://schemas.openxmlformats.org/officeDocument/2006/relationships/image" Target="../media/image94.png"/><Relationship Id="rId2" Type="http://schemas.openxmlformats.org/officeDocument/2006/relationships/notesSlide" Target="../notesSlides/notesSlide104.xml"/><Relationship Id="rId1" Type="http://schemas.openxmlformats.org/officeDocument/2006/relationships/slideLayout" Target="../slideLayouts/slideLayout7.xml"/><Relationship Id="rId4" Type="http://schemas.openxmlformats.org/officeDocument/2006/relationships/image" Target="../media/image101.png"/></Relationships>
</file>

<file path=ppt/slides/_rels/slide113.xml.rels><?xml version="1.0" encoding="UTF-8" standalone="yes"?>
<Relationships xmlns="http://schemas.openxmlformats.org/package/2006/relationships"><Relationship Id="rId3" Type="http://schemas.openxmlformats.org/officeDocument/2006/relationships/image" Target="../media/image244.jpg"/><Relationship Id="rId2" Type="http://schemas.openxmlformats.org/officeDocument/2006/relationships/notesSlide" Target="../notesSlides/notesSlide105.xml"/><Relationship Id="rId1" Type="http://schemas.openxmlformats.org/officeDocument/2006/relationships/slideLayout" Target="../slideLayouts/slideLayout7.xml"/><Relationship Id="rId4" Type="http://schemas.openxmlformats.org/officeDocument/2006/relationships/image" Target="NULL"/></Relationships>
</file>

<file path=ppt/slides/_rels/slide114.xml.rels><?xml version="1.0" encoding="UTF-8" standalone="yes"?>
<Relationships xmlns="http://schemas.openxmlformats.org/package/2006/relationships"><Relationship Id="rId3" Type="http://schemas.openxmlformats.org/officeDocument/2006/relationships/image" Target="../media/image245.png"/><Relationship Id="rId2" Type="http://schemas.openxmlformats.org/officeDocument/2006/relationships/notesSlide" Target="../notesSlides/notesSlide106.xml"/><Relationship Id="rId1" Type="http://schemas.openxmlformats.org/officeDocument/2006/relationships/slideLayout" Target="../slideLayouts/slideLayout11.xml"/><Relationship Id="rId5" Type="http://schemas.openxmlformats.org/officeDocument/2006/relationships/image" Target="../media/image247.png"/><Relationship Id="rId4" Type="http://schemas.openxmlformats.org/officeDocument/2006/relationships/image" Target="../media/image246.png"/></Relationships>
</file>

<file path=ppt/slides/_rels/slide115.xml.rels><?xml version="1.0" encoding="UTF-8" standalone="yes"?>
<Relationships xmlns="http://schemas.openxmlformats.org/package/2006/relationships"><Relationship Id="rId3" Type="http://schemas.openxmlformats.org/officeDocument/2006/relationships/image" Target="../media/image248.png"/><Relationship Id="rId2" Type="http://schemas.openxmlformats.org/officeDocument/2006/relationships/notesSlide" Target="../notesSlides/notesSlide107.xml"/><Relationship Id="rId1" Type="http://schemas.openxmlformats.org/officeDocument/2006/relationships/slideLayout" Target="../slideLayouts/slideLayout11.xml"/><Relationship Id="rId6" Type="http://schemas.openxmlformats.org/officeDocument/2006/relationships/image" Target="../media/image251.png"/><Relationship Id="rId5" Type="http://schemas.openxmlformats.org/officeDocument/2006/relationships/image" Target="../media/image250.png"/><Relationship Id="rId4" Type="http://schemas.openxmlformats.org/officeDocument/2006/relationships/image" Target="../media/image249.png"/></Relationships>
</file>

<file path=ppt/slides/_rels/slide116.xml.rels><?xml version="1.0" encoding="UTF-8" standalone="yes"?>
<Relationships xmlns="http://schemas.openxmlformats.org/package/2006/relationships"><Relationship Id="rId3" Type="http://schemas.openxmlformats.org/officeDocument/2006/relationships/image" Target="../media/image252.png"/><Relationship Id="rId2" Type="http://schemas.openxmlformats.org/officeDocument/2006/relationships/notesSlide" Target="../notesSlides/notesSlide108.xml"/><Relationship Id="rId1" Type="http://schemas.openxmlformats.org/officeDocument/2006/relationships/slideLayout" Target="../slideLayouts/slideLayout11.xml"/><Relationship Id="rId5" Type="http://schemas.openxmlformats.org/officeDocument/2006/relationships/image" Target="../media/image254.png"/><Relationship Id="rId4" Type="http://schemas.openxmlformats.org/officeDocument/2006/relationships/image" Target="../media/image253.png"/></Relationships>
</file>

<file path=ppt/slides/_rels/slide117.xml.rels><?xml version="1.0" encoding="UTF-8" standalone="yes"?>
<Relationships xmlns="http://schemas.openxmlformats.org/package/2006/relationships"><Relationship Id="rId8" Type="http://schemas.openxmlformats.org/officeDocument/2006/relationships/image" Target="../media/image260.png"/><Relationship Id="rId3" Type="http://schemas.openxmlformats.org/officeDocument/2006/relationships/image" Target="../media/image255.png"/><Relationship Id="rId7" Type="http://schemas.openxmlformats.org/officeDocument/2006/relationships/image" Target="../media/image259.png"/><Relationship Id="rId2" Type="http://schemas.openxmlformats.org/officeDocument/2006/relationships/notesSlide" Target="../notesSlides/notesSlide109.xml"/><Relationship Id="rId1" Type="http://schemas.openxmlformats.org/officeDocument/2006/relationships/slideLayout" Target="../slideLayouts/slideLayout7.xml"/><Relationship Id="rId6" Type="http://schemas.openxmlformats.org/officeDocument/2006/relationships/image" Target="../media/image258.png"/><Relationship Id="rId5" Type="http://schemas.openxmlformats.org/officeDocument/2006/relationships/image" Target="../media/image257.png"/><Relationship Id="rId4" Type="http://schemas.openxmlformats.org/officeDocument/2006/relationships/image" Target="../media/image256.png"/></Relationships>
</file>

<file path=ppt/slides/_rels/slide118.xml.rels><?xml version="1.0" encoding="UTF-8" standalone="yes"?>
<Relationships xmlns="http://schemas.openxmlformats.org/package/2006/relationships"><Relationship Id="rId3" Type="http://schemas.openxmlformats.org/officeDocument/2006/relationships/image" Target="../media/image520.png"/><Relationship Id="rId2" Type="http://schemas.openxmlformats.org/officeDocument/2006/relationships/notesSlide" Target="../notesSlides/notesSlide110.xml"/><Relationship Id="rId1" Type="http://schemas.openxmlformats.org/officeDocument/2006/relationships/slideLayout" Target="../slideLayouts/slideLayout7.xml"/><Relationship Id="rId5" Type="http://schemas.openxmlformats.org/officeDocument/2006/relationships/image" Target="../media/image62.png"/><Relationship Id="rId4" Type="http://schemas.openxmlformats.org/officeDocument/2006/relationships/image" Target="../media/image261.png"/></Relationships>
</file>

<file path=ppt/slides/_rels/slide119.xml.rels><?xml version="1.0" encoding="UTF-8" standalone="yes"?>
<Relationships xmlns="http://schemas.openxmlformats.org/package/2006/relationships"><Relationship Id="rId2" Type="http://schemas.openxmlformats.org/officeDocument/2006/relationships/image" Target="../media/image62.png"/><Relationship Id="rId1" Type="http://schemas.openxmlformats.org/officeDocument/2006/relationships/slideLayout" Target="../slideLayouts/slideLayout11.xml"/></Relationships>
</file>

<file path=ppt/slides/_rels/slide120.xml.rels><?xml version="1.0" encoding="UTF-8" standalone="yes"?>
<Relationships xmlns="http://schemas.openxmlformats.org/package/2006/relationships"><Relationship Id="rId2" Type="http://schemas.openxmlformats.org/officeDocument/2006/relationships/image" Target="../media/image62.png"/><Relationship Id="rId1" Type="http://schemas.openxmlformats.org/officeDocument/2006/relationships/slideLayout" Target="../slideLayouts/slideLayout11.xml"/></Relationships>
</file>

<file path=ppt/slides/_rels/slide121.xml.rels><?xml version="1.0" encoding="UTF-8" standalone="yes"?>
<Relationships xmlns="http://schemas.openxmlformats.org/package/2006/relationships"><Relationship Id="rId3" Type="http://schemas.openxmlformats.org/officeDocument/2006/relationships/image" Target="../media/image262.png"/><Relationship Id="rId2" Type="http://schemas.openxmlformats.org/officeDocument/2006/relationships/image" Target="../media/image62.png"/><Relationship Id="rId1" Type="http://schemas.openxmlformats.org/officeDocument/2006/relationships/slideLayout" Target="../slideLayouts/slideLayout11.xml"/></Relationships>
</file>

<file path=ppt/slides/_rels/slide122.xml.rels><?xml version="1.0" encoding="UTF-8" standalone="yes"?>
<Relationships xmlns="http://schemas.openxmlformats.org/package/2006/relationships"><Relationship Id="rId3" Type="http://schemas.openxmlformats.org/officeDocument/2006/relationships/image" Target="../media/image262.png"/><Relationship Id="rId2" Type="http://schemas.openxmlformats.org/officeDocument/2006/relationships/image" Target="../media/image62.png"/><Relationship Id="rId1" Type="http://schemas.openxmlformats.org/officeDocument/2006/relationships/slideLayout" Target="../slideLayouts/slideLayout11.xml"/><Relationship Id="rId4" Type="http://schemas.openxmlformats.org/officeDocument/2006/relationships/image" Target="../media/image263.png"/></Relationships>
</file>

<file path=ppt/slides/_rels/slide123.xml.rels><?xml version="1.0" encoding="UTF-8" standalone="yes"?>
<Relationships xmlns="http://schemas.openxmlformats.org/package/2006/relationships"><Relationship Id="rId3" Type="http://schemas.openxmlformats.org/officeDocument/2006/relationships/image" Target="../media/image262.png"/><Relationship Id="rId2" Type="http://schemas.openxmlformats.org/officeDocument/2006/relationships/image" Target="../media/image62.png"/><Relationship Id="rId1" Type="http://schemas.openxmlformats.org/officeDocument/2006/relationships/slideLayout" Target="../slideLayouts/slideLayout11.xml"/><Relationship Id="rId4" Type="http://schemas.openxmlformats.org/officeDocument/2006/relationships/image" Target="../media/image264.png"/></Relationships>
</file>

<file path=ppt/slides/_rels/slide124.xml.rels><?xml version="1.0" encoding="UTF-8" standalone="yes"?>
<Relationships xmlns="http://schemas.openxmlformats.org/package/2006/relationships"><Relationship Id="rId3" Type="http://schemas.openxmlformats.org/officeDocument/2006/relationships/image" Target="../media/image262.png"/><Relationship Id="rId2" Type="http://schemas.openxmlformats.org/officeDocument/2006/relationships/image" Target="../media/image62.png"/><Relationship Id="rId1" Type="http://schemas.openxmlformats.org/officeDocument/2006/relationships/slideLayout" Target="../slideLayouts/slideLayout11.xml"/><Relationship Id="rId4" Type="http://schemas.openxmlformats.org/officeDocument/2006/relationships/image" Target="../media/image265.png"/></Relationships>
</file>

<file path=ppt/slides/_rels/slide125.xml.rels><?xml version="1.0" encoding="UTF-8" standalone="yes"?>
<Relationships xmlns="http://schemas.openxmlformats.org/package/2006/relationships"><Relationship Id="rId3" Type="http://schemas.openxmlformats.org/officeDocument/2006/relationships/image" Target="../media/image266.png"/><Relationship Id="rId2" Type="http://schemas.openxmlformats.org/officeDocument/2006/relationships/image" Target="../media/image262.png"/><Relationship Id="rId1" Type="http://schemas.openxmlformats.org/officeDocument/2006/relationships/slideLayout" Target="../slideLayouts/slideLayout11.xml"/><Relationship Id="rId4" Type="http://schemas.openxmlformats.org/officeDocument/2006/relationships/image" Target="../media/image62.png"/></Relationships>
</file>

<file path=ppt/slides/_rels/slide126.xml.rels><?xml version="1.0" encoding="UTF-8" standalone="yes"?>
<Relationships xmlns="http://schemas.openxmlformats.org/package/2006/relationships"><Relationship Id="rId3" Type="http://schemas.openxmlformats.org/officeDocument/2006/relationships/image" Target="../media/image262.png"/><Relationship Id="rId2" Type="http://schemas.openxmlformats.org/officeDocument/2006/relationships/image" Target="../media/image62.png"/><Relationship Id="rId1" Type="http://schemas.openxmlformats.org/officeDocument/2006/relationships/slideLayout" Target="../slideLayouts/slideLayout11.xml"/><Relationship Id="rId4" Type="http://schemas.openxmlformats.org/officeDocument/2006/relationships/image" Target="../media/image267.png"/></Relationships>
</file>

<file path=ppt/slides/_rels/slide127.xml.rels><?xml version="1.0" encoding="UTF-8" standalone="yes"?>
<Relationships xmlns="http://schemas.openxmlformats.org/package/2006/relationships"><Relationship Id="rId3" Type="http://schemas.openxmlformats.org/officeDocument/2006/relationships/image" Target="../media/image268.png"/><Relationship Id="rId2" Type="http://schemas.openxmlformats.org/officeDocument/2006/relationships/notesSlide" Target="../notesSlides/notesSlide111.xml"/><Relationship Id="rId1" Type="http://schemas.openxmlformats.org/officeDocument/2006/relationships/slideLayout" Target="../slideLayouts/slideLayout7.xml"/><Relationship Id="rId4" Type="http://schemas.openxmlformats.org/officeDocument/2006/relationships/image" Target="../media/image269.png"/></Relationships>
</file>

<file path=ppt/slides/_rels/slide128.xml.rels><?xml version="1.0" encoding="UTF-8" standalone="yes"?>
<Relationships xmlns="http://schemas.openxmlformats.org/package/2006/relationships"><Relationship Id="rId8" Type="http://schemas.openxmlformats.org/officeDocument/2006/relationships/image" Target="../media/image272.jpg"/><Relationship Id="rId3" Type="http://schemas.openxmlformats.org/officeDocument/2006/relationships/image" Target="../media/image990.png"/><Relationship Id="rId7" Type="http://schemas.openxmlformats.org/officeDocument/2006/relationships/image" Target="../media/image271.jpg"/><Relationship Id="rId2" Type="http://schemas.openxmlformats.org/officeDocument/2006/relationships/notesSlide" Target="../notesSlides/notesSlide112.xml"/><Relationship Id="rId1" Type="http://schemas.openxmlformats.org/officeDocument/2006/relationships/slideLayout" Target="../slideLayouts/slideLayout7.xml"/><Relationship Id="rId6" Type="http://schemas.openxmlformats.org/officeDocument/2006/relationships/image" Target="../media/image270.jpg"/><Relationship Id="rId5" Type="http://schemas.openxmlformats.org/officeDocument/2006/relationships/image" Target="../media/image400.png"/><Relationship Id="rId10" Type="http://schemas.openxmlformats.org/officeDocument/2006/relationships/image" Target="../media/image62.png"/><Relationship Id="rId4" Type="http://schemas.openxmlformats.org/officeDocument/2006/relationships/image" Target="../media/image390.png"/><Relationship Id="rId9" Type="http://schemas.openxmlformats.org/officeDocument/2006/relationships/image" Target="../media/image440.png"/></Relationships>
</file>

<file path=ppt/slides/_rels/slide129.xml.rels><?xml version="1.0" encoding="UTF-8" standalone="yes"?>
<Relationships xmlns="http://schemas.openxmlformats.org/package/2006/relationships"><Relationship Id="rId8" Type="http://schemas.openxmlformats.org/officeDocument/2006/relationships/image" Target="../media/image1060.png"/><Relationship Id="rId13" Type="http://schemas.openxmlformats.org/officeDocument/2006/relationships/image" Target="../media/image276.png"/><Relationship Id="rId18" Type="http://schemas.openxmlformats.org/officeDocument/2006/relationships/image" Target="../media/image1160.png"/><Relationship Id="rId3" Type="http://schemas.openxmlformats.org/officeDocument/2006/relationships/image" Target="../media/image1040.png"/><Relationship Id="rId7" Type="http://schemas.openxmlformats.org/officeDocument/2006/relationships/image" Target="../media/image272.jpg"/><Relationship Id="rId12" Type="http://schemas.openxmlformats.org/officeDocument/2006/relationships/image" Target="../media/image275.png"/><Relationship Id="rId17" Type="http://schemas.openxmlformats.org/officeDocument/2006/relationships/image" Target="../media/image1150.png"/><Relationship Id="rId2" Type="http://schemas.openxmlformats.org/officeDocument/2006/relationships/notesSlide" Target="../notesSlides/notesSlide113.xml"/><Relationship Id="rId16" Type="http://schemas.openxmlformats.org/officeDocument/2006/relationships/image" Target="../media/image1140.png"/><Relationship Id="rId20" Type="http://schemas.openxmlformats.org/officeDocument/2006/relationships/image" Target="../media/image62.png"/><Relationship Id="rId1" Type="http://schemas.openxmlformats.org/officeDocument/2006/relationships/slideLayout" Target="../slideLayouts/slideLayout7.xml"/><Relationship Id="rId6" Type="http://schemas.openxmlformats.org/officeDocument/2006/relationships/image" Target="../media/image271.jpg"/><Relationship Id="rId11" Type="http://schemas.openxmlformats.org/officeDocument/2006/relationships/image" Target="../media/image274.png"/><Relationship Id="rId5" Type="http://schemas.openxmlformats.org/officeDocument/2006/relationships/image" Target="../media/image270.jpg"/><Relationship Id="rId15" Type="http://schemas.openxmlformats.org/officeDocument/2006/relationships/image" Target="../media/image278.png"/><Relationship Id="rId10" Type="http://schemas.openxmlformats.org/officeDocument/2006/relationships/image" Target="../media/image273.png"/><Relationship Id="rId19" Type="http://schemas.openxmlformats.org/officeDocument/2006/relationships/image" Target="../media/image1170.png"/><Relationship Id="rId4" Type="http://schemas.openxmlformats.org/officeDocument/2006/relationships/image" Target="../media/image1050.png"/><Relationship Id="rId9" Type="http://schemas.openxmlformats.org/officeDocument/2006/relationships/image" Target="../media/image1720.png"/><Relationship Id="rId14" Type="http://schemas.openxmlformats.org/officeDocument/2006/relationships/image" Target="../media/image277.png"/></Relationships>
</file>

<file path=ppt/slides/_rels/slide130.xml.rels><?xml version="1.0" encoding="UTF-8" standalone="yes"?>
<Relationships xmlns="http://schemas.openxmlformats.org/package/2006/relationships"><Relationship Id="rId8" Type="http://schemas.openxmlformats.org/officeDocument/2006/relationships/image" Target="../media/image500.png"/><Relationship Id="rId13" Type="http://schemas.openxmlformats.org/officeDocument/2006/relationships/image" Target="../media/image283.png"/><Relationship Id="rId3" Type="http://schemas.openxmlformats.org/officeDocument/2006/relationships/slideLayout" Target="../slideLayouts/slideLayout7.xml"/><Relationship Id="rId7" Type="http://schemas.openxmlformats.org/officeDocument/2006/relationships/image" Target="../media/image490.png"/><Relationship Id="rId12" Type="http://schemas.openxmlformats.org/officeDocument/2006/relationships/image" Target="../media/image282.jpg"/><Relationship Id="rId2" Type="http://schemas.openxmlformats.org/officeDocument/2006/relationships/video" Target="../media/media15.mp4"/><Relationship Id="rId1" Type="http://schemas.microsoft.com/office/2007/relationships/media" Target="../media/media15.mp4"/><Relationship Id="rId6" Type="http://schemas.openxmlformats.org/officeDocument/2006/relationships/image" Target="../media/image1190.png"/><Relationship Id="rId11" Type="http://schemas.openxmlformats.org/officeDocument/2006/relationships/image" Target="../media/image281.jpg"/><Relationship Id="rId5" Type="http://schemas.openxmlformats.org/officeDocument/2006/relationships/image" Target="../media/image279.png"/><Relationship Id="rId10" Type="http://schemas.openxmlformats.org/officeDocument/2006/relationships/image" Target="../media/image280.jpg"/><Relationship Id="rId4" Type="http://schemas.openxmlformats.org/officeDocument/2006/relationships/notesSlide" Target="../notesSlides/notesSlide114.xml"/><Relationship Id="rId9" Type="http://schemas.openxmlformats.org/officeDocument/2006/relationships/image" Target="../media/image510.png"/><Relationship Id="rId14" Type="http://schemas.openxmlformats.org/officeDocument/2006/relationships/image" Target="../media/image62.png"/></Relationships>
</file>

<file path=ppt/slides/_rels/slide131.xml.rels><?xml version="1.0" encoding="UTF-8" standalone="yes"?>
<Relationships xmlns="http://schemas.openxmlformats.org/package/2006/relationships"><Relationship Id="rId3" Type="http://schemas.openxmlformats.org/officeDocument/2006/relationships/image" Target="../media/image284.png"/><Relationship Id="rId2" Type="http://schemas.openxmlformats.org/officeDocument/2006/relationships/notesSlide" Target="../notesSlides/notesSlide115.xml"/><Relationship Id="rId1" Type="http://schemas.openxmlformats.org/officeDocument/2006/relationships/slideLayout" Target="../slideLayouts/slideLayout11.xml"/><Relationship Id="rId4" Type="http://schemas.openxmlformats.org/officeDocument/2006/relationships/image" Target="../media/image103.jpg"/></Relationships>
</file>

<file path=ppt/slides/_rels/slide132.xml.rels><?xml version="1.0" encoding="UTF-8" standalone="yes"?>
<Relationships xmlns="http://schemas.openxmlformats.org/package/2006/relationships"><Relationship Id="rId8" Type="http://schemas.openxmlformats.org/officeDocument/2006/relationships/image" Target="../media/image186.png"/><Relationship Id="rId3" Type="http://schemas.openxmlformats.org/officeDocument/2006/relationships/image" Target="../media/image1820.png"/><Relationship Id="rId7" Type="http://schemas.openxmlformats.org/officeDocument/2006/relationships/image" Target="../media/image15.jpg"/><Relationship Id="rId2" Type="http://schemas.openxmlformats.org/officeDocument/2006/relationships/notesSlide" Target="../notesSlides/notesSlide116.xml"/><Relationship Id="rId1" Type="http://schemas.openxmlformats.org/officeDocument/2006/relationships/slideLayout" Target="../slideLayouts/slideLayout7.xml"/><Relationship Id="rId6" Type="http://schemas.openxmlformats.org/officeDocument/2006/relationships/image" Target="../media/image285.png"/><Relationship Id="rId11" Type="http://schemas.openxmlformats.org/officeDocument/2006/relationships/image" Target="../media/image1890.png"/><Relationship Id="rId5" Type="http://schemas.openxmlformats.org/officeDocument/2006/relationships/image" Target="../media/image184.png"/><Relationship Id="rId10" Type="http://schemas.openxmlformats.org/officeDocument/2006/relationships/image" Target="../media/image1880.png"/><Relationship Id="rId4" Type="http://schemas.openxmlformats.org/officeDocument/2006/relationships/image" Target="../media/image1830.png"/><Relationship Id="rId9" Type="http://schemas.openxmlformats.org/officeDocument/2006/relationships/image" Target="../media/image187.pn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descr="notched-cylinder-hex-coarse-tet-fine-reference.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 y="2562153"/>
            <a:ext cx="2445022" cy="1671173"/>
          </a:xfrm>
          <a:prstGeom prst="rect">
            <a:avLst/>
          </a:prstGeom>
        </p:spPr>
      </p:pic>
      <p:pic>
        <p:nvPicPr>
          <p:cNvPr id="3" name="Picture 2" descr="notched-cylinder-hex-coarse-tet-fine-deformed.pn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4331711" y="2562152"/>
            <a:ext cx="2445022" cy="1671172"/>
          </a:xfrm>
          <a:prstGeom prst="rect">
            <a:avLst/>
          </a:prstGeom>
        </p:spPr>
      </p:pic>
      <p:pic>
        <p:nvPicPr>
          <p:cNvPr id="10" name="Picture 9" descr="notched-cylinder-hex-coarse-tet-fine-deformed-nomesh.png"/>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6690337" y="2562153"/>
            <a:ext cx="2453663" cy="1671171"/>
          </a:xfrm>
          <a:prstGeom prst="rect">
            <a:avLst/>
          </a:prstGeom>
        </p:spPr>
      </p:pic>
      <p:pic>
        <p:nvPicPr>
          <p:cNvPr id="11" name="Picture 10" descr="notched-cylinder-hex-coarse-tet-fine-reference-nomesh.png"/>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2236594" y="2562152"/>
            <a:ext cx="2445022" cy="1671173"/>
          </a:xfrm>
          <a:prstGeom prst="rect">
            <a:avLst/>
          </a:prstGeom>
        </p:spPr>
      </p:pic>
      <p:sp>
        <p:nvSpPr>
          <p:cNvPr id="8" name="TextBox 7"/>
          <p:cNvSpPr txBox="1"/>
          <p:nvPr/>
        </p:nvSpPr>
        <p:spPr>
          <a:xfrm>
            <a:off x="2445024" y="6488668"/>
            <a:ext cx="4076700" cy="369332"/>
          </a:xfrm>
          <a:prstGeom prst="rect">
            <a:avLst/>
          </a:prstGeom>
          <a:noFill/>
        </p:spPr>
        <p:txBody>
          <a:bodyPr wrap="square" rtlCol="0">
            <a:spAutoFit/>
          </a:bodyPr>
          <a:lstStyle/>
          <a:p>
            <a:pPr algn="ctr"/>
            <a:r>
              <a:rPr lang="en-US" i="0" dirty="0">
                <a:solidFill>
                  <a:schemeClr val="bg1"/>
                </a:solidFill>
                <a:effectLst/>
                <a:latin typeface="Calibiri"/>
              </a:rPr>
              <a:t>SAND2023-11341A</a:t>
            </a:r>
            <a:endParaRPr lang="en-US" dirty="0">
              <a:solidFill>
                <a:schemeClr val="bg1"/>
              </a:solidFill>
              <a:latin typeface="Calibiri"/>
              <a:cs typeface="Calibri" panose="020F0502020204030204" pitchFamily="34" charset="0"/>
            </a:endParaRPr>
          </a:p>
        </p:txBody>
      </p:sp>
      <p:sp>
        <p:nvSpPr>
          <p:cNvPr id="9" name="TextBox 2"/>
          <p:cNvSpPr txBox="1"/>
          <p:nvPr/>
        </p:nvSpPr>
        <p:spPr>
          <a:xfrm>
            <a:off x="2238550" y="6071586"/>
            <a:ext cx="6858001" cy="338554"/>
          </a:xfrm>
          <a:prstGeom prst="rect">
            <a:avLst/>
          </a:prstGeom>
          <a:solidFill>
            <a:schemeClr val="bg1"/>
          </a:solidFill>
        </p:spPr>
        <p:txBody>
          <a:bodyPr wrap="square" rtlCol="0">
            <a:spAutoFit/>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algn="just"/>
            <a:r>
              <a:rPr lang="en-US" sz="800" dirty="0">
                <a:latin typeface="Calibri" panose="020F0502020204030204" pitchFamily="34" charset="0"/>
                <a:cs typeface="Calibri" panose="020F0502020204030204" pitchFamily="34" charset="0"/>
              </a:rPr>
              <a:t>Sandia National Laboratories is a multi-mission laboratory managed and operated by National Technology and Engineering Solutions of Sandia, LLC., a wholly owned subsidiary of Honeywell International, Inc., for the U.S. Department of Energy’s National Nuclear Security Administration under contract DE-NA0003525. </a:t>
            </a:r>
          </a:p>
        </p:txBody>
      </p:sp>
      <p:sp>
        <p:nvSpPr>
          <p:cNvPr id="20" name="Title 1">
            <a:extLst>
              <a:ext uri="{FF2B5EF4-FFF2-40B4-BE49-F238E27FC236}">
                <a16:creationId xmlns:a16="http://schemas.microsoft.com/office/drawing/2014/main" id="{F3EEACC0-4226-402F-A688-26830F937B0C}"/>
              </a:ext>
            </a:extLst>
          </p:cNvPr>
          <p:cNvSpPr>
            <a:spLocks noGrp="1"/>
          </p:cNvSpPr>
          <p:nvPr>
            <p:ph type="ctrTitle"/>
          </p:nvPr>
        </p:nvSpPr>
        <p:spPr>
          <a:xfrm>
            <a:off x="426720" y="4254547"/>
            <a:ext cx="7995920" cy="859588"/>
          </a:xfrm>
        </p:spPr>
        <p:txBody>
          <a:bodyPr/>
          <a:lstStyle/>
          <a:p>
            <a:pPr algn="ctr"/>
            <a:r>
              <a:rPr lang="en-US" sz="2400" b="1" dirty="0">
                <a:solidFill>
                  <a:schemeClr val="tx1"/>
                </a:solidFill>
              </a:rPr>
              <a:t>The Schwarz alternating method as a means for concurrent multi-scale coupling of conventional and data-driven models</a:t>
            </a:r>
            <a:endParaRPr lang="en-US" sz="2400" b="1" dirty="0">
              <a:solidFill>
                <a:schemeClr val="tx1"/>
              </a:solidFill>
              <a:latin typeface="Calibri" panose="020F0502020204030204" pitchFamily="34" charset="0"/>
              <a:cs typeface="Calibri" panose="020F0502020204030204" pitchFamily="34" charset="0"/>
            </a:endParaRPr>
          </a:p>
        </p:txBody>
      </p:sp>
      <p:sp>
        <p:nvSpPr>
          <p:cNvPr id="6" name="TextBox 5">
            <a:extLst>
              <a:ext uri="{FF2B5EF4-FFF2-40B4-BE49-F238E27FC236}">
                <a16:creationId xmlns:a16="http://schemas.microsoft.com/office/drawing/2014/main" id="{38336363-2FAE-4670-94F7-F72F6ED26543}"/>
              </a:ext>
            </a:extLst>
          </p:cNvPr>
          <p:cNvSpPr txBox="1"/>
          <p:nvPr/>
        </p:nvSpPr>
        <p:spPr>
          <a:xfrm>
            <a:off x="268605" y="5045158"/>
            <a:ext cx="8606790" cy="984885"/>
          </a:xfrm>
          <a:prstGeom prst="rect">
            <a:avLst/>
          </a:prstGeom>
          <a:noFill/>
        </p:spPr>
        <p:txBody>
          <a:bodyPr wrap="square" rtlCol="0">
            <a:spAutoFit/>
          </a:bodyPr>
          <a:lstStyle/>
          <a:p>
            <a:pPr algn="ctr"/>
            <a:r>
              <a:rPr lang="en-US" b="1" u="sng" dirty="0">
                <a:latin typeface="Calibri" panose="020F0502020204030204" pitchFamily="34" charset="0"/>
                <a:cs typeface="Calibri" panose="020F0502020204030204" pitchFamily="34" charset="0"/>
              </a:rPr>
              <a:t>Irina Tezaur</a:t>
            </a:r>
            <a:r>
              <a:rPr lang="en-US" baseline="30000" dirty="0">
                <a:latin typeface="Calibri" panose="020F0502020204030204" pitchFamily="34" charset="0"/>
                <a:cs typeface="Calibri" panose="020F0502020204030204" pitchFamily="34" charset="0"/>
              </a:rPr>
              <a:t>1</a:t>
            </a:r>
            <a:r>
              <a:rPr lang="en-US" dirty="0">
                <a:latin typeface="Calibri" panose="020F0502020204030204" pitchFamily="34" charset="0"/>
                <a:cs typeface="Calibri" panose="020F0502020204030204" pitchFamily="34" charset="0"/>
              </a:rPr>
              <a:t>, Alejandro Mota</a:t>
            </a:r>
            <a:r>
              <a:rPr lang="en-US" baseline="30000" dirty="0">
                <a:latin typeface="Calibri" panose="020F0502020204030204" pitchFamily="34" charset="0"/>
                <a:cs typeface="Calibri" panose="020F0502020204030204" pitchFamily="34" charset="0"/>
              </a:rPr>
              <a:t>1</a:t>
            </a:r>
            <a:r>
              <a:rPr lang="en-US" dirty="0">
                <a:latin typeface="Calibri" panose="020F0502020204030204" pitchFamily="34" charset="0"/>
                <a:cs typeface="Calibri" panose="020F0502020204030204" pitchFamily="34" charset="0"/>
              </a:rPr>
              <a:t>, Coleman Alleman</a:t>
            </a:r>
            <a:r>
              <a:rPr lang="en-US" baseline="30000" dirty="0">
                <a:latin typeface="Calibri" panose="020F0502020204030204" pitchFamily="34" charset="0"/>
                <a:cs typeface="Calibri" panose="020F0502020204030204" pitchFamily="34" charset="0"/>
              </a:rPr>
              <a:t>1</a:t>
            </a:r>
            <a:r>
              <a:rPr lang="en-US" dirty="0">
                <a:latin typeface="Calibri" panose="020F0502020204030204" pitchFamily="34" charset="0"/>
                <a:cs typeface="Calibri" panose="020F0502020204030204" pitchFamily="34" charset="0"/>
              </a:rPr>
              <a:t>, Greg Phlipot</a:t>
            </a:r>
            <a:r>
              <a:rPr lang="en-US" baseline="30000" dirty="0">
                <a:latin typeface="Calibri" panose="020F0502020204030204" pitchFamily="34" charset="0"/>
                <a:cs typeface="Calibri" panose="020F0502020204030204" pitchFamily="34" charset="0"/>
              </a:rPr>
              <a:t>2</a:t>
            </a:r>
            <a:r>
              <a:rPr lang="en-US" dirty="0">
                <a:latin typeface="Calibri" panose="020F0502020204030204" pitchFamily="34" charset="0"/>
                <a:cs typeface="Calibri" panose="020F0502020204030204" pitchFamily="34" charset="0"/>
              </a:rPr>
              <a:t>, Joshua Barnett</a:t>
            </a:r>
            <a:r>
              <a:rPr lang="en-US" baseline="30000" dirty="0">
                <a:latin typeface="Calibri" panose="020F0502020204030204" pitchFamily="34" charset="0"/>
                <a:cs typeface="Calibri" panose="020F0502020204030204" pitchFamily="34" charset="0"/>
              </a:rPr>
              <a:t>1,3</a:t>
            </a:r>
          </a:p>
          <a:p>
            <a:pPr algn="ctr"/>
            <a:endParaRPr lang="en-US" sz="200" dirty="0">
              <a:latin typeface="Calibri" panose="020F0502020204030204" pitchFamily="34" charset="0"/>
              <a:cs typeface="Calibri" panose="020F0502020204030204" pitchFamily="34" charset="0"/>
            </a:endParaRPr>
          </a:p>
          <a:p>
            <a:pPr algn="ctr"/>
            <a:r>
              <a:rPr lang="en-US" baseline="30000" dirty="0">
                <a:latin typeface="Calibri" panose="020F0502020204030204" pitchFamily="34" charset="0"/>
                <a:cs typeface="Calibri" panose="020F0502020204030204" pitchFamily="34" charset="0"/>
              </a:rPr>
              <a:t>1</a:t>
            </a:r>
            <a:r>
              <a:rPr lang="en-US" dirty="0">
                <a:latin typeface="Calibri" panose="020F0502020204030204" pitchFamily="34" charset="0"/>
                <a:cs typeface="Calibri" panose="020F0502020204030204" pitchFamily="34" charset="0"/>
              </a:rPr>
              <a:t>Sandia National Labs    </a:t>
            </a:r>
            <a:r>
              <a:rPr lang="en-US" baseline="30000" dirty="0">
                <a:latin typeface="Calibri" panose="020F0502020204030204" pitchFamily="34" charset="0"/>
                <a:cs typeface="Calibri" panose="020F0502020204030204" pitchFamily="34" charset="0"/>
              </a:rPr>
              <a:t>2</a:t>
            </a:r>
            <a:r>
              <a:rPr lang="en-US" dirty="0">
                <a:latin typeface="Calibri" panose="020F0502020204030204" pitchFamily="34" charset="0"/>
                <a:cs typeface="Calibri" panose="020F0502020204030204" pitchFamily="34" charset="0"/>
              </a:rPr>
              <a:t>MSC Software    </a:t>
            </a:r>
            <a:r>
              <a:rPr lang="en-US" baseline="30000" dirty="0">
                <a:latin typeface="Calibri" panose="020F0502020204030204" pitchFamily="34" charset="0"/>
                <a:cs typeface="Calibri" panose="020F0502020204030204" pitchFamily="34" charset="0"/>
              </a:rPr>
              <a:t>3</a:t>
            </a:r>
            <a:r>
              <a:rPr lang="en-US" dirty="0">
                <a:latin typeface="Calibri" panose="020F0502020204030204" pitchFamily="34" charset="0"/>
                <a:cs typeface="Calibri" panose="020F0502020204030204" pitchFamily="34" charset="0"/>
              </a:rPr>
              <a:t>Stanford University</a:t>
            </a:r>
          </a:p>
          <a:p>
            <a:pPr algn="ctr"/>
            <a:endParaRPr lang="en-US" sz="200" dirty="0">
              <a:latin typeface="Calibri" panose="020F0502020204030204" pitchFamily="34" charset="0"/>
              <a:cs typeface="Calibri" panose="020F0502020204030204" pitchFamily="34" charset="0"/>
            </a:endParaRPr>
          </a:p>
          <a:p>
            <a:pPr algn="ctr"/>
            <a:r>
              <a:rPr lang="en-US" dirty="0">
                <a:latin typeface="Calibri" panose="020F0502020204030204" pitchFamily="34" charset="0"/>
                <a:cs typeface="Calibri" panose="020F0502020204030204" pitchFamily="34" charset="0"/>
              </a:rPr>
              <a:t>University of Nevada, Reno DMS Colloquium             February 2, 2023</a:t>
            </a:r>
          </a:p>
        </p:txBody>
      </p:sp>
    </p:spTree>
    <p:extLst>
      <p:ext uri="{BB962C8B-B14F-4D97-AF65-F5344CB8AC3E}">
        <p14:creationId xmlns:p14="http://schemas.microsoft.com/office/powerpoint/2010/main" val="3883818362"/>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 name="Picture 6" descr="Diagram&#10;&#10;Description automatically generated">
            <a:extLst>
              <a:ext uri="{FF2B5EF4-FFF2-40B4-BE49-F238E27FC236}">
                <a16:creationId xmlns:a16="http://schemas.microsoft.com/office/drawing/2014/main" id="{4DEDE73E-F27A-4E8A-AFEC-DAC5059E9626}"/>
              </a:ext>
            </a:extLst>
          </p:cNvPr>
          <p:cNvPicPr>
            <a:picLocks noChangeAspect="1"/>
          </p:cNvPicPr>
          <p:nvPr/>
        </p:nvPicPr>
        <p:blipFill>
          <a:blip r:embed="rId3"/>
          <a:stretch>
            <a:fillRect/>
          </a:stretch>
        </p:blipFill>
        <p:spPr>
          <a:xfrm>
            <a:off x="4654410" y="3804456"/>
            <a:ext cx="4489590" cy="2406679"/>
          </a:xfrm>
          <a:prstGeom prst="rect">
            <a:avLst/>
          </a:prstGeom>
        </p:spPr>
      </p:pic>
      <p:sp>
        <p:nvSpPr>
          <p:cNvPr id="101" name="TextShape 1"/>
          <p:cNvSpPr txBox="1"/>
          <p:nvPr/>
        </p:nvSpPr>
        <p:spPr>
          <a:xfrm>
            <a:off x="304800" y="0"/>
            <a:ext cx="8229240" cy="991440"/>
          </a:xfrm>
          <a:prstGeom prst="rect">
            <a:avLst/>
          </a:prstGeom>
          <a:noFill/>
          <a:ln>
            <a:noFill/>
          </a:ln>
        </p:spPr>
        <p:txBody>
          <a:bodyPr anchor="ctr"/>
          <a:lstStyle/>
          <a:p>
            <a:r>
              <a:rPr lang="en-US" sz="3600" dirty="0">
                <a:latin typeface="Calibri" panose="020F0502020204030204" pitchFamily="34" charset="0"/>
              </a:rPr>
              <a:t>Outline</a:t>
            </a:r>
            <a:endParaRPr sz="3600" dirty="0">
              <a:latin typeface="Calibri" panose="020F0502020204030204" pitchFamily="34" charset="0"/>
            </a:endParaRPr>
          </a:p>
        </p:txBody>
      </p:sp>
      <p:sp>
        <p:nvSpPr>
          <p:cNvPr id="102" name="TextShape 2"/>
          <p:cNvSpPr txBox="1"/>
          <p:nvPr/>
        </p:nvSpPr>
        <p:spPr>
          <a:xfrm>
            <a:off x="73739" y="991440"/>
            <a:ext cx="6450351" cy="5348870"/>
          </a:xfrm>
          <a:prstGeom prst="rect">
            <a:avLst/>
          </a:prstGeom>
          <a:noFill/>
          <a:ln>
            <a:noFill/>
          </a:ln>
        </p:spPr>
        <p:txBody>
          <a:bodyPr/>
          <a:lstStyle/>
          <a:p>
            <a:pPr marL="457200" indent="-457200">
              <a:buAutoNum type="arabicPeriod"/>
            </a:pPr>
            <a:r>
              <a:rPr lang="en-US" sz="2400" dirty="0">
                <a:latin typeface="Calibri" panose="020F0502020204030204" pitchFamily="34" charset="0"/>
              </a:rPr>
              <a:t>Alternating Schwarz Method for Coupling of Full Order Models (FOMs) in Solid Mechanics</a:t>
            </a:r>
          </a:p>
          <a:p>
            <a:pPr marL="457200" indent="-457200">
              <a:buAutoNum type="arabicPeriod"/>
            </a:pPr>
            <a:endParaRPr lang="en-US" sz="400" dirty="0">
              <a:latin typeface="Calibri" panose="020F0502020204030204" pitchFamily="34" charset="0"/>
            </a:endParaRPr>
          </a:p>
          <a:p>
            <a:pPr marL="914400" lvl="1" indent="-457200">
              <a:buFont typeface="Arial" panose="020B0604020202020204" pitchFamily="34" charset="0"/>
              <a:buChar char="•"/>
            </a:pPr>
            <a:r>
              <a:rPr lang="en-US" sz="2400" dirty="0">
                <a:latin typeface="Calibri" panose="020F0502020204030204" pitchFamily="34" charset="0"/>
              </a:rPr>
              <a:t>Motivation &amp; Background</a:t>
            </a:r>
          </a:p>
          <a:p>
            <a:pPr marL="914400" lvl="1" indent="-457200">
              <a:buFont typeface="Arial" panose="020B0604020202020204" pitchFamily="34" charset="0"/>
              <a:buChar char="•"/>
            </a:pPr>
            <a:endParaRPr lang="en-US" sz="400" dirty="0">
              <a:latin typeface="Calibri" panose="020F0502020204030204" pitchFamily="34" charset="0"/>
            </a:endParaRPr>
          </a:p>
          <a:p>
            <a:pPr marL="914400" lvl="1" indent="-457200">
              <a:buFont typeface="Arial" panose="020B0604020202020204" pitchFamily="34" charset="0"/>
              <a:buChar char="•"/>
            </a:pPr>
            <a:r>
              <a:rPr lang="en-US" sz="2400" dirty="0" err="1">
                <a:latin typeface="Calibri" panose="020F0502020204030204" pitchFamily="34" charset="0"/>
              </a:rPr>
              <a:t>Quasistatics</a:t>
            </a:r>
            <a:endParaRPr lang="en-US" sz="2400" dirty="0">
              <a:latin typeface="Calibri" panose="020F0502020204030204" pitchFamily="34" charset="0"/>
            </a:endParaRPr>
          </a:p>
          <a:p>
            <a:pPr marL="914400" lvl="1" indent="-457200">
              <a:buFont typeface="Arial" panose="020B0604020202020204" pitchFamily="34" charset="0"/>
              <a:buChar char="•"/>
            </a:pPr>
            <a:endParaRPr lang="en-US" sz="400" dirty="0">
              <a:latin typeface="Calibri" panose="020F0502020204030204" pitchFamily="34" charset="0"/>
            </a:endParaRPr>
          </a:p>
          <a:p>
            <a:pPr marL="914400" lvl="1" indent="-457200">
              <a:buFont typeface="Arial" panose="020B0604020202020204" pitchFamily="34" charset="0"/>
              <a:buChar char="•"/>
            </a:pPr>
            <a:r>
              <a:rPr lang="en-US" sz="2400" dirty="0">
                <a:latin typeface="Calibri" panose="020F0502020204030204" pitchFamily="34" charset="0"/>
              </a:rPr>
              <a:t>Extension to Dynamics </a:t>
            </a:r>
          </a:p>
          <a:p>
            <a:pPr marL="914400" lvl="1" indent="-457200">
              <a:buFont typeface="Arial" panose="020B0604020202020204" pitchFamily="34" charset="0"/>
              <a:buChar char="•"/>
            </a:pPr>
            <a:endParaRPr lang="en-US" sz="400" dirty="0">
              <a:latin typeface="Calibri" panose="020F0502020204030204" pitchFamily="34" charset="0"/>
            </a:endParaRPr>
          </a:p>
          <a:p>
            <a:pPr marL="914400" lvl="1" indent="-457200">
              <a:buFont typeface="Arial" panose="020B0604020202020204" pitchFamily="34" charset="0"/>
              <a:buChar char="•"/>
            </a:pPr>
            <a:r>
              <a:rPr lang="en-US" sz="2400" dirty="0">
                <a:latin typeface="Calibri" panose="020F0502020204030204" pitchFamily="34" charset="0"/>
              </a:rPr>
              <a:t>Summary &amp; Next Steps</a:t>
            </a:r>
          </a:p>
          <a:p>
            <a:pPr lvl="1"/>
            <a:endParaRPr lang="en-US" sz="2400" dirty="0">
              <a:latin typeface="Calibri" panose="020F0502020204030204" pitchFamily="34" charset="0"/>
            </a:endParaRPr>
          </a:p>
          <a:p>
            <a:pPr marL="457200" indent="-457200">
              <a:buAutoNum type="arabicPeriod"/>
            </a:pPr>
            <a:r>
              <a:rPr lang="en-US" sz="2400" dirty="0">
                <a:latin typeface="Calibri" panose="020F0502020204030204" pitchFamily="34" charset="0"/>
              </a:rPr>
              <a:t>Alternating Schwarz Method for                          FOM-ROM* and ROM-ROM Coupling</a:t>
            </a:r>
          </a:p>
          <a:p>
            <a:pPr marL="457200" indent="-457200">
              <a:buAutoNum type="arabicPeriod"/>
            </a:pPr>
            <a:endParaRPr lang="en-US" sz="400" dirty="0">
              <a:latin typeface="Calibri" panose="020F0502020204030204" pitchFamily="34" charset="0"/>
            </a:endParaRPr>
          </a:p>
          <a:p>
            <a:pPr marL="914400" lvl="1" indent="-457200">
              <a:buFont typeface="Arial" panose="020B0604020202020204" pitchFamily="34" charset="0"/>
              <a:buChar char="•"/>
            </a:pPr>
            <a:r>
              <a:rPr lang="en-US" sz="2400" dirty="0">
                <a:latin typeface="Calibri" panose="020F0502020204030204" pitchFamily="34" charset="0"/>
              </a:rPr>
              <a:t>Motivation &amp; Background </a:t>
            </a:r>
          </a:p>
          <a:p>
            <a:pPr marL="914400" lvl="1" indent="-457200">
              <a:buFont typeface="Arial" panose="020B0604020202020204" pitchFamily="34" charset="0"/>
              <a:buChar char="•"/>
            </a:pPr>
            <a:endParaRPr lang="en-US" sz="400" dirty="0">
              <a:latin typeface="Calibri" panose="020F0502020204030204" pitchFamily="34" charset="0"/>
            </a:endParaRPr>
          </a:p>
          <a:p>
            <a:pPr marL="914400" lvl="1" indent="-457200">
              <a:buFont typeface="Arial" panose="020B0604020202020204" pitchFamily="34" charset="0"/>
              <a:buChar char="•"/>
            </a:pPr>
            <a:r>
              <a:rPr lang="en-US" sz="2400" dirty="0">
                <a:latin typeface="Calibri" panose="020F0502020204030204" pitchFamily="34" charset="0"/>
              </a:rPr>
              <a:t>Demonstration</a:t>
            </a:r>
          </a:p>
          <a:p>
            <a:pPr marL="914400" lvl="1" indent="-457200">
              <a:buFont typeface="Arial" panose="020B0604020202020204" pitchFamily="34" charset="0"/>
              <a:buChar char="•"/>
            </a:pPr>
            <a:endParaRPr lang="en-US" sz="400" dirty="0">
              <a:latin typeface="Calibri" panose="020F0502020204030204" pitchFamily="34" charset="0"/>
            </a:endParaRPr>
          </a:p>
          <a:p>
            <a:pPr marL="914400" lvl="1" indent="-457200">
              <a:buFont typeface="Arial" panose="020B0604020202020204" pitchFamily="34" charset="0"/>
              <a:buChar char="•"/>
            </a:pPr>
            <a:r>
              <a:rPr lang="en-US" sz="2400" dirty="0">
                <a:latin typeface="Calibri" panose="020F0502020204030204" pitchFamily="34" charset="0"/>
              </a:rPr>
              <a:t>Ongoing &amp; Future Work</a:t>
            </a:r>
          </a:p>
          <a:p>
            <a:pPr marL="914400" lvl="1" indent="-457200">
              <a:buFont typeface="Arial" panose="020B0604020202020204" pitchFamily="34" charset="0"/>
              <a:buChar char="•"/>
            </a:pPr>
            <a:endParaRPr lang="en-US" sz="2400" dirty="0">
              <a:latin typeface="Calibri" panose="020F0502020204030204" pitchFamily="34" charset="0"/>
            </a:endParaRPr>
          </a:p>
          <a:p>
            <a:pPr marL="914400" lvl="1" indent="-457200">
              <a:buFont typeface="Arial" panose="020B0604020202020204" pitchFamily="34" charset="0"/>
              <a:buChar char="•"/>
            </a:pPr>
            <a:endParaRPr lang="en-US" sz="2400" dirty="0">
              <a:latin typeface="Calibri" panose="020F0502020204030204" pitchFamily="34" charset="0"/>
            </a:endParaRPr>
          </a:p>
          <a:p>
            <a:endParaRPr sz="2400" dirty="0">
              <a:latin typeface="Calibri" panose="020F0502020204030204" pitchFamily="34" charset="0"/>
            </a:endParaRPr>
          </a:p>
        </p:txBody>
      </p:sp>
      <p:sp>
        <p:nvSpPr>
          <p:cNvPr id="2" name="Slide Number Placeholder 1">
            <a:extLst>
              <a:ext uri="{FF2B5EF4-FFF2-40B4-BE49-F238E27FC236}">
                <a16:creationId xmlns:a16="http://schemas.microsoft.com/office/drawing/2014/main" id="{805E14DB-F505-4B6E-B151-6BAAB23A7FBF}"/>
              </a:ext>
            </a:extLst>
          </p:cNvPr>
          <p:cNvSpPr>
            <a:spLocks noGrp="1"/>
          </p:cNvSpPr>
          <p:nvPr>
            <p:ph type="sldNum" sz="quarter" idx="12"/>
          </p:nvPr>
        </p:nvSpPr>
        <p:spPr/>
        <p:txBody>
          <a:bodyPr/>
          <a:lstStyle/>
          <a:p>
            <a:fld id="{A5E55A7B-7854-E145-92D9-B491DF4BAE2D}" type="slidenum">
              <a:rPr lang="en-US" smtClean="0"/>
              <a:pPr/>
              <a:t>2</a:t>
            </a:fld>
            <a:endParaRPr lang="en-US" dirty="0"/>
          </a:p>
        </p:txBody>
      </p:sp>
      <p:pic>
        <p:nvPicPr>
          <p:cNvPr id="8" name="Picture 7">
            <a:extLst>
              <a:ext uri="{FF2B5EF4-FFF2-40B4-BE49-F238E27FC236}">
                <a16:creationId xmlns:a16="http://schemas.microsoft.com/office/drawing/2014/main" id="{2DDDE8A6-7E41-4A84-BF6B-FBF8927911C3}"/>
              </a:ext>
            </a:extLst>
          </p:cNvPr>
          <p:cNvPicPr>
            <a:picLocks noChangeAspect="1"/>
          </p:cNvPicPr>
          <p:nvPr/>
        </p:nvPicPr>
        <p:blipFill>
          <a:blip r:embed="rId4"/>
          <a:stretch>
            <a:fillRect/>
          </a:stretch>
        </p:blipFill>
        <p:spPr>
          <a:xfrm>
            <a:off x="6404682" y="2041573"/>
            <a:ext cx="2799522" cy="1434538"/>
          </a:xfrm>
          <a:prstGeom prst="rect">
            <a:avLst/>
          </a:prstGeom>
        </p:spPr>
      </p:pic>
      <p:pic>
        <p:nvPicPr>
          <p:cNvPr id="9" name="Picture 8">
            <a:extLst>
              <a:ext uri="{FF2B5EF4-FFF2-40B4-BE49-F238E27FC236}">
                <a16:creationId xmlns:a16="http://schemas.microsoft.com/office/drawing/2014/main" id="{4721F3D3-2161-486D-80E0-DC9C4C41D8C5}"/>
              </a:ext>
            </a:extLst>
          </p:cNvPr>
          <p:cNvPicPr>
            <a:picLocks noChangeAspect="1"/>
          </p:cNvPicPr>
          <p:nvPr/>
        </p:nvPicPr>
        <p:blipFill>
          <a:blip r:embed="rId5"/>
          <a:stretch>
            <a:fillRect/>
          </a:stretch>
        </p:blipFill>
        <p:spPr>
          <a:xfrm>
            <a:off x="6404682" y="646865"/>
            <a:ext cx="2739318" cy="1434538"/>
          </a:xfrm>
          <a:prstGeom prst="rect">
            <a:avLst/>
          </a:prstGeom>
        </p:spPr>
      </p:pic>
      <p:sp>
        <p:nvSpPr>
          <p:cNvPr id="3" name="TextBox 2">
            <a:extLst>
              <a:ext uri="{FF2B5EF4-FFF2-40B4-BE49-F238E27FC236}">
                <a16:creationId xmlns:a16="http://schemas.microsoft.com/office/drawing/2014/main" id="{9C17EAC9-2546-4C83-9D8B-C19B660FE055}"/>
              </a:ext>
            </a:extLst>
          </p:cNvPr>
          <p:cNvSpPr txBox="1"/>
          <p:nvPr/>
        </p:nvSpPr>
        <p:spPr>
          <a:xfrm>
            <a:off x="0" y="6500219"/>
            <a:ext cx="4911047" cy="369332"/>
          </a:xfrm>
          <a:prstGeom prst="rect">
            <a:avLst/>
          </a:prstGeom>
          <a:noFill/>
        </p:spPr>
        <p:txBody>
          <a:bodyPr wrap="square" rtlCol="0">
            <a:spAutoFit/>
          </a:bodyPr>
          <a:lstStyle/>
          <a:p>
            <a:r>
              <a:rPr lang="en-US" dirty="0">
                <a:solidFill>
                  <a:schemeClr val="bg1"/>
                </a:solidFill>
                <a:latin typeface="Calibri" panose="020F0502020204030204" pitchFamily="34" charset="0"/>
                <a:cs typeface="Calibri" panose="020F0502020204030204" pitchFamily="34" charset="0"/>
              </a:rPr>
              <a:t>* Projection-based Reduced Order Model</a:t>
            </a:r>
          </a:p>
        </p:txBody>
      </p:sp>
    </p:spTree>
    <p:extLst>
      <p:ext uri="{BB962C8B-B14F-4D97-AF65-F5344CB8AC3E}">
        <p14:creationId xmlns:p14="http://schemas.microsoft.com/office/powerpoint/2010/main" val="3999457258"/>
      </p:ext>
    </p:extLst>
  </p:cSld>
  <p:clrMapOvr>
    <a:masterClrMapping/>
  </p:clrMapOvr>
  <p:timing>
    <p:tnLst>
      <p:par>
        <p:cTn id="1" dur="indefinite" restart="never" nodeType="tmRoot">
          <p:childTnLst>
            <p:seq>
              <p:cTn id="2" nodeType="mainSeq"/>
              <p:prevCondLst>
                <p:cond evt="onPrev" delay="0">
                  <p:tgtEl>
                    <p:sldTgt/>
                  </p:tgtEl>
                </p:cond>
              </p:prevCondLst>
              <p:nextCondLst>
                <p:cond evt="onNext" delay="0">
                  <p:tgtEl>
                    <p:sldTgt/>
                  </p:tgtEl>
                </p:cond>
              </p:nextCondLst>
            </p:seq>
          </p:childTnLst>
        </p:cTn>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 name="Picture 6" descr="Diagram&#10;&#10;Description automatically generated">
            <a:extLst>
              <a:ext uri="{FF2B5EF4-FFF2-40B4-BE49-F238E27FC236}">
                <a16:creationId xmlns:a16="http://schemas.microsoft.com/office/drawing/2014/main" id="{4DEDE73E-F27A-4E8A-AFEC-DAC5059E9626}"/>
              </a:ext>
            </a:extLst>
          </p:cNvPr>
          <p:cNvPicPr>
            <a:picLocks noChangeAspect="1"/>
          </p:cNvPicPr>
          <p:nvPr/>
        </p:nvPicPr>
        <p:blipFill>
          <a:blip r:embed="rId3"/>
          <a:stretch>
            <a:fillRect/>
          </a:stretch>
        </p:blipFill>
        <p:spPr>
          <a:xfrm>
            <a:off x="4654410" y="3804456"/>
            <a:ext cx="4489590" cy="2406679"/>
          </a:xfrm>
          <a:prstGeom prst="rect">
            <a:avLst/>
          </a:prstGeom>
        </p:spPr>
      </p:pic>
      <p:sp>
        <p:nvSpPr>
          <p:cNvPr id="101" name="TextShape 1"/>
          <p:cNvSpPr txBox="1"/>
          <p:nvPr/>
        </p:nvSpPr>
        <p:spPr>
          <a:xfrm>
            <a:off x="304800" y="0"/>
            <a:ext cx="8229240" cy="991440"/>
          </a:xfrm>
          <a:prstGeom prst="rect">
            <a:avLst/>
          </a:prstGeom>
          <a:noFill/>
          <a:ln>
            <a:noFill/>
          </a:ln>
        </p:spPr>
        <p:txBody>
          <a:bodyPr anchor="ctr"/>
          <a:lstStyle/>
          <a:p>
            <a:r>
              <a:rPr lang="en-US" sz="3600" dirty="0">
                <a:latin typeface="Calibri" panose="020F0502020204030204" pitchFamily="34" charset="0"/>
              </a:rPr>
              <a:t>Outline</a:t>
            </a:r>
            <a:endParaRPr sz="3600" dirty="0">
              <a:latin typeface="Calibri" panose="020F0502020204030204" pitchFamily="34" charset="0"/>
            </a:endParaRPr>
          </a:p>
        </p:txBody>
      </p:sp>
      <p:sp>
        <p:nvSpPr>
          <p:cNvPr id="102" name="TextShape 2"/>
          <p:cNvSpPr txBox="1"/>
          <p:nvPr/>
        </p:nvSpPr>
        <p:spPr>
          <a:xfrm>
            <a:off x="73739" y="991440"/>
            <a:ext cx="6450351" cy="5348870"/>
          </a:xfrm>
          <a:prstGeom prst="rect">
            <a:avLst/>
          </a:prstGeom>
          <a:noFill/>
          <a:ln>
            <a:noFill/>
          </a:ln>
        </p:spPr>
        <p:txBody>
          <a:bodyPr/>
          <a:lstStyle/>
          <a:p>
            <a:pPr marL="457200" indent="-457200">
              <a:buAutoNum type="arabicPeriod"/>
            </a:pPr>
            <a:r>
              <a:rPr lang="en-US" sz="2400" b="1" dirty="0">
                <a:latin typeface="Calibri" panose="020F0502020204030204" pitchFamily="34" charset="0"/>
              </a:rPr>
              <a:t>Alternating Schwarz Method for Coupling of Full Order Models (FOMs) in Solid Mechanics</a:t>
            </a:r>
          </a:p>
          <a:p>
            <a:pPr marL="457200" indent="-457200">
              <a:buAutoNum type="arabicPeriod"/>
            </a:pPr>
            <a:endParaRPr lang="en-US" sz="400" b="1" dirty="0">
              <a:latin typeface="Calibri" panose="020F0502020204030204" pitchFamily="34" charset="0"/>
            </a:endParaRPr>
          </a:p>
          <a:p>
            <a:pPr marL="914400" lvl="1" indent="-457200">
              <a:buFont typeface="Arial" panose="020B0604020202020204" pitchFamily="34" charset="0"/>
              <a:buChar char="•"/>
            </a:pPr>
            <a:r>
              <a:rPr lang="en-US" sz="2400" b="1" dirty="0">
                <a:latin typeface="Calibri" panose="020F0502020204030204" pitchFamily="34" charset="0"/>
              </a:rPr>
              <a:t>Motivation &amp; Background</a:t>
            </a:r>
          </a:p>
          <a:p>
            <a:pPr marL="914400" lvl="1" indent="-457200">
              <a:buFont typeface="Arial" panose="020B0604020202020204" pitchFamily="34" charset="0"/>
              <a:buChar char="•"/>
            </a:pPr>
            <a:endParaRPr lang="en-US" sz="400" dirty="0">
              <a:latin typeface="Calibri" panose="020F0502020204030204" pitchFamily="34" charset="0"/>
            </a:endParaRPr>
          </a:p>
          <a:p>
            <a:pPr marL="914400" lvl="1" indent="-457200">
              <a:buFont typeface="Arial" panose="020B0604020202020204" pitchFamily="34" charset="0"/>
              <a:buChar char="•"/>
            </a:pPr>
            <a:r>
              <a:rPr lang="en-US" sz="2400" dirty="0" err="1">
                <a:latin typeface="Calibri" panose="020F0502020204030204" pitchFamily="34" charset="0"/>
              </a:rPr>
              <a:t>Quasistatics</a:t>
            </a:r>
            <a:endParaRPr lang="en-US" sz="2400" dirty="0">
              <a:latin typeface="Calibri" panose="020F0502020204030204" pitchFamily="34" charset="0"/>
            </a:endParaRPr>
          </a:p>
          <a:p>
            <a:pPr marL="914400" lvl="1" indent="-457200">
              <a:buFont typeface="Arial" panose="020B0604020202020204" pitchFamily="34" charset="0"/>
              <a:buChar char="•"/>
            </a:pPr>
            <a:endParaRPr lang="en-US" sz="400" dirty="0">
              <a:latin typeface="Calibri" panose="020F0502020204030204" pitchFamily="34" charset="0"/>
            </a:endParaRPr>
          </a:p>
          <a:p>
            <a:pPr marL="914400" lvl="1" indent="-457200">
              <a:buFont typeface="Arial" panose="020B0604020202020204" pitchFamily="34" charset="0"/>
              <a:buChar char="•"/>
            </a:pPr>
            <a:r>
              <a:rPr lang="en-US" sz="2400" dirty="0">
                <a:latin typeface="Calibri" panose="020F0502020204030204" pitchFamily="34" charset="0"/>
              </a:rPr>
              <a:t>Extension to Dynamics </a:t>
            </a:r>
          </a:p>
          <a:p>
            <a:pPr marL="914400" lvl="1" indent="-457200">
              <a:buFont typeface="Arial" panose="020B0604020202020204" pitchFamily="34" charset="0"/>
              <a:buChar char="•"/>
            </a:pPr>
            <a:endParaRPr lang="en-US" sz="400" dirty="0">
              <a:latin typeface="Calibri" panose="020F0502020204030204" pitchFamily="34" charset="0"/>
            </a:endParaRPr>
          </a:p>
          <a:p>
            <a:pPr marL="914400" lvl="1" indent="-457200">
              <a:buFont typeface="Arial" panose="020B0604020202020204" pitchFamily="34" charset="0"/>
              <a:buChar char="•"/>
            </a:pPr>
            <a:r>
              <a:rPr lang="en-US" sz="2400" dirty="0">
                <a:latin typeface="Calibri" panose="020F0502020204030204" pitchFamily="34" charset="0"/>
              </a:rPr>
              <a:t>Summary &amp; Next Steps</a:t>
            </a:r>
          </a:p>
          <a:p>
            <a:pPr lvl="1"/>
            <a:endParaRPr lang="en-US" sz="2400" dirty="0">
              <a:latin typeface="Calibri" panose="020F0502020204030204" pitchFamily="34" charset="0"/>
            </a:endParaRPr>
          </a:p>
          <a:p>
            <a:pPr marL="457200" indent="-457200">
              <a:buAutoNum type="arabicPeriod"/>
            </a:pPr>
            <a:r>
              <a:rPr lang="en-US" sz="2400" dirty="0">
                <a:latin typeface="Calibri" panose="020F0502020204030204" pitchFamily="34" charset="0"/>
              </a:rPr>
              <a:t>Alternating Schwarz Method for                          FOM-ROM* and ROM-ROM Coupling</a:t>
            </a:r>
          </a:p>
          <a:p>
            <a:pPr marL="457200" indent="-457200">
              <a:buAutoNum type="arabicPeriod"/>
            </a:pPr>
            <a:endParaRPr lang="en-US" sz="400" dirty="0">
              <a:latin typeface="Calibri" panose="020F0502020204030204" pitchFamily="34" charset="0"/>
            </a:endParaRPr>
          </a:p>
          <a:p>
            <a:pPr marL="914400" lvl="1" indent="-457200">
              <a:buFont typeface="Arial" panose="020B0604020202020204" pitchFamily="34" charset="0"/>
              <a:buChar char="•"/>
            </a:pPr>
            <a:r>
              <a:rPr lang="en-US" sz="2400" dirty="0">
                <a:latin typeface="Calibri" panose="020F0502020204030204" pitchFamily="34" charset="0"/>
              </a:rPr>
              <a:t>Motivation &amp; Background </a:t>
            </a:r>
          </a:p>
          <a:p>
            <a:pPr marL="914400" lvl="1" indent="-457200">
              <a:buFont typeface="Arial" panose="020B0604020202020204" pitchFamily="34" charset="0"/>
              <a:buChar char="•"/>
            </a:pPr>
            <a:endParaRPr lang="en-US" sz="400" dirty="0">
              <a:latin typeface="Calibri" panose="020F0502020204030204" pitchFamily="34" charset="0"/>
            </a:endParaRPr>
          </a:p>
          <a:p>
            <a:pPr marL="914400" lvl="1" indent="-457200">
              <a:buFont typeface="Arial" panose="020B0604020202020204" pitchFamily="34" charset="0"/>
              <a:buChar char="•"/>
            </a:pPr>
            <a:r>
              <a:rPr lang="en-US" sz="2400" dirty="0">
                <a:latin typeface="Calibri" panose="020F0502020204030204" pitchFamily="34" charset="0"/>
              </a:rPr>
              <a:t>Demonstration</a:t>
            </a:r>
          </a:p>
          <a:p>
            <a:pPr marL="914400" lvl="1" indent="-457200">
              <a:buFont typeface="Arial" panose="020B0604020202020204" pitchFamily="34" charset="0"/>
              <a:buChar char="•"/>
            </a:pPr>
            <a:endParaRPr lang="en-US" sz="400" dirty="0">
              <a:latin typeface="Calibri" panose="020F0502020204030204" pitchFamily="34" charset="0"/>
            </a:endParaRPr>
          </a:p>
          <a:p>
            <a:pPr marL="914400" lvl="1" indent="-457200">
              <a:buFont typeface="Arial" panose="020B0604020202020204" pitchFamily="34" charset="0"/>
              <a:buChar char="•"/>
            </a:pPr>
            <a:r>
              <a:rPr lang="en-US" sz="2400" dirty="0">
                <a:latin typeface="Calibri" panose="020F0502020204030204" pitchFamily="34" charset="0"/>
              </a:rPr>
              <a:t>Ongoing &amp; Future Work</a:t>
            </a:r>
          </a:p>
          <a:p>
            <a:pPr marL="914400" lvl="1" indent="-457200">
              <a:buFont typeface="Arial" panose="020B0604020202020204" pitchFamily="34" charset="0"/>
              <a:buChar char="•"/>
            </a:pPr>
            <a:endParaRPr lang="en-US" sz="2400" dirty="0">
              <a:latin typeface="Calibri" panose="020F0502020204030204" pitchFamily="34" charset="0"/>
            </a:endParaRPr>
          </a:p>
          <a:p>
            <a:pPr marL="914400" lvl="1" indent="-457200">
              <a:buFont typeface="Arial" panose="020B0604020202020204" pitchFamily="34" charset="0"/>
              <a:buChar char="•"/>
            </a:pPr>
            <a:endParaRPr lang="en-US" sz="2400" dirty="0">
              <a:latin typeface="Calibri" panose="020F0502020204030204" pitchFamily="34" charset="0"/>
            </a:endParaRPr>
          </a:p>
          <a:p>
            <a:endParaRPr sz="2400" dirty="0">
              <a:latin typeface="Calibri" panose="020F0502020204030204" pitchFamily="34" charset="0"/>
            </a:endParaRPr>
          </a:p>
        </p:txBody>
      </p:sp>
      <p:sp>
        <p:nvSpPr>
          <p:cNvPr id="2" name="Slide Number Placeholder 1">
            <a:extLst>
              <a:ext uri="{FF2B5EF4-FFF2-40B4-BE49-F238E27FC236}">
                <a16:creationId xmlns:a16="http://schemas.microsoft.com/office/drawing/2014/main" id="{805E14DB-F505-4B6E-B151-6BAAB23A7FBF}"/>
              </a:ext>
            </a:extLst>
          </p:cNvPr>
          <p:cNvSpPr>
            <a:spLocks noGrp="1"/>
          </p:cNvSpPr>
          <p:nvPr>
            <p:ph type="sldNum" sz="quarter" idx="12"/>
          </p:nvPr>
        </p:nvSpPr>
        <p:spPr/>
        <p:txBody>
          <a:bodyPr/>
          <a:lstStyle/>
          <a:p>
            <a:fld id="{A5E55A7B-7854-E145-92D9-B491DF4BAE2D}" type="slidenum">
              <a:rPr lang="en-US" smtClean="0"/>
              <a:pPr/>
              <a:t>3</a:t>
            </a:fld>
            <a:endParaRPr lang="en-US" dirty="0"/>
          </a:p>
        </p:txBody>
      </p:sp>
      <p:pic>
        <p:nvPicPr>
          <p:cNvPr id="8" name="Picture 7">
            <a:extLst>
              <a:ext uri="{FF2B5EF4-FFF2-40B4-BE49-F238E27FC236}">
                <a16:creationId xmlns:a16="http://schemas.microsoft.com/office/drawing/2014/main" id="{2DDDE8A6-7E41-4A84-BF6B-FBF8927911C3}"/>
              </a:ext>
            </a:extLst>
          </p:cNvPr>
          <p:cNvPicPr>
            <a:picLocks noChangeAspect="1"/>
          </p:cNvPicPr>
          <p:nvPr/>
        </p:nvPicPr>
        <p:blipFill>
          <a:blip r:embed="rId4"/>
          <a:stretch>
            <a:fillRect/>
          </a:stretch>
        </p:blipFill>
        <p:spPr>
          <a:xfrm>
            <a:off x="6404682" y="2041573"/>
            <a:ext cx="2799522" cy="1434538"/>
          </a:xfrm>
          <a:prstGeom prst="rect">
            <a:avLst/>
          </a:prstGeom>
        </p:spPr>
      </p:pic>
      <p:pic>
        <p:nvPicPr>
          <p:cNvPr id="9" name="Picture 8">
            <a:extLst>
              <a:ext uri="{FF2B5EF4-FFF2-40B4-BE49-F238E27FC236}">
                <a16:creationId xmlns:a16="http://schemas.microsoft.com/office/drawing/2014/main" id="{4721F3D3-2161-486D-80E0-DC9C4C41D8C5}"/>
              </a:ext>
            </a:extLst>
          </p:cNvPr>
          <p:cNvPicPr>
            <a:picLocks noChangeAspect="1"/>
          </p:cNvPicPr>
          <p:nvPr/>
        </p:nvPicPr>
        <p:blipFill>
          <a:blip r:embed="rId5"/>
          <a:stretch>
            <a:fillRect/>
          </a:stretch>
        </p:blipFill>
        <p:spPr>
          <a:xfrm>
            <a:off x="6404682" y="646865"/>
            <a:ext cx="2739318" cy="1434538"/>
          </a:xfrm>
          <a:prstGeom prst="rect">
            <a:avLst/>
          </a:prstGeom>
        </p:spPr>
      </p:pic>
      <p:sp>
        <p:nvSpPr>
          <p:cNvPr id="3" name="TextBox 2">
            <a:extLst>
              <a:ext uri="{FF2B5EF4-FFF2-40B4-BE49-F238E27FC236}">
                <a16:creationId xmlns:a16="http://schemas.microsoft.com/office/drawing/2014/main" id="{9C17EAC9-2546-4C83-9D8B-C19B660FE055}"/>
              </a:ext>
            </a:extLst>
          </p:cNvPr>
          <p:cNvSpPr txBox="1"/>
          <p:nvPr/>
        </p:nvSpPr>
        <p:spPr>
          <a:xfrm>
            <a:off x="0" y="6500219"/>
            <a:ext cx="4911047" cy="369332"/>
          </a:xfrm>
          <a:prstGeom prst="rect">
            <a:avLst/>
          </a:prstGeom>
          <a:noFill/>
        </p:spPr>
        <p:txBody>
          <a:bodyPr wrap="square" rtlCol="0">
            <a:spAutoFit/>
          </a:bodyPr>
          <a:lstStyle/>
          <a:p>
            <a:r>
              <a:rPr lang="en-US" dirty="0">
                <a:solidFill>
                  <a:schemeClr val="bg1"/>
                </a:solidFill>
                <a:latin typeface="Calibri" panose="020F0502020204030204" pitchFamily="34" charset="0"/>
                <a:cs typeface="Calibri" panose="020F0502020204030204" pitchFamily="34" charset="0"/>
              </a:rPr>
              <a:t>* Projection-based Reduced Order Model</a:t>
            </a:r>
          </a:p>
        </p:txBody>
      </p:sp>
    </p:spTree>
    <p:extLst>
      <p:ext uri="{BB962C8B-B14F-4D97-AF65-F5344CB8AC3E}">
        <p14:creationId xmlns:p14="http://schemas.microsoft.com/office/powerpoint/2010/main" val="1186432988"/>
      </p:ext>
    </p:extLst>
  </p:cSld>
  <p:clrMapOvr>
    <a:masterClrMapping/>
  </p:clrMapOvr>
  <p:timing>
    <p:tnLst>
      <p:par>
        <p:cTn id="1" dur="indefinite" restart="never" nodeType="tmRoot">
          <p:childTnLst>
            <p:seq>
              <p:cTn id="2" nodeType="mainSeq"/>
              <p:prevCondLst>
                <p:cond evt="onPrev" delay="0">
                  <p:tgtEl>
                    <p:sldTgt/>
                  </p:tgtEl>
                </p:cond>
              </p:prevCondLst>
              <p:nextCondLst>
                <p:cond evt="onNext" delay="0">
                  <p:tgtEl>
                    <p:sldTgt/>
                  </p:tgtEl>
                </p:cond>
              </p:nextCondLst>
            </p:seq>
          </p:childTnLst>
        </p:cTn>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265295" y="184963"/>
            <a:ext cx="8186271" cy="476619"/>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Motivation for Concurrent Multiscale Coupling</a:t>
            </a:r>
          </a:p>
        </p:txBody>
      </p:sp>
      <p:sp>
        <p:nvSpPr>
          <p:cNvPr id="6" name="Content Placeholder 2"/>
          <p:cNvSpPr txBox="1">
            <a:spLocks/>
          </p:cNvSpPr>
          <p:nvPr/>
        </p:nvSpPr>
        <p:spPr bwMode="auto">
          <a:xfrm>
            <a:off x="265295" y="1480954"/>
            <a:ext cx="4808510" cy="4598267"/>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a:defRPr/>
            </a:pPr>
            <a:r>
              <a:rPr lang="en-US" sz="1800" b="1" i="1" kern="1200" dirty="0">
                <a:latin typeface="Calibri" pitchFamily="34" charset="0"/>
                <a:cs typeface="Calibri" pitchFamily="34" charset="0"/>
              </a:rPr>
              <a:t>Large scale </a:t>
            </a:r>
            <a:r>
              <a:rPr lang="en-US" sz="1800" kern="1200" dirty="0">
                <a:latin typeface="Calibri" pitchFamily="34" charset="0"/>
                <a:cs typeface="Calibri" pitchFamily="34" charset="0"/>
              </a:rPr>
              <a:t>structural </a:t>
            </a:r>
            <a:r>
              <a:rPr lang="en-US" sz="1800" b="1" i="1" kern="1200" dirty="0">
                <a:latin typeface="Calibri" pitchFamily="34" charset="0"/>
                <a:cs typeface="Calibri" pitchFamily="34" charset="0"/>
              </a:rPr>
              <a:t>failure</a:t>
            </a:r>
            <a:r>
              <a:rPr lang="en-US" sz="1800" kern="1200" dirty="0">
                <a:latin typeface="Calibri" pitchFamily="34" charset="0"/>
                <a:cs typeface="Calibri" pitchFamily="34" charset="0"/>
              </a:rPr>
              <a:t> frequently originates from </a:t>
            </a:r>
            <a:r>
              <a:rPr lang="en-US" sz="1800" b="1" i="1" kern="1200" dirty="0">
                <a:latin typeface="Calibri" pitchFamily="34" charset="0"/>
                <a:cs typeface="Calibri" pitchFamily="34" charset="0"/>
              </a:rPr>
              <a:t>small scale </a:t>
            </a:r>
            <a:r>
              <a:rPr lang="en-US" sz="1800" kern="1200" dirty="0">
                <a:latin typeface="Calibri" pitchFamily="34" charset="0"/>
                <a:cs typeface="Calibri" pitchFamily="34" charset="0"/>
              </a:rPr>
              <a:t>phenomena such as defects, </a:t>
            </a:r>
            <a:r>
              <a:rPr lang="en-US" sz="1800" kern="1200" dirty="0" err="1">
                <a:latin typeface="Calibri" pitchFamily="34" charset="0"/>
                <a:cs typeface="Calibri" pitchFamily="34" charset="0"/>
              </a:rPr>
              <a:t>microcracks</a:t>
            </a:r>
            <a:r>
              <a:rPr lang="en-US" sz="1800" dirty="0">
                <a:latin typeface="Calibri" pitchFamily="34" charset="0"/>
                <a:cs typeface="Calibri" pitchFamily="34" charset="0"/>
              </a:rPr>
              <a:t>, </a:t>
            </a:r>
            <a:r>
              <a:rPr lang="en-US" sz="1800" dirty="0" err="1">
                <a:latin typeface="Calibri" pitchFamily="34" charset="0"/>
                <a:cs typeface="Calibri" pitchFamily="34" charset="0"/>
              </a:rPr>
              <a:t>inhomogeneities</a:t>
            </a:r>
            <a:r>
              <a:rPr lang="en-US" sz="1800" dirty="0">
                <a:latin typeface="Calibri" pitchFamily="34" charset="0"/>
                <a:cs typeface="Calibri" pitchFamily="34" charset="0"/>
              </a:rPr>
              <a:t> and more, which grow quickly in unstable manner.</a:t>
            </a:r>
            <a:endParaRPr lang="en-US" sz="1800" kern="1200" dirty="0">
              <a:latin typeface="Calibri" pitchFamily="34" charset="0"/>
              <a:cs typeface="Calibri" pitchFamily="34" charset="0"/>
            </a:endParaRPr>
          </a:p>
          <a:p>
            <a:pPr marL="0" indent="0">
              <a:buNone/>
              <a:defRPr/>
            </a:pPr>
            <a:endParaRPr lang="en-US" sz="1000" kern="1200" dirty="0">
              <a:latin typeface="Calibri" pitchFamily="34" charset="0"/>
              <a:cs typeface="Calibri" pitchFamily="34" charset="0"/>
            </a:endParaRPr>
          </a:p>
          <a:p>
            <a:pPr>
              <a:defRPr/>
            </a:pPr>
            <a:r>
              <a:rPr lang="en-US" sz="1800" kern="1200" dirty="0">
                <a:latin typeface="Calibri" pitchFamily="34" charset="0"/>
                <a:cs typeface="Calibri" pitchFamily="34" charset="0"/>
              </a:rPr>
              <a:t>Failure occurs due to </a:t>
            </a:r>
            <a:r>
              <a:rPr lang="en-US" sz="1800" b="1" i="1" dirty="0">
                <a:latin typeface="Calibri" pitchFamily="34" charset="0"/>
                <a:cs typeface="Calibri" pitchFamily="34" charset="0"/>
              </a:rPr>
              <a:t>tightly coupled interaction </a:t>
            </a:r>
            <a:r>
              <a:rPr lang="en-US" sz="1800" dirty="0">
                <a:latin typeface="Calibri" pitchFamily="34" charset="0"/>
                <a:cs typeface="Calibri" pitchFamily="34" charset="0"/>
              </a:rPr>
              <a:t>between small scale (stress concentrations, material instabilities, cracks, etc.) and large scale (vibration, impact, high loads and other perturbations)</a:t>
            </a:r>
            <a:r>
              <a:rPr lang="en-US" sz="1800" kern="1200" dirty="0">
                <a:latin typeface="Calibri" pitchFamily="34" charset="0"/>
                <a:cs typeface="Calibri" pitchFamily="34" charset="0"/>
              </a:rPr>
              <a:t>.</a:t>
            </a:r>
          </a:p>
          <a:p>
            <a:pPr>
              <a:defRPr/>
            </a:pPr>
            <a:endParaRPr lang="en-US" sz="1800" dirty="0">
              <a:solidFill>
                <a:srgbClr val="1F497D"/>
              </a:solidFill>
              <a:latin typeface="Calibri" pitchFamily="34" charset="0"/>
            </a:endParaRPr>
          </a:p>
        </p:txBody>
      </p:sp>
      <p:pic>
        <p:nvPicPr>
          <p:cNvPr id="2" name="Picture 1"/>
          <p:cNvPicPr>
            <a:picLocks noChangeAspect="1"/>
          </p:cNvPicPr>
          <p:nvPr/>
        </p:nvPicPr>
        <p:blipFill>
          <a:blip r:embed="rId3"/>
          <a:stretch>
            <a:fillRect/>
          </a:stretch>
        </p:blipFill>
        <p:spPr>
          <a:xfrm>
            <a:off x="5475948" y="1203770"/>
            <a:ext cx="3328942" cy="2085856"/>
          </a:xfrm>
          <a:prstGeom prst="rect">
            <a:avLst/>
          </a:prstGeom>
        </p:spPr>
      </p:pic>
      <p:sp>
        <p:nvSpPr>
          <p:cNvPr id="11" name="Subtitle 2"/>
          <p:cNvSpPr txBox="1">
            <a:spLocks/>
          </p:cNvSpPr>
          <p:nvPr/>
        </p:nvSpPr>
        <p:spPr bwMode="auto">
          <a:xfrm>
            <a:off x="5678142" y="3387272"/>
            <a:ext cx="3126748" cy="419304"/>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400" dirty="0"/>
              <a:t>Roof failure of Boeing 737 aircraft due to fatigue cracks. From </a:t>
            </a:r>
            <a:r>
              <a:rPr lang="en-US" sz="1400" i="1" dirty="0" err="1"/>
              <a:t>imechanica.org</a:t>
            </a:r>
            <a:endParaRPr lang="en-US" sz="1400" i="1" dirty="0"/>
          </a:p>
        </p:txBody>
      </p:sp>
      <p:pic>
        <p:nvPicPr>
          <p:cNvPr id="9" name="Picture 8" descr="Coupling6Simplified.pdf"/>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6214340" y="3951039"/>
            <a:ext cx="2747656" cy="2435516"/>
          </a:xfrm>
          <a:prstGeom prst="rect">
            <a:avLst/>
          </a:prstGeom>
        </p:spPr>
      </p:pic>
      <p:sp>
        <p:nvSpPr>
          <p:cNvPr id="3" name="TextBox 2"/>
          <p:cNvSpPr txBox="1"/>
          <p:nvPr/>
        </p:nvSpPr>
        <p:spPr>
          <a:xfrm>
            <a:off x="479344" y="4636481"/>
            <a:ext cx="4360126" cy="1477328"/>
          </a:xfrm>
          <a:prstGeom prst="rect">
            <a:avLst/>
          </a:prstGeom>
          <a:solidFill>
            <a:srgbClr val="66FFCC"/>
          </a:solidFill>
        </p:spPr>
        <p:txBody>
          <a:bodyPr wrap="square" rtlCol="0">
            <a:spAutoFit/>
          </a:bodyPr>
          <a:lstStyle/>
          <a:p>
            <a:pPr algn="ctr"/>
            <a:r>
              <a:rPr lang="en-US" b="1" i="1" dirty="0">
                <a:latin typeface="Calibri" pitchFamily="34" charset="0"/>
                <a:cs typeface="Calibri" pitchFamily="34" charset="0"/>
              </a:rPr>
              <a:t>Concurrent multiscale methods </a:t>
            </a:r>
            <a:r>
              <a:rPr lang="en-US" dirty="0">
                <a:latin typeface="Calibri" pitchFamily="34" charset="0"/>
                <a:cs typeface="Calibri" pitchFamily="34" charset="0"/>
              </a:rPr>
              <a:t>are </a:t>
            </a:r>
            <a:r>
              <a:rPr lang="en-US" b="1" i="1" dirty="0">
                <a:latin typeface="Calibri" pitchFamily="34" charset="0"/>
                <a:cs typeface="Calibri" pitchFamily="34" charset="0"/>
              </a:rPr>
              <a:t>essential</a:t>
            </a:r>
            <a:r>
              <a:rPr lang="en-US" dirty="0">
                <a:latin typeface="Calibri" pitchFamily="34" charset="0"/>
                <a:cs typeface="Calibri" pitchFamily="34" charset="0"/>
              </a:rPr>
              <a:t> for understanding and prediction of behavior of engineering systems when a </a:t>
            </a:r>
            <a:r>
              <a:rPr lang="en-US" b="1" i="1" dirty="0">
                <a:latin typeface="Calibri" pitchFamily="34" charset="0"/>
                <a:cs typeface="Calibri" pitchFamily="34" charset="0"/>
              </a:rPr>
              <a:t>small scale failure </a:t>
            </a:r>
            <a:r>
              <a:rPr lang="en-US" dirty="0">
                <a:latin typeface="Calibri" pitchFamily="34" charset="0"/>
                <a:cs typeface="Calibri" pitchFamily="34" charset="0"/>
              </a:rPr>
              <a:t>determines the performance of the entire system.</a:t>
            </a:r>
          </a:p>
        </p:txBody>
      </p:sp>
      <p:sp>
        <p:nvSpPr>
          <p:cNvPr id="13" name="Subtitle 2"/>
          <p:cNvSpPr txBox="1">
            <a:spLocks/>
          </p:cNvSpPr>
          <p:nvPr/>
        </p:nvSpPr>
        <p:spPr bwMode="auto">
          <a:xfrm>
            <a:off x="4956627" y="5323877"/>
            <a:ext cx="2197790" cy="614668"/>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400" dirty="0"/>
              <a:t>Surface flaw in pressure vessel: interacts with microstructure, which may or may not lead to failure.</a:t>
            </a:r>
            <a:endParaRPr lang="en-US" sz="1400" i="1" dirty="0"/>
          </a:p>
        </p:txBody>
      </p:sp>
      <p:sp>
        <p:nvSpPr>
          <p:cNvPr id="4" name="Slide Number Placeholder 3">
            <a:extLst>
              <a:ext uri="{FF2B5EF4-FFF2-40B4-BE49-F238E27FC236}">
                <a16:creationId xmlns:a16="http://schemas.microsoft.com/office/drawing/2014/main" id="{7970BDBA-C2B7-4878-96FB-DB7AF56A018E}"/>
              </a:ext>
            </a:extLst>
          </p:cNvPr>
          <p:cNvSpPr>
            <a:spLocks noGrp="1"/>
          </p:cNvSpPr>
          <p:nvPr>
            <p:ph type="sldNum" sz="quarter" idx="12"/>
          </p:nvPr>
        </p:nvSpPr>
        <p:spPr/>
        <p:txBody>
          <a:bodyPr/>
          <a:lstStyle/>
          <a:p>
            <a:fld id="{A5E55A7B-7854-E145-92D9-B491DF4BAE2D}" type="slidenum">
              <a:rPr lang="en-US" smtClean="0"/>
              <a:pPr/>
              <a:t>4</a:t>
            </a:fld>
            <a:endParaRPr lang="en-US" dirty="0"/>
          </a:p>
        </p:txBody>
      </p:sp>
    </p:spTree>
    <p:extLst>
      <p:ext uri="{BB962C8B-B14F-4D97-AF65-F5344CB8AC3E}">
        <p14:creationId xmlns:p14="http://schemas.microsoft.com/office/powerpoint/2010/main" val="3243410448"/>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64575" y="167269"/>
            <a:ext cx="9079425" cy="914400"/>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Previous Multiscale Coupling Work</a:t>
            </a:r>
          </a:p>
        </p:txBody>
      </p:sp>
      <p:pic>
        <p:nvPicPr>
          <p:cNvPr id="2" name="Picture 1"/>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78061" y="851469"/>
            <a:ext cx="8251901" cy="5539495"/>
          </a:xfrm>
          <a:prstGeom prst="rect">
            <a:avLst/>
          </a:prstGeom>
        </p:spPr>
      </p:pic>
      <p:sp>
        <p:nvSpPr>
          <p:cNvPr id="3" name="Slide Number Placeholder 2">
            <a:extLst>
              <a:ext uri="{FF2B5EF4-FFF2-40B4-BE49-F238E27FC236}">
                <a16:creationId xmlns:a16="http://schemas.microsoft.com/office/drawing/2014/main" id="{33388181-4536-42B9-B2BC-57FDBFF3CD25}"/>
              </a:ext>
            </a:extLst>
          </p:cNvPr>
          <p:cNvSpPr>
            <a:spLocks noGrp="1"/>
          </p:cNvSpPr>
          <p:nvPr>
            <p:ph type="sldNum" sz="quarter" idx="12"/>
          </p:nvPr>
        </p:nvSpPr>
        <p:spPr/>
        <p:txBody>
          <a:bodyPr/>
          <a:lstStyle/>
          <a:p>
            <a:fld id="{A5E55A7B-7854-E145-92D9-B491DF4BAE2D}" type="slidenum">
              <a:rPr lang="en-US" smtClean="0"/>
              <a:pPr/>
              <a:t>5</a:t>
            </a:fld>
            <a:endParaRPr lang="en-US" dirty="0"/>
          </a:p>
        </p:txBody>
      </p:sp>
    </p:spTree>
    <p:extLst>
      <p:ext uri="{BB962C8B-B14F-4D97-AF65-F5344CB8AC3E}">
        <p14:creationId xmlns:p14="http://schemas.microsoft.com/office/powerpoint/2010/main" val="3825712567"/>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a:extLst>
              <a:ext uri="{FF2B5EF4-FFF2-40B4-BE49-F238E27FC236}">
                <a16:creationId xmlns:a16="http://schemas.microsoft.com/office/drawing/2014/main" id="{B99365A7-4CF2-45CE-9896-4343A7B91162}"/>
              </a:ext>
            </a:extLst>
          </p:cNvPr>
          <p:cNvSpPr txBox="1">
            <a:spLocks/>
          </p:cNvSpPr>
          <p:nvPr/>
        </p:nvSpPr>
        <p:spPr>
          <a:xfrm>
            <a:off x="64575" y="167269"/>
            <a:ext cx="9079425" cy="914400"/>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Previous Multiscale Coupling Work</a:t>
            </a:r>
          </a:p>
        </p:txBody>
      </p:sp>
      <p:pic>
        <p:nvPicPr>
          <p:cNvPr id="2" name="Picture 1"/>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78061" y="851469"/>
            <a:ext cx="8251901" cy="5539495"/>
          </a:xfrm>
          <a:prstGeom prst="rect">
            <a:avLst/>
          </a:prstGeom>
        </p:spPr>
      </p:pic>
      <p:sp>
        <p:nvSpPr>
          <p:cNvPr id="3" name="TextBox 2"/>
          <p:cNvSpPr txBox="1"/>
          <p:nvPr/>
        </p:nvSpPr>
        <p:spPr>
          <a:xfrm>
            <a:off x="5664820" y="1542627"/>
            <a:ext cx="2564780" cy="1477328"/>
          </a:xfrm>
          <a:prstGeom prst="rect">
            <a:avLst/>
          </a:prstGeom>
          <a:solidFill>
            <a:srgbClr val="99FF99"/>
          </a:solidFill>
        </p:spPr>
        <p:txBody>
          <a:bodyPr wrap="square" rtlCol="0">
            <a:spAutoFit/>
          </a:bodyPr>
          <a:lstStyle/>
          <a:p>
            <a:pPr algn="ctr"/>
            <a:r>
              <a:rPr lang="en-US" b="1" i="1" dirty="0">
                <a:latin typeface="Calibri" panose="020F0502020204030204" pitchFamily="34" charset="0"/>
              </a:rPr>
              <a:t>Three-field</a:t>
            </a:r>
            <a:r>
              <a:rPr lang="en-US" dirty="0">
                <a:latin typeface="Calibri" panose="020F0502020204030204" pitchFamily="34" charset="0"/>
              </a:rPr>
              <a:t> multiscale coupling formulation with compatibility enforced weakly using </a:t>
            </a:r>
            <a:r>
              <a:rPr lang="en-US" b="1" i="1" dirty="0">
                <a:latin typeface="Calibri" panose="020F0502020204030204" pitchFamily="34" charset="0"/>
              </a:rPr>
              <a:t>Lagrange multipliers</a:t>
            </a:r>
            <a:r>
              <a:rPr lang="en-US" dirty="0">
                <a:latin typeface="Calibri" panose="020F0502020204030204" pitchFamily="34" charset="0"/>
              </a:rPr>
              <a:t>. </a:t>
            </a:r>
          </a:p>
        </p:txBody>
      </p:sp>
      <p:sp>
        <p:nvSpPr>
          <p:cNvPr id="4" name="Slide Number Placeholder 3">
            <a:extLst>
              <a:ext uri="{FF2B5EF4-FFF2-40B4-BE49-F238E27FC236}">
                <a16:creationId xmlns:a16="http://schemas.microsoft.com/office/drawing/2014/main" id="{3EDB58A7-6C55-45A4-B148-BB2B0D931A65}"/>
              </a:ext>
            </a:extLst>
          </p:cNvPr>
          <p:cNvSpPr>
            <a:spLocks noGrp="1"/>
          </p:cNvSpPr>
          <p:nvPr>
            <p:ph type="sldNum" sz="quarter" idx="12"/>
          </p:nvPr>
        </p:nvSpPr>
        <p:spPr/>
        <p:txBody>
          <a:bodyPr/>
          <a:lstStyle/>
          <a:p>
            <a:fld id="{A5E55A7B-7854-E145-92D9-B491DF4BAE2D}" type="slidenum">
              <a:rPr lang="en-US" smtClean="0"/>
              <a:pPr/>
              <a:t>6</a:t>
            </a:fld>
            <a:endParaRPr lang="en-US" dirty="0"/>
          </a:p>
        </p:txBody>
      </p:sp>
    </p:spTree>
    <p:extLst>
      <p:ext uri="{BB962C8B-B14F-4D97-AF65-F5344CB8AC3E}">
        <p14:creationId xmlns:p14="http://schemas.microsoft.com/office/powerpoint/2010/main" val="153851937"/>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a:extLst>
              <a:ext uri="{FF2B5EF4-FFF2-40B4-BE49-F238E27FC236}">
                <a16:creationId xmlns:a16="http://schemas.microsoft.com/office/drawing/2014/main" id="{A287F4F9-85E9-488C-AA06-0F69FACA729F}"/>
              </a:ext>
            </a:extLst>
          </p:cNvPr>
          <p:cNvSpPr txBox="1">
            <a:spLocks/>
          </p:cNvSpPr>
          <p:nvPr/>
        </p:nvSpPr>
        <p:spPr>
          <a:xfrm>
            <a:off x="64575" y="167269"/>
            <a:ext cx="9079425" cy="914400"/>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Previous Multiscale Coupling Work</a:t>
            </a:r>
          </a:p>
        </p:txBody>
      </p:sp>
      <p:pic>
        <p:nvPicPr>
          <p:cNvPr id="2" name="Picture 1"/>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78061" y="851469"/>
            <a:ext cx="8251901" cy="5539495"/>
          </a:xfrm>
          <a:prstGeom prst="rect">
            <a:avLst/>
          </a:prstGeom>
        </p:spPr>
      </p:pic>
      <p:sp>
        <p:nvSpPr>
          <p:cNvPr id="4" name="TextBox 3"/>
          <p:cNvSpPr txBox="1"/>
          <p:nvPr/>
        </p:nvSpPr>
        <p:spPr>
          <a:xfrm>
            <a:off x="5642517" y="1836845"/>
            <a:ext cx="2832408" cy="923330"/>
          </a:xfrm>
          <a:prstGeom prst="rect">
            <a:avLst/>
          </a:prstGeom>
          <a:solidFill>
            <a:srgbClr val="FFCC99"/>
          </a:solidFill>
        </p:spPr>
        <p:txBody>
          <a:bodyPr wrap="square" rtlCol="0">
            <a:spAutoFit/>
          </a:bodyPr>
          <a:lstStyle/>
          <a:p>
            <a:pPr algn="ctr"/>
            <a:r>
              <a:rPr lang="en-US" dirty="0">
                <a:latin typeface="Calibri" panose="020F0502020204030204" pitchFamily="34" charset="0"/>
              </a:rPr>
              <a:t>Method works well, but is </a:t>
            </a:r>
            <a:r>
              <a:rPr lang="en-US" b="1" i="1" dirty="0">
                <a:latin typeface="Calibri" panose="020F0502020204030204" pitchFamily="34" charset="0"/>
              </a:rPr>
              <a:t>difficult to implement</a:t>
            </a:r>
            <a:r>
              <a:rPr lang="en-US" dirty="0">
                <a:latin typeface="Calibri" panose="020F0502020204030204" pitchFamily="34" charset="0"/>
              </a:rPr>
              <a:t> into existing codes.</a:t>
            </a:r>
          </a:p>
        </p:txBody>
      </p:sp>
      <p:sp>
        <p:nvSpPr>
          <p:cNvPr id="3" name="Slide Number Placeholder 2">
            <a:extLst>
              <a:ext uri="{FF2B5EF4-FFF2-40B4-BE49-F238E27FC236}">
                <a16:creationId xmlns:a16="http://schemas.microsoft.com/office/drawing/2014/main" id="{CB486CA1-12DD-41A1-AA6B-578AF56A297D}"/>
              </a:ext>
            </a:extLst>
          </p:cNvPr>
          <p:cNvSpPr>
            <a:spLocks noGrp="1"/>
          </p:cNvSpPr>
          <p:nvPr>
            <p:ph type="sldNum" sz="quarter" idx="12"/>
          </p:nvPr>
        </p:nvSpPr>
        <p:spPr/>
        <p:txBody>
          <a:bodyPr/>
          <a:lstStyle/>
          <a:p>
            <a:fld id="{A5E55A7B-7854-E145-92D9-B491DF4BAE2D}" type="slidenum">
              <a:rPr lang="en-US" smtClean="0"/>
              <a:pPr/>
              <a:t>7</a:t>
            </a:fld>
            <a:endParaRPr lang="en-US" dirty="0"/>
          </a:p>
        </p:txBody>
      </p:sp>
    </p:spTree>
    <p:extLst>
      <p:ext uri="{BB962C8B-B14F-4D97-AF65-F5344CB8AC3E}">
        <p14:creationId xmlns:p14="http://schemas.microsoft.com/office/powerpoint/2010/main" val="2904776194"/>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8FEA3595-7E6E-49CF-90A8-6C72008A91AE}"/>
              </a:ext>
            </a:extLst>
          </p:cNvPr>
          <p:cNvPicPr>
            <a:picLocks noChangeAspect="1"/>
          </p:cNvPicPr>
          <p:nvPr/>
        </p:nvPicPr>
        <p:blipFill>
          <a:blip r:embed="rId3"/>
          <a:stretch>
            <a:fillRect/>
          </a:stretch>
        </p:blipFill>
        <p:spPr>
          <a:xfrm>
            <a:off x="3689576" y="4285815"/>
            <a:ext cx="5142191" cy="2379222"/>
          </a:xfrm>
          <a:prstGeom prst="rect">
            <a:avLst/>
          </a:prstGeom>
        </p:spPr>
      </p:pic>
      <p:sp>
        <p:nvSpPr>
          <p:cNvPr id="5" name="Title 1"/>
          <p:cNvSpPr txBox="1">
            <a:spLocks/>
          </p:cNvSpPr>
          <p:nvPr/>
        </p:nvSpPr>
        <p:spPr>
          <a:xfrm>
            <a:off x="86876" y="184963"/>
            <a:ext cx="8923309" cy="476619"/>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Requirements for Multiscale Coupling Method</a:t>
            </a:r>
          </a:p>
        </p:txBody>
      </p:sp>
      <p:sp>
        <p:nvSpPr>
          <p:cNvPr id="6" name="Content Placeholder 2"/>
          <p:cNvSpPr txBox="1">
            <a:spLocks/>
          </p:cNvSpPr>
          <p:nvPr/>
        </p:nvSpPr>
        <p:spPr bwMode="auto">
          <a:xfrm>
            <a:off x="86876" y="891665"/>
            <a:ext cx="8744891" cy="4598267"/>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a:buFont typeface="Arial" panose="020B0604020202020204" pitchFamily="34" charset="0"/>
              <a:buChar char="•"/>
              <a:defRPr/>
            </a:pPr>
            <a:r>
              <a:rPr lang="en-US" sz="2000" dirty="0">
                <a:latin typeface="Calibri" pitchFamily="34" charset="0"/>
              </a:rPr>
              <a:t>Coupling is </a:t>
            </a:r>
            <a:r>
              <a:rPr lang="en-US" sz="2000" b="1" i="1" dirty="0">
                <a:latin typeface="Calibri" pitchFamily="34" charset="0"/>
              </a:rPr>
              <a:t>concurrent</a:t>
            </a:r>
            <a:r>
              <a:rPr lang="en-US" sz="2000" dirty="0">
                <a:latin typeface="Calibri" pitchFamily="34" charset="0"/>
              </a:rPr>
              <a:t> (two-way).</a:t>
            </a:r>
          </a:p>
          <a:p>
            <a:pPr>
              <a:buFont typeface="Arial" panose="020B0604020202020204" pitchFamily="34" charset="0"/>
              <a:buChar char="•"/>
              <a:defRPr/>
            </a:pPr>
            <a:endParaRPr lang="en-US" sz="800" dirty="0">
              <a:latin typeface="Calibri" pitchFamily="34" charset="0"/>
            </a:endParaRPr>
          </a:p>
          <a:p>
            <a:pPr>
              <a:buFont typeface="Arial" panose="020B0604020202020204" pitchFamily="34" charset="0"/>
              <a:buChar char="•"/>
              <a:defRPr/>
            </a:pPr>
            <a:r>
              <a:rPr lang="en-US" sz="2000" b="1" i="1" dirty="0">
                <a:latin typeface="Calibri" pitchFamily="34" charset="0"/>
              </a:rPr>
              <a:t>Ease of implementation </a:t>
            </a:r>
            <a:r>
              <a:rPr lang="en-US" sz="2000" dirty="0">
                <a:latin typeface="Calibri" pitchFamily="34" charset="0"/>
              </a:rPr>
              <a:t>into existing massively-parallel HPC codes.</a:t>
            </a:r>
            <a:endParaRPr lang="en-US" sz="2000" b="1" i="1" dirty="0">
              <a:latin typeface="Calibri" pitchFamily="34" charset="0"/>
            </a:endParaRPr>
          </a:p>
          <a:p>
            <a:pPr>
              <a:buFont typeface="Arial" panose="020B0604020202020204" pitchFamily="34" charset="0"/>
              <a:buChar char="•"/>
              <a:defRPr/>
            </a:pPr>
            <a:endParaRPr lang="en-US" sz="800" b="1" i="1" dirty="0">
              <a:latin typeface="Calibri" pitchFamily="34" charset="0"/>
            </a:endParaRPr>
          </a:p>
          <a:p>
            <a:pPr>
              <a:buFont typeface="Arial" panose="020B0604020202020204" pitchFamily="34" charset="0"/>
              <a:buChar char="•"/>
              <a:defRPr/>
            </a:pPr>
            <a:r>
              <a:rPr lang="en-US" sz="2000" b="1" i="1" dirty="0">
                <a:latin typeface="Calibri" pitchFamily="34" charset="0"/>
              </a:rPr>
              <a:t>Scalable, fast, robust </a:t>
            </a:r>
            <a:r>
              <a:rPr lang="en-US" sz="2000" dirty="0">
                <a:latin typeface="Calibri" pitchFamily="34" charset="0"/>
              </a:rPr>
              <a:t>(we target </a:t>
            </a:r>
            <a:r>
              <a:rPr lang="en-US" sz="2000" b="1" i="1" dirty="0">
                <a:latin typeface="Calibri" pitchFamily="34" charset="0"/>
              </a:rPr>
              <a:t>real</a:t>
            </a:r>
            <a:r>
              <a:rPr lang="en-US" sz="2000" dirty="0">
                <a:latin typeface="Calibri" pitchFamily="34" charset="0"/>
              </a:rPr>
              <a:t> engineering problems, e.g., analyses involving failure of bolted components!).</a:t>
            </a:r>
          </a:p>
          <a:p>
            <a:pPr>
              <a:buFont typeface="Arial" panose="020B0604020202020204" pitchFamily="34" charset="0"/>
              <a:buChar char="•"/>
              <a:defRPr/>
            </a:pPr>
            <a:endParaRPr lang="en-US" sz="800" dirty="0">
              <a:latin typeface="Calibri" pitchFamily="34" charset="0"/>
            </a:endParaRPr>
          </a:p>
          <a:p>
            <a:pPr>
              <a:buFont typeface="Arial" panose="020B0604020202020204" pitchFamily="34" charset="0"/>
              <a:buChar char="•"/>
              <a:defRPr/>
            </a:pPr>
            <a:r>
              <a:rPr lang="en-US" sz="2000" b="1" i="1" dirty="0">
                <a:latin typeface="Calibri" pitchFamily="34" charset="0"/>
              </a:rPr>
              <a:t>“Plug-and-play” framework</a:t>
            </a:r>
            <a:r>
              <a:rPr lang="en-US" sz="2000" dirty="0">
                <a:latin typeface="Calibri" pitchFamily="34" charset="0"/>
              </a:rPr>
              <a:t>: simplifies task of meshing complex geometries </a:t>
            </a:r>
          </a:p>
          <a:p>
            <a:pPr>
              <a:buFont typeface="Arial" panose="020B0604020202020204" pitchFamily="34" charset="0"/>
              <a:buChar char="•"/>
              <a:defRPr/>
            </a:pPr>
            <a:endParaRPr lang="en-US" sz="400" dirty="0">
              <a:latin typeface="Calibri" pitchFamily="34" charset="0"/>
            </a:endParaRPr>
          </a:p>
          <a:p>
            <a:pPr lvl="1">
              <a:buClrTx/>
              <a:buFont typeface="Wingdings" panose="05000000000000000000" pitchFamily="2" charset="2"/>
              <a:buChar char="Ø"/>
              <a:defRPr/>
            </a:pPr>
            <a:r>
              <a:rPr lang="en-US" dirty="0">
                <a:latin typeface="Calibri" pitchFamily="34" charset="0"/>
              </a:rPr>
              <a:t>Ability to couple regions with </a:t>
            </a:r>
            <a:r>
              <a:rPr lang="en-US" b="1" i="1" dirty="0">
                <a:latin typeface="Calibri" pitchFamily="34" charset="0"/>
              </a:rPr>
              <a:t>different non-conformal meshes</a:t>
            </a:r>
            <a:r>
              <a:rPr lang="en-US" dirty="0">
                <a:latin typeface="Calibri" pitchFamily="34" charset="0"/>
              </a:rPr>
              <a:t>, </a:t>
            </a:r>
            <a:r>
              <a:rPr lang="en-US" b="1" i="1" dirty="0">
                <a:latin typeface="Calibri" pitchFamily="34" charset="0"/>
              </a:rPr>
              <a:t>different element types</a:t>
            </a:r>
            <a:r>
              <a:rPr lang="en-US" i="1" dirty="0">
                <a:latin typeface="Calibri" pitchFamily="34" charset="0"/>
              </a:rPr>
              <a:t> </a:t>
            </a:r>
            <a:r>
              <a:rPr lang="en-US" dirty="0">
                <a:latin typeface="Calibri" pitchFamily="34" charset="0"/>
              </a:rPr>
              <a:t>and </a:t>
            </a:r>
            <a:r>
              <a:rPr lang="en-US" b="1" i="1" dirty="0">
                <a:latin typeface="Calibri" pitchFamily="34" charset="0"/>
              </a:rPr>
              <a:t>different levels of refinement.</a:t>
            </a:r>
          </a:p>
          <a:p>
            <a:pPr lvl="1">
              <a:buClrTx/>
              <a:buFont typeface="Wingdings" panose="05000000000000000000" pitchFamily="2" charset="2"/>
              <a:buChar char="Ø"/>
              <a:defRPr/>
            </a:pPr>
            <a:endParaRPr lang="en-US" sz="400" b="1" i="1" dirty="0">
              <a:latin typeface="Calibri" pitchFamily="34" charset="0"/>
            </a:endParaRPr>
          </a:p>
          <a:p>
            <a:pPr lvl="1">
              <a:buClrTx/>
              <a:buFont typeface="Wingdings" panose="05000000000000000000" pitchFamily="2" charset="2"/>
              <a:buChar char="Ø"/>
              <a:defRPr/>
            </a:pPr>
            <a:r>
              <a:rPr lang="en-US" dirty="0">
                <a:latin typeface="Calibri" pitchFamily="34" charset="0"/>
              </a:rPr>
              <a:t>Ability to use </a:t>
            </a:r>
            <a:r>
              <a:rPr lang="en-US" b="1" i="1" dirty="0">
                <a:latin typeface="Calibri" pitchFamily="34" charset="0"/>
              </a:rPr>
              <a:t>different solvers/time-integrators </a:t>
            </a:r>
            <a:r>
              <a:rPr lang="en-US" dirty="0">
                <a:latin typeface="Calibri" pitchFamily="34" charset="0"/>
              </a:rPr>
              <a:t>in different regions.</a:t>
            </a:r>
          </a:p>
          <a:p>
            <a:pPr lvl="1">
              <a:buClrTx/>
              <a:buFont typeface="Wingdings" panose="05000000000000000000" pitchFamily="2" charset="2"/>
              <a:buChar char="Ø"/>
              <a:defRPr/>
            </a:pPr>
            <a:endParaRPr lang="en-US" b="1" i="1" dirty="0">
              <a:latin typeface="Calibri" pitchFamily="34" charset="0"/>
            </a:endParaRPr>
          </a:p>
          <a:p>
            <a:pPr lvl="1">
              <a:buClrTx/>
              <a:buFont typeface="Wingdings" panose="05000000000000000000" pitchFamily="2" charset="2"/>
              <a:buChar char="Ø"/>
              <a:defRPr/>
            </a:pPr>
            <a:endParaRPr lang="en-US" sz="2000" dirty="0">
              <a:latin typeface="Calibri" pitchFamily="34" charset="0"/>
            </a:endParaRPr>
          </a:p>
          <a:p>
            <a:pPr marL="0" indent="0">
              <a:buNone/>
              <a:defRPr/>
            </a:pPr>
            <a:endParaRPr lang="en-US" sz="2000" b="1" i="1" dirty="0">
              <a:latin typeface="Calibri" pitchFamily="34" charset="0"/>
            </a:endParaRPr>
          </a:p>
          <a:p>
            <a:pPr>
              <a:buFont typeface="Wingdings" panose="05000000000000000000" pitchFamily="2" charset="2"/>
              <a:buChar char="q"/>
              <a:defRPr/>
            </a:pPr>
            <a:endParaRPr lang="en-US" sz="2000" dirty="0">
              <a:latin typeface="Calibri" pitchFamily="34" charset="0"/>
            </a:endParaRPr>
          </a:p>
          <a:p>
            <a:pPr>
              <a:buFont typeface="Wingdings" panose="05000000000000000000" pitchFamily="2" charset="2"/>
              <a:buChar char="q"/>
              <a:defRPr/>
            </a:pPr>
            <a:endParaRPr lang="en-US" sz="2000" dirty="0">
              <a:latin typeface="Calibri" pitchFamily="34" charset="0"/>
            </a:endParaRPr>
          </a:p>
          <a:p>
            <a:pPr>
              <a:defRPr/>
            </a:pPr>
            <a:endParaRPr lang="en-US" sz="2000" dirty="0">
              <a:latin typeface="Calibri" pitchFamily="34" charset="0"/>
            </a:endParaRPr>
          </a:p>
          <a:p>
            <a:pPr>
              <a:defRPr/>
            </a:pPr>
            <a:endParaRPr lang="en-US" sz="2000" dirty="0">
              <a:latin typeface="Calibri" pitchFamily="34" charset="0"/>
            </a:endParaRPr>
          </a:p>
        </p:txBody>
      </p:sp>
      <p:sp>
        <p:nvSpPr>
          <p:cNvPr id="8" name="TextBox 7">
            <a:extLst>
              <a:ext uri="{FF2B5EF4-FFF2-40B4-BE49-F238E27FC236}">
                <a16:creationId xmlns:a16="http://schemas.microsoft.com/office/drawing/2014/main" id="{FD6185D4-B5CF-4FF1-9368-041B6239602A}"/>
              </a:ext>
            </a:extLst>
          </p:cNvPr>
          <p:cNvSpPr txBox="1"/>
          <p:nvPr/>
        </p:nvSpPr>
        <p:spPr>
          <a:xfrm>
            <a:off x="86876" y="4522637"/>
            <a:ext cx="3994473" cy="1877437"/>
          </a:xfrm>
          <a:prstGeom prst="rect">
            <a:avLst/>
          </a:prstGeom>
          <a:noFill/>
        </p:spPr>
        <p:txBody>
          <a:bodyPr wrap="square" rtlCol="0">
            <a:spAutoFit/>
          </a:bodyPr>
          <a:lstStyle/>
          <a:p>
            <a:pPr marL="342900" indent="-342900">
              <a:buFont typeface="Arial" panose="020B0604020202020204" pitchFamily="34" charset="0"/>
              <a:buChar char="•"/>
              <a:defRPr/>
            </a:pPr>
            <a:r>
              <a:rPr lang="en-US" sz="2000" dirty="0">
                <a:latin typeface="Calibri" pitchFamily="34" charset="0"/>
              </a:rPr>
              <a:t>Coupling does not introduce </a:t>
            </a:r>
            <a:r>
              <a:rPr lang="en-US" sz="2000" b="1" i="1" dirty="0">
                <a:latin typeface="Calibri" pitchFamily="34" charset="0"/>
              </a:rPr>
              <a:t>nonphysical artifacts.</a:t>
            </a:r>
          </a:p>
          <a:p>
            <a:pPr marL="285750" indent="-285750">
              <a:buFont typeface="Arial" panose="020B0604020202020204" pitchFamily="34" charset="0"/>
              <a:buChar char="•"/>
              <a:defRPr/>
            </a:pPr>
            <a:endParaRPr lang="en-US" sz="800" b="1" i="1" dirty="0">
              <a:latin typeface="Calibri" pitchFamily="34" charset="0"/>
            </a:endParaRPr>
          </a:p>
          <a:p>
            <a:pPr marL="342900" indent="-342900">
              <a:buFont typeface="Arial" panose="020B0604020202020204" pitchFamily="34" charset="0"/>
              <a:buChar char="•"/>
              <a:defRPr/>
            </a:pPr>
            <a:r>
              <a:rPr lang="en-US" sz="2000" b="1" i="1" dirty="0">
                <a:latin typeface="Calibri" pitchFamily="34" charset="0"/>
              </a:rPr>
              <a:t>Theoretical</a:t>
            </a:r>
            <a:r>
              <a:rPr lang="en-US" sz="2000" dirty="0">
                <a:latin typeface="Calibri" pitchFamily="34" charset="0"/>
              </a:rPr>
              <a:t> convergence properties/guarantees.</a:t>
            </a:r>
          </a:p>
          <a:p>
            <a:pPr marL="285750" indent="-285750">
              <a:buFont typeface="Courier New" panose="02070309020205020404" pitchFamily="49" charset="0"/>
              <a:buChar char="o"/>
              <a:defRPr/>
            </a:pPr>
            <a:endParaRPr lang="en-US" sz="800" dirty="0">
              <a:latin typeface="Calibri" pitchFamily="34" charset="0"/>
            </a:endParaRPr>
          </a:p>
          <a:p>
            <a:endParaRPr lang="en-US" sz="2000" dirty="0"/>
          </a:p>
        </p:txBody>
      </p:sp>
      <p:sp>
        <p:nvSpPr>
          <p:cNvPr id="2" name="Slide Number Placeholder 1">
            <a:extLst>
              <a:ext uri="{FF2B5EF4-FFF2-40B4-BE49-F238E27FC236}">
                <a16:creationId xmlns:a16="http://schemas.microsoft.com/office/drawing/2014/main" id="{C42A2538-F738-4D71-9821-4E1FAEC8ACB2}"/>
              </a:ext>
            </a:extLst>
          </p:cNvPr>
          <p:cNvSpPr>
            <a:spLocks noGrp="1"/>
          </p:cNvSpPr>
          <p:nvPr>
            <p:ph type="sldNum" sz="quarter" idx="12"/>
          </p:nvPr>
        </p:nvSpPr>
        <p:spPr/>
        <p:txBody>
          <a:bodyPr/>
          <a:lstStyle/>
          <a:p>
            <a:fld id="{A5E55A7B-7854-E145-92D9-B491DF4BAE2D}" type="slidenum">
              <a:rPr lang="en-US" smtClean="0"/>
              <a:pPr/>
              <a:t>8</a:t>
            </a:fld>
            <a:endParaRPr lang="en-US" dirty="0"/>
          </a:p>
        </p:txBody>
      </p:sp>
    </p:spTree>
    <p:extLst>
      <p:ext uri="{BB962C8B-B14F-4D97-AF65-F5344CB8AC3E}">
        <p14:creationId xmlns:p14="http://schemas.microsoft.com/office/powerpoint/2010/main" val="3763116234"/>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A17EF9CF-55CB-4BC6-8856-9A0F58A1A4C4}"/>
              </a:ext>
            </a:extLst>
          </p:cNvPr>
          <p:cNvPicPr>
            <a:picLocks noChangeAspect="1"/>
          </p:cNvPicPr>
          <p:nvPr/>
        </p:nvPicPr>
        <p:blipFill>
          <a:blip r:embed="rId3"/>
          <a:stretch>
            <a:fillRect/>
          </a:stretch>
        </p:blipFill>
        <p:spPr>
          <a:xfrm>
            <a:off x="6839357" y="3584132"/>
            <a:ext cx="2342111" cy="1200150"/>
          </a:xfrm>
          <a:prstGeom prst="rect">
            <a:avLst/>
          </a:prstGeom>
        </p:spPr>
      </p:pic>
      <p:pic>
        <p:nvPicPr>
          <p:cNvPr id="13" name="Picture 12">
            <a:extLst>
              <a:ext uri="{FF2B5EF4-FFF2-40B4-BE49-F238E27FC236}">
                <a16:creationId xmlns:a16="http://schemas.microsoft.com/office/drawing/2014/main" id="{52325D87-8E51-4DD2-B6AE-E124EFEAE38D}"/>
              </a:ext>
            </a:extLst>
          </p:cNvPr>
          <p:cNvPicPr>
            <a:picLocks noChangeAspect="1"/>
          </p:cNvPicPr>
          <p:nvPr/>
        </p:nvPicPr>
        <p:blipFill>
          <a:blip r:embed="rId4"/>
          <a:stretch>
            <a:fillRect/>
          </a:stretch>
        </p:blipFill>
        <p:spPr>
          <a:xfrm>
            <a:off x="6839356" y="2411171"/>
            <a:ext cx="2291744" cy="1200150"/>
          </a:xfrm>
          <a:prstGeom prst="rect">
            <a:avLst/>
          </a:prstGeom>
        </p:spPr>
      </p:pic>
      <p:sp>
        <p:nvSpPr>
          <p:cNvPr id="14" name="TextBox 13">
            <a:extLst>
              <a:ext uri="{FF2B5EF4-FFF2-40B4-BE49-F238E27FC236}">
                <a16:creationId xmlns:a16="http://schemas.microsoft.com/office/drawing/2014/main" id="{6CF87F96-6331-40D0-8FCE-3C7FFC982044}"/>
              </a:ext>
            </a:extLst>
          </p:cNvPr>
          <p:cNvSpPr txBox="1"/>
          <p:nvPr/>
        </p:nvSpPr>
        <p:spPr>
          <a:xfrm>
            <a:off x="7985228" y="2532933"/>
            <a:ext cx="3052187" cy="292388"/>
          </a:xfrm>
          <a:prstGeom prst="rect">
            <a:avLst/>
          </a:prstGeom>
          <a:noFill/>
        </p:spPr>
        <p:txBody>
          <a:bodyPr wrap="square" rtlCol="0">
            <a:spAutoFit/>
          </a:bodyPr>
          <a:lstStyle/>
          <a:p>
            <a:r>
              <a:rPr lang="en-US" sz="1300" i="1" dirty="0">
                <a:solidFill>
                  <a:srgbClr val="0070C0"/>
                </a:solidFill>
                <a:latin typeface="Calibri" panose="020F0502020204030204" pitchFamily="34" charset="0"/>
                <a:cs typeface="Calibri" panose="020F0502020204030204" pitchFamily="34" charset="0"/>
              </a:rPr>
              <a:t>overlapping</a:t>
            </a:r>
          </a:p>
        </p:txBody>
      </p:sp>
      <p:sp>
        <p:nvSpPr>
          <p:cNvPr id="18" name="TextBox 17">
            <a:extLst>
              <a:ext uri="{FF2B5EF4-FFF2-40B4-BE49-F238E27FC236}">
                <a16:creationId xmlns:a16="http://schemas.microsoft.com/office/drawing/2014/main" id="{45C15424-0FE5-4BD9-BD06-67EB2ED0F41D}"/>
              </a:ext>
            </a:extLst>
          </p:cNvPr>
          <p:cNvSpPr txBox="1"/>
          <p:nvPr/>
        </p:nvSpPr>
        <p:spPr>
          <a:xfrm>
            <a:off x="7816256" y="3647857"/>
            <a:ext cx="1430484" cy="292388"/>
          </a:xfrm>
          <a:prstGeom prst="rect">
            <a:avLst/>
          </a:prstGeom>
          <a:noFill/>
        </p:spPr>
        <p:txBody>
          <a:bodyPr wrap="square" rtlCol="0">
            <a:spAutoFit/>
          </a:bodyPr>
          <a:lstStyle/>
          <a:p>
            <a:pPr algn="ctr"/>
            <a:r>
              <a:rPr lang="en-US" sz="1300" i="1" dirty="0">
                <a:solidFill>
                  <a:srgbClr val="0070C0"/>
                </a:solidFill>
                <a:latin typeface="Calibri" panose="020F0502020204030204" pitchFamily="34" charset="0"/>
                <a:cs typeface="Calibri" panose="020F0502020204030204" pitchFamily="34" charset="0"/>
              </a:rPr>
              <a:t>non-overlapping</a:t>
            </a:r>
          </a:p>
        </p:txBody>
      </p:sp>
      <p:sp>
        <p:nvSpPr>
          <p:cNvPr id="4" name="Slide Number Placeholder 3">
            <a:extLst>
              <a:ext uri="{FF2B5EF4-FFF2-40B4-BE49-F238E27FC236}">
                <a16:creationId xmlns:a16="http://schemas.microsoft.com/office/drawing/2014/main" id="{82FD5723-502C-46C5-A627-0508C05AAF47}"/>
              </a:ext>
            </a:extLst>
          </p:cNvPr>
          <p:cNvSpPr>
            <a:spLocks noGrp="1"/>
          </p:cNvSpPr>
          <p:nvPr>
            <p:ph type="sldNum" sz="quarter" idx="12"/>
          </p:nvPr>
        </p:nvSpPr>
        <p:spPr/>
        <p:txBody>
          <a:bodyPr/>
          <a:lstStyle/>
          <a:p>
            <a:fld id="{6113E31D-E2AB-40D1-8B51-AFA5AFEF393A}" type="slidenum">
              <a:rPr lang="en-US" smtClean="0"/>
              <a:t>9</a:t>
            </a:fld>
            <a:endParaRPr lang="en-US" dirty="0"/>
          </a:p>
        </p:txBody>
      </p:sp>
      <p:sp>
        <p:nvSpPr>
          <p:cNvPr id="6" name="Content Placeholder 2">
            <a:extLst>
              <a:ext uri="{FF2B5EF4-FFF2-40B4-BE49-F238E27FC236}">
                <a16:creationId xmlns:a16="http://schemas.microsoft.com/office/drawing/2014/main" id="{D8A0A0C0-1A94-405F-8A7F-0BAFE64EEDAF}"/>
              </a:ext>
            </a:extLst>
          </p:cNvPr>
          <p:cNvSpPr txBox="1">
            <a:spLocks/>
          </p:cNvSpPr>
          <p:nvPr/>
        </p:nvSpPr>
        <p:spPr bwMode="auto">
          <a:xfrm>
            <a:off x="53841" y="1238210"/>
            <a:ext cx="7871179" cy="1196150"/>
          </a:xfrm>
          <a:prstGeom prst="rect">
            <a:avLst/>
          </a:prstGeom>
          <a:noFill/>
          <a:ln w="9525">
            <a:noFill/>
            <a:miter lim="800000"/>
            <a:headEnd/>
            <a:tailEnd/>
          </a:ln>
        </p:spPr>
        <p:txBody>
          <a:bodyPr vert="horz" wrap="square" lIns="68580" tIns="34290" rIns="68580" bIns="3429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a:buFont typeface="Arial" panose="020B0604020202020204" pitchFamily="34" charset="0"/>
              <a:buChar char="•"/>
              <a:defRPr/>
            </a:pPr>
            <a:r>
              <a:rPr lang="en-US" sz="1800" dirty="0">
                <a:latin typeface="Calibri" panose="020F0502020204030204" pitchFamily="34" charset="0"/>
                <a:cs typeface="Calibri" panose="020F0502020204030204" pitchFamily="34" charset="0"/>
              </a:rPr>
              <a:t>Proposed in 1870 by H. Schwarz for solving Laplace PDE on irregular domains.</a:t>
            </a:r>
          </a:p>
        </p:txBody>
      </p:sp>
      <p:sp>
        <p:nvSpPr>
          <p:cNvPr id="7" name="Subtitle 2">
            <a:extLst>
              <a:ext uri="{FF2B5EF4-FFF2-40B4-BE49-F238E27FC236}">
                <a16:creationId xmlns:a16="http://schemas.microsoft.com/office/drawing/2014/main" id="{50246849-77D0-4BB4-BD3A-9AD6A03843B2}"/>
              </a:ext>
            </a:extLst>
          </p:cNvPr>
          <p:cNvSpPr txBox="1">
            <a:spLocks/>
          </p:cNvSpPr>
          <p:nvPr/>
        </p:nvSpPr>
        <p:spPr bwMode="auto">
          <a:xfrm>
            <a:off x="7703560" y="2020497"/>
            <a:ext cx="1235414" cy="250469"/>
          </a:xfrm>
          <a:prstGeom prst="rect">
            <a:avLst/>
          </a:prstGeom>
          <a:noFill/>
          <a:ln w="9525">
            <a:noFill/>
            <a:miter lim="800000"/>
            <a:headEnd/>
            <a:tailEnd/>
          </a:ln>
        </p:spPr>
        <p:txBody>
          <a:bodyPr vert="horz" wrap="square" lIns="68580" tIns="34290" rIns="68580" bIns="3429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200" dirty="0">
                <a:latin typeface="Calibri" panose="020F0502020204030204" pitchFamily="34" charset="0"/>
                <a:cs typeface="Calibri" panose="020F0502020204030204" pitchFamily="34" charset="0"/>
              </a:rPr>
              <a:t>H. Schwarz (1843–1921)</a:t>
            </a:r>
            <a:endParaRPr lang="en-US" sz="1200" i="1" dirty="0">
              <a:latin typeface="Calibri" panose="020F0502020204030204" pitchFamily="34" charset="0"/>
              <a:cs typeface="Calibri" panose="020F0502020204030204" pitchFamily="34" charset="0"/>
            </a:endParaRPr>
          </a:p>
        </p:txBody>
      </p:sp>
      <mc:AlternateContent xmlns:mc="http://schemas.openxmlformats.org/markup-compatibility/2006" xmlns:a14="http://schemas.microsoft.com/office/drawing/2010/main">
        <mc:Choice Requires="a14">
          <p:sp>
            <p:nvSpPr>
              <p:cNvPr id="8" name="Content Placeholder 2">
                <a:extLst>
                  <a:ext uri="{FF2B5EF4-FFF2-40B4-BE49-F238E27FC236}">
                    <a16:creationId xmlns:a16="http://schemas.microsoft.com/office/drawing/2014/main" id="{53D41122-2A71-4192-8365-409D47AA4BBB}"/>
                  </a:ext>
                </a:extLst>
              </p:cNvPr>
              <p:cNvSpPr txBox="1">
                <a:spLocks/>
              </p:cNvSpPr>
              <p:nvPr/>
            </p:nvSpPr>
            <p:spPr bwMode="auto">
              <a:xfrm>
                <a:off x="94298" y="2710225"/>
                <a:ext cx="6717468" cy="2050868"/>
              </a:xfrm>
              <a:prstGeom prst="rect">
                <a:avLst/>
              </a:prstGeom>
              <a:noFill/>
              <a:ln w="9525">
                <a:solidFill>
                  <a:schemeClr val="tx1"/>
                </a:solidFill>
                <a:miter lim="800000"/>
                <a:headEnd/>
                <a:tailEnd/>
              </a:ln>
            </p:spPr>
            <p:txBody>
              <a:bodyPr vert="horz" wrap="square" lIns="68580" tIns="34290" rIns="68580" bIns="3429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buNone/>
                  <a:defRPr/>
                </a:pPr>
                <a:r>
                  <a:rPr lang="en-US" sz="1600" b="1" i="1" dirty="0">
                    <a:latin typeface="Calibri" panose="020F0502020204030204" pitchFamily="34" charset="0"/>
                    <a:cs typeface="Calibri" panose="020F0502020204030204" pitchFamily="34" charset="0"/>
                  </a:rPr>
                  <a:t>Initialize:</a:t>
                </a:r>
              </a:p>
              <a:p>
                <a:pPr>
                  <a:buFont typeface="Arial" panose="020B0604020202020204" pitchFamily="34" charset="0"/>
                  <a:buChar char="•"/>
                  <a:defRPr/>
                </a:pPr>
                <a:r>
                  <a:rPr lang="en-US" sz="1600" dirty="0">
                    <a:latin typeface="Calibri" panose="020F0502020204030204" pitchFamily="34" charset="0"/>
                    <a:cs typeface="Calibri" panose="020F0502020204030204" pitchFamily="34" charset="0"/>
                  </a:rPr>
                  <a:t>Solve PDE by any method on </a:t>
                </a:r>
                <a14:m>
                  <m:oMath xmlns:m="http://schemas.openxmlformats.org/officeDocument/2006/math">
                    <m:sSub>
                      <m:sSubPr>
                        <m:ctrlPr>
                          <a:rPr lang="en-US" sz="1600" i="1">
                            <a:latin typeface="Cambria Math" panose="02040503050406030204" pitchFamily="18" charset="0"/>
                            <a:cs typeface="Calibri" pitchFamily="34" charset="0"/>
                          </a:rPr>
                        </m:ctrlPr>
                      </m:sSubPr>
                      <m:e>
                        <m:r>
                          <m:rPr>
                            <m:sty m:val="p"/>
                          </m:rPr>
                          <a:rPr lang="el-GR" sz="1600" i="1">
                            <a:latin typeface="Cambria Math" panose="02040503050406030204" pitchFamily="18" charset="0"/>
                            <a:ea typeface="Cambria Math" panose="02040503050406030204" pitchFamily="18" charset="0"/>
                            <a:cs typeface="Calibri" pitchFamily="34" charset="0"/>
                          </a:rPr>
                          <m:t>Ω</m:t>
                        </m:r>
                      </m:e>
                      <m:sub>
                        <m:r>
                          <a:rPr lang="en-US" sz="1600" i="1">
                            <a:latin typeface="Cambria Math" panose="02040503050406030204" pitchFamily="18" charset="0"/>
                            <a:cs typeface="Calibri" pitchFamily="34" charset="0"/>
                          </a:rPr>
                          <m:t>1</m:t>
                        </m:r>
                      </m:sub>
                    </m:sSub>
                  </m:oMath>
                </a14:m>
                <a:r>
                  <a:rPr lang="en-US" sz="1600" dirty="0">
                    <a:latin typeface="Calibri" panose="020F0502020204030204" pitchFamily="34" charset="0"/>
                    <a:cs typeface="Calibri" panose="020F0502020204030204" pitchFamily="34" charset="0"/>
                  </a:rPr>
                  <a:t> w/ initial guess for transmission BCs on </a:t>
                </a:r>
                <a14:m>
                  <m:oMath xmlns:m="http://schemas.openxmlformats.org/officeDocument/2006/math">
                    <m:sSub>
                      <m:sSubPr>
                        <m:ctrlPr>
                          <a:rPr lang="en-US" sz="1600" i="1">
                            <a:latin typeface="Cambria Math" panose="02040503050406030204" pitchFamily="18" charset="0"/>
                            <a:cs typeface="Calibri" pitchFamily="34" charset="0"/>
                          </a:rPr>
                        </m:ctrlPr>
                      </m:sSubPr>
                      <m:e>
                        <m:r>
                          <m:rPr>
                            <m:sty m:val="p"/>
                          </m:rPr>
                          <a:rPr lang="el-GR" sz="1600" i="1">
                            <a:latin typeface="Cambria Math" panose="02040503050406030204" pitchFamily="18" charset="0"/>
                            <a:ea typeface="Cambria Math" panose="02040503050406030204" pitchFamily="18" charset="0"/>
                            <a:cs typeface="Calibri" pitchFamily="34" charset="0"/>
                          </a:rPr>
                          <m:t>Γ</m:t>
                        </m:r>
                      </m:e>
                      <m:sub>
                        <m:r>
                          <a:rPr lang="en-US" sz="1600" i="1">
                            <a:latin typeface="Cambria Math" panose="02040503050406030204" pitchFamily="18" charset="0"/>
                            <a:cs typeface="Calibri" pitchFamily="34" charset="0"/>
                          </a:rPr>
                          <m:t>1</m:t>
                        </m:r>
                      </m:sub>
                    </m:sSub>
                  </m:oMath>
                </a14:m>
                <a:r>
                  <a:rPr lang="en-US" sz="1600" dirty="0">
                    <a:latin typeface="Calibri" panose="020F0502020204030204" pitchFamily="34" charset="0"/>
                    <a:cs typeface="Calibri" panose="020F0502020204030204" pitchFamily="34" charset="0"/>
                  </a:rPr>
                  <a:t>.</a:t>
                </a:r>
              </a:p>
              <a:p>
                <a:pPr marL="0" indent="0">
                  <a:buNone/>
                  <a:defRPr/>
                </a:pPr>
                <a:r>
                  <a:rPr lang="en-US" sz="1600" b="1" i="1" dirty="0">
                    <a:latin typeface="Calibri" panose="020F0502020204030204" pitchFamily="34" charset="0"/>
                    <a:cs typeface="Calibri" panose="020F0502020204030204" pitchFamily="34" charset="0"/>
                  </a:rPr>
                  <a:t>Iterate until convergence:</a:t>
                </a:r>
              </a:p>
              <a:p>
                <a:pPr>
                  <a:buFont typeface="Arial" panose="020B0604020202020204" pitchFamily="34" charset="0"/>
                  <a:buChar char="•"/>
                  <a:defRPr/>
                </a:pPr>
                <a:r>
                  <a:rPr lang="en-US" sz="1600" dirty="0">
                    <a:latin typeface="Calibri" panose="020F0502020204030204" pitchFamily="34" charset="0"/>
                    <a:cs typeface="Calibri" panose="020F0502020204030204" pitchFamily="34" charset="0"/>
                  </a:rPr>
                  <a:t>Solve PDE by any method on </a:t>
                </a:r>
                <a14:m>
                  <m:oMath xmlns:m="http://schemas.openxmlformats.org/officeDocument/2006/math">
                    <m:sSub>
                      <m:sSubPr>
                        <m:ctrlPr>
                          <a:rPr lang="en-US" sz="1600" i="1">
                            <a:latin typeface="Cambria Math" panose="02040503050406030204" pitchFamily="18" charset="0"/>
                            <a:cs typeface="Calibri" pitchFamily="34" charset="0"/>
                          </a:rPr>
                        </m:ctrlPr>
                      </m:sSubPr>
                      <m:e>
                        <m:r>
                          <m:rPr>
                            <m:sty m:val="p"/>
                          </m:rPr>
                          <a:rPr lang="el-GR" sz="1600" i="1">
                            <a:latin typeface="Cambria Math" panose="02040503050406030204" pitchFamily="18" charset="0"/>
                            <a:ea typeface="Cambria Math" panose="02040503050406030204" pitchFamily="18" charset="0"/>
                            <a:cs typeface="Calibri" pitchFamily="34" charset="0"/>
                          </a:rPr>
                          <m:t>Ω</m:t>
                        </m:r>
                      </m:e>
                      <m:sub>
                        <m:r>
                          <a:rPr lang="en-US" sz="1600" i="1">
                            <a:latin typeface="Cambria Math" panose="02040503050406030204" pitchFamily="18" charset="0"/>
                            <a:ea typeface="Cambria Math" panose="02040503050406030204" pitchFamily="18" charset="0"/>
                            <a:cs typeface="Calibri" pitchFamily="34" charset="0"/>
                          </a:rPr>
                          <m:t>2</m:t>
                        </m:r>
                      </m:sub>
                    </m:sSub>
                  </m:oMath>
                </a14:m>
                <a:r>
                  <a:rPr lang="en-US" sz="1600" baseline="-25000" dirty="0">
                    <a:latin typeface="Calibri" panose="020F0502020204030204" pitchFamily="34" charset="0"/>
                    <a:cs typeface="Calibri" panose="020F0502020204030204" pitchFamily="34" charset="0"/>
                  </a:rPr>
                  <a:t> </a:t>
                </a:r>
                <a:r>
                  <a:rPr lang="en-US" sz="1600" dirty="0">
                    <a:latin typeface="Calibri" panose="020F0502020204030204" pitchFamily="34" charset="0"/>
                    <a:cs typeface="Calibri" panose="020F0502020204030204" pitchFamily="34" charset="0"/>
                  </a:rPr>
                  <a:t>w/ transmission BCs on </a:t>
                </a:r>
                <a14:m>
                  <m:oMath xmlns:m="http://schemas.openxmlformats.org/officeDocument/2006/math">
                    <m:sSub>
                      <m:sSubPr>
                        <m:ctrlPr>
                          <a:rPr lang="en-US" sz="1600" i="1">
                            <a:latin typeface="Cambria Math" panose="02040503050406030204" pitchFamily="18" charset="0"/>
                            <a:cs typeface="Calibri" pitchFamily="34" charset="0"/>
                          </a:rPr>
                        </m:ctrlPr>
                      </m:sSubPr>
                      <m:e>
                        <m:r>
                          <m:rPr>
                            <m:sty m:val="p"/>
                          </m:rPr>
                          <a:rPr lang="el-GR" sz="1600" i="1">
                            <a:latin typeface="Cambria Math" panose="02040503050406030204" pitchFamily="18" charset="0"/>
                            <a:ea typeface="Cambria Math" panose="02040503050406030204" pitchFamily="18" charset="0"/>
                            <a:cs typeface="Calibri" pitchFamily="34" charset="0"/>
                          </a:rPr>
                          <m:t>Γ</m:t>
                        </m:r>
                      </m:e>
                      <m:sub>
                        <m:r>
                          <a:rPr lang="en-US" sz="1600" i="1">
                            <a:latin typeface="Cambria Math" panose="02040503050406030204" pitchFamily="18" charset="0"/>
                            <a:cs typeface="Calibri" pitchFamily="34" charset="0"/>
                          </a:rPr>
                          <m:t>2</m:t>
                        </m:r>
                      </m:sub>
                    </m:sSub>
                  </m:oMath>
                </a14:m>
                <a:r>
                  <a:rPr lang="en-US" sz="1600" baseline="-25000" dirty="0">
                    <a:latin typeface="Calibri" panose="020F0502020204030204" pitchFamily="34" charset="0"/>
                    <a:cs typeface="Calibri" panose="020F0502020204030204" pitchFamily="34" charset="0"/>
                  </a:rPr>
                  <a:t> </a:t>
                </a:r>
                <a:r>
                  <a:rPr lang="en-US" sz="1600" dirty="0">
                    <a:latin typeface="Calibri" panose="020F0502020204030204" pitchFamily="34" charset="0"/>
                    <a:cs typeface="Calibri" panose="020F0502020204030204" pitchFamily="34" charset="0"/>
                  </a:rPr>
                  <a:t>based on values just obtained for </a:t>
                </a:r>
                <a14:m>
                  <m:oMath xmlns:m="http://schemas.openxmlformats.org/officeDocument/2006/math">
                    <m:sSub>
                      <m:sSubPr>
                        <m:ctrlPr>
                          <a:rPr lang="en-US" sz="1600" i="1">
                            <a:latin typeface="Cambria Math" panose="02040503050406030204" pitchFamily="18" charset="0"/>
                            <a:cs typeface="Calibri" pitchFamily="34" charset="0"/>
                          </a:rPr>
                        </m:ctrlPr>
                      </m:sSubPr>
                      <m:e>
                        <m:r>
                          <m:rPr>
                            <m:sty m:val="p"/>
                          </m:rPr>
                          <a:rPr lang="el-GR" sz="1600" i="1">
                            <a:latin typeface="Cambria Math" panose="02040503050406030204" pitchFamily="18" charset="0"/>
                            <a:ea typeface="Cambria Math" panose="02040503050406030204" pitchFamily="18" charset="0"/>
                            <a:cs typeface="Calibri" pitchFamily="34" charset="0"/>
                          </a:rPr>
                          <m:t>Ω</m:t>
                        </m:r>
                      </m:e>
                      <m:sub>
                        <m:r>
                          <a:rPr lang="en-US" sz="1600" i="1">
                            <a:latin typeface="Cambria Math" panose="02040503050406030204" pitchFamily="18" charset="0"/>
                            <a:cs typeface="Calibri" pitchFamily="34" charset="0"/>
                          </a:rPr>
                          <m:t>1</m:t>
                        </m:r>
                      </m:sub>
                    </m:sSub>
                  </m:oMath>
                </a14:m>
                <a:r>
                  <a:rPr lang="en-US" sz="1600" dirty="0">
                    <a:latin typeface="Calibri" panose="020F0502020204030204" pitchFamily="34" charset="0"/>
                    <a:cs typeface="Calibri" panose="020F0502020204030204" pitchFamily="34" charset="0"/>
                  </a:rPr>
                  <a:t>.</a:t>
                </a:r>
              </a:p>
              <a:p>
                <a:pPr>
                  <a:buFont typeface="Arial" panose="020B0604020202020204" pitchFamily="34" charset="0"/>
                  <a:buChar char="•"/>
                  <a:defRPr/>
                </a:pPr>
                <a:r>
                  <a:rPr lang="en-US" sz="1600" dirty="0">
                    <a:latin typeface="Calibri" panose="020F0502020204030204" pitchFamily="34" charset="0"/>
                    <a:cs typeface="Calibri" panose="020F0502020204030204" pitchFamily="34" charset="0"/>
                  </a:rPr>
                  <a:t>Solve PDE by any method on </a:t>
                </a:r>
                <a14:m>
                  <m:oMath xmlns:m="http://schemas.openxmlformats.org/officeDocument/2006/math">
                    <m:sSub>
                      <m:sSubPr>
                        <m:ctrlPr>
                          <a:rPr lang="en-US" sz="1600" i="1">
                            <a:latin typeface="Cambria Math" panose="02040503050406030204" pitchFamily="18" charset="0"/>
                            <a:cs typeface="Calibri" pitchFamily="34" charset="0"/>
                          </a:rPr>
                        </m:ctrlPr>
                      </m:sSubPr>
                      <m:e>
                        <m:r>
                          <m:rPr>
                            <m:sty m:val="p"/>
                          </m:rPr>
                          <a:rPr lang="el-GR" sz="1600" i="1">
                            <a:latin typeface="Cambria Math" panose="02040503050406030204" pitchFamily="18" charset="0"/>
                            <a:ea typeface="Cambria Math" panose="02040503050406030204" pitchFamily="18" charset="0"/>
                            <a:cs typeface="Calibri" pitchFamily="34" charset="0"/>
                          </a:rPr>
                          <m:t>Ω</m:t>
                        </m:r>
                      </m:e>
                      <m:sub>
                        <m:r>
                          <a:rPr lang="en-US" sz="1600" i="1">
                            <a:latin typeface="Cambria Math" panose="02040503050406030204" pitchFamily="18" charset="0"/>
                            <a:cs typeface="Calibri" pitchFamily="34" charset="0"/>
                          </a:rPr>
                          <m:t>1</m:t>
                        </m:r>
                      </m:sub>
                    </m:sSub>
                  </m:oMath>
                </a14:m>
                <a:r>
                  <a:rPr lang="en-US" sz="1600" baseline="-25000" dirty="0">
                    <a:latin typeface="Calibri" panose="020F0502020204030204" pitchFamily="34" charset="0"/>
                    <a:cs typeface="Calibri" panose="020F0502020204030204" pitchFamily="34" charset="0"/>
                  </a:rPr>
                  <a:t> </a:t>
                </a:r>
                <a:r>
                  <a:rPr lang="en-US" sz="1600" dirty="0">
                    <a:latin typeface="Calibri" panose="020F0502020204030204" pitchFamily="34" charset="0"/>
                    <a:cs typeface="Calibri" panose="020F0502020204030204" pitchFamily="34" charset="0"/>
                  </a:rPr>
                  <a:t>w/ transmission BCs on </a:t>
                </a:r>
                <a14:m>
                  <m:oMath xmlns:m="http://schemas.openxmlformats.org/officeDocument/2006/math">
                    <m:sSub>
                      <m:sSubPr>
                        <m:ctrlPr>
                          <a:rPr lang="en-US" sz="1600" i="1">
                            <a:latin typeface="Cambria Math" panose="02040503050406030204" pitchFamily="18" charset="0"/>
                            <a:cs typeface="Calibri" pitchFamily="34" charset="0"/>
                          </a:rPr>
                        </m:ctrlPr>
                      </m:sSubPr>
                      <m:e>
                        <m:r>
                          <m:rPr>
                            <m:sty m:val="p"/>
                          </m:rPr>
                          <a:rPr lang="el-GR" sz="1600" i="1">
                            <a:latin typeface="Cambria Math" panose="02040503050406030204" pitchFamily="18" charset="0"/>
                            <a:ea typeface="Cambria Math" panose="02040503050406030204" pitchFamily="18" charset="0"/>
                            <a:cs typeface="Calibri" pitchFamily="34" charset="0"/>
                          </a:rPr>
                          <m:t>Γ</m:t>
                        </m:r>
                      </m:e>
                      <m:sub>
                        <m:r>
                          <a:rPr lang="en-US" sz="1600" i="1">
                            <a:latin typeface="Cambria Math" panose="02040503050406030204" pitchFamily="18" charset="0"/>
                            <a:cs typeface="Calibri" pitchFamily="34" charset="0"/>
                          </a:rPr>
                          <m:t>1</m:t>
                        </m:r>
                      </m:sub>
                    </m:sSub>
                  </m:oMath>
                </a14:m>
                <a:r>
                  <a:rPr lang="en-US" sz="1600" baseline="-25000" dirty="0">
                    <a:latin typeface="Calibri" panose="020F0502020204030204" pitchFamily="34" charset="0"/>
                    <a:cs typeface="Calibri" panose="020F0502020204030204" pitchFamily="34" charset="0"/>
                  </a:rPr>
                  <a:t> </a:t>
                </a:r>
                <a:r>
                  <a:rPr lang="en-US" sz="1600" dirty="0">
                    <a:latin typeface="Calibri" panose="020F0502020204030204" pitchFamily="34" charset="0"/>
                    <a:cs typeface="Calibri" panose="020F0502020204030204" pitchFamily="34" charset="0"/>
                  </a:rPr>
                  <a:t>based on values just obtained for </a:t>
                </a:r>
                <a14:m>
                  <m:oMath xmlns:m="http://schemas.openxmlformats.org/officeDocument/2006/math">
                    <m:sSub>
                      <m:sSubPr>
                        <m:ctrlPr>
                          <a:rPr lang="en-US" sz="1600" i="1">
                            <a:latin typeface="Cambria Math" panose="02040503050406030204" pitchFamily="18" charset="0"/>
                            <a:cs typeface="Calibri" pitchFamily="34" charset="0"/>
                          </a:rPr>
                        </m:ctrlPr>
                      </m:sSubPr>
                      <m:e>
                        <m:r>
                          <m:rPr>
                            <m:sty m:val="p"/>
                          </m:rPr>
                          <a:rPr lang="el-GR" sz="1600" i="1">
                            <a:latin typeface="Cambria Math" panose="02040503050406030204" pitchFamily="18" charset="0"/>
                            <a:ea typeface="Cambria Math" panose="02040503050406030204" pitchFamily="18" charset="0"/>
                            <a:cs typeface="Calibri" pitchFamily="34" charset="0"/>
                          </a:rPr>
                          <m:t>Ω</m:t>
                        </m:r>
                      </m:e>
                      <m:sub>
                        <m:r>
                          <a:rPr lang="en-US" sz="1600" i="1">
                            <a:latin typeface="Cambria Math" panose="02040503050406030204" pitchFamily="18" charset="0"/>
                            <a:ea typeface="Cambria Math" panose="02040503050406030204" pitchFamily="18" charset="0"/>
                            <a:cs typeface="Calibri" pitchFamily="34" charset="0"/>
                          </a:rPr>
                          <m:t>2</m:t>
                        </m:r>
                      </m:sub>
                    </m:sSub>
                  </m:oMath>
                </a14:m>
                <a:r>
                  <a:rPr lang="en-US" sz="1600" dirty="0">
                    <a:latin typeface="Calibri" panose="020F0502020204030204" pitchFamily="34" charset="0"/>
                    <a:cs typeface="Calibri" panose="020F0502020204030204" pitchFamily="34" charset="0"/>
                  </a:rPr>
                  <a:t>.</a:t>
                </a:r>
              </a:p>
            </p:txBody>
          </p:sp>
        </mc:Choice>
        <mc:Fallback xmlns="">
          <p:sp>
            <p:nvSpPr>
              <p:cNvPr id="8" name="Content Placeholder 2">
                <a:extLst>
                  <a:ext uri="{FF2B5EF4-FFF2-40B4-BE49-F238E27FC236}">
                    <a16:creationId xmlns:a16="http://schemas.microsoft.com/office/drawing/2014/main" id="{53D41122-2A71-4192-8365-409D47AA4BBB}"/>
                  </a:ext>
                </a:extLst>
              </p:cNvPr>
              <p:cNvSpPr txBox="1">
                <a:spLocks noRot="1" noChangeAspect="1" noMove="1" noResize="1" noEditPoints="1" noAdjustHandles="1" noChangeArrowheads="1" noChangeShapeType="1" noTextEdit="1"/>
              </p:cNvSpPr>
              <p:nvPr/>
            </p:nvSpPr>
            <p:spPr bwMode="auto">
              <a:xfrm>
                <a:off x="94298" y="2710225"/>
                <a:ext cx="6717468" cy="2050868"/>
              </a:xfrm>
              <a:prstGeom prst="rect">
                <a:avLst/>
              </a:prstGeom>
              <a:blipFill>
                <a:blip r:embed="rId5"/>
                <a:stretch>
                  <a:fillRect l="-725" t="-1183" r="-272" b="-296"/>
                </a:stretch>
              </a:blipFill>
              <a:ln w="9525">
                <a:solidFill>
                  <a:schemeClr val="tx1"/>
                </a:solidFill>
                <a:miter lim="800000"/>
                <a:headEnd/>
                <a:tailEnd/>
              </a:ln>
            </p:spPr>
            <p:txBody>
              <a:bodyPr/>
              <a:lstStyle/>
              <a:p>
                <a:r>
                  <a:rPr lang="en-US">
                    <a:noFill/>
                  </a:rPr>
                  <a:t> </a:t>
                </a:r>
              </a:p>
            </p:txBody>
          </p:sp>
        </mc:Fallback>
      </mc:AlternateContent>
      <p:pic>
        <p:nvPicPr>
          <p:cNvPr id="9" name="Picture 8" descr="schwarz.jpg">
            <a:extLst>
              <a:ext uri="{FF2B5EF4-FFF2-40B4-BE49-F238E27FC236}">
                <a16:creationId xmlns:a16="http://schemas.microsoft.com/office/drawing/2014/main" id="{963202EA-3D7F-44EB-9BB4-B9FA0964DE45}"/>
              </a:ext>
            </a:extLst>
          </p:cNvPr>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7925020" y="872710"/>
            <a:ext cx="811784" cy="1116631"/>
          </a:xfrm>
          <a:prstGeom prst="rect">
            <a:avLst/>
          </a:prstGeom>
        </p:spPr>
      </p:pic>
      <p:sp>
        <p:nvSpPr>
          <p:cNvPr id="10" name="TextBox 9">
            <a:extLst>
              <a:ext uri="{FF2B5EF4-FFF2-40B4-BE49-F238E27FC236}">
                <a16:creationId xmlns:a16="http://schemas.microsoft.com/office/drawing/2014/main" id="{07AAF216-7F5D-43E0-A4A4-63164C079A63}"/>
              </a:ext>
            </a:extLst>
          </p:cNvPr>
          <p:cNvSpPr txBox="1"/>
          <p:nvPr/>
        </p:nvSpPr>
        <p:spPr>
          <a:xfrm>
            <a:off x="188337" y="1728304"/>
            <a:ext cx="7392936" cy="646331"/>
          </a:xfrm>
          <a:prstGeom prst="rect">
            <a:avLst/>
          </a:prstGeom>
          <a:solidFill>
            <a:srgbClr val="FFCC99"/>
          </a:solidFill>
        </p:spPr>
        <p:txBody>
          <a:bodyPr wrap="square" rtlCol="0">
            <a:spAutoFit/>
          </a:bodyPr>
          <a:lstStyle/>
          <a:p>
            <a:pPr algn="ctr"/>
            <a:r>
              <a:rPr lang="en-US" b="1" dirty="0">
                <a:latin typeface="Calibri" panose="020F0502020204030204" pitchFamily="34" charset="0"/>
                <a:cs typeface="Calibri" panose="020F0502020204030204" pitchFamily="34" charset="0"/>
              </a:rPr>
              <a:t>Crux of Method:</a:t>
            </a:r>
            <a:r>
              <a:rPr lang="en-US" dirty="0">
                <a:latin typeface="Calibri" panose="020F0502020204030204" pitchFamily="34" charset="0"/>
                <a:cs typeface="Calibri" panose="020F0502020204030204" pitchFamily="34" charset="0"/>
              </a:rPr>
              <a:t> if the solution is known in regularly shaped domains, use those as pieces to iteratively build a solution for the more complex domain.</a:t>
            </a:r>
          </a:p>
        </p:txBody>
      </p:sp>
      <p:sp>
        <p:nvSpPr>
          <p:cNvPr id="12" name="TextBox 11">
            <a:extLst>
              <a:ext uri="{FF2B5EF4-FFF2-40B4-BE49-F238E27FC236}">
                <a16:creationId xmlns:a16="http://schemas.microsoft.com/office/drawing/2014/main" id="{B8B9569D-87E4-4567-A923-8B139D0B921B}"/>
              </a:ext>
            </a:extLst>
          </p:cNvPr>
          <p:cNvSpPr txBox="1"/>
          <p:nvPr/>
        </p:nvSpPr>
        <p:spPr>
          <a:xfrm>
            <a:off x="1840764" y="2513629"/>
            <a:ext cx="3163600" cy="369332"/>
          </a:xfrm>
          <a:prstGeom prst="rect">
            <a:avLst/>
          </a:prstGeom>
          <a:solidFill>
            <a:schemeClr val="bg1"/>
          </a:solidFill>
          <a:ln w="19050">
            <a:solidFill>
              <a:srgbClr val="0070C0"/>
            </a:solidFill>
          </a:ln>
        </p:spPr>
        <p:txBody>
          <a:bodyPr wrap="square" rtlCol="0">
            <a:spAutoFit/>
          </a:bodyPr>
          <a:lstStyle/>
          <a:p>
            <a:pPr algn="ctr"/>
            <a:r>
              <a:rPr lang="en-US" b="1" dirty="0">
                <a:solidFill>
                  <a:srgbClr val="0070C0"/>
                </a:solidFill>
                <a:latin typeface="Calibri" panose="020F0502020204030204" pitchFamily="34" charset="0"/>
                <a:cs typeface="Calibri" panose="020F0502020204030204" pitchFamily="34" charset="0"/>
              </a:rPr>
              <a:t>Basic Schwarz Algorithm</a:t>
            </a:r>
          </a:p>
        </p:txBody>
      </p:sp>
      <p:sp>
        <p:nvSpPr>
          <p:cNvPr id="17" name="Rectangle 16">
            <a:extLst>
              <a:ext uri="{FF2B5EF4-FFF2-40B4-BE49-F238E27FC236}">
                <a16:creationId xmlns:a16="http://schemas.microsoft.com/office/drawing/2014/main" id="{57E1025A-7D5A-4C02-B9AF-9BCFFDAF8B40}"/>
              </a:ext>
            </a:extLst>
          </p:cNvPr>
          <p:cNvSpPr/>
          <p:nvPr/>
        </p:nvSpPr>
        <p:spPr>
          <a:xfrm>
            <a:off x="5219963" y="5640705"/>
            <a:ext cx="2813591" cy="300082"/>
          </a:xfrm>
          <a:prstGeom prst="rect">
            <a:avLst/>
          </a:prstGeom>
        </p:spPr>
        <p:txBody>
          <a:bodyPr wrap="none">
            <a:spAutoFit/>
          </a:bodyPr>
          <a:lstStyle/>
          <a:p>
            <a:r>
              <a:rPr lang="en-US" sz="1350" baseline="30000" dirty="0">
                <a:solidFill>
                  <a:schemeClr val="bg1"/>
                </a:solidFill>
              </a:rPr>
              <a:t>2</a:t>
            </a:r>
            <a:r>
              <a:rPr lang="en-US" sz="1350" dirty="0">
                <a:solidFill>
                  <a:schemeClr val="bg1"/>
                </a:solidFill>
              </a:rPr>
              <a:t>Lions, 1990. </a:t>
            </a:r>
            <a:r>
              <a:rPr lang="en-US" sz="1350" baseline="30000" dirty="0">
                <a:solidFill>
                  <a:schemeClr val="bg1"/>
                </a:solidFill>
              </a:rPr>
              <a:t>3</a:t>
            </a:r>
            <a:r>
              <a:rPr lang="en-US" sz="1350" dirty="0">
                <a:solidFill>
                  <a:schemeClr val="bg1"/>
                </a:solidFill>
              </a:rPr>
              <a:t>Zanolli </a:t>
            </a:r>
            <a:r>
              <a:rPr lang="en-US" sz="1350" i="1" dirty="0">
                <a:solidFill>
                  <a:schemeClr val="bg1"/>
                </a:solidFill>
              </a:rPr>
              <a:t>et al., </a:t>
            </a:r>
            <a:r>
              <a:rPr lang="en-US" sz="1350" dirty="0">
                <a:solidFill>
                  <a:schemeClr val="bg1"/>
                </a:solidFill>
              </a:rPr>
              <a:t>1987. </a:t>
            </a:r>
          </a:p>
        </p:txBody>
      </p:sp>
      <p:sp>
        <p:nvSpPr>
          <p:cNvPr id="19" name="Title 1">
            <a:extLst>
              <a:ext uri="{FF2B5EF4-FFF2-40B4-BE49-F238E27FC236}">
                <a16:creationId xmlns:a16="http://schemas.microsoft.com/office/drawing/2014/main" id="{64B94091-C1C9-4FF1-A08A-C51187B8313D}"/>
              </a:ext>
            </a:extLst>
          </p:cNvPr>
          <p:cNvSpPr txBox="1">
            <a:spLocks/>
          </p:cNvSpPr>
          <p:nvPr/>
        </p:nvSpPr>
        <p:spPr>
          <a:xfrm>
            <a:off x="142434" y="51148"/>
            <a:ext cx="8186271" cy="476619"/>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Schwarz Alternating Method for Domain Decomposition</a:t>
            </a:r>
          </a:p>
        </p:txBody>
      </p:sp>
    </p:spTree>
    <p:extLst>
      <p:ext uri="{BB962C8B-B14F-4D97-AF65-F5344CB8AC3E}">
        <p14:creationId xmlns:p14="http://schemas.microsoft.com/office/powerpoint/2010/main" val="631908238"/>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3" name="Picture 12">
            <a:extLst>
              <a:ext uri="{FF2B5EF4-FFF2-40B4-BE49-F238E27FC236}">
                <a16:creationId xmlns:a16="http://schemas.microsoft.com/office/drawing/2014/main" id="{52325D87-8E51-4DD2-B6AE-E124EFEAE38D}"/>
              </a:ext>
            </a:extLst>
          </p:cNvPr>
          <p:cNvPicPr>
            <a:picLocks noChangeAspect="1"/>
          </p:cNvPicPr>
          <p:nvPr/>
        </p:nvPicPr>
        <p:blipFill>
          <a:blip r:embed="rId3"/>
          <a:stretch>
            <a:fillRect/>
          </a:stretch>
        </p:blipFill>
        <p:spPr>
          <a:xfrm>
            <a:off x="6839356" y="2411171"/>
            <a:ext cx="2291744" cy="1200150"/>
          </a:xfrm>
          <a:prstGeom prst="rect">
            <a:avLst/>
          </a:prstGeom>
        </p:spPr>
      </p:pic>
      <p:sp>
        <p:nvSpPr>
          <p:cNvPr id="14" name="TextBox 13">
            <a:extLst>
              <a:ext uri="{FF2B5EF4-FFF2-40B4-BE49-F238E27FC236}">
                <a16:creationId xmlns:a16="http://schemas.microsoft.com/office/drawing/2014/main" id="{6CF87F96-6331-40D0-8FCE-3C7FFC982044}"/>
              </a:ext>
            </a:extLst>
          </p:cNvPr>
          <p:cNvSpPr txBox="1"/>
          <p:nvPr/>
        </p:nvSpPr>
        <p:spPr>
          <a:xfrm>
            <a:off x="7985228" y="2532933"/>
            <a:ext cx="3052187" cy="292388"/>
          </a:xfrm>
          <a:prstGeom prst="rect">
            <a:avLst/>
          </a:prstGeom>
          <a:noFill/>
        </p:spPr>
        <p:txBody>
          <a:bodyPr wrap="square" rtlCol="0">
            <a:spAutoFit/>
          </a:bodyPr>
          <a:lstStyle/>
          <a:p>
            <a:r>
              <a:rPr lang="en-US" sz="1300" i="1" dirty="0">
                <a:solidFill>
                  <a:srgbClr val="0070C0"/>
                </a:solidFill>
                <a:latin typeface="Calibri" panose="020F0502020204030204" pitchFamily="34" charset="0"/>
                <a:cs typeface="Calibri" panose="020F0502020204030204" pitchFamily="34" charset="0"/>
              </a:rPr>
              <a:t>overlapping</a:t>
            </a:r>
          </a:p>
        </p:txBody>
      </p:sp>
      <p:sp>
        <p:nvSpPr>
          <p:cNvPr id="4" name="Slide Number Placeholder 3">
            <a:extLst>
              <a:ext uri="{FF2B5EF4-FFF2-40B4-BE49-F238E27FC236}">
                <a16:creationId xmlns:a16="http://schemas.microsoft.com/office/drawing/2014/main" id="{82FD5723-502C-46C5-A627-0508C05AAF47}"/>
              </a:ext>
            </a:extLst>
          </p:cNvPr>
          <p:cNvSpPr>
            <a:spLocks noGrp="1"/>
          </p:cNvSpPr>
          <p:nvPr>
            <p:ph type="sldNum" sz="quarter" idx="12"/>
          </p:nvPr>
        </p:nvSpPr>
        <p:spPr/>
        <p:txBody>
          <a:bodyPr/>
          <a:lstStyle/>
          <a:p>
            <a:fld id="{6113E31D-E2AB-40D1-8B51-AFA5AFEF393A}" type="slidenum">
              <a:rPr lang="en-US" smtClean="0"/>
              <a:t>10</a:t>
            </a:fld>
            <a:endParaRPr lang="en-US" dirty="0"/>
          </a:p>
        </p:txBody>
      </p:sp>
      <p:sp>
        <p:nvSpPr>
          <p:cNvPr id="6" name="Content Placeholder 2">
            <a:extLst>
              <a:ext uri="{FF2B5EF4-FFF2-40B4-BE49-F238E27FC236}">
                <a16:creationId xmlns:a16="http://schemas.microsoft.com/office/drawing/2014/main" id="{D8A0A0C0-1A94-405F-8A7F-0BAFE64EEDAF}"/>
              </a:ext>
            </a:extLst>
          </p:cNvPr>
          <p:cNvSpPr txBox="1">
            <a:spLocks/>
          </p:cNvSpPr>
          <p:nvPr/>
        </p:nvSpPr>
        <p:spPr bwMode="auto">
          <a:xfrm>
            <a:off x="53841" y="1238210"/>
            <a:ext cx="7871179" cy="1196150"/>
          </a:xfrm>
          <a:prstGeom prst="rect">
            <a:avLst/>
          </a:prstGeom>
          <a:noFill/>
          <a:ln w="9525">
            <a:noFill/>
            <a:miter lim="800000"/>
            <a:headEnd/>
            <a:tailEnd/>
          </a:ln>
        </p:spPr>
        <p:txBody>
          <a:bodyPr vert="horz" wrap="square" lIns="68580" tIns="34290" rIns="68580" bIns="3429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a:buFont typeface="Arial" panose="020B0604020202020204" pitchFamily="34" charset="0"/>
              <a:buChar char="•"/>
              <a:defRPr/>
            </a:pPr>
            <a:r>
              <a:rPr lang="en-US" sz="1800" dirty="0">
                <a:latin typeface="Calibri" panose="020F0502020204030204" pitchFamily="34" charset="0"/>
                <a:cs typeface="Calibri" panose="020F0502020204030204" pitchFamily="34" charset="0"/>
              </a:rPr>
              <a:t>Proposed in 1870 by H. Schwarz for solving Laplace PDE on irregular domains.</a:t>
            </a:r>
          </a:p>
        </p:txBody>
      </p:sp>
      <p:sp>
        <p:nvSpPr>
          <p:cNvPr id="7" name="Subtitle 2">
            <a:extLst>
              <a:ext uri="{FF2B5EF4-FFF2-40B4-BE49-F238E27FC236}">
                <a16:creationId xmlns:a16="http://schemas.microsoft.com/office/drawing/2014/main" id="{50246849-77D0-4BB4-BD3A-9AD6A03843B2}"/>
              </a:ext>
            </a:extLst>
          </p:cNvPr>
          <p:cNvSpPr txBox="1">
            <a:spLocks/>
          </p:cNvSpPr>
          <p:nvPr/>
        </p:nvSpPr>
        <p:spPr bwMode="auto">
          <a:xfrm>
            <a:off x="7703560" y="2020497"/>
            <a:ext cx="1235414" cy="250469"/>
          </a:xfrm>
          <a:prstGeom prst="rect">
            <a:avLst/>
          </a:prstGeom>
          <a:noFill/>
          <a:ln w="9525">
            <a:noFill/>
            <a:miter lim="800000"/>
            <a:headEnd/>
            <a:tailEnd/>
          </a:ln>
        </p:spPr>
        <p:txBody>
          <a:bodyPr vert="horz" wrap="square" lIns="68580" tIns="34290" rIns="68580" bIns="3429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200" dirty="0">
                <a:latin typeface="Calibri" panose="020F0502020204030204" pitchFamily="34" charset="0"/>
                <a:cs typeface="Calibri" panose="020F0502020204030204" pitchFamily="34" charset="0"/>
              </a:rPr>
              <a:t>H. Schwarz (1843–1921)</a:t>
            </a:r>
            <a:endParaRPr lang="en-US" sz="1200" i="1" dirty="0">
              <a:latin typeface="Calibri" panose="020F0502020204030204" pitchFamily="34" charset="0"/>
              <a:cs typeface="Calibri" panose="020F0502020204030204" pitchFamily="34" charset="0"/>
            </a:endParaRPr>
          </a:p>
        </p:txBody>
      </p:sp>
      <mc:AlternateContent xmlns:mc="http://schemas.openxmlformats.org/markup-compatibility/2006" xmlns:a14="http://schemas.microsoft.com/office/drawing/2010/main">
        <mc:Choice Requires="a14">
          <p:sp>
            <p:nvSpPr>
              <p:cNvPr id="8" name="Content Placeholder 2">
                <a:extLst>
                  <a:ext uri="{FF2B5EF4-FFF2-40B4-BE49-F238E27FC236}">
                    <a16:creationId xmlns:a16="http://schemas.microsoft.com/office/drawing/2014/main" id="{53D41122-2A71-4192-8365-409D47AA4BBB}"/>
                  </a:ext>
                </a:extLst>
              </p:cNvPr>
              <p:cNvSpPr txBox="1">
                <a:spLocks/>
              </p:cNvSpPr>
              <p:nvPr/>
            </p:nvSpPr>
            <p:spPr bwMode="auto">
              <a:xfrm>
                <a:off x="94298" y="2710225"/>
                <a:ext cx="6717468" cy="2050868"/>
              </a:xfrm>
              <a:prstGeom prst="rect">
                <a:avLst/>
              </a:prstGeom>
              <a:noFill/>
              <a:ln w="9525">
                <a:solidFill>
                  <a:schemeClr val="tx1"/>
                </a:solidFill>
                <a:miter lim="800000"/>
                <a:headEnd/>
                <a:tailEnd/>
              </a:ln>
            </p:spPr>
            <p:txBody>
              <a:bodyPr vert="horz" wrap="square" lIns="68580" tIns="34290" rIns="68580" bIns="3429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buNone/>
                  <a:defRPr/>
                </a:pPr>
                <a:r>
                  <a:rPr lang="en-US" sz="1600" b="1" i="1" dirty="0">
                    <a:latin typeface="Calibri" panose="020F0502020204030204" pitchFamily="34" charset="0"/>
                    <a:cs typeface="Calibri" panose="020F0502020204030204" pitchFamily="34" charset="0"/>
                  </a:rPr>
                  <a:t>Initialize:</a:t>
                </a:r>
              </a:p>
              <a:p>
                <a:pPr>
                  <a:buFont typeface="Arial" panose="020B0604020202020204" pitchFamily="34" charset="0"/>
                  <a:buChar char="•"/>
                  <a:defRPr/>
                </a:pPr>
                <a:r>
                  <a:rPr lang="en-US" sz="1600" dirty="0">
                    <a:latin typeface="Calibri" panose="020F0502020204030204" pitchFamily="34" charset="0"/>
                    <a:cs typeface="Calibri" panose="020F0502020204030204" pitchFamily="34" charset="0"/>
                  </a:rPr>
                  <a:t>Solve PDE by any method on </a:t>
                </a:r>
                <a14:m>
                  <m:oMath xmlns:m="http://schemas.openxmlformats.org/officeDocument/2006/math">
                    <m:sSub>
                      <m:sSubPr>
                        <m:ctrlPr>
                          <a:rPr lang="en-US" sz="1600" i="1">
                            <a:latin typeface="Cambria Math" panose="02040503050406030204" pitchFamily="18" charset="0"/>
                            <a:cs typeface="Calibri" pitchFamily="34" charset="0"/>
                          </a:rPr>
                        </m:ctrlPr>
                      </m:sSubPr>
                      <m:e>
                        <m:r>
                          <m:rPr>
                            <m:sty m:val="p"/>
                          </m:rPr>
                          <a:rPr lang="el-GR" sz="1600" i="1">
                            <a:latin typeface="Cambria Math" panose="02040503050406030204" pitchFamily="18" charset="0"/>
                            <a:ea typeface="Cambria Math" panose="02040503050406030204" pitchFamily="18" charset="0"/>
                            <a:cs typeface="Calibri" pitchFamily="34" charset="0"/>
                          </a:rPr>
                          <m:t>Ω</m:t>
                        </m:r>
                      </m:e>
                      <m:sub>
                        <m:r>
                          <a:rPr lang="en-US" sz="1600" i="1">
                            <a:latin typeface="Cambria Math" panose="02040503050406030204" pitchFamily="18" charset="0"/>
                            <a:cs typeface="Calibri" pitchFamily="34" charset="0"/>
                          </a:rPr>
                          <m:t>1</m:t>
                        </m:r>
                      </m:sub>
                    </m:sSub>
                  </m:oMath>
                </a14:m>
                <a:r>
                  <a:rPr lang="en-US" sz="1600" dirty="0">
                    <a:latin typeface="Calibri" panose="020F0502020204030204" pitchFamily="34" charset="0"/>
                    <a:cs typeface="Calibri" panose="020F0502020204030204" pitchFamily="34" charset="0"/>
                  </a:rPr>
                  <a:t> w/ initial guess for transmission BCs on </a:t>
                </a:r>
                <a14:m>
                  <m:oMath xmlns:m="http://schemas.openxmlformats.org/officeDocument/2006/math">
                    <m:sSub>
                      <m:sSubPr>
                        <m:ctrlPr>
                          <a:rPr lang="en-US" sz="1600" i="1">
                            <a:latin typeface="Cambria Math" panose="02040503050406030204" pitchFamily="18" charset="0"/>
                            <a:cs typeface="Calibri" pitchFamily="34" charset="0"/>
                          </a:rPr>
                        </m:ctrlPr>
                      </m:sSubPr>
                      <m:e>
                        <m:r>
                          <m:rPr>
                            <m:sty m:val="p"/>
                          </m:rPr>
                          <a:rPr lang="el-GR" sz="1600" i="1">
                            <a:latin typeface="Cambria Math" panose="02040503050406030204" pitchFamily="18" charset="0"/>
                            <a:ea typeface="Cambria Math" panose="02040503050406030204" pitchFamily="18" charset="0"/>
                            <a:cs typeface="Calibri" pitchFamily="34" charset="0"/>
                          </a:rPr>
                          <m:t>Γ</m:t>
                        </m:r>
                      </m:e>
                      <m:sub>
                        <m:r>
                          <a:rPr lang="en-US" sz="1600" i="1">
                            <a:latin typeface="Cambria Math" panose="02040503050406030204" pitchFamily="18" charset="0"/>
                            <a:cs typeface="Calibri" pitchFamily="34" charset="0"/>
                          </a:rPr>
                          <m:t>1</m:t>
                        </m:r>
                      </m:sub>
                    </m:sSub>
                  </m:oMath>
                </a14:m>
                <a:r>
                  <a:rPr lang="en-US" sz="1600" dirty="0">
                    <a:latin typeface="Calibri" panose="020F0502020204030204" pitchFamily="34" charset="0"/>
                    <a:cs typeface="Calibri" panose="020F0502020204030204" pitchFamily="34" charset="0"/>
                  </a:rPr>
                  <a:t>.</a:t>
                </a:r>
              </a:p>
              <a:p>
                <a:pPr marL="0" indent="0">
                  <a:buNone/>
                  <a:defRPr/>
                </a:pPr>
                <a:r>
                  <a:rPr lang="en-US" sz="1600" b="1" i="1" dirty="0">
                    <a:latin typeface="Calibri" panose="020F0502020204030204" pitchFamily="34" charset="0"/>
                    <a:cs typeface="Calibri" panose="020F0502020204030204" pitchFamily="34" charset="0"/>
                  </a:rPr>
                  <a:t>Iterate until convergence:</a:t>
                </a:r>
              </a:p>
              <a:p>
                <a:pPr>
                  <a:buFont typeface="Arial" panose="020B0604020202020204" pitchFamily="34" charset="0"/>
                  <a:buChar char="•"/>
                  <a:defRPr/>
                </a:pPr>
                <a:r>
                  <a:rPr lang="en-US" sz="1600" dirty="0">
                    <a:latin typeface="Calibri" panose="020F0502020204030204" pitchFamily="34" charset="0"/>
                    <a:cs typeface="Calibri" panose="020F0502020204030204" pitchFamily="34" charset="0"/>
                  </a:rPr>
                  <a:t>Solve PDE by any method on </a:t>
                </a:r>
                <a14:m>
                  <m:oMath xmlns:m="http://schemas.openxmlformats.org/officeDocument/2006/math">
                    <m:sSub>
                      <m:sSubPr>
                        <m:ctrlPr>
                          <a:rPr lang="en-US" sz="1600" i="1">
                            <a:latin typeface="Cambria Math" panose="02040503050406030204" pitchFamily="18" charset="0"/>
                            <a:cs typeface="Calibri" pitchFamily="34" charset="0"/>
                          </a:rPr>
                        </m:ctrlPr>
                      </m:sSubPr>
                      <m:e>
                        <m:r>
                          <m:rPr>
                            <m:sty m:val="p"/>
                          </m:rPr>
                          <a:rPr lang="el-GR" sz="1600" i="1">
                            <a:latin typeface="Cambria Math" panose="02040503050406030204" pitchFamily="18" charset="0"/>
                            <a:ea typeface="Cambria Math" panose="02040503050406030204" pitchFamily="18" charset="0"/>
                            <a:cs typeface="Calibri" pitchFamily="34" charset="0"/>
                          </a:rPr>
                          <m:t>Ω</m:t>
                        </m:r>
                      </m:e>
                      <m:sub>
                        <m:r>
                          <a:rPr lang="en-US" sz="1600" i="1">
                            <a:latin typeface="Cambria Math" panose="02040503050406030204" pitchFamily="18" charset="0"/>
                            <a:ea typeface="Cambria Math" panose="02040503050406030204" pitchFamily="18" charset="0"/>
                            <a:cs typeface="Calibri" pitchFamily="34" charset="0"/>
                          </a:rPr>
                          <m:t>2</m:t>
                        </m:r>
                      </m:sub>
                    </m:sSub>
                  </m:oMath>
                </a14:m>
                <a:r>
                  <a:rPr lang="en-US" sz="1600" baseline="-25000" dirty="0">
                    <a:latin typeface="Calibri" panose="020F0502020204030204" pitchFamily="34" charset="0"/>
                    <a:cs typeface="Calibri" panose="020F0502020204030204" pitchFamily="34" charset="0"/>
                  </a:rPr>
                  <a:t> </a:t>
                </a:r>
                <a:r>
                  <a:rPr lang="en-US" sz="1600" dirty="0">
                    <a:latin typeface="Calibri" panose="020F0502020204030204" pitchFamily="34" charset="0"/>
                    <a:cs typeface="Calibri" panose="020F0502020204030204" pitchFamily="34" charset="0"/>
                  </a:rPr>
                  <a:t>w/ transmission BCs on </a:t>
                </a:r>
                <a14:m>
                  <m:oMath xmlns:m="http://schemas.openxmlformats.org/officeDocument/2006/math">
                    <m:sSub>
                      <m:sSubPr>
                        <m:ctrlPr>
                          <a:rPr lang="en-US" sz="1600" i="1">
                            <a:latin typeface="Cambria Math" panose="02040503050406030204" pitchFamily="18" charset="0"/>
                            <a:cs typeface="Calibri" pitchFamily="34" charset="0"/>
                          </a:rPr>
                        </m:ctrlPr>
                      </m:sSubPr>
                      <m:e>
                        <m:r>
                          <m:rPr>
                            <m:sty m:val="p"/>
                          </m:rPr>
                          <a:rPr lang="el-GR" sz="1600" i="1">
                            <a:latin typeface="Cambria Math" panose="02040503050406030204" pitchFamily="18" charset="0"/>
                            <a:ea typeface="Cambria Math" panose="02040503050406030204" pitchFamily="18" charset="0"/>
                            <a:cs typeface="Calibri" pitchFamily="34" charset="0"/>
                          </a:rPr>
                          <m:t>Γ</m:t>
                        </m:r>
                      </m:e>
                      <m:sub>
                        <m:r>
                          <a:rPr lang="en-US" sz="1600" i="1">
                            <a:latin typeface="Cambria Math" panose="02040503050406030204" pitchFamily="18" charset="0"/>
                            <a:cs typeface="Calibri" pitchFamily="34" charset="0"/>
                          </a:rPr>
                          <m:t>2</m:t>
                        </m:r>
                      </m:sub>
                    </m:sSub>
                  </m:oMath>
                </a14:m>
                <a:r>
                  <a:rPr lang="en-US" sz="1600" baseline="-25000" dirty="0">
                    <a:latin typeface="Calibri" panose="020F0502020204030204" pitchFamily="34" charset="0"/>
                    <a:cs typeface="Calibri" panose="020F0502020204030204" pitchFamily="34" charset="0"/>
                  </a:rPr>
                  <a:t> </a:t>
                </a:r>
                <a:r>
                  <a:rPr lang="en-US" sz="1600" dirty="0">
                    <a:latin typeface="Calibri" panose="020F0502020204030204" pitchFamily="34" charset="0"/>
                    <a:cs typeface="Calibri" panose="020F0502020204030204" pitchFamily="34" charset="0"/>
                  </a:rPr>
                  <a:t>based on values just obtained for </a:t>
                </a:r>
                <a14:m>
                  <m:oMath xmlns:m="http://schemas.openxmlformats.org/officeDocument/2006/math">
                    <m:sSub>
                      <m:sSubPr>
                        <m:ctrlPr>
                          <a:rPr lang="en-US" sz="1600" i="1">
                            <a:latin typeface="Cambria Math" panose="02040503050406030204" pitchFamily="18" charset="0"/>
                            <a:cs typeface="Calibri" pitchFamily="34" charset="0"/>
                          </a:rPr>
                        </m:ctrlPr>
                      </m:sSubPr>
                      <m:e>
                        <m:r>
                          <m:rPr>
                            <m:sty m:val="p"/>
                          </m:rPr>
                          <a:rPr lang="el-GR" sz="1600" i="1">
                            <a:latin typeface="Cambria Math" panose="02040503050406030204" pitchFamily="18" charset="0"/>
                            <a:ea typeface="Cambria Math" panose="02040503050406030204" pitchFamily="18" charset="0"/>
                            <a:cs typeface="Calibri" pitchFamily="34" charset="0"/>
                          </a:rPr>
                          <m:t>Ω</m:t>
                        </m:r>
                      </m:e>
                      <m:sub>
                        <m:r>
                          <a:rPr lang="en-US" sz="1600" i="1">
                            <a:latin typeface="Cambria Math" panose="02040503050406030204" pitchFamily="18" charset="0"/>
                            <a:cs typeface="Calibri" pitchFamily="34" charset="0"/>
                          </a:rPr>
                          <m:t>1</m:t>
                        </m:r>
                      </m:sub>
                    </m:sSub>
                  </m:oMath>
                </a14:m>
                <a:r>
                  <a:rPr lang="en-US" sz="1600" dirty="0">
                    <a:latin typeface="Calibri" panose="020F0502020204030204" pitchFamily="34" charset="0"/>
                    <a:cs typeface="Calibri" panose="020F0502020204030204" pitchFamily="34" charset="0"/>
                  </a:rPr>
                  <a:t>.</a:t>
                </a:r>
              </a:p>
              <a:p>
                <a:pPr>
                  <a:buFont typeface="Arial" panose="020B0604020202020204" pitchFamily="34" charset="0"/>
                  <a:buChar char="•"/>
                  <a:defRPr/>
                </a:pPr>
                <a:r>
                  <a:rPr lang="en-US" sz="1600" dirty="0">
                    <a:latin typeface="Calibri" panose="020F0502020204030204" pitchFamily="34" charset="0"/>
                    <a:cs typeface="Calibri" panose="020F0502020204030204" pitchFamily="34" charset="0"/>
                  </a:rPr>
                  <a:t>Solve PDE by any method on </a:t>
                </a:r>
                <a14:m>
                  <m:oMath xmlns:m="http://schemas.openxmlformats.org/officeDocument/2006/math">
                    <m:sSub>
                      <m:sSubPr>
                        <m:ctrlPr>
                          <a:rPr lang="en-US" sz="1600" i="1">
                            <a:latin typeface="Cambria Math" panose="02040503050406030204" pitchFamily="18" charset="0"/>
                            <a:cs typeface="Calibri" pitchFamily="34" charset="0"/>
                          </a:rPr>
                        </m:ctrlPr>
                      </m:sSubPr>
                      <m:e>
                        <m:r>
                          <m:rPr>
                            <m:sty m:val="p"/>
                          </m:rPr>
                          <a:rPr lang="el-GR" sz="1600" i="1">
                            <a:latin typeface="Cambria Math" panose="02040503050406030204" pitchFamily="18" charset="0"/>
                            <a:ea typeface="Cambria Math" panose="02040503050406030204" pitchFamily="18" charset="0"/>
                            <a:cs typeface="Calibri" pitchFamily="34" charset="0"/>
                          </a:rPr>
                          <m:t>Ω</m:t>
                        </m:r>
                      </m:e>
                      <m:sub>
                        <m:r>
                          <a:rPr lang="en-US" sz="1600" i="1">
                            <a:latin typeface="Cambria Math" panose="02040503050406030204" pitchFamily="18" charset="0"/>
                            <a:cs typeface="Calibri" pitchFamily="34" charset="0"/>
                          </a:rPr>
                          <m:t>1</m:t>
                        </m:r>
                      </m:sub>
                    </m:sSub>
                  </m:oMath>
                </a14:m>
                <a:r>
                  <a:rPr lang="en-US" sz="1600" baseline="-25000" dirty="0">
                    <a:latin typeface="Calibri" panose="020F0502020204030204" pitchFamily="34" charset="0"/>
                    <a:cs typeface="Calibri" panose="020F0502020204030204" pitchFamily="34" charset="0"/>
                  </a:rPr>
                  <a:t> </a:t>
                </a:r>
                <a:r>
                  <a:rPr lang="en-US" sz="1600" dirty="0">
                    <a:latin typeface="Calibri" panose="020F0502020204030204" pitchFamily="34" charset="0"/>
                    <a:cs typeface="Calibri" panose="020F0502020204030204" pitchFamily="34" charset="0"/>
                  </a:rPr>
                  <a:t>w/ transmission BCs on </a:t>
                </a:r>
                <a14:m>
                  <m:oMath xmlns:m="http://schemas.openxmlformats.org/officeDocument/2006/math">
                    <m:sSub>
                      <m:sSubPr>
                        <m:ctrlPr>
                          <a:rPr lang="en-US" sz="1600" i="1">
                            <a:latin typeface="Cambria Math" panose="02040503050406030204" pitchFamily="18" charset="0"/>
                            <a:cs typeface="Calibri" pitchFamily="34" charset="0"/>
                          </a:rPr>
                        </m:ctrlPr>
                      </m:sSubPr>
                      <m:e>
                        <m:r>
                          <m:rPr>
                            <m:sty m:val="p"/>
                          </m:rPr>
                          <a:rPr lang="el-GR" sz="1600" i="1">
                            <a:latin typeface="Cambria Math" panose="02040503050406030204" pitchFamily="18" charset="0"/>
                            <a:ea typeface="Cambria Math" panose="02040503050406030204" pitchFamily="18" charset="0"/>
                            <a:cs typeface="Calibri" pitchFamily="34" charset="0"/>
                          </a:rPr>
                          <m:t>Γ</m:t>
                        </m:r>
                      </m:e>
                      <m:sub>
                        <m:r>
                          <a:rPr lang="en-US" sz="1600" i="1">
                            <a:latin typeface="Cambria Math" panose="02040503050406030204" pitchFamily="18" charset="0"/>
                            <a:cs typeface="Calibri" pitchFamily="34" charset="0"/>
                          </a:rPr>
                          <m:t>1</m:t>
                        </m:r>
                      </m:sub>
                    </m:sSub>
                  </m:oMath>
                </a14:m>
                <a:r>
                  <a:rPr lang="en-US" sz="1600" baseline="-25000" dirty="0">
                    <a:latin typeface="Calibri" panose="020F0502020204030204" pitchFamily="34" charset="0"/>
                    <a:cs typeface="Calibri" panose="020F0502020204030204" pitchFamily="34" charset="0"/>
                  </a:rPr>
                  <a:t> </a:t>
                </a:r>
                <a:r>
                  <a:rPr lang="en-US" sz="1600" dirty="0">
                    <a:latin typeface="Calibri" panose="020F0502020204030204" pitchFamily="34" charset="0"/>
                    <a:cs typeface="Calibri" panose="020F0502020204030204" pitchFamily="34" charset="0"/>
                  </a:rPr>
                  <a:t>based on values just obtained for </a:t>
                </a:r>
                <a14:m>
                  <m:oMath xmlns:m="http://schemas.openxmlformats.org/officeDocument/2006/math">
                    <m:sSub>
                      <m:sSubPr>
                        <m:ctrlPr>
                          <a:rPr lang="en-US" sz="1600" i="1">
                            <a:latin typeface="Cambria Math" panose="02040503050406030204" pitchFamily="18" charset="0"/>
                            <a:cs typeface="Calibri" pitchFamily="34" charset="0"/>
                          </a:rPr>
                        </m:ctrlPr>
                      </m:sSubPr>
                      <m:e>
                        <m:r>
                          <m:rPr>
                            <m:sty m:val="p"/>
                          </m:rPr>
                          <a:rPr lang="el-GR" sz="1600" i="1">
                            <a:latin typeface="Cambria Math" panose="02040503050406030204" pitchFamily="18" charset="0"/>
                            <a:ea typeface="Cambria Math" panose="02040503050406030204" pitchFamily="18" charset="0"/>
                            <a:cs typeface="Calibri" pitchFamily="34" charset="0"/>
                          </a:rPr>
                          <m:t>Ω</m:t>
                        </m:r>
                      </m:e>
                      <m:sub>
                        <m:r>
                          <a:rPr lang="en-US" sz="1600" i="1">
                            <a:latin typeface="Cambria Math" panose="02040503050406030204" pitchFamily="18" charset="0"/>
                            <a:ea typeface="Cambria Math" panose="02040503050406030204" pitchFamily="18" charset="0"/>
                            <a:cs typeface="Calibri" pitchFamily="34" charset="0"/>
                          </a:rPr>
                          <m:t>2</m:t>
                        </m:r>
                      </m:sub>
                    </m:sSub>
                  </m:oMath>
                </a14:m>
                <a:r>
                  <a:rPr lang="en-US" sz="1600" dirty="0">
                    <a:latin typeface="Calibri" panose="020F0502020204030204" pitchFamily="34" charset="0"/>
                    <a:cs typeface="Calibri" panose="020F0502020204030204" pitchFamily="34" charset="0"/>
                  </a:rPr>
                  <a:t>.</a:t>
                </a:r>
              </a:p>
            </p:txBody>
          </p:sp>
        </mc:Choice>
        <mc:Fallback xmlns="">
          <p:sp>
            <p:nvSpPr>
              <p:cNvPr id="8" name="Content Placeholder 2">
                <a:extLst>
                  <a:ext uri="{FF2B5EF4-FFF2-40B4-BE49-F238E27FC236}">
                    <a16:creationId xmlns:a16="http://schemas.microsoft.com/office/drawing/2014/main" id="{53D41122-2A71-4192-8365-409D47AA4BBB}"/>
                  </a:ext>
                </a:extLst>
              </p:cNvPr>
              <p:cNvSpPr txBox="1">
                <a:spLocks noRot="1" noChangeAspect="1" noMove="1" noResize="1" noEditPoints="1" noAdjustHandles="1" noChangeArrowheads="1" noChangeShapeType="1" noTextEdit="1"/>
              </p:cNvSpPr>
              <p:nvPr/>
            </p:nvSpPr>
            <p:spPr bwMode="auto">
              <a:xfrm>
                <a:off x="94298" y="2710225"/>
                <a:ext cx="6717468" cy="2050868"/>
              </a:xfrm>
              <a:prstGeom prst="rect">
                <a:avLst/>
              </a:prstGeom>
              <a:blipFill>
                <a:blip r:embed="rId4"/>
                <a:stretch>
                  <a:fillRect l="-725" t="-1183" r="-272" b="-296"/>
                </a:stretch>
              </a:blipFill>
              <a:ln w="9525">
                <a:solidFill>
                  <a:schemeClr val="tx1"/>
                </a:solidFill>
                <a:miter lim="800000"/>
                <a:headEnd/>
                <a:tailEnd/>
              </a:ln>
            </p:spPr>
            <p:txBody>
              <a:bodyPr/>
              <a:lstStyle/>
              <a:p>
                <a:r>
                  <a:rPr lang="en-US">
                    <a:noFill/>
                  </a:rPr>
                  <a:t> </a:t>
                </a:r>
              </a:p>
            </p:txBody>
          </p:sp>
        </mc:Fallback>
      </mc:AlternateContent>
      <p:pic>
        <p:nvPicPr>
          <p:cNvPr id="9" name="Picture 8" descr="schwarz.jpg">
            <a:extLst>
              <a:ext uri="{FF2B5EF4-FFF2-40B4-BE49-F238E27FC236}">
                <a16:creationId xmlns:a16="http://schemas.microsoft.com/office/drawing/2014/main" id="{963202EA-3D7F-44EB-9BB4-B9FA0964DE45}"/>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7925020" y="872710"/>
            <a:ext cx="811784" cy="1116631"/>
          </a:xfrm>
          <a:prstGeom prst="rect">
            <a:avLst/>
          </a:prstGeom>
        </p:spPr>
      </p:pic>
      <p:sp>
        <p:nvSpPr>
          <p:cNvPr id="10" name="TextBox 9">
            <a:extLst>
              <a:ext uri="{FF2B5EF4-FFF2-40B4-BE49-F238E27FC236}">
                <a16:creationId xmlns:a16="http://schemas.microsoft.com/office/drawing/2014/main" id="{07AAF216-7F5D-43E0-A4A4-63164C079A63}"/>
              </a:ext>
            </a:extLst>
          </p:cNvPr>
          <p:cNvSpPr txBox="1"/>
          <p:nvPr/>
        </p:nvSpPr>
        <p:spPr>
          <a:xfrm>
            <a:off x="188337" y="1728304"/>
            <a:ext cx="7392936" cy="646331"/>
          </a:xfrm>
          <a:prstGeom prst="rect">
            <a:avLst/>
          </a:prstGeom>
          <a:solidFill>
            <a:srgbClr val="FFCC99"/>
          </a:solidFill>
        </p:spPr>
        <p:txBody>
          <a:bodyPr wrap="square" rtlCol="0">
            <a:spAutoFit/>
          </a:bodyPr>
          <a:lstStyle/>
          <a:p>
            <a:pPr algn="ctr"/>
            <a:r>
              <a:rPr lang="en-US" b="1" dirty="0">
                <a:latin typeface="Calibri" panose="020F0502020204030204" pitchFamily="34" charset="0"/>
                <a:cs typeface="Calibri" panose="020F0502020204030204" pitchFamily="34" charset="0"/>
              </a:rPr>
              <a:t>Crux of Method:</a:t>
            </a:r>
            <a:r>
              <a:rPr lang="en-US" dirty="0">
                <a:latin typeface="Calibri" panose="020F0502020204030204" pitchFamily="34" charset="0"/>
                <a:cs typeface="Calibri" panose="020F0502020204030204" pitchFamily="34" charset="0"/>
              </a:rPr>
              <a:t> if the solution is known in regularly shaped domains, use those as pieces to iteratively build a solution for the more complex domain.</a:t>
            </a:r>
          </a:p>
        </p:txBody>
      </p:sp>
      <p:sp>
        <p:nvSpPr>
          <p:cNvPr id="12" name="TextBox 11">
            <a:extLst>
              <a:ext uri="{FF2B5EF4-FFF2-40B4-BE49-F238E27FC236}">
                <a16:creationId xmlns:a16="http://schemas.microsoft.com/office/drawing/2014/main" id="{B8B9569D-87E4-4567-A923-8B139D0B921B}"/>
              </a:ext>
            </a:extLst>
          </p:cNvPr>
          <p:cNvSpPr txBox="1"/>
          <p:nvPr/>
        </p:nvSpPr>
        <p:spPr>
          <a:xfrm>
            <a:off x="1840764" y="2513629"/>
            <a:ext cx="3163600" cy="369332"/>
          </a:xfrm>
          <a:prstGeom prst="rect">
            <a:avLst/>
          </a:prstGeom>
          <a:solidFill>
            <a:schemeClr val="bg1"/>
          </a:solidFill>
          <a:ln w="19050">
            <a:solidFill>
              <a:srgbClr val="0070C0"/>
            </a:solidFill>
          </a:ln>
        </p:spPr>
        <p:txBody>
          <a:bodyPr wrap="square" rtlCol="0">
            <a:spAutoFit/>
          </a:bodyPr>
          <a:lstStyle/>
          <a:p>
            <a:pPr algn="ctr"/>
            <a:r>
              <a:rPr lang="en-US" b="1" dirty="0">
                <a:solidFill>
                  <a:srgbClr val="0070C0"/>
                </a:solidFill>
                <a:latin typeface="Calibri" panose="020F0502020204030204" pitchFamily="34" charset="0"/>
                <a:cs typeface="Calibri" panose="020F0502020204030204" pitchFamily="34" charset="0"/>
              </a:rPr>
              <a:t>Basic Schwarz Algorithm</a:t>
            </a:r>
          </a:p>
        </p:txBody>
      </p:sp>
      <p:sp>
        <p:nvSpPr>
          <p:cNvPr id="17" name="Rectangle 16">
            <a:extLst>
              <a:ext uri="{FF2B5EF4-FFF2-40B4-BE49-F238E27FC236}">
                <a16:creationId xmlns:a16="http://schemas.microsoft.com/office/drawing/2014/main" id="{57E1025A-7D5A-4C02-B9AF-9BCFFDAF8B40}"/>
              </a:ext>
            </a:extLst>
          </p:cNvPr>
          <p:cNvSpPr/>
          <p:nvPr/>
        </p:nvSpPr>
        <p:spPr>
          <a:xfrm>
            <a:off x="5219963" y="5640705"/>
            <a:ext cx="2813591" cy="300082"/>
          </a:xfrm>
          <a:prstGeom prst="rect">
            <a:avLst/>
          </a:prstGeom>
        </p:spPr>
        <p:txBody>
          <a:bodyPr wrap="none">
            <a:spAutoFit/>
          </a:bodyPr>
          <a:lstStyle/>
          <a:p>
            <a:r>
              <a:rPr lang="en-US" sz="1350" baseline="30000" dirty="0">
                <a:solidFill>
                  <a:schemeClr val="bg1"/>
                </a:solidFill>
              </a:rPr>
              <a:t>2</a:t>
            </a:r>
            <a:r>
              <a:rPr lang="en-US" sz="1350" dirty="0">
                <a:solidFill>
                  <a:schemeClr val="bg1"/>
                </a:solidFill>
              </a:rPr>
              <a:t>Lions, 1990. </a:t>
            </a:r>
            <a:r>
              <a:rPr lang="en-US" sz="1350" baseline="30000" dirty="0">
                <a:solidFill>
                  <a:schemeClr val="bg1"/>
                </a:solidFill>
              </a:rPr>
              <a:t>3</a:t>
            </a:r>
            <a:r>
              <a:rPr lang="en-US" sz="1350" dirty="0">
                <a:solidFill>
                  <a:schemeClr val="bg1"/>
                </a:solidFill>
              </a:rPr>
              <a:t>Zanolli </a:t>
            </a:r>
            <a:r>
              <a:rPr lang="en-US" sz="1350" i="1" dirty="0">
                <a:solidFill>
                  <a:schemeClr val="bg1"/>
                </a:solidFill>
              </a:rPr>
              <a:t>et al., </a:t>
            </a:r>
            <a:r>
              <a:rPr lang="en-US" sz="1350" dirty="0">
                <a:solidFill>
                  <a:schemeClr val="bg1"/>
                </a:solidFill>
              </a:rPr>
              <a:t>1987. </a:t>
            </a:r>
          </a:p>
        </p:txBody>
      </p:sp>
      <p:sp>
        <p:nvSpPr>
          <p:cNvPr id="19" name="Title 1">
            <a:extLst>
              <a:ext uri="{FF2B5EF4-FFF2-40B4-BE49-F238E27FC236}">
                <a16:creationId xmlns:a16="http://schemas.microsoft.com/office/drawing/2014/main" id="{64B94091-C1C9-4FF1-A08A-C51187B8313D}"/>
              </a:ext>
            </a:extLst>
          </p:cNvPr>
          <p:cNvSpPr txBox="1">
            <a:spLocks/>
          </p:cNvSpPr>
          <p:nvPr/>
        </p:nvSpPr>
        <p:spPr>
          <a:xfrm>
            <a:off x="142434" y="51148"/>
            <a:ext cx="8186271" cy="476619"/>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Schwarz Alternating Method for Domain Decomposition</a:t>
            </a:r>
          </a:p>
        </p:txBody>
      </p:sp>
      <mc:AlternateContent xmlns:mc="http://schemas.openxmlformats.org/markup-compatibility/2006" xmlns:a14="http://schemas.microsoft.com/office/drawing/2010/main">
        <mc:Choice Requires="a14">
          <p:sp>
            <p:nvSpPr>
              <p:cNvPr id="20" name="TextBox 19">
                <a:extLst>
                  <a:ext uri="{FF2B5EF4-FFF2-40B4-BE49-F238E27FC236}">
                    <a16:creationId xmlns:a16="http://schemas.microsoft.com/office/drawing/2014/main" id="{C35F4AD3-4940-4490-A876-8C0A3CE31DE2}"/>
                  </a:ext>
                </a:extLst>
              </p:cNvPr>
              <p:cNvSpPr txBox="1"/>
              <p:nvPr/>
            </p:nvSpPr>
            <p:spPr>
              <a:xfrm>
                <a:off x="120631" y="4858369"/>
                <a:ext cx="8962880" cy="1477328"/>
              </a:xfrm>
              <a:prstGeom prst="rect">
                <a:avLst/>
              </a:prstGeom>
              <a:noFill/>
            </p:spPr>
            <p:txBody>
              <a:bodyPr wrap="square" rtlCol="0">
                <a:spAutoFit/>
              </a:bodyPr>
              <a:lstStyle/>
              <a:p>
                <a:r>
                  <a:rPr lang="en-US" b="1" dirty="0">
                    <a:solidFill>
                      <a:srgbClr val="0070C0"/>
                    </a:solidFill>
                    <a:latin typeface="Calibri" panose="020F0502020204030204" pitchFamily="34" charset="0"/>
                    <a:cs typeface="Calibri" panose="020F0502020204030204" pitchFamily="34" charset="0"/>
                  </a:rPr>
                  <a:t>Overlapping Schwarz: </a:t>
                </a:r>
                <a:r>
                  <a:rPr lang="en-US" dirty="0">
                    <a:latin typeface="Calibri" panose="020F0502020204030204" pitchFamily="34" charset="0"/>
                    <a:cs typeface="Calibri" panose="020F0502020204030204" pitchFamily="34" charset="0"/>
                  </a:rPr>
                  <a:t>convergent with all-Dirichlet transmission BCs</a:t>
                </a:r>
                <a:r>
                  <a:rPr lang="en-US" baseline="30000" dirty="0">
                    <a:latin typeface="Calibri" panose="020F0502020204030204" pitchFamily="34" charset="0"/>
                    <a:cs typeface="Calibri" panose="020F0502020204030204" pitchFamily="34" charset="0"/>
                  </a:rPr>
                  <a:t>1</a:t>
                </a:r>
                <a:r>
                  <a:rPr lang="en-US" dirty="0">
                    <a:latin typeface="Calibri" panose="020F0502020204030204" pitchFamily="34" charset="0"/>
                    <a:cs typeface="Calibri" panose="020F0502020204030204" pitchFamily="34" charset="0"/>
                  </a:rPr>
                  <a:t> if </a:t>
                </a:r>
                <a14:m>
                  <m:oMath xmlns:m="http://schemas.openxmlformats.org/officeDocument/2006/math">
                    <m:sSub>
                      <m:sSubPr>
                        <m:ctrlPr>
                          <a:rPr lang="en-US" i="1">
                            <a:latin typeface="Cambria Math" panose="02040503050406030204" pitchFamily="18" charset="0"/>
                          </a:rPr>
                        </m:ctrlPr>
                      </m:sSubPr>
                      <m:e>
                        <m:r>
                          <m:rPr>
                            <m:sty m:val="p"/>
                          </m:rPr>
                          <a:rPr lang="el-GR" i="1">
                            <a:latin typeface="Cambria Math" panose="02040503050406030204" pitchFamily="18" charset="0"/>
                            <a:ea typeface="Cambria Math" panose="02040503050406030204" pitchFamily="18" charset="0"/>
                          </a:rPr>
                          <m:t>Ω</m:t>
                        </m:r>
                      </m:e>
                      <m:sub>
                        <m:r>
                          <a:rPr lang="en-US" i="1">
                            <a:latin typeface="Cambria Math" panose="02040503050406030204" pitchFamily="18" charset="0"/>
                          </a:rPr>
                          <m:t>1</m:t>
                        </m:r>
                      </m:sub>
                    </m:sSub>
                    <m:r>
                      <a:rPr lang="en-US" i="1">
                        <a:latin typeface="Cambria Math" panose="02040503050406030204" pitchFamily="18" charset="0"/>
                        <a:ea typeface="Cambria Math" panose="02040503050406030204" pitchFamily="18" charset="0"/>
                      </a:rPr>
                      <m:t>⋂</m:t>
                    </m:r>
                    <m:sSub>
                      <m:sSubPr>
                        <m:ctrlPr>
                          <a:rPr lang="en-US" i="1">
                            <a:latin typeface="Cambria Math" panose="02040503050406030204" pitchFamily="18" charset="0"/>
                          </a:rPr>
                        </m:ctrlPr>
                      </m:sSubPr>
                      <m:e>
                        <m:r>
                          <a:rPr lang="en-US" i="1">
                            <a:latin typeface="Cambria Math" panose="02040503050406030204" pitchFamily="18" charset="0"/>
                          </a:rPr>
                          <m:t> </m:t>
                        </m:r>
                        <m:r>
                          <m:rPr>
                            <m:sty m:val="p"/>
                          </m:rPr>
                          <a:rPr lang="el-GR" i="1">
                            <a:latin typeface="Cambria Math" panose="02040503050406030204" pitchFamily="18" charset="0"/>
                            <a:ea typeface="Cambria Math" panose="02040503050406030204" pitchFamily="18" charset="0"/>
                          </a:rPr>
                          <m:t>Ω</m:t>
                        </m:r>
                      </m:e>
                      <m:sub>
                        <m:r>
                          <a:rPr lang="en-US" i="1">
                            <a:latin typeface="Cambria Math" panose="02040503050406030204" pitchFamily="18" charset="0"/>
                            <a:ea typeface="Cambria Math" panose="02040503050406030204" pitchFamily="18" charset="0"/>
                          </a:rPr>
                          <m:t>2</m:t>
                        </m:r>
                      </m:sub>
                    </m:sSub>
                    <m:r>
                      <a:rPr lang="en-US" i="1">
                        <a:latin typeface="Cambria Math" panose="02040503050406030204" pitchFamily="18" charset="0"/>
                        <a:ea typeface="Cambria Math" panose="02040503050406030204" pitchFamily="18" charset="0"/>
                      </a:rPr>
                      <m:t>≠∅</m:t>
                    </m:r>
                  </m:oMath>
                </a14:m>
                <a:r>
                  <a:rPr lang="en-US" dirty="0">
                    <a:latin typeface="Calibri" panose="020F0502020204030204" pitchFamily="34" charset="0"/>
                    <a:cs typeface="Calibri" panose="020F0502020204030204" pitchFamily="34" charset="0"/>
                  </a:rPr>
                  <a:t>.</a:t>
                </a:r>
              </a:p>
              <a:p>
                <a:endParaRPr lang="en-US" dirty="0">
                  <a:latin typeface="Calibri" panose="020F0502020204030204" pitchFamily="34" charset="0"/>
                  <a:cs typeface="Calibri" panose="020F0502020204030204" pitchFamily="34" charset="0"/>
                </a:endParaRPr>
              </a:p>
              <a:p>
                <a:r>
                  <a:rPr lang="en-US" b="1" dirty="0">
                    <a:solidFill>
                      <a:schemeClr val="bg1"/>
                    </a:solidFill>
                    <a:latin typeface="Calibri" panose="020F0502020204030204" pitchFamily="34" charset="0"/>
                    <a:cs typeface="Calibri" panose="020F0502020204030204" pitchFamily="34" charset="0"/>
                  </a:rPr>
                  <a:t>Non-overlapping Schwarz: </a:t>
                </a:r>
                <a:r>
                  <a:rPr lang="en-US" dirty="0">
                    <a:solidFill>
                      <a:schemeClr val="bg1"/>
                    </a:solidFill>
                    <a:latin typeface="Calibri" panose="020F0502020204030204" pitchFamily="34" charset="0"/>
                    <a:cs typeface="Calibri" panose="020F0502020204030204" pitchFamily="34" charset="0"/>
                  </a:rPr>
                  <a:t>convergent with Robin-Robin</a:t>
                </a:r>
                <a:r>
                  <a:rPr lang="en-US" baseline="30000" dirty="0">
                    <a:solidFill>
                      <a:schemeClr val="bg1"/>
                    </a:solidFill>
                    <a:latin typeface="Calibri" panose="020F0502020204030204" pitchFamily="34" charset="0"/>
                    <a:cs typeface="Calibri" panose="020F0502020204030204" pitchFamily="34" charset="0"/>
                  </a:rPr>
                  <a:t>2</a:t>
                </a:r>
                <a:r>
                  <a:rPr lang="en-US" dirty="0">
                    <a:solidFill>
                      <a:schemeClr val="bg1"/>
                    </a:solidFill>
                    <a:latin typeface="Calibri" panose="020F0502020204030204" pitchFamily="34" charset="0"/>
                    <a:cs typeface="Calibri" panose="020F0502020204030204" pitchFamily="34" charset="0"/>
                  </a:rPr>
                  <a:t> or alternating Neumann-Dirichlet</a:t>
                </a:r>
                <a:r>
                  <a:rPr lang="en-US" baseline="30000" dirty="0">
                    <a:solidFill>
                      <a:schemeClr val="bg1"/>
                    </a:solidFill>
                    <a:latin typeface="Calibri" panose="020F0502020204030204" pitchFamily="34" charset="0"/>
                    <a:cs typeface="Calibri" panose="020F0502020204030204" pitchFamily="34" charset="0"/>
                  </a:rPr>
                  <a:t>3</a:t>
                </a:r>
                <a:r>
                  <a:rPr lang="en-US" dirty="0">
                    <a:solidFill>
                      <a:schemeClr val="bg1"/>
                    </a:solidFill>
                    <a:latin typeface="Calibri" panose="020F0502020204030204" pitchFamily="34" charset="0"/>
                    <a:cs typeface="Calibri" panose="020F0502020204030204" pitchFamily="34" charset="0"/>
                  </a:rPr>
                  <a:t> transmission BCs.  </a:t>
                </a:r>
              </a:p>
              <a:p>
                <a:endParaRPr lang="en-US" dirty="0">
                  <a:latin typeface="Calibri" panose="020F0502020204030204" pitchFamily="34" charset="0"/>
                  <a:cs typeface="Calibri" panose="020F0502020204030204" pitchFamily="34" charset="0"/>
                </a:endParaRPr>
              </a:p>
            </p:txBody>
          </p:sp>
        </mc:Choice>
        <mc:Fallback xmlns="">
          <p:sp>
            <p:nvSpPr>
              <p:cNvPr id="20" name="TextBox 19">
                <a:extLst>
                  <a:ext uri="{FF2B5EF4-FFF2-40B4-BE49-F238E27FC236}">
                    <a16:creationId xmlns:a16="http://schemas.microsoft.com/office/drawing/2014/main" id="{C35F4AD3-4940-4490-A876-8C0A3CE31DE2}"/>
                  </a:ext>
                </a:extLst>
              </p:cNvPr>
              <p:cNvSpPr txBox="1">
                <a:spLocks noRot="1" noChangeAspect="1" noMove="1" noResize="1" noEditPoints="1" noAdjustHandles="1" noChangeArrowheads="1" noChangeShapeType="1" noTextEdit="1"/>
              </p:cNvSpPr>
              <p:nvPr/>
            </p:nvSpPr>
            <p:spPr>
              <a:xfrm>
                <a:off x="120631" y="4858369"/>
                <a:ext cx="8962880" cy="1477328"/>
              </a:xfrm>
              <a:prstGeom prst="rect">
                <a:avLst/>
              </a:prstGeom>
              <a:blipFill>
                <a:blip r:embed="rId6"/>
                <a:stretch>
                  <a:fillRect l="-612" t="-2479"/>
                </a:stretch>
              </a:blipFill>
            </p:spPr>
            <p:txBody>
              <a:bodyPr/>
              <a:lstStyle/>
              <a:p>
                <a:r>
                  <a:rPr lang="en-US">
                    <a:noFill/>
                  </a:rPr>
                  <a:t> </a:t>
                </a:r>
              </a:p>
            </p:txBody>
          </p:sp>
        </mc:Fallback>
      </mc:AlternateContent>
      <p:sp>
        <p:nvSpPr>
          <p:cNvPr id="21" name="TextBox 20">
            <a:extLst>
              <a:ext uri="{FF2B5EF4-FFF2-40B4-BE49-F238E27FC236}">
                <a16:creationId xmlns:a16="http://schemas.microsoft.com/office/drawing/2014/main" id="{98171C87-4B7E-4335-9A56-D9D297C181B3}"/>
              </a:ext>
            </a:extLst>
          </p:cNvPr>
          <p:cNvSpPr txBox="1"/>
          <p:nvPr/>
        </p:nvSpPr>
        <p:spPr>
          <a:xfrm>
            <a:off x="0" y="6552884"/>
            <a:ext cx="2400300" cy="307777"/>
          </a:xfrm>
          <a:prstGeom prst="rect">
            <a:avLst/>
          </a:prstGeom>
          <a:noFill/>
        </p:spPr>
        <p:txBody>
          <a:bodyPr wrap="square" rtlCol="0">
            <a:spAutoFit/>
          </a:bodyPr>
          <a:lstStyle/>
          <a:p>
            <a:r>
              <a:rPr lang="en-US" sz="1400" baseline="30000" dirty="0">
                <a:solidFill>
                  <a:schemeClr val="bg1"/>
                </a:solidFill>
                <a:latin typeface="Calibri" panose="020F0502020204030204" pitchFamily="34" charset="0"/>
                <a:cs typeface="Calibri" panose="020F0502020204030204" pitchFamily="34" charset="0"/>
              </a:rPr>
              <a:t>1</a:t>
            </a:r>
            <a:r>
              <a:rPr lang="en-US" sz="1400" dirty="0">
                <a:solidFill>
                  <a:schemeClr val="bg1"/>
                </a:solidFill>
                <a:latin typeface="Calibri" panose="020F0502020204030204" pitchFamily="34" charset="0"/>
                <a:cs typeface="Calibri" panose="020F0502020204030204" pitchFamily="34" charset="0"/>
              </a:rPr>
              <a:t>Schwarz, 1870; Lions, 1988.  </a:t>
            </a:r>
          </a:p>
        </p:txBody>
      </p:sp>
    </p:spTree>
    <p:extLst>
      <p:ext uri="{BB962C8B-B14F-4D97-AF65-F5344CB8AC3E}">
        <p14:creationId xmlns:p14="http://schemas.microsoft.com/office/powerpoint/2010/main" val="1875314224"/>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A17EF9CF-55CB-4BC6-8856-9A0F58A1A4C4}"/>
              </a:ext>
            </a:extLst>
          </p:cNvPr>
          <p:cNvPicPr>
            <a:picLocks noChangeAspect="1"/>
          </p:cNvPicPr>
          <p:nvPr/>
        </p:nvPicPr>
        <p:blipFill>
          <a:blip r:embed="rId3"/>
          <a:stretch>
            <a:fillRect/>
          </a:stretch>
        </p:blipFill>
        <p:spPr>
          <a:xfrm>
            <a:off x="6839357" y="3584132"/>
            <a:ext cx="2342111" cy="1200150"/>
          </a:xfrm>
          <a:prstGeom prst="rect">
            <a:avLst/>
          </a:prstGeom>
        </p:spPr>
      </p:pic>
      <p:sp>
        <p:nvSpPr>
          <p:cNvPr id="18" name="TextBox 17">
            <a:extLst>
              <a:ext uri="{FF2B5EF4-FFF2-40B4-BE49-F238E27FC236}">
                <a16:creationId xmlns:a16="http://schemas.microsoft.com/office/drawing/2014/main" id="{45C15424-0FE5-4BD9-BD06-67EB2ED0F41D}"/>
              </a:ext>
            </a:extLst>
          </p:cNvPr>
          <p:cNvSpPr txBox="1"/>
          <p:nvPr/>
        </p:nvSpPr>
        <p:spPr>
          <a:xfrm>
            <a:off x="7816256" y="3647857"/>
            <a:ext cx="1430484" cy="292388"/>
          </a:xfrm>
          <a:prstGeom prst="rect">
            <a:avLst/>
          </a:prstGeom>
          <a:noFill/>
        </p:spPr>
        <p:txBody>
          <a:bodyPr wrap="square" rtlCol="0">
            <a:spAutoFit/>
          </a:bodyPr>
          <a:lstStyle/>
          <a:p>
            <a:pPr algn="ctr"/>
            <a:r>
              <a:rPr lang="en-US" sz="1300" i="1" dirty="0">
                <a:solidFill>
                  <a:srgbClr val="0070C0"/>
                </a:solidFill>
                <a:latin typeface="Calibri" panose="020F0502020204030204" pitchFamily="34" charset="0"/>
                <a:cs typeface="Calibri" panose="020F0502020204030204" pitchFamily="34" charset="0"/>
              </a:rPr>
              <a:t>non-overlapping</a:t>
            </a:r>
          </a:p>
        </p:txBody>
      </p:sp>
      <p:sp>
        <p:nvSpPr>
          <p:cNvPr id="4" name="Slide Number Placeholder 3">
            <a:extLst>
              <a:ext uri="{FF2B5EF4-FFF2-40B4-BE49-F238E27FC236}">
                <a16:creationId xmlns:a16="http://schemas.microsoft.com/office/drawing/2014/main" id="{82FD5723-502C-46C5-A627-0508C05AAF47}"/>
              </a:ext>
            </a:extLst>
          </p:cNvPr>
          <p:cNvSpPr>
            <a:spLocks noGrp="1"/>
          </p:cNvSpPr>
          <p:nvPr>
            <p:ph type="sldNum" sz="quarter" idx="12"/>
          </p:nvPr>
        </p:nvSpPr>
        <p:spPr/>
        <p:txBody>
          <a:bodyPr/>
          <a:lstStyle/>
          <a:p>
            <a:fld id="{6113E31D-E2AB-40D1-8B51-AFA5AFEF393A}" type="slidenum">
              <a:rPr lang="en-US" smtClean="0"/>
              <a:t>11</a:t>
            </a:fld>
            <a:endParaRPr lang="en-US" dirty="0"/>
          </a:p>
        </p:txBody>
      </p:sp>
      <p:sp>
        <p:nvSpPr>
          <p:cNvPr id="6" name="Content Placeholder 2">
            <a:extLst>
              <a:ext uri="{FF2B5EF4-FFF2-40B4-BE49-F238E27FC236}">
                <a16:creationId xmlns:a16="http://schemas.microsoft.com/office/drawing/2014/main" id="{D8A0A0C0-1A94-405F-8A7F-0BAFE64EEDAF}"/>
              </a:ext>
            </a:extLst>
          </p:cNvPr>
          <p:cNvSpPr txBox="1">
            <a:spLocks/>
          </p:cNvSpPr>
          <p:nvPr/>
        </p:nvSpPr>
        <p:spPr bwMode="auto">
          <a:xfrm>
            <a:off x="53841" y="1238210"/>
            <a:ext cx="7871179" cy="1196150"/>
          </a:xfrm>
          <a:prstGeom prst="rect">
            <a:avLst/>
          </a:prstGeom>
          <a:noFill/>
          <a:ln w="9525">
            <a:noFill/>
            <a:miter lim="800000"/>
            <a:headEnd/>
            <a:tailEnd/>
          </a:ln>
        </p:spPr>
        <p:txBody>
          <a:bodyPr vert="horz" wrap="square" lIns="68580" tIns="34290" rIns="68580" bIns="3429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a:buFont typeface="Arial" panose="020B0604020202020204" pitchFamily="34" charset="0"/>
              <a:buChar char="•"/>
              <a:defRPr/>
            </a:pPr>
            <a:r>
              <a:rPr lang="en-US" sz="1800" dirty="0">
                <a:latin typeface="Calibri" panose="020F0502020204030204" pitchFamily="34" charset="0"/>
                <a:cs typeface="Calibri" panose="020F0502020204030204" pitchFamily="34" charset="0"/>
              </a:rPr>
              <a:t>Proposed in 1870 by H. Schwarz for solving Laplace PDE on irregular domains.</a:t>
            </a:r>
          </a:p>
        </p:txBody>
      </p:sp>
      <p:sp>
        <p:nvSpPr>
          <p:cNvPr id="7" name="Subtitle 2">
            <a:extLst>
              <a:ext uri="{FF2B5EF4-FFF2-40B4-BE49-F238E27FC236}">
                <a16:creationId xmlns:a16="http://schemas.microsoft.com/office/drawing/2014/main" id="{50246849-77D0-4BB4-BD3A-9AD6A03843B2}"/>
              </a:ext>
            </a:extLst>
          </p:cNvPr>
          <p:cNvSpPr txBox="1">
            <a:spLocks/>
          </p:cNvSpPr>
          <p:nvPr/>
        </p:nvSpPr>
        <p:spPr bwMode="auto">
          <a:xfrm>
            <a:off x="7703560" y="2020497"/>
            <a:ext cx="1235414" cy="250469"/>
          </a:xfrm>
          <a:prstGeom prst="rect">
            <a:avLst/>
          </a:prstGeom>
          <a:noFill/>
          <a:ln w="9525">
            <a:noFill/>
            <a:miter lim="800000"/>
            <a:headEnd/>
            <a:tailEnd/>
          </a:ln>
        </p:spPr>
        <p:txBody>
          <a:bodyPr vert="horz" wrap="square" lIns="68580" tIns="34290" rIns="68580" bIns="3429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200" dirty="0">
                <a:latin typeface="Calibri" panose="020F0502020204030204" pitchFamily="34" charset="0"/>
                <a:cs typeface="Calibri" panose="020F0502020204030204" pitchFamily="34" charset="0"/>
              </a:rPr>
              <a:t>H. Schwarz (1843–1921)</a:t>
            </a:r>
            <a:endParaRPr lang="en-US" sz="1200" i="1" dirty="0">
              <a:latin typeface="Calibri" panose="020F0502020204030204" pitchFamily="34" charset="0"/>
              <a:cs typeface="Calibri" panose="020F0502020204030204" pitchFamily="34" charset="0"/>
            </a:endParaRPr>
          </a:p>
        </p:txBody>
      </p:sp>
      <mc:AlternateContent xmlns:mc="http://schemas.openxmlformats.org/markup-compatibility/2006" xmlns:a14="http://schemas.microsoft.com/office/drawing/2010/main">
        <mc:Choice Requires="a14">
          <p:sp>
            <p:nvSpPr>
              <p:cNvPr id="8" name="Content Placeholder 2">
                <a:extLst>
                  <a:ext uri="{FF2B5EF4-FFF2-40B4-BE49-F238E27FC236}">
                    <a16:creationId xmlns:a16="http://schemas.microsoft.com/office/drawing/2014/main" id="{53D41122-2A71-4192-8365-409D47AA4BBB}"/>
                  </a:ext>
                </a:extLst>
              </p:cNvPr>
              <p:cNvSpPr txBox="1">
                <a:spLocks/>
              </p:cNvSpPr>
              <p:nvPr/>
            </p:nvSpPr>
            <p:spPr bwMode="auto">
              <a:xfrm>
                <a:off x="94298" y="2710225"/>
                <a:ext cx="6717468" cy="2050868"/>
              </a:xfrm>
              <a:prstGeom prst="rect">
                <a:avLst/>
              </a:prstGeom>
              <a:noFill/>
              <a:ln w="9525">
                <a:solidFill>
                  <a:schemeClr val="tx1"/>
                </a:solidFill>
                <a:miter lim="800000"/>
                <a:headEnd/>
                <a:tailEnd/>
              </a:ln>
            </p:spPr>
            <p:txBody>
              <a:bodyPr vert="horz" wrap="square" lIns="68580" tIns="34290" rIns="68580" bIns="3429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buNone/>
                  <a:defRPr/>
                </a:pPr>
                <a:r>
                  <a:rPr lang="en-US" sz="1600" b="1" i="1" dirty="0">
                    <a:latin typeface="Calibri" panose="020F0502020204030204" pitchFamily="34" charset="0"/>
                    <a:cs typeface="Calibri" panose="020F0502020204030204" pitchFamily="34" charset="0"/>
                  </a:rPr>
                  <a:t>Initialize:</a:t>
                </a:r>
              </a:p>
              <a:p>
                <a:pPr>
                  <a:buFont typeface="Arial" panose="020B0604020202020204" pitchFamily="34" charset="0"/>
                  <a:buChar char="•"/>
                  <a:defRPr/>
                </a:pPr>
                <a:r>
                  <a:rPr lang="en-US" sz="1600" dirty="0">
                    <a:latin typeface="Calibri" panose="020F0502020204030204" pitchFamily="34" charset="0"/>
                    <a:cs typeface="Calibri" panose="020F0502020204030204" pitchFamily="34" charset="0"/>
                  </a:rPr>
                  <a:t>Solve PDE by any method on </a:t>
                </a:r>
                <a14:m>
                  <m:oMath xmlns:m="http://schemas.openxmlformats.org/officeDocument/2006/math">
                    <m:sSub>
                      <m:sSubPr>
                        <m:ctrlPr>
                          <a:rPr lang="en-US" sz="1600" i="1">
                            <a:latin typeface="Cambria Math" panose="02040503050406030204" pitchFamily="18" charset="0"/>
                            <a:cs typeface="Calibri" pitchFamily="34" charset="0"/>
                          </a:rPr>
                        </m:ctrlPr>
                      </m:sSubPr>
                      <m:e>
                        <m:r>
                          <m:rPr>
                            <m:sty m:val="p"/>
                          </m:rPr>
                          <a:rPr lang="el-GR" sz="1600" i="1">
                            <a:latin typeface="Cambria Math" panose="02040503050406030204" pitchFamily="18" charset="0"/>
                            <a:ea typeface="Cambria Math" panose="02040503050406030204" pitchFamily="18" charset="0"/>
                            <a:cs typeface="Calibri" pitchFamily="34" charset="0"/>
                          </a:rPr>
                          <m:t>Ω</m:t>
                        </m:r>
                      </m:e>
                      <m:sub>
                        <m:r>
                          <a:rPr lang="en-US" sz="1600" i="1">
                            <a:latin typeface="Cambria Math" panose="02040503050406030204" pitchFamily="18" charset="0"/>
                            <a:cs typeface="Calibri" pitchFamily="34" charset="0"/>
                          </a:rPr>
                          <m:t>1</m:t>
                        </m:r>
                      </m:sub>
                    </m:sSub>
                  </m:oMath>
                </a14:m>
                <a:r>
                  <a:rPr lang="en-US" sz="1600" dirty="0">
                    <a:latin typeface="Calibri" panose="020F0502020204030204" pitchFamily="34" charset="0"/>
                    <a:cs typeface="Calibri" panose="020F0502020204030204" pitchFamily="34" charset="0"/>
                  </a:rPr>
                  <a:t> w/ initial guess for transmission BCs on </a:t>
                </a:r>
                <a14:m>
                  <m:oMath xmlns:m="http://schemas.openxmlformats.org/officeDocument/2006/math">
                    <m:sSub>
                      <m:sSubPr>
                        <m:ctrlPr>
                          <a:rPr lang="en-US" sz="1600" i="1">
                            <a:latin typeface="Cambria Math" panose="02040503050406030204" pitchFamily="18" charset="0"/>
                            <a:cs typeface="Calibri" pitchFamily="34" charset="0"/>
                          </a:rPr>
                        </m:ctrlPr>
                      </m:sSubPr>
                      <m:e>
                        <m:r>
                          <m:rPr>
                            <m:sty m:val="p"/>
                          </m:rPr>
                          <a:rPr lang="el-GR" sz="1600" i="1">
                            <a:latin typeface="Cambria Math" panose="02040503050406030204" pitchFamily="18" charset="0"/>
                            <a:ea typeface="Cambria Math" panose="02040503050406030204" pitchFamily="18" charset="0"/>
                            <a:cs typeface="Calibri" pitchFamily="34" charset="0"/>
                          </a:rPr>
                          <m:t>Γ</m:t>
                        </m:r>
                      </m:e>
                      <m:sub>
                        <m:r>
                          <a:rPr lang="en-US" sz="1600" i="1">
                            <a:latin typeface="Cambria Math" panose="02040503050406030204" pitchFamily="18" charset="0"/>
                            <a:cs typeface="Calibri" pitchFamily="34" charset="0"/>
                          </a:rPr>
                          <m:t>1</m:t>
                        </m:r>
                      </m:sub>
                    </m:sSub>
                  </m:oMath>
                </a14:m>
                <a:r>
                  <a:rPr lang="en-US" sz="1600" dirty="0">
                    <a:latin typeface="Calibri" panose="020F0502020204030204" pitchFamily="34" charset="0"/>
                    <a:cs typeface="Calibri" panose="020F0502020204030204" pitchFamily="34" charset="0"/>
                  </a:rPr>
                  <a:t>.</a:t>
                </a:r>
              </a:p>
              <a:p>
                <a:pPr marL="0" indent="0">
                  <a:buNone/>
                  <a:defRPr/>
                </a:pPr>
                <a:r>
                  <a:rPr lang="en-US" sz="1600" b="1" i="1" dirty="0">
                    <a:latin typeface="Calibri" panose="020F0502020204030204" pitchFamily="34" charset="0"/>
                    <a:cs typeface="Calibri" panose="020F0502020204030204" pitchFamily="34" charset="0"/>
                  </a:rPr>
                  <a:t>Iterate until convergence:</a:t>
                </a:r>
              </a:p>
              <a:p>
                <a:pPr>
                  <a:buFont typeface="Arial" panose="020B0604020202020204" pitchFamily="34" charset="0"/>
                  <a:buChar char="•"/>
                  <a:defRPr/>
                </a:pPr>
                <a:r>
                  <a:rPr lang="en-US" sz="1600" dirty="0">
                    <a:latin typeface="Calibri" panose="020F0502020204030204" pitchFamily="34" charset="0"/>
                    <a:cs typeface="Calibri" panose="020F0502020204030204" pitchFamily="34" charset="0"/>
                  </a:rPr>
                  <a:t>Solve PDE by any method on </a:t>
                </a:r>
                <a14:m>
                  <m:oMath xmlns:m="http://schemas.openxmlformats.org/officeDocument/2006/math">
                    <m:sSub>
                      <m:sSubPr>
                        <m:ctrlPr>
                          <a:rPr lang="en-US" sz="1600" i="1">
                            <a:latin typeface="Cambria Math" panose="02040503050406030204" pitchFamily="18" charset="0"/>
                            <a:cs typeface="Calibri" pitchFamily="34" charset="0"/>
                          </a:rPr>
                        </m:ctrlPr>
                      </m:sSubPr>
                      <m:e>
                        <m:r>
                          <m:rPr>
                            <m:sty m:val="p"/>
                          </m:rPr>
                          <a:rPr lang="el-GR" sz="1600" i="1">
                            <a:latin typeface="Cambria Math" panose="02040503050406030204" pitchFamily="18" charset="0"/>
                            <a:ea typeface="Cambria Math" panose="02040503050406030204" pitchFamily="18" charset="0"/>
                            <a:cs typeface="Calibri" pitchFamily="34" charset="0"/>
                          </a:rPr>
                          <m:t>Ω</m:t>
                        </m:r>
                      </m:e>
                      <m:sub>
                        <m:r>
                          <a:rPr lang="en-US" sz="1600" i="1">
                            <a:latin typeface="Cambria Math" panose="02040503050406030204" pitchFamily="18" charset="0"/>
                            <a:ea typeface="Cambria Math" panose="02040503050406030204" pitchFamily="18" charset="0"/>
                            <a:cs typeface="Calibri" pitchFamily="34" charset="0"/>
                          </a:rPr>
                          <m:t>2</m:t>
                        </m:r>
                      </m:sub>
                    </m:sSub>
                  </m:oMath>
                </a14:m>
                <a:r>
                  <a:rPr lang="en-US" sz="1600" baseline="-25000" dirty="0">
                    <a:latin typeface="Calibri" panose="020F0502020204030204" pitchFamily="34" charset="0"/>
                    <a:cs typeface="Calibri" panose="020F0502020204030204" pitchFamily="34" charset="0"/>
                  </a:rPr>
                  <a:t> </a:t>
                </a:r>
                <a:r>
                  <a:rPr lang="en-US" sz="1600" dirty="0">
                    <a:latin typeface="Calibri" panose="020F0502020204030204" pitchFamily="34" charset="0"/>
                    <a:cs typeface="Calibri" panose="020F0502020204030204" pitchFamily="34" charset="0"/>
                  </a:rPr>
                  <a:t>w/ transmission BCs on </a:t>
                </a:r>
                <a14:m>
                  <m:oMath xmlns:m="http://schemas.openxmlformats.org/officeDocument/2006/math">
                    <m:sSub>
                      <m:sSubPr>
                        <m:ctrlPr>
                          <a:rPr lang="en-US" sz="1600" i="1">
                            <a:latin typeface="Cambria Math" panose="02040503050406030204" pitchFamily="18" charset="0"/>
                            <a:cs typeface="Calibri" pitchFamily="34" charset="0"/>
                          </a:rPr>
                        </m:ctrlPr>
                      </m:sSubPr>
                      <m:e>
                        <m:r>
                          <m:rPr>
                            <m:sty m:val="p"/>
                          </m:rPr>
                          <a:rPr lang="el-GR" sz="1600" i="1">
                            <a:latin typeface="Cambria Math" panose="02040503050406030204" pitchFamily="18" charset="0"/>
                            <a:ea typeface="Cambria Math" panose="02040503050406030204" pitchFamily="18" charset="0"/>
                            <a:cs typeface="Calibri" pitchFamily="34" charset="0"/>
                          </a:rPr>
                          <m:t>Γ</m:t>
                        </m:r>
                      </m:e>
                      <m:sub>
                        <m:r>
                          <a:rPr lang="en-US" sz="1600" i="1">
                            <a:latin typeface="Cambria Math" panose="02040503050406030204" pitchFamily="18" charset="0"/>
                            <a:cs typeface="Calibri" pitchFamily="34" charset="0"/>
                          </a:rPr>
                          <m:t>2</m:t>
                        </m:r>
                      </m:sub>
                    </m:sSub>
                  </m:oMath>
                </a14:m>
                <a:r>
                  <a:rPr lang="en-US" sz="1600" baseline="-25000" dirty="0">
                    <a:latin typeface="Calibri" panose="020F0502020204030204" pitchFamily="34" charset="0"/>
                    <a:cs typeface="Calibri" panose="020F0502020204030204" pitchFamily="34" charset="0"/>
                  </a:rPr>
                  <a:t> </a:t>
                </a:r>
                <a:r>
                  <a:rPr lang="en-US" sz="1600" dirty="0">
                    <a:latin typeface="Calibri" panose="020F0502020204030204" pitchFamily="34" charset="0"/>
                    <a:cs typeface="Calibri" panose="020F0502020204030204" pitchFamily="34" charset="0"/>
                  </a:rPr>
                  <a:t>based on values just obtained for </a:t>
                </a:r>
                <a14:m>
                  <m:oMath xmlns:m="http://schemas.openxmlformats.org/officeDocument/2006/math">
                    <m:sSub>
                      <m:sSubPr>
                        <m:ctrlPr>
                          <a:rPr lang="en-US" sz="1600" i="1">
                            <a:latin typeface="Cambria Math" panose="02040503050406030204" pitchFamily="18" charset="0"/>
                            <a:cs typeface="Calibri" pitchFamily="34" charset="0"/>
                          </a:rPr>
                        </m:ctrlPr>
                      </m:sSubPr>
                      <m:e>
                        <m:r>
                          <m:rPr>
                            <m:sty m:val="p"/>
                          </m:rPr>
                          <a:rPr lang="el-GR" sz="1600" i="1">
                            <a:latin typeface="Cambria Math" panose="02040503050406030204" pitchFamily="18" charset="0"/>
                            <a:ea typeface="Cambria Math" panose="02040503050406030204" pitchFamily="18" charset="0"/>
                            <a:cs typeface="Calibri" pitchFamily="34" charset="0"/>
                          </a:rPr>
                          <m:t>Ω</m:t>
                        </m:r>
                      </m:e>
                      <m:sub>
                        <m:r>
                          <a:rPr lang="en-US" sz="1600" i="1">
                            <a:latin typeface="Cambria Math" panose="02040503050406030204" pitchFamily="18" charset="0"/>
                            <a:cs typeface="Calibri" pitchFamily="34" charset="0"/>
                          </a:rPr>
                          <m:t>1</m:t>
                        </m:r>
                      </m:sub>
                    </m:sSub>
                  </m:oMath>
                </a14:m>
                <a:r>
                  <a:rPr lang="en-US" sz="1600" dirty="0">
                    <a:latin typeface="Calibri" panose="020F0502020204030204" pitchFamily="34" charset="0"/>
                    <a:cs typeface="Calibri" panose="020F0502020204030204" pitchFamily="34" charset="0"/>
                  </a:rPr>
                  <a:t>.</a:t>
                </a:r>
              </a:p>
              <a:p>
                <a:pPr>
                  <a:buFont typeface="Arial" panose="020B0604020202020204" pitchFamily="34" charset="0"/>
                  <a:buChar char="•"/>
                  <a:defRPr/>
                </a:pPr>
                <a:r>
                  <a:rPr lang="en-US" sz="1600" dirty="0">
                    <a:latin typeface="Calibri" panose="020F0502020204030204" pitchFamily="34" charset="0"/>
                    <a:cs typeface="Calibri" panose="020F0502020204030204" pitchFamily="34" charset="0"/>
                  </a:rPr>
                  <a:t>Solve PDE by any method on </a:t>
                </a:r>
                <a14:m>
                  <m:oMath xmlns:m="http://schemas.openxmlformats.org/officeDocument/2006/math">
                    <m:sSub>
                      <m:sSubPr>
                        <m:ctrlPr>
                          <a:rPr lang="en-US" sz="1600" i="1">
                            <a:latin typeface="Cambria Math" panose="02040503050406030204" pitchFamily="18" charset="0"/>
                            <a:cs typeface="Calibri" pitchFamily="34" charset="0"/>
                          </a:rPr>
                        </m:ctrlPr>
                      </m:sSubPr>
                      <m:e>
                        <m:r>
                          <m:rPr>
                            <m:sty m:val="p"/>
                          </m:rPr>
                          <a:rPr lang="el-GR" sz="1600" i="1">
                            <a:latin typeface="Cambria Math" panose="02040503050406030204" pitchFamily="18" charset="0"/>
                            <a:ea typeface="Cambria Math" panose="02040503050406030204" pitchFamily="18" charset="0"/>
                            <a:cs typeface="Calibri" pitchFamily="34" charset="0"/>
                          </a:rPr>
                          <m:t>Ω</m:t>
                        </m:r>
                      </m:e>
                      <m:sub>
                        <m:r>
                          <a:rPr lang="en-US" sz="1600" i="1">
                            <a:latin typeface="Cambria Math" panose="02040503050406030204" pitchFamily="18" charset="0"/>
                            <a:cs typeface="Calibri" pitchFamily="34" charset="0"/>
                          </a:rPr>
                          <m:t>1</m:t>
                        </m:r>
                      </m:sub>
                    </m:sSub>
                  </m:oMath>
                </a14:m>
                <a:r>
                  <a:rPr lang="en-US" sz="1600" baseline="-25000" dirty="0">
                    <a:latin typeface="Calibri" panose="020F0502020204030204" pitchFamily="34" charset="0"/>
                    <a:cs typeface="Calibri" panose="020F0502020204030204" pitchFamily="34" charset="0"/>
                  </a:rPr>
                  <a:t> </a:t>
                </a:r>
                <a:r>
                  <a:rPr lang="en-US" sz="1600" dirty="0">
                    <a:latin typeface="Calibri" panose="020F0502020204030204" pitchFamily="34" charset="0"/>
                    <a:cs typeface="Calibri" panose="020F0502020204030204" pitchFamily="34" charset="0"/>
                  </a:rPr>
                  <a:t>w/ transmission BCs on </a:t>
                </a:r>
                <a14:m>
                  <m:oMath xmlns:m="http://schemas.openxmlformats.org/officeDocument/2006/math">
                    <m:sSub>
                      <m:sSubPr>
                        <m:ctrlPr>
                          <a:rPr lang="en-US" sz="1600" i="1">
                            <a:latin typeface="Cambria Math" panose="02040503050406030204" pitchFamily="18" charset="0"/>
                            <a:cs typeface="Calibri" pitchFamily="34" charset="0"/>
                          </a:rPr>
                        </m:ctrlPr>
                      </m:sSubPr>
                      <m:e>
                        <m:r>
                          <m:rPr>
                            <m:sty m:val="p"/>
                          </m:rPr>
                          <a:rPr lang="el-GR" sz="1600" i="1">
                            <a:latin typeface="Cambria Math" panose="02040503050406030204" pitchFamily="18" charset="0"/>
                            <a:ea typeface="Cambria Math" panose="02040503050406030204" pitchFamily="18" charset="0"/>
                            <a:cs typeface="Calibri" pitchFamily="34" charset="0"/>
                          </a:rPr>
                          <m:t>Γ</m:t>
                        </m:r>
                      </m:e>
                      <m:sub>
                        <m:r>
                          <a:rPr lang="en-US" sz="1600" i="1">
                            <a:latin typeface="Cambria Math" panose="02040503050406030204" pitchFamily="18" charset="0"/>
                            <a:cs typeface="Calibri" pitchFamily="34" charset="0"/>
                          </a:rPr>
                          <m:t>1</m:t>
                        </m:r>
                      </m:sub>
                    </m:sSub>
                  </m:oMath>
                </a14:m>
                <a:r>
                  <a:rPr lang="en-US" sz="1600" baseline="-25000" dirty="0">
                    <a:latin typeface="Calibri" panose="020F0502020204030204" pitchFamily="34" charset="0"/>
                    <a:cs typeface="Calibri" panose="020F0502020204030204" pitchFamily="34" charset="0"/>
                  </a:rPr>
                  <a:t> </a:t>
                </a:r>
                <a:r>
                  <a:rPr lang="en-US" sz="1600" dirty="0">
                    <a:latin typeface="Calibri" panose="020F0502020204030204" pitchFamily="34" charset="0"/>
                    <a:cs typeface="Calibri" panose="020F0502020204030204" pitchFamily="34" charset="0"/>
                  </a:rPr>
                  <a:t>based on values just obtained for </a:t>
                </a:r>
                <a14:m>
                  <m:oMath xmlns:m="http://schemas.openxmlformats.org/officeDocument/2006/math">
                    <m:sSub>
                      <m:sSubPr>
                        <m:ctrlPr>
                          <a:rPr lang="en-US" sz="1600" i="1">
                            <a:latin typeface="Cambria Math" panose="02040503050406030204" pitchFamily="18" charset="0"/>
                            <a:cs typeface="Calibri" pitchFamily="34" charset="0"/>
                          </a:rPr>
                        </m:ctrlPr>
                      </m:sSubPr>
                      <m:e>
                        <m:r>
                          <m:rPr>
                            <m:sty m:val="p"/>
                          </m:rPr>
                          <a:rPr lang="el-GR" sz="1600" i="1">
                            <a:latin typeface="Cambria Math" panose="02040503050406030204" pitchFamily="18" charset="0"/>
                            <a:ea typeface="Cambria Math" panose="02040503050406030204" pitchFamily="18" charset="0"/>
                            <a:cs typeface="Calibri" pitchFamily="34" charset="0"/>
                          </a:rPr>
                          <m:t>Ω</m:t>
                        </m:r>
                      </m:e>
                      <m:sub>
                        <m:r>
                          <a:rPr lang="en-US" sz="1600" i="1">
                            <a:latin typeface="Cambria Math" panose="02040503050406030204" pitchFamily="18" charset="0"/>
                            <a:ea typeface="Cambria Math" panose="02040503050406030204" pitchFamily="18" charset="0"/>
                            <a:cs typeface="Calibri" pitchFamily="34" charset="0"/>
                          </a:rPr>
                          <m:t>2</m:t>
                        </m:r>
                      </m:sub>
                    </m:sSub>
                  </m:oMath>
                </a14:m>
                <a:r>
                  <a:rPr lang="en-US" sz="1600" dirty="0">
                    <a:latin typeface="Calibri" panose="020F0502020204030204" pitchFamily="34" charset="0"/>
                    <a:cs typeface="Calibri" panose="020F0502020204030204" pitchFamily="34" charset="0"/>
                  </a:rPr>
                  <a:t>.</a:t>
                </a:r>
              </a:p>
            </p:txBody>
          </p:sp>
        </mc:Choice>
        <mc:Fallback xmlns="">
          <p:sp>
            <p:nvSpPr>
              <p:cNvPr id="8" name="Content Placeholder 2">
                <a:extLst>
                  <a:ext uri="{FF2B5EF4-FFF2-40B4-BE49-F238E27FC236}">
                    <a16:creationId xmlns:a16="http://schemas.microsoft.com/office/drawing/2014/main" id="{53D41122-2A71-4192-8365-409D47AA4BBB}"/>
                  </a:ext>
                </a:extLst>
              </p:cNvPr>
              <p:cNvSpPr txBox="1">
                <a:spLocks noRot="1" noChangeAspect="1" noMove="1" noResize="1" noEditPoints="1" noAdjustHandles="1" noChangeArrowheads="1" noChangeShapeType="1" noTextEdit="1"/>
              </p:cNvSpPr>
              <p:nvPr/>
            </p:nvSpPr>
            <p:spPr bwMode="auto">
              <a:xfrm>
                <a:off x="94298" y="2710225"/>
                <a:ext cx="6717468" cy="2050868"/>
              </a:xfrm>
              <a:prstGeom prst="rect">
                <a:avLst/>
              </a:prstGeom>
              <a:blipFill>
                <a:blip r:embed="rId4"/>
                <a:stretch>
                  <a:fillRect l="-725" t="-1183" r="-272" b="-296"/>
                </a:stretch>
              </a:blipFill>
              <a:ln w="9525">
                <a:solidFill>
                  <a:schemeClr val="tx1"/>
                </a:solidFill>
                <a:miter lim="800000"/>
                <a:headEnd/>
                <a:tailEnd/>
              </a:ln>
            </p:spPr>
            <p:txBody>
              <a:bodyPr/>
              <a:lstStyle/>
              <a:p>
                <a:r>
                  <a:rPr lang="en-US">
                    <a:noFill/>
                  </a:rPr>
                  <a:t> </a:t>
                </a:r>
              </a:p>
            </p:txBody>
          </p:sp>
        </mc:Fallback>
      </mc:AlternateContent>
      <p:pic>
        <p:nvPicPr>
          <p:cNvPr id="9" name="Picture 8" descr="schwarz.jpg">
            <a:extLst>
              <a:ext uri="{FF2B5EF4-FFF2-40B4-BE49-F238E27FC236}">
                <a16:creationId xmlns:a16="http://schemas.microsoft.com/office/drawing/2014/main" id="{963202EA-3D7F-44EB-9BB4-B9FA0964DE45}"/>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7925020" y="872710"/>
            <a:ext cx="811784" cy="1116631"/>
          </a:xfrm>
          <a:prstGeom prst="rect">
            <a:avLst/>
          </a:prstGeom>
        </p:spPr>
      </p:pic>
      <p:sp>
        <p:nvSpPr>
          <p:cNvPr id="10" name="TextBox 9">
            <a:extLst>
              <a:ext uri="{FF2B5EF4-FFF2-40B4-BE49-F238E27FC236}">
                <a16:creationId xmlns:a16="http://schemas.microsoft.com/office/drawing/2014/main" id="{07AAF216-7F5D-43E0-A4A4-63164C079A63}"/>
              </a:ext>
            </a:extLst>
          </p:cNvPr>
          <p:cNvSpPr txBox="1"/>
          <p:nvPr/>
        </p:nvSpPr>
        <p:spPr>
          <a:xfrm>
            <a:off x="188337" y="1728304"/>
            <a:ext cx="7392936" cy="646331"/>
          </a:xfrm>
          <a:prstGeom prst="rect">
            <a:avLst/>
          </a:prstGeom>
          <a:solidFill>
            <a:srgbClr val="FFCC99"/>
          </a:solidFill>
        </p:spPr>
        <p:txBody>
          <a:bodyPr wrap="square" rtlCol="0">
            <a:spAutoFit/>
          </a:bodyPr>
          <a:lstStyle/>
          <a:p>
            <a:pPr algn="ctr"/>
            <a:r>
              <a:rPr lang="en-US" b="1" dirty="0">
                <a:latin typeface="Calibri" panose="020F0502020204030204" pitchFamily="34" charset="0"/>
                <a:cs typeface="Calibri" panose="020F0502020204030204" pitchFamily="34" charset="0"/>
              </a:rPr>
              <a:t>Crux of Method:</a:t>
            </a:r>
            <a:r>
              <a:rPr lang="en-US" dirty="0">
                <a:latin typeface="Calibri" panose="020F0502020204030204" pitchFamily="34" charset="0"/>
                <a:cs typeface="Calibri" panose="020F0502020204030204" pitchFamily="34" charset="0"/>
              </a:rPr>
              <a:t> if the solution is known in regularly shaped domains, use those as pieces to iteratively build a solution for the more complex domain.</a:t>
            </a:r>
          </a:p>
        </p:txBody>
      </p:sp>
      <p:sp>
        <p:nvSpPr>
          <p:cNvPr id="12" name="TextBox 11">
            <a:extLst>
              <a:ext uri="{FF2B5EF4-FFF2-40B4-BE49-F238E27FC236}">
                <a16:creationId xmlns:a16="http://schemas.microsoft.com/office/drawing/2014/main" id="{B8B9569D-87E4-4567-A923-8B139D0B921B}"/>
              </a:ext>
            </a:extLst>
          </p:cNvPr>
          <p:cNvSpPr txBox="1"/>
          <p:nvPr/>
        </p:nvSpPr>
        <p:spPr>
          <a:xfrm>
            <a:off x="1840764" y="2513629"/>
            <a:ext cx="3163600" cy="369332"/>
          </a:xfrm>
          <a:prstGeom prst="rect">
            <a:avLst/>
          </a:prstGeom>
          <a:solidFill>
            <a:schemeClr val="bg1"/>
          </a:solidFill>
          <a:ln w="19050">
            <a:solidFill>
              <a:srgbClr val="0070C0"/>
            </a:solidFill>
          </a:ln>
        </p:spPr>
        <p:txBody>
          <a:bodyPr wrap="square" rtlCol="0">
            <a:spAutoFit/>
          </a:bodyPr>
          <a:lstStyle/>
          <a:p>
            <a:pPr algn="ctr"/>
            <a:r>
              <a:rPr lang="en-US" b="1" dirty="0">
                <a:solidFill>
                  <a:srgbClr val="0070C0"/>
                </a:solidFill>
                <a:latin typeface="Calibri" panose="020F0502020204030204" pitchFamily="34" charset="0"/>
                <a:cs typeface="Calibri" panose="020F0502020204030204" pitchFamily="34" charset="0"/>
              </a:rPr>
              <a:t>Basic Schwarz Algorithm</a:t>
            </a:r>
          </a:p>
        </p:txBody>
      </p:sp>
      <p:sp>
        <p:nvSpPr>
          <p:cNvPr id="17" name="Rectangle 16">
            <a:extLst>
              <a:ext uri="{FF2B5EF4-FFF2-40B4-BE49-F238E27FC236}">
                <a16:creationId xmlns:a16="http://schemas.microsoft.com/office/drawing/2014/main" id="{57E1025A-7D5A-4C02-B9AF-9BCFFDAF8B40}"/>
              </a:ext>
            </a:extLst>
          </p:cNvPr>
          <p:cNvSpPr/>
          <p:nvPr/>
        </p:nvSpPr>
        <p:spPr>
          <a:xfrm>
            <a:off x="5219963" y="5640705"/>
            <a:ext cx="2813591" cy="300082"/>
          </a:xfrm>
          <a:prstGeom prst="rect">
            <a:avLst/>
          </a:prstGeom>
        </p:spPr>
        <p:txBody>
          <a:bodyPr wrap="none">
            <a:spAutoFit/>
          </a:bodyPr>
          <a:lstStyle/>
          <a:p>
            <a:r>
              <a:rPr lang="en-US" sz="1350" baseline="30000" dirty="0">
                <a:solidFill>
                  <a:schemeClr val="bg1"/>
                </a:solidFill>
              </a:rPr>
              <a:t>2</a:t>
            </a:r>
            <a:r>
              <a:rPr lang="en-US" sz="1350" dirty="0">
                <a:solidFill>
                  <a:schemeClr val="bg1"/>
                </a:solidFill>
              </a:rPr>
              <a:t>Lions, 1990. </a:t>
            </a:r>
            <a:r>
              <a:rPr lang="en-US" sz="1350" baseline="30000" dirty="0">
                <a:solidFill>
                  <a:schemeClr val="bg1"/>
                </a:solidFill>
              </a:rPr>
              <a:t>3</a:t>
            </a:r>
            <a:r>
              <a:rPr lang="en-US" sz="1350" dirty="0">
                <a:solidFill>
                  <a:schemeClr val="bg1"/>
                </a:solidFill>
              </a:rPr>
              <a:t>Zanolli </a:t>
            </a:r>
            <a:r>
              <a:rPr lang="en-US" sz="1350" i="1" dirty="0">
                <a:solidFill>
                  <a:schemeClr val="bg1"/>
                </a:solidFill>
              </a:rPr>
              <a:t>et al., </a:t>
            </a:r>
            <a:r>
              <a:rPr lang="en-US" sz="1350" dirty="0">
                <a:solidFill>
                  <a:schemeClr val="bg1"/>
                </a:solidFill>
              </a:rPr>
              <a:t>1987. </a:t>
            </a:r>
          </a:p>
        </p:txBody>
      </p:sp>
      <p:sp>
        <p:nvSpPr>
          <p:cNvPr id="19" name="Title 1">
            <a:extLst>
              <a:ext uri="{FF2B5EF4-FFF2-40B4-BE49-F238E27FC236}">
                <a16:creationId xmlns:a16="http://schemas.microsoft.com/office/drawing/2014/main" id="{64B94091-C1C9-4FF1-A08A-C51187B8313D}"/>
              </a:ext>
            </a:extLst>
          </p:cNvPr>
          <p:cNvSpPr txBox="1">
            <a:spLocks/>
          </p:cNvSpPr>
          <p:nvPr/>
        </p:nvSpPr>
        <p:spPr>
          <a:xfrm>
            <a:off x="142434" y="51148"/>
            <a:ext cx="8186271" cy="476619"/>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Schwarz Alternating Method for Domain Decomposition</a:t>
            </a:r>
          </a:p>
        </p:txBody>
      </p:sp>
      <mc:AlternateContent xmlns:mc="http://schemas.openxmlformats.org/markup-compatibility/2006" xmlns:a14="http://schemas.microsoft.com/office/drawing/2010/main">
        <mc:Choice Requires="a14">
          <p:sp>
            <p:nvSpPr>
              <p:cNvPr id="20" name="TextBox 19">
                <a:extLst>
                  <a:ext uri="{FF2B5EF4-FFF2-40B4-BE49-F238E27FC236}">
                    <a16:creationId xmlns:a16="http://schemas.microsoft.com/office/drawing/2014/main" id="{C35F4AD3-4940-4490-A876-8C0A3CE31DE2}"/>
                  </a:ext>
                </a:extLst>
              </p:cNvPr>
              <p:cNvSpPr txBox="1"/>
              <p:nvPr/>
            </p:nvSpPr>
            <p:spPr>
              <a:xfrm>
                <a:off x="120631" y="4858369"/>
                <a:ext cx="8962880" cy="1323439"/>
              </a:xfrm>
              <a:prstGeom prst="rect">
                <a:avLst/>
              </a:prstGeom>
              <a:noFill/>
            </p:spPr>
            <p:txBody>
              <a:bodyPr wrap="square" rtlCol="0">
                <a:spAutoFit/>
              </a:bodyPr>
              <a:lstStyle/>
              <a:p>
                <a:r>
                  <a:rPr lang="en-US" b="1" dirty="0">
                    <a:solidFill>
                      <a:schemeClr val="bg1"/>
                    </a:solidFill>
                    <a:latin typeface="Calibri" panose="020F0502020204030204" pitchFamily="34" charset="0"/>
                    <a:cs typeface="Calibri" panose="020F0502020204030204" pitchFamily="34" charset="0"/>
                  </a:rPr>
                  <a:t>Overlapping Schwarz: </a:t>
                </a:r>
                <a:r>
                  <a:rPr lang="en-US" dirty="0">
                    <a:solidFill>
                      <a:schemeClr val="bg1"/>
                    </a:solidFill>
                    <a:latin typeface="Calibri" panose="020F0502020204030204" pitchFamily="34" charset="0"/>
                    <a:cs typeface="Calibri" panose="020F0502020204030204" pitchFamily="34" charset="0"/>
                  </a:rPr>
                  <a:t>convergent with all-Dirichlet transmission BCs</a:t>
                </a:r>
                <a:r>
                  <a:rPr lang="en-US" baseline="30000" dirty="0">
                    <a:solidFill>
                      <a:schemeClr val="bg1"/>
                    </a:solidFill>
                    <a:latin typeface="Calibri" panose="020F0502020204030204" pitchFamily="34" charset="0"/>
                    <a:cs typeface="Calibri" panose="020F0502020204030204" pitchFamily="34" charset="0"/>
                  </a:rPr>
                  <a:t>1</a:t>
                </a:r>
                <a:r>
                  <a:rPr lang="en-US" dirty="0">
                    <a:solidFill>
                      <a:schemeClr val="bg1"/>
                    </a:solidFill>
                    <a:latin typeface="Calibri" panose="020F0502020204030204" pitchFamily="34" charset="0"/>
                    <a:cs typeface="Calibri" panose="020F0502020204030204" pitchFamily="34" charset="0"/>
                  </a:rPr>
                  <a:t> if </a:t>
                </a:r>
                <a14:m>
                  <m:oMath xmlns:m="http://schemas.openxmlformats.org/officeDocument/2006/math">
                    <m:sSub>
                      <m:sSubPr>
                        <m:ctrlPr>
                          <a:rPr lang="en-US" i="1">
                            <a:solidFill>
                              <a:schemeClr val="bg1"/>
                            </a:solidFill>
                            <a:latin typeface="Cambria Math" panose="02040503050406030204" pitchFamily="18" charset="0"/>
                          </a:rPr>
                        </m:ctrlPr>
                      </m:sSubPr>
                      <m:e>
                        <m:r>
                          <m:rPr>
                            <m:sty m:val="p"/>
                          </m:rPr>
                          <a:rPr lang="el-GR" i="1">
                            <a:solidFill>
                              <a:schemeClr val="bg1"/>
                            </a:solidFill>
                            <a:latin typeface="Cambria Math" panose="02040503050406030204" pitchFamily="18" charset="0"/>
                            <a:ea typeface="Cambria Math" panose="02040503050406030204" pitchFamily="18" charset="0"/>
                          </a:rPr>
                          <m:t>Ω</m:t>
                        </m:r>
                      </m:e>
                      <m:sub>
                        <m:r>
                          <a:rPr lang="en-US" i="1">
                            <a:solidFill>
                              <a:schemeClr val="bg1"/>
                            </a:solidFill>
                            <a:latin typeface="Cambria Math" panose="02040503050406030204" pitchFamily="18" charset="0"/>
                          </a:rPr>
                          <m:t>1</m:t>
                        </m:r>
                      </m:sub>
                    </m:sSub>
                    <m:r>
                      <a:rPr lang="en-US" i="1">
                        <a:solidFill>
                          <a:schemeClr val="bg1"/>
                        </a:solidFill>
                        <a:latin typeface="Cambria Math" panose="02040503050406030204" pitchFamily="18" charset="0"/>
                        <a:ea typeface="Cambria Math" panose="02040503050406030204" pitchFamily="18" charset="0"/>
                      </a:rPr>
                      <m:t>⋂</m:t>
                    </m:r>
                    <m:sSub>
                      <m:sSubPr>
                        <m:ctrlPr>
                          <a:rPr lang="en-US" i="1">
                            <a:solidFill>
                              <a:schemeClr val="bg1"/>
                            </a:solidFill>
                            <a:latin typeface="Cambria Math" panose="02040503050406030204" pitchFamily="18" charset="0"/>
                          </a:rPr>
                        </m:ctrlPr>
                      </m:sSubPr>
                      <m:e>
                        <m:r>
                          <a:rPr lang="en-US" i="1">
                            <a:solidFill>
                              <a:schemeClr val="bg1"/>
                            </a:solidFill>
                            <a:latin typeface="Cambria Math" panose="02040503050406030204" pitchFamily="18" charset="0"/>
                          </a:rPr>
                          <m:t> </m:t>
                        </m:r>
                        <m:r>
                          <m:rPr>
                            <m:sty m:val="p"/>
                          </m:rPr>
                          <a:rPr lang="el-GR" i="1">
                            <a:solidFill>
                              <a:schemeClr val="bg1"/>
                            </a:solidFill>
                            <a:latin typeface="Cambria Math" panose="02040503050406030204" pitchFamily="18" charset="0"/>
                            <a:ea typeface="Cambria Math" panose="02040503050406030204" pitchFamily="18" charset="0"/>
                          </a:rPr>
                          <m:t>Ω</m:t>
                        </m:r>
                      </m:e>
                      <m:sub>
                        <m:r>
                          <a:rPr lang="en-US" i="1">
                            <a:solidFill>
                              <a:schemeClr val="bg1"/>
                            </a:solidFill>
                            <a:latin typeface="Cambria Math" panose="02040503050406030204" pitchFamily="18" charset="0"/>
                            <a:ea typeface="Cambria Math" panose="02040503050406030204" pitchFamily="18" charset="0"/>
                          </a:rPr>
                          <m:t>2</m:t>
                        </m:r>
                      </m:sub>
                    </m:sSub>
                    <m:r>
                      <a:rPr lang="en-US" i="1">
                        <a:solidFill>
                          <a:schemeClr val="bg1"/>
                        </a:solidFill>
                        <a:latin typeface="Cambria Math" panose="02040503050406030204" pitchFamily="18" charset="0"/>
                        <a:ea typeface="Cambria Math" panose="02040503050406030204" pitchFamily="18" charset="0"/>
                      </a:rPr>
                      <m:t>≠∅</m:t>
                    </m:r>
                  </m:oMath>
                </a14:m>
                <a:r>
                  <a:rPr lang="en-US" dirty="0">
                    <a:solidFill>
                      <a:schemeClr val="bg1"/>
                    </a:solidFill>
                    <a:latin typeface="Calibri" panose="020F0502020204030204" pitchFamily="34" charset="0"/>
                    <a:cs typeface="Calibri" panose="020F0502020204030204" pitchFamily="34" charset="0"/>
                  </a:rPr>
                  <a:t>.</a:t>
                </a:r>
              </a:p>
              <a:p>
                <a:endParaRPr lang="en-US" sz="4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r>
                  <a:rPr lang="en-US" b="1" dirty="0">
                    <a:solidFill>
                      <a:srgbClr val="0070C0"/>
                    </a:solidFill>
                    <a:latin typeface="Calibri" panose="020F0502020204030204" pitchFamily="34" charset="0"/>
                    <a:cs typeface="Calibri" panose="020F0502020204030204" pitchFamily="34" charset="0"/>
                  </a:rPr>
                  <a:t>Non-overlapping Schwarz: </a:t>
                </a:r>
                <a:r>
                  <a:rPr lang="en-US" dirty="0">
                    <a:latin typeface="Calibri" panose="020F0502020204030204" pitchFamily="34" charset="0"/>
                    <a:cs typeface="Calibri" panose="020F0502020204030204" pitchFamily="34" charset="0"/>
                  </a:rPr>
                  <a:t>convergent with Robin-Robin</a:t>
                </a:r>
                <a:r>
                  <a:rPr lang="en-US" baseline="30000" dirty="0">
                    <a:latin typeface="Calibri" panose="020F0502020204030204" pitchFamily="34" charset="0"/>
                    <a:cs typeface="Calibri" panose="020F0502020204030204" pitchFamily="34" charset="0"/>
                  </a:rPr>
                  <a:t>2</a:t>
                </a:r>
                <a:r>
                  <a:rPr lang="en-US" dirty="0">
                    <a:latin typeface="Calibri" panose="020F0502020204030204" pitchFamily="34" charset="0"/>
                    <a:cs typeface="Calibri" panose="020F0502020204030204" pitchFamily="34" charset="0"/>
                  </a:rPr>
                  <a:t> or alternating Neumann-Dirichlet</a:t>
                </a:r>
                <a:r>
                  <a:rPr lang="en-US" baseline="30000" dirty="0">
                    <a:latin typeface="Calibri" panose="020F0502020204030204" pitchFamily="34" charset="0"/>
                    <a:cs typeface="Calibri" panose="020F0502020204030204" pitchFamily="34" charset="0"/>
                  </a:rPr>
                  <a:t>3</a:t>
                </a:r>
                <a:r>
                  <a:rPr lang="en-US" dirty="0">
                    <a:latin typeface="Calibri" panose="020F0502020204030204" pitchFamily="34" charset="0"/>
                    <a:cs typeface="Calibri" panose="020F0502020204030204" pitchFamily="34" charset="0"/>
                  </a:rPr>
                  <a:t> transmission BCs.  </a:t>
                </a:r>
              </a:p>
              <a:p>
                <a:endParaRPr lang="en-US" dirty="0">
                  <a:latin typeface="Calibri" panose="020F0502020204030204" pitchFamily="34" charset="0"/>
                  <a:cs typeface="Calibri" panose="020F0502020204030204" pitchFamily="34" charset="0"/>
                </a:endParaRPr>
              </a:p>
            </p:txBody>
          </p:sp>
        </mc:Choice>
        <mc:Fallback xmlns="">
          <p:sp>
            <p:nvSpPr>
              <p:cNvPr id="20" name="TextBox 19">
                <a:extLst>
                  <a:ext uri="{FF2B5EF4-FFF2-40B4-BE49-F238E27FC236}">
                    <a16:creationId xmlns:a16="http://schemas.microsoft.com/office/drawing/2014/main" id="{C35F4AD3-4940-4490-A876-8C0A3CE31DE2}"/>
                  </a:ext>
                </a:extLst>
              </p:cNvPr>
              <p:cNvSpPr txBox="1">
                <a:spLocks noRot="1" noChangeAspect="1" noMove="1" noResize="1" noEditPoints="1" noAdjustHandles="1" noChangeArrowheads="1" noChangeShapeType="1" noTextEdit="1"/>
              </p:cNvSpPr>
              <p:nvPr/>
            </p:nvSpPr>
            <p:spPr>
              <a:xfrm>
                <a:off x="120631" y="4858369"/>
                <a:ext cx="8962880" cy="1323439"/>
              </a:xfrm>
              <a:prstGeom prst="rect">
                <a:avLst/>
              </a:prstGeom>
              <a:blipFill>
                <a:blip r:embed="rId6"/>
                <a:stretch>
                  <a:fillRect l="-612" t="-2765"/>
                </a:stretch>
              </a:blipFill>
            </p:spPr>
            <p:txBody>
              <a:bodyPr/>
              <a:lstStyle/>
              <a:p>
                <a:r>
                  <a:rPr lang="en-US">
                    <a:noFill/>
                  </a:rPr>
                  <a:t> </a:t>
                </a:r>
              </a:p>
            </p:txBody>
          </p:sp>
        </mc:Fallback>
      </mc:AlternateContent>
      <p:sp>
        <p:nvSpPr>
          <p:cNvPr id="24" name="Rectangle 23">
            <a:extLst>
              <a:ext uri="{FF2B5EF4-FFF2-40B4-BE49-F238E27FC236}">
                <a16:creationId xmlns:a16="http://schemas.microsoft.com/office/drawing/2014/main" id="{B3451853-1367-4E5D-94C2-7BF6285F94B2}"/>
              </a:ext>
            </a:extLst>
          </p:cNvPr>
          <p:cNvSpPr/>
          <p:nvPr/>
        </p:nvSpPr>
        <p:spPr>
          <a:xfrm>
            <a:off x="2267362" y="6548275"/>
            <a:ext cx="2681888" cy="307777"/>
          </a:xfrm>
          <a:prstGeom prst="rect">
            <a:avLst/>
          </a:prstGeom>
        </p:spPr>
        <p:txBody>
          <a:bodyPr wrap="none">
            <a:spAutoFit/>
          </a:bodyPr>
          <a:lstStyle/>
          <a:p>
            <a:r>
              <a:rPr lang="en-US" sz="1400" baseline="30000" dirty="0">
                <a:solidFill>
                  <a:schemeClr val="bg1"/>
                </a:solidFill>
                <a:latin typeface="Calibri" panose="020F0502020204030204" pitchFamily="34" charset="0"/>
                <a:cs typeface="Calibri" panose="020F0502020204030204" pitchFamily="34" charset="0"/>
              </a:rPr>
              <a:t>2</a:t>
            </a:r>
            <a:r>
              <a:rPr lang="en-US" sz="1400" dirty="0">
                <a:solidFill>
                  <a:schemeClr val="bg1"/>
                </a:solidFill>
                <a:latin typeface="Calibri" panose="020F0502020204030204" pitchFamily="34" charset="0"/>
                <a:cs typeface="Calibri" panose="020F0502020204030204" pitchFamily="34" charset="0"/>
              </a:rPr>
              <a:t>Lions, 1990.  </a:t>
            </a:r>
            <a:r>
              <a:rPr lang="en-US" sz="1400" baseline="30000" dirty="0">
                <a:solidFill>
                  <a:schemeClr val="bg1"/>
                </a:solidFill>
                <a:latin typeface="Calibri" panose="020F0502020204030204" pitchFamily="34" charset="0"/>
                <a:cs typeface="Calibri" panose="020F0502020204030204" pitchFamily="34" charset="0"/>
              </a:rPr>
              <a:t>3</a:t>
            </a:r>
            <a:r>
              <a:rPr lang="en-US" sz="1400" dirty="0">
                <a:solidFill>
                  <a:schemeClr val="bg1"/>
                </a:solidFill>
                <a:latin typeface="Calibri" panose="020F0502020204030204" pitchFamily="34" charset="0"/>
                <a:cs typeface="Calibri" panose="020F0502020204030204" pitchFamily="34" charset="0"/>
              </a:rPr>
              <a:t>Zanolli </a:t>
            </a:r>
            <a:r>
              <a:rPr lang="en-US" sz="1400" i="1" dirty="0">
                <a:solidFill>
                  <a:schemeClr val="bg1"/>
                </a:solidFill>
                <a:latin typeface="Calibri" panose="020F0502020204030204" pitchFamily="34" charset="0"/>
                <a:cs typeface="Calibri" panose="020F0502020204030204" pitchFamily="34" charset="0"/>
              </a:rPr>
              <a:t>et al., </a:t>
            </a:r>
            <a:r>
              <a:rPr lang="en-US" sz="1400" dirty="0">
                <a:solidFill>
                  <a:schemeClr val="bg1"/>
                </a:solidFill>
                <a:latin typeface="Calibri" panose="020F0502020204030204" pitchFamily="34" charset="0"/>
                <a:cs typeface="Calibri" panose="020F0502020204030204" pitchFamily="34" charset="0"/>
              </a:rPr>
              <a:t>1987. </a:t>
            </a:r>
          </a:p>
        </p:txBody>
      </p:sp>
    </p:spTree>
    <p:extLst>
      <p:ext uri="{BB962C8B-B14F-4D97-AF65-F5344CB8AC3E}">
        <p14:creationId xmlns:p14="http://schemas.microsoft.com/office/powerpoint/2010/main" val="686055586"/>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A17EF9CF-55CB-4BC6-8856-9A0F58A1A4C4}"/>
              </a:ext>
            </a:extLst>
          </p:cNvPr>
          <p:cNvPicPr>
            <a:picLocks noChangeAspect="1"/>
          </p:cNvPicPr>
          <p:nvPr/>
        </p:nvPicPr>
        <p:blipFill>
          <a:blip r:embed="rId3"/>
          <a:stretch>
            <a:fillRect/>
          </a:stretch>
        </p:blipFill>
        <p:spPr>
          <a:xfrm>
            <a:off x="6839357" y="3584132"/>
            <a:ext cx="2342111" cy="1200150"/>
          </a:xfrm>
          <a:prstGeom prst="rect">
            <a:avLst/>
          </a:prstGeom>
        </p:spPr>
      </p:pic>
      <p:pic>
        <p:nvPicPr>
          <p:cNvPr id="13" name="Picture 12">
            <a:extLst>
              <a:ext uri="{FF2B5EF4-FFF2-40B4-BE49-F238E27FC236}">
                <a16:creationId xmlns:a16="http://schemas.microsoft.com/office/drawing/2014/main" id="{52325D87-8E51-4DD2-B6AE-E124EFEAE38D}"/>
              </a:ext>
            </a:extLst>
          </p:cNvPr>
          <p:cNvPicPr>
            <a:picLocks noChangeAspect="1"/>
          </p:cNvPicPr>
          <p:nvPr/>
        </p:nvPicPr>
        <p:blipFill>
          <a:blip r:embed="rId4"/>
          <a:stretch>
            <a:fillRect/>
          </a:stretch>
        </p:blipFill>
        <p:spPr>
          <a:xfrm>
            <a:off x="6839356" y="2411171"/>
            <a:ext cx="2291744" cy="1200150"/>
          </a:xfrm>
          <a:prstGeom prst="rect">
            <a:avLst/>
          </a:prstGeom>
        </p:spPr>
      </p:pic>
      <p:sp>
        <p:nvSpPr>
          <p:cNvPr id="14" name="TextBox 13">
            <a:extLst>
              <a:ext uri="{FF2B5EF4-FFF2-40B4-BE49-F238E27FC236}">
                <a16:creationId xmlns:a16="http://schemas.microsoft.com/office/drawing/2014/main" id="{6CF87F96-6331-40D0-8FCE-3C7FFC982044}"/>
              </a:ext>
            </a:extLst>
          </p:cNvPr>
          <p:cNvSpPr txBox="1"/>
          <p:nvPr/>
        </p:nvSpPr>
        <p:spPr>
          <a:xfrm>
            <a:off x="7985228" y="2532933"/>
            <a:ext cx="3052187" cy="292388"/>
          </a:xfrm>
          <a:prstGeom prst="rect">
            <a:avLst/>
          </a:prstGeom>
          <a:noFill/>
        </p:spPr>
        <p:txBody>
          <a:bodyPr wrap="square" rtlCol="0">
            <a:spAutoFit/>
          </a:bodyPr>
          <a:lstStyle/>
          <a:p>
            <a:r>
              <a:rPr lang="en-US" sz="1300" i="1" dirty="0">
                <a:solidFill>
                  <a:srgbClr val="0070C0"/>
                </a:solidFill>
                <a:latin typeface="Calibri" panose="020F0502020204030204" pitchFamily="34" charset="0"/>
                <a:cs typeface="Calibri" panose="020F0502020204030204" pitchFamily="34" charset="0"/>
              </a:rPr>
              <a:t>overlapping</a:t>
            </a:r>
          </a:p>
        </p:txBody>
      </p:sp>
      <p:sp>
        <p:nvSpPr>
          <p:cNvPr id="18" name="TextBox 17">
            <a:extLst>
              <a:ext uri="{FF2B5EF4-FFF2-40B4-BE49-F238E27FC236}">
                <a16:creationId xmlns:a16="http://schemas.microsoft.com/office/drawing/2014/main" id="{45C15424-0FE5-4BD9-BD06-67EB2ED0F41D}"/>
              </a:ext>
            </a:extLst>
          </p:cNvPr>
          <p:cNvSpPr txBox="1"/>
          <p:nvPr/>
        </p:nvSpPr>
        <p:spPr>
          <a:xfrm>
            <a:off x="7816256" y="3647857"/>
            <a:ext cx="1430484" cy="292388"/>
          </a:xfrm>
          <a:prstGeom prst="rect">
            <a:avLst/>
          </a:prstGeom>
          <a:noFill/>
        </p:spPr>
        <p:txBody>
          <a:bodyPr wrap="square" rtlCol="0">
            <a:spAutoFit/>
          </a:bodyPr>
          <a:lstStyle/>
          <a:p>
            <a:pPr algn="ctr"/>
            <a:r>
              <a:rPr lang="en-US" sz="1300" i="1" dirty="0">
                <a:solidFill>
                  <a:srgbClr val="0070C0"/>
                </a:solidFill>
                <a:latin typeface="Calibri" panose="020F0502020204030204" pitchFamily="34" charset="0"/>
                <a:cs typeface="Calibri" panose="020F0502020204030204" pitchFamily="34" charset="0"/>
              </a:rPr>
              <a:t>non-overlapping</a:t>
            </a:r>
          </a:p>
        </p:txBody>
      </p:sp>
      <p:sp>
        <p:nvSpPr>
          <p:cNvPr id="4" name="Slide Number Placeholder 3">
            <a:extLst>
              <a:ext uri="{FF2B5EF4-FFF2-40B4-BE49-F238E27FC236}">
                <a16:creationId xmlns:a16="http://schemas.microsoft.com/office/drawing/2014/main" id="{82FD5723-502C-46C5-A627-0508C05AAF47}"/>
              </a:ext>
            </a:extLst>
          </p:cNvPr>
          <p:cNvSpPr>
            <a:spLocks noGrp="1"/>
          </p:cNvSpPr>
          <p:nvPr>
            <p:ph type="sldNum" sz="quarter" idx="12"/>
          </p:nvPr>
        </p:nvSpPr>
        <p:spPr/>
        <p:txBody>
          <a:bodyPr/>
          <a:lstStyle/>
          <a:p>
            <a:fld id="{6113E31D-E2AB-40D1-8B51-AFA5AFEF393A}" type="slidenum">
              <a:rPr lang="en-US" smtClean="0"/>
              <a:t>12</a:t>
            </a:fld>
            <a:endParaRPr lang="en-US" dirty="0"/>
          </a:p>
        </p:txBody>
      </p:sp>
      <p:sp>
        <p:nvSpPr>
          <p:cNvPr id="6" name="Content Placeholder 2">
            <a:extLst>
              <a:ext uri="{FF2B5EF4-FFF2-40B4-BE49-F238E27FC236}">
                <a16:creationId xmlns:a16="http://schemas.microsoft.com/office/drawing/2014/main" id="{D8A0A0C0-1A94-405F-8A7F-0BAFE64EEDAF}"/>
              </a:ext>
            </a:extLst>
          </p:cNvPr>
          <p:cNvSpPr txBox="1">
            <a:spLocks/>
          </p:cNvSpPr>
          <p:nvPr/>
        </p:nvSpPr>
        <p:spPr bwMode="auto">
          <a:xfrm>
            <a:off x="53841" y="1238210"/>
            <a:ext cx="7871179" cy="1196150"/>
          </a:xfrm>
          <a:prstGeom prst="rect">
            <a:avLst/>
          </a:prstGeom>
          <a:noFill/>
          <a:ln w="9525">
            <a:noFill/>
            <a:miter lim="800000"/>
            <a:headEnd/>
            <a:tailEnd/>
          </a:ln>
        </p:spPr>
        <p:txBody>
          <a:bodyPr vert="horz" wrap="square" lIns="68580" tIns="34290" rIns="68580" bIns="3429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a:buFont typeface="Arial" panose="020B0604020202020204" pitchFamily="34" charset="0"/>
              <a:buChar char="•"/>
              <a:defRPr/>
            </a:pPr>
            <a:r>
              <a:rPr lang="en-US" sz="1800" dirty="0">
                <a:latin typeface="Calibri" panose="020F0502020204030204" pitchFamily="34" charset="0"/>
                <a:cs typeface="Calibri" panose="020F0502020204030204" pitchFamily="34" charset="0"/>
              </a:rPr>
              <a:t>Proposed in 1870 by H. Schwarz for solving Laplace PDE on irregular domains.</a:t>
            </a:r>
          </a:p>
        </p:txBody>
      </p:sp>
      <p:sp>
        <p:nvSpPr>
          <p:cNvPr id="7" name="Subtitle 2">
            <a:extLst>
              <a:ext uri="{FF2B5EF4-FFF2-40B4-BE49-F238E27FC236}">
                <a16:creationId xmlns:a16="http://schemas.microsoft.com/office/drawing/2014/main" id="{50246849-77D0-4BB4-BD3A-9AD6A03843B2}"/>
              </a:ext>
            </a:extLst>
          </p:cNvPr>
          <p:cNvSpPr txBox="1">
            <a:spLocks/>
          </p:cNvSpPr>
          <p:nvPr/>
        </p:nvSpPr>
        <p:spPr bwMode="auto">
          <a:xfrm>
            <a:off x="7703560" y="2020497"/>
            <a:ext cx="1235414" cy="250469"/>
          </a:xfrm>
          <a:prstGeom prst="rect">
            <a:avLst/>
          </a:prstGeom>
          <a:noFill/>
          <a:ln w="9525">
            <a:noFill/>
            <a:miter lim="800000"/>
            <a:headEnd/>
            <a:tailEnd/>
          </a:ln>
        </p:spPr>
        <p:txBody>
          <a:bodyPr vert="horz" wrap="square" lIns="68580" tIns="34290" rIns="68580" bIns="3429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200" dirty="0">
                <a:latin typeface="Calibri" panose="020F0502020204030204" pitchFamily="34" charset="0"/>
                <a:cs typeface="Calibri" panose="020F0502020204030204" pitchFamily="34" charset="0"/>
              </a:rPr>
              <a:t>H. Schwarz (1843–1921)</a:t>
            </a:r>
            <a:endParaRPr lang="en-US" sz="1200" i="1" dirty="0">
              <a:latin typeface="Calibri" panose="020F0502020204030204" pitchFamily="34" charset="0"/>
              <a:cs typeface="Calibri" panose="020F0502020204030204" pitchFamily="34" charset="0"/>
            </a:endParaRPr>
          </a:p>
        </p:txBody>
      </p:sp>
      <mc:AlternateContent xmlns:mc="http://schemas.openxmlformats.org/markup-compatibility/2006" xmlns:a14="http://schemas.microsoft.com/office/drawing/2010/main">
        <mc:Choice Requires="a14">
          <p:sp>
            <p:nvSpPr>
              <p:cNvPr id="8" name="Content Placeholder 2">
                <a:extLst>
                  <a:ext uri="{FF2B5EF4-FFF2-40B4-BE49-F238E27FC236}">
                    <a16:creationId xmlns:a16="http://schemas.microsoft.com/office/drawing/2014/main" id="{53D41122-2A71-4192-8365-409D47AA4BBB}"/>
                  </a:ext>
                </a:extLst>
              </p:cNvPr>
              <p:cNvSpPr txBox="1">
                <a:spLocks/>
              </p:cNvSpPr>
              <p:nvPr/>
            </p:nvSpPr>
            <p:spPr bwMode="auto">
              <a:xfrm>
                <a:off x="94298" y="2710225"/>
                <a:ext cx="6717468" cy="2050868"/>
              </a:xfrm>
              <a:prstGeom prst="rect">
                <a:avLst/>
              </a:prstGeom>
              <a:noFill/>
              <a:ln w="9525">
                <a:solidFill>
                  <a:schemeClr val="tx1"/>
                </a:solidFill>
                <a:miter lim="800000"/>
                <a:headEnd/>
                <a:tailEnd/>
              </a:ln>
            </p:spPr>
            <p:txBody>
              <a:bodyPr vert="horz" wrap="square" lIns="68580" tIns="34290" rIns="68580" bIns="3429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buNone/>
                  <a:defRPr/>
                </a:pPr>
                <a:r>
                  <a:rPr lang="en-US" sz="1600" b="1" i="1" dirty="0">
                    <a:latin typeface="Calibri" panose="020F0502020204030204" pitchFamily="34" charset="0"/>
                    <a:cs typeface="Calibri" panose="020F0502020204030204" pitchFamily="34" charset="0"/>
                  </a:rPr>
                  <a:t>Initialize:</a:t>
                </a:r>
              </a:p>
              <a:p>
                <a:pPr>
                  <a:buFont typeface="Arial" panose="020B0604020202020204" pitchFamily="34" charset="0"/>
                  <a:buChar char="•"/>
                  <a:defRPr/>
                </a:pPr>
                <a:r>
                  <a:rPr lang="en-US" sz="1600" dirty="0">
                    <a:latin typeface="Calibri" panose="020F0502020204030204" pitchFamily="34" charset="0"/>
                    <a:cs typeface="Calibri" panose="020F0502020204030204" pitchFamily="34" charset="0"/>
                  </a:rPr>
                  <a:t>Solve PDE by any method on </a:t>
                </a:r>
                <a14:m>
                  <m:oMath xmlns:m="http://schemas.openxmlformats.org/officeDocument/2006/math">
                    <m:sSub>
                      <m:sSubPr>
                        <m:ctrlPr>
                          <a:rPr lang="en-US" sz="1600" i="1">
                            <a:latin typeface="Cambria Math" panose="02040503050406030204" pitchFamily="18" charset="0"/>
                            <a:cs typeface="Calibri" pitchFamily="34" charset="0"/>
                          </a:rPr>
                        </m:ctrlPr>
                      </m:sSubPr>
                      <m:e>
                        <m:r>
                          <m:rPr>
                            <m:sty m:val="p"/>
                          </m:rPr>
                          <a:rPr lang="el-GR" sz="1600" i="1">
                            <a:latin typeface="Cambria Math" panose="02040503050406030204" pitchFamily="18" charset="0"/>
                            <a:ea typeface="Cambria Math" panose="02040503050406030204" pitchFamily="18" charset="0"/>
                            <a:cs typeface="Calibri" pitchFamily="34" charset="0"/>
                          </a:rPr>
                          <m:t>Ω</m:t>
                        </m:r>
                      </m:e>
                      <m:sub>
                        <m:r>
                          <a:rPr lang="en-US" sz="1600" i="1">
                            <a:latin typeface="Cambria Math" panose="02040503050406030204" pitchFamily="18" charset="0"/>
                            <a:cs typeface="Calibri" pitchFamily="34" charset="0"/>
                          </a:rPr>
                          <m:t>1</m:t>
                        </m:r>
                      </m:sub>
                    </m:sSub>
                  </m:oMath>
                </a14:m>
                <a:r>
                  <a:rPr lang="en-US" sz="1600" dirty="0">
                    <a:latin typeface="Calibri" panose="020F0502020204030204" pitchFamily="34" charset="0"/>
                    <a:cs typeface="Calibri" panose="020F0502020204030204" pitchFamily="34" charset="0"/>
                  </a:rPr>
                  <a:t> w/ initial guess for transmission BCs on </a:t>
                </a:r>
                <a14:m>
                  <m:oMath xmlns:m="http://schemas.openxmlformats.org/officeDocument/2006/math">
                    <m:sSub>
                      <m:sSubPr>
                        <m:ctrlPr>
                          <a:rPr lang="en-US" sz="1600" i="1">
                            <a:latin typeface="Cambria Math" panose="02040503050406030204" pitchFamily="18" charset="0"/>
                            <a:cs typeface="Calibri" pitchFamily="34" charset="0"/>
                          </a:rPr>
                        </m:ctrlPr>
                      </m:sSubPr>
                      <m:e>
                        <m:r>
                          <m:rPr>
                            <m:sty m:val="p"/>
                          </m:rPr>
                          <a:rPr lang="el-GR" sz="1600" i="1">
                            <a:latin typeface="Cambria Math" panose="02040503050406030204" pitchFamily="18" charset="0"/>
                            <a:ea typeface="Cambria Math" panose="02040503050406030204" pitchFamily="18" charset="0"/>
                            <a:cs typeface="Calibri" pitchFamily="34" charset="0"/>
                          </a:rPr>
                          <m:t>Γ</m:t>
                        </m:r>
                      </m:e>
                      <m:sub>
                        <m:r>
                          <a:rPr lang="en-US" sz="1600" i="1">
                            <a:latin typeface="Cambria Math" panose="02040503050406030204" pitchFamily="18" charset="0"/>
                            <a:cs typeface="Calibri" pitchFamily="34" charset="0"/>
                          </a:rPr>
                          <m:t>1</m:t>
                        </m:r>
                      </m:sub>
                    </m:sSub>
                  </m:oMath>
                </a14:m>
                <a:r>
                  <a:rPr lang="en-US" sz="1600" dirty="0">
                    <a:latin typeface="Calibri" panose="020F0502020204030204" pitchFamily="34" charset="0"/>
                    <a:cs typeface="Calibri" panose="020F0502020204030204" pitchFamily="34" charset="0"/>
                  </a:rPr>
                  <a:t>.</a:t>
                </a:r>
              </a:p>
              <a:p>
                <a:pPr marL="0" indent="0">
                  <a:buNone/>
                  <a:defRPr/>
                </a:pPr>
                <a:r>
                  <a:rPr lang="en-US" sz="1600" b="1" i="1" dirty="0">
                    <a:latin typeface="Calibri" panose="020F0502020204030204" pitchFamily="34" charset="0"/>
                    <a:cs typeface="Calibri" panose="020F0502020204030204" pitchFamily="34" charset="0"/>
                  </a:rPr>
                  <a:t>Iterate until convergence:</a:t>
                </a:r>
              </a:p>
              <a:p>
                <a:pPr>
                  <a:buFont typeface="Arial" panose="020B0604020202020204" pitchFamily="34" charset="0"/>
                  <a:buChar char="•"/>
                  <a:defRPr/>
                </a:pPr>
                <a:r>
                  <a:rPr lang="en-US" sz="1600" dirty="0">
                    <a:latin typeface="Calibri" panose="020F0502020204030204" pitchFamily="34" charset="0"/>
                    <a:cs typeface="Calibri" panose="020F0502020204030204" pitchFamily="34" charset="0"/>
                  </a:rPr>
                  <a:t>Solve PDE by any method on </a:t>
                </a:r>
                <a14:m>
                  <m:oMath xmlns:m="http://schemas.openxmlformats.org/officeDocument/2006/math">
                    <m:sSub>
                      <m:sSubPr>
                        <m:ctrlPr>
                          <a:rPr lang="en-US" sz="1600" i="1">
                            <a:latin typeface="Cambria Math" panose="02040503050406030204" pitchFamily="18" charset="0"/>
                            <a:cs typeface="Calibri" pitchFamily="34" charset="0"/>
                          </a:rPr>
                        </m:ctrlPr>
                      </m:sSubPr>
                      <m:e>
                        <m:r>
                          <m:rPr>
                            <m:sty m:val="p"/>
                          </m:rPr>
                          <a:rPr lang="el-GR" sz="1600" i="1">
                            <a:latin typeface="Cambria Math" panose="02040503050406030204" pitchFamily="18" charset="0"/>
                            <a:ea typeface="Cambria Math" panose="02040503050406030204" pitchFamily="18" charset="0"/>
                            <a:cs typeface="Calibri" pitchFamily="34" charset="0"/>
                          </a:rPr>
                          <m:t>Ω</m:t>
                        </m:r>
                      </m:e>
                      <m:sub>
                        <m:r>
                          <a:rPr lang="en-US" sz="1600" i="1">
                            <a:latin typeface="Cambria Math" panose="02040503050406030204" pitchFamily="18" charset="0"/>
                            <a:ea typeface="Cambria Math" panose="02040503050406030204" pitchFamily="18" charset="0"/>
                            <a:cs typeface="Calibri" pitchFamily="34" charset="0"/>
                          </a:rPr>
                          <m:t>2</m:t>
                        </m:r>
                      </m:sub>
                    </m:sSub>
                  </m:oMath>
                </a14:m>
                <a:r>
                  <a:rPr lang="en-US" sz="1600" baseline="-25000" dirty="0">
                    <a:latin typeface="Calibri" panose="020F0502020204030204" pitchFamily="34" charset="0"/>
                    <a:cs typeface="Calibri" panose="020F0502020204030204" pitchFamily="34" charset="0"/>
                  </a:rPr>
                  <a:t> </a:t>
                </a:r>
                <a:r>
                  <a:rPr lang="en-US" sz="1600" dirty="0">
                    <a:latin typeface="Calibri" panose="020F0502020204030204" pitchFamily="34" charset="0"/>
                    <a:cs typeface="Calibri" panose="020F0502020204030204" pitchFamily="34" charset="0"/>
                  </a:rPr>
                  <a:t>w/ transmission BCs on </a:t>
                </a:r>
                <a14:m>
                  <m:oMath xmlns:m="http://schemas.openxmlformats.org/officeDocument/2006/math">
                    <m:sSub>
                      <m:sSubPr>
                        <m:ctrlPr>
                          <a:rPr lang="en-US" sz="1600" i="1">
                            <a:latin typeface="Cambria Math" panose="02040503050406030204" pitchFamily="18" charset="0"/>
                            <a:cs typeface="Calibri" pitchFamily="34" charset="0"/>
                          </a:rPr>
                        </m:ctrlPr>
                      </m:sSubPr>
                      <m:e>
                        <m:r>
                          <m:rPr>
                            <m:sty m:val="p"/>
                          </m:rPr>
                          <a:rPr lang="el-GR" sz="1600" i="1">
                            <a:latin typeface="Cambria Math" panose="02040503050406030204" pitchFamily="18" charset="0"/>
                            <a:ea typeface="Cambria Math" panose="02040503050406030204" pitchFamily="18" charset="0"/>
                            <a:cs typeface="Calibri" pitchFamily="34" charset="0"/>
                          </a:rPr>
                          <m:t>Γ</m:t>
                        </m:r>
                      </m:e>
                      <m:sub>
                        <m:r>
                          <a:rPr lang="en-US" sz="1600" i="1">
                            <a:latin typeface="Cambria Math" panose="02040503050406030204" pitchFamily="18" charset="0"/>
                            <a:cs typeface="Calibri" pitchFamily="34" charset="0"/>
                          </a:rPr>
                          <m:t>2</m:t>
                        </m:r>
                      </m:sub>
                    </m:sSub>
                  </m:oMath>
                </a14:m>
                <a:r>
                  <a:rPr lang="en-US" sz="1600" baseline="-25000" dirty="0">
                    <a:latin typeface="Calibri" panose="020F0502020204030204" pitchFamily="34" charset="0"/>
                    <a:cs typeface="Calibri" panose="020F0502020204030204" pitchFamily="34" charset="0"/>
                  </a:rPr>
                  <a:t> </a:t>
                </a:r>
                <a:r>
                  <a:rPr lang="en-US" sz="1600" dirty="0">
                    <a:latin typeface="Calibri" panose="020F0502020204030204" pitchFamily="34" charset="0"/>
                    <a:cs typeface="Calibri" panose="020F0502020204030204" pitchFamily="34" charset="0"/>
                  </a:rPr>
                  <a:t>based on values just obtained for </a:t>
                </a:r>
                <a14:m>
                  <m:oMath xmlns:m="http://schemas.openxmlformats.org/officeDocument/2006/math">
                    <m:sSub>
                      <m:sSubPr>
                        <m:ctrlPr>
                          <a:rPr lang="en-US" sz="1600" i="1">
                            <a:latin typeface="Cambria Math" panose="02040503050406030204" pitchFamily="18" charset="0"/>
                            <a:cs typeface="Calibri" pitchFamily="34" charset="0"/>
                          </a:rPr>
                        </m:ctrlPr>
                      </m:sSubPr>
                      <m:e>
                        <m:r>
                          <m:rPr>
                            <m:sty m:val="p"/>
                          </m:rPr>
                          <a:rPr lang="el-GR" sz="1600" i="1">
                            <a:latin typeface="Cambria Math" panose="02040503050406030204" pitchFamily="18" charset="0"/>
                            <a:ea typeface="Cambria Math" panose="02040503050406030204" pitchFamily="18" charset="0"/>
                            <a:cs typeface="Calibri" pitchFamily="34" charset="0"/>
                          </a:rPr>
                          <m:t>Ω</m:t>
                        </m:r>
                      </m:e>
                      <m:sub>
                        <m:r>
                          <a:rPr lang="en-US" sz="1600" i="1">
                            <a:latin typeface="Cambria Math" panose="02040503050406030204" pitchFamily="18" charset="0"/>
                            <a:cs typeface="Calibri" pitchFamily="34" charset="0"/>
                          </a:rPr>
                          <m:t>1</m:t>
                        </m:r>
                      </m:sub>
                    </m:sSub>
                  </m:oMath>
                </a14:m>
                <a:r>
                  <a:rPr lang="en-US" sz="1600" dirty="0">
                    <a:latin typeface="Calibri" panose="020F0502020204030204" pitchFamily="34" charset="0"/>
                    <a:cs typeface="Calibri" panose="020F0502020204030204" pitchFamily="34" charset="0"/>
                  </a:rPr>
                  <a:t>.</a:t>
                </a:r>
              </a:p>
              <a:p>
                <a:pPr>
                  <a:buFont typeface="Arial" panose="020B0604020202020204" pitchFamily="34" charset="0"/>
                  <a:buChar char="•"/>
                  <a:defRPr/>
                </a:pPr>
                <a:r>
                  <a:rPr lang="en-US" sz="1600" dirty="0">
                    <a:latin typeface="Calibri" panose="020F0502020204030204" pitchFamily="34" charset="0"/>
                    <a:cs typeface="Calibri" panose="020F0502020204030204" pitchFamily="34" charset="0"/>
                  </a:rPr>
                  <a:t>Solve PDE by any method on </a:t>
                </a:r>
                <a14:m>
                  <m:oMath xmlns:m="http://schemas.openxmlformats.org/officeDocument/2006/math">
                    <m:sSub>
                      <m:sSubPr>
                        <m:ctrlPr>
                          <a:rPr lang="en-US" sz="1600" i="1">
                            <a:latin typeface="Cambria Math" panose="02040503050406030204" pitchFamily="18" charset="0"/>
                            <a:cs typeface="Calibri" pitchFamily="34" charset="0"/>
                          </a:rPr>
                        </m:ctrlPr>
                      </m:sSubPr>
                      <m:e>
                        <m:r>
                          <m:rPr>
                            <m:sty m:val="p"/>
                          </m:rPr>
                          <a:rPr lang="el-GR" sz="1600" i="1">
                            <a:latin typeface="Cambria Math" panose="02040503050406030204" pitchFamily="18" charset="0"/>
                            <a:ea typeface="Cambria Math" panose="02040503050406030204" pitchFamily="18" charset="0"/>
                            <a:cs typeface="Calibri" pitchFamily="34" charset="0"/>
                          </a:rPr>
                          <m:t>Ω</m:t>
                        </m:r>
                      </m:e>
                      <m:sub>
                        <m:r>
                          <a:rPr lang="en-US" sz="1600" i="1">
                            <a:latin typeface="Cambria Math" panose="02040503050406030204" pitchFamily="18" charset="0"/>
                            <a:cs typeface="Calibri" pitchFamily="34" charset="0"/>
                          </a:rPr>
                          <m:t>1</m:t>
                        </m:r>
                      </m:sub>
                    </m:sSub>
                  </m:oMath>
                </a14:m>
                <a:r>
                  <a:rPr lang="en-US" sz="1600" baseline="-25000" dirty="0">
                    <a:latin typeface="Calibri" panose="020F0502020204030204" pitchFamily="34" charset="0"/>
                    <a:cs typeface="Calibri" panose="020F0502020204030204" pitchFamily="34" charset="0"/>
                  </a:rPr>
                  <a:t> </a:t>
                </a:r>
                <a:r>
                  <a:rPr lang="en-US" sz="1600" dirty="0">
                    <a:latin typeface="Calibri" panose="020F0502020204030204" pitchFamily="34" charset="0"/>
                    <a:cs typeface="Calibri" panose="020F0502020204030204" pitchFamily="34" charset="0"/>
                  </a:rPr>
                  <a:t>w/ transmission BCs on </a:t>
                </a:r>
                <a14:m>
                  <m:oMath xmlns:m="http://schemas.openxmlformats.org/officeDocument/2006/math">
                    <m:sSub>
                      <m:sSubPr>
                        <m:ctrlPr>
                          <a:rPr lang="en-US" sz="1600" i="1">
                            <a:latin typeface="Cambria Math" panose="02040503050406030204" pitchFamily="18" charset="0"/>
                            <a:cs typeface="Calibri" pitchFamily="34" charset="0"/>
                          </a:rPr>
                        </m:ctrlPr>
                      </m:sSubPr>
                      <m:e>
                        <m:r>
                          <m:rPr>
                            <m:sty m:val="p"/>
                          </m:rPr>
                          <a:rPr lang="el-GR" sz="1600" i="1">
                            <a:latin typeface="Cambria Math" panose="02040503050406030204" pitchFamily="18" charset="0"/>
                            <a:ea typeface="Cambria Math" panose="02040503050406030204" pitchFamily="18" charset="0"/>
                            <a:cs typeface="Calibri" pitchFamily="34" charset="0"/>
                          </a:rPr>
                          <m:t>Γ</m:t>
                        </m:r>
                      </m:e>
                      <m:sub>
                        <m:r>
                          <a:rPr lang="en-US" sz="1600" i="1">
                            <a:latin typeface="Cambria Math" panose="02040503050406030204" pitchFamily="18" charset="0"/>
                            <a:cs typeface="Calibri" pitchFamily="34" charset="0"/>
                          </a:rPr>
                          <m:t>1</m:t>
                        </m:r>
                      </m:sub>
                    </m:sSub>
                  </m:oMath>
                </a14:m>
                <a:r>
                  <a:rPr lang="en-US" sz="1600" baseline="-25000" dirty="0">
                    <a:latin typeface="Calibri" panose="020F0502020204030204" pitchFamily="34" charset="0"/>
                    <a:cs typeface="Calibri" panose="020F0502020204030204" pitchFamily="34" charset="0"/>
                  </a:rPr>
                  <a:t> </a:t>
                </a:r>
                <a:r>
                  <a:rPr lang="en-US" sz="1600" dirty="0">
                    <a:latin typeface="Calibri" panose="020F0502020204030204" pitchFamily="34" charset="0"/>
                    <a:cs typeface="Calibri" panose="020F0502020204030204" pitchFamily="34" charset="0"/>
                  </a:rPr>
                  <a:t>based on values just obtained for </a:t>
                </a:r>
                <a14:m>
                  <m:oMath xmlns:m="http://schemas.openxmlformats.org/officeDocument/2006/math">
                    <m:sSub>
                      <m:sSubPr>
                        <m:ctrlPr>
                          <a:rPr lang="en-US" sz="1600" i="1">
                            <a:latin typeface="Cambria Math" panose="02040503050406030204" pitchFamily="18" charset="0"/>
                            <a:cs typeface="Calibri" pitchFamily="34" charset="0"/>
                          </a:rPr>
                        </m:ctrlPr>
                      </m:sSubPr>
                      <m:e>
                        <m:r>
                          <m:rPr>
                            <m:sty m:val="p"/>
                          </m:rPr>
                          <a:rPr lang="el-GR" sz="1600" i="1">
                            <a:latin typeface="Cambria Math" panose="02040503050406030204" pitchFamily="18" charset="0"/>
                            <a:ea typeface="Cambria Math" panose="02040503050406030204" pitchFamily="18" charset="0"/>
                            <a:cs typeface="Calibri" pitchFamily="34" charset="0"/>
                          </a:rPr>
                          <m:t>Ω</m:t>
                        </m:r>
                      </m:e>
                      <m:sub>
                        <m:r>
                          <a:rPr lang="en-US" sz="1600" i="1">
                            <a:latin typeface="Cambria Math" panose="02040503050406030204" pitchFamily="18" charset="0"/>
                            <a:ea typeface="Cambria Math" panose="02040503050406030204" pitchFamily="18" charset="0"/>
                            <a:cs typeface="Calibri" pitchFamily="34" charset="0"/>
                          </a:rPr>
                          <m:t>2</m:t>
                        </m:r>
                      </m:sub>
                    </m:sSub>
                  </m:oMath>
                </a14:m>
                <a:r>
                  <a:rPr lang="en-US" sz="1600" dirty="0">
                    <a:latin typeface="Calibri" panose="020F0502020204030204" pitchFamily="34" charset="0"/>
                    <a:cs typeface="Calibri" panose="020F0502020204030204" pitchFamily="34" charset="0"/>
                  </a:rPr>
                  <a:t>.</a:t>
                </a:r>
              </a:p>
            </p:txBody>
          </p:sp>
        </mc:Choice>
        <mc:Fallback xmlns="">
          <p:sp>
            <p:nvSpPr>
              <p:cNvPr id="8" name="Content Placeholder 2">
                <a:extLst>
                  <a:ext uri="{FF2B5EF4-FFF2-40B4-BE49-F238E27FC236}">
                    <a16:creationId xmlns:a16="http://schemas.microsoft.com/office/drawing/2014/main" id="{53D41122-2A71-4192-8365-409D47AA4BBB}"/>
                  </a:ext>
                </a:extLst>
              </p:cNvPr>
              <p:cNvSpPr txBox="1">
                <a:spLocks noRot="1" noChangeAspect="1" noMove="1" noResize="1" noEditPoints="1" noAdjustHandles="1" noChangeArrowheads="1" noChangeShapeType="1" noTextEdit="1"/>
              </p:cNvSpPr>
              <p:nvPr/>
            </p:nvSpPr>
            <p:spPr bwMode="auto">
              <a:xfrm>
                <a:off x="94298" y="2710225"/>
                <a:ext cx="6717468" cy="2050868"/>
              </a:xfrm>
              <a:prstGeom prst="rect">
                <a:avLst/>
              </a:prstGeom>
              <a:blipFill>
                <a:blip r:embed="rId5"/>
                <a:stretch>
                  <a:fillRect l="-725" t="-1183" r="-272" b="-296"/>
                </a:stretch>
              </a:blipFill>
              <a:ln w="9525">
                <a:solidFill>
                  <a:schemeClr val="tx1"/>
                </a:solidFill>
                <a:miter lim="800000"/>
                <a:headEnd/>
                <a:tailEnd/>
              </a:ln>
            </p:spPr>
            <p:txBody>
              <a:bodyPr/>
              <a:lstStyle/>
              <a:p>
                <a:r>
                  <a:rPr lang="en-US">
                    <a:noFill/>
                  </a:rPr>
                  <a:t> </a:t>
                </a:r>
              </a:p>
            </p:txBody>
          </p:sp>
        </mc:Fallback>
      </mc:AlternateContent>
      <p:pic>
        <p:nvPicPr>
          <p:cNvPr id="9" name="Picture 8" descr="schwarz.jpg">
            <a:extLst>
              <a:ext uri="{FF2B5EF4-FFF2-40B4-BE49-F238E27FC236}">
                <a16:creationId xmlns:a16="http://schemas.microsoft.com/office/drawing/2014/main" id="{963202EA-3D7F-44EB-9BB4-B9FA0964DE45}"/>
              </a:ext>
            </a:extLst>
          </p:cNvPr>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7925020" y="872710"/>
            <a:ext cx="811784" cy="1116631"/>
          </a:xfrm>
          <a:prstGeom prst="rect">
            <a:avLst/>
          </a:prstGeom>
        </p:spPr>
      </p:pic>
      <p:sp>
        <p:nvSpPr>
          <p:cNvPr id="10" name="TextBox 9">
            <a:extLst>
              <a:ext uri="{FF2B5EF4-FFF2-40B4-BE49-F238E27FC236}">
                <a16:creationId xmlns:a16="http://schemas.microsoft.com/office/drawing/2014/main" id="{07AAF216-7F5D-43E0-A4A4-63164C079A63}"/>
              </a:ext>
            </a:extLst>
          </p:cNvPr>
          <p:cNvSpPr txBox="1"/>
          <p:nvPr/>
        </p:nvSpPr>
        <p:spPr>
          <a:xfrm>
            <a:off x="188337" y="1728304"/>
            <a:ext cx="7392936" cy="646331"/>
          </a:xfrm>
          <a:prstGeom prst="rect">
            <a:avLst/>
          </a:prstGeom>
          <a:solidFill>
            <a:srgbClr val="FFCC99"/>
          </a:solidFill>
        </p:spPr>
        <p:txBody>
          <a:bodyPr wrap="square" rtlCol="0">
            <a:spAutoFit/>
          </a:bodyPr>
          <a:lstStyle/>
          <a:p>
            <a:pPr algn="ctr"/>
            <a:r>
              <a:rPr lang="en-US" b="1" dirty="0">
                <a:latin typeface="Calibri" panose="020F0502020204030204" pitchFamily="34" charset="0"/>
                <a:cs typeface="Calibri" panose="020F0502020204030204" pitchFamily="34" charset="0"/>
              </a:rPr>
              <a:t>Crux of Method:</a:t>
            </a:r>
            <a:r>
              <a:rPr lang="en-US" dirty="0">
                <a:latin typeface="Calibri" panose="020F0502020204030204" pitchFamily="34" charset="0"/>
                <a:cs typeface="Calibri" panose="020F0502020204030204" pitchFamily="34" charset="0"/>
              </a:rPr>
              <a:t> if the solution is known in regularly shaped domains, use those as pieces to iteratively build a solution for the more complex domain.</a:t>
            </a:r>
          </a:p>
        </p:txBody>
      </p:sp>
      <p:sp>
        <p:nvSpPr>
          <p:cNvPr id="12" name="TextBox 11">
            <a:extLst>
              <a:ext uri="{FF2B5EF4-FFF2-40B4-BE49-F238E27FC236}">
                <a16:creationId xmlns:a16="http://schemas.microsoft.com/office/drawing/2014/main" id="{B8B9569D-87E4-4567-A923-8B139D0B921B}"/>
              </a:ext>
            </a:extLst>
          </p:cNvPr>
          <p:cNvSpPr txBox="1"/>
          <p:nvPr/>
        </p:nvSpPr>
        <p:spPr>
          <a:xfrm>
            <a:off x="1840764" y="2513629"/>
            <a:ext cx="3163600" cy="369332"/>
          </a:xfrm>
          <a:prstGeom prst="rect">
            <a:avLst/>
          </a:prstGeom>
          <a:solidFill>
            <a:schemeClr val="bg1"/>
          </a:solidFill>
          <a:ln w="19050">
            <a:solidFill>
              <a:srgbClr val="0070C0"/>
            </a:solidFill>
          </a:ln>
        </p:spPr>
        <p:txBody>
          <a:bodyPr wrap="square" rtlCol="0">
            <a:spAutoFit/>
          </a:bodyPr>
          <a:lstStyle/>
          <a:p>
            <a:pPr algn="ctr"/>
            <a:r>
              <a:rPr lang="en-US" b="1" dirty="0">
                <a:solidFill>
                  <a:srgbClr val="0070C0"/>
                </a:solidFill>
                <a:latin typeface="Calibri" panose="020F0502020204030204" pitchFamily="34" charset="0"/>
                <a:cs typeface="Calibri" panose="020F0502020204030204" pitchFamily="34" charset="0"/>
              </a:rPr>
              <a:t>Basic Schwarz Algorithm</a:t>
            </a:r>
          </a:p>
        </p:txBody>
      </p:sp>
      <p:sp>
        <p:nvSpPr>
          <p:cNvPr id="17" name="Rectangle 16">
            <a:extLst>
              <a:ext uri="{FF2B5EF4-FFF2-40B4-BE49-F238E27FC236}">
                <a16:creationId xmlns:a16="http://schemas.microsoft.com/office/drawing/2014/main" id="{57E1025A-7D5A-4C02-B9AF-9BCFFDAF8B40}"/>
              </a:ext>
            </a:extLst>
          </p:cNvPr>
          <p:cNvSpPr/>
          <p:nvPr/>
        </p:nvSpPr>
        <p:spPr>
          <a:xfrm>
            <a:off x="5219963" y="5640705"/>
            <a:ext cx="2813591" cy="300082"/>
          </a:xfrm>
          <a:prstGeom prst="rect">
            <a:avLst/>
          </a:prstGeom>
        </p:spPr>
        <p:txBody>
          <a:bodyPr wrap="none">
            <a:spAutoFit/>
          </a:bodyPr>
          <a:lstStyle/>
          <a:p>
            <a:r>
              <a:rPr lang="en-US" sz="1350" baseline="30000" dirty="0">
                <a:solidFill>
                  <a:schemeClr val="bg1"/>
                </a:solidFill>
              </a:rPr>
              <a:t>2</a:t>
            </a:r>
            <a:r>
              <a:rPr lang="en-US" sz="1350" dirty="0">
                <a:solidFill>
                  <a:schemeClr val="bg1"/>
                </a:solidFill>
              </a:rPr>
              <a:t>Lions, 1990. </a:t>
            </a:r>
            <a:r>
              <a:rPr lang="en-US" sz="1350" baseline="30000" dirty="0">
                <a:solidFill>
                  <a:schemeClr val="bg1"/>
                </a:solidFill>
              </a:rPr>
              <a:t>3</a:t>
            </a:r>
            <a:r>
              <a:rPr lang="en-US" sz="1350" dirty="0">
                <a:solidFill>
                  <a:schemeClr val="bg1"/>
                </a:solidFill>
              </a:rPr>
              <a:t>Zanolli </a:t>
            </a:r>
            <a:r>
              <a:rPr lang="en-US" sz="1350" i="1" dirty="0">
                <a:solidFill>
                  <a:schemeClr val="bg1"/>
                </a:solidFill>
              </a:rPr>
              <a:t>et al., </a:t>
            </a:r>
            <a:r>
              <a:rPr lang="en-US" sz="1350" dirty="0">
                <a:solidFill>
                  <a:schemeClr val="bg1"/>
                </a:solidFill>
              </a:rPr>
              <a:t>1987. </a:t>
            </a:r>
          </a:p>
        </p:txBody>
      </p:sp>
      <p:sp>
        <p:nvSpPr>
          <p:cNvPr id="19" name="Title 1">
            <a:extLst>
              <a:ext uri="{FF2B5EF4-FFF2-40B4-BE49-F238E27FC236}">
                <a16:creationId xmlns:a16="http://schemas.microsoft.com/office/drawing/2014/main" id="{64B94091-C1C9-4FF1-A08A-C51187B8313D}"/>
              </a:ext>
            </a:extLst>
          </p:cNvPr>
          <p:cNvSpPr txBox="1">
            <a:spLocks/>
          </p:cNvSpPr>
          <p:nvPr/>
        </p:nvSpPr>
        <p:spPr>
          <a:xfrm>
            <a:off x="142434" y="51148"/>
            <a:ext cx="8186271" cy="476619"/>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Schwarz Alternating Method for Domain Decomposition</a:t>
            </a:r>
          </a:p>
        </p:txBody>
      </p:sp>
      <mc:AlternateContent xmlns:mc="http://schemas.openxmlformats.org/markup-compatibility/2006" xmlns:a14="http://schemas.microsoft.com/office/drawing/2010/main">
        <mc:Choice Requires="a14">
          <p:sp>
            <p:nvSpPr>
              <p:cNvPr id="20" name="TextBox 19">
                <a:extLst>
                  <a:ext uri="{FF2B5EF4-FFF2-40B4-BE49-F238E27FC236}">
                    <a16:creationId xmlns:a16="http://schemas.microsoft.com/office/drawing/2014/main" id="{C35F4AD3-4940-4490-A876-8C0A3CE31DE2}"/>
                  </a:ext>
                </a:extLst>
              </p:cNvPr>
              <p:cNvSpPr txBox="1"/>
              <p:nvPr/>
            </p:nvSpPr>
            <p:spPr>
              <a:xfrm>
                <a:off x="120631" y="4858369"/>
                <a:ext cx="8962880" cy="1323439"/>
              </a:xfrm>
              <a:prstGeom prst="rect">
                <a:avLst/>
              </a:prstGeom>
              <a:noFill/>
            </p:spPr>
            <p:txBody>
              <a:bodyPr wrap="square" rtlCol="0">
                <a:spAutoFit/>
              </a:bodyPr>
              <a:lstStyle/>
              <a:p>
                <a:r>
                  <a:rPr lang="en-US" b="1" dirty="0">
                    <a:solidFill>
                      <a:srgbClr val="0070C0"/>
                    </a:solidFill>
                    <a:latin typeface="Calibri" panose="020F0502020204030204" pitchFamily="34" charset="0"/>
                    <a:cs typeface="Calibri" panose="020F0502020204030204" pitchFamily="34" charset="0"/>
                  </a:rPr>
                  <a:t>Overlapping Schwarz: </a:t>
                </a:r>
                <a:r>
                  <a:rPr lang="en-US" dirty="0">
                    <a:solidFill>
                      <a:schemeClr val="tx1"/>
                    </a:solidFill>
                    <a:latin typeface="Calibri" panose="020F0502020204030204" pitchFamily="34" charset="0"/>
                    <a:cs typeface="Calibri" panose="020F0502020204030204" pitchFamily="34" charset="0"/>
                  </a:rPr>
                  <a:t>convergent with all-Dirichlet transmission BCs</a:t>
                </a:r>
                <a:r>
                  <a:rPr lang="en-US" baseline="30000" dirty="0">
                    <a:solidFill>
                      <a:schemeClr val="tx1"/>
                    </a:solidFill>
                    <a:latin typeface="Calibri" panose="020F0502020204030204" pitchFamily="34" charset="0"/>
                    <a:cs typeface="Calibri" panose="020F0502020204030204" pitchFamily="34" charset="0"/>
                  </a:rPr>
                  <a:t>1</a:t>
                </a:r>
                <a:r>
                  <a:rPr lang="en-US" dirty="0">
                    <a:solidFill>
                      <a:schemeClr val="tx1"/>
                    </a:solidFill>
                    <a:latin typeface="Calibri" panose="020F0502020204030204" pitchFamily="34" charset="0"/>
                    <a:cs typeface="Calibri" panose="020F0502020204030204" pitchFamily="34" charset="0"/>
                  </a:rPr>
                  <a:t> if </a:t>
                </a:r>
                <a14:m>
                  <m:oMath xmlns:m="http://schemas.openxmlformats.org/officeDocument/2006/math">
                    <m:sSub>
                      <m:sSubPr>
                        <m:ctrlPr>
                          <a:rPr lang="en-US" i="1">
                            <a:solidFill>
                              <a:schemeClr val="tx1"/>
                            </a:solidFill>
                            <a:latin typeface="Cambria Math" panose="02040503050406030204" pitchFamily="18" charset="0"/>
                          </a:rPr>
                        </m:ctrlPr>
                      </m:sSubPr>
                      <m:e>
                        <m:r>
                          <m:rPr>
                            <m:sty m:val="p"/>
                          </m:rPr>
                          <a:rPr lang="el-GR" i="1">
                            <a:solidFill>
                              <a:schemeClr val="tx1"/>
                            </a:solidFill>
                            <a:latin typeface="Cambria Math" panose="02040503050406030204" pitchFamily="18" charset="0"/>
                            <a:ea typeface="Cambria Math" panose="02040503050406030204" pitchFamily="18" charset="0"/>
                          </a:rPr>
                          <m:t>Ω</m:t>
                        </m:r>
                      </m:e>
                      <m:sub>
                        <m:r>
                          <a:rPr lang="en-US" i="1">
                            <a:solidFill>
                              <a:schemeClr val="tx1"/>
                            </a:solidFill>
                            <a:latin typeface="Cambria Math" panose="02040503050406030204" pitchFamily="18" charset="0"/>
                          </a:rPr>
                          <m:t>1</m:t>
                        </m:r>
                      </m:sub>
                    </m:sSub>
                    <m:r>
                      <a:rPr lang="en-US" i="1">
                        <a:solidFill>
                          <a:schemeClr val="tx1"/>
                        </a:solidFill>
                        <a:latin typeface="Cambria Math" panose="02040503050406030204" pitchFamily="18" charset="0"/>
                        <a:ea typeface="Cambria Math" panose="02040503050406030204" pitchFamily="18" charset="0"/>
                      </a:rPr>
                      <m:t>⋂</m:t>
                    </m:r>
                    <m:sSub>
                      <m:sSubPr>
                        <m:ctrlPr>
                          <a:rPr lang="en-US" i="1">
                            <a:solidFill>
                              <a:schemeClr val="tx1"/>
                            </a:solidFill>
                            <a:latin typeface="Cambria Math" panose="02040503050406030204" pitchFamily="18" charset="0"/>
                          </a:rPr>
                        </m:ctrlPr>
                      </m:sSubPr>
                      <m:e>
                        <m:r>
                          <a:rPr lang="en-US" i="1">
                            <a:solidFill>
                              <a:schemeClr val="tx1"/>
                            </a:solidFill>
                            <a:latin typeface="Cambria Math" panose="02040503050406030204" pitchFamily="18" charset="0"/>
                          </a:rPr>
                          <m:t> </m:t>
                        </m:r>
                        <m:r>
                          <m:rPr>
                            <m:sty m:val="p"/>
                          </m:rPr>
                          <a:rPr lang="el-GR" i="1">
                            <a:solidFill>
                              <a:schemeClr val="tx1"/>
                            </a:solidFill>
                            <a:latin typeface="Cambria Math" panose="02040503050406030204" pitchFamily="18" charset="0"/>
                            <a:ea typeface="Cambria Math" panose="02040503050406030204" pitchFamily="18" charset="0"/>
                          </a:rPr>
                          <m:t>Ω</m:t>
                        </m:r>
                      </m:e>
                      <m:sub>
                        <m:r>
                          <a:rPr lang="en-US" i="1">
                            <a:solidFill>
                              <a:schemeClr val="tx1"/>
                            </a:solidFill>
                            <a:latin typeface="Cambria Math" panose="02040503050406030204" pitchFamily="18" charset="0"/>
                            <a:ea typeface="Cambria Math" panose="02040503050406030204" pitchFamily="18" charset="0"/>
                          </a:rPr>
                          <m:t>2</m:t>
                        </m:r>
                      </m:sub>
                    </m:sSub>
                    <m:r>
                      <a:rPr lang="en-US" i="1">
                        <a:solidFill>
                          <a:schemeClr val="tx1"/>
                        </a:solidFill>
                        <a:latin typeface="Cambria Math" panose="02040503050406030204" pitchFamily="18" charset="0"/>
                        <a:ea typeface="Cambria Math" panose="02040503050406030204" pitchFamily="18" charset="0"/>
                      </a:rPr>
                      <m:t>≠∅</m:t>
                    </m:r>
                  </m:oMath>
                </a14:m>
                <a:r>
                  <a:rPr lang="en-US" dirty="0">
                    <a:solidFill>
                      <a:schemeClr val="tx1"/>
                    </a:solidFill>
                    <a:latin typeface="Calibri" panose="020F0502020204030204" pitchFamily="34" charset="0"/>
                    <a:cs typeface="Calibri" panose="020F0502020204030204" pitchFamily="34" charset="0"/>
                  </a:rPr>
                  <a:t>.</a:t>
                </a:r>
              </a:p>
              <a:p>
                <a:endParaRPr lang="en-US" sz="4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r>
                  <a:rPr lang="en-US" b="1" dirty="0">
                    <a:solidFill>
                      <a:srgbClr val="0070C0"/>
                    </a:solidFill>
                    <a:latin typeface="Calibri" panose="020F0502020204030204" pitchFamily="34" charset="0"/>
                    <a:cs typeface="Calibri" panose="020F0502020204030204" pitchFamily="34" charset="0"/>
                  </a:rPr>
                  <a:t>Non-overlapping Schwarz: </a:t>
                </a:r>
                <a:r>
                  <a:rPr lang="en-US" dirty="0">
                    <a:latin typeface="Calibri" panose="020F0502020204030204" pitchFamily="34" charset="0"/>
                    <a:cs typeface="Calibri" panose="020F0502020204030204" pitchFamily="34" charset="0"/>
                  </a:rPr>
                  <a:t>convergent with Robin-Robin</a:t>
                </a:r>
                <a:r>
                  <a:rPr lang="en-US" baseline="30000" dirty="0">
                    <a:latin typeface="Calibri" panose="020F0502020204030204" pitchFamily="34" charset="0"/>
                    <a:cs typeface="Calibri" panose="020F0502020204030204" pitchFamily="34" charset="0"/>
                  </a:rPr>
                  <a:t>2</a:t>
                </a:r>
                <a:r>
                  <a:rPr lang="en-US" dirty="0">
                    <a:latin typeface="Calibri" panose="020F0502020204030204" pitchFamily="34" charset="0"/>
                    <a:cs typeface="Calibri" panose="020F0502020204030204" pitchFamily="34" charset="0"/>
                  </a:rPr>
                  <a:t> or alternating Neumann-Dirichlet</a:t>
                </a:r>
                <a:r>
                  <a:rPr lang="en-US" baseline="30000" dirty="0">
                    <a:latin typeface="Calibri" panose="020F0502020204030204" pitchFamily="34" charset="0"/>
                    <a:cs typeface="Calibri" panose="020F0502020204030204" pitchFamily="34" charset="0"/>
                  </a:rPr>
                  <a:t>3</a:t>
                </a:r>
                <a:r>
                  <a:rPr lang="en-US" dirty="0">
                    <a:latin typeface="Calibri" panose="020F0502020204030204" pitchFamily="34" charset="0"/>
                    <a:cs typeface="Calibri" panose="020F0502020204030204" pitchFamily="34" charset="0"/>
                  </a:rPr>
                  <a:t> transmission BCs.  </a:t>
                </a:r>
              </a:p>
              <a:p>
                <a:endParaRPr lang="en-US" dirty="0">
                  <a:latin typeface="Calibri" panose="020F0502020204030204" pitchFamily="34" charset="0"/>
                  <a:cs typeface="Calibri" panose="020F0502020204030204" pitchFamily="34" charset="0"/>
                </a:endParaRPr>
              </a:p>
            </p:txBody>
          </p:sp>
        </mc:Choice>
        <mc:Fallback xmlns="">
          <p:sp>
            <p:nvSpPr>
              <p:cNvPr id="20" name="TextBox 19">
                <a:extLst>
                  <a:ext uri="{FF2B5EF4-FFF2-40B4-BE49-F238E27FC236}">
                    <a16:creationId xmlns:a16="http://schemas.microsoft.com/office/drawing/2014/main" id="{C35F4AD3-4940-4490-A876-8C0A3CE31DE2}"/>
                  </a:ext>
                </a:extLst>
              </p:cNvPr>
              <p:cNvSpPr txBox="1">
                <a:spLocks noRot="1" noChangeAspect="1" noMove="1" noResize="1" noEditPoints="1" noAdjustHandles="1" noChangeArrowheads="1" noChangeShapeType="1" noTextEdit="1"/>
              </p:cNvSpPr>
              <p:nvPr/>
            </p:nvSpPr>
            <p:spPr>
              <a:xfrm>
                <a:off x="120631" y="4858369"/>
                <a:ext cx="8962880" cy="1323439"/>
              </a:xfrm>
              <a:prstGeom prst="rect">
                <a:avLst/>
              </a:prstGeom>
              <a:blipFill>
                <a:blip r:embed="rId7"/>
                <a:stretch>
                  <a:fillRect l="-612" t="-2765"/>
                </a:stretch>
              </a:blipFill>
            </p:spPr>
            <p:txBody>
              <a:bodyPr/>
              <a:lstStyle/>
              <a:p>
                <a:r>
                  <a:rPr lang="en-US">
                    <a:noFill/>
                  </a:rPr>
                  <a:t> </a:t>
                </a:r>
              </a:p>
            </p:txBody>
          </p:sp>
        </mc:Fallback>
      </mc:AlternateContent>
      <p:sp>
        <p:nvSpPr>
          <p:cNvPr id="24" name="Rectangle 23">
            <a:extLst>
              <a:ext uri="{FF2B5EF4-FFF2-40B4-BE49-F238E27FC236}">
                <a16:creationId xmlns:a16="http://schemas.microsoft.com/office/drawing/2014/main" id="{B3451853-1367-4E5D-94C2-7BF6285F94B2}"/>
              </a:ext>
            </a:extLst>
          </p:cNvPr>
          <p:cNvSpPr/>
          <p:nvPr/>
        </p:nvSpPr>
        <p:spPr>
          <a:xfrm>
            <a:off x="2267362" y="6548275"/>
            <a:ext cx="2681888" cy="307777"/>
          </a:xfrm>
          <a:prstGeom prst="rect">
            <a:avLst/>
          </a:prstGeom>
        </p:spPr>
        <p:txBody>
          <a:bodyPr wrap="none">
            <a:spAutoFit/>
          </a:bodyPr>
          <a:lstStyle/>
          <a:p>
            <a:r>
              <a:rPr lang="en-US" sz="1400" baseline="30000" dirty="0">
                <a:solidFill>
                  <a:schemeClr val="bg1"/>
                </a:solidFill>
                <a:latin typeface="Calibri" panose="020F0502020204030204" pitchFamily="34" charset="0"/>
                <a:cs typeface="Calibri" panose="020F0502020204030204" pitchFamily="34" charset="0"/>
              </a:rPr>
              <a:t>2</a:t>
            </a:r>
            <a:r>
              <a:rPr lang="en-US" sz="1400" dirty="0">
                <a:solidFill>
                  <a:schemeClr val="bg1"/>
                </a:solidFill>
                <a:latin typeface="Calibri" panose="020F0502020204030204" pitchFamily="34" charset="0"/>
                <a:cs typeface="Calibri" panose="020F0502020204030204" pitchFamily="34" charset="0"/>
              </a:rPr>
              <a:t>Lions, 1990.  </a:t>
            </a:r>
            <a:r>
              <a:rPr lang="en-US" sz="1400" baseline="30000" dirty="0">
                <a:solidFill>
                  <a:schemeClr val="bg1"/>
                </a:solidFill>
                <a:latin typeface="Calibri" panose="020F0502020204030204" pitchFamily="34" charset="0"/>
                <a:cs typeface="Calibri" panose="020F0502020204030204" pitchFamily="34" charset="0"/>
              </a:rPr>
              <a:t>3</a:t>
            </a:r>
            <a:r>
              <a:rPr lang="en-US" sz="1400" dirty="0">
                <a:solidFill>
                  <a:schemeClr val="bg1"/>
                </a:solidFill>
                <a:latin typeface="Calibri" panose="020F0502020204030204" pitchFamily="34" charset="0"/>
                <a:cs typeface="Calibri" panose="020F0502020204030204" pitchFamily="34" charset="0"/>
              </a:rPr>
              <a:t>Zanolli </a:t>
            </a:r>
            <a:r>
              <a:rPr lang="en-US" sz="1400" i="1" dirty="0">
                <a:solidFill>
                  <a:schemeClr val="bg1"/>
                </a:solidFill>
                <a:latin typeface="Calibri" panose="020F0502020204030204" pitchFamily="34" charset="0"/>
                <a:cs typeface="Calibri" panose="020F0502020204030204" pitchFamily="34" charset="0"/>
              </a:rPr>
              <a:t>et al., </a:t>
            </a:r>
            <a:r>
              <a:rPr lang="en-US" sz="1400" dirty="0">
                <a:solidFill>
                  <a:schemeClr val="bg1"/>
                </a:solidFill>
                <a:latin typeface="Calibri" panose="020F0502020204030204" pitchFamily="34" charset="0"/>
                <a:cs typeface="Calibri" panose="020F0502020204030204" pitchFamily="34" charset="0"/>
              </a:rPr>
              <a:t>1987. </a:t>
            </a:r>
          </a:p>
        </p:txBody>
      </p:sp>
      <p:sp>
        <p:nvSpPr>
          <p:cNvPr id="21" name="TextBox 20">
            <a:extLst>
              <a:ext uri="{FF2B5EF4-FFF2-40B4-BE49-F238E27FC236}">
                <a16:creationId xmlns:a16="http://schemas.microsoft.com/office/drawing/2014/main" id="{E3DF9704-2E83-40A0-9532-28495789BFFA}"/>
              </a:ext>
            </a:extLst>
          </p:cNvPr>
          <p:cNvSpPr txBox="1"/>
          <p:nvPr/>
        </p:nvSpPr>
        <p:spPr>
          <a:xfrm>
            <a:off x="0" y="6552884"/>
            <a:ext cx="2400300" cy="307777"/>
          </a:xfrm>
          <a:prstGeom prst="rect">
            <a:avLst/>
          </a:prstGeom>
          <a:noFill/>
        </p:spPr>
        <p:txBody>
          <a:bodyPr wrap="square" rtlCol="0">
            <a:spAutoFit/>
          </a:bodyPr>
          <a:lstStyle/>
          <a:p>
            <a:r>
              <a:rPr lang="en-US" sz="1400" baseline="30000" dirty="0">
                <a:solidFill>
                  <a:schemeClr val="bg1"/>
                </a:solidFill>
                <a:latin typeface="Calibri" panose="020F0502020204030204" pitchFamily="34" charset="0"/>
                <a:cs typeface="Calibri" panose="020F0502020204030204" pitchFamily="34" charset="0"/>
              </a:rPr>
              <a:t>1</a:t>
            </a:r>
            <a:r>
              <a:rPr lang="en-US" sz="1400" dirty="0">
                <a:solidFill>
                  <a:schemeClr val="bg1"/>
                </a:solidFill>
                <a:latin typeface="Calibri" panose="020F0502020204030204" pitchFamily="34" charset="0"/>
                <a:cs typeface="Calibri" panose="020F0502020204030204" pitchFamily="34" charset="0"/>
              </a:rPr>
              <a:t>Schwarz, 1870; Lions, 1988.  </a:t>
            </a:r>
          </a:p>
        </p:txBody>
      </p:sp>
      <p:sp>
        <p:nvSpPr>
          <p:cNvPr id="2" name="TextBox 1">
            <a:extLst>
              <a:ext uri="{FF2B5EF4-FFF2-40B4-BE49-F238E27FC236}">
                <a16:creationId xmlns:a16="http://schemas.microsoft.com/office/drawing/2014/main" id="{AD42B2F0-8109-4E5D-B68F-464D8C8432D5}"/>
              </a:ext>
            </a:extLst>
          </p:cNvPr>
          <p:cNvSpPr txBox="1"/>
          <p:nvPr/>
        </p:nvSpPr>
        <p:spPr>
          <a:xfrm>
            <a:off x="94298" y="5957243"/>
            <a:ext cx="8962880" cy="369332"/>
          </a:xfrm>
          <a:prstGeom prst="rect">
            <a:avLst/>
          </a:prstGeom>
          <a:solidFill>
            <a:srgbClr val="FFFFCC"/>
          </a:solidFill>
        </p:spPr>
        <p:txBody>
          <a:bodyPr wrap="square" rtlCol="0">
            <a:spAutoFit/>
          </a:bodyPr>
          <a:lstStyle/>
          <a:p>
            <a:pPr algn="ctr"/>
            <a:r>
              <a:rPr lang="en-US" b="1" dirty="0">
                <a:latin typeface="Calibri" panose="020F0502020204030204" pitchFamily="34" charset="0"/>
                <a:cs typeface="Calibri" panose="020F0502020204030204" pitchFamily="34" charset="0"/>
              </a:rPr>
              <a:t>Common use of Schwarz: </a:t>
            </a:r>
            <a:r>
              <a:rPr lang="en-US" dirty="0">
                <a:latin typeface="Calibri" panose="020F0502020204030204" pitchFamily="34" charset="0"/>
                <a:cs typeface="Calibri" panose="020F0502020204030204" pitchFamily="34" charset="0"/>
              </a:rPr>
              <a:t>preconditioner for </a:t>
            </a:r>
            <a:r>
              <a:rPr lang="en-US" dirty="0" err="1">
                <a:latin typeface="Calibri" panose="020F0502020204030204" pitchFamily="34" charset="0"/>
                <a:cs typeface="Calibri" panose="020F0502020204030204" pitchFamily="34" charset="0"/>
              </a:rPr>
              <a:t>Krylov</a:t>
            </a:r>
            <a:r>
              <a:rPr lang="en-US" dirty="0">
                <a:latin typeface="Calibri" panose="020F0502020204030204" pitchFamily="34" charset="0"/>
                <a:cs typeface="Calibri" panose="020F0502020204030204" pitchFamily="34" charset="0"/>
              </a:rPr>
              <a:t> iterative methods to solve linear systems.</a:t>
            </a:r>
          </a:p>
        </p:txBody>
      </p:sp>
    </p:spTree>
    <p:extLst>
      <p:ext uri="{BB962C8B-B14F-4D97-AF65-F5344CB8AC3E}">
        <p14:creationId xmlns:p14="http://schemas.microsoft.com/office/powerpoint/2010/main" val="1558244558"/>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Slide Number Placeholder 7"/>
          <p:cNvSpPr>
            <a:spLocks noGrp="1"/>
          </p:cNvSpPr>
          <p:nvPr>
            <p:ph type="sldNum" sz="quarter" idx="12"/>
          </p:nvPr>
        </p:nvSpPr>
        <p:spPr>
          <a:xfrm>
            <a:off x="8512632" y="6951167"/>
            <a:ext cx="522960" cy="292978"/>
          </a:xfrm>
        </p:spPr>
        <p:txBody>
          <a:bodyPr/>
          <a:lstStyle/>
          <a:p>
            <a:fld id="{A5E55A7B-7854-E145-92D9-B491DF4BAE2D}" type="slidenum">
              <a:rPr lang="en-US" smtClean="0"/>
              <a:pPr/>
              <a:t>13</a:t>
            </a:fld>
            <a:endParaRPr lang="en-US" dirty="0"/>
          </a:p>
        </p:txBody>
      </p:sp>
      <p:sp>
        <p:nvSpPr>
          <p:cNvPr id="5" name="Title 1"/>
          <p:cNvSpPr txBox="1">
            <a:spLocks/>
          </p:cNvSpPr>
          <p:nvPr/>
        </p:nvSpPr>
        <p:spPr>
          <a:xfrm>
            <a:off x="466015" y="196114"/>
            <a:ext cx="8186271" cy="476619"/>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How we use the Schwarz Alternating Method</a:t>
            </a:r>
          </a:p>
        </p:txBody>
      </p:sp>
      <p:pic>
        <p:nvPicPr>
          <p:cNvPr id="4" name="Picture 3">
            <a:extLst>
              <a:ext uri="{FF2B5EF4-FFF2-40B4-BE49-F238E27FC236}">
                <a16:creationId xmlns:a16="http://schemas.microsoft.com/office/drawing/2014/main" id="{5DD4F4DA-1F42-7A48-BE3C-0DAD0E1BC5BE}"/>
              </a:ext>
            </a:extLst>
          </p:cNvPr>
          <p:cNvPicPr>
            <a:picLocks noChangeAspect="1"/>
          </p:cNvPicPr>
          <p:nvPr/>
        </p:nvPicPr>
        <p:blipFill>
          <a:blip r:embed="rId3"/>
          <a:stretch>
            <a:fillRect/>
          </a:stretch>
        </p:blipFill>
        <p:spPr>
          <a:xfrm>
            <a:off x="1446415" y="1408372"/>
            <a:ext cx="6251170" cy="4995990"/>
          </a:xfrm>
          <a:prstGeom prst="rect">
            <a:avLst/>
          </a:prstGeom>
        </p:spPr>
      </p:pic>
      <p:sp>
        <p:nvSpPr>
          <p:cNvPr id="12" name="Title 1">
            <a:extLst>
              <a:ext uri="{FF2B5EF4-FFF2-40B4-BE49-F238E27FC236}">
                <a16:creationId xmlns:a16="http://schemas.microsoft.com/office/drawing/2014/main" id="{670F74DD-2EE2-2A4E-A243-0CBD309BB742}"/>
              </a:ext>
            </a:extLst>
          </p:cNvPr>
          <p:cNvSpPr txBox="1">
            <a:spLocks/>
          </p:cNvSpPr>
          <p:nvPr/>
        </p:nvSpPr>
        <p:spPr>
          <a:xfrm>
            <a:off x="4010846" y="1753342"/>
            <a:ext cx="3497838" cy="1907280"/>
          </a:xfrm>
          <a:prstGeom prst="rect">
            <a:avLst/>
          </a:prstGeom>
          <a:solidFill>
            <a:schemeClr val="bg1"/>
          </a:solidFill>
          <a:ln>
            <a:noFill/>
          </a:ln>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000" b="1" dirty="0">
                <a:ln w="10160">
                  <a:solidFill>
                    <a:sysClr val="windowText" lastClr="000000"/>
                  </a:solidFill>
                  <a:prstDash val="solid"/>
                </a:ln>
                <a:solidFill>
                  <a:srgbClr val="E8B701"/>
                </a:solidFill>
                <a:effectLst>
                  <a:outerShdw blurRad="38100" dist="22860" dir="5400000" algn="tl" rotWithShape="0">
                    <a:srgbClr val="000000">
                      <a:alpha val="30000"/>
                    </a:srgbClr>
                  </a:outerShdw>
                </a:effectLst>
              </a:rPr>
              <a:t>AS A </a:t>
            </a:r>
            <a:r>
              <a:rPr lang="en-US" sz="3000" b="1" i="1" dirty="0">
                <a:ln w="10160">
                  <a:solidFill>
                    <a:sysClr val="windowText" lastClr="000000"/>
                  </a:solidFill>
                  <a:prstDash val="solid"/>
                </a:ln>
                <a:solidFill>
                  <a:srgbClr val="FA6305"/>
                </a:solidFill>
                <a:effectLst>
                  <a:outerShdw blurRad="38100" dist="22860" dir="5400000" algn="tl" rotWithShape="0">
                    <a:srgbClr val="000000">
                      <a:alpha val="30000"/>
                    </a:srgbClr>
                  </a:outerShdw>
                </a:effectLst>
              </a:rPr>
              <a:t>PRECONDITIONER</a:t>
            </a:r>
            <a:r>
              <a:rPr lang="en-US" sz="3000" b="1" dirty="0">
                <a:ln w="10160">
                  <a:solidFill>
                    <a:sysClr val="windowText" lastClr="000000"/>
                  </a:solidFill>
                  <a:prstDash val="solid"/>
                </a:ln>
                <a:solidFill>
                  <a:srgbClr val="E8B701"/>
                </a:solidFill>
                <a:effectLst>
                  <a:outerShdw blurRad="38100" dist="22860" dir="5400000" algn="tl" rotWithShape="0">
                    <a:srgbClr val="000000">
                      <a:alpha val="30000"/>
                    </a:srgbClr>
                  </a:outerShdw>
                </a:effectLst>
              </a:rPr>
              <a:t> FOR THE LINEARIZED SYSTEM</a:t>
            </a:r>
          </a:p>
        </p:txBody>
      </p:sp>
      <p:sp>
        <p:nvSpPr>
          <p:cNvPr id="13" name="Title 1">
            <a:extLst>
              <a:ext uri="{FF2B5EF4-FFF2-40B4-BE49-F238E27FC236}">
                <a16:creationId xmlns:a16="http://schemas.microsoft.com/office/drawing/2014/main" id="{ED8438B1-8328-6D45-A0B7-0B9417F131E7}"/>
              </a:ext>
            </a:extLst>
          </p:cNvPr>
          <p:cNvSpPr txBox="1">
            <a:spLocks/>
          </p:cNvSpPr>
          <p:nvPr/>
        </p:nvSpPr>
        <p:spPr>
          <a:xfrm>
            <a:off x="4005233" y="4091438"/>
            <a:ext cx="3510698" cy="1897050"/>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000" b="1" dirty="0">
                <a:ln w="10160">
                  <a:solidFill>
                    <a:sysClr val="windowText" lastClr="000000"/>
                  </a:solidFill>
                  <a:prstDash val="solid"/>
                </a:ln>
                <a:solidFill>
                  <a:srgbClr val="E8B701"/>
                </a:solidFill>
                <a:effectLst>
                  <a:outerShdw blurRad="38100" dist="22860" dir="5400000" algn="tl" rotWithShape="0">
                    <a:srgbClr val="000000">
                      <a:alpha val="30000"/>
                    </a:srgbClr>
                  </a:outerShdw>
                </a:effectLst>
              </a:rPr>
              <a:t>AS A </a:t>
            </a:r>
            <a:r>
              <a:rPr lang="en-US" sz="3000" b="1" i="1" dirty="0">
                <a:ln w="10160">
                  <a:solidFill>
                    <a:sysClr val="windowText" lastClr="000000"/>
                  </a:solidFill>
                  <a:prstDash val="solid"/>
                </a:ln>
                <a:solidFill>
                  <a:srgbClr val="FA6305"/>
                </a:solidFill>
                <a:effectLst>
                  <a:outerShdw blurRad="38100" dist="22860" dir="5400000" algn="tl" rotWithShape="0">
                    <a:srgbClr val="000000">
                      <a:alpha val="30000"/>
                    </a:srgbClr>
                  </a:outerShdw>
                </a:effectLst>
              </a:rPr>
              <a:t>SOLVER</a:t>
            </a:r>
            <a:r>
              <a:rPr lang="en-US" sz="3000" b="1" dirty="0">
                <a:ln w="10160">
                  <a:solidFill>
                    <a:sysClr val="windowText" lastClr="000000"/>
                  </a:solidFill>
                  <a:prstDash val="solid"/>
                </a:ln>
                <a:solidFill>
                  <a:srgbClr val="E8B701"/>
                </a:solidFill>
                <a:effectLst>
                  <a:outerShdw blurRad="38100" dist="22860" dir="5400000" algn="tl" rotWithShape="0">
                    <a:srgbClr val="000000">
                      <a:alpha val="30000"/>
                    </a:srgbClr>
                  </a:outerShdw>
                </a:effectLst>
              </a:rPr>
              <a:t> FOR THE COUPLED</a:t>
            </a:r>
          </a:p>
          <a:p>
            <a:r>
              <a:rPr lang="en-US" sz="3000" b="1" dirty="0">
                <a:ln w="10160">
                  <a:solidFill>
                    <a:sysClr val="windowText" lastClr="000000"/>
                  </a:solidFill>
                  <a:prstDash val="solid"/>
                </a:ln>
                <a:solidFill>
                  <a:srgbClr val="E8B701"/>
                </a:solidFill>
                <a:effectLst>
                  <a:outerShdw blurRad="38100" dist="22860" dir="5400000" algn="tl" rotWithShape="0">
                    <a:srgbClr val="000000">
                      <a:alpha val="30000"/>
                    </a:srgbClr>
                  </a:outerShdw>
                </a:effectLst>
              </a:rPr>
              <a:t>FULLY NONLINEAR PROBLEM</a:t>
            </a:r>
          </a:p>
        </p:txBody>
      </p:sp>
    </p:spTree>
    <p:extLst>
      <p:ext uri="{BB962C8B-B14F-4D97-AF65-F5344CB8AC3E}">
        <p14:creationId xmlns:p14="http://schemas.microsoft.com/office/powerpoint/2010/main" val="972527575"/>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 name="Picture 6" descr="Diagram&#10;&#10;Description automatically generated">
            <a:extLst>
              <a:ext uri="{FF2B5EF4-FFF2-40B4-BE49-F238E27FC236}">
                <a16:creationId xmlns:a16="http://schemas.microsoft.com/office/drawing/2014/main" id="{4DEDE73E-F27A-4E8A-AFEC-DAC5059E9626}"/>
              </a:ext>
            </a:extLst>
          </p:cNvPr>
          <p:cNvPicPr>
            <a:picLocks noChangeAspect="1"/>
          </p:cNvPicPr>
          <p:nvPr/>
        </p:nvPicPr>
        <p:blipFill>
          <a:blip r:embed="rId3"/>
          <a:stretch>
            <a:fillRect/>
          </a:stretch>
        </p:blipFill>
        <p:spPr>
          <a:xfrm>
            <a:off x="4654410" y="3804456"/>
            <a:ext cx="4489590" cy="2406679"/>
          </a:xfrm>
          <a:prstGeom prst="rect">
            <a:avLst/>
          </a:prstGeom>
        </p:spPr>
      </p:pic>
      <p:sp>
        <p:nvSpPr>
          <p:cNvPr id="101" name="TextShape 1"/>
          <p:cNvSpPr txBox="1"/>
          <p:nvPr/>
        </p:nvSpPr>
        <p:spPr>
          <a:xfrm>
            <a:off x="304800" y="0"/>
            <a:ext cx="8229240" cy="991440"/>
          </a:xfrm>
          <a:prstGeom prst="rect">
            <a:avLst/>
          </a:prstGeom>
          <a:noFill/>
          <a:ln>
            <a:noFill/>
          </a:ln>
        </p:spPr>
        <p:txBody>
          <a:bodyPr anchor="ctr"/>
          <a:lstStyle/>
          <a:p>
            <a:r>
              <a:rPr lang="en-US" sz="3600" dirty="0">
                <a:latin typeface="Calibri" panose="020F0502020204030204" pitchFamily="34" charset="0"/>
              </a:rPr>
              <a:t>Outline</a:t>
            </a:r>
            <a:endParaRPr sz="3600" dirty="0">
              <a:latin typeface="Calibri" panose="020F0502020204030204" pitchFamily="34" charset="0"/>
            </a:endParaRPr>
          </a:p>
        </p:txBody>
      </p:sp>
      <p:sp>
        <p:nvSpPr>
          <p:cNvPr id="102" name="TextShape 2"/>
          <p:cNvSpPr txBox="1"/>
          <p:nvPr/>
        </p:nvSpPr>
        <p:spPr>
          <a:xfrm>
            <a:off x="73739" y="991440"/>
            <a:ext cx="6450351" cy="5348870"/>
          </a:xfrm>
          <a:prstGeom prst="rect">
            <a:avLst/>
          </a:prstGeom>
          <a:noFill/>
          <a:ln>
            <a:noFill/>
          </a:ln>
        </p:spPr>
        <p:txBody>
          <a:bodyPr/>
          <a:lstStyle/>
          <a:p>
            <a:pPr marL="457200" indent="-457200">
              <a:buAutoNum type="arabicPeriod"/>
            </a:pPr>
            <a:r>
              <a:rPr lang="en-US" sz="2400" b="1" dirty="0">
                <a:latin typeface="Calibri" panose="020F0502020204030204" pitchFamily="34" charset="0"/>
              </a:rPr>
              <a:t>Alternating Schwarz Method for Coupling of Full Order Models (FOMs) in Solid Mechanics</a:t>
            </a:r>
          </a:p>
          <a:p>
            <a:pPr marL="457200" indent="-457200">
              <a:buAutoNum type="arabicPeriod"/>
            </a:pPr>
            <a:endParaRPr lang="en-US" sz="400" dirty="0">
              <a:latin typeface="Calibri" panose="020F0502020204030204" pitchFamily="34" charset="0"/>
            </a:endParaRPr>
          </a:p>
          <a:p>
            <a:pPr marL="914400" lvl="1" indent="-457200">
              <a:buFont typeface="Arial" panose="020B0604020202020204" pitchFamily="34" charset="0"/>
              <a:buChar char="•"/>
            </a:pPr>
            <a:r>
              <a:rPr lang="en-US" sz="2400" dirty="0">
                <a:latin typeface="Calibri" panose="020F0502020204030204" pitchFamily="34" charset="0"/>
              </a:rPr>
              <a:t>Motivation &amp; Background</a:t>
            </a:r>
          </a:p>
          <a:p>
            <a:pPr marL="914400" lvl="1" indent="-457200">
              <a:buFont typeface="Arial" panose="020B0604020202020204" pitchFamily="34" charset="0"/>
              <a:buChar char="•"/>
            </a:pPr>
            <a:endParaRPr lang="en-US" sz="400" dirty="0">
              <a:latin typeface="Calibri" panose="020F0502020204030204" pitchFamily="34" charset="0"/>
            </a:endParaRPr>
          </a:p>
          <a:p>
            <a:pPr marL="914400" lvl="1" indent="-457200">
              <a:buFont typeface="Arial" panose="020B0604020202020204" pitchFamily="34" charset="0"/>
              <a:buChar char="•"/>
            </a:pPr>
            <a:r>
              <a:rPr lang="en-US" sz="2400" b="1" dirty="0" err="1">
                <a:latin typeface="Calibri" panose="020F0502020204030204" pitchFamily="34" charset="0"/>
              </a:rPr>
              <a:t>Quasistatics</a:t>
            </a:r>
            <a:endParaRPr lang="en-US" sz="2400" b="1" dirty="0">
              <a:latin typeface="Calibri" panose="020F0502020204030204" pitchFamily="34" charset="0"/>
            </a:endParaRPr>
          </a:p>
          <a:p>
            <a:pPr marL="914400" lvl="1" indent="-457200">
              <a:buFont typeface="Arial" panose="020B0604020202020204" pitchFamily="34" charset="0"/>
              <a:buChar char="•"/>
            </a:pPr>
            <a:endParaRPr lang="en-US" sz="400" dirty="0">
              <a:latin typeface="Calibri" panose="020F0502020204030204" pitchFamily="34" charset="0"/>
            </a:endParaRPr>
          </a:p>
          <a:p>
            <a:pPr marL="914400" lvl="1" indent="-457200">
              <a:buFont typeface="Arial" panose="020B0604020202020204" pitchFamily="34" charset="0"/>
              <a:buChar char="•"/>
            </a:pPr>
            <a:r>
              <a:rPr lang="en-US" sz="2400" dirty="0">
                <a:latin typeface="Calibri" panose="020F0502020204030204" pitchFamily="34" charset="0"/>
              </a:rPr>
              <a:t>Extension to Dynamics </a:t>
            </a:r>
          </a:p>
          <a:p>
            <a:pPr marL="914400" lvl="1" indent="-457200">
              <a:buFont typeface="Arial" panose="020B0604020202020204" pitchFamily="34" charset="0"/>
              <a:buChar char="•"/>
            </a:pPr>
            <a:endParaRPr lang="en-US" sz="400" dirty="0">
              <a:latin typeface="Calibri" panose="020F0502020204030204" pitchFamily="34" charset="0"/>
            </a:endParaRPr>
          </a:p>
          <a:p>
            <a:pPr marL="914400" lvl="1" indent="-457200">
              <a:buFont typeface="Arial" panose="020B0604020202020204" pitchFamily="34" charset="0"/>
              <a:buChar char="•"/>
            </a:pPr>
            <a:r>
              <a:rPr lang="en-US" sz="2400" dirty="0">
                <a:latin typeface="Calibri" panose="020F0502020204030204" pitchFamily="34" charset="0"/>
              </a:rPr>
              <a:t>Summary &amp; Next Steps</a:t>
            </a:r>
          </a:p>
          <a:p>
            <a:pPr lvl="1"/>
            <a:endParaRPr lang="en-US" sz="2400" dirty="0">
              <a:latin typeface="Calibri" panose="020F0502020204030204" pitchFamily="34" charset="0"/>
            </a:endParaRPr>
          </a:p>
          <a:p>
            <a:pPr marL="457200" indent="-457200">
              <a:buAutoNum type="arabicPeriod"/>
            </a:pPr>
            <a:r>
              <a:rPr lang="en-US" sz="2400" dirty="0">
                <a:latin typeface="Calibri" panose="020F0502020204030204" pitchFamily="34" charset="0"/>
              </a:rPr>
              <a:t>Alternating Schwarz Method for                          FOM-ROM* and ROM-ROM Coupling</a:t>
            </a:r>
          </a:p>
          <a:p>
            <a:pPr marL="457200" indent="-457200">
              <a:buAutoNum type="arabicPeriod"/>
            </a:pPr>
            <a:endParaRPr lang="en-US" sz="400" dirty="0">
              <a:latin typeface="Calibri" panose="020F0502020204030204" pitchFamily="34" charset="0"/>
            </a:endParaRPr>
          </a:p>
          <a:p>
            <a:pPr marL="914400" lvl="1" indent="-457200">
              <a:buFont typeface="Arial" panose="020B0604020202020204" pitchFamily="34" charset="0"/>
              <a:buChar char="•"/>
            </a:pPr>
            <a:r>
              <a:rPr lang="en-US" sz="2400" dirty="0">
                <a:latin typeface="Calibri" panose="020F0502020204030204" pitchFamily="34" charset="0"/>
              </a:rPr>
              <a:t>Motivation &amp; Background </a:t>
            </a:r>
          </a:p>
          <a:p>
            <a:pPr marL="914400" lvl="1" indent="-457200">
              <a:buFont typeface="Arial" panose="020B0604020202020204" pitchFamily="34" charset="0"/>
              <a:buChar char="•"/>
            </a:pPr>
            <a:endParaRPr lang="en-US" sz="400" dirty="0">
              <a:latin typeface="Calibri" panose="020F0502020204030204" pitchFamily="34" charset="0"/>
            </a:endParaRPr>
          </a:p>
          <a:p>
            <a:pPr marL="914400" lvl="1" indent="-457200">
              <a:buFont typeface="Arial" panose="020B0604020202020204" pitchFamily="34" charset="0"/>
              <a:buChar char="•"/>
            </a:pPr>
            <a:r>
              <a:rPr lang="en-US" sz="2400" dirty="0">
                <a:latin typeface="Calibri" panose="020F0502020204030204" pitchFamily="34" charset="0"/>
              </a:rPr>
              <a:t>Demonstration</a:t>
            </a:r>
          </a:p>
          <a:p>
            <a:pPr marL="914400" lvl="1" indent="-457200">
              <a:buFont typeface="Arial" panose="020B0604020202020204" pitchFamily="34" charset="0"/>
              <a:buChar char="•"/>
            </a:pPr>
            <a:endParaRPr lang="en-US" sz="400" dirty="0">
              <a:latin typeface="Calibri" panose="020F0502020204030204" pitchFamily="34" charset="0"/>
            </a:endParaRPr>
          </a:p>
          <a:p>
            <a:pPr marL="914400" lvl="1" indent="-457200">
              <a:buFont typeface="Arial" panose="020B0604020202020204" pitchFamily="34" charset="0"/>
              <a:buChar char="•"/>
            </a:pPr>
            <a:r>
              <a:rPr lang="en-US" sz="2400" dirty="0">
                <a:latin typeface="Calibri" panose="020F0502020204030204" pitchFamily="34" charset="0"/>
              </a:rPr>
              <a:t>Ongoing &amp; Future Work</a:t>
            </a:r>
          </a:p>
          <a:p>
            <a:pPr marL="914400" lvl="1" indent="-457200">
              <a:buFont typeface="Arial" panose="020B0604020202020204" pitchFamily="34" charset="0"/>
              <a:buChar char="•"/>
            </a:pPr>
            <a:endParaRPr lang="en-US" sz="2400" dirty="0">
              <a:latin typeface="Calibri" panose="020F0502020204030204" pitchFamily="34" charset="0"/>
            </a:endParaRPr>
          </a:p>
          <a:p>
            <a:pPr marL="914400" lvl="1" indent="-457200">
              <a:buFont typeface="Arial" panose="020B0604020202020204" pitchFamily="34" charset="0"/>
              <a:buChar char="•"/>
            </a:pPr>
            <a:endParaRPr lang="en-US" sz="2400" dirty="0">
              <a:latin typeface="Calibri" panose="020F0502020204030204" pitchFamily="34" charset="0"/>
            </a:endParaRPr>
          </a:p>
          <a:p>
            <a:endParaRPr sz="2400" dirty="0">
              <a:latin typeface="Calibri" panose="020F0502020204030204" pitchFamily="34" charset="0"/>
            </a:endParaRPr>
          </a:p>
        </p:txBody>
      </p:sp>
      <p:sp>
        <p:nvSpPr>
          <p:cNvPr id="2" name="Slide Number Placeholder 1">
            <a:extLst>
              <a:ext uri="{FF2B5EF4-FFF2-40B4-BE49-F238E27FC236}">
                <a16:creationId xmlns:a16="http://schemas.microsoft.com/office/drawing/2014/main" id="{805E14DB-F505-4B6E-B151-6BAAB23A7FBF}"/>
              </a:ext>
            </a:extLst>
          </p:cNvPr>
          <p:cNvSpPr>
            <a:spLocks noGrp="1"/>
          </p:cNvSpPr>
          <p:nvPr>
            <p:ph type="sldNum" sz="quarter" idx="12"/>
          </p:nvPr>
        </p:nvSpPr>
        <p:spPr/>
        <p:txBody>
          <a:bodyPr/>
          <a:lstStyle/>
          <a:p>
            <a:fld id="{A5E55A7B-7854-E145-92D9-B491DF4BAE2D}" type="slidenum">
              <a:rPr lang="en-US" smtClean="0"/>
              <a:pPr/>
              <a:t>14</a:t>
            </a:fld>
            <a:endParaRPr lang="en-US" dirty="0"/>
          </a:p>
        </p:txBody>
      </p:sp>
      <p:pic>
        <p:nvPicPr>
          <p:cNvPr id="8" name="Picture 7">
            <a:extLst>
              <a:ext uri="{FF2B5EF4-FFF2-40B4-BE49-F238E27FC236}">
                <a16:creationId xmlns:a16="http://schemas.microsoft.com/office/drawing/2014/main" id="{2DDDE8A6-7E41-4A84-BF6B-FBF8927911C3}"/>
              </a:ext>
            </a:extLst>
          </p:cNvPr>
          <p:cNvPicPr>
            <a:picLocks noChangeAspect="1"/>
          </p:cNvPicPr>
          <p:nvPr/>
        </p:nvPicPr>
        <p:blipFill>
          <a:blip r:embed="rId4"/>
          <a:stretch>
            <a:fillRect/>
          </a:stretch>
        </p:blipFill>
        <p:spPr>
          <a:xfrm>
            <a:off x="6404682" y="2041573"/>
            <a:ext cx="2799522" cy="1434538"/>
          </a:xfrm>
          <a:prstGeom prst="rect">
            <a:avLst/>
          </a:prstGeom>
        </p:spPr>
      </p:pic>
      <p:pic>
        <p:nvPicPr>
          <p:cNvPr id="9" name="Picture 8">
            <a:extLst>
              <a:ext uri="{FF2B5EF4-FFF2-40B4-BE49-F238E27FC236}">
                <a16:creationId xmlns:a16="http://schemas.microsoft.com/office/drawing/2014/main" id="{4721F3D3-2161-486D-80E0-DC9C4C41D8C5}"/>
              </a:ext>
            </a:extLst>
          </p:cNvPr>
          <p:cNvPicPr>
            <a:picLocks noChangeAspect="1"/>
          </p:cNvPicPr>
          <p:nvPr/>
        </p:nvPicPr>
        <p:blipFill>
          <a:blip r:embed="rId5"/>
          <a:stretch>
            <a:fillRect/>
          </a:stretch>
        </p:blipFill>
        <p:spPr>
          <a:xfrm>
            <a:off x="6404682" y="646865"/>
            <a:ext cx="2739318" cy="1434538"/>
          </a:xfrm>
          <a:prstGeom prst="rect">
            <a:avLst/>
          </a:prstGeom>
        </p:spPr>
      </p:pic>
      <p:sp>
        <p:nvSpPr>
          <p:cNvPr id="3" name="TextBox 2">
            <a:extLst>
              <a:ext uri="{FF2B5EF4-FFF2-40B4-BE49-F238E27FC236}">
                <a16:creationId xmlns:a16="http://schemas.microsoft.com/office/drawing/2014/main" id="{9C17EAC9-2546-4C83-9D8B-C19B660FE055}"/>
              </a:ext>
            </a:extLst>
          </p:cNvPr>
          <p:cNvSpPr txBox="1"/>
          <p:nvPr/>
        </p:nvSpPr>
        <p:spPr>
          <a:xfrm>
            <a:off x="0" y="6500219"/>
            <a:ext cx="4911047" cy="369332"/>
          </a:xfrm>
          <a:prstGeom prst="rect">
            <a:avLst/>
          </a:prstGeom>
          <a:noFill/>
        </p:spPr>
        <p:txBody>
          <a:bodyPr wrap="square" rtlCol="0">
            <a:spAutoFit/>
          </a:bodyPr>
          <a:lstStyle/>
          <a:p>
            <a:r>
              <a:rPr lang="en-US" dirty="0">
                <a:solidFill>
                  <a:schemeClr val="bg1"/>
                </a:solidFill>
                <a:latin typeface="Calibri" panose="020F0502020204030204" pitchFamily="34" charset="0"/>
                <a:cs typeface="Calibri" panose="020F0502020204030204" pitchFamily="34" charset="0"/>
              </a:rPr>
              <a:t>* Projection-based Reduced Order Model</a:t>
            </a:r>
          </a:p>
        </p:txBody>
      </p:sp>
    </p:spTree>
    <p:extLst>
      <p:ext uri="{BB962C8B-B14F-4D97-AF65-F5344CB8AC3E}">
        <p14:creationId xmlns:p14="http://schemas.microsoft.com/office/powerpoint/2010/main" val="4069517933"/>
      </p:ext>
    </p:extLst>
  </p:cSld>
  <p:clrMapOvr>
    <a:masterClrMapping/>
  </p:clrMapOvr>
  <p:timing>
    <p:tnLst>
      <p:par>
        <p:cTn id="1" dur="indefinite" restart="never" nodeType="tmRoot">
          <p:childTnLst>
            <p:seq>
              <p:cTn id="2" nodeType="mainSeq"/>
              <p:prevCondLst>
                <p:cond evt="onPrev" delay="0">
                  <p:tgtEl>
                    <p:sldTgt/>
                  </p:tgtEl>
                </p:cond>
              </p:prevCondLst>
              <p:nextCondLst>
                <p:cond evt="onNext" delay="0">
                  <p:tgtEl>
                    <p:sldTgt/>
                  </p:tgtEl>
                </p:cond>
              </p:nextCondLst>
            </p:seq>
          </p:childTnLst>
        </p:cTn>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37142" y="39244"/>
            <a:ext cx="7915056" cy="649182"/>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Quasistatic Solid Mechanics Formulation</a:t>
            </a:r>
          </a:p>
        </p:txBody>
      </p:sp>
      <p:sp>
        <p:nvSpPr>
          <p:cNvPr id="4" name="Slide Number Placeholder 3">
            <a:extLst>
              <a:ext uri="{FF2B5EF4-FFF2-40B4-BE49-F238E27FC236}">
                <a16:creationId xmlns:a16="http://schemas.microsoft.com/office/drawing/2014/main" id="{08CC152D-E1DD-4F19-AE0F-28F8A4C5A83F}"/>
              </a:ext>
            </a:extLst>
          </p:cNvPr>
          <p:cNvSpPr>
            <a:spLocks noGrp="1"/>
          </p:cNvSpPr>
          <p:nvPr>
            <p:ph type="sldNum" sz="quarter" idx="12"/>
          </p:nvPr>
        </p:nvSpPr>
        <p:spPr/>
        <p:txBody>
          <a:bodyPr/>
          <a:lstStyle/>
          <a:p>
            <a:fld id="{A5E55A7B-7854-E145-92D9-B491DF4BAE2D}" type="slidenum">
              <a:rPr lang="en-US" smtClean="0"/>
              <a:pPr/>
              <a:t>15</a:t>
            </a:fld>
            <a:endParaRPr lang="en-US" dirty="0"/>
          </a:p>
        </p:txBody>
      </p:sp>
      <p:sp>
        <p:nvSpPr>
          <p:cNvPr id="8" name="TextBox 7">
            <a:extLst>
              <a:ext uri="{FF2B5EF4-FFF2-40B4-BE49-F238E27FC236}">
                <a16:creationId xmlns:a16="http://schemas.microsoft.com/office/drawing/2014/main" id="{518A069B-17BD-418F-9558-884925656B84}"/>
              </a:ext>
            </a:extLst>
          </p:cNvPr>
          <p:cNvSpPr txBox="1"/>
          <p:nvPr/>
        </p:nvSpPr>
        <p:spPr>
          <a:xfrm>
            <a:off x="0" y="799011"/>
            <a:ext cx="8044665" cy="400110"/>
          </a:xfrm>
          <a:prstGeom prst="rect">
            <a:avLst/>
          </a:prstGeom>
          <a:noFill/>
        </p:spPr>
        <p:txBody>
          <a:bodyPr wrap="square" rtlCol="0">
            <a:spAutoFit/>
          </a:bodyPr>
          <a:lstStyle/>
          <a:p>
            <a:pPr marL="285750" indent="-285750">
              <a:buFont typeface="Arial" panose="020B0604020202020204" pitchFamily="34" charset="0"/>
              <a:buChar char="•"/>
            </a:pPr>
            <a:r>
              <a:rPr lang="en-US" sz="2000" b="1" dirty="0">
                <a:latin typeface="Calibri" panose="020F0502020204030204" pitchFamily="34" charset="0"/>
                <a:cs typeface="Calibri" panose="020F0502020204030204" pitchFamily="34" charset="0"/>
              </a:rPr>
              <a:t>Energy functional </a:t>
            </a:r>
            <a:r>
              <a:rPr lang="en-US" sz="2000" dirty="0">
                <a:latin typeface="Calibri" panose="020F0502020204030204" pitchFamily="34" charset="0"/>
                <a:cs typeface="Calibri" panose="020F0502020204030204" pitchFamily="34" charset="0"/>
              </a:rPr>
              <a:t>defining weak form of the governing PDEs </a:t>
            </a:r>
          </a:p>
        </p:txBody>
      </p:sp>
      <mc:AlternateContent xmlns:mc="http://schemas.openxmlformats.org/markup-compatibility/2006" xmlns:a14="http://schemas.microsoft.com/office/drawing/2010/main">
        <mc:Choice Requires="a14">
          <p:sp>
            <p:nvSpPr>
              <p:cNvPr id="10" name="TextBox 9">
                <a:extLst>
                  <a:ext uri="{FF2B5EF4-FFF2-40B4-BE49-F238E27FC236}">
                    <a16:creationId xmlns:a16="http://schemas.microsoft.com/office/drawing/2014/main" id="{5ABFFCCD-3747-4B31-88C2-F1BBC48CFFFD}"/>
                  </a:ext>
                </a:extLst>
              </p:cNvPr>
              <p:cNvSpPr txBox="1"/>
              <p:nvPr/>
            </p:nvSpPr>
            <p:spPr>
              <a:xfrm>
                <a:off x="2118907" y="1229879"/>
                <a:ext cx="4359648" cy="737894"/>
              </a:xfrm>
              <a:prstGeom prst="rect">
                <a:avLst/>
              </a:prstGeom>
              <a:noFill/>
              <a:ln>
                <a:solidFill>
                  <a:schemeClr val="tx1"/>
                </a:solidFill>
              </a:ln>
            </p:spPr>
            <p:txBody>
              <a:bodyPr wrap="square" rtlCol="0">
                <a:spAutoFit/>
              </a:bodyPr>
              <a:lstStyle/>
              <a:p>
                <a:pPr/>
                <a14:m>
                  <m:oMathPara xmlns:m="http://schemas.openxmlformats.org/officeDocument/2006/math">
                    <m:oMathParaPr>
                      <m:jc m:val="center"/>
                    </m:oMathParaPr>
                    <m:oMath xmlns:m="http://schemas.openxmlformats.org/officeDocument/2006/math">
                      <m:r>
                        <m:rPr>
                          <m:sty m:val="p"/>
                        </m:rPr>
                        <a:rPr lang="el-GR" i="1" smtClean="0">
                          <a:latin typeface="Cambria Math" panose="02040503050406030204" pitchFamily="18" charset="0"/>
                          <a:ea typeface="Cambria Math" panose="02040503050406030204" pitchFamily="18" charset="0"/>
                        </a:rPr>
                        <m:t>Φ</m:t>
                      </m:r>
                      <m:d>
                        <m:dPr>
                          <m:begChr m:val="["/>
                          <m:endChr m:val="]"/>
                          <m:ctrlPr>
                            <a:rPr lang="en-US" b="0" i="1" smtClean="0">
                              <a:latin typeface="Cambria Math" panose="02040503050406030204" pitchFamily="18" charset="0"/>
                              <a:ea typeface="Cambria Math" panose="02040503050406030204" pitchFamily="18" charset="0"/>
                            </a:rPr>
                          </m:ctrlPr>
                        </m:dPr>
                        <m:e>
                          <m:r>
                            <a:rPr lang="en-US" b="1" i="1" smtClean="0">
                              <a:latin typeface="Cambria Math" panose="02040503050406030204" pitchFamily="18" charset="0"/>
                              <a:ea typeface="Cambria Math" panose="02040503050406030204" pitchFamily="18" charset="0"/>
                            </a:rPr>
                            <m:t>𝝋</m:t>
                          </m:r>
                        </m:e>
                      </m:d>
                      <m:r>
                        <a:rPr lang="en-US" b="0" i="1" smtClean="0">
                          <a:latin typeface="Cambria Math" panose="02040503050406030204" pitchFamily="18" charset="0"/>
                          <a:ea typeface="Cambria Math" panose="02040503050406030204" pitchFamily="18" charset="0"/>
                        </a:rPr>
                        <m:t>≔</m:t>
                      </m:r>
                      <m:nary>
                        <m:naryPr>
                          <m:ctrlPr>
                            <a:rPr lang="en-US" b="0" i="1" smtClean="0">
                              <a:latin typeface="Cambria Math" panose="02040503050406030204" pitchFamily="18" charset="0"/>
                              <a:ea typeface="Cambria Math" panose="02040503050406030204" pitchFamily="18" charset="0"/>
                            </a:rPr>
                          </m:ctrlPr>
                        </m:naryPr>
                        <m:sub>
                          <m:r>
                            <m:rPr>
                              <m:sty m:val="p"/>
                              <m:brk m:alnAt="23"/>
                            </m:rPr>
                            <a:rPr lang="el-GR" b="0" i="1" smtClean="0">
                              <a:latin typeface="Cambria Math" panose="02040503050406030204" pitchFamily="18" charset="0"/>
                              <a:ea typeface="Cambria Math" panose="02040503050406030204" pitchFamily="18" charset="0"/>
                            </a:rPr>
                            <m:t>Ω</m:t>
                          </m:r>
                        </m:sub>
                        <m:sup/>
                        <m:e>
                          <m:r>
                            <a:rPr lang="en-US" b="0" i="1" smtClean="0">
                              <a:latin typeface="Cambria Math" panose="02040503050406030204" pitchFamily="18" charset="0"/>
                              <a:ea typeface="Cambria Math" panose="02040503050406030204" pitchFamily="18" charset="0"/>
                            </a:rPr>
                            <m:t>𝐴</m:t>
                          </m:r>
                          <m:d>
                            <m:dPr>
                              <m:ctrlPr>
                                <a:rPr lang="en-US" b="0" i="1" smtClean="0">
                                  <a:latin typeface="Cambria Math" panose="02040503050406030204" pitchFamily="18" charset="0"/>
                                  <a:ea typeface="Cambria Math" panose="02040503050406030204" pitchFamily="18" charset="0"/>
                                </a:rPr>
                              </m:ctrlPr>
                            </m:dPr>
                            <m:e>
                              <m:r>
                                <a:rPr lang="en-US" b="1" i="1" smtClean="0">
                                  <a:latin typeface="Cambria Math" panose="02040503050406030204" pitchFamily="18" charset="0"/>
                                  <a:ea typeface="Cambria Math" panose="02040503050406030204" pitchFamily="18" charset="0"/>
                                </a:rPr>
                                <m:t>𝑭</m:t>
                              </m:r>
                              <m:r>
                                <a:rPr lang="en-US" b="0" i="1" smtClean="0">
                                  <a:latin typeface="Cambria Math" panose="02040503050406030204" pitchFamily="18" charset="0"/>
                                  <a:ea typeface="Cambria Math" panose="02040503050406030204" pitchFamily="18" charset="0"/>
                                </a:rPr>
                                <m:t>,</m:t>
                              </m:r>
                              <m:r>
                                <a:rPr lang="en-US" b="1" i="1" smtClean="0">
                                  <a:latin typeface="Cambria Math" panose="02040503050406030204" pitchFamily="18" charset="0"/>
                                  <a:ea typeface="Cambria Math" panose="02040503050406030204" pitchFamily="18" charset="0"/>
                                </a:rPr>
                                <m:t>𝒁</m:t>
                              </m:r>
                            </m:e>
                          </m:d>
                          <m:r>
                            <a:rPr lang="en-US" b="0" i="1" smtClean="0">
                              <a:latin typeface="Cambria Math" panose="02040503050406030204" pitchFamily="18" charset="0"/>
                              <a:ea typeface="Cambria Math" panose="02040503050406030204" pitchFamily="18" charset="0"/>
                            </a:rPr>
                            <m:t>𝑑𝑉</m:t>
                          </m:r>
                          <m:r>
                            <a:rPr lang="en-US" b="0" i="1" smtClean="0">
                              <a:latin typeface="Cambria Math" panose="02040503050406030204" pitchFamily="18" charset="0"/>
                              <a:ea typeface="Cambria Math" panose="02040503050406030204" pitchFamily="18" charset="0"/>
                            </a:rPr>
                            <m:t>−</m:t>
                          </m:r>
                          <m:nary>
                            <m:naryPr>
                              <m:ctrlPr>
                                <a:rPr lang="en-US" b="0" i="1" smtClean="0">
                                  <a:latin typeface="Cambria Math" panose="02040503050406030204" pitchFamily="18" charset="0"/>
                                  <a:ea typeface="Cambria Math" panose="02040503050406030204" pitchFamily="18" charset="0"/>
                                </a:rPr>
                              </m:ctrlPr>
                            </m:naryPr>
                            <m:sub>
                              <m:r>
                                <m:rPr>
                                  <m:sty m:val="p"/>
                                  <m:brk m:alnAt="23"/>
                                </m:rPr>
                                <a:rPr lang="el-GR" b="0" i="1" smtClean="0">
                                  <a:latin typeface="Cambria Math" panose="02040503050406030204" pitchFamily="18" charset="0"/>
                                  <a:ea typeface="Cambria Math" panose="02040503050406030204" pitchFamily="18" charset="0"/>
                                </a:rPr>
                                <m:t>Ω</m:t>
                              </m:r>
                            </m:sub>
                            <m:sup/>
                            <m:e>
                              <m:r>
                                <a:rPr lang="en-US" b="0" i="1" smtClean="0">
                                  <a:latin typeface="Cambria Math" panose="02040503050406030204" pitchFamily="18" charset="0"/>
                                  <a:ea typeface="Cambria Math" panose="02040503050406030204" pitchFamily="18" charset="0"/>
                                </a:rPr>
                                <m:t>𝜌</m:t>
                              </m:r>
                              <m:r>
                                <a:rPr lang="en-US" b="1" i="1" smtClean="0">
                                  <a:latin typeface="Cambria Math" panose="02040503050406030204" pitchFamily="18" charset="0"/>
                                  <a:ea typeface="Cambria Math" panose="02040503050406030204" pitchFamily="18" charset="0"/>
                                </a:rPr>
                                <m:t>𝑩</m:t>
                              </m:r>
                              <m:r>
                                <a:rPr lang="en-US" b="0" i="1" smtClean="0">
                                  <a:latin typeface="Cambria Math" panose="02040503050406030204" pitchFamily="18" charset="0"/>
                                  <a:ea typeface="Cambria Math" panose="02040503050406030204" pitchFamily="18" charset="0"/>
                                </a:rPr>
                                <m:t>∙</m:t>
                              </m:r>
                              <m:r>
                                <a:rPr lang="en-US" b="1" i="1" smtClean="0">
                                  <a:latin typeface="Cambria Math" panose="02040503050406030204" pitchFamily="18" charset="0"/>
                                  <a:ea typeface="Cambria Math" panose="02040503050406030204" pitchFamily="18" charset="0"/>
                                </a:rPr>
                                <m:t>𝝋</m:t>
                              </m:r>
                              <m:r>
                                <a:rPr lang="en-US" b="0" i="1" smtClean="0">
                                  <a:latin typeface="Cambria Math" panose="02040503050406030204" pitchFamily="18" charset="0"/>
                                  <a:ea typeface="Cambria Math" panose="02040503050406030204" pitchFamily="18" charset="0"/>
                                </a:rPr>
                                <m:t>𝑑𝑉</m:t>
                              </m:r>
                            </m:e>
                          </m:nary>
                        </m:e>
                      </m:nary>
                    </m:oMath>
                  </m:oMathPara>
                </a14:m>
                <a:endParaRPr lang="en-US" dirty="0"/>
              </a:p>
            </p:txBody>
          </p:sp>
        </mc:Choice>
        <mc:Fallback xmlns="">
          <p:sp>
            <p:nvSpPr>
              <p:cNvPr id="10" name="TextBox 9">
                <a:extLst>
                  <a:ext uri="{FF2B5EF4-FFF2-40B4-BE49-F238E27FC236}">
                    <a16:creationId xmlns:a16="http://schemas.microsoft.com/office/drawing/2014/main" id="{5ABFFCCD-3747-4B31-88C2-F1BBC48CFFFD}"/>
                  </a:ext>
                </a:extLst>
              </p:cNvPr>
              <p:cNvSpPr txBox="1">
                <a:spLocks noRot="1" noChangeAspect="1" noMove="1" noResize="1" noEditPoints="1" noAdjustHandles="1" noChangeArrowheads="1" noChangeShapeType="1" noTextEdit="1"/>
              </p:cNvSpPr>
              <p:nvPr/>
            </p:nvSpPr>
            <p:spPr>
              <a:xfrm>
                <a:off x="2118907" y="1229879"/>
                <a:ext cx="4359648" cy="737894"/>
              </a:xfrm>
              <a:prstGeom prst="rect">
                <a:avLst/>
              </a:prstGeom>
              <a:blipFill>
                <a:blip r:embed="rId3"/>
                <a:stretch>
                  <a:fillRect/>
                </a:stretch>
              </a:blipFill>
              <a:ln>
                <a:solidFill>
                  <a:schemeClr val="tx1"/>
                </a:solidFill>
              </a:ln>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3" name="TextBox 12">
                <a:extLst>
                  <a:ext uri="{FF2B5EF4-FFF2-40B4-BE49-F238E27FC236}">
                    <a16:creationId xmlns:a16="http://schemas.microsoft.com/office/drawing/2014/main" id="{7A2275AC-5C86-41F0-8605-B412EB2F81A2}"/>
                  </a:ext>
                </a:extLst>
              </p:cNvPr>
              <p:cNvSpPr txBox="1"/>
              <p:nvPr/>
            </p:nvSpPr>
            <p:spPr>
              <a:xfrm>
                <a:off x="523982" y="2115511"/>
                <a:ext cx="7780943" cy="1292662"/>
              </a:xfrm>
              <a:prstGeom prst="rect">
                <a:avLst/>
              </a:prstGeom>
              <a:noFill/>
            </p:spPr>
            <p:txBody>
              <a:bodyPr wrap="square" rtlCol="0">
                <a:spAutoFit/>
              </a:bodyPr>
              <a:lstStyle/>
              <a:p>
                <a:pPr marL="285750" indent="-285750">
                  <a:buFont typeface="Wingdings" panose="05000000000000000000" pitchFamily="2" charset="2"/>
                  <a:buChar char="Ø"/>
                </a:pPr>
                <a14:m>
                  <m:oMath xmlns:m="http://schemas.openxmlformats.org/officeDocument/2006/math">
                    <m:r>
                      <a:rPr lang="en-US" i="1" dirty="0" smtClean="0">
                        <a:latin typeface="Cambria Math" panose="02040503050406030204" pitchFamily="18" charset="0"/>
                        <a:cs typeface="Calibri" panose="020F0502020204030204" pitchFamily="34" charset="0"/>
                      </a:rPr>
                      <m:t>𝐴</m:t>
                    </m:r>
                    <m:r>
                      <a:rPr lang="en-US" i="1" dirty="0" smtClean="0">
                        <a:latin typeface="Cambria Math" panose="02040503050406030204" pitchFamily="18" charset="0"/>
                        <a:cs typeface="Calibri" panose="020F0502020204030204" pitchFamily="34" charset="0"/>
                      </a:rPr>
                      <m:t>(</m:t>
                    </m:r>
                    <m:r>
                      <a:rPr lang="en-US" b="1" i="1" dirty="0" smtClean="0">
                        <a:latin typeface="Cambria Math" panose="02040503050406030204" pitchFamily="18" charset="0"/>
                        <a:cs typeface="Calibri" panose="020F0502020204030204" pitchFamily="34" charset="0"/>
                      </a:rPr>
                      <m:t>𝑭</m:t>
                    </m:r>
                    <m:r>
                      <a:rPr lang="en-US" i="1" dirty="0" smtClean="0">
                        <a:latin typeface="Cambria Math" panose="02040503050406030204" pitchFamily="18" charset="0"/>
                        <a:cs typeface="Calibri" panose="020F0502020204030204" pitchFamily="34" charset="0"/>
                      </a:rPr>
                      <m:t>,</m:t>
                    </m:r>
                    <m:r>
                      <a:rPr lang="en-US" b="1" i="1" dirty="0" smtClean="0">
                        <a:latin typeface="Cambria Math" panose="02040503050406030204" pitchFamily="18" charset="0"/>
                        <a:cs typeface="Calibri" panose="020F0502020204030204" pitchFamily="34" charset="0"/>
                      </a:rPr>
                      <m:t>𝒁</m:t>
                    </m:r>
                    <m:r>
                      <a:rPr lang="en-US" i="1" dirty="0" smtClean="0">
                        <a:latin typeface="Cambria Math" panose="02040503050406030204" pitchFamily="18" charset="0"/>
                        <a:cs typeface="Calibri" panose="020F0502020204030204" pitchFamily="34" charset="0"/>
                      </a:rPr>
                      <m:t>)</m:t>
                    </m:r>
                  </m:oMath>
                </a14:m>
                <a:r>
                  <a:rPr lang="en-US" dirty="0">
                    <a:latin typeface="Calibri" panose="020F0502020204030204" pitchFamily="34" charset="0"/>
                    <a:cs typeface="Calibri" panose="020F0502020204030204" pitchFamily="34" charset="0"/>
                  </a:rPr>
                  <a:t>: Helmholtz free-energy density</a:t>
                </a:r>
              </a:p>
              <a:p>
                <a:pPr marL="285750" indent="-285750">
                  <a:buFont typeface="Wingdings" panose="05000000000000000000" pitchFamily="2" charset="2"/>
                  <a:buChar char="Ø"/>
                </a:pPr>
                <a:endParaRPr lang="en-US" sz="200" dirty="0">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14:m>
                  <m:oMath xmlns:m="http://schemas.openxmlformats.org/officeDocument/2006/math">
                    <m:r>
                      <a:rPr lang="en-US" b="1" i="1" dirty="0" smtClean="0">
                        <a:latin typeface="Cambria Math" panose="02040503050406030204" pitchFamily="18" charset="0"/>
                        <a:cs typeface="Calibri" panose="020F0502020204030204" pitchFamily="34" charset="0"/>
                      </a:rPr>
                      <m:t>𝑭</m:t>
                    </m:r>
                    <m:r>
                      <a:rPr lang="en-US" i="1" dirty="0" smtClean="0">
                        <a:latin typeface="Cambria Math" panose="02040503050406030204" pitchFamily="18" charset="0"/>
                        <a:cs typeface="Calibri" panose="020F0502020204030204" pitchFamily="34" charset="0"/>
                      </a:rPr>
                      <m:t>:</m:t>
                    </m:r>
                    <m:r>
                      <a:rPr lang="en-US" i="1" dirty="0">
                        <a:latin typeface="Cambria Math" panose="02040503050406030204" pitchFamily="18" charset="0"/>
                        <a:cs typeface="Calibri" panose="020F0502020204030204" pitchFamily="34" charset="0"/>
                      </a:rPr>
                      <m:t>=</m:t>
                    </m:r>
                    <m:r>
                      <m:rPr>
                        <m:sty m:val="p"/>
                      </m:rPr>
                      <a:rPr lang="en-US" i="1" dirty="0" smtClean="0">
                        <a:latin typeface="Cambria Math" panose="02040503050406030204" pitchFamily="18" charset="0"/>
                        <a:ea typeface="Cambria Math" panose="02040503050406030204" pitchFamily="18" charset="0"/>
                        <a:cs typeface="Calibri" panose="020F0502020204030204" pitchFamily="34" charset="0"/>
                      </a:rPr>
                      <m:t>∇</m:t>
                    </m:r>
                    <m:r>
                      <a:rPr lang="en-US" b="1" i="1">
                        <a:latin typeface="Cambria Math" panose="02040503050406030204" pitchFamily="18" charset="0"/>
                        <a:ea typeface="Cambria Math" panose="02040503050406030204" pitchFamily="18" charset="0"/>
                      </a:rPr>
                      <m:t>𝝋</m:t>
                    </m:r>
                    <m:r>
                      <a:rPr lang="en-US" b="0" i="0" smtClean="0">
                        <a:latin typeface="Cambria Math" panose="02040503050406030204" pitchFamily="18" charset="0"/>
                        <a:ea typeface="Cambria Math" panose="02040503050406030204" pitchFamily="18" charset="0"/>
                      </a:rPr>
                      <m:t>:</m:t>
                    </m:r>
                  </m:oMath>
                </a14:m>
                <a:r>
                  <a:rPr lang="en-US" b="1" dirty="0">
                    <a:latin typeface="Calibri" panose="020F0502020204030204" pitchFamily="34" charset="0"/>
                    <a:cs typeface="Calibri" panose="020F0502020204030204" pitchFamily="34" charset="0"/>
                  </a:rPr>
                  <a:t> </a:t>
                </a:r>
                <a:r>
                  <a:rPr lang="en-US" dirty="0">
                    <a:latin typeface="Calibri" panose="020F0502020204030204" pitchFamily="34" charset="0"/>
                    <a:cs typeface="Calibri" panose="020F0502020204030204" pitchFamily="34" charset="0"/>
                  </a:rPr>
                  <a:t>deformation gradient</a:t>
                </a:r>
              </a:p>
              <a:p>
                <a:pPr marL="285750" indent="-285750">
                  <a:buFont typeface="Wingdings" panose="05000000000000000000" pitchFamily="2" charset="2"/>
                  <a:buChar char="Ø"/>
                </a:pPr>
                <a:endParaRPr lang="en-US" sz="200" b="1" dirty="0">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14:m>
                  <m:oMath xmlns:m="http://schemas.openxmlformats.org/officeDocument/2006/math">
                    <m:r>
                      <a:rPr lang="en-US" b="1" i="1" dirty="0" smtClean="0">
                        <a:latin typeface="Cambria Math" panose="02040503050406030204" pitchFamily="18" charset="0"/>
                        <a:cs typeface="Calibri" panose="020F0502020204030204" pitchFamily="34" charset="0"/>
                      </a:rPr>
                      <m:t>𝒁</m:t>
                    </m:r>
                  </m:oMath>
                </a14:m>
                <a:r>
                  <a:rPr lang="en-US" dirty="0">
                    <a:latin typeface="Calibri" panose="020F0502020204030204" pitchFamily="34" charset="0"/>
                    <a:cs typeface="Calibri" panose="020F0502020204030204" pitchFamily="34" charset="0"/>
                  </a:rPr>
                  <a:t>: collection of internal variables (for plastic materials) </a:t>
                </a:r>
              </a:p>
              <a:p>
                <a:pPr marL="285750" indent="-285750">
                  <a:buFont typeface="Wingdings" panose="05000000000000000000" pitchFamily="2" charset="2"/>
                  <a:buChar char="Ø"/>
                </a:pPr>
                <a:endParaRPr lang="en-US" sz="200" dirty="0">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14:m>
                  <m:oMath xmlns:m="http://schemas.openxmlformats.org/officeDocument/2006/math">
                    <m:r>
                      <a:rPr lang="en-US" b="0" i="1" smtClean="0">
                        <a:latin typeface="Cambria Math" panose="02040503050406030204" pitchFamily="18" charset="0"/>
                        <a:ea typeface="Cambria Math" panose="02040503050406030204" pitchFamily="18" charset="0"/>
                      </a:rPr>
                      <m:t>𝜌</m:t>
                    </m:r>
                  </m:oMath>
                </a14:m>
                <a:r>
                  <a:rPr lang="en-US" dirty="0">
                    <a:latin typeface="Calibri" panose="020F0502020204030204" pitchFamily="34" charset="0"/>
                    <a:cs typeface="Calibri" panose="020F0502020204030204" pitchFamily="34" charset="0"/>
                  </a:rPr>
                  <a:t>: density, </a:t>
                </a:r>
                <a14:m>
                  <m:oMath xmlns:m="http://schemas.openxmlformats.org/officeDocument/2006/math">
                    <m:r>
                      <a:rPr lang="en-US" b="1" i="1" dirty="0" smtClean="0">
                        <a:latin typeface="Cambria Math" panose="02040503050406030204" pitchFamily="18" charset="0"/>
                        <a:cs typeface="Calibri" panose="020F0502020204030204" pitchFamily="34" charset="0"/>
                      </a:rPr>
                      <m:t>𝑩</m:t>
                    </m:r>
                  </m:oMath>
                </a14:m>
                <a:r>
                  <a:rPr lang="en-US" dirty="0">
                    <a:latin typeface="Calibri" panose="020F0502020204030204" pitchFamily="34" charset="0"/>
                    <a:cs typeface="Calibri" panose="020F0502020204030204" pitchFamily="34" charset="0"/>
                  </a:rPr>
                  <a:t>: body force</a:t>
                </a:r>
              </a:p>
            </p:txBody>
          </p:sp>
        </mc:Choice>
        <mc:Fallback xmlns="">
          <p:sp>
            <p:nvSpPr>
              <p:cNvPr id="13" name="TextBox 12">
                <a:extLst>
                  <a:ext uri="{FF2B5EF4-FFF2-40B4-BE49-F238E27FC236}">
                    <a16:creationId xmlns:a16="http://schemas.microsoft.com/office/drawing/2014/main" id="{7A2275AC-5C86-41F0-8605-B412EB2F81A2}"/>
                  </a:ext>
                </a:extLst>
              </p:cNvPr>
              <p:cNvSpPr txBox="1">
                <a:spLocks noRot="1" noChangeAspect="1" noMove="1" noResize="1" noEditPoints="1" noAdjustHandles="1" noChangeArrowheads="1" noChangeShapeType="1" noTextEdit="1"/>
              </p:cNvSpPr>
              <p:nvPr/>
            </p:nvSpPr>
            <p:spPr>
              <a:xfrm>
                <a:off x="523982" y="2115511"/>
                <a:ext cx="7780943" cy="1292662"/>
              </a:xfrm>
              <a:prstGeom prst="rect">
                <a:avLst/>
              </a:prstGeom>
              <a:blipFill>
                <a:blip r:embed="rId4"/>
                <a:stretch>
                  <a:fillRect l="-549" t="-2358" b="-6604"/>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4" name="TextBox 13">
                <a:extLst>
                  <a:ext uri="{FF2B5EF4-FFF2-40B4-BE49-F238E27FC236}">
                    <a16:creationId xmlns:a16="http://schemas.microsoft.com/office/drawing/2014/main" id="{C4A65A03-1552-44CF-9E4A-892761E1425B}"/>
                  </a:ext>
                </a:extLst>
              </p:cNvPr>
              <p:cNvSpPr txBox="1"/>
              <p:nvPr/>
            </p:nvSpPr>
            <p:spPr>
              <a:xfrm>
                <a:off x="41096" y="3498269"/>
                <a:ext cx="8202184" cy="400110"/>
              </a:xfrm>
              <a:prstGeom prst="rect">
                <a:avLst/>
              </a:prstGeom>
              <a:noFill/>
            </p:spPr>
            <p:txBody>
              <a:bodyPr wrap="square" rtlCol="0">
                <a:spAutoFit/>
              </a:bodyPr>
              <a:lstStyle/>
              <a:p>
                <a:pPr marL="285750" indent="-285750">
                  <a:buFont typeface="Arial" panose="020B0604020202020204" pitchFamily="34" charset="0"/>
                  <a:buChar char="•"/>
                </a:pPr>
                <a:r>
                  <a:rPr lang="en-US" sz="2000" b="1" dirty="0">
                    <a:latin typeface="Calibri" panose="020F0502020204030204" pitchFamily="34" charset="0"/>
                    <a:cs typeface="Calibri" panose="020F0502020204030204" pitchFamily="34" charset="0"/>
                  </a:rPr>
                  <a:t>Euler-Lagrange equations</a:t>
                </a:r>
                <a:r>
                  <a:rPr lang="en-US" sz="2000" dirty="0">
                    <a:latin typeface="Calibri" panose="020F0502020204030204" pitchFamily="34" charset="0"/>
                    <a:cs typeface="Calibri" panose="020F0502020204030204" pitchFamily="34" charset="0"/>
                  </a:rPr>
                  <a:t>, obtained by minimizing </a:t>
                </a:r>
                <a14:m>
                  <m:oMath xmlns:m="http://schemas.openxmlformats.org/officeDocument/2006/math">
                    <m:r>
                      <m:rPr>
                        <m:sty m:val="p"/>
                      </m:rPr>
                      <a:rPr lang="el-GR" sz="2000" i="1" smtClean="0">
                        <a:latin typeface="Cambria Math" panose="02040503050406030204" pitchFamily="18" charset="0"/>
                        <a:ea typeface="Cambria Math" panose="02040503050406030204" pitchFamily="18" charset="0"/>
                      </a:rPr>
                      <m:t>Φ</m:t>
                    </m:r>
                    <m:d>
                      <m:dPr>
                        <m:begChr m:val="["/>
                        <m:endChr m:val="]"/>
                        <m:ctrlPr>
                          <a:rPr lang="en-US" sz="2000" b="0" i="1" smtClean="0">
                            <a:latin typeface="Cambria Math" panose="02040503050406030204" pitchFamily="18" charset="0"/>
                            <a:ea typeface="Cambria Math" panose="02040503050406030204" pitchFamily="18" charset="0"/>
                          </a:rPr>
                        </m:ctrlPr>
                      </m:dPr>
                      <m:e>
                        <m:r>
                          <a:rPr lang="en-US" sz="2000" b="1" i="1" smtClean="0">
                            <a:latin typeface="Cambria Math" panose="02040503050406030204" pitchFamily="18" charset="0"/>
                            <a:ea typeface="Cambria Math" panose="02040503050406030204" pitchFamily="18" charset="0"/>
                          </a:rPr>
                          <m:t>𝝋</m:t>
                        </m:r>
                      </m:e>
                    </m:d>
                  </m:oMath>
                </a14:m>
                <a:r>
                  <a:rPr lang="en-US" sz="2000" dirty="0">
                    <a:latin typeface="Calibri" panose="020F0502020204030204" pitchFamily="34" charset="0"/>
                    <a:cs typeface="Calibri" panose="020F0502020204030204" pitchFamily="34" charset="0"/>
                  </a:rPr>
                  <a:t>: </a:t>
                </a:r>
              </a:p>
            </p:txBody>
          </p:sp>
        </mc:Choice>
        <mc:Fallback xmlns="">
          <p:sp>
            <p:nvSpPr>
              <p:cNvPr id="14" name="TextBox 13">
                <a:extLst>
                  <a:ext uri="{FF2B5EF4-FFF2-40B4-BE49-F238E27FC236}">
                    <a16:creationId xmlns:a16="http://schemas.microsoft.com/office/drawing/2014/main" id="{C4A65A03-1552-44CF-9E4A-892761E1425B}"/>
                  </a:ext>
                </a:extLst>
              </p:cNvPr>
              <p:cNvSpPr txBox="1">
                <a:spLocks noRot="1" noChangeAspect="1" noMove="1" noResize="1" noEditPoints="1" noAdjustHandles="1" noChangeArrowheads="1" noChangeShapeType="1" noTextEdit="1"/>
              </p:cNvSpPr>
              <p:nvPr/>
            </p:nvSpPr>
            <p:spPr>
              <a:xfrm>
                <a:off x="41096" y="3498269"/>
                <a:ext cx="8202184" cy="400110"/>
              </a:xfrm>
              <a:prstGeom prst="rect">
                <a:avLst/>
              </a:prstGeom>
              <a:blipFill>
                <a:blip r:embed="rId5"/>
                <a:stretch>
                  <a:fillRect l="-669" t="-9231" b="-27692"/>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8" name="TextBox 17">
                <a:extLst>
                  <a:ext uri="{FF2B5EF4-FFF2-40B4-BE49-F238E27FC236}">
                    <a16:creationId xmlns:a16="http://schemas.microsoft.com/office/drawing/2014/main" id="{7416FC8B-9D26-4B30-A1FE-DE08F8265CFF}"/>
                  </a:ext>
                </a:extLst>
              </p:cNvPr>
              <p:cNvSpPr txBox="1"/>
              <p:nvPr/>
            </p:nvSpPr>
            <p:spPr>
              <a:xfrm>
                <a:off x="37142" y="4001660"/>
                <a:ext cx="5500629" cy="1015663"/>
              </a:xfrm>
              <a:prstGeom prst="rect">
                <a:avLst/>
              </a:prstGeom>
              <a:noFill/>
            </p:spPr>
            <p:txBody>
              <a:bodyPr wrap="square" rtlCol="0">
                <a:spAutoFit/>
              </a:bodyPr>
              <a:lstStyle/>
              <a:p>
                <a:pPr marL="285750" indent="-285750">
                  <a:buFont typeface="Arial" panose="020B0604020202020204" pitchFamily="34" charset="0"/>
                  <a:buChar char="•"/>
                </a:pPr>
                <a:r>
                  <a:rPr lang="en-US" sz="2000" dirty="0">
                    <a:latin typeface="Calibri" panose="020F0502020204030204" pitchFamily="34" charset="0"/>
                    <a:cs typeface="Calibri" panose="020F0502020204030204" pitchFamily="34" charset="0"/>
                  </a:rPr>
                  <a:t>Quasistatics solves </a:t>
                </a:r>
                <a:r>
                  <a:rPr lang="en-US" sz="2000" b="1" dirty="0">
                    <a:latin typeface="Calibri" panose="020F0502020204030204" pitchFamily="34" charset="0"/>
                    <a:cs typeface="Calibri" panose="020F0502020204030204" pitchFamily="34" charset="0"/>
                  </a:rPr>
                  <a:t>sequence of problems </a:t>
                </a:r>
                <a:r>
                  <a:rPr lang="en-US" sz="2000" dirty="0">
                    <a:latin typeface="Calibri" panose="020F0502020204030204" pitchFamily="34" charset="0"/>
                    <a:cs typeface="Calibri" panose="020F0502020204030204" pitchFamily="34" charset="0"/>
                  </a:rPr>
                  <a:t>in which loading (body force) </a:t>
                </a:r>
                <a14:m>
                  <m:oMath xmlns:m="http://schemas.openxmlformats.org/officeDocument/2006/math">
                    <m:r>
                      <a:rPr lang="en-US" sz="2000" b="1" i="1" dirty="0" smtClean="0">
                        <a:latin typeface="Cambria Math" panose="02040503050406030204" pitchFamily="18" charset="0"/>
                        <a:cs typeface="Calibri" panose="020F0502020204030204" pitchFamily="34" charset="0"/>
                      </a:rPr>
                      <m:t>𝑩</m:t>
                    </m:r>
                  </m:oMath>
                </a14:m>
                <a:r>
                  <a:rPr lang="en-US" sz="2000" dirty="0">
                    <a:latin typeface="Calibri" panose="020F0502020204030204" pitchFamily="34" charset="0"/>
                    <a:cs typeface="Calibri" panose="020F0502020204030204" pitchFamily="34" charset="0"/>
                  </a:rPr>
                  <a:t> is incremented </a:t>
                </a:r>
                <a:r>
                  <a:rPr lang="en-US" sz="2000" b="1" dirty="0" err="1">
                    <a:latin typeface="Calibri" panose="020F0502020204030204" pitchFamily="34" charset="0"/>
                    <a:cs typeface="Calibri" panose="020F0502020204030204" pitchFamily="34" charset="0"/>
                  </a:rPr>
                  <a:t>quasistatically</a:t>
                </a:r>
                <a:r>
                  <a:rPr lang="en-US" sz="2000" dirty="0">
                    <a:latin typeface="Calibri" panose="020F0502020204030204" pitchFamily="34" charset="0"/>
                    <a:cs typeface="Calibri" panose="020F0502020204030204" pitchFamily="34" charset="0"/>
                  </a:rPr>
                  <a:t> </a:t>
                </a:r>
                <a:r>
                  <a:rPr lang="en-US" sz="2000" dirty="0" err="1">
                    <a:latin typeface="Calibri" panose="020F0502020204030204" pitchFamily="34" charset="0"/>
                    <a:cs typeface="Calibri" panose="020F0502020204030204" pitchFamily="34" charset="0"/>
                  </a:rPr>
                  <a:t>w.r.t.</a:t>
                </a:r>
                <a:r>
                  <a:rPr lang="en-US" sz="2000" dirty="0">
                    <a:latin typeface="Calibri" panose="020F0502020204030204" pitchFamily="34" charset="0"/>
                    <a:cs typeface="Calibri" panose="020F0502020204030204" pitchFamily="34" charset="0"/>
                  </a:rPr>
                  <a:t>  </a:t>
                </a:r>
                <a:r>
                  <a:rPr lang="en-US" sz="2000" b="1" dirty="0">
                    <a:latin typeface="Calibri" panose="020F0502020204030204" pitchFamily="34" charset="0"/>
                    <a:cs typeface="Calibri" panose="020F0502020204030204" pitchFamily="34" charset="0"/>
                  </a:rPr>
                  <a:t>pseudo time </a:t>
                </a:r>
                <a14:m>
                  <m:oMath xmlns:m="http://schemas.openxmlformats.org/officeDocument/2006/math">
                    <m:sSub>
                      <m:sSubPr>
                        <m:ctrlPr>
                          <a:rPr lang="en-US" sz="2000" i="1" smtClean="0">
                            <a:latin typeface="Cambria Math" panose="02040503050406030204" pitchFamily="18" charset="0"/>
                            <a:ea typeface="Cambria Math" panose="02040503050406030204" pitchFamily="18" charset="0"/>
                          </a:rPr>
                        </m:ctrlPr>
                      </m:sSubPr>
                      <m:e>
                        <m:r>
                          <a:rPr lang="en-US" sz="2000" b="0" i="1" smtClean="0">
                            <a:latin typeface="Cambria Math" panose="02040503050406030204" pitchFamily="18" charset="0"/>
                            <a:ea typeface="Cambria Math" panose="02040503050406030204" pitchFamily="18" charset="0"/>
                          </a:rPr>
                          <m:t>𝑡</m:t>
                        </m:r>
                      </m:e>
                      <m:sub>
                        <m:r>
                          <a:rPr lang="en-US" sz="2000" b="0" i="1" smtClean="0">
                            <a:latin typeface="Cambria Math" panose="02040503050406030204" pitchFamily="18" charset="0"/>
                            <a:ea typeface="Cambria Math" panose="02040503050406030204" pitchFamily="18" charset="0"/>
                          </a:rPr>
                          <m:t>𝑖</m:t>
                        </m:r>
                      </m:sub>
                    </m:sSub>
                  </m:oMath>
                </a14:m>
                <a:r>
                  <a:rPr lang="en-US" sz="2000" dirty="0">
                    <a:latin typeface="Calibri" panose="020F0502020204030204" pitchFamily="34" charset="0"/>
                    <a:cs typeface="Calibri" panose="020F0502020204030204" pitchFamily="34" charset="0"/>
                  </a:rPr>
                  <a:t>:</a:t>
                </a:r>
              </a:p>
            </p:txBody>
          </p:sp>
        </mc:Choice>
        <mc:Fallback xmlns="">
          <p:sp>
            <p:nvSpPr>
              <p:cNvPr id="18" name="TextBox 17">
                <a:extLst>
                  <a:ext uri="{FF2B5EF4-FFF2-40B4-BE49-F238E27FC236}">
                    <a16:creationId xmlns:a16="http://schemas.microsoft.com/office/drawing/2014/main" id="{7416FC8B-9D26-4B30-A1FE-DE08F8265CFF}"/>
                  </a:ext>
                </a:extLst>
              </p:cNvPr>
              <p:cNvSpPr txBox="1">
                <a:spLocks noRot="1" noChangeAspect="1" noMove="1" noResize="1" noEditPoints="1" noAdjustHandles="1" noChangeArrowheads="1" noChangeShapeType="1" noTextEdit="1"/>
              </p:cNvSpPr>
              <p:nvPr/>
            </p:nvSpPr>
            <p:spPr>
              <a:xfrm>
                <a:off x="37142" y="4001660"/>
                <a:ext cx="5500629" cy="1015663"/>
              </a:xfrm>
              <a:prstGeom prst="rect">
                <a:avLst/>
              </a:prstGeom>
              <a:blipFill>
                <a:blip r:embed="rId6"/>
                <a:stretch>
                  <a:fillRect l="-998" t="-2994" b="-9581"/>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9" name="TextBox 18">
                <a:extLst>
                  <a:ext uri="{FF2B5EF4-FFF2-40B4-BE49-F238E27FC236}">
                    <a16:creationId xmlns:a16="http://schemas.microsoft.com/office/drawing/2014/main" id="{EC822FEA-39CE-4379-B30E-937DD0FDE6C8}"/>
                  </a:ext>
                </a:extLst>
              </p:cNvPr>
              <p:cNvSpPr txBox="1"/>
              <p:nvPr/>
            </p:nvSpPr>
            <p:spPr>
              <a:xfrm>
                <a:off x="688368" y="5253628"/>
                <a:ext cx="7911102" cy="1015663"/>
              </a:xfrm>
              <a:prstGeom prst="rect">
                <a:avLst/>
              </a:prstGeom>
              <a:solidFill>
                <a:srgbClr val="CCFFCC"/>
              </a:solidFill>
              <a:ln w="28575">
                <a:noFill/>
              </a:ln>
            </p:spPr>
            <p:txBody>
              <a:bodyPr wrap="square" rtlCol="0">
                <a:spAutoFit/>
              </a:bodyPr>
              <a:lstStyle/>
              <a:p>
                <a:r>
                  <a:rPr lang="en-US" sz="2000" dirty="0">
                    <a:latin typeface="Calibri" panose="020F0502020204030204" pitchFamily="34" charset="0"/>
                    <a:cs typeface="Calibri" panose="020F0502020204030204" pitchFamily="34" charset="0"/>
                  </a:rPr>
                  <a:t>For </a:t>
                </a:r>
                <a14:m>
                  <m:oMath xmlns:m="http://schemas.openxmlformats.org/officeDocument/2006/math">
                    <m:r>
                      <a:rPr lang="en-US" sz="2000" i="1" dirty="0" smtClean="0">
                        <a:latin typeface="Cambria Math" panose="02040503050406030204" pitchFamily="18" charset="0"/>
                        <a:cs typeface="Calibri" panose="020F0502020204030204" pitchFamily="34" charset="0"/>
                      </a:rPr>
                      <m:t>𝑖</m:t>
                    </m:r>
                    <m:r>
                      <a:rPr lang="en-US" sz="2000" i="1" dirty="0" smtClean="0">
                        <a:latin typeface="Cambria Math" panose="02040503050406030204" pitchFamily="18" charset="0"/>
                        <a:cs typeface="Calibri" panose="020F0502020204030204" pitchFamily="34" charset="0"/>
                      </a:rPr>
                      <m:t>=1, …, </m:t>
                    </m:r>
                    <m:r>
                      <a:rPr lang="en-US" sz="2000" i="1" dirty="0" smtClean="0">
                        <a:latin typeface="Cambria Math" panose="02040503050406030204" pitchFamily="18" charset="0"/>
                        <a:cs typeface="Calibri" panose="020F0502020204030204" pitchFamily="34" charset="0"/>
                      </a:rPr>
                      <m:t>𝑛</m:t>
                    </m:r>
                  </m:oMath>
                </a14:m>
                <a:endParaRPr lang="en-US" sz="2000" dirty="0">
                  <a:latin typeface="Calibri" panose="020F0502020204030204" pitchFamily="34" charset="0"/>
                  <a:cs typeface="Calibri" panose="020F0502020204030204" pitchFamily="34" charset="0"/>
                </a:endParaRPr>
              </a:p>
              <a:p>
                <a:r>
                  <a:rPr lang="en-US" sz="2000" dirty="0">
                    <a:latin typeface="Calibri" panose="020F0502020204030204" pitchFamily="34" charset="0"/>
                    <a:cs typeface="Calibri" panose="020F0502020204030204" pitchFamily="34" charset="0"/>
                  </a:rPr>
                  <a:t>   Solve </a:t>
                </a:r>
                <a14:m>
                  <m:oMath xmlns:m="http://schemas.openxmlformats.org/officeDocument/2006/math">
                    <m:r>
                      <m:rPr>
                        <m:sty m:val="p"/>
                      </m:rPr>
                      <a:rPr lang="en-US" sz="2000" dirty="0" smtClean="0">
                        <a:latin typeface="Cambria Math" panose="02040503050406030204" pitchFamily="18" charset="0"/>
                      </a:rPr>
                      <m:t>Div</m:t>
                    </m:r>
                    <m:r>
                      <a:rPr lang="en-US" sz="2000" i="1" dirty="0">
                        <a:latin typeface="Cambria Math" panose="02040503050406030204" pitchFamily="18" charset="0"/>
                      </a:rPr>
                      <m:t> </m:t>
                    </m:r>
                    <m:r>
                      <a:rPr lang="en-US" sz="2000" b="1" i="1" dirty="0">
                        <a:latin typeface="Cambria Math" panose="02040503050406030204" pitchFamily="18" charset="0"/>
                      </a:rPr>
                      <m:t>𝑷</m:t>
                    </m:r>
                    <m:r>
                      <a:rPr lang="en-US" sz="2000" dirty="0">
                        <a:latin typeface="Cambria Math" panose="02040503050406030204" pitchFamily="18" charset="0"/>
                      </a:rPr>
                      <m:t>+</m:t>
                    </m:r>
                    <m:r>
                      <a:rPr lang="en-US" sz="2000" i="1">
                        <a:latin typeface="Cambria Math" panose="02040503050406030204" pitchFamily="18" charset="0"/>
                        <a:ea typeface="Cambria Math" panose="02040503050406030204" pitchFamily="18" charset="0"/>
                      </a:rPr>
                      <m:t>𝜌</m:t>
                    </m:r>
                    <m:r>
                      <a:rPr lang="en-US" sz="2000" b="1" i="1">
                        <a:latin typeface="Cambria Math" panose="02040503050406030204" pitchFamily="18" charset="0"/>
                        <a:ea typeface="Cambria Math" panose="02040503050406030204" pitchFamily="18" charset="0"/>
                      </a:rPr>
                      <m:t>𝑩</m:t>
                    </m:r>
                    <m:r>
                      <a:rPr lang="en-US" sz="2000" b="1" i="1" smtClean="0">
                        <a:latin typeface="Cambria Math" panose="02040503050406030204" pitchFamily="18" charset="0"/>
                        <a:ea typeface="Cambria Math" panose="02040503050406030204" pitchFamily="18" charset="0"/>
                      </a:rPr>
                      <m:t>(</m:t>
                    </m:r>
                    <m:sSub>
                      <m:sSubPr>
                        <m:ctrlPr>
                          <a:rPr lang="en-US" sz="2000" i="1" smtClean="0">
                            <a:latin typeface="Cambria Math" panose="02040503050406030204" pitchFamily="18" charset="0"/>
                            <a:ea typeface="Cambria Math" panose="02040503050406030204" pitchFamily="18" charset="0"/>
                          </a:rPr>
                        </m:ctrlPr>
                      </m:sSubPr>
                      <m:e>
                        <m:r>
                          <a:rPr lang="en-US" sz="2000" b="0" i="1" smtClean="0">
                            <a:latin typeface="Cambria Math" panose="02040503050406030204" pitchFamily="18" charset="0"/>
                            <a:ea typeface="Cambria Math" panose="02040503050406030204" pitchFamily="18" charset="0"/>
                          </a:rPr>
                          <m:t>𝑡</m:t>
                        </m:r>
                      </m:e>
                      <m:sub>
                        <m:r>
                          <a:rPr lang="en-US" sz="2000" b="0" i="1" smtClean="0">
                            <a:latin typeface="Cambria Math" panose="02040503050406030204" pitchFamily="18" charset="0"/>
                            <a:ea typeface="Cambria Math" panose="02040503050406030204" pitchFamily="18" charset="0"/>
                          </a:rPr>
                          <m:t>𝑖</m:t>
                        </m:r>
                      </m:sub>
                    </m:sSub>
                    <m:r>
                      <a:rPr lang="en-US" sz="2000" b="1" i="1" smtClean="0">
                        <a:latin typeface="Cambria Math" panose="02040503050406030204" pitchFamily="18" charset="0"/>
                        <a:ea typeface="Cambria Math" panose="02040503050406030204" pitchFamily="18" charset="0"/>
                      </a:rPr>
                      <m:t>)</m:t>
                    </m:r>
                    <m:r>
                      <a:rPr lang="en-US" sz="2000" b="1" i="1">
                        <a:latin typeface="Cambria Math" panose="02040503050406030204" pitchFamily="18" charset="0"/>
                        <a:ea typeface="Cambria Math" panose="02040503050406030204" pitchFamily="18" charset="0"/>
                      </a:rPr>
                      <m:t>=</m:t>
                    </m:r>
                    <m:r>
                      <a:rPr lang="en-US" sz="2000" b="1" i="1">
                        <a:latin typeface="Cambria Math" panose="02040503050406030204" pitchFamily="18" charset="0"/>
                        <a:ea typeface="Cambria Math" panose="02040503050406030204" pitchFamily="18" charset="0"/>
                      </a:rPr>
                      <m:t>𝟎</m:t>
                    </m:r>
                  </m:oMath>
                </a14:m>
                <a:r>
                  <a:rPr lang="en-US" sz="2000" dirty="0"/>
                  <a:t> </a:t>
                </a:r>
                <a:r>
                  <a:rPr lang="en-US" sz="2000" dirty="0">
                    <a:latin typeface="Calibri" panose="020F0502020204030204" pitchFamily="34" charset="0"/>
                    <a:cs typeface="Calibri" panose="020F0502020204030204" pitchFamily="34" charset="0"/>
                  </a:rPr>
                  <a:t>with appropriate boundary conditions (BCs)</a:t>
                </a:r>
              </a:p>
              <a:p>
                <a:r>
                  <a:rPr lang="en-US" sz="2000" dirty="0"/>
                  <a:t>   </a:t>
                </a:r>
                <a:r>
                  <a:rPr lang="en-US" sz="2000" dirty="0">
                    <a:latin typeface="Calibri" panose="020F0502020204030204" pitchFamily="34" charset="0"/>
                    <a:cs typeface="Calibri" panose="020F0502020204030204" pitchFamily="34" charset="0"/>
                  </a:rPr>
                  <a:t>Increment pseudo time</a:t>
                </a:r>
                <a:r>
                  <a:rPr lang="en-US" sz="2000" dirty="0"/>
                  <a:t> </a:t>
                </a:r>
                <a14:m>
                  <m:oMath xmlns:m="http://schemas.openxmlformats.org/officeDocument/2006/math">
                    <m:sSub>
                      <m:sSubPr>
                        <m:ctrlPr>
                          <a:rPr lang="en-US" sz="2000" i="1" smtClean="0">
                            <a:latin typeface="Cambria Math" panose="02040503050406030204" pitchFamily="18" charset="0"/>
                            <a:ea typeface="Cambria Math" panose="02040503050406030204" pitchFamily="18" charset="0"/>
                          </a:rPr>
                        </m:ctrlPr>
                      </m:sSubPr>
                      <m:e>
                        <m:r>
                          <a:rPr lang="en-US" sz="2000" b="0" i="1" smtClean="0">
                            <a:latin typeface="Cambria Math" panose="02040503050406030204" pitchFamily="18" charset="0"/>
                            <a:ea typeface="Cambria Math" panose="02040503050406030204" pitchFamily="18" charset="0"/>
                          </a:rPr>
                          <m:t>𝑡</m:t>
                        </m:r>
                      </m:e>
                      <m:sub>
                        <m:r>
                          <a:rPr lang="en-US" sz="2000" b="0" i="1" smtClean="0">
                            <a:latin typeface="Cambria Math" panose="02040503050406030204" pitchFamily="18" charset="0"/>
                            <a:ea typeface="Cambria Math" panose="02040503050406030204" pitchFamily="18" charset="0"/>
                          </a:rPr>
                          <m:t>𝑖</m:t>
                        </m:r>
                      </m:sub>
                    </m:sSub>
                  </m:oMath>
                </a14:m>
                <a:r>
                  <a:rPr lang="en-US" sz="2000" dirty="0"/>
                  <a:t> </a:t>
                </a:r>
                <a:r>
                  <a:rPr lang="en-US" sz="2000" dirty="0">
                    <a:latin typeface="Calibri" panose="020F0502020204030204" pitchFamily="34" charset="0"/>
                    <a:cs typeface="Calibri" panose="020F0502020204030204" pitchFamily="34" charset="0"/>
                  </a:rPr>
                  <a:t>to obtain </a:t>
                </a:r>
                <a14:m>
                  <m:oMath xmlns:m="http://schemas.openxmlformats.org/officeDocument/2006/math">
                    <m:sSub>
                      <m:sSubPr>
                        <m:ctrlPr>
                          <a:rPr lang="en-US" sz="2000" i="1">
                            <a:latin typeface="Cambria Math" panose="02040503050406030204" pitchFamily="18" charset="0"/>
                            <a:ea typeface="Cambria Math" panose="02040503050406030204" pitchFamily="18" charset="0"/>
                          </a:rPr>
                        </m:ctrlPr>
                      </m:sSubPr>
                      <m:e>
                        <m:r>
                          <a:rPr lang="en-US" sz="2000" i="1">
                            <a:latin typeface="Cambria Math" panose="02040503050406030204" pitchFamily="18" charset="0"/>
                            <a:ea typeface="Cambria Math" panose="02040503050406030204" pitchFamily="18" charset="0"/>
                          </a:rPr>
                          <m:t>𝑡</m:t>
                        </m:r>
                      </m:e>
                      <m:sub>
                        <m:r>
                          <a:rPr lang="en-US" sz="2000" i="1">
                            <a:latin typeface="Cambria Math" panose="02040503050406030204" pitchFamily="18" charset="0"/>
                            <a:ea typeface="Cambria Math" panose="02040503050406030204" pitchFamily="18" charset="0"/>
                          </a:rPr>
                          <m:t>𝑖</m:t>
                        </m:r>
                        <m:r>
                          <a:rPr lang="en-US" sz="2000" b="0" i="1" smtClean="0">
                            <a:latin typeface="Cambria Math" panose="02040503050406030204" pitchFamily="18" charset="0"/>
                            <a:ea typeface="Cambria Math" panose="02040503050406030204" pitchFamily="18" charset="0"/>
                          </a:rPr>
                          <m:t>+1</m:t>
                        </m:r>
                      </m:sub>
                    </m:sSub>
                  </m:oMath>
                </a14:m>
                <a:r>
                  <a:rPr lang="en-US" sz="2000" dirty="0"/>
                  <a:t> </a:t>
                </a:r>
              </a:p>
            </p:txBody>
          </p:sp>
        </mc:Choice>
        <mc:Fallback xmlns="">
          <p:sp>
            <p:nvSpPr>
              <p:cNvPr id="19" name="TextBox 18">
                <a:extLst>
                  <a:ext uri="{FF2B5EF4-FFF2-40B4-BE49-F238E27FC236}">
                    <a16:creationId xmlns:a16="http://schemas.microsoft.com/office/drawing/2014/main" id="{EC822FEA-39CE-4379-B30E-937DD0FDE6C8}"/>
                  </a:ext>
                </a:extLst>
              </p:cNvPr>
              <p:cNvSpPr txBox="1">
                <a:spLocks noRot="1" noChangeAspect="1" noMove="1" noResize="1" noEditPoints="1" noAdjustHandles="1" noChangeArrowheads="1" noChangeShapeType="1" noTextEdit="1"/>
              </p:cNvSpPr>
              <p:nvPr/>
            </p:nvSpPr>
            <p:spPr>
              <a:xfrm>
                <a:off x="688368" y="5253628"/>
                <a:ext cx="7911102" cy="1015663"/>
              </a:xfrm>
              <a:prstGeom prst="rect">
                <a:avLst/>
              </a:prstGeom>
              <a:blipFill>
                <a:blip r:embed="rId7"/>
                <a:stretch>
                  <a:fillRect l="-847" t="-3614" b="-10241"/>
                </a:stretch>
              </a:blipFill>
              <a:ln w="28575">
                <a:noFill/>
              </a:ln>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21" name="TextBox 20">
                <a:extLst>
                  <a:ext uri="{FF2B5EF4-FFF2-40B4-BE49-F238E27FC236}">
                    <a16:creationId xmlns:a16="http://schemas.microsoft.com/office/drawing/2014/main" id="{A8BC2530-6087-4777-B730-4D33C2A4DAB5}"/>
                  </a:ext>
                </a:extLst>
              </p:cNvPr>
              <p:cNvSpPr txBox="1"/>
              <p:nvPr/>
            </p:nvSpPr>
            <p:spPr>
              <a:xfrm>
                <a:off x="6478555" y="3451838"/>
                <a:ext cx="2357184" cy="617861"/>
              </a:xfrm>
              <a:prstGeom prst="rect">
                <a:avLst/>
              </a:prstGeom>
              <a:noFill/>
            </p:spPr>
            <p:txBody>
              <a:bodyPr wrap="none" lIns="0" tIns="0" rIns="0" bIns="0" rtlCol="0">
                <a:spAutoFit/>
              </a:bodyPr>
              <a:lstStyle/>
              <a:p>
                <a:pPr/>
                <a14:m>
                  <m:oMathPara xmlns:m="http://schemas.openxmlformats.org/officeDocument/2006/math">
                    <m:oMathParaPr>
                      <m:jc m:val="centerGroup"/>
                    </m:oMathParaPr>
                    <m:oMath xmlns:m="http://schemas.openxmlformats.org/officeDocument/2006/math">
                      <m:d>
                        <m:dPr>
                          <m:begChr m:val="{"/>
                          <m:endChr m:val=""/>
                          <m:ctrlPr>
                            <a:rPr lang="en-US" i="1" smtClean="0">
                              <a:latin typeface="Cambria Math" panose="02040503050406030204" pitchFamily="18" charset="0"/>
                            </a:rPr>
                          </m:ctrlPr>
                        </m:dPr>
                        <m:e>
                          <m:eqArr>
                            <m:eqArrPr>
                              <m:ctrlPr>
                                <a:rPr lang="en-US" i="1" smtClean="0">
                                  <a:latin typeface="Cambria Math" panose="02040503050406030204" pitchFamily="18" charset="0"/>
                                </a:rPr>
                              </m:ctrlPr>
                            </m:eqArrPr>
                            <m:e>
                              <m:r>
                                <m:rPr>
                                  <m:sty m:val="p"/>
                                </m:rPr>
                                <a:rPr lang="en-US" dirty="0">
                                  <a:latin typeface="Cambria Math" panose="02040503050406030204" pitchFamily="18" charset="0"/>
                                </a:rPr>
                                <m:t>Div</m:t>
                              </m:r>
                              <m:r>
                                <a:rPr lang="en-US" i="1" dirty="0">
                                  <a:latin typeface="Cambria Math" panose="02040503050406030204" pitchFamily="18" charset="0"/>
                                </a:rPr>
                                <m:t> </m:t>
                              </m:r>
                              <m:r>
                                <a:rPr lang="en-US" b="1" i="1" dirty="0">
                                  <a:latin typeface="Cambria Math" panose="02040503050406030204" pitchFamily="18" charset="0"/>
                                </a:rPr>
                                <m:t>𝑷</m:t>
                              </m:r>
                              <m:r>
                                <a:rPr lang="en-US" dirty="0">
                                  <a:latin typeface="Cambria Math" panose="02040503050406030204" pitchFamily="18" charset="0"/>
                                </a:rPr>
                                <m:t>+</m:t>
                              </m:r>
                              <m:r>
                                <a:rPr lang="en-US" i="1">
                                  <a:latin typeface="Cambria Math" panose="02040503050406030204" pitchFamily="18" charset="0"/>
                                  <a:ea typeface="Cambria Math" panose="02040503050406030204" pitchFamily="18" charset="0"/>
                                </a:rPr>
                                <m:t>𝜌</m:t>
                              </m:r>
                              <m:r>
                                <a:rPr lang="en-US" b="1" i="1">
                                  <a:latin typeface="Cambria Math" panose="02040503050406030204" pitchFamily="18" charset="0"/>
                                  <a:ea typeface="Cambria Math" panose="02040503050406030204" pitchFamily="18" charset="0"/>
                                </a:rPr>
                                <m:t>𝑩</m:t>
                              </m:r>
                              <m:r>
                                <a:rPr lang="en-US" b="1" i="1">
                                  <a:latin typeface="Cambria Math" panose="02040503050406030204" pitchFamily="18" charset="0"/>
                                  <a:ea typeface="Cambria Math" panose="02040503050406030204" pitchFamily="18" charset="0"/>
                                </a:rPr>
                                <m:t>=</m:t>
                              </m:r>
                              <m:r>
                                <a:rPr lang="en-US" b="1" i="1">
                                  <a:latin typeface="Cambria Math" panose="02040503050406030204" pitchFamily="18" charset="0"/>
                                  <a:ea typeface="Cambria Math" panose="02040503050406030204" pitchFamily="18" charset="0"/>
                                </a:rPr>
                                <m:t>𝟎</m:t>
                              </m:r>
                              <m:r>
                                <a:rPr lang="en-US" i="1">
                                  <a:latin typeface="Cambria Math" panose="02040503050406030204" pitchFamily="18" charset="0"/>
                                  <a:ea typeface="Cambria Math" panose="02040503050406030204" pitchFamily="18" charset="0"/>
                                </a:rPr>
                                <m:t> </m:t>
                              </m:r>
                              <m:r>
                                <m:rPr>
                                  <m:nor/>
                                </m:rPr>
                                <a:rPr lang="en-US" dirty="0"/>
                                <m:t>, </m:t>
                              </m:r>
                              <m:r>
                                <m:rPr>
                                  <m:nor/>
                                </m:rPr>
                                <a:rPr lang="en-US" dirty="0">
                                  <a:latin typeface="Calibri" panose="020F0502020204030204" pitchFamily="34" charset="0"/>
                                  <a:cs typeface="Calibri" panose="020F0502020204030204" pitchFamily="34" charset="0"/>
                                </a:rPr>
                                <m:t>in</m:t>
                              </m:r>
                              <m:r>
                                <m:rPr>
                                  <m:nor/>
                                </m:rPr>
                                <a:rPr lang="en-US" dirty="0"/>
                                <m:t> </m:t>
                              </m:r>
                              <m:r>
                                <m:rPr>
                                  <m:sty m:val="p"/>
                                  <m:brk m:alnAt="23"/>
                                </m:rPr>
                                <a:rPr lang="el-GR" i="1">
                                  <a:latin typeface="Cambria Math" panose="02040503050406030204" pitchFamily="18" charset="0"/>
                                  <a:ea typeface="Cambria Math" panose="02040503050406030204" pitchFamily="18" charset="0"/>
                                </a:rPr>
                                <m:t>Ω</m:t>
                              </m:r>
                            </m:e>
                            <m:e>
                              <m:r>
                                <a:rPr lang="en-US" b="1" i="1">
                                  <a:latin typeface="Cambria Math" panose="02040503050406030204" pitchFamily="18" charset="0"/>
                                  <a:ea typeface="Cambria Math" panose="02040503050406030204" pitchFamily="18" charset="0"/>
                                </a:rPr>
                                <m:t>𝝋</m:t>
                              </m:r>
                              <m:r>
                                <a:rPr lang="en-US" i="1">
                                  <a:latin typeface="Cambria Math" panose="02040503050406030204" pitchFamily="18" charset="0"/>
                                  <a:ea typeface="Cambria Math" panose="02040503050406030204" pitchFamily="18" charset="0"/>
                                </a:rPr>
                                <m:t>=</m:t>
                              </m:r>
                              <m:r>
                                <a:rPr lang="en-US" b="1" i="1" smtClean="0">
                                  <a:latin typeface="Cambria Math" panose="02040503050406030204" pitchFamily="18" charset="0"/>
                                  <a:ea typeface="Cambria Math" panose="02040503050406030204" pitchFamily="18" charset="0"/>
                                </a:rPr>
                                <m:t>𝝌</m:t>
                              </m:r>
                              <m:r>
                                <a:rPr lang="en-US" i="1">
                                  <a:latin typeface="Cambria Math" panose="02040503050406030204" pitchFamily="18" charset="0"/>
                                  <a:ea typeface="Cambria Math" panose="02040503050406030204" pitchFamily="18" charset="0"/>
                                </a:rPr>
                                <m:t>, </m:t>
                              </m:r>
                              <m:r>
                                <m:rPr>
                                  <m:nor/>
                                </m:rPr>
                                <a:rPr lang="en-US" dirty="0"/>
                                <m:t>     </m:t>
                              </m:r>
                              <m:r>
                                <m:rPr>
                                  <m:nor/>
                                </m:rPr>
                                <a:rPr lang="en-US" dirty="0">
                                  <a:latin typeface="Calibri" panose="020F0502020204030204" pitchFamily="34" charset="0"/>
                                  <a:cs typeface="Calibri" panose="020F0502020204030204" pitchFamily="34" charset="0"/>
                                </a:rPr>
                                <m:t>on</m:t>
                              </m:r>
                              <m:r>
                                <m:rPr>
                                  <m:nor/>
                                </m:rPr>
                                <a:rPr lang="en-US" dirty="0"/>
                                <m:t> </m:t>
                              </m:r>
                              <m:r>
                                <a:rPr lang="en-US" i="1" dirty="0" smtClean="0">
                                  <a:latin typeface="Cambria Math" panose="02040503050406030204" pitchFamily="18" charset="0"/>
                                  <a:ea typeface="Cambria Math" panose="02040503050406030204" pitchFamily="18" charset="0"/>
                                </a:rPr>
                                <m:t>𝜕</m:t>
                              </m:r>
                              <m:r>
                                <m:rPr>
                                  <m:sty m:val="p"/>
                                  <m:brk m:alnAt="23"/>
                                </m:rPr>
                                <a:rPr lang="el-GR" i="1">
                                  <a:latin typeface="Cambria Math" panose="02040503050406030204" pitchFamily="18" charset="0"/>
                                  <a:ea typeface="Cambria Math" panose="02040503050406030204" pitchFamily="18" charset="0"/>
                                </a:rPr>
                                <m:t>Ω</m:t>
                              </m:r>
                            </m:e>
                          </m:eqArr>
                        </m:e>
                      </m:d>
                    </m:oMath>
                  </m:oMathPara>
                </a14:m>
                <a:endParaRPr lang="en-US" dirty="0"/>
              </a:p>
            </p:txBody>
          </p:sp>
        </mc:Choice>
        <mc:Fallback xmlns="">
          <p:sp>
            <p:nvSpPr>
              <p:cNvPr id="21" name="TextBox 20">
                <a:extLst>
                  <a:ext uri="{FF2B5EF4-FFF2-40B4-BE49-F238E27FC236}">
                    <a16:creationId xmlns:a16="http://schemas.microsoft.com/office/drawing/2014/main" id="{A8BC2530-6087-4777-B730-4D33C2A4DAB5}"/>
                  </a:ext>
                </a:extLst>
              </p:cNvPr>
              <p:cNvSpPr txBox="1">
                <a:spLocks noRot="1" noChangeAspect="1" noMove="1" noResize="1" noEditPoints="1" noAdjustHandles="1" noChangeArrowheads="1" noChangeShapeType="1" noTextEdit="1"/>
              </p:cNvSpPr>
              <p:nvPr/>
            </p:nvSpPr>
            <p:spPr>
              <a:xfrm>
                <a:off x="6478555" y="3451838"/>
                <a:ext cx="2357184" cy="617861"/>
              </a:xfrm>
              <a:prstGeom prst="rect">
                <a:avLst/>
              </a:prstGeom>
              <a:blipFill>
                <a:blip r:embed="rId8"/>
                <a:stretch>
                  <a:fillRect/>
                </a:stretch>
              </a:blipFill>
            </p:spPr>
            <p:txBody>
              <a:bodyPr/>
              <a:lstStyle/>
              <a:p>
                <a:r>
                  <a:rPr lang="en-US">
                    <a:noFill/>
                  </a:rPr>
                  <a:t> </a:t>
                </a:r>
              </a:p>
            </p:txBody>
          </p:sp>
        </mc:Fallback>
      </mc:AlternateContent>
    </p:spTree>
    <p:extLst>
      <p:ext uri="{BB962C8B-B14F-4D97-AF65-F5344CB8AC3E}">
        <p14:creationId xmlns:p14="http://schemas.microsoft.com/office/powerpoint/2010/main" val="3408730402"/>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Slide Number Placeholder 3">
            <a:extLst>
              <a:ext uri="{FF2B5EF4-FFF2-40B4-BE49-F238E27FC236}">
                <a16:creationId xmlns:a16="http://schemas.microsoft.com/office/drawing/2014/main" id="{08CC152D-E1DD-4F19-AE0F-28F8A4C5A83F}"/>
              </a:ext>
            </a:extLst>
          </p:cNvPr>
          <p:cNvSpPr>
            <a:spLocks noGrp="1"/>
          </p:cNvSpPr>
          <p:nvPr>
            <p:ph type="sldNum" sz="quarter" idx="12"/>
          </p:nvPr>
        </p:nvSpPr>
        <p:spPr/>
        <p:txBody>
          <a:bodyPr/>
          <a:lstStyle/>
          <a:p>
            <a:fld id="{A5E55A7B-7854-E145-92D9-B491DF4BAE2D}" type="slidenum">
              <a:rPr lang="en-US" smtClean="0"/>
              <a:pPr/>
              <a:t>16</a:t>
            </a:fld>
            <a:endParaRPr lang="en-US" dirty="0"/>
          </a:p>
        </p:txBody>
      </p:sp>
      <p:sp>
        <p:nvSpPr>
          <p:cNvPr id="5" name="TextBox 4">
            <a:extLst>
              <a:ext uri="{FF2B5EF4-FFF2-40B4-BE49-F238E27FC236}">
                <a16:creationId xmlns:a16="http://schemas.microsoft.com/office/drawing/2014/main" id="{52854C8A-0B80-4841-BB33-70092436AE64}"/>
              </a:ext>
            </a:extLst>
          </p:cNvPr>
          <p:cNvSpPr txBox="1"/>
          <p:nvPr/>
        </p:nvSpPr>
        <p:spPr>
          <a:xfrm>
            <a:off x="0" y="688426"/>
            <a:ext cx="3930805" cy="369332"/>
          </a:xfrm>
          <a:prstGeom prst="rect">
            <a:avLst/>
          </a:prstGeom>
          <a:noFill/>
        </p:spPr>
        <p:txBody>
          <a:bodyPr wrap="square" rtlCol="0">
            <a:spAutoFit/>
          </a:bodyPr>
          <a:lstStyle/>
          <a:p>
            <a:r>
              <a:rPr lang="en-US" b="1" dirty="0">
                <a:solidFill>
                  <a:srgbClr val="0070C0"/>
                </a:solidFill>
                <a:latin typeface="Calibri" panose="020F0502020204030204" pitchFamily="34" charset="0"/>
                <a:cs typeface="Calibri" panose="020F0502020204030204" pitchFamily="34" charset="0"/>
              </a:rPr>
              <a:t>Overlapping Domain Decomposition</a:t>
            </a:r>
          </a:p>
        </p:txBody>
      </p:sp>
      <p:sp>
        <p:nvSpPr>
          <p:cNvPr id="17" name="TextBox 16">
            <a:extLst>
              <a:ext uri="{FF2B5EF4-FFF2-40B4-BE49-F238E27FC236}">
                <a16:creationId xmlns:a16="http://schemas.microsoft.com/office/drawing/2014/main" id="{17E5410A-D35B-425E-A27C-1D80F745CE15}"/>
              </a:ext>
            </a:extLst>
          </p:cNvPr>
          <p:cNvSpPr txBox="1"/>
          <p:nvPr/>
        </p:nvSpPr>
        <p:spPr>
          <a:xfrm>
            <a:off x="53591" y="3462837"/>
            <a:ext cx="4353873" cy="369332"/>
          </a:xfrm>
          <a:prstGeom prst="rect">
            <a:avLst/>
          </a:prstGeom>
          <a:noFill/>
        </p:spPr>
        <p:txBody>
          <a:bodyPr wrap="square" rtlCol="0">
            <a:spAutoFit/>
          </a:bodyPr>
          <a:lstStyle/>
          <a:p>
            <a:r>
              <a:rPr lang="en-US" b="1" dirty="0">
                <a:solidFill>
                  <a:srgbClr val="0070C0"/>
                </a:solidFill>
                <a:latin typeface="Calibri" panose="020F0502020204030204" pitchFamily="34" charset="0"/>
                <a:cs typeface="Calibri" panose="020F0502020204030204" pitchFamily="34" charset="0"/>
              </a:rPr>
              <a:t>Non-overlapping Domain Decomposition</a:t>
            </a:r>
          </a:p>
        </p:txBody>
      </p:sp>
      <mc:AlternateContent xmlns:mc="http://schemas.openxmlformats.org/markup-compatibility/2006" xmlns:a14="http://schemas.microsoft.com/office/drawing/2010/main">
        <mc:Choice Requires="a14">
          <p:sp>
            <p:nvSpPr>
              <p:cNvPr id="8" name="TextBox 7">
                <a:extLst>
                  <a:ext uri="{FF2B5EF4-FFF2-40B4-BE49-F238E27FC236}">
                    <a16:creationId xmlns:a16="http://schemas.microsoft.com/office/drawing/2014/main" id="{EEA5527C-D2A7-4309-AD8C-1C9B99B2C42A}"/>
                  </a:ext>
                </a:extLst>
              </p:cNvPr>
              <p:cNvSpPr txBox="1"/>
              <p:nvPr/>
            </p:nvSpPr>
            <p:spPr>
              <a:xfrm>
                <a:off x="5713306" y="3808144"/>
                <a:ext cx="3395609" cy="2492990"/>
              </a:xfrm>
              <a:prstGeom prst="rect">
                <a:avLst/>
              </a:prstGeom>
              <a:noFill/>
            </p:spPr>
            <p:txBody>
              <a:bodyPr wrap="square" rtlCol="0">
                <a:spAutoFit/>
              </a:bodyPr>
              <a:lstStyle/>
              <a:p>
                <a:pPr marL="214313" indent="-214313">
                  <a:buFont typeface="Arial" panose="020B0604020202020204" pitchFamily="34" charset="0"/>
                  <a:buChar char="•"/>
                </a:pPr>
                <a:r>
                  <a:rPr lang="en-US" sz="1600" dirty="0">
                    <a:latin typeface="Calibri" panose="020F0502020204030204" pitchFamily="34" charset="0"/>
                    <a:cs typeface="Calibri" panose="020F0502020204030204" pitchFamily="34" charset="0"/>
                  </a:rPr>
                  <a:t>Relevant for multi-material and multi-physics coupling </a:t>
                </a:r>
              </a:p>
              <a:p>
                <a:pPr marL="214313" indent="-214313">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14313" indent="-214313">
                  <a:buFont typeface="Arial" panose="020B0604020202020204" pitchFamily="34" charset="0"/>
                  <a:buChar char="•"/>
                </a:pPr>
                <a:r>
                  <a:rPr lang="en-US" sz="1600" dirty="0">
                    <a:latin typeface="Calibri" panose="020F0502020204030204" pitchFamily="34" charset="0"/>
                    <a:cs typeface="Calibri" panose="020F0502020204030204" pitchFamily="34" charset="0"/>
                  </a:rPr>
                  <a:t>Alternating Dirichlet-Neumann transmission BCs [</a:t>
                </a:r>
                <a:r>
                  <a:rPr lang="en-US" sz="1600" dirty="0" err="1">
                    <a:latin typeface="Calibri" panose="020F0502020204030204" pitchFamily="34" charset="0"/>
                    <a:cs typeface="Calibri" panose="020F0502020204030204" pitchFamily="34" charset="0"/>
                  </a:rPr>
                  <a:t>Zanolli</a:t>
                </a:r>
                <a:r>
                  <a:rPr lang="en-US" sz="1600" dirty="0">
                    <a:latin typeface="Calibri" panose="020F0502020204030204" pitchFamily="34" charset="0"/>
                    <a:cs typeface="Calibri" panose="020F0502020204030204" pitchFamily="34" charset="0"/>
                  </a:rPr>
                  <a:t> </a:t>
                </a:r>
                <a:r>
                  <a:rPr lang="en-US" sz="1600" i="1" dirty="0">
                    <a:latin typeface="Calibri" panose="020F0502020204030204" pitchFamily="34" charset="0"/>
                    <a:cs typeface="Calibri" panose="020F0502020204030204" pitchFamily="34" charset="0"/>
                  </a:rPr>
                  <a:t>et al., </a:t>
                </a:r>
                <a:r>
                  <a:rPr lang="en-US" sz="1600" dirty="0">
                    <a:latin typeface="Calibri" panose="020F0502020204030204" pitchFamily="34" charset="0"/>
                    <a:cs typeface="Calibri" panose="020F0502020204030204" pitchFamily="34" charset="0"/>
                  </a:rPr>
                  <a:t>1987]</a:t>
                </a:r>
              </a:p>
              <a:p>
                <a:pPr marL="214313" indent="-214313">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14313" indent="-214313">
                  <a:buFont typeface="Arial" panose="020B0604020202020204" pitchFamily="34" charset="0"/>
                  <a:buChar char="•"/>
                </a:pPr>
                <a:r>
                  <a:rPr lang="en-US" sz="1600" dirty="0">
                    <a:latin typeface="Calibri" panose="020F0502020204030204" pitchFamily="34" charset="0"/>
                    <a:cs typeface="Calibri" panose="020F0502020204030204" pitchFamily="34" charset="0"/>
                  </a:rPr>
                  <a:t>Robin-Robin transmission BCs also lead to convergence [Lions,1990] </a:t>
                </a:r>
              </a:p>
              <a:p>
                <a:pPr marL="214313" indent="-214313">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14313" indent="-214313">
                  <a:buFont typeface="Arial" panose="020B0604020202020204" pitchFamily="34" charset="0"/>
                  <a:buChar char="•"/>
                </a:pPr>
                <a14:m>
                  <m:oMath xmlns:m="http://schemas.openxmlformats.org/officeDocument/2006/math">
                    <m:r>
                      <a:rPr lang="en-US" sz="1600" i="1">
                        <a:latin typeface="Cambria Math" panose="02040503050406030204" pitchFamily="18" charset="0"/>
                        <a:ea typeface="Cambria Math" panose="02040503050406030204" pitchFamily="18" charset="0"/>
                      </a:rPr>
                      <m:t>𝜃</m:t>
                    </m:r>
                    <m:r>
                      <a:rPr lang="en-US" sz="1600" i="1">
                        <a:latin typeface="Cambria Math" panose="02040503050406030204" pitchFamily="18" charset="0"/>
                        <a:ea typeface="Cambria Math" panose="02040503050406030204" pitchFamily="18" charset="0"/>
                      </a:rPr>
                      <m:t>∈</m:t>
                    </m:r>
                    <m:d>
                      <m:dPr>
                        <m:begChr m:val="["/>
                        <m:endChr m:val="]"/>
                        <m:ctrlPr>
                          <a:rPr lang="en-US" sz="1600" i="1">
                            <a:latin typeface="Cambria Math" panose="02040503050406030204" pitchFamily="18" charset="0"/>
                            <a:ea typeface="Cambria Math" panose="02040503050406030204" pitchFamily="18" charset="0"/>
                          </a:rPr>
                        </m:ctrlPr>
                      </m:dPr>
                      <m:e>
                        <m:r>
                          <a:rPr lang="en-US" sz="1600" i="1">
                            <a:latin typeface="Cambria Math" panose="02040503050406030204" pitchFamily="18" charset="0"/>
                            <a:ea typeface="Cambria Math" panose="02040503050406030204" pitchFamily="18" charset="0"/>
                          </a:rPr>
                          <m:t>0,1</m:t>
                        </m:r>
                      </m:e>
                    </m:d>
                    <m:r>
                      <a:rPr lang="en-US" sz="1600">
                        <a:latin typeface="Cambria Math" panose="02040503050406030204" pitchFamily="18" charset="0"/>
                        <a:ea typeface="Cambria Math" panose="02040503050406030204" pitchFamily="18" charset="0"/>
                      </a:rPr>
                      <m:t>: </m:t>
                    </m:r>
                  </m:oMath>
                </a14:m>
                <a:r>
                  <a:rPr lang="en-US" sz="1600" dirty="0">
                    <a:latin typeface="Calibri" panose="020F0502020204030204" pitchFamily="34" charset="0"/>
                    <a:cs typeface="Calibri" panose="020F0502020204030204" pitchFamily="34" charset="0"/>
                  </a:rPr>
                  <a:t>relaxation parameter (can help convergence)</a:t>
                </a:r>
              </a:p>
            </p:txBody>
          </p:sp>
        </mc:Choice>
        <mc:Fallback xmlns="">
          <p:sp>
            <p:nvSpPr>
              <p:cNvPr id="8" name="TextBox 7">
                <a:extLst>
                  <a:ext uri="{FF2B5EF4-FFF2-40B4-BE49-F238E27FC236}">
                    <a16:creationId xmlns:a16="http://schemas.microsoft.com/office/drawing/2014/main" id="{EEA5527C-D2A7-4309-AD8C-1C9B99B2C42A}"/>
                  </a:ext>
                </a:extLst>
              </p:cNvPr>
              <p:cNvSpPr txBox="1">
                <a:spLocks noRot="1" noChangeAspect="1" noMove="1" noResize="1" noEditPoints="1" noAdjustHandles="1" noChangeArrowheads="1" noChangeShapeType="1" noTextEdit="1"/>
              </p:cNvSpPr>
              <p:nvPr/>
            </p:nvSpPr>
            <p:spPr>
              <a:xfrm>
                <a:off x="5713306" y="3808144"/>
                <a:ext cx="3395609" cy="2492990"/>
              </a:xfrm>
              <a:prstGeom prst="rect">
                <a:avLst/>
              </a:prstGeom>
              <a:blipFill>
                <a:blip r:embed="rId3"/>
                <a:stretch>
                  <a:fillRect l="-718" t="-733" r="-2334" b="-2200"/>
                </a:stretch>
              </a:blipFill>
            </p:spPr>
            <p:txBody>
              <a:bodyPr/>
              <a:lstStyle/>
              <a:p>
                <a:r>
                  <a:rPr lang="en-US">
                    <a:noFill/>
                  </a:rPr>
                  <a:t> </a:t>
                </a:r>
              </a:p>
            </p:txBody>
          </p:sp>
        </mc:Fallback>
      </mc:AlternateContent>
      <p:pic>
        <p:nvPicPr>
          <p:cNvPr id="30" name="Picture 29">
            <a:extLst>
              <a:ext uri="{FF2B5EF4-FFF2-40B4-BE49-F238E27FC236}">
                <a16:creationId xmlns:a16="http://schemas.microsoft.com/office/drawing/2014/main" id="{022134EF-CCAF-4096-9D7F-1D1D65D454F7}"/>
              </a:ext>
            </a:extLst>
          </p:cNvPr>
          <p:cNvPicPr>
            <a:picLocks noChangeAspect="1"/>
          </p:cNvPicPr>
          <p:nvPr/>
        </p:nvPicPr>
        <p:blipFill>
          <a:blip r:embed="rId4"/>
          <a:stretch>
            <a:fillRect/>
          </a:stretch>
        </p:blipFill>
        <p:spPr>
          <a:xfrm>
            <a:off x="3210542" y="4277663"/>
            <a:ext cx="2342111" cy="1200150"/>
          </a:xfrm>
          <a:prstGeom prst="rect">
            <a:avLst/>
          </a:prstGeom>
        </p:spPr>
      </p:pic>
      <p:pic>
        <p:nvPicPr>
          <p:cNvPr id="31" name="Picture 30">
            <a:extLst>
              <a:ext uri="{FF2B5EF4-FFF2-40B4-BE49-F238E27FC236}">
                <a16:creationId xmlns:a16="http://schemas.microsoft.com/office/drawing/2014/main" id="{72D46ECF-96E3-4ECB-8AE4-88C71CD74623}"/>
              </a:ext>
            </a:extLst>
          </p:cNvPr>
          <p:cNvPicPr>
            <a:picLocks noChangeAspect="1"/>
          </p:cNvPicPr>
          <p:nvPr/>
        </p:nvPicPr>
        <p:blipFill>
          <a:blip r:embed="rId5"/>
          <a:stretch>
            <a:fillRect/>
          </a:stretch>
        </p:blipFill>
        <p:spPr>
          <a:xfrm>
            <a:off x="3260909" y="1601264"/>
            <a:ext cx="2291744" cy="1200150"/>
          </a:xfrm>
          <a:prstGeom prst="rect">
            <a:avLst/>
          </a:prstGeom>
        </p:spPr>
      </p:pic>
      <p:sp>
        <p:nvSpPr>
          <p:cNvPr id="32" name="TextBox 31">
            <a:extLst>
              <a:ext uri="{FF2B5EF4-FFF2-40B4-BE49-F238E27FC236}">
                <a16:creationId xmlns:a16="http://schemas.microsoft.com/office/drawing/2014/main" id="{B3B285D9-A6E8-4355-B3AD-464C5F574CED}"/>
              </a:ext>
            </a:extLst>
          </p:cNvPr>
          <p:cNvSpPr txBox="1"/>
          <p:nvPr/>
        </p:nvSpPr>
        <p:spPr>
          <a:xfrm>
            <a:off x="5655045" y="1915639"/>
            <a:ext cx="3119067" cy="584775"/>
          </a:xfrm>
          <a:prstGeom prst="rect">
            <a:avLst/>
          </a:prstGeom>
          <a:noFill/>
        </p:spPr>
        <p:txBody>
          <a:bodyPr wrap="square" rtlCol="0">
            <a:spAutoFit/>
          </a:bodyPr>
          <a:lstStyle/>
          <a:p>
            <a:pPr marL="214313" indent="-214313">
              <a:buFont typeface="Arial" panose="020B0604020202020204" pitchFamily="34" charset="0"/>
              <a:buChar char="•"/>
            </a:pPr>
            <a:r>
              <a:rPr lang="en-US" sz="1600" dirty="0">
                <a:latin typeface="Calibri" panose="020F0502020204030204" pitchFamily="34" charset="0"/>
                <a:cs typeface="Calibri" panose="020F0502020204030204" pitchFamily="34" charset="0"/>
              </a:rPr>
              <a:t>Dirichlet-Dirichlet transmission BCs [Schwarz, 1870; Lions, 1988]</a:t>
            </a:r>
          </a:p>
        </p:txBody>
      </p:sp>
      <p:cxnSp>
        <p:nvCxnSpPr>
          <p:cNvPr id="3" name="Straight Connector 2">
            <a:extLst>
              <a:ext uri="{FF2B5EF4-FFF2-40B4-BE49-F238E27FC236}">
                <a16:creationId xmlns:a16="http://schemas.microsoft.com/office/drawing/2014/main" id="{F3B200B5-C9EE-4F97-AEDE-12D0992CFF5F}"/>
              </a:ext>
            </a:extLst>
          </p:cNvPr>
          <p:cNvCxnSpPr/>
          <p:nvPr/>
        </p:nvCxnSpPr>
        <p:spPr>
          <a:xfrm>
            <a:off x="-26970" y="3377630"/>
            <a:ext cx="9197939" cy="0"/>
          </a:xfrm>
          <a:prstGeom prst="line">
            <a:avLst/>
          </a:prstGeom>
          <a:ln w="28575">
            <a:solidFill>
              <a:schemeClr val="tx1"/>
            </a:solidFill>
          </a:ln>
        </p:spPr>
        <p:style>
          <a:lnRef idx="1">
            <a:schemeClr val="accent1"/>
          </a:lnRef>
          <a:fillRef idx="0">
            <a:schemeClr val="accent1"/>
          </a:fillRef>
          <a:effectRef idx="0">
            <a:schemeClr val="accent1"/>
          </a:effectRef>
          <a:fontRef idx="minor">
            <a:schemeClr val="tx1"/>
          </a:fontRef>
        </p:style>
      </p:cxnSp>
      <p:sp>
        <p:nvSpPr>
          <p:cNvPr id="20" name="Title 1">
            <a:extLst>
              <a:ext uri="{FF2B5EF4-FFF2-40B4-BE49-F238E27FC236}">
                <a16:creationId xmlns:a16="http://schemas.microsoft.com/office/drawing/2014/main" id="{06ADB048-97DB-477C-A58B-23AF464706FD}"/>
              </a:ext>
            </a:extLst>
          </p:cNvPr>
          <p:cNvSpPr txBox="1">
            <a:spLocks/>
          </p:cNvSpPr>
          <p:nvPr/>
        </p:nvSpPr>
        <p:spPr>
          <a:xfrm>
            <a:off x="37142" y="39244"/>
            <a:ext cx="7915056" cy="649182"/>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Spatial Coupling via Alternating Schwarz</a:t>
            </a:r>
          </a:p>
        </p:txBody>
      </p:sp>
      <mc:AlternateContent xmlns:mc="http://schemas.openxmlformats.org/markup-compatibility/2006" xmlns:a14="http://schemas.microsoft.com/office/drawing/2010/main">
        <mc:Choice Requires="a14">
          <p:sp>
            <p:nvSpPr>
              <p:cNvPr id="22" name="TextBox 21">
                <a:extLst>
                  <a:ext uri="{FF2B5EF4-FFF2-40B4-BE49-F238E27FC236}">
                    <a16:creationId xmlns:a16="http://schemas.microsoft.com/office/drawing/2014/main" id="{691E96DB-D33F-4C27-A352-665AAF35FB2A}"/>
                  </a:ext>
                </a:extLst>
              </p:cNvPr>
              <p:cNvSpPr txBox="1"/>
              <p:nvPr/>
            </p:nvSpPr>
            <p:spPr>
              <a:xfrm>
                <a:off x="-921090" y="1068625"/>
                <a:ext cx="5178175" cy="1132811"/>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d>
                        <m:dPr>
                          <m:begChr m:val="{"/>
                          <m:endChr m:val=""/>
                          <m:ctrlPr>
                            <a:rPr lang="en-US" sz="1500" i="1" smtClean="0">
                              <a:latin typeface="Cambria Math" panose="02040503050406030204" pitchFamily="18" charset="0"/>
                            </a:rPr>
                          </m:ctrlPr>
                        </m:dPr>
                        <m:e>
                          <m:eqArr>
                            <m:eqArrPr>
                              <m:ctrlPr>
                                <a:rPr lang="en-US" sz="1500" i="1" smtClean="0">
                                  <a:latin typeface="Cambria Math" panose="02040503050406030204" pitchFamily="18" charset="0"/>
                                </a:rPr>
                              </m:ctrlPr>
                            </m:eqArrPr>
                            <m:e>
                              <m:r>
                                <m:rPr>
                                  <m:sty m:val="p"/>
                                </m:rPr>
                                <a:rPr lang="en-US" sz="1500" dirty="0" smtClean="0">
                                  <a:latin typeface="Cambria Math" panose="02040503050406030204" pitchFamily="18" charset="0"/>
                                </a:rPr>
                                <m:t>Div</m:t>
                              </m:r>
                              <m:r>
                                <a:rPr lang="en-US" sz="1500" b="0" i="0" dirty="0" smtClean="0">
                                  <a:latin typeface="Cambria Math" panose="02040503050406030204" pitchFamily="18" charset="0"/>
                                </a:rPr>
                                <m:t> </m:t>
                              </m:r>
                              <m:sSubSup>
                                <m:sSubSupPr>
                                  <m:ctrlPr>
                                    <a:rPr lang="en-US" sz="1500" i="1" dirty="0">
                                      <a:latin typeface="Cambria Math" panose="02040503050406030204" pitchFamily="18" charset="0"/>
                                    </a:rPr>
                                  </m:ctrlPr>
                                </m:sSubSupPr>
                                <m:e>
                                  <m:r>
                                    <a:rPr lang="en-US" sz="1500" b="1" i="1" dirty="0">
                                      <a:latin typeface="Cambria Math" panose="02040503050406030204" pitchFamily="18" charset="0"/>
                                    </a:rPr>
                                    <m:t>𝑷</m:t>
                                  </m:r>
                                </m:e>
                                <m:sub>
                                  <m:r>
                                    <a:rPr lang="en-US" sz="1500" i="1" dirty="0">
                                      <a:latin typeface="Cambria Math" panose="02040503050406030204" pitchFamily="18" charset="0"/>
                                    </a:rPr>
                                    <m:t>1</m:t>
                                  </m:r>
                                </m:sub>
                                <m:sup>
                                  <m:r>
                                    <a:rPr lang="en-US" sz="1500" i="1" dirty="0">
                                      <a:latin typeface="Cambria Math" panose="02040503050406030204" pitchFamily="18" charset="0"/>
                                    </a:rPr>
                                    <m:t>(</m:t>
                                  </m:r>
                                  <m:r>
                                    <a:rPr lang="en-US" sz="1500" i="1" dirty="0">
                                      <a:latin typeface="Cambria Math" panose="02040503050406030204" pitchFamily="18" charset="0"/>
                                    </a:rPr>
                                    <m:t>𝑛</m:t>
                                  </m:r>
                                  <m:r>
                                    <a:rPr lang="en-US" sz="1500" i="1" dirty="0">
                                      <a:latin typeface="Cambria Math" panose="02040503050406030204" pitchFamily="18" charset="0"/>
                                    </a:rPr>
                                    <m:t>+1)</m:t>
                                  </m:r>
                                </m:sup>
                              </m:sSubSup>
                              <m:r>
                                <a:rPr lang="en-US" sz="1500" dirty="0">
                                  <a:latin typeface="Cambria Math" panose="02040503050406030204" pitchFamily="18" charset="0"/>
                                </a:rPr>
                                <m:t>+</m:t>
                              </m:r>
                              <m:r>
                                <a:rPr lang="en-US" sz="1500" i="1">
                                  <a:latin typeface="Cambria Math" panose="02040503050406030204" pitchFamily="18" charset="0"/>
                                  <a:ea typeface="Cambria Math" panose="02040503050406030204" pitchFamily="18" charset="0"/>
                                </a:rPr>
                                <m:t>𝜌</m:t>
                              </m:r>
                              <m:r>
                                <a:rPr lang="en-US" sz="1500" b="1" i="1">
                                  <a:latin typeface="Cambria Math" panose="02040503050406030204" pitchFamily="18" charset="0"/>
                                  <a:ea typeface="Cambria Math" panose="02040503050406030204" pitchFamily="18" charset="0"/>
                                </a:rPr>
                                <m:t>𝑩</m:t>
                              </m:r>
                              <m:r>
                                <a:rPr lang="en-US" sz="1500" b="1" i="1">
                                  <a:latin typeface="Cambria Math" panose="02040503050406030204" pitchFamily="18" charset="0"/>
                                  <a:ea typeface="Cambria Math" panose="02040503050406030204" pitchFamily="18" charset="0"/>
                                </a:rPr>
                                <m:t>(</m:t>
                              </m:r>
                              <m:sSub>
                                <m:sSubPr>
                                  <m:ctrlPr>
                                    <a:rPr lang="en-US" sz="1500" i="1">
                                      <a:latin typeface="Cambria Math" panose="02040503050406030204" pitchFamily="18" charset="0"/>
                                      <a:ea typeface="Cambria Math" panose="02040503050406030204" pitchFamily="18" charset="0"/>
                                    </a:rPr>
                                  </m:ctrlPr>
                                </m:sSubPr>
                                <m:e>
                                  <m:r>
                                    <a:rPr lang="en-US" sz="1500" i="1">
                                      <a:latin typeface="Cambria Math" panose="02040503050406030204" pitchFamily="18" charset="0"/>
                                      <a:ea typeface="Cambria Math" panose="02040503050406030204" pitchFamily="18" charset="0"/>
                                    </a:rPr>
                                    <m:t>𝑡</m:t>
                                  </m:r>
                                </m:e>
                                <m:sub>
                                  <m:r>
                                    <a:rPr lang="en-US" sz="1500" i="1">
                                      <a:latin typeface="Cambria Math" panose="02040503050406030204" pitchFamily="18" charset="0"/>
                                      <a:ea typeface="Cambria Math" panose="02040503050406030204" pitchFamily="18" charset="0"/>
                                    </a:rPr>
                                    <m:t>𝑖</m:t>
                                  </m:r>
                                </m:sub>
                              </m:sSub>
                              <m:r>
                                <a:rPr lang="en-US" sz="1500" b="1" i="1">
                                  <a:latin typeface="Cambria Math" panose="02040503050406030204" pitchFamily="18" charset="0"/>
                                  <a:ea typeface="Cambria Math" panose="02040503050406030204" pitchFamily="18" charset="0"/>
                                </a:rPr>
                                <m:t>)=</m:t>
                              </m:r>
                              <m:r>
                                <a:rPr lang="en-US" sz="1500" b="1" i="1">
                                  <a:latin typeface="Cambria Math" panose="02040503050406030204" pitchFamily="18" charset="0"/>
                                  <a:ea typeface="Cambria Math" panose="02040503050406030204" pitchFamily="18" charset="0"/>
                                </a:rPr>
                                <m:t>𝟎</m:t>
                              </m:r>
                              <m:r>
                                <a:rPr lang="en-US" sz="1500" i="1">
                                  <a:latin typeface="Cambria Math" panose="02040503050406030204" pitchFamily="18" charset="0"/>
                                  <a:ea typeface="Cambria Math" panose="02040503050406030204" pitchFamily="18" charset="0"/>
                                </a:rPr>
                                <m:t> </m:t>
                              </m:r>
                              <m:r>
                                <m:rPr>
                                  <m:nor/>
                                </m:rPr>
                                <a:rPr lang="en-US" sz="1500" dirty="0"/>
                                <m:t>, </m:t>
                              </m:r>
                              <m:r>
                                <m:rPr>
                                  <m:nor/>
                                </m:rPr>
                                <a:rPr lang="en-US" sz="1500" dirty="0">
                                  <a:latin typeface="Calibri" panose="020F0502020204030204" pitchFamily="34" charset="0"/>
                                  <a:cs typeface="Calibri" panose="020F0502020204030204" pitchFamily="34" charset="0"/>
                                </a:rPr>
                                <m:t>in</m:t>
                              </m:r>
                              <m:r>
                                <m:rPr>
                                  <m:nor/>
                                </m:rPr>
                                <a:rPr lang="en-US" sz="1500" b="0" i="0" dirty="0" smtClean="0">
                                  <a:latin typeface="Calibri" panose="020F0502020204030204" pitchFamily="34" charset="0"/>
                                  <a:cs typeface="Calibri" panose="020F0502020204030204" pitchFamily="34" charset="0"/>
                                </a:rPr>
                                <m:t> </m:t>
                              </m:r>
                              <m:sSub>
                                <m:sSubPr>
                                  <m:ctrlPr>
                                    <a:rPr lang="en-US" sz="1500" b="0" i="1" dirty="0" smtClean="0">
                                      <a:latin typeface="Cambria Math" panose="02040503050406030204" pitchFamily="18" charset="0"/>
                                      <a:cs typeface="Calibri" panose="020F0502020204030204" pitchFamily="34" charset="0"/>
                                    </a:rPr>
                                  </m:ctrlPr>
                                </m:sSubPr>
                                <m:e>
                                  <m:r>
                                    <m:rPr>
                                      <m:sty m:val="p"/>
                                    </m:rPr>
                                    <a:rPr lang="el-GR" sz="1500" b="0" i="1" dirty="0" smtClean="0">
                                      <a:latin typeface="Cambria Math" panose="02040503050406030204" pitchFamily="18" charset="0"/>
                                      <a:ea typeface="Cambria Math" panose="02040503050406030204" pitchFamily="18" charset="0"/>
                                      <a:cs typeface="Calibri" panose="020F0502020204030204" pitchFamily="34" charset="0"/>
                                    </a:rPr>
                                    <m:t>Ω</m:t>
                                  </m:r>
                                </m:e>
                                <m:sub>
                                  <m:r>
                                    <a:rPr lang="en-US" sz="1500" b="0" i="1" dirty="0" smtClean="0">
                                      <a:latin typeface="Cambria Math" panose="02040503050406030204" pitchFamily="18" charset="0"/>
                                      <a:cs typeface="Calibri" panose="020F0502020204030204" pitchFamily="34" charset="0"/>
                                    </a:rPr>
                                    <m:t>1</m:t>
                                  </m:r>
                                </m:sub>
                              </m:sSub>
                              <m:r>
                                <m:rPr>
                                  <m:nor/>
                                </m:rPr>
                                <a:rPr lang="en-US" sz="1500" dirty="0"/>
                                <m:t> </m:t>
                              </m:r>
                            </m:e>
                            <m:e>
                              <m:sSubSup>
                                <m:sSubSupPr>
                                  <m:ctrlPr>
                                    <a:rPr lang="en-US" sz="1500" i="1" smtClean="0">
                                      <a:latin typeface="Cambria Math" panose="02040503050406030204" pitchFamily="18" charset="0"/>
                                    </a:rPr>
                                  </m:ctrlPr>
                                </m:sSubSupPr>
                                <m:e>
                                  <m:r>
                                    <a:rPr lang="en-US" sz="1500" b="1" i="1">
                                      <a:latin typeface="Cambria Math" panose="02040503050406030204" pitchFamily="18" charset="0"/>
                                      <a:ea typeface="Cambria Math" panose="02040503050406030204" pitchFamily="18" charset="0"/>
                                    </a:rPr>
                                    <m:t>𝝋</m:t>
                                  </m:r>
                                </m:e>
                                <m:sub>
                                  <m:r>
                                    <a:rPr lang="en-US" sz="1500" b="0" i="1" smtClean="0">
                                      <a:latin typeface="Cambria Math" panose="02040503050406030204" pitchFamily="18" charset="0"/>
                                    </a:rPr>
                                    <m:t>1</m:t>
                                  </m:r>
                                </m:sub>
                                <m:sup>
                                  <m:r>
                                    <a:rPr lang="en-US" sz="1500" b="0" i="1" smtClean="0">
                                      <a:latin typeface="Cambria Math" panose="02040503050406030204" pitchFamily="18" charset="0"/>
                                    </a:rPr>
                                    <m:t>(</m:t>
                                  </m:r>
                                  <m:r>
                                    <a:rPr lang="en-US" sz="1500" b="0" i="1" smtClean="0">
                                      <a:latin typeface="Cambria Math" panose="02040503050406030204" pitchFamily="18" charset="0"/>
                                    </a:rPr>
                                    <m:t>𝑛</m:t>
                                  </m:r>
                                  <m:r>
                                    <a:rPr lang="en-US" sz="1500" b="0" i="1" smtClean="0">
                                      <a:latin typeface="Cambria Math" panose="02040503050406030204" pitchFamily="18" charset="0"/>
                                    </a:rPr>
                                    <m:t>+1)</m:t>
                                  </m:r>
                                </m:sup>
                              </m:sSubSup>
                              <m:r>
                                <a:rPr lang="en-US" sz="1500" i="1">
                                  <a:latin typeface="Cambria Math" panose="02040503050406030204" pitchFamily="18" charset="0"/>
                                  <a:ea typeface="Cambria Math" panose="02040503050406030204" pitchFamily="18" charset="0"/>
                                </a:rPr>
                                <m:t>=</m:t>
                              </m:r>
                              <m:r>
                                <a:rPr lang="en-US" sz="1500" b="1" i="1">
                                  <a:latin typeface="Cambria Math" panose="02040503050406030204" pitchFamily="18" charset="0"/>
                                  <a:ea typeface="Cambria Math" panose="02040503050406030204" pitchFamily="18" charset="0"/>
                                </a:rPr>
                                <m:t>𝝌</m:t>
                              </m:r>
                              <m:r>
                                <m:rPr>
                                  <m:nor/>
                                </m:rPr>
                                <a:rPr lang="en-US" sz="1500" dirty="0"/>
                                <m:t>,     </m:t>
                              </m:r>
                              <m:r>
                                <m:rPr>
                                  <m:nor/>
                                </m:rPr>
                                <a:rPr lang="en-US" sz="1500" b="0" i="0" dirty="0" smtClean="0"/>
                                <m:t>     </m:t>
                              </m:r>
                              <m:r>
                                <m:rPr>
                                  <m:nor/>
                                </m:rPr>
                                <a:rPr lang="en-US" sz="1500" dirty="0"/>
                                <m:t> </m:t>
                              </m:r>
                              <m:r>
                                <m:rPr>
                                  <m:nor/>
                                </m:rPr>
                                <a:rPr lang="en-US" sz="1500" b="0" i="0" dirty="0" smtClean="0"/>
                                <m:t> </m:t>
                              </m:r>
                              <m:r>
                                <m:rPr>
                                  <m:nor/>
                                </m:rPr>
                                <a:rPr lang="en-US" sz="1500" dirty="0">
                                  <a:latin typeface="Calibri" panose="020F0502020204030204" pitchFamily="34" charset="0"/>
                                  <a:cs typeface="Calibri" panose="020F0502020204030204" pitchFamily="34" charset="0"/>
                                </a:rPr>
                                <m:t>on</m:t>
                              </m:r>
                              <m:r>
                                <m:rPr>
                                  <m:nor/>
                                </m:rPr>
                                <a:rPr lang="en-US" sz="1500" dirty="0"/>
                                <m:t> </m:t>
                              </m:r>
                              <m:r>
                                <a:rPr lang="en-US" sz="1500" i="1" dirty="0" smtClean="0">
                                  <a:latin typeface="Cambria Math" panose="02040503050406030204" pitchFamily="18" charset="0"/>
                                  <a:ea typeface="Cambria Math" panose="02040503050406030204" pitchFamily="18" charset="0"/>
                                </a:rPr>
                                <m:t>𝜕</m:t>
                              </m:r>
                              <m:sSub>
                                <m:sSubPr>
                                  <m:ctrlPr>
                                    <a:rPr lang="en-US" sz="1500" i="1" dirty="0" smtClean="0">
                                      <a:latin typeface="Cambria Math" panose="02040503050406030204" pitchFamily="18" charset="0"/>
                                      <a:ea typeface="Cambria Math" panose="02040503050406030204" pitchFamily="18" charset="0"/>
                                    </a:rPr>
                                  </m:ctrlPr>
                                </m:sSubPr>
                                <m:e>
                                  <m:r>
                                    <m:rPr>
                                      <m:sty m:val="p"/>
                                    </m:rPr>
                                    <a:rPr lang="el-GR" sz="1500" i="1" dirty="0" smtClean="0">
                                      <a:latin typeface="Cambria Math" panose="02040503050406030204" pitchFamily="18" charset="0"/>
                                      <a:ea typeface="Cambria Math" panose="02040503050406030204" pitchFamily="18" charset="0"/>
                                    </a:rPr>
                                    <m:t>Ω</m:t>
                                  </m:r>
                                </m:e>
                                <m:sub>
                                  <m:r>
                                    <a:rPr lang="en-US" sz="1500" b="0" i="1" dirty="0" smtClean="0">
                                      <a:latin typeface="Cambria Math" panose="02040503050406030204" pitchFamily="18" charset="0"/>
                                      <a:ea typeface="Cambria Math" panose="02040503050406030204" pitchFamily="18" charset="0"/>
                                    </a:rPr>
                                    <m:t>1</m:t>
                                  </m:r>
                                </m:sub>
                              </m:sSub>
                              <m:r>
                                <a:rPr lang="en-US" sz="1500" b="0" i="1" dirty="0" smtClean="0">
                                  <a:latin typeface="Cambria Math" panose="02040503050406030204" pitchFamily="18" charset="0"/>
                                  <a:ea typeface="Cambria Math" panose="02040503050406030204" pitchFamily="18" charset="0"/>
                                </a:rPr>
                                <m:t>\</m:t>
                              </m:r>
                              <m:sSub>
                                <m:sSubPr>
                                  <m:ctrlPr>
                                    <a:rPr lang="en-US" sz="1500" b="0" i="1" dirty="0" smtClean="0">
                                      <a:latin typeface="Cambria Math" panose="02040503050406030204" pitchFamily="18" charset="0"/>
                                      <a:ea typeface="Cambria Math" panose="02040503050406030204" pitchFamily="18" charset="0"/>
                                    </a:rPr>
                                  </m:ctrlPr>
                                </m:sSubPr>
                                <m:e>
                                  <m:r>
                                    <m:rPr>
                                      <m:sty m:val="p"/>
                                    </m:rPr>
                                    <a:rPr lang="el-GR" sz="1500" b="0" i="1" dirty="0" smtClean="0">
                                      <a:latin typeface="Cambria Math" panose="02040503050406030204" pitchFamily="18" charset="0"/>
                                      <a:ea typeface="Cambria Math" panose="02040503050406030204" pitchFamily="18" charset="0"/>
                                    </a:rPr>
                                    <m:t>Γ</m:t>
                                  </m:r>
                                </m:e>
                                <m:sub>
                                  <m:r>
                                    <a:rPr lang="en-US" sz="1500" b="0" i="1" dirty="0" smtClean="0">
                                      <a:latin typeface="Cambria Math" panose="02040503050406030204" pitchFamily="18" charset="0"/>
                                      <a:ea typeface="Cambria Math" panose="02040503050406030204" pitchFamily="18" charset="0"/>
                                    </a:rPr>
                                    <m:t>1</m:t>
                                  </m:r>
                                </m:sub>
                              </m:sSub>
                              <m:r>
                                <m:rPr>
                                  <m:nor/>
                                </m:rPr>
                                <a:rPr lang="en-US" sz="1500" dirty="0">
                                  <a:ea typeface="Cambria Math" panose="02040503050406030204" pitchFamily="18" charset="0"/>
                                </a:rPr>
                                <m:t> </m:t>
                              </m:r>
                            </m:e>
                            <m:e>
                              <m:sSubSup>
                                <m:sSubSupPr>
                                  <m:ctrlPr>
                                    <a:rPr lang="en-US" sz="1500" i="1">
                                      <a:latin typeface="Cambria Math" panose="02040503050406030204" pitchFamily="18" charset="0"/>
                                    </a:rPr>
                                  </m:ctrlPr>
                                </m:sSubSupPr>
                                <m:e>
                                  <m:r>
                                    <a:rPr lang="en-US" sz="1500" b="1" i="1">
                                      <a:latin typeface="Cambria Math" panose="02040503050406030204" pitchFamily="18" charset="0"/>
                                      <a:ea typeface="Cambria Math" panose="02040503050406030204" pitchFamily="18" charset="0"/>
                                    </a:rPr>
                                    <m:t>𝝋</m:t>
                                  </m:r>
                                </m:e>
                                <m:sub>
                                  <m:r>
                                    <a:rPr lang="en-US" sz="1500" i="1">
                                      <a:latin typeface="Cambria Math" panose="02040503050406030204" pitchFamily="18" charset="0"/>
                                    </a:rPr>
                                    <m:t>1</m:t>
                                  </m:r>
                                </m:sub>
                                <m:sup>
                                  <m:r>
                                    <a:rPr lang="en-US" sz="1500" i="1">
                                      <a:latin typeface="Cambria Math" panose="02040503050406030204" pitchFamily="18" charset="0"/>
                                    </a:rPr>
                                    <m:t>(</m:t>
                                  </m:r>
                                  <m:r>
                                    <a:rPr lang="en-US" sz="1500" i="1">
                                      <a:latin typeface="Cambria Math" panose="02040503050406030204" pitchFamily="18" charset="0"/>
                                    </a:rPr>
                                    <m:t>𝑛</m:t>
                                  </m:r>
                                  <m:r>
                                    <a:rPr lang="en-US" sz="1500" i="1">
                                      <a:latin typeface="Cambria Math" panose="02040503050406030204" pitchFamily="18" charset="0"/>
                                    </a:rPr>
                                    <m:t>+1)</m:t>
                                  </m:r>
                                </m:sup>
                              </m:sSubSup>
                              <m:r>
                                <a:rPr lang="en-US" sz="1500" i="1">
                                  <a:latin typeface="Cambria Math" panose="02040503050406030204" pitchFamily="18" charset="0"/>
                                  <a:ea typeface="Cambria Math" panose="02040503050406030204" pitchFamily="18" charset="0"/>
                                </a:rPr>
                                <m:t>=</m:t>
                              </m:r>
                              <m:sSubSup>
                                <m:sSubSupPr>
                                  <m:ctrlPr>
                                    <a:rPr lang="en-US" sz="1500" i="1">
                                      <a:latin typeface="Cambria Math" panose="02040503050406030204" pitchFamily="18" charset="0"/>
                                    </a:rPr>
                                  </m:ctrlPr>
                                </m:sSubSupPr>
                                <m:e>
                                  <m:r>
                                    <a:rPr lang="en-US" sz="1500" b="1" i="1">
                                      <a:latin typeface="Cambria Math" panose="02040503050406030204" pitchFamily="18" charset="0"/>
                                      <a:ea typeface="Cambria Math" panose="02040503050406030204" pitchFamily="18" charset="0"/>
                                    </a:rPr>
                                    <m:t>𝝋</m:t>
                                  </m:r>
                                </m:e>
                                <m:sub>
                                  <m:r>
                                    <a:rPr lang="en-US" sz="1500" b="0" i="1" smtClean="0">
                                      <a:latin typeface="Cambria Math" panose="02040503050406030204" pitchFamily="18" charset="0"/>
                                      <a:ea typeface="Cambria Math" panose="02040503050406030204" pitchFamily="18" charset="0"/>
                                    </a:rPr>
                                    <m:t>2</m:t>
                                  </m:r>
                                </m:sub>
                                <m:sup>
                                  <m:r>
                                    <a:rPr lang="en-US" sz="1500" i="1">
                                      <a:latin typeface="Cambria Math" panose="02040503050406030204" pitchFamily="18" charset="0"/>
                                    </a:rPr>
                                    <m:t>(</m:t>
                                  </m:r>
                                  <m:r>
                                    <a:rPr lang="en-US" sz="1500" i="1">
                                      <a:latin typeface="Cambria Math" panose="02040503050406030204" pitchFamily="18" charset="0"/>
                                    </a:rPr>
                                    <m:t>𝑛</m:t>
                                  </m:r>
                                  <m:r>
                                    <a:rPr lang="en-US" sz="1500" i="1">
                                      <a:latin typeface="Cambria Math" panose="02040503050406030204" pitchFamily="18" charset="0"/>
                                    </a:rPr>
                                    <m:t>)</m:t>
                                  </m:r>
                                </m:sup>
                              </m:sSubSup>
                              <m:r>
                                <a:rPr lang="en-US" sz="1500" b="0" i="1" smtClean="0">
                                  <a:latin typeface="Cambria Math" panose="02040503050406030204" pitchFamily="18" charset="0"/>
                                </a:rPr>
                                <m:t>  </m:t>
                              </m:r>
                              <m:r>
                                <m:rPr>
                                  <m:nor/>
                                </m:rPr>
                                <a:rPr lang="en-US" sz="1500" b="0" i="0" smtClean="0">
                                  <a:latin typeface="Cambria Math" panose="02040503050406030204" pitchFamily="18" charset="0"/>
                                </a:rPr>
                                <m:t>                    </m:t>
                              </m:r>
                              <m:r>
                                <m:rPr>
                                  <m:nor/>
                                </m:rPr>
                                <a:rPr lang="en-US" sz="1500" dirty="0">
                                  <a:latin typeface="Calibri" panose="020F0502020204030204" pitchFamily="34" charset="0"/>
                                  <a:cs typeface="Calibri" panose="020F0502020204030204" pitchFamily="34" charset="0"/>
                                </a:rPr>
                                <m:t>on</m:t>
                              </m:r>
                              <m:r>
                                <a:rPr lang="en-US" sz="1500" b="0" i="1" dirty="0" smtClean="0">
                                  <a:latin typeface="Cambria Math" panose="02040503050406030204" pitchFamily="18" charset="0"/>
                                  <a:cs typeface="Calibri" panose="020F0502020204030204" pitchFamily="34" charset="0"/>
                                </a:rPr>
                                <m:t>  </m:t>
                              </m:r>
                              <m:sSub>
                                <m:sSubPr>
                                  <m:ctrlPr>
                                    <a:rPr lang="en-US" sz="1500" i="1" dirty="0">
                                      <a:latin typeface="Cambria Math" panose="02040503050406030204" pitchFamily="18" charset="0"/>
                                      <a:ea typeface="Cambria Math" panose="02040503050406030204" pitchFamily="18" charset="0"/>
                                    </a:rPr>
                                  </m:ctrlPr>
                                </m:sSubPr>
                                <m:e>
                                  <m:r>
                                    <m:rPr>
                                      <m:sty m:val="p"/>
                                    </m:rPr>
                                    <a:rPr lang="el-GR" sz="1500" i="1" dirty="0">
                                      <a:latin typeface="Cambria Math" panose="02040503050406030204" pitchFamily="18" charset="0"/>
                                      <a:ea typeface="Cambria Math" panose="02040503050406030204" pitchFamily="18" charset="0"/>
                                    </a:rPr>
                                    <m:t>Γ</m:t>
                                  </m:r>
                                </m:e>
                                <m:sub>
                                  <m:r>
                                    <a:rPr lang="en-US" sz="1500" b="0" i="1" dirty="0" smtClean="0">
                                      <a:latin typeface="Cambria Math" panose="02040503050406030204" pitchFamily="18" charset="0"/>
                                      <a:ea typeface="Cambria Math" panose="02040503050406030204" pitchFamily="18" charset="0"/>
                                    </a:rPr>
                                    <m:t>2</m:t>
                                  </m:r>
                                </m:sub>
                              </m:sSub>
                            </m:e>
                          </m:eqArr>
                        </m:e>
                      </m:d>
                    </m:oMath>
                  </m:oMathPara>
                </a14:m>
                <a:endParaRPr lang="en-US" sz="1500" i="0" dirty="0">
                  <a:latin typeface="Cambria Math" panose="02040503050406030204" pitchFamily="18" charset="0"/>
                </a:endParaRPr>
              </a:p>
            </p:txBody>
          </p:sp>
        </mc:Choice>
        <mc:Fallback xmlns="">
          <p:sp>
            <p:nvSpPr>
              <p:cNvPr id="22" name="TextBox 21">
                <a:extLst>
                  <a:ext uri="{FF2B5EF4-FFF2-40B4-BE49-F238E27FC236}">
                    <a16:creationId xmlns:a16="http://schemas.microsoft.com/office/drawing/2014/main" id="{691E96DB-D33F-4C27-A352-665AAF35FB2A}"/>
                  </a:ext>
                </a:extLst>
              </p:cNvPr>
              <p:cNvSpPr txBox="1">
                <a:spLocks noRot="1" noChangeAspect="1" noMove="1" noResize="1" noEditPoints="1" noAdjustHandles="1" noChangeArrowheads="1" noChangeShapeType="1" noTextEdit="1"/>
              </p:cNvSpPr>
              <p:nvPr/>
            </p:nvSpPr>
            <p:spPr>
              <a:xfrm>
                <a:off x="-921090" y="1068625"/>
                <a:ext cx="5178175" cy="1132811"/>
              </a:xfrm>
              <a:prstGeom prst="rect">
                <a:avLst/>
              </a:prstGeom>
              <a:blipFill>
                <a:blip r:embed="rId6"/>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23" name="TextBox 22">
                <a:extLst>
                  <a:ext uri="{FF2B5EF4-FFF2-40B4-BE49-F238E27FC236}">
                    <a16:creationId xmlns:a16="http://schemas.microsoft.com/office/drawing/2014/main" id="{6AC3B890-B757-40A3-9F1C-763BC3883EB4}"/>
                  </a:ext>
                </a:extLst>
              </p:cNvPr>
              <p:cNvSpPr txBox="1"/>
              <p:nvPr/>
            </p:nvSpPr>
            <p:spPr>
              <a:xfrm>
                <a:off x="-956066" y="2126935"/>
                <a:ext cx="5178175" cy="1132811"/>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d>
                        <m:dPr>
                          <m:begChr m:val="{"/>
                          <m:endChr m:val=""/>
                          <m:ctrlPr>
                            <a:rPr lang="en-US" sz="1500" i="1" smtClean="0">
                              <a:latin typeface="Cambria Math" panose="02040503050406030204" pitchFamily="18" charset="0"/>
                            </a:rPr>
                          </m:ctrlPr>
                        </m:dPr>
                        <m:e>
                          <m:eqArr>
                            <m:eqArrPr>
                              <m:ctrlPr>
                                <a:rPr lang="en-US" sz="1500" i="1" smtClean="0">
                                  <a:latin typeface="Cambria Math" panose="02040503050406030204" pitchFamily="18" charset="0"/>
                                </a:rPr>
                              </m:ctrlPr>
                            </m:eqArrPr>
                            <m:e>
                              <m:r>
                                <m:rPr>
                                  <m:sty m:val="p"/>
                                </m:rPr>
                                <a:rPr lang="en-US" sz="1500" dirty="0" smtClean="0">
                                  <a:latin typeface="Cambria Math" panose="02040503050406030204" pitchFamily="18" charset="0"/>
                                </a:rPr>
                                <m:t>Div</m:t>
                              </m:r>
                              <m:r>
                                <a:rPr lang="en-US" sz="1500" b="0" i="0" dirty="0" smtClean="0">
                                  <a:latin typeface="Cambria Math" panose="02040503050406030204" pitchFamily="18" charset="0"/>
                                </a:rPr>
                                <m:t> </m:t>
                              </m:r>
                              <m:sSubSup>
                                <m:sSubSupPr>
                                  <m:ctrlPr>
                                    <a:rPr lang="en-US" sz="1500" i="1" dirty="0">
                                      <a:latin typeface="Cambria Math" panose="02040503050406030204" pitchFamily="18" charset="0"/>
                                    </a:rPr>
                                  </m:ctrlPr>
                                </m:sSubSupPr>
                                <m:e>
                                  <m:r>
                                    <a:rPr lang="en-US" sz="1500" b="1" i="1" dirty="0">
                                      <a:latin typeface="Cambria Math" panose="02040503050406030204" pitchFamily="18" charset="0"/>
                                    </a:rPr>
                                    <m:t>𝑷</m:t>
                                  </m:r>
                                </m:e>
                                <m:sub>
                                  <m:r>
                                    <a:rPr lang="en-US" sz="1500" b="0" i="1" dirty="0" smtClean="0">
                                      <a:latin typeface="Cambria Math" panose="02040503050406030204" pitchFamily="18" charset="0"/>
                                    </a:rPr>
                                    <m:t>2</m:t>
                                  </m:r>
                                </m:sub>
                                <m:sup>
                                  <m:r>
                                    <a:rPr lang="en-US" sz="1500" i="1" dirty="0">
                                      <a:latin typeface="Cambria Math" panose="02040503050406030204" pitchFamily="18" charset="0"/>
                                    </a:rPr>
                                    <m:t>(</m:t>
                                  </m:r>
                                  <m:r>
                                    <a:rPr lang="en-US" sz="1500" i="1" dirty="0">
                                      <a:latin typeface="Cambria Math" panose="02040503050406030204" pitchFamily="18" charset="0"/>
                                    </a:rPr>
                                    <m:t>𝑛</m:t>
                                  </m:r>
                                  <m:r>
                                    <a:rPr lang="en-US" sz="1500" i="1" dirty="0">
                                      <a:latin typeface="Cambria Math" panose="02040503050406030204" pitchFamily="18" charset="0"/>
                                    </a:rPr>
                                    <m:t>+1)</m:t>
                                  </m:r>
                                </m:sup>
                              </m:sSubSup>
                              <m:r>
                                <a:rPr lang="en-US" sz="1500" dirty="0">
                                  <a:latin typeface="Cambria Math" panose="02040503050406030204" pitchFamily="18" charset="0"/>
                                </a:rPr>
                                <m:t>+</m:t>
                              </m:r>
                              <m:r>
                                <a:rPr lang="en-US" sz="1500" i="1">
                                  <a:latin typeface="Cambria Math" panose="02040503050406030204" pitchFamily="18" charset="0"/>
                                  <a:ea typeface="Cambria Math" panose="02040503050406030204" pitchFamily="18" charset="0"/>
                                </a:rPr>
                                <m:t>𝜌</m:t>
                              </m:r>
                              <m:r>
                                <a:rPr lang="en-US" sz="1500" b="1" i="1">
                                  <a:latin typeface="Cambria Math" panose="02040503050406030204" pitchFamily="18" charset="0"/>
                                  <a:ea typeface="Cambria Math" panose="02040503050406030204" pitchFamily="18" charset="0"/>
                                </a:rPr>
                                <m:t>𝑩</m:t>
                              </m:r>
                              <m:r>
                                <a:rPr lang="en-US" sz="1500" b="1" i="1">
                                  <a:latin typeface="Cambria Math" panose="02040503050406030204" pitchFamily="18" charset="0"/>
                                  <a:ea typeface="Cambria Math" panose="02040503050406030204" pitchFamily="18" charset="0"/>
                                </a:rPr>
                                <m:t>(</m:t>
                              </m:r>
                              <m:sSub>
                                <m:sSubPr>
                                  <m:ctrlPr>
                                    <a:rPr lang="en-US" sz="1500" i="1">
                                      <a:latin typeface="Cambria Math" panose="02040503050406030204" pitchFamily="18" charset="0"/>
                                      <a:ea typeface="Cambria Math" panose="02040503050406030204" pitchFamily="18" charset="0"/>
                                    </a:rPr>
                                  </m:ctrlPr>
                                </m:sSubPr>
                                <m:e>
                                  <m:r>
                                    <a:rPr lang="en-US" sz="1500" i="1">
                                      <a:latin typeface="Cambria Math" panose="02040503050406030204" pitchFamily="18" charset="0"/>
                                      <a:ea typeface="Cambria Math" panose="02040503050406030204" pitchFamily="18" charset="0"/>
                                    </a:rPr>
                                    <m:t>𝑡</m:t>
                                  </m:r>
                                </m:e>
                                <m:sub>
                                  <m:r>
                                    <a:rPr lang="en-US" sz="1500" i="1">
                                      <a:latin typeface="Cambria Math" panose="02040503050406030204" pitchFamily="18" charset="0"/>
                                      <a:ea typeface="Cambria Math" panose="02040503050406030204" pitchFamily="18" charset="0"/>
                                    </a:rPr>
                                    <m:t>𝑖</m:t>
                                  </m:r>
                                </m:sub>
                              </m:sSub>
                              <m:r>
                                <a:rPr lang="en-US" sz="1500" b="1" i="1">
                                  <a:latin typeface="Cambria Math" panose="02040503050406030204" pitchFamily="18" charset="0"/>
                                  <a:ea typeface="Cambria Math" panose="02040503050406030204" pitchFamily="18" charset="0"/>
                                </a:rPr>
                                <m:t>)=</m:t>
                              </m:r>
                              <m:r>
                                <a:rPr lang="en-US" sz="1500" b="1" i="1">
                                  <a:latin typeface="Cambria Math" panose="02040503050406030204" pitchFamily="18" charset="0"/>
                                  <a:ea typeface="Cambria Math" panose="02040503050406030204" pitchFamily="18" charset="0"/>
                                </a:rPr>
                                <m:t>𝟎</m:t>
                              </m:r>
                              <m:r>
                                <a:rPr lang="en-US" sz="1500" i="1">
                                  <a:latin typeface="Cambria Math" panose="02040503050406030204" pitchFamily="18" charset="0"/>
                                  <a:ea typeface="Cambria Math" panose="02040503050406030204" pitchFamily="18" charset="0"/>
                                </a:rPr>
                                <m:t> </m:t>
                              </m:r>
                              <m:r>
                                <m:rPr>
                                  <m:nor/>
                                </m:rPr>
                                <a:rPr lang="en-US" sz="1500" dirty="0"/>
                                <m:t>, </m:t>
                              </m:r>
                              <m:r>
                                <m:rPr>
                                  <m:nor/>
                                </m:rPr>
                                <a:rPr lang="en-US" sz="1500" dirty="0">
                                  <a:latin typeface="Calibri" panose="020F0502020204030204" pitchFamily="34" charset="0"/>
                                  <a:cs typeface="Calibri" panose="020F0502020204030204" pitchFamily="34" charset="0"/>
                                </a:rPr>
                                <m:t>in</m:t>
                              </m:r>
                              <m:sSub>
                                <m:sSubPr>
                                  <m:ctrlPr>
                                    <a:rPr lang="en-US" sz="1500" i="1" dirty="0">
                                      <a:latin typeface="Cambria Math" panose="02040503050406030204" pitchFamily="18" charset="0"/>
                                      <a:cs typeface="Calibri" panose="020F0502020204030204" pitchFamily="34" charset="0"/>
                                    </a:rPr>
                                  </m:ctrlPr>
                                </m:sSubPr>
                                <m:e>
                                  <m:r>
                                    <a:rPr lang="en-US" sz="1500" b="0" i="1" dirty="0" smtClean="0">
                                      <a:latin typeface="Cambria Math" panose="02040503050406030204" pitchFamily="18" charset="0"/>
                                      <a:cs typeface="Calibri" panose="020F0502020204030204" pitchFamily="34" charset="0"/>
                                    </a:rPr>
                                    <m:t> </m:t>
                                  </m:r>
                                  <m:r>
                                    <m:rPr>
                                      <m:sty m:val="p"/>
                                    </m:rPr>
                                    <a:rPr lang="el-GR" sz="1500" i="1" dirty="0">
                                      <a:latin typeface="Cambria Math" panose="02040503050406030204" pitchFamily="18" charset="0"/>
                                      <a:ea typeface="Cambria Math" panose="02040503050406030204" pitchFamily="18" charset="0"/>
                                      <a:cs typeface="Calibri" panose="020F0502020204030204" pitchFamily="34" charset="0"/>
                                    </a:rPr>
                                    <m:t>Ω</m:t>
                                  </m:r>
                                </m:e>
                                <m:sub>
                                  <m:r>
                                    <a:rPr lang="en-US" sz="1500" b="0" i="1" dirty="0" smtClean="0">
                                      <a:latin typeface="Cambria Math" panose="02040503050406030204" pitchFamily="18" charset="0"/>
                                      <a:ea typeface="Cambria Math" panose="02040503050406030204" pitchFamily="18" charset="0"/>
                                      <a:cs typeface="Calibri" panose="020F0502020204030204" pitchFamily="34" charset="0"/>
                                    </a:rPr>
                                    <m:t>2</m:t>
                                  </m:r>
                                </m:sub>
                              </m:sSub>
                            </m:e>
                            <m:e>
                              <m:sSubSup>
                                <m:sSubSupPr>
                                  <m:ctrlPr>
                                    <a:rPr lang="en-US" sz="1500" i="1" smtClean="0">
                                      <a:latin typeface="Cambria Math" panose="02040503050406030204" pitchFamily="18" charset="0"/>
                                    </a:rPr>
                                  </m:ctrlPr>
                                </m:sSubSupPr>
                                <m:e>
                                  <m:r>
                                    <a:rPr lang="en-US" sz="1500" b="1" i="1">
                                      <a:latin typeface="Cambria Math" panose="02040503050406030204" pitchFamily="18" charset="0"/>
                                      <a:ea typeface="Cambria Math" panose="02040503050406030204" pitchFamily="18" charset="0"/>
                                    </a:rPr>
                                    <m:t>𝝋</m:t>
                                  </m:r>
                                </m:e>
                                <m:sub>
                                  <m:r>
                                    <a:rPr lang="en-US" sz="1500" b="0" i="1" smtClean="0">
                                      <a:latin typeface="Cambria Math" panose="02040503050406030204" pitchFamily="18" charset="0"/>
                                    </a:rPr>
                                    <m:t>2</m:t>
                                  </m:r>
                                </m:sub>
                                <m:sup>
                                  <m:r>
                                    <a:rPr lang="en-US" sz="1500" b="0" i="1" smtClean="0">
                                      <a:latin typeface="Cambria Math" panose="02040503050406030204" pitchFamily="18" charset="0"/>
                                    </a:rPr>
                                    <m:t>(</m:t>
                                  </m:r>
                                  <m:r>
                                    <a:rPr lang="en-US" sz="1500" b="0" i="1" smtClean="0">
                                      <a:latin typeface="Cambria Math" panose="02040503050406030204" pitchFamily="18" charset="0"/>
                                    </a:rPr>
                                    <m:t>𝑛</m:t>
                                  </m:r>
                                  <m:r>
                                    <a:rPr lang="en-US" sz="1500" b="0" i="1" smtClean="0">
                                      <a:latin typeface="Cambria Math" panose="02040503050406030204" pitchFamily="18" charset="0"/>
                                    </a:rPr>
                                    <m:t>+1)</m:t>
                                  </m:r>
                                </m:sup>
                              </m:sSubSup>
                              <m:r>
                                <a:rPr lang="en-US" sz="1500" i="1">
                                  <a:latin typeface="Cambria Math" panose="02040503050406030204" pitchFamily="18" charset="0"/>
                                  <a:ea typeface="Cambria Math" panose="02040503050406030204" pitchFamily="18" charset="0"/>
                                </a:rPr>
                                <m:t>=</m:t>
                              </m:r>
                              <m:r>
                                <a:rPr lang="en-US" sz="1500" b="1" i="1">
                                  <a:latin typeface="Cambria Math" panose="02040503050406030204" pitchFamily="18" charset="0"/>
                                  <a:ea typeface="Cambria Math" panose="02040503050406030204" pitchFamily="18" charset="0"/>
                                </a:rPr>
                                <m:t>𝝌</m:t>
                              </m:r>
                              <m:r>
                                <m:rPr>
                                  <m:nor/>
                                </m:rPr>
                                <a:rPr lang="en-US" sz="1500" dirty="0"/>
                                <m:t>,     </m:t>
                              </m:r>
                              <m:r>
                                <m:rPr>
                                  <m:nor/>
                                </m:rPr>
                                <a:rPr lang="en-US" sz="1500" b="0" i="0" dirty="0" smtClean="0"/>
                                <m:t>     </m:t>
                              </m:r>
                              <m:r>
                                <m:rPr>
                                  <m:nor/>
                                </m:rPr>
                                <a:rPr lang="en-US" sz="1500" dirty="0"/>
                                <m:t> </m:t>
                              </m:r>
                              <m:r>
                                <m:rPr>
                                  <m:nor/>
                                </m:rPr>
                                <a:rPr lang="en-US" sz="1500" b="0" i="0" dirty="0" smtClean="0"/>
                                <m:t> </m:t>
                              </m:r>
                              <m:r>
                                <m:rPr>
                                  <m:nor/>
                                </m:rPr>
                                <a:rPr lang="en-US" sz="1500" dirty="0">
                                  <a:latin typeface="Calibri" panose="020F0502020204030204" pitchFamily="34" charset="0"/>
                                  <a:cs typeface="Calibri" panose="020F0502020204030204" pitchFamily="34" charset="0"/>
                                </a:rPr>
                                <m:t>on</m:t>
                              </m:r>
                              <m:r>
                                <m:rPr>
                                  <m:nor/>
                                </m:rPr>
                                <a:rPr lang="en-US" sz="1500" dirty="0"/>
                                <m:t> </m:t>
                              </m:r>
                              <m:r>
                                <a:rPr lang="en-US" sz="1500" i="1" dirty="0" smtClean="0">
                                  <a:latin typeface="Cambria Math" panose="02040503050406030204" pitchFamily="18" charset="0"/>
                                  <a:ea typeface="Cambria Math" panose="02040503050406030204" pitchFamily="18" charset="0"/>
                                </a:rPr>
                                <m:t>𝜕</m:t>
                              </m:r>
                              <m:sSub>
                                <m:sSubPr>
                                  <m:ctrlPr>
                                    <a:rPr lang="en-US" sz="1500" i="1" dirty="0" smtClean="0">
                                      <a:latin typeface="Cambria Math" panose="02040503050406030204" pitchFamily="18" charset="0"/>
                                      <a:ea typeface="Cambria Math" panose="02040503050406030204" pitchFamily="18" charset="0"/>
                                    </a:rPr>
                                  </m:ctrlPr>
                                </m:sSubPr>
                                <m:e>
                                  <m:r>
                                    <m:rPr>
                                      <m:sty m:val="p"/>
                                    </m:rPr>
                                    <a:rPr lang="el-GR" sz="1500" i="1" dirty="0" smtClean="0">
                                      <a:latin typeface="Cambria Math" panose="02040503050406030204" pitchFamily="18" charset="0"/>
                                      <a:ea typeface="Cambria Math" panose="02040503050406030204" pitchFamily="18" charset="0"/>
                                    </a:rPr>
                                    <m:t>Ω</m:t>
                                  </m:r>
                                </m:e>
                                <m:sub>
                                  <m:r>
                                    <a:rPr lang="en-US" sz="1500" b="0" i="1" dirty="0" smtClean="0">
                                      <a:latin typeface="Cambria Math" panose="02040503050406030204" pitchFamily="18" charset="0"/>
                                      <a:ea typeface="Cambria Math" panose="02040503050406030204" pitchFamily="18" charset="0"/>
                                    </a:rPr>
                                    <m:t>2</m:t>
                                  </m:r>
                                </m:sub>
                              </m:sSub>
                              <m:r>
                                <a:rPr lang="en-US" sz="1500" b="0" i="1" dirty="0" smtClean="0">
                                  <a:latin typeface="Cambria Math" panose="02040503050406030204" pitchFamily="18" charset="0"/>
                                  <a:ea typeface="Cambria Math" panose="02040503050406030204" pitchFamily="18" charset="0"/>
                                </a:rPr>
                                <m:t>\</m:t>
                              </m:r>
                              <m:sSub>
                                <m:sSubPr>
                                  <m:ctrlPr>
                                    <a:rPr lang="en-US" sz="1500" b="0" i="1" dirty="0" smtClean="0">
                                      <a:latin typeface="Cambria Math" panose="02040503050406030204" pitchFamily="18" charset="0"/>
                                      <a:ea typeface="Cambria Math" panose="02040503050406030204" pitchFamily="18" charset="0"/>
                                    </a:rPr>
                                  </m:ctrlPr>
                                </m:sSubPr>
                                <m:e>
                                  <m:r>
                                    <m:rPr>
                                      <m:sty m:val="p"/>
                                    </m:rPr>
                                    <a:rPr lang="el-GR" sz="1500" b="0" i="1" dirty="0" smtClean="0">
                                      <a:latin typeface="Cambria Math" panose="02040503050406030204" pitchFamily="18" charset="0"/>
                                      <a:ea typeface="Cambria Math" panose="02040503050406030204" pitchFamily="18" charset="0"/>
                                    </a:rPr>
                                    <m:t>Γ</m:t>
                                  </m:r>
                                </m:e>
                                <m:sub>
                                  <m:r>
                                    <a:rPr lang="en-US" sz="1500" b="0" i="1" dirty="0" smtClean="0">
                                      <a:latin typeface="Cambria Math" panose="02040503050406030204" pitchFamily="18" charset="0"/>
                                      <a:ea typeface="Cambria Math" panose="02040503050406030204" pitchFamily="18" charset="0"/>
                                    </a:rPr>
                                    <m:t>2</m:t>
                                  </m:r>
                                </m:sub>
                              </m:sSub>
                              <m:r>
                                <m:rPr>
                                  <m:nor/>
                                </m:rPr>
                                <a:rPr lang="en-US" sz="1500" dirty="0">
                                  <a:ea typeface="Cambria Math" panose="02040503050406030204" pitchFamily="18" charset="0"/>
                                </a:rPr>
                                <m:t> </m:t>
                              </m:r>
                            </m:e>
                            <m:e>
                              <m:sSubSup>
                                <m:sSubSupPr>
                                  <m:ctrlPr>
                                    <a:rPr lang="en-US" sz="1500" i="1">
                                      <a:latin typeface="Cambria Math" panose="02040503050406030204" pitchFamily="18" charset="0"/>
                                    </a:rPr>
                                  </m:ctrlPr>
                                </m:sSubSupPr>
                                <m:e>
                                  <m:r>
                                    <a:rPr lang="en-US" sz="1500" b="1" i="1">
                                      <a:latin typeface="Cambria Math" panose="02040503050406030204" pitchFamily="18" charset="0"/>
                                      <a:ea typeface="Cambria Math" panose="02040503050406030204" pitchFamily="18" charset="0"/>
                                    </a:rPr>
                                    <m:t>𝝋</m:t>
                                  </m:r>
                                </m:e>
                                <m:sub>
                                  <m:r>
                                    <a:rPr lang="en-US" sz="1500" b="0" i="1" smtClean="0">
                                      <a:latin typeface="Cambria Math" panose="02040503050406030204" pitchFamily="18" charset="0"/>
                                      <a:ea typeface="Cambria Math" panose="02040503050406030204" pitchFamily="18" charset="0"/>
                                    </a:rPr>
                                    <m:t>2</m:t>
                                  </m:r>
                                </m:sub>
                                <m:sup>
                                  <m:r>
                                    <a:rPr lang="en-US" sz="1500" i="1">
                                      <a:latin typeface="Cambria Math" panose="02040503050406030204" pitchFamily="18" charset="0"/>
                                    </a:rPr>
                                    <m:t>(</m:t>
                                  </m:r>
                                  <m:r>
                                    <a:rPr lang="en-US" sz="1500" i="1">
                                      <a:latin typeface="Cambria Math" panose="02040503050406030204" pitchFamily="18" charset="0"/>
                                    </a:rPr>
                                    <m:t>𝑛</m:t>
                                  </m:r>
                                  <m:r>
                                    <a:rPr lang="en-US" sz="1500" i="1">
                                      <a:latin typeface="Cambria Math" panose="02040503050406030204" pitchFamily="18" charset="0"/>
                                    </a:rPr>
                                    <m:t>+1)</m:t>
                                  </m:r>
                                </m:sup>
                              </m:sSubSup>
                              <m:r>
                                <a:rPr lang="en-US" sz="1500" i="1">
                                  <a:latin typeface="Cambria Math" panose="02040503050406030204" pitchFamily="18" charset="0"/>
                                  <a:ea typeface="Cambria Math" panose="02040503050406030204" pitchFamily="18" charset="0"/>
                                </a:rPr>
                                <m:t>=</m:t>
                              </m:r>
                              <m:sSubSup>
                                <m:sSubSupPr>
                                  <m:ctrlPr>
                                    <a:rPr lang="en-US" sz="1500" i="1">
                                      <a:latin typeface="Cambria Math" panose="02040503050406030204" pitchFamily="18" charset="0"/>
                                    </a:rPr>
                                  </m:ctrlPr>
                                </m:sSubSupPr>
                                <m:e>
                                  <m:r>
                                    <a:rPr lang="en-US" sz="1500" b="1" i="1">
                                      <a:latin typeface="Cambria Math" panose="02040503050406030204" pitchFamily="18" charset="0"/>
                                      <a:ea typeface="Cambria Math" panose="02040503050406030204" pitchFamily="18" charset="0"/>
                                    </a:rPr>
                                    <m:t>𝝋</m:t>
                                  </m:r>
                                </m:e>
                                <m:sub>
                                  <m:r>
                                    <a:rPr lang="en-US" sz="1500" b="0" i="1" smtClean="0">
                                      <a:latin typeface="Cambria Math" panose="02040503050406030204" pitchFamily="18" charset="0"/>
                                      <a:ea typeface="Cambria Math" panose="02040503050406030204" pitchFamily="18" charset="0"/>
                                    </a:rPr>
                                    <m:t>1</m:t>
                                  </m:r>
                                </m:sub>
                                <m:sup>
                                  <m:r>
                                    <a:rPr lang="en-US" sz="1500" i="1">
                                      <a:latin typeface="Cambria Math" panose="02040503050406030204" pitchFamily="18" charset="0"/>
                                    </a:rPr>
                                    <m:t>(</m:t>
                                  </m:r>
                                  <m:r>
                                    <a:rPr lang="en-US" sz="1500" i="1">
                                      <a:latin typeface="Cambria Math" panose="02040503050406030204" pitchFamily="18" charset="0"/>
                                    </a:rPr>
                                    <m:t>𝑛</m:t>
                                  </m:r>
                                  <m:r>
                                    <a:rPr lang="en-US" sz="1500" b="0" i="1" smtClean="0">
                                      <a:latin typeface="Cambria Math" panose="02040503050406030204" pitchFamily="18" charset="0"/>
                                    </a:rPr>
                                    <m:t>+1</m:t>
                                  </m:r>
                                  <m:r>
                                    <a:rPr lang="en-US" sz="1500" i="1">
                                      <a:latin typeface="Cambria Math" panose="02040503050406030204" pitchFamily="18" charset="0"/>
                                    </a:rPr>
                                    <m:t>)</m:t>
                                  </m:r>
                                </m:sup>
                              </m:sSubSup>
                              <m:r>
                                <a:rPr lang="en-US" sz="1500" b="0" i="1" smtClean="0">
                                  <a:latin typeface="Cambria Math" panose="02040503050406030204" pitchFamily="18" charset="0"/>
                                </a:rPr>
                                <m:t>  </m:t>
                              </m:r>
                              <m:r>
                                <m:rPr>
                                  <m:nor/>
                                </m:rPr>
                                <a:rPr lang="en-US" sz="1500" b="0" i="0" smtClean="0">
                                  <a:latin typeface="Cambria Math" panose="02040503050406030204" pitchFamily="18" charset="0"/>
                                </a:rPr>
                                <m:t>               </m:t>
                              </m:r>
                              <m:r>
                                <m:rPr>
                                  <m:nor/>
                                </m:rPr>
                                <a:rPr lang="en-US" sz="1500" dirty="0">
                                  <a:latin typeface="Calibri" panose="020F0502020204030204" pitchFamily="34" charset="0"/>
                                  <a:cs typeface="Calibri" panose="020F0502020204030204" pitchFamily="34" charset="0"/>
                                </a:rPr>
                                <m:t>on</m:t>
                              </m:r>
                              <m:r>
                                <a:rPr lang="en-US" sz="1500" b="0" i="1" dirty="0" smtClean="0">
                                  <a:latin typeface="Cambria Math" panose="02040503050406030204" pitchFamily="18" charset="0"/>
                                  <a:cs typeface="Calibri" panose="020F0502020204030204" pitchFamily="34" charset="0"/>
                                </a:rPr>
                                <m:t>  </m:t>
                              </m:r>
                              <m:sSub>
                                <m:sSubPr>
                                  <m:ctrlPr>
                                    <a:rPr lang="en-US" sz="1500" i="1" dirty="0">
                                      <a:latin typeface="Cambria Math" panose="02040503050406030204" pitchFamily="18" charset="0"/>
                                      <a:ea typeface="Cambria Math" panose="02040503050406030204" pitchFamily="18" charset="0"/>
                                    </a:rPr>
                                  </m:ctrlPr>
                                </m:sSubPr>
                                <m:e>
                                  <m:r>
                                    <m:rPr>
                                      <m:sty m:val="p"/>
                                    </m:rPr>
                                    <a:rPr lang="el-GR" sz="1500" i="1" dirty="0">
                                      <a:latin typeface="Cambria Math" panose="02040503050406030204" pitchFamily="18" charset="0"/>
                                      <a:ea typeface="Cambria Math" panose="02040503050406030204" pitchFamily="18" charset="0"/>
                                    </a:rPr>
                                    <m:t>Γ</m:t>
                                  </m:r>
                                </m:e>
                                <m:sub>
                                  <m:r>
                                    <a:rPr lang="en-US" sz="1500" b="0" i="1" dirty="0" smtClean="0">
                                      <a:latin typeface="Cambria Math" panose="02040503050406030204" pitchFamily="18" charset="0"/>
                                      <a:ea typeface="Cambria Math" panose="02040503050406030204" pitchFamily="18" charset="0"/>
                                    </a:rPr>
                                    <m:t>2</m:t>
                                  </m:r>
                                </m:sub>
                              </m:sSub>
                            </m:e>
                          </m:eqArr>
                        </m:e>
                      </m:d>
                    </m:oMath>
                  </m:oMathPara>
                </a14:m>
                <a:endParaRPr lang="en-US" sz="1500" i="0" dirty="0">
                  <a:latin typeface="Cambria Math" panose="02040503050406030204" pitchFamily="18" charset="0"/>
                </a:endParaRPr>
              </a:p>
            </p:txBody>
          </p:sp>
        </mc:Choice>
        <mc:Fallback xmlns="">
          <p:sp>
            <p:nvSpPr>
              <p:cNvPr id="23" name="TextBox 22">
                <a:extLst>
                  <a:ext uri="{FF2B5EF4-FFF2-40B4-BE49-F238E27FC236}">
                    <a16:creationId xmlns:a16="http://schemas.microsoft.com/office/drawing/2014/main" id="{6AC3B890-B757-40A3-9F1C-763BC3883EB4}"/>
                  </a:ext>
                </a:extLst>
              </p:cNvPr>
              <p:cNvSpPr txBox="1">
                <a:spLocks noRot="1" noChangeAspect="1" noMove="1" noResize="1" noEditPoints="1" noAdjustHandles="1" noChangeArrowheads="1" noChangeShapeType="1" noTextEdit="1"/>
              </p:cNvSpPr>
              <p:nvPr/>
            </p:nvSpPr>
            <p:spPr>
              <a:xfrm>
                <a:off x="-956066" y="2126935"/>
                <a:ext cx="5178175" cy="1132811"/>
              </a:xfrm>
              <a:prstGeom prst="rect">
                <a:avLst/>
              </a:prstGeom>
              <a:blipFill>
                <a:blip r:embed="rId7"/>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27" name="TextBox 26">
                <a:extLst>
                  <a:ext uri="{FF2B5EF4-FFF2-40B4-BE49-F238E27FC236}">
                    <a16:creationId xmlns:a16="http://schemas.microsoft.com/office/drawing/2014/main" id="{2ABE0943-1F5E-42C5-A639-B7C44C98FE04}"/>
                  </a:ext>
                </a:extLst>
              </p:cNvPr>
              <p:cNvSpPr txBox="1"/>
              <p:nvPr/>
            </p:nvSpPr>
            <p:spPr>
              <a:xfrm>
                <a:off x="-941638" y="3813639"/>
                <a:ext cx="5178175" cy="1132811"/>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d>
                        <m:dPr>
                          <m:begChr m:val="{"/>
                          <m:endChr m:val=""/>
                          <m:ctrlPr>
                            <a:rPr lang="en-US" sz="1500" i="1" smtClean="0">
                              <a:latin typeface="Cambria Math" panose="02040503050406030204" pitchFamily="18" charset="0"/>
                            </a:rPr>
                          </m:ctrlPr>
                        </m:dPr>
                        <m:e>
                          <m:eqArr>
                            <m:eqArrPr>
                              <m:ctrlPr>
                                <a:rPr lang="en-US" sz="1500" i="1" smtClean="0">
                                  <a:latin typeface="Cambria Math" panose="02040503050406030204" pitchFamily="18" charset="0"/>
                                </a:rPr>
                              </m:ctrlPr>
                            </m:eqArrPr>
                            <m:e>
                              <m:r>
                                <m:rPr>
                                  <m:sty m:val="p"/>
                                </m:rPr>
                                <a:rPr lang="en-US" sz="1500" dirty="0" smtClean="0">
                                  <a:latin typeface="Cambria Math" panose="02040503050406030204" pitchFamily="18" charset="0"/>
                                </a:rPr>
                                <m:t>Div</m:t>
                              </m:r>
                              <m:sSubSup>
                                <m:sSubSupPr>
                                  <m:ctrlPr>
                                    <a:rPr lang="en-US" sz="1500" i="1" dirty="0">
                                      <a:latin typeface="Cambria Math" panose="02040503050406030204" pitchFamily="18" charset="0"/>
                                    </a:rPr>
                                  </m:ctrlPr>
                                </m:sSubSupPr>
                                <m:e>
                                  <m:r>
                                    <a:rPr lang="en-US" sz="1500" b="1" i="1" dirty="0" smtClean="0">
                                      <a:latin typeface="Cambria Math" panose="02040503050406030204" pitchFamily="18" charset="0"/>
                                    </a:rPr>
                                    <m:t> </m:t>
                                  </m:r>
                                  <m:r>
                                    <a:rPr lang="en-US" sz="1500" b="1" i="1" dirty="0">
                                      <a:latin typeface="Cambria Math" panose="02040503050406030204" pitchFamily="18" charset="0"/>
                                    </a:rPr>
                                    <m:t>𝑷</m:t>
                                  </m:r>
                                </m:e>
                                <m:sub>
                                  <m:r>
                                    <a:rPr lang="en-US" sz="1500" i="1" dirty="0">
                                      <a:latin typeface="Cambria Math" panose="02040503050406030204" pitchFamily="18" charset="0"/>
                                    </a:rPr>
                                    <m:t>1</m:t>
                                  </m:r>
                                </m:sub>
                                <m:sup>
                                  <m:r>
                                    <a:rPr lang="en-US" sz="1500" i="1" dirty="0">
                                      <a:latin typeface="Cambria Math" panose="02040503050406030204" pitchFamily="18" charset="0"/>
                                    </a:rPr>
                                    <m:t>(</m:t>
                                  </m:r>
                                  <m:r>
                                    <a:rPr lang="en-US" sz="1500" i="1" dirty="0">
                                      <a:latin typeface="Cambria Math" panose="02040503050406030204" pitchFamily="18" charset="0"/>
                                    </a:rPr>
                                    <m:t>𝑛</m:t>
                                  </m:r>
                                  <m:r>
                                    <a:rPr lang="en-US" sz="1500" i="1" dirty="0">
                                      <a:latin typeface="Cambria Math" panose="02040503050406030204" pitchFamily="18" charset="0"/>
                                    </a:rPr>
                                    <m:t>+1)</m:t>
                                  </m:r>
                                </m:sup>
                              </m:sSubSup>
                              <m:r>
                                <a:rPr lang="en-US" sz="1500" dirty="0">
                                  <a:latin typeface="Cambria Math" panose="02040503050406030204" pitchFamily="18" charset="0"/>
                                </a:rPr>
                                <m:t>+</m:t>
                              </m:r>
                              <m:r>
                                <a:rPr lang="en-US" sz="1500" i="1">
                                  <a:latin typeface="Cambria Math" panose="02040503050406030204" pitchFamily="18" charset="0"/>
                                  <a:ea typeface="Cambria Math" panose="02040503050406030204" pitchFamily="18" charset="0"/>
                                </a:rPr>
                                <m:t>𝜌</m:t>
                              </m:r>
                              <m:r>
                                <a:rPr lang="en-US" sz="1500" b="1" i="1">
                                  <a:latin typeface="Cambria Math" panose="02040503050406030204" pitchFamily="18" charset="0"/>
                                  <a:ea typeface="Cambria Math" panose="02040503050406030204" pitchFamily="18" charset="0"/>
                                </a:rPr>
                                <m:t>𝑩</m:t>
                              </m:r>
                              <m:r>
                                <a:rPr lang="en-US" sz="1500" b="1" i="1">
                                  <a:latin typeface="Cambria Math" panose="02040503050406030204" pitchFamily="18" charset="0"/>
                                  <a:ea typeface="Cambria Math" panose="02040503050406030204" pitchFamily="18" charset="0"/>
                                </a:rPr>
                                <m:t>(</m:t>
                              </m:r>
                              <m:sSub>
                                <m:sSubPr>
                                  <m:ctrlPr>
                                    <a:rPr lang="en-US" sz="1500" i="1">
                                      <a:latin typeface="Cambria Math" panose="02040503050406030204" pitchFamily="18" charset="0"/>
                                      <a:ea typeface="Cambria Math" panose="02040503050406030204" pitchFamily="18" charset="0"/>
                                    </a:rPr>
                                  </m:ctrlPr>
                                </m:sSubPr>
                                <m:e>
                                  <m:r>
                                    <a:rPr lang="en-US" sz="1500" i="1">
                                      <a:latin typeface="Cambria Math" panose="02040503050406030204" pitchFamily="18" charset="0"/>
                                      <a:ea typeface="Cambria Math" panose="02040503050406030204" pitchFamily="18" charset="0"/>
                                    </a:rPr>
                                    <m:t>𝑡</m:t>
                                  </m:r>
                                </m:e>
                                <m:sub>
                                  <m:r>
                                    <a:rPr lang="en-US" sz="1500" i="1">
                                      <a:latin typeface="Cambria Math" panose="02040503050406030204" pitchFamily="18" charset="0"/>
                                      <a:ea typeface="Cambria Math" panose="02040503050406030204" pitchFamily="18" charset="0"/>
                                    </a:rPr>
                                    <m:t>𝑖</m:t>
                                  </m:r>
                                </m:sub>
                              </m:sSub>
                              <m:r>
                                <a:rPr lang="en-US" sz="1500" b="1" i="1">
                                  <a:latin typeface="Cambria Math" panose="02040503050406030204" pitchFamily="18" charset="0"/>
                                  <a:ea typeface="Cambria Math" panose="02040503050406030204" pitchFamily="18" charset="0"/>
                                </a:rPr>
                                <m:t>)=</m:t>
                              </m:r>
                              <m:r>
                                <a:rPr lang="en-US" sz="1500" b="1" i="1">
                                  <a:latin typeface="Cambria Math" panose="02040503050406030204" pitchFamily="18" charset="0"/>
                                  <a:ea typeface="Cambria Math" panose="02040503050406030204" pitchFamily="18" charset="0"/>
                                </a:rPr>
                                <m:t>𝟎</m:t>
                              </m:r>
                              <m:r>
                                <a:rPr lang="en-US" sz="1500" i="1">
                                  <a:latin typeface="Cambria Math" panose="02040503050406030204" pitchFamily="18" charset="0"/>
                                  <a:ea typeface="Cambria Math" panose="02040503050406030204" pitchFamily="18" charset="0"/>
                                </a:rPr>
                                <m:t> </m:t>
                              </m:r>
                              <m:r>
                                <m:rPr>
                                  <m:nor/>
                                </m:rPr>
                                <a:rPr lang="en-US" sz="1500" dirty="0"/>
                                <m:t>, </m:t>
                              </m:r>
                              <m:r>
                                <m:rPr>
                                  <m:nor/>
                                </m:rPr>
                                <a:rPr lang="en-US" sz="1500" dirty="0">
                                  <a:latin typeface="Calibri" panose="020F0502020204030204" pitchFamily="34" charset="0"/>
                                  <a:cs typeface="Calibri" panose="020F0502020204030204" pitchFamily="34" charset="0"/>
                                </a:rPr>
                                <m:t>in</m:t>
                              </m:r>
                              <m:r>
                                <m:rPr>
                                  <m:nor/>
                                </m:rPr>
                                <a:rPr lang="en-US" sz="1500" b="0" i="0" dirty="0" smtClean="0">
                                  <a:latin typeface="Calibri" panose="020F0502020204030204" pitchFamily="34" charset="0"/>
                                  <a:cs typeface="Calibri" panose="020F0502020204030204" pitchFamily="34" charset="0"/>
                                </a:rPr>
                                <m:t> </m:t>
                              </m:r>
                              <m:sSub>
                                <m:sSubPr>
                                  <m:ctrlPr>
                                    <a:rPr lang="en-US" sz="1500" b="0" i="1" dirty="0" smtClean="0">
                                      <a:latin typeface="Cambria Math" panose="02040503050406030204" pitchFamily="18" charset="0"/>
                                      <a:cs typeface="Calibri" panose="020F0502020204030204" pitchFamily="34" charset="0"/>
                                    </a:rPr>
                                  </m:ctrlPr>
                                </m:sSubPr>
                                <m:e>
                                  <m:r>
                                    <m:rPr>
                                      <m:sty m:val="p"/>
                                    </m:rPr>
                                    <a:rPr lang="el-GR" sz="1500" b="0" i="1" dirty="0" smtClean="0">
                                      <a:latin typeface="Cambria Math" panose="02040503050406030204" pitchFamily="18" charset="0"/>
                                      <a:ea typeface="Cambria Math" panose="02040503050406030204" pitchFamily="18" charset="0"/>
                                      <a:cs typeface="Calibri" panose="020F0502020204030204" pitchFamily="34" charset="0"/>
                                    </a:rPr>
                                    <m:t>Ω</m:t>
                                  </m:r>
                                </m:e>
                                <m:sub>
                                  <m:r>
                                    <a:rPr lang="en-US" sz="1500" b="0" i="1" dirty="0" smtClean="0">
                                      <a:latin typeface="Cambria Math" panose="02040503050406030204" pitchFamily="18" charset="0"/>
                                      <a:cs typeface="Calibri" panose="020F0502020204030204" pitchFamily="34" charset="0"/>
                                    </a:rPr>
                                    <m:t>1</m:t>
                                  </m:r>
                                </m:sub>
                              </m:sSub>
                              <m:r>
                                <m:rPr>
                                  <m:nor/>
                                </m:rPr>
                                <a:rPr lang="en-US" sz="1500" dirty="0"/>
                                <m:t> </m:t>
                              </m:r>
                            </m:e>
                            <m:e>
                              <m:sSubSup>
                                <m:sSubSupPr>
                                  <m:ctrlPr>
                                    <a:rPr lang="en-US" sz="1500" i="1" smtClean="0">
                                      <a:latin typeface="Cambria Math" panose="02040503050406030204" pitchFamily="18" charset="0"/>
                                    </a:rPr>
                                  </m:ctrlPr>
                                </m:sSubSupPr>
                                <m:e>
                                  <m:r>
                                    <a:rPr lang="en-US" sz="1500" b="1" i="1">
                                      <a:latin typeface="Cambria Math" panose="02040503050406030204" pitchFamily="18" charset="0"/>
                                      <a:ea typeface="Cambria Math" panose="02040503050406030204" pitchFamily="18" charset="0"/>
                                    </a:rPr>
                                    <m:t>𝝋</m:t>
                                  </m:r>
                                </m:e>
                                <m:sub>
                                  <m:r>
                                    <a:rPr lang="en-US" sz="1500" b="0" i="1" smtClean="0">
                                      <a:latin typeface="Cambria Math" panose="02040503050406030204" pitchFamily="18" charset="0"/>
                                    </a:rPr>
                                    <m:t>1</m:t>
                                  </m:r>
                                </m:sub>
                                <m:sup>
                                  <m:r>
                                    <a:rPr lang="en-US" sz="1500" b="0" i="1" smtClean="0">
                                      <a:latin typeface="Cambria Math" panose="02040503050406030204" pitchFamily="18" charset="0"/>
                                    </a:rPr>
                                    <m:t>(</m:t>
                                  </m:r>
                                  <m:r>
                                    <a:rPr lang="en-US" sz="1500" b="0" i="1" smtClean="0">
                                      <a:latin typeface="Cambria Math" panose="02040503050406030204" pitchFamily="18" charset="0"/>
                                    </a:rPr>
                                    <m:t>𝑛</m:t>
                                  </m:r>
                                  <m:r>
                                    <a:rPr lang="en-US" sz="1500" b="0" i="1" smtClean="0">
                                      <a:latin typeface="Cambria Math" panose="02040503050406030204" pitchFamily="18" charset="0"/>
                                    </a:rPr>
                                    <m:t>+1)</m:t>
                                  </m:r>
                                </m:sup>
                              </m:sSubSup>
                              <m:r>
                                <a:rPr lang="en-US" sz="1500" i="1">
                                  <a:latin typeface="Cambria Math" panose="02040503050406030204" pitchFamily="18" charset="0"/>
                                  <a:ea typeface="Cambria Math" panose="02040503050406030204" pitchFamily="18" charset="0"/>
                                </a:rPr>
                                <m:t>=</m:t>
                              </m:r>
                              <m:r>
                                <a:rPr lang="en-US" sz="1500" b="1" i="1">
                                  <a:latin typeface="Cambria Math" panose="02040503050406030204" pitchFamily="18" charset="0"/>
                                  <a:ea typeface="Cambria Math" panose="02040503050406030204" pitchFamily="18" charset="0"/>
                                </a:rPr>
                                <m:t>𝝌</m:t>
                              </m:r>
                              <m:r>
                                <m:rPr>
                                  <m:nor/>
                                </m:rPr>
                                <a:rPr lang="en-US" sz="1500" dirty="0"/>
                                <m:t>,     </m:t>
                              </m:r>
                              <m:r>
                                <m:rPr>
                                  <m:nor/>
                                </m:rPr>
                                <a:rPr lang="en-US" sz="1500" b="0" i="0" dirty="0" smtClean="0"/>
                                <m:t>       </m:t>
                              </m:r>
                              <m:r>
                                <m:rPr>
                                  <m:nor/>
                                </m:rPr>
                                <a:rPr lang="en-US" sz="1500" dirty="0"/>
                                <m:t> </m:t>
                              </m:r>
                              <m:r>
                                <m:rPr>
                                  <m:nor/>
                                </m:rPr>
                                <a:rPr lang="en-US" sz="1500" b="0" i="0" dirty="0" smtClean="0"/>
                                <m:t> </m:t>
                              </m:r>
                              <m:r>
                                <m:rPr>
                                  <m:nor/>
                                </m:rPr>
                                <a:rPr lang="en-US" sz="1500" dirty="0">
                                  <a:latin typeface="Calibri" panose="020F0502020204030204" pitchFamily="34" charset="0"/>
                                  <a:cs typeface="Calibri" panose="020F0502020204030204" pitchFamily="34" charset="0"/>
                                </a:rPr>
                                <m:t>on</m:t>
                              </m:r>
                              <m:r>
                                <m:rPr>
                                  <m:nor/>
                                </m:rPr>
                                <a:rPr lang="en-US" sz="1500" dirty="0"/>
                                <m:t> </m:t>
                              </m:r>
                              <m:r>
                                <a:rPr lang="en-US" sz="1500" i="1" dirty="0" smtClean="0">
                                  <a:latin typeface="Cambria Math" panose="02040503050406030204" pitchFamily="18" charset="0"/>
                                  <a:ea typeface="Cambria Math" panose="02040503050406030204" pitchFamily="18" charset="0"/>
                                </a:rPr>
                                <m:t>𝜕</m:t>
                              </m:r>
                              <m:sSub>
                                <m:sSubPr>
                                  <m:ctrlPr>
                                    <a:rPr lang="en-US" sz="1500" i="1" dirty="0" smtClean="0">
                                      <a:latin typeface="Cambria Math" panose="02040503050406030204" pitchFamily="18" charset="0"/>
                                      <a:ea typeface="Cambria Math" panose="02040503050406030204" pitchFamily="18" charset="0"/>
                                    </a:rPr>
                                  </m:ctrlPr>
                                </m:sSubPr>
                                <m:e>
                                  <m:r>
                                    <m:rPr>
                                      <m:sty m:val="p"/>
                                    </m:rPr>
                                    <a:rPr lang="el-GR" sz="1500" i="1" dirty="0" smtClean="0">
                                      <a:latin typeface="Cambria Math" panose="02040503050406030204" pitchFamily="18" charset="0"/>
                                      <a:ea typeface="Cambria Math" panose="02040503050406030204" pitchFamily="18" charset="0"/>
                                    </a:rPr>
                                    <m:t>Ω</m:t>
                                  </m:r>
                                </m:e>
                                <m:sub>
                                  <m:r>
                                    <a:rPr lang="en-US" sz="1500" b="0" i="1" dirty="0" smtClean="0">
                                      <a:latin typeface="Cambria Math" panose="02040503050406030204" pitchFamily="18" charset="0"/>
                                      <a:ea typeface="Cambria Math" panose="02040503050406030204" pitchFamily="18" charset="0"/>
                                    </a:rPr>
                                    <m:t>1</m:t>
                                  </m:r>
                                </m:sub>
                              </m:sSub>
                              <m:r>
                                <a:rPr lang="en-US" sz="1500" b="0" i="1" dirty="0" smtClean="0">
                                  <a:latin typeface="Cambria Math" panose="02040503050406030204" pitchFamily="18" charset="0"/>
                                  <a:ea typeface="Cambria Math" panose="02040503050406030204" pitchFamily="18" charset="0"/>
                                </a:rPr>
                                <m:t>\</m:t>
                              </m:r>
                              <m:r>
                                <m:rPr>
                                  <m:sty m:val="p"/>
                                </m:rPr>
                                <a:rPr lang="el-GR" sz="1500" b="0" i="1" dirty="0" smtClean="0">
                                  <a:latin typeface="Cambria Math" panose="02040503050406030204" pitchFamily="18" charset="0"/>
                                  <a:ea typeface="Cambria Math" panose="02040503050406030204" pitchFamily="18" charset="0"/>
                                </a:rPr>
                                <m:t>Γ</m:t>
                              </m:r>
                              <m:r>
                                <m:rPr>
                                  <m:nor/>
                                </m:rPr>
                                <a:rPr lang="en-US" sz="1500" dirty="0">
                                  <a:ea typeface="Cambria Math" panose="02040503050406030204" pitchFamily="18" charset="0"/>
                                </a:rPr>
                                <m:t> </m:t>
                              </m:r>
                            </m:e>
                            <m:e>
                              <m:sSubSup>
                                <m:sSubSupPr>
                                  <m:ctrlPr>
                                    <a:rPr lang="en-US" sz="1500" i="1">
                                      <a:latin typeface="Cambria Math" panose="02040503050406030204" pitchFamily="18" charset="0"/>
                                    </a:rPr>
                                  </m:ctrlPr>
                                </m:sSubSupPr>
                                <m:e>
                                  <m:r>
                                    <a:rPr lang="en-US" sz="1500" b="1" i="1">
                                      <a:latin typeface="Cambria Math" panose="02040503050406030204" pitchFamily="18" charset="0"/>
                                      <a:ea typeface="Cambria Math" panose="02040503050406030204" pitchFamily="18" charset="0"/>
                                    </a:rPr>
                                    <m:t>𝝋</m:t>
                                  </m:r>
                                </m:e>
                                <m:sub>
                                  <m:r>
                                    <a:rPr lang="en-US" sz="1500" i="1">
                                      <a:latin typeface="Cambria Math" panose="02040503050406030204" pitchFamily="18" charset="0"/>
                                    </a:rPr>
                                    <m:t>1</m:t>
                                  </m:r>
                                </m:sub>
                                <m:sup>
                                  <m:r>
                                    <a:rPr lang="en-US" sz="1500" i="1">
                                      <a:latin typeface="Cambria Math" panose="02040503050406030204" pitchFamily="18" charset="0"/>
                                    </a:rPr>
                                    <m:t>(</m:t>
                                  </m:r>
                                  <m:r>
                                    <a:rPr lang="en-US" sz="1500" i="1">
                                      <a:latin typeface="Cambria Math" panose="02040503050406030204" pitchFamily="18" charset="0"/>
                                    </a:rPr>
                                    <m:t>𝑛</m:t>
                                  </m:r>
                                  <m:r>
                                    <a:rPr lang="en-US" sz="1500" i="1">
                                      <a:latin typeface="Cambria Math" panose="02040503050406030204" pitchFamily="18" charset="0"/>
                                    </a:rPr>
                                    <m:t>+1)</m:t>
                                  </m:r>
                                </m:sup>
                              </m:sSubSup>
                              <m:r>
                                <a:rPr lang="en-US" sz="1500" i="1">
                                  <a:latin typeface="Cambria Math" panose="02040503050406030204" pitchFamily="18" charset="0"/>
                                  <a:ea typeface="Cambria Math" panose="02040503050406030204" pitchFamily="18" charset="0"/>
                                </a:rPr>
                                <m:t>=</m:t>
                              </m:r>
                              <m:sSub>
                                <m:sSubPr>
                                  <m:ctrlPr>
                                    <a:rPr lang="en-US" sz="1500" i="1" smtClean="0">
                                      <a:latin typeface="Cambria Math" panose="02040503050406030204" pitchFamily="18" charset="0"/>
                                      <a:ea typeface="Cambria Math" panose="02040503050406030204" pitchFamily="18" charset="0"/>
                                    </a:rPr>
                                  </m:ctrlPr>
                                </m:sSubPr>
                                <m:e>
                                  <m:r>
                                    <a:rPr lang="en-US" sz="1500" b="1" i="1" smtClean="0">
                                      <a:latin typeface="Cambria Math" panose="02040503050406030204" pitchFamily="18" charset="0"/>
                                      <a:ea typeface="Cambria Math" panose="02040503050406030204" pitchFamily="18" charset="0"/>
                                    </a:rPr>
                                    <m:t>𝝀</m:t>
                                  </m:r>
                                </m:e>
                                <m:sub>
                                  <m:r>
                                    <a:rPr lang="en-US" sz="1500" b="0" i="1" smtClean="0">
                                      <a:latin typeface="Cambria Math" panose="02040503050406030204" pitchFamily="18" charset="0"/>
                                      <a:ea typeface="Cambria Math" panose="02040503050406030204" pitchFamily="18" charset="0"/>
                                    </a:rPr>
                                    <m:t>𝑛</m:t>
                                  </m:r>
                                  <m:r>
                                    <a:rPr lang="en-US" sz="1500" b="0" i="1" smtClean="0">
                                      <a:latin typeface="Cambria Math" panose="02040503050406030204" pitchFamily="18" charset="0"/>
                                      <a:ea typeface="Cambria Math" panose="02040503050406030204" pitchFamily="18" charset="0"/>
                                    </a:rPr>
                                    <m:t>+1</m:t>
                                  </m:r>
                                </m:sub>
                              </m:sSub>
                              <m:r>
                                <a:rPr lang="en-US" sz="1500" b="0" i="1" smtClean="0">
                                  <a:latin typeface="Cambria Math" panose="02040503050406030204" pitchFamily="18" charset="0"/>
                                </a:rPr>
                                <m:t>  </m:t>
                              </m:r>
                              <m:r>
                                <m:rPr>
                                  <m:nor/>
                                </m:rPr>
                                <a:rPr lang="en-US" sz="1500" b="0" i="0" smtClean="0">
                                  <a:latin typeface="Cambria Math" panose="02040503050406030204" pitchFamily="18" charset="0"/>
                                </a:rPr>
                                <m:t>                   </m:t>
                              </m:r>
                              <m:r>
                                <m:rPr>
                                  <m:nor/>
                                </m:rPr>
                                <a:rPr lang="en-US" sz="1500" dirty="0">
                                  <a:latin typeface="Calibri" panose="020F0502020204030204" pitchFamily="34" charset="0"/>
                                  <a:cs typeface="Calibri" panose="020F0502020204030204" pitchFamily="34" charset="0"/>
                                </a:rPr>
                                <m:t>on</m:t>
                              </m:r>
                              <m:r>
                                <m:rPr>
                                  <m:nor/>
                                </m:rPr>
                                <a:rPr lang="en-US" sz="1500" b="0" i="0" dirty="0" smtClean="0">
                                  <a:latin typeface="Calibri" panose="020F0502020204030204" pitchFamily="34" charset="0"/>
                                  <a:cs typeface="Calibri" panose="020F0502020204030204" pitchFamily="34" charset="0"/>
                                </a:rPr>
                                <m:t>  </m:t>
                              </m:r>
                              <m:r>
                                <m:rPr>
                                  <m:sty m:val="p"/>
                                </m:rPr>
                                <a:rPr lang="el-GR" sz="1500" i="1" dirty="0">
                                  <a:latin typeface="Cambria Math" panose="02040503050406030204" pitchFamily="18" charset="0"/>
                                  <a:ea typeface="Cambria Math" panose="02040503050406030204" pitchFamily="18" charset="0"/>
                                </a:rPr>
                                <m:t>Γ</m:t>
                              </m:r>
                            </m:e>
                          </m:eqArr>
                        </m:e>
                      </m:d>
                    </m:oMath>
                  </m:oMathPara>
                </a14:m>
                <a:endParaRPr lang="en-US" sz="1500" i="0" dirty="0">
                  <a:latin typeface="Cambria Math" panose="02040503050406030204" pitchFamily="18" charset="0"/>
                </a:endParaRPr>
              </a:p>
            </p:txBody>
          </p:sp>
        </mc:Choice>
        <mc:Fallback xmlns="">
          <p:sp>
            <p:nvSpPr>
              <p:cNvPr id="27" name="TextBox 26">
                <a:extLst>
                  <a:ext uri="{FF2B5EF4-FFF2-40B4-BE49-F238E27FC236}">
                    <a16:creationId xmlns:a16="http://schemas.microsoft.com/office/drawing/2014/main" id="{2ABE0943-1F5E-42C5-A639-B7C44C98FE04}"/>
                  </a:ext>
                </a:extLst>
              </p:cNvPr>
              <p:cNvSpPr txBox="1">
                <a:spLocks noRot="1" noChangeAspect="1" noMove="1" noResize="1" noEditPoints="1" noAdjustHandles="1" noChangeArrowheads="1" noChangeShapeType="1" noTextEdit="1"/>
              </p:cNvSpPr>
              <p:nvPr/>
            </p:nvSpPr>
            <p:spPr>
              <a:xfrm>
                <a:off x="-941638" y="3813639"/>
                <a:ext cx="5178175" cy="1132811"/>
              </a:xfrm>
              <a:prstGeom prst="rect">
                <a:avLst/>
              </a:prstGeom>
              <a:blipFill>
                <a:blip r:embed="rId8"/>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28" name="TextBox 27">
                <a:extLst>
                  <a:ext uri="{FF2B5EF4-FFF2-40B4-BE49-F238E27FC236}">
                    <a16:creationId xmlns:a16="http://schemas.microsoft.com/office/drawing/2014/main" id="{49569548-CA25-468D-AC82-C67F22C0F4E5}"/>
                  </a:ext>
                </a:extLst>
              </p:cNvPr>
              <p:cNvSpPr txBox="1"/>
              <p:nvPr/>
            </p:nvSpPr>
            <p:spPr>
              <a:xfrm>
                <a:off x="-966340" y="4917031"/>
                <a:ext cx="5178175" cy="1132811"/>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d>
                        <m:dPr>
                          <m:begChr m:val="{"/>
                          <m:endChr m:val=""/>
                          <m:ctrlPr>
                            <a:rPr lang="en-US" sz="1500" i="1" smtClean="0">
                              <a:latin typeface="Cambria Math" panose="02040503050406030204" pitchFamily="18" charset="0"/>
                            </a:rPr>
                          </m:ctrlPr>
                        </m:dPr>
                        <m:e>
                          <m:eqArr>
                            <m:eqArrPr>
                              <m:ctrlPr>
                                <a:rPr lang="en-US" sz="1500" i="1" smtClean="0">
                                  <a:latin typeface="Cambria Math" panose="02040503050406030204" pitchFamily="18" charset="0"/>
                                </a:rPr>
                              </m:ctrlPr>
                            </m:eqArrPr>
                            <m:e>
                              <m:r>
                                <m:rPr>
                                  <m:sty m:val="p"/>
                                </m:rPr>
                                <a:rPr lang="en-US" sz="1500" dirty="0">
                                  <a:latin typeface="Cambria Math" panose="02040503050406030204" pitchFamily="18" charset="0"/>
                                </a:rPr>
                                <m:t>Div</m:t>
                              </m:r>
                              <m:r>
                                <a:rPr lang="en-US" sz="1500" dirty="0">
                                  <a:latin typeface="Cambria Math" panose="02040503050406030204" pitchFamily="18" charset="0"/>
                                </a:rPr>
                                <m:t> </m:t>
                              </m:r>
                              <m:sSubSup>
                                <m:sSubSupPr>
                                  <m:ctrlPr>
                                    <a:rPr lang="en-US" sz="1500" i="1" dirty="0">
                                      <a:latin typeface="Cambria Math" panose="02040503050406030204" pitchFamily="18" charset="0"/>
                                    </a:rPr>
                                  </m:ctrlPr>
                                </m:sSubSupPr>
                                <m:e>
                                  <m:r>
                                    <a:rPr lang="en-US" sz="1500" b="1" i="1" dirty="0">
                                      <a:latin typeface="Cambria Math" panose="02040503050406030204" pitchFamily="18" charset="0"/>
                                    </a:rPr>
                                    <m:t>𝑷</m:t>
                                  </m:r>
                                </m:e>
                                <m:sub>
                                  <m:r>
                                    <a:rPr lang="en-US" sz="1500" i="1" dirty="0">
                                      <a:latin typeface="Cambria Math" panose="02040503050406030204" pitchFamily="18" charset="0"/>
                                    </a:rPr>
                                    <m:t>2</m:t>
                                  </m:r>
                                </m:sub>
                                <m:sup>
                                  <m:r>
                                    <a:rPr lang="en-US" sz="1500" i="1" dirty="0">
                                      <a:latin typeface="Cambria Math" panose="02040503050406030204" pitchFamily="18" charset="0"/>
                                    </a:rPr>
                                    <m:t>(</m:t>
                                  </m:r>
                                  <m:r>
                                    <a:rPr lang="en-US" sz="1500" i="1" dirty="0">
                                      <a:latin typeface="Cambria Math" panose="02040503050406030204" pitchFamily="18" charset="0"/>
                                    </a:rPr>
                                    <m:t>𝑛</m:t>
                                  </m:r>
                                  <m:r>
                                    <a:rPr lang="en-US" sz="1500" i="1" dirty="0">
                                      <a:latin typeface="Cambria Math" panose="02040503050406030204" pitchFamily="18" charset="0"/>
                                    </a:rPr>
                                    <m:t>+1)</m:t>
                                  </m:r>
                                </m:sup>
                              </m:sSubSup>
                              <m:r>
                                <a:rPr lang="en-US" sz="1500" dirty="0">
                                  <a:latin typeface="Cambria Math" panose="02040503050406030204" pitchFamily="18" charset="0"/>
                                </a:rPr>
                                <m:t>+</m:t>
                              </m:r>
                              <m:r>
                                <a:rPr lang="en-US" sz="1500" i="1">
                                  <a:latin typeface="Cambria Math" panose="02040503050406030204" pitchFamily="18" charset="0"/>
                                  <a:ea typeface="Cambria Math" panose="02040503050406030204" pitchFamily="18" charset="0"/>
                                </a:rPr>
                                <m:t>𝜌</m:t>
                              </m:r>
                              <m:r>
                                <a:rPr lang="en-US" sz="1500" b="1" i="1">
                                  <a:latin typeface="Cambria Math" panose="02040503050406030204" pitchFamily="18" charset="0"/>
                                  <a:ea typeface="Cambria Math" panose="02040503050406030204" pitchFamily="18" charset="0"/>
                                </a:rPr>
                                <m:t>𝑩</m:t>
                              </m:r>
                              <m:r>
                                <a:rPr lang="en-US" sz="1500" b="1" i="1">
                                  <a:latin typeface="Cambria Math" panose="02040503050406030204" pitchFamily="18" charset="0"/>
                                  <a:ea typeface="Cambria Math" panose="02040503050406030204" pitchFamily="18" charset="0"/>
                                </a:rPr>
                                <m:t>(</m:t>
                              </m:r>
                              <m:sSub>
                                <m:sSubPr>
                                  <m:ctrlPr>
                                    <a:rPr lang="en-US" sz="1500" i="1">
                                      <a:latin typeface="Cambria Math" panose="02040503050406030204" pitchFamily="18" charset="0"/>
                                      <a:ea typeface="Cambria Math" panose="02040503050406030204" pitchFamily="18" charset="0"/>
                                    </a:rPr>
                                  </m:ctrlPr>
                                </m:sSubPr>
                                <m:e>
                                  <m:r>
                                    <a:rPr lang="en-US" sz="1500" i="1">
                                      <a:latin typeface="Cambria Math" panose="02040503050406030204" pitchFamily="18" charset="0"/>
                                      <a:ea typeface="Cambria Math" panose="02040503050406030204" pitchFamily="18" charset="0"/>
                                    </a:rPr>
                                    <m:t>𝑡</m:t>
                                  </m:r>
                                </m:e>
                                <m:sub>
                                  <m:r>
                                    <a:rPr lang="en-US" sz="1500" i="1">
                                      <a:latin typeface="Cambria Math" panose="02040503050406030204" pitchFamily="18" charset="0"/>
                                      <a:ea typeface="Cambria Math" panose="02040503050406030204" pitchFamily="18" charset="0"/>
                                    </a:rPr>
                                    <m:t>𝑖</m:t>
                                  </m:r>
                                </m:sub>
                              </m:sSub>
                              <m:r>
                                <a:rPr lang="en-US" sz="1500" b="1" i="1">
                                  <a:latin typeface="Cambria Math" panose="02040503050406030204" pitchFamily="18" charset="0"/>
                                  <a:ea typeface="Cambria Math" panose="02040503050406030204" pitchFamily="18" charset="0"/>
                                </a:rPr>
                                <m:t>)=</m:t>
                              </m:r>
                              <m:r>
                                <a:rPr lang="en-US" sz="1500" b="1" i="1">
                                  <a:latin typeface="Cambria Math" panose="02040503050406030204" pitchFamily="18" charset="0"/>
                                  <a:ea typeface="Cambria Math" panose="02040503050406030204" pitchFamily="18" charset="0"/>
                                </a:rPr>
                                <m:t>𝟎</m:t>
                              </m:r>
                              <m:r>
                                <a:rPr lang="en-US" sz="1500" i="1">
                                  <a:latin typeface="Cambria Math" panose="02040503050406030204" pitchFamily="18" charset="0"/>
                                  <a:ea typeface="Cambria Math" panose="02040503050406030204" pitchFamily="18" charset="0"/>
                                </a:rPr>
                                <m:t> </m:t>
                              </m:r>
                              <m:r>
                                <m:rPr>
                                  <m:nor/>
                                </m:rPr>
                                <a:rPr lang="en-US" sz="1500" dirty="0"/>
                                <m:t>, </m:t>
                              </m:r>
                              <m:r>
                                <m:rPr>
                                  <m:nor/>
                                </m:rPr>
                                <a:rPr lang="en-US" sz="1500" dirty="0">
                                  <a:latin typeface="Calibri" panose="020F0502020204030204" pitchFamily="34" charset="0"/>
                                  <a:cs typeface="Calibri" panose="020F0502020204030204" pitchFamily="34" charset="0"/>
                                </a:rPr>
                                <m:t>in</m:t>
                              </m:r>
                              <m:sSub>
                                <m:sSubPr>
                                  <m:ctrlPr>
                                    <a:rPr lang="en-US" sz="1500" i="1" dirty="0">
                                      <a:latin typeface="Cambria Math" panose="02040503050406030204" pitchFamily="18" charset="0"/>
                                      <a:cs typeface="Calibri" panose="020F0502020204030204" pitchFamily="34" charset="0"/>
                                    </a:rPr>
                                  </m:ctrlPr>
                                </m:sSubPr>
                                <m:e>
                                  <m:r>
                                    <a:rPr lang="en-US" sz="1500" b="0" i="1" dirty="0" smtClean="0">
                                      <a:latin typeface="Cambria Math" panose="02040503050406030204" pitchFamily="18" charset="0"/>
                                      <a:cs typeface="Calibri" panose="020F0502020204030204" pitchFamily="34" charset="0"/>
                                    </a:rPr>
                                    <m:t> </m:t>
                                  </m:r>
                                  <m:r>
                                    <m:rPr>
                                      <m:sty m:val="p"/>
                                    </m:rPr>
                                    <a:rPr lang="el-GR" sz="1500" i="1" dirty="0">
                                      <a:latin typeface="Cambria Math" panose="02040503050406030204" pitchFamily="18" charset="0"/>
                                      <a:ea typeface="Cambria Math" panose="02040503050406030204" pitchFamily="18" charset="0"/>
                                      <a:cs typeface="Calibri" panose="020F0502020204030204" pitchFamily="34" charset="0"/>
                                    </a:rPr>
                                    <m:t>Ω</m:t>
                                  </m:r>
                                </m:e>
                                <m:sub>
                                  <m:r>
                                    <a:rPr lang="en-US" sz="1500" b="0" i="1" dirty="0" smtClean="0">
                                      <a:latin typeface="Cambria Math" panose="02040503050406030204" pitchFamily="18" charset="0"/>
                                      <a:ea typeface="Cambria Math" panose="02040503050406030204" pitchFamily="18" charset="0"/>
                                      <a:cs typeface="Calibri" panose="020F0502020204030204" pitchFamily="34" charset="0"/>
                                    </a:rPr>
                                    <m:t>2</m:t>
                                  </m:r>
                                </m:sub>
                              </m:sSub>
                            </m:e>
                            <m:e>
                              <m:sSubSup>
                                <m:sSubSupPr>
                                  <m:ctrlPr>
                                    <a:rPr lang="en-US" sz="1500" i="1" smtClean="0">
                                      <a:latin typeface="Cambria Math" panose="02040503050406030204" pitchFamily="18" charset="0"/>
                                    </a:rPr>
                                  </m:ctrlPr>
                                </m:sSubSupPr>
                                <m:e>
                                  <m:r>
                                    <a:rPr lang="en-US" sz="1500" b="1" i="1">
                                      <a:latin typeface="Cambria Math" panose="02040503050406030204" pitchFamily="18" charset="0"/>
                                      <a:ea typeface="Cambria Math" panose="02040503050406030204" pitchFamily="18" charset="0"/>
                                    </a:rPr>
                                    <m:t>𝝋</m:t>
                                  </m:r>
                                </m:e>
                                <m:sub>
                                  <m:r>
                                    <a:rPr lang="en-US" sz="1500" b="0" i="1" smtClean="0">
                                      <a:latin typeface="Cambria Math" panose="02040503050406030204" pitchFamily="18" charset="0"/>
                                    </a:rPr>
                                    <m:t>2</m:t>
                                  </m:r>
                                </m:sub>
                                <m:sup>
                                  <m:r>
                                    <a:rPr lang="en-US" sz="1500" b="0" i="1" smtClean="0">
                                      <a:latin typeface="Cambria Math" panose="02040503050406030204" pitchFamily="18" charset="0"/>
                                    </a:rPr>
                                    <m:t>(</m:t>
                                  </m:r>
                                  <m:r>
                                    <a:rPr lang="en-US" sz="1500" b="0" i="1" smtClean="0">
                                      <a:latin typeface="Cambria Math" panose="02040503050406030204" pitchFamily="18" charset="0"/>
                                    </a:rPr>
                                    <m:t>𝑛</m:t>
                                  </m:r>
                                  <m:r>
                                    <a:rPr lang="en-US" sz="1500" b="0" i="1" smtClean="0">
                                      <a:latin typeface="Cambria Math" panose="02040503050406030204" pitchFamily="18" charset="0"/>
                                    </a:rPr>
                                    <m:t>+1)</m:t>
                                  </m:r>
                                </m:sup>
                              </m:sSubSup>
                              <m:r>
                                <a:rPr lang="en-US" sz="1500" i="1">
                                  <a:latin typeface="Cambria Math" panose="02040503050406030204" pitchFamily="18" charset="0"/>
                                  <a:ea typeface="Cambria Math" panose="02040503050406030204" pitchFamily="18" charset="0"/>
                                </a:rPr>
                                <m:t>=</m:t>
                              </m:r>
                              <m:r>
                                <a:rPr lang="en-US" sz="1500" b="1" i="1">
                                  <a:latin typeface="Cambria Math" panose="02040503050406030204" pitchFamily="18" charset="0"/>
                                  <a:ea typeface="Cambria Math" panose="02040503050406030204" pitchFamily="18" charset="0"/>
                                </a:rPr>
                                <m:t>𝝌</m:t>
                              </m:r>
                              <m:r>
                                <m:rPr>
                                  <m:nor/>
                                </m:rPr>
                                <a:rPr lang="en-US" sz="1500" dirty="0"/>
                                <m:t>,     </m:t>
                              </m:r>
                              <m:r>
                                <m:rPr>
                                  <m:nor/>
                                </m:rPr>
                                <a:rPr lang="en-US" sz="1500" b="0" i="0" dirty="0" smtClean="0"/>
                                <m:t>       </m:t>
                              </m:r>
                              <m:r>
                                <m:rPr>
                                  <m:nor/>
                                </m:rPr>
                                <a:rPr lang="en-US" sz="1500" dirty="0"/>
                                <m:t> </m:t>
                              </m:r>
                              <m:r>
                                <m:rPr>
                                  <m:nor/>
                                </m:rPr>
                                <a:rPr lang="en-US" sz="1500" b="0" i="0" dirty="0" smtClean="0"/>
                                <m:t> </m:t>
                              </m:r>
                              <m:r>
                                <m:rPr>
                                  <m:nor/>
                                </m:rPr>
                                <a:rPr lang="en-US" sz="1500" dirty="0">
                                  <a:latin typeface="Calibri" panose="020F0502020204030204" pitchFamily="34" charset="0"/>
                                  <a:cs typeface="Calibri" panose="020F0502020204030204" pitchFamily="34" charset="0"/>
                                </a:rPr>
                                <m:t>on</m:t>
                              </m:r>
                              <m:r>
                                <m:rPr>
                                  <m:nor/>
                                </m:rPr>
                                <a:rPr lang="en-US" sz="1500" dirty="0"/>
                                <m:t> </m:t>
                              </m:r>
                              <m:r>
                                <a:rPr lang="en-US" sz="1500" i="1" dirty="0" smtClean="0">
                                  <a:latin typeface="Cambria Math" panose="02040503050406030204" pitchFamily="18" charset="0"/>
                                  <a:ea typeface="Cambria Math" panose="02040503050406030204" pitchFamily="18" charset="0"/>
                                </a:rPr>
                                <m:t>𝜕</m:t>
                              </m:r>
                              <m:sSub>
                                <m:sSubPr>
                                  <m:ctrlPr>
                                    <a:rPr lang="en-US" sz="1500" i="1" dirty="0" smtClean="0">
                                      <a:latin typeface="Cambria Math" panose="02040503050406030204" pitchFamily="18" charset="0"/>
                                      <a:ea typeface="Cambria Math" panose="02040503050406030204" pitchFamily="18" charset="0"/>
                                    </a:rPr>
                                  </m:ctrlPr>
                                </m:sSubPr>
                                <m:e>
                                  <m:r>
                                    <m:rPr>
                                      <m:sty m:val="p"/>
                                    </m:rPr>
                                    <a:rPr lang="el-GR" sz="1500" i="1" dirty="0" smtClean="0">
                                      <a:latin typeface="Cambria Math" panose="02040503050406030204" pitchFamily="18" charset="0"/>
                                      <a:ea typeface="Cambria Math" panose="02040503050406030204" pitchFamily="18" charset="0"/>
                                    </a:rPr>
                                    <m:t>Ω</m:t>
                                  </m:r>
                                </m:e>
                                <m:sub>
                                  <m:r>
                                    <a:rPr lang="en-US" sz="1500" b="0" i="1" dirty="0" smtClean="0">
                                      <a:latin typeface="Cambria Math" panose="02040503050406030204" pitchFamily="18" charset="0"/>
                                      <a:ea typeface="Cambria Math" panose="02040503050406030204" pitchFamily="18" charset="0"/>
                                    </a:rPr>
                                    <m:t>2</m:t>
                                  </m:r>
                                </m:sub>
                              </m:sSub>
                              <m:r>
                                <a:rPr lang="en-US" sz="1500" b="0" i="1" dirty="0" smtClean="0">
                                  <a:latin typeface="Cambria Math" panose="02040503050406030204" pitchFamily="18" charset="0"/>
                                  <a:ea typeface="Cambria Math" panose="02040503050406030204" pitchFamily="18" charset="0"/>
                                </a:rPr>
                                <m:t>\</m:t>
                              </m:r>
                              <m:r>
                                <m:rPr>
                                  <m:sty m:val="p"/>
                                </m:rPr>
                                <a:rPr lang="el-GR" sz="1500" i="1" dirty="0">
                                  <a:latin typeface="Cambria Math" panose="02040503050406030204" pitchFamily="18" charset="0"/>
                                  <a:ea typeface="Cambria Math" panose="02040503050406030204" pitchFamily="18" charset="0"/>
                                </a:rPr>
                                <m:t>Γ</m:t>
                              </m:r>
                            </m:e>
                            <m:e>
                              <m:sSubSup>
                                <m:sSubSupPr>
                                  <m:ctrlPr>
                                    <a:rPr lang="en-US" sz="1500" i="1" dirty="0">
                                      <a:latin typeface="Cambria Math" panose="02040503050406030204" pitchFamily="18" charset="0"/>
                                    </a:rPr>
                                  </m:ctrlPr>
                                </m:sSubSupPr>
                                <m:e>
                                  <m:r>
                                    <a:rPr lang="en-US" sz="1500" b="1" i="1" dirty="0">
                                      <a:latin typeface="Cambria Math" panose="02040503050406030204" pitchFamily="18" charset="0"/>
                                    </a:rPr>
                                    <m:t>𝑷</m:t>
                                  </m:r>
                                </m:e>
                                <m:sub>
                                  <m:r>
                                    <a:rPr lang="en-US" sz="1500" i="1" dirty="0">
                                      <a:latin typeface="Cambria Math" panose="02040503050406030204" pitchFamily="18" charset="0"/>
                                    </a:rPr>
                                    <m:t>2</m:t>
                                  </m:r>
                                </m:sub>
                                <m:sup>
                                  <m:r>
                                    <a:rPr lang="en-US" sz="1500" i="1" dirty="0">
                                      <a:latin typeface="Cambria Math" panose="02040503050406030204" pitchFamily="18" charset="0"/>
                                    </a:rPr>
                                    <m:t>(</m:t>
                                  </m:r>
                                  <m:r>
                                    <a:rPr lang="en-US" sz="1500" i="1" dirty="0">
                                      <a:latin typeface="Cambria Math" panose="02040503050406030204" pitchFamily="18" charset="0"/>
                                    </a:rPr>
                                    <m:t>𝑛</m:t>
                                  </m:r>
                                  <m:r>
                                    <a:rPr lang="en-US" sz="1500" i="1" dirty="0">
                                      <a:latin typeface="Cambria Math" panose="02040503050406030204" pitchFamily="18" charset="0"/>
                                    </a:rPr>
                                    <m:t>+1)</m:t>
                                  </m:r>
                                </m:sup>
                              </m:sSubSup>
                              <m:r>
                                <a:rPr lang="en-US" sz="1500" b="1" i="1" smtClean="0">
                                  <a:latin typeface="Cambria Math" panose="02040503050406030204" pitchFamily="18" charset="0"/>
                                </a:rPr>
                                <m:t>𝒏</m:t>
                              </m:r>
                              <m:r>
                                <a:rPr lang="en-US" sz="1500" i="1">
                                  <a:latin typeface="Cambria Math" panose="02040503050406030204" pitchFamily="18" charset="0"/>
                                  <a:ea typeface="Cambria Math" panose="02040503050406030204" pitchFamily="18" charset="0"/>
                                </a:rPr>
                                <m:t>=</m:t>
                              </m:r>
                              <m:sSubSup>
                                <m:sSubSupPr>
                                  <m:ctrlPr>
                                    <a:rPr lang="en-US" sz="1500" i="1" dirty="0">
                                      <a:latin typeface="Cambria Math" panose="02040503050406030204" pitchFamily="18" charset="0"/>
                                    </a:rPr>
                                  </m:ctrlPr>
                                </m:sSubSupPr>
                                <m:e>
                                  <m:r>
                                    <a:rPr lang="en-US" sz="1500" b="1" i="1" dirty="0">
                                      <a:latin typeface="Cambria Math" panose="02040503050406030204" pitchFamily="18" charset="0"/>
                                    </a:rPr>
                                    <m:t>𝑷</m:t>
                                  </m:r>
                                </m:e>
                                <m:sub>
                                  <m:r>
                                    <a:rPr lang="en-US" sz="1500" i="1" dirty="0">
                                      <a:latin typeface="Cambria Math" panose="02040503050406030204" pitchFamily="18" charset="0"/>
                                    </a:rPr>
                                    <m:t>2</m:t>
                                  </m:r>
                                </m:sub>
                                <m:sup>
                                  <m:r>
                                    <a:rPr lang="en-US" sz="1500" i="1" dirty="0">
                                      <a:latin typeface="Cambria Math" panose="02040503050406030204" pitchFamily="18" charset="0"/>
                                    </a:rPr>
                                    <m:t>(</m:t>
                                  </m:r>
                                  <m:r>
                                    <a:rPr lang="en-US" sz="1500" i="1" dirty="0">
                                      <a:latin typeface="Cambria Math" panose="02040503050406030204" pitchFamily="18" charset="0"/>
                                    </a:rPr>
                                    <m:t>𝑛</m:t>
                                  </m:r>
                                  <m:r>
                                    <a:rPr lang="en-US" sz="1500" i="1" dirty="0">
                                      <a:latin typeface="Cambria Math" panose="02040503050406030204" pitchFamily="18" charset="0"/>
                                    </a:rPr>
                                    <m:t>+1)</m:t>
                                  </m:r>
                                </m:sup>
                              </m:sSubSup>
                              <m:r>
                                <a:rPr lang="en-US" sz="1500" b="1" i="1" dirty="0" smtClean="0">
                                  <a:latin typeface="Cambria Math" panose="02040503050406030204" pitchFamily="18" charset="0"/>
                                </a:rPr>
                                <m:t>𝒏</m:t>
                              </m:r>
                              <m:r>
                                <m:rPr>
                                  <m:nor/>
                                </m:rPr>
                                <a:rPr lang="en-US" sz="1500" b="0" i="0" dirty="0" smtClean="0">
                                  <a:latin typeface="Cambria Math" panose="02040503050406030204" pitchFamily="18" charset="0"/>
                                </a:rPr>
                                <m:t>,             </m:t>
                              </m:r>
                              <m:r>
                                <m:rPr>
                                  <m:nor/>
                                </m:rPr>
                                <a:rPr lang="en-US" sz="1500" dirty="0">
                                  <a:latin typeface="Calibri" panose="020F0502020204030204" pitchFamily="34" charset="0"/>
                                  <a:cs typeface="Calibri" panose="020F0502020204030204" pitchFamily="34" charset="0"/>
                                </a:rPr>
                                <m:t>on</m:t>
                              </m:r>
                              <m:r>
                                <a:rPr lang="en-US" sz="1500" b="0" i="1" dirty="0" smtClean="0">
                                  <a:latin typeface="Cambria Math" panose="02040503050406030204" pitchFamily="18" charset="0"/>
                                  <a:cs typeface="Calibri" panose="020F0502020204030204" pitchFamily="34" charset="0"/>
                                </a:rPr>
                                <m:t>  </m:t>
                              </m:r>
                              <m:r>
                                <m:rPr>
                                  <m:sty m:val="p"/>
                                </m:rPr>
                                <a:rPr lang="el-GR" sz="1500" i="1" dirty="0">
                                  <a:latin typeface="Cambria Math" panose="02040503050406030204" pitchFamily="18" charset="0"/>
                                  <a:ea typeface="Cambria Math" panose="02040503050406030204" pitchFamily="18" charset="0"/>
                                </a:rPr>
                                <m:t>Γ</m:t>
                              </m:r>
                            </m:e>
                          </m:eqArr>
                        </m:e>
                      </m:d>
                    </m:oMath>
                  </m:oMathPara>
                </a14:m>
                <a:endParaRPr lang="en-US" sz="1500" i="0" dirty="0">
                  <a:latin typeface="Cambria Math" panose="02040503050406030204" pitchFamily="18" charset="0"/>
                </a:endParaRPr>
              </a:p>
            </p:txBody>
          </p:sp>
        </mc:Choice>
        <mc:Fallback xmlns="">
          <p:sp>
            <p:nvSpPr>
              <p:cNvPr id="28" name="TextBox 27">
                <a:extLst>
                  <a:ext uri="{FF2B5EF4-FFF2-40B4-BE49-F238E27FC236}">
                    <a16:creationId xmlns:a16="http://schemas.microsoft.com/office/drawing/2014/main" id="{49569548-CA25-468D-AC82-C67F22C0F4E5}"/>
                  </a:ext>
                </a:extLst>
              </p:cNvPr>
              <p:cNvSpPr txBox="1">
                <a:spLocks noRot="1" noChangeAspect="1" noMove="1" noResize="1" noEditPoints="1" noAdjustHandles="1" noChangeArrowheads="1" noChangeShapeType="1" noTextEdit="1"/>
              </p:cNvSpPr>
              <p:nvPr/>
            </p:nvSpPr>
            <p:spPr>
              <a:xfrm>
                <a:off x="-966340" y="4917031"/>
                <a:ext cx="5178175" cy="1132811"/>
              </a:xfrm>
              <a:prstGeom prst="rect">
                <a:avLst/>
              </a:prstGeom>
              <a:blipFill>
                <a:blip r:embed="rId9"/>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9" name="TextBox 8">
                <a:extLst>
                  <a:ext uri="{FF2B5EF4-FFF2-40B4-BE49-F238E27FC236}">
                    <a16:creationId xmlns:a16="http://schemas.microsoft.com/office/drawing/2014/main" id="{6EBCB37E-7DDF-4524-844C-58C09BBCF1BE}"/>
                  </a:ext>
                </a:extLst>
              </p:cNvPr>
              <p:cNvSpPr txBox="1"/>
              <p:nvPr/>
            </p:nvSpPr>
            <p:spPr>
              <a:xfrm>
                <a:off x="6158" y="6015574"/>
                <a:ext cx="4391183" cy="400110"/>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sz="1600" i="1" smtClean="0">
                              <a:latin typeface="Cambria Math" panose="02040503050406030204" pitchFamily="18" charset="0"/>
                            </a:rPr>
                          </m:ctrlPr>
                        </m:sSubPr>
                        <m:e>
                          <m:r>
                            <a:rPr lang="en-US" sz="1600" b="1" i="1" smtClean="0">
                              <a:latin typeface="Cambria Math" panose="02040503050406030204" pitchFamily="18" charset="0"/>
                              <a:ea typeface="Cambria Math" panose="02040503050406030204" pitchFamily="18" charset="0"/>
                            </a:rPr>
                            <m:t>𝝀</m:t>
                          </m:r>
                        </m:e>
                        <m:sub>
                          <m:r>
                            <a:rPr lang="en-US" sz="1600" b="0" i="1" smtClean="0">
                              <a:latin typeface="Cambria Math" panose="02040503050406030204" pitchFamily="18" charset="0"/>
                            </a:rPr>
                            <m:t>𝑛</m:t>
                          </m:r>
                          <m:r>
                            <a:rPr lang="en-US" sz="1600" b="0" i="1" smtClean="0">
                              <a:latin typeface="Cambria Math" panose="02040503050406030204" pitchFamily="18" charset="0"/>
                            </a:rPr>
                            <m:t>+1</m:t>
                          </m:r>
                        </m:sub>
                      </m:sSub>
                      <m:r>
                        <a:rPr lang="en-US" sz="1600" b="0" i="1" smtClean="0">
                          <a:latin typeface="Cambria Math" panose="02040503050406030204" pitchFamily="18" charset="0"/>
                        </a:rPr>
                        <m:t>=</m:t>
                      </m:r>
                      <m:r>
                        <a:rPr lang="en-US" sz="1600" b="0" i="1" smtClean="0">
                          <a:latin typeface="Cambria Math" panose="02040503050406030204" pitchFamily="18" charset="0"/>
                          <a:ea typeface="Cambria Math" panose="02040503050406030204" pitchFamily="18" charset="0"/>
                        </a:rPr>
                        <m:t>𝜃</m:t>
                      </m:r>
                      <m:sSubSup>
                        <m:sSubSupPr>
                          <m:ctrlPr>
                            <a:rPr lang="en-US" sz="1600" b="0" i="1" smtClean="0">
                              <a:latin typeface="Cambria Math" panose="02040503050406030204" pitchFamily="18" charset="0"/>
                              <a:ea typeface="Cambria Math" panose="02040503050406030204" pitchFamily="18" charset="0"/>
                            </a:rPr>
                          </m:ctrlPr>
                        </m:sSubSupPr>
                        <m:e>
                          <m:r>
                            <a:rPr lang="en-US" sz="1600" b="1" i="1" smtClean="0">
                              <a:latin typeface="Cambria Math" panose="02040503050406030204" pitchFamily="18" charset="0"/>
                              <a:ea typeface="Cambria Math" panose="02040503050406030204" pitchFamily="18" charset="0"/>
                            </a:rPr>
                            <m:t>𝝋</m:t>
                          </m:r>
                        </m:e>
                        <m:sub>
                          <m:r>
                            <a:rPr lang="en-US" sz="1600" b="0" i="1" smtClean="0">
                              <a:latin typeface="Cambria Math" panose="02040503050406030204" pitchFamily="18" charset="0"/>
                              <a:ea typeface="Cambria Math" panose="02040503050406030204" pitchFamily="18" charset="0"/>
                            </a:rPr>
                            <m:t>2</m:t>
                          </m:r>
                        </m:sub>
                        <m:sup>
                          <m:r>
                            <a:rPr lang="en-US" sz="1600" b="0" i="1" smtClean="0">
                              <a:latin typeface="Cambria Math" panose="02040503050406030204" pitchFamily="18" charset="0"/>
                              <a:ea typeface="Cambria Math" panose="02040503050406030204" pitchFamily="18" charset="0"/>
                            </a:rPr>
                            <m:t>(</m:t>
                          </m:r>
                          <m:r>
                            <a:rPr lang="en-US" sz="1600" b="0" i="1" smtClean="0">
                              <a:latin typeface="Cambria Math" panose="02040503050406030204" pitchFamily="18" charset="0"/>
                              <a:ea typeface="Cambria Math" panose="02040503050406030204" pitchFamily="18" charset="0"/>
                            </a:rPr>
                            <m:t>𝑛</m:t>
                          </m:r>
                          <m:r>
                            <a:rPr lang="en-US" sz="1600" b="0" i="1" smtClean="0">
                              <a:latin typeface="Cambria Math" panose="02040503050406030204" pitchFamily="18" charset="0"/>
                              <a:ea typeface="Cambria Math" panose="02040503050406030204" pitchFamily="18" charset="0"/>
                            </a:rPr>
                            <m:t>)</m:t>
                          </m:r>
                        </m:sup>
                      </m:sSubSup>
                      <m:r>
                        <a:rPr lang="en-US" sz="1600" b="0" i="1" smtClean="0">
                          <a:latin typeface="Cambria Math" panose="02040503050406030204" pitchFamily="18" charset="0"/>
                          <a:ea typeface="Cambria Math" panose="02040503050406030204" pitchFamily="18" charset="0"/>
                        </a:rPr>
                        <m:t>+</m:t>
                      </m:r>
                      <m:d>
                        <m:dPr>
                          <m:ctrlPr>
                            <a:rPr lang="en-US" sz="1600" b="0" i="1" smtClean="0">
                              <a:latin typeface="Cambria Math" panose="02040503050406030204" pitchFamily="18" charset="0"/>
                              <a:ea typeface="Cambria Math" panose="02040503050406030204" pitchFamily="18" charset="0"/>
                            </a:rPr>
                          </m:ctrlPr>
                        </m:dPr>
                        <m:e>
                          <m:r>
                            <a:rPr lang="en-US" sz="1600" b="0" i="1" smtClean="0">
                              <a:latin typeface="Cambria Math" panose="02040503050406030204" pitchFamily="18" charset="0"/>
                              <a:ea typeface="Cambria Math" panose="02040503050406030204" pitchFamily="18" charset="0"/>
                            </a:rPr>
                            <m:t>1−</m:t>
                          </m:r>
                          <m:r>
                            <a:rPr lang="en-US" sz="1600" b="0" i="1" smtClean="0">
                              <a:latin typeface="Cambria Math" panose="02040503050406030204" pitchFamily="18" charset="0"/>
                              <a:ea typeface="Cambria Math" panose="02040503050406030204" pitchFamily="18" charset="0"/>
                            </a:rPr>
                            <m:t>𝜃</m:t>
                          </m:r>
                        </m:e>
                      </m:d>
                      <m:sSub>
                        <m:sSubPr>
                          <m:ctrlPr>
                            <a:rPr lang="en-US" sz="1600" i="1">
                              <a:latin typeface="Cambria Math" panose="02040503050406030204" pitchFamily="18" charset="0"/>
                            </a:rPr>
                          </m:ctrlPr>
                        </m:sSubPr>
                        <m:e>
                          <m:r>
                            <a:rPr lang="en-US" sz="1600" b="1" i="1">
                              <a:latin typeface="Cambria Math" panose="02040503050406030204" pitchFamily="18" charset="0"/>
                              <a:ea typeface="Cambria Math" panose="02040503050406030204" pitchFamily="18" charset="0"/>
                            </a:rPr>
                            <m:t>𝝀</m:t>
                          </m:r>
                        </m:e>
                        <m:sub>
                          <m:r>
                            <a:rPr lang="en-US" sz="1600" i="1">
                              <a:latin typeface="Cambria Math" panose="02040503050406030204" pitchFamily="18" charset="0"/>
                            </a:rPr>
                            <m:t>𝑛</m:t>
                          </m:r>
                        </m:sub>
                      </m:sSub>
                      <m:r>
                        <a:rPr lang="en-US" sz="1600" b="0" i="1" smtClean="0">
                          <a:latin typeface="Cambria Math" panose="02040503050406030204" pitchFamily="18" charset="0"/>
                        </a:rPr>
                        <m:t>, </m:t>
                      </m:r>
                      <m:r>
                        <m:rPr>
                          <m:sty m:val="p"/>
                        </m:rPr>
                        <a:rPr lang="en-US" sz="1600" b="0" i="0" smtClean="0">
                          <a:latin typeface="Cambria Math" panose="02040503050406030204" pitchFamily="18" charset="0"/>
                        </a:rPr>
                        <m:t>on</m:t>
                      </m:r>
                      <m:r>
                        <a:rPr lang="en-US" sz="1600" b="0" i="1" smtClean="0">
                          <a:latin typeface="Cambria Math" panose="02040503050406030204" pitchFamily="18" charset="0"/>
                        </a:rPr>
                        <m:t>  </m:t>
                      </m:r>
                      <m:r>
                        <m:rPr>
                          <m:sty m:val="p"/>
                        </m:rPr>
                        <a:rPr lang="el-GR" sz="1600" i="1" dirty="0">
                          <a:latin typeface="Cambria Math" panose="02040503050406030204" pitchFamily="18" charset="0"/>
                          <a:ea typeface="Cambria Math" panose="02040503050406030204" pitchFamily="18" charset="0"/>
                        </a:rPr>
                        <m:t>Γ</m:t>
                      </m:r>
                      <m:r>
                        <a:rPr lang="en-US" sz="1600" b="0" i="1" dirty="0" smtClean="0">
                          <a:latin typeface="Cambria Math" panose="02040503050406030204" pitchFamily="18" charset="0"/>
                          <a:ea typeface="Cambria Math" panose="02040503050406030204" pitchFamily="18" charset="0"/>
                        </a:rPr>
                        <m:t>,</m:t>
                      </m:r>
                      <m:r>
                        <a:rPr lang="en-US" sz="1600" b="0" i="0" dirty="0" smtClean="0">
                          <a:latin typeface="Cambria Math" panose="02040503050406030204" pitchFamily="18" charset="0"/>
                          <a:ea typeface="Cambria Math" panose="02040503050406030204" pitchFamily="18" charset="0"/>
                        </a:rPr>
                        <m:t> </m:t>
                      </m:r>
                      <m:r>
                        <m:rPr>
                          <m:sty m:val="p"/>
                        </m:rPr>
                        <a:rPr lang="en-US" sz="1600" b="0" i="0" dirty="0" smtClean="0">
                          <a:latin typeface="Cambria Math" panose="02040503050406030204" pitchFamily="18" charset="0"/>
                          <a:ea typeface="Cambria Math" panose="02040503050406030204" pitchFamily="18" charset="0"/>
                        </a:rPr>
                        <m:t>for</m:t>
                      </m:r>
                      <m:r>
                        <a:rPr lang="en-US" sz="1600" b="0" i="1" dirty="0" smtClean="0">
                          <a:latin typeface="Cambria Math" panose="02040503050406030204" pitchFamily="18" charset="0"/>
                          <a:ea typeface="Cambria Math" panose="02040503050406030204" pitchFamily="18" charset="0"/>
                        </a:rPr>
                        <m:t> </m:t>
                      </m:r>
                      <m:r>
                        <a:rPr lang="en-US" sz="1600" b="0" i="1" dirty="0" smtClean="0">
                          <a:latin typeface="Cambria Math" panose="02040503050406030204" pitchFamily="18" charset="0"/>
                          <a:ea typeface="Cambria Math" panose="02040503050406030204" pitchFamily="18" charset="0"/>
                        </a:rPr>
                        <m:t>𝑛</m:t>
                      </m:r>
                      <m:r>
                        <a:rPr lang="en-US" sz="1600" b="0" i="1" dirty="0" smtClean="0">
                          <a:latin typeface="Cambria Math" panose="02040503050406030204" pitchFamily="18" charset="0"/>
                          <a:ea typeface="Cambria Math" panose="02040503050406030204" pitchFamily="18" charset="0"/>
                        </a:rPr>
                        <m:t>≥1</m:t>
                      </m:r>
                    </m:oMath>
                  </m:oMathPara>
                </a14:m>
                <a:endParaRPr lang="en-US" sz="1600" dirty="0"/>
              </a:p>
            </p:txBody>
          </p:sp>
        </mc:Choice>
        <mc:Fallback xmlns="">
          <p:sp>
            <p:nvSpPr>
              <p:cNvPr id="9" name="TextBox 8">
                <a:extLst>
                  <a:ext uri="{FF2B5EF4-FFF2-40B4-BE49-F238E27FC236}">
                    <a16:creationId xmlns:a16="http://schemas.microsoft.com/office/drawing/2014/main" id="{6EBCB37E-7DDF-4524-844C-58C09BBCF1BE}"/>
                  </a:ext>
                </a:extLst>
              </p:cNvPr>
              <p:cNvSpPr txBox="1">
                <a:spLocks noRot="1" noChangeAspect="1" noMove="1" noResize="1" noEditPoints="1" noAdjustHandles="1" noChangeArrowheads="1" noChangeShapeType="1" noTextEdit="1"/>
              </p:cNvSpPr>
              <p:nvPr/>
            </p:nvSpPr>
            <p:spPr>
              <a:xfrm>
                <a:off x="6158" y="6015574"/>
                <a:ext cx="4391183" cy="400110"/>
              </a:xfrm>
              <a:prstGeom prst="rect">
                <a:avLst/>
              </a:prstGeom>
              <a:blipFill>
                <a:blip r:embed="rId10"/>
                <a:stretch>
                  <a:fillRect b="-1538"/>
                </a:stretch>
              </a:blipFill>
            </p:spPr>
            <p:txBody>
              <a:bodyPr/>
              <a:lstStyle/>
              <a:p>
                <a:r>
                  <a:rPr lang="en-US">
                    <a:noFill/>
                  </a:rPr>
                  <a:t> </a:t>
                </a:r>
              </a:p>
            </p:txBody>
          </p:sp>
        </mc:Fallback>
      </mc:AlternateContent>
      <p:grpSp>
        <p:nvGrpSpPr>
          <p:cNvPr id="10" name="Group 9">
            <a:extLst>
              <a:ext uri="{FF2B5EF4-FFF2-40B4-BE49-F238E27FC236}">
                <a16:creationId xmlns:a16="http://schemas.microsoft.com/office/drawing/2014/main" id="{196FCBE4-7F8A-4789-B9A7-8521E5EA87F9}"/>
              </a:ext>
            </a:extLst>
          </p:cNvPr>
          <p:cNvGrpSpPr/>
          <p:nvPr/>
        </p:nvGrpSpPr>
        <p:grpSpPr>
          <a:xfrm>
            <a:off x="4761053" y="888471"/>
            <a:ext cx="3383981" cy="734055"/>
            <a:chOff x="4761053" y="888471"/>
            <a:chExt cx="3383981" cy="734055"/>
          </a:xfrm>
        </p:grpSpPr>
        <p:grpSp>
          <p:nvGrpSpPr>
            <p:cNvPr id="37" name="Group 36">
              <a:extLst>
                <a:ext uri="{FF2B5EF4-FFF2-40B4-BE49-F238E27FC236}">
                  <a16:creationId xmlns:a16="http://schemas.microsoft.com/office/drawing/2014/main" id="{29893A1F-D56C-459C-9237-EB9EB3A5F37C}"/>
                </a:ext>
              </a:extLst>
            </p:cNvPr>
            <p:cNvGrpSpPr/>
            <p:nvPr/>
          </p:nvGrpSpPr>
          <p:grpSpPr>
            <a:xfrm>
              <a:off x="4761053" y="888471"/>
              <a:ext cx="3383981" cy="734055"/>
              <a:chOff x="6976882" y="3187443"/>
              <a:chExt cx="4511974" cy="978739"/>
            </a:xfrm>
          </p:grpSpPr>
          <p:sp>
            <p:nvSpPr>
              <p:cNvPr id="35" name="TextBox 34">
                <a:extLst>
                  <a:ext uri="{FF2B5EF4-FFF2-40B4-BE49-F238E27FC236}">
                    <a16:creationId xmlns:a16="http://schemas.microsoft.com/office/drawing/2014/main" id="{F08E2D47-8F00-421D-B964-4D5FA6AE2727}"/>
                  </a:ext>
                </a:extLst>
              </p:cNvPr>
              <p:cNvSpPr txBox="1"/>
              <p:nvPr/>
            </p:nvSpPr>
            <p:spPr>
              <a:xfrm>
                <a:off x="7102437" y="3428887"/>
                <a:ext cx="1962614" cy="451405"/>
              </a:xfrm>
              <a:prstGeom prst="rect">
                <a:avLst/>
              </a:prstGeom>
              <a:noFill/>
            </p:spPr>
            <p:txBody>
              <a:bodyPr wrap="square" rtlCol="0">
                <a:spAutoFit/>
              </a:bodyPr>
              <a:lstStyle/>
              <a:p>
                <a:r>
                  <a:rPr lang="en-US" sz="1600" b="1" i="1" dirty="0">
                    <a:solidFill>
                      <a:srgbClr val="0070C0"/>
                    </a:solidFill>
                    <a:latin typeface="Calibri" panose="020F0502020204030204" pitchFamily="34" charset="0"/>
                    <a:cs typeface="Calibri" panose="020F0502020204030204" pitchFamily="34" charset="0"/>
                  </a:rPr>
                  <a:t>Model PDE:</a:t>
                </a:r>
              </a:p>
            </p:txBody>
          </p:sp>
          <p:sp>
            <p:nvSpPr>
              <p:cNvPr id="36" name="Rectangle 35">
                <a:extLst>
                  <a:ext uri="{FF2B5EF4-FFF2-40B4-BE49-F238E27FC236}">
                    <a16:creationId xmlns:a16="http://schemas.microsoft.com/office/drawing/2014/main" id="{D07D04EF-D18E-431F-89E9-875472594055}"/>
                  </a:ext>
                </a:extLst>
              </p:cNvPr>
              <p:cNvSpPr/>
              <p:nvPr/>
            </p:nvSpPr>
            <p:spPr>
              <a:xfrm>
                <a:off x="6976882" y="3187443"/>
                <a:ext cx="4511974" cy="978739"/>
              </a:xfrm>
              <a:prstGeom prst="rect">
                <a:avLst/>
              </a:prstGeom>
              <a:noFill/>
              <a:ln w="28575">
                <a:solidFill>
                  <a:srgbClr val="0070C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a:p>
            </p:txBody>
          </p:sp>
        </p:grpSp>
        <mc:AlternateContent xmlns:mc="http://schemas.openxmlformats.org/markup-compatibility/2006" xmlns:a14="http://schemas.microsoft.com/office/drawing/2010/main">
          <mc:Choice Requires="a14">
            <p:sp>
              <p:nvSpPr>
                <p:cNvPr id="33" name="TextBox 32">
                  <a:extLst>
                    <a:ext uri="{FF2B5EF4-FFF2-40B4-BE49-F238E27FC236}">
                      <a16:creationId xmlns:a16="http://schemas.microsoft.com/office/drawing/2014/main" id="{7D9785B3-D47C-4CF8-9802-5C04889BC2AC}"/>
                    </a:ext>
                  </a:extLst>
                </p:cNvPr>
                <p:cNvSpPr txBox="1"/>
                <p:nvPr/>
              </p:nvSpPr>
              <p:spPr>
                <a:xfrm>
                  <a:off x="5994270" y="972115"/>
                  <a:ext cx="1920013" cy="514885"/>
                </a:xfrm>
                <a:prstGeom prst="rect">
                  <a:avLst/>
                </a:prstGeom>
                <a:noFill/>
              </p:spPr>
              <p:txBody>
                <a:bodyPr wrap="none" lIns="0" tIns="0" rIns="0" bIns="0" rtlCol="0">
                  <a:spAutoFit/>
                </a:bodyPr>
                <a:lstStyle/>
                <a:p>
                  <a:pPr/>
                  <a14:m>
                    <m:oMathPara xmlns:m="http://schemas.openxmlformats.org/officeDocument/2006/math">
                      <m:oMathParaPr>
                        <m:jc m:val="centerGroup"/>
                      </m:oMathParaPr>
                      <m:oMath xmlns:m="http://schemas.openxmlformats.org/officeDocument/2006/math">
                        <m:d>
                          <m:dPr>
                            <m:begChr m:val="{"/>
                            <m:endChr m:val=""/>
                            <m:ctrlPr>
                              <a:rPr lang="en-US" sz="1500" i="1" smtClean="0">
                                <a:latin typeface="Cambria Math" panose="02040503050406030204" pitchFamily="18" charset="0"/>
                              </a:rPr>
                            </m:ctrlPr>
                          </m:dPr>
                          <m:e>
                            <m:eqArr>
                              <m:eqArrPr>
                                <m:ctrlPr>
                                  <a:rPr lang="en-US" sz="1500" i="1" smtClean="0">
                                    <a:latin typeface="Cambria Math" panose="02040503050406030204" pitchFamily="18" charset="0"/>
                                  </a:rPr>
                                </m:ctrlPr>
                              </m:eqArrPr>
                              <m:e>
                                <m:r>
                                  <m:rPr>
                                    <m:sty m:val="p"/>
                                  </m:rPr>
                                  <a:rPr lang="en-US" sz="1500" dirty="0">
                                    <a:latin typeface="Cambria Math" panose="02040503050406030204" pitchFamily="18" charset="0"/>
                                  </a:rPr>
                                  <m:t>Div</m:t>
                                </m:r>
                                <m:r>
                                  <a:rPr lang="en-US" sz="1500" i="1" dirty="0">
                                    <a:latin typeface="Cambria Math" panose="02040503050406030204" pitchFamily="18" charset="0"/>
                                  </a:rPr>
                                  <m:t> </m:t>
                                </m:r>
                                <m:r>
                                  <a:rPr lang="en-US" sz="1500" b="1" i="1" dirty="0">
                                    <a:latin typeface="Cambria Math" panose="02040503050406030204" pitchFamily="18" charset="0"/>
                                  </a:rPr>
                                  <m:t>𝑷</m:t>
                                </m:r>
                                <m:r>
                                  <a:rPr lang="en-US" sz="1500" dirty="0">
                                    <a:latin typeface="Cambria Math" panose="02040503050406030204" pitchFamily="18" charset="0"/>
                                  </a:rPr>
                                  <m:t>+</m:t>
                                </m:r>
                                <m:r>
                                  <a:rPr lang="en-US" sz="1500" i="1">
                                    <a:latin typeface="Cambria Math" panose="02040503050406030204" pitchFamily="18" charset="0"/>
                                    <a:ea typeface="Cambria Math" panose="02040503050406030204" pitchFamily="18" charset="0"/>
                                  </a:rPr>
                                  <m:t>𝜌</m:t>
                                </m:r>
                                <m:r>
                                  <a:rPr lang="en-US" sz="1500" b="1" i="1">
                                    <a:latin typeface="Cambria Math" panose="02040503050406030204" pitchFamily="18" charset="0"/>
                                    <a:ea typeface="Cambria Math" panose="02040503050406030204" pitchFamily="18" charset="0"/>
                                  </a:rPr>
                                  <m:t>𝑩</m:t>
                                </m:r>
                                <m:r>
                                  <a:rPr lang="en-US" sz="1500" b="1" i="1">
                                    <a:latin typeface="Cambria Math" panose="02040503050406030204" pitchFamily="18" charset="0"/>
                                    <a:ea typeface="Cambria Math" panose="02040503050406030204" pitchFamily="18" charset="0"/>
                                  </a:rPr>
                                  <m:t>=</m:t>
                                </m:r>
                                <m:r>
                                  <a:rPr lang="en-US" sz="1500" b="1" i="1">
                                    <a:latin typeface="Cambria Math" panose="02040503050406030204" pitchFamily="18" charset="0"/>
                                    <a:ea typeface="Cambria Math" panose="02040503050406030204" pitchFamily="18" charset="0"/>
                                  </a:rPr>
                                  <m:t>𝟎</m:t>
                                </m:r>
                                <m:r>
                                  <a:rPr lang="en-US" sz="1500" i="1">
                                    <a:latin typeface="Cambria Math" panose="02040503050406030204" pitchFamily="18" charset="0"/>
                                    <a:ea typeface="Cambria Math" panose="02040503050406030204" pitchFamily="18" charset="0"/>
                                  </a:rPr>
                                  <m:t> </m:t>
                                </m:r>
                                <m:r>
                                  <m:rPr>
                                    <m:nor/>
                                  </m:rPr>
                                  <a:rPr lang="en-US" sz="1500" dirty="0"/>
                                  <m:t>, </m:t>
                                </m:r>
                                <m:r>
                                  <m:rPr>
                                    <m:nor/>
                                  </m:rPr>
                                  <a:rPr lang="en-US" sz="1500" dirty="0">
                                    <a:latin typeface="Calibri" panose="020F0502020204030204" pitchFamily="34" charset="0"/>
                                    <a:cs typeface="Calibri" panose="020F0502020204030204" pitchFamily="34" charset="0"/>
                                  </a:rPr>
                                  <m:t>in</m:t>
                                </m:r>
                                <m:r>
                                  <m:rPr>
                                    <m:nor/>
                                  </m:rPr>
                                  <a:rPr lang="en-US" sz="1500" dirty="0"/>
                                  <m:t> </m:t>
                                </m:r>
                                <m:r>
                                  <m:rPr>
                                    <m:sty m:val="p"/>
                                    <m:brk m:alnAt="23"/>
                                  </m:rPr>
                                  <a:rPr lang="el-GR" sz="1500" i="1">
                                    <a:latin typeface="Cambria Math" panose="02040503050406030204" pitchFamily="18" charset="0"/>
                                    <a:ea typeface="Cambria Math" panose="02040503050406030204" pitchFamily="18" charset="0"/>
                                  </a:rPr>
                                  <m:t>Ω</m:t>
                                </m:r>
                              </m:e>
                              <m:e>
                                <m:r>
                                  <a:rPr lang="en-US" sz="1500" b="1" i="1">
                                    <a:latin typeface="Cambria Math" panose="02040503050406030204" pitchFamily="18" charset="0"/>
                                    <a:ea typeface="Cambria Math" panose="02040503050406030204" pitchFamily="18" charset="0"/>
                                  </a:rPr>
                                  <m:t>𝝋</m:t>
                                </m:r>
                                <m:r>
                                  <a:rPr lang="en-US" sz="1500" i="1">
                                    <a:latin typeface="Cambria Math" panose="02040503050406030204" pitchFamily="18" charset="0"/>
                                    <a:ea typeface="Cambria Math" panose="02040503050406030204" pitchFamily="18" charset="0"/>
                                  </a:rPr>
                                  <m:t>=</m:t>
                                </m:r>
                                <m:r>
                                  <a:rPr lang="en-US" sz="1500" b="1" i="1" smtClean="0">
                                    <a:latin typeface="Cambria Math" panose="02040503050406030204" pitchFamily="18" charset="0"/>
                                    <a:ea typeface="Cambria Math" panose="02040503050406030204" pitchFamily="18" charset="0"/>
                                  </a:rPr>
                                  <m:t>𝝌</m:t>
                                </m:r>
                                <m:r>
                                  <a:rPr lang="en-US" sz="1500" i="1">
                                    <a:latin typeface="Cambria Math" panose="02040503050406030204" pitchFamily="18" charset="0"/>
                                    <a:ea typeface="Cambria Math" panose="02040503050406030204" pitchFamily="18" charset="0"/>
                                  </a:rPr>
                                  <m:t>, </m:t>
                                </m:r>
                                <m:r>
                                  <m:rPr>
                                    <m:nor/>
                                  </m:rPr>
                                  <a:rPr lang="en-US" sz="1500" dirty="0"/>
                                  <m:t>    </m:t>
                                </m:r>
                                <m:r>
                                  <m:rPr>
                                    <m:nor/>
                                  </m:rPr>
                                  <a:rPr lang="en-US" sz="1500" b="0" i="0" dirty="0" smtClean="0"/>
                                  <m:t> </m:t>
                                </m:r>
                                <m:r>
                                  <m:rPr>
                                    <m:nor/>
                                  </m:rPr>
                                  <a:rPr lang="en-US" sz="1500" dirty="0"/>
                                  <m:t> </m:t>
                                </m:r>
                                <m:r>
                                  <m:rPr>
                                    <m:nor/>
                                  </m:rPr>
                                  <a:rPr lang="en-US" sz="1500" dirty="0">
                                    <a:latin typeface="Calibri" panose="020F0502020204030204" pitchFamily="34" charset="0"/>
                                    <a:cs typeface="Calibri" panose="020F0502020204030204" pitchFamily="34" charset="0"/>
                                  </a:rPr>
                                  <m:t>on</m:t>
                                </m:r>
                                <m:r>
                                  <m:rPr>
                                    <m:nor/>
                                  </m:rPr>
                                  <a:rPr lang="en-US" sz="1500" dirty="0"/>
                                  <m:t> </m:t>
                                </m:r>
                                <m:r>
                                  <a:rPr lang="en-US" sz="1500" i="1" dirty="0" smtClean="0">
                                    <a:latin typeface="Cambria Math" panose="02040503050406030204" pitchFamily="18" charset="0"/>
                                    <a:ea typeface="Cambria Math" panose="02040503050406030204" pitchFamily="18" charset="0"/>
                                  </a:rPr>
                                  <m:t>𝜕</m:t>
                                </m:r>
                                <m:r>
                                  <m:rPr>
                                    <m:sty m:val="p"/>
                                    <m:brk m:alnAt="23"/>
                                  </m:rPr>
                                  <a:rPr lang="el-GR" sz="1500" i="1">
                                    <a:latin typeface="Cambria Math" panose="02040503050406030204" pitchFamily="18" charset="0"/>
                                    <a:ea typeface="Cambria Math" panose="02040503050406030204" pitchFamily="18" charset="0"/>
                                  </a:rPr>
                                  <m:t>Ω</m:t>
                                </m:r>
                              </m:e>
                            </m:eqArr>
                          </m:e>
                        </m:d>
                      </m:oMath>
                    </m:oMathPara>
                  </a14:m>
                  <a:endParaRPr lang="en-US" sz="1500" dirty="0"/>
                </a:p>
              </p:txBody>
            </p:sp>
          </mc:Choice>
          <mc:Fallback xmlns="">
            <p:sp>
              <p:nvSpPr>
                <p:cNvPr id="33" name="TextBox 32">
                  <a:extLst>
                    <a:ext uri="{FF2B5EF4-FFF2-40B4-BE49-F238E27FC236}">
                      <a16:creationId xmlns:a16="http://schemas.microsoft.com/office/drawing/2014/main" id="{7D9785B3-D47C-4CF8-9802-5C04889BC2AC}"/>
                    </a:ext>
                  </a:extLst>
                </p:cNvPr>
                <p:cNvSpPr txBox="1">
                  <a:spLocks noRot="1" noChangeAspect="1" noMove="1" noResize="1" noEditPoints="1" noAdjustHandles="1" noChangeArrowheads="1" noChangeShapeType="1" noTextEdit="1"/>
                </p:cNvSpPr>
                <p:nvPr/>
              </p:nvSpPr>
              <p:spPr>
                <a:xfrm>
                  <a:off x="5994270" y="972115"/>
                  <a:ext cx="1920013" cy="514885"/>
                </a:xfrm>
                <a:prstGeom prst="rect">
                  <a:avLst/>
                </a:prstGeom>
                <a:blipFill>
                  <a:blip r:embed="rId11"/>
                  <a:stretch>
                    <a:fillRect/>
                  </a:stretch>
                </a:blipFill>
              </p:spPr>
              <p:txBody>
                <a:bodyPr/>
                <a:lstStyle/>
                <a:p>
                  <a:r>
                    <a:rPr lang="en-US">
                      <a:noFill/>
                    </a:rPr>
                    <a:t> </a:t>
                  </a:r>
                </a:p>
              </p:txBody>
            </p:sp>
          </mc:Fallback>
        </mc:AlternateContent>
      </p:grpSp>
    </p:spTree>
    <p:extLst>
      <p:ext uri="{BB962C8B-B14F-4D97-AF65-F5344CB8AC3E}">
        <p14:creationId xmlns:p14="http://schemas.microsoft.com/office/powerpoint/2010/main" val="2336848682"/>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Slide Number Placeholder 3">
            <a:extLst>
              <a:ext uri="{FF2B5EF4-FFF2-40B4-BE49-F238E27FC236}">
                <a16:creationId xmlns:a16="http://schemas.microsoft.com/office/drawing/2014/main" id="{08CC152D-E1DD-4F19-AE0F-28F8A4C5A83F}"/>
              </a:ext>
            </a:extLst>
          </p:cNvPr>
          <p:cNvSpPr>
            <a:spLocks noGrp="1"/>
          </p:cNvSpPr>
          <p:nvPr>
            <p:ph type="sldNum" sz="quarter" idx="12"/>
          </p:nvPr>
        </p:nvSpPr>
        <p:spPr/>
        <p:txBody>
          <a:bodyPr/>
          <a:lstStyle/>
          <a:p>
            <a:fld id="{A5E55A7B-7854-E145-92D9-B491DF4BAE2D}" type="slidenum">
              <a:rPr lang="en-US" smtClean="0"/>
              <a:pPr/>
              <a:t>17</a:t>
            </a:fld>
            <a:endParaRPr lang="en-US" dirty="0"/>
          </a:p>
        </p:txBody>
      </p:sp>
      <p:sp>
        <p:nvSpPr>
          <p:cNvPr id="5" name="TextBox 4">
            <a:extLst>
              <a:ext uri="{FF2B5EF4-FFF2-40B4-BE49-F238E27FC236}">
                <a16:creationId xmlns:a16="http://schemas.microsoft.com/office/drawing/2014/main" id="{52854C8A-0B80-4841-BB33-70092436AE64}"/>
              </a:ext>
            </a:extLst>
          </p:cNvPr>
          <p:cNvSpPr txBox="1"/>
          <p:nvPr/>
        </p:nvSpPr>
        <p:spPr>
          <a:xfrm>
            <a:off x="0" y="688426"/>
            <a:ext cx="3930805" cy="369332"/>
          </a:xfrm>
          <a:prstGeom prst="rect">
            <a:avLst/>
          </a:prstGeom>
          <a:noFill/>
        </p:spPr>
        <p:txBody>
          <a:bodyPr wrap="square" rtlCol="0">
            <a:spAutoFit/>
          </a:bodyPr>
          <a:lstStyle/>
          <a:p>
            <a:r>
              <a:rPr lang="en-US" b="1" dirty="0">
                <a:solidFill>
                  <a:srgbClr val="0070C0"/>
                </a:solidFill>
                <a:latin typeface="Calibri" panose="020F0502020204030204" pitchFamily="34" charset="0"/>
                <a:cs typeface="Calibri" panose="020F0502020204030204" pitchFamily="34" charset="0"/>
              </a:rPr>
              <a:t>Overlapping Domain Decomposition</a:t>
            </a:r>
          </a:p>
        </p:txBody>
      </p:sp>
      <p:sp>
        <p:nvSpPr>
          <p:cNvPr id="17" name="TextBox 16">
            <a:extLst>
              <a:ext uri="{FF2B5EF4-FFF2-40B4-BE49-F238E27FC236}">
                <a16:creationId xmlns:a16="http://schemas.microsoft.com/office/drawing/2014/main" id="{17E5410A-D35B-425E-A27C-1D80F745CE15}"/>
              </a:ext>
            </a:extLst>
          </p:cNvPr>
          <p:cNvSpPr txBox="1"/>
          <p:nvPr/>
        </p:nvSpPr>
        <p:spPr>
          <a:xfrm>
            <a:off x="53591" y="3462837"/>
            <a:ext cx="4353873" cy="369332"/>
          </a:xfrm>
          <a:prstGeom prst="rect">
            <a:avLst/>
          </a:prstGeom>
          <a:noFill/>
        </p:spPr>
        <p:txBody>
          <a:bodyPr wrap="square" rtlCol="0">
            <a:spAutoFit/>
          </a:bodyPr>
          <a:lstStyle/>
          <a:p>
            <a:r>
              <a:rPr lang="en-US" b="1" dirty="0">
                <a:solidFill>
                  <a:schemeClr val="bg1">
                    <a:lumMod val="75000"/>
                  </a:schemeClr>
                </a:solidFill>
                <a:latin typeface="Calibri" panose="020F0502020204030204" pitchFamily="34" charset="0"/>
                <a:cs typeface="Calibri" panose="020F0502020204030204" pitchFamily="34" charset="0"/>
              </a:rPr>
              <a:t>Non-overlapping Domain Decomposition</a:t>
            </a:r>
          </a:p>
        </p:txBody>
      </p:sp>
      <mc:AlternateContent xmlns:mc="http://schemas.openxmlformats.org/markup-compatibility/2006" xmlns:a14="http://schemas.microsoft.com/office/drawing/2010/main">
        <mc:Choice Requires="a14">
          <p:sp>
            <p:nvSpPr>
              <p:cNvPr id="8" name="TextBox 7">
                <a:extLst>
                  <a:ext uri="{FF2B5EF4-FFF2-40B4-BE49-F238E27FC236}">
                    <a16:creationId xmlns:a16="http://schemas.microsoft.com/office/drawing/2014/main" id="{EEA5527C-D2A7-4309-AD8C-1C9B99B2C42A}"/>
                  </a:ext>
                </a:extLst>
              </p:cNvPr>
              <p:cNvSpPr txBox="1"/>
              <p:nvPr/>
            </p:nvSpPr>
            <p:spPr>
              <a:xfrm>
                <a:off x="5713306" y="3808144"/>
                <a:ext cx="3395609" cy="2492990"/>
              </a:xfrm>
              <a:prstGeom prst="rect">
                <a:avLst/>
              </a:prstGeom>
              <a:noFill/>
            </p:spPr>
            <p:txBody>
              <a:bodyPr wrap="square" rtlCol="0">
                <a:spAutoFit/>
              </a:bodyPr>
              <a:lstStyle/>
              <a:p>
                <a:pPr marL="214313" indent="-214313">
                  <a:buFont typeface="Arial" panose="020B0604020202020204" pitchFamily="34" charset="0"/>
                  <a:buChar char="•"/>
                </a:pPr>
                <a:r>
                  <a:rPr lang="en-US" sz="1600" dirty="0">
                    <a:solidFill>
                      <a:schemeClr val="bg1">
                        <a:lumMod val="75000"/>
                      </a:schemeClr>
                    </a:solidFill>
                    <a:latin typeface="Calibri" panose="020F0502020204030204" pitchFamily="34" charset="0"/>
                    <a:cs typeface="Calibri" panose="020F0502020204030204" pitchFamily="34" charset="0"/>
                  </a:rPr>
                  <a:t>Relevant for multi-material and multi-physics coupling </a:t>
                </a:r>
              </a:p>
              <a:p>
                <a:pPr marL="214313" indent="-214313">
                  <a:buFont typeface="Arial" panose="020B0604020202020204" pitchFamily="34" charset="0"/>
                  <a:buChar char="•"/>
                </a:pPr>
                <a:endParaRPr lang="en-US" sz="400" dirty="0">
                  <a:solidFill>
                    <a:schemeClr val="bg1">
                      <a:lumMod val="75000"/>
                    </a:schemeClr>
                  </a:solidFill>
                  <a:latin typeface="Calibri" panose="020F0502020204030204" pitchFamily="34" charset="0"/>
                  <a:cs typeface="Calibri" panose="020F0502020204030204" pitchFamily="34" charset="0"/>
                </a:endParaRPr>
              </a:p>
              <a:p>
                <a:pPr marL="214313" indent="-214313">
                  <a:buFont typeface="Arial" panose="020B0604020202020204" pitchFamily="34" charset="0"/>
                  <a:buChar char="•"/>
                </a:pPr>
                <a:r>
                  <a:rPr lang="en-US" sz="1600" dirty="0">
                    <a:solidFill>
                      <a:schemeClr val="bg1">
                        <a:lumMod val="75000"/>
                      </a:schemeClr>
                    </a:solidFill>
                    <a:latin typeface="Calibri" panose="020F0502020204030204" pitchFamily="34" charset="0"/>
                    <a:cs typeface="Calibri" panose="020F0502020204030204" pitchFamily="34" charset="0"/>
                  </a:rPr>
                  <a:t>Alternating Dirichlet-Neumann transmission BCs [</a:t>
                </a:r>
                <a:r>
                  <a:rPr lang="en-US" sz="1600" dirty="0" err="1">
                    <a:solidFill>
                      <a:schemeClr val="bg1">
                        <a:lumMod val="75000"/>
                      </a:schemeClr>
                    </a:solidFill>
                    <a:latin typeface="Calibri" panose="020F0502020204030204" pitchFamily="34" charset="0"/>
                    <a:cs typeface="Calibri" panose="020F0502020204030204" pitchFamily="34" charset="0"/>
                  </a:rPr>
                  <a:t>Zanolli</a:t>
                </a:r>
                <a:r>
                  <a:rPr lang="en-US" sz="1600" dirty="0">
                    <a:solidFill>
                      <a:schemeClr val="bg1">
                        <a:lumMod val="75000"/>
                      </a:schemeClr>
                    </a:solidFill>
                    <a:latin typeface="Calibri" panose="020F0502020204030204" pitchFamily="34" charset="0"/>
                    <a:cs typeface="Calibri" panose="020F0502020204030204" pitchFamily="34" charset="0"/>
                  </a:rPr>
                  <a:t> </a:t>
                </a:r>
                <a:r>
                  <a:rPr lang="en-US" sz="1600" i="1" dirty="0">
                    <a:solidFill>
                      <a:schemeClr val="bg1">
                        <a:lumMod val="75000"/>
                      </a:schemeClr>
                    </a:solidFill>
                    <a:latin typeface="Calibri" panose="020F0502020204030204" pitchFamily="34" charset="0"/>
                    <a:cs typeface="Calibri" panose="020F0502020204030204" pitchFamily="34" charset="0"/>
                  </a:rPr>
                  <a:t>et al., </a:t>
                </a:r>
                <a:r>
                  <a:rPr lang="en-US" sz="1600" dirty="0">
                    <a:solidFill>
                      <a:schemeClr val="bg1">
                        <a:lumMod val="75000"/>
                      </a:schemeClr>
                    </a:solidFill>
                    <a:latin typeface="Calibri" panose="020F0502020204030204" pitchFamily="34" charset="0"/>
                    <a:cs typeface="Calibri" panose="020F0502020204030204" pitchFamily="34" charset="0"/>
                  </a:rPr>
                  <a:t>1987]</a:t>
                </a:r>
              </a:p>
              <a:p>
                <a:pPr marL="214313" indent="-214313">
                  <a:buFont typeface="Arial" panose="020B0604020202020204" pitchFamily="34" charset="0"/>
                  <a:buChar char="•"/>
                </a:pPr>
                <a:endParaRPr lang="en-US" sz="400" dirty="0">
                  <a:solidFill>
                    <a:schemeClr val="bg1">
                      <a:lumMod val="75000"/>
                    </a:schemeClr>
                  </a:solidFill>
                  <a:latin typeface="Calibri" panose="020F0502020204030204" pitchFamily="34" charset="0"/>
                  <a:cs typeface="Calibri" panose="020F0502020204030204" pitchFamily="34" charset="0"/>
                </a:endParaRPr>
              </a:p>
              <a:p>
                <a:pPr marL="214313" indent="-214313">
                  <a:buFont typeface="Arial" panose="020B0604020202020204" pitchFamily="34" charset="0"/>
                  <a:buChar char="•"/>
                </a:pPr>
                <a:r>
                  <a:rPr lang="en-US" sz="1600" dirty="0">
                    <a:solidFill>
                      <a:schemeClr val="bg1">
                        <a:lumMod val="75000"/>
                      </a:schemeClr>
                    </a:solidFill>
                    <a:latin typeface="Calibri" panose="020F0502020204030204" pitchFamily="34" charset="0"/>
                    <a:cs typeface="Calibri" panose="020F0502020204030204" pitchFamily="34" charset="0"/>
                  </a:rPr>
                  <a:t>Robin-Robin transmission BCs also lead to convergence [Lions,1990] </a:t>
                </a:r>
              </a:p>
              <a:p>
                <a:pPr marL="214313" indent="-214313">
                  <a:buFont typeface="Arial" panose="020B0604020202020204" pitchFamily="34" charset="0"/>
                  <a:buChar char="•"/>
                </a:pPr>
                <a:endParaRPr lang="en-US" sz="400" dirty="0">
                  <a:solidFill>
                    <a:schemeClr val="bg1">
                      <a:lumMod val="75000"/>
                    </a:schemeClr>
                  </a:solidFill>
                  <a:latin typeface="Calibri" panose="020F0502020204030204" pitchFamily="34" charset="0"/>
                  <a:cs typeface="Calibri" panose="020F0502020204030204" pitchFamily="34" charset="0"/>
                </a:endParaRPr>
              </a:p>
              <a:p>
                <a:pPr marL="214313" indent="-214313">
                  <a:buFont typeface="Arial" panose="020B0604020202020204" pitchFamily="34" charset="0"/>
                  <a:buChar char="•"/>
                </a:pPr>
                <a14:m>
                  <m:oMath xmlns:m="http://schemas.openxmlformats.org/officeDocument/2006/math">
                    <m:r>
                      <a:rPr lang="en-US" sz="1600" i="1">
                        <a:solidFill>
                          <a:schemeClr val="bg1">
                            <a:lumMod val="75000"/>
                          </a:schemeClr>
                        </a:solidFill>
                        <a:latin typeface="Cambria Math" panose="02040503050406030204" pitchFamily="18" charset="0"/>
                        <a:ea typeface="Cambria Math" panose="02040503050406030204" pitchFamily="18" charset="0"/>
                      </a:rPr>
                      <m:t>𝜃</m:t>
                    </m:r>
                    <m:r>
                      <a:rPr lang="en-US" sz="1600" i="1">
                        <a:solidFill>
                          <a:schemeClr val="bg1">
                            <a:lumMod val="75000"/>
                          </a:schemeClr>
                        </a:solidFill>
                        <a:latin typeface="Cambria Math" panose="02040503050406030204" pitchFamily="18" charset="0"/>
                        <a:ea typeface="Cambria Math" panose="02040503050406030204" pitchFamily="18" charset="0"/>
                      </a:rPr>
                      <m:t>∈</m:t>
                    </m:r>
                    <m:d>
                      <m:dPr>
                        <m:begChr m:val="["/>
                        <m:endChr m:val="]"/>
                        <m:ctrlPr>
                          <a:rPr lang="en-US" sz="1600" i="1">
                            <a:solidFill>
                              <a:schemeClr val="bg1">
                                <a:lumMod val="75000"/>
                              </a:schemeClr>
                            </a:solidFill>
                            <a:latin typeface="Cambria Math" panose="02040503050406030204" pitchFamily="18" charset="0"/>
                            <a:ea typeface="Cambria Math" panose="02040503050406030204" pitchFamily="18" charset="0"/>
                          </a:rPr>
                        </m:ctrlPr>
                      </m:dPr>
                      <m:e>
                        <m:r>
                          <a:rPr lang="en-US" sz="1600" i="1">
                            <a:solidFill>
                              <a:schemeClr val="bg1">
                                <a:lumMod val="75000"/>
                              </a:schemeClr>
                            </a:solidFill>
                            <a:latin typeface="Cambria Math" panose="02040503050406030204" pitchFamily="18" charset="0"/>
                            <a:ea typeface="Cambria Math" panose="02040503050406030204" pitchFamily="18" charset="0"/>
                          </a:rPr>
                          <m:t>0,1</m:t>
                        </m:r>
                      </m:e>
                    </m:d>
                    <m:r>
                      <a:rPr lang="en-US" sz="1600">
                        <a:solidFill>
                          <a:schemeClr val="bg1">
                            <a:lumMod val="75000"/>
                          </a:schemeClr>
                        </a:solidFill>
                        <a:latin typeface="Cambria Math" panose="02040503050406030204" pitchFamily="18" charset="0"/>
                        <a:ea typeface="Cambria Math" panose="02040503050406030204" pitchFamily="18" charset="0"/>
                      </a:rPr>
                      <m:t>: </m:t>
                    </m:r>
                  </m:oMath>
                </a14:m>
                <a:r>
                  <a:rPr lang="en-US" sz="1600" dirty="0">
                    <a:solidFill>
                      <a:schemeClr val="bg1">
                        <a:lumMod val="75000"/>
                      </a:schemeClr>
                    </a:solidFill>
                    <a:latin typeface="Calibri" panose="020F0502020204030204" pitchFamily="34" charset="0"/>
                    <a:cs typeface="Calibri" panose="020F0502020204030204" pitchFamily="34" charset="0"/>
                  </a:rPr>
                  <a:t>relaxation parameter (can help convergence)</a:t>
                </a:r>
              </a:p>
            </p:txBody>
          </p:sp>
        </mc:Choice>
        <mc:Fallback xmlns="">
          <p:sp>
            <p:nvSpPr>
              <p:cNvPr id="8" name="TextBox 7">
                <a:extLst>
                  <a:ext uri="{FF2B5EF4-FFF2-40B4-BE49-F238E27FC236}">
                    <a16:creationId xmlns:a16="http://schemas.microsoft.com/office/drawing/2014/main" id="{EEA5527C-D2A7-4309-AD8C-1C9B99B2C42A}"/>
                  </a:ext>
                </a:extLst>
              </p:cNvPr>
              <p:cNvSpPr txBox="1">
                <a:spLocks noRot="1" noChangeAspect="1" noMove="1" noResize="1" noEditPoints="1" noAdjustHandles="1" noChangeArrowheads="1" noChangeShapeType="1" noTextEdit="1"/>
              </p:cNvSpPr>
              <p:nvPr/>
            </p:nvSpPr>
            <p:spPr>
              <a:xfrm>
                <a:off x="5713306" y="3808144"/>
                <a:ext cx="3395609" cy="2492990"/>
              </a:xfrm>
              <a:prstGeom prst="rect">
                <a:avLst/>
              </a:prstGeom>
              <a:blipFill>
                <a:blip r:embed="rId3"/>
                <a:stretch>
                  <a:fillRect l="-718" t="-733" r="-2334" b="-2200"/>
                </a:stretch>
              </a:blipFill>
            </p:spPr>
            <p:txBody>
              <a:bodyPr/>
              <a:lstStyle/>
              <a:p>
                <a:r>
                  <a:rPr lang="en-US">
                    <a:noFill/>
                  </a:rPr>
                  <a:t> </a:t>
                </a:r>
              </a:p>
            </p:txBody>
          </p:sp>
        </mc:Fallback>
      </mc:AlternateContent>
      <p:pic>
        <p:nvPicPr>
          <p:cNvPr id="30" name="Picture 29">
            <a:extLst>
              <a:ext uri="{FF2B5EF4-FFF2-40B4-BE49-F238E27FC236}">
                <a16:creationId xmlns:a16="http://schemas.microsoft.com/office/drawing/2014/main" id="{022134EF-CCAF-4096-9D7F-1D1D65D454F7}"/>
              </a:ext>
            </a:extLst>
          </p:cNvPr>
          <p:cNvPicPr>
            <a:picLocks noChangeAspect="1"/>
          </p:cNvPicPr>
          <p:nvPr/>
        </p:nvPicPr>
        <p:blipFill>
          <a:blip r:embed="rId4"/>
          <a:stretch>
            <a:fillRect/>
          </a:stretch>
        </p:blipFill>
        <p:spPr>
          <a:xfrm>
            <a:off x="3210542" y="4277663"/>
            <a:ext cx="2342111" cy="1200150"/>
          </a:xfrm>
          <a:prstGeom prst="rect">
            <a:avLst/>
          </a:prstGeom>
          <a:solidFill>
            <a:schemeClr val="bg1">
              <a:alpha val="1000"/>
            </a:schemeClr>
          </a:solidFill>
        </p:spPr>
      </p:pic>
      <p:pic>
        <p:nvPicPr>
          <p:cNvPr id="31" name="Picture 30">
            <a:extLst>
              <a:ext uri="{FF2B5EF4-FFF2-40B4-BE49-F238E27FC236}">
                <a16:creationId xmlns:a16="http://schemas.microsoft.com/office/drawing/2014/main" id="{72D46ECF-96E3-4ECB-8AE4-88C71CD74623}"/>
              </a:ext>
            </a:extLst>
          </p:cNvPr>
          <p:cNvPicPr>
            <a:picLocks noChangeAspect="1"/>
          </p:cNvPicPr>
          <p:nvPr/>
        </p:nvPicPr>
        <p:blipFill>
          <a:blip r:embed="rId5"/>
          <a:stretch>
            <a:fillRect/>
          </a:stretch>
        </p:blipFill>
        <p:spPr>
          <a:xfrm>
            <a:off x="3260909" y="1601264"/>
            <a:ext cx="2291744" cy="1200150"/>
          </a:xfrm>
          <a:prstGeom prst="rect">
            <a:avLst/>
          </a:prstGeom>
        </p:spPr>
      </p:pic>
      <p:sp>
        <p:nvSpPr>
          <p:cNvPr id="32" name="TextBox 31">
            <a:extLst>
              <a:ext uri="{FF2B5EF4-FFF2-40B4-BE49-F238E27FC236}">
                <a16:creationId xmlns:a16="http://schemas.microsoft.com/office/drawing/2014/main" id="{B3B285D9-A6E8-4355-B3AD-464C5F574CED}"/>
              </a:ext>
            </a:extLst>
          </p:cNvPr>
          <p:cNvSpPr txBox="1"/>
          <p:nvPr/>
        </p:nvSpPr>
        <p:spPr>
          <a:xfrm>
            <a:off x="5655045" y="1915639"/>
            <a:ext cx="3119067" cy="584775"/>
          </a:xfrm>
          <a:prstGeom prst="rect">
            <a:avLst/>
          </a:prstGeom>
          <a:noFill/>
        </p:spPr>
        <p:txBody>
          <a:bodyPr wrap="square" rtlCol="0">
            <a:spAutoFit/>
          </a:bodyPr>
          <a:lstStyle/>
          <a:p>
            <a:pPr marL="214313" indent="-214313">
              <a:buFont typeface="Arial" panose="020B0604020202020204" pitchFamily="34" charset="0"/>
              <a:buChar char="•"/>
            </a:pPr>
            <a:r>
              <a:rPr lang="en-US" sz="1600" dirty="0">
                <a:latin typeface="Calibri" panose="020F0502020204030204" pitchFamily="34" charset="0"/>
                <a:cs typeface="Calibri" panose="020F0502020204030204" pitchFamily="34" charset="0"/>
              </a:rPr>
              <a:t>Dirichlet-Dirichlet transmission BCs [Schwarz, 1870; Lions, 1988]</a:t>
            </a:r>
          </a:p>
        </p:txBody>
      </p:sp>
      <p:cxnSp>
        <p:nvCxnSpPr>
          <p:cNvPr id="3" name="Straight Connector 2">
            <a:extLst>
              <a:ext uri="{FF2B5EF4-FFF2-40B4-BE49-F238E27FC236}">
                <a16:creationId xmlns:a16="http://schemas.microsoft.com/office/drawing/2014/main" id="{F3B200B5-C9EE-4F97-AEDE-12D0992CFF5F}"/>
              </a:ext>
            </a:extLst>
          </p:cNvPr>
          <p:cNvCxnSpPr/>
          <p:nvPr/>
        </p:nvCxnSpPr>
        <p:spPr>
          <a:xfrm>
            <a:off x="-26970" y="3377630"/>
            <a:ext cx="9197939" cy="0"/>
          </a:xfrm>
          <a:prstGeom prst="line">
            <a:avLst/>
          </a:prstGeom>
          <a:ln w="28575">
            <a:solidFill>
              <a:schemeClr val="tx1"/>
            </a:solidFill>
          </a:ln>
        </p:spPr>
        <p:style>
          <a:lnRef idx="1">
            <a:schemeClr val="accent1"/>
          </a:lnRef>
          <a:fillRef idx="0">
            <a:schemeClr val="accent1"/>
          </a:fillRef>
          <a:effectRef idx="0">
            <a:schemeClr val="accent1"/>
          </a:effectRef>
          <a:fontRef idx="minor">
            <a:schemeClr val="tx1"/>
          </a:fontRef>
        </p:style>
      </p:cxnSp>
      <p:sp>
        <p:nvSpPr>
          <p:cNvPr id="20" name="Title 1">
            <a:extLst>
              <a:ext uri="{FF2B5EF4-FFF2-40B4-BE49-F238E27FC236}">
                <a16:creationId xmlns:a16="http://schemas.microsoft.com/office/drawing/2014/main" id="{06ADB048-97DB-477C-A58B-23AF464706FD}"/>
              </a:ext>
            </a:extLst>
          </p:cNvPr>
          <p:cNvSpPr txBox="1">
            <a:spLocks/>
          </p:cNvSpPr>
          <p:nvPr/>
        </p:nvSpPr>
        <p:spPr>
          <a:xfrm>
            <a:off x="37142" y="39244"/>
            <a:ext cx="7915056" cy="649182"/>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Spatial Coupling via Alternating Schwarz</a:t>
            </a:r>
          </a:p>
        </p:txBody>
      </p:sp>
      <mc:AlternateContent xmlns:mc="http://schemas.openxmlformats.org/markup-compatibility/2006" xmlns:a14="http://schemas.microsoft.com/office/drawing/2010/main">
        <mc:Choice Requires="a14">
          <p:sp>
            <p:nvSpPr>
              <p:cNvPr id="22" name="TextBox 21">
                <a:extLst>
                  <a:ext uri="{FF2B5EF4-FFF2-40B4-BE49-F238E27FC236}">
                    <a16:creationId xmlns:a16="http://schemas.microsoft.com/office/drawing/2014/main" id="{691E96DB-D33F-4C27-A352-665AAF35FB2A}"/>
                  </a:ext>
                </a:extLst>
              </p:cNvPr>
              <p:cNvSpPr txBox="1"/>
              <p:nvPr/>
            </p:nvSpPr>
            <p:spPr>
              <a:xfrm>
                <a:off x="-921090" y="1068625"/>
                <a:ext cx="5178175" cy="1132811"/>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d>
                        <m:dPr>
                          <m:begChr m:val="{"/>
                          <m:endChr m:val=""/>
                          <m:ctrlPr>
                            <a:rPr lang="en-US" sz="1500" i="1" smtClean="0">
                              <a:latin typeface="Cambria Math" panose="02040503050406030204" pitchFamily="18" charset="0"/>
                            </a:rPr>
                          </m:ctrlPr>
                        </m:dPr>
                        <m:e>
                          <m:eqArr>
                            <m:eqArrPr>
                              <m:ctrlPr>
                                <a:rPr lang="en-US" sz="1500" i="1" smtClean="0">
                                  <a:latin typeface="Cambria Math" panose="02040503050406030204" pitchFamily="18" charset="0"/>
                                </a:rPr>
                              </m:ctrlPr>
                            </m:eqArrPr>
                            <m:e>
                              <m:r>
                                <m:rPr>
                                  <m:sty m:val="p"/>
                                </m:rPr>
                                <a:rPr lang="en-US" sz="1500" dirty="0" smtClean="0">
                                  <a:latin typeface="Cambria Math" panose="02040503050406030204" pitchFamily="18" charset="0"/>
                                </a:rPr>
                                <m:t>Div</m:t>
                              </m:r>
                              <m:r>
                                <a:rPr lang="en-US" sz="1500" b="0" i="0" dirty="0" smtClean="0">
                                  <a:latin typeface="Cambria Math" panose="02040503050406030204" pitchFamily="18" charset="0"/>
                                </a:rPr>
                                <m:t> </m:t>
                              </m:r>
                              <m:sSubSup>
                                <m:sSubSupPr>
                                  <m:ctrlPr>
                                    <a:rPr lang="en-US" sz="1500" i="1" dirty="0">
                                      <a:latin typeface="Cambria Math" panose="02040503050406030204" pitchFamily="18" charset="0"/>
                                    </a:rPr>
                                  </m:ctrlPr>
                                </m:sSubSupPr>
                                <m:e>
                                  <m:r>
                                    <a:rPr lang="en-US" sz="1500" b="1" i="1" dirty="0">
                                      <a:latin typeface="Cambria Math" panose="02040503050406030204" pitchFamily="18" charset="0"/>
                                    </a:rPr>
                                    <m:t>𝑷</m:t>
                                  </m:r>
                                </m:e>
                                <m:sub>
                                  <m:r>
                                    <a:rPr lang="en-US" sz="1500" i="1" dirty="0">
                                      <a:latin typeface="Cambria Math" panose="02040503050406030204" pitchFamily="18" charset="0"/>
                                    </a:rPr>
                                    <m:t>1</m:t>
                                  </m:r>
                                </m:sub>
                                <m:sup>
                                  <m:r>
                                    <a:rPr lang="en-US" sz="1500" i="1" dirty="0">
                                      <a:latin typeface="Cambria Math" panose="02040503050406030204" pitchFamily="18" charset="0"/>
                                    </a:rPr>
                                    <m:t>(</m:t>
                                  </m:r>
                                  <m:r>
                                    <a:rPr lang="en-US" sz="1500" i="1" dirty="0">
                                      <a:latin typeface="Cambria Math" panose="02040503050406030204" pitchFamily="18" charset="0"/>
                                    </a:rPr>
                                    <m:t>𝑛</m:t>
                                  </m:r>
                                  <m:r>
                                    <a:rPr lang="en-US" sz="1500" i="1" dirty="0">
                                      <a:latin typeface="Cambria Math" panose="02040503050406030204" pitchFamily="18" charset="0"/>
                                    </a:rPr>
                                    <m:t>+1)</m:t>
                                  </m:r>
                                </m:sup>
                              </m:sSubSup>
                              <m:r>
                                <a:rPr lang="en-US" sz="1500" dirty="0">
                                  <a:latin typeface="Cambria Math" panose="02040503050406030204" pitchFamily="18" charset="0"/>
                                </a:rPr>
                                <m:t>+</m:t>
                              </m:r>
                              <m:r>
                                <a:rPr lang="en-US" sz="1500" i="1">
                                  <a:latin typeface="Cambria Math" panose="02040503050406030204" pitchFamily="18" charset="0"/>
                                  <a:ea typeface="Cambria Math" panose="02040503050406030204" pitchFamily="18" charset="0"/>
                                </a:rPr>
                                <m:t>𝜌</m:t>
                              </m:r>
                              <m:r>
                                <a:rPr lang="en-US" sz="1500" b="1" i="1">
                                  <a:latin typeface="Cambria Math" panose="02040503050406030204" pitchFamily="18" charset="0"/>
                                  <a:ea typeface="Cambria Math" panose="02040503050406030204" pitchFamily="18" charset="0"/>
                                </a:rPr>
                                <m:t>𝑩</m:t>
                              </m:r>
                              <m:r>
                                <a:rPr lang="en-US" sz="1500" b="1" i="1">
                                  <a:latin typeface="Cambria Math" panose="02040503050406030204" pitchFamily="18" charset="0"/>
                                  <a:ea typeface="Cambria Math" panose="02040503050406030204" pitchFamily="18" charset="0"/>
                                </a:rPr>
                                <m:t>(</m:t>
                              </m:r>
                              <m:sSub>
                                <m:sSubPr>
                                  <m:ctrlPr>
                                    <a:rPr lang="en-US" sz="1500" i="1">
                                      <a:latin typeface="Cambria Math" panose="02040503050406030204" pitchFamily="18" charset="0"/>
                                      <a:ea typeface="Cambria Math" panose="02040503050406030204" pitchFamily="18" charset="0"/>
                                    </a:rPr>
                                  </m:ctrlPr>
                                </m:sSubPr>
                                <m:e>
                                  <m:r>
                                    <a:rPr lang="en-US" sz="1500" i="1">
                                      <a:latin typeface="Cambria Math" panose="02040503050406030204" pitchFamily="18" charset="0"/>
                                      <a:ea typeface="Cambria Math" panose="02040503050406030204" pitchFamily="18" charset="0"/>
                                    </a:rPr>
                                    <m:t>𝑡</m:t>
                                  </m:r>
                                </m:e>
                                <m:sub>
                                  <m:r>
                                    <a:rPr lang="en-US" sz="1500" i="1">
                                      <a:latin typeface="Cambria Math" panose="02040503050406030204" pitchFamily="18" charset="0"/>
                                      <a:ea typeface="Cambria Math" panose="02040503050406030204" pitchFamily="18" charset="0"/>
                                    </a:rPr>
                                    <m:t>𝑖</m:t>
                                  </m:r>
                                </m:sub>
                              </m:sSub>
                              <m:r>
                                <a:rPr lang="en-US" sz="1500" b="1" i="1">
                                  <a:latin typeface="Cambria Math" panose="02040503050406030204" pitchFamily="18" charset="0"/>
                                  <a:ea typeface="Cambria Math" panose="02040503050406030204" pitchFamily="18" charset="0"/>
                                </a:rPr>
                                <m:t>)=</m:t>
                              </m:r>
                              <m:r>
                                <a:rPr lang="en-US" sz="1500" b="1" i="1">
                                  <a:latin typeface="Cambria Math" panose="02040503050406030204" pitchFamily="18" charset="0"/>
                                  <a:ea typeface="Cambria Math" panose="02040503050406030204" pitchFamily="18" charset="0"/>
                                </a:rPr>
                                <m:t>𝟎</m:t>
                              </m:r>
                              <m:r>
                                <a:rPr lang="en-US" sz="1500" i="1">
                                  <a:latin typeface="Cambria Math" panose="02040503050406030204" pitchFamily="18" charset="0"/>
                                  <a:ea typeface="Cambria Math" panose="02040503050406030204" pitchFamily="18" charset="0"/>
                                </a:rPr>
                                <m:t> </m:t>
                              </m:r>
                              <m:r>
                                <m:rPr>
                                  <m:nor/>
                                </m:rPr>
                                <a:rPr lang="en-US" sz="1500" dirty="0"/>
                                <m:t>, </m:t>
                              </m:r>
                              <m:r>
                                <m:rPr>
                                  <m:nor/>
                                </m:rPr>
                                <a:rPr lang="en-US" sz="1500" dirty="0">
                                  <a:latin typeface="Calibri" panose="020F0502020204030204" pitchFamily="34" charset="0"/>
                                  <a:cs typeface="Calibri" panose="020F0502020204030204" pitchFamily="34" charset="0"/>
                                </a:rPr>
                                <m:t>in</m:t>
                              </m:r>
                              <m:r>
                                <m:rPr>
                                  <m:nor/>
                                </m:rPr>
                                <a:rPr lang="en-US" sz="1500" b="0" i="0" dirty="0" smtClean="0">
                                  <a:latin typeface="Calibri" panose="020F0502020204030204" pitchFamily="34" charset="0"/>
                                  <a:cs typeface="Calibri" panose="020F0502020204030204" pitchFamily="34" charset="0"/>
                                </a:rPr>
                                <m:t> </m:t>
                              </m:r>
                              <m:sSub>
                                <m:sSubPr>
                                  <m:ctrlPr>
                                    <a:rPr lang="en-US" sz="1500" b="0" i="1" dirty="0" smtClean="0">
                                      <a:latin typeface="Cambria Math" panose="02040503050406030204" pitchFamily="18" charset="0"/>
                                      <a:cs typeface="Calibri" panose="020F0502020204030204" pitchFamily="34" charset="0"/>
                                    </a:rPr>
                                  </m:ctrlPr>
                                </m:sSubPr>
                                <m:e>
                                  <m:r>
                                    <m:rPr>
                                      <m:sty m:val="p"/>
                                    </m:rPr>
                                    <a:rPr lang="el-GR" sz="1500" b="0" i="1" dirty="0" smtClean="0">
                                      <a:latin typeface="Cambria Math" panose="02040503050406030204" pitchFamily="18" charset="0"/>
                                      <a:ea typeface="Cambria Math" panose="02040503050406030204" pitchFamily="18" charset="0"/>
                                      <a:cs typeface="Calibri" panose="020F0502020204030204" pitchFamily="34" charset="0"/>
                                    </a:rPr>
                                    <m:t>Ω</m:t>
                                  </m:r>
                                </m:e>
                                <m:sub>
                                  <m:r>
                                    <a:rPr lang="en-US" sz="1500" b="0" i="1" dirty="0" smtClean="0">
                                      <a:latin typeface="Cambria Math" panose="02040503050406030204" pitchFamily="18" charset="0"/>
                                      <a:cs typeface="Calibri" panose="020F0502020204030204" pitchFamily="34" charset="0"/>
                                    </a:rPr>
                                    <m:t>1</m:t>
                                  </m:r>
                                </m:sub>
                              </m:sSub>
                              <m:r>
                                <m:rPr>
                                  <m:nor/>
                                </m:rPr>
                                <a:rPr lang="en-US" sz="1500" dirty="0"/>
                                <m:t> </m:t>
                              </m:r>
                            </m:e>
                            <m:e>
                              <m:sSubSup>
                                <m:sSubSupPr>
                                  <m:ctrlPr>
                                    <a:rPr lang="en-US" sz="1500" i="1" smtClean="0">
                                      <a:latin typeface="Cambria Math" panose="02040503050406030204" pitchFamily="18" charset="0"/>
                                    </a:rPr>
                                  </m:ctrlPr>
                                </m:sSubSupPr>
                                <m:e>
                                  <m:r>
                                    <a:rPr lang="en-US" sz="1500" b="1" i="1">
                                      <a:latin typeface="Cambria Math" panose="02040503050406030204" pitchFamily="18" charset="0"/>
                                      <a:ea typeface="Cambria Math" panose="02040503050406030204" pitchFamily="18" charset="0"/>
                                    </a:rPr>
                                    <m:t>𝝋</m:t>
                                  </m:r>
                                </m:e>
                                <m:sub>
                                  <m:r>
                                    <a:rPr lang="en-US" sz="1500" b="0" i="1" smtClean="0">
                                      <a:latin typeface="Cambria Math" panose="02040503050406030204" pitchFamily="18" charset="0"/>
                                    </a:rPr>
                                    <m:t>1</m:t>
                                  </m:r>
                                </m:sub>
                                <m:sup>
                                  <m:r>
                                    <a:rPr lang="en-US" sz="1500" b="0" i="1" smtClean="0">
                                      <a:latin typeface="Cambria Math" panose="02040503050406030204" pitchFamily="18" charset="0"/>
                                    </a:rPr>
                                    <m:t>(</m:t>
                                  </m:r>
                                  <m:r>
                                    <a:rPr lang="en-US" sz="1500" b="0" i="1" smtClean="0">
                                      <a:latin typeface="Cambria Math" panose="02040503050406030204" pitchFamily="18" charset="0"/>
                                    </a:rPr>
                                    <m:t>𝑛</m:t>
                                  </m:r>
                                  <m:r>
                                    <a:rPr lang="en-US" sz="1500" b="0" i="1" smtClean="0">
                                      <a:latin typeface="Cambria Math" panose="02040503050406030204" pitchFamily="18" charset="0"/>
                                    </a:rPr>
                                    <m:t>+1)</m:t>
                                  </m:r>
                                </m:sup>
                              </m:sSubSup>
                              <m:r>
                                <a:rPr lang="en-US" sz="1500" i="1">
                                  <a:latin typeface="Cambria Math" panose="02040503050406030204" pitchFamily="18" charset="0"/>
                                  <a:ea typeface="Cambria Math" panose="02040503050406030204" pitchFamily="18" charset="0"/>
                                </a:rPr>
                                <m:t>=</m:t>
                              </m:r>
                              <m:r>
                                <a:rPr lang="en-US" sz="1500" b="1" i="1">
                                  <a:latin typeface="Cambria Math" panose="02040503050406030204" pitchFamily="18" charset="0"/>
                                  <a:ea typeface="Cambria Math" panose="02040503050406030204" pitchFamily="18" charset="0"/>
                                </a:rPr>
                                <m:t>𝝌</m:t>
                              </m:r>
                              <m:r>
                                <m:rPr>
                                  <m:nor/>
                                </m:rPr>
                                <a:rPr lang="en-US" sz="1500" dirty="0"/>
                                <m:t>,     </m:t>
                              </m:r>
                              <m:r>
                                <m:rPr>
                                  <m:nor/>
                                </m:rPr>
                                <a:rPr lang="en-US" sz="1500" b="0" i="0" dirty="0" smtClean="0"/>
                                <m:t>     </m:t>
                              </m:r>
                              <m:r>
                                <m:rPr>
                                  <m:nor/>
                                </m:rPr>
                                <a:rPr lang="en-US" sz="1500" dirty="0"/>
                                <m:t> </m:t>
                              </m:r>
                              <m:r>
                                <m:rPr>
                                  <m:nor/>
                                </m:rPr>
                                <a:rPr lang="en-US" sz="1500" b="0" i="0" dirty="0" smtClean="0"/>
                                <m:t> </m:t>
                              </m:r>
                              <m:r>
                                <m:rPr>
                                  <m:nor/>
                                </m:rPr>
                                <a:rPr lang="en-US" sz="1500" dirty="0">
                                  <a:latin typeface="Calibri" panose="020F0502020204030204" pitchFamily="34" charset="0"/>
                                  <a:cs typeface="Calibri" panose="020F0502020204030204" pitchFamily="34" charset="0"/>
                                </a:rPr>
                                <m:t>on</m:t>
                              </m:r>
                              <m:r>
                                <m:rPr>
                                  <m:nor/>
                                </m:rPr>
                                <a:rPr lang="en-US" sz="1500" dirty="0"/>
                                <m:t> </m:t>
                              </m:r>
                              <m:r>
                                <a:rPr lang="en-US" sz="1500" i="1" dirty="0" smtClean="0">
                                  <a:latin typeface="Cambria Math" panose="02040503050406030204" pitchFamily="18" charset="0"/>
                                  <a:ea typeface="Cambria Math" panose="02040503050406030204" pitchFamily="18" charset="0"/>
                                </a:rPr>
                                <m:t>𝜕</m:t>
                              </m:r>
                              <m:sSub>
                                <m:sSubPr>
                                  <m:ctrlPr>
                                    <a:rPr lang="en-US" sz="1500" i="1" dirty="0" smtClean="0">
                                      <a:latin typeface="Cambria Math" panose="02040503050406030204" pitchFamily="18" charset="0"/>
                                      <a:ea typeface="Cambria Math" panose="02040503050406030204" pitchFamily="18" charset="0"/>
                                    </a:rPr>
                                  </m:ctrlPr>
                                </m:sSubPr>
                                <m:e>
                                  <m:r>
                                    <m:rPr>
                                      <m:sty m:val="p"/>
                                    </m:rPr>
                                    <a:rPr lang="el-GR" sz="1500" i="1" dirty="0" smtClean="0">
                                      <a:latin typeface="Cambria Math" panose="02040503050406030204" pitchFamily="18" charset="0"/>
                                      <a:ea typeface="Cambria Math" panose="02040503050406030204" pitchFamily="18" charset="0"/>
                                    </a:rPr>
                                    <m:t>Ω</m:t>
                                  </m:r>
                                </m:e>
                                <m:sub>
                                  <m:r>
                                    <a:rPr lang="en-US" sz="1500" b="0" i="1" dirty="0" smtClean="0">
                                      <a:latin typeface="Cambria Math" panose="02040503050406030204" pitchFamily="18" charset="0"/>
                                      <a:ea typeface="Cambria Math" panose="02040503050406030204" pitchFamily="18" charset="0"/>
                                    </a:rPr>
                                    <m:t>1</m:t>
                                  </m:r>
                                </m:sub>
                              </m:sSub>
                              <m:r>
                                <a:rPr lang="en-US" sz="1500" b="0" i="1" dirty="0" smtClean="0">
                                  <a:latin typeface="Cambria Math" panose="02040503050406030204" pitchFamily="18" charset="0"/>
                                  <a:ea typeface="Cambria Math" panose="02040503050406030204" pitchFamily="18" charset="0"/>
                                </a:rPr>
                                <m:t>\</m:t>
                              </m:r>
                              <m:sSub>
                                <m:sSubPr>
                                  <m:ctrlPr>
                                    <a:rPr lang="en-US" sz="1500" b="0" i="1" dirty="0" smtClean="0">
                                      <a:latin typeface="Cambria Math" panose="02040503050406030204" pitchFamily="18" charset="0"/>
                                      <a:ea typeface="Cambria Math" panose="02040503050406030204" pitchFamily="18" charset="0"/>
                                    </a:rPr>
                                  </m:ctrlPr>
                                </m:sSubPr>
                                <m:e>
                                  <m:r>
                                    <m:rPr>
                                      <m:sty m:val="p"/>
                                    </m:rPr>
                                    <a:rPr lang="el-GR" sz="1500" b="0" i="1" dirty="0" smtClean="0">
                                      <a:latin typeface="Cambria Math" panose="02040503050406030204" pitchFamily="18" charset="0"/>
                                      <a:ea typeface="Cambria Math" panose="02040503050406030204" pitchFamily="18" charset="0"/>
                                    </a:rPr>
                                    <m:t>Γ</m:t>
                                  </m:r>
                                </m:e>
                                <m:sub>
                                  <m:r>
                                    <a:rPr lang="en-US" sz="1500" b="0" i="1" dirty="0" smtClean="0">
                                      <a:latin typeface="Cambria Math" panose="02040503050406030204" pitchFamily="18" charset="0"/>
                                      <a:ea typeface="Cambria Math" panose="02040503050406030204" pitchFamily="18" charset="0"/>
                                    </a:rPr>
                                    <m:t>1</m:t>
                                  </m:r>
                                </m:sub>
                              </m:sSub>
                              <m:r>
                                <m:rPr>
                                  <m:nor/>
                                </m:rPr>
                                <a:rPr lang="en-US" sz="1500" dirty="0">
                                  <a:ea typeface="Cambria Math" panose="02040503050406030204" pitchFamily="18" charset="0"/>
                                </a:rPr>
                                <m:t> </m:t>
                              </m:r>
                            </m:e>
                            <m:e>
                              <m:sSubSup>
                                <m:sSubSupPr>
                                  <m:ctrlPr>
                                    <a:rPr lang="en-US" sz="1500" i="1">
                                      <a:latin typeface="Cambria Math" panose="02040503050406030204" pitchFamily="18" charset="0"/>
                                    </a:rPr>
                                  </m:ctrlPr>
                                </m:sSubSupPr>
                                <m:e>
                                  <m:r>
                                    <a:rPr lang="en-US" sz="1500" b="1" i="1">
                                      <a:latin typeface="Cambria Math" panose="02040503050406030204" pitchFamily="18" charset="0"/>
                                      <a:ea typeface="Cambria Math" panose="02040503050406030204" pitchFamily="18" charset="0"/>
                                    </a:rPr>
                                    <m:t>𝝋</m:t>
                                  </m:r>
                                </m:e>
                                <m:sub>
                                  <m:r>
                                    <a:rPr lang="en-US" sz="1500" i="1">
                                      <a:latin typeface="Cambria Math" panose="02040503050406030204" pitchFamily="18" charset="0"/>
                                    </a:rPr>
                                    <m:t>1</m:t>
                                  </m:r>
                                </m:sub>
                                <m:sup>
                                  <m:r>
                                    <a:rPr lang="en-US" sz="1500" i="1">
                                      <a:latin typeface="Cambria Math" panose="02040503050406030204" pitchFamily="18" charset="0"/>
                                    </a:rPr>
                                    <m:t>(</m:t>
                                  </m:r>
                                  <m:r>
                                    <a:rPr lang="en-US" sz="1500" i="1">
                                      <a:latin typeface="Cambria Math" panose="02040503050406030204" pitchFamily="18" charset="0"/>
                                    </a:rPr>
                                    <m:t>𝑛</m:t>
                                  </m:r>
                                  <m:r>
                                    <a:rPr lang="en-US" sz="1500" i="1">
                                      <a:latin typeface="Cambria Math" panose="02040503050406030204" pitchFamily="18" charset="0"/>
                                    </a:rPr>
                                    <m:t>+1)</m:t>
                                  </m:r>
                                </m:sup>
                              </m:sSubSup>
                              <m:r>
                                <a:rPr lang="en-US" sz="1500" i="1">
                                  <a:latin typeface="Cambria Math" panose="02040503050406030204" pitchFamily="18" charset="0"/>
                                  <a:ea typeface="Cambria Math" panose="02040503050406030204" pitchFamily="18" charset="0"/>
                                </a:rPr>
                                <m:t>=</m:t>
                              </m:r>
                              <m:sSubSup>
                                <m:sSubSupPr>
                                  <m:ctrlPr>
                                    <a:rPr lang="en-US" sz="1500" i="1">
                                      <a:latin typeface="Cambria Math" panose="02040503050406030204" pitchFamily="18" charset="0"/>
                                    </a:rPr>
                                  </m:ctrlPr>
                                </m:sSubSupPr>
                                <m:e>
                                  <m:r>
                                    <a:rPr lang="en-US" sz="1500" b="1" i="1">
                                      <a:latin typeface="Cambria Math" panose="02040503050406030204" pitchFamily="18" charset="0"/>
                                      <a:ea typeface="Cambria Math" panose="02040503050406030204" pitchFamily="18" charset="0"/>
                                    </a:rPr>
                                    <m:t>𝝋</m:t>
                                  </m:r>
                                </m:e>
                                <m:sub>
                                  <m:r>
                                    <a:rPr lang="en-US" sz="1500" b="0" i="1" smtClean="0">
                                      <a:latin typeface="Cambria Math" panose="02040503050406030204" pitchFamily="18" charset="0"/>
                                      <a:ea typeface="Cambria Math" panose="02040503050406030204" pitchFamily="18" charset="0"/>
                                    </a:rPr>
                                    <m:t>2</m:t>
                                  </m:r>
                                </m:sub>
                                <m:sup>
                                  <m:r>
                                    <a:rPr lang="en-US" sz="1500" i="1">
                                      <a:latin typeface="Cambria Math" panose="02040503050406030204" pitchFamily="18" charset="0"/>
                                    </a:rPr>
                                    <m:t>(</m:t>
                                  </m:r>
                                  <m:r>
                                    <a:rPr lang="en-US" sz="1500" i="1">
                                      <a:latin typeface="Cambria Math" panose="02040503050406030204" pitchFamily="18" charset="0"/>
                                    </a:rPr>
                                    <m:t>𝑛</m:t>
                                  </m:r>
                                  <m:r>
                                    <a:rPr lang="en-US" sz="1500" i="1">
                                      <a:latin typeface="Cambria Math" panose="02040503050406030204" pitchFamily="18" charset="0"/>
                                    </a:rPr>
                                    <m:t>)</m:t>
                                  </m:r>
                                </m:sup>
                              </m:sSubSup>
                              <m:r>
                                <a:rPr lang="en-US" sz="1500" b="0" i="1" smtClean="0">
                                  <a:latin typeface="Cambria Math" panose="02040503050406030204" pitchFamily="18" charset="0"/>
                                </a:rPr>
                                <m:t>  </m:t>
                              </m:r>
                              <m:r>
                                <m:rPr>
                                  <m:nor/>
                                </m:rPr>
                                <a:rPr lang="en-US" sz="1500" b="0" i="0" smtClean="0">
                                  <a:latin typeface="Cambria Math" panose="02040503050406030204" pitchFamily="18" charset="0"/>
                                </a:rPr>
                                <m:t>                    </m:t>
                              </m:r>
                              <m:r>
                                <m:rPr>
                                  <m:nor/>
                                </m:rPr>
                                <a:rPr lang="en-US" sz="1500" dirty="0">
                                  <a:latin typeface="Calibri" panose="020F0502020204030204" pitchFamily="34" charset="0"/>
                                  <a:cs typeface="Calibri" panose="020F0502020204030204" pitchFamily="34" charset="0"/>
                                </a:rPr>
                                <m:t>on</m:t>
                              </m:r>
                              <m:r>
                                <a:rPr lang="en-US" sz="1500" b="0" i="1" dirty="0" smtClean="0">
                                  <a:latin typeface="Cambria Math" panose="02040503050406030204" pitchFamily="18" charset="0"/>
                                  <a:cs typeface="Calibri" panose="020F0502020204030204" pitchFamily="34" charset="0"/>
                                </a:rPr>
                                <m:t>  </m:t>
                              </m:r>
                              <m:sSub>
                                <m:sSubPr>
                                  <m:ctrlPr>
                                    <a:rPr lang="en-US" sz="1500" i="1" dirty="0">
                                      <a:latin typeface="Cambria Math" panose="02040503050406030204" pitchFamily="18" charset="0"/>
                                      <a:ea typeface="Cambria Math" panose="02040503050406030204" pitchFamily="18" charset="0"/>
                                    </a:rPr>
                                  </m:ctrlPr>
                                </m:sSubPr>
                                <m:e>
                                  <m:r>
                                    <m:rPr>
                                      <m:sty m:val="p"/>
                                    </m:rPr>
                                    <a:rPr lang="el-GR" sz="1500" i="1" dirty="0">
                                      <a:latin typeface="Cambria Math" panose="02040503050406030204" pitchFamily="18" charset="0"/>
                                      <a:ea typeface="Cambria Math" panose="02040503050406030204" pitchFamily="18" charset="0"/>
                                    </a:rPr>
                                    <m:t>Γ</m:t>
                                  </m:r>
                                </m:e>
                                <m:sub>
                                  <m:r>
                                    <a:rPr lang="en-US" sz="1500" b="0" i="1" dirty="0" smtClean="0">
                                      <a:latin typeface="Cambria Math" panose="02040503050406030204" pitchFamily="18" charset="0"/>
                                      <a:ea typeface="Cambria Math" panose="02040503050406030204" pitchFamily="18" charset="0"/>
                                    </a:rPr>
                                    <m:t>2</m:t>
                                  </m:r>
                                </m:sub>
                              </m:sSub>
                            </m:e>
                          </m:eqArr>
                        </m:e>
                      </m:d>
                    </m:oMath>
                  </m:oMathPara>
                </a14:m>
                <a:endParaRPr lang="en-US" sz="1500" i="0" dirty="0">
                  <a:latin typeface="Cambria Math" panose="02040503050406030204" pitchFamily="18" charset="0"/>
                </a:endParaRPr>
              </a:p>
            </p:txBody>
          </p:sp>
        </mc:Choice>
        <mc:Fallback xmlns="">
          <p:sp>
            <p:nvSpPr>
              <p:cNvPr id="22" name="TextBox 21">
                <a:extLst>
                  <a:ext uri="{FF2B5EF4-FFF2-40B4-BE49-F238E27FC236}">
                    <a16:creationId xmlns:a16="http://schemas.microsoft.com/office/drawing/2014/main" id="{691E96DB-D33F-4C27-A352-665AAF35FB2A}"/>
                  </a:ext>
                </a:extLst>
              </p:cNvPr>
              <p:cNvSpPr txBox="1">
                <a:spLocks noRot="1" noChangeAspect="1" noMove="1" noResize="1" noEditPoints="1" noAdjustHandles="1" noChangeArrowheads="1" noChangeShapeType="1" noTextEdit="1"/>
              </p:cNvSpPr>
              <p:nvPr/>
            </p:nvSpPr>
            <p:spPr>
              <a:xfrm>
                <a:off x="-921090" y="1068625"/>
                <a:ext cx="5178175" cy="1132811"/>
              </a:xfrm>
              <a:prstGeom prst="rect">
                <a:avLst/>
              </a:prstGeom>
              <a:blipFill>
                <a:blip r:embed="rId6"/>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23" name="TextBox 22">
                <a:extLst>
                  <a:ext uri="{FF2B5EF4-FFF2-40B4-BE49-F238E27FC236}">
                    <a16:creationId xmlns:a16="http://schemas.microsoft.com/office/drawing/2014/main" id="{6AC3B890-B757-40A3-9F1C-763BC3883EB4}"/>
                  </a:ext>
                </a:extLst>
              </p:cNvPr>
              <p:cNvSpPr txBox="1"/>
              <p:nvPr/>
            </p:nvSpPr>
            <p:spPr>
              <a:xfrm>
                <a:off x="-956066" y="2126935"/>
                <a:ext cx="5178175" cy="1132811"/>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d>
                        <m:dPr>
                          <m:begChr m:val="{"/>
                          <m:endChr m:val=""/>
                          <m:ctrlPr>
                            <a:rPr lang="en-US" sz="1500" i="1" smtClean="0">
                              <a:latin typeface="Cambria Math" panose="02040503050406030204" pitchFamily="18" charset="0"/>
                            </a:rPr>
                          </m:ctrlPr>
                        </m:dPr>
                        <m:e>
                          <m:eqArr>
                            <m:eqArrPr>
                              <m:ctrlPr>
                                <a:rPr lang="en-US" sz="1500" i="1" smtClean="0">
                                  <a:latin typeface="Cambria Math" panose="02040503050406030204" pitchFamily="18" charset="0"/>
                                </a:rPr>
                              </m:ctrlPr>
                            </m:eqArrPr>
                            <m:e>
                              <m:r>
                                <m:rPr>
                                  <m:sty m:val="p"/>
                                </m:rPr>
                                <a:rPr lang="en-US" sz="1500" dirty="0" smtClean="0">
                                  <a:latin typeface="Cambria Math" panose="02040503050406030204" pitchFamily="18" charset="0"/>
                                </a:rPr>
                                <m:t>Div</m:t>
                              </m:r>
                              <m:r>
                                <a:rPr lang="en-US" sz="1500" b="0" i="0" dirty="0" smtClean="0">
                                  <a:latin typeface="Cambria Math" panose="02040503050406030204" pitchFamily="18" charset="0"/>
                                </a:rPr>
                                <m:t> </m:t>
                              </m:r>
                              <m:sSubSup>
                                <m:sSubSupPr>
                                  <m:ctrlPr>
                                    <a:rPr lang="en-US" sz="1500" i="1" dirty="0">
                                      <a:latin typeface="Cambria Math" panose="02040503050406030204" pitchFamily="18" charset="0"/>
                                    </a:rPr>
                                  </m:ctrlPr>
                                </m:sSubSupPr>
                                <m:e>
                                  <m:r>
                                    <a:rPr lang="en-US" sz="1500" b="1" i="1" dirty="0">
                                      <a:latin typeface="Cambria Math" panose="02040503050406030204" pitchFamily="18" charset="0"/>
                                    </a:rPr>
                                    <m:t>𝑷</m:t>
                                  </m:r>
                                </m:e>
                                <m:sub>
                                  <m:r>
                                    <a:rPr lang="en-US" sz="1500" b="0" i="1" dirty="0" smtClean="0">
                                      <a:latin typeface="Cambria Math" panose="02040503050406030204" pitchFamily="18" charset="0"/>
                                    </a:rPr>
                                    <m:t>2</m:t>
                                  </m:r>
                                </m:sub>
                                <m:sup>
                                  <m:r>
                                    <a:rPr lang="en-US" sz="1500" i="1" dirty="0">
                                      <a:latin typeface="Cambria Math" panose="02040503050406030204" pitchFamily="18" charset="0"/>
                                    </a:rPr>
                                    <m:t>(</m:t>
                                  </m:r>
                                  <m:r>
                                    <a:rPr lang="en-US" sz="1500" i="1" dirty="0">
                                      <a:latin typeface="Cambria Math" panose="02040503050406030204" pitchFamily="18" charset="0"/>
                                    </a:rPr>
                                    <m:t>𝑛</m:t>
                                  </m:r>
                                  <m:r>
                                    <a:rPr lang="en-US" sz="1500" i="1" dirty="0">
                                      <a:latin typeface="Cambria Math" panose="02040503050406030204" pitchFamily="18" charset="0"/>
                                    </a:rPr>
                                    <m:t>+1)</m:t>
                                  </m:r>
                                </m:sup>
                              </m:sSubSup>
                              <m:r>
                                <a:rPr lang="en-US" sz="1500" dirty="0">
                                  <a:latin typeface="Cambria Math" panose="02040503050406030204" pitchFamily="18" charset="0"/>
                                </a:rPr>
                                <m:t>+</m:t>
                              </m:r>
                              <m:r>
                                <a:rPr lang="en-US" sz="1500" i="1">
                                  <a:latin typeface="Cambria Math" panose="02040503050406030204" pitchFamily="18" charset="0"/>
                                  <a:ea typeface="Cambria Math" panose="02040503050406030204" pitchFamily="18" charset="0"/>
                                </a:rPr>
                                <m:t>𝜌</m:t>
                              </m:r>
                              <m:r>
                                <a:rPr lang="en-US" sz="1500" b="1" i="1">
                                  <a:latin typeface="Cambria Math" panose="02040503050406030204" pitchFamily="18" charset="0"/>
                                  <a:ea typeface="Cambria Math" panose="02040503050406030204" pitchFamily="18" charset="0"/>
                                </a:rPr>
                                <m:t>𝑩</m:t>
                              </m:r>
                              <m:r>
                                <a:rPr lang="en-US" sz="1500" b="1" i="1">
                                  <a:latin typeface="Cambria Math" panose="02040503050406030204" pitchFamily="18" charset="0"/>
                                  <a:ea typeface="Cambria Math" panose="02040503050406030204" pitchFamily="18" charset="0"/>
                                </a:rPr>
                                <m:t>(</m:t>
                              </m:r>
                              <m:sSub>
                                <m:sSubPr>
                                  <m:ctrlPr>
                                    <a:rPr lang="en-US" sz="1500" i="1">
                                      <a:latin typeface="Cambria Math" panose="02040503050406030204" pitchFamily="18" charset="0"/>
                                      <a:ea typeface="Cambria Math" panose="02040503050406030204" pitchFamily="18" charset="0"/>
                                    </a:rPr>
                                  </m:ctrlPr>
                                </m:sSubPr>
                                <m:e>
                                  <m:r>
                                    <a:rPr lang="en-US" sz="1500" i="1">
                                      <a:latin typeface="Cambria Math" panose="02040503050406030204" pitchFamily="18" charset="0"/>
                                      <a:ea typeface="Cambria Math" panose="02040503050406030204" pitchFamily="18" charset="0"/>
                                    </a:rPr>
                                    <m:t>𝑡</m:t>
                                  </m:r>
                                </m:e>
                                <m:sub>
                                  <m:r>
                                    <a:rPr lang="en-US" sz="1500" i="1">
                                      <a:latin typeface="Cambria Math" panose="02040503050406030204" pitchFamily="18" charset="0"/>
                                      <a:ea typeface="Cambria Math" panose="02040503050406030204" pitchFamily="18" charset="0"/>
                                    </a:rPr>
                                    <m:t>𝑖</m:t>
                                  </m:r>
                                </m:sub>
                              </m:sSub>
                              <m:r>
                                <a:rPr lang="en-US" sz="1500" b="1" i="1">
                                  <a:latin typeface="Cambria Math" panose="02040503050406030204" pitchFamily="18" charset="0"/>
                                  <a:ea typeface="Cambria Math" panose="02040503050406030204" pitchFamily="18" charset="0"/>
                                </a:rPr>
                                <m:t>)=</m:t>
                              </m:r>
                              <m:r>
                                <a:rPr lang="en-US" sz="1500" b="1" i="1">
                                  <a:latin typeface="Cambria Math" panose="02040503050406030204" pitchFamily="18" charset="0"/>
                                  <a:ea typeface="Cambria Math" panose="02040503050406030204" pitchFamily="18" charset="0"/>
                                </a:rPr>
                                <m:t>𝟎</m:t>
                              </m:r>
                              <m:r>
                                <a:rPr lang="en-US" sz="1500" i="1">
                                  <a:latin typeface="Cambria Math" panose="02040503050406030204" pitchFamily="18" charset="0"/>
                                  <a:ea typeface="Cambria Math" panose="02040503050406030204" pitchFamily="18" charset="0"/>
                                </a:rPr>
                                <m:t> </m:t>
                              </m:r>
                              <m:r>
                                <m:rPr>
                                  <m:nor/>
                                </m:rPr>
                                <a:rPr lang="en-US" sz="1500" dirty="0"/>
                                <m:t>, </m:t>
                              </m:r>
                              <m:r>
                                <m:rPr>
                                  <m:nor/>
                                </m:rPr>
                                <a:rPr lang="en-US" sz="1500" dirty="0">
                                  <a:latin typeface="Calibri" panose="020F0502020204030204" pitchFamily="34" charset="0"/>
                                  <a:cs typeface="Calibri" panose="020F0502020204030204" pitchFamily="34" charset="0"/>
                                </a:rPr>
                                <m:t>in</m:t>
                              </m:r>
                              <m:sSub>
                                <m:sSubPr>
                                  <m:ctrlPr>
                                    <a:rPr lang="en-US" sz="1500" i="1" dirty="0">
                                      <a:latin typeface="Cambria Math" panose="02040503050406030204" pitchFamily="18" charset="0"/>
                                      <a:cs typeface="Calibri" panose="020F0502020204030204" pitchFamily="34" charset="0"/>
                                    </a:rPr>
                                  </m:ctrlPr>
                                </m:sSubPr>
                                <m:e>
                                  <m:r>
                                    <a:rPr lang="en-US" sz="1500" b="0" i="1" dirty="0" smtClean="0">
                                      <a:latin typeface="Cambria Math" panose="02040503050406030204" pitchFamily="18" charset="0"/>
                                      <a:cs typeface="Calibri" panose="020F0502020204030204" pitchFamily="34" charset="0"/>
                                    </a:rPr>
                                    <m:t> </m:t>
                                  </m:r>
                                  <m:r>
                                    <m:rPr>
                                      <m:sty m:val="p"/>
                                    </m:rPr>
                                    <a:rPr lang="el-GR" sz="1500" i="1" dirty="0">
                                      <a:latin typeface="Cambria Math" panose="02040503050406030204" pitchFamily="18" charset="0"/>
                                      <a:ea typeface="Cambria Math" panose="02040503050406030204" pitchFamily="18" charset="0"/>
                                      <a:cs typeface="Calibri" panose="020F0502020204030204" pitchFamily="34" charset="0"/>
                                    </a:rPr>
                                    <m:t>Ω</m:t>
                                  </m:r>
                                </m:e>
                                <m:sub>
                                  <m:r>
                                    <a:rPr lang="en-US" sz="1500" b="0" i="1" dirty="0" smtClean="0">
                                      <a:latin typeface="Cambria Math" panose="02040503050406030204" pitchFamily="18" charset="0"/>
                                      <a:ea typeface="Cambria Math" panose="02040503050406030204" pitchFamily="18" charset="0"/>
                                      <a:cs typeface="Calibri" panose="020F0502020204030204" pitchFamily="34" charset="0"/>
                                    </a:rPr>
                                    <m:t>2</m:t>
                                  </m:r>
                                </m:sub>
                              </m:sSub>
                            </m:e>
                            <m:e>
                              <m:sSubSup>
                                <m:sSubSupPr>
                                  <m:ctrlPr>
                                    <a:rPr lang="en-US" sz="1500" i="1" smtClean="0">
                                      <a:latin typeface="Cambria Math" panose="02040503050406030204" pitchFamily="18" charset="0"/>
                                    </a:rPr>
                                  </m:ctrlPr>
                                </m:sSubSupPr>
                                <m:e>
                                  <m:r>
                                    <a:rPr lang="en-US" sz="1500" b="1" i="1">
                                      <a:latin typeface="Cambria Math" panose="02040503050406030204" pitchFamily="18" charset="0"/>
                                      <a:ea typeface="Cambria Math" panose="02040503050406030204" pitchFamily="18" charset="0"/>
                                    </a:rPr>
                                    <m:t>𝝋</m:t>
                                  </m:r>
                                </m:e>
                                <m:sub>
                                  <m:r>
                                    <a:rPr lang="en-US" sz="1500" b="0" i="1" smtClean="0">
                                      <a:latin typeface="Cambria Math" panose="02040503050406030204" pitchFamily="18" charset="0"/>
                                    </a:rPr>
                                    <m:t>2</m:t>
                                  </m:r>
                                </m:sub>
                                <m:sup>
                                  <m:r>
                                    <a:rPr lang="en-US" sz="1500" b="0" i="1" smtClean="0">
                                      <a:latin typeface="Cambria Math" panose="02040503050406030204" pitchFamily="18" charset="0"/>
                                    </a:rPr>
                                    <m:t>(</m:t>
                                  </m:r>
                                  <m:r>
                                    <a:rPr lang="en-US" sz="1500" b="0" i="1" smtClean="0">
                                      <a:latin typeface="Cambria Math" panose="02040503050406030204" pitchFamily="18" charset="0"/>
                                    </a:rPr>
                                    <m:t>𝑛</m:t>
                                  </m:r>
                                  <m:r>
                                    <a:rPr lang="en-US" sz="1500" b="0" i="1" smtClean="0">
                                      <a:latin typeface="Cambria Math" panose="02040503050406030204" pitchFamily="18" charset="0"/>
                                    </a:rPr>
                                    <m:t>+1)</m:t>
                                  </m:r>
                                </m:sup>
                              </m:sSubSup>
                              <m:r>
                                <a:rPr lang="en-US" sz="1500" i="1">
                                  <a:latin typeface="Cambria Math" panose="02040503050406030204" pitchFamily="18" charset="0"/>
                                  <a:ea typeface="Cambria Math" panose="02040503050406030204" pitchFamily="18" charset="0"/>
                                </a:rPr>
                                <m:t>=</m:t>
                              </m:r>
                              <m:r>
                                <a:rPr lang="en-US" sz="1500" b="1" i="1">
                                  <a:latin typeface="Cambria Math" panose="02040503050406030204" pitchFamily="18" charset="0"/>
                                  <a:ea typeface="Cambria Math" panose="02040503050406030204" pitchFamily="18" charset="0"/>
                                </a:rPr>
                                <m:t>𝝌</m:t>
                              </m:r>
                              <m:r>
                                <m:rPr>
                                  <m:nor/>
                                </m:rPr>
                                <a:rPr lang="en-US" sz="1500" dirty="0"/>
                                <m:t>,     </m:t>
                              </m:r>
                              <m:r>
                                <m:rPr>
                                  <m:nor/>
                                </m:rPr>
                                <a:rPr lang="en-US" sz="1500" b="0" i="0" dirty="0" smtClean="0"/>
                                <m:t>     </m:t>
                              </m:r>
                              <m:r>
                                <m:rPr>
                                  <m:nor/>
                                </m:rPr>
                                <a:rPr lang="en-US" sz="1500" dirty="0"/>
                                <m:t> </m:t>
                              </m:r>
                              <m:r>
                                <m:rPr>
                                  <m:nor/>
                                </m:rPr>
                                <a:rPr lang="en-US" sz="1500" b="0" i="0" dirty="0" smtClean="0"/>
                                <m:t> </m:t>
                              </m:r>
                              <m:r>
                                <m:rPr>
                                  <m:nor/>
                                </m:rPr>
                                <a:rPr lang="en-US" sz="1500" dirty="0">
                                  <a:latin typeface="Calibri" panose="020F0502020204030204" pitchFamily="34" charset="0"/>
                                  <a:cs typeface="Calibri" panose="020F0502020204030204" pitchFamily="34" charset="0"/>
                                </a:rPr>
                                <m:t>on</m:t>
                              </m:r>
                              <m:r>
                                <m:rPr>
                                  <m:nor/>
                                </m:rPr>
                                <a:rPr lang="en-US" sz="1500" dirty="0"/>
                                <m:t> </m:t>
                              </m:r>
                              <m:r>
                                <a:rPr lang="en-US" sz="1500" i="1" dirty="0" smtClean="0">
                                  <a:latin typeface="Cambria Math" panose="02040503050406030204" pitchFamily="18" charset="0"/>
                                  <a:ea typeface="Cambria Math" panose="02040503050406030204" pitchFamily="18" charset="0"/>
                                </a:rPr>
                                <m:t>𝜕</m:t>
                              </m:r>
                              <m:sSub>
                                <m:sSubPr>
                                  <m:ctrlPr>
                                    <a:rPr lang="en-US" sz="1500" i="1" dirty="0" smtClean="0">
                                      <a:latin typeface="Cambria Math" panose="02040503050406030204" pitchFamily="18" charset="0"/>
                                      <a:ea typeface="Cambria Math" panose="02040503050406030204" pitchFamily="18" charset="0"/>
                                    </a:rPr>
                                  </m:ctrlPr>
                                </m:sSubPr>
                                <m:e>
                                  <m:r>
                                    <m:rPr>
                                      <m:sty m:val="p"/>
                                    </m:rPr>
                                    <a:rPr lang="el-GR" sz="1500" i="1" dirty="0" smtClean="0">
                                      <a:latin typeface="Cambria Math" panose="02040503050406030204" pitchFamily="18" charset="0"/>
                                      <a:ea typeface="Cambria Math" panose="02040503050406030204" pitchFamily="18" charset="0"/>
                                    </a:rPr>
                                    <m:t>Ω</m:t>
                                  </m:r>
                                </m:e>
                                <m:sub>
                                  <m:r>
                                    <a:rPr lang="en-US" sz="1500" b="0" i="1" dirty="0" smtClean="0">
                                      <a:latin typeface="Cambria Math" panose="02040503050406030204" pitchFamily="18" charset="0"/>
                                      <a:ea typeface="Cambria Math" panose="02040503050406030204" pitchFamily="18" charset="0"/>
                                    </a:rPr>
                                    <m:t>2</m:t>
                                  </m:r>
                                </m:sub>
                              </m:sSub>
                              <m:r>
                                <a:rPr lang="en-US" sz="1500" b="0" i="1" dirty="0" smtClean="0">
                                  <a:latin typeface="Cambria Math" panose="02040503050406030204" pitchFamily="18" charset="0"/>
                                  <a:ea typeface="Cambria Math" panose="02040503050406030204" pitchFamily="18" charset="0"/>
                                </a:rPr>
                                <m:t>\</m:t>
                              </m:r>
                              <m:sSub>
                                <m:sSubPr>
                                  <m:ctrlPr>
                                    <a:rPr lang="en-US" sz="1500" b="0" i="1" dirty="0" smtClean="0">
                                      <a:latin typeface="Cambria Math" panose="02040503050406030204" pitchFamily="18" charset="0"/>
                                      <a:ea typeface="Cambria Math" panose="02040503050406030204" pitchFamily="18" charset="0"/>
                                    </a:rPr>
                                  </m:ctrlPr>
                                </m:sSubPr>
                                <m:e>
                                  <m:r>
                                    <m:rPr>
                                      <m:sty m:val="p"/>
                                    </m:rPr>
                                    <a:rPr lang="el-GR" sz="1500" b="0" i="1" dirty="0" smtClean="0">
                                      <a:latin typeface="Cambria Math" panose="02040503050406030204" pitchFamily="18" charset="0"/>
                                      <a:ea typeface="Cambria Math" panose="02040503050406030204" pitchFamily="18" charset="0"/>
                                    </a:rPr>
                                    <m:t>Γ</m:t>
                                  </m:r>
                                </m:e>
                                <m:sub>
                                  <m:r>
                                    <a:rPr lang="en-US" sz="1500" b="0" i="1" dirty="0" smtClean="0">
                                      <a:latin typeface="Cambria Math" panose="02040503050406030204" pitchFamily="18" charset="0"/>
                                      <a:ea typeface="Cambria Math" panose="02040503050406030204" pitchFamily="18" charset="0"/>
                                    </a:rPr>
                                    <m:t>2</m:t>
                                  </m:r>
                                </m:sub>
                              </m:sSub>
                              <m:r>
                                <m:rPr>
                                  <m:nor/>
                                </m:rPr>
                                <a:rPr lang="en-US" sz="1500" dirty="0">
                                  <a:ea typeface="Cambria Math" panose="02040503050406030204" pitchFamily="18" charset="0"/>
                                </a:rPr>
                                <m:t> </m:t>
                              </m:r>
                            </m:e>
                            <m:e>
                              <m:sSubSup>
                                <m:sSubSupPr>
                                  <m:ctrlPr>
                                    <a:rPr lang="en-US" sz="1500" i="1">
                                      <a:latin typeface="Cambria Math" panose="02040503050406030204" pitchFamily="18" charset="0"/>
                                    </a:rPr>
                                  </m:ctrlPr>
                                </m:sSubSupPr>
                                <m:e>
                                  <m:r>
                                    <a:rPr lang="en-US" sz="1500" b="1" i="1">
                                      <a:latin typeface="Cambria Math" panose="02040503050406030204" pitchFamily="18" charset="0"/>
                                      <a:ea typeface="Cambria Math" panose="02040503050406030204" pitchFamily="18" charset="0"/>
                                    </a:rPr>
                                    <m:t>𝝋</m:t>
                                  </m:r>
                                </m:e>
                                <m:sub>
                                  <m:r>
                                    <a:rPr lang="en-US" sz="1500" b="0" i="1" smtClean="0">
                                      <a:latin typeface="Cambria Math" panose="02040503050406030204" pitchFamily="18" charset="0"/>
                                      <a:ea typeface="Cambria Math" panose="02040503050406030204" pitchFamily="18" charset="0"/>
                                    </a:rPr>
                                    <m:t>2</m:t>
                                  </m:r>
                                </m:sub>
                                <m:sup>
                                  <m:r>
                                    <a:rPr lang="en-US" sz="1500" i="1">
                                      <a:latin typeface="Cambria Math" panose="02040503050406030204" pitchFamily="18" charset="0"/>
                                    </a:rPr>
                                    <m:t>(</m:t>
                                  </m:r>
                                  <m:r>
                                    <a:rPr lang="en-US" sz="1500" i="1">
                                      <a:latin typeface="Cambria Math" panose="02040503050406030204" pitchFamily="18" charset="0"/>
                                    </a:rPr>
                                    <m:t>𝑛</m:t>
                                  </m:r>
                                  <m:r>
                                    <a:rPr lang="en-US" sz="1500" i="1">
                                      <a:latin typeface="Cambria Math" panose="02040503050406030204" pitchFamily="18" charset="0"/>
                                    </a:rPr>
                                    <m:t>+1)</m:t>
                                  </m:r>
                                </m:sup>
                              </m:sSubSup>
                              <m:r>
                                <a:rPr lang="en-US" sz="1500" i="1">
                                  <a:latin typeface="Cambria Math" panose="02040503050406030204" pitchFamily="18" charset="0"/>
                                  <a:ea typeface="Cambria Math" panose="02040503050406030204" pitchFamily="18" charset="0"/>
                                </a:rPr>
                                <m:t>=</m:t>
                              </m:r>
                              <m:sSubSup>
                                <m:sSubSupPr>
                                  <m:ctrlPr>
                                    <a:rPr lang="en-US" sz="1500" i="1">
                                      <a:latin typeface="Cambria Math" panose="02040503050406030204" pitchFamily="18" charset="0"/>
                                    </a:rPr>
                                  </m:ctrlPr>
                                </m:sSubSupPr>
                                <m:e>
                                  <m:r>
                                    <a:rPr lang="en-US" sz="1500" b="1" i="1">
                                      <a:latin typeface="Cambria Math" panose="02040503050406030204" pitchFamily="18" charset="0"/>
                                      <a:ea typeface="Cambria Math" panose="02040503050406030204" pitchFamily="18" charset="0"/>
                                    </a:rPr>
                                    <m:t>𝝋</m:t>
                                  </m:r>
                                </m:e>
                                <m:sub>
                                  <m:r>
                                    <a:rPr lang="en-US" sz="1500" b="0" i="1" smtClean="0">
                                      <a:latin typeface="Cambria Math" panose="02040503050406030204" pitchFamily="18" charset="0"/>
                                      <a:ea typeface="Cambria Math" panose="02040503050406030204" pitchFamily="18" charset="0"/>
                                    </a:rPr>
                                    <m:t>1</m:t>
                                  </m:r>
                                </m:sub>
                                <m:sup>
                                  <m:r>
                                    <a:rPr lang="en-US" sz="1500" i="1">
                                      <a:latin typeface="Cambria Math" panose="02040503050406030204" pitchFamily="18" charset="0"/>
                                    </a:rPr>
                                    <m:t>(</m:t>
                                  </m:r>
                                  <m:r>
                                    <a:rPr lang="en-US" sz="1500" i="1">
                                      <a:latin typeface="Cambria Math" panose="02040503050406030204" pitchFamily="18" charset="0"/>
                                    </a:rPr>
                                    <m:t>𝑛</m:t>
                                  </m:r>
                                  <m:r>
                                    <a:rPr lang="en-US" sz="1500" b="0" i="1" smtClean="0">
                                      <a:latin typeface="Cambria Math" panose="02040503050406030204" pitchFamily="18" charset="0"/>
                                    </a:rPr>
                                    <m:t>+1</m:t>
                                  </m:r>
                                  <m:r>
                                    <a:rPr lang="en-US" sz="1500" i="1">
                                      <a:latin typeface="Cambria Math" panose="02040503050406030204" pitchFamily="18" charset="0"/>
                                    </a:rPr>
                                    <m:t>)</m:t>
                                  </m:r>
                                </m:sup>
                              </m:sSubSup>
                              <m:r>
                                <a:rPr lang="en-US" sz="1500" b="0" i="1" smtClean="0">
                                  <a:latin typeface="Cambria Math" panose="02040503050406030204" pitchFamily="18" charset="0"/>
                                </a:rPr>
                                <m:t>  </m:t>
                              </m:r>
                              <m:r>
                                <m:rPr>
                                  <m:nor/>
                                </m:rPr>
                                <a:rPr lang="en-US" sz="1500" b="0" i="0" smtClean="0">
                                  <a:latin typeface="Cambria Math" panose="02040503050406030204" pitchFamily="18" charset="0"/>
                                </a:rPr>
                                <m:t>               </m:t>
                              </m:r>
                              <m:r>
                                <m:rPr>
                                  <m:nor/>
                                </m:rPr>
                                <a:rPr lang="en-US" sz="1500" dirty="0">
                                  <a:latin typeface="Calibri" panose="020F0502020204030204" pitchFamily="34" charset="0"/>
                                  <a:cs typeface="Calibri" panose="020F0502020204030204" pitchFamily="34" charset="0"/>
                                </a:rPr>
                                <m:t>on</m:t>
                              </m:r>
                              <m:r>
                                <a:rPr lang="en-US" sz="1500" b="0" i="1" dirty="0" smtClean="0">
                                  <a:latin typeface="Cambria Math" panose="02040503050406030204" pitchFamily="18" charset="0"/>
                                  <a:cs typeface="Calibri" panose="020F0502020204030204" pitchFamily="34" charset="0"/>
                                </a:rPr>
                                <m:t>  </m:t>
                              </m:r>
                              <m:sSub>
                                <m:sSubPr>
                                  <m:ctrlPr>
                                    <a:rPr lang="en-US" sz="1500" i="1" dirty="0">
                                      <a:latin typeface="Cambria Math" panose="02040503050406030204" pitchFamily="18" charset="0"/>
                                      <a:ea typeface="Cambria Math" panose="02040503050406030204" pitchFamily="18" charset="0"/>
                                    </a:rPr>
                                  </m:ctrlPr>
                                </m:sSubPr>
                                <m:e>
                                  <m:r>
                                    <m:rPr>
                                      <m:sty m:val="p"/>
                                    </m:rPr>
                                    <a:rPr lang="el-GR" sz="1500" i="1" dirty="0">
                                      <a:latin typeface="Cambria Math" panose="02040503050406030204" pitchFamily="18" charset="0"/>
                                      <a:ea typeface="Cambria Math" panose="02040503050406030204" pitchFamily="18" charset="0"/>
                                    </a:rPr>
                                    <m:t>Γ</m:t>
                                  </m:r>
                                </m:e>
                                <m:sub>
                                  <m:r>
                                    <a:rPr lang="en-US" sz="1500" b="0" i="1" dirty="0" smtClean="0">
                                      <a:latin typeface="Cambria Math" panose="02040503050406030204" pitchFamily="18" charset="0"/>
                                      <a:ea typeface="Cambria Math" panose="02040503050406030204" pitchFamily="18" charset="0"/>
                                    </a:rPr>
                                    <m:t>2</m:t>
                                  </m:r>
                                </m:sub>
                              </m:sSub>
                            </m:e>
                          </m:eqArr>
                        </m:e>
                      </m:d>
                    </m:oMath>
                  </m:oMathPara>
                </a14:m>
                <a:endParaRPr lang="en-US" sz="1500" i="0" dirty="0">
                  <a:latin typeface="Cambria Math" panose="02040503050406030204" pitchFamily="18" charset="0"/>
                </a:endParaRPr>
              </a:p>
            </p:txBody>
          </p:sp>
        </mc:Choice>
        <mc:Fallback xmlns="">
          <p:sp>
            <p:nvSpPr>
              <p:cNvPr id="23" name="TextBox 22">
                <a:extLst>
                  <a:ext uri="{FF2B5EF4-FFF2-40B4-BE49-F238E27FC236}">
                    <a16:creationId xmlns:a16="http://schemas.microsoft.com/office/drawing/2014/main" id="{6AC3B890-B757-40A3-9F1C-763BC3883EB4}"/>
                  </a:ext>
                </a:extLst>
              </p:cNvPr>
              <p:cNvSpPr txBox="1">
                <a:spLocks noRot="1" noChangeAspect="1" noMove="1" noResize="1" noEditPoints="1" noAdjustHandles="1" noChangeArrowheads="1" noChangeShapeType="1" noTextEdit="1"/>
              </p:cNvSpPr>
              <p:nvPr/>
            </p:nvSpPr>
            <p:spPr>
              <a:xfrm>
                <a:off x="-956066" y="2126935"/>
                <a:ext cx="5178175" cy="1132811"/>
              </a:xfrm>
              <a:prstGeom prst="rect">
                <a:avLst/>
              </a:prstGeom>
              <a:blipFill>
                <a:blip r:embed="rId7"/>
                <a:stretch>
                  <a:fillRect/>
                </a:stretch>
              </a:blipFill>
            </p:spPr>
            <p:txBody>
              <a:bodyPr/>
              <a:lstStyle/>
              <a:p>
                <a:r>
                  <a:rPr lang="en-US">
                    <a:noFill/>
                  </a:rPr>
                  <a:t> </a:t>
                </a:r>
              </a:p>
            </p:txBody>
          </p:sp>
        </mc:Fallback>
      </mc:AlternateContent>
      <p:grpSp>
        <p:nvGrpSpPr>
          <p:cNvPr id="7" name="Group 6">
            <a:extLst>
              <a:ext uri="{FF2B5EF4-FFF2-40B4-BE49-F238E27FC236}">
                <a16:creationId xmlns:a16="http://schemas.microsoft.com/office/drawing/2014/main" id="{C2DB4F33-29BF-493E-98B0-3F5A7809234F}"/>
              </a:ext>
            </a:extLst>
          </p:cNvPr>
          <p:cNvGrpSpPr/>
          <p:nvPr/>
        </p:nvGrpSpPr>
        <p:grpSpPr>
          <a:xfrm>
            <a:off x="4761053" y="888471"/>
            <a:ext cx="3383981" cy="734055"/>
            <a:chOff x="4886917" y="1535446"/>
            <a:chExt cx="3383981" cy="734055"/>
          </a:xfrm>
        </p:grpSpPr>
        <p:grpSp>
          <p:nvGrpSpPr>
            <p:cNvPr id="37" name="Group 36">
              <a:extLst>
                <a:ext uri="{FF2B5EF4-FFF2-40B4-BE49-F238E27FC236}">
                  <a16:creationId xmlns:a16="http://schemas.microsoft.com/office/drawing/2014/main" id="{29893A1F-D56C-459C-9237-EB9EB3A5F37C}"/>
                </a:ext>
              </a:extLst>
            </p:cNvPr>
            <p:cNvGrpSpPr/>
            <p:nvPr/>
          </p:nvGrpSpPr>
          <p:grpSpPr>
            <a:xfrm>
              <a:off x="4886917" y="1535446"/>
              <a:ext cx="3383981" cy="734055"/>
              <a:chOff x="6976882" y="3187443"/>
              <a:chExt cx="4511974" cy="978739"/>
            </a:xfrm>
          </p:grpSpPr>
          <p:sp>
            <p:nvSpPr>
              <p:cNvPr id="35" name="TextBox 34">
                <a:extLst>
                  <a:ext uri="{FF2B5EF4-FFF2-40B4-BE49-F238E27FC236}">
                    <a16:creationId xmlns:a16="http://schemas.microsoft.com/office/drawing/2014/main" id="{F08E2D47-8F00-421D-B964-4D5FA6AE2727}"/>
                  </a:ext>
                </a:extLst>
              </p:cNvPr>
              <p:cNvSpPr txBox="1"/>
              <p:nvPr/>
            </p:nvSpPr>
            <p:spPr>
              <a:xfrm>
                <a:off x="7102437" y="3428887"/>
                <a:ext cx="1962614" cy="451405"/>
              </a:xfrm>
              <a:prstGeom prst="rect">
                <a:avLst/>
              </a:prstGeom>
              <a:noFill/>
            </p:spPr>
            <p:txBody>
              <a:bodyPr wrap="square" rtlCol="0">
                <a:spAutoFit/>
              </a:bodyPr>
              <a:lstStyle/>
              <a:p>
                <a:r>
                  <a:rPr lang="en-US" sz="1600" b="1" i="1" dirty="0">
                    <a:solidFill>
                      <a:srgbClr val="0070C0"/>
                    </a:solidFill>
                    <a:latin typeface="Calibri" panose="020F0502020204030204" pitchFamily="34" charset="0"/>
                    <a:cs typeface="Calibri" panose="020F0502020204030204" pitchFamily="34" charset="0"/>
                  </a:rPr>
                  <a:t>Model PDE:</a:t>
                </a:r>
              </a:p>
            </p:txBody>
          </p:sp>
          <p:sp>
            <p:nvSpPr>
              <p:cNvPr id="36" name="Rectangle 35">
                <a:extLst>
                  <a:ext uri="{FF2B5EF4-FFF2-40B4-BE49-F238E27FC236}">
                    <a16:creationId xmlns:a16="http://schemas.microsoft.com/office/drawing/2014/main" id="{D07D04EF-D18E-431F-89E9-875472594055}"/>
                  </a:ext>
                </a:extLst>
              </p:cNvPr>
              <p:cNvSpPr/>
              <p:nvPr/>
            </p:nvSpPr>
            <p:spPr>
              <a:xfrm>
                <a:off x="6976882" y="3187443"/>
                <a:ext cx="4511974" cy="978739"/>
              </a:xfrm>
              <a:prstGeom prst="rect">
                <a:avLst/>
              </a:prstGeom>
              <a:noFill/>
              <a:ln w="28575">
                <a:solidFill>
                  <a:srgbClr val="0070C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a:p>
            </p:txBody>
          </p:sp>
        </p:grpSp>
        <mc:AlternateContent xmlns:mc="http://schemas.openxmlformats.org/markup-compatibility/2006" xmlns:a14="http://schemas.microsoft.com/office/drawing/2010/main">
          <mc:Choice Requires="a14">
            <p:sp>
              <p:nvSpPr>
                <p:cNvPr id="24" name="TextBox 23">
                  <a:extLst>
                    <a:ext uri="{FF2B5EF4-FFF2-40B4-BE49-F238E27FC236}">
                      <a16:creationId xmlns:a16="http://schemas.microsoft.com/office/drawing/2014/main" id="{12F83B3A-BF3C-46B7-8B47-BEAA47D3DFF2}"/>
                    </a:ext>
                  </a:extLst>
                </p:cNvPr>
                <p:cNvSpPr txBox="1"/>
                <p:nvPr/>
              </p:nvSpPr>
              <p:spPr>
                <a:xfrm>
                  <a:off x="6120134" y="1619090"/>
                  <a:ext cx="1920013" cy="514885"/>
                </a:xfrm>
                <a:prstGeom prst="rect">
                  <a:avLst/>
                </a:prstGeom>
                <a:noFill/>
              </p:spPr>
              <p:txBody>
                <a:bodyPr wrap="none" lIns="0" tIns="0" rIns="0" bIns="0" rtlCol="0">
                  <a:spAutoFit/>
                </a:bodyPr>
                <a:lstStyle/>
                <a:p>
                  <a:pPr/>
                  <a14:m>
                    <m:oMathPara xmlns:m="http://schemas.openxmlformats.org/officeDocument/2006/math">
                      <m:oMathParaPr>
                        <m:jc m:val="centerGroup"/>
                      </m:oMathParaPr>
                      <m:oMath xmlns:m="http://schemas.openxmlformats.org/officeDocument/2006/math">
                        <m:d>
                          <m:dPr>
                            <m:begChr m:val="{"/>
                            <m:endChr m:val=""/>
                            <m:ctrlPr>
                              <a:rPr lang="en-US" sz="1500" i="1" smtClean="0">
                                <a:latin typeface="Cambria Math" panose="02040503050406030204" pitchFamily="18" charset="0"/>
                              </a:rPr>
                            </m:ctrlPr>
                          </m:dPr>
                          <m:e>
                            <m:eqArr>
                              <m:eqArrPr>
                                <m:ctrlPr>
                                  <a:rPr lang="en-US" sz="1500" i="1" smtClean="0">
                                    <a:latin typeface="Cambria Math" panose="02040503050406030204" pitchFamily="18" charset="0"/>
                                  </a:rPr>
                                </m:ctrlPr>
                              </m:eqArrPr>
                              <m:e>
                                <m:r>
                                  <m:rPr>
                                    <m:sty m:val="p"/>
                                  </m:rPr>
                                  <a:rPr lang="en-US" sz="1500" dirty="0">
                                    <a:latin typeface="Cambria Math" panose="02040503050406030204" pitchFamily="18" charset="0"/>
                                  </a:rPr>
                                  <m:t>Div</m:t>
                                </m:r>
                                <m:r>
                                  <a:rPr lang="en-US" sz="1500" i="1" dirty="0">
                                    <a:latin typeface="Cambria Math" panose="02040503050406030204" pitchFamily="18" charset="0"/>
                                  </a:rPr>
                                  <m:t> </m:t>
                                </m:r>
                                <m:r>
                                  <a:rPr lang="en-US" sz="1500" b="1" i="1" dirty="0">
                                    <a:latin typeface="Cambria Math" panose="02040503050406030204" pitchFamily="18" charset="0"/>
                                  </a:rPr>
                                  <m:t>𝑷</m:t>
                                </m:r>
                                <m:r>
                                  <a:rPr lang="en-US" sz="1500" dirty="0">
                                    <a:latin typeface="Cambria Math" panose="02040503050406030204" pitchFamily="18" charset="0"/>
                                  </a:rPr>
                                  <m:t>+</m:t>
                                </m:r>
                                <m:r>
                                  <a:rPr lang="en-US" sz="1500" i="1">
                                    <a:latin typeface="Cambria Math" panose="02040503050406030204" pitchFamily="18" charset="0"/>
                                    <a:ea typeface="Cambria Math" panose="02040503050406030204" pitchFamily="18" charset="0"/>
                                  </a:rPr>
                                  <m:t>𝜌</m:t>
                                </m:r>
                                <m:r>
                                  <a:rPr lang="en-US" sz="1500" b="1" i="1">
                                    <a:latin typeface="Cambria Math" panose="02040503050406030204" pitchFamily="18" charset="0"/>
                                    <a:ea typeface="Cambria Math" panose="02040503050406030204" pitchFamily="18" charset="0"/>
                                  </a:rPr>
                                  <m:t>𝑩</m:t>
                                </m:r>
                                <m:r>
                                  <a:rPr lang="en-US" sz="1500" b="1" i="1">
                                    <a:latin typeface="Cambria Math" panose="02040503050406030204" pitchFamily="18" charset="0"/>
                                    <a:ea typeface="Cambria Math" panose="02040503050406030204" pitchFamily="18" charset="0"/>
                                  </a:rPr>
                                  <m:t>=</m:t>
                                </m:r>
                                <m:r>
                                  <a:rPr lang="en-US" sz="1500" b="1" i="1">
                                    <a:latin typeface="Cambria Math" panose="02040503050406030204" pitchFamily="18" charset="0"/>
                                    <a:ea typeface="Cambria Math" panose="02040503050406030204" pitchFamily="18" charset="0"/>
                                  </a:rPr>
                                  <m:t>𝟎</m:t>
                                </m:r>
                                <m:r>
                                  <a:rPr lang="en-US" sz="1500" i="1">
                                    <a:latin typeface="Cambria Math" panose="02040503050406030204" pitchFamily="18" charset="0"/>
                                    <a:ea typeface="Cambria Math" panose="02040503050406030204" pitchFamily="18" charset="0"/>
                                  </a:rPr>
                                  <m:t> </m:t>
                                </m:r>
                                <m:r>
                                  <m:rPr>
                                    <m:nor/>
                                  </m:rPr>
                                  <a:rPr lang="en-US" sz="1500" dirty="0"/>
                                  <m:t>, </m:t>
                                </m:r>
                                <m:r>
                                  <m:rPr>
                                    <m:nor/>
                                  </m:rPr>
                                  <a:rPr lang="en-US" sz="1500" dirty="0">
                                    <a:latin typeface="Calibri" panose="020F0502020204030204" pitchFamily="34" charset="0"/>
                                    <a:cs typeface="Calibri" panose="020F0502020204030204" pitchFamily="34" charset="0"/>
                                  </a:rPr>
                                  <m:t>in</m:t>
                                </m:r>
                                <m:r>
                                  <m:rPr>
                                    <m:nor/>
                                  </m:rPr>
                                  <a:rPr lang="en-US" sz="1500" dirty="0"/>
                                  <m:t> </m:t>
                                </m:r>
                                <m:r>
                                  <m:rPr>
                                    <m:sty m:val="p"/>
                                    <m:brk m:alnAt="23"/>
                                  </m:rPr>
                                  <a:rPr lang="el-GR" sz="1500" i="1">
                                    <a:latin typeface="Cambria Math" panose="02040503050406030204" pitchFamily="18" charset="0"/>
                                    <a:ea typeface="Cambria Math" panose="02040503050406030204" pitchFamily="18" charset="0"/>
                                  </a:rPr>
                                  <m:t>Ω</m:t>
                                </m:r>
                              </m:e>
                              <m:e>
                                <m:r>
                                  <a:rPr lang="en-US" sz="1500" b="1" i="1">
                                    <a:latin typeface="Cambria Math" panose="02040503050406030204" pitchFamily="18" charset="0"/>
                                    <a:ea typeface="Cambria Math" panose="02040503050406030204" pitchFamily="18" charset="0"/>
                                  </a:rPr>
                                  <m:t>𝝋</m:t>
                                </m:r>
                                <m:r>
                                  <a:rPr lang="en-US" sz="1500" i="1">
                                    <a:latin typeface="Cambria Math" panose="02040503050406030204" pitchFamily="18" charset="0"/>
                                    <a:ea typeface="Cambria Math" panose="02040503050406030204" pitchFamily="18" charset="0"/>
                                  </a:rPr>
                                  <m:t>=</m:t>
                                </m:r>
                                <m:r>
                                  <a:rPr lang="en-US" sz="1500" b="1" i="1" smtClean="0">
                                    <a:latin typeface="Cambria Math" panose="02040503050406030204" pitchFamily="18" charset="0"/>
                                    <a:ea typeface="Cambria Math" panose="02040503050406030204" pitchFamily="18" charset="0"/>
                                  </a:rPr>
                                  <m:t>𝝌</m:t>
                                </m:r>
                                <m:r>
                                  <a:rPr lang="en-US" sz="1500" i="1">
                                    <a:latin typeface="Cambria Math" panose="02040503050406030204" pitchFamily="18" charset="0"/>
                                    <a:ea typeface="Cambria Math" panose="02040503050406030204" pitchFamily="18" charset="0"/>
                                  </a:rPr>
                                  <m:t>, </m:t>
                                </m:r>
                                <m:r>
                                  <m:rPr>
                                    <m:nor/>
                                  </m:rPr>
                                  <a:rPr lang="en-US" sz="1500" dirty="0"/>
                                  <m:t>    </m:t>
                                </m:r>
                                <m:r>
                                  <m:rPr>
                                    <m:nor/>
                                  </m:rPr>
                                  <a:rPr lang="en-US" sz="1500" b="0" i="0" dirty="0" smtClean="0"/>
                                  <m:t> </m:t>
                                </m:r>
                                <m:r>
                                  <m:rPr>
                                    <m:nor/>
                                  </m:rPr>
                                  <a:rPr lang="en-US" sz="1500" dirty="0"/>
                                  <m:t> </m:t>
                                </m:r>
                                <m:r>
                                  <m:rPr>
                                    <m:nor/>
                                  </m:rPr>
                                  <a:rPr lang="en-US" sz="1500" dirty="0">
                                    <a:latin typeface="Calibri" panose="020F0502020204030204" pitchFamily="34" charset="0"/>
                                    <a:cs typeface="Calibri" panose="020F0502020204030204" pitchFamily="34" charset="0"/>
                                  </a:rPr>
                                  <m:t>on</m:t>
                                </m:r>
                                <m:r>
                                  <m:rPr>
                                    <m:nor/>
                                  </m:rPr>
                                  <a:rPr lang="en-US" sz="1500" dirty="0"/>
                                  <m:t> </m:t>
                                </m:r>
                                <m:r>
                                  <a:rPr lang="en-US" sz="1500" i="1" dirty="0" smtClean="0">
                                    <a:latin typeface="Cambria Math" panose="02040503050406030204" pitchFamily="18" charset="0"/>
                                    <a:ea typeface="Cambria Math" panose="02040503050406030204" pitchFamily="18" charset="0"/>
                                  </a:rPr>
                                  <m:t>𝜕</m:t>
                                </m:r>
                                <m:r>
                                  <m:rPr>
                                    <m:sty m:val="p"/>
                                    <m:brk m:alnAt="23"/>
                                  </m:rPr>
                                  <a:rPr lang="el-GR" sz="1500" i="1">
                                    <a:latin typeface="Cambria Math" panose="02040503050406030204" pitchFamily="18" charset="0"/>
                                    <a:ea typeface="Cambria Math" panose="02040503050406030204" pitchFamily="18" charset="0"/>
                                  </a:rPr>
                                  <m:t>Ω</m:t>
                                </m:r>
                              </m:e>
                            </m:eqArr>
                          </m:e>
                        </m:d>
                      </m:oMath>
                    </m:oMathPara>
                  </a14:m>
                  <a:endParaRPr lang="en-US" sz="1500" dirty="0"/>
                </a:p>
              </p:txBody>
            </p:sp>
          </mc:Choice>
          <mc:Fallback xmlns="">
            <p:sp>
              <p:nvSpPr>
                <p:cNvPr id="24" name="TextBox 23">
                  <a:extLst>
                    <a:ext uri="{FF2B5EF4-FFF2-40B4-BE49-F238E27FC236}">
                      <a16:creationId xmlns:a16="http://schemas.microsoft.com/office/drawing/2014/main" id="{12F83B3A-BF3C-46B7-8B47-BEAA47D3DFF2}"/>
                    </a:ext>
                  </a:extLst>
                </p:cNvPr>
                <p:cNvSpPr txBox="1">
                  <a:spLocks noRot="1" noChangeAspect="1" noMove="1" noResize="1" noEditPoints="1" noAdjustHandles="1" noChangeArrowheads="1" noChangeShapeType="1" noTextEdit="1"/>
                </p:cNvSpPr>
                <p:nvPr/>
              </p:nvSpPr>
              <p:spPr>
                <a:xfrm>
                  <a:off x="6120134" y="1619090"/>
                  <a:ext cx="1920013" cy="514885"/>
                </a:xfrm>
                <a:prstGeom prst="rect">
                  <a:avLst/>
                </a:prstGeom>
                <a:blipFill>
                  <a:blip r:embed="rId8"/>
                  <a:stretch>
                    <a:fillRect/>
                  </a:stretch>
                </a:blipFill>
              </p:spPr>
              <p:txBody>
                <a:bodyPr/>
                <a:lstStyle/>
                <a:p>
                  <a:r>
                    <a:rPr lang="en-US">
                      <a:noFill/>
                    </a:rPr>
                    <a:t> </a:t>
                  </a:r>
                </a:p>
              </p:txBody>
            </p:sp>
          </mc:Fallback>
        </mc:AlternateContent>
      </p:grpSp>
      <mc:AlternateContent xmlns:mc="http://schemas.openxmlformats.org/markup-compatibility/2006" xmlns:a14="http://schemas.microsoft.com/office/drawing/2010/main">
        <mc:Choice Requires="a14">
          <p:sp>
            <p:nvSpPr>
              <p:cNvPr id="27" name="TextBox 26">
                <a:extLst>
                  <a:ext uri="{FF2B5EF4-FFF2-40B4-BE49-F238E27FC236}">
                    <a16:creationId xmlns:a16="http://schemas.microsoft.com/office/drawing/2014/main" id="{2ABE0943-1F5E-42C5-A639-B7C44C98FE04}"/>
                  </a:ext>
                </a:extLst>
              </p:cNvPr>
              <p:cNvSpPr txBox="1"/>
              <p:nvPr/>
            </p:nvSpPr>
            <p:spPr>
              <a:xfrm>
                <a:off x="-941638" y="3813639"/>
                <a:ext cx="5178175" cy="1132811"/>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d>
                        <m:dPr>
                          <m:begChr m:val="{"/>
                          <m:endChr m:val=""/>
                          <m:ctrlPr>
                            <a:rPr lang="en-US" sz="1500" i="1" smtClean="0">
                              <a:solidFill>
                                <a:schemeClr val="bg1">
                                  <a:lumMod val="75000"/>
                                </a:schemeClr>
                              </a:solidFill>
                              <a:latin typeface="Cambria Math" panose="02040503050406030204" pitchFamily="18" charset="0"/>
                            </a:rPr>
                          </m:ctrlPr>
                        </m:dPr>
                        <m:e>
                          <m:eqArr>
                            <m:eqArrPr>
                              <m:ctrlPr>
                                <a:rPr lang="en-US" sz="1500" i="1" smtClean="0">
                                  <a:solidFill>
                                    <a:schemeClr val="bg1">
                                      <a:lumMod val="75000"/>
                                    </a:schemeClr>
                                  </a:solidFill>
                                  <a:latin typeface="Cambria Math" panose="02040503050406030204" pitchFamily="18" charset="0"/>
                                </a:rPr>
                              </m:ctrlPr>
                            </m:eqArrPr>
                            <m:e>
                              <m:r>
                                <m:rPr>
                                  <m:sty m:val="p"/>
                                </m:rPr>
                                <a:rPr lang="en-US" sz="1500" dirty="0" smtClean="0">
                                  <a:solidFill>
                                    <a:schemeClr val="bg1">
                                      <a:lumMod val="75000"/>
                                    </a:schemeClr>
                                  </a:solidFill>
                                  <a:latin typeface="Cambria Math" panose="02040503050406030204" pitchFamily="18" charset="0"/>
                                </a:rPr>
                                <m:t>Div</m:t>
                              </m:r>
                              <m:sSubSup>
                                <m:sSubSupPr>
                                  <m:ctrlPr>
                                    <a:rPr lang="en-US" sz="1500" i="1" dirty="0">
                                      <a:solidFill>
                                        <a:schemeClr val="bg1">
                                          <a:lumMod val="75000"/>
                                        </a:schemeClr>
                                      </a:solidFill>
                                      <a:latin typeface="Cambria Math" panose="02040503050406030204" pitchFamily="18" charset="0"/>
                                    </a:rPr>
                                  </m:ctrlPr>
                                </m:sSubSupPr>
                                <m:e>
                                  <m:r>
                                    <a:rPr lang="en-US" sz="1500" b="1" i="1" dirty="0" smtClean="0">
                                      <a:solidFill>
                                        <a:schemeClr val="bg1">
                                          <a:lumMod val="75000"/>
                                        </a:schemeClr>
                                      </a:solidFill>
                                      <a:latin typeface="Cambria Math" panose="02040503050406030204" pitchFamily="18" charset="0"/>
                                    </a:rPr>
                                    <m:t> </m:t>
                                  </m:r>
                                  <m:r>
                                    <a:rPr lang="en-US" sz="1500" b="1" i="1" dirty="0">
                                      <a:solidFill>
                                        <a:schemeClr val="bg1">
                                          <a:lumMod val="75000"/>
                                        </a:schemeClr>
                                      </a:solidFill>
                                      <a:latin typeface="Cambria Math" panose="02040503050406030204" pitchFamily="18" charset="0"/>
                                    </a:rPr>
                                    <m:t>𝑷</m:t>
                                  </m:r>
                                </m:e>
                                <m:sub>
                                  <m:r>
                                    <a:rPr lang="en-US" sz="1500" i="1" dirty="0">
                                      <a:solidFill>
                                        <a:schemeClr val="bg1">
                                          <a:lumMod val="75000"/>
                                        </a:schemeClr>
                                      </a:solidFill>
                                      <a:latin typeface="Cambria Math" panose="02040503050406030204" pitchFamily="18" charset="0"/>
                                    </a:rPr>
                                    <m:t>1</m:t>
                                  </m:r>
                                </m:sub>
                                <m:sup>
                                  <m:r>
                                    <a:rPr lang="en-US" sz="1500" i="1" dirty="0">
                                      <a:solidFill>
                                        <a:schemeClr val="bg1">
                                          <a:lumMod val="75000"/>
                                        </a:schemeClr>
                                      </a:solidFill>
                                      <a:latin typeface="Cambria Math" panose="02040503050406030204" pitchFamily="18" charset="0"/>
                                    </a:rPr>
                                    <m:t>(</m:t>
                                  </m:r>
                                  <m:r>
                                    <a:rPr lang="en-US" sz="1500" i="1" dirty="0">
                                      <a:solidFill>
                                        <a:schemeClr val="bg1">
                                          <a:lumMod val="75000"/>
                                        </a:schemeClr>
                                      </a:solidFill>
                                      <a:latin typeface="Cambria Math" panose="02040503050406030204" pitchFamily="18" charset="0"/>
                                    </a:rPr>
                                    <m:t>𝑛</m:t>
                                  </m:r>
                                  <m:r>
                                    <a:rPr lang="en-US" sz="1500" i="1" dirty="0">
                                      <a:solidFill>
                                        <a:schemeClr val="bg1">
                                          <a:lumMod val="75000"/>
                                        </a:schemeClr>
                                      </a:solidFill>
                                      <a:latin typeface="Cambria Math" panose="02040503050406030204" pitchFamily="18" charset="0"/>
                                    </a:rPr>
                                    <m:t>+1)</m:t>
                                  </m:r>
                                </m:sup>
                              </m:sSubSup>
                              <m:r>
                                <a:rPr lang="en-US" sz="1500" dirty="0">
                                  <a:solidFill>
                                    <a:schemeClr val="bg1">
                                      <a:lumMod val="75000"/>
                                    </a:schemeClr>
                                  </a:solidFill>
                                  <a:latin typeface="Cambria Math" panose="02040503050406030204" pitchFamily="18" charset="0"/>
                                </a:rPr>
                                <m:t>+</m:t>
                              </m:r>
                              <m:r>
                                <a:rPr lang="en-US" sz="1500" i="1">
                                  <a:solidFill>
                                    <a:schemeClr val="bg1">
                                      <a:lumMod val="75000"/>
                                    </a:schemeClr>
                                  </a:solidFill>
                                  <a:latin typeface="Cambria Math" panose="02040503050406030204" pitchFamily="18" charset="0"/>
                                  <a:ea typeface="Cambria Math" panose="02040503050406030204" pitchFamily="18" charset="0"/>
                                </a:rPr>
                                <m:t>𝜌</m:t>
                              </m:r>
                              <m:r>
                                <a:rPr lang="en-US" sz="1500" b="1" i="1">
                                  <a:solidFill>
                                    <a:schemeClr val="bg1">
                                      <a:lumMod val="75000"/>
                                    </a:schemeClr>
                                  </a:solidFill>
                                  <a:latin typeface="Cambria Math" panose="02040503050406030204" pitchFamily="18" charset="0"/>
                                  <a:ea typeface="Cambria Math" panose="02040503050406030204" pitchFamily="18" charset="0"/>
                                </a:rPr>
                                <m:t>𝑩</m:t>
                              </m:r>
                              <m:r>
                                <a:rPr lang="en-US" sz="1500" b="1" i="1">
                                  <a:solidFill>
                                    <a:schemeClr val="bg1">
                                      <a:lumMod val="75000"/>
                                    </a:schemeClr>
                                  </a:solidFill>
                                  <a:latin typeface="Cambria Math" panose="02040503050406030204" pitchFamily="18" charset="0"/>
                                  <a:ea typeface="Cambria Math" panose="02040503050406030204" pitchFamily="18" charset="0"/>
                                </a:rPr>
                                <m:t>(</m:t>
                              </m:r>
                              <m:sSub>
                                <m:sSubPr>
                                  <m:ctrlPr>
                                    <a:rPr lang="en-US" sz="1500" i="1">
                                      <a:solidFill>
                                        <a:schemeClr val="bg1">
                                          <a:lumMod val="75000"/>
                                        </a:schemeClr>
                                      </a:solidFill>
                                      <a:latin typeface="Cambria Math" panose="02040503050406030204" pitchFamily="18" charset="0"/>
                                      <a:ea typeface="Cambria Math" panose="02040503050406030204" pitchFamily="18" charset="0"/>
                                    </a:rPr>
                                  </m:ctrlPr>
                                </m:sSubPr>
                                <m:e>
                                  <m:r>
                                    <a:rPr lang="en-US" sz="1500" i="1">
                                      <a:solidFill>
                                        <a:schemeClr val="bg1">
                                          <a:lumMod val="75000"/>
                                        </a:schemeClr>
                                      </a:solidFill>
                                      <a:latin typeface="Cambria Math" panose="02040503050406030204" pitchFamily="18" charset="0"/>
                                      <a:ea typeface="Cambria Math" panose="02040503050406030204" pitchFamily="18" charset="0"/>
                                    </a:rPr>
                                    <m:t>𝑡</m:t>
                                  </m:r>
                                </m:e>
                                <m:sub>
                                  <m:r>
                                    <a:rPr lang="en-US" sz="1500" i="1">
                                      <a:solidFill>
                                        <a:schemeClr val="bg1">
                                          <a:lumMod val="75000"/>
                                        </a:schemeClr>
                                      </a:solidFill>
                                      <a:latin typeface="Cambria Math" panose="02040503050406030204" pitchFamily="18" charset="0"/>
                                      <a:ea typeface="Cambria Math" panose="02040503050406030204" pitchFamily="18" charset="0"/>
                                    </a:rPr>
                                    <m:t>𝑖</m:t>
                                  </m:r>
                                </m:sub>
                              </m:sSub>
                              <m:r>
                                <a:rPr lang="en-US" sz="1500" b="1" i="1">
                                  <a:solidFill>
                                    <a:schemeClr val="bg1">
                                      <a:lumMod val="75000"/>
                                    </a:schemeClr>
                                  </a:solidFill>
                                  <a:latin typeface="Cambria Math" panose="02040503050406030204" pitchFamily="18" charset="0"/>
                                  <a:ea typeface="Cambria Math" panose="02040503050406030204" pitchFamily="18" charset="0"/>
                                </a:rPr>
                                <m:t>)=</m:t>
                              </m:r>
                              <m:r>
                                <a:rPr lang="en-US" sz="1500" b="1" i="1">
                                  <a:solidFill>
                                    <a:schemeClr val="bg1">
                                      <a:lumMod val="75000"/>
                                    </a:schemeClr>
                                  </a:solidFill>
                                  <a:latin typeface="Cambria Math" panose="02040503050406030204" pitchFamily="18" charset="0"/>
                                  <a:ea typeface="Cambria Math" panose="02040503050406030204" pitchFamily="18" charset="0"/>
                                </a:rPr>
                                <m:t>𝟎</m:t>
                              </m:r>
                              <m:r>
                                <a:rPr lang="en-US" sz="1500" i="1">
                                  <a:solidFill>
                                    <a:schemeClr val="bg1">
                                      <a:lumMod val="75000"/>
                                    </a:schemeClr>
                                  </a:solidFill>
                                  <a:latin typeface="Cambria Math" panose="02040503050406030204" pitchFamily="18" charset="0"/>
                                  <a:ea typeface="Cambria Math" panose="02040503050406030204" pitchFamily="18" charset="0"/>
                                </a:rPr>
                                <m:t> </m:t>
                              </m:r>
                              <m:r>
                                <m:rPr>
                                  <m:nor/>
                                </m:rPr>
                                <a:rPr lang="en-US" sz="1500" dirty="0">
                                  <a:solidFill>
                                    <a:schemeClr val="bg1">
                                      <a:lumMod val="75000"/>
                                    </a:schemeClr>
                                  </a:solidFill>
                                </a:rPr>
                                <m:t>, </m:t>
                              </m:r>
                              <m:r>
                                <m:rPr>
                                  <m:nor/>
                                </m:rPr>
                                <a:rPr lang="en-US" sz="1500" dirty="0">
                                  <a:solidFill>
                                    <a:schemeClr val="bg1">
                                      <a:lumMod val="75000"/>
                                    </a:schemeClr>
                                  </a:solidFill>
                                  <a:latin typeface="Calibri" panose="020F0502020204030204" pitchFamily="34" charset="0"/>
                                  <a:cs typeface="Calibri" panose="020F0502020204030204" pitchFamily="34" charset="0"/>
                                </a:rPr>
                                <m:t>in</m:t>
                              </m:r>
                              <m:r>
                                <m:rPr>
                                  <m:nor/>
                                </m:rPr>
                                <a:rPr lang="en-US" sz="1500" b="0" i="0" dirty="0" smtClean="0">
                                  <a:solidFill>
                                    <a:schemeClr val="bg1">
                                      <a:lumMod val="75000"/>
                                    </a:schemeClr>
                                  </a:solidFill>
                                  <a:latin typeface="Calibri" panose="020F0502020204030204" pitchFamily="34" charset="0"/>
                                  <a:cs typeface="Calibri" panose="020F0502020204030204" pitchFamily="34" charset="0"/>
                                </a:rPr>
                                <m:t> </m:t>
                              </m:r>
                              <m:sSub>
                                <m:sSubPr>
                                  <m:ctrlPr>
                                    <a:rPr lang="en-US" sz="1500" b="0" i="1" dirty="0" smtClean="0">
                                      <a:solidFill>
                                        <a:schemeClr val="bg1">
                                          <a:lumMod val="75000"/>
                                        </a:schemeClr>
                                      </a:solidFill>
                                      <a:latin typeface="Cambria Math" panose="02040503050406030204" pitchFamily="18" charset="0"/>
                                      <a:cs typeface="Calibri" panose="020F0502020204030204" pitchFamily="34" charset="0"/>
                                    </a:rPr>
                                  </m:ctrlPr>
                                </m:sSubPr>
                                <m:e>
                                  <m:r>
                                    <m:rPr>
                                      <m:sty m:val="p"/>
                                    </m:rPr>
                                    <a:rPr lang="el-GR" sz="1500" b="0" i="1" dirty="0" smtClean="0">
                                      <a:solidFill>
                                        <a:schemeClr val="bg1">
                                          <a:lumMod val="75000"/>
                                        </a:schemeClr>
                                      </a:solidFill>
                                      <a:latin typeface="Cambria Math" panose="02040503050406030204" pitchFamily="18" charset="0"/>
                                      <a:ea typeface="Cambria Math" panose="02040503050406030204" pitchFamily="18" charset="0"/>
                                      <a:cs typeface="Calibri" panose="020F0502020204030204" pitchFamily="34" charset="0"/>
                                    </a:rPr>
                                    <m:t>Ω</m:t>
                                  </m:r>
                                </m:e>
                                <m:sub>
                                  <m:r>
                                    <a:rPr lang="en-US" sz="1500" b="0" i="1" dirty="0" smtClean="0">
                                      <a:solidFill>
                                        <a:schemeClr val="bg1">
                                          <a:lumMod val="75000"/>
                                        </a:schemeClr>
                                      </a:solidFill>
                                      <a:latin typeface="Cambria Math" panose="02040503050406030204" pitchFamily="18" charset="0"/>
                                      <a:cs typeface="Calibri" panose="020F0502020204030204" pitchFamily="34" charset="0"/>
                                    </a:rPr>
                                    <m:t>1</m:t>
                                  </m:r>
                                </m:sub>
                              </m:sSub>
                              <m:r>
                                <m:rPr>
                                  <m:nor/>
                                </m:rPr>
                                <a:rPr lang="en-US" sz="1500" dirty="0">
                                  <a:solidFill>
                                    <a:schemeClr val="bg1">
                                      <a:lumMod val="75000"/>
                                    </a:schemeClr>
                                  </a:solidFill>
                                </a:rPr>
                                <m:t> </m:t>
                              </m:r>
                            </m:e>
                            <m:e>
                              <m:sSubSup>
                                <m:sSubSupPr>
                                  <m:ctrlPr>
                                    <a:rPr lang="en-US" sz="1500" i="1" smtClean="0">
                                      <a:solidFill>
                                        <a:schemeClr val="bg1">
                                          <a:lumMod val="75000"/>
                                        </a:schemeClr>
                                      </a:solidFill>
                                      <a:latin typeface="Cambria Math" panose="02040503050406030204" pitchFamily="18" charset="0"/>
                                    </a:rPr>
                                  </m:ctrlPr>
                                </m:sSubSupPr>
                                <m:e>
                                  <m:r>
                                    <a:rPr lang="en-US" sz="1500" b="1" i="1">
                                      <a:solidFill>
                                        <a:schemeClr val="bg1">
                                          <a:lumMod val="75000"/>
                                        </a:schemeClr>
                                      </a:solidFill>
                                      <a:latin typeface="Cambria Math" panose="02040503050406030204" pitchFamily="18" charset="0"/>
                                      <a:ea typeface="Cambria Math" panose="02040503050406030204" pitchFamily="18" charset="0"/>
                                    </a:rPr>
                                    <m:t>𝝋</m:t>
                                  </m:r>
                                </m:e>
                                <m:sub>
                                  <m:r>
                                    <a:rPr lang="en-US" sz="1500" b="0" i="1" smtClean="0">
                                      <a:solidFill>
                                        <a:schemeClr val="bg1">
                                          <a:lumMod val="75000"/>
                                        </a:schemeClr>
                                      </a:solidFill>
                                      <a:latin typeface="Cambria Math" panose="02040503050406030204" pitchFamily="18" charset="0"/>
                                    </a:rPr>
                                    <m:t>1</m:t>
                                  </m:r>
                                </m:sub>
                                <m:sup>
                                  <m:r>
                                    <a:rPr lang="en-US" sz="1500" b="0" i="1" smtClean="0">
                                      <a:solidFill>
                                        <a:schemeClr val="bg1">
                                          <a:lumMod val="75000"/>
                                        </a:schemeClr>
                                      </a:solidFill>
                                      <a:latin typeface="Cambria Math" panose="02040503050406030204" pitchFamily="18" charset="0"/>
                                    </a:rPr>
                                    <m:t>(</m:t>
                                  </m:r>
                                  <m:r>
                                    <a:rPr lang="en-US" sz="1500" b="0" i="1" smtClean="0">
                                      <a:solidFill>
                                        <a:schemeClr val="bg1">
                                          <a:lumMod val="75000"/>
                                        </a:schemeClr>
                                      </a:solidFill>
                                      <a:latin typeface="Cambria Math" panose="02040503050406030204" pitchFamily="18" charset="0"/>
                                    </a:rPr>
                                    <m:t>𝑛</m:t>
                                  </m:r>
                                  <m:r>
                                    <a:rPr lang="en-US" sz="1500" b="0" i="1" smtClean="0">
                                      <a:solidFill>
                                        <a:schemeClr val="bg1">
                                          <a:lumMod val="75000"/>
                                        </a:schemeClr>
                                      </a:solidFill>
                                      <a:latin typeface="Cambria Math" panose="02040503050406030204" pitchFamily="18" charset="0"/>
                                    </a:rPr>
                                    <m:t>+1)</m:t>
                                  </m:r>
                                </m:sup>
                              </m:sSubSup>
                              <m:r>
                                <a:rPr lang="en-US" sz="1500" i="1">
                                  <a:solidFill>
                                    <a:schemeClr val="bg1">
                                      <a:lumMod val="75000"/>
                                    </a:schemeClr>
                                  </a:solidFill>
                                  <a:latin typeface="Cambria Math" panose="02040503050406030204" pitchFamily="18" charset="0"/>
                                  <a:ea typeface="Cambria Math" panose="02040503050406030204" pitchFamily="18" charset="0"/>
                                </a:rPr>
                                <m:t>=</m:t>
                              </m:r>
                              <m:r>
                                <a:rPr lang="en-US" sz="1500" b="1" i="1">
                                  <a:solidFill>
                                    <a:schemeClr val="bg1">
                                      <a:lumMod val="75000"/>
                                    </a:schemeClr>
                                  </a:solidFill>
                                  <a:latin typeface="Cambria Math" panose="02040503050406030204" pitchFamily="18" charset="0"/>
                                  <a:ea typeface="Cambria Math" panose="02040503050406030204" pitchFamily="18" charset="0"/>
                                </a:rPr>
                                <m:t>𝝌</m:t>
                              </m:r>
                              <m:r>
                                <m:rPr>
                                  <m:nor/>
                                </m:rPr>
                                <a:rPr lang="en-US" sz="1500" dirty="0">
                                  <a:solidFill>
                                    <a:schemeClr val="bg1">
                                      <a:lumMod val="75000"/>
                                    </a:schemeClr>
                                  </a:solidFill>
                                </a:rPr>
                                <m:t>,     </m:t>
                              </m:r>
                              <m:r>
                                <m:rPr>
                                  <m:nor/>
                                </m:rPr>
                                <a:rPr lang="en-US" sz="1500" b="0" i="0" dirty="0" smtClean="0">
                                  <a:solidFill>
                                    <a:schemeClr val="bg1">
                                      <a:lumMod val="75000"/>
                                    </a:schemeClr>
                                  </a:solidFill>
                                </a:rPr>
                                <m:t>       </m:t>
                              </m:r>
                              <m:r>
                                <m:rPr>
                                  <m:nor/>
                                </m:rPr>
                                <a:rPr lang="en-US" sz="1500" dirty="0">
                                  <a:solidFill>
                                    <a:schemeClr val="bg1">
                                      <a:lumMod val="75000"/>
                                    </a:schemeClr>
                                  </a:solidFill>
                                </a:rPr>
                                <m:t> </m:t>
                              </m:r>
                              <m:r>
                                <m:rPr>
                                  <m:nor/>
                                </m:rPr>
                                <a:rPr lang="en-US" sz="1500" b="0" i="0" dirty="0" smtClean="0">
                                  <a:solidFill>
                                    <a:schemeClr val="bg1">
                                      <a:lumMod val="75000"/>
                                    </a:schemeClr>
                                  </a:solidFill>
                                </a:rPr>
                                <m:t> </m:t>
                              </m:r>
                              <m:r>
                                <m:rPr>
                                  <m:nor/>
                                </m:rPr>
                                <a:rPr lang="en-US" sz="1500" dirty="0">
                                  <a:solidFill>
                                    <a:schemeClr val="bg1">
                                      <a:lumMod val="75000"/>
                                    </a:schemeClr>
                                  </a:solidFill>
                                  <a:latin typeface="Calibri" panose="020F0502020204030204" pitchFamily="34" charset="0"/>
                                  <a:cs typeface="Calibri" panose="020F0502020204030204" pitchFamily="34" charset="0"/>
                                </a:rPr>
                                <m:t>on</m:t>
                              </m:r>
                              <m:r>
                                <m:rPr>
                                  <m:nor/>
                                </m:rPr>
                                <a:rPr lang="en-US" sz="1500" dirty="0">
                                  <a:solidFill>
                                    <a:schemeClr val="bg1">
                                      <a:lumMod val="75000"/>
                                    </a:schemeClr>
                                  </a:solidFill>
                                </a:rPr>
                                <m:t> </m:t>
                              </m:r>
                              <m:r>
                                <a:rPr lang="en-US" sz="1500" i="1" dirty="0" smtClean="0">
                                  <a:solidFill>
                                    <a:schemeClr val="bg1">
                                      <a:lumMod val="75000"/>
                                    </a:schemeClr>
                                  </a:solidFill>
                                  <a:latin typeface="Cambria Math" panose="02040503050406030204" pitchFamily="18" charset="0"/>
                                  <a:ea typeface="Cambria Math" panose="02040503050406030204" pitchFamily="18" charset="0"/>
                                </a:rPr>
                                <m:t>𝜕</m:t>
                              </m:r>
                              <m:sSub>
                                <m:sSubPr>
                                  <m:ctrlPr>
                                    <a:rPr lang="en-US" sz="1500" i="1" dirty="0" smtClean="0">
                                      <a:solidFill>
                                        <a:schemeClr val="bg1">
                                          <a:lumMod val="75000"/>
                                        </a:schemeClr>
                                      </a:solidFill>
                                      <a:latin typeface="Cambria Math" panose="02040503050406030204" pitchFamily="18" charset="0"/>
                                      <a:ea typeface="Cambria Math" panose="02040503050406030204" pitchFamily="18" charset="0"/>
                                    </a:rPr>
                                  </m:ctrlPr>
                                </m:sSubPr>
                                <m:e>
                                  <m:r>
                                    <m:rPr>
                                      <m:sty m:val="p"/>
                                    </m:rPr>
                                    <a:rPr lang="el-GR" sz="1500" i="1" dirty="0" smtClean="0">
                                      <a:solidFill>
                                        <a:schemeClr val="bg1">
                                          <a:lumMod val="75000"/>
                                        </a:schemeClr>
                                      </a:solidFill>
                                      <a:latin typeface="Cambria Math" panose="02040503050406030204" pitchFamily="18" charset="0"/>
                                      <a:ea typeface="Cambria Math" panose="02040503050406030204" pitchFamily="18" charset="0"/>
                                    </a:rPr>
                                    <m:t>Ω</m:t>
                                  </m:r>
                                </m:e>
                                <m:sub>
                                  <m:r>
                                    <a:rPr lang="en-US" sz="1500" b="0" i="1" dirty="0" smtClean="0">
                                      <a:solidFill>
                                        <a:schemeClr val="bg1">
                                          <a:lumMod val="75000"/>
                                        </a:schemeClr>
                                      </a:solidFill>
                                      <a:latin typeface="Cambria Math" panose="02040503050406030204" pitchFamily="18" charset="0"/>
                                      <a:ea typeface="Cambria Math" panose="02040503050406030204" pitchFamily="18" charset="0"/>
                                    </a:rPr>
                                    <m:t>1</m:t>
                                  </m:r>
                                </m:sub>
                              </m:sSub>
                              <m:r>
                                <a:rPr lang="en-US" sz="1500" b="0" i="1" dirty="0" smtClean="0">
                                  <a:solidFill>
                                    <a:schemeClr val="bg1">
                                      <a:lumMod val="75000"/>
                                    </a:schemeClr>
                                  </a:solidFill>
                                  <a:latin typeface="Cambria Math" panose="02040503050406030204" pitchFamily="18" charset="0"/>
                                  <a:ea typeface="Cambria Math" panose="02040503050406030204" pitchFamily="18" charset="0"/>
                                </a:rPr>
                                <m:t>\</m:t>
                              </m:r>
                              <m:r>
                                <m:rPr>
                                  <m:sty m:val="p"/>
                                </m:rPr>
                                <a:rPr lang="el-GR" sz="1500" b="0" i="1" dirty="0" smtClean="0">
                                  <a:solidFill>
                                    <a:schemeClr val="bg1">
                                      <a:lumMod val="75000"/>
                                    </a:schemeClr>
                                  </a:solidFill>
                                  <a:latin typeface="Cambria Math" panose="02040503050406030204" pitchFamily="18" charset="0"/>
                                  <a:ea typeface="Cambria Math" panose="02040503050406030204" pitchFamily="18" charset="0"/>
                                </a:rPr>
                                <m:t>Γ</m:t>
                              </m:r>
                              <m:r>
                                <m:rPr>
                                  <m:nor/>
                                </m:rPr>
                                <a:rPr lang="en-US" sz="1500" dirty="0">
                                  <a:solidFill>
                                    <a:schemeClr val="bg1">
                                      <a:lumMod val="75000"/>
                                    </a:schemeClr>
                                  </a:solidFill>
                                  <a:ea typeface="Cambria Math" panose="02040503050406030204" pitchFamily="18" charset="0"/>
                                </a:rPr>
                                <m:t> </m:t>
                              </m:r>
                            </m:e>
                            <m:e>
                              <m:sSubSup>
                                <m:sSubSupPr>
                                  <m:ctrlPr>
                                    <a:rPr lang="en-US" sz="1500" i="1">
                                      <a:solidFill>
                                        <a:schemeClr val="bg1">
                                          <a:lumMod val="75000"/>
                                        </a:schemeClr>
                                      </a:solidFill>
                                      <a:latin typeface="Cambria Math" panose="02040503050406030204" pitchFamily="18" charset="0"/>
                                    </a:rPr>
                                  </m:ctrlPr>
                                </m:sSubSupPr>
                                <m:e>
                                  <m:r>
                                    <a:rPr lang="en-US" sz="1500" b="1" i="1">
                                      <a:solidFill>
                                        <a:schemeClr val="bg1">
                                          <a:lumMod val="75000"/>
                                        </a:schemeClr>
                                      </a:solidFill>
                                      <a:latin typeface="Cambria Math" panose="02040503050406030204" pitchFamily="18" charset="0"/>
                                      <a:ea typeface="Cambria Math" panose="02040503050406030204" pitchFamily="18" charset="0"/>
                                    </a:rPr>
                                    <m:t>𝝋</m:t>
                                  </m:r>
                                </m:e>
                                <m:sub>
                                  <m:r>
                                    <a:rPr lang="en-US" sz="1500" i="1">
                                      <a:solidFill>
                                        <a:schemeClr val="bg1">
                                          <a:lumMod val="75000"/>
                                        </a:schemeClr>
                                      </a:solidFill>
                                      <a:latin typeface="Cambria Math" panose="02040503050406030204" pitchFamily="18" charset="0"/>
                                    </a:rPr>
                                    <m:t>1</m:t>
                                  </m:r>
                                </m:sub>
                                <m:sup>
                                  <m:r>
                                    <a:rPr lang="en-US" sz="1500" i="1">
                                      <a:solidFill>
                                        <a:schemeClr val="bg1">
                                          <a:lumMod val="75000"/>
                                        </a:schemeClr>
                                      </a:solidFill>
                                      <a:latin typeface="Cambria Math" panose="02040503050406030204" pitchFamily="18" charset="0"/>
                                    </a:rPr>
                                    <m:t>(</m:t>
                                  </m:r>
                                  <m:r>
                                    <a:rPr lang="en-US" sz="1500" i="1">
                                      <a:solidFill>
                                        <a:schemeClr val="bg1">
                                          <a:lumMod val="75000"/>
                                        </a:schemeClr>
                                      </a:solidFill>
                                      <a:latin typeface="Cambria Math" panose="02040503050406030204" pitchFamily="18" charset="0"/>
                                    </a:rPr>
                                    <m:t>𝑛</m:t>
                                  </m:r>
                                  <m:r>
                                    <a:rPr lang="en-US" sz="1500" i="1">
                                      <a:solidFill>
                                        <a:schemeClr val="bg1">
                                          <a:lumMod val="75000"/>
                                        </a:schemeClr>
                                      </a:solidFill>
                                      <a:latin typeface="Cambria Math" panose="02040503050406030204" pitchFamily="18" charset="0"/>
                                    </a:rPr>
                                    <m:t>+1)</m:t>
                                  </m:r>
                                </m:sup>
                              </m:sSubSup>
                              <m:r>
                                <a:rPr lang="en-US" sz="1500" i="1">
                                  <a:solidFill>
                                    <a:schemeClr val="bg1">
                                      <a:lumMod val="75000"/>
                                    </a:schemeClr>
                                  </a:solidFill>
                                  <a:latin typeface="Cambria Math" panose="02040503050406030204" pitchFamily="18" charset="0"/>
                                  <a:ea typeface="Cambria Math" panose="02040503050406030204" pitchFamily="18" charset="0"/>
                                </a:rPr>
                                <m:t>=</m:t>
                              </m:r>
                              <m:sSub>
                                <m:sSubPr>
                                  <m:ctrlPr>
                                    <a:rPr lang="en-US" sz="1500" i="1" smtClean="0">
                                      <a:solidFill>
                                        <a:schemeClr val="bg1">
                                          <a:lumMod val="75000"/>
                                        </a:schemeClr>
                                      </a:solidFill>
                                      <a:latin typeface="Cambria Math" panose="02040503050406030204" pitchFamily="18" charset="0"/>
                                      <a:ea typeface="Cambria Math" panose="02040503050406030204" pitchFamily="18" charset="0"/>
                                    </a:rPr>
                                  </m:ctrlPr>
                                </m:sSubPr>
                                <m:e>
                                  <m:r>
                                    <a:rPr lang="en-US" sz="1500" b="1" i="1" smtClean="0">
                                      <a:solidFill>
                                        <a:schemeClr val="bg1">
                                          <a:lumMod val="75000"/>
                                        </a:schemeClr>
                                      </a:solidFill>
                                      <a:latin typeface="Cambria Math" panose="02040503050406030204" pitchFamily="18" charset="0"/>
                                      <a:ea typeface="Cambria Math" panose="02040503050406030204" pitchFamily="18" charset="0"/>
                                    </a:rPr>
                                    <m:t>𝝀</m:t>
                                  </m:r>
                                </m:e>
                                <m:sub>
                                  <m:r>
                                    <a:rPr lang="en-US" sz="1500" b="0" i="1" smtClean="0">
                                      <a:solidFill>
                                        <a:schemeClr val="bg1">
                                          <a:lumMod val="75000"/>
                                        </a:schemeClr>
                                      </a:solidFill>
                                      <a:latin typeface="Cambria Math" panose="02040503050406030204" pitchFamily="18" charset="0"/>
                                      <a:ea typeface="Cambria Math" panose="02040503050406030204" pitchFamily="18" charset="0"/>
                                    </a:rPr>
                                    <m:t>𝑛</m:t>
                                  </m:r>
                                  <m:r>
                                    <a:rPr lang="en-US" sz="1500" b="0" i="1" smtClean="0">
                                      <a:solidFill>
                                        <a:schemeClr val="bg1">
                                          <a:lumMod val="75000"/>
                                        </a:schemeClr>
                                      </a:solidFill>
                                      <a:latin typeface="Cambria Math" panose="02040503050406030204" pitchFamily="18" charset="0"/>
                                      <a:ea typeface="Cambria Math" panose="02040503050406030204" pitchFamily="18" charset="0"/>
                                    </a:rPr>
                                    <m:t>+1</m:t>
                                  </m:r>
                                </m:sub>
                              </m:sSub>
                              <m:r>
                                <a:rPr lang="en-US" sz="1500" b="0" i="1" smtClean="0">
                                  <a:solidFill>
                                    <a:schemeClr val="bg1">
                                      <a:lumMod val="75000"/>
                                    </a:schemeClr>
                                  </a:solidFill>
                                  <a:latin typeface="Cambria Math" panose="02040503050406030204" pitchFamily="18" charset="0"/>
                                </a:rPr>
                                <m:t>  </m:t>
                              </m:r>
                              <m:r>
                                <m:rPr>
                                  <m:nor/>
                                </m:rPr>
                                <a:rPr lang="en-US" sz="1500" b="0" i="0" smtClean="0">
                                  <a:solidFill>
                                    <a:schemeClr val="bg1">
                                      <a:lumMod val="75000"/>
                                    </a:schemeClr>
                                  </a:solidFill>
                                  <a:latin typeface="Cambria Math" panose="02040503050406030204" pitchFamily="18" charset="0"/>
                                </a:rPr>
                                <m:t>                   </m:t>
                              </m:r>
                              <m:r>
                                <m:rPr>
                                  <m:nor/>
                                </m:rPr>
                                <a:rPr lang="en-US" sz="1500" dirty="0">
                                  <a:solidFill>
                                    <a:schemeClr val="bg1">
                                      <a:lumMod val="75000"/>
                                    </a:schemeClr>
                                  </a:solidFill>
                                  <a:latin typeface="Calibri" panose="020F0502020204030204" pitchFamily="34" charset="0"/>
                                  <a:cs typeface="Calibri" panose="020F0502020204030204" pitchFamily="34" charset="0"/>
                                </a:rPr>
                                <m:t>on</m:t>
                              </m:r>
                              <m:r>
                                <m:rPr>
                                  <m:nor/>
                                </m:rPr>
                                <a:rPr lang="en-US" sz="1500" b="0" i="0" dirty="0" smtClean="0">
                                  <a:solidFill>
                                    <a:schemeClr val="bg1">
                                      <a:lumMod val="75000"/>
                                    </a:schemeClr>
                                  </a:solidFill>
                                  <a:latin typeface="Calibri" panose="020F0502020204030204" pitchFamily="34" charset="0"/>
                                  <a:cs typeface="Calibri" panose="020F0502020204030204" pitchFamily="34" charset="0"/>
                                </a:rPr>
                                <m:t>  </m:t>
                              </m:r>
                              <m:r>
                                <m:rPr>
                                  <m:sty m:val="p"/>
                                </m:rPr>
                                <a:rPr lang="el-GR" sz="1500" i="1" dirty="0">
                                  <a:solidFill>
                                    <a:schemeClr val="bg1">
                                      <a:lumMod val="75000"/>
                                    </a:schemeClr>
                                  </a:solidFill>
                                  <a:latin typeface="Cambria Math" panose="02040503050406030204" pitchFamily="18" charset="0"/>
                                  <a:ea typeface="Cambria Math" panose="02040503050406030204" pitchFamily="18" charset="0"/>
                                </a:rPr>
                                <m:t>Γ</m:t>
                              </m:r>
                            </m:e>
                          </m:eqArr>
                        </m:e>
                      </m:d>
                    </m:oMath>
                  </m:oMathPara>
                </a14:m>
                <a:endParaRPr lang="en-US" sz="1500" i="0" dirty="0">
                  <a:solidFill>
                    <a:schemeClr val="bg1">
                      <a:lumMod val="75000"/>
                    </a:schemeClr>
                  </a:solidFill>
                  <a:latin typeface="Cambria Math" panose="02040503050406030204" pitchFamily="18" charset="0"/>
                </a:endParaRPr>
              </a:p>
            </p:txBody>
          </p:sp>
        </mc:Choice>
        <mc:Fallback xmlns="">
          <p:sp>
            <p:nvSpPr>
              <p:cNvPr id="27" name="TextBox 26">
                <a:extLst>
                  <a:ext uri="{FF2B5EF4-FFF2-40B4-BE49-F238E27FC236}">
                    <a16:creationId xmlns:a16="http://schemas.microsoft.com/office/drawing/2014/main" id="{2ABE0943-1F5E-42C5-A639-B7C44C98FE04}"/>
                  </a:ext>
                </a:extLst>
              </p:cNvPr>
              <p:cNvSpPr txBox="1">
                <a:spLocks noRot="1" noChangeAspect="1" noMove="1" noResize="1" noEditPoints="1" noAdjustHandles="1" noChangeArrowheads="1" noChangeShapeType="1" noTextEdit="1"/>
              </p:cNvSpPr>
              <p:nvPr/>
            </p:nvSpPr>
            <p:spPr>
              <a:xfrm>
                <a:off x="-941638" y="3813639"/>
                <a:ext cx="5178175" cy="1132811"/>
              </a:xfrm>
              <a:prstGeom prst="rect">
                <a:avLst/>
              </a:prstGeom>
              <a:blipFill>
                <a:blip r:embed="rId9"/>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28" name="TextBox 27">
                <a:extLst>
                  <a:ext uri="{FF2B5EF4-FFF2-40B4-BE49-F238E27FC236}">
                    <a16:creationId xmlns:a16="http://schemas.microsoft.com/office/drawing/2014/main" id="{49569548-CA25-468D-AC82-C67F22C0F4E5}"/>
                  </a:ext>
                </a:extLst>
              </p:cNvPr>
              <p:cNvSpPr txBox="1"/>
              <p:nvPr/>
            </p:nvSpPr>
            <p:spPr>
              <a:xfrm>
                <a:off x="-966340" y="4917031"/>
                <a:ext cx="5178175" cy="1132811"/>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d>
                        <m:dPr>
                          <m:begChr m:val="{"/>
                          <m:endChr m:val=""/>
                          <m:ctrlPr>
                            <a:rPr lang="en-US" sz="1500" i="1" smtClean="0">
                              <a:solidFill>
                                <a:schemeClr val="bg1">
                                  <a:lumMod val="75000"/>
                                </a:schemeClr>
                              </a:solidFill>
                              <a:latin typeface="Cambria Math" panose="02040503050406030204" pitchFamily="18" charset="0"/>
                            </a:rPr>
                          </m:ctrlPr>
                        </m:dPr>
                        <m:e>
                          <m:eqArr>
                            <m:eqArrPr>
                              <m:ctrlPr>
                                <a:rPr lang="en-US" sz="1500" i="1" smtClean="0">
                                  <a:solidFill>
                                    <a:schemeClr val="bg1">
                                      <a:lumMod val="75000"/>
                                    </a:schemeClr>
                                  </a:solidFill>
                                  <a:latin typeface="Cambria Math" panose="02040503050406030204" pitchFamily="18" charset="0"/>
                                </a:rPr>
                              </m:ctrlPr>
                            </m:eqArrPr>
                            <m:e>
                              <m:r>
                                <m:rPr>
                                  <m:sty m:val="p"/>
                                </m:rPr>
                                <a:rPr lang="en-US" sz="1500" dirty="0">
                                  <a:solidFill>
                                    <a:schemeClr val="bg1">
                                      <a:lumMod val="75000"/>
                                    </a:schemeClr>
                                  </a:solidFill>
                                  <a:latin typeface="Cambria Math" panose="02040503050406030204" pitchFamily="18" charset="0"/>
                                </a:rPr>
                                <m:t>Div</m:t>
                              </m:r>
                              <m:r>
                                <a:rPr lang="en-US" sz="1500" dirty="0">
                                  <a:solidFill>
                                    <a:schemeClr val="bg1">
                                      <a:lumMod val="75000"/>
                                    </a:schemeClr>
                                  </a:solidFill>
                                  <a:latin typeface="Cambria Math" panose="02040503050406030204" pitchFamily="18" charset="0"/>
                                </a:rPr>
                                <m:t> </m:t>
                              </m:r>
                              <m:sSubSup>
                                <m:sSubSupPr>
                                  <m:ctrlPr>
                                    <a:rPr lang="en-US" sz="1500" i="1" dirty="0">
                                      <a:solidFill>
                                        <a:schemeClr val="bg1">
                                          <a:lumMod val="75000"/>
                                        </a:schemeClr>
                                      </a:solidFill>
                                      <a:latin typeface="Cambria Math" panose="02040503050406030204" pitchFamily="18" charset="0"/>
                                    </a:rPr>
                                  </m:ctrlPr>
                                </m:sSubSupPr>
                                <m:e>
                                  <m:r>
                                    <a:rPr lang="en-US" sz="1500" b="1" i="1" dirty="0">
                                      <a:solidFill>
                                        <a:schemeClr val="bg1">
                                          <a:lumMod val="75000"/>
                                        </a:schemeClr>
                                      </a:solidFill>
                                      <a:latin typeface="Cambria Math" panose="02040503050406030204" pitchFamily="18" charset="0"/>
                                    </a:rPr>
                                    <m:t>𝑷</m:t>
                                  </m:r>
                                </m:e>
                                <m:sub>
                                  <m:r>
                                    <a:rPr lang="en-US" sz="1500" i="1" dirty="0">
                                      <a:solidFill>
                                        <a:schemeClr val="bg1">
                                          <a:lumMod val="75000"/>
                                        </a:schemeClr>
                                      </a:solidFill>
                                      <a:latin typeface="Cambria Math" panose="02040503050406030204" pitchFamily="18" charset="0"/>
                                    </a:rPr>
                                    <m:t>2</m:t>
                                  </m:r>
                                </m:sub>
                                <m:sup>
                                  <m:r>
                                    <a:rPr lang="en-US" sz="1500" i="1" dirty="0">
                                      <a:solidFill>
                                        <a:schemeClr val="bg1">
                                          <a:lumMod val="75000"/>
                                        </a:schemeClr>
                                      </a:solidFill>
                                      <a:latin typeface="Cambria Math" panose="02040503050406030204" pitchFamily="18" charset="0"/>
                                    </a:rPr>
                                    <m:t>(</m:t>
                                  </m:r>
                                  <m:r>
                                    <a:rPr lang="en-US" sz="1500" i="1" dirty="0">
                                      <a:solidFill>
                                        <a:schemeClr val="bg1">
                                          <a:lumMod val="75000"/>
                                        </a:schemeClr>
                                      </a:solidFill>
                                      <a:latin typeface="Cambria Math" panose="02040503050406030204" pitchFamily="18" charset="0"/>
                                    </a:rPr>
                                    <m:t>𝑛</m:t>
                                  </m:r>
                                  <m:r>
                                    <a:rPr lang="en-US" sz="1500" i="1" dirty="0">
                                      <a:solidFill>
                                        <a:schemeClr val="bg1">
                                          <a:lumMod val="75000"/>
                                        </a:schemeClr>
                                      </a:solidFill>
                                      <a:latin typeface="Cambria Math" panose="02040503050406030204" pitchFamily="18" charset="0"/>
                                    </a:rPr>
                                    <m:t>+1)</m:t>
                                  </m:r>
                                </m:sup>
                              </m:sSubSup>
                              <m:r>
                                <a:rPr lang="en-US" sz="1500" dirty="0">
                                  <a:solidFill>
                                    <a:schemeClr val="bg1">
                                      <a:lumMod val="75000"/>
                                    </a:schemeClr>
                                  </a:solidFill>
                                  <a:latin typeface="Cambria Math" panose="02040503050406030204" pitchFamily="18" charset="0"/>
                                </a:rPr>
                                <m:t>+</m:t>
                              </m:r>
                              <m:r>
                                <a:rPr lang="en-US" sz="1500" i="1">
                                  <a:solidFill>
                                    <a:schemeClr val="bg1">
                                      <a:lumMod val="75000"/>
                                    </a:schemeClr>
                                  </a:solidFill>
                                  <a:latin typeface="Cambria Math" panose="02040503050406030204" pitchFamily="18" charset="0"/>
                                  <a:ea typeface="Cambria Math" panose="02040503050406030204" pitchFamily="18" charset="0"/>
                                </a:rPr>
                                <m:t>𝜌</m:t>
                              </m:r>
                              <m:r>
                                <a:rPr lang="en-US" sz="1500" b="1" i="1">
                                  <a:solidFill>
                                    <a:schemeClr val="bg1">
                                      <a:lumMod val="75000"/>
                                    </a:schemeClr>
                                  </a:solidFill>
                                  <a:latin typeface="Cambria Math" panose="02040503050406030204" pitchFamily="18" charset="0"/>
                                  <a:ea typeface="Cambria Math" panose="02040503050406030204" pitchFamily="18" charset="0"/>
                                </a:rPr>
                                <m:t>𝑩</m:t>
                              </m:r>
                              <m:r>
                                <a:rPr lang="en-US" sz="1500" b="1" i="1">
                                  <a:solidFill>
                                    <a:schemeClr val="bg1">
                                      <a:lumMod val="75000"/>
                                    </a:schemeClr>
                                  </a:solidFill>
                                  <a:latin typeface="Cambria Math" panose="02040503050406030204" pitchFamily="18" charset="0"/>
                                  <a:ea typeface="Cambria Math" panose="02040503050406030204" pitchFamily="18" charset="0"/>
                                </a:rPr>
                                <m:t>(</m:t>
                              </m:r>
                              <m:sSub>
                                <m:sSubPr>
                                  <m:ctrlPr>
                                    <a:rPr lang="en-US" sz="1500" i="1">
                                      <a:solidFill>
                                        <a:schemeClr val="bg1">
                                          <a:lumMod val="75000"/>
                                        </a:schemeClr>
                                      </a:solidFill>
                                      <a:latin typeface="Cambria Math" panose="02040503050406030204" pitchFamily="18" charset="0"/>
                                      <a:ea typeface="Cambria Math" panose="02040503050406030204" pitchFamily="18" charset="0"/>
                                    </a:rPr>
                                  </m:ctrlPr>
                                </m:sSubPr>
                                <m:e>
                                  <m:r>
                                    <a:rPr lang="en-US" sz="1500" i="1">
                                      <a:solidFill>
                                        <a:schemeClr val="bg1">
                                          <a:lumMod val="75000"/>
                                        </a:schemeClr>
                                      </a:solidFill>
                                      <a:latin typeface="Cambria Math" panose="02040503050406030204" pitchFamily="18" charset="0"/>
                                      <a:ea typeface="Cambria Math" panose="02040503050406030204" pitchFamily="18" charset="0"/>
                                    </a:rPr>
                                    <m:t>𝑡</m:t>
                                  </m:r>
                                </m:e>
                                <m:sub>
                                  <m:r>
                                    <a:rPr lang="en-US" sz="1500" i="1">
                                      <a:solidFill>
                                        <a:schemeClr val="bg1">
                                          <a:lumMod val="75000"/>
                                        </a:schemeClr>
                                      </a:solidFill>
                                      <a:latin typeface="Cambria Math" panose="02040503050406030204" pitchFamily="18" charset="0"/>
                                      <a:ea typeface="Cambria Math" panose="02040503050406030204" pitchFamily="18" charset="0"/>
                                    </a:rPr>
                                    <m:t>𝑖</m:t>
                                  </m:r>
                                </m:sub>
                              </m:sSub>
                              <m:r>
                                <a:rPr lang="en-US" sz="1500" b="1" i="1">
                                  <a:solidFill>
                                    <a:schemeClr val="bg1">
                                      <a:lumMod val="75000"/>
                                    </a:schemeClr>
                                  </a:solidFill>
                                  <a:latin typeface="Cambria Math" panose="02040503050406030204" pitchFamily="18" charset="0"/>
                                  <a:ea typeface="Cambria Math" panose="02040503050406030204" pitchFamily="18" charset="0"/>
                                </a:rPr>
                                <m:t>)=</m:t>
                              </m:r>
                              <m:r>
                                <a:rPr lang="en-US" sz="1500" b="1" i="1">
                                  <a:solidFill>
                                    <a:schemeClr val="bg1">
                                      <a:lumMod val="75000"/>
                                    </a:schemeClr>
                                  </a:solidFill>
                                  <a:latin typeface="Cambria Math" panose="02040503050406030204" pitchFamily="18" charset="0"/>
                                  <a:ea typeface="Cambria Math" panose="02040503050406030204" pitchFamily="18" charset="0"/>
                                </a:rPr>
                                <m:t>𝟎</m:t>
                              </m:r>
                              <m:r>
                                <a:rPr lang="en-US" sz="1500" i="1">
                                  <a:solidFill>
                                    <a:schemeClr val="bg1">
                                      <a:lumMod val="75000"/>
                                    </a:schemeClr>
                                  </a:solidFill>
                                  <a:latin typeface="Cambria Math" panose="02040503050406030204" pitchFamily="18" charset="0"/>
                                  <a:ea typeface="Cambria Math" panose="02040503050406030204" pitchFamily="18" charset="0"/>
                                </a:rPr>
                                <m:t> </m:t>
                              </m:r>
                              <m:r>
                                <m:rPr>
                                  <m:nor/>
                                </m:rPr>
                                <a:rPr lang="en-US" sz="1500" dirty="0">
                                  <a:solidFill>
                                    <a:schemeClr val="bg1">
                                      <a:lumMod val="75000"/>
                                    </a:schemeClr>
                                  </a:solidFill>
                                </a:rPr>
                                <m:t>, </m:t>
                              </m:r>
                              <m:r>
                                <m:rPr>
                                  <m:nor/>
                                </m:rPr>
                                <a:rPr lang="en-US" sz="1500" dirty="0">
                                  <a:solidFill>
                                    <a:schemeClr val="bg1">
                                      <a:lumMod val="75000"/>
                                    </a:schemeClr>
                                  </a:solidFill>
                                  <a:latin typeface="Calibri" panose="020F0502020204030204" pitchFamily="34" charset="0"/>
                                  <a:cs typeface="Calibri" panose="020F0502020204030204" pitchFamily="34" charset="0"/>
                                </a:rPr>
                                <m:t>in</m:t>
                              </m:r>
                              <m:sSub>
                                <m:sSubPr>
                                  <m:ctrlPr>
                                    <a:rPr lang="en-US" sz="1500" i="1" dirty="0">
                                      <a:solidFill>
                                        <a:schemeClr val="bg1">
                                          <a:lumMod val="75000"/>
                                        </a:schemeClr>
                                      </a:solidFill>
                                      <a:latin typeface="Cambria Math" panose="02040503050406030204" pitchFamily="18" charset="0"/>
                                      <a:cs typeface="Calibri" panose="020F0502020204030204" pitchFamily="34" charset="0"/>
                                    </a:rPr>
                                  </m:ctrlPr>
                                </m:sSubPr>
                                <m:e>
                                  <m:r>
                                    <a:rPr lang="en-US" sz="1500" b="0" i="1" dirty="0" smtClean="0">
                                      <a:solidFill>
                                        <a:schemeClr val="bg1">
                                          <a:lumMod val="75000"/>
                                        </a:schemeClr>
                                      </a:solidFill>
                                      <a:latin typeface="Cambria Math" panose="02040503050406030204" pitchFamily="18" charset="0"/>
                                      <a:cs typeface="Calibri" panose="020F0502020204030204" pitchFamily="34" charset="0"/>
                                    </a:rPr>
                                    <m:t> </m:t>
                                  </m:r>
                                  <m:r>
                                    <m:rPr>
                                      <m:sty m:val="p"/>
                                    </m:rPr>
                                    <a:rPr lang="el-GR" sz="1500" i="1" dirty="0">
                                      <a:solidFill>
                                        <a:schemeClr val="bg1">
                                          <a:lumMod val="75000"/>
                                        </a:schemeClr>
                                      </a:solidFill>
                                      <a:latin typeface="Cambria Math" panose="02040503050406030204" pitchFamily="18" charset="0"/>
                                      <a:ea typeface="Cambria Math" panose="02040503050406030204" pitchFamily="18" charset="0"/>
                                      <a:cs typeface="Calibri" panose="020F0502020204030204" pitchFamily="34" charset="0"/>
                                    </a:rPr>
                                    <m:t>Ω</m:t>
                                  </m:r>
                                </m:e>
                                <m:sub>
                                  <m:r>
                                    <a:rPr lang="en-US" sz="1500" b="0" i="1" dirty="0" smtClean="0">
                                      <a:solidFill>
                                        <a:schemeClr val="bg1">
                                          <a:lumMod val="75000"/>
                                        </a:schemeClr>
                                      </a:solidFill>
                                      <a:latin typeface="Cambria Math" panose="02040503050406030204" pitchFamily="18" charset="0"/>
                                      <a:ea typeface="Cambria Math" panose="02040503050406030204" pitchFamily="18" charset="0"/>
                                      <a:cs typeface="Calibri" panose="020F0502020204030204" pitchFamily="34" charset="0"/>
                                    </a:rPr>
                                    <m:t>2</m:t>
                                  </m:r>
                                </m:sub>
                              </m:sSub>
                            </m:e>
                            <m:e>
                              <m:sSubSup>
                                <m:sSubSupPr>
                                  <m:ctrlPr>
                                    <a:rPr lang="en-US" sz="1500" i="1" smtClean="0">
                                      <a:solidFill>
                                        <a:schemeClr val="bg1">
                                          <a:lumMod val="75000"/>
                                        </a:schemeClr>
                                      </a:solidFill>
                                      <a:latin typeface="Cambria Math" panose="02040503050406030204" pitchFamily="18" charset="0"/>
                                    </a:rPr>
                                  </m:ctrlPr>
                                </m:sSubSupPr>
                                <m:e>
                                  <m:r>
                                    <a:rPr lang="en-US" sz="1500" b="1" i="1">
                                      <a:solidFill>
                                        <a:schemeClr val="bg1">
                                          <a:lumMod val="75000"/>
                                        </a:schemeClr>
                                      </a:solidFill>
                                      <a:latin typeface="Cambria Math" panose="02040503050406030204" pitchFamily="18" charset="0"/>
                                      <a:ea typeface="Cambria Math" panose="02040503050406030204" pitchFamily="18" charset="0"/>
                                    </a:rPr>
                                    <m:t>𝝋</m:t>
                                  </m:r>
                                </m:e>
                                <m:sub>
                                  <m:r>
                                    <a:rPr lang="en-US" sz="1500" b="0" i="1" smtClean="0">
                                      <a:solidFill>
                                        <a:schemeClr val="bg1">
                                          <a:lumMod val="75000"/>
                                        </a:schemeClr>
                                      </a:solidFill>
                                      <a:latin typeface="Cambria Math" panose="02040503050406030204" pitchFamily="18" charset="0"/>
                                    </a:rPr>
                                    <m:t>2</m:t>
                                  </m:r>
                                </m:sub>
                                <m:sup>
                                  <m:r>
                                    <a:rPr lang="en-US" sz="1500" b="0" i="1" smtClean="0">
                                      <a:solidFill>
                                        <a:schemeClr val="bg1">
                                          <a:lumMod val="75000"/>
                                        </a:schemeClr>
                                      </a:solidFill>
                                      <a:latin typeface="Cambria Math" panose="02040503050406030204" pitchFamily="18" charset="0"/>
                                    </a:rPr>
                                    <m:t>(</m:t>
                                  </m:r>
                                  <m:r>
                                    <a:rPr lang="en-US" sz="1500" b="0" i="1" smtClean="0">
                                      <a:solidFill>
                                        <a:schemeClr val="bg1">
                                          <a:lumMod val="75000"/>
                                        </a:schemeClr>
                                      </a:solidFill>
                                      <a:latin typeface="Cambria Math" panose="02040503050406030204" pitchFamily="18" charset="0"/>
                                    </a:rPr>
                                    <m:t>𝑛</m:t>
                                  </m:r>
                                  <m:r>
                                    <a:rPr lang="en-US" sz="1500" b="0" i="1" smtClean="0">
                                      <a:solidFill>
                                        <a:schemeClr val="bg1">
                                          <a:lumMod val="75000"/>
                                        </a:schemeClr>
                                      </a:solidFill>
                                      <a:latin typeface="Cambria Math" panose="02040503050406030204" pitchFamily="18" charset="0"/>
                                    </a:rPr>
                                    <m:t>+1)</m:t>
                                  </m:r>
                                </m:sup>
                              </m:sSubSup>
                              <m:r>
                                <a:rPr lang="en-US" sz="1500" i="1">
                                  <a:solidFill>
                                    <a:schemeClr val="bg1">
                                      <a:lumMod val="75000"/>
                                    </a:schemeClr>
                                  </a:solidFill>
                                  <a:latin typeface="Cambria Math" panose="02040503050406030204" pitchFamily="18" charset="0"/>
                                  <a:ea typeface="Cambria Math" panose="02040503050406030204" pitchFamily="18" charset="0"/>
                                </a:rPr>
                                <m:t>=</m:t>
                              </m:r>
                              <m:r>
                                <a:rPr lang="en-US" sz="1500" b="1" i="1">
                                  <a:solidFill>
                                    <a:schemeClr val="bg1">
                                      <a:lumMod val="75000"/>
                                    </a:schemeClr>
                                  </a:solidFill>
                                  <a:latin typeface="Cambria Math" panose="02040503050406030204" pitchFamily="18" charset="0"/>
                                  <a:ea typeface="Cambria Math" panose="02040503050406030204" pitchFamily="18" charset="0"/>
                                </a:rPr>
                                <m:t>𝝌</m:t>
                              </m:r>
                              <m:r>
                                <m:rPr>
                                  <m:nor/>
                                </m:rPr>
                                <a:rPr lang="en-US" sz="1500" dirty="0">
                                  <a:solidFill>
                                    <a:schemeClr val="bg1">
                                      <a:lumMod val="75000"/>
                                    </a:schemeClr>
                                  </a:solidFill>
                                </a:rPr>
                                <m:t>,     </m:t>
                              </m:r>
                              <m:r>
                                <m:rPr>
                                  <m:nor/>
                                </m:rPr>
                                <a:rPr lang="en-US" sz="1500" b="0" i="0" dirty="0" smtClean="0">
                                  <a:solidFill>
                                    <a:schemeClr val="bg1">
                                      <a:lumMod val="75000"/>
                                    </a:schemeClr>
                                  </a:solidFill>
                                </a:rPr>
                                <m:t>       </m:t>
                              </m:r>
                              <m:r>
                                <m:rPr>
                                  <m:nor/>
                                </m:rPr>
                                <a:rPr lang="en-US" sz="1500" dirty="0">
                                  <a:solidFill>
                                    <a:schemeClr val="bg1">
                                      <a:lumMod val="75000"/>
                                    </a:schemeClr>
                                  </a:solidFill>
                                </a:rPr>
                                <m:t> </m:t>
                              </m:r>
                              <m:r>
                                <m:rPr>
                                  <m:nor/>
                                </m:rPr>
                                <a:rPr lang="en-US" sz="1500" b="0" i="0" dirty="0" smtClean="0">
                                  <a:solidFill>
                                    <a:schemeClr val="bg1">
                                      <a:lumMod val="75000"/>
                                    </a:schemeClr>
                                  </a:solidFill>
                                </a:rPr>
                                <m:t> </m:t>
                              </m:r>
                              <m:r>
                                <m:rPr>
                                  <m:nor/>
                                </m:rPr>
                                <a:rPr lang="en-US" sz="1500" dirty="0">
                                  <a:solidFill>
                                    <a:schemeClr val="bg1">
                                      <a:lumMod val="75000"/>
                                    </a:schemeClr>
                                  </a:solidFill>
                                  <a:latin typeface="Calibri" panose="020F0502020204030204" pitchFamily="34" charset="0"/>
                                  <a:cs typeface="Calibri" panose="020F0502020204030204" pitchFamily="34" charset="0"/>
                                </a:rPr>
                                <m:t>on</m:t>
                              </m:r>
                              <m:r>
                                <m:rPr>
                                  <m:nor/>
                                </m:rPr>
                                <a:rPr lang="en-US" sz="1500" dirty="0">
                                  <a:solidFill>
                                    <a:schemeClr val="bg1">
                                      <a:lumMod val="75000"/>
                                    </a:schemeClr>
                                  </a:solidFill>
                                </a:rPr>
                                <m:t> </m:t>
                              </m:r>
                              <m:r>
                                <a:rPr lang="en-US" sz="1500" i="1" dirty="0" smtClean="0">
                                  <a:solidFill>
                                    <a:schemeClr val="bg1">
                                      <a:lumMod val="75000"/>
                                    </a:schemeClr>
                                  </a:solidFill>
                                  <a:latin typeface="Cambria Math" panose="02040503050406030204" pitchFamily="18" charset="0"/>
                                  <a:ea typeface="Cambria Math" panose="02040503050406030204" pitchFamily="18" charset="0"/>
                                </a:rPr>
                                <m:t>𝜕</m:t>
                              </m:r>
                              <m:sSub>
                                <m:sSubPr>
                                  <m:ctrlPr>
                                    <a:rPr lang="en-US" sz="1500" i="1" dirty="0" smtClean="0">
                                      <a:solidFill>
                                        <a:schemeClr val="bg1">
                                          <a:lumMod val="75000"/>
                                        </a:schemeClr>
                                      </a:solidFill>
                                      <a:latin typeface="Cambria Math" panose="02040503050406030204" pitchFamily="18" charset="0"/>
                                      <a:ea typeface="Cambria Math" panose="02040503050406030204" pitchFamily="18" charset="0"/>
                                    </a:rPr>
                                  </m:ctrlPr>
                                </m:sSubPr>
                                <m:e>
                                  <m:r>
                                    <m:rPr>
                                      <m:sty m:val="p"/>
                                    </m:rPr>
                                    <a:rPr lang="el-GR" sz="1500" i="1" dirty="0" smtClean="0">
                                      <a:solidFill>
                                        <a:schemeClr val="bg1">
                                          <a:lumMod val="75000"/>
                                        </a:schemeClr>
                                      </a:solidFill>
                                      <a:latin typeface="Cambria Math" panose="02040503050406030204" pitchFamily="18" charset="0"/>
                                      <a:ea typeface="Cambria Math" panose="02040503050406030204" pitchFamily="18" charset="0"/>
                                    </a:rPr>
                                    <m:t>Ω</m:t>
                                  </m:r>
                                </m:e>
                                <m:sub>
                                  <m:r>
                                    <a:rPr lang="en-US" sz="1500" b="0" i="1" dirty="0" smtClean="0">
                                      <a:solidFill>
                                        <a:schemeClr val="bg1">
                                          <a:lumMod val="75000"/>
                                        </a:schemeClr>
                                      </a:solidFill>
                                      <a:latin typeface="Cambria Math" panose="02040503050406030204" pitchFamily="18" charset="0"/>
                                      <a:ea typeface="Cambria Math" panose="02040503050406030204" pitchFamily="18" charset="0"/>
                                    </a:rPr>
                                    <m:t>2</m:t>
                                  </m:r>
                                </m:sub>
                              </m:sSub>
                              <m:r>
                                <a:rPr lang="en-US" sz="1500" b="0" i="1" dirty="0" smtClean="0">
                                  <a:solidFill>
                                    <a:schemeClr val="bg1">
                                      <a:lumMod val="75000"/>
                                    </a:schemeClr>
                                  </a:solidFill>
                                  <a:latin typeface="Cambria Math" panose="02040503050406030204" pitchFamily="18" charset="0"/>
                                  <a:ea typeface="Cambria Math" panose="02040503050406030204" pitchFamily="18" charset="0"/>
                                </a:rPr>
                                <m:t>\</m:t>
                              </m:r>
                              <m:r>
                                <m:rPr>
                                  <m:sty m:val="p"/>
                                </m:rPr>
                                <a:rPr lang="el-GR" sz="1500" i="1" dirty="0">
                                  <a:solidFill>
                                    <a:schemeClr val="bg1">
                                      <a:lumMod val="75000"/>
                                    </a:schemeClr>
                                  </a:solidFill>
                                  <a:latin typeface="Cambria Math" panose="02040503050406030204" pitchFamily="18" charset="0"/>
                                  <a:ea typeface="Cambria Math" panose="02040503050406030204" pitchFamily="18" charset="0"/>
                                </a:rPr>
                                <m:t>Γ</m:t>
                              </m:r>
                            </m:e>
                            <m:e>
                              <m:sSubSup>
                                <m:sSubSupPr>
                                  <m:ctrlPr>
                                    <a:rPr lang="en-US" sz="1500" i="1" dirty="0">
                                      <a:solidFill>
                                        <a:schemeClr val="bg1">
                                          <a:lumMod val="75000"/>
                                        </a:schemeClr>
                                      </a:solidFill>
                                      <a:latin typeface="Cambria Math" panose="02040503050406030204" pitchFamily="18" charset="0"/>
                                    </a:rPr>
                                  </m:ctrlPr>
                                </m:sSubSupPr>
                                <m:e>
                                  <m:r>
                                    <a:rPr lang="en-US" sz="1500" b="1" i="1" dirty="0">
                                      <a:solidFill>
                                        <a:schemeClr val="bg1">
                                          <a:lumMod val="75000"/>
                                        </a:schemeClr>
                                      </a:solidFill>
                                      <a:latin typeface="Cambria Math" panose="02040503050406030204" pitchFamily="18" charset="0"/>
                                    </a:rPr>
                                    <m:t>𝑷</m:t>
                                  </m:r>
                                </m:e>
                                <m:sub>
                                  <m:r>
                                    <a:rPr lang="en-US" sz="1500" i="1" dirty="0">
                                      <a:solidFill>
                                        <a:schemeClr val="bg1">
                                          <a:lumMod val="75000"/>
                                        </a:schemeClr>
                                      </a:solidFill>
                                      <a:latin typeface="Cambria Math" panose="02040503050406030204" pitchFamily="18" charset="0"/>
                                    </a:rPr>
                                    <m:t>2</m:t>
                                  </m:r>
                                </m:sub>
                                <m:sup>
                                  <m:r>
                                    <a:rPr lang="en-US" sz="1500" i="1" dirty="0">
                                      <a:solidFill>
                                        <a:schemeClr val="bg1">
                                          <a:lumMod val="75000"/>
                                        </a:schemeClr>
                                      </a:solidFill>
                                      <a:latin typeface="Cambria Math" panose="02040503050406030204" pitchFamily="18" charset="0"/>
                                    </a:rPr>
                                    <m:t>(</m:t>
                                  </m:r>
                                  <m:r>
                                    <a:rPr lang="en-US" sz="1500" i="1" dirty="0">
                                      <a:solidFill>
                                        <a:schemeClr val="bg1">
                                          <a:lumMod val="75000"/>
                                        </a:schemeClr>
                                      </a:solidFill>
                                      <a:latin typeface="Cambria Math" panose="02040503050406030204" pitchFamily="18" charset="0"/>
                                    </a:rPr>
                                    <m:t>𝑛</m:t>
                                  </m:r>
                                  <m:r>
                                    <a:rPr lang="en-US" sz="1500" i="1" dirty="0">
                                      <a:solidFill>
                                        <a:schemeClr val="bg1">
                                          <a:lumMod val="75000"/>
                                        </a:schemeClr>
                                      </a:solidFill>
                                      <a:latin typeface="Cambria Math" panose="02040503050406030204" pitchFamily="18" charset="0"/>
                                    </a:rPr>
                                    <m:t>+1)</m:t>
                                  </m:r>
                                </m:sup>
                              </m:sSubSup>
                              <m:r>
                                <a:rPr lang="en-US" sz="1500" b="1" i="1" smtClean="0">
                                  <a:solidFill>
                                    <a:schemeClr val="bg1">
                                      <a:lumMod val="75000"/>
                                    </a:schemeClr>
                                  </a:solidFill>
                                  <a:latin typeface="Cambria Math" panose="02040503050406030204" pitchFamily="18" charset="0"/>
                                </a:rPr>
                                <m:t>𝒏</m:t>
                              </m:r>
                              <m:r>
                                <a:rPr lang="en-US" sz="1500" i="1">
                                  <a:solidFill>
                                    <a:schemeClr val="bg1">
                                      <a:lumMod val="75000"/>
                                    </a:schemeClr>
                                  </a:solidFill>
                                  <a:latin typeface="Cambria Math" panose="02040503050406030204" pitchFamily="18" charset="0"/>
                                  <a:ea typeface="Cambria Math" panose="02040503050406030204" pitchFamily="18" charset="0"/>
                                </a:rPr>
                                <m:t>=</m:t>
                              </m:r>
                              <m:sSubSup>
                                <m:sSubSupPr>
                                  <m:ctrlPr>
                                    <a:rPr lang="en-US" sz="1500" i="1" dirty="0">
                                      <a:solidFill>
                                        <a:schemeClr val="bg1">
                                          <a:lumMod val="75000"/>
                                        </a:schemeClr>
                                      </a:solidFill>
                                      <a:latin typeface="Cambria Math" panose="02040503050406030204" pitchFamily="18" charset="0"/>
                                    </a:rPr>
                                  </m:ctrlPr>
                                </m:sSubSupPr>
                                <m:e>
                                  <m:r>
                                    <a:rPr lang="en-US" sz="1500" b="1" i="1" dirty="0">
                                      <a:solidFill>
                                        <a:schemeClr val="bg1">
                                          <a:lumMod val="75000"/>
                                        </a:schemeClr>
                                      </a:solidFill>
                                      <a:latin typeface="Cambria Math" panose="02040503050406030204" pitchFamily="18" charset="0"/>
                                    </a:rPr>
                                    <m:t>𝑷</m:t>
                                  </m:r>
                                </m:e>
                                <m:sub>
                                  <m:r>
                                    <a:rPr lang="en-US" sz="1500" i="1" dirty="0">
                                      <a:solidFill>
                                        <a:schemeClr val="bg1">
                                          <a:lumMod val="75000"/>
                                        </a:schemeClr>
                                      </a:solidFill>
                                      <a:latin typeface="Cambria Math" panose="02040503050406030204" pitchFamily="18" charset="0"/>
                                    </a:rPr>
                                    <m:t>2</m:t>
                                  </m:r>
                                </m:sub>
                                <m:sup>
                                  <m:r>
                                    <a:rPr lang="en-US" sz="1500" i="1" dirty="0">
                                      <a:solidFill>
                                        <a:schemeClr val="bg1">
                                          <a:lumMod val="75000"/>
                                        </a:schemeClr>
                                      </a:solidFill>
                                      <a:latin typeface="Cambria Math" panose="02040503050406030204" pitchFamily="18" charset="0"/>
                                    </a:rPr>
                                    <m:t>(</m:t>
                                  </m:r>
                                  <m:r>
                                    <a:rPr lang="en-US" sz="1500" i="1" dirty="0">
                                      <a:solidFill>
                                        <a:schemeClr val="bg1">
                                          <a:lumMod val="75000"/>
                                        </a:schemeClr>
                                      </a:solidFill>
                                      <a:latin typeface="Cambria Math" panose="02040503050406030204" pitchFamily="18" charset="0"/>
                                    </a:rPr>
                                    <m:t>𝑛</m:t>
                                  </m:r>
                                  <m:r>
                                    <a:rPr lang="en-US" sz="1500" i="1" dirty="0">
                                      <a:solidFill>
                                        <a:schemeClr val="bg1">
                                          <a:lumMod val="75000"/>
                                        </a:schemeClr>
                                      </a:solidFill>
                                      <a:latin typeface="Cambria Math" panose="02040503050406030204" pitchFamily="18" charset="0"/>
                                    </a:rPr>
                                    <m:t>+1)</m:t>
                                  </m:r>
                                </m:sup>
                              </m:sSubSup>
                              <m:r>
                                <a:rPr lang="en-US" sz="1500" b="1" i="1" dirty="0" smtClean="0">
                                  <a:solidFill>
                                    <a:schemeClr val="bg1">
                                      <a:lumMod val="75000"/>
                                    </a:schemeClr>
                                  </a:solidFill>
                                  <a:latin typeface="Cambria Math" panose="02040503050406030204" pitchFamily="18" charset="0"/>
                                </a:rPr>
                                <m:t>𝒏</m:t>
                              </m:r>
                              <m:r>
                                <m:rPr>
                                  <m:nor/>
                                </m:rPr>
                                <a:rPr lang="en-US" sz="1500" b="0" i="0" dirty="0" smtClean="0">
                                  <a:solidFill>
                                    <a:schemeClr val="bg1">
                                      <a:lumMod val="75000"/>
                                    </a:schemeClr>
                                  </a:solidFill>
                                  <a:latin typeface="Cambria Math" panose="02040503050406030204" pitchFamily="18" charset="0"/>
                                </a:rPr>
                                <m:t>,             </m:t>
                              </m:r>
                              <m:r>
                                <m:rPr>
                                  <m:nor/>
                                </m:rPr>
                                <a:rPr lang="en-US" sz="1500" dirty="0">
                                  <a:solidFill>
                                    <a:schemeClr val="bg1">
                                      <a:lumMod val="75000"/>
                                    </a:schemeClr>
                                  </a:solidFill>
                                  <a:latin typeface="Calibri" panose="020F0502020204030204" pitchFamily="34" charset="0"/>
                                  <a:cs typeface="Calibri" panose="020F0502020204030204" pitchFamily="34" charset="0"/>
                                </a:rPr>
                                <m:t>on</m:t>
                              </m:r>
                              <m:r>
                                <a:rPr lang="en-US" sz="1500" b="0" i="1" dirty="0" smtClean="0">
                                  <a:solidFill>
                                    <a:schemeClr val="bg1">
                                      <a:lumMod val="75000"/>
                                    </a:schemeClr>
                                  </a:solidFill>
                                  <a:latin typeface="Cambria Math" panose="02040503050406030204" pitchFamily="18" charset="0"/>
                                  <a:cs typeface="Calibri" panose="020F0502020204030204" pitchFamily="34" charset="0"/>
                                </a:rPr>
                                <m:t>  </m:t>
                              </m:r>
                              <m:r>
                                <m:rPr>
                                  <m:sty m:val="p"/>
                                </m:rPr>
                                <a:rPr lang="el-GR" sz="1500" i="1" dirty="0">
                                  <a:solidFill>
                                    <a:schemeClr val="bg1">
                                      <a:lumMod val="75000"/>
                                    </a:schemeClr>
                                  </a:solidFill>
                                  <a:latin typeface="Cambria Math" panose="02040503050406030204" pitchFamily="18" charset="0"/>
                                  <a:ea typeface="Cambria Math" panose="02040503050406030204" pitchFamily="18" charset="0"/>
                                </a:rPr>
                                <m:t>Γ</m:t>
                              </m:r>
                            </m:e>
                          </m:eqArr>
                        </m:e>
                      </m:d>
                    </m:oMath>
                  </m:oMathPara>
                </a14:m>
                <a:endParaRPr lang="en-US" sz="1500" i="0" dirty="0">
                  <a:solidFill>
                    <a:schemeClr val="bg1">
                      <a:lumMod val="75000"/>
                    </a:schemeClr>
                  </a:solidFill>
                  <a:latin typeface="Cambria Math" panose="02040503050406030204" pitchFamily="18" charset="0"/>
                </a:endParaRPr>
              </a:p>
            </p:txBody>
          </p:sp>
        </mc:Choice>
        <mc:Fallback xmlns="">
          <p:sp>
            <p:nvSpPr>
              <p:cNvPr id="28" name="TextBox 27">
                <a:extLst>
                  <a:ext uri="{FF2B5EF4-FFF2-40B4-BE49-F238E27FC236}">
                    <a16:creationId xmlns:a16="http://schemas.microsoft.com/office/drawing/2014/main" id="{49569548-CA25-468D-AC82-C67F22C0F4E5}"/>
                  </a:ext>
                </a:extLst>
              </p:cNvPr>
              <p:cNvSpPr txBox="1">
                <a:spLocks noRot="1" noChangeAspect="1" noMove="1" noResize="1" noEditPoints="1" noAdjustHandles="1" noChangeArrowheads="1" noChangeShapeType="1" noTextEdit="1"/>
              </p:cNvSpPr>
              <p:nvPr/>
            </p:nvSpPr>
            <p:spPr>
              <a:xfrm>
                <a:off x="-966340" y="4917031"/>
                <a:ext cx="5178175" cy="1132811"/>
              </a:xfrm>
              <a:prstGeom prst="rect">
                <a:avLst/>
              </a:prstGeom>
              <a:blipFill>
                <a:blip r:embed="rId10"/>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9" name="TextBox 8">
                <a:extLst>
                  <a:ext uri="{FF2B5EF4-FFF2-40B4-BE49-F238E27FC236}">
                    <a16:creationId xmlns:a16="http://schemas.microsoft.com/office/drawing/2014/main" id="{6EBCB37E-7DDF-4524-844C-58C09BBCF1BE}"/>
                  </a:ext>
                </a:extLst>
              </p:cNvPr>
              <p:cNvSpPr txBox="1"/>
              <p:nvPr/>
            </p:nvSpPr>
            <p:spPr>
              <a:xfrm>
                <a:off x="6158" y="6015574"/>
                <a:ext cx="4391183" cy="400110"/>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sz="1600" i="1" smtClean="0">
                              <a:solidFill>
                                <a:schemeClr val="bg1">
                                  <a:lumMod val="75000"/>
                                </a:schemeClr>
                              </a:solidFill>
                              <a:latin typeface="Cambria Math" panose="02040503050406030204" pitchFamily="18" charset="0"/>
                            </a:rPr>
                          </m:ctrlPr>
                        </m:sSubPr>
                        <m:e>
                          <m:r>
                            <a:rPr lang="en-US" sz="1600" b="1" i="1" smtClean="0">
                              <a:solidFill>
                                <a:schemeClr val="bg1">
                                  <a:lumMod val="75000"/>
                                </a:schemeClr>
                              </a:solidFill>
                              <a:latin typeface="Cambria Math" panose="02040503050406030204" pitchFamily="18" charset="0"/>
                              <a:ea typeface="Cambria Math" panose="02040503050406030204" pitchFamily="18" charset="0"/>
                            </a:rPr>
                            <m:t>𝝀</m:t>
                          </m:r>
                        </m:e>
                        <m:sub>
                          <m:r>
                            <a:rPr lang="en-US" sz="1600" b="0" i="1" smtClean="0">
                              <a:solidFill>
                                <a:schemeClr val="bg1">
                                  <a:lumMod val="75000"/>
                                </a:schemeClr>
                              </a:solidFill>
                              <a:latin typeface="Cambria Math" panose="02040503050406030204" pitchFamily="18" charset="0"/>
                            </a:rPr>
                            <m:t>𝑛</m:t>
                          </m:r>
                          <m:r>
                            <a:rPr lang="en-US" sz="1600" b="0" i="1" smtClean="0">
                              <a:solidFill>
                                <a:schemeClr val="bg1">
                                  <a:lumMod val="75000"/>
                                </a:schemeClr>
                              </a:solidFill>
                              <a:latin typeface="Cambria Math" panose="02040503050406030204" pitchFamily="18" charset="0"/>
                            </a:rPr>
                            <m:t>+1</m:t>
                          </m:r>
                        </m:sub>
                      </m:sSub>
                      <m:r>
                        <a:rPr lang="en-US" sz="1600" b="0" i="1" smtClean="0">
                          <a:solidFill>
                            <a:schemeClr val="bg1">
                              <a:lumMod val="75000"/>
                            </a:schemeClr>
                          </a:solidFill>
                          <a:latin typeface="Cambria Math" panose="02040503050406030204" pitchFamily="18" charset="0"/>
                        </a:rPr>
                        <m:t>=</m:t>
                      </m:r>
                      <m:r>
                        <a:rPr lang="en-US" sz="1600" b="0" i="1" smtClean="0">
                          <a:solidFill>
                            <a:schemeClr val="bg1">
                              <a:lumMod val="75000"/>
                            </a:schemeClr>
                          </a:solidFill>
                          <a:latin typeface="Cambria Math" panose="02040503050406030204" pitchFamily="18" charset="0"/>
                          <a:ea typeface="Cambria Math" panose="02040503050406030204" pitchFamily="18" charset="0"/>
                        </a:rPr>
                        <m:t>𝜃</m:t>
                      </m:r>
                      <m:sSubSup>
                        <m:sSubSupPr>
                          <m:ctrlPr>
                            <a:rPr lang="en-US" sz="1600" b="0" i="1" smtClean="0">
                              <a:solidFill>
                                <a:schemeClr val="bg1">
                                  <a:lumMod val="75000"/>
                                </a:schemeClr>
                              </a:solidFill>
                              <a:latin typeface="Cambria Math" panose="02040503050406030204" pitchFamily="18" charset="0"/>
                              <a:ea typeface="Cambria Math" panose="02040503050406030204" pitchFamily="18" charset="0"/>
                            </a:rPr>
                          </m:ctrlPr>
                        </m:sSubSupPr>
                        <m:e>
                          <m:r>
                            <a:rPr lang="en-US" sz="1600" b="1" i="1" smtClean="0">
                              <a:solidFill>
                                <a:schemeClr val="bg1">
                                  <a:lumMod val="75000"/>
                                </a:schemeClr>
                              </a:solidFill>
                              <a:latin typeface="Cambria Math" panose="02040503050406030204" pitchFamily="18" charset="0"/>
                              <a:ea typeface="Cambria Math" panose="02040503050406030204" pitchFamily="18" charset="0"/>
                            </a:rPr>
                            <m:t>𝝋</m:t>
                          </m:r>
                        </m:e>
                        <m:sub>
                          <m:r>
                            <a:rPr lang="en-US" sz="1600" b="0" i="1" smtClean="0">
                              <a:solidFill>
                                <a:schemeClr val="bg1">
                                  <a:lumMod val="75000"/>
                                </a:schemeClr>
                              </a:solidFill>
                              <a:latin typeface="Cambria Math" panose="02040503050406030204" pitchFamily="18" charset="0"/>
                              <a:ea typeface="Cambria Math" panose="02040503050406030204" pitchFamily="18" charset="0"/>
                            </a:rPr>
                            <m:t>2</m:t>
                          </m:r>
                        </m:sub>
                        <m:sup>
                          <m:r>
                            <a:rPr lang="en-US" sz="1600" b="0" i="1" smtClean="0">
                              <a:solidFill>
                                <a:schemeClr val="bg1">
                                  <a:lumMod val="75000"/>
                                </a:schemeClr>
                              </a:solidFill>
                              <a:latin typeface="Cambria Math" panose="02040503050406030204" pitchFamily="18" charset="0"/>
                              <a:ea typeface="Cambria Math" panose="02040503050406030204" pitchFamily="18" charset="0"/>
                            </a:rPr>
                            <m:t>(</m:t>
                          </m:r>
                          <m:r>
                            <a:rPr lang="en-US" sz="1600" b="0" i="1" smtClean="0">
                              <a:solidFill>
                                <a:schemeClr val="bg1">
                                  <a:lumMod val="75000"/>
                                </a:schemeClr>
                              </a:solidFill>
                              <a:latin typeface="Cambria Math" panose="02040503050406030204" pitchFamily="18" charset="0"/>
                              <a:ea typeface="Cambria Math" panose="02040503050406030204" pitchFamily="18" charset="0"/>
                            </a:rPr>
                            <m:t>𝑛</m:t>
                          </m:r>
                          <m:r>
                            <a:rPr lang="en-US" sz="1600" b="0" i="1" smtClean="0">
                              <a:solidFill>
                                <a:schemeClr val="bg1">
                                  <a:lumMod val="75000"/>
                                </a:schemeClr>
                              </a:solidFill>
                              <a:latin typeface="Cambria Math" panose="02040503050406030204" pitchFamily="18" charset="0"/>
                              <a:ea typeface="Cambria Math" panose="02040503050406030204" pitchFamily="18" charset="0"/>
                            </a:rPr>
                            <m:t>)</m:t>
                          </m:r>
                        </m:sup>
                      </m:sSubSup>
                      <m:r>
                        <a:rPr lang="en-US" sz="1600" b="0" i="1" smtClean="0">
                          <a:solidFill>
                            <a:schemeClr val="bg1">
                              <a:lumMod val="75000"/>
                            </a:schemeClr>
                          </a:solidFill>
                          <a:latin typeface="Cambria Math" panose="02040503050406030204" pitchFamily="18" charset="0"/>
                          <a:ea typeface="Cambria Math" panose="02040503050406030204" pitchFamily="18" charset="0"/>
                        </a:rPr>
                        <m:t>+</m:t>
                      </m:r>
                      <m:d>
                        <m:dPr>
                          <m:ctrlPr>
                            <a:rPr lang="en-US" sz="1600" b="0" i="1" smtClean="0">
                              <a:solidFill>
                                <a:schemeClr val="bg1">
                                  <a:lumMod val="75000"/>
                                </a:schemeClr>
                              </a:solidFill>
                              <a:latin typeface="Cambria Math" panose="02040503050406030204" pitchFamily="18" charset="0"/>
                              <a:ea typeface="Cambria Math" panose="02040503050406030204" pitchFamily="18" charset="0"/>
                            </a:rPr>
                          </m:ctrlPr>
                        </m:dPr>
                        <m:e>
                          <m:r>
                            <a:rPr lang="en-US" sz="1600" b="0" i="1" smtClean="0">
                              <a:solidFill>
                                <a:schemeClr val="bg1">
                                  <a:lumMod val="75000"/>
                                </a:schemeClr>
                              </a:solidFill>
                              <a:latin typeface="Cambria Math" panose="02040503050406030204" pitchFamily="18" charset="0"/>
                              <a:ea typeface="Cambria Math" panose="02040503050406030204" pitchFamily="18" charset="0"/>
                            </a:rPr>
                            <m:t>1−</m:t>
                          </m:r>
                          <m:r>
                            <a:rPr lang="en-US" sz="1600" b="0" i="1" smtClean="0">
                              <a:solidFill>
                                <a:schemeClr val="bg1">
                                  <a:lumMod val="75000"/>
                                </a:schemeClr>
                              </a:solidFill>
                              <a:latin typeface="Cambria Math" panose="02040503050406030204" pitchFamily="18" charset="0"/>
                              <a:ea typeface="Cambria Math" panose="02040503050406030204" pitchFamily="18" charset="0"/>
                            </a:rPr>
                            <m:t>𝜃</m:t>
                          </m:r>
                        </m:e>
                      </m:d>
                      <m:sSub>
                        <m:sSubPr>
                          <m:ctrlPr>
                            <a:rPr lang="en-US" sz="1600" i="1">
                              <a:solidFill>
                                <a:schemeClr val="bg1">
                                  <a:lumMod val="75000"/>
                                </a:schemeClr>
                              </a:solidFill>
                              <a:latin typeface="Cambria Math" panose="02040503050406030204" pitchFamily="18" charset="0"/>
                            </a:rPr>
                          </m:ctrlPr>
                        </m:sSubPr>
                        <m:e>
                          <m:r>
                            <a:rPr lang="en-US" sz="1600" b="1" i="1">
                              <a:solidFill>
                                <a:schemeClr val="bg1">
                                  <a:lumMod val="75000"/>
                                </a:schemeClr>
                              </a:solidFill>
                              <a:latin typeface="Cambria Math" panose="02040503050406030204" pitchFamily="18" charset="0"/>
                              <a:ea typeface="Cambria Math" panose="02040503050406030204" pitchFamily="18" charset="0"/>
                            </a:rPr>
                            <m:t>𝝀</m:t>
                          </m:r>
                        </m:e>
                        <m:sub>
                          <m:r>
                            <a:rPr lang="en-US" sz="1600" i="1">
                              <a:solidFill>
                                <a:schemeClr val="bg1">
                                  <a:lumMod val="75000"/>
                                </a:schemeClr>
                              </a:solidFill>
                              <a:latin typeface="Cambria Math" panose="02040503050406030204" pitchFamily="18" charset="0"/>
                            </a:rPr>
                            <m:t>𝑛</m:t>
                          </m:r>
                        </m:sub>
                      </m:sSub>
                      <m:r>
                        <a:rPr lang="en-US" sz="1600" b="0" i="1" smtClean="0">
                          <a:solidFill>
                            <a:schemeClr val="bg1">
                              <a:lumMod val="75000"/>
                            </a:schemeClr>
                          </a:solidFill>
                          <a:latin typeface="Cambria Math" panose="02040503050406030204" pitchFamily="18" charset="0"/>
                        </a:rPr>
                        <m:t>, </m:t>
                      </m:r>
                      <m:r>
                        <m:rPr>
                          <m:sty m:val="p"/>
                        </m:rPr>
                        <a:rPr lang="en-US" sz="1600" b="0" i="0" smtClean="0">
                          <a:solidFill>
                            <a:schemeClr val="bg1">
                              <a:lumMod val="75000"/>
                            </a:schemeClr>
                          </a:solidFill>
                          <a:latin typeface="Cambria Math" panose="02040503050406030204" pitchFamily="18" charset="0"/>
                        </a:rPr>
                        <m:t>on</m:t>
                      </m:r>
                      <m:r>
                        <a:rPr lang="en-US" sz="1600" b="0" i="1" smtClean="0">
                          <a:solidFill>
                            <a:schemeClr val="bg1">
                              <a:lumMod val="75000"/>
                            </a:schemeClr>
                          </a:solidFill>
                          <a:latin typeface="Cambria Math" panose="02040503050406030204" pitchFamily="18" charset="0"/>
                        </a:rPr>
                        <m:t>  </m:t>
                      </m:r>
                      <m:r>
                        <m:rPr>
                          <m:sty m:val="p"/>
                        </m:rPr>
                        <a:rPr lang="el-GR" sz="1600" i="1" dirty="0">
                          <a:solidFill>
                            <a:schemeClr val="bg1">
                              <a:lumMod val="75000"/>
                            </a:schemeClr>
                          </a:solidFill>
                          <a:latin typeface="Cambria Math" panose="02040503050406030204" pitchFamily="18" charset="0"/>
                          <a:ea typeface="Cambria Math" panose="02040503050406030204" pitchFamily="18" charset="0"/>
                        </a:rPr>
                        <m:t>Γ</m:t>
                      </m:r>
                      <m:r>
                        <a:rPr lang="en-US" sz="1600" b="0" i="1" dirty="0" smtClean="0">
                          <a:solidFill>
                            <a:schemeClr val="bg1">
                              <a:lumMod val="75000"/>
                            </a:schemeClr>
                          </a:solidFill>
                          <a:latin typeface="Cambria Math" panose="02040503050406030204" pitchFamily="18" charset="0"/>
                          <a:ea typeface="Cambria Math" panose="02040503050406030204" pitchFamily="18" charset="0"/>
                        </a:rPr>
                        <m:t>,</m:t>
                      </m:r>
                      <m:r>
                        <a:rPr lang="en-US" sz="1600" b="0" i="0" dirty="0" smtClean="0">
                          <a:solidFill>
                            <a:schemeClr val="bg1">
                              <a:lumMod val="75000"/>
                            </a:schemeClr>
                          </a:solidFill>
                          <a:latin typeface="Cambria Math" panose="02040503050406030204" pitchFamily="18" charset="0"/>
                          <a:ea typeface="Cambria Math" panose="02040503050406030204" pitchFamily="18" charset="0"/>
                        </a:rPr>
                        <m:t> </m:t>
                      </m:r>
                      <m:r>
                        <m:rPr>
                          <m:sty m:val="p"/>
                        </m:rPr>
                        <a:rPr lang="en-US" sz="1600" b="0" i="0" dirty="0" smtClean="0">
                          <a:solidFill>
                            <a:schemeClr val="bg1">
                              <a:lumMod val="75000"/>
                            </a:schemeClr>
                          </a:solidFill>
                          <a:latin typeface="Cambria Math" panose="02040503050406030204" pitchFamily="18" charset="0"/>
                          <a:ea typeface="Cambria Math" panose="02040503050406030204" pitchFamily="18" charset="0"/>
                        </a:rPr>
                        <m:t>for</m:t>
                      </m:r>
                      <m:r>
                        <a:rPr lang="en-US" sz="1600" b="0" i="1" dirty="0" smtClean="0">
                          <a:solidFill>
                            <a:schemeClr val="bg1">
                              <a:lumMod val="75000"/>
                            </a:schemeClr>
                          </a:solidFill>
                          <a:latin typeface="Cambria Math" panose="02040503050406030204" pitchFamily="18" charset="0"/>
                          <a:ea typeface="Cambria Math" panose="02040503050406030204" pitchFamily="18" charset="0"/>
                        </a:rPr>
                        <m:t> </m:t>
                      </m:r>
                      <m:r>
                        <a:rPr lang="en-US" sz="1600" b="0" i="1" dirty="0" smtClean="0">
                          <a:solidFill>
                            <a:schemeClr val="bg1">
                              <a:lumMod val="75000"/>
                            </a:schemeClr>
                          </a:solidFill>
                          <a:latin typeface="Cambria Math" panose="02040503050406030204" pitchFamily="18" charset="0"/>
                          <a:ea typeface="Cambria Math" panose="02040503050406030204" pitchFamily="18" charset="0"/>
                        </a:rPr>
                        <m:t>𝑛</m:t>
                      </m:r>
                      <m:r>
                        <a:rPr lang="en-US" sz="1600" b="0" i="1" dirty="0" smtClean="0">
                          <a:solidFill>
                            <a:schemeClr val="bg1">
                              <a:lumMod val="75000"/>
                            </a:schemeClr>
                          </a:solidFill>
                          <a:latin typeface="Cambria Math" panose="02040503050406030204" pitchFamily="18" charset="0"/>
                          <a:ea typeface="Cambria Math" panose="02040503050406030204" pitchFamily="18" charset="0"/>
                        </a:rPr>
                        <m:t>≥1</m:t>
                      </m:r>
                    </m:oMath>
                  </m:oMathPara>
                </a14:m>
                <a:endParaRPr lang="en-US" sz="1600" dirty="0">
                  <a:solidFill>
                    <a:schemeClr val="bg1">
                      <a:lumMod val="75000"/>
                    </a:schemeClr>
                  </a:solidFill>
                </a:endParaRPr>
              </a:p>
            </p:txBody>
          </p:sp>
        </mc:Choice>
        <mc:Fallback xmlns="">
          <p:sp>
            <p:nvSpPr>
              <p:cNvPr id="9" name="TextBox 8">
                <a:extLst>
                  <a:ext uri="{FF2B5EF4-FFF2-40B4-BE49-F238E27FC236}">
                    <a16:creationId xmlns:a16="http://schemas.microsoft.com/office/drawing/2014/main" id="{6EBCB37E-7DDF-4524-844C-58C09BBCF1BE}"/>
                  </a:ext>
                </a:extLst>
              </p:cNvPr>
              <p:cNvSpPr txBox="1">
                <a:spLocks noRot="1" noChangeAspect="1" noMove="1" noResize="1" noEditPoints="1" noAdjustHandles="1" noChangeArrowheads="1" noChangeShapeType="1" noTextEdit="1"/>
              </p:cNvSpPr>
              <p:nvPr/>
            </p:nvSpPr>
            <p:spPr>
              <a:xfrm>
                <a:off x="6158" y="6015574"/>
                <a:ext cx="4391183" cy="400110"/>
              </a:xfrm>
              <a:prstGeom prst="rect">
                <a:avLst/>
              </a:prstGeom>
              <a:blipFill>
                <a:blip r:embed="rId11"/>
                <a:stretch>
                  <a:fillRect b="-1538"/>
                </a:stretch>
              </a:blipFill>
            </p:spPr>
            <p:txBody>
              <a:bodyPr/>
              <a:lstStyle/>
              <a:p>
                <a:r>
                  <a:rPr lang="en-US">
                    <a:noFill/>
                  </a:rPr>
                  <a:t> </a:t>
                </a:r>
              </a:p>
            </p:txBody>
          </p:sp>
        </mc:Fallback>
      </mc:AlternateContent>
      <p:sp>
        <p:nvSpPr>
          <p:cNvPr id="6" name="TextBox 5">
            <a:extLst>
              <a:ext uri="{FF2B5EF4-FFF2-40B4-BE49-F238E27FC236}">
                <a16:creationId xmlns:a16="http://schemas.microsoft.com/office/drawing/2014/main" id="{B003FFBA-4AB4-4114-9D8C-A9731CAB9D40}"/>
              </a:ext>
            </a:extLst>
          </p:cNvPr>
          <p:cNvSpPr txBox="1"/>
          <p:nvPr/>
        </p:nvSpPr>
        <p:spPr>
          <a:xfrm>
            <a:off x="5972021" y="2841994"/>
            <a:ext cx="2855341" cy="400110"/>
          </a:xfrm>
          <a:prstGeom prst="rect">
            <a:avLst/>
          </a:prstGeom>
          <a:noFill/>
        </p:spPr>
        <p:txBody>
          <a:bodyPr wrap="square" rtlCol="0">
            <a:spAutoFit/>
          </a:bodyPr>
          <a:lstStyle/>
          <a:p>
            <a:r>
              <a:rPr lang="en-US" sz="2000" b="1" i="1" dirty="0">
                <a:solidFill>
                  <a:srgbClr val="357977"/>
                </a:solidFill>
                <a:latin typeface="Calibri" panose="020F0502020204030204" pitchFamily="34" charset="0"/>
                <a:cs typeface="Calibri" panose="020F0502020204030204" pitchFamily="34" charset="0"/>
              </a:rPr>
              <a:t>Part 1 of talk</a:t>
            </a:r>
          </a:p>
        </p:txBody>
      </p:sp>
      <p:sp>
        <p:nvSpPr>
          <p:cNvPr id="25" name="TextBox 24">
            <a:extLst>
              <a:ext uri="{FF2B5EF4-FFF2-40B4-BE49-F238E27FC236}">
                <a16:creationId xmlns:a16="http://schemas.microsoft.com/office/drawing/2014/main" id="{F514F7B3-0024-4606-B521-B5C205963AD2}"/>
              </a:ext>
            </a:extLst>
          </p:cNvPr>
          <p:cNvSpPr txBox="1"/>
          <p:nvPr/>
        </p:nvSpPr>
        <p:spPr>
          <a:xfrm>
            <a:off x="4204967" y="3487543"/>
            <a:ext cx="2855341" cy="400110"/>
          </a:xfrm>
          <a:prstGeom prst="rect">
            <a:avLst/>
          </a:prstGeom>
          <a:noFill/>
        </p:spPr>
        <p:txBody>
          <a:bodyPr wrap="square" rtlCol="0">
            <a:spAutoFit/>
          </a:bodyPr>
          <a:lstStyle/>
          <a:p>
            <a:r>
              <a:rPr lang="en-US" sz="2000" b="1" i="1" dirty="0">
                <a:solidFill>
                  <a:srgbClr val="357977"/>
                </a:solidFill>
                <a:latin typeface="Calibri" panose="020F0502020204030204" pitchFamily="34" charset="0"/>
                <a:cs typeface="Calibri" panose="020F0502020204030204" pitchFamily="34" charset="0"/>
              </a:rPr>
              <a:t>Part 2 of talk</a:t>
            </a:r>
          </a:p>
        </p:txBody>
      </p:sp>
      <p:sp>
        <p:nvSpPr>
          <p:cNvPr id="10" name="Rectangle 9">
            <a:extLst>
              <a:ext uri="{FF2B5EF4-FFF2-40B4-BE49-F238E27FC236}">
                <a16:creationId xmlns:a16="http://schemas.microsoft.com/office/drawing/2014/main" id="{5B4E1E2A-2C01-4956-9DA3-B79B32D14B81}"/>
              </a:ext>
            </a:extLst>
          </p:cNvPr>
          <p:cNvSpPr/>
          <p:nvPr/>
        </p:nvSpPr>
        <p:spPr>
          <a:xfrm>
            <a:off x="3210542" y="4191856"/>
            <a:ext cx="2342111" cy="1353082"/>
          </a:xfrm>
          <a:prstGeom prst="rect">
            <a:avLst/>
          </a:prstGeom>
          <a:solidFill>
            <a:schemeClr val="bg1">
              <a:alpha val="88000"/>
            </a:schemeClr>
          </a:solidFill>
          <a:ln>
            <a:noFill/>
          </a:ln>
          <a:effectLst>
            <a:outerShdw blurRad="40000" dist="23000" dir="5400000" rotWithShape="0">
              <a:srgbClr val="000000">
                <a:alpha val="0"/>
              </a:srgbClr>
            </a:outerShdw>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3960381681"/>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98787" y="39244"/>
            <a:ext cx="9192358" cy="810570"/>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Overlapping Schwarz Coupling in </a:t>
            </a:r>
            <a:r>
              <a:rPr lang="en-US" sz="3600" dirty="0" err="1">
                <a:solidFill>
                  <a:schemeClr val="tx1"/>
                </a:solidFill>
              </a:rPr>
              <a:t>Quasistatics</a:t>
            </a:r>
            <a:br>
              <a:rPr lang="en-US" sz="3600" dirty="0">
                <a:solidFill>
                  <a:schemeClr val="tx1"/>
                </a:solidFill>
              </a:rPr>
            </a:br>
            <a:endParaRPr lang="en-US" sz="3600" dirty="0">
              <a:solidFill>
                <a:schemeClr val="tx1"/>
              </a:solidFill>
            </a:endParaRPr>
          </a:p>
        </p:txBody>
      </p:sp>
      <p:sp>
        <p:nvSpPr>
          <p:cNvPr id="12" name="Content Placeholder 2"/>
          <p:cNvSpPr txBox="1">
            <a:spLocks/>
          </p:cNvSpPr>
          <p:nvPr/>
        </p:nvSpPr>
        <p:spPr bwMode="auto">
          <a:xfrm>
            <a:off x="142630" y="3424195"/>
            <a:ext cx="9001370" cy="3259888"/>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buNone/>
              <a:defRPr/>
            </a:pPr>
            <a:r>
              <a:rPr lang="en-US" sz="1800" b="1" dirty="0">
                <a:solidFill>
                  <a:srgbClr val="0070C0"/>
                </a:solidFill>
                <a:latin typeface="Calibri" pitchFamily="34" charset="0"/>
                <a:cs typeface="Calibri" pitchFamily="34" charset="0"/>
              </a:rPr>
              <a:t>Advantages:</a:t>
            </a:r>
          </a:p>
          <a:p>
            <a:pPr>
              <a:defRPr/>
            </a:pPr>
            <a:r>
              <a:rPr lang="en-US" sz="1800" dirty="0">
                <a:latin typeface="Calibri" pitchFamily="34" charset="0"/>
                <a:cs typeface="Calibri" pitchFamily="34" charset="0"/>
              </a:rPr>
              <a:t>Conceptually very </a:t>
            </a:r>
            <a:r>
              <a:rPr lang="en-US" sz="1800" b="1" i="1" dirty="0">
                <a:latin typeface="Calibri" pitchFamily="34" charset="0"/>
                <a:cs typeface="Calibri" pitchFamily="34" charset="0"/>
              </a:rPr>
              <a:t>simple</a:t>
            </a:r>
            <a:r>
              <a:rPr lang="en-US" sz="1800" dirty="0">
                <a:latin typeface="Calibri" pitchFamily="34" charset="0"/>
                <a:cs typeface="Calibri" pitchFamily="34" charset="0"/>
              </a:rPr>
              <a:t>.</a:t>
            </a:r>
          </a:p>
          <a:p>
            <a:pPr marL="0" indent="0">
              <a:buNone/>
              <a:defRPr/>
            </a:pPr>
            <a:endParaRPr lang="en-US" sz="200" dirty="0">
              <a:latin typeface="Calibri" pitchFamily="34" charset="0"/>
              <a:cs typeface="Calibri" pitchFamily="34" charset="0"/>
            </a:endParaRPr>
          </a:p>
          <a:p>
            <a:pPr>
              <a:defRPr/>
            </a:pPr>
            <a:r>
              <a:rPr lang="en-US" sz="1800" dirty="0">
                <a:latin typeface="Calibri" pitchFamily="34" charset="0"/>
                <a:cs typeface="Calibri" pitchFamily="34" charset="0"/>
              </a:rPr>
              <a:t>Allows the coupling of regions with </a:t>
            </a:r>
            <a:r>
              <a:rPr lang="en-US" sz="1800" b="1" i="1" dirty="0">
                <a:latin typeface="Calibri" pitchFamily="34" charset="0"/>
                <a:cs typeface="Calibri" pitchFamily="34" charset="0"/>
              </a:rPr>
              <a:t>different non-conforming meshes</a:t>
            </a:r>
            <a:r>
              <a:rPr lang="en-US" sz="1800" dirty="0">
                <a:latin typeface="Calibri" pitchFamily="34" charset="0"/>
                <a:cs typeface="Calibri" pitchFamily="34" charset="0"/>
              </a:rPr>
              <a:t>, </a:t>
            </a:r>
            <a:r>
              <a:rPr lang="en-US" sz="1800" b="1" i="1" dirty="0">
                <a:latin typeface="Calibri" pitchFamily="34" charset="0"/>
                <a:cs typeface="Calibri" pitchFamily="34" charset="0"/>
              </a:rPr>
              <a:t>different element types</a:t>
            </a:r>
            <a:r>
              <a:rPr lang="en-US" sz="1800" dirty="0">
                <a:latin typeface="Calibri" pitchFamily="34" charset="0"/>
                <a:cs typeface="Calibri" pitchFamily="34" charset="0"/>
              </a:rPr>
              <a:t>, and </a:t>
            </a:r>
            <a:r>
              <a:rPr lang="en-US" sz="1800" b="1" i="1" dirty="0">
                <a:latin typeface="Calibri" pitchFamily="34" charset="0"/>
                <a:cs typeface="Calibri" pitchFamily="34" charset="0"/>
              </a:rPr>
              <a:t>different levels of refinement</a:t>
            </a:r>
            <a:r>
              <a:rPr lang="en-US" sz="1800" dirty="0">
                <a:latin typeface="Calibri" pitchFamily="34" charset="0"/>
                <a:cs typeface="Calibri" pitchFamily="34" charset="0"/>
              </a:rPr>
              <a:t>.</a:t>
            </a:r>
          </a:p>
          <a:p>
            <a:pPr marL="0" indent="0">
              <a:buNone/>
              <a:defRPr/>
            </a:pPr>
            <a:endParaRPr lang="en-US" sz="200" dirty="0">
              <a:solidFill>
                <a:srgbClr val="1F497D"/>
              </a:solidFill>
              <a:latin typeface="Calibri" pitchFamily="34" charset="0"/>
            </a:endParaRPr>
          </a:p>
          <a:p>
            <a:pPr>
              <a:defRPr/>
            </a:pPr>
            <a:r>
              <a:rPr lang="en-US" sz="1800" dirty="0">
                <a:latin typeface="Calibri" pitchFamily="34" charset="0"/>
                <a:cs typeface="Calibri" pitchFamily="34" charset="0"/>
              </a:rPr>
              <a:t>Information is exchanged among two or more regions, making coupling </a:t>
            </a:r>
            <a:r>
              <a:rPr lang="en-US" sz="1800" b="1" i="1" dirty="0">
                <a:latin typeface="Calibri" pitchFamily="34" charset="0"/>
                <a:cs typeface="Calibri" pitchFamily="34" charset="0"/>
              </a:rPr>
              <a:t>concurrent</a:t>
            </a:r>
            <a:r>
              <a:rPr lang="en-US" sz="1800" dirty="0">
                <a:latin typeface="Calibri" pitchFamily="34" charset="0"/>
                <a:cs typeface="Calibri" pitchFamily="34" charset="0"/>
              </a:rPr>
              <a:t>.</a:t>
            </a:r>
          </a:p>
          <a:p>
            <a:pPr marL="0" indent="0">
              <a:buNone/>
              <a:defRPr/>
            </a:pPr>
            <a:endParaRPr lang="en-US" sz="200" dirty="0">
              <a:latin typeface="Calibri" pitchFamily="34" charset="0"/>
              <a:cs typeface="Calibri" pitchFamily="34" charset="0"/>
            </a:endParaRPr>
          </a:p>
          <a:p>
            <a:pPr>
              <a:defRPr/>
            </a:pPr>
            <a:r>
              <a:rPr lang="en-US" sz="1800" b="1" i="1" dirty="0">
                <a:latin typeface="Calibri" pitchFamily="34" charset="0"/>
                <a:cs typeface="Calibri" pitchFamily="34" charset="0"/>
              </a:rPr>
              <a:t>Different solvers </a:t>
            </a:r>
            <a:r>
              <a:rPr lang="en-US" sz="1800" dirty="0">
                <a:latin typeface="Calibri" pitchFamily="34" charset="0"/>
                <a:cs typeface="Calibri" pitchFamily="34" charset="0"/>
              </a:rPr>
              <a:t>can be used for the different regions.</a:t>
            </a:r>
          </a:p>
          <a:p>
            <a:pPr marL="0" indent="0">
              <a:buNone/>
              <a:defRPr/>
            </a:pPr>
            <a:endParaRPr lang="en-US" sz="200" dirty="0">
              <a:latin typeface="Calibri" pitchFamily="34" charset="0"/>
              <a:cs typeface="Calibri" pitchFamily="34" charset="0"/>
            </a:endParaRPr>
          </a:p>
          <a:p>
            <a:pPr>
              <a:defRPr/>
            </a:pPr>
            <a:r>
              <a:rPr lang="en-US" sz="1800" b="1" i="1" dirty="0">
                <a:latin typeface="Calibri" pitchFamily="34" charset="0"/>
                <a:cs typeface="Calibri" pitchFamily="34" charset="0"/>
              </a:rPr>
              <a:t>Different material models </a:t>
            </a:r>
            <a:r>
              <a:rPr lang="en-US" sz="1800" dirty="0">
                <a:latin typeface="Calibri" pitchFamily="34" charset="0"/>
                <a:cs typeface="Calibri" pitchFamily="34" charset="0"/>
              </a:rPr>
              <a:t>can be coupled if they are compatible in the overlap region.</a:t>
            </a:r>
          </a:p>
          <a:p>
            <a:pPr>
              <a:defRPr/>
            </a:pPr>
            <a:r>
              <a:rPr lang="en-US" sz="1800" dirty="0"/>
              <a:t>Simplifies the task of </a:t>
            </a:r>
            <a:r>
              <a:rPr lang="en-US" sz="1800" b="1" i="1" dirty="0"/>
              <a:t>meshing complex geometries </a:t>
            </a:r>
            <a:r>
              <a:rPr lang="en-US" sz="1800" dirty="0"/>
              <a:t>for the different scales.</a:t>
            </a:r>
            <a:endParaRPr lang="en-US" sz="1800" dirty="0">
              <a:latin typeface="Calibri" pitchFamily="34" charset="0"/>
              <a:cs typeface="Calibri" pitchFamily="34" charset="0"/>
            </a:endParaRPr>
          </a:p>
          <a:p>
            <a:pPr marL="0" indent="0">
              <a:buNone/>
              <a:defRPr/>
            </a:pPr>
            <a:endParaRPr lang="en-US" sz="1800" dirty="0">
              <a:latin typeface="Calibri" pitchFamily="34" charset="0"/>
              <a:cs typeface="Calibri" pitchFamily="34" charset="0"/>
            </a:endParaRPr>
          </a:p>
        </p:txBody>
      </p:sp>
      <p:grpSp>
        <p:nvGrpSpPr>
          <p:cNvPr id="3" name="Group 2">
            <a:extLst>
              <a:ext uri="{FF2B5EF4-FFF2-40B4-BE49-F238E27FC236}">
                <a16:creationId xmlns:a16="http://schemas.microsoft.com/office/drawing/2014/main" id="{490890C7-6C60-46C3-AAE1-3E7B8C3EF6C7}"/>
              </a:ext>
            </a:extLst>
          </p:cNvPr>
          <p:cNvGrpSpPr/>
          <p:nvPr/>
        </p:nvGrpSpPr>
        <p:grpSpPr>
          <a:xfrm>
            <a:off x="1197449" y="1090452"/>
            <a:ext cx="7442794" cy="1905188"/>
            <a:chOff x="164932" y="1413327"/>
            <a:chExt cx="7442794" cy="1905188"/>
          </a:xfrm>
        </p:grpSpPr>
        <p:pic>
          <p:nvPicPr>
            <p:cNvPr id="7" name="Picture 6"/>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64932" y="1413327"/>
              <a:ext cx="7442794" cy="1905188"/>
            </a:xfrm>
            <a:prstGeom prst="rect">
              <a:avLst/>
            </a:prstGeom>
          </p:spPr>
        </p:pic>
        <p:pic>
          <p:nvPicPr>
            <p:cNvPr id="9" name="Picture 8" descr="Screen Shot 2015-10-25 at 10.37.18 .pn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3866994" y="2008978"/>
              <a:ext cx="1705078" cy="957421"/>
            </a:xfrm>
            <a:prstGeom prst="rect">
              <a:avLst/>
            </a:prstGeom>
          </p:spPr>
        </p:pic>
      </p:grpSp>
      <p:sp>
        <p:nvSpPr>
          <p:cNvPr id="2" name="TextBox 1">
            <a:extLst>
              <a:ext uri="{FF2B5EF4-FFF2-40B4-BE49-F238E27FC236}">
                <a16:creationId xmlns:a16="http://schemas.microsoft.com/office/drawing/2014/main" id="{20C9E3A0-9652-47E9-B1F9-B51FB0F3E2D1}"/>
              </a:ext>
            </a:extLst>
          </p:cNvPr>
          <p:cNvSpPr txBox="1"/>
          <p:nvPr/>
        </p:nvSpPr>
        <p:spPr>
          <a:xfrm>
            <a:off x="-121051" y="1575701"/>
            <a:ext cx="1450428" cy="830997"/>
          </a:xfrm>
          <a:prstGeom prst="rect">
            <a:avLst/>
          </a:prstGeom>
          <a:noFill/>
        </p:spPr>
        <p:txBody>
          <a:bodyPr wrap="square" rtlCol="0">
            <a:spAutoFit/>
          </a:bodyPr>
          <a:lstStyle/>
          <a:p>
            <a:pPr algn="ctr"/>
            <a:r>
              <a:rPr lang="en-US" sz="1600" dirty="0">
                <a:latin typeface="Calibri" panose="020F0502020204030204" pitchFamily="34" charset="0"/>
                <a:cs typeface="Calibri" panose="020F0502020204030204" pitchFamily="34" charset="0"/>
              </a:rPr>
              <a:t>outer </a:t>
            </a:r>
            <a:r>
              <a:rPr lang="en-US" sz="1600" dirty="0" err="1">
                <a:latin typeface="Calibri" panose="020F0502020204030204" pitchFamily="34" charset="0"/>
                <a:cs typeface="Calibri" panose="020F0502020204030204" pitchFamily="34" charset="0"/>
              </a:rPr>
              <a:t>quasistatic</a:t>
            </a:r>
            <a:r>
              <a:rPr lang="en-US" sz="1600" dirty="0">
                <a:latin typeface="Calibri" panose="020F0502020204030204" pitchFamily="34" charset="0"/>
                <a:cs typeface="Calibri" panose="020F0502020204030204" pitchFamily="34" charset="0"/>
              </a:rPr>
              <a:t> loop</a:t>
            </a:r>
          </a:p>
        </p:txBody>
      </p:sp>
      <p:cxnSp>
        <p:nvCxnSpPr>
          <p:cNvPr id="6" name="Connector: Elbow 5">
            <a:extLst>
              <a:ext uri="{FF2B5EF4-FFF2-40B4-BE49-F238E27FC236}">
                <a16:creationId xmlns:a16="http://schemas.microsoft.com/office/drawing/2014/main" id="{E10C6422-7E78-4656-A357-CE1975301FA2}"/>
              </a:ext>
            </a:extLst>
          </p:cNvPr>
          <p:cNvCxnSpPr>
            <a:cxnSpLocks/>
          </p:cNvCxnSpPr>
          <p:nvPr/>
        </p:nvCxnSpPr>
        <p:spPr>
          <a:xfrm rot="10800000" flipV="1">
            <a:off x="604164" y="849817"/>
            <a:ext cx="4353159" cy="736394"/>
          </a:xfrm>
          <a:prstGeom prst="bentConnector2">
            <a:avLst/>
          </a:prstGeom>
          <a:ln w="9525">
            <a:solidFill>
              <a:schemeClr val="tx1"/>
            </a:solidFill>
          </a:ln>
        </p:spPr>
        <p:style>
          <a:lnRef idx="2">
            <a:schemeClr val="accent1"/>
          </a:lnRef>
          <a:fillRef idx="0">
            <a:schemeClr val="accent1"/>
          </a:fillRef>
          <a:effectRef idx="1">
            <a:schemeClr val="accent1"/>
          </a:effectRef>
          <a:fontRef idx="minor">
            <a:schemeClr val="tx1"/>
          </a:fontRef>
        </p:style>
      </p:cxnSp>
      <p:cxnSp>
        <p:nvCxnSpPr>
          <p:cNvPr id="15" name="Straight Connector 14">
            <a:extLst>
              <a:ext uri="{FF2B5EF4-FFF2-40B4-BE49-F238E27FC236}">
                <a16:creationId xmlns:a16="http://schemas.microsoft.com/office/drawing/2014/main" id="{6499D3B5-002B-47A9-9127-2162BA0C9EA1}"/>
              </a:ext>
            </a:extLst>
          </p:cNvPr>
          <p:cNvCxnSpPr>
            <a:cxnSpLocks/>
          </p:cNvCxnSpPr>
          <p:nvPr/>
        </p:nvCxnSpPr>
        <p:spPr>
          <a:xfrm>
            <a:off x="4950376" y="860324"/>
            <a:ext cx="0" cy="240638"/>
          </a:xfrm>
          <a:prstGeom prst="line">
            <a:avLst/>
          </a:prstGeom>
          <a:ln w="9525">
            <a:solidFill>
              <a:schemeClr val="tx1"/>
            </a:solidFill>
          </a:ln>
        </p:spPr>
        <p:style>
          <a:lnRef idx="2">
            <a:schemeClr val="accent1"/>
          </a:lnRef>
          <a:fillRef idx="0">
            <a:schemeClr val="accent1"/>
          </a:fillRef>
          <a:effectRef idx="1">
            <a:schemeClr val="accent1"/>
          </a:effectRef>
          <a:fontRef idx="minor">
            <a:schemeClr val="tx1"/>
          </a:fontRef>
        </p:style>
      </p:cxnSp>
      <p:cxnSp>
        <p:nvCxnSpPr>
          <p:cNvPr id="20" name="Straight Connector 19">
            <a:extLst>
              <a:ext uri="{FF2B5EF4-FFF2-40B4-BE49-F238E27FC236}">
                <a16:creationId xmlns:a16="http://schemas.microsoft.com/office/drawing/2014/main" id="{96398184-D1B9-405F-A8EC-7765B590EE7E}"/>
              </a:ext>
            </a:extLst>
          </p:cNvPr>
          <p:cNvCxnSpPr>
            <a:stCxn id="2" idx="2"/>
          </p:cNvCxnSpPr>
          <p:nvPr/>
        </p:nvCxnSpPr>
        <p:spPr>
          <a:xfrm>
            <a:off x="604163" y="2406698"/>
            <a:ext cx="1" cy="780671"/>
          </a:xfrm>
          <a:prstGeom prst="line">
            <a:avLst/>
          </a:prstGeom>
          <a:ln w="9525">
            <a:solidFill>
              <a:schemeClr val="tx1"/>
            </a:solidFill>
          </a:ln>
        </p:spPr>
        <p:style>
          <a:lnRef idx="2">
            <a:schemeClr val="accent1"/>
          </a:lnRef>
          <a:fillRef idx="0">
            <a:schemeClr val="accent1"/>
          </a:fillRef>
          <a:effectRef idx="1">
            <a:schemeClr val="accent1"/>
          </a:effectRef>
          <a:fontRef idx="minor">
            <a:schemeClr val="tx1"/>
          </a:fontRef>
        </p:style>
      </p:cxnSp>
      <p:cxnSp>
        <p:nvCxnSpPr>
          <p:cNvPr id="22" name="Straight Connector 21">
            <a:extLst>
              <a:ext uri="{FF2B5EF4-FFF2-40B4-BE49-F238E27FC236}">
                <a16:creationId xmlns:a16="http://schemas.microsoft.com/office/drawing/2014/main" id="{DD50D7E6-CC9D-4249-9FE9-BB793EAD4C9A}"/>
              </a:ext>
            </a:extLst>
          </p:cNvPr>
          <p:cNvCxnSpPr>
            <a:cxnSpLocks/>
          </p:cNvCxnSpPr>
          <p:nvPr/>
        </p:nvCxnSpPr>
        <p:spPr>
          <a:xfrm>
            <a:off x="604163" y="3187369"/>
            <a:ext cx="4363670" cy="42040"/>
          </a:xfrm>
          <a:prstGeom prst="line">
            <a:avLst/>
          </a:prstGeom>
          <a:ln w="9525">
            <a:solidFill>
              <a:schemeClr val="tx1"/>
            </a:solidFill>
          </a:ln>
        </p:spPr>
        <p:style>
          <a:lnRef idx="2">
            <a:schemeClr val="accent1"/>
          </a:lnRef>
          <a:fillRef idx="0">
            <a:schemeClr val="accent1"/>
          </a:fillRef>
          <a:effectRef idx="1">
            <a:schemeClr val="accent1"/>
          </a:effectRef>
          <a:fontRef idx="minor">
            <a:schemeClr val="tx1"/>
          </a:fontRef>
        </p:style>
      </p:cxnSp>
      <p:cxnSp>
        <p:nvCxnSpPr>
          <p:cNvPr id="27" name="Straight Arrow Connector 26">
            <a:extLst>
              <a:ext uri="{FF2B5EF4-FFF2-40B4-BE49-F238E27FC236}">
                <a16:creationId xmlns:a16="http://schemas.microsoft.com/office/drawing/2014/main" id="{EE4AEF74-45B7-41F7-8489-371E105BBFDF}"/>
              </a:ext>
            </a:extLst>
          </p:cNvPr>
          <p:cNvCxnSpPr>
            <a:cxnSpLocks/>
          </p:cNvCxnSpPr>
          <p:nvPr/>
        </p:nvCxnSpPr>
        <p:spPr>
          <a:xfrm flipV="1">
            <a:off x="4960886" y="2995640"/>
            <a:ext cx="0" cy="230128"/>
          </a:xfrm>
          <a:prstGeom prst="straightConnector1">
            <a:avLst/>
          </a:prstGeom>
          <a:ln w="9525">
            <a:solidFill>
              <a:schemeClr val="tx1"/>
            </a:solidFill>
            <a:tailEnd type="triangle"/>
          </a:ln>
        </p:spPr>
        <p:style>
          <a:lnRef idx="2">
            <a:schemeClr val="accent1"/>
          </a:lnRef>
          <a:fillRef idx="0">
            <a:schemeClr val="accent1"/>
          </a:fillRef>
          <a:effectRef idx="1">
            <a:schemeClr val="accent1"/>
          </a:effectRef>
          <a:fontRef idx="minor">
            <a:schemeClr val="tx1"/>
          </a:fontRef>
        </p:style>
      </p:cxnSp>
      <p:sp>
        <p:nvSpPr>
          <p:cNvPr id="4" name="Slide Number Placeholder 3">
            <a:extLst>
              <a:ext uri="{FF2B5EF4-FFF2-40B4-BE49-F238E27FC236}">
                <a16:creationId xmlns:a16="http://schemas.microsoft.com/office/drawing/2014/main" id="{08CC152D-E1DD-4F19-AE0F-28F8A4C5A83F}"/>
              </a:ext>
            </a:extLst>
          </p:cNvPr>
          <p:cNvSpPr>
            <a:spLocks noGrp="1"/>
          </p:cNvSpPr>
          <p:nvPr>
            <p:ph type="sldNum" sz="quarter" idx="12"/>
          </p:nvPr>
        </p:nvSpPr>
        <p:spPr/>
        <p:txBody>
          <a:bodyPr/>
          <a:lstStyle/>
          <a:p>
            <a:fld id="{A5E55A7B-7854-E145-92D9-B491DF4BAE2D}" type="slidenum">
              <a:rPr lang="en-US" smtClean="0"/>
              <a:pPr/>
              <a:t>18</a:t>
            </a:fld>
            <a:endParaRPr lang="en-US" dirty="0"/>
          </a:p>
        </p:txBody>
      </p:sp>
    </p:spTree>
    <p:extLst>
      <p:ext uri="{BB962C8B-B14F-4D97-AF65-F5344CB8AC3E}">
        <p14:creationId xmlns:p14="http://schemas.microsoft.com/office/powerpoint/2010/main" val="1429629363"/>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mc:AlternateContent xmlns:mc="http://schemas.openxmlformats.org/markup-compatibility/2006" xmlns:a14="http://schemas.microsoft.com/office/drawing/2010/main">
        <mc:Choice Requires="a14">
          <p:sp>
            <p:nvSpPr>
              <p:cNvPr id="6" name="Content Placeholder 2"/>
              <p:cNvSpPr txBox="1">
                <a:spLocks/>
              </p:cNvSpPr>
              <p:nvPr/>
            </p:nvSpPr>
            <p:spPr bwMode="auto">
              <a:xfrm>
                <a:off x="57080" y="1549945"/>
                <a:ext cx="6050677" cy="4137150"/>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a:defRPr/>
                </a:pPr>
                <a:r>
                  <a:rPr lang="en-US" sz="1800" b="1" u="sng" kern="1200" dirty="0">
                    <a:solidFill>
                      <a:srgbClr val="0070C0"/>
                    </a:solidFill>
                    <a:latin typeface="Calibri" pitchFamily="34" charset="0"/>
                    <a:cs typeface="Calibri" pitchFamily="34" charset="0"/>
                  </a:rPr>
                  <a:t>S.L. </a:t>
                </a:r>
                <a:r>
                  <a:rPr lang="en-US" sz="1800" b="1" u="sng" kern="1200" dirty="0" err="1">
                    <a:solidFill>
                      <a:srgbClr val="0070C0"/>
                    </a:solidFill>
                    <a:latin typeface="Calibri" pitchFamily="34" charset="0"/>
                    <a:cs typeface="Calibri" pitchFamily="34" charset="0"/>
                  </a:rPr>
                  <a:t>Sobolev</a:t>
                </a:r>
                <a:r>
                  <a:rPr lang="en-US" sz="1800" b="1" u="sng" kern="1200" dirty="0">
                    <a:solidFill>
                      <a:srgbClr val="0070C0"/>
                    </a:solidFill>
                    <a:latin typeface="Calibri" pitchFamily="34" charset="0"/>
                    <a:cs typeface="Calibri" pitchFamily="34" charset="0"/>
                  </a:rPr>
                  <a:t> (1936)</a:t>
                </a:r>
                <a:r>
                  <a:rPr lang="en-US" sz="1800" u="sng" kern="1200" dirty="0">
                    <a:latin typeface="Calibri" pitchFamily="34" charset="0"/>
                    <a:cs typeface="Calibri" pitchFamily="34" charset="0"/>
                  </a:rPr>
                  <a:t>:</a:t>
                </a:r>
                <a:r>
                  <a:rPr lang="en-US" sz="1800" kern="1200" dirty="0">
                    <a:latin typeface="Calibri" pitchFamily="34" charset="0"/>
                    <a:cs typeface="Calibri" pitchFamily="34" charset="0"/>
                  </a:rPr>
                  <a:t>  posed Schwarz method for </a:t>
                </a:r>
                <a:r>
                  <a:rPr lang="en-US" sz="1800" b="1" i="1" kern="1200" dirty="0">
                    <a:latin typeface="Calibri" pitchFamily="34" charset="0"/>
                    <a:cs typeface="Calibri" pitchFamily="34" charset="0"/>
                  </a:rPr>
                  <a:t>linear elasticity </a:t>
                </a:r>
                <a:r>
                  <a:rPr lang="en-US" sz="1800" kern="1200" dirty="0">
                    <a:latin typeface="Calibri" pitchFamily="34" charset="0"/>
                    <a:cs typeface="Calibri" pitchFamily="34" charset="0"/>
                  </a:rPr>
                  <a:t>in </a:t>
                </a:r>
                <a:r>
                  <a:rPr lang="en-US" sz="1800" kern="1200" dirty="0" err="1">
                    <a:latin typeface="Calibri" pitchFamily="34" charset="0"/>
                    <a:cs typeface="Calibri" pitchFamily="34" charset="0"/>
                  </a:rPr>
                  <a:t>variational</a:t>
                </a:r>
                <a:r>
                  <a:rPr lang="en-US" sz="1800" kern="1200" dirty="0">
                    <a:latin typeface="Calibri" pitchFamily="34" charset="0"/>
                    <a:cs typeface="Calibri" pitchFamily="34" charset="0"/>
                  </a:rPr>
                  <a:t> form and </a:t>
                </a:r>
                <a:r>
                  <a:rPr lang="en-US" sz="1800" b="1" i="1" dirty="0">
                    <a:latin typeface="Calibri" pitchFamily="34" charset="0"/>
                    <a:cs typeface="Calibri" pitchFamily="34" charset="0"/>
                  </a:rPr>
                  <a:t>proved method’s convergence</a:t>
                </a:r>
                <a:r>
                  <a:rPr lang="en-US" sz="1800" dirty="0">
                    <a:latin typeface="Calibri" pitchFamily="34" charset="0"/>
                    <a:cs typeface="Calibri" pitchFamily="34" charset="0"/>
                  </a:rPr>
                  <a:t> by proposing a convergent sequence of energy </a:t>
                </a:r>
                <a:r>
                  <a:rPr lang="en-US" sz="1800" dirty="0" err="1">
                    <a:latin typeface="Calibri" pitchFamily="34" charset="0"/>
                    <a:cs typeface="Calibri" pitchFamily="34" charset="0"/>
                  </a:rPr>
                  <a:t>functionals</a:t>
                </a:r>
                <a:r>
                  <a:rPr lang="en-US" sz="1800" dirty="0">
                    <a:latin typeface="Calibri" pitchFamily="34" charset="0"/>
                    <a:cs typeface="Calibri" pitchFamily="34" charset="0"/>
                  </a:rPr>
                  <a:t>. </a:t>
                </a:r>
              </a:p>
              <a:p>
                <a:pPr marL="0" indent="0">
                  <a:buNone/>
                  <a:defRPr/>
                </a:pPr>
                <a:endParaRPr lang="en-US" sz="400" kern="1200" dirty="0">
                  <a:latin typeface="Calibri" pitchFamily="34" charset="0"/>
                  <a:cs typeface="Calibri" pitchFamily="34" charset="0"/>
                </a:endParaRPr>
              </a:p>
              <a:p>
                <a:pPr>
                  <a:defRPr/>
                </a:pPr>
                <a:r>
                  <a:rPr lang="en-US" sz="1800" b="1" u="sng" kern="1200" dirty="0">
                    <a:solidFill>
                      <a:srgbClr val="0070C0"/>
                    </a:solidFill>
                    <a:latin typeface="Calibri" pitchFamily="34" charset="0"/>
                    <a:cs typeface="Calibri" pitchFamily="34" charset="0"/>
                  </a:rPr>
                  <a:t>S.G. </a:t>
                </a:r>
                <a:r>
                  <a:rPr lang="en-US" sz="1800" b="1" u="sng" kern="1200" dirty="0" err="1">
                    <a:solidFill>
                      <a:srgbClr val="0070C0"/>
                    </a:solidFill>
                    <a:latin typeface="Calibri" pitchFamily="34" charset="0"/>
                    <a:cs typeface="Calibri" pitchFamily="34" charset="0"/>
                  </a:rPr>
                  <a:t>Mikhlin</a:t>
                </a:r>
                <a:r>
                  <a:rPr lang="en-US" sz="1800" b="1" u="sng" kern="1200" dirty="0">
                    <a:solidFill>
                      <a:srgbClr val="0070C0"/>
                    </a:solidFill>
                    <a:latin typeface="Calibri" pitchFamily="34" charset="0"/>
                    <a:cs typeface="Calibri" pitchFamily="34" charset="0"/>
                  </a:rPr>
                  <a:t> (1951):</a:t>
                </a:r>
                <a:r>
                  <a:rPr lang="en-US" sz="1800" kern="1200" dirty="0">
                    <a:latin typeface="Calibri" pitchFamily="34" charset="0"/>
                    <a:cs typeface="Calibri" pitchFamily="34" charset="0"/>
                  </a:rPr>
                  <a:t> </a:t>
                </a:r>
                <a:r>
                  <a:rPr lang="en-US" sz="1800" b="1" i="1" kern="1200" dirty="0">
                    <a:latin typeface="Calibri" pitchFamily="34" charset="0"/>
                    <a:cs typeface="Calibri" pitchFamily="34" charset="0"/>
                  </a:rPr>
                  <a:t>proved convergence </a:t>
                </a:r>
                <a:r>
                  <a:rPr lang="en-US" sz="1800" kern="1200" dirty="0">
                    <a:latin typeface="Calibri" pitchFamily="34" charset="0"/>
                    <a:cs typeface="Calibri" pitchFamily="34" charset="0"/>
                  </a:rPr>
                  <a:t>of Schwarz method for general linear elliptic </a:t>
                </a:r>
                <a:r>
                  <a:rPr lang="en-US" sz="1800" dirty="0">
                    <a:latin typeface="Calibri" pitchFamily="34" charset="0"/>
                    <a:cs typeface="Calibri" pitchFamily="34" charset="0"/>
                  </a:rPr>
                  <a:t>PDEs</a:t>
                </a:r>
                <a:r>
                  <a:rPr lang="en-US" sz="1800" kern="1200" dirty="0">
                    <a:latin typeface="Calibri" pitchFamily="34" charset="0"/>
                    <a:cs typeface="Calibri" pitchFamily="34" charset="0"/>
                  </a:rPr>
                  <a:t>.</a:t>
                </a:r>
              </a:p>
              <a:p>
                <a:pPr marL="0" indent="0">
                  <a:buNone/>
                  <a:defRPr/>
                </a:pPr>
                <a:endParaRPr lang="en-US" sz="400" kern="1200" dirty="0">
                  <a:latin typeface="Calibri" pitchFamily="34" charset="0"/>
                  <a:cs typeface="Calibri" pitchFamily="34" charset="0"/>
                </a:endParaRPr>
              </a:p>
              <a:p>
                <a:pPr>
                  <a:defRPr/>
                </a:pPr>
                <a:r>
                  <a:rPr lang="en-US" sz="1800" b="1" u="sng" dirty="0">
                    <a:solidFill>
                      <a:srgbClr val="0070C0"/>
                    </a:solidFill>
                    <a:latin typeface="Calibri" pitchFamily="34" charset="0"/>
                    <a:cs typeface="Calibri" pitchFamily="34" charset="0"/>
                  </a:rPr>
                  <a:t>P.-L. Lions (1988):</a:t>
                </a:r>
                <a:r>
                  <a:rPr lang="en-US" sz="1800" dirty="0">
                    <a:latin typeface="Calibri" pitchFamily="34" charset="0"/>
                    <a:cs typeface="Calibri" pitchFamily="34" charset="0"/>
                  </a:rPr>
                  <a:t> studied convergence of Schwarz for  </a:t>
                </a:r>
                <a:r>
                  <a:rPr lang="en-US" sz="1800" b="1" i="1" dirty="0">
                    <a:latin typeface="Calibri" pitchFamily="34" charset="0"/>
                    <a:cs typeface="Calibri" pitchFamily="34" charset="0"/>
                  </a:rPr>
                  <a:t>nonlinear monotone elliptic problems </a:t>
                </a:r>
                <a:r>
                  <a:rPr lang="en-US" sz="1800" dirty="0">
                    <a:latin typeface="Calibri" pitchFamily="34" charset="0"/>
                    <a:cs typeface="Calibri" pitchFamily="34" charset="0"/>
                  </a:rPr>
                  <a:t>using max principle</a:t>
                </a:r>
                <a:r>
                  <a:rPr lang="en-US" sz="1800" b="1" i="1" dirty="0">
                    <a:latin typeface="Calibri" pitchFamily="34" charset="0"/>
                    <a:cs typeface="Calibri" pitchFamily="34" charset="0"/>
                  </a:rPr>
                  <a:t>.</a:t>
                </a:r>
              </a:p>
              <a:p>
                <a:pPr>
                  <a:defRPr/>
                </a:pPr>
                <a:endParaRPr lang="en-US" sz="400" b="1" u="sng" dirty="0">
                  <a:solidFill>
                    <a:srgbClr val="0070C0"/>
                  </a:solidFill>
                  <a:latin typeface="Calibri" pitchFamily="34" charset="0"/>
                  <a:cs typeface="Calibri" pitchFamily="34" charset="0"/>
                </a:endParaRPr>
              </a:p>
              <a:p>
                <a:pPr>
                  <a:defRPr/>
                </a:pPr>
                <a:r>
                  <a:rPr lang="en-US" sz="1800" b="1" u="sng" dirty="0">
                    <a:solidFill>
                      <a:srgbClr val="0070C0"/>
                    </a:solidFill>
                    <a:latin typeface="Calibri" pitchFamily="34" charset="0"/>
                    <a:cs typeface="Calibri" pitchFamily="34" charset="0"/>
                  </a:rPr>
                  <a:t>A. Mota, I. Tezaur, C. Alleman (2017):</a:t>
                </a:r>
                <a:r>
                  <a:rPr lang="en-US" sz="1800" dirty="0">
                    <a:latin typeface="Calibri" pitchFamily="34" charset="0"/>
                    <a:cs typeface="Calibri" pitchFamily="34" charset="0"/>
                  </a:rPr>
                  <a:t> </a:t>
                </a:r>
                <a:r>
                  <a:rPr lang="en-US" sz="1800" kern="1200" dirty="0">
                    <a:latin typeface="Calibri" pitchFamily="34" charset="0"/>
                    <a:cs typeface="Calibri" pitchFamily="34" charset="0"/>
                  </a:rPr>
                  <a:t>proved </a:t>
                </a:r>
                <a:r>
                  <a:rPr lang="en-US" sz="1800" b="1" i="1" kern="1200" dirty="0">
                    <a:latin typeface="Calibri" pitchFamily="34" charset="0"/>
                    <a:cs typeface="Calibri" pitchFamily="34" charset="0"/>
                  </a:rPr>
                  <a:t>convergence </a:t>
                </a:r>
                <a:r>
                  <a:rPr lang="en-US" sz="1800" kern="1200" dirty="0">
                    <a:latin typeface="Calibri" pitchFamily="34" charset="0"/>
                    <a:cs typeface="Calibri" pitchFamily="34" charset="0"/>
                  </a:rPr>
                  <a:t>of the alternating Schwarz method for </a:t>
                </a:r>
                <a:r>
                  <a:rPr lang="en-US" sz="1800" b="1" i="1" kern="1200" dirty="0">
                    <a:latin typeface="Calibri" pitchFamily="34" charset="0"/>
                    <a:cs typeface="Calibri" pitchFamily="34" charset="0"/>
                  </a:rPr>
                  <a:t>finite deformation quasi-static nonlinear PDEs</a:t>
                </a:r>
                <a:r>
                  <a:rPr lang="en-US" sz="1800" kern="1200" dirty="0">
                    <a:latin typeface="Calibri" pitchFamily="34" charset="0"/>
                    <a:cs typeface="Calibri" pitchFamily="34" charset="0"/>
                  </a:rPr>
                  <a:t> (with energy functional </a:t>
                </a:r>
                <a14:m>
                  <m:oMath xmlns:m="http://schemas.openxmlformats.org/officeDocument/2006/math">
                    <m:r>
                      <a:rPr lang="el-GR" sz="1800" b="1" i="1" kern="1200" dirty="0" smtClean="0">
                        <a:latin typeface="Cambria Math" panose="02040503050406030204" pitchFamily="18" charset="0"/>
                        <a:ea typeface="Cambria Math" panose="02040503050406030204" pitchFamily="18" charset="0"/>
                        <a:cs typeface="Calibri" pitchFamily="34" charset="0"/>
                      </a:rPr>
                      <m:t>𝜱</m:t>
                    </m:r>
                    <m:r>
                      <a:rPr lang="en-US" sz="1800" b="0" i="1" kern="1200" dirty="0" smtClean="0">
                        <a:latin typeface="Cambria Math" panose="02040503050406030204" pitchFamily="18" charset="0"/>
                        <a:ea typeface="Cambria Math" panose="02040503050406030204" pitchFamily="18" charset="0"/>
                        <a:cs typeface="Calibri" pitchFamily="34" charset="0"/>
                      </a:rPr>
                      <m:t>[</m:t>
                    </m:r>
                    <m:r>
                      <a:rPr lang="en-US" sz="1800" b="1" i="1" kern="1200" dirty="0" smtClean="0">
                        <a:latin typeface="Cambria Math" panose="02040503050406030204" pitchFamily="18" charset="0"/>
                        <a:ea typeface="Cambria Math" panose="02040503050406030204" pitchFamily="18" charset="0"/>
                        <a:cs typeface="Calibri" pitchFamily="34" charset="0"/>
                      </a:rPr>
                      <m:t>𝝋</m:t>
                    </m:r>
                    <m:r>
                      <a:rPr lang="en-US" sz="1800" b="0" i="1" kern="1200" dirty="0" smtClean="0">
                        <a:latin typeface="Cambria Math" panose="02040503050406030204" pitchFamily="18" charset="0"/>
                        <a:ea typeface="Cambria Math" panose="02040503050406030204" pitchFamily="18" charset="0"/>
                        <a:cs typeface="Calibri" pitchFamily="34" charset="0"/>
                      </a:rPr>
                      <m:t>]</m:t>
                    </m:r>
                  </m:oMath>
                </a14:m>
                <a:r>
                  <a:rPr lang="en-US" sz="1800" kern="1200" dirty="0">
                    <a:latin typeface="Calibri" pitchFamily="34" charset="0"/>
                    <a:cs typeface="Calibri" pitchFamily="34" charset="0"/>
                  </a:rPr>
                  <a:t>) with a </a:t>
                </a:r>
                <a:r>
                  <a:rPr lang="en-US" sz="1800" b="1" i="1" kern="1200" dirty="0">
                    <a:latin typeface="Calibri" pitchFamily="34" charset="0"/>
                    <a:cs typeface="Calibri" pitchFamily="34" charset="0"/>
                  </a:rPr>
                  <a:t>geometric convergence rate.</a:t>
                </a:r>
                <a:endParaRPr lang="en-US" sz="1800" kern="1200" dirty="0">
                  <a:latin typeface="Calibri" pitchFamily="34" charset="0"/>
                  <a:cs typeface="Calibri" pitchFamily="34" charset="0"/>
                </a:endParaRPr>
              </a:p>
            </p:txBody>
          </p:sp>
        </mc:Choice>
        <mc:Fallback xmlns="">
          <p:sp>
            <p:nvSpPr>
              <p:cNvPr id="6" name="Content Placeholder 2"/>
              <p:cNvSpPr txBox="1">
                <a:spLocks noRot="1" noChangeAspect="1" noMove="1" noResize="1" noEditPoints="1" noAdjustHandles="1" noChangeArrowheads="1" noChangeShapeType="1" noTextEdit="1"/>
              </p:cNvSpPr>
              <p:nvPr/>
            </p:nvSpPr>
            <p:spPr bwMode="auto">
              <a:xfrm>
                <a:off x="57080" y="1549945"/>
                <a:ext cx="6050677" cy="4137150"/>
              </a:xfrm>
              <a:prstGeom prst="rect">
                <a:avLst/>
              </a:prstGeom>
              <a:blipFill>
                <a:blip r:embed="rId3"/>
                <a:stretch>
                  <a:fillRect l="-604" t="-736" r="-302"/>
                </a:stretch>
              </a:blipFill>
              <a:ln w="9525">
                <a:noFill/>
                <a:miter lim="800000"/>
                <a:headEnd/>
                <a:tailEnd/>
              </a:ln>
            </p:spPr>
            <p:txBody>
              <a:bodyPr/>
              <a:lstStyle/>
              <a:p>
                <a:r>
                  <a:rPr lang="en-US">
                    <a:noFill/>
                  </a:rPr>
                  <a:t> </a:t>
                </a:r>
              </a:p>
            </p:txBody>
          </p:sp>
        </mc:Fallback>
      </mc:AlternateContent>
      <p:pic>
        <p:nvPicPr>
          <p:cNvPr id="7" name="Picture 6" descr="Mikhlin.jpe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6026374" y="2215615"/>
            <a:ext cx="1104250" cy="1276544"/>
          </a:xfrm>
          <a:prstGeom prst="rect">
            <a:avLst/>
          </a:prstGeom>
        </p:spPr>
      </p:pic>
      <p:sp>
        <p:nvSpPr>
          <p:cNvPr id="13" name="Subtitle 2"/>
          <p:cNvSpPr txBox="1">
            <a:spLocks/>
          </p:cNvSpPr>
          <p:nvPr/>
        </p:nvSpPr>
        <p:spPr bwMode="auto">
          <a:xfrm>
            <a:off x="5493549" y="3517728"/>
            <a:ext cx="2222951" cy="554280"/>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200" dirty="0"/>
              <a:t>S.G. </a:t>
            </a:r>
            <a:r>
              <a:rPr lang="en-US" sz="1200" dirty="0" err="1"/>
              <a:t>Mikhlin</a:t>
            </a:r>
            <a:r>
              <a:rPr lang="en-US" sz="1200" dirty="0"/>
              <a:t> </a:t>
            </a:r>
          </a:p>
          <a:p>
            <a:pPr marL="0" indent="0" algn="ctr">
              <a:buNone/>
            </a:pPr>
            <a:r>
              <a:rPr lang="en-US" sz="1200" dirty="0"/>
              <a:t>(1908 – 1990)</a:t>
            </a:r>
            <a:endParaRPr lang="en-US" sz="1200" i="1" dirty="0"/>
          </a:p>
        </p:txBody>
      </p:sp>
      <p:pic>
        <p:nvPicPr>
          <p:cNvPr id="9" name="Picture 8" descr="Sobolev_SL_7.jpg"/>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6799734" y="250000"/>
            <a:ext cx="1946152" cy="1571519"/>
          </a:xfrm>
          <a:prstGeom prst="rect">
            <a:avLst/>
          </a:prstGeom>
        </p:spPr>
      </p:pic>
      <p:sp>
        <p:nvSpPr>
          <p:cNvPr id="14" name="Subtitle 2"/>
          <p:cNvSpPr txBox="1">
            <a:spLocks/>
          </p:cNvSpPr>
          <p:nvPr/>
        </p:nvSpPr>
        <p:spPr bwMode="auto">
          <a:xfrm>
            <a:off x="6276931" y="1799317"/>
            <a:ext cx="2991757" cy="419304"/>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200" dirty="0"/>
              <a:t>S.L. </a:t>
            </a:r>
            <a:r>
              <a:rPr lang="en-US" sz="1200" dirty="0" err="1"/>
              <a:t>Sobolev</a:t>
            </a:r>
            <a:r>
              <a:rPr lang="en-US" sz="1200" dirty="0"/>
              <a:t> (1908 – 1989)</a:t>
            </a:r>
            <a:endParaRPr lang="en-US" sz="1200" i="1" dirty="0"/>
          </a:p>
        </p:txBody>
      </p:sp>
      <mc:AlternateContent xmlns:mc="http://schemas.openxmlformats.org/markup-compatibility/2006" xmlns:a14="http://schemas.microsoft.com/office/drawing/2010/main">
        <mc:Choice Requires="a14">
          <p:sp>
            <p:nvSpPr>
              <p:cNvPr id="2" name="TextBox 1"/>
              <p:cNvSpPr txBox="1"/>
              <p:nvPr/>
            </p:nvSpPr>
            <p:spPr>
              <a:xfrm>
                <a:off x="915312" y="5414668"/>
                <a:ext cx="4141498" cy="963662"/>
              </a:xfrm>
              <a:prstGeom prst="rect">
                <a:avLst/>
              </a:prstGeom>
              <a:noFill/>
              <a:ln w="19050">
                <a:solidFill>
                  <a:srgbClr val="0070C0"/>
                </a:solidFill>
              </a:ln>
            </p:spPr>
            <p:txBody>
              <a:bodyPr wrap="square" rtlCol="0">
                <a:spAutoFit/>
              </a:bodyPr>
              <a:lstStyle/>
              <a:p>
                <a:pPr algn="ctr"/>
                <a14:m>
                  <m:oMathPara xmlns:m="http://schemas.openxmlformats.org/officeDocument/2006/math">
                    <m:oMathParaPr>
                      <m:jc m:val="centerGroup"/>
                    </m:oMathParaPr>
                    <m:oMath xmlns:m="http://schemas.openxmlformats.org/officeDocument/2006/math">
                      <m:r>
                        <a:rPr lang="el-GR" sz="1700" b="1" i="1" smtClean="0">
                          <a:latin typeface="Cambria Math" panose="02040503050406030204" pitchFamily="18" charset="0"/>
                          <a:ea typeface="Cambria Math" panose="02040503050406030204" pitchFamily="18" charset="0"/>
                        </a:rPr>
                        <m:t>𝜱</m:t>
                      </m:r>
                      <m:d>
                        <m:dPr>
                          <m:begChr m:val="["/>
                          <m:endChr m:val="]"/>
                          <m:ctrlPr>
                            <a:rPr lang="en-US" sz="1700" b="0" i="1" smtClean="0">
                              <a:latin typeface="Cambria Math" panose="02040503050406030204" pitchFamily="18" charset="0"/>
                              <a:ea typeface="Cambria Math" panose="02040503050406030204" pitchFamily="18" charset="0"/>
                            </a:rPr>
                          </m:ctrlPr>
                        </m:dPr>
                        <m:e>
                          <m:r>
                            <a:rPr lang="en-US" sz="1700" b="1" i="1" smtClean="0">
                              <a:latin typeface="Cambria Math" panose="02040503050406030204" pitchFamily="18" charset="0"/>
                              <a:ea typeface="Cambria Math" panose="02040503050406030204" pitchFamily="18" charset="0"/>
                            </a:rPr>
                            <m:t>𝝋</m:t>
                          </m:r>
                        </m:e>
                      </m:d>
                      <m:r>
                        <a:rPr lang="en-US" sz="1700" b="0" i="1" smtClean="0">
                          <a:latin typeface="Cambria Math" panose="02040503050406030204" pitchFamily="18" charset="0"/>
                          <a:ea typeface="Cambria Math" panose="02040503050406030204" pitchFamily="18" charset="0"/>
                        </a:rPr>
                        <m:t>= </m:t>
                      </m:r>
                      <m:nary>
                        <m:naryPr>
                          <m:ctrlPr>
                            <a:rPr lang="en-US" sz="1700" b="0" i="1" smtClean="0">
                              <a:latin typeface="Cambria Math" panose="02040503050406030204" pitchFamily="18" charset="0"/>
                              <a:ea typeface="Cambria Math" panose="02040503050406030204" pitchFamily="18" charset="0"/>
                            </a:rPr>
                          </m:ctrlPr>
                        </m:naryPr>
                        <m:sub>
                          <m:r>
                            <m:rPr>
                              <m:brk m:alnAt="23"/>
                            </m:rPr>
                            <a:rPr lang="en-US" sz="1700" b="0" i="1" smtClean="0">
                              <a:latin typeface="Cambria Math" panose="02040503050406030204" pitchFamily="18" charset="0"/>
                              <a:ea typeface="Cambria Math" panose="02040503050406030204" pitchFamily="18" charset="0"/>
                            </a:rPr>
                            <m:t>𝐵</m:t>
                          </m:r>
                        </m:sub>
                        <m:sup/>
                        <m:e>
                          <m:r>
                            <a:rPr lang="en-US" sz="1700" b="0" i="1" smtClean="0">
                              <a:latin typeface="Cambria Math" panose="02040503050406030204" pitchFamily="18" charset="0"/>
                              <a:ea typeface="Cambria Math" panose="02040503050406030204" pitchFamily="18" charset="0"/>
                            </a:rPr>
                            <m:t>𝐴</m:t>
                          </m:r>
                          <m:d>
                            <m:dPr>
                              <m:ctrlPr>
                                <a:rPr lang="en-US" sz="1700" b="0" i="1" smtClean="0">
                                  <a:latin typeface="Cambria Math" panose="02040503050406030204" pitchFamily="18" charset="0"/>
                                  <a:ea typeface="Cambria Math" panose="02040503050406030204" pitchFamily="18" charset="0"/>
                                </a:rPr>
                              </m:ctrlPr>
                            </m:dPr>
                            <m:e>
                              <m:r>
                                <a:rPr lang="en-US" sz="1700" b="1" i="1" smtClean="0">
                                  <a:latin typeface="Cambria Math" panose="02040503050406030204" pitchFamily="18" charset="0"/>
                                  <a:ea typeface="Cambria Math" panose="02040503050406030204" pitchFamily="18" charset="0"/>
                                </a:rPr>
                                <m:t>𝑭</m:t>
                              </m:r>
                              <m:r>
                                <a:rPr lang="en-US" sz="1700" b="0" i="1" smtClean="0">
                                  <a:latin typeface="Cambria Math" panose="02040503050406030204" pitchFamily="18" charset="0"/>
                                  <a:ea typeface="Cambria Math" panose="02040503050406030204" pitchFamily="18" charset="0"/>
                                </a:rPr>
                                <m:t>,</m:t>
                              </m:r>
                              <m:r>
                                <a:rPr lang="en-US" sz="1700" b="1" i="1" smtClean="0">
                                  <a:latin typeface="Cambria Math" panose="02040503050406030204" pitchFamily="18" charset="0"/>
                                  <a:ea typeface="Cambria Math" panose="02040503050406030204" pitchFamily="18" charset="0"/>
                                </a:rPr>
                                <m:t>𝒁</m:t>
                              </m:r>
                            </m:e>
                          </m:d>
                          <m:r>
                            <a:rPr lang="en-US" sz="1700" b="0" i="1" smtClean="0">
                              <a:latin typeface="Cambria Math" panose="02040503050406030204" pitchFamily="18" charset="0"/>
                              <a:ea typeface="Cambria Math" panose="02040503050406030204" pitchFamily="18" charset="0"/>
                            </a:rPr>
                            <m:t> </m:t>
                          </m:r>
                          <m:r>
                            <a:rPr lang="en-US" sz="1700" b="0" i="1" smtClean="0">
                              <a:latin typeface="Cambria Math" panose="02040503050406030204" pitchFamily="18" charset="0"/>
                              <a:ea typeface="Cambria Math" panose="02040503050406030204" pitchFamily="18" charset="0"/>
                            </a:rPr>
                            <m:t>𝑑𝑉</m:t>
                          </m:r>
                          <m:r>
                            <a:rPr lang="en-US" sz="1700" b="0" i="1" smtClean="0">
                              <a:latin typeface="Cambria Math" panose="02040503050406030204" pitchFamily="18" charset="0"/>
                              <a:ea typeface="Cambria Math" panose="02040503050406030204" pitchFamily="18" charset="0"/>
                            </a:rPr>
                            <m:t>−</m:t>
                          </m:r>
                        </m:e>
                      </m:nary>
                      <m:nary>
                        <m:naryPr>
                          <m:ctrlPr>
                            <a:rPr lang="en-US" sz="1700" b="0" i="1" smtClean="0">
                              <a:latin typeface="Cambria Math" panose="02040503050406030204" pitchFamily="18" charset="0"/>
                              <a:ea typeface="Cambria Math" panose="02040503050406030204" pitchFamily="18" charset="0"/>
                            </a:rPr>
                          </m:ctrlPr>
                        </m:naryPr>
                        <m:sub>
                          <m:r>
                            <m:rPr>
                              <m:brk m:alnAt="23"/>
                            </m:rPr>
                            <a:rPr lang="en-US" sz="1700" b="0" i="1" smtClean="0">
                              <a:latin typeface="Cambria Math" panose="02040503050406030204" pitchFamily="18" charset="0"/>
                              <a:ea typeface="Cambria Math" panose="02040503050406030204" pitchFamily="18" charset="0"/>
                            </a:rPr>
                            <m:t>𝐵</m:t>
                          </m:r>
                        </m:sub>
                        <m:sup/>
                        <m:e>
                          <m:r>
                            <a:rPr lang="en-US" sz="1700" b="1" i="1">
                              <a:latin typeface="Cambria Math" panose="02040503050406030204" pitchFamily="18" charset="0"/>
                              <a:ea typeface="Cambria Math" panose="02040503050406030204" pitchFamily="18" charset="0"/>
                            </a:rPr>
                            <m:t>𝑩</m:t>
                          </m:r>
                          <m:r>
                            <a:rPr lang="en-US" sz="1700" i="1">
                              <a:latin typeface="Cambria Math" panose="02040503050406030204" pitchFamily="18" charset="0"/>
                              <a:ea typeface="Cambria Math" panose="02040503050406030204" pitchFamily="18" charset="0"/>
                            </a:rPr>
                            <m:t>∙</m:t>
                          </m:r>
                          <m:r>
                            <a:rPr lang="en-US" sz="1700" b="1" i="1">
                              <a:latin typeface="Cambria Math" panose="02040503050406030204" pitchFamily="18" charset="0"/>
                              <a:ea typeface="Cambria Math" panose="02040503050406030204" pitchFamily="18" charset="0"/>
                            </a:rPr>
                            <m:t>𝝋</m:t>
                          </m:r>
                          <m:r>
                            <a:rPr lang="en-US" sz="1700" b="0" i="1" smtClean="0">
                              <a:latin typeface="Cambria Math" panose="02040503050406030204" pitchFamily="18" charset="0"/>
                              <a:ea typeface="Cambria Math" panose="02040503050406030204" pitchFamily="18" charset="0"/>
                            </a:rPr>
                            <m:t> </m:t>
                          </m:r>
                          <m:r>
                            <a:rPr lang="en-US" sz="1700" i="1">
                              <a:latin typeface="Cambria Math" panose="02040503050406030204" pitchFamily="18" charset="0"/>
                              <a:ea typeface="Cambria Math" panose="02040503050406030204" pitchFamily="18" charset="0"/>
                            </a:rPr>
                            <m:t>𝑑𝑉</m:t>
                          </m:r>
                        </m:e>
                      </m:nary>
                    </m:oMath>
                  </m:oMathPara>
                </a14:m>
                <a:endParaRPr lang="en-US" sz="1700" dirty="0"/>
              </a:p>
              <a:p>
                <a:pPr algn="ctr"/>
                <a14:m>
                  <m:oMathPara xmlns:m="http://schemas.openxmlformats.org/officeDocument/2006/math">
                    <m:oMathParaPr>
                      <m:jc m:val="centerGroup"/>
                    </m:oMathParaPr>
                    <m:oMath xmlns:m="http://schemas.openxmlformats.org/officeDocument/2006/math">
                      <m:r>
                        <a:rPr lang="en-US" sz="1700" i="1" smtClean="0">
                          <a:latin typeface="Cambria Math" panose="02040503050406030204" pitchFamily="18" charset="0"/>
                          <a:ea typeface="Cambria Math" panose="02040503050406030204" pitchFamily="18" charset="0"/>
                        </a:rPr>
                        <m:t>𝛻</m:t>
                      </m:r>
                      <m:r>
                        <a:rPr lang="en-US" sz="1700" i="1" smtClean="0">
                          <a:latin typeface="Cambria Math" panose="02040503050406030204" pitchFamily="18" charset="0"/>
                          <a:ea typeface="Cambria Math" panose="02040503050406030204" pitchFamily="18" charset="0"/>
                        </a:rPr>
                        <m:t>∙</m:t>
                      </m:r>
                      <m:r>
                        <a:rPr lang="en-US" sz="1700" b="1" i="1" smtClean="0">
                          <a:latin typeface="Cambria Math" panose="02040503050406030204" pitchFamily="18" charset="0"/>
                          <a:ea typeface="Cambria Math" panose="02040503050406030204" pitchFamily="18" charset="0"/>
                        </a:rPr>
                        <m:t>𝑷</m:t>
                      </m:r>
                      <m:r>
                        <a:rPr lang="en-US" sz="1700" b="0" i="1" smtClean="0">
                          <a:latin typeface="Cambria Math" panose="02040503050406030204" pitchFamily="18" charset="0"/>
                          <a:ea typeface="Cambria Math" panose="02040503050406030204" pitchFamily="18" charset="0"/>
                        </a:rPr>
                        <m:t>+</m:t>
                      </m:r>
                      <m:r>
                        <a:rPr lang="en-US" sz="1700" b="1" i="1" smtClean="0">
                          <a:latin typeface="Cambria Math" panose="02040503050406030204" pitchFamily="18" charset="0"/>
                          <a:ea typeface="Cambria Math" panose="02040503050406030204" pitchFamily="18" charset="0"/>
                        </a:rPr>
                        <m:t>𝑩</m:t>
                      </m:r>
                      <m:r>
                        <a:rPr lang="en-US" sz="1700" b="0" i="1" smtClean="0">
                          <a:latin typeface="Cambria Math" panose="02040503050406030204" pitchFamily="18" charset="0"/>
                          <a:ea typeface="Cambria Math" panose="02040503050406030204" pitchFamily="18" charset="0"/>
                        </a:rPr>
                        <m:t>=</m:t>
                      </m:r>
                      <m:r>
                        <a:rPr lang="en-US" sz="1700" b="1" i="1" smtClean="0">
                          <a:latin typeface="Cambria Math" panose="02040503050406030204" pitchFamily="18" charset="0"/>
                          <a:ea typeface="Cambria Math" panose="02040503050406030204" pitchFamily="18" charset="0"/>
                        </a:rPr>
                        <m:t>𝟎</m:t>
                      </m:r>
                    </m:oMath>
                  </m:oMathPara>
                </a14:m>
                <a:endParaRPr lang="en-US" sz="1700" dirty="0"/>
              </a:p>
            </p:txBody>
          </p:sp>
        </mc:Choice>
        <mc:Fallback xmlns="">
          <p:sp>
            <p:nvSpPr>
              <p:cNvPr id="2" name="TextBox 1"/>
              <p:cNvSpPr txBox="1">
                <a:spLocks noRot="1" noChangeAspect="1" noMove="1" noResize="1" noEditPoints="1" noAdjustHandles="1" noChangeArrowheads="1" noChangeShapeType="1" noTextEdit="1"/>
              </p:cNvSpPr>
              <p:nvPr/>
            </p:nvSpPr>
            <p:spPr>
              <a:xfrm>
                <a:off x="915312" y="5414668"/>
                <a:ext cx="4141498" cy="963662"/>
              </a:xfrm>
              <a:prstGeom prst="rect">
                <a:avLst/>
              </a:prstGeom>
              <a:blipFill>
                <a:blip r:embed="rId6"/>
                <a:stretch>
                  <a:fillRect/>
                </a:stretch>
              </a:blipFill>
              <a:ln w="19050">
                <a:solidFill>
                  <a:srgbClr val="0070C0"/>
                </a:solidFill>
              </a:ln>
            </p:spPr>
            <p:txBody>
              <a:bodyPr/>
              <a:lstStyle/>
              <a:p>
                <a:r>
                  <a:rPr lang="en-US">
                    <a:noFill/>
                  </a:rPr>
                  <a:t> </a:t>
                </a:r>
              </a:p>
            </p:txBody>
          </p:sp>
        </mc:Fallback>
      </mc:AlternateContent>
      <p:pic>
        <p:nvPicPr>
          <p:cNvPr id="8" name="Picture 7"/>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7127910" y="4979991"/>
            <a:ext cx="872785" cy="1078992"/>
          </a:xfrm>
          <a:prstGeom prst="rect">
            <a:avLst/>
          </a:prstGeom>
        </p:spPr>
      </p:pic>
      <p:pic>
        <p:nvPicPr>
          <p:cNvPr id="11" name="Picture 10"/>
          <p:cNvPicPr>
            <a:picLocks noChangeAspect="1"/>
          </p:cNvPicPr>
          <p:nvPr/>
        </p:nvPicPr>
        <p:blipFill>
          <a:blip r:embed="rId8"/>
          <a:stretch>
            <a:fillRect/>
          </a:stretch>
        </p:blipFill>
        <p:spPr>
          <a:xfrm>
            <a:off x="8000695" y="4984399"/>
            <a:ext cx="1076399" cy="1074584"/>
          </a:xfrm>
          <a:prstGeom prst="rect">
            <a:avLst/>
          </a:prstGeom>
        </p:spPr>
      </p:pic>
      <p:sp>
        <p:nvSpPr>
          <p:cNvPr id="15" name="Subtitle 2"/>
          <p:cNvSpPr txBox="1">
            <a:spLocks/>
          </p:cNvSpPr>
          <p:nvPr/>
        </p:nvSpPr>
        <p:spPr bwMode="auto">
          <a:xfrm>
            <a:off x="6522935" y="6133634"/>
            <a:ext cx="2222951" cy="554280"/>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200" dirty="0"/>
              <a:t>A. Mota, I. Tezaur, C. Alleman</a:t>
            </a:r>
            <a:endParaRPr lang="en-US" sz="1200" i="1" dirty="0"/>
          </a:p>
        </p:txBody>
      </p:sp>
      <p:sp>
        <p:nvSpPr>
          <p:cNvPr id="17" name="TextBox 16"/>
          <p:cNvSpPr txBox="1"/>
          <p:nvPr/>
        </p:nvSpPr>
        <p:spPr>
          <a:xfrm>
            <a:off x="269630" y="878955"/>
            <a:ext cx="6223329" cy="646331"/>
          </a:xfrm>
          <a:prstGeom prst="rect">
            <a:avLst/>
          </a:prstGeom>
          <a:solidFill>
            <a:schemeClr val="accent3">
              <a:lumMod val="20000"/>
              <a:lumOff val="80000"/>
            </a:schemeClr>
          </a:solidFill>
        </p:spPr>
        <p:txBody>
          <a:bodyPr wrap="square" rtlCol="0">
            <a:spAutoFit/>
          </a:bodyPr>
          <a:lstStyle/>
          <a:p>
            <a:pPr algn="ctr"/>
            <a:r>
              <a:rPr lang="en-US" dirty="0">
                <a:latin typeface="Calibri" panose="020F0502020204030204" pitchFamily="34" charset="0"/>
              </a:rPr>
              <a:t>Using the Schwarz alternating as a </a:t>
            </a:r>
            <a:r>
              <a:rPr lang="en-US" b="1" i="1" dirty="0">
                <a:latin typeface="Calibri" panose="020F0502020204030204" pitchFamily="34" charset="0"/>
              </a:rPr>
              <a:t>discretization method </a:t>
            </a:r>
            <a:r>
              <a:rPr lang="en-US" dirty="0">
                <a:latin typeface="Calibri" panose="020F0502020204030204" pitchFamily="34" charset="0"/>
              </a:rPr>
              <a:t>for PDEs is natural idea with a sound </a:t>
            </a:r>
            <a:r>
              <a:rPr lang="en-US" b="1" i="1" dirty="0">
                <a:latin typeface="Calibri" panose="020F0502020204030204" pitchFamily="34" charset="0"/>
              </a:rPr>
              <a:t>theoretical foundation</a:t>
            </a:r>
            <a:r>
              <a:rPr lang="en-US" dirty="0">
                <a:latin typeface="Calibri" panose="020F0502020204030204" pitchFamily="34" charset="0"/>
              </a:rPr>
              <a:t>.</a:t>
            </a:r>
            <a:endParaRPr lang="en-US" dirty="0"/>
          </a:p>
        </p:txBody>
      </p:sp>
      <p:sp>
        <p:nvSpPr>
          <p:cNvPr id="16" name="Title 1">
            <a:extLst>
              <a:ext uri="{FF2B5EF4-FFF2-40B4-BE49-F238E27FC236}">
                <a16:creationId xmlns:a16="http://schemas.microsoft.com/office/drawing/2014/main" id="{21D2F29D-FC37-4728-8E91-B88A20D53334}"/>
              </a:ext>
            </a:extLst>
          </p:cNvPr>
          <p:cNvSpPr txBox="1">
            <a:spLocks/>
          </p:cNvSpPr>
          <p:nvPr/>
        </p:nvSpPr>
        <p:spPr>
          <a:xfrm>
            <a:off x="98028" y="140359"/>
            <a:ext cx="6284068" cy="476619"/>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Theoretical Foundation</a:t>
            </a:r>
          </a:p>
        </p:txBody>
      </p:sp>
      <p:pic>
        <p:nvPicPr>
          <p:cNvPr id="12" name="Picture 11">
            <a:extLst>
              <a:ext uri="{FF2B5EF4-FFF2-40B4-BE49-F238E27FC236}">
                <a16:creationId xmlns:a16="http://schemas.microsoft.com/office/drawing/2014/main" id="{48BA7EAD-31AC-4C24-8FF1-650AF61DC385}"/>
              </a:ext>
            </a:extLst>
          </p:cNvPr>
          <p:cNvPicPr>
            <a:picLocks noChangeAspect="1"/>
          </p:cNvPicPr>
          <p:nvPr/>
        </p:nvPicPr>
        <p:blipFill>
          <a:blip r:embed="rId9"/>
          <a:stretch>
            <a:fillRect/>
          </a:stretch>
        </p:blipFill>
        <p:spPr>
          <a:xfrm>
            <a:off x="6133209" y="5010490"/>
            <a:ext cx="994701" cy="1043461"/>
          </a:xfrm>
          <a:prstGeom prst="rect">
            <a:avLst/>
          </a:prstGeom>
        </p:spPr>
      </p:pic>
      <p:pic>
        <p:nvPicPr>
          <p:cNvPr id="5" name="Picture 4">
            <a:extLst>
              <a:ext uri="{FF2B5EF4-FFF2-40B4-BE49-F238E27FC236}">
                <a16:creationId xmlns:a16="http://schemas.microsoft.com/office/drawing/2014/main" id="{404E4C6C-020B-49D3-ACB2-38F1CF940EB8}"/>
              </a:ext>
            </a:extLst>
          </p:cNvPr>
          <p:cNvPicPr>
            <a:picLocks noChangeAspect="1"/>
          </p:cNvPicPr>
          <p:nvPr/>
        </p:nvPicPr>
        <p:blipFill>
          <a:blip r:embed="rId10"/>
          <a:stretch>
            <a:fillRect/>
          </a:stretch>
        </p:blipFill>
        <p:spPr>
          <a:xfrm>
            <a:off x="7344822" y="2383216"/>
            <a:ext cx="1508760" cy="2139696"/>
          </a:xfrm>
          <a:prstGeom prst="rect">
            <a:avLst/>
          </a:prstGeom>
        </p:spPr>
      </p:pic>
      <p:sp>
        <p:nvSpPr>
          <p:cNvPr id="18" name="Subtitle 2">
            <a:extLst>
              <a:ext uri="{FF2B5EF4-FFF2-40B4-BE49-F238E27FC236}">
                <a16:creationId xmlns:a16="http://schemas.microsoft.com/office/drawing/2014/main" id="{ED380E77-7437-4AA6-AE4C-C73D41E88712}"/>
              </a:ext>
            </a:extLst>
          </p:cNvPr>
          <p:cNvSpPr txBox="1">
            <a:spLocks/>
          </p:cNvSpPr>
          <p:nvPr/>
        </p:nvSpPr>
        <p:spPr bwMode="auto">
          <a:xfrm>
            <a:off x="6630559" y="4530709"/>
            <a:ext cx="2991757" cy="419304"/>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200" dirty="0"/>
              <a:t>P.- L. Lions (1956-)</a:t>
            </a:r>
          </a:p>
        </p:txBody>
      </p:sp>
      <p:sp>
        <p:nvSpPr>
          <p:cNvPr id="3" name="Slide Number Placeholder 2">
            <a:extLst>
              <a:ext uri="{FF2B5EF4-FFF2-40B4-BE49-F238E27FC236}">
                <a16:creationId xmlns:a16="http://schemas.microsoft.com/office/drawing/2014/main" id="{27B04FFB-4C63-4480-A3B7-1FE9CFF404D9}"/>
              </a:ext>
            </a:extLst>
          </p:cNvPr>
          <p:cNvSpPr>
            <a:spLocks noGrp="1"/>
          </p:cNvSpPr>
          <p:nvPr>
            <p:ph type="sldNum" sz="quarter" idx="12"/>
          </p:nvPr>
        </p:nvSpPr>
        <p:spPr/>
        <p:txBody>
          <a:bodyPr/>
          <a:lstStyle/>
          <a:p>
            <a:fld id="{A5E55A7B-7854-E145-92D9-B491DF4BAE2D}" type="slidenum">
              <a:rPr lang="en-US" smtClean="0"/>
              <a:pPr/>
              <a:t>19</a:t>
            </a:fld>
            <a:endParaRPr lang="en-US" dirty="0"/>
          </a:p>
        </p:txBody>
      </p:sp>
    </p:spTree>
    <p:extLst>
      <p:ext uri="{BB962C8B-B14F-4D97-AF65-F5344CB8AC3E}">
        <p14:creationId xmlns:p14="http://schemas.microsoft.com/office/powerpoint/2010/main" val="2557665045"/>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p:cNvPicPr>
            <a:picLocks/>
          </p:cNvPicPr>
          <p:nvPr/>
        </p:nvPicPr>
        <p:blipFill>
          <a:blip r:embed="rId3">
            <a:extLst>
              <a:ext uri="{28A0092B-C50C-407E-A947-70E740481C1C}">
                <a14:useLocalDpi xmlns:a14="http://schemas.microsoft.com/office/drawing/2010/main" val="0"/>
              </a:ext>
            </a:extLst>
          </a:blip>
          <a:stretch>
            <a:fillRect/>
          </a:stretch>
        </p:blipFill>
        <p:spPr>
          <a:xfrm>
            <a:off x="4543341" y="926522"/>
            <a:ext cx="2119746" cy="2743200"/>
          </a:xfrm>
          <a:prstGeom prst="rect">
            <a:avLst/>
          </a:prstGeom>
        </p:spPr>
      </p:pic>
      <p:pic>
        <p:nvPicPr>
          <p:cNvPr id="6" name="Picture 5"/>
          <p:cNvPicPr>
            <a:picLocks/>
          </p:cNvPicPr>
          <p:nvPr/>
        </p:nvPicPr>
        <p:blipFill>
          <a:blip r:embed="rId4">
            <a:extLst>
              <a:ext uri="{28A0092B-C50C-407E-A947-70E740481C1C}">
                <a14:useLocalDpi xmlns:a14="http://schemas.microsoft.com/office/drawing/2010/main" val="0"/>
              </a:ext>
            </a:extLst>
          </a:blip>
          <a:stretch>
            <a:fillRect/>
          </a:stretch>
        </p:blipFill>
        <p:spPr>
          <a:xfrm>
            <a:off x="6885820" y="960598"/>
            <a:ext cx="2119746" cy="2743200"/>
          </a:xfrm>
          <a:prstGeom prst="rect">
            <a:avLst/>
          </a:prstGeom>
        </p:spPr>
      </p:pic>
      <p:pic>
        <p:nvPicPr>
          <p:cNvPr id="7" name="Picture 6"/>
          <p:cNvPicPr>
            <a:picLocks/>
          </p:cNvPicPr>
          <p:nvPr/>
        </p:nvPicPr>
        <p:blipFill>
          <a:blip r:embed="rId5">
            <a:extLst>
              <a:ext uri="{28A0092B-C50C-407E-A947-70E740481C1C}">
                <a14:useLocalDpi xmlns:a14="http://schemas.microsoft.com/office/drawing/2010/main" val="0"/>
              </a:ext>
            </a:extLst>
          </a:blip>
          <a:stretch>
            <a:fillRect/>
          </a:stretch>
        </p:blipFill>
        <p:spPr>
          <a:xfrm>
            <a:off x="159655" y="3682786"/>
            <a:ext cx="2119746" cy="2743200"/>
          </a:xfrm>
          <a:prstGeom prst="rect">
            <a:avLst/>
          </a:prstGeom>
        </p:spPr>
      </p:pic>
      <p:pic>
        <p:nvPicPr>
          <p:cNvPr id="9" name="Picture 8"/>
          <p:cNvPicPr>
            <a:picLocks/>
          </p:cNvPicPr>
          <p:nvPr/>
        </p:nvPicPr>
        <p:blipFill>
          <a:blip r:embed="rId6">
            <a:extLst>
              <a:ext uri="{28A0092B-C50C-407E-A947-70E740481C1C}">
                <a14:useLocalDpi xmlns:a14="http://schemas.microsoft.com/office/drawing/2010/main" val="0"/>
              </a:ext>
            </a:extLst>
          </a:blip>
          <a:stretch>
            <a:fillRect/>
          </a:stretch>
        </p:blipFill>
        <p:spPr>
          <a:xfrm>
            <a:off x="2423595" y="3669722"/>
            <a:ext cx="2119746" cy="2743200"/>
          </a:xfrm>
          <a:prstGeom prst="rect">
            <a:avLst/>
          </a:prstGeom>
        </p:spPr>
      </p:pic>
      <p:pic>
        <p:nvPicPr>
          <p:cNvPr id="10" name="Picture 9"/>
          <p:cNvPicPr>
            <a:picLocks/>
          </p:cNvPicPr>
          <p:nvPr/>
        </p:nvPicPr>
        <p:blipFill>
          <a:blip r:embed="rId7">
            <a:extLst>
              <a:ext uri="{28A0092B-C50C-407E-A947-70E740481C1C}">
                <a14:useLocalDpi xmlns:a14="http://schemas.microsoft.com/office/drawing/2010/main" val="0"/>
              </a:ext>
            </a:extLst>
          </a:blip>
          <a:stretch>
            <a:fillRect/>
          </a:stretch>
        </p:blipFill>
        <p:spPr>
          <a:xfrm>
            <a:off x="4611833" y="3669722"/>
            <a:ext cx="2119746" cy="2743200"/>
          </a:xfrm>
          <a:prstGeom prst="rect">
            <a:avLst/>
          </a:prstGeom>
        </p:spPr>
      </p:pic>
      <p:pic>
        <p:nvPicPr>
          <p:cNvPr id="11" name="Picture 10"/>
          <p:cNvPicPr>
            <a:picLocks/>
          </p:cNvPicPr>
          <p:nvPr/>
        </p:nvPicPr>
        <p:blipFill>
          <a:blip r:embed="rId8">
            <a:extLst>
              <a:ext uri="{28A0092B-C50C-407E-A947-70E740481C1C}">
                <a14:useLocalDpi xmlns:a14="http://schemas.microsoft.com/office/drawing/2010/main" val="0"/>
              </a:ext>
            </a:extLst>
          </a:blip>
          <a:stretch>
            <a:fillRect/>
          </a:stretch>
        </p:blipFill>
        <p:spPr>
          <a:xfrm>
            <a:off x="6868007" y="3686760"/>
            <a:ext cx="2119747" cy="2743200"/>
          </a:xfrm>
          <a:prstGeom prst="rect">
            <a:avLst/>
          </a:prstGeom>
        </p:spPr>
      </p:pic>
      <p:pic>
        <p:nvPicPr>
          <p:cNvPr id="13" name="Picture 12"/>
          <p:cNvPicPr>
            <a:picLocks/>
          </p:cNvPicPr>
          <p:nvPr/>
        </p:nvPicPr>
        <p:blipFill>
          <a:blip r:embed="rId9">
            <a:extLst>
              <a:ext uri="{28A0092B-C50C-407E-A947-70E740481C1C}">
                <a14:useLocalDpi xmlns:a14="http://schemas.microsoft.com/office/drawing/2010/main" val="0"/>
              </a:ext>
            </a:extLst>
          </a:blip>
          <a:stretch>
            <a:fillRect/>
          </a:stretch>
        </p:blipFill>
        <p:spPr>
          <a:xfrm>
            <a:off x="125409" y="943560"/>
            <a:ext cx="2119746" cy="2743200"/>
          </a:xfrm>
          <a:prstGeom prst="rect">
            <a:avLst/>
          </a:prstGeom>
        </p:spPr>
      </p:pic>
      <p:pic>
        <p:nvPicPr>
          <p:cNvPr id="14" name="Picture 13"/>
          <p:cNvPicPr>
            <a:picLocks/>
          </p:cNvPicPr>
          <p:nvPr/>
        </p:nvPicPr>
        <p:blipFill>
          <a:blip r:embed="rId10">
            <a:extLst>
              <a:ext uri="{28A0092B-C50C-407E-A947-70E740481C1C}">
                <a14:useLocalDpi xmlns:a14="http://schemas.microsoft.com/office/drawing/2010/main" val="0"/>
              </a:ext>
            </a:extLst>
          </a:blip>
          <a:stretch>
            <a:fillRect/>
          </a:stretch>
        </p:blipFill>
        <p:spPr>
          <a:xfrm>
            <a:off x="2423595" y="926522"/>
            <a:ext cx="2119746" cy="2743200"/>
          </a:xfrm>
          <a:prstGeom prst="rect">
            <a:avLst/>
          </a:prstGeom>
        </p:spPr>
      </p:pic>
      <p:sp>
        <p:nvSpPr>
          <p:cNvPr id="12" name="Title 1"/>
          <p:cNvSpPr txBox="1">
            <a:spLocks/>
          </p:cNvSpPr>
          <p:nvPr/>
        </p:nvSpPr>
        <p:spPr>
          <a:xfrm>
            <a:off x="172275" y="164645"/>
            <a:ext cx="8186271" cy="45881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Convergence Proof*</a:t>
            </a:r>
          </a:p>
        </p:txBody>
      </p:sp>
      <p:sp>
        <p:nvSpPr>
          <p:cNvPr id="15" name="TextBox 14">
            <a:extLst>
              <a:ext uri="{FF2B5EF4-FFF2-40B4-BE49-F238E27FC236}">
                <a16:creationId xmlns:a16="http://schemas.microsoft.com/office/drawing/2014/main" id="{292298E0-95BC-490E-B8EA-1DB91E98A09D}"/>
              </a:ext>
            </a:extLst>
          </p:cNvPr>
          <p:cNvSpPr txBox="1"/>
          <p:nvPr/>
        </p:nvSpPr>
        <p:spPr>
          <a:xfrm>
            <a:off x="24874" y="6528816"/>
            <a:ext cx="9124353" cy="307777"/>
          </a:xfrm>
          <a:prstGeom prst="rect">
            <a:avLst/>
          </a:prstGeom>
          <a:noFill/>
        </p:spPr>
        <p:txBody>
          <a:bodyPr wrap="square" rtlCol="0">
            <a:spAutoFit/>
          </a:bodyPr>
          <a:lstStyle/>
          <a:p>
            <a:r>
              <a:rPr lang="en-US" sz="1400" dirty="0">
                <a:solidFill>
                  <a:schemeClr val="bg1"/>
                </a:solidFill>
                <a:latin typeface="Calibri" panose="020F0502020204030204" pitchFamily="34" charset="0"/>
              </a:rPr>
              <a:t>*A. Mota, </a:t>
            </a:r>
            <a:r>
              <a:rPr lang="en-US" sz="1400" b="1" dirty="0">
                <a:solidFill>
                  <a:schemeClr val="bg1"/>
                </a:solidFill>
                <a:latin typeface="Calibri" panose="020F0502020204030204" pitchFamily="34" charset="0"/>
              </a:rPr>
              <a:t>I. Tezaur</a:t>
            </a:r>
            <a:r>
              <a:rPr lang="en-US" sz="1400" dirty="0">
                <a:solidFill>
                  <a:schemeClr val="bg1"/>
                </a:solidFill>
                <a:latin typeface="Calibri" panose="020F0502020204030204" pitchFamily="34" charset="0"/>
              </a:rPr>
              <a:t>, C. Alleman. "The Schwarz Alternating Method in Solid Mechanics", </a:t>
            </a:r>
            <a:r>
              <a:rPr lang="en-US" sz="1400" i="1" dirty="0">
                <a:solidFill>
                  <a:schemeClr val="bg1"/>
                </a:solidFill>
                <a:latin typeface="Calibri" panose="020F0502020204030204" pitchFamily="34" charset="0"/>
              </a:rPr>
              <a:t>CMAME</a:t>
            </a:r>
            <a:r>
              <a:rPr lang="en-US" sz="1400" dirty="0">
                <a:solidFill>
                  <a:schemeClr val="bg1"/>
                </a:solidFill>
                <a:latin typeface="Calibri" panose="020F0502020204030204" pitchFamily="34" charset="0"/>
              </a:rPr>
              <a:t> </a:t>
            </a:r>
            <a:r>
              <a:rPr lang="en-US" sz="1400" dirty="0">
                <a:solidFill>
                  <a:schemeClr val="bg1"/>
                </a:solidFill>
                <a:latin typeface="Calibri" panose="020F0502020204030204" pitchFamily="34" charset="0"/>
                <a:cs typeface="Calibri" panose="020F0502020204030204" pitchFamily="34" charset="0"/>
              </a:rPr>
              <a:t>319 (2017), 19-51.</a:t>
            </a:r>
            <a:endParaRPr lang="en-US" sz="1400" dirty="0">
              <a:solidFill>
                <a:schemeClr val="bg1"/>
              </a:solidFill>
            </a:endParaRPr>
          </a:p>
        </p:txBody>
      </p:sp>
      <p:pic>
        <p:nvPicPr>
          <p:cNvPr id="16" name="Picture 15">
            <a:extLst>
              <a:ext uri="{FF2B5EF4-FFF2-40B4-BE49-F238E27FC236}">
                <a16:creationId xmlns:a16="http://schemas.microsoft.com/office/drawing/2014/main" id="{E00E6AD6-1213-4CA1-9F67-727194F9A1EB}"/>
              </a:ext>
            </a:extLst>
          </p:cNvPr>
          <p:cNvPicPr>
            <a:picLocks noChangeAspect="1"/>
          </p:cNvPicPr>
          <p:nvPr/>
        </p:nvPicPr>
        <p:blipFill>
          <a:blip r:embed="rId11"/>
          <a:stretch>
            <a:fillRect/>
          </a:stretch>
        </p:blipFill>
        <p:spPr>
          <a:xfrm>
            <a:off x="172275" y="2629600"/>
            <a:ext cx="8623578" cy="1637755"/>
          </a:xfrm>
          <a:prstGeom prst="rect">
            <a:avLst/>
          </a:prstGeom>
          <a:ln>
            <a:noFill/>
          </a:ln>
          <a:effectLst>
            <a:outerShdw blurRad="190500" algn="tl" rotWithShape="0">
              <a:srgbClr val="000000">
                <a:alpha val="70000"/>
              </a:srgbClr>
            </a:outerShdw>
          </a:effectLst>
        </p:spPr>
      </p:pic>
      <p:sp>
        <p:nvSpPr>
          <p:cNvPr id="2" name="Slide Number Placeholder 1">
            <a:extLst>
              <a:ext uri="{FF2B5EF4-FFF2-40B4-BE49-F238E27FC236}">
                <a16:creationId xmlns:a16="http://schemas.microsoft.com/office/drawing/2014/main" id="{DF9C8403-9032-47BD-857B-1DD2AE59CD52}"/>
              </a:ext>
            </a:extLst>
          </p:cNvPr>
          <p:cNvSpPr>
            <a:spLocks noGrp="1"/>
          </p:cNvSpPr>
          <p:nvPr>
            <p:ph type="sldNum" sz="quarter" idx="12"/>
          </p:nvPr>
        </p:nvSpPr>
        <p:spPr/>
        <p:txBody>
          <a:bodyPr/>
          <a:lstStyle/>
          <a:p>
            <a:fld id="{A5E55A7B-7854-E145-92D9-B491DF4BAE2D}" type="slidenum">
              <a:rPr lang="en-US" smtClean="0"/>
              <a:pPr/>
              <a:t>20</a:t>
            </a:fld>
            <a:endParaRPr lang="en-US" dirty="0"/>
          </a:p>
        </p:txBody>
      </p:sp>
    </p:spTree>
    <p:extLst>
      <p:ext uri="{BB962C8B-B14F-4D97-AF65-F5344CB8AC3E}">
        <p14:creationId xmlns:p14="http://schemas.microsoft.com/office/powerpoint/2010/main" val="2005143865"/>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190116" y="181833"/>
            <a:ext cx="8725284" cy="433589"/>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Implementation in </a:t>
            </a:r>
            <a:r>
              <a:rPr lang="en-US" sz="3600" i="1" dirty="0">
                <a:solidFill>
                  <a:schemeClr val="tx1"/>
                </a:solidFill>
              </a:rPr>
              <a:t>Albany LCM</a:t>
            </a:r>
            <a:r>
              <a:rPr lang="en-US" sz="3600" dirty="0">
                <a:solidFill>
                  <a:schemeClr val="tx1"/>
                </a:solidFill>
              </a:rPr>
              <a:t> Code</a:t>
            </a:r>
            <a:endParaRPr lang="en-US" sz="3600" i="1" dirty="0">
              <a:solidFill>
                <a:schemeClr val="tx1"/>
              </a:solidFill>
            </a:endParaRPr>
          </a:p>
        </p:txBody>
      </p:sp>
      <p:sp>
        <p:nvSpPr>
          <p:cNvPr id="6" name="Content Placeholder 2"/>
          <p:cNvSpPr txBox="1">
            <a:spLocks/>
          </p:cNvSpPr>
          <p:nvPr/>
        </p:nvSpPr>
        <p:spPr bwMode="auto">
          <a:xfrm>
            <a:off x="190116" y="1902452"/>
            <a:ext cx="5857024" cy="5371125"/>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a:defRPr/>
            </a:pPr>
            <a:r>
              <a:rPr lang="en-US" sz="1800" b="1" i="1" dirty="0">
                <a:latin typeface="Calibri" pitchFamily="34" charset="0"/>
                <a:cs typeface="Calibri" pitchFamily="34" charset="0"/>
              </a:rPr>
              <a:t>Component-based</a:t>
            </a:r>
            <a:r>
              <a:rPr lang="en-US" sz="1800" dirty="0">
                <a:latin typeface="Calibri" pitchFamily="34" charset="0"/>
                <a:cs typeface="Calibri" pitchFamily="34" charset="0"/>
              </a:rPr>
              <a:t> design for rapid development.</a:t>
            </a:r>
          </a:p>
          <a:p>
            <a:pPr marL="0" indent="0">
              <a:buNone/>
              <a:defRPr/>
            </a:pPr>
            <a:endParaRPr lang="en-US" sz="400" dirty="0">
              <a:latin typeface="Calibri" pitchFamily="34" charset="0"/>
              <a:cs typeface="Calibri" pitchFamily="34" charset="0"/>
            </a:endParaRPr>
          </a:p>
          <a:p>
            <a:pPr>
              <a:defRPr/>
            </a:pPr>
            <a:r>
              <a:rPr lang="en-US" sz="1800" dirty="0">
                <a:latin typeface="Calibri" pitchFamily="34" charset="0"/>
                <a:cs typeface="Calibri" pitchFamily="34" charset="0"/>
              </a:rPr>
              <a:t>Contains a wide variety of </a:t>
            </a:r>
            <a:r>
              <a:rPr lang="en-US" sz="1800" b="1" i="1" dirty="0">
                <a:latin typeface="Calibri" pitchFamily="34" charset="0"/>
                <a:cs typeface="Calibri" pitchFamily="34" charset="0"/>
              </a:rPr>
              <a:t>constitutive models</a:t>
            </a:r>
            <a:r>
              <a:rPr lang="en-US" sz="1800" dirty="0">
                <a:latin typeface="Calibri" pitchFamily="34" charset="0"/>
                <a:cs typeface="Calibri" pitchFamily="34" charset="0"/>
              </a:rPr>
              <a:t>.</a:t>
            </a:r>
          </a:p>
          <a:p>
            <a:pPr marL="0" indent="0">
              <a:buNone/>
              <a:defRPr/>
            </a:pPr>
            <a:endParaRPr lang="en-US" sz="400" dirty="0">
              <a:latin typeface="Calibri" pitchFamily="34" charset="0"/>
              <a:cs typeface="Calibri" pitchFamily="34" charset="0"/>
            </a:endParaRPr>
          </a:p>
          <a:p>
            <a:pPr>
              <a:defRPr/>
            </a:pPr>
            <a:r>
              <a:rPr lang="en-US" sz="1800" dirty="0">
                <a:latin typeface="Calibri" pitchFamily="34" charset="0"/>
                <a:cs typeface="Calibri" pitchFamily="34" charset="0"/>
              </a:rPr>
              <a:t>Extensive use of libraries from the open-source </a:t>
            </a:r>
            <a:r>
              <a:rPr lang="en-US" sz="1800" b="1" i="1" dirty="0">
                <a:latin typeface="Calibri" pitchFamily="34" charset="0"/>
                <a:cs typeface="Calibri" pitchFamily="34" charset="0"/>
              </a:rPr>
              <a:t>Trilinos</a:t>
            </a:r>
            <a:r>
              <a:rPr lang="en-US" sz="1800" dirty="0">
                <a:latin typeface="Calibri" pitchFamily="34" charset="0"/>
                <a:cs typeface="Calibri" pitchFamily="34" charset="0"/>
              </a:rPr>
              <a:t> project.</a:t>
            </a:r>
          </a:p>
          <a:p>
            <a:pPr lvl="1">
              <a:buClr>
                <a:schemeClr val="tx1"/>
              </a:buClr>
              <a:buFont typeface="Wingdings" panose="05000000000000000000" pitchFamily="2" charset="2"/>
              <a:buChar char="Ø"/>
              <a:defRPr/>
            </a:pPr>
            <a:r>
              <a:rPr lang="en-US" sz="1700" dirty="0">
                <a:latin typeface="Calibri" pitchFamily="34" charset="0"/>
                <a:cs typeface="Calibri" pitchFamily="34" charset="0"/>
              </a:rPr>
              <a:t>Use of the </a:t>
            </a:r>
            <a:r>
              <a:rPr lang="en-US" sz="1700" b="1" i="1" dirty="0">
                <a:latin typeface="Calibri" pitchFamily="34" charset="0"/>
                <a:cs typeface="Calibri" pitchFamily="34" charset="0"/>
              </a:rPr>
              <a:t>Phalanx</a:t>
            </a:r>
            <a:r>
              <a:rPr lang="en-US" sz="1700" dirty="0">
                <a:latin typeface="Calibri" pitchFamily="34" charset="0"/>
                <a:cs typeface="Calibri" pitchFamily="34" charset="0"/>
              </a:rPr>
              <a:t> package to decompose complex problem into simpler problems with managed dependencies.</a:t>
            </a:r>
          </a:p>
          <a:p>
            <a:pPr lvl="1">
              <a:buClr>
                <a:schemeClr val="tx1"/>
              </a:buClr>
              <a:buFont typeface="Wingdings" panose="05000000000000000000" pitchFamily="2" charset="2"/>
              <a:buChar char="Ø"/>
              <a:defRPr/>
            </a:pPr>
            <a:r>
              <a:rPr lang="en-US" sz="1700" dirty="0">
                <a:latin typeface="Calibri" pitchFamily="34" charset="0"/>
                <a:cs typeface="Calibri" pitchFamily="34" charset="0"/>
              </a:rPr>
              <a:t>Use of the </a:t>
            </a:r>
            <a:r>
              <a:rPr lang="en-US" sz="1700" b="1" i="1" dirty="0" err="1">
                <a:latin typeface="Calibri" pitchFamily="34" charset="0"/>
                <a:cs typeface="Calibri" pitchFamily="34" charset="0"/>
              </a:rPr>
              <a:t>Sacado</a:t>
            </a:r>
            <a:r>
              <a:rPr lang="en-US" sz="1700" b="1" i="1" dirty="0">
                <a:latin typeface="Calibri" pitchFamily="34" charset="0"/>
                <a:cs typeface="Calibri" pitchFamily="34" charset="0"/>
              </a:rPr>
              <a:t> </a:t>
            </a:r>
            <a:r>
              <a:rPr lang="en-US" sz="1700" dirty="0">
                <a:latin typeface="Calibri" pitchFamily="34" charset="0"/>
                <a:cs typeface="Calibri" pitchFamily="34" charset="0"/>
              </a:rPr>
              <a:t>package for </a:t>
            </a:r>
            <a:r>
              <a:rPr lang="en-US" sz="1700" b="1" i="1" dirty="0">
                <a:latin typeface="Calibri" pitchFamily="34" charset="0"/>
                <a:cs typeface="Calibri" pitchFamily="34" charset="0"/>
              </a:rPr>
              <a:t>automatic differentiation.</a:t>
            </a:r>
          </a:p>
          <a:p>
            <a:pPr lvl="1">
              <a:buClr>
                <a:schemeClr val="tx1"/>
              </a:buClr>
              <a:buFont typeface="Wingdings" panose="05000000000000000000" pitchFamily="2" charset="2"/>
              <a:buChar char="Ø"/>
              <a:defRPr/>
            </a:pPr>
            <a:r>
              <a:rPr lang="en-US" sz="1700" dirty="0">
                <a:latin typeface="Calibri" pitchFamily="34" charset="0"/>
                <a:cs typeface="Calibri" pitchFamily="34" charset="0"/>
              </a:rPr>
              <a:t>Use of </a:t>
            </a:r>
            <a:r>
              <a:rPr lang="en-US" sz="1700" b="1" i="1" dirty="0">
                <a:latin typeface="Calibri" pitchFamily="34" charset="0"/>
                <a:cs typeface="Calibri" pitchFamily="34" charset="0"/>
              </a:rPr>
              <a:t>Teko </a:t>
            </a:r>
            <a:r>
              <a:rPr lang="en-US" sz="1700" dirty="0">
                <a:latin typeface="Calibri" pitchFamily="34" charset="0"/>
                <a:cs typeface="Calibri" pitchFamily="34" charset="0"/>
              </a:rPr>
              <a:t>package for block preconditioning for Modified and Monolithic Schwarz variants.</a:t>
            </a:r>
          </a:p>
          <a:p>
            <a:pPr marL="457200" lvl="1" indent="0">
              <a:buNone/>
              <a:defRPr/>
            </a:pPr>
            <a:endParaRPr lang="en-US" sz="400" dirty="0">
              <a:latin typeface="Calibri" pitchFamily="34" charset="0"/>
              <a:cs typeface="Calibri" pitchFamily="34" charset="0"/>
            </a:endParaRPr>
          </a:p>
          <a:p>
            <a:pPr>
              <a:defRPr/>
            </a:pPr>
            <a:r>
              <a:rPr lang="en-US" sz="1800" b="1" i="1" dirty="0">
                <a:latin typeface="Calibri" pitchFamily="34" charset="0"/>
                <a:cs typeface="Calibri" pitchFamily="34" charset="0"/>
              </a:rPr>
              <a:t>Parallel</a:t>
            </a:r>
            <a:r>
              <a:rPr lang="en-US" sz="1800" dirty="0">
                <a:latin typeface="Calibri" pitchFamily="34" charset="0"/>
                <a:cs typeface="Calibri" pitchFamily="34" charset="0"/>
              </a:rPr>
              <a:t> implementation of Schwarz alternating method uses the </a:t>
            </a:r>
            <a:r>
              <a:rPr lang="en-US" sz="1800" b="1" i="1" dirty="0">
                <a:latin typeface="Calibri" pitchFamily="34" charset="0"/>
                <a:cs typeface="Calibri" pitchFamily="34" charset="0"/>
              </a:rPr>
              <a:t>Data Transfer Kit </a:t>
            </a:r>
            <a:r>
              <a:rPr lang="en-US" sz="1800" dirty="0">
                <a:latin typeface="Calibri" pitchFamily="34" charset="0"/>
                <a:cs typeface="Calibri" pitchFamily="34" charset="0"/>
              </a:rPr>
              <a:t>(</a:t>
            </a:r>
            <a:r>
              <a:rPr lang="en-US" sz="1800" b="1" i="1" dirty="0">
                <a:latin typeface="Calibri" pitchFamily="34" charset="0"/>
                <a:cs typeface="Calibri" pitchFamily="34" charset="0"/>
              </a:rPr>
              <a:t>DTK</a:t>
            </a:r>
            <a:r>
              <a:rPr lang="en-US" sz="1800" dirty="0">
                <a:latin typeface="Calibri" pitchFamily="34" charset="0"/>
                <a:cs typeface="Calibri" pitchFamily="34" charset="0"/>
              </a:rPr>
              <a:t>).</a:t>
            </a:r>
          </a:p>
          <a:p>
            <a:pPr marL="0" indent="0">
              <a:buNone/>
              <a:defRPr/>
            </a:pPr>
            <a:endParaRPr lang="en-US" sz="400" dirty="0">
              <a:latin typeface="Calibri" pitchFamily="34" charset="0"/>
              <a:cs typeface="Calibri" pitchFamily="34" charset="0"/>
            </a:endParaRPr>
          </a:p>
          <a:p>
            <a:pPr>
              <a:defRPr/>
            </a:pPr>
            <a:r>
              <a:rPr lang="en-US" sz="1800" dirty="0">
                <a:latin typeface="Calibri" pitchFamily="34" charset="0"/>
                <a:cs typeface="Calibri" pitchFamily="34" charset="0"/>
              </a:rPr>
              <a:t>All software available on </a:t>
            </a:r>
            <a:r>
              <a:rPr lang="en-US" sz="1800" b="1" i="1" dirty="0">
                <a:latin typeface="Calibri" pitchFamily="34" charset="0"/>
                <a:cs typeface="Calibri" pitchFamily="34" charset="0"/>
              </a:rPr>
              <a:t>GitHub</a:t>
            </a:r>
            <a:r>
              <a:rPr lang="en-US" sz="1800" dirty="0">
                <a:latin typeface="Calibri" pitchFamily="34" charset="0"/>
                <a:cs typeface="Calibri" pitchFamily="34" charset="0"/>
              </a:rPr>
              <a:t>.</a:t>
            </a:r>
          </a:p>
          <a:p>
            <a:pPr>
              <a:defRPr/>
            </a:pPr>
            <a:endParaRPr lang="en-US" sz="1800" dirty="0">
              <a:latin typeface="Calibri" pitchFamily="34" charset="0"/>
              <a:cs typeface="Calibri" pitchFamily="34" charset="0"/>
            </a:endParaRPr>
          </a:p>
        </p:txBody>
      </p:sp>
      <p:pic>
        <p:nvPicPr>
          <p:cNvPr id="2" name="Picture 1" descr="cropped-cropped-logo_trilinos_moon-e1431039522240.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6321298" y="2709509"/>
            <a:ext cx="2188072" cy="912472"/>
          </a:xfrm>
          <a:prstGeom prst="rect">
            <a:avLst/>
          </a:prstGeom>
        </p:spPr>
      </p:pic>
      <p:pic>
        <p:nvPicPr>
          <p:cNvPr id="3" name="Picture 2" descr="albany_90.pn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6427762" y="714584"/>
            <a:ext cx="2197100" cy="1143000"/>
          </a:xfrm>
          <a:prstGeom prst="rect">
            <a:avLst/>
          </a:prstGeom>
        </p:spPr>
      </p:pic>
      <p:sp>
        <p:nvSpPr>
          <p:cNvPr id="10" name="Subtitle 2"/>
          <p:cNvSpPr txBox="1">
            <a:spLocks/>
          </p:cNvSpPr>
          <p:nvPr/>
        </p:nvSpPr>
        <p:spPr bwMode="auto">
          <a:xfrm>
            <a:off x="5862438" y="3790424"/>
            <a:ext cx="3126748" cy="347671"/>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400" dirty="0">
                <a:latin typeface="Calibri" panose="020F0502020204030204" pitchFamily="34" charset="0"/>
                <a:ea typeface="Andale Mono" charset="0"/>
                <a:cs typeface="Andale Mono" charset="0"/>
              </a:rPr>
              <a:t>https://</a:t>
            </a:r>
            <a:r>
              <a:rPr lang="en-US" sz="1400" dirty="0" err="1">
                <a:latin typeface="Calibri" panose="020F0502020204030204" pitchFamily="34" charset="0"/>
                <a:ea typeface="Andale Mono" charset="0"/>
                <a:cs typeface="Andale Mono" charset="0"/>
              </a:rPr>
              <a:t>github.com</a:t>
            </a:r>
            <a:r>
              <a:rPr lang="en-US" sz="1400" dirty="0">
                <a:latin typeface="Calibri" panose="020F0502020204030204" pitchFamily="34" charset="0"/>
                <a:ea typeface="Andale Mono" charset="0"/>
                <a:cs typeface="Andale Mono" charset="0"/>
              </a:rPr>
              <a:t>/</a:t>
            </a:r>
            <a:r>
              <a:rPr lang="en-US" sz="1400" dirty="0" err="1">
                <a:latin typeface="Calibri" panose="020F0502020204030204" pitchFamily="34" charset="0"/>
                <a:ea typeface="Andale Mono" charset="0"/>
                <a:cs typeface="Andale Mono" charset="0"/>
              </a:rPr>
              <a:t>trilinos</a:t>
            </a:r>
            <a:r>
              <a:rPr lang="en-US" sz="1400" dirty="0">
                <a:latin typeface="Calibri" panose="020F0502020204030204" pitchFamily="34" charset="0"/>
                <a:ea typeface="Andale Mono" charset="0"/>
                <a:cs typeface="Andale Mono" charset="0"/>
              </a:rPr>
              <a:t>/</a:t>
            </a:r>
            <a:r>
              <a:rPr lang="en-US" sz="1400" dirty="0" err="1">
                <a:latin typeface="Calibri" panose="020F0502020204030204" pitchFamily="34" charset="0"/>
                <a:ea typeface="Andale Mono" charset="0"/>
                <a:cs typeface="Andale Mono" charset="0"/>
              </a:rPr>
              <a:t>trilinos</a:t>
            </a:r>
            <a:endParaRPr lang="en-US" sz="1400" dirty="0">
              <a:latin typeface="Calibri" panose="020F0502020204030204" pitchFamily="34" charset="0"/>
              <a:ea typeface="Andale Mono" charset="0"/>
              <a:cs typeface="Andale Mono" charset="0"/>
            </a:endParaRPr>
          </a:p>
        </p:txBody>
      </p:sp>
      <p:sp>
        <p:nvSpPr>
          <p:cNvPr id="12" name="Subtitle 2"/>
          <p:cNvSpPr txBox="1">
            <a:spLocks/>
          </p:cNvSpPr>
          <p:nvPr/>
        </p:nvSpPr>
        <p:spPr bwMode="auto">
          <a:xfrm>
            <a:off x="6652722" y="1935596"/>
            <a:ext cx="1972140" cy="513503"/>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400" dirty="0">
                <a:latin typeface="Calibri" panose="020F0502020204030204" pitchFamily="34" charset="0"/>
                <a:ea typeface="Andale Mono" charset="0"/>
                <a:cs typeface="Andale Mono" charset="0"/>
              </a:rPr>
              <a:t>https://github.com/SNLComputation/LCM</a:t>
            </a:r>
          </a:p>
        </p:txBody>
      </p:sp>
      <p:pic>
        <p:nvPicPr>
          <p:cNvPr id="4" name="Picture 3"/>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6047140" y="4385066"/>
            <a:ext cx="2329247" cy="1251970"/>
          </a:xfrm>
          <a:prstGeom prst="rect">
            <a:avLst/>
          </a:prstGeom>
        </p:spPr>
      </p:pic>
      <p:sp>
        <p:nvSpPr>
          <p:cNvPr id="13" name="Subtitle 2"/>
          <p:cNvSpPr txBox="1">
            <a:spLocks/>
          </p:cNvSpPr>
          <p:nvPr/>
        </p:nvSpPr>
        <p:spPr bwMode="auto">
          <a:xfrm>
            <a:off x="5430416" y="5715048"/>
            <a:ext cx="3564294" cy="347671"/>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400" dirty="0">
                <a:latin typeface="Calibri" panose="020F0502020204030204" pitchFamily="34" charset="0"/>
                <a:ea typeface="Andale Mono" charset="0"/>
                <a:cs typeface="Andale Mono" charset="0"/>
              </a:rPr>
              <a:t>https://</a:t>
            </a:r>
            <a:r>
              <a:rPr lang="en-US" sz="1400" dirty="0" err="1">
                <a:latin typeface="Calibri" panose="020F0502020204030204" pitchFamily="34" charset="0"/>
                <a:ea typeface="Andale Mono" charset="0"/>
                <a:cs typeface="Andale Mono" charset="0"/>
              </a:rPr>
              <a:t>github.com</a:t>
            </a:r>
            <a:r>
              <a:rPr lang="en-US" sz="1400" dirty="0">
                <a:latin typeface="Calibri" panose="020F0502020204030204" pitchFamily="34" charset="0"/>
                <a:ea typeface="Andale Mono" charset="0"/>
                <a:cs typeface="Andale Mono" charset="0"/>
              </a:rPr>
              <a:t>/ORNL-CEES/</a:t>
            </a:r>
            <a:r>
              <a:rPr lang="en-US" sz="1400" dirty="0" err="1">
                <a:latin typeface="Calibri" panose="020F0502020204030204" pitchFamily="34" charset="0"/>
                <a:ea typeface="Andale Mono" charset="0"/>
                <a:cs typeface="Andale Mono" charset="0"/>
              </a:rPr>
              <a:t>DataTransferKit</a:t>
            </a:r>
            <a:endParaRPr lang="en-US" sz="1400" dirty="0">
              <a:latin typeface="Calibri" panose="020F0502020204030204" pitchFamily="34" charset="0"/>
              <a:ea typeface="Andale Mono" charset="0"/>
              <a:cs typeface="Andale Mono" charset="0"/>
            </a:endParaRPr>
          </a:p>
        </p:txBody>
      </p:sp>
      <p:sp>
        <p:nvSpPr>
          <p:cNvPr id="7" name="TextBox 6"/>
          <p:cNvSpPr txBox="1"/>
          <p:nvPr/>
        </p:nvSpPr>
        <p:spPr>
          <a:xfrm>
            <a:off x="77382" y="867529"/>
            <a:ext cx="6014125" cy="923330"/>
          </a:xfrm>
          <a:prstGeom prst="rect">
            <a:avLst/>
          </a:prstGeom>
          <a:solidFill>
            <a:srgbClr val="FFFFCC"/>
          </a:solidFill>
        </p:spPr>
        <p:txBody>
          <a:bodyPr wrap="square" rtlCol="0">
            <a:spAutoFit/>
          </a:bodyPr>
          <a:lstStyle/>
          <a:p>
            <a:pPr algn="ctr"/>
            <a:r>
              <a:rPr lang="en-US" dirty="0">
                <a:latin typeface="Calibri" pitchFamily="34" charset="0"/>
                <a:cs typeface="Calibri" pitchFamily="34" charset="0"/>
              </a:rPr>
              <a:t>The proposed </a:t>
            </a:r>
            <a:r>
              <a:rPr lang="en-US" b="1" i="1" dirty="0" err="1">
                <a:latin typeface="Calibri" pitchFamily="34" charset="0"/>
                <a:cs typeface="Calibri" pitchFamily="34" charset="0"/>
              </a:rPr>
              <a:t>quasistatic</a:t>
            </a:r>
            <a:r>
              <a:rPr lang="en-US" b="1" i="1" dirty="0">
                <a:latin typeface="Calibri" pitchFamily="34" charset="0"/>
                <a:cs typeface="Calibri" pitchFamily="34" charset="0"/>
              </a:rPr>
              <a:t> alternating Schwarz method</a:t>
            </a:r>
            <a:r>
              <a:rPr lang="en-US" dirty="0">
                <a:latin typeface="Calibri" pitchFamily="34" charset="0"/>
                <a:cs typeface="Calibri" pitchFamily="34" charset="0"/>
              </a:rPr>
              <a:t> is implemented within the </a:t>
            </a:r>
            <a:r>
              <a:rPr lang="en-US" b="1" i="1" dirty="0">
                <a:latin typeface="Calibri" pitchFamily="34" charset="0"/>
                <a:cs typeface="Calibri" pitchFamily="34" charset="0"/>
              </a:rPr>
              <a:t>Albany</a:t>
            </a:r>
            <a:r>
              <a:rPr lang="en-US" dirty="0">
                <a:latin typeface="Calibri" pitchFamily="34" charset="0"/>
                <a:cs typeface="Calibri" pitchFamily="34" charset="0"/>
              </a:rPr>
              <a:t> </a:t>
            </a:r>
            <a:r>
              <a:rPr lang="en-US" b="1" i="1" dirty="0">
                <a:latin typeface="Calibri" pitchFamily="34" charset="0"/>
                <a:cs typeface="Calibri" pitchFamily="34" charset="0"/>
              </a:rPr>
              <a:t>LCM</a:t>
            </a:r>
            <a:r>
              <a:rPr lang="en-US" dirty="0">
                <a:latin typeface="Calibri" pitchFamily="34" charset="0"/>
                <a:cs typeface="Calibri" pitchFamily="34" charset="0"/>
              </a:rPr>
              <a:t> open-source parallel, C++, multi-physics, finite element code.</a:t>
            </a:r>
          </a:p>
        </p:txBody>
      </p:sp>
      <p:sp>
        <p:nvSpPr>
          <p:cNvPr id="8" name="Slide Number Placeholder 7">
            <a:extLst>
              <a:ext uri="{FF2B5EF4-FFF2-40B4-BE49-F238E27FC236}">
                <a16:creationId xmlns:a16="http://schemas.microsoft.com/office/drawing/2014/main" id="{2C52D2F1-0EEF-4481-A51C-C465B4A6AF6E}"/>
              </a:ext>
            </a:extLst>
          </p:cNvPr>
          <p:cNvSpPr>
            <a:spLocks noGrp="1"/>
          </p:cNvSpPr>
          <p:nvPr>
            <p:ph type="sldNum" sz="quarter" idx="12"/>
          </p:nvPr>
        </p:nvSpPr>
        <p:spPr/>
        <p:txBody>
          <a:bodyPr/>
          <a:lstStyle/>
          <a:p>
            <a:fld id="{A5E55A7B-7854-E145-92D9-B491DF4BAE2D}" type="slidenum">
              <a:rPr lang="en-US" smtClean="0"/>
              <a:pPr/>
              <a:t>21</a:t>
            </a:fld>
            <a:endParaRPr lang="en-US" dirty="0"/>
          </a:p>
        </p:txBody>
      </p:sp>
    </p:spTree>
    <p:extLst>
      <p:ext uri="{BB962C8B-B14F-4D97-AF65-F5344CB8AC3E}">
        <p14:creationId xmlns:p14="http://schemas.microsoft.com/office/powerpoint/2010/main" val="517565853"/>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10" name="Group 9"/>
          <p:cNvGrpSpPr/>
          <p:nvPr/>
        </p:nvGrpSpPr>
        <p:grpSpPr>
          <a:xfrm>
            <a:off x="516041" y="3992135"/>
            <a:ext cx="8016599" cy="2451424"/>
            <a:chOff x="1487456" y="4603189"/>
            <a:chExt cx="7069969" cy="1933439"/>
          </a:xfrm>
        </p:grpSpPr>
        <p:grpSp>
          <p:nvGrpSpPr>
            <p:cNvPr id="11" name="Group 10"/>
            <p:cNvGrpSpPr/>
            <p:nvPr/>
          </p:nvGrpSpPr>
          <p:grpSpPr>
            <a:xfrm>
              <a:off x="1487456" y="4603189"/>
              <a:ext cx="7069969" cy="1933439"/>
              <a:chOff x="1182656" y="4501589"/>
              <a:chExt cx="7069969" cy="1933439"/>
            </a:xfrm>
          </p:grpSpPr>
          <p:pic>
            <p:nvPicPr>
              <p:cNvPr id="15" name="Picture 14" descr="CoupledSchwarz_Cubes_TestSmall_Step1_Iteration1.eps"/>
              <p:cNvPicPr>
                <a:picLocks noChangeAspect="1"/>
              </p:cNvPicPr>
              <p:nvPr/>
            </p:nvPicPr>
            <p:blipFill rotWithShape="1">
              <a:blip r:embed="rId3">
                <a:extLst>
                  <a:ext uri="{28A0092B-C50C-407E-A947-70E740481C1C}">
                    <a14:useLocalDpi xmlns:a14="http://schemas.microsoft.com/office/drawing/2010/main"/>
                  </a:ext>
                </a:extLst>
              </a:blip>
              <a:srcRect r="18081"/>
              <a:stretch/>
            </p:blipFill>
            <p:spPr>
              <a:xfrm>
                <a:off x="1182656" y="4606228"/>
                <a:ext cx="2213160" cy="1828800"/>
              </a:xfrm>
              <a:prstGeom prst="rect">
                <a:avLst/>
              </a:prstGeom>
            </p:spPr>
          </p:pic>
          <p:pic>
            <p:nvPicPr>
              <p:cNvPr id="16" name="Picture 15" descr="CoupledSchwarz_Cubes_TestSmall_Step1_Iteration2.eps"/>
              <p:cNvPicPr>
                <a:picLocks noChangeAspect="1"/>
              </p:cNvPicPr>
              <p:nvPr/>
            </p:nvPicPr>
            <p:blipFill rotWithShape="1">
              <a:blip r:embed="rId4">
                <a:extLst>
                  <a:ext uri="{28A0092B-C50C-407E-A947-70E740481C1C}">
                    <a14:useLocalDpi xmlns:a14="http://schemas.microsoft.com/office/drawing/2010/main"/>
                  </a:ext>
                </a:extLst>
              </a:blip>
              <a:srcRect r="18081"/>
              <a:stretch/>
            </p:blipFill>
            <p:spPr>
              <a:xfrm>
                <a:off x="3495368" y="4501589"/>
                <a:ext cx="2213160" cy="1828800"/>
              </a:xfrm>
              <a:prstGeom prst="rect">
                <a:avLst/>
              </a:prstGeom>
            </p:spPr>
          </p:pic>
          <p:pic>
            <p:nvPicPr>
              <p:cNvPr id="17" name="Picture 16" descr="CoupledSchwarz_Cubes_TestSmall_Step1_Iteration3.eps"/>
              <p:cNvPicPr>
                <a:picLocks noChangeAspect="1"/>
              </p:cNvPicPr>
              <p:nvPr/>
            </p:nvPicPr>
            <p:blipFill rotWithShape="1">
              <a:blip r:embed="rId5">
                <a:extLst>
                  <a:ext uri="{28A0092B-C50C-407E-A947-70E740481C1C}">
                    <a14:useLocalDpi xmlns:a14="http://schemas.microsoft.com/office/drawing/2010/main"/>
                  </a:ext>
                </a:extLst>
              </a:blip>
              <a:srcRect r="18081"/>
              <a:stretch/>
            </p:blipFill>
            <p:spPr>
              <a:xfrm>
                <a:off x="6039465" y="4501591"/>
                <a:ext cx="2213160" cy="1828800"/>
              </a:xfrm>
              <a:prstGeom prst="rect">
                <a:avLst/>
              </a:prstGeom>
            </p:spPr>
          </p:pic>
        </p:grpSp>
        <p:sp>
          <p:nvSpPr>
            <p:cNvPr id="12" name="TextBox 11"/>
            <p:cNvSpPr txBox="1"/>
            <p:nvPr/>
          </p:nvSpPr>
          <p:spPr>
            <a:xfrm>
              <a:off x="4154207" y="6222700"/>
              <a:ext cx="1597158" cy="291292"/>
            </a:xfrm>
            <a:prstGeom prst="rect">
              <a:avLst/>
            </a:prstGeom>
            <a:noFill/>
          </p:spPr>
          <p:txBody>
            <a:bodyPr wrap="none" rtlCol="0">
              <a:spAutoFit/>
            </a:bodyPr>
            <a:lstStyle/>
            <a:p>
              <a:r>
                <a:rPr lang="en-US" dirty="0">
                  <a:latin typeface="Calibri" panose="020F0502020204030204" pitchFamily="34" charset="0"/>
                </a:rPr>
                <a:t>Schwarz Iteration</a:t>
              </a:r>
            </a:p>
          </p:txBody>
        </p:sp>
        <p:cxnSp>
          <p:nvCxnSpPr>
            <p:cNvPr id="14" name="Straight Arrow Connector 13"/>
            <p:cNvCxnSpPr/>
            <p:nvPr/>
          </p:nvCxnSpPr>
          <p:spPr>
            <a:xfrm>
              <a:off x="2284177" y="6177638"/>
              <a:ext cx="5884250" cy="1791"/>
            </a:xfrm>
            <a:prstGeom prst="straightConnector1">
              <a:avLst/>
            </a:prstGeom>
            <a:ln w="3175" cmpd="sng">
              <a:solidFill>
                <a:srgbClr val="000000"/>
              </a:solidFill>
              <a:headEnd type="none"/>
              <a:tailEnd type="triangle" w="med" len="lg"/>
            </a:ln>
          </p:spPr>
          <p:style>
            <a:lnRef idx="2">
              <a:schemeClr val="accent1"/>
            </a:lnRef>
            <a:fillRef idx="0">
              <a:schemeClr val="accent1"/>
            </a:fillRef>
            <a:effectRef idx="1">
              <a:schemeClr val="accent1"/>
            </a:effectRef>
            <a:fontRef idx="minor">
              <a:schemeClr val="tx1"/>
            </a:fontRef>
          </p:style>
        </p:cxnSp>
      </p:grpSp>
      <p:sp>
        <p:nvSpPr>
          <p:cNvPr id="13" name="Title 1"/>
          <p:cNvSpPr txBox="1">
            <a:spLocks/>
          </p:cNvSpPr>
          <p:nvPr/>
        </p:nvSpPr>
        <p:spPr>
          <a:xfrm>
            <a:off x="119529" y="148574"/>
            <a:ext cx="8186271" cy="441012"/>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err="1">
                <a:solidFill>
                  <a:schemeClr val="tx1"/>
                </a:solidFill>
              </a:rPr>
              <a:t>Quasistatic</a:t>
            </a:r>
            <a:r>
              <a:rPr lang="en-US" sz="3600" dirty="0">
                <a:solidFill>
                  <a:schemeClr val="tx1"/>
                </a:solidFill>
              </a:rPr>
              <a:t> Example #1: Cuboid Problem</a:t>
            </a:r>
          </a:p>
        </p:txBody>
      </p:sp>
      <p:pic>
        <p:nvPicPr>
          <p:cNvPr id="18" name="Picture 17"/>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585659" y="894554"/>
            <a:ext cx="7946981" cy="2613040"/>
          </a:xfrm>
          <a:prstGeom prst="rect">
            <a:avLst/>
          </a:prstGeom>
        </p:spPr>
      </p:pic>
      <p:sp>
        <p:nvSpPr>
          <p:cNvPr id="19" name="TextBox 18"/>
          <p:cNvSpPr txBox="1"/>
          <p:nvPr/>
        </p:nvSpPr>
        <p:spPr>
          <a:xfrm>
            <a:off x="585659" y="3567945"/>
            <a:ext cx="5898995" cy="707886"/>
          </a:xfrm>
          <a:prstGeom prst="rect">
            <a:avLst/>
          </a:prstGeom>
          <a:solidFill>
            <a:schemeClr val="bg1"/>
          </a:solidFill>
          <a:ln>
            <a:solidFill>
              <a:schemeClr val="tx1"/>
            </a:solidFill>
          </a:ln>
        </p:spPr>
        <p:txBody>
          <a:bodyPr wrap="square" rtlCol="0">
            <a:spAutoFit/>
          </a:bodyPr>
          <a:lstStyle/>
          <a:p>
            <a:pPr marL="285750" indent="-285750">
              <a:buFont typeface="Arial" panose="020B0604020202020204" pitchFamily="34" charset="0"/>
              <a:buChar char="•"/>
            </a:pPr>
            <a:r>
              <a:rPr lang="en-US" dirty="0">
                <a:latin typeface="Calibri" panose="020F0502020204030204" pitchFamily="34" charset="0"/>
              </a:rPr>
              <a:t>Coupling of </a:t>
            </a:r>
            <a:r>
              <a:rPr lang="en-US" b="1" i="1" dirty="0">
                <a:latin typeface="Calibri" panose="020F0502020204030204" pitchFamily="34" charset="0"/>
              </a:rPr>
              <a:t>two cuboids </a:t>
            </a:r>
            <a:r>
              <a:rPr lang="en-US" dirty="0">
                <a:latin typeface="Calibri" panose="020F0502020204030204" pitchFamily="34" charset="0"/>
              </a:rPr>
              <a:t>with square base (above).</a:t>
            </a:r>
          </a:p>
          <a:p>
            <a:endParaRPr lang="en-US" sz="400" dirty="0">
              <a:latin typeface="Calibri" panose="020F0502020204030204" pitchFamily="34" charset="0"/>
            </a:endParaRPr>
          </a:p>
          <a:p>
            <a:pPr marL="285750" indent="-285750">
              <a:buFont typeface="Arial" panose="020B0604020202020204" pitchFamily="34" charset="0"/>
              <a:buChar char="•"/>
            </a:pPr>
            <a:r>
              <a:rPr lang="en-US" b="1" i="1" dirty="0" err="1">
                <a:latin typeface="Calibri" panose="020F0502020204030204" pitchFamily="34" charset="0"/>
              </a:rPr>
              <a:t>Neohookean</a:t>
            </a:r>
            <a:r>
              <a:rPr lang="en-US" dirty="0">
                <a:latin typeface="Calibri" panose="020F0502020204030204" pitchFamily="34" charset="0"/>
              </a:rPr>
              <a:t>-type material model.</a:t>
            </a:r>
          </a:p>
        </p:txBody>
      </p:sp>
      <p:pic>
        <p:nvPicPr>
          <p:cNvPr id="20" name="Picture 19" descr="albany_90.png"/>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7128432" y="3529861"/>
            <a:ext cx="1507125" cy="784053"/>
          </a:xfrm>
          <a:prstGeom prst="rect">
            <a:avLst/>
          </a:prstGeom>
        </p:spPr>
      </p:pic>
      <p:sp>
        <p:nvSpPr>
          <p:cNvPr id="2" name="Slide Number Placeholder 1">
            <a:extLst>
              <a:ext uri="{FF2B5EF4-FFF2-40B4-BE49-F238E27FC236}">
                <a16:creationId xmlns:a16="http://schemas.microsoft.com/office/drawing/2014/main" id="{F1B1A4C1-240A-43B1-887A-FC13D12B6D17}"/>
              </a:ext>
            </a:extLst>
          </p:cNvPr>
          <p:cNvSpPr>
            <a:spLocks noGrp="1"/>
          </p:cNvSpPr>
          <p:nvPr>
            <p:ph type="sldNum" sz="quarter" idx="12"/>
          </p:nvPr>
        </p:nvSpPr>
        <p:spPr/>
        <p:txBody>
          <a:bodyPr/>
          <a:lstStyle/>
          <a:p>
            <a:fld id="{A5E55A7B-7854-E145-92D9-B491DF4BAE2D}" type="slidenum">
              <a:rPr lang="en-US" smtClean="0"/>
              <a:pPr/>
              <a:t>22</a:t>
            </a:fld>
            <a:endParaRPr lang="en-US" dirty="0"/>
          </a:p>
        </p:txBody>
      </p:sp>
    </p:spTree>
    <p:extLst>
      <p:ext uri="{BB962C8B-B14F-4D97-AF65-F5344CB8AC3E}">
        <p14:creationId xmlns:p14="http://schemas.microsoft.com/office/powerpoint/2010/main" val="3491319103"/>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5"/>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4377832" y="1054404"/>
            <a:ext cx="4766168" cy="2775117"/>
          </a:xfrm>
          <a:prstGeom prst="rect">
            <a:avLst/>
          </a:prstGeom>
        </p:spPr>
      </p:pic>
      <p:pic>
        <p:nvPicPr>
          <p:cNvPr id="10" name="Picture 9"/>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119529" y="3609457"/>
            <a:ext cx="4363261" cy="2811487"/>
          </a:xfrm>
          <a:prstGeom prst="rect">
            <a:avLst/>
          </a:prstGeom>
        </p:spPr>
      </p:pic>
      <p:sp>
        <p:nvSpPr>
          <p:cNvPr id="11" name="TextBox 10"/>
          <p:cNvSpPr txBox="1"/>
          <p:nvPr/>
        </p:nvSpPr>
        <p:spPr>
          <a:xfrm>
            <a:off x="267629" y="1516566"/>
            <a:ext cx="3501483" cy="1477328"/>
          </a:xfrm>
          <a:prstGeom prst="rect">
            <a:avLst/>
          </a:prstGeom>
          <a:noFill/>
          <a:ln>
            <a:solidFill>
              <a:schemeClr val="tx1"/>
            </a:solidFill>
          </a:ln>
        </p:spPr>
        <p:txBody>
          <a:bodyPr wrap="square" rtlCol="0">
            <a:spAutoFit/>
          </a:bodyPr>
          <a:lstStyle/>
          <a:p>
            <a:pPr algn="ctr"/>
            <a:r>
              <a:rPr lang="en-US" b="1" u="sng" dirty="0">
                <a:latin typeface="Calibri" panose="020F0502020204030204" pitchFamily="34" charset="0"/>
              </a:rPr>
              <a:t>Below:</a:t>
            </a:r>
            <a:r>
              <a:rPr lang="en-US" dirty="0">
                <a:latin typeface="Calibri" panose="020F0502020204030204" pitchFamily="34" charset="0"/>
              </a:rPr>
              <a:t> Convergence of the cuboid problem for different mesh sizes and fixed overlap volume fraction.  The Schwarz alternating method converges </a:t>
            </a:r>
            <a:r>
              <a:rPr lang="en-US" b="1" i="1" dirty="0">
                <a:latin typeface="Calibri" panose="020F0502020204030204" pitchFamily="34" charset="0"/>
              </a:rPr>
              <a:t>linearly</a:t>
            </a:r>
            <a:r>
              <a:rPr lang="en-US" dirty="0">
                <a:latin typeface="Calibri" panose="020F0502020204030204" pitchFamily="34" charset="0"/>
              </a:rPr>
              <a:t>.</a:t>
            </a:r>
          </a:p>
        </p:txBody>
      </p:sp>
      <mc:AlternateContent xmlns:mc="http://schemas.openxmlformats.org/markup-compatibility/2006" xmlns:a14="http://schemas.microsoft.com/office/drawing/2010/main">
        <mc:Choice Requires="a14">
          <p:sp>
            <p:nvSpPr>
              <p:cNvPr id="12" name="TextBox 11"/>
              <p:cNvSpPr txBox="1"/>
              <p:nvPr/>
            </p:nvSpPr>
            <p:spPr>
              <a:xfrm>
                <a:off x="4804317" y="4051068"/>
                <a:ext cx="3501483" cy="1477328"/>
              </a:xfrm>
              <a:prstGeom prst="rect">
                <a:avLst/>
              </a:prstGeom>
              <a:noFill/>
              <a:ln>
                <a:solidFill>
                  <a:schemeClr val="tx1"/>
                </a:solidFill>
              </a:ln>
            </p:spPr>
            <p:txBody>
              <a:bodyPr wrap="square" rtlCol="0">
                <a:spAutoFit/>
              </a:bodyPr>
              <a:lstStyle/>
              <a:p>
                <a:pPr algn="ctr"/>
                <a:r>
                  <a:rPr lang="en-US" b="1" u="sng" dirty="0">
                    <a:latin typeface="Calibri" panose="020F0502020204030204" pitchFamily="34" charset="0"/>
                  </a:rPr>
                  <a:t>Above:</a:t>
                </a:r>
                <a:r>
                  <a:rPr lang="en-US" dirty="0">
                    <a:latin typeface="Calibri" panose="020F0502020204030204" pitchFamily="34" charset="0"/>
                  </a:rPr>
                  <a:t> Convergence factor </a:t>
                </a:r>
                <a14:m>
                  <m:oMath xmlns:m="http://schemas.openxmlformats.org/officeDocument/2006/math">
                    <m:r>
                      <a:rPr lang="en-US" i="1" smtClean="0">
                        <a:latin typeface="Cambria Math" panose="02040503050406030204" pitchFamily="18" charset="0"/>
                        <a:ea typeface="Cambria Math" panose="02040503050406030204" pitchFamily="18" charset="0"/>
                      </a:rPr>
                      <m:t>𝜇</m:t>
                    </m:r>
                  </m:oMath>
                </a14:m>
                <a:r>
                  <a:rPr lang="en-US" dirty="0">
                    <a:latin typeface="Calibri" panose="020F0502020204030204" pitchFamily="34" charset="0"/>
                  </a:rPr>
                  <a:t> as a function of overlap volume and different mesh.  There is </a:t>
                </a:r>
                <a:r>
                  <a:rPr lang="en-US" b="1" i="1" dirty="0">
                    <a:latin typeface="Calibri" panose="020F0502020204030204" pitchFamily="34" charset="0"/>
                  </a:rPr>
                  <a:t>faster linear convergence</a:t>
                </a:r>
                <a:r>
                  <a:rPr lang="en-US" dirty="0">
                    <a:latin typeface="Calibri" panose="020F0502020204030204" pitchFamily="34" charset="0"/>
                  </a:rPr>
                  <a:t> with increasing </a:t>
                </a:r>
                <a:r>
                  <a:rPr lang="en-US" b="1" i="1" dirty="0">
                    <a:latin typeface="Calibri" panose="020F0502020204030204" pitchFamily="34" charset="0"/>
                  </a:rPr>
                  <a:t>overlap volume fraction</a:t>
                </a:r>
                <a:r>
                  <a:rPr lang="en-US" dirty="0">
                    <a:latin typeface="Calibri" panose="020F0502020204030204" pitchFamily="34" charset="0"/>
                  </a:rPr>
                  <a:t>.</a:t>
                </a:r>
              </a:p>
            </p:txBody>
          </p:sp>
        </mc:Choice>
        <mc:Fallback xmlns="">
          <p:sp>
            <p:nvSpPr>
              <p:cNvPr id="12" name="TextBox 11"/>
              <p:cNvSpPr txBox="1">
                <a:spLocks noRot="1" noChangeAspect="1" noMove="1" noResize="1" noEditPoints="1" noAdjustHandles="1" noChangeArrowheads="1" noChangeShapeType="1" noTextEdit="1"/>
              </p:cNvSpPr>
              <p:nvPr/>
            </p:nvSpPr>
            <p:spPr>
              <a:xfrm>
                <a:off x="4804317" y="4051068"/>
                <a:ext cx="3501483" cy="1477328"/>
              </a:xfrm>
              <a:prstGeom prst="rect">
                <a:avLst/>
              </a:prstGeom>
              <a:blipFill>
                <a:blip r:embed="rId5"/>
                <a:stretch>
                  <a:fillRect l="-520" t="-2049" r="-1386" b="-5328"/>
                </a:stretch>
              </a:blipFill>
              <a:ln>
                <a:solidFill>
                  <a:schemeClr val="tx1"/>
                </a:solidFill>
              </a:ln>
            </p:spPr>
            <p:txBody>
              <a:bodyPr/>
              <a:lstStyle/>
              <a:p>
                <a:r>
                  <a:rPr lang="en-US">
                    <a:noFill/>
                  </a:rPr>
                  <a:t> </a:t>
                </a:r>
              </a:p>
            </p:txBody>
          </p:sp>
        </mc:Fallback>
      </mc:AlternateContent>
      <p:pic>
        <p:nvPicPr>
          <p:cNvPr id="7" name="Picture 6" descr="albany_90.png"/>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6314240" y="1124539"/>
            <a:ext cx="1507125" cy="784053"/>
          </a:xfrm>
          <a:prstGeom prst="rect">
            <a:avLst/>
          </a:prstGeom>
        </p:spPr>
      </p:pic>
      <p:pic>
        <p:nvPicPr>
          <p:cNvPr id="8" name="Picture 7" descr="albany_90.png"/>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741555" y="3829521"/>
            <a:ext cx="1507125" cy="784053"/>
          </a:xfrm>
          <a:prstGeom prst="rect">
            <a:avLst/>
          </a:prstGeom>
        </p:spPr>
      </p:pic>
      <mc:AlternateContent xmlns:mc="http://schemas.openxmlformats.org/markup-compatibility/2006" xmlns:a14="http://schemas.microsoft.com/office/drawing/2010/main">
        <mc:Choice Requires="a14">
          <p:sp>
            <p:nvSpPr>
              <p:cNvPr id="2" name="TextBox 1"/>
              <p:cNvSpPr txBox="1"/>
              <p:nvPr/>
            </p:nvSpPr>
            <p:spPr>
              <a:xfrm>
                <a:off x="5529102" y="5736921"/>
                <a:ext cx="2292263" cy="392993"/>
              </a:xfrm>
              <a:prstGeom prst="rect">
                <a:avLst/>
              </a:prstGeom>
              <a:noFill/>
              <a:ln>
                <a:solidFill>
                  <a:schemeClr val="tx1"/>
                </a:solidFill>
              </a:ln>
            </p:spPr>
            <p:txBody>
              <a:bodyPr wrap="square" rtlCol="0">
                <a:spAutoFit/>
              </a:bodyPr>
              <a:lstStyle/>
              <a:p>
                <a:pPr/>
                <a14:m>
                  <m:oMathPara xmlns:m="http://schemas.openxmlformats.org/officeDocument/2006/math">
                    <m:oMathParaPr>
                      <m:jc m:val="centerGroup"/>
                    </m:oMathParaPr>
                    <m:oMath xmlns:m="http://schemas.openxmlformats.org/officeDocument/2006/math">
                      <m:r>
                        <a:rPr lang="en-US" i="1" smtClean="0">
                          <a:latin typeface="Cambria Math" panose="02040503050406030204" pitchFamily="18" charset="0"/>
                          <a:ea typeface="Cambria Math" panose="02040503050406030204" pitchFamily="18" charset="0"/>
                        </a:rPr>
                        <m:t>∆</m:t>
                      </m:r>
                      <m:sSup>
                        <m:sSupPr>
                          <m:ctrlPr>
                            <a:rPr lang="en-US" i="1" smtClean="0">
                              <a:latin typeface="Cambria Math" panose="02040503050406030204" pitchFamily="18" charset="0"/>
                              <a:ea typeface="Cambria Math" panose="02040503050406030204" pitchFamily="18" charset="0"/>
                            </a:rPr>
                          </m:ctrlPr>
                        </m:sSupPr>
                        <m:e>
                          <m:r>
                            <a:rPr lang="en-US" b="0" i="1" smtClean="0">
                              <a:latin typeface="Cambria Math" panose="02040503050406030204" pitchFamily="18" charset="0"/>
                              <a:ea typeface="Cambria Math" panose="02040503050406030204" pitchFamily="18" charset="0"/>
                            </a:rPr>
                            <m:t>𝑦</m:t>
                          </m:r>
                        </m:e>
                        <m:sup>
                          <m:r>
                            <a:rPr lang="en-US" b="0" i="1" smtClean="0">
                              <a:latin typeface="Cambria Math" panose="02040503050406030204" pitchFamily="18" charset="0"/>
                              <a:ea typeface="Cambria Math" panose="02040503050406030204" pitchFamily="18" charset="0"/>
                            </a:rPr>
                            <m:t>(</m:t>
                          </m:r>
                          <m:r>
                            <a:rPr lang="en-US" b="0" i="1" smtClean="0">
                              <a:latin typeface="Cambria Math" panose="02040503050406030204" pitchFamily="18" charset="0"/>
                              <a:ea typeface="Cambria Math" panose="02040503050406030204" pitchFamily="18" charset="0"/>
                            </a:rPr>
                            <m:t>𝑚</m:t>
                          </m:r>
                          <m:r>
                            <a:rPr lang="en-US" b="0" i="1" smtClean="0">
                              <a:latin typeface="Cambria Math" panose="02040503050406030204" pitchFamily="18" charset="0"/>
                              <a:ea typeface="Cambria Math" panose="02040503050406030204" pitchFamily="18" charset="0"/>
                            </a:rPr>
                            <m:t>+1)</m:t>
                          </m:r>
                        </m:sup>
                      </m:sSup>
                      <m:r>
                        <a:rPr lang="en-US" i="1" smtClean="0">
                          <a:latin typeface="Cambria Math" panose="02040503050406030204" pitchFamily="18" charset="0"/>
                          <a:ea typeface="Cambria Math" panose="02040503050406030204" pitchFamily="18" charset="0"/>
                        </a:rPr>
                        <m:t>≤</m:t>
                      </m:r>
                      <m:r>
                        <a:rPr lang="en-US" i="1" smtClean="0">
                          <a:latin typeface="Cambria Math" panose="02040503050406030204" pitchFamily="18" charset="0"/>
                          <a:ea typeface="Cambria Math" panose="02040503050406030204" pitchFamily="18" charset="0"/>
                        </a:rPr>
                        <m:t>𝜇</m:t>
                      </m:r>
                      <m:r>
                        <a:rPr lang="en-US" i="1">
                          <a:latin typeface="Cambria Math" panose="02040503050406030204" pitchFamily="18" charset="0"/>
                          <a:ea typeface="Cambria Math" panose="02040503050406030204" pitchFamily="18" charset="0"/>
                        </a:rPr>
                        <m:t>∆</m:t>
                      </m:r>
                      <m:sSup>
                        <m:sSupPr>
                          <m:ctrlPr>
                            <a:rPr lang="en-US" i="1">
                              <a:latin typeface="Cambria Math" panose="02040503050406030204" pitchFamily="18" charset="0"/>
                              <a:ea typeface="Cambria Math" panose="02040503050406030204" pitchFamily="18" charset="0"/>
                            </a:rPr>
                          </m:ctrlPr>
                        </m:sSupPr>
                        <m:e>
                          <m:r>
                            <a:rPr lang="en-US" i="1">
                              <a:latin typeface="Cambria Math" panose="02040503050406030204" pitchFamily="18" charset="0"/>
                              <a:ea typeface="Cambria Math" panose="02040503050406030204" pitchFamily="18" charset="0"/>
                            </a:rPr>
                            <m:t>𝑦</m:t>
                          </m:r>
                        </m:e>
                        <m:sup>
                          <m:r>
                            <a:rPr lang="en-US" i="1">
                              <a:latin typeface="Cambria Math" panose="02040503050406030204" pitchFamily="18" charset="0"/>
                              <a:ea typeface="Cambria Math" panose="02040503050406030204" pitchFamily="18" charset="0"/>
                            </a:rPr>
                            <m:t>(</m:t>
                          </m:r>
                          <m:r>
                            <a:rPr lang="en-US" i="1">
                              <a:latin typeface="Cambria Math" panose="02040503050406030204" pitchFamily="18" charset="0"/>
                              <a:ea typeface="Cambria Math" panose="02040503050406030204" pitchFamily="18" charset="0"/>
                            </a:rPr>
                            <m:t>𝑚</m:t>
                          </m:r>
                          <m:r>
                            <a:rPr lang="en-US" i="1">
                              <a:latin typeface="Cambria Math" panose="02040503050406030204" pitchFamily="18" charset="0"/>
                              <a:ea typeface="Cambria Math" panose="02040503050406030204" pitchFamily="18" charset="0"/>
                            </a:rPr>
                            <m:t>)</m:t>
                          </m:r>
                        </m:sup>
                      </m:sSup>
                    </m:oMath>
                  </m:oMathPara>
                </a14:m>
                <a:endParaRPr lang="en-US" dirty="0"/>
              </a:p>
            </p:txBody>
          </p:sp>
        </mc:Choice>
        <mc:Fallback xmlns="">
          <p:sp>
            <p:nvSpPr>
              <p:cNvPr id="2" name="TextBox 1"/>
              <p:cNvSpPr txBox="1">
                <a:spLocks noRot="1" noChangeAspect="1" noMove="1" noResize="1" noEditPoints="1" noAdjustHandles="1" noChangeArrowheads="1" noChangeShapeType="1" noTextEdit="1"/>
              </p:cNvSpPr>
              <p:nvPr/>
            </p:nvSpPr>
            <p:spPr>
              <a:xfrm>
                <a:off x="5529102" y="5736921"/>
                <a:ext cx="2292263" cy="392993"/>
              </a:xfrm>
              <a:prstGeom prst="rect">
                <a:avLst/>
              </a:prstGeom>
              <a:blipFill>
                <a:blip r:embed="rId7"/>
                <a:stretch>
                  <a:fillRect b="-2985"/>
                </a:stretch>
              </a:blipFill>
              <a:ln>
                <a:solidFill>
                  <a:schemeClr val="tx1"/>
                </a:solidFill>
              </a:ln>
            </p:spPr>
            <p:txBody>
              <a:bodyPr/>
              <a:lstStyle/>
              <a:p>
                <a:r>
                  <a:rPr lang="en-US">
                    <a:noFill/>
                  </a:rPr>
                  <a:t> </a:t>
                </a:r>
              </a:p>
            </p:txBody>
          </p:sp>
        </mc:Fallback>
      </mc:AlternateContent>
      <p:sp>
        <p:nvSpPr>
          <p:cNvPr id="5" name="Title 1"/>
          <p:cNvSpPr txBox="1">
            <a:spLocks/>
          </p:cNvSpPr>
          <p:nvPr/>
        </p:nvSpPr>
        <p:spPr>
          <a:xfrm>
            <a:off x="40740" y="67964"/>
            <a:ext cx="7486334" cy="441012"/>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Cuboid Problem: Convergence with Overlap &amp; Refinement</a:t>
            </a:r>
          </a:p>
        </p:txBody>
      </p:sp>
      <p:sp>
        <p:nvSpPr>
          <p:cNvPr id="3" name="Slide Number Placeholder 2">
            <a:extLst>
              <a:ext uri="{FF2B5EF4-FFF2-40B4-BE49-F238E27FC236}">
                <a16:creationId xmlns:a16="http://schemas.microsoft.com/office/drawing/2014/main" id="{18F58E97-B6D3-495E-8E59-7E5BEEDC0316}"/>
              </a:ext>
            </a:extLst>
          </p:cNvPr>
          <p:cNvSpPr>
            <a:spLocks noGrp="1"/>
          </p:cNvSpPr>
          <p:nvPr>
            <p:ph type="sldNum" sz="quarter" idx="12"/>
          </p:nvPr>
        </p:nvSpPr>
        <p:spPr/>
        <p:txBody>
          <a:bodyPr/>
          <a:lstStyle/>
          <a:p>
            <a:fld id="{A5E55A7B-7854-E145-92D9-B491DF4BAE2D}" type="slidenum">
              <a:rPr lang="en-US" smtClean="0"/>
              <a:pPr/>
              <a:t>23</a:t>
            </a:fld>
            <a:endParaRPr lang="en-US" dirty="0"/>
          </a:p>
        </p:txBody>
      </p:sp>
    </p:spTree>
    <p:extLst>
      <p:ext uri="{BB962C8B-B14F-4D97-AF65-F5344CB8AC3E}">
        <p14:creationId xmlns:p14="http://schemas.microsoft.com/office/powerpoint/2010/main" val="1500668360"/>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76200" y="86575"/>
            <a:ext cx="8229600" cy="991675"/>
          </a:xfrm>
        </p:spPr>
        <p:txBody>
          <a:bodyPr/>
          <a:lstStyle/>
          <a:p>
            <a:r>
              <a:rPr lang="en-US" sz="3600" dirty="0">
                <a:solidFill>
                  <a:schemeClr val="tx1"/>
                </a:solidFill>
              </a:rPr>
              <a:t>Cuboid Problem: Schwarz Error </a:t>
            </a:r>
          </a:p>
        </p:txBody>
      </p:sp>
      <p:pic>
        <p:nvPicPr>
          <p:cNvPr id="4" name="Picture 3"/>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1309400"/>
            <a:ext cx="9144000" cy="2272015"/>
          </a:xfrm>
          <a:prstGeom prst="rect">
            <a:avLst/>
          </a:prstGeom>
        </p:spPr>
      </p:pic>
      <p:pic>
        <p:nvPicPr>
          <p:cNvPr id="11" name="Picture 10"/>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724592" y="4496293"/>
            <a:ext cx="5840963" cy="1340894"/>
          </a:xfrm>
          <a:prstGeom prst="rect">
            <a:avLst/>
          </a:prstGeom>
        </p:spPr>
      </p:pic>
      <p:pic>
        <p:nvPicPr>
          <p:cNvPr id="5" name="Picture 4" descr="albany_90.png"/>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7148360" y="4971469"/>
            <a:ext cx="1507125" cy="784053"/>
          </a:xfrm>
          <a:prstGeom prst="rect">
            <a:avLst/>
          </a:prstGeom>
        </p:spPr>
      </p:pic>
      <p:sp>
        <p:nvSpPr>
          <p:cNvPr id="3" name="Slide Number Placeholder 2">
            <a:extLst>
              <a:ext uri="{FF2B5EF4-FFF2-40B4-BE49-F238E27FC236}">
                <a16:creationId xmlns:a16="http://schemas.microsoft.com/office/drawing/2014/main" id="{D7F77D81-1DD2-4ED7-9E79-7E23A3E0DF5D}"/>
              </a:ext>
            </a:extLst>
          </p:cNvPr>
          <p:cNvSpPr>
            <a:spLocks noGrp="1"/>
          </p:cNvSpPr>
          <p:nvPr>
            <p:ph type="sldNum" sz="quarter" idx="12"/>
          </p:nvPr>
        </p:nvSpPr>
        <p:spPr/>
        <p:txBody>
          <a:bodyPr/>
          <a:lstStyle/>
          <a:p>
            <a:fld id="{A5E55A7B-7854-E145-92D9-B491DF4BAE2D}" type="slidenum">
              <a:rPr lang="en-US" smtClean="0"/>
              <a:pPr/>
              <a:t>24</a:t>
            </a:fld>
            <a:endParaRPr lang="en-US" dirty="0"/>
          </a:p>
        </p:txBody>
      </p:sp>
    </p:spTree>
    <p:extLst>
      <p:ext uri="{BB962C8B-B14F-4D97-AF65-F5344CB8AC3E}">
        <p14:creationId xmlns:p14="http://schemas.microsoft.com/office/powerpoint/2010/main" val="1302102891"/>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119529" y="173108"/>
            <a:ext cx="8186271" cy="423209"/>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err="1">
                <a:solidFill>
                  <a:schemeClr val="tx1"/>
                </a:solidFill>
              </a:rPr>
              <a:t>Quasistatic</a:t>
            </a:r>
            <a:r>
              <a:rPr lang="en-US" sz="3600" dirty="0">
                <a:solidFill>
                  <a:schemeClr val="tx1"/>
                </a:solidFill>
              </a:rPr>
              <a:t> Example #2: Notched Cylinder</a:t>
            </a:r>
          </a:p>
        </p:txBody>
      </p:sp>
      <p:pic>
        <p:nvPicPr>
          <p:cNvPr id="4" name="Picture 3"/>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62630" y="957597"/>
            <a:ext cx="8943584" cy="4056335"/>
          </a:xfrm>
          <a:prstGeom prst="rect">
            <a:avLst/>
          </a:prstGeom>
        </p:spPr>
      </p:pic>
      <p:sp>
        <p:nvSpPr>
          <p:cNvPr id="6" name="TextBox 5"/>
          <p:cNvSpPr txBox="1"/>
          <p:nvPr/>
        </p:nvSpPr>
        <p:spPr>
          <a:xfrm>
            <a:off x="1839951" y="5292713"/>
            <a:ext cx="5898996" cy="1046440"/>
          </a:xfrm>
          <a:prstGeom prst="rect">
            <a:avLst/>
          </a:prstGeom>
          <a:solidFill>
            <a:schemeClr val="bg1"/>
          </a:solidFill>
          <a:ln>
            <a:solidFill>
              <a:schemeClr val="tx1"/>
            </a:solidFill>
          </a:ln>
        </p:spPr>
        <p:txBody>
          <a:bodyPr wrap="square" rtlCol="0">
            <a:spAutoFit/>
          </a:bodyPr>
          <a:lstStyle/>
          <a:p>
            <a:pPr marL="285750" indent="-285750">
              <a:buFont typeface="Arial" panose="020B0604020202020204" pitchFamily="34" charset="0"/>
              <a:buChar char="•"/>
            </a:pPr>
            <a:r>
              <a:rPr lang="en-US" b="1" i="1" dirty="0">
                <a:latin typeface="Calibri" panose="020F0502020204030204" pitchFamily="34" charset="0"/>
              </a:rPr>
              <a:t>Notched cylinder </a:t>
            </a:r>
            <a:r>
              <a:rPr lang="en-US" dirty="0">
                <a:latin typeface="Calibri" panose="020F0502020204030204" pitchFamily="34" charset="0"/>
              </a:rPr>
              <a:t>that is stretched along its axial direction.</a:t>
            </a:r>
          </a:p>
          <a:p>
            <a:endParaRPr lang="en-US" sz="400" dirty="0">
              <a:latin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rPr>
              <a:t>Domain decomposed into </a:t>
            </a:r>
            <a:r>
              <a:rPr lang="en-US" b="1" i="1" dirty="0">
                <a:latin typeface="Calibri" panose="020F0502020204030204" pitchFamily="34" charset="0"/>
              </a:rPr>
              <a:t>two subdomains</a:t>
            </a:r>
            <a:r>
              <a:rPr lang="en-US" dirty="0">
                <a:latin typeface="Calibri" panose="020F0502020204030204" pitchFamily="34" charset="0"/>
              </a:rPr>
              <a:t>.</a:t>
            </a:r>
          </a:p>
          <a:p>
            <a:endParaRPr lang="en-US" sz="400" dirty="0">
              <a:latin typeface="Calibri" panose="020F0502020204030204" pitchFamily="34" charset="0"/>
            </a:endParaRPr>
          </a:p>
          <a:p>
            <a:pPr marL="285750" indent="-285750">
              <a:buFont typeface="Arial" panose="020B0604020202020204" pitchFamily="34" charset="0"/>
              <a:buChar char="•"/>
            </a:pPr>
            <a:r>
              <a:rPr lang="en-US" b="1" i="1" dirty="0" err="1">
                <a:latin typeface="Calibri" panose="020F0502020204030204" pitchFamily="34" charset="0"/>
              </a:rPr>
              <a:t>Neohookean</a:t>
            </a:r>
            <a:r>
              <a:rPr lang="en-US" dirty="0">
                <a:latin typeface="Calibri" panose="020F0502020204030204" pitchFamily="34" charset="0"/>
              </a:rPr>
              <a:t>-type material model.</a:t>
            </a:r>
          </a:p>
        </p:txBody>
      </p:sp>
      <p:pic>
        <p:nvPicPr>
          <p:cNvPr id="7" name="Picture 6" descr="albany_90.pn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5512574" y="817233"/>
            <a:ext cx="1602210" cy="833519"/>
          </a:xfrm>
          <a:prstGeom prst="rect">
            <a:avLst/>
          </a:prstGeom>
        </p:spPr>
      </p:pic>
      <p:sp>
        <p:nvSpPr>
          <p:cNvPr id="2" name="Slide Number Placeholder 1">
            <a:extLst>
              <a:ext uri="{FF2B5EF4-FFF2-40B4-BE49-F238E27FC236}">
                <a16:creationId xmlns:a16="http://schemas.microsoft.com/office/drawing/2014/main" id="{3505024B-DCC4-4F0E-92E1-620612C3EA76}"/>
              </a:ext>
            </a:extLst>
          </p:cNvPr>
          <p:cNvSpPr>
            <a:spLocks noGrp="1"/>
          </p:cNvSpPr>
          <p:nvPr>
            <p:ph type="sldNum" sz="quarter" idx="12"/>
          </p:nvPr>
        </p:nvSpPr>
        <p:spPr/>
        <p:txBody>
          <a:bodyPr/>
          <a:lstStyle/>
          <a:p>
            <a:fld id="{A5E55A7B-7854-E145-92D9-B491DF4BAE2D}" type="slidenum">
              <a:rPr lang="en-US" smtClean="0"/>
              <a:pPr/>
              <a:t>25</a:t>
            </a:fld>
            <a:endParaRPr lang="en-US" dirty="0"/>
          </a:p>
        </p:txBody>
      </p:sp>
    </p:spTree>
    <p:extLst>
      <p:ext uri="{BB962C8B-B14F-4D97-AF65-F5344CB8AC3E}">
        <p14:creationId xmlns:p14="http://schemas.microsoft.com/office/powerpoint/2010/main" val="3072690897"/>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Content Placeholder 2"/>
          <p:cNvSpPr txBox="1">
            <a:spLocks/>
          </p:cNvSpPr>
          <p:nvPr/>
        </p:nvSpPr>
        <p:spPr bwMode="auto">
          <a:xfrm>
            <a:off x="144966" y="854314"/>
            <a:ext cx="8770434" cy="1450892"/>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a:defRPr/>
            </a:pPr>
            <a:r>
              <a:rPr lang="en-US" sz="1800" dirty="0">
                <a:latin typeface="Calibri" pitchFamily="34" charset="0"/>
                <a:cs typeface="Calibri" pitchFamily="34" charset="0"/>
              </a:rPr>
              <a:t>The Schwarz alternating method is capable of coupling </a:t>
            </a:r>
            <a:r>
              <a:rPr lang="en-US" sz="1800" b="1" i="1" dirty="0">
                <a:latin typeface="Calibri" pitchFamily="34" charset="0"/>
                <a:cs typeface="Calibri" pitchFamily="34" charset="0"/>
              </a:rPr>
              <a:t>different mesh topologies</a:t>
            </a:r>
            <a:r>
              <a:rPr lang="en-US" sz="1800" dirty="0">
                <a:latin typeface="Calibri" pitchFamily="34" charset="0"/>
                <a:cs typeface="Calibri" pitchFamily="34" charset="0"/>
              </a:rPr>
              <a:t>.</a:t>
            </a:r>
          </a:p>
          <a:p>
            <a:pPr>
              <a:defRPr/>
            </a:pPr>
            <a:r>
              <a:rPr lang="en-US" sz="1800" dirty="0">
                <a:latin typeface="Calibri" pitchFamily="34" charset="0"/>
                <a:cs typeface="Calibri" pitchFamily="34" charset="0"/>
              </a:rPr>
              <a:t>The notched region, where stress concentrations are expected, is </a:t>
            </a:r>
            <a:r>
              <a:rPr lang="en-US" sz="1800" b="1" i="1" dirty="0">
                <a:latin typeface="Calibri" pitchFamily="34" charset="0"/>
                <a:cs typeface="Calibri" pitchFamily="34" charset="0"/>
              </a:rPr>
              <a:t>finely</a:t>
            </a:r>
            <a:r>
              <a:rPr lang="en-US" sz="1800" dirty="0">
                <a:latin typeface="Calibri" pitchFamily="34" charset="0"/>
                <a:cs typeface="Calibri" pitchFamily="34" charset="0"/>
              </a:rPr>
              <a:t> meshed with </a:t>
            </a:r>
            <a:r>
              <a:rPr lang="en-US" sz="1800" b="1" i="1" dirty="0">
                <a:latin typeface="Calibri" pitchFamily="34" charset="0"/>
                <a:cs typeface="Calibri" pitchFamily="34" charset="0"/>
              </a:rPr>
              <a:t>tetrahedral </a:t>
            </a:r>
            <a:r>
              <a:rPr lang="en-US" sz="1800" dirty="0">
                <a:latin typeface="Calibri" pitchFamily="34" charset="0"/>
                <a:cs typeface="Calibri" pitchFamily="34" charset="0"/>
              </a:rPr>
              <a:t>elements.</a:t>
            </a:r>
          </a:p>
          <a:p>
            <a:pPr>
              <a:defRPr/>
            </a:pPr>
            <a:r>
              <a:rPr lang="en-US" sz="1800" dirty="0">
                <a:latin typeface="Calibri" pitchFamily="34" charset="0"/>
                <a:cs typeface="Calibri" pitchFamily="34" charset="0"/>
              </a:rPr>
              <a:t>The top and bottom regions, presumably of less interest, are meshed with </a:t>
            </a:r>
            <a:r>
              <a:rPr lang="en-US" sz="1800" b="1" i="1" dirty="0">
                <a:latin typeface="Calibri" pitchFamily="34" charset="0"/>
                <a:cs typeface="Calibri" pitchFamily="34" charset="0"/>
              </a:rPr>
              <a:t>coarser hexahedral</a:t>
            </a:r>
            <a:r>
              <a:rPr lang="en-US" sz="1800" dirty="0">
                <a:latin typeface="Calibri" pitchFamily="34" charset="0"/>
                <a:cs typeface="Calibri" pitchFamily="34" charset="0"/>
              </a:rPr>
              <a:t> elements. </a:t>
            </a:r>
          </a:p>
        </p:txBody>
      </p:sp>
      <p:pic>
        <p:nvPicPr>
          <p:cNvPr id="5" name="Picture 4"/>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rot="5400000">
            <a:off x="1100031" y="2065999"/>
            <a:ext cx="1212620" cy="2480655"/>
          </a:xfrm>
          <a:prstGeom prst="rect">
            <a:avLst/>
          </a:prstGeom>
        </p:spPr>
      </p:pic>
      <p:pic>
        <p:nvPicPr>
          <p:cNvPr id="9" name="Picture 8"/>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rot="5400000">
            <a:off x="1083613" y="3991725"/>
            <a:ext cx="1248307" cy="2483509"/>
          </a:xfrm>
          <a:prstGeom prst="rect">
            <a:avLst/>
          </a:prstGeom>
        </p:spPr>
      </p:pic>
      <p:pic>
        <p:nvPicPr>
          <p:cNvPr id="10" name="Picture 9"/>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rot="5400000">
            <a:off x="5482938" y="692237"/>
            <a:ext cx="1212620" cy="5228179"/>
          </a:xfrm>
          <a:prstGeom prst="rect">
            <a:avLst/>
          </a:prstGeom>
        </p:spPr>
      </p:pic>
      <p:pic>
        <p:nvPicPr>
          <p:cNvPr id="11" name="Picture 10"/>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rot="5400000">
            <a:off x="5447368" y="2663831"/>
            <a:ext cx="1251783" cy="5135821"/>
          </a:xfrm>
          <a:prstGeom prst="rect">
            <a:avLst/>
          </a:prstGeom>
        </p:spPr>
      </p:pic>
      <p:sp>
        <p:nvSpPr>
          <p:cNvPr id="12" name="Title 1"/>
          <p:cNvSpPr txBox="1">
            <a:spLocks/>
          </p:cNvSpPr>
          <p:nvPr/>
        </p:nvSpPr>
        <p:spPr>
          <a:xfrm>
            <a:off x="41469" y="86049"/>
            <a:ext cx="9102531" cy="696154"/>
          </a:xfrm>
          <a:prstGeom prst="rect">
            <a:avLst/>
          </a:prstGeom>
          <a:no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Notched Cylinder: TET - HEX Coupling</a:t>
            </a:r>
          </a:p>
        </p:txBody>
      </p:sp>
      <p:pic>
        <p:nvPicPr>
          <p:cNvPr id="8" name="Picture 7" descr="albany_90.png"/>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7408275" y="3867217"/>
            <a:ext cx="1507125" cy="784053"/>
          </a:xfrm>
          <a:prstGeom prst="rect">
            <a:avLst/>
          </a:prstGeom>
        </p:spPr>
      </p:pic>
      <p:sp>
        <p:nvSpPr>
          <p:cNvPr id="2" name="Slide Number Placeholder 1">
            <a:extLst>
              <a:ext uri="{FF2B5EF4-FFF2-40B4-BE49-F238E27FC236}">
                <a16:creationId xmlns:a16="http://schemas.microsoft.com/office/drawing/2014/main" id="{14E5DBD7-7697-48EC-BB6F-4E8E5205BEF8}"/>
              </a:ext>
            </a:extLst>
          </p:cNvPr>
          <p:cNvSpPr>
            <a:spLocks noGrp="1"/>
          </p:cNvSpPr>
          <p:nvPr>
            <p:ph type="sldNum" sz="quarter" idx="12"/>
          </p:nvPr>
        </p:nvSpPr>
        <p:spPr/>
        <p:txBody>
          <a:bodyPr/>
          <a:lstStyle/>
          <a:p>
            <a:fld id="{A5E55A7B-7854-E145-92D9-B491DF4BAE2D}" type="slidenum">
              <a:rPr lang="en-US" smtClean="0"/>
              <a:pPr/>
              <a:t>26</a:t>
            </a:fld>
            <a:endParaRPr lang="en-US" dirty="0"/>
          </a:p>
        </p:txBody>
      </p:sp>
    </p:spTree>
    <p:extLst>
      <p:ext uri="{BB962C8B-B14F-4D97-AF65-F5344CB8AC3E}">
        <p14:creationId xmlns:p14="http://schemas.microsoft.com/office/powerpoint/2010/main" val="3981647295"/>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ncs.mov-desktop.m4v">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1105350" y="1343537"/>
            <a:ext cx="6990011" cy="4771653"/>
          </a:xfrm>
          <a:prstGeom prst="rect">
            <a:avLst/>
          </a:prstGeom>
        </p:spPr>
      </p:pic>
      <p:sp>
        <p:nvSpPr>
          <p:cNvPr id="5" name="Title 1"/>
          <p:cNvSpPr txBox="1">
            <a:spLocks/>
          </p:cNvSpPr>
          <p:nvPr/>
        </p:nvSpPr>
        <p:spPr>
          <a:xfrm>
            <a:off x="41469" y="86049"/>
            <a:ext cx="9102531" cy="696154"/>
          </a:xfrm>
          <a:prstGeom prst="rect">
            <a:avLst/>
          </a:prstGeom>
          <a:no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Notched Cylinder: TET - HEX Coupling</a:t>
            </a:r>
          </a:p>
        </p:txBody>
      </p:sp>
      <p:pic>
        <p:nvPicPr>
          <p:cNvPr id="4" name="Picture 3" descr="albany_90.png"/>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7341798" y="663078"/>
            <a:ext cx="1507125" cy="784053"/>
          </a:xfrm>
          <a:prstGeom prst="rect">
            <a:avLst/>
          </a:prstGeom>
        </p:spPr>
      </p:pic>
      <p:sp>
        <p:nvSpPr>
          <p:cNvPr id="2" name="Slide Number Placeholder 1">
            <a:extLst>
              <a:ext uri="{FF2B5EF4-FFF2-40B4-BE49-F238E27FC236}">
                <a16:creationId xmlns:a16="http://schemas.microsoft.com/office/drawing/2014/main" id="{9E94B8C5-57F4-4337-A2FE-06512788D2D3}"/>
              </a:ext>
            </a:extLst>
          </p:cNvPr>
          <p:cNvSpPr>
            <a:spLocks noGrp="1"/>
          </p:cNvSpPr>
          <p:nvPr>
            <p:ph type="sldNum" sz="quarter" idx="12"/>
          </p:nvPr>
        </p:nvSpPr>
        <p:spPr/>
        <p:txBody>
          <a:bodyPr/>
          <a:lstStyle/>
          <a:p>
            <a:fld id="{A5E55A7B-7854-E145-92D9-B491DF4BAE2D}" type="slidenum">
              <a:rPr lang="en-US" smtClean="0"/>
              <a:pPr/>
              <a:t>27</a:t>
            </a:fld>
            <a:endParaRPr lang="en-US" dirty="0"/>
          </a:p>
        </p:txBody>
      </p:sp>
    </p:spTree>
    <p:extLst>
      <p:ext uri="{BB962C8B-B14F-4D97-AF65-F5344CB8AC3E}">
        <p14:creationId xmlns:p14="http://schemas.microsoft.com/office/powerpoint/2010/main" val="16615666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16683" fill="hold"/>
                                        <p:tgtEl>
                                          <p:spTgt spid="3"/>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3"/>
                </p:tgtEl>
              </p:cMediaNode>
            </p:video>
          </p:childTnLst>
        </p:cTn>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41469" y="1082875"/>
            <a:ext cx="8965897" cy="3121589"/>
          </a:xfrm>
          <a:prstGeom prst="rect">
            <a:avLst/>
          </a:prstGeom>
        </p:spPr>
      </p:pic>
      <p:pic>
        <p:nvPicPr>
          <p:cNvPr id="3" name="Picture 2"/>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848447" y="4861895"/>
            <a:ext cx="4516015" cy="913230"/>
          </a:xfrm>
          <a:prstGeom prst="rect">
            <a:avLst/>
          </a:prstGeom>
        </p:spPr>
      </p:pic>
      <p:sp>
        <p:nvSpPr>
          <p:cNvPr id="6" name="Title 1"/>
          <p:cNvSpPr txBox="1">
            <a:spLocks/>
          </p:cNvSpPr>
          <p:nvPr/>
        </p:nvSpPr>
        <p:spPr>
          <a:xfrm>
            <a:off x="41469" y="86049"/>
            <a:ext cx="7953955" cy="817200"/>
          </a:xfrm>
          <a:prstGeom prst="rect">
            <a:avLst/>
          </a:prstGeom>
          <a:no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Notched Cylinder: TET - HEX Coupling</a:t>
            </a:r>
          </a:p>
        </p:txBody>
      </p:sp>
      <p:pic>
        <p:nvPicPr>
          <p:cNvPr id="5" name="Picture 4" descr="albany_90.png"/>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3017292" y="1168653"/>
            <a:ext cx="1507125" cy="784053"/>
          </a:xfrm>
          <a:prstGeom prst="rect">
            <a:avLst/>
          </a:prstGeom>
        </p:spPr>
      </p:pic>
      <p:sp>
        <p:nvSpPr>
          <p:cNvPr id="4" name="Slide Number Placeholder 3">
            <a:extLst>
              <a:ext uri="{FF2B5EF4-FFF2-40B4-BE49-F238E27FC236}">
                <a16:creationId xmlns:a16="http://schemas.microsoft.com/office/drawing/2014/main" id="{8D8AFF7D-BDF9-4FE1-9544-314A36196C86}"/>
              </a:ext>
            </a:extLst>
          </p:cNvPr>
          <p:cNvSpPr>
            <a:spLocks noGrp="1"/>
          </p:cNvSpPr>
          <p:nvPr>
            <p:ph type="sldNum" sz="quarter" idx="12"/>
          </p:nvPr>
        </p:nvSpPr>
        <p:spPr/>
        <p:txBody>
          <a:bodyPr/>
          <a:lstStyle/>
          <a:p>
            <a:fld id="{A5E55A7B-7854-E145-92D9-B491DF4BAE2D}" type="slidenum">
              <a:rPr lang="en-US" smtClean="0"/>
              <a:pPr/>
              <a:t>28</a:t>
            </a:fld>
            <a:endParaRPr lang="en-US" dirty="0"/>
          </a:p>
        </p:txBody>
      </p:sp>
      <p:pic>
        <p:nvPicPr>
          <p:cNvPr id="8" name="Picture 7" descr="Surface chart&#10;&#10;Description automatically generated">
            <a:extLst>
              <a:ext uri="{FF2B5EF4-FFF2-40B4-BE49-F238E27FC236}">
                <a16:creationId xmlns:a16="http://schemas.microsoft.com/office/drawing/2014/main" id="{0EE71FC3-2CFD-47CA-9485-571526EBC680}"/>
              </a:ext>
            </a:extLst>
          </p:cNvPr>
          <p:cNvPicPr>
            <a:picLocks noChangeAspect="1"/>
          </p:cNvPicPr>
          <p:nvPr/>
        </p:nvPicPr>
        <p:blipFill>
          <a:blip r:embed="rId6"/>
          <a:stretch>
            <a:fillRect/>
          </a:stretch>
        </p:blipFill>
        <p:spPr>
          <a:xfrm rot="16200000">
            <a:off x="6484898" y="4033366"/>
            <a:ext cx="2039007" cy="2539422"/>
          </a:xfrm>
          <a:prstGeom prst="rect">
            <a:avLst/>
          </a:prstGeom>
        </p:spPr>
      </p:pic>
      <mc:AlternateContent xmlns:mc="http://schemas.openxmlformats.org/markup-compatibility/2006" xmlns:a14="http://schemas.microsoft.com/office/drawing/2010/main">
        <mc:Choice Requires="a14">
          <p:sp>
            <p:nvSpPr>
              <p:cNvPr id="10" name="TextBox 9">
                <a:extLst>
                  <a:ext uri="{FF2B5EF4-FFF2-40B4-BE49-F238E27FC236}">
                    <a16:creationId xmlns:a16="http://schemas.microsoft.com/office/drawing/2014/main" id="{6C535343-F746-40FF-9152-15B2B88C08D2}"/>
                  </a:ext>
                </a:extLst>
              </p:cNvPr>
              <p:cNvSpPr txBox="1"/>
              <p:nvPr/>
            </p:nvSpPr>
            <p:spPr>
              <a:xfrm>
                <a:off x="6574220" y="5943868"/>
                <a:ext cx="463204" cy="276999"/>
              </a:xfrm>
              <a:prstGeom prst="rect">
                <a:avLst/>
              </a:prstGeom>
              <a:noFill/>
            </p:spPr>
            <p:txBody>
              <a:bodyPr wrap="none" lIns="0" tIns="0" rIns="0" bIns="0" rtlCol="0">
                <a:spAutoFit/>
              </a:bodyPr>
              <a:lstStyle/>
              <a:p>
                <a:pPr/>
                <a14:m>
                  <m:oMathPara xmlns:m="http://schemas.openxmlformats.org/officeDocument/2006/math">
                    <m:oMathParaPr>
                      <m:jc m:val="centerGroup"/>
                    </m:oMathParaPr>
                    <m:oMath xmlns:m="http://schemas.openxmlformats.org/officeDocument/2006/math">
                      <m:sSub>
                        <m:sSubPr>
                          <m:ctrlPr>
                            <a:rPr lang="en-US" i="1" smtClean="0">
                              <a:latin typeface="Cambria Math" panose="02040503050406030204" pitchFamily="18" charset="0"/>
                            </a:rPr>
                          </m:ctrlPr>
                        </m:sSubPr>
                        <m:e>
                          <m:r>
                            <m:rPr>
                              <m:sty m:val="p"/>
                            </m:rPr>
                            <a:rPr lang="el-GR" i="1" smtClean="0">
                              <a:latin typeface="Cambria Math" panose="02040503050406030204" pitchFamily="18" charset="0"/>
                              <a:ea typeface="Cambria Math" panose="02040503050406030204" pitchFamily="18" charset="0"/>
                            </a:rPr>
                            <m:t>Ω</m:t>
                          </m:r>
                        </m:e>
                        <m:sub>
                          <m:r>
                            <m:rPr>
                              <m:sty m:val="p"/>
                            </m:rPr>
                            <a:rPr lang="en-US" b="0" i="0" smtClean="0">
                              <a:latin typeface="Cambria Math" panose="02040503050406030204" pitchFamily="18" charset="0"/>
                            </a:rPr>
                            <m:t>ref</m:t>
                          </m:r>
                        </m:sub>
                      </m:sSub>
                    </m:oMath>
                  </m:oMathPara>
                </a14:m>
                <a:endParaRPr lang="en-US" dirty="0"/>
              </a:p>
            </p:txBody>
          </p:sp>
        </mc:Choice>
        <mc:Fallback xmlns="">
          <p:sp>
            <p:nvSpPr>
              <p:cNvPr id="10" name="TextBox 9">
                <a:extLst>
                  <a:ext uri="{FF2B5EF4-FFF2-40B4-BE49-F238E27FC236}">
                    <a16:creationId xmlns:a16="http://schemas.microsoft.com/office/drawing/2014/main" id="{6C535343-F746-40FF-9152-15B2B88C08D2}"/>
                  </a:ext>
                </a:extLst>
              </p:cNvPr>
              <p:cNvSpPr txBox="1">
                <a:spLocks noRot="1" noChangeAspect="1" noMove="1" noResize="1" noEditPoints="1" noAdjustHandles="1" noChangeArrowheads="1" noChangeShapeType="1" noTextEdit="1"/>
              </p:cNvSpPr>
              <p:nvPr/>
            </p:nvSpPr>
            <p:spPr>
              <a:xfrm>
                <a:off x="6574220" y="5943868"/>
                <a:ext cx="463204" cy="276999"/>
              </a:xfrm>
              <a:prstGeom prst="rect">
                <a:avLst/>
              </a:prstGeom>
              <a:blipFill>
                <a:blip r:embed="rId7"/>
                <a:stretch>
                  <a:fillRect l="-10526" r="-5263" b="-22222"/>
                </a:stretch>
              </a:blipFill>
            </p:spPr>
            <p:txBody>
              <a:bodyPr/>
              <a:lstStyle/>
              <a:p>
                <a:r>
                  <a:rPr lang="en-US">
                    <a:noFill/>
                  </a:rPr>
                  <a:t> </a:t>
                </a:r>
              </a:p>
            </p:txBody>
          </p:sp>
        </mc:Fallback>
      </mc:AlternateContent>
    </p:spTree>
    <p:extLst>
      <p:ext uri="{BB962C8B-B14F-4D97-AF65-F5344CB8AC3E}">
        <p14:creationId xmlns:p14="http://schemas.microsoft.com/office/powerpoint/2010/main" val="1743987603"/>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Content Placeholder 2"/>
          <p:cNvSpPr txBox="1">
            <a:spLocks/>
          </p:cNvSpPr>
          <p:nvPr/>
        </p:nvSpPr>
        <p:spPr bwMode="auto">
          <a:xfrm>
            <a:off x="71360" y="1250663"/>
            <a:ext cx="8791509" cy="1031073"/>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a:defRPr/>
            </a:pPr>
            <a:r>
              <a:rPr lang="en-US" sz="1800" dirty="0">
                <a:latin typeface="Calibri" pitchFamily="34" charset="0"/>
                <a:cs typeface="Calibri" pitchFamily="34" charset="0"/>
              </a:rPr>
              <a:t>Notched cylinder subjected to tensile load with an </a:t>
            </a:r>
            <a:r>
              <a:rPr lang="en-US" sz="1800" b="1" i="1" dirty="0">
                <a:latin typeface="Calibri" pitchFamily="34" charset="0"/>
                <a:cs typeface="Calibri" pitchFamily="34" charset="0"/>
              </a:rPr>
              <a:t>elastic </a:t>
            </a:r>
            <a:r>
              <a:rPr lang="en-US" sz="1800" dirty="0">
                <a:latin typeface="Calibri" pitchFamily="34" charset="0"/>
                <a:cs typeface="Calibri" pitchFamily="34" charset="0"/>
              </a:rPr>
              <a:t>and </a:t>
            </a:r>
            <a:r>
              <a:rPr lang="en-US" sz="1800" b="1" i="1" dirty="0">
                <a:latin typeface="Calibri" pitchFamily="34" charset="0"/>
                <a:cs typeface="Calibri" pitchFamily="34" charset="0"/>
              </a:rPr>
              <a:t>J2 </a:t>
            </a:r>
            <a:r>
              <a:rPr lang="en-US" sz="1800" b="1" i="1" dirty="0" err="1">
                <a:latin typeface="Calibri" pitchFamily="34" charset="0"/>
                <a:cs typeface="Calibri" pitchFamily="34" charset="0"/>
              </a:rPr>
              <a:t>elasto</a:t>
            </a:r>
            <a:r>
              <a:rPr lang="en-US" sz="1800" b="1" i="1" dirty="0">
                <a:latin typeface="Calibri" pitchFamily="34" charset="0"/>
                <a:cs typeface="Calibri" pitchFamily="34" charset="0"/>
              </a:rPr>
              <a:t>-plastic </a:t>
            </a:r>
            <a:r>
              <a:rPr lang="en-US" sz="1800" dirty="0">
                <a:latin typeface="Calibri" pitchFamily="34" charset="0"/>
                <a:cs typeface="Calibri" pitchFamily="34" charset="0"/>
              </a:rPr>
              <a:t>regions.</a:t>
            </a:r>
            <a:endParaRPr lang="en-US" sz="400" dirty="0">
              <a:latin typeface="Calibri" pitchFamily="34" charset="0"/>
              <a:cs typeface="Calibri" pitchFamily="34" charset="0"/>
            </a:endParaRPr>
          </a:p>
          <a:p>
            <a:pPr marL="0" indent="0">
              <a:buNone/>
              <a:defRPr/>
            </a:pPr>
            <a:r>
              <a:rPr lang="en-US" sz="400" dirty="0">
                <a:latin typeface="Calibri" pitchFamily="34" charset="0"/>
                <a:cs typeface="Calibri" pitchFamily="34" charset="0"/>
              </a:rPr>
              <a:t> </a:t>
            </a:r>
          </a:p>
          <a:p>
            <a:pPr>
              <a:defRPr/>
            </a:pPr>
            <a:r>
              <a:rPr lang="en-US" sz="1800" b="1" i="1" dirty="0">
                <a:latin typeface="Calibri" pitchFamily="34" charset="0"/>
                <a:cs typeface="Calibri" pitchFamily="34" charset="0"/>
              </a:rPr>
              <a:t>Coarse</a:t>
            </a:r>
            <a:r>
              <a:rPr lang="en-US" sz="1800" dirty="0">
                <a:latin typeface="Calibri" pitchFamily="34" charset="0"/>
                <a:cs typeface="Calibri" pitchFamily="34" charset="0"/>
              </a:rPr>
              <a:t> region is </a:t>
            </a:r>
            <a:r>
              <a:rPr lang="en-US" sz="1800" b="1" i="1" dirty="0">
                <a:latin typeface="Calibri" pitchFamily="34" charset="0"/>
                <a:cs typeface="Calibri" pitchFamily="34" charset="0"/>
              </a:rPr>
              <a:t>elastic</a:t>
            </a:r>
            <a:r>
              <a:rPr lang="en-US" sz="1800" dirty="0">
                <a:latin typeface="Calibri" pitchFamily="34" charset="0"/>
                <a:cs typeface="Calibri" pitchFamily="34" charset="0"/>
              </a:rPr>
              <a:t> and </a:t>
            </a:r>
            <a:r>
              <a:rPr lang="en-US" sz="1800" b="1" i="1" dirty="0">
                <a:latin typeface="Calibri" pitchFamily="34" charset="0"/>
                <a:cs typeface="Calibri" pitchFamily="34" charset="0"/>
              </a:rPr>
              <a:t>fine</a:t>
            </a:r>
            <a:r>
              <a:rPr lang="en-US" sz="1800" dirty="0">
                <a:latin typeface="Calibri" pitchFamily="34" charset="0"/>
                <a:cs typeface="Calibri" pitchFamily="34" charset="0"/>
              </a:rPr>
              <a:t> region is </a:t>
            </a:r>
            <a:r>
              <a:rPr lang="en-US" sz="1800" b="1" i="1" dirty="0" err="1">
                <a:latin typeface="Calibri" pitchFamily="34" charset="0"/>
                <a:cs typeface="Calibri" pitchFamily="34" charset="0"/>
              </a:rPr>
              <a:t>elasto</a:t>
            </a:r>
            <a:r>
              <a:rPr lang="en-US" sz="1800" b="1" i="1" dirty="0">
                <a:latin typeface="Calibri" pitchFamily="34" charset="0"/>
                <a:cs typeface="Calibri" pitchFamily="34" charset="0"/>
              </a:rPr>
              <a:t>-plastic</a:t>
            </a:r>
            <a:r>
              <a:rPr lang="en-US" sz="1800" dirty="0">
                <a:latin typeface="Calibri" pitchFamily="34" charset="0"/>
                <a:cs typeface="Calibri" pitchFamily="34" charset="0"/>
              </a:rPr>
              <a:t>. </a:t>
            </a:r>
          </a:p>
          <a:p>
            <a:pPr marL="0" indent="0">
              <a:buNone/>
              <a:defRPr/>
            </a:pPr>
            <a:endParaRPr lang="en-US" sz="400" dirty="0">
              <a:latin typeface="Calibri" pitchFamily="34" charset="0"/>
              <a:cs typeface="Calibri" pitchFamily="34" charset="0"/>
            </a:endParaRPr>
          </a:p>
          <a:p>
            <a:pPr>
              <a:defRPr/>
            </a:pPr>
            <a:r>
              <a:rPr lang="en-US" sz="1800" dirty="0">
                <a:latin typeface="Calibri" pitchFamily="34" charset="0"/>
                <a:cs typeface="Calibri" pitchFamily="34" charset="0"/>
              </a:rPr>
              <a:t>The </a:t>
            </a:r>
            <a:r>
              <a:rPr lang="en-US" sz="1800" b="1" i="1" dirty="0">
                <a:latin typeface="Calibri" pitchFamily="34" charset="0"/>
                <a:cs typeface="Calibri" pitchFamily="34" charset="0"/>
              </a:rPr>
              <a:t>overlap region </a:t>
            </a:r>
            <a:r>
              <a:rPr lang="en-US" sz="1800" dirty="0">
                <a:latin typeface="Calibri" pitchFamily="34" charset="0"/>
                <a:cs typeface="Calibri" pitchFamily="34" charset="0"/>
              </a:rPr>
              <a:t>in the first mesh is nearer the notch, where plastic behavior is expected.</a:t>
            </a:r>
            <a:endParaRPr lang="en-US" sz="1800" dirty="0"/>
          </a:p>
        </p:txBody>
      </p:sp>
      <p:pic>
        <p:nvPicPr>
          <p:cNvPr id="2" name="Picture 1" descr="two-overlaps.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403572" y="2796084"/>
            <a:ext cx="5949919" cy="3622388"/>
          </a:xfrm>
          <a:prstGeom prst="rect">
            <a:avLst/>
          </a:prstGeom>
        </p:spPr>
      </p:pic>
      <p:sp>
        <p:nvSpPr>
          <p:cNvPr id="9" name="Content Placeholder 2"/>
          <p:cNvSpPr txBox="1">
            <a:spLocks/>
          </p:cNvSpPr>
          <p:nvPr/>
        </p:nvSpPr>
        <p:spPr bwMode="auto">
          <a:xfrm>
            <a:off x="2403572" y="2544641"/>
            <a:ext cx="3000339" cy="320460"/>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defRPr/>
            </a:pPr>
            <a:r>
              <a:rPr lang="en-US" sz="1400" dirty="0">
                <a:latin typeface="Calibri" pitchFamily="34" charset="0"/>
                <a:cs typeface="Calibri" pitchFamily="34" charset="0"/>
              </a:rPr>
              <a:t>Overlap far from notch.</a:t>
            </a:r>
            <a:endParaRPr lang="en-US" sz="1400" dirty="0"/>
          </a:p>
        </p:txBody>
      </p:sp>
      <p:sp>
        <p:nvSpPr>
          <p:cNvPr id="10" name="Content Placeholder 2"/>
          <p:cNvSpPr txBox="1">
            <a:spLocks/>
          </p:cNvSpPr>
          <p:nvPr/>
        </p:nvSpPr>
        <p:spPr bwMode="auto">
          <a:xfrm>
            <a:off x="5353152" y="2555792"/>
            <a:ext cx="3000339" cy="320460"/>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defRPr/>
            </a:pPr>
            <a:r>
              <a:rPr lang="en-US" sz="1400" dirty="0">
                <a:latin typeface="Calibri" pitchFamily="34" charset="0"/>
                <a:cs typeface="Calibri" pitchFamily="34" charset="0"/>
              </a:rPr>
              <a:t>Overlap near notch.</a:t>
            </a:r>
            <a:endParaRPr lang="en-US" sz="1400" dirty="0"/>
          </a:p>
        </p:txBody>
      </p:sp>
      <p:sp>
        <p:nvSpPr>
          <p:cNvPr id="11" name="Content Placeholder 2"/>
          <p:cNvSpPr txBox="1">
            <a:spLocks/>
          </p:cNvSpPr>
          <p:nvPr/>
        </p:nvSpPr>
        <p:spPr bwMode="auto">
          <a:xfrm>
            <a:off x="71360" y="3323557"/>
            <a:ext cx="2013838" cy="320460"/>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defRPr/>
            </a:pPr>
            <a:r>
              <a:rPr lang="en-US" sz="1400" dirty="0">
                <a:latin typeface="Calibri" pitchFamily="34" charset="0"/>
                <a:cs typeface="Calibri" pitchFamily="34" charset="0"/>
              </a:rPr>
              <a:t>Coupled regions</a:t>
            </a:r>
            <a:endParaRPr lang="en-US" sz="1400" dirty="0"/>
          </a:p>
        </p:txBody>
      </p:sp>
      <p:sp>
        <p:nvSpPr>
          <p:cNvPr id="12" name="Content Placeholder 2"/>
          <p:cNvSpPr txBox="1">
            <a:spLocks/>
          </p:cNvSpPr>
          <p:nvPr/>
        </p:nvSpPr>
        <p:spPr bwMode="auto">
          <a:xfrm>
            <a:off x="23882" y="4475088"/>
            <a:ext cx="2108794" cy="320460"/>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defRPr/>
            </a:pPr>
            <a:r>
              <a:rPr lang="en-US" sz="1400" dirty="0">
                <a:latin typeface="Calibri" pitchFamily="34" charset="0"/>
                <a:cs typeface="Calibri" pitchFamily="34" charset="0"/>
              </a:rPr>
              <a:t>Coarse, elastic region</a:t>
            </a:r>
            <a:endParaRPr lang="en-US" sz="1400" dirty="0"/>
          </a:p>
        </p:txBody>
      </p:sp>
      <p:sp>
        <p:nvSpPr>
          <p:cNvPr id="13" name="Content Placeholder 2"/>
          <p:cNvSpPr txBox="1">
            <a:spLocks/>
          </p:cNvSpPr>
          <p:nvPr/>
        </p:nvSpPr>
        <p:spPr bwMode="auto">
          <a:xfrm>
            <a:off x="142" y="5652005"/>
            <a:ext cx="2132534" cy="366813"/>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defRPr/>
            </a:pPr>
            <a:r>
              <a:rPr lang="en-US" sz="1400" dirty="0">
                <a:latin typeface="Calibri" pitchFamily="34" charset="0"/>
                <a:cs typeface="Calibri" pitchFamily="34" charset="0"/>
              </a:rPr>
              <a:t>Fine, </a:t>
            </a:r>
            <a:r>
              <a:rPr lang="en-US" sz="1400" dirty="0" err="1">
                <a:latin typeface="Calibri" pitchFamily="34" charset="0"/>
                <a:cs typeface="Calibri" pitchFamily="34" charset="0"/>
              </a:rPr>
              <a:t>elasto</a:t>
            </a:r>
            <a:r>
              <a:rPr lang="en-US" sz="1400" dirty="0">
                <a:latin typeface="Calibri" pitchFamily="34" charset="0"/>
                <a:cs typeface="Calibri" pitchFamily="34" charset="0"/>
              </a:rPr>
              <a:t>-plastic region</a:t>
            </a:r>
            <a:endParaRPr lang="en-US" sz="1400" dirty="0"/>
          </a:p>
        </p:txBody>
      </p:sp>
      <p:sp>
        <p:nvSpPr>
          <p:cNvPr id="14" name="Title 1"/>
          <p:cNvSpPr txBox="1">
            <a:spLocks/>
          </p:cNvSpPr>
          <p:nvPr/>
        </p:nvSpPr>
        <p:spPr>
          <a:xfrm>
            <a:off x="41469" y="86049"/>
            <a:ext cx="9102531" cy="696154"/>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Notched Cylinder: Coupling Different Materials</a:t>
            </a:r>
          </a:p>
        </p:txBody>
      </p:sp>
      <p:sp>
        <p:nvSpPr>
          <p:cNvPr id="3" name="TextBox 2"/>
          <p:cNvSpPr txBox="1"/>
          <p:nvPr/>
        </p:nvSpPr>
        <p:spPr>
          <a:xfrm>
            <a:off x="506257" y="725164"/>
            <a:ext cx="8147089" cy="369332"/>
          </a:xfrm>
          <a:prstGeom prst="rect">
            <a:avLst/>
          </a:prstGeom>
          <a:solidFill>
            <a:srgbClr val="99FF99"/>
          </a:solidFill>
        </p:spPr>
        <p:txBody>
          <a:bodyPr wrap="square" rtlCol="0">
            <a:spAutoFit/>
          </a:bodyPr>
          <a:lstStyle/>
          <a:p>
            <a:r>
              <a:rPr lang="en-US" dirty="0">
                <a:latin typeface="Calibri" panose="020F0502020204030204" pitchFamily="34" charset="0"/>
              </a:rPr>
              <a:t>The Schwarz </a:t>
            </a:r>
            <a:r>
              <a:rPr lang="en-US" dirty="0">
                <a:latin typeface="Calibri" pitchFamily="34" charset="0"/>
                <a:cs typeface="Calibri" pitchFamily="34" charset="0"/>
              </a:rPr>
              <a:t>method is capable of coupling regions with </a:t>
            </a:r>
            <a:r>
              <a:rPr lang="en-US" b="1" i="1" dirty="0">
                <a:latin typeface="Calibri" pitchFamily="34" charset="0"/>
                <a:cs typeface="Calibri" pitchFamily="34" charset="0"/>
              </a:rPr>
              <a:t>different material models</a:t>
            </a:r>
            <a:r>
              <a:rPr lang="en-US" dirty="0">
                <a:latin typeface="Calibri" pitchFamily="34" charset="0"/>
                <a:cs typeface="Calibri" pitchFamily="34" charset="0"/>
              </a:rPr>
              <a:t>.</a:t>
            </a:r>
            <a:endParaRPr lang="en-US" dirty="0">
              <a:latin typeface="Calibri" panose="020F0502020204030204" pitchFamily="34" charset="0"/>
            </a:endParaRPr>
          </a:p>
        </p:txBody>
      </p:sp>
      <p:sp>
        <p:nvSpPr>
          <p:cNvPr id="4" name="Slide Number Placeholder 3">
            <a:extLst>
              <a:ext uri="{FF2B5EF4-FFF2-40B4-BE49-F238E27FC236}">
                <a16:creationId xmlns:a16="http://schemas.microsoft.com/office/drawing/2014/main" id="{550714B1-3F29-4391-AC85-9C063FC3FD72}"/>
              </a:ext>
            </a:extLst>
          </p:cNvPr>
          <p:cNvSpPr>
            <a:spLocks noGrp="1"/>
          </p:cNvSpPr>
          <p:nvPr>
            <p:ph type="sldNum" sz="quarter" idx="12"/>
          </p:nvPr>
        </p:nvSpPr>
        <p:spPr/>
        <p:txBody>
          <a:bodyPr/>
          <a:lstStyle/>
          <a:p>
            <a:fld id="{A5E55A7B-7854-E145-92D9-B491DF4BAE2D}" type="slidenum">
              <a:rPr lang="en-US" smtClean="0"/>
              <a:pPr/>
              <a:t>29</a:t>
            </a:fld>
            <a:endParaRPr lang="en-US" dirty="0"/>
          </a:p>
        </p:txBody>
      </p:sp>
    </p:spTree>
    <p:extLst>
      <p:ext uri="{BB962C8B-B14F-4D97-AF65-F5344CB8AC3E}">
        <p14:creationId xmlns:p14="http://schemas.microsoft.com/office/powerpoint/2010/main" val="4054963180"/>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Content Placeholder 2"/>
          <p:cNvSpPr txBox="1">
            <a:spLocks/>
          </p:cNvSpPr>
          <p:nvPr/>
        </p:nvSpPr>
        <p:spPr bwMode="auto">
          <a:xfrm>
            <a:off x="41468" y="1453590"/>
            <a:ext cx="8873931" cy="1556327"/>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a:defRPr/>
            </a:pPr>
            <a:r>
              <a:rPr lang="en-US" sz="1800" dirty="0">
                <a:latin typeface="Calibri" pitchFamily="34" charset="0"/>
                <a:cs typeface="Calibri" pitchFamily="34" charset="0"/>
              </a:rPr>
              <a:t>When the </a:t>
            </a:r>
            <a:r>
              <a:rPr lang="en-US" sz="1800" b="1" i="1" dirty="0">
                <a:latin typeface="Calibri" pitchFamily="34" charset="0"/>
                <a:cs typeface="Calibri" pitchFamily="34" charset="0"/>
              </a:rPr>
              <a:t>overlap </a:t>
            </a:r>
            <a:r>
              <a:rPr lang="en-US" sz="1800" dirty="0">
                <a:latin typeface="Calibri" pitchFamily="34" charset="0"/>
                <a:cs typeface="Calibri" pitchFamily="34" charset="0"/>
              </a:rPr>
              <a:t>region is </a:t>
            </a:r>
            <a:r>
              <a:rPr lang="en-US" sz="1800" b="1" i="1" dirty="0">
                <a:latin typeface="Calibri" pitchFamily="34" charset="0"/>
                <a:cs typeface="Calibri" pitchFamily="34" charset="0"/>
              </a:rPr>
              <a:t>far from the notch</a:t>
            </a:r>
            <a:r>
              <a:rPr lang="en-US" sz="1800" dirty="0">
                <a:latin typeface="Calibri" pitchFamily="34" charset="0"/>
                <a:cs typeface="Calibri" pitchFamily="34" charset="0"/>
              </a:rPr>
              <a:t>, no plastic deformation exists in it: the coarse and fine regions predict the </a:t>
            </a:r>
            <a:r>
              <a:rPr lang="en-US" sz="1800" b="1" i="1" dirty="0">
                <a:latin typeface="Calibri" pitchFamily="34" charset="0"/>
                <a:cs typeface="Calibri" pitchFamily="34" charset="0"/>
              </a:rPr>
              <a:t>same behavior</a:t>
            </a:r>
            <a:r>
              <a:rPr lang="en-US" sz="1800" dirty="0">
                <a:latin typeface="Calibri" pitchFamily="34" charset="0"/>
                <a:cs typeface="Calibri" pitchFamily="34" charset="0"/>
              </a:rPr>
              <a:t>. </a:t>
            </a:r>
          </a:p>
          <a:p>
            <a:pPr marL="0" indent="0">
              <a:buNone/>
              <a:defRPr/>
            </a:pPr>
            <a:endParaRPr lang="en-US" sz="400" dirty="0">
              <a:latin typeface="Calibri" pitchFamily="34" charset="0"/>
              <a:cs typeface="Calibri" pitchFamily="34" charset="0"/>
            </a:endParaRPr>
          </a:p>
          <a:p>
            <a:pPr>
              <a:defRPr/>
            </a:pPr>
            <a:r>
              <a:rPr lang="en-US" sz="1800" dirty="0">
                <a:latin typeface="Calibri" pitchFamily="34" charset="0"/>
                <a:cs typeface="Calibri" pitchFamily="34" charset="0"/>
              </a:rPr>
              <a:t>When the </a:t>
            </a:r>
            <a:r>
              <a:rPr lang="en-US" sz="1800" b="1" i="1" dirty="0">
                <a:latin typeface="Calibri" pitchFamily="34" charset="0"/>
                <a:cs typeface="Calibri" pitchFamily="34" charset="0"/>
              </a:rPr>
              <a:t>overlap</a:t>
            </a:r>
            <a:r>
              <a:rPr lang="en-US" sz="1800" dirty="0">
                <a:latin typeface="Calibri" pitchFamily="34" charset="0"/>
                <a:cs typeface="Calibri" pitchFamily="34" charset="0"/>
              </a:rPr>
              <a:t> region is </a:t>
            </a:r>
            <a:r>
              <a:rPr lang="en-US" sz="1800" b="1" i="1" dirty="0">
                <a:latin typeface="Calibri" pitchFamily="34" charset="0"/>
                <a:cs typeface="Calibri" pitchFamily="34" charset="0"/>
              </a:rPr>
              <a:t>near the notch</a:t>
            </a:r>
            <a:r>
              <a:rPr lang="en-US" sz="1800" dirty="0">
                <a:latin typeface="Calibri" pitchFamily="34" charset="0"/>
                <a:cs typeface="Calibri" pitchFamily="34" charset="0"/>
              </a:rPr>
              <a:t>, plastic deformation spills onto it and the two models predict different behavior, affecting convergence </a:t>
            </a:r>
            <a:r>
              <a:rPr lang="en-US" sz="1800" b="1" i="1" dirty="0">
                <a:latin typeface="Calibri" pitchFamily="34" charset="0"/>
                <a:cs typeface="Calibri" pitchFamily="34" charset="0"/>
              </a:rPr>
              <a:t>adversely</a:t>
            </a:r>
            <a:r>
              <a:rPr lang="en-US" sz="1800" dirty="0">
                <a:latin typeface="Calibri" pitchFamily="34" charset="0"/>
                <a:cs typeface="Calibri" pitchFamily="34" charset="0"/>
              </a:rPr>
              <a:t>.</a:t>
            </a:r>
            <a:endParaRPr lang="en-US" sz="1800" dirty="0"/>
          </a:p>
        </p:txBody>
      </p:sp>
      <p:sp>
        <p:nvSpPr>
          <p:cNvPr id="9" name="Content Placeholder 2"/>
          <p:cNvSpPr txBox="1">
            <a:spLocks/>
          </p:cNvSpPr>
          <p:nvPr/>
        </p:nvSpPr>
        <p:spPr bwMode="auto">
          <a:xfrm>
            <a:off x="1960557" y="6132836"/>
            <a:ext cx="2761065" cy="320460"/>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defRPr/>
            </a:pPr>
            <a:r>
              <a:rPr lang="en-US" sz="1600" dirty="0">
                <a:latin typeface="Calibri" pitchFamily="34" charset="0"/>
                <a:cs typeface="Calibri" pitchFamily="34" charset="0"/>
              </a:rPr>
              <a:t>Overlap far from notch.</a:t>
            </a:r>
            <a:endParaRPr lang="en-US" sz="1600" dirty="0"/>
          </a:p>
        </p:txBody>
      </p:sp>
      <p:sp>
        <p:nvSpPr>
          <p:cNvPr id="10" name="Content Placeholder 2"/>
          <p:cNvSpPr txBox="1">
            <a:spLocks/>
          </p:cNvSpPr>
          <p:nvPr/>
        </p:nvSpPr>
        <p:spPr bwMode="auto">
          <a:xfrm>
            <a:off x="4757116" y="6132836"/>
            <a:ext cx="2563823" cy="320460"/>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defRPr/>
            </a:pPr>
            <a:r>
              <a:rPr lang="en-US" sz="1600" dirty="0">
                <a:latin typeface="Calibri" pitchFamily="34" charset="0"/>
                <a:cs typeface="Calibri" pitchFamily="34" charset="0"/>
              </a:rPr>
              <a:t>Overlap near notch.</a:t>
            </a:r>
            <a:endParaRPr lang="en-US" sz="1600" dirty="0"/>
          </a:p>
        </p:txBody>
      </p:sp>
      <p:sp>
        <p:nvSpPr>
          <p:cNvPr id="12" name="Title 1"/>
          <p:cNvSpPr txBox="1">
            <a:spLocks/>
          </p:cNvSpPr>
          <p:nvPr/>
        </p:nvSpPr>
        <p:spPr>
          <a:xfrm>
            <a:off x="41469" y="86049"/>
            <a:ext cx="9102531" cy="696154"/>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Notched Cylinder: Coupling Different Materials</a:t>
            </a:r>
          </a:p>
        </p:txBody>
      </p:sp>
      <p:sp>
        <p:nvSpPr>
          <p:cNvPr id="7" name="TextBox 6"/>
          <p:cNvSpPr txBox="1"/>
          <p:nvPr/>
        </p:nvSpPr>
        <p:spPr>
          <a:xfrm>
            <a:off x="1353747" y="725164"/>
            <a:ext cx="5950300" cy="646331"/>
          </a:xfrm>
          <a:prstGeom prst="rect">
            <a:avLst/>
          </a:prstGeom>
          <a:solidFill>
            <a:schemeClr val="accent1">
              <a:lumMod val="20000"/>
              <a:lumOff val="80000"/>
            </a:schemeClr>
          </a:solidFill>
        </p:spPr>
        <p:txBody>
          <a:bodyPr wrap="square" rtlCol="0">
            <a:spAutoFit/>
          </a:bodyPr>
          <a:lstStyle/>
          <a:p>
            <a:pPr algn="ctr"/>
            <a:r>
              <a:rPr lang="en-US" dirty="0">
                <a:latin typeface="Calibri" panose="020F0502020204030204" pitchFamily="34" charset="0"/>
              </a:rPr>
              <a:t>Need to be careful to do domain decomposition so that material models are </a:t>
            </a:r>
            <a:r>
              <a:rPr lang="en-US" b="1" i="1" dirty="0">
                <a:latin typeface="Calibri" panose="020F0502020204030204" pitchFamily="34" charset="0"/>
              </a:rPr>
              <a:t>consistent</a:t>
            </a:r>
            <a:r>
              <a:rPr lang="en-US" dirty="0">
                <a:latin typeface="Calibri" panose="020F0502020204030204" pitchFamily="34" charset="0"/>
              </a:rPr>
              <a:t> in overlap region.</a:t>
            </a:r>
          </a:p>
        </p:txBody>
      </p:sp>
      <p:pic>
        <p:nvPicPr>
          <p:cNvPr id="8" name="Picture 7" descr="albany_90.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94871" y="3921887"/>
            <a:ext cx="1507125" cy="784053"/>
          </a:xfrm>
          <a:prstGeom prst="rect">
            <a:avLst/>
          </a:prstGeom>
        </p:spPr>
      </p:pic>
      <p:sp>
        <p:nvSpPr>
          <p:cNvPr id="2" name="Slide Number Placeholder 1">
            <a:extLst>
              <a:ext uri="{FF2B5EF4-FFF2-40B4-BE49-F238E27FC236}">
                <a16:creationId xmlns:a16="http://schemas.microsoft.com/office/drawing/2014/main" id="{1FAD23F0-95FA-4361-9521-A55B3F8C274E}"/>
              </a:ext>
            </a:extLst>
          </p:cNvPr>
          <p:cNvSpPr>
            <a:spLocks noGrp="1"/>
          </p:cNvSpPr>
          <p:nvPr>
            <p:ph type="sldNum" sz="quarter" idx="12"/>
          </p:nvPr>
        </p:nvSpPr>
        <p:spPr/>
        <p:txBody>
          <a:bodyPr/>
          <a:lstStyle/>
          <a:p>
            <a:fld id="{A5E55A7B-7854-E145-92D9-B491DF4BAE2D}" type="slidenum">
              <a:rPr lang="en-US" smtClean="0"/>
              <a:pPr/>
              <a:t>30</a:t>
            </a:fld>
            <a:endParaRPr lang="en-US" dirty="0"/>
          </a:p>
        </p:txBody>
      </p:sp>
      <p:pic>
        <p:nvPicPr>
          <p:cNvPr id="5" name="Picture 4" descr="Chart&#10;&#10;Description automatically generated">
            <a:extLst>
              <a:ext uri="{FF2B5EF4-FFF2-40B4-BE49-F238E27FC236}">
                <a16:creationId xmlns:a16="http://schemas.microsoft.com/office/drawing/2014/main" id="{44280BCF-C076-445C-86FC-1FEEBD9CDCA0}"/>
              </a:ext>
            </a:extLst>
          </p:cNvPr>
          <p:cNvPicPr>
            <a:picLocks noChangeAspect="1"/>
          </p:cNvPicPr>
          <p:nvPr/>
        </p:nvPicPr>
        <p:blipFill>
          <a:blip r:embed="rId4"/>
          <a:stretch>
            <a:fillRect/>
          </a:stretch>
        </p:blipFill>
        <p:spPr>
          <a:xfrm>
            <a:off x="1960557" y="2926308"/>
            <a:ext cx="5125733" cy="3123639"/>
          </a:xfrm>
          <a:prstGeom prst="rect">
            <a:avLst/>
          </a:prstGeom>
        </p:spPr>
      </p:pic>
    </p:spTree>
    <p:extLst>
      <p:ext uri="{BB962C8B-B14F-4D97-AF65-F5344CB8AC3E}">
        <p14:creationId xmlns:p14="http://schemas.microsoft.com/office/powerpoint/2010/main" val="2938084444"/>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44607"/>
            <a:ext cx="8686800" cy="802104"/>
          </a:xfrm>
        </p:spPr>
        <p:txBody>
          <a:bodyPr/>
          <a:lstStyle/>
          <a:p>
            <a:r>
              <a:rPr lang="en-US" sz="3600" dirty="0" err="1">
                <a:solidFill>
                  <a:schemeClr val="tx1"/>
                </a:solidFill>
              </a:rPr>
              <a:t>Quasistatic</a:t>
            </a:r>
            <a:r>
              <a:rPr lang="en-US" sz="3600" dirty="0">
                <a:solidFill>
                  <a:schemeClr val="tx1"/>
                </a:solidFill>
              </a:rPr>
              <a:t> Example #3: Laser Weld</a:t>
            </a:r>
          </a:p>
        </p:txBody>
      </p:sp>
      <p:grpSp>
        <p:nvGrpSpPr>
          <p:cNvPr id="13" name="Group 12"/>
          <p:cNvGrpSpPr/>
          <p:nvPr/>
        </p:nvGrpSpPr>
        <p:grpSpPr>
          <a:xfrm>
            <a:off x="217960" y="1007268"/>
            <a:ext cx="3657600" cy="2455988"/>
            <a:chOff x="217960" y="1241442"/>
            <a:chExt cx="3657600" cy="2455988"/>
          </a:xfrm>
        </p:grpSpPr>
        <p:pic>
          <p:nvPicPr>
            <p:cNvPr id="6" name="Picture 5"/>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17960" y="1732854"/>
              <a:ext cx="3657600" cy="1964576"/>
            </a:xfrm>
            <a:prstGeom prst="rect">
              <a:avLst/>
            </a:prstGeom>
          </p:spPr>
        </p:pic>
        <p:sp>
          <p:nvSpPr>
            <p:cNvPr id="7" name="TextBox 6"/>
            <p:cNvSpPr txBox="1"/>
            <p:nvPr/>
          </p:nvSpPr>
          <p:spPr>
            <a:xfrm>
              <a:off x="464801" y="1241442"/>
              <a:ext cx="3163919" cy="369332"/>
            </a:xfrm>
            <a:prstGeom prst="rect">
              <a:avLst/>
            </a:prstGeom>
            <a:noFill/>
          </p:spPr>
          <p:txBody>
            <a:bodyPr wrap="square" rtlCol="0">
              <a:spAutoFit/>
            </a:bodyPr>
            <a:lstStyle/>
            <a:p>
              <a:pPr algn="ctr"/>
              <a:r>
                <a:rPr lang="en-US" dirty="0">
                  <a:latin typeface="Calibri" panose="020F0502020204030204" pitchFamily="34" charset="0"/>
                </a:rPr>
                <a:t>Laser weld specimen</a:t>
              </a:r>
            </a:p>
          </p:txBody>
        </p:sp>
      </p:grpSp>
      <p:sp>
        <p:nvSpPr>
          <p:cNvPr id="8" name="TextBox 7"/>
          <p:cNvSpPr txBox="1"/>
          <p:nvPr/>
        </p:nvSpPr>
        <p:spPr>
          <a:xfrm>
            <a:off x="167856" y="4301422"/>
            <a:ext cx="4193186" cy="1877437"/>
          </a:xfrm>
          <a:prstGeom prst="rect">
            <a:avLst/>
          </a:prstGeom>
          <a:noFill/>
        </p:spPr>
        <p:txBody>
          <a:bodyPr wrap="square" rtlCol="0">
            <a:spAutoFit/>
          </a:bodyPr>
          <a:lstStyle/>
          <a:p>
            <a:pPr marL="285750" indent="-285750">
              <a:buFont typeface="Arial"/>
              <a:buChar char="•"/>
            </a:pPr>
            <a:r>
              <a:rPr lang="en-US" dirty="0">
                <a:latin typeface="Calibri" panose="020F0502020204030204" pitchFamily="34" charset="0"/>
              </a:rPr>
              <a:t>Problem of </a:t>
            </a:r>
            <a:r>
              <a:rPr lang="en-US" b="1" i="1" dirty="0">
                <a:latin typeface="Calibri" panose="020F0502020204030204" pitchFamily="34" charset="0"/>
              </a:rPr>
              <a:t>practical scale.</a:t>
            </a:r>
          </a:p>
          <a:p>
            <a:endParaRPr lang="en-US" sz="400" b="1" i="1" dirty="0">
              <a:latin typeface="Calibri" panose="020F0502020204030204" pitchFamily="34" charset="0"/>
            </a:endParaRPr>
          </a:p>
          <a:p>
            <a:pPr marL="285750" indent="-285750">
              <a:buFont typeface="Arial"/>
              <a:buChar char="•"/>
            </a:pPr>
            <a:r>
              <a:rPr lang="en-US" b="1" i="1" dirty="0">
                <a:latin typeface="Calibri" panose="020F0502020204030204" pitchFamily="34" charset="0"/>
              </a:rPr>
              <a:t>Isotropic elasticity</a:t>
            </a:r>
            <a:r>
              <a:rPr lang="en-US" dirty="0">
                <a:latin typeface="Calibri" panose="020F0502020204030204" pitchFamily="34" charset="0"/>
              </a:rPr>
              <a:t> and </a:t>
            </a:r>
            <a:r>
              <a:rPr lang="en-US" b="1" i="1" dirty="0">
                <a:latin typeface="Calibri" panose="020F0502020204030204" pitchFamily="34" charset="0"/>
              </a:rPr>
              <a:t>J</a:t>
            </a:r>
            <a:r>
              <a:rPr lang="en-US" b="1" i="1" baseline="-25000" dirty="0">
                <a:latin typeface="Calibri" panose="020F0502020204030204" pitchFamily="34" charset="0"/>
              </a:rPr>
              <a:t>2</a:t>
            </a:r>
            <a:r>
              <a:rPr lang="en-US" b="1" i="1" dirty="0">
                <a:latin typeface="Calibri" panose="020F0502020204030204" pitchFamily="34" charset="0"/>
              </a:rPr>
              <a:t> plasticity </a:t>
            </a:r>
            <a:r>
              <a:rPr lang="en-US" dirty="0">
                <a:latin typeface="Calibri" panose="020F0502020204030204" pitchFamily="34" charset="0"/>
              </a:rPr>
              <a:t>with linear isotropic hardening.</a:t>
            </a:r>
          </a:p>
          <a:p>
            <a:endParaRPr lang="en-US" sz="400" dirty="0">
              <a:latin typeface="Calibri" panose="020F0502020204030204" pitchFamily="34" charset="0"/>
            </a:endParaRPr>
          </a:p>
          <a:p>
            <a:pPr marL="285750" indent="-285750">
              <a:buFont typeface="Arial"/>
              <a:buChar char="•"/>
            </a:pPr>
            <a:r>
              <a:rPr lang="en-US" b="1" i="1" dirty="0">
                <a:latin typeface="Calibri" panose="020F0502020204030204" pitchFamily="34" charset="0"/>
              </a:rPr>
              <a:t>Identical parameters </a:t>
            </a:r>
            <a:r>
              <a:rPr lang="en-US" dirty="0">
                <a:latin typeface="Calibri" panose="020F0502020204030204" pitchFamily="34" charset="0"/>
              </a:rPr>
              <a:t>for weld and base materials for proof of concept, to become independent models.</a:t>
            </a:r>
          </a:p>
        </p:txBody>
      </p:sp>
      <p:grpSp>
        <p:nvGrpSpPr>
          <p:cNvPr id="15" name="Group 14"/>
          <p:cNvGrpSpPr/>
          <p:nvPr/>
        </p:nvGrpSpPr>
        <p:grpSpPr>
          <a:xfrm>
            <a:off x="4529673" y="3629112"/>
            <a:ext cx="3657600" cy="2735911"/>
            <a:chOff x="4529673" y="3629112"/>
            <a:chExt cx="3657600" cy="2735911"/>
          </a:xfrm>
        </p:grpSpPr>
        <p:pic>
          <p:nvPicPr>
            <p:cNvPr id="4" name="Picture 3" descr="laserWeldSimplified_CoupledSchwarz_strain0p02.eps"/>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4529673" y="4400233"/>
              <a:ext cx="3657600" cy="1964790"/>
            </a:xfrm>
            <a:prstGeom prst="rect">
              <a:avLst/>
            </a:prstGeom>
          </p:spPr>
        </p:pic>
        <p:sp>
          <p:nvSpPr>
            <p:cNvPr id="9" name="TextBox 8"/>
            <p:cNvSpPr txBox="1"/>
            <p:nvPr/>
          </p:nvSpPr>
          <p:spPr>
            <a:xfrm>
              <a:off x="4529673" y="3629112"/>
              <a:ext cx="3657600" cy="646331"/>
            </a:xfrm>
            <a:prstGeom prst="rect">
              <a:avLst/>
            </a:prstGeom>
            <a:noFill/>
          </p:spPr>
          <p:txBody>
            <a:bodyPr wrap="square" rtlCol="0">
              <a:spAutoFit/>
            </a:bodyPr>
            <a:lstStyle/>
            <a:p>
              <a:pPr algn="ctr"/>
              <a:r>
                <a:rPr lang="en-US" dirty="0">
                  <a:latin typeface="Calibri" panose="020F0502020204030204" pitchFamily="34" charset="0"/>
                </a:rPr>
                <a:t>Coupled Schwarz discretization</a:t>
              </a:r>
            </a:p>
            <a:p>
              <a:pPr algn="ctr"/>
              <a:r>
                <a:rPr lang="en-US" dirty="0">
                  <a:latin typeface="Calibri" panose="020F0502020204030204" pitchFamily="34" charset="0"/>
                </a:rPr>
                <a:t>(50% reduction in model size)</a:t>
              </a:r>
            </a:p>
          </p:txBody>
        </p:sp>
      </p:grpSp>
      <p:grpSp>
        <p:nvGrpSpPr>
          <p:cNvPr id="14" name="Group 13"/>
          <p:cNvGrpSpPr/>
          <p:nvPr/>
        </p:nvGrpSpPr>
        <p:grpSpPr>
          <a:xfrm>
            <a:off x="4529673" y="978724"/>
            <a:ext cx="3657600" cy="2514450"/>
            <a:chOff x="4529673" y="978724"/>
            <a:chExt cx="3657600" cy="2514450"/>
          </a:xfrm>
        </p:grpSpPr>
        <p:pic>
          <p:nvPicPr>
            <p:cNvPr id="5" name="Picture 4"/>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4529673" y="1528598"/>
              <a:ext cx="3657600" cy="1964576"/>
            </a:xfrm>
            <a:prstGeom prst="rect">
              <a:avLst/>
            </a:prstGeom>
          </p:spPr>
        </p:pic>
        <p:sp>
          <p:nvSpPr>
            <p:cNvPr id="10" name="TextBox 9"/>
            <p:cNvSpPr txBox="1"/>
            <p:nvPr/>
          </p:nvSpPr>
          <p:spPr>
            <a:xfrm>
              <a:off x="4529673" y="978724"/>
              <a:ext cx="3657600" cy="369332"/>
            </a:xfrm>
            <a:prstGeom prst="rect">
              <a:avLst/>
            </a:prstGeom>
            <a:noFill/>
          </p:spPr>
          <p:txBody>
            <a:bodyPr wrap="square" rtlCol="0">
              <a:spAutoFit/>
            </a:bodyPr>
            <a:lstStyle/>
            <a:p>
              <a:pPr algn="ctr"/>
              <a:r>
                <a:rPr lang="en-US" dirty="0">
                  <a:latin typeface="Calibri" panose="020F0502020204030204" pitchFamily="34" charset="0"/>
                </a:rPr>
                <a:t>Single domain discretization</a:t>
              </a:r>
            </a:p>
          </p:txBody>
        </p:sp>
      </p:grpSp>
      <p:pic>
        <p:nvPicPr>
          <p:cNvPr id="16" name="Picture 15" descr="albany_90.png"/>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3240524" y="3371125"/>
            <a:ext cx="1507125" cy="784053"/>
          </a:xfrm>
          <a:prstGeom prst="rect">
            <a:avLst/>
          </a:prstGeom>
        </p:spPr>
      </p:pic>
      <p:sp>
        <p:nvSpPr>
          <p:cNvPr id="3" name="Slide Number Placeholder 2">
            <a:extLst>
              <a:ext uri="{FF2B5EF4-FFF2-40B4-BE49-F238E27FC236}">
                <a16:creationId xmlns:a16="http://schemas.microsoft.com/office/drawing/2014/main" id="{D7353515-2F04-450E-9C07-47E5EF88FF12}"/>
              </a:ext>
            </a:extLst>
          </p:cNvPr>
          <p:cNvSpPr>
            <a:spLocks noGrp="1"/>
          </p:cNvSpPr>
          <p:nvPr>
            <p:ph type="sldNum" sz="quarter" idx="12"/>
          </p:nvPr>
        </p:nvSpPr>
        <p:spPr/>
        <p:txBody>
          <a:bodyPr/>
          <a:lstStyle/>
          <a:p>
            <a:fld id="{A5E55A7B-7854-E145-92D9-B491DF4BAE2D}" type="slidenum">
              <a:rPr lang="en-US" smtClean="0"/>
              <a:pPr/>
              <a:t>31</a:t>
            </a:fld>
            <a:endParaRPr lang="en-US" dirty="0"/>
          </a:p>
        </p:txBody>
      </p:sp>
    </p:spTree>
    <p:extLst>
      <p:ext uri="{BB962C8B-B14F-4D97-AF65-F5344CB8AC3E}">
        <p14:creationId xmlns:p14="http://schemas.microsoft.com/office/powerpoint/2010/main" val="2402361299"/>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 name="Picture 7" descr="laserWeldSimplified_CoupledSchwarz_Specimen.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68106" y="899342"/>
            <a:ext cx="4875835" cy="3209925"/>
          </a:xfrm>
          <a:prstGeom prst="rect">
            <a:avLst/>
          </a:prstGeom>
        </p:spPr>
      </p:pic>
      <p:sp>
        <p:nvSpPr>
          <p:cNvPr id="2" name="Title 1"/>
          <p:cNvSpPr>
            <a:spLocks noGrp="1"/>
          </p:cNvSpPr>
          <p:nvPr>
            <p:ph type="title"/>
          </p:nvPr>
        </p:nvSpPr>
        <p:spPr>
          <a:xfrm>
            <a:off x="168106" y="237151"/>
            <a:ext cx="8229600" cy="991675"/>
          </a:xfrm>
        </p:spPr>
        <p:txBody>
          <a:bodyPr/>
          <a:lstStyle/>
          <a:p>
            <a:r>
              <a:rPr lang="en-US" sz="3600" dirty="0">
                <a:solidFill>
                  <a:schemeClr val="tx1"/>
                </a:solidFill>
              </a:rPr>
              <a:t>Laser Weld: Strong Scalability of Parallel Schwarz with DTK</a:t>
            </a:r>
          </a:p>
        </p:txBody>
      </p:sp>
      <p:sp>
        <p:nvSpPr>
          <p:cNvPr id="7" name="TextBox 6"/>
          <p:cNvSpPr txBox="1"/>
          <p:nvPr/>
        </p:nvSpPr>
        <p:spPr>
          <a:xfrm>
            <a:off x="333268" y="4081873"/>
            <a:ext cx="5146913" cy="369332"/>
          </a:xfrm>
          <a:prstGeom prst="rect">
            <a:avLst/>
          </a:prstGeom>
          <a:noFill/>
        </p:spPr>
        <p:txBody>
          <a:bodyPr wrap="square" rtlCol="0">
            <a:spAutoFit/>
          </a:bodyPr>
          <a:lstStyle/>
          <a:p>
            <a:pPr marL="285750" indent="-285750">
              <a:buFont typeface="Arial" panose="020B0604020202020204" pitchFamily="34" charset="0"/>
              <a:buChar char="•"/>
            </a:pPr>
            <a:r>
              <a:rPr lang="en-US" b="1" i="1" dirty="0">
                <a:latin typeface="Calibri" panose="020F0502020204030204" pitchFamily="34" charset="0"/>
              </a:rPr>
              <a:t>Near-ideal linear speedup </a:t>
            </a:r>
            <a:r>
              <a:rPr lang="en-US" dirty="0">
                <a:latin typeface="Calibri" panose="020F0502020204030204" pitchFamily="34" charset="0"/>
              </a:rPr>
              <a:t>(64-1024 cores).</a:t>
            </a:r>
          </a:p>
        </p:txBody>
      </p:sp>
      <p:pic>
        <p:nvPicPr>
          <p:cNvPr id="10" name="Picture 9"/>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417934" y="4828516"/>
            <a:ext cx="4820816" cy="1310744"/>
          </a:xfrm>
          <a:prstGeom prst="rect">
            <a:avLst/>
          </a:prstGeom>
        </p:spPr>
      </p:pic>
      <p:pic>
        <p:nvPicPr>
          <p:cNvPr id="11" name="Picture 10"/>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5322756" y="1273760"/>
            <a:ext cx="3512238" cy="3412835"/>
          </a:xfrm>
          <a:prstGeom prst="rect">
            <a:avLst/>
          </a:prstGeom>
        </p:spPr>
      </p:pic>
      <p:pic>
        <p:nvPicPr>
          <p:cNvPr id="9" name="Picture 8" descr="albany_90.png"/>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168106" y="1479270"/>
            <a:ext cx="1507125" cy="784053"/>
          </a:xfrm>
          <a:prstGeom prst="rect">
            <a:avLst/>
          </a:prstGeom>
        </p:spPr>
      </p:pic>
      <p:pic>
        <p:nvPicPr>
          <p:cNvPr id="12" name="Picture 11"/>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6366344" y="4829360"/>
            <a:ext cx="2031362" cy="1091857"/>
          </a:xfrm>
          <a:prstGeom prst="rect">
            <a:avLst/>
          </a:prstGeom>
        </p:spPr>
      </p:pic>
      <p:sp>
        <p:nvSpPr>
          <p:cNvPr id="3" name="TextBox 2"/>
          <p:cNvSpPr txBox="1"/>
          <p:nvPr/>
        </p:nvSpPr>
        <p:spPr>
          <a:xfrm>
            <a:off x="6225436" y="6012493"/>
            <a:ext cx="2455101" cy="369332"/>
          </a:xfrm>
          <a:prstGeom prst="rect">
            <a:avLst/>
          </a:prstGeom>
          <a:noFill/>
        </p:spPr>
        <p:txBody>
          <a:bodyPr wrap="square" rtlCol="0">
            <a:spAutoFit/>
          </a:bodyPr>
          <a:lstStyle/>
          <a:p>
            <a:r>
              <a:rPr lang="en-US" dirty="0">
                <a:latin typeface="Calibri" panose="020F0502020204030204" pitchFamily="34" charset="0"/>
              </a:rPr>
              <a:t>Data Transfer Kit (DTK)</a:t>
            </a:r>
          </a:p>
        </p:txBody>
      </p:sp>
      <p:sp>
        <p:nvSpPr>
          <p:cNvPr id="4" name="Slide Number Placeholder 3">
            <a:extLst>
              <a:ext uri="{FF2B5EF4-FFF2-40B4-BE49-F238E27FC236}">
                <a16:creationId xmlns:a16="http://schemas.microsoft.com/office/drawing/2014/main" id="{2013DE7E-03DE-4505-8943-94D30EA43CA5}"/>
              </a:ext>
            </a:extLst>
          </p:cNvPr>
          <p:cNvSpPr>
            <a:spLocks noGrp="1"/>
          </p:cNvSpPr>
          <p:nvPr>
            <p:ph type="sldNum" sz="quarter" idx="12"/>
          </p:nvPr>
        </p:nvSpPr>
        <p:spPr/>
        <p:txBody>
          <a:bodyPr/>
          <a:lstStyle/>
          <a:p>
            <a:fld id="{A5E55A7B-7854-E145-92D9-B491DF4BAE2D}" type="slidenum">
              <a:rPr lang="en-US" smtClean="0"/>
              <a:pPr/>
              <a:t>32</a:t>
            </a:fld>
            <a:endParaRPr lang="en-US" dirty="0"/>
          </a:p>
        </p:txBody>
      </p:sp>
    </p:spTree>
    <p:extLst>
      <p:ext uri="{BB962C8B-B14F-4D97-AF65-F5344CB8AC3E}">
        <p14:creationId xmlns:p14="http://schemas.microsoft.com/office/powerpoint/2010/main" val="1178325143"/>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 name="Title 2"/>
          <p:cNvSpPr>
            <a:spLocks noGrp="1"/>
          </p:cNvSpPr>
          <p:nvPr>
            <p:ph type="title"/>
          </p:nvPr>
        </p:nvSpPr>
        <p:spPr>
          <a:xfrm>
            <a:off x="182880" y="50974"/>
            <a:ext cx="8298678" cy="779462"/>
          </a:xfrm>
        </p:spPr>
        <p:txBody>
          <a:bodyPr/>
          <a:lstStyle/>
          <a:p>
            <a:pPr algn="l"/>
            <a:r>
              <a:rPr lang="en-US" sz="3600" dirty="0" err="1">
                <a:solidFill>
                  <a:schemeClr val="tx1"/>
                </a:solidFill>
                <a:latin typeface="Calibri" charset="0"/>
                <a:ea typeface="Calibri" charset="0"/>
                <a:cs typeface="Calibri" charset="0"/>
              </a:rPr>
              <a:t>Quasistatic</a:t>
            </a:r>
            <a:r>
              <a:rPr lang="en-US" sz="3600" dirty="0">
                <a:solidFill>
                  <a:schemeClr val="tx1"/>
                </a:solidFill>
                <a:latin typeface="Calibri" charset="0"/>
                <a:ea typeface="Calibri" charset="0"/>
                <a:cs typeface="Calibri" charset="0"/>
              </a:rPr>
              <a:t> Example #4: Tensile Bar</a:t>
            </a:r>
          </a:p>
        </p:txBody>
      </p:sp>
      <p:sp>
        <p:nvSpPr>
          <p:cNvPr id="3" name="TextBox 2">
            <a:extLst>
              <a:ext uri="{FF2B5EF4-FFF2-40B4-BE49-F238E27FC236}">
                <a16:creationId xmlns:a16="http://schemas.microsoft.com/office/drawing/2014/main" id="{C39B9064-BD15-445B-897A-A9DBF17C317D}"/>
              </a:ext>
            </a:extLst>
          </p:cNvPr>
          <p:cNvSpPr txBox="1"/>
          <p:nvPr/>
        </p:nvSpPr>
        <p:spPr>
          <a:xfrm>
            <a:off x="144612" y="890172"/>
            <a:ext cx="8810368" cy="769441"/>
          </a:xfrm>
          <a:prstGeom prst="rect">
            <a:avLst/>
          </a:prstGeom>
          <a:solidFill>
            <a:srgbClr val="99FFCC"/>
          </a:solidFill>
        </p:spPr>
        <p:txBody>
          <a:bodyPr wrap="square" rtlCol="0">
            <a:spAutoFit/>
          </a:bodyPr>
          <a:lstStyle/>
          <a:p>
            <a:pPr algn="ctr"/>
            <a:r>
              <a:rPr lang="en-US" sz="2200" dirty="0">
                <a:latin typeface="Calibri" panose="020F0502020204030204" pitchFamily="34" charset="0"/>
                <a:cs typeface="Calibri" panose="020F0502020204030204" pitchFamily="34" charset="0"/>
              </a:rPr>
              <a:t>The alternating Schwarz method can be used as part of a </a:t>
            </a:r>
            <a:r>
              <a:rPr lang="en-US" sz="2200" b="1" i="1" dirty="0">
                <a:latin typeface="Calibri" panose="020F0502020204030204" pitchFamily="34" charset="0"/>
                <a:cs typeface="Calibri" panose="020F0502020204030204" pitchFamily="34" charset="0"/>
              </a:rPr>
              <a:t>homogenization</a:t>
            </a:r>
            <a:r>
              <a:rPr lang="en-US" sz="2200" dirty="0">
                <a:latin typeface="Calibri" panose="020F0502020204030204" pitchFamily="34" charset="0"/>
                <a:cs typeface="Calibri" panose="020F0502020204030204" pitchFamily="34" charset="0"/>
              </a:rPr>
              <a:t> (upscaling) process to bridge gap b/w </a:t>
            </a:r>
            <a:r>
              <a:rPr lang="en-US" sz="2200" b="1" i="1" dirty="0">
                <a:latin typeface="Calibri" panose="020F0502020204030204" pitchFamily="34" charset="0"/>
                <a:cs typeface="Calibri" panose="020F0502020204030204" pitchFamily="34" charset="0"/>
              </a:rPr>
              <a:t>microscopic</a:t>
            </a:r>
            <a:r>
              <a:rPr lang="en-US" sz="2200" dirty="0">
                <a:latin typeface="Calibri" panose="020F0502020204030204" pitchFamily="34" charset="0"/>
                <a:cs typeface="Calibri" panose="020F0502020204030204" pitchFamily="34" charset="0"/>
              </a:rPr>
              <a:t> and </a:t>
            </a:r>
            <a:r>
              <a:rPr lang="en-US" sz="2200" b="1" i="1" dirty="0">
                <a:latin typeface="Calibri" panose="020F0502020204030204" pitchFamily="34" charset="0"/>
                <a:cs typeface="Calibri" panose="020F0502020204030204" pitchFamily="34" charset="0"/>
              </a:rPr>
              <a:t>macroscopic</a:t>
            </a:r>
            <a:r>
              <a:rPr lang="en-US" sz="2200" dirty="0">
                <a:latin typeface="Calibri" panose="020F0502020204030204" pitchFamily="34" charset="0"/>
                <a:cs typeface="Calibri" panose="020F0502020204030204" pitchFamily="34" charset="0"/>
              </a:rPr>
              <a:t> regions</a:t>
            </a:r>
          </a:p>
        </p:txBody>
      </p:sp>
      <p:pic>
        <p:nvPicPr>
          <p:cNvPr id="26" name="Picture 25">
            <a:extLst>
              <a:ext uri="{FF2B5EF4-FFF2-40B4-BE49-F238E27FC236}">
                <a16:creationId xmlns:a16="http://schemas.microsoft.com/office/drawing/2014/main" id="{EC914CF8-95AC-47B6-A0E6-2C544E87E706}"/>
              </a:ext>
            </a:extLst>
          </p:cNvPr>
          <p:cNvPicPr>
            <a:picLocks noChangeAspect="1"/>
          </p:cNvPicPr>
          <p:nvPr/>
        </p:nvPicPr>
        <p:blipFill rotWithShape="1">
          <a:blip r:embed="rId3">
            <a:extLst>
              <a:ext uri="{28A0092B-C50C-407E-A947-70E740481C1C}">
                <a14:useLocalDpi xmlns:a14="http://schemas.microsoft.com/office/drawing/2010/main" val="0"/>
              </a:ext>
            </a:extLst>
          </a:blip>
          <a:srcRect l="36922" r="33534"/>
          <a:stretch/>
        </p:blipFill>
        <p:spPr>
          <a:xfrm>
            <a:off x="4779594" y="2123519"/>
            <a:ext cx="1300367" cy="4200643"/>
          </a:xfrm>
          <a:prstGeom prst="rect">
            <a:avLst/>
          </a:prstGeom>
        </p:spPr>
      </p:pic>
      <p:sp>
        <p:nvSpPr>
          <p:cNvPr id="7" name="Rectangle 6">
            <a:extLst>
              <a:ext uri="{FF2B5EF4-FFF2-40B4-BE49-F238E27FC236}">
                <a16:creationId xmlns:a16="http://schemas.microsoft.com/office/drawing/2014/main" id="{3853DECB-39EF-41CC-A4B8-4FE1FEF6DA83}"/>
              </a:ext>
            </a:extLst>
          </p:cNvPr>
          <p:cNvSpPr/>
          <p:nvPr/>
        </p:nvSpPr>
        <p:spPr>
          <a:xfrm>
            <a:off x="4779594" y="3262184"/>
            <a:ext cx="1300367" cy="1853513"/>
          </a:xfrm>
          <a:prstGeom prst="rect">
            <a:avLst/>
          </a:prstGeom>
          <a:no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cxnSp>
        <p:nvCxnSpPr>
          <p:cNvPr id="9" name="Straight Connector 8">
            <a:extLst>
              <a:ext uri="{FF2B5EF4-FFF2-40B4-BE49-F238E27FC236}">
                <a16:creationId xmlns:a16="http://schemas.microsoft.com/office/drawing/2014/main" id="{60EF8E15-6970-4B58-8892-0014EAC5C4E5}"/>
              </a:ext>
            </a:extLst>
          </p:cNvPr>
          <p:cNvCxnSpPr>
            <a:cxnSpLocks/>
          </p:cNvCxnSpPr>
          <p:nvPr/>
        </p:nvCxnSpPr>
        <p:spPr>
          <a:xfrm flipV="1">
            <a:off x="6079961" y="2258389"/>
            <a:ext cx="740969" cy="1003796"/>
          </a:xfrm>
          <a:prstGeom prst="line">
            <a:avLst/>
          </a:prstGeom>
          <a:ln>
            <a:solidFill>
              <a:schemeClr val="tx1"/>
            </a:solidFill>
          </a:ln>
        </p:spPr>
        <p:style>
          <a:lnRef idx="1">
            <a:schemeClr val="accent6"/>
          </a:lnRef>
          <a:fillRef idx="0">
            <a:schemeClr val="accent6"/>
          </a:fillRef>
          <a:effectRef idx="0">
            <a:schemeClr val="accent6"/>
          </a:effectRef>
          <a:fontRef idx="minor">
            <a:schemeClr val="tx1"/>
          </a:fontRef>
        </p:style>
      </p:cxnSp>
      <p:cxnSp>
        <p:nvCxnSpPr>
          <p:cNvPr id="27" name="Straight Connector 26">
            <a:extLst>
              <a:ext uri="{FF2B5EF4-FFF2-40B4-BE49-F238E27FC236}">
                <a16:creationId xmlns:a16="http://schemas.microsoft.com/office/drawing/2014/main" id="{08CC5EF9-8148-42AA-AEDC-730398ECD143}"/>
              </a:ext>
            </a:extLst>
          </p:cNvPr>
          <p:cNvCxnSpPr>
            <a:cxnSpLocks/>
          </p:cNvCxnSpPr>
          <p:nvPr/>
        </p:nvCxnSpPr>
        <p:spPr>
          <a:xfrm>
            <a:off x="6079961" y="5110601"/>
            <a:ext cx="740969" cy="536437"/>
          </a:xfrm>
          <a:prstGeom prst="line">
            <a:avLst/>
          </a:prstGeom>
          <a:ln>
            <a:solidFill>
              <a:schemeClr val="tx1"/>
            </a:solidFill>
          </a:ln>
        </p:spPr>
        <p:style>
          <a:lnRef idx="1">
            <a:schemeClr val="accent6"/>
          </a:lnRef>
          <a:fillRef idx="0">
            <a:schemeClr val="accent6"/>
          </a:fillRef>
          <a:effectRef idx="0">
            <a:schemeClr val="accent6"/>
          </a:effectRef>
          <a:fontRef idx="minor">
            <a:schemeClr val="tx1"/>
          </a:fontRef>
        </p:style>
      </p:cxnSp>
      <p:pic>
        <p:nvPicPr>
          <p:cNvPr id="5" name="Picture 4" descr="A picture containing photo, shirt, room, bed&#10;&#10;Description automatically generated">
            <a:extLst>
              <a:ext uri="{FF2B5EF4-FFF2-40B4-BE49-F238E27FC236}">
                <a16:creationId xmlns:a16="http://schemas.microsoft.com/office/drawing/2014/main" id="{3BD0AF02-44A7-491B-B8B7-F4086BFDBB1A}"/>
              </a:ext>
            </a:extLst>
          </p:cNvPr>
          <p:cNvPicPr>
            <a:picLocks noChangeAspect="1"/>
          </p:cNvPicPr>
          <p:nvPr/>
        </p:nvPicPr>
        <p:blipFill>
          <a:blip r:embed="rId4"/>
          <a:stretch>
            <a:fillRect/>
          </a:stretch>
        </p:blipFill>
        <p:spPr>
          <a:xfrm>
            <a:off x="6722668" y="2258389"/>
            <a:ext cx="2075344" cy="3388649"/>
          </a:xfrm>
          <a:prstGeom prst="rect">
            <a:avLst/>
          </a:prstGeom>
          <a:ln>
            <a:noFill/>
          </a:ln>
          <a:effectLst>
            <a:outerShdw blurRad="292100" dist="139700" dir="2700000" algn="tl" rotWithShape="0">
              <a:srgbClr val="333333">
                <a:alpha val="65000"/>
              </a:srgbClr>
            </a:outerShdw>
          </a:effectLst>
        </p:spPr>
      </p:pic>
      <p:sp>
        <p:nvSpPr>
          <p:cNvPr id="31" name="TextBox 30">
            <a:extLst>
              <a:ext uri="{FF2B5EF4-FFF2-40B4-BE49-F238E27FC236}">
                <a16:creationId xmlns:a16="http://schemas.microsoft.com/office/drawing/2014/main" id="{EFDB9496-6FA9-483A-BB95-3F7E5BE9B8FC}"/>
              </a:ext>
            </a:extLst>
          </p:cNvPr>
          <p:cNvSpPr txBox="1"/>
          <p:nvPr/>
        </p:nvSpPr>
        <p:spPr>
          <a:xfrm>
            <a:off x="3888346" y="2448346"/>
            <a:ext cx="1139790" cy="646331"/>
          </a:xfrm>
          <a:prstGeom prst="rect">
            <a:avLst/>
          </a:prstGeom>
          <a:noFill/>
        </p:spPr>
        <p:txBody>
          <a:bodyPr wrap="square" rtlCol="0">
            <a:spAutoFit/>
          </a:bodyPr>
          <a:lstStyle/>
          <a:p>
            <a:pPr algn="ctr"/>
            <a:r>
              <a:rPr lang="en-US" dirty="0">
                <a:latin typeface="Calibri" panose="020F0502020204030204" pitchFamily="34" charset="0"/>
                <a:cs typeface="Calibri" panose="020F0502020204030204" pitchFamily="34" charset="0"/>
              </a:rPr>
              <a:t>macro-scale</a:t>
            </a:r>
          </a:p>
        </p:txBody>
      </p:sp>
      <p:sp>
        <p:nvSpPr>
          <p:cNvPr id="32" name="TextBox 31">
            <a:extLst>
              <a:ext uri="{FF2B5EF4-FFF2-40B4-BE49-F238E27FC236}">
                <a16:creationId xmlns:a16="http://schemas.microsoft.com/office/drawing/2014/main" id="{52C97FE1-B0AE-4312-9292-B0FD66F57BAA}"/>
              </a:ext>
            </a:extLst>
          </p:cNvPr>
          <p:cNvSpPr txBox="1"/>
          <p:nvPr/>
        </p:nvSpPr>
        <p:spPr>
          <a:xfrm>
            <a:off x="3639656" y="3933429"/>
            <a:ext cx="1245266" cy="646331"/>
          </a:xfrm>
          <a:prstGeom prst="rect">
            <a:avLst/>
          </a:prstGeom>
          <a:noFill/>
        </p:spPr>
        <p:txBody>
          <a:bodyPr wrap="square" rtlCol="0">
            <a:spAutoFit/>
          </a:bodyPr>
          <a:lstStyle/>
          <a:p>
            <a:pPr algn="ctr"/>
            <a:r>
              <a:rPr lang="en-US" dirty="0">
                <a:latin typeface="Calibri" panose="020F0502020204030204" pitchFamily="34" charset="0"/>
                <a:cs typeface="Calibri" panose="020F0502020204030204" pitchFamily="34" charset="0"/>
              </a:rPr>
              <a:t>micro-structure</a:t>
            </a:r>
          </a:p>
        </p:txBody>
      </p:sp>
      <p:sp>
        <p:nvSpPr>
          <p:cNvPr id="33" name="TextBox 32">
            <a:extLst>
              <a:ext uri="{FF2B5EF4-FFF2-40B4-BE49-F238E27FC236}">
                <a16:creationId xmlns:a16="http://schemas.microsoft.com/office/drawing/2014/main" id="{C2733C94-AEE6-4E06-9610-BCC57FAE4F0F}"/>
              </a:ext>
            </a:extLst>
          </p:cNvPr>
          <p:cNvSpPr txBox="1"/>
          <p:nvPr/>
        </p:nvSpPr>
        <p:spPr>
          <a:xfrm>
            <a:off x="3913076" y="5418512"/>
            <a:ext cx="1139790" cy="646331"/>
          </a:xfrm>
          <a:prstGeom prst="rect">
            <a:avLst/>
          </a:prstGeom>
          <a:noFill/>
        </p:spPr>
        <p:txBody>
          <a:bodyPr wrap="square" rtlCol="0">
            <a:spAutoFit/>
          </a:bodyPr>
          <a:lstStyle/>
          <a:p>
            <a:pPr algn="ctr"/>
            <a:r>
              <a:rPr lang="en-US" dirty="0">
                <a:latin typeface="Calibri" panose="020F0502020204030204" pitchFamily="34" charset="0"/>
                <a:cs typeface="Calibri" panose="020F0502020204030204" pitchFamily="34" charset="0"/>
              </a:rPr>
              <a:t>macro-scale</a:t>
            </a:r>
          </a:p>
        </p:txBody>
      </p:sp>
      <p:sp>
        <p:nvSpPr>
          <p:cNvPr id="35" name="TextBox 34">
            <a:extLst>
              <a:ext uri="{FF2B5EF4-FFF2-40B4-BE49-F238E27FC236}">
                <a16:creationId xmlns:a16="http://schemas.microsoft.com/office/drawing/2014/main" id="{D4F85E94-1578-4792-BDE3-C86CB2868CE6}"/>
              </a:ext>
            </a:extLst>
          </p:cNvPr>
          <p:cNvSpPr txBox="1"/>
          <p:nvPr/>
        </p:nvSpPr>
        <p:spPr>
          <a:xfrm>
            <a:off x="6105084" y="5880508"/>
            <a:ext cx="3111500" cy="523220"/>
          </a:xfrm>
          <a:prstGeom prst="rect">
            <a:avLst/>
          </a:prstGeom>
          <a:noFill/>
        </p:spPr>
        <p:txBody>
          <a:bodyPr wrap="square" rtlCol="0">
            <a:spAutoFit/>
          </a:bodyPr>
          <a:lstStyle/>
          <a:p>
            <a:pPr algn="ctr"/>
            <a:r>
              <a:rPr lang="en-US" sz="1400" dirty="0">
                <a:latin typeface="Calibri"/>
                <a:cs typeface="Calibri"/>
              </a:rPr>
              <a:t>Work by C. </a:t>
            </a:r>
            <a:r>
              <a:rPr lang="en-US" sz="1400" dirty="0" err="1">
                <a:latin typeface="Calibri"/>
                <a:cs typeface="Calibri"/>
              </a:rPr>
              <a:t>Alleman</a:t>
            </a:r>
            <a:r>
              <a:rPr lang="en-US" sz="1400" dirty="0">
                <a:latin typeface="Calibri"/>
                <a:cs typeface="Calibri"/>
              </a:rPr>
              <a:t>, J. </a:t>
            </a:r>
            <a:r>
              <a:rPr lang="en-US" sz="1400" dirty="0" err="1">
                <a:latin typeface="Calibri"/>
                <a:cs typeface="Calibri"/>
              </a:rPr>
              <a:t>Foulk</a:t>
            </a:r>
            <a:r>
              <a:rPr lang="en-US" sz="1400" dirty="0">
                <a:latin typeface="Calibri"/>
                <a:cs typeface="Calibri"/>
              </a:rPr>
              <a:t>,</a:t>
            </a:r>
          </a:p>
          <a:p>
            <a:pPr algn="ctr"/>
            <a:r>
              <a:rPr lang="en-US" sz="1400" dirty="0">
                <a:latin typeface="Calibri"/>
                <a:cs typeface="Calibri"/>
              </a:rPr>
              <a:t>D. Littlewood, G. </a:t>
            </a:r>
            <a:r>
              <a:rPr lang="en-US" sz="1400" dirty="0" err="1">
                <a:latin typeface="Calibri"/>
                <a:cs typeface="Calibri"/>
              </a:rPr>
              <a:t>Bergel</a:t>
            </a:r>
            <a:endParaRPr lang="en-US" sz="1400" dirty="0">
              <a:latin typeface="Calibri"/>
              <a:cs typeface="Calibri"/>
            </a:endParaRPr>
          </a:p>
        </p:txBody>
      </p:sp>
      <p:sp>
        <p:nvSpPr>
          <p:cNvPr id="36" name="Rectangle 35">
            <a:extLst>
              <a:ext uri="{FF2B5EF4-FFF2-40B4-BE49-F238E27FC236}">
                <a16:creationId xmlns:a16="http://schemas.microsoft.com/office/drawing/2014/main" id="{6DBFF51B-61F5-4367-B81A-00E4E916FD6A}"/>
              </a:ext>
            </a:extLst>
          </p:cNvPr>
          <p:cNvSpPr/>
          <p:nvPr/>
        </p:nvSpPr>
        <p:spPr>
          <a:xfrm>
            <a:off x="131932" y="1783487"/>
            <a:ext cx="3970948" cy="2185214"/>
          </a:xfrm>
          <a:prstGeom prst="rect">
            <a:avLst/>
          </a:prstGeom>
        </p:spPr>
        <p:txBody>
          <a:bodyPr wrap="square">
            <a:spAutoFit/>
          </a:bodyPr>
          <a:lstStyle/>
          <a:p>
            <a:pPr marL="298450" lvl="1" indent="-285750">
              <a:buFont typeface="Arial" panose="020B0604020202020204" pitchFamily="34" charset="0"/>
              <a:buChar char="•"/>
            </a:pPr>
            <a:r>
              <a:rPr lang="en-US" b="1" i="1" dirty="0">
                <a:latin typeface="Calibri" panose="020F0502020204030204" pitchFamily="34" charset="0"/>
              </a:rPr>
              <a:t>Microstructure</a:t>
            </a:r>
            <a:r>
              <a:rPr lang="en-US" dirty="0">
                <a:latin typeface="Calibri" panose="020F0502020204030204" pitchFamily="34" charset="0"/>
              </a:rPr>
              <a:t> embedded in ASTM tensile geometry (right).</a:t>
            </a:r>
          </a:p>
          <a:p>
            <a:pPr marL="298450" lvl="1" indent="-285750">
              <a:buFont typeface="Arial" panose="020B0604020202020204" pitchFamily="34" charset="0"/>
              <a:buChar char="•"/>
            </a:pPr>
            <a:endParaRPr lang="en-US" sz="200" dirty="0">
              <a:latin typeface="Calibri" panose="020F0502020204030204" pitchFamily="34" charset="0"/>
            </a:endParaRPr>
          </a:p>
          <a:p>
            <a:pPr marL="298450" lvl="1" indent="-285750">
              <a:buFont typeface="Arial" panose="020B0604020202020204" pitchFamily="34" charset="0"/>
              <a:buChar char="•"/>
            </a:pPr>
            <a:endParaRPr lang="en-US" sz="200" dirty="0">
              <a:latin typeface="Calibri" panose="020F0502020204030204" pitchFamily="34" charset="0"/>
            </a:endParaRPr>
          </a:p>
          <a:p>
            <a:pPr marL="298450" lvl="1" indent="-285750">
              <a:buFont typeface="Arial" panose="020B0604020202020204" pitchFamily="34" charset="0"/>
              <a:buChar char="•"/>
            </a:pPr>
            <a:r>
              <a:rPr lang="en-US" dirty="0">
                <a:latin typeface="Calibri" panose="020F0502020204030204" pitchFamily="34" charset="0"/>
              </a:rPr>
              <a:t>Fix microstructure, investigate          </a:t>
            </a:r>
            <a:r>
              <a:rPr lang="en-US" b="1" i="1" dirty="0">
                <a:latin typeface="Calibri" panose="020F0502020204030204" pitchFamily="34" charset="0"/>
              </a:rPr>
              <a:t>ensemble</a:t>
            </a:r>
            <a:r>
              <a:rPr lang="en-US" dirty="0">
                <a:latin typeface="Calibri" panose="020F0502020204030204" pitchFamily="34" charset="0"/>
              </a:rPr>
              <a:t> of uniaxial loads. </a:t>
            </a:r>
          </a:p>
          <a:p>
            <a:pPr marL="298450" lvl="1" indent="-285750">
              <a:buFont typeface="Arial" panose="020B0604020202020204" pitchFamily="34" charset="0"/>
              <a:buChar char="•"/>
            </a:pPr>
            <a:endParaRPr lang="en-US" sz="200" dirty="0">
              <a:latin typeface="Calibri" panose="020F0502020204030204" pitchFamily="34" charset="0"/>
            </a:endParaRPr>
          </a:p>
          <a:p>
            <a:pPr marL="298450" lvl="1" indent="-285750">
              <a:buFont typeface="Arial" panose="020B0604020202020204" pitchFamily="34" charset="0"/>
              <a:buChar char="•"/>
            </a:pPr>
            <a:endParaRPr lang="en-US" sz="200" dirty="0">
              <a:latin typeface="Calibri" panose="020F0502020204030204" pitchFamily="34" charset="0"/>
            </a:endParaRPr>
          </a:p>
          <a:p>
            <a:pPr marL="298450" lvl="1" indent="-285750">
              <a:buFont typeface="Arial" panose="020B0604020202020204" pitchFamily="34" charset="0"/>
              <a:buChar char="•"/>
            </a:pPr>
            <a:r>
              <a:rPr lang="en-US" dirty="0">
                <a:latin typeface="Calibri" panose="020F0502020204030204" pitchFamily="34" charset="0"/>
              </a:rPr>
              <a:t>Fit flow curves with a </a:t>
            </a:r>
            <a:r>
              <a:rPr lang="en-US" b="1" i="1" dirty="0">
                <a:latin typeface="Calibri" panose="020F0502020204030204" pitchFamily="34" charset="0"/>
              </a:rPr>
              <a:t>macroscale</a:t>
            </a:r>
            <a:r>
              <a:rPr lang="en-US" dirty="0">
                <a:latin typeface="Calibri" panose="020F0502020204030204" pitchFamily="34" charset="0"/>
              </a:rPr>
              <a:t> J</a:t>
            </a:r>
            <a:r>
              <a:rPr lang="en-US" baseline="-25000" dirty="0">
                <a:latin typeface="Calibri" panose="020F0502020204030204" pitchFamily="34" charset="0"/>
              </a:rPr>
              <a:t>2</a:t>
            </a:r>
            <a:r>
              <a:rPr lang="en-US" dirty="0">
                <a:latin typeface="Calibri" panose="020F0502020204030204" pitchFamily="34" charset="0"/>
              </a:rPr>
              <a:t> plasticity model (below).</a:t>
            </a:r>
          </a:p>
          <a:p>
            <a:pPr marL="298450" lvl="1" indent="-285750">
              <a:buFont typeface="Arial" panose="020B0604020202020204" pitchFamily="34" charset="0"/>
              <a:buChar char="•"/>
            </a:pPr>
            <a:endParaRPr lang="en-US" sz="200" dirty="0">
              <a:latin typeface="Calibri" panose="020F0502020204030204" pitchFamily="34" charset="0"/>
            </a:endParaRPr>
          </a:p>
          <a:p>
            <a:pPr marL="298450" lvl="1" indent="-285750">
              <a:buFont typeface="Arial" panose="020B0604020202020204" pitchFamily="34" charset="0"/>
              <a:buChar char="•"/>
            </a:pPr>
            <a:endParaRPr lang="en-US" dirty="0">
              <a:latin typeface="Calibri" panose="020F0502020204030204" pitchFamily="34" charset="0"/>
            </a:endParaRPr>
          </a:p>
        </p:txBody>
      </p:sp>
      <p:pic>
        <p:nvPicPr>
          <p:cNvPr id="37" name="Picture 36">
            <a:extLst>
              <a:ext uri="{FF2B5EF4-FFF2-40B4-BE49-F238E27FC236}">
                <a16:creationId xmlns:a16="http://schemas.microsoft.com/office/drawing/2014/main" id="{1A5FB86B-7954-44B5-B7CD-154AB3FAD198}"/>
              </a:ext>
            </a:extLst>
          </p:cNvPr>
          <p:cNvPicPr>
            <a:picLocks noChangeAspect="1"/>
          </p:cNvPicPr>
          <p:nvPr/>
        </p:nvPicPr>
        <p:blipFill rotWithShape="1">
          <a:blip r:embed="rId5">
            <a:extLst>
              <a:ext uri="{28A0092B-C50C-407E-A947-70E740481C1C}">
                <a14:useLocalDpi xmlns:a14="http://schemas.microsoft.com/office/drawing/2010/main" val="0"/>
              </a:ext>
            </a:extLst>
          </a:blip>
          <a:srcRect r="2143"/>
          <a:stretch/>
        </p:blipFill>
        <p:spPr>
          <a:xfrm>
            <a:off x="309107" y="3688190"/>
            <a:ext cx="3504871" cy="2686228"/>
          </a:xfrm>
          <a:prstGeom prst="rect">
            <a:avLst/>
          </a:prstGeom>
        </p:spPr>
      </p:pic>
      <p:pic>
        <p:nvPicPr>
          <p:cNvPr id="39" name="Picture 38" descr="A close up of a logo&#10;&#10;Description automatically generated">
            <a:extLst>
              <a:ext uri="{FF2B5EF4-FFF2-40B4-BE49-F238E27FC236}">
                <a16:creationId xmlns:a16="http://schemas.microsoft.com/office/drawing/2014/main" id="{812D475C-F523-458E-8F3B-C0A24F4E60E3}"/>
              </a:ext>
            </a:extLst>
          </p:cNvPr>
          <p:cNvPicPr>
            <a:picLocks noChangeAspect="1"/>
          </p:cNvPicPr>
          <p:nvPr/>
        </p:nvPicPr>
        <p:blipFill>
          <a:blip r:embed="rId6"/>
          <a:stretch>
            <a:fillRect/>
          </a:stretch>
        </p:blipFill>
        <p:spPr>
          <a:xfrm>
            <a:off x="8137721" y="4259360"/>
            <a:ext cx="660291" cy="873401"/>
          </a:xfrm>
          <a:prstGeom prst="rect">
            <a:avLst/>
          </a:prstGeom>
        </p:spPr>
      </p:pic>
      <p:sp>
        <p:nvSpPr>
          <p:cNvPr id="40" name="Rectangle 39">
            <a:extLst>
              <a:ext uri="{FF2B5EF4-FFF2-40B4-BE49-F238E27FC236}">
                <a16:creationId xmlns:a16="http://schemas.microsoft.com/office/drawing/2014/main" id="{165DB0E8-6C71-40DF-BD69-84B491FA0EC9}"/>
              </a:ext>
            </a:extLst>
          </p:cNvPr>
          <p:cNvSpPr/>
          <p:nvPr/>
        </p:nvSpPr>
        <p:spPr>
          <a:xfrm>
            <a:off x="4262289" y="1737650"/>
            <a:ext cx="4688656" cy="369332"/>
          </a:xfrm>
          <a:prstGeom prst="rect">
            <a:avLst/>
          </a:prstGeom>
          <a:ln>
            <a:solidFill>
              <a:schemeClr val="tx1"/>
            </a:solidFill>
          </a:ln>
        </p:spPr>
        <p:txBody>
          <a:bodyPr wrap="none">
            <a:spAutoFit/>
          </a:bodyPr>
          <a:lstStyle/>
          <a:p>
            <a:pPr marL="12700" lvl="1" algn="ctr"/>
            <a:r>
              <a:rPr lang="en-US" b="1" i="1" dirty="0">
                <a:latin typeface="Calibri" panose="020F0502020204030204" pitchFamily="34" charset="0"/>
              </a:rPr>
              <a:t>Goal: </a:t>
            </a:r>
            <a:r>
              <a:rPr lang="en-US" i="1" dirty="0">
                <a:latin typeface="Calibri" panose="020F0502020204030204" pitchFamily="34" charset="0"/>
              </a:rPr>
              <a:t>study strain localization in microstructure.</a:t>
            </a:r>
          </a:p>
        </p:txBody>
      </p:sp>
      <p:sp>
        <p:nvSpPr>
          <p:cNvPr id="2" name="Slide Number Placeholder 1">
            <a:extLst>
              <a:ext uri="{FF2B5EF4-FFF2-40B4-BE49-F238E27FC236}">
                <a16:creationId xmlns:a16="http://schemas.microsoft.com/office/drawing/2014/main" id="{74F258F8-8C4E-4643-931D-928298B76C3F}"/>
              </a:ext>
            </a:extLst>
          </p:cNvPr>
          <p:cNvSpPr>
            <a:spLocks noGrp="1"/>
          </p:cNvSpPr>
          <p:nvPr>
            <p:ph type="sldNum" sz="quarter" idx="12"/>
          </p:nvPr>
        </p:nvSpPr>
        <p:spPr/>
        <p:txBody>
          <a:bodyPr/>
          <a:lstStyle/>
          <a:p>
            <a:fld id="{A5E55A7B-7854-E145-92D9-B491DF4BAE2D}" type="slidenum">
              <a:rPr lang="en-US" smtClean="0"/>
              <a:pPr/>
              <a:t>33</a:t>
            </a:fld>
            <a:endParaRPr lang="en-US" dirty="0"/>
          </a:p>
        </p:txBody>
      </p:sp>
    </p:spTree>
    <p:extLst>
      <p:ext uri="{BB962C8B-B14F-4D97-AF65-F5344CB8AC3E}">
        <p14:creationId xmlns:p14="http://schemas.microsoft.com/office/powerpoint/2010/main" val="4174984477"/>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 name="Picture 6" descr="Diagram&#10;&#10;Description automatically generated">
            <a:extLst>
              <a:ext uri="{FF2B5EF4-FFF2-40B4-BE49-F238E27FC236}">
                <a16:creationId xmlns:a16="http://schemas.microsoft.com/office/drawing/2014/main" id="{4DEDE73E-F27A-4E8A-AFEC-DAC5059E9626}"/>
              </a:ext>
            </a:extLst>
          </p:cNvPr>
          <p:cNvPicPr>
            <a:picLocks noChangeAspect="1"/>
          </p:cNvPicPr>
          <p:nvPr/>
        </p:nvPicPr>
        <p:blipFill>
          <a:blip r:embed="rId3"/>
          <a:stretch>
            <a:fillRect/>
          </a:stretch>
        </p:blipFill>
        <p:spPr>
          <a:xfrm>
            <a:off x="4654410" y="3804456"/>
            <a:ext cx="4489590" cy="2406679"/>
          </a:xfrm>
          <a:prstGeom prst="rect">
            <a:avLst/>
          </a:prstGeom>
        </p:spPr>
      </p:pic>
      <p:sp>
        <p:nvSpPr>
          <p:cNvPr id="101" name="TextShape 1"/>
          <p:cNvSpPr txBox="1"/>
          <p:nvPr/>
        </p:nvSpPr>
        <p:spPr>
          <a:xfrm>
            <a:off x="304800" y="0"/>
            <a:ext cx="8229240" cy="991440"/>
          </a:xfrm>
          <a:prstGeom prst="rect">
            <a:avLst/>
          </a:prstGeom>
          <a:noFill/>
          <a:ln>
            <a:noFill/>
          </a:ln>
        </p:spPr>
        <p:txBody>
          <a:bodyPr anchor="ctr"/>
          <a:lstStyle/>
          <a:p>
            <a:r>
              <a:rPr lang="en-US" sz="3600" dirty="0">
                <a:latin typeface="Calibri" panose="020F0502020204030204" pitchFamily="34" charset="0"/>
              </a:rPr>
              <a:t>Outline</a:t>
            </a:r>
            <a:endParaRPr sz="3600" dirty="0">
              <a:latin typeface="Calibri" panose="020F0502020204030204" pitchFamily="34" charset="0"/>
            </a:endParaRPr>
          </a:p>
        </p:txBody>
      </p:sp>
      <p:sp>
        <p:nvSpPr>
          <p:cNvPr id="102" name="TextShape 2"/>
          <p:cNvSpPr txBox="1"/>
          <p:nvPr/>
        </p:nvSpPr>
        <p:spPr>
          <a:xfrm>
            <a:off x="73739" y="991440"/>
            <a:ext cx="6450351" cy="5348870"/>
          </a:xfrm>
          <a:prstGeom prst="rect">
            <a:avLst/>
          </a:prstGeom>
          <a:noFill/>
          <a:ln>
            <a:noFill/>
          </a:ln>
        </p:spPr>
        <p:txBody>
          <a:bodyPr/>
          <a:lstStyle/>
          <a:p>
            <a:pPr marL="457200" indent="-457200">
              <a:buAutoNum type="arabicPeriod"/>
            </a:pPr>
            <a:r>
              <a:rPr lang="en-US" sz="2400" b="1" dirty="0">
                <a:latin typeface="Calibri" panose="020F0502020204030204" pitchFamily="34" charset="0"/>
              </a:rPr>
              <a:t>Alternating Schwarz Method for Coupling of Full Order Models (FOMs) in Solid Mechanics</a:t>
            </a:r>
          </a:p>
          <a:p>
            <a:pPr marL="457200" indent="-457200">
              <a:buAutoNum type="arabicPeriod"/>
            </a:pPr>
            <a:endParaRPr lang="en-US" sz="400" dirty="0">
              <a:latin typeface="Calibri" panose="020F0502020204030204" pitchFamily="34" charset="0"/>
            </a:endParaRPr>
          </a:p>
          <a:p>
            <a:pPr marL="914400" lvl="1" indent="-457200">
              <a:buFont typeface="Arial" panose="020B0604020202020204" pitchFamily="34" charset="0"/>
              <a:buChar char="•"/>
            </a:pPr>
            <a:r>
              <a:rPr lang="en-US" sz="2400" dirty="0">
                <a:latin typeface="Calibri" panose="020F0502020204030204" pitchFamily="34" charset="0"/>
              </a:rPr>
              <a:t>Motivation &amp; Background</a:t>
            </a:r>
          </a:p>
          <a:p>
            <a:pPr marL="914400" lvl="1" indent="-457200">
              <a:buFont typeface="Arial" panose="020B0604020202020204" pitchFamily="34" charset="0"/>
              <a:buChar char="•"/>
            </a:pPr>
            <a:endParaRPr lang="en-US" sz="400" dirty="0">
              <a:latin typeface="Calibri" panose="020F0502020204030204" pitchFamily="34" charset="0"/>
            </a:endParaRPr>
          </a:p>
          <a:p>
            <a:pPr marL="914400" lvl="1" indent="-457200">
              <a:buFont typeface="Arial" panose="020B0604020202020204" pitchFamily="34" charset="0"/>
              <a:buChar char="•"/>
            </a:pPr>
            <a:r>
              <a:rPr lang="en-US" sz="2400" dirty="0" err="1">
                <a:latin typeface="Calibri" panose="020F0502020204030204" pitchFamily="34" charset="0"/>
              </a:rPr>
              <a:t>Quasistatics</a:t>
            </a:r>
            <a:endParaRPr lang="en-US" sz="2400" dirty="0">
              <a:latin typeface="Calibri" panose="020F0502020204030204" pitchFamily="34" charset="0"/>
            </a:endParaRPr>
          </a:p>
          <a:p>
            <a:pPr marL="914400" lvl="1" indent="-457200">
              <a:buFont typeface="Arial" panose="020B0604020202020204" pitchFamily="34" charset="0"/>
              <a:buChar char="•"/>
            </a:pPr>
            <a:endParaRPr lang="en-US" sz="400" dirty="0">
              <a:latin typeface="Calibri" panose="020F0502020204030204" pitchFamily="34" charset="0"/>
            </a:endParaRPr>
          </a:p>
          <a:p>
            <a:pPr marL="914400" lvl="1" indent="-457200">
              <a:buFont typeface="Arial" panose="020B0604020202020204" pitchFamily="34" charset="0"/>
              <a:buChar char="•"/>
            </a:pPr>
            <a:r>
              <a:rPr lang="en-US" sz="2400" b="1" dirty="0">
                <a:latin typeface="Calibri" panose="020F0502020204030204" pitchFamily="34" charset="0"/>
              </a:rPr>
              <a:t>Extension to Dynamics </a:t>
            </a:r>
          </a:p>
          <a:p>
            <a:pPr marL="914400" lvl="1" indent="-457200">
              <a:buFont typeface="Arial" panose="020B0604020202020204" pitchFamily="34" charset="0"/>
              <a:buChar char="•"/>
            </a:pPr>
            <a:endParaRPr lang="en-US" sz="400" dirty="0">
              <a:latin typeface="Calibri" panose="020F0502020204030204" pitchFamily="34" charset="0"/>
            </a:endParaRPr>
          </a:p>
          <a:p>
            <a:pPr marL="914400" lvl="1" indent="-457200">
              <a:buFont typeface="Arial" panose="020B0604020202020204" pitchFamily="34" charset="0"/>
              <a:buChar char="•"/>
            </a:pPr>
            <a:r>
              <a:rPr lang="en-US" sz="2400" dirty="0">
                <a:latin typeface="Calibri" panose="020F0502020204030204" pitchFamily="34" charset="0"/>
              </a:rPr>
              <a:t>Summary &amp; Next Steps</a:t>
            </a:r>
          </a:p>
          <a:p>
            <a:pPr lvl="1"/>
            <a:endParaRPr lang="en-US" sz="2400" dirty="0">
              <a:latin typeface="Calibri" panose="020F0502020204030204" pitchFamily="34" charset="0"/>
            </a:endParaRPr>
          </a:p>
          <a:p>
            <a:pPr marL="457200" indent="-457200">
              <a:buAutoNum type="arabicPeriod"/>
            </a:pPr>
            <a:r>
              <a:rPr lang="en-US" sz="2400" dirty="0">
                <a:latin typeface="Calibri" panose="020F0502020204030204" pitchFamily="34" charset="0"/>
              </a:rPr>
              <a:t>Alternating Schwarz Method for                          FOM-ROM* and ROM-ROM Coupling</a:t>
            </a:r>
          </a:p>
          <a:p>
            <a:pPr marL="457200" indent="-457200">
              <a:buAutoNum type="arabicPeriod"/>
            </a:pPr>
            <a:endParaRPr lang="en-US" sz="400" dirty="0">
              <a:latin typeface="Calibri" panose="020F0502020204030204" pitchFamily="34" charset="0"/>
            </a:endParaRPr>
          </a:p>
          <a:p>
            <a:pPr marL="914400" lvl="1" indent="-457200">
              <a:buFont typeface="Arial" panose="020B0604020202020204" pitchFamily="34" charset="0"/>
              <a:buChar char="•"/>
            </a:pPr>
            <a:r>
              <a:rPr lang="en-US" sz="2400" dirty="0">
                <a:latin typeface="Calibri" panose="020F0502020204030204" pitchFamily="34" charset="0"/>
              </a:rPr>
              <a:t>Motivation &amp; Background </a:t>
            </a:r>
          </a:p>
          <a:p>
            <a:pPr marL="914400" lvl="1" indent="-457200">
              <a:buFont typeface="Arial" panose="020B0604020202020204" pitchFamily="34" charset="0"/>
              <a:buChar char="•"/>
            </a:pPr>
            <a:endParaRPr lang="en-US" sz="400" dirty="0">
              <a:latin typeface="Calibri" panose="020F0502020204030204" pitchFamily="34" charset="0"/>
            </a:endParaRPr>
          </a:p>
          <a:p>
            <a:pPr marL="914400" lvl="1" indent="-457200">
              <a:buFont typeface="Arial" panose="020B0604020202020204" pitchFamily="34" charset="0"/>
              <a:buChar char="•"/>
            </a:pPr>
            <a:r>
              <a:rPr lang="en-US" sz="2400" dirty="0">
                <a:latin typeface="Calibri" panose="020F0502020204030204" pitchFamily="34" charset="0"/>
              </a:rPr>
              <a:t>Demonstration</a:t>
            </a:r>
          </a:p>
          <a:p>
            <a:pPr marL="914400" lvl="1" indent="-457200">
              <a:buFont typeface="Arial" panose="020B0604020202020204" pitchFamily="34" charset="0"/>
              <a:buChar char="•"/>
            </a:pPr>
            <a:endParaRPr lang="en-US" sz="400" dirty="0">
              <a:latin typeface="Calibri" panose="020F0502020204030204" pitchFamily="34" charset="0"/>
            </a:endParaRPr>
          </a:p>
          <a:p>
            <a:pPr marL="914400" lvl="1" indent="-457200">
              <a:buFont typeface="Arial" panose="020B0604020202020204" pitchFamily="34" charset="0"/>
              <a:buChar char="•"/>
            </a:pPr>
            <a:r>
              <a:rPr lang="en-US" sz="2400" dirty="0">
                <a:latin typeface="Calibri" panose="020F0502020204030204" pitchFamily="34" charset="0"/>
              </a:rPr>
              <a:t>Ongoing &amp; Future Work</a:t>
            </a:r>
          </a:p>
          <a:p>
            <a:pPr marL="914400" lvl="1" indent="-457200">
              <a:buFont typeface="Arial" panose="020B0604020202020204" pitchFamily="34" charset="0"/>
              <a:buChar char="•"/>
            </a:pPr>
            <a:endParaRPr lang="en-US" sz="2400" dirty="0">
              <a:latin typeface="Calibri" panose="020F0502020204030204" pitchFamily="34" charset="0"/>
            </a:endParaRPr>
          </a:p>
          <a:p>
            <a:pPr marL="914400" lvl="1" indent="-457200">
              <a:buFont typeface="Arial" panose="020B0604020202020204" pitchFamily="34" charset="0"/>
              <a:buChar char="•"/>
            </a:pPr>
            <a:endParaRPr lang="en-US" sz="2400" dirty="0">
              <a:latin typeface="Calibri" panose="020F0502020204030204" pitchFamily="34" charset="0"/>
            </a:endParaRPr>
          </a:p>
          <a:p>
            <a:endParaRPr sz="2400" dirty="0">
              <a:latin typeface="Calibri" panose="020F0502020204030204" pitchFamily="34" charset="0"/>
            </a:endParaRPr>
          </a:p>
        </p:txBody>
      </p:sp>
      <p:sp>
        <p:nvSpPr>
          <p:cNvPr id="2" name="Slide Number Placeholder 1">
            <a:extLst>
              <a:ext uri="{FF2B5EF4-FFF2-40B4-BE49-F238E27FC236}">
                <a16:creationId xmlns:a16="http://schemas.microsoft.com/office/drawing/2014/main" id="{805E14DB-F505-4B6E-B151-6BAAB23A7FBF}"/>
              </a:ext>
            </a:extLst>
          </p:cNvPr>
          <p:cNvSpPr>
            <a:spLocks noGrp="1"/>
          </p:cNvSpPr>
          <p:nvPr>
            <p:ph type="sldNum" sz="quarter" idx="12"/>
          </p:nvPr>
        </p:nvSpPr>
        <p:spPr/>
        <p:txBody>
          <a:bodyPr/>
          <a:lstStyle/>
          <a:p>
            <a:fld id="{A5E55A7B-7854-E145-92D9-B491DF4BAE2D}" type="slidenum">
              <a:rPr lang="en-US" smtClean="0"/>
              <a:pPr/>
              <a:t>34</a:t>
            </a:fld>
            <a:endParaRPr lang="en-US" dirty="0"/>
          </a:p>
        </p:txBody>
      </p:sp>
      <p:pic>
        <p:nvPicPr>
          <p:cNvPr id="8" name="Picture 7">
            <a:extLst>
              <a:ext uri="{FF2B5EF4-FFF2-40B4-BE49-F238E27FC236}">
                <a16:creationId xmlns:a16="http://schemas.microsoft.com/office/drawing/2014/main" id="{2DDDE8A6-7E41-4A84-BF6B-FBF8927911C3}"/>
              </a:ext>
            </a:extLst>
          </p:cNvPr>
          <p:cNvPicPr>
            <a:picLocks noChangeAspect="1"/>
          </p:cNvPicPr>
          <p:nvPr/>
        </p:nvPicPr>
        <p:blipFill>
          <a:blip r:embed="rId4"/>
          <a:stretch>
            <a:fillRect/>
          </a:stretch>
        </p:blipFill>
        <p:spPr>
          <a:xfrm>
            <a:off x="6404682" y="2041573"/>
            <a:ext cx="2799522" cy="1434538"/>
          </a:xfrm>
          <a:prstGeom prst="rect">
            <a:avLst/>
          </a:prstGeom>
        </p:spPr>
      </p:pic>
      <p:pic>
        <p:nvPicPr>
          <p:cNvPr id="9" name="Picture 8">
            <a:extLst>
              <a:ext uri="{FF2B5EF4-FFF2-40B4-BE49-F238E27FC236}">
                <a16:creationId xmlns:a16="http://schemas.microsoft.com/office/drawing/2014/main" id="{4721F3D3-2161-486D-80E0-DC9C4C41D8C5}"/>
              </a:ext>
            </a:extLst>
          </p:cNvPr>
          <p:cNvPicPr>
            <a:picLocks noChangeAspect="1"/>
          </p:cNvPicPr>
          <p:nvPr/>
        </p:nvPicPr>
        <p:blipFill>
          <a:blip r:embed="rId5"/>
          <a:stretch>
            <a:fillRect/>
          </a:stretch>
        </p:blipFill>
        <p:spPr>
          <a:xfrm>
            <a:off x="6404682" y="646865"/>
            <a:ext cx="2739318" cy="1434538"/>
          </a:xfrm>
          <a:prstGeom prst="rect">
            <a:avLst/>
          </a:prstGeom>
        </p:spPr>
      </p:pic>
      <p:sp>
        <p:nvSpPr>
          <p:cNvPr id="3" name="TextBox 2">
            <a:extLst>
              <a:ext uri="{FF2B5EF4-FFF2-40B4-BE49-F238E27FC236}">
                <a16:creationId xmlns:a16="http://schemas.microsoft.com/office/drawing/2014/main" id="{9C17EAC9-2546-4C83-9D8B-C19B660FE055}"/>
              </a:ext>
            </a:extLst>
          </p:cNvPr>
          <p:cNvSpPr txBox="1"/>
          <p:nvPr/>
        </p:nvSpPr>
        <p:spPr>
          <a:xfrm>
            <a:off x="0" y="6500219"/>
            <a:ext cx="4911047" cy="369332"/>
          </a:xfrm>
          <a:prstGeom prst="rect">
            <a:avLst/>
          </a:prstGeom>
          <a:noFill/>
        </p:spPr>
        <p:txBody>
          <a:bodyPr wrap="square" rtlCol="0">
            <a:spAutoFit/>
          </a:bodyPr>
          <a:lstStyle/>
          <a:p>
            <a:r>
              <a:rPr lang="en-US" dirty="0">
                <a:solidFill>
                  <a:schemeClr val="bg1"/>
                </a:solidFill>
                <a:latin typeface="Calibri" panose="020F0502020204030204" pitchFamily="34" charset="0"/>
                <a:cs typeface="Calibri" panose="020F0502020204030204" pitchFamily="34" charset="0"/>
              </a:rPr>
              <a:t>* Projection-based Reduced Order Model</a:t>
            </a:r>
          </a:p>
        </p:txBody>
      </p:sp>
    </p:spTree>
    <p:extLst>
      <p:ext uri="{BB962C8B-B14F-4D97-AF65-F5344CB8AC3E}">
        <p14:creationId xmlns:p14="http://schemas.microsoft.com/office/powerpoint/2010/main" val="287887196"/>
      </p:ext>
    </p:extLst>
  </p:cSld>
  <p:clrMapOvr>
    <a:masterClrMapping/>
  </p:clrMapOvr>
  <p:timing>
    <p:tnLst>
      <p:par>
        <p:cTn id="1" dur="indefinite" restart="never" nodeType="tmRoot">
          <p:childTnLst>
            <p:seq>
              <p:cTn id="2" nodeType="mainSeq"/>
              <p:prevCondLst>
                <p:cond evt="onPrev" delay="0">
                  <p:tgtEl>
                    <p:sldTgt/>
                  </p:tgtEl>
                </p:cond>
              </p:prevCondLst>
              <p:nextCondLst>
                <p:cond evt="onNext" delay="0">
                  <p:tgtEl>
                    <p:sldTgt/>
                  </p:tgtEl>
                </p:cond>
              </p:nextCondLst>
            </p:seq>
          </p:childTnLst>
        </p:cTn>
      </p:par>
    </p:tnLst>
  </p:timing>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37142" y="39244"/>
            <a:ext cx="7915056" cy="649182"/>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Dynamic Solid Mechanics Formulation</a:t>
            </a:r>
          </a:p>
        </p:txBody>
      </p:sp>
      <p:sp>
        <p:nvSpPr>
          <p:cNvPr id="4" name="Slide Number Placeholder 3">
            <a:extLst>
              <a:ext uri="{FF2B5EF4-FFF2-40B4-BE49-F238E27FC236}">
                <a16:creationId xmlns:a16="http://schemas.microsoft.com/office/drawing/2014/main" id="{08CC152D-E1DD-4F19-AE0F-28F8A4C5A83F}"/>
              </a:ext>
            </a:extLst>
          </p:cNvPr>
          <p:cNvSpPr>
            <a:spLocks noGrp="1"/>
          </p:cNvSpPr>
          <p:nvPr>
            <p:ph type="sldNum" sz="quarter" idx="12"/>
          </p:nvPr>
        </p:nvSpPr>
        <p:spPr/>
        <p:txBody>
          <a:bodyPr/>
          <a:lstStyle/>
          <a:p>
            <a:fld id="{A5E55A7B-7854-E145-92D9-B491DF4BAE2D}" type="slidenum">
              <a:rPr lang="en-US" smtClean="0"/>
              <a:pPr/>
              <a:t>35</a:t>
            </a:fld>
            <a:endParaRPr lang="en-US" dirty="0"/>
          </a:p>
        </p:txBody>
      </p:sp>
      <p:sp>
        <p:nvSpPr>
          <p:cNvPr id="2" name="TextBox 1">
            <a:extLst>
              <a:ext uri="{FF2B5EF4-FFF2-40B4-BE49-F238E27FC236}">
                <a16:creationId xmlns:a16="http://schemas.microsoft.com/office/drawing/2014/main" id="{EF1495C6-FAA8-4957-AB07-59C6072ADFD3}"/>
              </a:ext>
            </a:extLst>
          </p:cNvPr>
          <p:cNvSpPr txBox="1"/>
          <p:nvPr/>
        </p:nvSpPr>
        <p:spPr>
          <a:xfrm>
            <a:off x="226031" y="986319"/>
            <a:ext cx="8486454" cy="400110"/>
          </a:xfrm>
          <a:prstGeom prst="rect">
            <a:avLst/>
          </a:prstGeom>
          <a:noFill/>
        </p:spPr>
        <p:txBody>
          <a:bodyPr wrap="square" rtlCol="0">
            <a:spAutoFit/>
          </a:bodyPr>
          <a:lstStyle/>
          <a:p>
            <a:pPr marL="285750" indent="-285750">
              <a:buFont typeface="Arial" panose="020B0604020202020204" pitchFamily="34" charset="0"/>
              <a:buChar char="•"/>
            </a:pPr>
            <a:r>
              <a:rPr lang="en-US" sz="2000" dirty="0">
                <a:latin typeface="Calibri" panose="020F0502020204030204" pitchFamily="34" charset="0"/>
                <a:cs typeface="Calibri" panose="020F0502020204030204" pitchFamily="34" charset="0"/>
              </a:rPr>
              <a:t>Kinetic energy: </a:t>
            </a:r>
          </a:p>
        </p:txBody>
      </p:sp>
      <mc:AlternateContent xmlns:mc="http://schemas.openxmlformats.org/markup-compatibility/2006" xmlns:a14="http://schemas.microsoft.com/office/drawing/2010/main">
        <mc:Choice Requires="a14">
          <p:sp>
            <p:nvSpPr>
              <p:cNvPr id="3" name="TextBox 2">
                <a:extLst>
                  <a:ext uri="{FF2B5EF4-FFF2-40B4-BE49-F238E27FC236}">
                    <a16:creationId xmlns:a16="http://schemas.microsoft.com/office/drawing/2014/main" id="{87E2C753-6BF3-45AD-BE1B-71D23F9BB323}"/>
                  </a:ext>
                </a:extLst>
              </p:cNvPr>
              <p:cNvSpPr txBox="1"/>
              <p:nvPr/>
            </p:nvSpPr>
            <p:spPr>
              <a:xfrm>
                <a:off x="2703785" y="822748"/>
                <a:ext cx="2433294" cy="645561"/>
              </a:xfrm>
              <a:prstGeom prst="rect">
                <a:avLst/>
              </a:prstGeom>
              <a:noFill/>
            </p:spPr>
            <p:txBody>
              <a:bodyPr wrap="none" lIns="0" tIns="0" rIns="0" bIns="0" rtlCol="0">
                <a:spAutoFit/>
              </a:bodyPr>
              <a:lstStyle/>
              <a:p>
                <a:pPr/>
                <a14:m>
                  <m:oMathPara xmlns:m="http://schemas.openxmlformats.org/officeDocument/2006/math">
                    <m:oMathParaPr>
                      <m:jc m:val="centerGroup"/>
                    </m:oMathParaPr>
                    <m:oMath xmlns:m="http://schemas.openxmlformats.org/officeDocument/2006/math">
                      <m:r>
                        <a:rPr lang="en-US" b="0" i="1" smtClean="0">
                          <a:latin typeface="Cambria Math" panose="02040503050406030204" pitchFamily="18" charset="0"/>
                        </a:rPr>
                        <m:t>𝑇</m:t>
                      </m:r>
                      <m:d>
                        <m:dPr>
                          <m:ctrlPr>
                            <a:rPr lang="en-US" b="0" i="1" smtClean="0">
                              <a:latin typeface="Cambria Math" panose="02040503050406030204" pitchFamily="18" charset="0"/>
                            </a:rPr>
                          </m:ctrlPr>
                        </m:dPr>
                        <m:e>
                          <m:acc>
                            <m:accPr>
                              <m:chr m:val="̇"/>
                              <m:ctrlPr>
                                <a:rPr lang="en-US" b="1" i="1" smtClean="0">
                                  <a:latin typeface="Cambria Math" panose="02040503050406030204" pitchFamily="18" charset="0"/>
                                </a:rPr>
                              </m:ctrlPr>
                            </m:accPr>
                            <m:e>
                              <m:r>
                                <a:rPr lang="en-US" b="1" i="1" smtClean="0">
                                  <a:latin typeface="Cambria Math" panose="02040503050406030204" pitchFamily="18" charset="0"/>
                                  <a:ea typeface="Cambria Math" panose="02040503050406030204" pitchFamily="18" charset="0"/>
                                </a:rPr>
                                <m:t>𝝋</m:t>
                              </m:r>
                            </m:e>
                          </m:acc>
                        </m:e>
                      </m:d>
                      <m:r>
                        <a:rPr lang="en-US" b="0" i="1" smtClean="0">
                          <a:latin typeface="Cambria Math" panose="02040503050406030204" pitchFamily="18" charset="0"/>
                        </a:rPr>
                        <m:t>≔</m:t>
                      </m:r>
                      <m:f>
                        <m:fPr>
                          <m:ctrlPr>
                            <a:rPr lang="en-US" b="0" i="1" smtClean="0">
                              <a:latin typeface="Cambria Math" panose="02040503050406030204" pitchFamily="18" charset="0"/>
                            </a:rPr>
                          </m:ctrlPr>
                        </m:fPr>
                        <m:num>
                          <m:r>
                            <a:rPr lang="en-US" b="0" i="1" smtClean="0">
                              <a:latin typeface="Cambria Math" panose="02040503050406030204" pitchFamily="18" charset="0"/>
                            </a:rPr>
                            <m:t>1</m:t>
                          </m:r>
                        </m:num>
                        <m:den>
                          <m:r>
                            <a:rPr lang="en-US" b="0" i="1" smtClean="0">
                              <a:latin typeface="Cambria Math" panose="02040503050406030204" pitchFamily="18" charset="0"/>
                            </a:rPr>
                            <m:t>2</m:t>
                          </m:r>
                        </m:den>
                      </m:f>
                      <m:nary>
                        <m:naryPr>
                          <m:ctrlPr>
                            <a:rPr lang="en-US" b="0" i="1" smtClean="0">
                              <a:latin typeface="Cambria Math" panose="02040503050406030204" pitchFamily="18" charset="0"/>
                            </a:rPr>
                          </m:ctrlPr>
                        </m:naryPr>
                        <m:sub>
                          <m:r>
                            <m:rPr>
                              <m:sty m:val="p"/>
                              <m:brk m:alnAt="23"/>
                            </m:rPr>
                            <a:rPr lang="el-GR" b="0" i="1" smtClean="0">
                              <a:latin typeface="Cambria Math" panose="02040503050406030204" pitchFamily="18" charset="0"/>
                              <a:ea typeface="Cambria Math" panose="02040503050406030204" pitchFamily="18" charset="0"/>
                            </a:rPr>
                            <m:t>Ω</m:t>
                          </m:r>
                        </m:sub>
                        <m:sup/>
                        <m:e>
                          <m:r>
                            <a:rPr lang="en-US" b="0" i="1" smtClean="0">
                              <a:latin typeface="Cambria Math" panose="02040503050406030204" pitchFamily="18" charset="0"/>
                              <a:ea typeface="Cambria Math" panose="02040503050406030204" pitchFamily="18" charset="0"/>
                            </a:rPr>
                            <m:t>𝜌</m:t>
                          </m:r>
                          <m:acc>
                            <m:accPr>
                              <m:chr m:val="̇"/>
                              <m:ctrlPr>
                                <a:rPr lang="en-US" b="1" i="1">
                                  <a:latin typeface="Cambria Math" panose="02040503050406030204" pitchFamily="18" charset="0"/>
                                </a:rPr>
                              </m:ctrlPr>
                            </m:accPr>
                            <m:e>
                              <m:r>
                                <a:rPr lang="en-US" b="1" i="1">
                                  <a:latin typeface="Cambria Math" panose="02040503050406030204" pitchFamily="18" charset="0"/>
                                  <a:ea typeface="Cambria Math" panose="02040503050406030204" pitchFamily="18" charset="0"/>
                                </a:rPr>
                                <m:t>𝝋</m:t>
                              </m:r>
                            </m:e>
                          </m:acc>
                          <m:r>
                            <a:rPr lang="en-US" i="1" smtClean="0">
                              <a:latin typeface="Cambria Math" panose="02040503050406030204" pitchFamily="18" charset="0"/>
                              <a:ea typeface="Cambria Math" panose="02040503050406030204" pitchFamily="18" charset="0"/>
                            </a:rPr>
                            <m:t>∙</m:t>
                          </m:r>
                          <m:acc>
                            <m:accPr>
                              <m:chr m:val="̇"/>
                              <m:ctrlPr>
                                <a:rPr lang="en-US" b="1" i="1">
                                  <a:latin typeface="Cambria Math" panose="02040503050406030204" pitchFamily="18" charset="0"/>
                                </a:rPr>
                              </m:ctrlPr>
                            </m:accPr>
                            <m:e>
                              <m:r>
                                <a:rPr lang="en-US" b="1" i="1">
                                  <a:latin typeface="Cambria Math" panose="02040503050406030204" pitchFamily="18" charset="0"/>
                                  <a:ea typeface="Cambria Math" panose="02040503050406030204" pitchFamily="18" charset="0"/>
                                </a:rPr>
                                <m:t>𝝋</m:t>
                              </m:r>
                            </m:e>
                          </m:acc>
                          <m:r>
                            <a:rPr lang="en-US" b="1" i="1" smtClean="0">
                              <a:latin typeface="Cambria Math" panose="02040503050406030204" pitchFamily="18" charset="0"/>
                              <a:ea typeface="Cambria Math" panose="02040503050406030204" pitchFamily="18" charset="0"/>
                            </a:rPr>
                            <m:t> </m:t>
                          </m:r>
                          <m:r>
                            <a:rPr lang="en-US" b="0" i="1" smtClean="0">
                              <a:latin typeface="Cambria Math" panose="02040503050406030204" pitchFamily="18" charset="0"/>
                              <a:ea typeface="Cambria Math" panose="02040503050406030204" pitchFamily="18" charset="0"/>
                            </a:rPr>
                            <m:t>𝑑𝑉</m:t>
                          </m:r>
                        </m:e>
                      </m:nary>
                    </m:oMath>
                  </m:oMathPara>
                </a14:m>
                <a:endParaRPr lang="en-US" dirty="0"/>
              </a:p>
            </p:txBody>
          </p:sp>
        </mc:Choice>
        <mc:Fallback xmlns="">
          <p:sp>
            <p:nvSpPr>
              <p:cNvPr id="3" name="TextBox 2">
                <a:extLst>
                  <a:ext uri="{FF2B5EF4-FFF2-40B4-BE49-F238E27FC236}">
                    <a16:creationId xmlns:a16="http://schemas.microsoft.com/office/drawing/2014/main" id="{87E2C753-6BF3-45AD-BE1B-71D23F9BB323}"/>
                  </a:ext>
                </a:extLst>
              </p:cNvPr>
              <p:cNvSpPr txBox="1">
                <a:spLocks noRot="1" noChangeAspect="1" noMove="1" noResize="1" noEditPoints="1" noAdjustHandles="1" noChangeArrowheads="1" noChangeShapeType="1" noTextEdit="1"/>
              </p:cNvSpPr>
              <p:nvPr/>
            </p:nvSpPr>
            <p:spPr>
              <a:xfrm>
                <a:off x="2703785" y="822748"/>
                <a:ext cx="2433294" cy="645561"/>
              </a:xfrm>
              <a:prstGeom prst="rect">
                <a:avLst/>
              </a:prstGeom>
              <a:blipFill>
                <a:blip r:embed="rId3"/>
                <a:stretch>
                  <a:fillRect/>
                </a:stretch>
              </a:blipFill>
            </p:spPr>
            <p:txBody>
              <a:bodyPr/>
              <a:lstStyle/>
              <a:p>
                <a:r>
                  <a:rPr lang="en-US">
                    <a:noFill/>
                  </a:rPr>
                  <a:t> </a:t>
                </a:r>
              </a:p>
            </p:txBody>
          </p:sp>
        </mc:Fallback>
      </mc:AlternateContent>
      <p:sp>
        <p:nvSpPr>
          <p:cNvPr id="6" name="TextBox 5">
            <a:extLst>
              <a:ext uri="{FF2B5EF4-FFF2-40B4-BE49-F238E27FC236}">
                <a16:creationId xmlns:a16="http://schemas.microsoft.com/office/drawing/2014/main" id="{F71187B5-6017-4B12-BBE4-70DF904CC8E3}"/>
              </a:ext>
            </a:extLst>
          </p:cNvPr>
          <p:cNvSpPr txBox="1"/>
          <p:nvPr/>
        </p:nvSpPr>
        <p:spPr>
          <a:xfrm>
            <a:off x="226031" y="1664413"/>
            <a:ext cx="2393879" cy="400110"/>
          </a:xfrm>
          <a:prstGeom prst="rect">
            <a:avLst/>
          </a:prstGeom>
          <a:noFill/>
        </p:spPr>
        <p:txBody>
          <a:bodyPr wrap="square" rtlCol="0">
            <a:spAutoFit/>
          </a:bodyPr>
          <a:lstStyle/>
          <a:p>
            <a:pPr marL="285750" indent="-285750">
              <a:buFont typeface="Arial" panose="020B0604020202020204" pitchFamily="34" charset="0"/>
              <a:buChar char="•"/>
            </a:pPr>
            <a:r>
              <a:rPr lang="en-US" sz="2000" dirty="0">
                <a:latin typeface="Calibri" panose="020F0502020204030204" pitchFamily="34" charset="0"/>
                <a:cs typeface="Calibri" panose="020F0502020204030204" pitchFamily="34" charset="0"/>
              </a:rPr>
              <a:t>Potential Energy: </a:t>
            </a:r>
          </a:p>
        </p:txBody>
      </p:sp>
      <mc:AlternateContent xmlns:mc="http://schemas.openxmlformats.org/markup-compatibility/2006" xmlns:a14="http://schemas.microsoft.com/office/drawing/2010/main">
        <mc:Choice Requires="a14">
          <p:sp>
            <p:nvSpPr>
              <p:cNvPr id="7" name="TextBox 6">
                <a:extLst>
                  <a:ext uri="{FF2B5EF4-FFF2-40B4-BE49-F238E27FC236}">
                    <a16:creationId xmlns:a16="http://schemas.microsoft.com/office/drawing/2014/main" id="{3127D24B-20AF-406B-AF27-068CFE56B845}"/>
                  </a:ext>
                </a:extLst>
              </p:cNvPr>
              <p:cNvSpPr txBox="1"/>
              <p:nvPr/>
            </p:nvSpPr>
            <p:spPr>
              <a:xfrm>
                <a:off x="2408028" y="1468309"/>
                <a:ext cx="4610459" cy="737894"/>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r>
                        <a:rPr lang="en-US" b="0" i="1" smtClean="0">
                          <a:latin typeface="Cambria Math" panose="02040503050406030204" pitchFamily="18" charset="0"/>
                        </a:rPr>
                        <m:t>𝑉</m:t>
                      </m:r>
                      <m:d>
                        <m:dPr>
                          <m:ctrlPr>
                            <a:rPr lang="en-US" b="0" i="1" smtClean="0">
                              <a:latin typeface="Cambria Math" panose="02040503050406030204" pitchFamily="18" charset="0"/>
                            </a:rPr>
                          </m:ctrlPr>
                        </m:dPr>
                        <m:e>
                          <m:r>
                            <a:rPr lang="en-US" b="1" i="1" smtClean="0">
                              <a:latin typeface="Cambria Math" panose="02040503050406030204" pitchFamily="18" charset="0"/>
                              <a:ea typeface="Cambria Math" panose="02040503050406030204" pitchFamily="18" charset="0"/>
                            </a:rPr>
                            <m:t>𝝋</m:t>
                          </m:r>
                        </m:e>
                      </m:d>
                      <m:r>
                        <a:rPr lang="en-US" b="0" i="1" smtClean="0">
                          <a:latin typeface="Cambria Math" panose="02040503050406030204" pitchFamily="18" charset="0"/>
                          <a:ea typeface="Cambria Math" panose="02040503050406030204" pitchFamily="18" charset="0"/>
                        </a:rPr>
                        <m:t>≔</m:t>
                      </m:r>
                      <m:nary>
                        <m:naryPr>
                          <m:ctrlPr>
                            <a:rPr lang="en-US" b="0" i="1" smtClean="0">
                              <a:latin typeface="Cambria Math" panose="02040503050406030204" pitchFamily="18" charset="0"/>
                              <a:ea typeface="Cambria Math" panose="02040503050406030204" pitchFamily="18" charset="0"/>
                            </a:rPr>
                          </m:ctrlPr>
                        </m:naryPr>
                        <m:sub>
                          <m:r>
                            <m:rPr>
                              <m:sty m:val="p"/>
                              <m:brk m:alnAt="23"/>
                            </m:rPr>
                            <a:rPr lang="el-GR" i="1">
                              <a:latin typeface="Cambria Math" panose="02040503050406030204" pitchFamily="18" charset="0"/>
                              <a:ea typeface="Cambria Math" panose="02040503050406030204" pitchFamily="18" charset="0"/>
                            </a:rPr>
                            <m:t>Ω</m:t>
                          </m:r>
                        </m:sub>
                        <m:sup/>
                        <m:e>
                          <m:r>
                            <a:rPr lang="en-US" b="0" i="1" smtClean="0">
                              <a:latin typeface="Cambria Math" panose="02040503050406030204" pitchFamily="18" charset="0"/>
                              <a:ea typeface="Cambria Math" panose="02040503050406030204" pitchFamily="18" charset="0"/>
                            </a:rPr>
                            <m:t>𝐴</m:t>
                          </m:r>
                          <m:d>
                            <m:dPr>
                              <m:ctrlPr>
                                <a:rPr lang="en-US" b="0" i="1" smtClean="0">
                                  <a:latin typeface="Cambria Math" panose="02040503050406030204" pitchFamily="18" charset="0"/>
                                  <a:ea typeface="Cambria Math" panose="02040503050406030204" pitchFamily="18" charset="0"/>
                                </a:rPr>
                              </m:ctrlPr>
                            </m:dPr>
                            <m:e>
                              <m:r>
                                <a:rPr lang="en-US" b="1" i="1" smtClean="0">
                                  <a:latin typeface="Cambria Math" panose="02040503050406030204" pitchFamily="18" charset="0"/>
                                  <a:ea typeface="Cambria Math" panose="02040503050406030204" pitchFamily="18" charset="0"/>
                                </a:rPr>
                                <m:t>𝑭</m:t>
                              </m:r>
                              <m:r>
                                <a:rPr lang="en-US" b="0" i="1" smtClean="0">
                                  <a:latin typeface="Cambria Math" panose="02040503050406030204" pitchFamily="18" charset="0"/>
                                  <a:ea typeface="Cambria Math" panose="02040503050406030204" pitchFamily="18" charset="0"/>
                                </a:rPr>
                                <m:t>,</m:t>
                              </m:r>
                              <m:r>
                                <a:rPr lang="en-US" b="1" i="1" smtClean="0">
                                  <a:latin typeface="Cambria Math" panose="02040503050406030204" pitchFamily="18" charset="0"/>
                                  <a:ea typeface="Cambria Math" panose="02040503050406030204" pitchFamily="18" charset="0"/>
                                </a:rPr>
                                <m:t>𝒁</m:t>
                              </m:r>
                            </m:e>
                          </m:d>
                          <m:r>
                            <a:rPr lang="en-US" b="0" i="1" smtClean="0">
                              <a:latin typeface="Cambria Math" panose="02040503050406030204" pitchFamily="18" charset="0"/>
                              <a:ea typeface="Cambria Math" panose="02040503050406030204" pitchFamily="18" charset="0"/>
                            </a:rPr>
                            <m:t>𝑑𝑉</m:t>
                          </m:r>
                          <m:r>
                            <a:rPr lang="en-US" b="0" i="1" smtClean="0">
                              <a:latin typeface="Cambria Math" panose="02040503050406030204" pitchFamily="18" charset="0"/>
                              <a:ea typeface="Cambria Math" panose="02040503050406030204" pitchFamily="18" charset="0"/>
                            </a:rPr>
                            <m:t> − </m:t>
                          </m:r>
                          <m:nary>
                            <m:naryPr>
                              <m:ctrlPr>
                                <a:rPr lang="en-US" b="0" i="1" smtClean="0">
                                  <a:latin typeface="Cambria Math" panose="02040503050406030204" pitchFamily="18" charset="0"/>
                                  <a:ea typeface="Cambria Math" panose="02040503050406030204" pitchFamily="18" charset="0"/>
                                </a:rPr>
                              </m:ctrlPr>
                            </m:naryPr>
                            <m:sub>
                              <m:r>
                                <m:rPr>
                                  <m:sty m:val="p"/>
                                  <m:brk m:alnAt="23"/>
                                </m:rPr>
                                <a:rPr lang="el-GR" i="1">
                                  <a:latin typeface="Cambria Math" panose="02040503050406030204" pitchFamily="18" charset="0"/>
                                  <a:ea typeface="Cambria Math" panose="02040503050406030204" pitchFamily="18" charset="0"/>
                                </a:rPr>
                                <m:t>Ω</m:t>
                              </m:r>
                            </m:sub>
                            <m:sup/>
                            <m:e>
                              <m:r>
                                <a:rPr lang="en-US" b="0" i="1" smtClean="0">
                                  <a:latin typeface="Cambria Math" panose="02040503050406030204" pitchFamily="18" charset="0"/>
                                  <a:ea typeface="Cambria Math" panose="02040503050406030204" pitchFamily="18" charset="0"/>
                                </a:rPr>
                                <m:t>𝜌</m:t>
                              </m:r>
                              <m:r>
                                <a:rPr lang="en-US" b="1" i="1" smtClean="0">
                                  <a:latin typeface="Cambria Math" panose="02040503050406030204" pitchFamily="18" charset="0"/>
                                  <a:ea typeface="Cambria Math" panose="02040503050406030204" pitchFamily="18" charset="0"/>
                                </a:rPr>
                                <m:t>𝑩</m:t>
                              </m:r>
                              <m:r>
                                <a:rPr lang="en-US" b="0" i="1" smtClean="0">
                                  <a:latin typeface="Cambria Math" panose="02040503050406030204" pitchFamily="18" charset="0"/>
                                  <a:ea typeface="Cambria Math" panose="02040503050406030204" pitchFamily="18" charset="0"/>
                                </a:rPr>
                                <m:t>∙</m:t>
                              </m:r>
                              <m:r>
                                <a:rPr lang="en-US" b="1" i="1" smtClean="0">
                                  <a:latin typeface="Cambria Math" panose="02040503050406030204" pitchFamily="18" charset="0"/>
                                  <a:ea typeface="Cambria Math" panose="02040503050406030204" pitchFamily="18" charset="0"/>
                                </a:rPr>
                                <m:t>𝝋</m:t>
                              </m:r>
                              <m:r>
                                <a:rPr lang="en-US" b="0" i="1" smtClean="0">
                                  <a:latin typeface="Cambria Math" panose="02040503050406030204" pitchFamily="18" charset="0"/>
                                  <a:ea typeface="Cambria Math" panose="02040503050406030204" pitchFamily="18" charset="0"/>
                                </a:rPr>
                                <m:t> </m:t>
                              </m:r>
                              <m:r>
                                <a:rPr lang="en-US" b="0" i="1" smtClean="0">
                                  <a:latin typeface="Cambria Math" panose="02040503050406030204" pitchFamily="18" charset="0"/>
                                  <a:ea typeface="Cambria Math" panose="02040503050406030204" pitchFamily="18" charset="0"/>
                                </a:rPr>
                                <m:t>𝑑𝑉</m:t>
                              </m:r>
                            </m:e>
                          </m:nary>
                        </m:e>
                      </m:nary>
                    </m:oMath>
                  </m:oMathPara>
                </a14:m>
                <a:endParaRPr lang="en-US" dirty="0"/>
              </a:p>
            </p:txBody>
          </p:sp>
        </mc:Choice>
        <mc:Fallback xmlns="">
          <p:sp>
            <p:nvSpPr>
              <p:cNvPr id="7" name="TextBox 6">
                <a:extLst>
                  <a:ext uri="{FF2B5EF4-FFF2-40B4-BE49-F238E27FC236}">
                    <a16:creationId xmlns:a16="http://schemas.microsoft.com/office/drawing/2014/main" id="{3127D24B-20AF-406B-AF27-068CFE56B845}"/>
                  </a:ext>
                </a:extLst>
              </p:cNvPr>
              <p:cNvSpPr txBox="1">
                <a:spLocks noRot="1" noChangeAspect="1" noMove="1" noResize="1" noEditPoints="1" noAdjustHandles="1" noChangeArrowheads="1" noChangeShapeType="1" noTextEdit="1"/>
              </p:cNvSpPr>
              <p:nvPr/>
            </p:nvSpPr>
            <p:spPr>
              <a:xfrm>
                <a:off x="2408028" y="1468309"/>
                <a:ext cx="4610459" cy="737894"/>
              </a:xfrm>
              <a:prstGeom prst="rect">
                <a:avLst/>
              </a:prstGeom>
              <a:blipFill>
                <a:blip r:embed="rId4"/>
                <a:stretch>
                  <a:fillRect/>
                </a:stretch>
              </a:blipFill>
            </p:spPr>
            <p:txBody>
              <a:bodyPr/>
              <a:lstStyle/>
              <a:p>
                <a:r>
                  <a:rPr lang="en-US">
                    <a:noFill/>
                  </a:rPr>
                  <a:t> </a:t>
                </a:r>
              </a:p>
            </p:txBody>
          </p:sp>
        </mc:Fallback>
      </mc:AlternateContent>
      <p:sp>
        <p:nvSpPr>
          <p:cNvPr id="9" name="TextBox 8">
            <a:extLst>
              <a:ext uri="{FF2B5EF4-FFF2-40B4-BE49-F238E27FC236}">
                <a16:creationId xmlns:a16="http://schemas.microsoft.com/office/drawing/2014/main" id="{A24FA456-0136-455C-9316-4A7EF415EAD4}"/>
              </a:ext>
            </a:extLst>
          </p:cNvPr>
          <p:cNvSpPr txBox="1"/>
          <p:nvPr/>
        </p:nvSpPr>
        <p:spPr>
          <a:xfrm>
            <a:off x="226031" y="2414427"/>
            <a:ext cx="7004338" cy="400110"/>
          </a:xfrm>
          <a:prstGeom prst="rect">
            <a:avLst/>
          </a:prstGeom>
          <a:noFill/>
        </p:spPr>
        <p:txBody>
          <a:bodyPr wrap="square" rtlCol="0">
            <a:spAutoFit/>
          </a:bodyPr>
          <a:lstStyle/>
          <a:p>
            <a:pPr marL="285750" indent="-285750">
              <a:buFont typeface="Arial" panose="020B0604020202020204" pitchFamily="34" charset="0"/>
              <a:buChar char="•"/>
            </a:pPr>
            <a:r>
              <a:rPr lang="en-US" sz="2000" dirty="0" err="1">
                <a:latin typeface="Calibri" panose="020F0502020204030204" pitchFamily="34" charset="0"/>
                <a:cs typeface="Calibri" panose="020F0502020204030204" pitchFamily="34" charset="0"/>
              </a:rPr>
              <a:t>Lagrangian</a:t>
            </a:r>
            <a:r>
              <a:rPr lang="en-US" sz="2000" dirty="0">
                <a:latin typeface="Calibri" panose="020F0502020204030204" pitchFamily="34" charset="0"/>
                <a:cs typeface="Calibri" panose="020F0502020204030204" pitchFamily="34" charset="0"/>
              </a:rPr>
              <a:t>: </a:t>
            </a:r>
          </a:p>
        </p:txBody>
      </p:sp>
      <mc:AlternateContent xmlns:mc="http://schemas.openxmlformats.org/markup-compatibility/2006" xmlns:a14="http://schemas.microsoft.com/office/drawing/2010/main">
        <mc:Choice Requires="a14">
          <p:sp>
            <p:nvSpPr>
              <p:cNvPr id="17" name="TextBox 16">
                <a:extLst>
                  <a:ext uri="{FF2B5EF4-FFF2-40B4-BE49-F238E27FC236}">
                    <a16:creationId xmlns:a16="http://schemas.microsoft.com/office/drawing/2014/main" id="{3C9E91D3-57C8-442F-BFE0-E0824B12EC95}"/>
                  </a:ext>
                </a:extLst>
              </p:cNvPr>
              <p:cNvSpPr txBox="1"/>
              <p:nvPr/>
            </p:nvSpPr>
            <p:spPr>
              <a:xfrm>
                <a:off x="1054148" y="2414427"/>
                <a:ext cx="5324207" cy="369332"/>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r>
                        <a:rPr lang="en-US" i="1" dirty="0" smtClean="0">
                          <a:latin typeface="Cambria Math" panose="02040503050406030204" pitchFamily="18" charset="0"/>
                        </a:rPr>
                        <m:t>𝐿</m:t>
                      </m:r>
                      <m:d>
                        <m:dPr>
                          <m:ctrlPr>
                            <a:rPr lang="en-US" i="1" dirty="0" smtClean="0">
                              <a:latin typeface="Cambria Math" panose="02040503050406030204" pitchFamily="18" charset="0"/>
                            </a:rPr>
                          </m:ctrlPr>
                        </m:dPr>
                        <m:e>
                          <m:r>
                            <a:rPr lang="en-US" b="1" i="1" dirty="0" smtClean="0">
                              <a:latin typeface="Cambria Math" panose="02040503050406030204" pitchFamily="18" charset="0"/>
                              <a:ea typeface="Cambria Math" panose="02040503050406030204" pitchFamily="18" charset="0"/>
                            </a:rPr>
                            <m:t>𝝋</m:t>
                          </m:r>
                          <m:r>
                            <a:rPr lang="en-US" b="0" i="1" dirty="0" smtClean="0">
                              <a:latin typeface="Cambria Math" panose="02040503050406030204" pitchFamily="18" charset="0"/>
                              <a:ea typeface="Cambria Math" panose="02040503050406030204" pitchFamily="18" charset="0"/>
                            </a:rPr>
                            <m:t>,</m:t>
                          </m:r>
                          <m:acc>
                            <m:accPr>
                              <m:chr m:val="̇"/>
                              <m:ctrlPr>
                                <a:rPr lang="en-US" b="1" i="1" dirty="0" smtClean="0">
                                  <a:latin typeface="Cambria Math" panose="02040503050406030204" pitchFamily="18" charset="0"/>
                                  <a:ea typeface="Cambria Math" panose="02040503050406030204" pitchFamily="18" charset="0"/>
                                </a:rPr>
                              </m:ctrlPr>
                            </m:accPr>
                            <m:e>
                              <m:r>
                                <a:rPr lang="en-US" b="1" i="1" dirty="0" smtClean="0">
                                  <a:latin typeface="Cambria Math" panose="02040503050406030204" pitchFamily="18" charset="0"/>
                                  <a:ea typeface="Cambria Math" panose="02040503050406030204" pitchFamily="18" charset="0"/>
                                </a:rPr>
                                <m:t>𝝋</m:t>
                              </m:r>
                            </m:e>
                          </m:acc>
                        </m:e>
                      </m:d>
                      <m:r>
                        <a:rPr lang="en-US" b="0" i="1" dirty="0" smtClean="0">
                          <a:latin typeface="Cambria Math" panose="02040503050406030204" pitchFamily="18" charset="0"/>
                        </a:rPr>
                        <m:t>≔</m:t>
                      </m:r>
                      <m:r>
                        <a:rPr lang="en-US" b="0" i="1" dirty="0" smtClean="0">
                          <a:latin typeface="Cambria Math" panose="02040503050406030204" pitchFamily="18" charset="0"/>
                        </a:rPr>
                        <m:t>𝑇</m:t>
                      </m:r>
                      <m:d>
                        <m:dPr>
                          <m:ctrlPr>
                            <a:rPr lang="en-US" b="0" i="1" dirty="0" smtClean="0">
                              <a:latin typeface="Cambria Math" panose="02040503050406030204" pitchFamily="18" charset="0"/>
                            </a:rPr>
                          </m:ctrlPr>
                        </m:dPr>
                        <m:e>
                          <m:acc>
                            <m:accPr>
                              <m:chr m:val="̇"/>
                              <m:ctrlPr>
                                <a:rPr lang="en-US" b="1" i="1" dirty="0" smtClean="0">
                                  <a:latin typeface="Cambria Math" panose="02040503050406030204" pitchFamily="18" charset="0"/>
                                </a:rPr>
                              </m:ctrlPr>
                            </m:accPr>
                            <m:e>
                              <m:r>
                                <a:rPr lang="en-US" b="1" i="1" dirty="0" smtClean="0">
                                  <a:latin typeface="Cambria Math" panose="02040503050406030204" pitchFamily="18" charset="0"/>
                                  <a:ea typeface="Cambria Math" panose="02040503050406030204" pitchFamily="18" charset="0"/>
                                </a:rPr>
                                <m:t>𝝋</m:t>
                              </m:r>
                            </m:e>
                          </m:acc>
                        </m:e>
                      </m:d>
                      <m:r>
                        <a:rPr lang="en-US" b="0" i="1" dirty="0" smtClean="0">
                          <a:latin typeface="Cambria Math" panose="02040503050406030204" pitchFamily="18" charset="0"/>
                        </a:rPr>
                        <m:t>−</m:t>
                      </m:r>
                      <m:r>
                        <a:rPr lang="en-US" b="0" i="1" dirty="0" smtClean="0">
                          <a:latin typeface="Cambria Math" panose="02040503050406030204" pitchFamily="18" charset="0"/>
                        </a:rPr>
                        <m:t>𝑉</m:t>
                      </m:r>
                      <m:r>
                        <a:rPr lang="en-US" b="0" i="1" dirty="0" smtClean="0">
                          <a:latin typeface="Cambria Math" panose="02040503050406030204" pitchFamily="18" charset="0"/>
                        </a:rPr>
                        <m:t>(</m:t>
                      </m:r>
                      <m:r>
                        <a:rPr lang="en-US" b="1" i="1" dirty="0" smtClean="0">
                          <a:latin typeface="Cambria Math" panose="02040503050406030204" pitchFamily="18" charset="0"/>
                          <a:ea typeface="Cambria Math" panose="02040503050406030204" pitchFamily="18" charset="0"/>
                        </a:rPr>
                        <m:t>𝝋</m:t>
                      </m:r>
                      <m:r>
                        <a:rPr lang="en-US" b="0" i="1" dirty="0" smtClean="0">
                          <a:latin typeface="Cambria Math" panose="02040503050406030204" pitchFamily="18" charset="0"/>
                          <a:ea typeface="Cambria Math" panose="02040503050406030204" pitchFamily="18" charset="0"/>
                        </a:rPr>
                        <m:t>)</m:t>
                      </m:r>
                    </m:oMath>
                  </m:oMathPara>
                </a14:m>
                <a:endParaRPr lang="en-US" dirty="0"/>
              </a:p>
            </p:txBody>
          </p:sp>
        </mc:Choice>
        <mc:Fallback xmlns="">
          <p:sp>
            <p:nvSpPr>
              <p:cNvPr id="17" name="TextBox 16">
                <a:extLst>
                  <a:ext uri="{FF2B5EF4-FFF2-40B4-BE49-F238E27FC236}">
                    <a16:creationId xmlns:a16="http://schemas.microsoft.com/office/drawing/2014/main" id="{3C9E91D3-57C8-442F-BFE0-E0824B12EC95}"/>
                  </a:ext>
                </a:extLst>
              </p:cNvPr>
              <p:cNvSpPr txBox="1">
                <a:spLocks noRot="1" noChangeAspect="1" noMove="1" noResize="1" noEditPoints="1" noAdjustHandles="1" noChangeArrowheads="1" noChangeShapeType="1" noTextEdit="1"/>
              </p:cNvSpPr>
              <p:nvPr/>
            </p:nvSpPr>
            <p:spPr>
              <a:xfrm>
                <a:off x="1054148" y="2414427"/>
                <a:ext cx="5324207" cy="369332"/>
              </a:xfrm>
              <a:prstGeom prst="rect">
                <a:avLst/>
              </a:prstGeom>
              <a:blipFill>
                <a:blip r:embed="rId5"/>
                <a:stretch>
                  <a:fillRect b="-14754"/>
                </a:stretch>
              </a:blipFill>
            </p:spPr>
            <p:txBody>
              <a:bodyPr/>
              <a:lstStyle/>
              <a:p>
                <a:r>
                  <a:rPr lang="en-US">
                    <a:noFill/>
                  </a:rPr>
                  <a:t> </a:t>
                </a:r>
              </a:p>
            </p:txBody>
          </p:sp>
        </mc:Fallback>
      </mc:AlternateContent>
      <p:sp>
        <p:nvSpPr>
          <p:cNvPr id="20" name="TextBox 19">
            <a:extLst>
              <a:ext uri="{FF2B5EF4-FFF2-40B4-BE49-F238E27FC236}">
                <a16:creationId xmlns:a16="http://schemas.microsoft.com/office/drawing/2014/main" id="{F7EB1C2F-03B1-4400-A940-5034A98BE326}"/>
              </a:ext>
            </a:extLst>
          </p:cNvPr>
          <p:cNvSpPr txBox="1"/>
          <p:nvPr/>
        </p:nvSpPr>
        <p:spPr>
          <a:xfrm>
            <a:off x="226031" y="3020602"/>
            <a:ext cx="7096805" cy="400110"/>
          </a:xfrm>
          <a:prstGeom prst="rect">
            <a:avLst/>
          </a:prstGeom>
          <a:noFill/>
        </p:spPr>
        <p:txBody>
          <a:bodyPr wrap="square" rtlCol="0">
            <a:spAutoFit/>
          </a:bodyPr>
          <a:lstStyle/>
          <a:p>
            <a:pPr marL="285750" indent="-285750">
              <a:buFont typeface="Arial" panose="020B0604020202020204" pitchFamily="34" charset="0"/>
              <a:buChar char="•"/>
            </a:pPr>
            <a:r>
              <a:rPr lang="en-US" sz="2000" dirty="0">
                <a:latin typeface="Calibri" panose="020F0502020204030204" pitchFamily="34" charset="0"/>
                <a:cs typeface="Calibri" panose="020F0502020204030204" pitchFamily="34" charset="0"/>
              </a:rPr>
              <a:t>Action functional: </a:t>
            </a:r>
          </a:p>
        </p:txBody>
      </p:sp>
      <mc:AlternateContent xmlns:mc="http://schemas.openxmlformats.org/markup-compatibility/2006" xmlns:a14="http://schemas.microsoft.com/office/drawing/2010/main">
        <mc:Choice Requires="a14">
          <p:sp>
            <p:nvSpPr>
              <p:cNvPr id="26" name="TextBox 25">
                <a:extLst>
                  <a:ext uri="{FF2B5EF4-FFF2-40B4-BE49-F238E27FC236}">
                    <a16:creationId xmlns:a16="http://schemas.microsoft.com/office/drawing/2014/main" id="{809139C9-6458-49DD-83FF-881E723B920E}"/>
                  </a:ext>
                </a:extLst>
              </p:cNvPr>
              <p:cNvSpPr txBox="1"/>
              <p:nvPr/>
            </p:nvSpPr>
            <p:spPr>
              <a:xfrm>
                <a:off x="2731559" y="2855915"/>
                <a:ext cx="2237536" cy="645561"/>
              </a:xfrm>
              <a:prstGeom prst="rect">
                <a:avLst/>
              </a:prstGeom>
              <a:noFill/>
            </p:spPr>
            <p:txBody>
              <a:bodyPr wrap="none" lIns="0" tIns="0" rIns="0" bIns="0" rtlCol="0">
                <a:spAutoFit/>
              </a:bodyPr>
              <a:lstStyle/>
              <a:p>
                <a:pPr/>
                <a14:m>
                  <m:oMathPara xmlns:m="http://schemas.openxmlformats.org/officeDocument/2006/math">
                    <m:oMathParaPr>
                      <m:jc m:val="centerGroup"/>
                    </m:oMathParaPr>
                    <m:oMath xmlns:m="http://schemas.openxmlformats.org/officeDocument/2006/math">
                      <m:r>
                        <a:rPr lang="en-US" b="0" i="1" smtClean="0">
                          <a:latin typeface="Cambria Math" panose="02040503050406030204" pitchFamily="18" charset="0"/>
                        </a:rPr>
                        <m:t>𝑆</m:t>
                      </m:r>
                      <m:d>
                        <m:dPr>
                          <m:begChr m:val="["/>
                          <m:endChr m:val="]"/>
                          <m:ctrlPr>
                            <a:rPr lang="en-US" b="0" i="1" smtClean="0">
                              <a:latin typeface="Cambria Math" panose="02040503050406030204" pitchFamily="18" charset="0"/>
                              <a:ea typeface="Cambria Math" panose="02040503050406030204" pitchFamily="18" charset="0"/>
                            </a:rPr>
                          </m:ctrlPr>
                        </m:dPr>
                        <m:e>
                          <m:r>
                            <a:rPr lang="en-US" b="1" i="1" smtClean="0">
                              <a:latin typeface="Cambria Math" panose="02040503050406030204" pitchFamily="18" charset="0"/>
                              <a:ea typeface="Cambria Math" panose="02040503050406030204" pitchFamily="18" charset="0"/>
                            </a:rPr>
                            <m:t>𝝋</m:t>
                          </m:r>
                        </m:e>
                      </m:d>
                      <m:r>
                        <a:rPr lang="en-US" b="0" i="1" smtClean="0">
                          <a:latin typeface="Cambria Math" panose="02040503050406030204" pitchFamily="18" charset="0"/>
                          <a:ea typeface="Cambria Math" panose="02040503050406030204" pitchFamily="18" charset="0"/>
                        </a:rPr>
                        <m:t>≔</m:t>
                      </m:r>
                      <m:nary>
                        <m:naryPr>
                          <m:ctrlPr>
                            <a:rPr lang="en-US" b="0" i="1" smtClean="0">
                              <a:latin typeface="Cambria Math" panose="02040503050406030204" pitchFamily="18" charset="0"/>
                              <a:ea typeface="Cambria Math" panose="02040503050406030204" pitchFamily="18" charset="0"/>
                            </a:rPr>
                          </m:ctrlPr>
                        </m:naryPr>
                        <m:sub>
                          <m:r>
                            <m:rPr>
                              <m:brk m:alnAt="23"/>
                            </m:rPr>
                            <a:rPr lang="en-US" b="0" i="1" smtClean="0">
                              <a:latin typeface="Cambria Math" panose="02040503050406030204" pitchFamily="18" charset="0"/>
                              <a:ea typeface="Cambria Math" panose="02040503050406030204" pitchFamily="18" charset="0"/>
                            </a:rPr>
                            <m:t>𝐼</m:t>
                          </m:r>
                        </m:sub>
                        <m:sup/>
                        <m:e>
                          <m:r>
                            <a:rPr lang="en-US" i="1" dirty="0">
                              <a:latin typeface="Cambria Math" panose="02040503050406030204" pitchFamily="18" charset="0"/>
                            </a:rPr>
                            <m:t>𝐿</m:t>
                          </m:r>
                          <m:d>
                            <m:dPr>
                              <m:ctrlPr>
                                <a:rPr lang="en-US" i="1" dirty="0">
                                  <a:latin typeface="Cambria Math" panose="02040503050406030204" pitchFamily="18" charset="0"/>
                                </a:rPr>
                              </m:ctrlPr>
                            </m:dPr>
                            <m:e>
                              <m:r>
                                <a:rPr lang="en-US" b="1" i="1" dirty="0">
                                  <a:latin typeface="Cambria Math" panose="02040503050406030204" pitchFamily="18" charset="0"/>
                                  <a:ea typeface="Cambria Math" panose="02040503050406030204" pitchFamily="18" charset="0"/>
                                </a:rPr>
                                <m:t>𝝋</m:t>
                              </m:r>
                              <m:r>
                                <a:rPr lang="en-US" i="1" dirty="0">
                                  <a:latin typeface="Cambria Math" panose="02040503050406030204" pitchFamily="18" charset="0"/>
                                  <a:ea typeface="Cambria Math" panose="02040503050406030204" pitchFamily="18" charset="0"/>
                                </a:rPr>
                                <m:t>,</m:t>
                              </m:r>
                              <m:acc>
                                <m:accPr>
                                  <m:chr m:val="̇"/>
                                  <m:ctrlPr>
                                    <a:rPr lang="en-US" b="1" i="1" dirty="0">
                                      <a:latin typeface="Cambria Math" panose="02040503050406030204" pitchFamily="18" charset="0"/>
                                      <a:ea typeface="Cambria Math" panose="02040503050406030204" pitchFamily="18" charset="0"/>
                                    </a:rPr>
                                  </m:ctrlPr>
                                </m:accPr>
                                <m:e>
                                  <m:r>
                                    <a:rPr lang="en-US" b="1" i="1" dirty="0">
                                      <a:latin typeface="Cambria Math" panose="02040503050406030204" pitchFamily="18" charset="0"/>
                                      <a:ea typeface="Cambria Math" panose="02040503050406030204" pitchFamily="18" charset="0"/>
                                    </a:rPr>
                                    <m:t>𝝋</m:t>
                                  </m:r>
                                </m:e>
                              </m:acc>
                            </m:e>
                          </m:d>
                          <m:r>
                            <a:rPr lang="en-US" b="0" i="1" dirty="0" smtClean="0">
                              <a:latin typeface="Cambria Math" panose="02040503050406030204" pitchFamily="18" charset="0"/>
                              <a:ea typeface="Cambria Math" panose="02040503050406030204" pitchFamily="18" charset="0"/>
                            </a:rPr>
                            <m:t> </m:t>
                          </m:r>
                          <m:r>
                            <a:rPr lang="en-US" b="0" i="1" dirty="0" smtClean="0">
                              <a:latin typeface="Cambria Math" panose="02040503050406030204" pitchFamily="18" charset="0"/>
                              <a:ea typeface="Cambria Math" panose="02040503050406030204" pitchFamily="18" charset="0"/>
                            </a:rPr>
                            <m:t>𝑑𝑡</m:t>
                          </m:r>
                        </m:e>
                      </m:nary>
                    </m:oMath>
                  </m:oMathPara>
                </a14:m>
                <a:endParaRPr lang="en-US" dirty="0"/>
              </a:p>
            </p:txBody>
          </p:sp>
        </mc:Choice>
        <mc:Fallback xmlns="">
          <p:sp>
            <p:nvSpPr>
              <p:cNvPr id="26" name="TextBox 25">
                <a:extLst>
                  <a:ext uri="{FF2B5EF4-FFF2-40B4-BE49-F238E27FC236}">
                    <a16:creationId xmlns:a16="http://schemas.microsoft.com/office/drawing/2014/main" id="{809139C9-6458-49DD-83FF-881E723B920E}"/>
                  </a:ext>
                </a:extLst>
              </p:cNvPr>
              <p:cNvSpPr txBox="1">
                <a:spLocks noRot="1" noChangeAspect="1" noMove="1" noResize="1" noEditPoints="1" noAdjustHandles="1" noChangeArrowheads="1" noChangeShapeType="1" noTextEdit="1"/>
              </p:cNvSpPr>
              <p:nvPr/>
            </p:nvSpPr>
            <p:spPr>
              <a:xfrm>
                <a:off x="2731559" y="2855915"/>
                <a:ext cx="2237536" cy="645561"/>
              </a:xfrm>
              <a:prstGeom prst="rect">
                <a:avLst/>
              </a:prstGeom>
              <a:blipFill>
                <a:blip r:embed="rId6"/>
                <a:stretch>
                  <a:fillRect/>
                </a:stretch>
              </a:blipFill>
            </p:spPr>
            <p:txBody>
              <a:bodyPr/>
              <a:lstStyle/>
              <a:p>
                <a:r>
                  <a:rPr lang="en-US">
                    <a:noFill/>
                  </a:rPr>
                  <a:t> </a:t>
                </a:r>
              </a:p>
            </p:txBody>
          </p:sp>
        </mc:Fallback>
      </mc:AlternateContent>
      <p:sp>
        <p:nvSpPr>
          <p:cNvPr id="27" name="TextBox 26">
            <a:extLst>
              <a:ext uri="{FF2B5EF4-FFF2-40B4-BE49-F238E27FC236}">
                <a16:creationId xmlns:a16="http://schemas.microsoft.com/office/drawing/2014/main" id="{B3CAA5A4-BF3E-44FD-A49F-38E7118837D4}"/>
              </a:ext>
            </a:extLst>
          </p:cNvPr>
          <p:cNvSpPr txBox="1"/>
          <p:nvPr/>
        </p:nvSpPr>
        <p:spPr>
          <a:xfrm>
            <a:off x="226031" y="3637052"/>
            <a:ext cx="4911048" cy="400110"/>
          </a:xfrm>
          <a:prstGeom prst="rect">
            <a:avLst/>
          </a:prstGeom>
          <a:noFill/>
        </p:spPr>
        <p:txBody>
          <a:bodyPr wrap="square" rtlCol="0">
            <a:spAutoFit/>
          </a:bodyPr>
          <a:lstStyle/>
          <a:p>
            <a:pPr marL="285750" indent="-285750">
              <a:buFont typeface="Arial" panose="020B0604020202020204" pitchFamily="34" charset="0"/>
              <a:buChar char="•"/>
            </a:pPr>
            <a:r>
              <a:rPr lang="en-US" sz="2000" dirty="0">
                <a:latin typeface="Calibri" panose="020F0502020204030204" pitchFamily="34" charset="0"/>
                <a:cs typeface="Calibri" panose="020F0502020204030204" pitchFamily="34" charset="0"/>
              </a:rPr>
              <a:t>Euler-Lagrange equations: </a:t>
            </a:r>
          </a:p>
        </p:txBody>
      </p:sp>
      <mc:AlternateContent xmlns:mc="http://schemas.openxmlformats.org/markup-compatibility/2006" xmlns:a14="http://schemas.microsoft.com/office/drawing/2010/main">
        <mc:Choice Requires="a14">
          <p:sp>
            <p:nvSpPr>
              <p:cNvPr id="28" name="TextBox 27">
                <a:extLst>
                  <a:ext uri="{FF2B5EF4-FFF2-40B4-BE49-F238E27FC236}">
                    <a16:creationId xmlns:a16="http://schemas.microsoft.com/office/drawing/2014/main" id="{E80712B9-2A84-488F-862B-857DDA8B35EE}"/>
                  </a:ext>
                </a:extLst>
              </p:cNvPr>
              <p:cNvSpPr txBox="1"/>
              <p:nvPr/>
            </p:nvSpPr>
            <p:spPr>
              <a:xfrm>
                <a:off x="3466461" y="3682147"/>
                <a:ext cx="3341235" cy="1248547"/>
              </a:xfrm>
              <a:prstGeom prst="rect">
                <a:avLst/>
              </a:prstGeom>
              <a:noFill/>
            </p:spPr>
            <p:txBody>
              <a:bodyPr wrap="none" lIns="0" tIns="0" rIns="0" bIns="0" rtlCol="0">
                <a:spAutoFit/>
              </a:bodyPr>
              <a:lstStyle/>
              <a:p>
                <a:pPr/>
                <a14:m>
                  <m:oMathPara xmlns:m="http://schemas.openxmlformats.org/officeDocument/2006/math">
                    <m:oMathParaPr>
                      <m:jc m:val="centerGroup"/>
                    </m:oMathParaPr>
                    <m:oMath xmlns:m="http://schemas.openxmlformats.org/officeDocument/2006/math">
                      <m:d>
                        <m:dPr>
                          <m:begChr m:val="{"/>
                          <m:endChr m:val=""/>
                          <m:ctrlPr>
                            <a:rPr lang="en-US" i="1" smtClean="0">
                              <a:latin typeface="Cambria Math" panose="02040503050406030204" pitchFamily="18" charset="0"/>
                            </a:rPr>
                          </m:ctrlPr>
                        </m:dPr>
                        <m:e>
                          <m:eqArr>
                            <m:eqArrPr>
                              <m:ctrlPr>
                                <a:rPr lang="en-US" b="0" i="1" smtClean="0">
                                  <a:latin typeface="Cambria Math" panose="02040503050406030204" pitchFamily="18" charset="0"/>
                                </a:rPr>
                              </m:ctrlPr>
                            </m:eqArrPr>
                            <m:e>
                              <m:r>
                                <m:rPr>
                                  <m:sty m:val="p"/>
                                </m:rPr>
                                <a:rPr lang="en-US" b="0" i="0" smtClean="0">
                                  <a:latin typeface="Cambria Math" panose="02040503050406030204" pitchFamily="18" charset="0"/>
                                </a:rPr>
                                <m:t>Div</m:t>
                              </m:r>
                              <m:r>
                                <a:rPr lang="en-US" b="0" i="1" smtClean="0">
                                  <a:latin typeface="Cambria Math" panose="02040503050406030204" pitchFamily="18" charset="0"/>
                                </a:rPr>
                                <m:t> </m:t>
                              </m:r>
                              <m:r>
                                <a:rPr lang="en-US" b="1" i="1" smtClean="0">
                                  <a:latin typeface="Cambria Math" panose="02040503050406030204" pitchFamily="18" charset="0"/>
                                </a:rPr>
                                <m:t>𝑷</m:t>
                              </m:r>
                              <m:r>
                                <a:rPr lang="en-US" b="0" i="1" smtClean="0">
                                  <a:latin typeface="Cambria Math" panose="02040503050406030204" pitchFamily="18" charset="0"/>
                                </a:rPr>
                                <m:t>+ </m:t>
                              </m:r>
                              <m:r>
                                <a:rPr lang="en-US" b="0" i="1" smtClean="0">
                                  <a:latin typeface="Cambria Math" panose="02040503050406030204" pitchFamily="18" charset="0"/>
                                  <a:ea typeface="Cambria Math" panose="02040503050406030204" pitchFamily="18" charset="0"/>
                                </a:rPr>
                                <m:t>𝜌</m:t>
                              </m:r>
                              <m:r>
                                <a:rPr lang="en-US" b="1" i="1" smtClean="0">
                                  <a:latin typeface="Cambria Math" panose="02040503050406030204" pitchFamily="18" charset="0"/>
                                  <a:ea typeface="Cambria Math" panose="02040503050406030204" pitchFamily="18" charset="0"/>
                                </a:rPr>
                                <m:t>𝑩</m:t>
                              </m:r>
                              <m:r>
                                <a:rPr lang="en-US" b="0" i="1" smtClean="0">
                                  <a:latin typeface="Cambria Math" panose="02040503050406030204" pitchFamily="18" charset="0"/>
                                  <a:ea typeface="Cambria Math" panose="02040503050406030204" pitchFamily="18" charset="0"/>
                                </a:rPr>
                                <m:t>=</m:t>
                              </m:r>
                              <m:r>
                                <a:rPr lang="en-US" b="0" i="1" smtClean="0">
                                  <a:latin typeface="Cambria Math" panose="02040503050406030204" pitchFamily="18" charset="0"/>
                                  <a:ea typeface="Cambria Math" panose="02040503050406030204" pitchFamily="18" charset="0"/>
                                </a:rPr>
                                <m:t>𝜌</m:t>
                              </m:r>
                              <m:acc>
                                <m:accPr>
                                  <m:chr m:val="̈"/>
                                  <m:ctrlPr>
                                    <a:rPr lang="en-US" b="1" i="1" smtClean="0">
                                      <a:latin typeface="Cambria Math" panose="02040503050406030204" pitchFamily="18" charset="0"/>
                                      <a:ea typeface="Cambria Math" panose="02040503050406030204" pitchFamily="18" charset="0"/>
                                    </a:rPr>
                                  </m:ctrlPr>
                                </m:accPr>
                                <m:e>
                                  <m:r>
                                    <a:rPr lang="en-US" b="1" i="1" smtClean="0">
                                      <a:latin typeface="Cambria Math" panose="02040503050406030204" pitchFamily="18" charset="0"/>
                                      <a:ea typeface="Cambria Math" panose="02040503050406030204" pitchFamily="18" charset="0"/>
                                    </a:rPr>
                                    <m:t>𝝋</m:t>
                                  </m:r>
                                </m:e>
                              </m:acc>
                              <m:r>
                                <a:rPr lang="en-US" b="0" i="1" smtClean="0">
                                  <a:latin typeface="Cambria Math" panose="02040503050406030204" pitchFamily="18" charset="0"/>
                                </a:rPr>
                                <m:t>,   </m:t>
                              </m:r>
                              <m:r>
                                <m:rPr>
                                  <m:sty m:val="p"/>
                                </m:rPr>
                                <a:rPr lang="en-US" b="0" i="0" smtClean="0">
                                  <a:latin typeface="Cambria Math" panose="02040503050406030204" pitchFamily="18" charset="0"/>
                                </a:rPr>
                                <m:t>in</m:t>
                              </m:r>
                              <m:r>
                                <a:rPr lang="en-US" b="0" i="1" smtClean="0">
                                  <a:latin typeface="Cambria Math" panose="02040503050406030204" pitchFamily="18" charset="0"/>
                                </a:rPr>
                                <m:t> </m:t>
                              </m:r>
                              <m:r>
                                <m:rPr>
                                  <m:sty m:val="p"/>
                                </m:rPr>
                                <a:rPr lang="el-GR" b="0" i="1" smtClean="0">
                                  <a:latin typeface="Cambria Math" panose="02040503050406030204" pitchFamily="18" charset="0"/>
                                  <a:ea typeface="Cambria Math" panose="02040503050406030204" pitchFamily="18" charset="0"/>
                                </a:rPr>
                                <m:t>Ω</m:t>
                              </m:r>
                              <m:r>
                                <a:rPr lang="el-GR" b="0" i="1" smtClean="0">
                                  <a:latin typeface="Cambria Math" panose="02040503050406030204" pitchFamily="18" charset="0"/>
                                  <a:ea typeface="Cambria Math" panose="02040503050406030204" pitchFamily="18" charset="0"/>
                                </a:rPr>
                                <m:t>×</m:t>
                              </m:r>
                              <m:r>
                                <a:rPr lang="en-US" b="0" i="1" smtClean="0">
                                  <a:latin typeface="Cambria Math" panose="02040503050406030204" pitchFamily="18" charset="0"/>
                                  <a:ea typeface="Cambria Math" panose="02040503050406030204" pitchFamily="18" charset="0"/>
                                </a:rPr>
                                <m:t>𝐼</m:t>
                              </m:r>
                            </m:e>
                            <m:e>
                              <m:r>
                                <a:rPr lang="en-US" b="1" i="1" smtClean="0">
                                  <a:latin typeface="Cambria Math" panose="02040503050406030204" pitchFamily="18" charset="0"/>
                                  <a:ea typeface="Cambria Math" panose="02040503050406030204" pitchFamily="18" charset="0"/>
                                </a:rPr>
                                <m:t>𝝋</m:t>
                              </m:r>
                              <m:d>
                                <m:dPr>
                                  <m:ctrlPr>
                                    <a:rPr lang="en-US" b="0" i="1" smtClean="0">
                                      <a:latin typeface="Cambria Math" panose="02040503050406030204" pitchFamily="18" charset="0"/>
                                      <a:ea typeface="Cambria Math" panose="02040503050406030204" pitchFamily="18" charset="0"/>
                                    </a:rPr>
                                  </m:ctrlPr>
                                </m:dPr>
                                <m:e>
                                  <m:r>
                                    <a:rPr lang="en-US" b="1" i="1" smtClean="0">
                                      <a:latin typeface="Cambria Math" panose="02040503050406030204" pitchFamily="18" charset="0"/>
                                      <a:ea typeface="Cambria Math" panose="02040503050406030204" pitchFamily="18" charset="0"/>
                                    </a:rPr>
                                    <m:t>𝑿</m:t>
                                  </m:r>
                                  <m:r>
                                    <a:rPr lang="en-US" b="0" i="1" smtClean="0">
                                      <a:latin typeface="Cambria Math" panose="02040503050406030204" pitchFamily="18" charset="0"/>
                                      <a:ea typeface="Cambria Math" panose="02040503050406030204" pitchFamily="18" charset="0"/>
                                    </a:rPr>
                                    <m:t>,</m:t>
                                  </m:r>
                                  <m:sSub>
                                    <m:sSubPr>
                                      <m:ctrlPr>
                                        <a:rPr lang="en-US" b="0" i="1" smtClean="0">
                                          <a:latin typeface="Cambria Math" panose="02040503050406030204" pitchFamily="18" charset="0"/>
                                          <a:ea typeface="Cambria Math" panose="02040503050406030204" pitchFamily="18" charset="0"/>
                                        </a:rPr>
                                      </m:ctrlPr>
                                    </m:sSubPr>
                                    <m:e>
                                      <m:r>
                                        <a:rPr lang="en-US" b="0" i="1" smtClean="0">
                                          <a:latin typeface="Cambria Math" panose="02040503050406030204" pitchFamily="18" charset="0"/>
                                          <a:ea typeface="Cambria Math" panose="02040503050406030204" pitchFamily="18" charset="0"/>
                                        </a:rPr>
                                        <m:t>𝑡</m:t>
                                      </m:r>
                                    </m:e>
                                    <m:sub>
                                      <m:r>
                                        <a:rPr lang="en-US" b="0" i="1" smtClean="0">
                                          <a:latin typeface="Cambria Math" panose="02040503050406030204" pitchFamily="18" charset="0"/>
                                          <a:ea typeface="Cambria Math" panose="02040503050406030204" pitchFamily="18" charset="0"/>
                                        </a:rPr>
                                        <m:t>0</m:t>
                                      </m:r>
                                    </m:sub>
                                  </m:sSub>
                                </m:e>
                              </m:d>
                              <m:r>
                                <a:rPr lang="en-US" b="0" i="1" smtClean="0">
                                  <a:latin typeface="Cambria Math" panose="02040503050406030204" pitchFamily="18" charset="0"/>
                                  <a:ea typeface="Cambria Math" panose="02040503050406030204" pitchFamily="18" charset="0"/>
                                </a:rPr>
                                <m:t>=</m:t>
                              </m:r>
                              <m:sSub>
                                <m:sSubPr>
                                  <m:ctrlPr>
                                    <a:rPr lang="en-US" b="0" i="1" smtClean="0">
                                      <a:latin typeface="Cambria Math" panose="02040503050406030204" pitchFamily="18" charset="0"/>
                                      <a:ea typeface="Cambria Math" panose="02040503050406030204" pitchFamily="18" charset="0"/>
                                    </a:rPr>
                                  </m:ctrlPr>
                                </m:sSubPr>
                                <m:e>
                                  <m:r>
                                    <a:rPr lang="en-US" b="1" i="1" smtClean="0">
                                      <a:latin typeface="Cambria Math" panose="02040503050406030204" pitchFamily="18" charset="0"/>
                                      <a:ea typeface="Cambria Math" panose="02040503050406030204" pitchFamily="18" charset="0"/>
                                    </a:rPr>
                                    <m:t>𝒙</m:t>
                                  </m:r>
                                </m:e>
                                <m:sub>
                                  <m:r>
                                    <a:rPr lang="en-US" b="0" i="1" smtClean="0">
                                      <a:latin typeface="Cambria Math" panose="02040503050406030204" pitchFamily="18" charset="0"/>
                                      <a:ea typeface="Cambria Math" panose="02040503050406030204" pitchFamily="18" charset="0"/>
                                    </a:rPr>
                                    <m:t>0</m:t>
                                  </m:r>
                                </m:sub>
                              </m:sSub>
                              <m:r>
                                <a:rPr lang="en-US" b="0" i="1" smtClean="0">
                                  <a:latin typeface="Cambria Math" panose="02040503050406030204" pitchFamily="18" charset="0"/>
                                  <a:ea typeface="Cambria Math" panose="02040503050406030204" pitchFamily="18" charset="0"/>
                                </a:rPr>
                                <m:t>,                   </m:t>
                              </m:r>
                              <m:r>
                                <m:rPr>
                                  <m:sty m:val="p"/>
                                </m:rPr>
                                <a:rPr lang="en-US" b="0" i="0" smtClean="0">
                                  <a:latin typeface="Cambria Math" panose="02040503050406030204" pitchFamily="18" charset="0"/>
                                  <a:ea typeface="Cambria Math" panose="02040503050406030204" pitchFamily="18" charset="0"/>
                                </a:rPr>
                                <m:t>in</m:t>
                              </m:r>
                              <m:r>
                                <a:rPr lang="en-US" b="0" i="1" smtClean="0">
                                  <a:latin typeface="Cambria Math" panose="02040503050406030204" pitchFamily="18" charset="0"/>
                                  <a:ea typeface="Cambria Math" panose="02040503050406030204" pitchFamily="18" charset="0"/>
                                </a:rPr>
                                <m:t> </m:t>
                              </m:r>
                              <m:r>
                                <m:rPr>
                                  <m:sty m:val="p"/>
                                </m:rPr>
                                <a:rPr lang="el-GR" b="0" i="1" smtClean="0">
                                  <a:latin typeface="Cambria Math" panose="02040503050406030204" pitchFamily="18" charset="0"/>
                                  <a:ea typeface="Cambria Math" panose="02040503050406030204" pitchFamily="18" charset="0"/>
                                </a:rPr>
                                <m:t>Ω</m:t>
                              </m:r>
                            </m:e>
                            <m:e>
                              <m:acc>
                                <m:accPr>
                                  <m:chr m:val="̇"/>
                                  <m:ctrlPr>
                                    <a:rPr lang="en-US" b="1" i="1" smtClean="0">
                                      <a:latin typeface="Cambria Math" panose="02040503050406030204" pitchFamily="18" charset="0"/>
                                    </a:rPr>
                                  </m:ctrlPr>
                                </m:accPr>
                                <m:e>
                                  <m:r>
                                    <a:rPr lang="en-US" b="1" i="1" smtClean="0">
                                      <a:latin typeface="Cambria Math" panose="02040503050406030204" pitchFamily="18" charset="0"/>
                                      <a:ea typeface="Cambria Math" panose="02040503050406030204" pitchFamily="18" charset="0"/>
                                    </a:rPr>
                                    <m:t>𝝋</m:t>
                                  </m:r>
                                </m:e>
                              </m:acc>
                              <m:d>
                                <m:dPr>
                                  <m:ctrlPr>
                                    <a:rPr lang="en-US" b="0" i="1" smtClean="0">
                                      <a:latin typeface="Cambria Math" panose="02040503050406030204" pitchFamily="18" charset="0"/>
                                    </a:rPr>
                                  </m:ctrlPr>
                                </m:dPr>
                                <m:e>
                                  <m:r>
                                    <a:rPr lang="en-US" b="1" i="1" smtClean="0">
                                      <a:latin typeface="Cambria Math" panose="02040503050406030204" pitchFamily="18" charset="0"/>
                                    </a:rPr>
                                    <m:t>𝑿</m:t>
                                  </m:r>
                                  <m:r>
                                    <a:rPr lang="en-US" b="0" i="1" smtClean="0">
                                      <a:latin typeface="Cambria Math" panose="02040503050406030204" pitchFamily="18" charset="0"/>
                                    </a:rPr>
                                    <m:t>,</m:t>
                                  </m:r>
                                  <m:sSub>
                                    <m:sSubPr>
                                      <m:ctrlPr>
                                        <a:rPr lang="en-US" b="0" i="1" smtClean="0">
                                          <a:latin typeface="Cambria Math" panose="02040503050406030204" pitchFamily="18" charset="0"/>
                                        </a:rPr>
                                      </m:ctrlPr>
                                    </m:sSubPr>
                                    <m:e>
                                      <m:r>
                                        <a:rPr lang="en-US" b="0" i="1" smtClean="0">
                                          <a:latin typeface="Cambria Math" panose="02040503050406030204" pitchFamily="18" charset="0"/>
                                        </a:rPr>
                                        <m:t>𝑡</m:t>
                                      </m:r>
                                    </m:e>
                                    <m:sub>
                                      <m:r>
                                        <a:rPr lang="en-US" b="0" i="1" smtClean="0">
                                          <a:latin typeface="Cambria Math" panose="02040503050406030204" pitchFamily="18" charset="0"/>
                                        </a:rPr>
                                        <m:t>0</m:t>
                                      </m:r>
                                    </m:sub>
                                  </m:sSub>
                                </m:e>
                              </m:d>
                              <m:r>
                                <a:rPr lang="en-US" b="0" i="1" smtClean="0">
                                  <a:latin typeface="Cambria Math" panose="02040503050406030204" pitchFamily="18" charset="0"/>
                                </a:rPr>
                                <m:t>=</m:t>
                              </m:r>
                              <m:sSub>
                                <m:sSubPr>
                                  <m:ctrlPr>
                                    <a:rPr lang="en-US" b="0" i="1" smtClean="0">
                                      <a:latin typeface="Cambria Math" panose="02040503050406030204" pitchFamily="18" charset="0"/>
                                    </a:rPr>
                                  </m:ctrlPr>
                                </m:sSubPr>
                                <m:e>
                                  <m:r>
                                    <a:rPr lang="en-US" b="1" i="1" smtClean="0">
                                      <a:latin typeface="Cambria Math" panose="02040503050406030204" pitchFamily="18" charset="0"/>
                                    </a:rPr>
                                    <m:t>𝒗</m:t>
                                  </m:r>
                                </m:e>
                                <m:sub>
                                  <m:r>
                                    <a:rPr lang="en-US" b="0" i="1" smtClean="0">
                                      <a:latin typeface="Cambria Math" panose="02040503050406030204" pitchFamily="18" charset="0"/>
                                    </a:rPr>
                                    <m:t>0</m:t>
                                  </m:r>
                                </m:sub>
                              </m:sSub>
                              <m:r>
                                <a:rPr lang="en-US" b="0" i="1" smtClean="0">
                                  <a:latin typeface="Cambria Math" panose="02040503050406030204" pitchFamily="18" charset="0"/>
                                </a:rPr>
                                <m:t>,                   </m:t>
                              </m:r>
                              <m:r>
                                <m:rPr>
                                  <m:sty m:val="p"/>
                                </m:rPr>
                                <a:rPr lang="en-US" b="0" i="0" smtClean="0">
                                  <a:latin typeface="Cambria Math" panose="02040503050406030204" pitchFamily="18" charset="0"/>
                                </a:rPr>
                                <m:t>in</m:t>
                              </m:r>
                              <m:r>
                                <a:rPr lang="en-US" b="0" i="1" smtClean="0">
                                  <a:latin typeface="Cambria Math" panose="02040503050406030204" pitchFamily="18" charset="0"/>
                                </a:rPr>
                                <m:t> </m:t>
                              </m:r>
                              <m:r>
                                <m:rPr>
                                  <m:sty m:val="p"/>
                                </m:rPr>
                                <a:rPr lang="el-GR" b="0" i="1" smtClean="0">
                                  <a:latin typeface="Cambria Math" panose="02040503050406030204" pitchFamily="18" charset="0"/>
                                  <a:ea typeface="Cambria Math" panose="02040503050406030204" pitchFamily="18" charset="0"/>
                                </a:rPr>
                                <m:t>Ω</m:t>
                              </m:r>
                            </m:e>
                            <m:e>
                              <m:r>
                                <a:rPr lang="el-GR" b="1" i="1" smtClean="0">
                                  <a:latin typeface="Cambria Math" panose="02040503050406030204" pitchFamily="18" charset="0"/>
                                  <a:ea typeface="Cambria Math" panose="02040503050406030204" pitchFamily="18" charset="0"/>
                                </a:rPr>
                                <m:t>𝝋</m:t>
                              </m:r>
                              <m:d>
                                <m:dPr>
                                  <m:ctrlPr>
                                    <a:rPr lang="en-US" b="0" i="1" smtClean="0">
                                      <a:latin typeface="Cambria Math" panose="02040503050406030204" pitchFamily="18" charset="0"/>
                                      <a:ea typeface="Cambria Math" panose="02040503050406030204" pitchFamily="18" charset="0"/>
                                    </a:rPr>
                                  </m:ctrlPr>
                                </m:dPr>
                                <m:e>
                                  <m:r>
                                    <a:rPr lang="en-US" b="1" i="1" smtClean="0">
                                      <a:latin typeface="Cambria Math" panose="02040503050406030204" pitchFamily="18" charset="0"/>
                                      <a:ea typeface="Cambria Math" panose="02040503050406030204" pitchFamily="18" charset="0"/>
                                    </a:rPr>
                                    <m:t>𝑿</m:t>
                                  </m:r>
                                  <m:r>
                                    <a:rPr lang="en-US" b="0" i="1" smtClean="0">
                                      <a:latin typeface="Cambria Math" panose="02040503050406030204" pitchFamily="18" charset="0"/>
                                      <a:ea typeface="Cambria Math" panose="02040503050406030204" pitchFamily="18" charset="0"/>
                                    </a:rPr>
                                    <m:t>,</m:t>
                                  </m:r>
                                  <m:r>
                                    <a:rPr lang="en-US" b="0" i="1" smtClean="0">
                                      <a:latin typeface="Cambria Math" panose="02040503050406030204" pitchFamily="18" charset="0"/>
                                      <a:ea typeface="Cambria Math" panose="02040503050406030204" pitchFamily="18" charset="0"/>
                                    </a:rPr>
                                    <m:t>𝑡</m:t>
                                  </m:r>
                                </m:e>
                              </m:d>
                              <m:r>
                                <a:rPr lang="en-US" b="0" i="1" smtClean="0">
                                  <a:latin typeface="Cambria Math" panose="02040503050406030204" pitchFamily="18" charset="0"/>
                                  <a:ea typeface="Cambria Math" panose="02040503050406030204" pitchFamily="18" charset="0"/>
                                </a:rPr>
                                <m:t>= </m:t>
                              </m:r>
                              <m:r>
                                <a:rPr lang="en-US" b="1" i="1" smtClean="0">
                                  <a:latin typeface="Cambria Math" panose="02040503050406030204" pitchFamily="18" charset="0"/>
                                  <a:ea typeface="Cambria Math" panose="02040503050406030204" pitchFamily="18" charset="0"/>
                                </a:rPr>
                                <m:t>𝝌</m:t>
                              </m:r>
                              <m:r>
                                <a:rPr lang="en-US" b="0" i="1" smtClean="0">
                                  <a:latin typeface="Cambria Math" panose="02040503050406030204" pitchFamily="18" charset="0"/>
                                  <a:ea typeface="Cambria Math" panose="02040503050406030204" pitchFamily="18" charset="0"/>
                                </a:rPr>
                                <m:t>,  </m:t>
                              </m:r>
                              <m:r>
                                <a:rPr lang="en-US" b="0" i="0" smtClean="0">
                                  <a:latin typeface="Cambria Math" panose="02040503050406030204" pitchFamily="18" charset="0"/>
                                  <a:ea typeface="Cambria Math" panose="02040503050406030204" pitchFamily="18" charset="0"/>
                                </a:rPr>
                                <m:t>         </m:t>
                              </m:r>
                              <m:r>
                                <m:rPr>
                                  <m:sty m:val="p"/>
                                </m:rPr>
                                <a:rPr lang="en-US" b="0" i="0" smtClean="0">
                                  <a:latin typeface="Cambria Math" panose="02040503050406030204" pitchFamily="18" charset="0"/>
                                  <a:ea typeface="Cambria Math" panose="02040503050406030204" pitchFamily="18" charset="0"/>
                                </a:rPr>
                                <m:t>on</m:t>
                              </m:r>
                              <m:r>
                                <a:rPr lang="en-US" b="0" i="1" smtClean="0">
                                  <a:latin typeface="Cambria Math" panose="02040503050406030204" pitchFamily="18" charset="0"/>
                                  <a:ea typeface="Cambria Math" panose="02040503050406030204" pitchFamily="18" charset="0"/>
                                </a:rPr>
                                <m:t> </m:t>
                              </m:r>
                              <m:r>
                                <a:rPr lang="en-US" b="0" i="1" smtClean="0">
                                  <a:latin typeface="Cambria Math" panose="02040503050406030204" pitchFamily="18" charset="0"/>
                                  <a:ea typeface="Cambria Math" panose="02040503050406030204" pitchFamily="18" charset="0"/>
                                </a:rPr>
                                <m:t>𝜕</m:t>
                              </m:r>
                              <m:r>
                                <m:rPr>
                                  <m:sty m:val="p"/>
                                </m:rPr>
                                <a:rPr lang="el-GR" b="0" i="1" smtClean="0">
                                  <a:latin typeface="Cambria Math" panose="02040503050406030204" pitchFamily="18" charset="0"/>
                                  <a:ea typeface="Cambria Math" panose="02040503050406030204" pitchFamily="18" charset="0"/>
                                </a:rPr>
                                <m:t>Ω</m:t>
                              </m:r>
                              <m:r>
                                <a:rPr lang="el-GR" b="0" i="1" smtClean="0">
                                  <a:latin typeface="Cambria Math" panose="02040503050406030204" pitchFamily="18" charset="0"/>
                                  <a:ea typeface="Cambria Math" panose="02040503050406030204" pitchFamily="18" charset="0"/>
                                </a:rPr>
                                <m:t>×</m:t>
                              </m:r>
                              <m:r>
                                <a:rPr lang="en-US" b="0" i="1" smtClean="0">
                                  <a:latin typeface="Cambria Math" panose="02040503050406030204" pitchFamily="18" charset="0"/>
                                  <a:ea typeface="Cambria Math" panose="02040503050406030204" pitchFamily="18" charset="0"/>
                                </a:rPr>
                                <m:t>𝐼</m:t>
                              </m:r>
                            </m:e>
                          </m:eqArr>
                        </m:e>
                      </m:d>
                    </m:oMath>
                  </m:oMathPara>
                </a14:m>
                <a:endParaRPr lang="en-US" dirty="0"/>
              </a:p>
            </p:txBody>
          </p:sp>
        </mc:Choice>
        <mc:Fallback xmlns="">
          <p:sp>
            <p:nvSpPr>
              <p:cNvPr id="28" name="TextBox 27">
                <a:extLst>
                  <a:ext uri="{FF2B5EF4-FFF2-40B4-BE49-F238E27FC236}">
                    <a16:creationId xmlns:a16="http://schemas.microsoft.com/office/drawing/2014/main" id="{E80712B9-2A84-488F-862B-857DDA8B35EE}"/>
                  </a:ext>
                </a:extLst>
              </p:cNvPr>
              <p:cNvSpPr txBox="1">
                <a:spLocks noRot="1" noChangeAspect="1" noMove="1" noResize="1" noEditPoints="1" noAdjustHandles="1" noChangeArrowheads="1" noChangeShapeType="1" noTextEdit="1"/>
              </p:cNvSpPr>
              <p:nvPr/>
            </p:nvSpPr>
            <p:spPr>
              <a:xfrm>
                <a:off x="3466461" y="3682147"/>
                <a:ext cx="3341235" cy="1248547"/>
              </a:xfrm>
              <a:prstGeom prst="rect">
                <a:avLst/>
              </a:prstGeom>
              <a:blipFill>
                <a:blip r:embed="rId7"/>
                <a:stretch>
                  <a:fillRect/>
                </a:stretch>
              </a:blipFill>
            </p:spPr>
            <p:txBody>
              <a:bodyPr/>
              <a:lstStyle/>
              <a:p>
                <a:r>
                  <a:rPr lang="en-US">
                    <a:noFill/>
                  </a:rPr>
                  <a:t> </a:t>
                </a:r>
              </a:p>
            </p:txBody>
          </p:sp>
        </mc:Fallback>
      </mc:AlternateContent>
      <p:sp>
        <p:nvSpPr>
          <p:cNvPr id="30" name="TextBox 29">
            <a:extLst>
              <a:ext uri="{FF2B5EF4-FFF2-40B4-BE49-F238E27FC236}">
                <a16:creationId xmlns:a16="http://schemas.microsoft.com/office/drawing/2014/main" id="{0590A1CA-4F95-4CC8-BA48-F6FA6B76B71F}"/>
              </a:ext>
            </a:extLst>
          </p:cNvPr>
          <p:cNvSpPr txBox="1"/>
          <p:nvPr/>
        </p:nvSpPr>
        <p:spPr>
          <a:xfrm>
            <a:off x="226031" y="5193587"/>
            <a:ext cx="8013843" cy="400110"/>
          </a:xfrm>
          <a:prstGeom prst="rect">
            <a:avLst/>
          </a:prstGeom>
          <a:noFill/>
        </p:spPr>
        <p:txBody>
          <a:bodyPr wrap="square" rtlCol="0">
            <a:spAutoFit/>
          </a:bodyPr>
          <a:lstStyle/>
          <a:p>
            <a:pPr marL="285750" indent="-285750">
              <a:buFont typeface="Arial" panose="020B0604020202020204" pitchFamily="34" charset="0"/>
              <a:buChar char="•"/>
            </a:pPr>
            <a:r>
              <a:rPr lang="en-US" sz="2000" dirty="0">
                <a:latin typeface="Calibri" panose="020F0502020204030204" pitchFamily="34" charset="0"/>
                <a:cs typeface="Calibri" panose="020F0502020204030204" pitchFamily="34" charset="0"/>
              </a:rPr>
              <a:t>Semi-discrete problem following FEM discretization in space: </a:t>
            </a:r>
          </a:p>
        </p:txBody>
      </p:sp>
      <mc:AlternateContent xmlns:mc="http://schemas.openxmlformats.org/markup-compatibility/2006" xmlns:a14="http://schemas.microsoft.com/office/drawing/2010/main">
        <mc:Choice Requires="a14">
          <p:sp>
            <p:nvSpPr>
              <p:cNvPr id="31" name="TextBox 30">
                <a:extLst>
                  <a:ext uri="{FF2B5EF4-FFF2-40B4-BE49-F238E27FC236}">
                    <a16:creationId xmlns:a16="http://schemas.microsoft.com/office/drawing/2014/main" id="{741CAAE4-FBCC-415C-B40D-8AC6B9E0E18C}"/>
                  </a:ext>
                </a:extLst>
              </p:cNvPr>
              <p:cNvSpPr txBox="1"/>
              <p:nvPr/>
            </p:nvSpPr>
            <p:spPr>
              <a:xfrm>
                <a:off x="2979506" y="5707469"/>
                <a:ext cx="2776337" cy="400110"/>
              </a:xfrm>
              <a:prstGeom prst="rect">
                <a:avLst/>
              </a:prstGeom>
              <a:noFill/>
            </p:spPr>
            <p:txBody>
              <a:bodyPr wrap="none" rtlCol="0">
                <a:spAutoFit/>
              </a:bodyPr>
              <a:lstStyle/>
              <a:p>
                <a:pPr/>
                <a14:m>
                  <m:oMathPara xmlns:m="http://schemas.openxmlformats.org/officeDocument/2006/math">
                    <m:oMathParaPr>
                      <m:jc m:val="centerGroup"/>
                    </m:oMathParaPr>
                    <m:oMath xmlns:m="http://schemas.openxmlformats.org/officeDocument/2006/math">
                      <m:r>
                        <a:rPr lang="en-US" sz="2000" b="1" i="1" dirty="0" smtClean="0">
                          <a:latin typeface="Cambria Math" panose="02040503050406030204" pitchFamily="18" charset="0"/>
                        </a:rPr>
                        <m:t>𝑴</m:t>
                      </m:r>
                      <m:acc>
                        <m:accPr>
                          <m:chr m:val="̈"/>
                          <m:ctrlPr>
                            <a:rPr lang="en-US" sz="2000" b="1" i="1" dirty="0" smtClean="0">
                              <a:latin typeface="Cambria Math" panose="02040503050406030204" pitchFamily="18" charset="0"/>
                            </a:rPr>
                          </m:ctrlPr>
                        </m:accPr>
                        <m:e>
                          <m:r>
                            <a:rPr lang="en-US" sz="2000" b="1" i="1" dirty="0" smtClean="0">
                              <a:latin typeface="Cambria Math" panose="02040503050406030204" pitchFamily="18" charset="0"/>
                            </a:rPr>
                            <m:t>𝒖</m:t>
                          </m:r>
                        </m:e>
                      </m:acc>
                      <m:r>
                        <a:rPr lang="en-US" sz="2000" b="0" i="1" dirty="0" smtClean="0">
                          <a:latin typeface="Cambria Math" panose="02040503050406030204" pitchFamily="18" charset="0"/>
                        </a:rPr>
                        <m:t>+</m:t>
                      </m:r>
                      <m:sSub>
                        <m:sSubPr>
                          <m:ctrlPr>
                            <a:rPr lang="en-US" sz="2000" b="0" i="1" dirty="0" smtClean="0">
                              <a:latin typeface="Cambria Math" panose="02040503050406030204" pitchFamily="18" charset="0"/>
                            </a:rPr>
                          </m:ctrlPr>
                        </m:sSubPr>
                        <m:e>
                          <m:r>
                            <a:rPr lang="en-US" sz="2000" b="1" i="1" dirty="0" smtClean="0">
                              <a:latin typeface="Cambria Math" panose="02040503050406030204" pitchFamily="18" charset="0"/>
                            </a:rPr>
                            <m:t>𝒇</m:t>
                          </m:r>
                        </m:e>
                        <m:sub>
                          <m:r>
                            <m:rPr>
                              <m:sty m:val="p"/>
                            </m:rPr>
                            <a:rPr lang="en-US" sz="2000" b="0" i="0" dirty="0" smtClean="0">
                              <a:latin typeface="Cambria Math" panose="02040503050406030204" pitchFamily="18" charset="0"/>
                            </a:rPr>
                            <m:t>int</m:t>
                          </m:r>
                        </m:sub>
                      </m:sSub>
                      <m:d>
                        <m:dPr>
                          <m:ctrlPr>
                            <a:rPr lang="en-US" sz="2000" b="0" i="1" dirty="0" smtClean="0">
                              <a:latin typeface="Cambria Math" panose="02040503050406030204" pitchFamily="18" charset="0"/>
                            </a:rPr>
                          </m:ctrlPr>
                        </m:dPr>
                        <m:e>
                          <m:r>
                            <a:rPr lang="en-US" sz="2000" b="1" i="1" dirty="0" smtClean="0">
                              <a:latin typeface="Cambria Math" panose="02040503050406030204" pitchFamily="18" charset="0"/>
                            </a:rPr>
                            <m:t>𝒖</m:t>
                          </m:r>
                          <m:r>
                            <a:rPr lang="en-US" sz="2000" b="0" i="1" dirty="0" smtClean="0">
                              <a:latin typeface="Cambria Math" panose="02040503050406030204" pitchFamily="18" charset="0"/>
                            </a:rPr>
                            <m:t>,</m:t>
                          </m:r>
                          <m:acc>
                            <m:accPr>
                              <m:chr m:val="̇"/>
                              <m:ctrlPr>
                                <a:rPr lang="en-US" sz="2000" b="1" i="1" dirty="0" smtClean="0">
                                  <a:latin typeface="Cambria Math" panose="02040503050406030204" pitchFamily="18" charset="0"/>
                                </a:rPr>
                              </m:ctrlPr>
                            </m:accPr>
                            <m:e>
                              <m:r>
                                <a:rPr lang="en-US" sz="2000" b="1" i="1" dirty="0" smtClean="0">
                                  <a:latin typeface="Cambria Math" panose="02040503050406030204" pitchFamily="18" charset="0"/>
                                </a:rPr>
                                <m:t>𝒖</m:t>
                              </m:r>
                            </m:e>
                          </m:acc>
                        </m:e>
                      </m:d>
                      <m:r>
                        <a:rPr lang="en-US" sz="2000" b="0" i="1" dirty="0" smtClean="0">
                          <a:latin typeface="Cambria Math" panose="02040503050406030204" pitchFamily="18" charset="0"/>
                        </a:rPr>
                        <m:t>=</m:t>
                      </m:r>
                      <m:sSub>
                        <m:sSubPr>
                          <m:ctrlPr>
                            <a:rPr lang="en-US" sz="2000" b="0" i="1" dirty="0" smtClean="0">
                              <a:latin typeface="Cambria Math" panose="02040503050406030204" pitchFamily="18" charset="0"/>
                            </a:rPr>
                          </m:ctrlPr>
                        </m:sSubPr>
                        <m:e>
                          <m:r>
                            <a:rPr lang="en-US" sz="2000" b="1" i="1" dirty="0" smtClean="0">
                              <a:latin typeface="Cambria Math" panose="02040503050406030204" pitchFamily="18" charset="0"/>
                            </a:rPr>
                            <m:t>𝒇</m:t>
                          </m:r>
                        </m:e>
                        <m:sub>
                          <m:r>
                            <m:rPr>
                              <m:sty m:val="p"/>
                            </m:rPr>
                            <a:rPr lang="en-US" sz="2000" b="0" i="0" dirty="0" smtClean="0">
                              <a:latin typeface="Cambria Math" panose="02040503050406030204" pitchFamily="18" charset="0"/>
                            </a:rPr>
                            <m:t>ext</m:t>
                          </m:r>
                        </m:sub>
                      </m:sSub>
                    </m:oMath>
                  </m:oMathPara>
                </a14:m>
                <a:endParaRPr lang="en-US" sz="2000" dirty="0"/>
              </a:p>
            </p:txBody>
          </p:sp>
        </mc:Choice>
        <mc:Fallback xmlns="">
          <p:sp>
            <p:nvSpPr>
              <p:cNvPr id="31" name="TextBox 30">
                <a:extLst>
                  <a:ext uri="{FF2B5EF4-FFF2-40B4-BE49-F238E27FC236}">
                    <a16:creationId xmlns:a16="http://schemas.microsoft.com/office/drawing/2014/main" id="{741CAAE4-FBCC-415C-B40D-8AC6B9E0E18C}"/>
                  </a:ext>
                </a:extLst>
              </p:cNvPr>
              <p:cNvSpPr txBox="1">
                <a:spLocks noRot="1" noChangeAspect="1" noMove="1" noResize="1" noEditPoints="1" noAdjustHandles="1" noChangeArrowheads="1" noChangeShapeType="1" noTextEdit="1"/>
              </p:cNvSpPr>
              <p:nvPr/>
            </p:nvSpPr>
            <p:spPr>
              <a:xfrm>
                <a:off x="2979506" y="5707469"/>
                <a:ext cx="2776337" cy="400110"/>
              </a:xfrm>
              <a:prstGeom prst="rect">
                <a:avLst/>
              </a:prstGeom>
              <a:blipFill>
                <a:blip r:embed="rId8"/>
                <a:stretch>
                  <a:fillRect b="-16667"/>
                </a:stretch>
              </a:blipFill>
            </p:spPr>
            <p:txBody>
              <a:bodyPr/>
              <a:lstStyle/>
              <a:p>
                <a:r>
                  <a:rPr lang="en-US">
                    <a:noFill/>
                  </a:rPr>
                  <a:t> </a:t>
                </a:r>
              </a:p>
            </p:txBody>
          </p:sp>
        </mc:Fallback>
      </mc:AlternateContent>
    </p:spTree>
    <p:extLst>
      <p:ext uri="{BB962C8B-B14F-4D97-AF65-F5344CB8AC3E}">
        <p14:creationId xmlns:p14="http://schemas.microsoft.com/office/powerpoint/2010/main" val="521434617"/>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131477" y="16994"/>
            <a:ext cx="7752435" cy="607474"/>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Schwarz Alternating Method for Dynamics</a:t>
            </a:r>
          </a:p>
          <a:p>
            <a:br>
              <a:rPr lang="en-US" sz="3600" dirty="0">
                <a:solidFill>
                  <a:schemeClr val="tx1"/>
                </a:solidFill>
              </a:rPr>
            </a:br>
            <a:endParaRPr lang="en-US" sz="3600" dirty="0">
              <a:solidFill>
                <a:schemeClr val="tx1"/>
              </a:solidFill>
            </a:endParaRPr>
          </a:p>
        </p:txBody>
      </p:sp>
      <p:sp>
        <p:nvSpPr>
          <p:cNvPr id="6" name="Content Placeholder 2"/>
          <p:cNvSpPr txBox="1">
            <a:spLocks/>
          </p:cNvSpPr>
          <p:nvPr/>
        </p:nvSpPr>
        <p:spPr bwMode="auto">
          <a:xfrm>
            <a:off x="131477" y="1301980"/>
            <a:ext cx="4853118" cy="2411376"/>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a:defRPr/>
            </a:pPr>
            <a:r>
              <a:rPr lang="en-US" sz="2200" dirty="0">
                <a:latin typeface="Calibri" pitchFamily="34" charset="0"/>
                <a:cs typeface="Calibri" pitchFamily="34" charset="0"/>
              </a:rPr>
              <a:t>In the literature the Schwarz method is applied to dynamics by using </a:t>
            </a:r>
            <a:r>
              <a:rPr lang="en-US" sz="2200" b="1" i="1" dirty="0">
                <a:latin typeface="Calibri" pitchFamily="34" charset="0"/>
                <a:cs typeface="Calibri" pitchFamily="34" charset="0"/>
              </a:rPr>
              <a:t>space-time </a:t>
            </a:r>
            <a:r>
              <a:rPr lang="en-US" sz="2200" b="1" i="1" dirty="0" err="1">
                <a:latin typeface="Calibri" pitchFamily="34" charset="0"/>
                <a:cs typeface="Calibri" pitchFamily="34" charset="0"/>
              </a:rPr>
              <a:t>discretizations</a:t>
            </a:r>
            <a:r>
              <a:rPr lang="en-US" sz="2200" dirty="0">
                <a:latin typeface="Calibri" pitchFamily="34" charset="0"/>
                <a:cs typeface="Calibri" pitchFamily="34" charset="0"/>
              </a:rPr>
              <a:t>.</a:t>
            </a:r>
          </a:p>
        </p:txBody>
      </p:sp>
      <p:pic>
        <p:nvPicPr>
          <p:cNvPr id="10" name="Picture 9" descr="SpaceTime-Nonmatching.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5417544" y="1427115"/>
            <a:ext cx="3509893" cy="3977691"/>
          </a:xfrm>
          <a:prstGeom prst="rect">
            <a:avLst/>
          </a:prstGeom>
        </p:spPr>
      </p:pic>
      <p:sp>
        <p:nvSpPr>
          <p:cNvPr id="11" name="TextBox 10"/>
          <p:cNvSpPr txBox="1"/>
          <p:nvPr/>
        </p:nvSpPr>
        <p:spPr>
          <a:xfrm>
            <a:off x="5306032" y="5622084"/>
            <a:ext cx="3148969" cy="523220"/>
          </a:xfrm>
          <a:prstGeom prst="rect">
            <a:avLst/>
          </a:prstGeom>
          <a:noFill/>
        </p:spPr>
        <p:txBody>
          <a:bodyPr wrap="square" rtlCol="0">
            <a:spAutoFit/>
          </a:bodyPr>
          <a:lstStyle/>
          <a:p>
            <a:pPr algn="ctr"/>
            <a:r>
              <a:rPr lang="en-US" sz="1400" dirty="0">
                <a:latin typeface="Calibri"/>
                <a:cs typeface="Calibri"/>
              </a:rPr>
              <a:t>Overlapping non-matching meshes and time steps in dynamics.</a:t>
            </a:r>
          </a:p>
        </p:txBody>
      </p:sp>
      <p:sp>
        <p:nvSpPr>
          <p:cNvPr id="2" name="Slide Number Placeholder 1">
            <a:extLst>
              <a:ext uri="{FF2B5EF4-FFF2-40B4-BE49-F238E27FC236}">
                <a16:creationId xmlns:a16="http://schemas.microsoft.com/office/drawing/2014/main" id="{B321D136-EEC1-4F91-A9B2-85DF6F58D851}"/>
              </a:ext>
            </a:extLst>
          </p:cNvPr>
          <p:cNvSpPr>
            <a:spLocks noGrp="1"/>
          </p:cNvSpPr>
          <p:nvPr>
            <p:ph type="sldNum" sz="quarter" idx="12"/>
          </p:nvPr>
        </p:nvSpPr>
        <p:spPr/>
        <p:txBody>
          <a:bodyPr/>
          <a:lstStyle/>
          <a:p>
            <a:fld id="{A5E55A7B-7854-E145-92D9-B491DF4BAE2D}" type="slidenum">
              <a:rPr lang="en-US" smtClean="0"/>
              <a:pPr/>
              <a:t>36</a:t>
            </a:fld>
            <a:endParaRPr lang="en-US" dirty="0"/>
          </a:p>
        </p:txBody>
      </p:sp>
    </p:spTree>
    <p:extLst>
      <p:ext uri="{BB962C8B-B14F-4D97-AF65-F5344CB8AC3E}">
        <p14:creationId xmlns:p14="http://schemas.microsoft.com/office/powerpoint/2010/main" val="107603252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ntr" presetSubtype="0" fill="hold" grpId="0" nodeType="withEffect">
                                  <p:stCondLst>
                                    <p:cond delay="0"/>
                                  </p:stCondLst>
                                  <p:childTnLst>
                                    <p:set>
                                      <p:cBhvr>
                                        <p:cTn id="6" dur="1" fill="hold">
                                          <p:stCondLst>
                                            <p:cond delay="0"/>
                                          </p:stCondLst>
                                        </p:cTn>
                                        <p:tgtEl>
                                          <p:spTgt spid="11"/>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1" grpId="0"/>
    </p:bldLst>
  </p:timing>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Content Placeholder 2"/>
          <p:cNvSpPr txBox="1">
            <a:spLocks/>
          </p:cNvSpPr>
          <p:nvPr/>
        </p:nvSpPr>
        <p:spPr bwMode="auto">
          <a:xfrm>
            <a:off x="131477" y="1301980"/>
            <a:ext cx="4853118" cy="2411376"/>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a:defRPr/>
            </a:pPr>
            <a:r>
              <a:rPr lang="en-US" sz="2200" dirty="0">
                <a:latin typeface="Calibri" pitchFamily="34" charset="0"/>
                <a:cs typeface="Calibri" pitchFamily="34" charset="0"/>
              </a:rPr>
              <a:t>In the literature the Schwarz method is applied to dynamics by using </a:t>
            </a:r>
            <a:r>
              <a:rPr lang="en-US" sz="2200" b="1" i="1" dirty="0">
                <a:latin typeface="Calibri" pitchFamily="34" charset="0"/>
                <a:cs typeface="Calibri" pitchFamily="34" charset="0"/>
              </a:rPr>
              <a:t>space-time </a:t>
            </a:r>
            <a:r>
              <a:rPr lang="en-US" sz="2200" b="1" i="1" dirty="0" err="1">
                <a:latin typeface="Calibri" pitchFamily="34" charset="0"/>
                <a:cs typeface="Calibri" pitchFamily="34" charset="0"/>
              </a:rPr>
              <a:t>discretizations</a:t>
            </a:r>
            <a:r>
              <a:rPr lang="en-US" sz="2200" dirty="0">
                <a:latin typeface="Calibri" pitchFamily="34" charset="0"/>
                <a:cs typeface="Calibri" pitchFamily="34" charset="0"/>
              </a:rPr>
              <a:t>.</a:t>
            </a:r>
          </a:p>
        </p:txBody>
      </p:sp>
      <p:pic>
        <p:nvPicPr>
          <p:cNvPr id="10" name="Picture 9" descr="SpaceTime-Nonmatching.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5417544" y="1427115"/>
            <a:ext cx="3509893" cy="3977691"/>
          </a:xfrm>
          <a:prstGeom prst="rect">
            <a:avLst/>
          </a:prstGeom>
        </p:spPr>
      </p:pic>
      <p:sp>
        <p:nvSpPr>
          <p:cNvPr id="11" name="TextBox 10"/>
          <p:cNvSpPr txBox="1"/>
          <p:nvPr/>
        </p:nvSpPr>
        <p:spPr>
          <a:xfrm>
            <a:off x="5306032" y="5622084"/>
            <a:ext cx="3148969" cy="523220"/>
          </a:xfrm>
          <a:prstGeom prst="rect">
            <a:avLst/>
          </a:prstGeom>
          <a:noFill/>
        </p:spPr>
        <p:txBody>
          <a:bodyPr wrap="square" rtlCol="0">
            <a:spAutoFit/>
          </a:bodyPr>
          <a:lstStyle/>
          <a:p>
            <a:pPr algn="ctr"/>
            <a:r>
              <a:rPr lang="en-US" sz="1400" dirty="0">
                <a:latin typeface="Calibri"/>
                <a:cs typeface="Calibri"/>
              </a:rPr>
              <a:t>Overlapping non-matching meshes and time steps in dynamics.</a:t>
            </a:r>
          </a:p>
        </p:txBody>
      </p:sp>
      <p:sp>
        <p:nvSpPr>
          <p:cNvPr id="2" name="TextBox 1">
            <a:extLst>
              <a:ext uri="{FF2B5EF4-FFF2-40B4-BE49-F238E27FC236}">
                <a16:creationId xmlns:a16="http://schemas.microsoft.com/office/drawing/2014/main" id="{CDDAF726-1682-4B9C-8414-DCFE0FAE39E8}"/>
              </a:ext>
            </a:extLst>
          </p:cNvPr>
          <p:cNvSpPr txBox="1"/>
          <p:nvPr/>
        </p:nvSpPr>
        <p:spPr>
          <a:xfrm>
            <a:off x="434898" y="2683189"/>
            <a:ext cx="4549697" cy="1938992"/>
          </a:xfrm>
          <a:prstGeom prst="rect">
            <a:avLst/>
          </a:prstGeom>
          <a:noFill/>
          <a:ln>
            <a:solidFill>
              <a:schemeClr val="tx1"/>
            </a:solidFill>
          </a:ln>
        </p:spPr>
        <p:txBody>
          <a:bodyPr wrap="square" rtlCol="0">
            <a:spAutoFit/>
          </a:bodyPr>
          <a:lstStyle/>
          <a:p>
            <a:endParaRPr lang="en-US" sz="1000" b="1" dirty="0">
              <a:solidFill>
                <a:srgbClr val="006600"/>
              </a:solidFill>
              <a:latin typeface="Calibri" panose="020F0502020204030204" pitchFamily="34" charset="0"/>
              <a:cs typeface="Calibri" panose="020F0502020204030204" pitchFamily="34" charset="0"/>
            </a:endParaRPr>
          </a:p>
          <a:p>
            <a:pPr algn="ctr"/>
            <a:r>
              <a:rPr lang="en-US" sz="2000" b="1" dirty="0">
                <a:solidFill>
                  <a:srgbClr val="006600"/>
                </a:solidFill>
                <a:latin typeface="Calibri" panose="020F0502020204030204" pitchFamily="34" charset="0"/>
                <a:cs typeface="Calibri" panose="020F0502020204030204" pitchFamily="34" charset="0"/>
              </a:rPr>
              <a:t>Pro </a:t>
            </a:r>
            <a:r>
              <a:rPr lang="en-US" sz="2000" b="1" dirty="0">
                <a:solidFill>
                  <a:srgbClr val="006600"/>
                </a:solidFill>
                <a:latin typeface="Calibri" panose="020F0502020204030204" pitchFamily="34" charset="0"/>
                <a:cs typeface="Calibri" panose="020F0502020204030204" pitchFamily="34" charset="0"/>
                <a:sym typeface="Wingdings" panose="05000000000000000000" pitchFamily="2" charset="2"/>
              </a:rPr>
              <a:t></a:t>
            </a:r>
            <a:r>
              <a:rPr lang="en-US" sz="2000" dirty="0">
                <a:solidFill>
                  <a:srgbClr val="006600"/>
                </a:solidFill>
                <a:latin typeface="Calibri" panose="020F0502020204030204" pitchFamily="34" charset="0"/>
                <a:cs typeface="Calibri" panose="020F0502020204030204" pitchFamily="34" charset="0"/>
              </a:rPr>
              <a:t>: Can use </a:t>
            </a:r>
            <a:r>
              <a:rPr lang="en-US" sz="2000" b="1" i="1" dirty="0">
                <a:solidFill>
                  <a:srgbClr val="006600"/>
                </a:solidFill>
                <a:latin typeface="Calibri" panose="020F0502020204030204" pitchFamily="34" charset="0"/>
                <a:cs typeface="Calibri" panose="020F0502020204030204" pitchFamily="34" charset="0"/>
              </a:rPr>
              <a:t>non-matching</a:t>
            </a:r>
            <a:r>
              <a:rPr lang="en-US" sz="2000" dirty="0">
                <a:solidFill>
                  <a:srgbClr val="006600"/>
                </a:solidFill>
                <a:latin typeface="Calibri" panose="020F0502020204030204" pitchFamily="34" charset="0"/>
                <a:cs typeface="Calibri" panose="020F0502020204030204" pitchFamily="34" charset="0"/>
              </a:rPr>
              <a:t> meshes and time-steps (see right figure).</a:t>
            </a:r>
          </a:p>
          <a:p>
            <a:endParaRPr lang="en-US" sz="2000" dirty="0">
              <a:latin typeface="Calibri" panose="020F0502020204030204" pitchFamily="34" charset="0"/>
              <a:cs typeface="Calibri" panose="020F0502020204030204" pitchFamily="34" charset="0"/>
            </a:endParaRPr>
          </a:p>
          <a:p>
            <a:pPr algn="ctr"/>
            <a:r>
              <a:rPr lang="en-US" sz="2000" b="1" dirty="0">
                <a:solidFill>
                  <a:srgbClr val="C00000"/>
                </a:solidFill>
                <a:latin typeface="Calibri" panose="020F0502020204030204" pitchFamily="34" charset="0"/>
                <a:cs typeface="Calibri" panose="020F0502020204030204" pitchFamily="34" charset="0"/>
              </a:rPr>
              <a:t>Con </a:t>
            </a:r>
            <a:r>
              <a:rPr lang="en-US" sz="2000" b="1" dirty="0">
                <a:solidFill>
                  <a:srgbClr val="C00000"/>
                </a:solidFill>
                <a:latin typeface="Calibri" panose="020F0502020204030204" pitchFamily="34" charset="0"/>
                <a:cs typeface="Calibri" panose="020F0502020204030204" pitchFamily="34" charset="0"/>
                <a:sym typeface="Wingdings" panose="05000000000000000000" pitchFamily="2" charset="2"/>
              </a:rPr>
              <a:t></a:t>
            </a:r>
            <a:r>
              <a:rPr lang="en-US" sz="2000" dirty="0">
                <a:solidFill>
                  <a:srgbClr val="C00000"/>
                </a:solidFill>
                <a:latin typeface="Calibri" panose="020F0502020204030204" pitchFamily="34" charset="0"/>
                <a:cs typeface="Calibri" panose="020F0502020204030204" pitchFamily="34" charset="0"/>
              </a:rPr>
              <a:t>: </a:t>
            </a:r>
            <a:r>
              <a:rPr lang="en-US" sz="2000" b="1" i="1" dirty="0">
                <a:solidFill>
                  <a:srgbClr val="C00000"/>
                </a:solidFill>
                <a:latin typeface="Calibri" panose="020F0502020204030204" pitchFamily="34" charset="0"/>
                <a:cs typeface="Calibri" pitchFamily="34" charset="0"/>
              </a:rPr>
              <a:t>Unfeasible</a:t>
            </a:r>
            <a:r>
              <a:rPr lang="en-US" sz="2000" dirty="0">
                <a:solidFill>
                  <a:srgbClr val="C00000"/>
                </a:solidFill>
                <a:latin typeface="Calibri" panose="020F0502020204030204" pitchFamily="34" charset="0"/>
                <a:cs typeface="Calibri" pitchFamily="34" charset="0"/>
              </a:rPr>
              <a:t> given the design of our current codes and size of simulations.</a:t>
            </a:r>
          </a:p>
          <a:p>
            <a:endParaRPr lang="en-US" sz="1000" dirty="0">
              <a:solidFill>
                <a:srgbClr val="C00000"/>
              </a:solidFill>
              <a:latin typeface="Calibri" panose="020F0502020204030204" pitchFamily="34" charset="0"/>
              <a:cs typeface="Calibri" panose="020F0502020204030204" pitchFamily="34" charset="0"/>
            </a:endParaRPr>
          </a:p>
        </p:txBody>
      </p:sp>
      <p:sp>
        <p:nvSpPr>
          <p:cNvPr id="7" name="Title 1">
            <a:extLst>
              <a:ext uri="{FF2B5EF4-FFF2-40B4-BE49-F238E27FC236}">
                <a16:creationId xmlns:a16="http://schemas.microsoft.com/office/drawing/2014/main" id="{8A46E42F-1A44-414A-97A7-CF8EEB518156}"/>
              </a:ext>
            </a:extLst>
          </p:cNvPr>
          <p:cNvSpPr txBox="1">
            <a:spLocks/>
          </p:cNvSpPr>
          <p:nvPr/>
        </p:nvSpPr>
        <p:spPr>
          <a:xfrm>
            <a:off x="131477" y="16994"/>
            <a:ext cx="7752435" cy="607474"/>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Schwarz Alternating Method for Dynamics</a:t>
            </a:r>
          </a:p>
          <a:p>
            <a:br>
              <a:rPr lang="en-US" sz="3600" dirty="0">
                <a:solidFill>
                  <a:schemeClr val="tx1"/>
                </a:solidFill>
              </a:rPr>
            </a:br>
            <a:endParaRPr lang="en-US" sz="3600" dirty="0">
              <a:solidFill>
                <a:schemeClr val="tx1"/>
              </a:solidFill>
            </a:endParaRPr>
          </a:p>
        </p:txBody>
      </p:sp>
      <p:sp>
        <p:nvSpPr>
          <p:cNvPr id="3" name="Slide Number Placeholder 2">
            <a:extLst>
              <a:ext uri="{FF2B5EF4-FFF2-40B4-BE49-F238E27FC236}">
                <a16:creationId xmlns:a16="http://schemas.microsoft.com/office/drawing/2014/main" id="{93CBC07A-E3A6-4B85-8878-8CCF580B3E56}"/>
              </a:ext>
            </a:extLst>
          </p:cNvPr>
          <p:cNvSpPr>
            <a:spLocks noGrp="1"/>
          </p:cNvSpPr>
          <p:nvPr>
            <p:ph type="sldNum" sz="quarter" idx="12"/>
          </p:nvPr>
        </p:nvSpPr>
        <p:spPr/>
        <p:txBody>
          <a:bodyPr/>
          <a:lstStyle/>
          <a:p>
            <a:fld id="{A5E55A7B-7854-E145-92D9-B491DF4BAE2D}" type="slidenum">
              <a:rPr lang="en-US" smtClean="0"/>
              <a:pPr/>
              <a:t>37</a:t>
            </a:fld>
            <a:endParaRPr lang="en-US" dirty="0"/>
          </a:p>
        </p:txBody>
      </p:sp>
    </p:spTree>
    <p:extLst>
      <p:ext uri="{BB962C8B-B14F-4D97-AF65-F5344CB8AC3E}">
        <p14:creationId xmlns:p14="http://schemas.microsoft.com/office/powerpoint/2010/main" val="377158603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ntr" presetSubtype="0" fill="hold" grpId="0" nodeType="withEffect">
                                  <p:stCondLst>
                                    <p:cond delay="0"/>
                                  </p:stCondLst>
                                  <p:childTnLst>
                                    <p:set>
                                      <p:cBhvr>
                                        <p:cTn id="6" dur="1" fill="hold">
                                          <p:stCondLst>
                                            <p:cond delay="0"/>
                                          </p:stCondLst>
                                        </p:cTn>
                                        <p:tgtEl>
                                          <p:spTgt spid="11"/>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1" grpId="0"/>
    </p:bldLst>
  </p:timing>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7" name="Group 6">
            <a:extLst>
              <a:ext uri="{FF2B5EF4-FFF2-40B4-BE49-F238E27FC236}">
                <a16:creationId xmlns:a16="http://schemas.microsoft.com/office/drawing/2014/main" id="{5BD26BC6-F112-4EB9-A1D3-64629F95F827}"/>
              </a:ext>
            </a:extLst>
          </p:cNvPr>
          <p:cNvGrpSpPr/>
          <p:nvPr/>
        </p:nvGrpSpPr>
        <p:grpSpPr>
          <a:xfrm>
            <a:off x="353202" y="1315272"/>
            <a:ext cx="8632600" cy="2104379"/>
            <a:chOff x="538359" y="2231154"/>
            <a:chExt cx="8632600" cy="2104379"/>
          </a:xfrm>
        </p:grpSpPr>
        <p:pic>
          <p:nvPicPr>
            <p:cNvPr id="47" name="Picture 46" descr="Schwarz-time-integration.png">
              <a:extLst>
                <a:ext uri="{FF2B5EF4-FFF2-40B4-BE49-F238E27FC236}">
                  <a16:creationId xmlns:a16="http://schemas.microsoft.com/office/drawing/2014/main" id="{32A42544-9648-4CF9-A474-ADB9BFDDBF0B}"/>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086968" y="2406149"/>
              <a:ext cx="4898136" cy="1929384"/>
            </a:xfrm>
            <a:prstGeom prst="rect">
              <a:avLst/>
            </a:prstGeom>
          </p:spPr>
        </p:pic>
        <p:pic>
          <p:nvPicPr>
            <p:cNvPr id="48" name="Picture 47" descr="Schwarz-domains.png">
              <a:extLst>
                <a:ext uri="{FF2B5EF4-FFF2-40B4-BE49-F238E27FC236}">
                  <a16:creationId xmlns:a16="http://schemas.microsoft.com/office/drawing/2014/main" id="{7304B109-EC55-4AA1-84E9-D853D4E46641}"/>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538359" y="2231154"/>
              <a:ext cx="1150530" cy="2064791"/>
            </a:xfrm>
            <a:prstGeom prst="rect">
              <a:avLst/>
            </a:prstGeom>
          </p:spPr>
        </p:pic>
        <p:sp>
          <p:nvSpPr>
            <p:cNvPr id="49" name="Content Placeholder 2">
              <a:extLst>
                <a:ext uri="{FF2B5EF4-FFF2-40B4-BE49-F238E27FC236}">
                  <a16:creationId xmlns:a16="http://schemas.microsoft.com/office/drawing/2014/main" id="{05AB513E-6F91-43C7-9895-C91FDF0641BC}"/>
                </a:ext>
              </a:extLst>
            </p:cNvPr>
            <p:cNvSpPr txBox="1">
              <a:spLocks/>
            </p:cNvSpPr>
            <p:nvPr/>
          </p:nvSpPr>
          <p:spPr bwMode="auto">
            <a:xfrm>
              <a:off x="6985104" y="2570627"/>
              <a:ext cx="2185855" cy="1090696"/>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buNone/>
                <a:defRPr/>
              </a:pPr>
              <a:r>
                <a:rPr lang="en-US" sz="1600" dirty="0">
                  <a:latin typeface="Calibri" pitchFamily="34" charset="0"/>
                  <a:cs typeface="Calibri" pitchFamily="34" charset="0"/>
                </a:rPr>
                <a:t>Controller time stepper</a:t>
              </a:r>
            </a:p>
            <a:p>
              <a:pPr marL="0" indent="0">
                <a:buNone/>
                <a:defRPr/>
              </a:pPr>
              <a:endParaRPr lang="en-US" sz="1600" dirty="0">
                <a:latin typeface="Calibri" pitchFamily="34" charset="0"/>
                <a:cs typeface="Calibri" pitchFamily="34" charset="0"/>
              </a:endParaRPr>
            </a:p>
            <a:p>
              <a:pPr marL="0" indent="0">
                <a:buNone/>
                <a:defRPr/>
              </a:pPr>
              <a:r>
                <a:rPr lang="en-US" sz="1600" dirty="0">
                  <a:latin typeface="Calibri" pitchFamily="34" charset="0"/>
                  <a:cs typeface="Calibri" pitchFamily="34" charset="0"/>
                </a:rPr>
                <a:t>Time integrator for </a:t>
              </a:r>
              <a:r>
                <a:rPr lang="en-US" sz="1600" i="1" dirty="0">
                  <a:latin typeface="Symbol"/>
                  <a:cs typeface="Wingdings 2" charset="2"/>
                </a:rPr>
                <a:t>W</a:t>
              </a:r>
              <a:r>
                <a:rPr lang="en-US" sz="1600" baseline="-25000" dirty="0">
                  <a:latin typeface="Symbol"/>
                  <a:cs typeface="Wingdings 2" charset="2"/>
                </a:rPr>
                <a:t>1</a:t>
              </a:r>
              <a:endParaRPr lang="en-US" sz="1600" dirty="0">
                <a:latin typeface="Calibri" pitchFamily="34" charset="0"/>
                <a:cs typeface="Calibri" pitchFamily="34" charset="0"/>
              </a:endParaRPr>
            </a:p>
            <a:p>
              <a:pPr marL="0" indent="0">
                <a:buNone/>
                <a:defRPr/>
              </a:pPr>
              <a:endParaRPr lang="en-US" sz="1600" dirty="0">
                <a:latin typeface="Calibri" pitchFamily="34" charset="0"/>
                <a:cs typeface="Calibri" pitchFamily="34" charset="0"/>
              </a:endParaRPr>
            </a:p>
            <a:p>
              <a:pPr marL="0" indent="0">
                <a:buNone/>
                <a:defRPr/>
              </a:pPr>
              <a:r>
                <a:rPr lang="en-US" sz="1600" dirty="0">
                  <a:latin typeface="Calibri" pitchFamily="34" charset="0"/>
                  <a:cs typeface="Calibri" pitchFamily="34" charset="0"/>
                </a:rPr>
                <a:t>Time integrator for </a:t>
              </a:r>
              <a:r>
                <a:rPr lang="en-US" sz="1600" i="1" dirty="0">
                  <a:latin typeface="Symbol"/>
                  <a:cs typeface="Wingdings 2" charset="2"/>
                </a:rPr>
                <a:t>W</a:t>
              </a:r>
              <a:r>
                <a:rPr lang="en-US" sz="1600" baseline="-25000" dirty="0">
                  <a:latin typeface="Symbol"/>
                  <a:cs typeface="Wingdings 2" charset="2"/>
                </a:rPr>
                <a:t>2</a:t>
              </a:r>
              <a:endParaRPr lang="en-US" sz="1600" dirty="0">
                <a:latin typeface="Calibri" pitchFamily="34" charset="0"/>
                <a:cs typeface="Calibri" pitchFamily="34" charset="0"/>
              </a:endParaRPr>
            </a:p>
          </p:txBody>
        </p:sp>
        <mc:AlternateContent xmlns:mc="http://schemas.openxmlformats.org/markup-compatibility/2006" xmlns:a14="http://schemas.microsoft.com/office/drawing/2010/main">
          <mc:Choice Requires="a14">
            <p:sp>
              <p:nvSpPr>
                <p:cNvPr id="50" name="TextBox 49">
                  <a:extLst>
                    <a:ext uri="{FF2B5EF4-FFF2-40B4-BE49-F238E27FC236}">
                      <a16:creationId xmlns:a16="http://schemas.microsoft.com/office/drawing/2014/main" id="{D15334C3-9C67-40DC-91D5-47AD4405FF28}"/>
                    </a:ext>
                  </a:extLst>
                </p:cNvPr>
                <p:cNvSpPr txBox="1"/>
                <p:nvPr/>
              </p:nvSpPr>
              <p:spPr>
                <a:xfrm>
                  <a:off x="1962614" y="2257496"/>
                  <a:ext cx="802888" cy="369332"/>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i="1" smtClean="0">
                                <a:latin typeface="Cambria Math" panose="02040503050406030204" pitchFamily="18" charset="0"/>
                              </a:rPr>
                            </m:ctrlPr>
                          </m:sSubPr>
                          <m:e>
                            <m:r>
                              <a:rPr lang="en-US" b="0" i="1" smtClean="0">
                                <a:latin typeface="Cambria Math" panose="02040503050406030204" pitchFamily="18" charset="0"/>
                              </a:rPr>
                              <m:t>𝑇</m:t>
                            </m:r>
                          </m:e>
                          <m:sub>
                            <m:r>
                              <a:rPr lang="en-US" b="0" i="1" smtClean="0">
                                <a:latin typeface="Cambria Math" panose="02040503050406030204" pitchFamily="18" charset="0"/>
                              </a:rPr>
                              <m:t>0</m:t>
                            </m:r>
                          </m:sub>
                        </m:sSub>
                      </m:oMath>
                    </m:oMathPara>
                  </a14:m>
                  <a:endParaRPr lang="en-US" dirty="0"/>
                </a:p>
              </p:txBody>
            </p:sp>
          </mc:Choice>
          <mc:Fallback xmlns="">
            <p:sp>
              <p:nvSpPr>
                <p:cNvPr id="50" name="TextBox 49">
                  <a:extLst>
                    <a:ext uri="{FF2B5EF4-FFF2-40B4-BE49-F238E27FC236}">
                      <a16:creationId xmlns:a16="http://schemas.microsoft.com/office/drawing/2014/main" id="{D15334C3-9C67-40DC-91D5-47AD4405FF28}"/>
                    </a:ext>
                  </a:extLst>
                </p:cNvPr>
                <p:cNvSpPr txBox="1">
                  <a:spLocks noRot="1" noChangeAspect="1" noMove="1" noResize="1" noEditPoints="1" noAdjustHandles="1" noChangeArrowheads="1" noChangeShapeType="1" noTextEdit="1"/>
                </p:cNvSpPr>
                <p:nvPr/>
              </p:nvSpPr>
              <p:spPr>
                <a:xfrm>
                  <a:off x="1962614" y="2257496"/>
                  <a:ext cx="802888" cy="369332"/>
                </a:xfrm>
                <a:prstGeom prst="rect">
                  <a:avLst/>
                </a:prstGeom>
                <a:blipFill>
                  <a:blip r:embed="rId5"/>
                  <a:stretch>
                    <a:fillRect/>
                  </a:stretch>
                </a:blipFill>
              </p:spPr>
              <p:txBody>
                <a:bodyPr/>
                <a:lstStyle/>
                <a:p>
                  <a:r>
                    <a:rPr lang="en-US">
                      <a:noFill/>
                    </a:rPr>
                    <a:t> </a:t>
                  </a:r>
                </a:p>
              </p:txBody>
            </p:sp>
          </mc:Fallback>
        </mc:AlternateContent>
      </p:grpSp>
      <p:sp>
        <p:nvSpPr>
          <p:cNvPr id="2" name="Rectangle 1">
            <a:extLst>
              <a:ext uri="{FF2B5EF4-FFF2-40B4-BE49-F238E27FC236}">
                <a16:creationId xmlns:a16="http://schemas.microsoft.com/office/drawing/2014/main" id="{0B1193EA-EF52-4AF7-B5B9-DD55F8AA0430}"/>
              </a:ext>
            </a:extLst>
          </p:cNvPr>
          <p:cNvSpPr/>
          <p:nvPr/>
        </p:nvSpPr>
        <p:spPr>
          <a:xfrm>
            <a:off x="4371529" y="1341615"/>
            <a:ext cx="2428418" cy="2096736"/>
          </a:xfrm>
          <a:prstGeom prst="rect">
            <a:avLst/>
          </a:prstGeom>
          <a:ln>
            <a:solidFill>
              <a:schemeClr val="bg1"/>
            </a:solid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mc:AlternateContent xmlns:mc="http://schemas.openxmlformats.org/markup-compatibility/2006" xmlns:a14="http://schemas.microsoft.com/office/drawing/2010/main">
        <mc:Choice Requires="a14">
          <p:sp>
            <p:nvSpPr>
              <p:cNvPr id="13" name="TextBox 12">
                <a:extLst>
                  <a:ext uri="{FF2B5EF4-FFF2-40B4-BE49-F238E27FC236}">
                    <a16:creationId xmlns:a16="http://schemas.microsoft.com/office/drawing/2014/main" id="{F73B8D5F-8741-4326-9960-1D85EB66DE98}"/>
                  </a:ext>
                </a:extLst>
              </p:cNvPr>
              <p:cNvSpPr txBox="1"/>
              <p:nvPr/>
            </p:nvSpPr>
            <p:spPr>
              <a:xfrm>
                <a:off x="4183130" y="1371353"/>
                <a:ext cx="802888" cy="369332"/>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i="1" smtClean="0">
                              <a:latin typeface="Cambria Math" panose="02040503050406030204" pitchFamily="18" charset="0"/>
                            </a:rPr>
                          </m:ctrlPr>
                        </m:sSubPr>
                        <m:e>
                          <m:r>
                            <a:rPr lang="en-US" b="0" i="1" smtClean="0">
                              <a:latin typeface="Cambria Math" panose="02040503050406030204" pitchFamily="18" charset="0"/>
                            </a:rPr>
                            <m:t>𝑇</m:t>
                          </m:r>
                        </m:e>
                        <m:sub>
                          <m:r>
                            <a:rPr lang="en-US" b="0" i="1" smtClean="0">
                              <a:latin typeface="Cambria Math" panose="02040503050406030204" pitchFamily="18" charset="0"/>
                            </a:rPr>
                            <m:t>1</m:t>
                          </m:r>
                        </m:sub>
                      </m:sSub>
                    </m:oMath>
                  </m:oMathPara>
                </a14:m>
                <a:endParaRPr lang="en-US" dirty="0"/>
              </a:p>
            </p:txBody>
          </p:sp>
        </mc:Choice>
        <mc:Fallback xmlns="">
          <p:sp>
            <p:nvSpPr>
              <p:cNvPr id="13" name="TextBox 12">
                <a:extLst>
                  <a:ext uri="{FF2B5EF4-FFF2-40B4-BE49-F238E27FC236}">
                    <a16:creationId xmlns:a16="http://schemas.microsoft.com/office/drawing/2014/main" id="{F73B8D5F-8741-4326-9960-1D85EB66DE98}"/>
                  </a:ext>
                </a:extLst>
              </p:cNvPr>
              <p:cNvSpPr txBox="1">
                <a:spLocks noRot="1" noChangeAspect="1" noMove="1" noResize="1" noEditPoints="1" noAdjustHandles="1" noChangeArrowheads="1" noChangeShapeType="1" noTextEdit="1"/>
              </p:cNvSpPr>
              <p:nvPr/>
            </p:nvSpPr>
            <p:spPr>
              <a:xfrm>
                <a:off x="4183130" y="1371353"/>
                <a:ext cx="802888" cy="369332"/>
              </a:xfrm>
              <a:prstGeom prst="rect">
                <a:avLst/>
              </a:prstGeom>
              <a:blipFill>
                <a:blip r:embed="rId6"/>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1" name="TextBox 10">
                <a:extLst>
                  <a:ext uri="{FF2B5EF4-FFF2-40B4-BE49-F238E27FC236}">
                    <a16:creationId xmlns:a16="http://schemas.microsoft.com/office/drawing/2014/main" id="{B52FC674-40CB-41D6-B669-3F840A0D49C2}"/>
                  </a:ext>
                </a:extLst>
              </p:cNvPr>
              <p:cNvSpPr txBox="1"/>
              <p:nvPr/>
            </p:nvSpPr>
            <p:spPr>
              <a:xfrm>
                <a:off x="143136" y="3528015"/>
                <a:ext cx="8798312" cy="2277547"/>
              </a:xfrm>
              <a:prstGeom prst="rect">
                <a:avLst/>
              </a:prstGeom>
              <a:noFill/>
            </p:spPr>
            <p:txBody>
              <a:bodyPr wrap="square" rtlCol="0">
                <a:spAutoFit/>
              </a:bodyPr>
              <a:lstStyle/>
              <a:p>
                <a:r>
                  <a:rPr lang="en-US" sz="1900" b="1" i="1" u="sng" dirty="0">
                    <a:latin typeface="Calibri" panose="020F0502020204030204" pitchFamily="34" charset="0"/>
                    <a:cs typeface="Calibri" panose="020F0502020204030204" pitchFamily="34" charset="0"/>
                  </a:rPr>
                  <a:t>Step 0</a:t>
                </a:r>
                <a:r>
                  <a:rPr lang="en-US" sz="1900" b="1" i="1" dirty="0">
                    <a:latin typeface="Calibri" panose="020F0502020204030204" pitchFamily="34" charset="0"/>
                    <a:cs typeface="Calibri" panose="020F0502020204030204" pitchFamily="34" charset="0"/>
                  </a:rPr>
                  <a:t>: </a:t>
                </a:r>
                <a:r>
                  <a:rPr lang="en-US" sz="1900" dirty="0">
                    <a:latin typeface="Calibri" panose="020F0502020204030204" pitchFamily="34" charset="0"/>
                    <a:cs typeface="Calibri" panose="020F0502020204030204" pitchFamily="34" charset="0"/>
                  </a:rPr>
                  <a:t>Initialize </a:t>
                </a:r>
                <a14:m>
                  <m:oMath xmlns:m="http://schemas.openxmlformats.org/officeDocument/2006/math">
                    <m:r>
                      <a:rPr lang="en-US" sz="1900" i="1" dirty="0">
                        <a:latin typeface="Cambria Math" panose="02040503050406030204" pitchFamily="18" charset="0"/>
                        <a:cs typeface="Calibri" panose="020F0502020204030204" pitchFamily="34" charset="0"/>
                      </a:rPr>
                      <m:t>𝑖</m:t>
                    </m:r>
                    <m:r>
                      <a:rPr lang="en-US" sz="1900" i="1" dirty="0">
                        <a:latin typeface="Cambria Math" panose="02040503050406030204" pitchFamily="18" charset="0"/>
                        <a:cs typeface="Calibri" panose="020F0502020204030204" pitchFamily="34" charset="0"/>
                      </a:rPr>
                      <m:t>=0 </m:t>
                    </m:r>
                    <m:r>
                      <m:rPr>
                        <m:nor/>
                      </m:rPr>
                      <a:rPr lang="en-US" sz="1900" dirty="0">
                        <a:latin typeface="Calibri" panose="020F0502020204030204" pitchFamily="34" charset="0"/>
                        <a:cs typeface="Calibri" panose="020F0502020204030204" pitchFamily="34" charset="0"/>
                      </a:rPr>
                      <m:t>(</m:t>
                    </m:r>
                    <m:r>
                      <m:rPr>
                        <m:nor/>
                      </m:rPr>
                      <a:rPr lang="en-US" sz="1900" dirty="0">
                        <a:latin typeface="Calibri" panose="020F0502020204030204" pitchFamily="34" charset="0"/>
                        <a:cs typeface="Calibri" panose="020F0502020204030204" pitchFamily="34" charset="0"/>
                      </a:rPr>
                      <m:t>controller</m:t>
                    </m:r>
                    <m:r>
                      <m:rPr>
                        <m:nor/>
                      </m:rPr>
                      <a:rPr lang="en-US" sz="1900" dirty="0">
                        <a:latin typeface="Calibri" panose="020F0502020204030204" pitchFamily="34" charset="0"/>
                        <a:cs typeface="Calibri" panose="020F0502020204030204" pitchFamily="34" charset="0"/>
                      </a:rPr>
                      <m:t> </m:t>
                    </m:r>
                    <m:r>
                      <m:rPr>
                        <m:nor/>
                      </m:rPr>
                      <a:rPr lang="en-US" sz="1900" dirty="0">
                        <a:latin typeface="Calibri" panose="020F0502020204030204" pitchFamily="34" charset="0"/>
                        <a:cs typeface="Calibri" panose="020F0502020204030204" pitchFamily="34" charset="0"/>
                      </a:rPr>
                      <m:t>time</m:t>
                    </m:r>
                    <m:r>
                      <m:rPr>
                        <m:nor/>
                      </m:rPr>
                      <a:rPr lang="en-US" sz="1900" dirty="0">
                        <a:latin typeface="Calibri" panose="020F0502020204030204" pitchFamily="34" charset="0"/>
                        <a:cs typeface="Calibri" panose="020F0502020204030204" pitchFamily="34" charset="0"/>
                      </a:rPr>
                      <m:t> </m:t>
                    </m:r>
                    <m:r>
                      <m:rPr>
                        <m:nor/>
                      </m:rPr>
                      <a:rPr lang="en-US" sz="1900" dirty="0">
                        <a:latin typeface="Calibri" panose="020F0502020204030204" pitchFamily="34" charset="0"/>
                        <a:cs typeface="Calibri" panose="020F0502020204030204" pitchFamily="34" charset="0"/>
                      </a:rPr>
                      <m:t>index</m:t>
                    </m:r>
                    <m:r>
                      <m:rPr>
                        <m:nor/>
                      </m:rPr>
                      <a:rPr lang="en-US" sz="1900" dirty="0">
                        <a:latin typeface="Calibri" panose="020F0502020204030204" pitchFamily="34" charset="0"/>
                        <a:cs typeface="Calibri" panose="020F0502020204030204" pitchFamily="34" charset="0"/>
                      </a:rPr>
                      <m:t>).</m:t>
                    </m:r>
                  </m:oMath>
                </a14:m>
                <a:endParaRPr lang="en-US" sz="19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endParaRPr lang="en-US" sz="1900" dirty="0">
                  <a:latin typeface="Calibri" panose="020F0502020204030204" pitchFamily="34" charset="0"/>
                </a:endParaRPr>
              </a:p>
              <a:p>
                <a:endParaRPr lang="en-US" sz="1900" dirty="0">
                  <a:latin typeface="Calibri" panose="020F0502020204030204" pitchFamily="34" charset="0"/>
                </a:endParaRPr>
              </a:p>
              <a:p>
                <a:endParaRPr lang="en-US" sz="1900" i="1" dirty="0">
                  <a:latin typeface="Calibri" panose="020F0502020204030204" pitchFamily="34" charset="0"/>
                  <a:cs typeface="Calibri" panose="020F0502020204030204" pitchFamily="34" charset="0"/>
                </a:endParaRPr>
              </a:p>
              <a:p>
                <a:endParaRPr lang="en-US" sz="1900" dirty="0">
                  <a:latin typeface="Calibri" panose="020F0502020204030204" pitchFamily="34" charset="0"/>
                </a:endParaRPr>
              </a:p>
              <a:p>
                <a:endParaRPr lang="en-US" sz="1900" dirty="0">
                  <a:latin typeface="Calibri" panose="020F0502020204030204" pitchFamily="34" charset="0"/>
                  <a:cs typeface="Calibri" panose="020F0502020204030204" pitchFamily="34" charset="0"/>
                </a:endParaRPr>
              </a:p>
              <a:p>
                <a:endParaRPr lang="en-US" sz="400" b="1" i="1" dirty="0">
                  <a:latin typeface="Calibri" panose="020F0502020204030204" pitchFamily="34" charset="0"/>
                  <a:cs typeface="Calibri" panose="020F0502020204030204" pitchFamily="34" charset="0"/>
                </a:endParaRPr>
              </a:p>
              <a:p>
                <a:endParaRPr lang="en-US" sz="2000" b="1" i="1" dirty="0">
                  <a:latin typeface="Calibri" panose="020F0502020204030204" pitchFamily="34" charset="0"/>
                  <a:cs typeface="Calibri" panose="020F0502020204030204" pitchFamily="34" charset="0"/>
                </a:endParaRPr>
              </a:p>
            </p:txBody>
          </p:sp>
        </mc:Choice>
        <mc:Fallback xmlns="">
          <p:sp>
            <p:nvSpPr>
              <p:cNvPr id="11" name="TextBox 10">
                <a:extLst>
                  <a:ext uri="{FF2B5EF4-FFF2-40B4-BE49-F238E27FC236}">
                    <a16:creationId xmlns:a16="http://schemas.microsoft.com/office/drawing/2014/main" id="{B52FC674-40CB-41D6-B669-3F840A0D49C2}"/>
                  </a:ext>
                </a:extLst>
              </p:cNvPr>
              <p:cNvSpPr txBox="1">
                <a:spLocks noRot="1" noChangeAspect="1" noMove="1" noResize="1" noEditPoints="1" noAdjustHandles="1" noChangeArrowheads="1" noChangeShapeType="1" noTextEdit="1"/>
              </p:cNvSpPr>
              <p:nvPr/>
            </p:nvSpPr>
            <p:spPr>
              <a:xfrm>
                <a:off x="143136" y="3528015"/>
                <a:ext cx="8798312" cy="2277547"/>
              </a:xfrm>
              <a:prstGeom prst="rect">
                <a:avLst/>
              </a:prstGeom>
              <a:blipFill>
                <a:blip r:embed="rId7"/>
                <a:stretch>
                  <a:fillRect l="-623" t="-1340"/>
                </a:stretch>
              </a:blipFill>
            </p:spPr>
            <p:txBody>
              <a:bodyPr/>
              <a:lstStyle/>
              <a:p>
                <a:r>
                  <a:rPr lang="en-US">
                    <a:noFill/>
                  </a:rPr>
                  <a:t> </a:t>
                </a:r>
              </a:p>
            </p:txBody>
          </p:sp>
        </mc:Fallback>
      </mc:AlternateContent>
      <p:sp>
        <p:nvSpPr>
          <p:cNvPr id="3" name="Slide Number Placeholder 2">
            <a:extLst>
              <a:ext uri="{FF2B5EF4-FFF2-40B4-BE49-F238E27FC236}">
                <a16:creationId xmlns:a16="http://schemas.microsoft.com/office/drawing/2014/main" id="{BB3DB1C1-3159-4983-AAF9-BBE63BE2CF95}"/>
              </a:ext>
            </a:extLst>
          </p:cNvPr>
          <p:cNvSpPr>
            <a:spLocks noGrp="1"/>
          </p:cNvSpPr>
          <p:nvPr>
            <p:ph type="sldNum" sz="quarter" idx="12"/>
          </p:nvPr>
        </p:nvSpPr>
        <p:spPr/>
        <p:txBody>
          <a:bodyPr/>
          <a:lstStyle/>
          <a:p>
            <a:fld id="{A5E55A7B-7854-E145-92D9-B491DF4BAE2D}" type="slidenum">
              <a:rPr lang="en-US" smtClean="0"/>
              <a:pPr/>
              <a:t>38</a:t>
            </a:fld>
            <a:endParaRPr lang="en-US" dirty="0"/>
          </a:p>
        </p:txBody>
      </p:sp>
      <p:sp>
        <p:nvSpPr>
          <p:cNvPr id="14" name="Title 1">
            <a:extLst>
              <a:ext uri="{FF2B5EF4-FFF2-40B4-BE49-F238E27FC236}">
                <a16:creationId xmlns:a16="http://schemas.microsoft.com/office/drawing/2014/main" id="{51873BF6-C033-44A5-9D43-BC668C64C3CA}"/>
              </a:ext>
            </a:extLst>
          </p:cNvPr>
          <p:cNvSpPr txBox="1">
            <a:spLocks/>
          </p:cNvSpPr>
          <p:nvPr/>
        </p:nvSpPr>
        <p:spPr>
          <a:xfrm>
            <a:off x="231844" y="68849"/>
            <a:ext cx="8186271" cy="45881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Schwarz Alternating Method for Dynamic Multiscale Coupling</a:t>
            </a:r>
            <a:br>
              <a:rPr lang="en-US" sz="3600" dirty="0">
                <a:solidFill>
                  <a:schemeClr val="tx1"/>
                </a:solidFill>
              </a:rPr>
            </a:br>
            <a:endParaRPr lang="en-US" sz="3600" dirty="0">
              <a:solidFill>
                <a:schemeClr val="tx1"/>
              </a:solidFill>
            </a:endParaRPr>
          </a:p>
          <a:p>
            <a:br>
              <a:rPr lang="en-US" sz="3600" dirty="0">
                <a:solidFill>
                  <a:schemeClr val="tx1"/>
                </a:solidFill>
              </a:rPr>
            </a:br>
            <a:endParaRPr lang="en-US" sz="3600" dirty="0">
              <a:solidFill>
                <a:schemeClr val="tx1"/>
              </a:solidFill>
            </a:endParaRPr>
          </a:p>
        </p:txBody>
      </p:sp>
      <mc:AlternateContent xmlns:mc="http://schemas.openxmlformats.org/markup-compatibility/2006" xmlns:a14="http://schemas.microsoft.com/office/drawing/2010/main">
        <mc:Choice Requires="a14">
          <p:sp>
            <p:nvSpPr>
              <p:cNvPr id="15" name="Rectangle 14">
                <a:extLst>
                  <a:ext uri="{FF2B5EF4-FFF2-40B4-BE49-F238E27FC236}">
                    <a16:creationId xmlns:a16="http://schemas.microsoft.com/office/drawing/2014/main" id="{ACF1A0DB-2506-4BEB-82DD-C51BB9EC5BC4}"/>
                  </a:ext>
                </a:extLst>
              </p:cNvPr>
              <p:cNvSpPr/>
              <p:nvPr/>
            </p:nvSpPr>
            <p:spPr>
              <a:xfrm>
                <a:off x="4809431" y="675824"/>
                <a:ext cx="4224615" cy="646331"/>
              </a:xfrm>
              <a:prstGeom prst="rect">
                <a:avLst/>
              </a:prstGeom>
              <a:solidFill>
                <a:schemeClr val="tx2">
                  <a:lumMod val="10000"/>
                  <a:lumOff val="90000"/>
                </a:schemeClr>
              </a:solidFill>
            </p:spPr>
            <p:txBody>
              <a:bodyPr wrap="square">
                <a:spAutoFit/>
              </a:bodyPr>
              <a:lstStyle/>
              <a:p>
                <a:pPr algn="ctr"/>
                <a:r>
                  <a:rPr lang="en-US" b="1" i="1" dirty="0">
                    <a:latin typeface="Calibri" panose="020F0502020204030204" pitchFamily="34" charset="0"/>
                    <a:cs typeface="Calibri" panose="020F0502020204030204" pitchFamily="34" charset="0"/>
                  </a:rPr>
                  <a:t>Controller time stepper: </a:t>
                </a:r>
                <a:r>
                  <a:rPr lang="en-US" i="1" dirty="0">
                    <a:latin typeface="Calibri" panose="020F0502020204030204" pitchFamily="34" charset="0"/>
                    <a:cs typeface="Calibri" panose="020F0502020204030204" pitchFamily="34" charset="0"/>
                  </a:rPr>
                  <a:t>defines global </a:t>
                </a:r>
                <a14:m>
                  <m:oMath xmlns:m="http://schemas.openxmlformats.org/officeDocument/2006/math">
                    <m:r>
                      <m:rPr>
                        <m:sty m:val="p"/>
                      </m:rPr>
                      <a:rPr lang="el-GR" i="1" dirty="0" smtClean="0">
                        <a:latin typeface="Cambria Math" panose="02040503050406030204" pitchFamily="18" charset="0"/>
                        <a:ea typeface="Cambria Math" panose="02040503050406030204" pitchFamily="18" charset="0"/>
                        <a:cs typeface="Calibri" panose="020F0502020204030204" pitchFamily="34" charset="0"/>
                      </a:rPr>
                      <m:t>Δ</m:t>
                    </m:r>
                    <m:r>
                      <a:rPr lang="en-US" b="0" i="1" dirty="0" smtClean="0">
                        <a:latin typeface="Cambria Math" panose="02040503050406030204" pitchFamily="18" charset="0"/>
                        <a:ea typeface="Cambria Math" panose="02040503050406030204" pitchFamily="18" charset="0"/>
                        <a:cs typeface="Calibri" panose="020F0502020204030204" pitchFamily="34" charset="0"/>
                      </a:rPr>
                      <m:t>𝑇</m:t>
                    </m:r>
                  </m:oMath>
                </a14:m>
                <a:r>
                  <a:rPr lang="en-US" i="1" dirty="0">
                    <a:latin typeface="Calibri" panose="020F0502020204030204" pitchFamily="34" charset="0"/>
                    <a:cs typeface="Calibri" panose="020F0502020204030204" pitchFamily="34" charset="0"/>
                  </a:rPr>
                  <a:t>s at which subdomains are synchronized</a:t>
                </a:r>
                <a:endParaRPr lang="en-US" dirty="0"/>
              </a:p>
            </p:txBody>
          </p:sp>
        </mc:Choice>
        <mc:Fallback xmlns="">
          <p:sp>
            <p:nvSpPr>
              <p:cNvPr id="15" name="Rectangle 14">
                <a:extLst>
                  <a:ext uri="{FF2B5EF4-FFF2-40B4-BE49-F238E27FC236}">
                    <a16:creationId xmlns:a16="http://schemas.microsoft.com/office/drawing/2014/main" id="{ACF1A0DB-2506-4BEB-82DD-C51BB9EC5BC4}"/>
                  </a:ext>
                </a:extLst>
              </p:cNvPr>
              <p:cNvSpPr>
                <a:spLocks noRot="1" noChangeAspect="1" noMove="1" noResize="1" noEditPoints="1" noAdjustHandles="1" noChangeArrowheads="1" noChangeShapeType="1" noTextEdit="1"/>
              </p:cNvSpPr>
              <p:nvPr/>
            </p:nvSpPr>
            <p:spPr>
              <a:xfrm>
                <a:off x="4809431" y="675824"/>
                <a:ext cx="4224615" cy="646331"/>
              </a:xfrm>
              <a:prstGeom prst="rect">
                <a:avLst/>
              </a:prstGeom>
              <a:blipFill>
                <a:blip r:embed="rId8"/>
                <a:stretch>
                  <a:fillRect l="-1010" t="-5660" r="-2309" b="-14151"/>
                </a:stretch>
              </a:blipFill>
            </p:spPr>
            <p:txBody>
              <a:bodyPr/>
              <a:lstStyle/>
              <a:p>
                <a:r>
                  <a:rPr lang="en-US">
                    <a:noFill/>
                  </a:rPr>
                  <a:t> </a:t>
                </a:r>
              </a:p>
            </p:txBody>
          </p:sp>
        </mc:Fallback>
      </mc:AlternateContent>
    </p:spTree>
    <p:extLst>
      <p:ext uri="{BB962C8B-B14F-4D97-AF65-F5344CB8AC3E}">
        <p14:creationId xmlns:p14="http://schemas.microsoft.com/office/powerpoint/2010/main" val="2651025784"/>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5" name="Picture 14" descr="Schwarz-time-integration.png">
            <a:extLst>
              <a:ext uri="{FF2B5EF4-FFF2-40B4-BE49-F238E27FC236}">
                <a16:creationId xmlns:a16="http://schemas.microsoft.com/office/drawing/2014/main" id="{4C6CA790-BC50-480F-ADED-71D28762A1B4}"/>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901811" y="1490267"/>
            <a:ext cx="4898136" cy="1929384"/>
          </a:xfrm>
          <a:prstGeom prst="rect">
            <a:avLst/>
          </a:prstGeom>
        </p:spPr>
      </p:pic>
      <p:grpSp>
        <p:nvGrpSpPr>
          <p:cNvPr id="7" name="Group 6">
            <a:extLst>
              <a:ext uri="{FF2B5EF4-FFF2-40B4-BE49-F238E27FC236}">
                <a16:creationId xmlns:a16="http://schemas.microsoft.com/office/drawing/2014/main" id="{5BD26BC6-F112-4EB9-A1D3-64629F95F827}"/>
              </a:ext>
            </a:extLst>
          </p:cNvPr>
          <p:cNvGrpSpPr/>
          <p:nvPr/>
        </p:nvGrpSpPr>
        <p:grpSpPr>
          <a:xfrm>
            <a:off x="353202" y="1315272"/>
            <a:ext cx="2227143" cy="2064791"/>
            <a:chOff x="538359" y="2231154"/>
            <a:chExt cx="2227143" cy="2064791"/>
          </a:xfrm>
        </p:grpSpPr>
        <p:pic>
          <p:nvPicPr>
            <p:cNvPr id="48" name="Picture 47" descr="Schwarz-domains.png">
              <a:extLst>
                <a:ext uri="{FF2B5EF4-FFF2-40B4-BE49-F238E27FC236}">
                  <a16:creationId xmlns:a16="http://schemas.microsoft.com/office/drawing/2014/main" id="{7304B109-EC55-4AA1-84E9-D853D4E46641}"/>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538359" y="2231154"/>
              <a:ext cx="1150530" cy="2064791"/>
            </a:xfrm>
            <a:prstGeom prst="rect">
              <a:avLst/>
            </a:prstGeom>
          </p:spPr>
        </p:pic>
        <mc:AlternateContent xmlns:mc="http://schemas.openxmlformats.org/markup-compatibility/2006" xmlns:a14="http://schemas.microsoft.com/office/drawing/2010/main">
          <mc:Choice Requires="a14">
            <p:sp>
              <p:nvSpPr>
                <p:cNvPr id="50" name="TextBox 49">
                  <a:extLst>
                    <a:ext uri="{FF2B5EF4-FFF2-40B4-BE49-F238E27FC236}">
                      <a16:creationId xmlns:a16="http://schemas.microsoft.com/office/drawing/2014/main" id="{D15334C3-9C67-40DC-91D5-47AD4405FF28}"/>
                    </a:ext>
                  </a:extLst>
                </p:cNvPr>
                <p:cNvSpPr txBox="1"/>
                <p:nvPr/>
              </p:nvSpPr>
              <p:spPr>
                <a:xfrm>
                  <a:off x="1962614" y="2257496"/>
                  <a:ext cx="802888" cy="369332"/>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i="1" smtClean="0">
                                <a:latin typeface="Cambria Math" panose="02040503050406030204" pitchFamily="18" charset="0"/>
                              </a:rPr>
                            </m:ctrlPr>
                          </m:sSubPr>
                          <m:e>
                            <m:r>
                              <a:rPr lang="en-US" b="0" i="1" smtClean="0">
                                <a:latin typeface="Cambria Math" panose="02040503050406030204" pitchFamily="18" charset="0"/>
                              </a:rPr>
                              <m:t>𝑇</m:t>
                            </m:r>
                          </m:e>
                          <m:sub>
                            <m:r>
                              <a:rPr lang="en-US" b="0" i="1" smtClean="0">
                                <a:latin typeface="Cambria Math" panose="02040503050406030204" pitchFamily="18" charset="0"/>
                              </a:rPr>
                              <m:t>0</m:t>
                            </m:r>
                          </m:sub>
                        </m:sSub>
                      </m:oMath>
                    </m:oMathPara>
                  </a14:m>
                  <a:endParaRPr lang="en-US" dirty="0"/>
                </a:p>
              </p:txBody>
            </p:sp>
          </mc:Choice>
          <mc:Fallback xmlns="">
            <p:sp>
              <p:nvSpPr>
                <p:cNvPr id="50" name="TextBox 49">
                  <a:extLst>
                    <a:ext uri="{FF2B5EF4-FFF2-40B4-BE49-F238E27FC236}">
                      <a16:creationId xmlns:a16="http://schemas.microsoft.com/office/drawing/2014/main" id="{D15334C3-9C67-40DC-91D5-47AD4405FF28}"/>
                    </a:ext>
                  </a:extLst>
                </p:cNvPr>
                <p:cNvSpPr txBox="1">
                  <a:spLocks noRot="1" noChangeAspect="1" noMove="1" noResize="1" noEditPoints="1" noAdjustHandles="1" noChangeArrowheads="1" noChangeShapeType="1" noTextEdit="1"/>
                </p:cNvSpPr>
                <p:nvPr/>
              </p:nvSpPr>
              <p:spPr>
                <a:xfrm>
                  <a:off x="1962614" y="2257496"/>
                  <a:ext cx="802888" cy="369332"/>
                </a:xfrm>
                <a:prstGeom prst="rect">
                  <a:avLst/>
                </a:prstGeom>
                <a:blipFill>
                  <a:blip r:embed="rId5"/>
                  <a:stretch>
                    <a:fillRect/>
                  </a:stretch>
                </a:blipFill>
              </p:spPr>
              <p:txBody>
                <a:bodyPr/>
                <a:lstStyle/>
                <a:p>
                  <a:r>
                    <a:rPr lang="en-US">
                      <a:noFill/>
                    </a:rPr>
                    <a:t> </a:t>
                  </a:r>
                </a:p>
              </p:txBody>
            </p:sp>
          </mc:Fallback>
        </mc:AlternateContent>
      </p:grpSp>
      <p:sp>
        <p:nvSpPr>
          <p:cNvPr id="2" name="Rectangle 1">
            <a:extLst>
              <a:ext uri="{FF2B5EF4-FFF2-40B4-BE49-F238E27FC236}">
                <a16:creationId xmlns:a16="http://schemas.microsoft.com/office/drawing/2014/main" id="{0B1193EA-EF52-4AF7-B5B9-DD55F8AA0430}"/>
              </a:ext>
            </a:extLst>
          </p:cNvPr>
          <p:cNvSpPr/>
          <p:nvPr/>
        </p:nvSpPr>
        <p:spPr>
          <a:xfrm>
            <a:off x="4371529" y="1341614"/>
            <a:ext cx="2439569" cy="2038449"/>
          </a:xfrm>
          <a:prstGeom prst="rect">
            <a:avLst/>
          </a:prstGeom>
          <a:ln>
            <a:solidFill>
              <a:schemeClr val="bg1"/>
            </a:solid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mc:AlternateContent xmlns:mc="http://schemas.openxmlformats.org/markup-compatibility/2006" xmlns:a14="http://schemas.microsoft.com/office/drawing/2010/main">
        <mc:Choice Requires="a14">
          <p:sp>
            <p:nvSpPr>
              <p:cNvPr id="13" name="TextBox 12">
                <a:extLst>
                  <a:ext uri="{FF2B5EF4-FFF2-40B4-BE49-F238E27FC236}">
                    <a16:creationId xmlns:a16="http://schemas.microsoft.com/office/drawing/2014/main" id="{F73B8D5F-8741-4326-9960-1D85EB66DE98}"/>
                  </a:ext>
                </a:extLst>
              </p:cNvPr>
              <p:cNvSpPr txBox="1"/>
              <p:nvPr/>
            </p:nvSpPr>
            <p:spPr>
              <a:xfrm>
                <a:off x="4171255" y="1371353"/>
                <a:ext cx="802888" cy="369332"/>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i="1" smtClean="0">
                              <a:latin typeface="Cambria Math" panose="02040503050406030204" pitchFamily="18" charset="0"/>
                            </a:rPr>
                          </m:ctrlPr>
                        </m:sSubPr>
                        <m:e>
                          <m:r>
                            <a:rPr lang="en-US" b="0" i="1" smtClean="0">
                              <a:latin typeface="Cambria Math" panose="02040503050406030204" pitchFamily="18" charset="0"/>
                            </a:rPr>
                            <m:t>𝑇</m:t>
                          </m:r>
                        </m:e>
                        <m:sub>
                          <m:r>
                            <a:rPr lang="en-US" b="0" i="1" smtClean="0">
                              <a:latin typeface="Cambria Math" panose="02040503050406030204" pitchFamily="18" charset="0"/>
                            </a:rPr>
                            <m:t>1</m:t>
                          </m:r>
                        </m:sub>
                      </m:sSub>
                    </m:oMath>
                  </m:oMathPara>
                </a14:m>
                <a:endParaRPr lang="en-US" dirty="0"/>
              </a:p>
            </p:txBody>
          </p:sp>
        </mc:Choice>
        <mc:Fallback xmlns="">
          <p:sp>
            <p:nvSpPr>
              <p:cNvPr id="13" name="TextBox 12">
                <a:extLst>
                  <a:ext uri="{FF2B5EF4-FFF2-40B4-BE49-F238E27FC236}">
                    <a16:creationId xmlns:a16="http://schemas.microsoft.com/office/drawing/2014/main" id="{F73B8D5F-8741-4326-9960-1D85EB66DE98}"/>
                  </a:ext>
                </a:extLst>
              </p:cNvPr>
              <p:cNvSpPr txBox="1">
                <a:spLocks noRot="1" noChangeAspect="1" noMove="1" noResize="1" noEditPoints="1" noAdjustHandles="1" noChangeArrowheads="1" noChangeShapeType="1" noTextEdit="1"/>
              </p:cNvSpPr>
              <p:nvPr/>
            </p:nvSpPr>
            <p:spPr>
              <a:xfrm>
                <a:off x="4171255" y="1371353"/>
                <a:ext cx="802888" cy="369332"/>
              </a:xfrm>
              <a:prstGeom prst="rect">
                <a:avLst/>
              </a:prstGeom>
              <a:blipFill>
                <a:blip r:embed="rId7"/>
                <a:stretch>
                  <a:fillRect/>
                </a:stretch>
              </a:blipFill>
            </p:spPr>
            <p:txBody>
              <a:bodyPr/>
              <a:lstStyle/>
              <a:p>
                <a:r>
                  <a:rPr lang="en-US">
                    <a:noFill/>
                  </a:rPr>
                  <a:t> </a:t>
                </a:r>
              </a:p>
            </p:txBody>
          </p:sp>
        </mc:Fallback>
      </mc:AlternateContent>
      <p:sp>
        <p:nvSpPr>
          <p:cNvPr id="3" name="Rectangle 2">
            <a:extLst>
              <a:ext uri="{FF2B5EF4-FFF2-40B4-BE49-F238E27FC236}">
                <a16:creationId xmlns:a16="http://schemas.microsoft.com/office/drawing/2014/main" id="{1324FEBE-662B-4B7A-833E-BF2BDAB3874E}"/>
              </a:ext>
            </a:extLst>
          </p:cNvPr>
          <p:cNvSpPr/>
          <p:nvPr/>
        </p:nvSpPr>
        <p:spPr>
          <a:xfrm>
            <a:off x="319749" y="1292970"/>
            <a:ext cx="1230271" cy="1227206"/>
          </a:xfrm>
          <a:prstGeom prst="rect">
            <a:avLst/>
          </a:prstGeom>
          <a:no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cxnSp>
        <p:nvCxnSpPr>
          <p:cNvPr id="8" name="Straight Arrow Connector 7">
            <a:extLst>
              <a:ext uri="{FF2B5EF4-FFF2-40B4-BE49-F238E27FC236}">
                <a16:creationId xmlns:a16="http://schemas.microsoft.com/office/drawing/2014/main" id="{1E40E7E7-F843-434B-9C4E-C6024393CB22}"/>
              </a:ext>
            </a:extLst>
          </p:cNvPr>
          <p:cNvCxnSpPr>
            <a:cxnSpLocks/>
          </p:cNvCxnSpPr>
          <p:nvPr/>
        </p:nvCxnSpPr>
        <p:spPr>
          <a:xfrm>
            <a:off x="1901811" y="2341754"/>
            <a:ext cx="2469718" cy="0"/>
          </a:xfrm>
          <a:prstGeom prst="straightConnector1">
            <a:avLst/>
          </a:prstGeom>
          <a:ln w="6350">
            <a:solidFill>
              <a:schemeClr val="tx1"/>
            </a:solidFill>
            <a:tailEnd type="triangle"/>
          </a:ln>
        </p:spPr>
        <p:style>
          <a:lnRef idx="2">
            <a:schemeClr val="accent1"/>
          </a:lnRef>
          <a:fillRef idx="0">
            <a:schemeClr val="accent1"/>
          </a:fillRef>
          <a:effectRef idx="1">
            <a:schemeClr val="accent1"/>
          </a:effectRef>
          <a:fontRef idx="minor">
            <a:schemeClr val="tx1"/>
          </a:fontRef>
        </p:style>
      </p:cxnSp>
      <mc:AlternateContent xmlns:mc="http://schemas.openxmlformats.org/markup-compatibility/2006" xmlns:a14="http://schemas.microsoft.com/office/drawing/2010/main">
        <mc:Choice Requires="a14">
          <p:sp>
            <p:nvSpPr>
              <p:cNvPr id="14" name="TextBox 13">
                <a:extLst>
                  <a:ext uri="{FF2B5EF4-FFF2-40B4-BE49-F238E27FC236}">
                    <a16:creationId xmlns:a16="http://schemas.microsoft.com/office/drawing/2014/main" id="{80F6E993-5657-46CC-8BF3-D0E450887E89}"/>
                  </a:ext>
                </a:extLst>
              </p:cNvPr>
              <p:cNvSpPr txBox="1"/>
              <p:nvPr/>
            </p:nvSpPr>
            <p:spPr>
              <a:xfrm>
                <a:off x="2481970" y="1983200"/>
                <a:ext cx="3378569" cy="307777"/>
              </a:xfrm>
              <a:prstGeom prst="rect">
                <a:avLst/>
              </a:prstGeom>
              <a:noFill/>
            </p:spPr>
            <p:txBody>
              <a:bodyPr wrap="square" rtlCol="0">
                <a:spAutoFit/>
              </a:bodyPr>
              <a:lstStyle/>
              <a:p>
                <a:r>
                  <a:rPr lang="en-US" sz="1400" dirty="0">
                    <a:latin typeface="Calibri" panose="020F0502020204030204" pitchFamily="34" charset="0"/>
                    <a:cs typeface="Calibri" panose="020F0502020204030204" pitchFamily="34" charset="0"/>
                  </a:rPr>
                  <a:t>Integrate using </a:t>
                </a:r>
                <a14:m>
                  <m:oMath xmlns:m="http://schemas.openxmlformats.org/officeDocument/2006/math">
                    <m:sSub>
                      <m:sSubPr>
                        <m:ctrlPr>
                          <a:rPr lang="en-US" sz="1400" i="1">
                            <a:latin typeface="Cambria Math" panose="02040503050406030204" pitchFamily="18" charset="0"/>
                          </a:rPr>
                        </m:ctrlPr>
                      </m:sSubPr>
                      <m:e>
                        <m:r>
                          <a:rPr lang="en-US" sz="1400" i="1">
                            <a:latin typeface="Cambria Math" panose="02040503050406030204" pitchFamily="18" charset="0"/>
                            <a:ea typeface="Cambria Math" panose="02040503050406030204" pitchFamily="18" charset="0"/>
                            <a:cs typeface="Calibri" panose="020F0502020204030204" pitchFamily="34" charset="0"/>
                          </a:rPr>
                          <m:t>𝛥</m:t>
                        </m:r>
                        <m:r>
                          <a:rPr lang="en-US" sz="1400" i="1">
                            <a:latin typeface="Cambria Math" panose="02040503050406030204" pitchFamily="18" charset="0"/>
                            <a:ea typeface="Cambria Math" panose="02040503050406030204" pitchFamily="18" charset="0"/>
                            <a:cs typeface="Calibri" panose="020F0502020204030204" pitchFamily="34" charset="0"/>
                          </a:rPr>
                          <m:t>𝑡</m:t>
                        </m:r>
                      </m:e>
                      <m:sub>
                        <m:r>
                          <a:rPr lang="en-US" sz="1400" i="1">
                            <a:latin typeface="Cambria Math" panose="02040503050406030204" pitchFamily="18" charset="0"/>
                          </a:rPr>
                          <m:t>1</m:t>
                        </m:r>
                      </m:sub>
                    </m:sSub>
                  </m:oMath>
                </a14:m>
                <a:endParaRPr lang="en-US" sz="1400" dirty="0">
                  <a:latin typeface="Calibri" panose="020F0502020204030204" pitchFamily="34" charset="0"/>
                  <a:cs typeface="Calibri" panose="020F0502020204030204" pitchFamily="34" charset="0"/>
                </a:endParaRPr>
              </a:p>
            </p:txBody>
          </p:sp>
        </mc:Choice>
        <mc:Fallback xmlns="">
          <p:sp>
            <p:nvSpPr>
              <p:cNvPr id="14" name="TextBox 13">
                <a:extLst>
                  <a:ext uri="{FF2B5EF4-FFF2-40B4-BE49-F238E27FC236}">
                    <a16:creationId xmlns:a16="http://schemas.microsoft.com/office/drawing/2014/main" id="{80F6E993-5657-46CC-8BF3-D0E450887E89}"/>
                  </a:ext>
                </a:extLst>
              </p:cNvPr>
              <p:cNvSpPr txBox="1">
                <a:spLocks noRot="1" noChangeAspect="1" noMove="1" noResize="1" noEditPoints="1" noAdjustHandles="1" noChangeArrowheads="1" noChangeShapeType="1" noTextEdit="1"/>
              </p:cNvSpPr>
              <p:nvPr/>
            </p:nvSpPr>
            <p:spPr>
              <a:xfrm>
                <a:off x="2481970" y="1983200"/>
                <a:ext cx="3378569" cy="307777"/>
              </a:xfrm>
              <a:prstGeom prst="rect">
                <a:avLst/>
              </a:prstGeom>
              <a:blipFill>
                <a:blip r:embed="rId8"/>
                <a:stretch>
                  <a:fillRect l="-542" t="-1961" b="-19608"/>
                </a:stretch>
              </a:blipFill>
            </p:spPr>
            <p:txBody>
              <a:bodyPr/>
              <a:lstStyle/>
              <a:p>
                <a:r>
                  <a:rPr lang="en-US">
                    <a:noFill/>
                  </a:rPr>
                  <a:t> </a:t>
                </a:r>
              </a:p>
            </p:txBody>
          </p:sp>
        </mc:Fallback>
      </mc:AlternateContent>
      <p:sp>
        <p:nvSpPr>
          <p:cNvPr id="16" name="Rectangle 15">
            <a:extLst>
              <a:ext uri="{FF2B5EF4-FFF2-40B4-BE49-F238E27FC236}">
                <a16:creationId xmlns:a16="http://schemas.microsoft.com/office/drawing/2014/main" id="{D7D3038C-DD48-4771-BBFA-9BA834C5FC27}"/>
              </a:ext>
            </a:extLst>
          </p:cNvPr>
          <p:cNvSpPr/>
          <p:nvPr/>
        </p:nvSpPr>
        <p:spPr>
          <a:xfrm>
            <a:off x="4377928" y="1453956"/>
            <a:ext cx="2439569" cy="2038449"/>
          </a:xfrm>
          <a:prstGeom prst="rect">
            <a:avLst/>
          </a:prstGeom>
          <a:ln>
            <a:solidFill>
              <a:schemeClr val="bg1"/>
            </a:solid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p:cxnSp>
        <p:nvCxnSpPr>
          <p:cNvPr id="23" name="Straight Arrow Connector 22">
            <a:extLst>
              <a:ext uri="{FF2B5EF4-FFF2-40B4-BE49-F238E27FC236}">
                <a16:creationId xmlns:a16="http://schemas.microsoft.com/office/drawing/2014/main" id="{FF14536D-8480-451A-B3BB-4D13B652910C}"/>
              </a:ext>
            </a:extLst>
          </p:cNvPr>
          <p:cNvCxnSpPr>
            <a:cxnSpLocks/>
          </p:cNvCxnSpPr>
          <p:nvPr/>
        </p:nvCxnSpPr>
        <p:spPr>
          <a:xfrm flipV="1">
            <a:off x="2820771" y="2635800"/>
            <a:ext cx="227375" cy="144936"/>
          </a:xfrm>
          <a:prstGeom prst="straightConnector1">
            <a:avLst/>
          </a:prstGeom>
          <a:ln w="6350">
            <a:solidFill>
              <a:schemeClr val="tx1"/>
            </a:solidFill>
            <a:tailEnd type="triangle"/>
          </a:ln>
        </p:spPr>
        <p:style>
          <a:lnRef idx="2">
            <a:schemeClr val="accent1"/>
          </a:lnRef>
          <a:fillRef idx="0">
            <a:schemeClr val="accent1"/>
          </a:fillRef>
          <a:effectRef idx="1">
            <a:schemeClr val="accent1"/>
          </a:effectRef>
          <a:fontRef idx="minor">
            <a:schemeClr val="tx1"/>
          </a:fontRef>
        </p:style>
      </p:cxnSp>
      <p:cxnSp>
        <p:nvCxnSpPr>
          <p:cNvPr id="24" name="Straight Arrow Connector 23">
            <a:extLst>
              <a:ext uri="{FF2B5EF4-FFF2-40B4-BE49-F238E27FC236}">
                <a16:creationId xmlns:a16="http://schemas.microsoft.com/office/drawing/2014/main" id="{18EFB4E7-F294-411C-AEFC-ECB36BAAD7A2}"/>
              </a:ext>
            </a:extLst>
          </p:cNvPr>
          <p:cNvCxnSpPr>
            <a:cxnSpLocks/>
          </p:cNvCxnSpPr>
          <p:nvPr/>
        </p:nvCxnSpPr>
        <p:spPr>
          <a:xfrm flipH="1" flipV="1">
            <a:off x="3226118" y="2635800"/>
            <a:ext cx="208956" cy="144938"/>
          </a:xfrm>
          <a:prstGeom prst="straightConnector1">
            <a:avLst/>
          </a:prstGeom>
          <a:ln w="6350">
            <a:solidFill>
              <a:schemeClr val="tx1"/>
            </a:solidFill>
            <a:tailEnd type="triangle"/>
          </a:ln>
        </p:spPr>
        <p:style>
          <a:lnRef idx="2">
            <a:schemeClr val="accent1"/>
          </a:lnRef>
          <a:fillRef idx="0">
            <a:schemeClr val="accent1"/>
          </a:fillRef>
          <a:effectRef idx="1">
            <a:schemeClr val="accent1"/>
          </a:effectRef>
          <a:fontRef idx="minor">
            <a:schemeClr val="tx1"/>
          </a:fontRef>
        </p:style>
      </p:cxnSp>
      <mc:AlternateContent xmlns:mc="http://schemas.openxmlformats.org/markup-compatibility/2006" xmlns:a14="http://schemas.microsoft.com/office/drawing/2010/main">
        <mc:Choice Requires="a14">
          <p:sp>
            <p:nvSpPr>
              <p:cNvPr id="25" name="TextBox 24">
                <a:extLst>
                  <a:ext uri="{FF2B5EF4-FFF2-40B4-BE49-F238E27FC236}">
                    <a16:creationId xmlns:a16="http://schemas.microsoft.com/office/drawing/2014/main" id="{72C0A68D-E232-45C6-AC5C-02BFCFFB91E8}"/>
                  </a:ext>
                </a:extLst>
              </p:cNvPr>
              <p:cNvSpPr txBox="1"/>
              <p:nvPr/>
            </p:nvSpPr>
            <p:spPr>
              <a:xfrm>
                <a:off x="3438150" y="2398923"/>
                <a:ext cx="1462058" cy="523220"/>
              </a:xfrm>
              <a:prstGeom prst="rect">
                <a:avLst/>
              </a:prstGeom>
              <a:noFill/>
            </p:spPr>
            <p:txBody>
              <a:bodyPr wrap="square" rtlCol="0">
                <a:spAutoFit/>
              </a:bodyPr>
              <a:lstStyle/>
              <a:p>
                <a:r>
                  <a:rPr lang="en-US" sz="1400" dirty="0">
                    <a:latin typeface="Calibri" panose="020F0502020204030204" pitchFamily="34" charset="0"/>
                    <a:cs typeface="Calibri" panose="020F0502020204030204" pitchFamily="34" charset="0"/>
                  </a:rPr>
                  <a:t>Interpolate from </a:t>
                </a:r>
                <a14:m>
                  <m:oMath xmlns:m="http://schemas.openxmlformats.org/officeDocument/2006/math">
                    <m:sSub>
                      <m:sSubPr>
                        <m:ctrlPr>
                          <a:rPr lang="en-US" sz="1400" i="1">
                            <a:latin typeface="Cambria Math" panose="02040503050406030204" pitchFamily="18" charset="0"/>
                          </a:rPr>
                        </m:ctrlPr>
                      </m:sSubPr>
                      <m:e>
                        <m:r>
                          <m:rPr>
                            <m:sty m:val="p"/>
                          </m:rPr>
                          <a:rPr lang="el-GR" sz="1400" i="1">
                            <a:latin typeface="Cambria Math" panose="02040503050406030204" pitchFamily="18" charset="0"/>
                            <a:ea typeface="Cambria Math" panose="02040503050406030204" pitchFamily="18" charset="0"/>
                          </a:rPr>
                          <m:t>Ω</m:t>
                        </m:r>
                      </m:e>
                      <m:sub>
                        <m:r>
                          <a:rPr lang="en-US" sz="1400" i="1">
                            <a:latin typeface="Cambria Math" panose="02040503050406030204" pitchFamily="18" charset="0"/>
                          </a:rPr>
                          <m:t>2</m:t>
                        </m:r>
                      </m:sub>
                    </m:sSub>
                  </m:oMath>
                </a14:m>
                <a:r>
                  <a:rPr lang="en-US" sz="1400" dirty="0">
                    <a:latin typeface="Calibri" panose="020F0502020204030204" pitchFamily="34" charset="0"/>
                    <a:cs typeface="Calibri" panose="020F0502020204030204" pitchFamily="34" charset="0"/>
                  </a:rPr>
                  <a:t> to </a:t>
                </a:r>
                <a14:m>
                  <m:oMath xmlns:m="http://schemas.openxmlformats.org/officeDocument/2006/math">
                    <m:sSub>
                      <m:sSubPr>
                        <m:ctrlPr>
                          <a:rPr lang="en-US" sz="1400" i="1">
                            <a:latin typeface="Cambria Math" panose="02040503050406030204" pitchFamily="18" charset="0"/>
                            <a:cs typeface="Calibri" panose="020F0502020204030204" pitchFamily="34" charset="0"/>
                          </a:rPr>
                        </m:ctrlPr>
                      </m:sSubPr>
                      <m:e>
                        <m:r>
                          <m:rPr>
                            <m:sty m:val="p"/>
                          </m:rPr>
                          <a:rPr lang="el-GR" sz="1400" i="1">
                            <a:latin typeface="Cambria Math" panose="02040503050406030204" pitchFamily="18" charset="0"/>
                            <a:ea typeface="Cambria Math" panose="02040503050406030204" pitchFamily="18" charset="0"/>
                            <a:cs typeface="Calibri" panose="020F0502020204030204" pitchFamily="34" charset="0"/>
                          </a:rPr>
                          <m:t>Γ</m:t>
                        </m:r>
                      </m:e>
                      <m:sub>
                        <m:r>
                          <a:rPr lang="en-US" sz="1400" i="1">
                            <a:latin typeface="Cambria Math" panose="02040503050406030204" pitchFamily="18" charset="0"/>
                            <a:cs typeface="Calibri" panose="020F0502020204030204" pitchFamily="34" charset="0"/>
                          </a:rPr>
                          <m:t>1</m:t>
                        </m:r>
                      </m:sub>
                    </m:sSub>
                  </m:oMath>
                </a14:m>
                <a:r>
                  <a:rPr lang="en-US" sz="1400" dirty="0">
                    <a:latin typeface="Calibri" panose="020F0502020204030204" pitchFamily="34" charset="0"/>
                    <a:cs typeface="Calibri" panose="020F0502020204030204" pitchFamily="34" charset="0"/>
                  </a:rPr>
                  <a:t> </a:t>
                </a:r>
              </a:p>
            </p:txBody>
          </p:sp>
        </mc:Choice>
        <mc:Fallback xmlns="">
          <p:sp>
            <p:nvSpPr>
              <p:cNvPr id="25" name="TextBox 24">
                <a:extLst>
                  <a:ext uri="{FF2B5EF4-FFF2-40B4-BE49-F238E27FC236}">
                    <a16:creationId xmlns:a16="http://schemas.microsoft.com/office/drawing/2014/main" id="{72C0A68D-E232-45C6-AC5C-02BFCFFB91E8}"/>
                  </a:ext>
                </a:extLst>
              </p:cNvPr>
              <p:cNvSpPr txBox="1">
                <a:spLocks noRot="1" noChangeAspect="1" noMove="1" noResize="1" noEditPoints="1" noAdjustHandles="1" noChangeArrowheads="1" noChangeShapeType="1" noTextEdit="1"/>
              </p:cNvSpPr>
              <p:nvPr/>
            </p:nvSpPr>
            <p:spPr>
              <a:xfrm>
                <a:off x="3438150" y="2398923"/>
                <a:ext cx="1462058" cy="523220"/>
              </a:xfrm>
              <a:prstGeom prst="rect">
                <a:avLst/>
              </a:prstGeom>
              <a:blipFill>
                <a:blip r:embed="rId9"/>
                <a:stretch>
                  <a:fillRect l="-1250" t="-2353" b="-11765"/>
                </a:stretch>
              </a:blipFill>
            </p:spPr>
            <p:txBody>
              <a:bodyPr/>
              <a:lstStyle/>
              <a:p>
                <a:r>
                  <a:rPr lang="en-US">
                    <a:noFill/>
                  </a:rPr>
                  <a:t> </a:t>
                </a:r>
              </a:p>
            </p:txBody>
          </p:sp>
        </mc:Fallback>
      </mc:AlternateContent>
      <p:sp>
        <p:nvSpPr>
          <p:cNvPr id="21" name="Content Placeholder 2">
            <a:extLst>
              <a:ext uri="{FF2B5EF4-FFF2-40B4-BE49-F238E27FC236}">
                <a16:creationId xmlns:a16="http://schemas.microsoft.com/office/drawing/2014/main" id="{5A940E5E-C9EA-4340-AF9B-45B2314ADB12}"/>
              </a:ext>
            </a:extLst>
          </p:cNvPr>
          <p:cNvSpPr txBox="1">
            <a:spLocks/>
          </p:cNvSpPr>
          <p:nvPr/>
        </p:nvSpPr>
        <p:spPr bwMode="auto">
          <a:xfrm>
            <a:off x="6799947" y="1654745"/>
            <a:ext cx="2185855" cy="1090696"/>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buNone/>
              <a:defRPr/>
            </a:pPr>
            <a:r>
              <a:rPr lang="en-US" sz="1600" dirty="0">
                <a:latin typeface="Calibri" pitchFamily="34" charset="0"/>
                <a:cs typeface="Calibri" pitchFamily="34" charset="0"/>
              </a:rPr>
              <a:t>Controller time stepper</a:t>
            </a:r>
          </a:p>
          <a:p>
            <a:pPr marL="0" indent="0">
              <a:buNone/>
              <a:defRPr/>
            </a:pPr>
            <a:endParaRPr lang="en-US" sz="1600" dirty="0">
              <a:latin typeface="Calibri" pitchFamily="34" charset="0"/>
              <a:cs typeface="Calibri" pitchFamily="34" charset="0"/>
            </a:endParaRPr>
          </a:p>
          <a:p>
            <a:pPr marL="0" indent="0">
              <a:buNone/>
              <a:defRPr/>
            </a:pPr>
            <a:r>
              <a:rPr lang="en-US" sz="1600" dirty="0">
                <a:latin typeface="Calibri" pitchFamily="34" charset="0"/>
                <a:cs typeface="Calibri" pitchFamily="34" charset="0"/>
              </a:rPr>
              <a:t>Time integrator for </a:t>
            </a:r>
            <a:r>
              <a:rPr lang="en-US" sz="1600" i="1" dirty="0">
                <a:latin typeface="Symbol"/>
                <a:cs typeface="Wingdings 2" charset="2"/>
              </a:rPr>
              <a:t>W</a:t>
            </a:r>
            <a:r>
              <a:rPr lang="en-US" sz="1600" baseline="-25000" dirty="0">
                <a:latin typeface="Symbol"/>
                <a:cs typeface="Wingdings 2" charset="2"/>
              </a:rPr>
              <a:t>1</a:t>
            </a:r>
            <a:endParaRPr lang="en-US" sz="1600" dirty="0">
              <a:latin typeface="Calibri" pitchFamily="34" charset="0"/>
              <a:cs typeface="Calibri" pitchFamily="34" charset="0"/>
            </a:endParaRPr>
          </a:p>
          <a:p>
            <a:pPr marL="0" indent="0">
              <a:buNone/>
              <a:defRPr/>
            </a:pPr>
            <a:endParaRPr lang="en-US" sz="1600" dirty="0">
              <a:latin typeface="Calibri" pitchFamily="34" charset="0"/>
              <a:cs typeface="Calibri" pitchFamily="34" charset="0"/>
            </a:endParaRPr>
          </a:p>
          <a:p>
            <a:pPr marL="0" indent="0">
              <a:buNone/>
              <a:defRPr/>
            </a:pPr>
            <a:r>
              <a:rPr lang="en-US" sz="1600" dirty="0">
                <a:latin typeface="Calibri" pitchFamily="34" charset="0"/>
                <a:cs typeface="Calibri" pitchFamily="34" charset="0"/>
              </a:rPr>
              <a:t>Time integrator for </a:t>
            </a:r>
            <a:r>
              <a:rPr lang="en-US" sz="1600" i="1" dirty="0">
                <a:latin typeface="Symbol"/>
                <a:cs typeface="Wingdings 2" charset="2"/>
              </a:rPr>
              <a:t>W</a:t>
            </a:r>
            <a:r>
              <a:rPr lang="en-US" sz="1600" baseline="-25000" dirty="0">
                <a:latin typeface="Symbol"/>
                <a:cs typeface="Wingdings 2" charset="2"/>
              </a:rPr>
              <a:t>2</a:t>
            </a:r>
            <a:endParaRPr lang="en-US" sz="1600" dirty="0">
              <a:latin typeface="Calibri" pitchFamily="34" charset="0"/>
              <a:cs typeface="Calibri" pitchFamily="34" charset="0"/>
            </a:endParaRPr>
          </a:p>
        </p:txBody>
      </p:sp>
      <mc:AlternateContent xmlns:mc="http://schemas.openxmlformats.org/markup-compatibility/2006" xmlns:a14="http://schemas.microsoft.com/office/drawing/2010/main">
        <mc:Choice Requires="a14">
          <p:sp>
            <p:nvSpPr>
              <p:cNvPr id="22" name="TextBox 21">
                <a:extLst>
                  <a:ext uri="{FF2B5EF4-FFF2-40B4-BE49-F238E27FC236}">
                    <a16:creationId xmlns:a16="http://schemas.microsoft.com/office/drawing/2014/main" id="{D2C687C8-2F70-453A-B6A3-211AF6044B14}"/>
                  </a:ext>
                </a:extLst>
              </p:cNvPr>
              <p:cNvSpPr txBox="1"/>
              <p:nvPr/>
            </p:nvSpPr>
            <p:spPr>
              <a:xfrm>
                <a:off x="4183130" y="1371353"/>
                <a:ext cx="802888" cy="369332"/>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i="1" smtClean="0">
                              <a:latin typeface="Cambria Math" panose="02040503050406030204" pitchFamily="18" charset="0"/>
                            </a:rPr>
                          </m:ctrlPr>
                        </m:sSubPr>
                        <m:e>
                          <m:r>
                            <a:rPr lang="en-US" b="0" i="1" smtClean="0">
                              <a:latin typeface="Cambria Math" panose="02040503050406030204" pitchFamily="18" charset="0"/>
                            </a:rPr>
                            <m:t>𝑇</m:t>
                          </m:r>
                        </m:e>
                        <m:sub>
                          <m:r>
                            <a:rPr lang="en-US" b="0" i="1" smtClean="0">
                              <a:latin typeface="Cambria Math" panose="02040503050406030204" pitchFamily="18" charset="0"/>
                            </a:rPr>
                            <m:t>1</m:t>
                          </m:r>
                        </m:sub>
                      </m:sSub>
                    </m:oMath>
                  </m:oMathPara>
                </a14:m>
                <a:endParaRPr lang="en-US" dirty="0"/>
              </a:p>
            </p:txBody>
          </p:sp>
        </mc:Choice>
        <mc:Fallback xmlns="">
          <p:sp>
            <p:nvSpPr>
              <p:cNvPr id="22" name="TextBox 21">
                <a:extLst>
                  <a:ext uri="{FF2B5EF4-FFF2-40B4-BE49-F238E27FC236}">
                    <a16:creationId xmlns:a16="http://schemas.microsoft.com/office/drawing/2014/main" id="{D2C687C8-2F70-453A-B6A3-211AF6044B14}"/>
                  </a:ext>
                </a:extLst>
              </p:cNvPr>
              <p:cNvSpPr txBox="1">
                <a:spLocks noRot="1" noChangeAspect="1" noMove="1" noResize="1" noEditPoints="1" noAdjustHandles="1" noChangeArrowheads="1" noChangeShapeType="1" noTextEdit="1"/>
              </p:cNvSpPr>
              <p:nvPr/>
            </p:nvSpPr>
            <p:spPr>
              <a:xfrm>
                <a:off x="4183130" y="1371353"/>
                <a:ext cx="802888" cy="369332"/>
              </a:xfrm>
              <a:prstGeom prst="rect">
                <a:avLst/>
              </a:prstGeom>
              <a:blipFill>
                <a:blip r:embed="rId10"/>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26" name="TextBox 25">
                <a:extLst>
                  <a:ext uri="{FF2B5EF4-FFF2-40B4-BE49-F238E27FC236}">
                    <a16:creationId xmlns:a16="http://schemas.microsoft.com/office/drawing/2014/main" id="{23C70790-2EA1-440C-9DAB-4645A344D5A0}"/>
                  </a:ext>
                </a:extLst>
              </p:cNvPr>
              <p:cNvSpPr txBox="1"/>
              <p:nvPr/>
            </p:nvSpPr>
            <p:spPr>
              <a:xfrm>
                <a:off x="143136" y="3528015"/>
                <a:ext cx="8798312" cy="3046988"/>
              </a:xfrm>
              <a:prstGeom prst="rect">
                <a:avLst/>
              </a:prstGeom>
              <a:noFill/>
            </p:spPr>
            <p:txBody>
              <a:bodyPr wrap="square" rtlCol="0">
                <a:spAutoFit/>
              </a:bodyPr>
              <a:lstStyle/>
              <a:p>
                <a:r>
                  <a:rPr lang="en-US" sz="1900" b="1" i="1" u="sng" dirty="0">
                    <a:latin typeface="Calibri" panose="020F0502020204030204" pitchFamily="34" charset="0"/>
                    <a:cs typeface="Calibri" panose="020F0502020204030204" pitchFamily="34" charset="0"/>
                  </a:rPr>
                  <a:t>Step 0</a:t>
                </a:r>
                <a:r>
                  <a:rPr lang="en-US" sz="1900" b="1" i="1" dirty="0">
                    <a:latin typeface="Calibri" panose="020F0502020204030204" pitchFamily="34" charset="0"/>
                    <a:cs typeface="Calibri" panose="020F0502020204030204" pitchFamily="34" charset="0"/>
                  </a:rPr>
                  <a:t>: </a:t>
                </a:r>
                <a:r>
                  <a:rPr lang="en-US" sz="1900" dirty="0">
                    <a:latin typeface="Calibri" panose="020F0502020204030204" pitchFamily="34" charset="0"/>
                    <a:cs typeface="Calibri" panose="020F0502020204030204" pitchFamily="34" charset="0"/>
                  </a:rPr>
                  <a:t>Initialize </a:t>
                </a:r>
                <a14:m>
                  <m:oMath xmlns:m="http://schemas.openxmlformats.org/officeDocument/2006/math">
                    <m:r>
                      <a:rPr lang="en-US" sz="1900" i="1" dirty="0">
                        <a:latin typeface="Cambria Math" panose="02040503050406030204" pitchFamily="18" charset="0"/>
                        <a:cs typeface="Calibri" panose="020F0502020204030204" pitchFamily="34" charset="0"/>
                      </a:rPr>
                      <m:t>𝑖</m:t>
                    </m:r>
                    <m:r>
                      <a:rPr lang="en-US" sz="1900" i="1" dirty="0">
                        <a:latin typeface="Cambria Math" panose="02040503050406030204" pitchFamily="18" charset="0"/>
                        <a:cs typeface="Calibri" panose="020F0502020204030204" pitchFamily="34" charset="0"/>
                      </a:rPr>
                      <m:t>=0 </m:t>
                    </m:r>
                    <m:r>
                      <m:rPr>
                        <m:nor/>
                      </m:rPr>
                      <a:rPr lang="en-US" sz="1900" dirty="0">
                        <a:latin typeface="Calibri" panose="020F0502020204030204" pitchFamily="34" charset="0"/>
                        <a:cs typeface="Calibri" panose="020F0502020204030204" pitchFamily="34" charset="0"/>
                      </a:rPr>
                      <m:t>(</m:t>
                    </m:r>
                    <m:r>
                      <m:rPr>
                        <m:nor/>
                      </m:rPr>
                      <a:rPr lang="en-US" sz="1900" dirty="0">
                        <a:latin typeface="Calibri" panose="020F0502020204030204" pitchFamily="34" charset="0"/>
                        <a:cs typeface="Calibri" panose="020F0502020204030204" pitchFamily="34" charset="0"/>
                      </a:rPr>
                      <m:t>controller</m:t>
                    </m:r>
                    <m:r>
                      <m:rPr>
                        <m:nor/>
                      </m:rPr>
                      <a:rPr lang="en-US" sz="1900" dirty="0">
                        <a:latin typeface="Calibri" panose="020F0502020204030204" pitchFamily="34" charset="0"/>
                        <a:cs typeface="Calibri" panose="020F0502020204030204" pitchFamily="34" charset="0"/>
                      </a:rPr>
                      <m:t> </m:t>
                    </m:r>
                    <m:r>
                      <m:rPr>
                        <m:nor/>
                      </m:rPr>
                      <a:rPr lang="en-US" sz="1900" dirty="0">
                        <a:latin typeface="Calibri" panose="020F0502020204030204" pitchFamily="34" charset="0"/>
                        <a:cs typeface="Calibri" panose="020F0502020204030204" pitchFamily="34" charset="0"/>
                      </a:rPr>
                      <m:t>time</m:t>
                    </m:r>
                    <m:r>
                      <m:rPr>
                        <m:nor/>
                      </m:rPr>
                      <a:rPr lang="en-US" sz="1900" dirty="0">
                        <a:latin typeface="Calibri" panose="020F0502020204030204" pitchFamily="34" charset="0"/>
                        <a:cs typeface="Calibri" panose="020F0502020204030204" pitchFamily="34" charset="0"/>
                      </a:rPr>
                      <m:t> </m:t>
                    </m:r>
                    <m:r>
                      <m:rPr>
                        <m:nor/>
                      </m:rPr>
                      <a:rPr lang="en-US" sz="1900" dirty="0">
                        <a:latin typeface="Calibri" panose="020F0502020204030204" pitchFamily="34" charset="0"/>
                        <a:cs typeface="Calibri" panose="020F0502020204030204" pitchFamily="34" charset="0"/>
                      </a:rPr>
                      <m:t>index</m:t>
                    </m:r>
                    <m:r>
                      <m:rPr>
                        <m:nor/>
                      </m:rPr>
                      <a:rPr lang="en-US" sz="1900" dirty="0">
                        <a:latin typeface="Calibri" panose="020F0502020204030204" pitchFamily="34" charset="0"/>
                        <a:cs typeface="Calibri" panose="020F0502020204030204" pitchFamily="34" charset="0"/>
                      </a:rPr>
                      <m:t>).</m:t>
                    </m:r>
                  </m:oMath>
                </a14:m>
                <a:endParaRPr lang="en-US" sz="19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r>
                  <a:rPr lang="en-US" sz="1900" b="1" i="1" u="sng" dirty="0">
                    <a:latin typeface="Calibri" panose="020F0502020204030204" pitchFamily="34" charset="0"/>
                    <a:cs typeface="Calibri" panose="020F0502020204030204" pitchFamily="34" charset="0"/>
                  </a:rPr>
                  <a:t>Step 1</a:t>
                </a:r>
                <a:r>
                  <a:rPr lang="en-US" sz="1900" b="1" i="1" dirty="0">
                    <a:latin typeface="Calibri" panose="020F0502020204030204" pitchFamily="34" charset="0"/>
                    <a:cs typeface="Calibri" panose="020F0502020204030204" pitchFamily="34" charset="0"/>
                  </a:rPr>
                  <a:t>:</a:t>
                </a:r>
                <a:r>
                  <a:rPr lang="en-US" sz="1900" dirty="0">
                    <a:latin typeface="Calibri" panose="020F0502020204030204" pitchFamily="34" charset="0"/>
                    <a:cs typeface="Calibri" panose="020F0502020204030204" pitchFamily="34" charset="0"/>
                  </a:rPr>
                  <a:t> Advance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solution from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sub>
                    </m:sSub>
                  </m:oMath>
                </a14:m>
                <a:r>
                  <a:rPr lang="en-US" sz="1900" dirty="0">
                    <a:latin typeface="Calibri" panose="020F0502020204030204" pitchFamily="34" charset="0"/>
                    <a:cs typeface="Calibri" panose="020F0502020204030204" pitchFamily="34" charset="0"/>
                  </a:rPr>
                  <a:t> to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using time-stepper in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with time-step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ea typeface="Cambria Math" panose="02040503050406030204" pitchFamily="18" charset="0"/>
                            <a:cs typeface="Calibri" panose="020F0502020204030204" pitchFamily="34" charset="0"/>
                          </a:rPr>
                          <m:t>𝛥</m:t>
                        </m:r>
                        <m:r>
                          <a:rPr lang="en-US" sz="1900" i="1">
                            <a:latin typeface="Cambria Math" panose="02040503050406030204" pitchFamily="18" charset="0"/>
                            <a:ea typeface="Cambria Math" panose="02040503050406030204" pitchFamily="18" charset="0"/>
                            <a:cs typeface="Calibri" panose="020F0502020204030204" pitchFamily="34" charset="0"/>
                          </a:rPr>
                          <m:t>𝑡</m:t>
                        </m:r>
                      </m:e>
                      <m:sub>
                        <m:r>
                          <a:rPr lang="en-US" sz="1900" i="1">
                            <a:latin typeface="Cambria Math" panose="02040503050406030204" pitchFamily="18" charset="0"/>
                          </a:rPr>
                          <m:t>1</m:t>
                        </m:r>
                      </m:sub>
                    </m:sSub>
                    <m:r>
                      <a:rPr lang="en-US" sz="1900">
                        <a:latin typeface="Cambria Math" panose="02040503050406030204" pitchFamily="18" charset="0"/>
                      </a:rPr>
                      <m:t>, </m:t>
                    </m:r>
                  </m:oMath>
                </a14:m>
                <a:r>
                  <a:rPr lang="en-US" sz="1900" dirty="0">
                    <a:latin typeface="Calibri" panose="020F0502020204030204" pitchFamily="34" charset="0"/>
                  </a:rPr>
                  <a:t>using solution in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2</m:t>
                        </m:r>
                      </m:sub>
                    </m:sSub>
                  </m:oMath>
                </a14:m>
                <a:r>
                  <a:rPr lang="en-US" sz="1900" dirty="0">
                    <a:latin typeface="Calibri" panose="020F0502020204030204" pitchFamily="34" charset="0"/>
                    <a:cs typeface="Calibri" panose="020F0502020204030204" pitchFamily="34" charset="0"/>
                  </a:rPr>
                  <a:t> interpolated to </a:t>
                </a:r>
                <a14:m>
                  <m:oMath xmlns:m="http://schemas.openxmlformats.org/officeDocument/2006/math">
                    <m:sSub>
                      <m:sSubPr>
                        <m:ctrlPr>
                          <a:rPr lang="en-US" sz="1900" i="1">
                            <a:latin typeface="Cambria Math" panose="02040503050406030204" pitchFamily="18" charset="0"/>
                            <a:cs typeface="Calibri" panose="020F0502020204030204" pitchFamily="34" charset="0"/>
                          </a:rPr>
                        </m:ctrlPr>
                      </m:sSubPr>
                      <m:e>
                        <m:r>
                          <m:rPr>
                            <m:sty m:val="p"/>
                          </m:rPr>
                          <a:rPr lang="el-GR" sz="1900" i="1">
                            <a:latin typeface="Cambria Math" panose="02040503050406030204" pitchFamily="18" charset="0"/>
                            <a:ea typeface="Cambria Math" panose="02040503050406030204" pitchFamily="18" charset="0"/>
                            <a:cs typeface="Calibri" panose="020F0502020204030204" pitchFamily="34" charset="0"/>
                          </a:rPr>
                          <m:t>Γ</m:t>
                        </m:r>
                      </m:e>
                      <m:sub>
                        <m:r>
                          <a:rPr lang="en-US" sz="1900" i="1">
                            <a:latin typeface="Cambria Math" panose="02040503050406030204" pitchFamily="18" charset="0"/>
                            <a:cs typeface="Calibri" panose="020F0502020204030204" pitchFamily="34" charset="0"/>
                          </a:rPr>
                          <m:t>1</m:t>
                        </m:r>
                      </m:sub>
                    </m:sSub>
                  </m:oMath>
                </a14:m>
                <a:r>
                  <a:rPr lang="en-US" sz="1900" dirty="0">
                    <a:latin typeface="Calibri" panose="020F0502020204030204" pitchFamily="34" charset="0"/>
                  </a:rPr>
                  <a:t> at times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sub>
                    </m:sSub>
                    <m:r>
                      <a:rPr lang="en-US" sz="1900" i="1">
                        <a:latin typeface="Cambria Math" panose="02040503050406030204" pitchFamily="18" charset="0"/>
                      </a:rPr>
                      <m:t>+</m:t>
                    </m:r>
                    <m:r>
                      <a:rPr lang="en-US" sz="1900" i="1">
                        <a:latin typeface="Cambria Math" panose="02040503050406030204" pitchFamily="18" charset="0"/>
                      </a:rPr>
                      <m:t>𝑛</m:t>
                    </m:r>
                    <m:sSub>
                      <m:sSubPr>
                        <m:ctrlPr>
                          <a:rPr lang="en-US" sz="1900" i="1">
                            <a:latin typeface="Cambria Math" panose="02040503050406030204" pitchFamily="18" charset="0"/>
                          </a:rPr>
                        </m:ctrlPr>
                      </m:sSubPr>
                      <m:e>
                        <m:r>
                          <a:rPr lang="en-US" sz="1900" i="1">
                            <a:latin typeface="Cambria Math" panose="02040503050406030204" pitchFamily="18" charset="0"/>
                            <a:ea typeface="Cambria Math" panose="02040503050406030204" pitchFamily="18" charset="0"/>
                            <a:cs typeface="Calibri" panose="020F0502020204030204" pitchFamily="34" charset="0"/>
                          </a:rPr>
                          <m:t>𝛥</m:t>
                        </m:r>
                        <m:r>
                          <a:rPr lang="en-US" sz="1900" i="1">
                            <a:latin typeface="Cambria Math" panose="02040503050406030204" pitchFamily="18" charset="0"/>
                            <a:ea typeface="Cambria Math" panose="02040503050406030204" pitchFamily="18" charset="0"/>
                            <a:cs typeface="Calibri" panose="020F0502020204030204" pitchFamily="34" charset="0"/>
                          </a:rPr>
                          <m:t>𝑡</m:t>
                        </m:r>
                      </m:e>
                      <m:sub>
                        <m:r>
                          <a:rPr lang="en-US" sz="1900" i="1">
                            <a:latin typeface="Cambria Math" panose="02040503050406030204" pitchFamily="18" charset="0"/>
                          </a:rPr>
                          <m:t>1</m:t>
                        </m:r>
                      </m:sub>
                    </m:sSub>
                    <m:r>
                      <a:rPr lang="en-US" sz="1900">
                        <a:latin typeface="Cambria Math" panose="02040503050406030204" pitchFamily="18" charset="0"/>
                      </a:rPr>
                      <m:t>.</m:t>
                    </m:r>
                  </m:oMath>
                </a14:m>
                <a:endParaRPr lang="en-US" sz="1900" dirty="0">
                  <a:latin typeface="Calibri" panose="020F0502020204030204" pitchFamily="34" charset="0"/>
                </a:endParaRPr>
              </a:p>
              <a:p>
                <a:endParaRPr lang="en-US" sz="400" dirty="0">
                  <a:latin typeface="Calibri" panose="020F0502020204030204" pitchFamily="34" charset="0"/>
                </a:endParaRPr>
              </a:p>
              <a:p>
                <a:endParaRPr lang="en-US" sz="400" dirty="0">
                  <a:latin typeface="Calibri" panose="020F0502020204030204" pitchFamily="34" charset="0"/>
                </a:endParaRPr>
              </a:p>
              <a:p>
                <a:endParaRPr lang="en-US" sz="1900" dirty="0">
                  <a:latin typeface="Calibri" panose="020F0502020204030204" pitchFamily="34" charset="0"/>
                </a:endParaRPr>
              </a:p>
              <a:p>
                <a:endParaRPr lang="en-US" sz="1900" dirty="0">
                  <a:latin typeface="Calibri" panose="020F0502020204030204" pitchFamily="34" charset="0"/>
                </a:endParaRPr>
              </a:p>
              <a:p>
                <a:endParaRPr lang="en-US" sz="1900" i="1" dirty="0">
                  <a:latin typeface="Calibri" panose="020F0502020204030204" pitchFamily="34" charset="0"/>
                  <a:cs typeface="Calibri" panose="020F0502020204030204" pitchFamily="34" charset="0"/>
                </a:endParaRPr>
              </a:p>
              <a:p>
                <a:endParaRPr lang="en-US" sz="1900" dirty="0">
                  <a:latin typeface="Calibri" panose="020F0502020204030204" pitchFamily="34" charset="0"/>
                </a:endParaRPr>
              </a:p>
              <a:p>
                <a:endParaRPr lang="en-US" sz="1900" dirty="0">
                  <a:latin typeface="Calibri" panose="020F0502020204030204" pitchFamily="34" charset="0"/>
                  <a:cs typeface="Calibri" panose="020F0502020204030204" pitchFamily="34" charset="0"/>
                </a:endParaRPr>
              </a:p>
              <a:p>
                <a:endParaRPr lang="en-US" sz="400" b="1" i="1" dirty="0">
                  <a:latin typeface="Calibri" panose="020F0502020204030204" pitchFamily="34" charset="0"/>
                  <a:cs typeface="Calibri" panose="020F0502020204030204" pitchFamily="34" charset="0"/>
                </a:endParaRPr>
              </a:p>
              <a:p>
                <a:endParaRPr lang="en-US" sz="2000" b="1" i="1" dirty="0">
                  <a:latin typeface="Calibri" panose="020F0502020204030204" pitchFamily="34" charset="0"/>
                  <a:cs typeface="Calibri" panose="020F0502020204030204" pitchFamily="34" charset="0"/>
                </a:endParaRPr>
              </a:p>
            </p:txBody>
          </p:sp>
        </mc:Choice>
        <mc:Fallback xmlns="">
          <p:sp>
            <p:nvSpPr>
              <p:cNvPr id="26" name="TextBox 25">
                <a:extLst>
                  <a:ext uri="{FF2B5EF4-FFF2-40B4-BE49-F238E27FC236}">
                    <a16:creationId xmlns:a16="http://schemas.microsoft.com/office/drawing/2014/main" id="{23C70790-2EA1-440C-9DAB-4645A344D5A0}"/>
                  </a:ext>
                </a:extLst>
              </p:cNvPr>
              <p:cNvSpPr txBox="1">
                <a:spLocks noRot="1" noChangeAspect="1" noMove="1" noResize="1" noEditPoints="1" noAdjustHandles="1" noChangeArrowheads="1" noChangeShapeType="1" noTextEdit="1"/>
              </p:cNvSpPr>
              <p:nvPr/>
            </p:nvSpPr>
            <p:spPr>
              <a:xfrm>
                <a:off x="143136" y="3528015"/>
                <a:ext cx="8798312" cy="3046988"/>
              </a:xfrm>
              <a:prstGeom prst="rect">
                <a:avLst/>
              </a:prstGeom>
              <a:blipFill>
                <a:blip r:embed="rId11"/>
                <a:stretch>
                  <a:fillRect l="-623" t="-1000"/>
                </a:stretch>
              </a:blipFill>
            </p:spPr>
            <p:txBody>
              <a:bodyPr/>
              <a:lstStyle/>
              <a:p>
                <a:r>
                  <a:rPr lang="en-US">
                    <a:noFill/>
                  </a:rPr>
                  <a:t> </a:t>
                </a:r>
              </a:p>
            </p:txBody>
          </p:sp>
        </mc:Fallback>
      </mc:AlternateContent>
      <p:sp>
        <p:nvSpPr>
          <p:cNvPr id="4" name="Slide Number Placeholder 3">
            <a:extLst>
              <a:ext uri="{FF2B5EF4-FFF2-40B4-BE49-F238E27FC236}">
                <a16:creationId xmlns:a16="http://schemas.microsoft.com/office/drawing/2014/main" id="{83085DBB-8FFF-43AA-9CCE-632030A4AB73}"/>
              </a:ext>
            </a:extLst>
          </p:cNvPr>
          <p:cNvSpPr>
            <a:spLocks noGrp="1"/>
          </p:cNvSpPr>
          <p:nvPr>
            <p:ph type="sldNum" sz="quarter" idx="12"/>
          </p:nvPr>
        </p:nvSpPr>
        <p:spPr/>
        <p:txBody>
          <a:bodyPr/>
          <a:lstStyle/>
          <a:p>
            <a:fld id="{A5E55A7B-7854-E145-92D9-B491DF4BAE2D}" type="slidenum">
              <a:rPr lang="en-US" smtClean="0"/>
              <a:pPr/>
              <a:t>39</a:t>
            </a:fld>
            <a:endParaRPr lang="en-US" dirty="0"/>
          </a:p>
        </p:txBody>
      </p:sp>
      <p:sp>
        <p:nvSpPr>
          <p:cNvPr id="27" name="Title 1">
            <a:extLst>
              <a:ext uri="{FF2B5EF4-FFF2-40B4-BE49-F238E27FC236}">
                <a16:creationId xmlns:a16="http://schemas.microsoft.com/office/drawing/2014/main" id="{080D1763-EF4A-4E8A-A946-66B14B3C457D}"/>
              </a:ext>
            </a:extLst>
          </p:cNvPr>
          <p:cNvSpPr txBox="1">
            <a:spLocks/>
          </p:cNvSpPr>
          <p:nvPr/>
        </p:nvSpPr>
        <p:spPr>
          <a:xfrm>
            <a:off x="231844" y="68849"/>
            <a:ext cx="8186271" cy="45881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Schwarz Alternating Method for Dynamic Multiscale Coupling</a:t>
            </a:r>
            <a:br>
              <a:rPr lang="en-US" sz="3600" dirty="0">
                <a:solidFill>
                  <a:schemeClr val="tx1"/>
                </a:solidFill>
              </a:rPr>
            </a:br>
            <a:endParaRPr lang="en-US" sz="3600" dirty="0">
              <a:solidFill>
                <a:schemeClr val="tx1"/>
              </a:solidFill>
            </a:endParaRPr>
          </a:p>
          <a:p>
            <a:br>
              <a:rPr lang="en-US" sz="3600" dirty="0">
                <a:solidFill>
                  <a:schemeClr val="tx1"/>
                </a:solidFill>
              </a:rPr>
            </a:br>
            <a:endParaRPr lang="en-US" sz="3600" dirty="0">
              <a:solidFill>
                <a:schemeClr val="tx1"/>
              </a:solidFill>
            </a:endParaRPr>
          </a:p>
        </p:txBody>
      </p:sp>
      <mc:AlternateContent xmlns:mc="http://schemas.openxmlformats.org/markup-compatibility/2006" xmlns:a14="http://schemas.microsoft.com/office/drawing/2010/main">
        <mc:Choice Requires="a14">
          <p:sp>
            <p:nvSpPr>
              <p:cNvPr id="29" name="Rectangle 28">
                <a:extLst>
                  <a:ext uri="{FF2B5EF4-FFF2-40B4-BE49-F238E27FC236}">
                    <a16:creationId xmlns:a16="http://schemas.microsoft.com/office/drawing/2014/main" id="{05F38BD5-FB1A-47D0-9B7F-E2BC4C99A13B}"/>
                  </a:ext>
                </a:extLst>
              </p:cNvPr>
              <p:cNvSpPr/>
              <p:nvPr/>
            </p:nvSpPr>
            <p:spPr>
              <a:xfrm>
                <a:off x="4809431" y="675824"/>
                <a:ext cx="4224615" cy="646331"/>
              </a:xfrm>
              <a:prstGeom prst="rect">
                <a:avLst/>
              </a:prstGeom>
              <a:solidFill>
                <a:schemeClr val="tx2">
                  <a:lumMod val="10000"/>
                  <a:lumOff val="90000"/>
                </a:schemeClr>
              </a:solidFill>
            </p:spPr>
            <p:txBody>
              <a:bodyPr wrap="square">
                <a:spAutoFit/>
              </a:bodyPr>
              <a:lstStyle/>
              <a:p>
                <a:pPr algn="ctr"/>
                <a:r>
                  <a:rPr lang="en-US" b="1" i="1" dirty="0">
                    <a:latin typeface="Calibri" panose="020F0502020204030204" pitchFamily="34" charset="0"/>
                    <a:cs typeface="Calibri" panose="020F0502020204030204" pitchFamily="34" charset="0"/>
                  </a:rPr>
                  <a:t>Controller time stepper: </a:t>
                </a:r>
                <a:r>
                  <a:rPr lang="en-US" i="1" dirty="0">
                    <a:latin typeface="Calibri" panose="020F0502020204030204" pitchFamily="34" charset="0"/>
                    <a:cs typeface="Calibri" panose="020F0502020204030204" pitchFamily="34" charset="0"/>
                  </a:rPr>
                  <a:t>defines global </a:t>
                </a:r>
                <a14:m>
                  <m:oMath xmlns:m="http://schemas.openxmlformats.org/officeDocument/2006/math">
                    <m:r>
                      <m:rPr>
                        <m:sty m:val="p"/>
                      </m:rPr>
                      <a:rPr lang="el-GR" i="1" dirty="0" smtClean="0">
                        <a:latin typeface="Cambria Math" panose="02040503050406030204" pitchFamily="18" charset="0"/>
                        <a:ea typeface="Cambria Math" panose="02040503050406030204" pitchFamily="18" charset="0"/>
                        <a:cs typeface="Calibri" panose="020F0502020204030204" pitchFamily="34" charset="0"/>
                      </a:rPr>
                      <m:t>Δ</m:t>
                    </m:r>
                    <m:r>
                      <a:rPr lang="en-US" b="0" i="1" dirty="0" smtClean="0">
                        <a:latin typeface="Cambria Math" panose="02040503050406030204" pitchFamily="18" charset="0"/>
                        <a:ea typeface="Cambria Math" panose="02040503050406030204" pitchFamily="18" charset="0"/>
                        <a:cs typeface="Calibri" panose="020F0502020204030204" pitchFamily="34" charset="0"/>
                      </a:rPr>
                      <m:t>𝑇</m:t>
                    </m:r>
                  </m:oMath>
                </a14:m>
                <a:r>
                  <a:rPr lang="en-US" i="1" dirty="0">
                    <a:latin typeface="Calibri" panose="020F0502020204030204" pitchFamily="34" charset="0"/>
                    <a:cs typeface="Calibri" panose="020F0502020204030204" pitchFamily="34" charset="0"/>
                  </a:rPr>
                  <a:t>s at which subdomains are synchronized</a:t>
                </a:r>
                <a:endParaRPr lang="en-US" dirty="0"/>
              </a:p>
            </p:txBody>
          </p:sp>
        </mc:Choice>
        <mc:Fallback xmlns="">
          <p:sp>
            <p:nvSpPr>
              <p:cNvPr id="29" name="Rectangle 28">
                <a:extLst>
                  <a:ext uri="{FF2B5EF4-FFF2-40B4-BE49-F238E27FC236}">
                    <a16:creationId xmlns:a16="http://schemas.microsoft.com/office/drawing/2014/main" id="{05F38BD5-FB1A-47D0-9B7F-E2BC4C99A13B}"/>
                  </a:ext>
                </a:extLst>
              </p:cNvPr>
              <p:cNvSpPr>
                <a:spLocks noRot="1" noChangeAspect="1" noMove="1" noResize="1" noEditPoints="1" noAdjustHandles="1" noChangeArrowheads="1" noChangeShapeType="1" noTextEdit="1"/>
              </p:cNvSpPr>
              <p:nvPr/>
            </p:nvSpPr>
            <p:spPr>
              <a:xfrm>
                <a:off x="4809431" y="675824"/>
                <a:ext cx="4224615" cy="646331"/>
              </a:xfrm>
              <a:prstGeom prst="rect">
                <a:avLst/>
              </a:prstGeom>
              <a:blipFill>
                <a:blip r:embed="rId12"/>
                <a:stretch>
                  <a:fillRect l="-1010" t="-5660" r="-2309" b="-14151"/>
                </a:stretch>
              </a:blipFill>
            </p:spPr>
            <p:txBody>
              <a:bodyPr/>
              <a:lstStyle/>
              <a:p>
                <a:r>
                  <a:rPr lang="en-US">
                    <a:noFill/>
                  </a:rPr>
                  <a:t> </a:t>
                </a:r>
              </a:p>
            </p:txBody>
          </p:sp>
        </mc:Fallback>
      </mc:AlternateContent>
    </p:spTree>
    <p:extLst>
      <p:ext uri="{BB962C8B-B14F-4D97-AF65-F5344CB8AC3E}">
        <p14:creationId xmlns:p14="http://schemas.microsoft.com/office/powerpoint/2010/main" val="2865860008"/>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7" name="Group 6">
            <a:extLst>
              <a:ext uri="{FF2B5EF4-FFF2-40B4-BE49-F238E27FC236}">
                <a16:creationId xmlns:a16="http://schemas.microsoft.com/office/drawing/2014/main" id="{5BD26BC6-F112-4EB9-A1D3-64629F95F827}"/>
              </a:ext>
            </a:extLst>
          </p:cNvPr>
          <p:cNvGrpSpPr/>
          <p:nvPr/>
        </p:nvGrpSpPr>
        <p:grpSpPr>
          <a:xfrm>
            <a:off x="353202" y="1315272"/>
            <a:ext cx="8632600" cy="2104379"/>
            <a:chOff x="538359" y="2231154"/>
            <a:chExt cx="8632600" cy="2104379"/>
          </a:xfrm>
        </p:grpSpPr>
        <p:pic>
          <p:nvPicPr>
            <p:cNvPr id="47" name="Picture 46" descr="Schwarz-time-integration.png">
              <a:extLst>
                <a:ext uri="{FF2B5EF4-FFF2-40B4-BE49-F238E27FC236}">
                  <a16:creationId xmlns:a16="http://schemas.microsoft.com/office/drawing/2014/main" id="{32A42544-9648-4CF9-A474-ADB9BFDDBF0B}"/>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086968" y="2406149"/>
              <a:ext cx="4898136" cy="1929384"/>
            </a:xfrm>
            <a:prstGeom prst="rect">
              <a:avLst/>
            </a:prstGeom>
          </p:spPr>
        </p:pic>
        <p:pic>
          <p:nvPicPr>
            <p:cNvPr id="48" name="Picture 47" descr="Schwarz-domains.png">
              <a:extLst>
                <a:ext uri="{FF2B5EF4-FFF2-40B4-BE49-F238E27FC236}">
                  <a16:creationId xmlns:a16="http://schemas.microsoft.com/office/drawing/2014/main" id="{7304B109-EC55-4AA1-84E9-D853D4E46641}"/>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538359" y="2231154"/>
              <a:ext cx="1150530" cy="2064791"/>
            </a:xfrm>
            <a:prstGeom prst="rect">
              <a:avLst/>
            </a:prstGeom>
          </p:spPr>
        </p:pic>
        <p:sp>
          <p:nvSpPr>
            <p:cNvPr id="49" name="Content Placeholder 2">
              <a:extLst>
                <a:ext uri="{FF2B5EF4-FFF2-40B4-BE49-F238E27FC236}">
                  <a16:creationId xmlns:a16="http://schemas.microsoft.com/office/drawing/2014/main" id="{05AB513E-6F91-43C7-9895-C91FDF0641BC}"/>
                </a:ext>
              </a:extLst>
            </p:cNvPr>
            <p:cNvSpPr txBox="1">
              <a:spLocks/>
            </p:cNvSpPr>
            <p:nvPr/>
          </p:nvSpPr>
          <p:spPr bwMode="auto">
            <a:xfrm>
              <a:off x="6985104" y="2570627"/>
              <a:ext cx="2185855" cy="1090696"/>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buNone/>
                <a:defRPr/>
              </a:pPr>
              <a:r>
                <a:rPr lang="en-US" sz="1600" dirty="0">
                  <a:latin typeface="Calibri" pitchFamily="34" charset="0"/>
                  <a:cs typeface="Calibri" pitchFamily="34" charset="0"/>
                </a:rPr>
                <a:t>Controller time stepper</a:t>
              </a:r>
            </a:p>
            <a:p>
              <a:pPr marL="0" indent="0">
                <a:buNone/>
                <a:defRPr/>
              </a:pPr>
              <a:endParaRPr lang="en-US" sz="1600" dirty="0">
                <a:latin typeface="Calibri" pitchFamily="34" charset="0"/>
                <a:cs typeface="Calibri" pitchFamily="34" charset="0"/>
              </a:endParaRPr>
            </a:p>
            <a:p>
              <a:pPr marL="0" indent="0">
                <a:buNone/>
                <a:defRPr/>
              </a:pPr>
              <a:r>
                <a:rPr lang="en-US" sz="1600" dirty="0">
                  <a:latin typeface="Calibri" pitchFamily="34" charset="0"/>
                  <a:cs typeface="Calibri" pitchFamily="34" charset="0"/>
                </a:rPr>
                <a:t>Time integrator for </a:t>
              </a:r>
              <a:r>
                <a:rPr lang="en-US" sz="1600" i="1" dirty="0">
                  <a:latin typeface="Symbol"/>
                  <a:cs typeface="Wingdings 2" charset="2"/>
                </a:rPr>
                <a:t>W</a:t>
              </a:r>
              <a:r>
                <a:rPr lang="en-US" sz="1600" baseline="-25000" dirty="0">
                  <a:latin typeface="Symbol"/>
                  <a:cs typeface="Wingdings 2" charset="2"/>
                </a:rPr>
                <a:t>1</a:t>
              </a:r>
              <a:endParaRPr lang="en-US" sz="1600" dirty="0">
                <a:latin typeface="Calibri" pitchFamily="34" charset="0"/>
                <a:cs typeface="Calibri" pitchFamily="34" charset="0"/>
              </a:endParaRPr>
            </a:p>
            <a:p>
              <a:pPr marL="0" indent="0">
                <a:buNone/>
                <a:defRPr/>
              </a:pPr>
              <a:endParaRPr lang="en-US" sz="1600" dirty="0">
                <a:latin typeface="Calibri" pitchFamily="34" charset="0"/>
                <a:cs typeface="Calibri" pitchFamily="34" charset="0"/>
              </a:endParaRPr>
            </a:p>
            <a:p>
              <a:pPr marL="0" indent="0">
                <a:buNone/>
                <a:defRPr/>
              </a:pPr>
              <a:r>
                <a:rPr lang="en-US" sz="1600" dirty="0">
                  <a:latin typeface="Calibri" pitchFamily="34" charset="0"/>
                  <a:cs typeface="Calibri" pitchFamily="34" charset="0"/>
                </a:rPr>
                <a:t>Time integrator for </a:t>
              </a:r>
              <a:r>
                <a:rPr lang="en-US" sz="1600" i="1" dirty="0">
                  <a:latin typeface="Symbol"/>
                  <a:cs typeface="Wingdings 2" charset="2"/>
                </a:rPr>
                <a:t>W</a:t>
              </a:r>
              <a:r>
                <a:rPr lang="en-US" sz="1600" baseline="-25000" dirty="0">
                  <a:latin typeface="Symbol"/>
                  <a:cs typeface="Wingdings 2" charset="2"/>
                </a:rPr>
                <a:t>2</a:t>
              </a:r>
              <a:endParaRPr lang="en-US" sz="1600" dirty="0">
                <a:latin typeface="Calibri" pitchFamily="34" charset="0"/>
                <a:cs typeface="Calibri" pitchFamily="34" charset="0"/>
              </a:endParaRPr>
            </a:p>
          </p:txBody>
        </p:sp>
        <mc:AlternateContent xmlns:mc="http://schemas.openxmlformats.org/markup-compatibility/2006" xmlns:a14="http://schemas.microsoft.com/office/drawing/2010/main">
          <mc:Choice Requires="a14">
            <p:sp>
              <p:nvSpPr>
                <p:cNvPr id="50" name="TextBox 49">
                  <a:extLst>
                    <a:ext uri="{FF2B5EF4-FFF2-40B4-BE49-F238E27FC236}">
                      <a16:creationId xmlns:a16="http://schemas.microsoft.com/office/drawing/2014/main" id="{D15334C3-9C67-40DC-91D5-47AD4405FF28}"/>
                    </a:ext>
                  </a:extLst>
                </p:cNvPr>
                <p:cNvSpPr txBox="1"/>
                <p:nvPr/>
              </p:nvSpPr>
              <p:spPr>
                <a:xfrm>
                  <a:off x="1962614" y="2257496"/>
                  <a:ext cx="802888" cy="369332"/>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i="1" smtClean="0">
                                <a:latin typeface="Cambria Math" panose="02040503050406030204" pitchFamily="18" charset="0"/>
                              </a:rPr>
                            </m:ctrlPr>
                          </m:sSubPr>
                          <m:e>
                            <m:r>
                              <a:rPr lang="en-US" b="0" i="1" smtClean="0">
                                <a:latin typeface="Cambria Math" panose="02040503050406030204" pitchFamily="18" charset="0"/>
                              </a:rPr>
                              <m:t>𝑇</m:t>
                            </m:r>
                          </m:e>
                          <m:sub>
                            <m:r>
                              <a:rPr lang="en-US" b="0" i="1" smtClean="0">
                                <a:latin typeface="Cambria Math" panose="02040503050406030204" pitchFamily="18" charset="0"/>
                              </a:rPr>
                              <m:t>0</m:t>
                            </m:r>
                          </m:sub>
                        </m:sSub>
                      </m:oMath>
                    </m:oMathPara>
                  </a14:m>
                  <a:endParaRPr lang="en-US" dirty="0"/>
                </a:p>
              </p:txBody>
            </p:sp>
          </mc:Choice>
          <mc:Fallback xmlns="">
            <p:sp>
              <p:nvSpPr>
                <p:cNvPr id="50" name="TextBox 49">
                  <a:extLst>
                    <a:ext uri="{FF2B5EF4-FFF2-40B4-BE49-F238E27FC236}">
                      <a16:creationId xmlns:a16="http://schemas.microsoft.com/office/drawing/2014/main" id="{D15334C3-9C67-40DC-91D5-47AD4405FF28}"/>
                    </a:ext>
                  </a:extLst>
                </p:cNvPr>
                <p:cNvSpPr txBox="1">
                  <a:spLocks noRot="1" noChangeAspect="1" noMove="1" noResize="1" noEditPoints="1" noAdjustHandles="1" noChangeArrowheads="1" noChangeShapeType="1" noTextEdit="1"/>
                </p:cNvSpPr>
                <p:nvPr/>
              </p:nvSpPr>
              <p:spPr>
                <a:xfrm>
                  <a:off x="1962614" y="2257496"/>
                  <a:ext cx="802888" cy="369332"/>
                </a:xfrm>
                <a:prstGeom prst="rect">
                  <a:avLst/>
                </a:prstGeom>
                <a:blipFill>
                  <a:blip r:embed="rId5"/>
                  <a:stretch>
                    <a:fillRect/>
                  </a:stretch>
                </a:blipFill>
              </p:spPr>
              <p:txBody>
                <a:bodyPr/>
                <a:lstStyle/>
                <a:p>
                  <a:r>
                    <a:rPr lang="en-US">
                      <a:noFill/>
                    </a:rPr>
                    <a:t> </a:t>
                  </a:r>
                </a:p>
              </p:txBody>
            </p:sp>
          </mc:Fallback>
        </mc:AlternateContent>
      </p:grpSp>
      <p:sp>
        <p:nvSpPr>
          <p:cNvPr id="2" name="Rectangle 1">
            <a:extLst>
              <a:ext uri="{FF2B5EF4-FFF2-40B4-BE49-F238E27FC236}">
                <a16:creationId xmlns:a16="http://schemas.microsoft.com/office/drawing/2014/main" id="{0B1193EA-EF52-4AF7-B5B9-DD55F8AA0430}"/>
              </a:ext>
            </a:extLst>
          </p:cNvPr>
          <p:cNvSpPr/>
          <p:nvPr/>
        </p:nvSpPr>
        <p:spPr>
          <a:xfrm>
            <a:off x="4371529" y="1341615"/>
            <a:ext cx="2469718" cy="2186400"/>
          </a:xfrm>
          <a:prstGeom prst="rect">
            <a:avLst/>
          </a:prstGeom>
          <a:ln>
            <a:solidFill>
              <a:schemeClr val="bg1"/>
            </a:solid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p:sp>
        <p:nvSpPr>
          <p:cNvPr id="31" name="Rectangle 30">
            <a:extLst>
              <a:ext uri="{FF2B5EF4-FFF2-40B4-BE49-F238E27FC236}">
                <a16:creationId xmlns:a16="http://schemas.microsoft.com/office/drawing/2014/main" id="{E52DCA6E-A42B-41E3-AEFA-D502C9A54624}"/>
              </a:ext>
            </a:extLst>
          </p:cNvPr>
          <p:cNvSpPr/>
          <p:nvPr/>
        </p:nvSpPr>
        <p:spPr>
          <a:xfrm>
            <a:off x="368198" y="2145487"/>
            <a:ext cx="1135534" cy="1274164"/>
          </a:xfrm>
          <a:prstGeom prst="rect">
            <a:avLst/>
          </a:prstGeom>
          <a:no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cxnSp>
        <p:nvCxnSpPr>
          <p:cNvPr id="18" name="Straight Arrow Connector 17">
            <a:extLst>
              <a:ext uri="{FF2B5EF4-FFF2-40B4-BE49-F238E27FC236}">
                <a16:creationId xmlns:a16="http://schemas.microsoft.com/office/drawing/2014/main" id="{5B6FE576-10A0-4479-B4CC-A5E86B5D6365}"/>
              </a:ext>
            </a:extLst>
          </p:cNvPr>
          <p:cNvCxnSpPr>
            <a:cxnSpLocks/>
          </p:cNvCxnSpPr>
          <p:nvPr/>
        </p:nvCxnSpPr>
        <p:spPr>
          <a:xfrm>
            <a:off x="1890660" y="3133201"/>
            <a:ext cx="2469718" cy="0"/>
          </a:xfrm>
          <a:prstGeom prst="straightConnector1">
            <a:avLst/>
          </a:prstGeom>
          <a:ln w="6350">
            <a:solidFill>
              <a:schemeClr val="tx1"/>
            </a:solidFill>
            <a:tailEnd type="triangle"/>
          </a:ln>
        </p:spPr>
        <p:style>
          <a:lnRef idx="2">
            <a:schemeClr val="accent1"/>
          </a:lnRef>
          <a:fillRef idx="0">
            <a:schemeClr val="accent1"/>
          </a:fillRef>
          <a:effectRef idx="1">
            <a:schemeClr val="accent1"/>
          </a:effectRef>
          <a:fontRef idx="minor">
            <a:schemeClr val="tx1"/>
          </a:fontRef>
        </p:style>
      </p:cxnSp>
      <mc:AlternateContent xmlns:mc="http://schemas.openxmlformats.org/markup-compatibility/2006" xmlns:a14="http://schemas.microsoft.com/office/drawing/2010/main">
        <mc:Choice Requires="a14">
          <p:sp>
            <p:nvSpPr>
              <p:cNvPr id="19" name="TextBox 18">
                <a:extLst>
                  <a:ext uri="{FF2B5EF4-FFF2-40B4-BE49-F238E27FC236}">
                    <a16:creationId xmlns:a16="http://schemas.microsoft.com/office/drawing/2014/main" id="{FD1F5763-324B-4101-A59F-DD03A6A60989}"/>
                  </a:ext>
                </a:extLst>
              </p:cNvPr>
              <p:cNvSpPr txBox="1"/>
              <p:nvPr/>
            </p:nvSpPr>
            <p:spPr>
              <a:xfrm>
                <a:off x="2398118" y="3171487"/>
                <a:ext cx="3378569" cy="307777"/>
              </a:xfrm>
              <a:prstGeom prst="rect">
                <a:avLst/>
              </a:prstGeom>
              <a:noFill/>
            </p:spPr>
            <p:txBody>
              <a:bodyPr wrap="square" rtlCol="0">
                <a:spAutoFit/>
              </a:bodyPr>
              <a:lstStyle/>
              <a:p>
                <a:r>
                  <a:rPr lang="en-US" sz="1400" dirty="0">
                    <a:latin typeface="Calibri" panose="020F0502020204030204" pitchFamily="34" charset="0"/>
                    <a:cs typeface="Calibri" panose="020F0502020204030204" pitchFamily="34" charset="0"/>
                  </a:rPr>
                  <a:t>Integrate using </a:t>
                </a:r>
                <a14:m>
                  <m:oMath xmlns:m="http://schemas.openxmlformats.org/officeDocument/2006/math">
                    <m:sSub>
                      <m:sSubPr>
                        <m:ctrlPr>
                          <a:rPr lang="en-US" sz="1400" i="1">
                            <a:latin typeface="Cambria Math" panose="02040503050406030204" pitchFamily="18" charset="0"/>
                          </a:rPr>
                        </m:ctrlPr>
                      </m:sSubPr>
                      <m:e>
                        <m:r>
                          <a:rPr lang="en-US" sz="1400" i="1">
                            <a:latin typeface="Cambria Math" panose="02040503050406030204" pitchFamily="18" charset="0"/>
                            <a:ea typeface="Cambria Math" panose="02040503050406030204" pitchFamily="18" charset="0"/>
                            <a:cs typeface="Calibri" panose="020F0502020204030204" pitchFamily="34" charset="0"/>
                          </a:rPr>
                          <m:t>𝛥</m:t>
                        </m:r>
                        <m:r>
                          <a:rPr lang="en-US" sz="1400" i="1">
                            <a:latin typeface="Cambria Math" panose="02040503050406030204" pitchFamily="18" charset="0"/>
                            <a:ea typeface="Cambria Math" panose="02040503050406030204" pitchFamily="18" charset="0"/>
                            <a:cs typeface="Calibri" panose="020F0502020204030204" pitchFamily="34" charset="0"/>
                          </a:rPr>
                          <m:t>𝑡</m:t>
                        </m:r>
                      </m:e>
                      <m:sub>
                        <m:r>
                          <a:rPr lang="en-US" sz="1400" b="0" i="1" smtClean="0">
                            <a:latin typeface="Cambria Math" panose="02040503050406030204" pitchFamily="18" charset="0"/>
                          </a:rPr>
                          <m:t>2</m:t>
                        </m:r>
                      </m:sub>
                    </m:sSub>
                  </m:oMath>
                </a14:m>
                <a:endParaRPr lang="en-US" sz="1400" dirty="0">
                  <a:latin typeface="Calibri" panose="020F0502020204030204" pitchFamily="34" charset="0"/>
                  <a:cs typeface="Calibri" panose="020F0502020204030204" pitchFamily="34" charset="0"/>
                </a:endParaRPr>
              </a:p>
            </p:txBody>
          </p:sp>
        </mc:Choice>
        <mc:Fallback xmlns="">
          <p:sp>
            <p:nvSpPr>
              <p:cNvPr id="19" name="TextBox 18">
                <a:extLst>
                  <a:ext uri="{FF2B5EF4-FFF2-40B4-BE49-F238E27FC236}">
                    <a16:creationId xmlns:a16="http://schemas.microsoft.com/office/drawing/2014/main" id="{FD1F5763-324B-4101-A59F-DD03A6A60989}"/>
                  </a:ext>
                </a:extLst>
              </p:cNvPr>
              <p:cNvSpPr txBox="1">
                <a:spLocks noRot="1" noChangeAspect="1" noMove="1" noResize="1" noEditPoints="1" noAdjustHandles="1" noChangeArrowheads="1" noChangeShapeType="1" noTextEdit="1"/>
              </p:cNvSpPr>
              <p:nvPr/>
            </p:nvSpPr>
            <p:spPr>
              <a:xfrm>
                <a:off x="2398118" y="3171487"/>
                <a:ext cx="3378569" cy="307777"/>
              </a:xfrm>
              <a:prstGeom prst="rect">
                <a:avLst/>
              </a:prstGeom>
              <a:blipFill>
                <a:blip r:embed="rId6"/>
                <a:stretch>
                  <a:fillRect l="-541" t="-1961" b="-19608"/>
                </a:stretch>
              </a:blipFill>
            </p:spPr>
            <p:txBody>
              <a:bodyPr/>
              <a:lstStyle/>
              <a:p>
                <a:r>
                  <a:rPr lang="en-US">
                    <a:noFill/>
                  </a:rPr>
                  <a:t> </a:t>
                </a:r>
              </a:p>
            </p:txBody>
          </p:sp>
        </mc:Fallback>
      </mc:AlternateContent>
      <p:cxnSp>
        <p:nvCxnSpPr>
          <p:cNvPr id="15" name="Straight Arrow Connector 14">
            <a:extLst>
              <a:ext uri="{FF2B5EF4-FFF2-40B4-BE49-F238E27FC236}">
                <a16:creationId xmlns:a16="http://schemas.microsoft.com/office/drawing/2014/main" id="{F788D646-94CB-4115-9F36-01013E0CE557}"/>
              </a:ext>
            </a:extLst>
          </p:cNvPr>
          <p:cNvCxnSpPr>
            <a:cxnSpLocks/>
          </p:cNvCxnSpPr>
          <p:nvPr/>
        </p:nvCxnSpPr>
        <p:spPr>
          <a:xfrm flipH="1">
            <a:off x="2797595" y="2678532"/>
            <a:ext cx="236966" cy="127176"/>
          </a:xfrm>
          <a:prstGeom prst="straightConnector1">
            <a:avLst/>
          </a:prstGeom>
          <a:ln w="6350">
            <a:solidFill>
              <a:schemeClr val="tx1"/>
            </a:solidFill>
            <a:tailEnd type="triangle"/>
          </a:ln>
        </p:spPr>
        <p:style>
          <a:lnRef idx="2">
            <a:schemeClr val="accent1"/>
          </a:lnRef>
          <a:fillRef idx="0">
            <a:schemeClr val="accent1"/>
          </a:fillRef>
          <a:effectRef idx="1">
            <a:schemeClr val="accent1"/>
          </a:effectRef>
          <a:fontRef idx="minor">
            <a:schemeClr val="tx1"/>
          </a:fontRef>
        </p:style>
      </p:cxnSp>
      <p:cxnSp>
        <p:nvCxnSpPr>
          <p:cNvPr id="16" name="Straight Arrow Connector 15">
            <a:extLst>
              <a:ext uri="{FF2B5EF4-FFF2-40B4-BE49-F238E27FC236}">
                <a16:creationId xmlns:a16="http://schemas.microsoft.com/office/drawing/2014/main" id="{0C06AE90-72FF-4FDA-9963-CC59D30B8415}"/>
              </a:ext>
            </a:extLst>
          </p:cNvPr>
          <p:cNvCxnSpPr>
            <a:cxnSpLocks/>
          </p:cNvCxnSpPr>
          <p:nvPr/>
        </p:nvCxnSpPr>
        <p:spPr>
          <a:xfrm>
            <a:off x="3241152" y="2685966"/>
            <a:ext cx="242409" cy="127176"/>
          </a:xfrm>
          <a:prstGeom prst="straightConnector1">
            <a:avLst/>
          </a:prstGeom>
          <a:ln w="6350">
            <a:solidFill>
              <a:schemeClr val="tx1"/>
            </a:solidFill>
            <a:tailEnd type="triangle"/>
          </a:ln>
        </p:spPr>
        <p:style>
          <a:lnRef idx="2">
            <a:schemeClr val="accent1"/>
          </a:lnRef>
          <a:fillRef idx="0">
            <a:schemeClr val="accent1"/>
          </a:fillRef>
          <a:effectRef idx="1">
            <a:schemeClr val="accent1"/>
          </a:effectRef>
          <a:fontRef idx="minor">
            <a:schemeClr val="tx1"/>
          </a:fontRef>
        </p:style>
      </p:cxnSp>
      <mc:AlternateContent xmlns:mc="http://schemas.openxmlformats.org/markup-compatibility/2006" xmlns:a14="http://schemas.microsoft.com/office/drawing/2010/main">
        <mc:Choice Requires="a14">
          <p:sp>
            <p:nvSpPr>
              <p:cNvPr id="20" name="TextBox 19">
                <a:extLst>
                  <a:ext uri="{FF2B5EF4-FFF2-40B4-BE49-F238E27FC236}">
                    <a16:creationId xmlns:a16="http://schemas.microsoft.com/office/drawing/2014/main" id="{48871148-C1B0-4F6B-AD90-177E2E6CDDF6}"/>
                  </a:ext>
                </a:extLst>
              </p:cNvPr>
              <p:cNvSpPr txBox="1"/>
              <p:nvPr/>
            </p:nvSpPr>
            <p:spPr>
              <a:xfrm>
                <a:off x="3447858" y="2441215"/>
                <a:ext cx="1302838" cy="523220"/>
              </a:xfrm>
              <a:prstGeom prst="rect">
                <a:avLst/>
              </a:prstGeom>
              <a:noFill/>
            </p:spPr>
            <p:txBody>
              <a:bodyPr wrap="square" rtlCol="0">
                <a:spAutoFit/>
              </a:bodyPr>
              <a:lstStyle/>
              <a:p>
                <a:r>
                  <a:rPr lang="en-US" sz="1400" dirty="0">
                    <a:latin typeface="Calibri" panose="020F0502020204030204" pitchFamily="34" charset="0"/>
                    <a:cs typeface="Calibri" panose="020F0502020204030204" pitchFamily="34" charset="0"/>
                  </a:rPr>
                  <a:t>Interpolate from </a:t>
                </a:r>
                <a14:m>
                  <m:oMath xmlns:m="http://schemas.openxmlformats.org/officeDocument/2006/math">
                    <m:sSub>
                      <m:sSubPr>
                        <m:ctrlPr>
                          <a:rPr lang="en-US" sz="1400" i="1" smtClean="0">
                            <a:latin typeface="Cambria Math" panose="02040503050406030204" pitchFamily="18" charset="0"/>
                          </a:rPr>
                        </m:ctrlPr>
                      </m:sSubPr>
                      <m:e>
                        <m:r>
                          <m:rPr>
                            <m:sty m:val="p"/>
                          </m:rPr>
                          <a:rPr lang="el-GR" sz="1400" i="1">
                            <a:latin typeface="Cambria Math" panose="02040503050406030204" pitchFamily="18" charset="0"/>
                            <a:ea typeface="Cambria Math" panose="02040503050406030204" pitchFamily="18" charset="0"/>
                          </a:rPr>
                          <m:t>Ω</m:t>
                        </m:r>
                      </m:e>
                      <m:sub>
                        <m:r>
                          <a:rPr lang="en-US" sz="1400" b="0" i="1" smtClean="0">
                            <a:latin typeface="Cambria Math" panose="02040503050406030204" pitchFamily="18" charset="0"/>
                          </a:rPr>
                          <m:t>1</m:t>
                        </m:r>
                      </m:sub>
                    </m:sSub>
                  </m:oMath>
                </a14:m>
                <a:r>
                  <a:rPr lang="en-US" sz="1400" dirty="0">
                    <a:latin typeface="Calibri" panose="020F0502020204030204" pitchFamily="34" charset="0"/>
                    <a:cs typeface="Calibri" panose="020F0502020204030204" pitchFamily="34" charset="0"/>
                  </a:rPr>
                  <a:t> to </a:t>
                </a:r>
                <a14:m>
                  <m:oMath xmlns:m="http://schemas.openxmlformats.org/officeDocument/2006/math">
                    <m:sSub>
                      <m:sSubPr>
                        <m:ctrlPr>
                          <a:rPr lang="en-US" sz="1400" i="1" smtClean="0">
                            <a:latin typeface="Cambria Math" panose="02040503050406030204" pitchFamily="18" charset="0"/>
                            <a:cs typeface="Calibri" panose="020F0502020204030204" pitchFamily="34" charset="0"/>
                          </a:rPr>
                        </m:ctrlPr>
                      </m:sSubPr>
                      <m:e>
                        <m:r>
                          <m:rPr>
                            <m:sty m:val="p"/>
                          </m:rPr>
                          <a:rPr lang="el-GR" sz="1400" i="1">
                            <a:latin typeface="Cambria Math" panose="02040503050406030204" pitchFamily="18" charset="0"/>
                            <a:ea typeface="Cambria Math" panose="02040503050406030204" pitchFamily="18" charset="0"/>
                            <a:cs typeface="Calibri" panose="020F0502020204030204" pitchFamily="34" charset="0"/>
                          </a:rPr>
                          <m:t>Γ</m:t>
                        </m:r>
                      </m:e>
                      <m:sub>
                        <m:r>
                          <a:rPr lang="en-US" sz="1400" b="0" i="1" smtClean="0">
                            <a:latin typeface="Cambria Math" panose="02040503050406030204" pitchFamily="18" charset="0"/>
                            <a:ea typeface="Cambria Math" panose="02040503050406030204" pitchFamily="18" charset="0"/>
                            <a:cs typeface="Calibri" panose="020F0502020204030204" pitchFamily="34" charset="0"/>
                          </a:rPr>
                          <m:t>2</m:t>
                        </m:r>
                      </m:sub>
                    </m:sSub>
                  </m:oMath>
                </a14:m>
                <a:r>
                  <a:rPr lang="en-US" sz="1400" dirty="0">
                    <a:latin typeface="Calibri" panose="020F0502020204030204" pitchFamily="34" charset="0"/>
                    <a:cs typeface="Calibri" panose="020F0502020204030204" pitchFamily="34" charset="0"/>
                  </a:rPr>
                  <a:t> </a:t>
                </a:r>
              </a:p>
            </p:txBody>
          </p:sp>
        </mc:Choice>
        <mc:Fallback xmlns="">
          <p:sp>
            <p:nvSpPr>
              <p:cNvPr id="20" name="TextBox 19">
                <a:extLst>
                  <a:ext uri="{FF2B5EF4-FFF2-40B4-BE49-F238E27FC236}">
                    <a16:creationId xmlns:a16="http://schemas.microsoft.com/office/drawing/2014/main" id="{48871148-C1B0-4F6B-AD90-177E2E6CDDF6}"/>
                  </a:ext>
                </a:extLst>
              </p:cNvPr>
              <p:cNvSpPr txBox="1">
                <a:spLocks noRot="1" noChangeAspect="1" noMove="1" noResize="1" noEditPoints="1" noAdjustHandles="1" noChangeArrowheads="1" noChangeShapeType="1" noTextEdit="1"/>
              </p:cNvSpPr>
              <p:nvPr/>
            </p:nvSpPr>
            <p:spPr>
              <a:xfrm>
                <a:off x="3447858" y="2441215"/>
                <a:ext cx="1302838" cy="523220"/>
              </a:xfrm>
              <a:prstGeom prst="rect">
                <a:avLst/>
              </a:prstGeom>
              <a:blipFill>
                <a:blip r:embed="rId7"/>
                <a:stretch>
                  <a:fillRect l="-1408" t="-1163" b="-11628"/>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21" name="TextBox 20">
                <a:extLst>
                  <a:ext uri="{FF2B5EF4-FFF2-40B4-BE49-F238E27FC236}">
                    <a16:creationId xmlns:a16="http://schemas.microsoft.com/office/drawing/2014/main" id="{482EE9B4-FE91-4F31-AC78-73CE7AA455DE}"/>
                  </a:ext>
                </a:extLst>
              </p:cNvPr>
              <p:cNvSpPr txBox="1"/>
              <p:nvPr/>
            </p:nvSpPr>
            <p:spPr>
              <a:xfrm>
                <a:off x="4183130" y="1371353"/>
                <a:ext cx="802888" cy="369332"/>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i="1" smtClean="0">
                              <a:latin typeface="Cambria Math" panose="02040503050406030204" pitchFamily="18" charset="0"/>
                            </a:rPr>
                          </m:ctrlPr>
                        </m:sSubPr>
                        <m:e>
                          <m:r>
                            <a:rPr lang="en-US" b="0" i="1" smtClean="0">
                              <a:latin typeface="Cambria Math" panose="02040503050406030204" pitchFamily="18" charset="0"/>
                            </a:rPr>
                            <m:t>𝑇</m:t>
                          </m:r>
                        </m:e>
                        <m:sub>
                          <m:r>
                            <a:rPr lang="en-US" b="0" i="1" smtClean="0">
                              <a:latin typeface="Cambria Math" panose="02040503050406030204" pitchFamily="18" charset="0"/>
                            </a:rPr>
                            <m:t>1</m:t>
                          </m:r>
                        </m:sub>
                      </m:sSub>
                    </m:oMath>
                  </m:oMathPara>
                </a14:m>
                <a:endParaRPr lang="en-US" dirty="0"/>
              </a:p>
            </p:txBody>
          </p:sp>
        </mc:Choice>
        <mc:Fallback xmlns="">
          <p:sp>
            <p:nvSpPr>
              <p:cNvPr id="21" name="TextBox 20">
                <a:extLst>
                  <a:ext uri="{FF2B5EF4-FFF2-40B4-BE49-F238E27FC236}">
                    <a16:creationId xmlns:a16="http://schemas.microsoft.com/office/drawing/2014/main" id="{482EE9B4-FE91-4F31-AC78-73CE7AA455DE}"/>
                  </a:ext>
                </a:extLst>
              </p:cNvPr>
              <p:cNvSpPr txBox="1">
                <a:spLocks noRot="1" noChangeAspect="1" noMove="1" noResize="1" noEditPoints="1" noAdjustHandles="1" noChangeArrowheads="1" noChangeShapeType="1" noTextEdit="1"/>
              </p:cNvSpPr>
              <p:nvPr/>
            </p:nvSpPr>
            <p:spPr>
              <a:xfrm>
                <a:off x="4183130" y="1371353"/>
                <a:ext cx="802888" cy="369332"/>
              </a:xfrm>
              <a:prstGeom prst="rect">
                <a:avLst/>
              </a:prstGeom>
              <a:blipFill>
                <a:blip r:embed="rId8"/>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22" name="TextBox 21">
                <a:extLst>
                  <a:ext uri="{FF2B5EF4-FFF2-40B4-BE49-F238E27FC236}">
                    <a16:creationId xmlns:a16="http://schemas.microsoft.com/office/drawing/2014/main" id="{3CD4AAD1-0C84-4224-8019-C1B8D140DF21}"/>
                  </a:ext>
                </a:extLst>
              </p:cNvPr>
              <p:cNvSpPr txBox="1"/>
              <p:nvPr/>
            </p:nvSpPr>
            <p:spPr>
              <a:xfrm>
                <a:off x="143136" y="3528015"/>
                <a:ext cx="8798312" cy="3400931"/>
              </a:xfrm>
              <a:prstGeom prst="rect">
                <a:avLst/>
              </a:prstGeom>
              <a:noFill/>
            </p:spPr>
            <p:txBody>
              <a:bodyPr wrap="square" rtlCol="0">
                <a:spAutoFit/>
              </a:bodyPr>
              <a:lstStyle/>
              <a:p>
                <a:r>
                  <a:rPr lang="en-US" sz="1900" b="1" i="1" u="sng" dirty="0">
                    <a:latin typeface="Calibri" panose="020F0502020204030204" pitchFamily="34" charset="0"/>
                    <a:cs typeface="Calibri" panose="020F0502020204030204" pitchFamily="34" charset="0"/>
                  </a:rPr>
                  <a:t>Step 0</a:t>
                </a:r>
                <a:r>
                  <a:rPr lang="en-US" sz="1900" b="1" i="1" dirty="0">
                    <a:latin typeface="Calibri" panose="020F0502020204030204" pitchFamily="34" charset="0"/>
                    <a:cs typeface="Calibri" panose="020F0502020204030204" pitchFamily="34" charset="0"/>
                  </a:rPr>
                  <a:t>: </a:t>
                </a:r>
                <a:r>
                  <a:rPr lang="en-US" sz="1900" dirty="0">
                    <a:latin typeface="Calibri" panose="020F0502020204030204" pitchFamily="34" charset="0"/>
                    <a:cs typeface="Calibri" panose="020F0502020204030204" pitchFamily="34" charset="0"/>
                  </a:rPr>
                  <a:t>Initialize </a:t>
                </a:r>
                <a14:m>
                  <m:oMath xmlns:m="http://schemas.openxmlformats.org/officeDocument/2006/math">
                    <m:r>
                      <a:rPr lang="en-US" sz="1900" i="1" dirty="0">
                        <a:latin typeface="Cambria Math" panose="02040503050406030204" pitchFamily="18" charset="0"/>
                        <a:cs typeface="Calibri" panose="020F0502020204030204" pitchFamily="34" charset="0"/>
                      </a:rPr>
                      <m:t>𝑖</m:t>
                    </m:r>
                    <m:r>
                      <a:rPr lang="en-US" sz="1900" i="1" dirty="0">
                        <a:latin typeface="Cambria Math" panose="02040503050406030204" pitchFamily="18" charset="0"/>
                        <a:cs typeface="Calibri" panose="020F0502020204030204" pitchFamily="34" charset="0"/>
                      </a:rPr>
                      <m:t>=0 </m:t>
                    </m:r>
                    <m:r>
                      <m:rPr>
                        <m:nor/>
                      </m:rPr>
                      <a:rPr lang="en-US" sz="1900" dirty="0">
                        <a:latin typeface="Calibri" panose="020F0502020204030204" pitchFamily="34" charset="0"/>
                        <a:cs typeface="Calibri" panose="020F0502020204030204" pitchFamily="34" charset="0"/>
                      </a:rPr>
                      <m:t>(</m:t>
                    </m:r>
                    <m:r>
                      <m:rPr>
                        <m:nor/>
                      </m:rPr>
                      <a:rPr lang="en-US" sz="1900" dirty="0">
                        <a:latin typeface="Calibri" panose="020F0502020204030204" pitchFamily="34" charset="0"/>
                        <a:cs typeface="Calibri" panose="020F0502020204030204" pitchFamily="34" charset="0"/>
                      </a:rPr>
                      <m:t>controller</m:t>
                    </m:r>
                    <m:r>
                      <m:rPr>
                        <m:nor/>
                      </m:rPr>
                      <a:rPr lang="en-US" sz="1900" dirty="0">
                        <a:latin typeface="Calibri" panose="020F0502020204030204" pitchFamily="34" charset="0"/>
                        <a:cs typeface="Calibri" panose="020F0502020204030204" pitchFamily="34" charset="0"/>
                      </a:rPr>
                      <m:t> </m:t>
                    </m:r>
                    <m:r>
                      <m:rPr>
                        <m:nor/>
                      </m:rPr>
                      <a:rPr lang="en-US" sz="1900" dirty="0">
                        <a:latin typeface="Calibri" panose="020F0502020204030204" pitchFamily="34" charset="0"/>
                        <a:cs typeface="Calibri" panose="020F0502020204030204" pitchFamily="34" charset="0"/>
                      </a:rPr>
                      <m:t>time</m:t>
                    </m:r>
                    <m:r>
                      <m:rPr>
                        <m:nor/>
                      </m:rPr>
                      <a:rPr lang="en-US" sz="1900" dirty="0">
                        <a:latin typeface="Calibri" panose="020F0502020204030204" pitchFamily="34" charset="0"/>
                        <a:cs typeface="Calibri" panose="020F0502020204030204" pitchFamily="34" charset="0"/>
                      </a:rPr>
                      <m:t> </m:t>
                    </m:r>
                    <m:r>
                      <m:rPr>
                        <m:nor/>
                      </m:rPr>
                      <a:rPr lang="en-US" sz="1900" dirty="0">
                        <a:latin typeface="Calibri" panose="020F0502020204030204" pitchFamily="34" charset="0"/>
                        <a:cs typeface="Calibri" panose="020F0502020204030204" pitchFamily="34" charset="0"/>
                      </a:rPr>
                      <m:t>index</m:t>
                    </m:r>
                    <m:r>
                      <m:rPr>
                        <m:nor/>
                      </m:rPr>
                      <a:rPr lang="en-US" sz="1900" dirty="0">
                        <a:latin typeface="Calibri" panose="020F0502020204030204" pitchFamily="34" charset="0"/>
                        <a:cs typeface="Calibri" panose="020F0502020204030204" pitchFamily="34" charset="0"/>
                      </a:rPr>
                      <m:t>).</m:t>
                    </m:r>
                  </m:oMath>
                </a14:m>
                <a:endParaRPr lang="en-US" sz="19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r>
                  <a:rPr lang="en-US" sz="1900" b="1" i="1" u="sng" dirty="0">
                    <a:latin typeface="Calibri" panose="020F0502020204030204" pitchFamily="34" charset="0"/>
                    <a:cs typeface="Calibri" panose="020F0502020204030204" pitchFamily="34" charset="0"/>
                  </a:rPr>
                  <a:t>Step 1</a:t>
                </a:r>
                <a:r>
                  <a:rPr lang="en-US" sz="1900" b="1" i="1" dirty="0">
                    <a:latin typeface="Calibri" panose="020F0502020204030204" pitchFamily="34" charset="0"/>
                    <a:cs typeface="Calibri" panose="020F0502020204030204" pitchFamily="34" charset="0"/>
                  </a:rPr>
                  <a:t>:</a:t>
                </a:r>
                <a:r>
                  <a:rPr lang="en-US" sz="1900" dirty="0">
                    <a:latin typeface="Calibri" panose="020F0502020204030204" pitchFamily="34" charset="0"/>
                    <a:cs typeface="Calibri" panose="020F0502020204030204" pitchFamily="34" charset="0"/>
                  </a:rPr>
                  <a:t> Advance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solution from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sub>
                    </m:sSub>
                  </m:oMath>
                </a14:m>
                <a:r>
                  <a:rPr lang="en-US" sz="1900" dirty="0">
                    <a:latin typeface="Calibri" panose="020F0502020204030204" pitchFamily="34" charset="0"/>
                    <a:cs typeface="Calibri" panose="020F0502020204030204" pitchFamily="34" charset="0"/>
                  </a:rPr>
                  <a:t> to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using time-stepper in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with time-step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ea typeface="Cambria Math" panose="02040503050406030204" pitchFamily="18" charset="0"/>
                            <a:cs typeface="Calibri" panose="020F0502020204030204" pitchFamily="34" charset="0"/>
                          </a:rPr>
                          <m:t>𝛥</m:t>
                        </m:r>
                        <m:r>
                          <a:rPr lang="en-US" sz="1900" i="1">
                            <a:latin typeface="Cambria Math" panose="02040503050406030204" pitchFamily="18" charset="0"/>
                            <a:ea typeface="Cambria Math" panose="02040503050406030204" pitchFamily="18" charset="0"/>
                            <a:cs typeface="Calibri" panose="020F0502020204030204" pitchFamily="34" charset="0"/>
                          </a:rPr>
                          <m:t>𝑡</m:t>
                        </m:r>
                      </m:e>
                      <m:sub>
                        <m:r>
                          <a:rPr lang="en-US" sz="1900" i="1">
                            <a:latin typeface="Cambria Math" panose="02040503050406030204" pitchFamily="18" charset="0"/>
                          </a:rPr>
                          <m:t>1</m:t>
                        </m:r>
                      </m:sub>
                    </m:sSub>
                    <m:r>
                      <a:rPr lang="en-US" sz="1900">
                        <a:latin typeface="Cambria Math" panose="02040503050406030204" pitchFamily="18" charset="0"/>
                      </a:rPr>
                      <m:t>, </m:t>
                    </m:r>
                  </m:oMath>
                </a14:m>
                <a:r>
                  <a:rPr lang="en-US" sz="1900" dirty="0">
                    <a:latin typeface="Calibri" panose="020F0502020204030204" pitchFamily="34" charset="0"/>
                  </a:rPr>
                  <a:t>using solution in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2</m:t>
                        </m:r>
                      </m:sub>
                    </m:sSub>
                  </m:oMath>
                </a14:m>
                <a:r>
                  <a:rPr lang="en-US" sz="1900" dirty="0">
                    <a:latin typeface="Calibri" panose="020F0502020204030204" pitchFamily="34" charset="0"/>
                    <a:cs typeface="Calibri" panose="020F0502020204030204" pitchFamily="34" charset="0"/>
                  </a:rPr>
                  <a:t> interpolated to </a:t>
                </a:r>
                <a14:m>
                  <m:oMath xmlns:m="http://schemas.openxmlformats.org/officeDocument/2006/math">
                    <m:sSub>
                      <m:sSubPr>
                        <m:ctrlPr>
                          <a:rPr lang="en-US" sz="1900" i="1">
                            <a:latin typeface="Cambria Math" panose="02040503050406030204" pitchFamily="18" charset="0"/>
                            <a:cs typeface="Calibri" panose="020F0502020204030204" pitchFamily="34" charset="0"/>
                          </a:rPr>
                        </m:ctrlPr>
                      </m:sSubPr>
                      <m:e>
                        <m:r>
                          <m:rPr>
                            <m:sty m:val="p"/>
                          </m:rPr>
                          <a:rPr lang="el-GR" sz="1900" i="1">
                            <a:latin typeface="Cambria Math" panose="02040503050406030204" pitchFamily="18" charset="0"/>
                            <a:ea typeface="Cambria Math" panose="02040503050406030204" pitchFamily="18" charset="0"/>
                            <a:cs typeface="Calibri" panose="020F0502020204030204" pitchFamily="34" charset="0"/>
                          </a:rPr>
                          <m:t>Γ</m:t>
                        </m:r>
                      </m:e>
                      <m:sub>
                        <m:r>
                          <a:rPr lang="en-US" sz="1900" i="1">
                            <a:latin typeface="Cambria Math" panose="02040503050406030204" pitchFamily="18" charset="0"/>
                            <a:cs typeface="Calibri" panose="020F0502020204030204" pitchFamily="34" charset="0"/>
                          </a:rPr>
                          <m:t>1</m:t>
                        </m:r>
                      </m:sub>
                    </m:sSub>
                  </m:oMath>
                </a14:m>
                <a:r>
                  <a:rPr lang="en-US" sz="1900" dirty="0">
                    <a:latin typeface="Calibri" panose="020F0502020204030204" pitchFamily="34" charset="0"/>
                  </a:rPr>
                  <a:t> at times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sub>
                    </m:sSub>
                    <m:r>
                      <a:rPr lang="en-US" sz="1900" i="1">
                        <a:latin typeface="Cambria Math" panose="02040503050406030204" pitchFamily="18" charset="0"/>
                      </a:rPr>
                      <m:t>+</m:t>
                    </m:r>
                    <m:r>
                      <a:rPr lang="en-US" sz="1900" i="1">
                        <a:latin typeface="Cambria Math" panose="02040503050406030204" pitchFamily="18" charset="0"/>
                      </a:rPr>
                      <m:t>𝑛</m:t>
                    </m:r>
                    <m:sSub>
                      <m:sSubPr>
                        <m:ctrlPr>
                          <a:rPr lang="en-US" sz="1900" i="1">
                            <a:latin typeface="Cambria Math" panose="02040503050406030204" pitchFamily="18" charset="0"/>
                          </a:rPr>
                        </m:ctrlPr>
                      </m:sSubPr>
                      <m:e>
                        <m:r>
                          <a:rPr lang="en-US" sz="1900" i="1">
                            <a:latin typeface="Cambria Math" panose="02040503050406030204" pitchFamily="18" charset="0"/>
                            <a:ea typeface="Cambria Math" panose="02040503050406030204" pitchFamily="18" charset="0"/>
                            <a:cs typeface="Calibri" panose="020F0502020204030204" pitchFamily="34" charset="0"/>
                          </a:rPr>
                          <m:t>𝛥</m:t>
                        </m:r>
                        <m:r>
                          <a:rPr lang="en-US" sz="1900" i="1">
                            <a:latin typeface="Cambria Math" panose="02040503050406030204" pitchFamily="18" charset="0"/>
                            <a:ea typeface="Cambria Math" panose="02040503050406030204" pitchFamily="18" charset="0"/>
                            <a:cs typeface="Calibri" panose="020F0502020204030204" pitchFamily="34" charset="0"/>
                          </a:rPr>
                          <m:t>𝑡</m:t>
                        </m:r>
                      </m:e>
                      <m:sub>
                        <m:r>
                          <a:rPr lang="en-US" sz="1900" i="1">
                            <a:latin typeface="Cambria Math" panose="02040503050406030204" pitchFamily="18" charset="0"/>
                          </a:rPr>
                          <m:t>1</m:t>
                        </m:r>
                      </m:sub>
                    </m:sSub>
                    <m:r>
                      <a:rPr lang="en-US" sz="1900">
                        <a:latin typeface="Cambria Math" panose="02040503050406030204" pitchFamily="18" charset="0"/>
                      </a:rPr>
                      <m:t>.</m:t>
                    </m:r>
                  </m:oMath>
                </a14:m>
                <a:endParaRPr lang="en-US" sz="1900" dirty="0">
                  <a:latin typeface="Calibri" panose="020F0502020204030204" pitchFamily="34" charset="0"/>
                </a:endParaRPr>
              </a:p>
              <a:p>
                <a:endParaRPr lang="en-US" sz="400" dirty="0">
                  <a:latin typeface="Calibri" panose="020F0502020204030204" pitchFamily="34" charset="0"/>
                </a:endParaRPr>
              </a:p>
              <a:p>
                <a:endParaRPr lang="en-US" sz="400" dirty="0">
                  <a:latin typeface="Calibri" panose="020F0502020204030204" pitchFamily="34" charset="0"/>
                </a:endParaRPr>
              </a:p>
              <a:p>
                <a:r>
                  <a:rPr lang="en-US" sz="1900" b="1" i="1" u="sng" dirty="0">
                    <a:latin typeface="Calibri" panose="020F0502020204030204" pitchFamily="34" charset="0"/>
                    <a:cs typeface="Calibri" panose="020F0502020204030204" pitchFamily="34" charset="0"/>
                  </a:rPr>
                  <a:t>Step 2</a:t>
                </a:r>
                <a:r>
                  <a:rPr lang="en-US" sz="1900" b="1" i="1" dirty="0">
                    <a:latin typeface="Calibri" panose="020F0502020204030204" pitchFamily="34" charset="0"/>
                    <a:cs typeface="Calibri" panose="020F0502020204030204" pitchFamily="34" charset="0"/>
                  </a:rPr>
                  <a:t>:</a:t>
                </a:r>
                <a:r>
                  <a:rPr lang="en-US" sz="1900" i="1" dirty="0">
                    <a:latin typeface="Calibri" panose="020F0502020204030204" pitchFamily="34" charset="0"/>
                    <a:cs typeface="Calibri" panose="020F0502020204030204" pitchFamily="34" charset="0"/>
                  </a:rPr>
                  <a:t> </a:t>
                </a:r>
                <a:r>
                  <a:rPr lang="en-US" sz="1900" dirty="0">
                    <a:latin typeface="Calibri" panose="020F0502020204030204" pitchFamily="34" charset="0"/>
                    <a:cs typeface="Calibri" panose="020F0502020204030204" pitchFamily="34" charset="0"/>
                  </a:rPr>
                  <a:t>Advance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2</m:t>
                        </m:r>
                      </m:sub>
                    </m:sSub>
                  </m:oMath>
                </a14:m>
                <a:r>
                  <a:rPr lang="en-US" sz="1900" dirty="0">
                    <a:latin typeface="Calibri" panose="020F0502020204030204" pitchFamily="34" charset="0"/>
                    <a:cs typeface="Calibri" panose="020F0502020204030204" pitchFamily="34" charset="0"/>
                  </a:rPr>
                  <a:t> solution from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sub>
                    </m:sSub>
                  </m:oMath>
                </a14:m>
                <a:r>
                  <a:rPr lang="en-US" sz="1900" dirty="0">
                    <a:latin typeface="Calibri" panose="020F0502020204030204" pitchFamily="34" charset="0"/>
                    <a:cs typeface="Calibri" panose="020F0502020204030204" pitchFamily="34" charset="0"/>
                  </a:rPr>
                  <a:t> to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using time-stepper in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2</m:t>
                        </m:r>
                      </m:sub>
                    </m:sSub>
                  </m:oMath>
                </a14:m>
                <a:r>
                  <a:rPr lang="en-US" sz="1900" dirty="0">
                    <a:latin typeface="Calibri" panose="020F0502020204030204" pitchFamily="34" charset="0"/>
                    <a:cs typeface="Calibri" panose="020F0502020204030204" pitchFamily="34" charset="0"/>
                  </a:rPr>
                  <a:t> with time-step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ea typeface="Cambria Math" panose="02040503050406030204" pitchFamily="18" charset="0"/>
                            <a:cs typeface="Calibri" panose="020F0502020204030204" pitchFamily="34" charset="0"/>
                          </a:rPr>
                          <m:t>𝛥</m:t>
                        </m:r>
                        <m:r>
                          <a:rPr lang="en-US" sz="1900" i="1">
                            <a:latin typeface="Cambria Math" panose="02040503050406030204" pitchFamily="18" charset="0"/>
                            <a:ea typeface="Cambria Math" panose="02040503050406030204" pitchFamily="18" charset="0"/>
                            <a:cs typeface="Calibri" panose="020F0502020204030204" pitchFamily="34" charset="0"/>
                          </a:rPr>
                          <m:t>𝑡</m:t>
                        </m:r>
                      </m:e>
                      <m:sub>
                        <m:r>
                          <a:rPr lang="en-US" sz="1900" i="1">
                            <a:latin typeface="Cambria Math" panose="02040503050406030204" pitchFamily="18" charset="0"/>
                          </a:rPr>
                          <m:t>2</m:t>
                        </m:r>
                      </m:sub>
                    </m:sSub>
                    <m:r>
                      <a:rPr lang="en-US" sz="1900">
                        <a:latin typeface="Cambria Math" panose="02040503050406030204" pitchFamily="18" charset="0"/>
                      </a:rPr>
                      <m:t>, </m:t>
                    </m:r>
                  </m:oMath>
                </a14:m>
                <a:r>
                  <a:rPr lang="en-US" sz="1900" dirty="0">
                    <a:latin typeface="Calibri" panose="020F0502020204030204" pitchFamily="34" charset="0"/>
                  </a:rPr>
                  <a:t>using solution in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interpolated to </a:t>
                </a:r>
                <a14:m>
                  <m:oMath xmlns:m="http://schemas.openxmlformats.org/officeDocument/2006/math">
                    <m:sSub>
                      <m:sSubPr>
                        <m:ctrlPr>
                          <a:rPr lang="en-US" sz="1900" i="1">
                            <a:latin typeface="Cambria Math" panose="02040503050406030204" pitchFamily="18" charset="0"/>
                            <a:cs typeface="Calibri" panose="020F0502020204030204" pitchFamily="34" charset="0"/>
                          </a:rPr>
                        </m:ctrlPr>
                      </m:sSubPr>
                      <m:e>
                        <m:r>
                          <m:rPr>
                            <m:sty m:val="p"/>
                          </m:rPr>
                          <a:rPr lang="el-GR" sz="1900" i="1">
                            <a:latin typeface="Cambria Math" panose="02040503050406030204" pitchFamily="18" charset="0"/>
                            <a:ea typeface="Cambria Math" panose="02040503050406030204" pitchFamily="18" charset="0"/>
                            <a:cs typeface="Calibri" panose="020F0502020204030204" pitchFamily="34" charset="0"/>
                          </a:rPr>
                          <m:t>Γ</m:t>
                        </m:r>
                      </m:e>
                      <m:sub>
                        <m:r>
                          <a:rPr lang="en-US" sz="1900" i="1">
                            <a:latin typeface="Cambria Math" panose="02040503050406030204" pitchFamily="18" charset="0"/>
                            <a:cs typeface="Calibri" panose="020F0502020204030204" pitchFamily="34" charset="0"/>
                          </a:rPr>
                          <m:t>2</m:t>
                        </m:r>
                      </m:sub>
                    </m:sSub>
                  </m:oMath>
                </a14:m>
                <a:r>
                  <a:rPr lang="en-US" sz="1900" dirty="0">
                    <a:latin typeface="Calibri" panose="020F0502020204030204" pitchFamily="34" charset="0"/>
                  </a:rPr>
                  <a:t> at times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sub>
                    </m:sSub>
                    <m:r>
                      <a:rPr lang="en-US" sz="1900" i="1">
                        <a:latin typeface="Cambria Math" panose="02040503050406030204" pitchFamily="18" charset="0"/>
                      </a:rPr>
                      <m:t>+</m:t>
                    </m:r>
                    <m:r>
                      <a:rPr lang="en-US" sz="1900" i="1">
                        <a:latin typeface="Cambria Math" panose="02040503050406030204" pitchFamily="18" charset="0"/>
                      </a:rPr>
                      <m:t>𝑛</m:t>
                    </m:r>
                    <m:sSub>
                      <m:sSubPr>
                        <m:ctrlPr>
                          <a:rPr lang="en-US" sz="1900" i="1">
                            <a:latin typeface="Cambria Math" panose="02040503050406030204" pitchFamily="18" charset="0"/>
                          </a:rPr>
                        </m:ctrlPr>
                      </m:sSubPr>
                      <m:e>
                        <m:r>
                          <a:rPr lang="en-US" sz="1900" i="1">
                            <a:latin typeface="Cambria Math" panose="02040503050406030204" pitchFamily="18" charset="0"/>
                            <a:ea typeface="Cambria Math" panose="02040503050406030204" pitchFamily="18" charset="0"/>
                            <a:cs typeface="Calibri" panose="020F0502020204030204" pitchFamily="34" charset="0"/>
                          </a:rPr>
                          <m:t>𝛥</m:t>
                        </m:r>
                        <m:r>
                          <a:rPr lang="en-US" sz="1900" i="1">
                            <a:latin typeface="Cambria Math" panose="02040503050406030204" pitchFamily="18" charset="0"/>
                            <a:ea typeface="Cambria Math" panose="02040503050406030204" pitchFamily="18" charset="0"/>
                            <a:cs typeface="Calibri" panose="020F0502020204030204" pitchFamily="34" charset="0"/>
                          </a:rPr>
                          <m:t>𝑡</m:t>
                        </m:r>
                      </m:e>
                      <m:sub>
                        <m:r>
                          <a:rPr lang="en-US" sz="1900" i="1">
                            <a:latin typeface="Cambria Math" panose="02040503050406030204" pitchFamily="18" charset="0"/>
                          </a:rPr>
                          <m:t>2</m:t>
                        </m:r>
                      </m:sub>
                    </m:sSub>
                  </m:oMath>
                </a14:m>
                <a:r>
                  <a:rPr lang="en-US" sz="1900" dirty="0">
                    <a:latin typeface="Calibri" panose="020F0502020204030204" pitchFamily="34" charset="0"/>
                  </a:rPr>
                  <a:t>.</a:t>
                </a:r>
              </a:p>
              <a:p>
                <a:endParaRPr lang="en-US" sz="400" b="1" i="1" u="sng" dirty="0">
                  <a:latin typeface="Calibri" panose="020F0502020204030204" pitchFamily="34" charset="0"/>
                </a:endParaRPr>
              </a:p>
              <a:p>
                <a:endParaRPr lang="en-US" sz="1900" dirty="0">
                  <a:latin typeface="Calibri" panose="020F0502020204030204" pitchFamily="34" charset="0"/>
                </a:endParaRPr>
              </a:p>
              <a:p>
                <a:endParaRPr lang="en-US" sz="1900" i="1" dirty="0">
                  <a:latin typeface="Calibri" panose="020F0502020204030204" pitchFamily="34" charset="0"/>
                  <a:cs typeface="Calibri" panose="020F0502020204030204" pitchFamily="34" charset="0"/>
                </a:endParaRPr>
              </a:p>
              <a:p>
                <a:endParaRPr lang="en-US" sz="1900" dirty="0">
                  <a:latin typeface="Calibri" panose="020F0502020204030204" pitchFamily="34" charset="0"/>
                </a:endParaRPr>
              </a:p>
              <a:p>
                <a:endParaRPr lang="en-US" sz="1900" dirty="0">
                  <a:latin typeface="Calibri" panose="020F0502020204030204" pitchFamily="34" charset="0"/>
                  <a:cs typeface="Calibri" panose="020F0502020204030204" pitchFamily="34" charset="0"/>
                </a:endParaRPr>
              </a:p>
              <a:p>
                <a:endParaRPr lang="en-US" sz="400" b="1" i="1" dirty="0">
                  <a:latin typeface="Calibri" panose="020F0502020204030204" pitchFamily="34" charset="0"/>
                  <a:cs typeface="Calibri" panose="020F0502020204030204" pitchFamily="34" charset="0"/>
                </a:endParaRPr>
              </a:p>
              <a:p>
                <a:endParaRPr lang="en-US" sz="2000" b="1" i="1" dirty="0">
                  <a:latin typeface="Calibri" panose="020F0502020204030204" pitchFamily="34" charset="0"/>
                  <a:cs typeface="Calibri" panose="020F0502020204030204" pitchFamily="34" charset="0"/>
                </a:endParaRPr>
              </a:p>
            </p:txBody>
          </p:sp>
        </mc:Choice>
        <mc:Fallback xmlns="">
          <p:sp>
            <p:nvSpPr>
              <p:cNvPr id="22" name="TextBox 21">
                <a:extLst>
                  <a:ext uri="{FF2B5EF4-FFF2-40B4-BE49-F238E27FC236}">
                    <a16:creationId xmlns:a16="http://schemas.microsoft.com/office/drawing/2014/main" id="{3CD4AAD1-0C84-4224-8019-C1B8D140DF21}"/>
                  </a:ext>
                </a:extLst>
              </p:cNvPr>
              <p:cNvSpPr txBox="1">
                <a:spLocks noRot="1" noChangeAspect="1" noMove="1" noResize="1" noEditPoints="1" noAdjustHandles="1" noChangeArrowheads="1" noChangeShapeType="1" noTextEdit="1"/>
              </p:cNvSpPr>
              <p:nvPr/>
            </p:nvSpPr>
            <p:spPr>
              <a:xfrm>
                <a:off x="143136" y="3528015"/>
                <a:ext cx="8798312" cy="3400931"/>
              </a:xfrm>
              <a:prstGeom prst="rect">
                <a:avLst/>
              </a:prstGeom>
              <a:blipFill>
                <a:blip r:embed="rId9"/>
                <a:stretch>
                  <a:fillRect l="-623" t="-896"/>
                </a:stretch>
              </a:blipFill>
            </p:spPr>
            <p:txBody>
              <a:bodyPr/>
              <a:lstStyle/>
              <a:p>
                <a:r>
                  <a:rPr lang="en-US">
                    <a:noFill/>
                  </a:rPr>
                  <a:t> </a:t>
                </a:r>
              </a:p>
            </p:txBody>
          </p:sp>
        </mc:Fallback>
      </mc:AlternateContent>
      <p:sp>
        <p:nvSpPr>
          <p:cNvPr id="3" name="Slide Number Placeholder 2">
            <a:extLst>
              <a:ext uri="{FF2B5EF4-FFF2-40B4-BE49-F238E27FC236}">
                <a16:creationId xmlns:a16="http://schemas.microsoft.com/office/drawing/2014/main" id="{05D5D5C2-FA51-4BBA-8502-FDEC7DD969A2}"/>
              </a:ext>
            </a:extLst>
          </p:cNvPr>
          <p:cNvSpPr>
            <a:spLocks noGrp="1"/>
          </p:cNvSpPr>
          <p:nvPr>
            <p:ph type="sldNum" sz="quarter" idx="12"/>
          </p:nvPr>
        </p:nvSpPr>
        <p:spPr/>
        <p:txBody>
          <a:bodyPr/>
          <a:lstStyle/>
          <a:p>
            <a:fld id="{A5E55A7B-7854-E145-92D9-B491DF4BAE2D}" type="slidenum">
              <a:rPr lang="en-US" smtClean="0"/>
              <a:pPr/>
              <a:t>40</a:t>
            </a:fld>
            <a:endParaRPr lang="en-US" dirty="0"/>
          </a:p>
        </p:txBody>
      </p:sp>
      <p:sp>
        <p:nvSpPr>
          <p:cNvPr id="24" name="Title 1">
            <a:extLst>
              <a:ext uri="{FF2B5EF4-FFF2-40B4-BE49-F238E27FC236}">
                <a16:creationId xmlns:a16="http://schemas.microsoft.com/office/drawing/2014/main" id="{07E00C4A-7760-46BD-8597-BCE31DB36506}"/>
              </a:ext>
            </a:extLst>
          </p:cNvPr>
          <p:cNvSpPr txBox="1">
            <a:spLocks/>
          </p:cNvSpPr>
          <p:nvPr/>
        </p:nvSpPr>
        <p:spPr>
          <a:xfrm>
            <a:off x="231844" y="68849"/>
            <a:ext cx="8186271" cy="45881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Schwarz Alternating Method for Dynamic Multiscale Coupling</a:t>
            </a:r>
            <a:br>
              <a:rPr lang="en-US" sz="3600" dirty="0">
                <a:solidFill>
                  <a:schemeClr val="tx1"/>
                </a:solidFill>
              </a:rPr>
            </a:br>
            <a:endParaRPr lang="en-US" sz="3600" dirty="0">
              <a:solidFill>
                <a:schemeClr val="tx1"/>
              </a:solidFill>
            </a:endParaRPr>
          </a:p>
          <a:p>
            <a:br>
              <a:rPr lang="en-US" sz="3600" dirty="0">
                <a:solidFill>
                  <a:schemeClr val="tx1"/>
                </a:solidFill>
              </a:rPr>
            </a:br>
            <a:endParaRPr lang="en-US" sz="3600" dirty="0">
              <a:solidFill>
                <a:schemeClr val="tx1"/>
              </a:solidFill>
            </a:endParaRPr>
          </a:p>
        </p:txBody>
      </p:sp>
      <mc:AlternateContent xmlns:mc="http://schemas.openxmlformats.org/markup-compatibility/2006" xmlns:a14="http://schemas.microsoft.com/office/drawing/2010/main">
        <mc:Choice Requires="a14">
          <p:sp>
            <p:nvSpPr>
              <p:cNvPr id="25" name="Rectangle 24">
                <a:extLst>
                  <a:ext uri="{FF2B5EF4-FFF2-40B4-BE49-F238E27FC236}">
                    <a16:creationId xmlns:a16="http://schemas.microsoft.com/office/drawing/2014/main" id="{3219B35B-370B-4140-8899-E1827803224B}"/>
                  </a:ext>
                </a:extLst>
              </p:cNvPr>
              <p:cNvSpPr/>
              <p:nvPr/>
            </p:nvSpPr>
            <p:spPr>
              <a:xfrm>
                <a:off x="4809431" y="675824"/>
                <a:ext cx="4224615" cy="646331"/>
              </a:xfrm>
              <a:prstGeom prst="rect">
                <a:avLst/>
              </a:prstGeom>
              <a:solidFill>
                <a:schemeClr val="tx2">
                  <a:lumMod val="10000"/>
                  <a:lumOff val="90000"/>
                </a:schemeClr>
              </a:solidFill>
            </p:spPr>
            <p:txBody>
              <a:bodyPr wrap="square">
                <a:spAutoFit/>
              </a:bodyPr>
              <a:lstStyle/>
              <a:p>
                <a:pPr algn="ctr"/>
                <a:r>
                  <a:rPr lang="en-US" b="1" i="1" dirty="0">
                    <a:latin typeface="Calibri" panose="020F0502020204030204" pitchFamily="34" charset="0"/>
                    <a:cs typeface="Calibri" panose="020F0502020204030204" pitchFamily="34" charset="0"/>
                  </a:rPr>
                  <a:t>Controller time stepper: </a:t>
                </a:r>
                <a:r>
                  <a:rPr lang="en-US" i="1" dirty="0">
                    <a:latin typeface="Calibri" panose="020F0502020204030204" pitchFamily="34" charset="0"/>
                    <a:cs typeface="Calibri" panose="020F0502020204030204" pitchFamily="34" charset="0"/>
                  </a:rPr>
                  <a:t>defines global </a:t>
                </a:r>
                <a14:m>
                  <m:oMath xmlns:m="http://schemas.openxmlformats.org/officeDocument/2006/math">
                    <m:r>
                      <m:rPr>
                        <m:sty m:val="p"/>
                      </m:rPr>
                      <a:rPr lang="el-GR" i="1" dirty="0" smtClean="0">
                        <a:latin typeface="Cambria Math" panose="02040503050406030204" pitchFamily="18" charset="0"/>
                        <a:ea typeface="Cambria Math" panose="02040503050406030204" pitchFamily="18" charset="0"/>
                        <a:cs typeface="Calibri" panose="020F0502020204030204" pitchFamily="34" charset="0"/>
                      </a:rPr>
                      <m:t>Δ</m:t>
                    </m:r>
                    <m:r>
                      <a:rPr lang="en-US" b="0" i="1" dirty="0" smtClean="0">
                        <a:latin typeface="Cambria Math" panose="02040503050406030204" pitchFamily="18" charset="0"/>
                        <a:ea typeface="Cambria Math" panose="02040503050406030204" pitchFamily="18" charset="0"/>
                        <a:cs typeface="Calibri" panose="020F0502020204030204" pitchFamily="34" charset="0"/>
                      </a:rPr>
                      <m:t>𝑇</m:t>
                    </m:r>
                  </m:oMath>
                </a14:m>
                <a:r>
                  <a:rPr lang="en-US" i="1" dirty="0">
                    <a:latin typeface="Calibri" panose="020F0502020204030204" pitchFamily="34" charset="0"/>
                    <a:cs typeface="Calibri" panose="020F0502020204030204" pitchFamily="34" charset="0"/>
                  </a:rPr>
                  <a:t>s at which subdomains are synchronized</a:t>
                </a:r>
                <a:endParaRPr lang="en-US" dirty="0"/>
              </a:p>
            </p:txBody>
          </p:sp>
        </mc:Choice>
        <mc:Fallback xmlns="">
          <p:sp>
            <p:nvSpPr>
              <p:cNvPr id="25" name="Rectangle 24">
                <a:extLst>
                  <a:ext uri="{FF2B5EF4-FFF2-40B4-BE49-F238E27FC236}">
                    <a16:creationId xmlns:a16="http://schemas.microsoft.com/office/drawing/2014/main" id="{3219B35B-370B-4140-8899-E1827803224B}"/>
                  </a:ext>
                </a:extLst>
              </p:cNvPr>
              <p:cNvSpPr>
                <a:spLocks noRot="1" noChangeAspect="1" noMove="1" noResize="1" noEditPoints="1" noAdjustHandles="1" noChangeArrowheads="1" noChangeShapeType="1" noTextEdit="1"/>
              </p:cNvSpPr>
              <p:nvPr/>
            </p:nvSpPr>
            <p:spPr>
              <a:xfrm>
                <a:off x="4809431" y="675824"/>
                <a:ext cx="4224615" cy="646331"/>
              </a:xfrm>
              <a:prstGeom prst="rect">
                <a:avLst/>
              </a:prstGeom>
              <a:blipFill>
                <a:blip r:embed="rId10"/>
                <a:stretch>
                  <a:fillRect l="-1010" t="-5660" r="-2309" b="-14151"/>
                </a:stretch>
              </a:blipFill>
            </p:spPr>
            <p:txBody>
              <a:bodyPr/>
              <a:lstStyle/>
              <a:p>
                <a:r>
                  <a:rPr lang="en-US">
                    <a:noFill/>
                  </a:rPr>
                  <a:t> </a:t>
                </a:r>
              </a:p>
            </p:txBody>
          </p:sp>
        </mc:Fallback>
      </mc:AlternateContent>
    </p:spTree>
    <p:extLst>
      <p:ext uri="{BB962C8B-B14F-4D97-AF65-F5344CB8AC3E}">
        <p14:creationId xmlns:p14="http://schemas.microsoft.com/office/powerpoint/2010/main" val="1795879707"/>
      </p:ext>
    </p:extLst>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7" name="Group 6">
            <a:extLst>
              <a:ext uri="{FF2B5EF4-FFF2-40B4-BE49-F238E27FC236}">
                <a16:creationId xmlns:a16="http://schemas.microsoft.com/office/drawing/2014/main" id="{5BD26BC6-F112-4EB9-A1D3-64629F95F827}"/>
              </a:ext>
            </a:extLst>
          </p:cNvPr>
          <p:cNvGrpSpPr/>
          <p:nvPr/>
        </p:nvGrpSpPr>
        <p:grpSpPr>
          <a:xfrm>
            <a:off x="353202" y="1315272"/>
            <a:ext cx="8632600" cy="2104379"/>
            <a:chOff x="538359" y="2231154"/>
            <a:chExt cx="8632600" cy="2104379"/>
          </a:xfrm>
        </p:grpSpPr>
        <p:pic>
          <p:nvPicPr>
            <p:cNvPr id="47" name="Picture 46" descr="Schwarz-time-integration.png">
              <a:extLst>
                <a:ext uri="{FF2B5EF4-FFF2-40B4-BE49-F238E27FC236}">
                  <a16:creationId xmlns:a16="http://schemas.microsoft.com/office/drawing/2014/main" id="{32A42544-9648-4CF9-A474-ADB9BFDDBF0B}"/>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086968" y="2406149"/>
              <a:ext cx="4898136" cy="1929384"/>
            </a:xfrm>
            <a:prstGeom prst="rect">
              <a:avLst/>
            </a:prstGeom>
          </p:spPr>
        </p:pic>
        <p:pic>
          <p:nvPicPr>
            <p:cNvPr id="48" name="Picture 47" descr="Schwarz-domains.png">
              <a:extLst>
                <a:ext uri="{FF2B5EF4-FFF2-40B4-BE49-F238E27FC236}">
                  <a16:creationId xmlns:a16="http://schemas.microsoft.com/office/drawing/2014/main" id="{7304B109-EC55-4AA1-84E9-D853D4E46641}"/>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538359" y="2231154"/>
              <a:ext cx="1150530" cy="2064791"/>
            </a:xfrm>
            <a:prstGeom prst="rect">
              <a:avLst/>
            </a:prstGeom>
          </p:spPr>
        </p:pic>
        <mc:AlternateContent xmlns:mc="http://schemas.openxmlformats.org/markup-compatibility/2006" xmlns:a14="http://schemas.microsoft.com/office/drawing/2010/main">
          <mc:Choice Requires="a14">
            <p:sp>
              <p:nvSpPr>
                <p:cNvPr id="50" name="TextBox 49">
                  <a:extLst>
                    <a:ext uri="{FF2B5EF4-FFF2-40B4-BE49-F238E27FC236}">
                      <a16:creationId xmlns:a16="http://schemas.microsoft.com/office/drawing/2014/main" id="{D15334C3-9C67-40DC-91D5-47AD4405FF28}"/>
                    </a:ext>
                  </a:extLst>
                </p:cNvPr>
                <p:cNvSpPr txBox="1"/>
                <p:nvPr/>
              </p:nvSpPr>
              <p:spPr>
                <a:xfrm>
                  <a:off x="1962614" y="2257496"/>
                  <a:ext cx="802888" cy="369332"/>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i="1" smtClean="0">
                                <a:latin typeface="Cambria Math" panose="02040503050406030204" pitchFamily="18" charset="0"/>
                              </a:rPr>
                            </m:ctrlPr>
                          </m:sSubPr>
                          <m:e>
                            <m:r>
                              <a:rPr lang="en-US" b="0" i="1" smtClean="0">
                                <a:latin typeface="Cambria Math" panose="02040503050406030204" pitchFamily="18" charset="0"/>
                              </a:rPr>
                              <m:t>𝑇</m:t>
                            </m:r>
                          </m:e>
                          <m:sub>
                            <m:r>
                              <a:rPr lang="en-US" b="0" i="1" smtClean="0">
                                <a:latin typeface="Cambria Math" panose="02040503050406030204" pitchFamily="18" charset="0"/>
                              </a:rPr>
                              <m:t>0</m:t>
                            </m:r>
                          </m:sub>
                        </m:sSub>
                      </m:oMath>
                    </m:oMathPara>
                  </a14:m>
                  <a:endParaRPr lang="en-US" dirty="0"/>
                </a:p>
              </p:txBody>
            </p:sp>
          </mc:Choice>
          <mc:Fallback xmlns="">
            <p:sp>
              <p:nvSpPr>
                <p:cNvPr id="50" name="TextBox 49">
                  <a:extLst>
                    <a:ext uri="{FF2B5EF4-FFF2-40B4-BE49-F238E27FC236}">
                      <a16:creationId xmlns:a16="http://schemas.microsoft.com/office/drawing/2014/main" id="{D15334C3-9C67-40DC-91D5-47AD4405FF28}"/>
                    </a:ext>
                  </a:extLst>
                </p:cNvPr>
                <p:cNvSpPr txBox="1">
                  <a:spLocks noRot="1" noChangeAspect="1" noMove="1" noResize="1" noEditPoints="1" noAdjustHandles="1" noChangeArrowheads="1" noChangeShapeType="1" noTextEdit="1"/>
                </p:cNvSpPr>
                <p:nvPr/>
              </p:nvSpPr>
              <p:spPr>
                <a:xfrm>
                  <a:off x="1962614" y="2257496"/>
                  <a:ext cx="802888" cy="369332"/>
                </a:xfrm>
                <a:prstGeom prst="rect">
                  <a:avLst/>
                </a:prstGeom>
                <a:blipFill>
                  <a:blip r:embed="rId5"/>
                  <a:stretch>
                    <a:fillRect/>
                  </a:stretch>
                </a:blipFill>
              </p:spPr>
              <p:txBody>
                <a:bodyPr/>
                <a:lstStyle/>
                <a:p>
                  <a:r>
                    <a:rPr lang="en-US">
                      <a:noFill/>
                    </a:rPr>
                    <a:t> </a:t>
                  </a:r>
                </a:p>
              </p:txBody>
            </p:sp>
          </mc:Fallback>
        </mc:AlternateContent>
        <p:sp>
          <p:nvSpPr>
            <p:cNvPr id="49" name="Content Placeholder 2">
              <a:extLst>
                <a:ext uri="{FF2B5EF4-FFF2-40B4-BE49-F238E27FC236}">
                  <a16:creationId xmlns:a16="http://schemas.microsoft.com/office/drawing/2014/main" id="{05AB513E-6F91-43C7-9895-C91FDF0641BC}"/>
                </a:ext>
              </a:extLst>
            </p:cNvPr>
            <p:cNvSpPr txBox="1">
              <a:spLocks/>
            </p:cNvSpPr>
            <p:nvPr/>
          </p:nvSpPr>
          <p:spPr bwMode="auto">
            <a:xfrm>
              <a:off x="6985104" y="2570627"/>
              <a:ext cx="2185855" cy="1090696"/>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buNone/>
                <a:defRPr/>
              </a:pPr>
              <a:r>
                <a:rPr lang="en-US" sz="1600" dirty="0">
                  <a:latin typeface="Calibri" pitchFamily="34" charset="0"/>
                  <a:cs typeface="Calibri" pitchFamily="34" charset="0"/>
                </a:rPr>
                <a:t>Controller time stepper</a:t>
              </a:r>
            </a:p>
            <a:p>
              <a:pPr marL="0" indent="0">
                <a:buNone/>
                <a:defRPr/>
              </a:pPr>
              <a:endParaRPr lang="en-US" sz="1600" dirty="0">
                <a:latin typeface="Calibri" pitchFamily="34" charset="0"/>
                <a:cs typeface="Calibri" pitchFamily="34" charset="0"/>
              </a:endParaRPr>
            </a:p>
            <a:p>
              <a:pPr marL="0" indent="0">
                <a:buNone/>
                <a:defRPr/>
              </a:pPr>
              <a:r>
                <a:rPr lang="en-US" sz="1600" dirty="0">
                  <a:latin typeface="Calibri" pitchFamily="34" charset="0"/>
                  <a:cs typeface="Calibri" pitchFamily="34" charset="0"/>
                </a:rPr>
                <a:t>Time integrator for </a:t>
              </a:r>
              <a:r>
                <a:rPr lang="en-US" sz="1600" i="1" dirty="0">
                  <a:latin typeface="Symbol"/>
                  <a:cs typeface="Wingdings 2" charset="2"/>
                </a:rPr>
                <a:t>W</a:t>
              </a:r>
              <a:r>
                <a:rPr lang="en-US" sz="1600" baseline="-25000" dirty="0">
                  <a:latin typeface="Symbol"/>
                  <a:cs typeface="Wingdings 2" charset="2"/>
                </a:rPr>
                <a:t>1</a:t>
              </a:r>
              <a:endParaRPr lang="en-US" sz="1600" dirty="0">
                <a:latin typeface="Calibri" pitchFamily="34" charset="0"/>
                <a:cs typeface="Calibri" pitchFamily="34" charset="0"/>
              </a:endParaRPr>
            </a:p>
            <a:p>
              <a:pPr marL="0" indent="0">
                <a:buNone/>
                <a:defRPr/>
              </a:pPr>
              <a:endParaRPr lang="en-US" sz="1600" dirty="0">
                <a:latin typeface="Calibri" pitchFamily="34" charset="0"/>
                <a:cs typeface="Calibri" pitchFamily="34" charset="0"/>
              </a:endParaRPr>
            </a:p>
            <a:p>
              <a:pPr marL="0" indent="0">
                <a:buNone/>
                <a:defRPr/>
              </a:pPr>
              <a:r>
                <a:rPr lang="en-US" sz="1600" dirty="0">
                  <a:latin typeface="Calibri" pitchFamily="34" charset="0"/>
                  <a:cs typeface="Calibri" pitchFamily="34" charset="0"/>
                </a:rPr>
                <a:t>Time integrator for </a:t>
              </a:r>
              <a:r>
                <a:rPr lang="en-US" sz="1600" i="1" dirty="0">
                  <a:latin typeface="Symbol"/>
                  <a:cs typeface="Wingdings 2" charset="2"/>
                </a:rPr>
                <a:t>W</a:t>
              </a:r>
              <a:r>
                <a:rPr lang="en-US" sz="1600" baseline="-25000" dirty="0">
                  <a:latin typeface="Symbol"/>
                  <a:cs typeface="Wingdings 2" charset="2"/>
                </a:rPr>
                <a:t>2</a:t>
              </a:r>
              <a:endParaRPr lang="en-US" sz="1600" dirty="0">
                <a:latin typeface="Calibri" pitchFamily="34" charset="0"/>
                <a:cs typeface="Calibri" pitchFamily="34" charset="0"/>
              </a:endParaRPr>
            </a:p>
          </p:txBody>
        </p:sp>
      </p:grpSp>
      <p:sp>
        <p:nvSpPr>
          <p:cNvPr id="2" name="Rectangle 1">
            <a:extLst>
              <a:ext uri="{FF2B5EF4-FFF2-40B4-BE49-F238E27FC236}">
                <a16:creationId xmlns:a16="http://schemas.microsoft.com/office/drawing/2014/main" id="{0B1193EA-EF52-4AF7-B5B9-DD55F8AA0430}"/>
              </a:ext>
            </a:extLst>
          </p:cNvPr>
          <p:cNvSpPr/>
          <p:nvPr/>
        </p:nvSpPr>
        <p:spPr>
          <a:xfrm>
            <a:off x="4371529" y="1341614"/>
            <a:ext cx="2436371" cy="2151261"/>
          </a:xfrm>
          <a:prstGeom prst="rect">
            <a:avLst/>
          </a:prstGeom>
          <a:ln>
            <a:solidFill>
              <a:schemeClr val="bg1"/>
            </a:solid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p:sp>
        <p:nvSpPr>
          <p:cNvPr id="15" name="Rectangle 14">
            <a:extLst>
              <a:ext uri="{FF2B5EF4-FFF2-40B4-BE49-F238E27FC236}">
                <a16:creationId xmlns:a16="http://schemas.microsoft.com/office/drawing/2014/main" id="{A7848223-7F76-4D95-B30E-75D96F2EBD58}"/>
              </a:ext>
            </a:extLst>
          </p:cNvPr>
          <p:cNvSpPr/>
          <p:nvPr/>
        </p:nvSpPr>
        <p:spPr>
          <a:xfrm>
            <a:off x="4171255" y="1415921"/>
            <a:ext cx="580847" cy="2076954"/>
          </a:xfrm>
          <a:prstGeom prst="rect">
            <a:avLst/>
          </a:prstGeom>
          <a:no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mc:AlternateContent xmlns:mc="http://schemas.openxmlformats.org/markup-compatibility/2006" xmlns:a14="http://schemas.microsoft.com/office/drawing/2010/main">
        <mc:Choice Requires="a14">
          <p:sp>
            <p:nvSpPr>
              <p:cNvPr id="14" name="TextBox 13">
                <a:extLst>
                  <a:ext uri="{FF2B5EF4-FFF2-40B4-BE49-F238E27FC236}">
                    <a16:creationId xmlns:a16="http://schemas.microsoft.com/office/drawing/2014/main" id="{0DF5137F-2272-43BC-A94C-6B2CE6B2DFEC}"/>
                  </a:ext>
                </a:extLst>
              </p:cNvPr>
              <p:cNvSpPr txBox="1"/>
              <p:nvPr/>
            </p:nvSpPr>
            <p:spPr>
              <a:xfrm>
                <a:off x="4183130" y="1371353"/>
                <a:ext cx="802888" cy="369332"/>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i="1" smtClean="0">
                              <a:latin typeface="Cambria Math" panose="02040503050406030204" pitchFamily="18" charset="0"/>
                            </a:rPr>
                          </m:ctrlPr>
                        </m:sSubPr>
                        <m:e>
                          <m:r>
                            <a:rPr lang="en-US" b="0" i="1" smtClean="0">
                              <a:latin typeface="Cambria Math" panose="02040503050406030204" pitchFamily="18" charset="0"/>
                            </a:rPr>
                            <m:t>𝑇</m:t>
                          </m:r>
                        </m:e>
                        <m:sub>
                          <m:r>
                            <a:rPr lang="en-US" b="0" i="1" smtClean="0">
                              <a:latin typeface="Cambria Math" panose="02040503050406030204" pitchFamily="18" charset="0"/>
                            </a:rPr>
                            <m:t>1</m:t>
                          </m:r>
                        </m:sub>
                      </m:sSub>
                    </m:oMath>
                  </m:oMathPara>
                </a14:m>
                <a:endParaRPr lang="en-US" dirty="0"/>
              </a:p>
            </p:txBody>
          </p:sp>
        </mc:Choice>
        <mc:Fallback xmlns="">
          <p:sp>
            <p:nvSpPr>
              <p:cNvPr id="14" name="TextBox 13">
                <a:extLst>
                  <a:ext uri="{FF2B5EF4-FFF2-40B4-BE49-F238E27FC236}">
                    <a16:creationId xmlns:a16="http://schemas.microsoft.com/office/drawing/2014/main" id="{0DF5137F-2272-43BC-A94C-6B2CE6B2DFEC}"/>
                  </a:ext>
                </a:extLst>
              </p:cNvPr>
              <p:cNvSpPr txBox="1">
                <a:spLocks noRot="1" noChangeAspect="1" noMove="1" noResize="1" noEditPoints="1" noAdjustHandles="1" noChangeArrowheads="1" noChangeShapeType="1" noTextEdit="1"/>
              </p:cNvSpPr>
              <p:nvPr/>
            </p:nvSpPr>
            <p:spPr>
              <a:xfrm>
                <a:off x="4183130" y="1371353"/>
                <a:ext cx="802888" cy="369332"/>
              </a:xfrm>
              <a:prstGeom prst="rect">
                <a:avLst/>
              </a:prstGeom>
              <a:blipFill>
                <a:blip r:embed="rId6"/>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6" name="TextBox 15">
                <a:extLst>
                  <a:ext uri="{FF2B5EF4-FFF2-40B4-BE49-F238E27FC236}">
                    <a16:creationId xmlns:a16="http://schemas.microsoft.com/office/drawing/2014/main" id="{90A143CA-63FE-4D8A-9B51-4864284D9E17}"/>
                  </a:ext>
                </a:extLst>
              </p:cNvPr>
              <p:cNvSpPr txBox="1"/>
              <p:nvPr/>
            </p:nvSpPr>
            <p:spPr>
              <a:xfrm>
                <a:off x="143136" y="3528015"/>
                <a:ext cx="8798312" cy="4047262"/>
              </a:xfrm>
              <a:prstGeom prst="rect">
                <a:avLst/>
              </a:prstGeom>
              <a:noFill/>
            </p:spPr>
            <p:txBody>
              <a:bodyPr wrap="square" rtlCol="0">
                <a:spAutoFit/>
              </a:bodyPr>
              <a:lstStyle/>
              <a:p>
                <a:r>
                  <a:rPr lang="en-US" sz="1900" b="1" i="1" u="sng" dirty="0">
                    <a:latin typeface="Calibri" panose="020F0502020204030204" pitchFamily="34" charset="0"/>
                    <a:cs typeface="Calibri" panose="020F0502020204030204" pitchFamily="34" charset="0"/>
                  </a:rPr>
                  <a:t>Step 0</a:t>
                </a:r>
                <a:r>
                  <a:rPr lang="en-US" sz="1900" b="1" i="1" dirty="0">
                    <a:latin typeface="Calibri" panose="020F0502020204030204" pitchFamily="34" charset="0"/>
                    <a:cs typeface="Calibri" panose="020F0502020204030204" pitchFamily="34" charset="0"/>
                  </a:rPr>
                  <a:t>: </a:t>
                </a:r>
                <a:r>
                  <a:rPr lang="en-US" sz="1900" dirty="0">
                    <a:latin typeface="Calibri" panose="020F0502020204030204" pitchFamily="34" charset="0"/>
                    <a:cs typeface="Calibri" panose="020F0502020204030204" pitchFamily="34" charset="0"/>
                  </a:rPr>
                  <a:t>Initialize </a:t>
                </a:r>
                <a14:m>
                  <m:oMath xmlns:m="http://schemas.openxmlformats.org/officeDocument/2006/math">
                    <m:r>
                      <a:rPr lang="en-US" sz="1900" i="1" dirty="0">
                        <a:latin typeface="Cambria Math" panose="02040503050406030204" pitchFamily="18" charset="0"/>
                        <a:cs typeface="Calibri" panose="020F0502020204030204" pitchFamily="34" charset="0"/>
                      </a:rPr>
                      <m:t>𝑖</m:t>
                    </m:r>
                    <m:r>
                      <a:rPr lang="en-US" sz="1900" i="1" dirty="0">
                        <a:latin typeface="Cambria Math" panose="02040503050406030204" pitchFamily="18" charset="0"/>
                        <a:cs typeface="Calibri" panose="020F0502020204030204" pitchFamily="34" charset="0"/>
                      </a:rPr>
                      <m:t>=0 </m:t>
                    </m:r>
                    <m:r>
                      <m:rPr>
                        <m:nor/>
                      </m:rPr>
                      <a:rPr lang="en-US" sz="1900" dirty="0">
                        <a:latin typeface="Calibri" panose="020F0502020204030204" pitchFamily="34" charset="0"/>
                        <a:cs typeface="Calibri" panose="020F0502020204030204" pitchFamily="34" charset="0"/>
                      </a:rPr>
                      <m:t>(</m:t>
                    </m:r>
                    <m:r>
                      <m:rPr>
                        <m:nor/>
                      </m:rPr>
                      <a:rPr lang="en-US" sz="1900" dirty="0">
                        <a:latin typeface="Calibri" panose="020F0502020204030204" pitchFamily="34" charset="0"/>
                        <a:cs typeface="Calibri" panose="020F0502020204030204" pitchFamily="34" charset="0"/>
                      </a:rPr>
                      <m:t>controller</m:t>
                    </m:r>
                    <m:r>
                      <m:rPr>
                        <m:nor/>
                      </m:rPr>
                      <a:rPr lang="en-US" sz="1900" dirty="0">
                        <a:latin typeface="Calibri" panose="020F0502020204030204" pitchFamily="34" charset="0"/>
                        <a:cs typeface="Calibri" panose="020F0502020204030204" pitchFamily="34" charset="0"/>
                      </a:rPr>
                      <m:t> </m:t>
                    </m:r>
                    <m:r>
                      <m:rPr>
                        <m:nor/>
                      </m:rPr>
                      <a:rPr lang="en-US" sz="1900" dirty="0">
                        <a:latin typeface="Calibri" panose="020F0502020204030204" pitchFamily="34" charset="0"/>
                        <a:cs typeface="Calibri" panose="020F0502020204030204" pitchFamily="34" charset="0"/>
                      </a:rPr>
                      <m:t>time</m:t>
                    </m:r>
                    <m:r>
                      <m:rPr>
                        <m:nor/>
                      </m:rPr>
                      <a:rPr lang="en-US" sz="1900" dirty="0">
                        <a:latin typeface="Calibri" panose="020F0502020204030204" pitchFamily="34" charset="0"/>
                        <a:cs typeface="Calibri" panose="020F0502020204030204" pitchFamily="34" charset="0"/>
                      </a:rPr>
                      <m:t> </m:t>
                    </m:r>
                    <m:r>
                      <m:rPr>
                        <m:nor/>
                      </m:rPr>
                      <a:rPr lang="en-US" sz="1900" dirty="0">
                        <a:latin typeface="Calibri" panose="020F0502020204030204" pitchFamily="34" charset="0"/>
                        <a:cs typeface="Calibri" panose="020F0502020204030204" pitchFamily="34" charset="0"/>
                      </a:rPr>
                      <m:t>index</m:t>
                    </m:r>
                    <m:r>
                      <m:rPr>
                        <m:nor/>
                      </m:rPr>
                      <a:rPr lang="en-US" sz="1900" dirty="0">
                        <a:latin typeface="Calibri" panose="020F0502020204030204" pitchFamily="34" charset="0"/>
                        <a:cs typeface="Calibri" panose="020F0502020204030204" pitchFamily="34" charset="0"/>
                      </a:rPr>
                      <m:t>).</m:t>
                    </m:r>
                  </m:oMath>
                </a14:m>
                <a:endParaRPr lang="en-US" sz="19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r>
                  <a:rPr lang="en-US" sz="1900" b="1" i="1" u="sng" dirty="0">
                    <a:latin typeface="Calibri" panose="020F0502020204030204" pitchFamily="34" charset="0"/>
                    <a:cs typeface="Calibri" panose="020F0502020204030204" pitchFamily="34" charset="0"/>
                  </a:rPr>
                  <a:t>Step 1</a:t>
                </a:r>
                <a:r>
                  <a:rPr lang="en-US" sz="1900" b="1" i="1" dirty="0">
                    <a:latin typeface="Calibri" panose="020F0502020204030204" pitchFamily="34" charset="0"/>
                    <a:cs typeface="Calibri" panose="020F0502020204030204" pitchFamily="34" charset="0"/>
                  </a:rPr>
                  <a:t>:</a:t>
                </a:r>
                <a:r>
                  <a:rPr lang="en-US" sz="1900" dirty="0">
                    <a:latin typeface="Calibri" panose="020F0502020204030204" pitchFamily="34" charset="0"/>
                    <a:cs typeface="Calibri" panose="020F0502020204030204" pitchFamily="34" charset="0"/>
                  </a:rPr>
                  <a:t> Advance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solution from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sub>
                    </m:sSub>
                  </m:oMath>
                </a14:m>
                <a:r>
                  <a:rPr lang="en-US" sz="1900" dirty="0">
                    <a:latin typeface="Calibri" panose="020F0502020204030204" pitchFamily="34" charset="0"/>
                    <a:cs typeface="Calibri" panose="020F0502020204030204" pitchFamily="34" charset="0"/>
                  </a:rPr>
                  <a:t> to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using time-stepper in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with time-step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ea typeface="Cambria Math" panose="02040503050406030204" pitchFamily="18" charset="0"/>
                            <a:cs typeface="Calibri" panose="020F0502020204030204" pitchFamily="34" charset="0"/>
                          </a:rPr>
                          <m:t>𝛥</m:t>
                        </m:r>
                        <m:r>
                          <a:rPr lang="en-US" sz="1900" i="1">
                            <a:latin typeface="Cambria Math" panose="02040503050406030204" pitchFamily="18" charset="0"/>
                            <a:ea typeface="Cambria Math" panose="02040503050406030204" pitchFamily="18" charset="0"/>
                            <a:cs typeface="Calibri" panose="020F0502020204030204" pitchFamily="34" charset="0"/>
                          </a:rPr>
                          <m:t>𝑡</m:t>
                        </m:r>
                      </m:e>
                      <m:sub>
                        <m:r>
                          <a:rPr lang="en-US" sz="1900" i="1">
                            <a:latin typeface="Cambria Math" panose="02040503050406030204" pitchFamily="18" charset="0"/>
                          </a:rPr>
                          <m:t>1</m:t>
                        </m:r>
                      </m:sub>
                    </m:sSub>
                    <m:r>
                      <a:rPr lang="en-US" sz="1900">
                        <a:latin typeface="Cambria Math" panose="02040503050406030204" pitchFamily="18" charset="0"/>
                      </a:rPr>
                      <m:t>, </m:t>
                    </m:r>
                  </m:oMath>
                </a14:m>
                <a:r>
                  <a:rPr lang="en-US" sz="1900" dirty="0">
                    <a:latin typeface="Calibri" panose="020F0502020204030204" pitchFamily="34" charset="0"/>
                  </a:rPr>
                  <a:t>using solution in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2</m:t>
                        </m:r>
                      </m:sub>
                    </m:sSub>
                  </m:oMath>
                </a14:m>
                <a:r>
                  <a:rPr lang="en-US" sz="1900" dirty="0">
                    <a:latin typeface="Calibri" panose="020F0502020204030204" pitchFamily="34" charset="0"/>
                    <a:cs typeface="Calibri" panose="020F0502020204030204" pitchFamily="34" charset="0"/>
                  </a:rPr>
                  <a:t> interpolated to </a:t>
                </a:r>
                <a14:m>
                  <m:oMath xmlns:m="http://schemas.openxmlformats.org/officeDocument/2006/math">
                    <m:sSub>
                      <m:sSubPr>
                        <m:ctrlPr>
                          <a:rPr lang="en-US" sz="1900" i="1">
                            <a:latin typeface="Cambria Math" panose="02040503050406030204" pitchFamily="18" charset="0"/>
                            <a:cs typeface="Calibri" panose="020F0502020204030204" pitchFamily="34" charset="0"/>
                          </a:rPr>
                        </m:ctrlPr>
                      </m:sSubPr>
                      <m:e>
                        <m:r>
                          <m:rPr>
                            <m:sty m:val="p"/>
                          </m:rPr>
                          <a:rPr lang="el-GR" sz="1900" i="1">
                            <a:latin typeface="Cambria Math" panose="02040503050406030204" pitchFamily="18" charset="0"/>
                            <a:ea typeface="Cambria Math" panose="02040503050406030204" pitchFamily="18" charset="0"/>
                            <a:cs typeface="Calibri" panose="020F0502020204030204" pitchFamily="34" charset="0"/>
                          </a:rPr>
                          <m:t>Γ</m:t>
                        </m:r>
                      </m:e>
                      <m:sub>
                        <m:r>
                          <a:rPr lang="en-US" sz="1900" i="1">
                            <a:latin typeface="Cambria Math" panose="02040503050406030204" pitchFamily="18" charset="0"/>
                            <a:cs typeface="Calibri" panose="020F0502020204030204" pitchFamily="34" charset="0"/>
                          </a:rPr>
                          <m:t>1</m:t>
                        </m:r>
                      </m:sub>
                    </m:sSub>
                  </m:oMath>
                </a14:m>
                <a:r>
                  <a:rPr lang="en-US" sz="1900" dirty="0">
                    <a:latin typeface="Calibri" panose="020F0502020204030204" pitchFamily="34" charset="0"/>
                  </a:rPr>
                  <a:t> at times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sub>
                    </m:sSub>
                    <m:r>
                      <a:rPr lang="en-US" sz="1900" i="1">
                        <a:latin typeface="Cambria Math" panose="02040503050406030204" pitchFamily="18" charset="0"/>
                      </a:rPr>
                      <m:t>+</m:t>
                    </m:r>
                    <m:r>
                      <a:rPr lang="en-US" sz="1900" i="1">
                        <a:latin typeface="Cambria Math" panose="02040503050406030204" pitchFamily="18" charset="0"/>
                      </a:rPr>
                      <m:t>𝑛</m:t>
                    </m:r>
                    <m:sSub>
                      <m:sSubPr>
                        <m:ctrlPr>
                          <a:rPr lang="en-US" sz="1900" i="1">
                            <a:latin typeface="Cambria Math" panose="02040503050406030204" pitchFamily="18" charset="0"/>
                          </a:rPr>
                        </m:ctrlPr>
                      </m:sSubPr>
                      <m:e>
                        <m:r>
                          <a:rPr lang="en-US" sz="1900" i="1">
                            <a:latin typeface="Cambria Math" panose="02040503050406030204" pitchFamily="18" charset="0"/>
                            <a:ea typeface="Cambria Math" panose="02040503050406030204" pitchFamily="18" charset="0"/>
                            <a:cs typeface="Calibri" panose="020F0502020204030204" pitchFamily="34" charset="0"/>
                          </a:rPr>
                          <m:t>𝛥</m:t>
                        </m:r>
                        <m:r>
                          <a:rPr lang="en-US" sz="1900" i="1">
                            <a:latin typeface="Cambria Math" panose="02040503050406030204" pitchFamily="18" charset="0"/>
                            <a:ea typeface="Cambria Math" panose="02040503050406030204" pitchFamily="18" charset="0"/>
                            <a:cs typeface="Calibri" panose="020F0502020204030204" pitchFamily="34" charset="0"/>
                          </a:rPr>
                          <m:t>𝑡</m:t>
                        </m:r>
                      </m:e>
                      <m:sub>
                        <m:r>
                          <a:rPr lang="en-US" sz="1900" i="1">
                            <a:latin typeface="Cambria Math" panose="02040503050406030204" pitchFamily="18" charset="0"/>
                          </a:rPr>
                          <m:t>1</m:t>
                        </m:r>
                      </m:sub>
                    </m:sSub>
                    <m:r>
                      <a:rPr lang="en-US" sz="1900">
                        <a:latin typeface="Cambria Math" panose="02040503050406030204" pitchFamily="18" charset="0"/>
                      </a:rPr>
                      <m:t>.</m:t>
                    </m:r>
                  </m:oMath>
                </a14:m>
                <a:endParaRPr lang="en-US" sz="1900" dirty="0">
                  <a:latin typeface="Calibri" panose="020F0502020204030204" pitchFamily="34" charset="0"/>
                </a:endParaRPr>
              </a:p>
              <a:p>
                <a:endParaRPr lang="en-US" sz="400" dirty="0">
                  <a:latin typeface="Calibri" panose="020F0502020204030204" pitchFamily="34" charset="0"/>
                </a:endParaRPr>
              </a:p>
              <a:p>
                <a:endParaRPr lang="en-US" sz="400" dirty="0">
                  <a:latin typeface="Calibri" panose="020F0502020204030204" pitchFamily="34" charset="0"/>
                </a:endParaRPr>
              </a:p>
              <a:p>
                <a:r>
                  <a:rPr lang="en-US" sz="1900" b="1" i="1" u="sng" dirty="0">
                    <a:latin typeface="Calibri" panose="020F0502020204030204" pitchFamily="34" charset="0"/>
                    <a:cs typeface="Calibri" panose="020F0502020204030204" pitchFamily="34" charset="0"/>
                  </a:rPr>
                  <a:t>Step 2</a:t>
                </a:r>
                <a:r>
                  <a:rPr lang="en-US" sz="1900" b="1" i="1" dirty="0">
                    <a:latin typeface="Calibri" panose="020F0502020204030204" pitchFamily="34" charset="0"/>
                    <a:cs typeface="Calibri" panose="020F0502020204030204" pitchFamily="34" charset="0"/>
                  </a:rPr>
                  <a:t>:</a:t>
                </a:r>
                <a:r>
                  <a:rPr lang="en-US" sz="1900" i="1" dirty="0">
                    <a:latin typeface="Calibri" panose="020F0502020204030204" pitchFamily="34" charset="0"/>
                    <a:cs typeface="Calibri" panose="020F0502020204030204" pitchFamily="34" charset="0"/>
                  </a:rPr>
                  <a:t> </a:t>
                </a:r>
                <a:r>
                  <a:rPr lang="en-US" sz="1900" dirty="0">
                    <a:latin typeface="Calibri" panose="020F0502020204030204" pitchFamily="34" charset="0"/>
                    <a:cs typeface="Calibri" panose="020F0502020204030204" pitchFamily="34" charset="0"/>
                  </a:rPr>
                  <a:t>Advance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2</m:t>
                        </m:r>
                      </m:sub>
                    </m:sSub>
                  </m:oMath>
                </a14:m>
                <a:r>
                  <a:rPr lang="en-US" sz="1900" dirty="0">
                    <a:latin typeface="Calibri" panose="020F0502020204030204" pitchFamily="34" charset="0"/>
                    <a:cs typeface="Calibri" panose="020F0502020204030204" pitchFamily="34" charset="0"/>
                  </a:rPr>
                  <a:t> solution from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sub>
                    </m:sSub>
                  </m:oMath>
                </a14:m>
                <a:r>
                  <a:rPr lang="en-US" sz="1900" dirty="0">
                    <a:latin typeface="Calibri" panose="020F0502020204030204" pitchFamily="34" charset="0"/>
                    <a:cs typeface="Calibri" panose="020F0502020204030204" pitchFamily="34" charset="0"/>
                  </a:rPr>
                  <a:t> to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using time-stepper in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2</m:t>
                        </m:r>
                      </m:sub>
                    </m:sSub>
                  </m:oMath>
                </a14:m>
                <a:r>
                  <a:rPr lang="en-US" sz="1900" dirty="0">
                    <a:latin typeface="Calibri" panose="020F0502020204030204" pitchFamily="34" charset="0"/>
                    <a:cs typeface="Calibri" panose="020F0502020204030204" pitchFamily="34" charset="0"/>
                  </a:rPr>
                  <a:t> with time-step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ea typeface="Cambria Math" panose="02040503050406030204" pitchFamily="18" charset="0"/>
                            <a:cs typeface="Calibri" panose="020F0502020204030204" pitchFamily="34" charset="0"/>
                          </a:rPr>
                          <m:t>𝛥</m:t>
                        </m:r>
                        <m:r>
                          <a:rPr lang="en-US" sz="1900" i="1">
                            <a:latin typeface="Cambria Math" panose="02040503050406030204" pitchFamily="18" charset="0"/>
                            <a:ea typeface="Cambria Math" panose="02040503050406030204" pitchFamily="18" charset="0"/>
                            <a:cs typeface="Calibri" panose="020F0502020204030204" pitchFamily="34" charset="0"/>
                          </a:rPr>
                          <m:t>𝑡</m:t>
                        </m:r>
                      </m:e>
                      <m:sub>
                        <m:r>
                          <a:rPr lang="en-US" sz="1900" i="1">
                            <a:latin typeface="Cambria Math" panose="02040503050406030204" pitchFamily="18" charset="0"/>
                          </a:rPr>
                          <m:t>2</m:t>
                        </m:r>
                      </m:sub>
                    </m:sSub>
                    <m:r>
                      <a:rPr lang="en-US" sz="1900">
                        <a:latin typeface="Cambria Math" panose="02040503050406030204" pitchFamily="18" charset="0"/>
                      </a:rPr>
                      <m:t>, </m:t>
                    </m:r>
                  </m:oMath>
                </a14:m>
                <a:r>
                  <a:rPr lang="en-US" sz="1900" dirty="0">
                    <a:latin typeface="Calibri" panose="020F0502020204030204" pitchFamily="34" charset="0"/>
                  </a:rPr>
                  <a:t>using solution in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interpolated to </a:t>
                </a:r>
                <a14:m>
                  <m:oMath xmlns:m="http://schemas.openxmlformats.org/officeDocument/2006/math">
                    <m:sSub>
                      <m:sSubPr>
                        <m:ctrlPr>
                          <a:rPr lang="en-US" sz="1900" i="1">
                            <a:latin typeface="Cambria Math" panose="02040503050406030204" pitchFamily="18" charset="0"/>
                            <a:cs typeface="Calibri" panose="020F0502020204030204" pitchFamily="34" charset="0"/>
                          </a:rPr>
                        </m:ctrlPr>
                      </m:sSubPr>
                      <m:e>
                        <m:r>
                          <m:rPr>
                            <m:sty m:val="p"/>
                          </m:rPr>
                          <a:rPr lang="el-GR" sz="1900" i="1">
                            <a:latin typeface="Cambria Math" panose="02040503050406030204" pitchFamily="18" charset="0"/>
                            <a:ea typeface="Cambria Math" panose="02040503050406030204" pitchFamily="18" charset="0"/>
                            <a:cs typeface="Calibri" panose="020F0502020204030204" pitchFamily="34" charset="0"/>
                          </a:rPr>
                          <m:t>Γ</m:t>
                        </m:r>
                      </m:e>
                      <m:sub>
                        <m:r>
                          <a:rPr lang="en-US" sz="1900" i="1">
                            <a:latin typeface="Cambria Math" panose="02040503050406030204" pitchFamily="18" charset="0"/>
                            <a:cs typeface="Calibri" panose="020F0502020204030204" pitchFamily="34" charset="0"/>
                          </a:rPr>
                          <m:t>2</m:t>
                        </m:r>
                      </m:sub>
                    </m:sSub>
                  </m:oMath>
                </a14:m>
                <a:r>
                  <a:rPr lang="en-US" sz="1900" dirty="0">
                    <a:latin typeface="Calibri" panose="020F0502020204030204" pitchFamily="34" charset="0"/>
                  </a:rPr>
                  <a:t> at times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sub>
                    </m:sSub>
                    <m:r>
                      <a:rPr lang="en-US" sz="1900" i="1">
                        <a:latin typeface="Cambria Math" panose="02040503050406030204" pitchFamily="18" charset="0"/>
                      </a:rPr>
                      <m:t>+</m:t>
                    </m:r>
                    <m:r>
                      <a:rPr lang="en-US" sz="1900" i="1">
                        <a:latin typeface="Cambria Math" panose="02040503050406030204" pitchFamily="18" charset="0"/>
                      </a:rPr>
                      <m:t>𝑛</m:t>
                    </m:r>
                    <m:sSub>
                      <m:sSubPr>
                        <m:ctrlPr>
                          <a:rPr lang="en-US" sz="1900" i="1">
                            <a:latin typeface="Cambria Math" panose="02040503050406030204" pitchFamily="18" charset="0"/>
                          </a:rPr>
                        </m:ctrlPr>
                      </m:sSubPr>
                      <m:e>
                        <m:r>
                          <a:rPr lang="en-US" sz="1900" i="1">
                            <a:latin typeface="Cambria Math" panose="02040503050406030204" pitchFamily="18" charset="0"/>
                            <a:ea typeface="Cambria Math" panose="02040503050406030204" pitchFamily="18" charset="0"/>
                            <a:cs typeface="Calibri" panose="020F0502020204030204" pitchFamily="34" charset="0"/>
                          </a:rPr>
                          <m:t>𝛥</m:t>
                        </m:r>
                        <m:r>
                          <a:rPr lang="en-US" sz="1900" i="1">
                            <a:latin typeface="Cambria Math" panose="02040503050406030204" pitchFamily="18" charset="0"/>
                            <a:ea typeface="Cambria Math" panose="02040503050406030204" pitchFamily="18" charset="0"/>
                            <a:cs typeface="Calibri" panose="020F0502020204030204" pitchFamily="34" charset="0"/>
                          </a:rPr>
                          <m:t>𝑡</m:t>
                        </m:r>
                      </m:e>
                      <m:sub>
                        <m:r>
                          <a:rPr lang="en-US" sz="1900" i="1">
                            <a:latin typeface="Cambria Math" panose="02040503050406030204" pitchFamily="18" charset="0"/>
                          </a:rPr>
                          <m:t>2</m:t>
                        </m:r>
                      </m:sub>
                    </m:sSub>
                  </m:oMath>
                </a14:m>
                <a:r>
                  <a:rPr lang="en-US" sz="1900" dirty="0">
                    <a:latin typeface="Calibri" panose="020F0502020204030204" pitchFamily="34" charset="0"/>
                  </a:rPr>
                  <a:t>.</a:t>
                </a:r>
              </a:p>
              <a:p>
                <a:endParaRPr lang="en-US" sz="400" b="1" i="1" u="sng" dirty="0">
                  <a:latin typeface="Calibri" panose="020F0502020204030204" pitchFamily="34" charset="0"/>
                </a:endParaRPr>
              </a:p>
              <a:p>
                <a:endParaRPr lang="en-US" sz="400" b="1" i="1" u="sng" dirty="0">
                  <a:latin typeface="Calibri" panose="020F0502020204030204" pitchFamily="34" charset="0"/>
                </a:endParaRPr>
              </a:p>
              <a:p>
                <a:r>
                  <a:rPr lang="en-US" sz="1900" b="1" i="1" u="sng" dirty="0">
                    <a:latin typeface="Calibri" panose="020F0502020204030204" pitchFamily="34" charset="0"/>
                  </a:rPr>
                  <a:t>Step 3</a:t>
                </a:r>
                <a:r>
                  <a:rPr lang="en-US" sz="1900" b="1" i="1" dirty="0">
                    <a:latin typeface="Calibri" panose="020F0502020204030204" pitchFamily="34" charset="0"/>
                  </a:rPr>
                  <a:t>: </a:t>
                </a:r>
                <a:r>
                  <a:rPr lang="en-US" sz="1900" dirty="0">
                    <a:latin typeface="Calibri" panose="020F0502020204030204" pitchFamily="34" charset="0"/>
                  </a:rPr>
                  <a:t>Check for convergence at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a:t>
                </a:r>
              </a:p>
              <a:p>
                <a:endParaRPr lang="en-US" sz="1900" dirty="0">
                  <a:latin typeface="Calibri" panose="020F0502020204030204" pitchFamily="34" charset="0"/>
                </a:endParaRPr>
              </a:p>
              <a:p>
                <a:endParaRPr lang="en-US" sz="1900" dirty="0">
                  <a:latin typeface="Calibri" panose="020F0502020204030204" pitchFamily="34" charset="0"/>
                </a:endParaRPr>
              </a:p>
              <a:p>
                <a:endParaRPr lang="en-US" sz="1900" i="1" dirty="0">
                  <a:latin typeface="Calibri" panose="020F0502020204030204" pitchFamily="34" charset="0"/>
                  <a:cs typeface="Calibri" panose="020F0502020204030204" pitchFamily="34" charset="0"/>
                </a:endParaRPr>
              </a:p>
              <a:p>
                <a:endParaRPr lang="en-US" sz="1900" dirty="0">
                  <a:latin typeface="Calibri" panose="020F0502020204030204" pitchFamily="34" charset="0"/>
                </a:endParaRPr>
              </a:p>
              <a:p>
                <a:endParaRPr lang="en-US" sz="1900" dirty="0">
                  <a:latin typeface="Calibri" panose="020F0502020204030204" pitchFamily="34" charset="0"/>
                  <a:cs typeface="Calibri" panose="020F0502020204030204" pitchFamily="34" charset="0"/>
                </a:endParaRPr>
              </a:p>
              <a:p>
                <a:endParaRPr lang="en-US" sz="400" b="1" i="1" dirty="0">
                  <a:latin typeface="Calibri" panose="020F0502020204030204" pitchFamily="34" charset="0"/>
                  <a:cs typeface="Calibri" panose="020F0502020204030204" pitchFamily="34" charset="0"/>
                </a:endParaRPr>
              </a:p>
              <a:p>
                <a:endParaRPr lang="en-US" sz="2000" b="1" i="1" dirty="0">
                  <a:latin typeface="Calibri" panose="020F0502020204030204" pitchFamily="34" charset="0"/>
                  <a:cs typeface="Calibri" panose="020F0502020204030204" pitchFamily="34" charset="0"/>
                </a:endParaRPr>
              </a:p>
            </p:txBody>
          </p:sp>
        </mc:Choice>
        <mc:Fallback xmlns="">
          <p:sp>
            <p:nvSpPr>
              <p:cNvPr id="16" name="TextBox 15">
                <a:extLst>
                  <a:ext uri="{FF2B5EF4-FFF2-40B4-BE49-F238E27FC236}">
                    <a16:creationId xmlns:a16="http://schemas.microsoft.com/office/drawing/2014/main" id="{90A143CA-63FE-4D8A-9B51-4864284D9E17}"/>
                  </a:ext>
                </a:extLst>
              </p:cNvPr>
              <p:cNvSpPr txBox="1">
                <a:spLocks noRot="1" noChangeAspect="1" noMove="1" noResize="1" noEditPoints="1" noAdjustHandles="1" noChangeArrowheads="1" noChangeShapeType="1" noTextEdit="1"/>
              </p:cNvSpPr>
              <p:nvPr/>
            </p:nvSpPr>
            <p:spPr>
              <a:xfrm>
                <a:off x="143136" y="3528015"/>
                <a:ext cx="8798312" cy="4047262"/>
              </a:xfrm>
              <a:prstGeom prst="rect">
                <a:avLst/>
              </a:prstGeom>
              <a:blipFill>
                <a:blip r:embed="rId7"/>
                <a:stretch>
                  <a:fillRect l="-623" t="-753"/>
                </a:stretch>
              </a:blipFill>
            </p:spPr>
            <p:txBody>
              <a:bodyPr/>
              <a:lstStyle/>
              <a:p>
                <a:r>
                  <a:rPr lang="en-US">
                    <a:noFill/>
                  </a:rPr>
                  <a:t> </a:t>
                </a:r>
              </a:p>
            </p:txBody>
          </p:sp>
        </mc:Fallback>
      </mc:AlternateContent>
      <p:sp>
        <p:nvSpPr>
          <p:cNvPr id="3" name="Slide Number Placeholder 2">
            <a:extLst>
              <a:ext uri="{FF2B5EF4-FFF2-40B4-BE49-F238E27FC236}">
                <a16:creationId xmlns:a16="http://schemas.microsoft.com/office/drawing/2014/main" id="{E154BE1A-36C2-4347-AD1F-888B15BE0FCF}"/>
              </a:ext>
            </a:extLst>
          </p:cNvPr>
          <p:cNvSpPr>
            <a:spLocks noGrp="1"/>
          </p:cNvSpPr>
          <p:nvPr>
            <p:ph type="sldNum" sz="quarter" idx="12"/>
          </p:nvPr>
        </p:nvSpPr>
        <p:spPr/>
        <p:txBody>
          <a:bodyPr/>
          <a:lstStyle/>
          <a:p>
            <a:fld id="{A5E55A7B-7854-E145-92D9-B491DF4BAE2D}" type="slidenum">
              <a:rPr lang="en-US" smtClean="0"/>
              <a:pPr/>
              <a:t>41</a:t>
            </a:fld>
            <a:endParaRPr lang="en-US" dirty="0"/>
          </a:p>
        </p:txBody>
      </p:sp>
      <p:sp>
        <p:nvSpPr>
          <p:cNvPr id="18" name="Title 1">
            <a:extLst>
              <a:ext uri="{FF2B5EF4-FFF2-40B4-BE49-F238E27FC236}">
                <a16:creationId xmlns:a16="http://schemas.microsoft.com/office/drawing/2014/main" id="{302A590C-3169-4E00-9040-B46F4ADF7E40}"/>
              </a:ext>
            </a:extLst>
          </p:cNvPr>
          <p:cNvSpPr txBox="1">
            <a:spLocks/>
          </p:cNvSpPr>
          <p:nvPr/>
        </p:nvSpPr>
        <p:spPr>
          <a:xfrm>
            <a:off x="231844" y="68849"/>
            <a:ext cx="8186271" cy="45881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Schwarz Alternating Method for Dynamic Multiscale Coupling</a:t>
            </a:r>
            <a:br>
              <a:rPr lang="en-US" sz="3600" dirty="0">
                <a:solidFill>
                  <a:schemeClr val="tx1"/>
                </a:solidFill>
              </a:rPr>
            </a:br>
            <a:endParaRPr lang="en-US" sz="3600" dirty="0">
              <a:solidFill>
                <a:schemeClr val="tx1"/>
              </a:solidFill>
            </a:endParaRPr>
          </a:p>
          <a:p>
            <a:br>
              <a:rPr lang="en-US" sz="3600" dirty="0">
                <a:solidFill>
                  <a:schemeClr val="tx1"/>
                </a:solidFill>
              </a:rPr>
            </a:br>
            <a:endParaRPr lang="en-US" sz="3600" dirty="0">
              <a:solidFill>
                <a:schemeClr val="tx1"/>
              </a:solidFill>
            </a:endParaRPr>
          </a:p>
        </p:txBody>
      </p:sp>
      <mc:AlternateContent xmlns:mc="http://schemas.openxmlformats.org/markup-compatibility/2006" xmlns:a14="http://schemas.microsoft.com/office/drawing/2010/main">
        <mc:Choice Requires="a14">
          <p:sp>
            <p:nvSpPr>
              <p:cNvPr id="19" name="Rectangle 18">
                <a:extLst>
                  <a:ext uri="{FF2B5EF4-FFF2-40B4-BE49-F238E27FC236}">
                    <a16:creationId xmlns:a16="http://schemas.microsoft.com/office/drawing/2014/main" id="{F1C5FF0D-C88F-45F5-9981-45672DC87022}"/>
                  </a:ext>
                </a:extLst>
              </p:cNvPr>
              <p:cNvSpPr/>
              <p:nvPr/>
            </p:nvSpPr>
            <p:spPr>
              <a:xfrm>
                <a:off x="4809431" y="675824"/>
                <a:ext cx="4224615" cy="646331"/>
              </a:xfrm>
              <a:prstGeom prst="rect">
                <a:avLst/>
              </a:prstGeom>
              <a:solidFill>
                <a:schemeClr val="tx2">
                  <a:lumMod val="10000"/>
                  <a:lumOff val="90000"/>
                </a:schemeClr>
              </a:solidFill>
            </p:spPr>
            <p:txBody>
              <a:bodyPr wrap="square">
                <a:spAutoFit/>
              </a:bodyPr>
              <a:lstStyle/>
              <a:p>
                <a:pPr algn="ctr"/>
                <a:r>
                  <a:rPr lang="en-US" b="1" i="1" dirty="0">
                    <a:latin typeface="Calibri" panose="020F0502020204030204" pitchFamily="34" charset="0"/>
                    <a:cs typeface="Calibri" panose="020F0502020204030204" pitchFamily="34" charset="0"/>
                  </a:rPr>
                  <a:t>Controller time stepper: </a:t>
                </a:r>
                <a:r>
                  <a:rPr lang="en-US" i="1" dirty="0">
                    <a:latin typeface="Calibri" panose="020F0502020204030204" pitchFamily="34" charset="0"/>
                    <a:cs typeface="Calibri" panose="020F0502020204030204" pitchFamily="34" charset="0"/>
                  </a:rPr>
                  <a:t>defines global </a:t>
                </a:r>
                <a14:m>
                  <m:oMath xmlns:m="http://schemas.openxmlformats.org/officeDocument/2006/math">
                    <m:r>
                      <m:rPr>
                        <m:sty m:val="p"/>
                      </m:rPr>
                      <a:rPr lang="el-GR" i="1" dirty="0" smtClean="0">
                        <a:latin typeface="Cambria Math" panose="02040503050406030204" pitchFamily="18" charset="0"/>
                        <a:ea typeface="Cambria Math" panose="02040503050406030204" pitchFamily="18" charset="0"/>
                        <a:cs typeface="Calibri" panose="020F0502020204030204" pitchFamily="34" charset="0"/>
                      </a:rPr>
                      <m:t>Δ</m:t>
                    </m:r>
                    <m:r>
                      <a:rPr lang="en-US" b="0" i="1" dirty="0" smtClean="0">
                        <a:latin typeface="Cambria Math" panose="02040503050406030204" pitchFamily="18" charset="0"/>
                        <a:ea typeface="Cambria Math" panose="02040503050406030204" pitchFamily="18" charset="0"/>
                        <a:cs typeface="Calibri" panose="020F0502020204030204" pitchFamily="34" charset="0"/>
                      </a:rPr>
                      <m:t>𝑇</m:t>
                    </m:r>
                  </m:oMath>
                </a14:m>
                <a:r>
                  <a:rPr lang="en-US" i="1" dirty="0">
                    <a:latin typeface="Calibri" panose="020F0502020204030204" pitchFamily="34" charset="0"/>
                    <a:cs typeface="Calibri" panose="020F0502020204030204" pitchFamily="34" charset="0"/>
                  </a:rPr>
                  <a:t>s at which subdomains are synchronized</a:t>
                </a:r>
                <a:endParaRPr lang="en-US" dirty="0"/>
              </a:p>
            </p:txBody>
          </p:sp>
        </mc:Choice>
        <mc:Fallback xmlns="">
          <p:sp>
            <p:nvSpPr>
              <p:cNvPr id="19" name="Rectangle 18">
                <a:extLst>
                  <a:ext uri="{FF2B5EF4-FFF2-40B4-BE49-F238E27FC236}">
                    <a16:creationId xmlns:a16="http://schemas.microsoft.com/office/drawing/2014/main" id="{F1C5FF0D-C88F-45F5-9981-45672DC87022}"/>
                  </a:ext>
                </a:extLst>
              </p:cNvPr>
              <p:cNvSpPr>
                <a:spLocks noRot="1" noChangeAspect="1" noMove="1" noResize="1" noEditPoints="1" noAdjustHandles="1" noChangeArrowheads="1" noChangeShapeType="1" noTextEdit="1"/>
              </p:cNvSpPr>
              <p:nvPr/>
            </p:nvSpPr>
            <p:spPr>
              <a:xfrm>
                <a:off x="4809431" y="675824"/>
                <a:ext cx="4224615" cy="646331"/>
              </a:xfrm>
              <a:prstGeom prst="rect">
                <a:avLst/>
              </a:prstGeom>
              <a:blipFill>
                <a:blip r:embed="rId8"/>
                <a:stretch>
                  <a:fillRect l="-1010" t="-5660" r="-2309" b="-14151"/>
                </a:stretch>
              </a:blipFill>
            </p:spPr>
            <p:txBody>
              <a:bodyPr/>
              <a:lstStyle/>
              <a:p>
                <a:r>
                  <a:rPr lang="en-US">
                    <a:noFill/>
                  </a:rPr>
                  <a:t> </a:t>
                </a:r>
              </a:p>
            </p:txBody>
          </p:sp>
        </mc:Fallback>
      </mc:AlternateContent>
    </p:spTree>
    <p:extLst>
      <p:ext uri="{BB962C8B-B14F-4D97-AF65-F5344CB8AC3E}">
        <p14:creationId xmlns:p14="http://schemas.microsoft.com/office/powerpoint/2010/main" val="2981331670"/>
      </p:ext>
    </p:extLst>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7" name="Group 6">
            <a:extLst>
              <a:ext uri="{FF2B5EF4-FFF2-40B4-BE49-F238E27FC236}">
                <a16:creationId xmlns:a16="http://schemas.microsoft.com/office/drawing/2014/main" id="{5BD26BC6-F112-4EB9-A1D3-64629F95F827}"/>
              </a:ext>
            </a:extLst>
          </p:cNvPr>
          <p:cNvGrpSpPr/>
          <p:nvPr/>
        </p:nvGrpSpPr>
        <p:grpSpPr>
          <a:xfrm>
            <a:off x="353202" y="1315272"/>
            <a:ext cx="8632600" cy="2104379"/>
            <a:chOff x="538359" y="2231154"/>
            <a:chExt cx="8632600" cy="2104379"/>
          </a:xfrm>
        </p:grpSpPr>
        <p:pic>
          <p:nvPicPr>
            <p:cNvPr id="47" name="Picture 46" descr="Schwarz-time-integration.png">
              <a:extLst>
                <a:ext uri="{FF2B5EF4-FFF2-40B4-BE49-F238E27FC236}">
                  <a16:creationId xmlns:a16="http://schemas.microsoft.com/office/drawing/2014/main" id="{32A42544-9648-4CF9-A474-ADB9BFDDBF0B}"/>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086968" y="2406149"/>
              <a:ext cx="4898136" cy="1929384"/>
            </a:xfrm>
            <a:prstGeom prst="rect">
              <a:avLst/>
            </a:prstGeom>
          </p:spPr>
        </p:pic>
        <p:pic>
          <p:nvPicPr>
            <p:cNvPr id="48" name="Picture 47" descr="Schwarz-domains.png">
              <a:extLst>
                <a:ext uri="{FF2B5EF4-FFF2-40B4-BE49-F238E27FC236}">
                  <a16:creationId xmlns:a16="http://schemas.microsoft.com/office/drawing/2014/main" id="{7304B109-EC55-4AA1-84E9-D853D4E46641}"/>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538359" y="2231154"/>
              <a:ext cx="1150530" cy="2064791"/>
            </a:xfrm>
            <a:prstGeom prst="rect">
              <a:avLst/>
            </a:prstGeom>
          </p:spPr>
        </p:pic>
        <p:sp>
          <p:nvSpPr>
            <p:cNvPr id="49" name="Content Placeholder 2">
              <a:extLst>
                <a:ext uri="{FF2B5EF4-FFF2-40B4-BE49-F238E27FC236}">
                  <a16:creationId xmlns:a16="http://schemas.microsoft.com/office/drawing/2014/main" id="{05AB513E-6F91-43C7-9895-C91FDF0641BC}"/>
                </a:ext>
              </a:extLst>
            </p:cNvPr>
            <p:cNvSpPr txBox="1">
              <a:spLocks/>
            </p:cNvSpPr>
            <p:nvPr/>
          </p:nvSpPr>
          <p:spPr bwMode="auto">
            <a:xfrm>
              <a:off x="6985104" y="2570627"/>
              <a:ext cx="2185855" cy="1090696"/>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buNone/>
                <a:defRPr/>
              </a:pPr>
              <a:r>
                <a:rPr lang="en-US" sz="1600" dirty="0">
                  <a:latin typeface="Calibri" pitchFamily="34" charset="0"/>
                  <a:cs typeface="Calibri" pitchFamily="34" charset="0"/>
                </a:rPr>
                <a:t>Controller time stepper</a:t>
              </a:r>
            </a:p>
            <a:p>
              <a:pPr marL="0" indent="0">
                <a:buNone/>
                <a:defRPr/>
              </a:pPr>
              <a:endParaRPr lang="en-US" sz="1600" dirty="0">
                <a:latin typeface="Calibri" pitchFamily="34" charset="0"/>
                <a:cs typeface="Calibri" pitchFamily="34" charset="0"/>
              </a:endParaRPr>
            </a:p>
            <a:p>
              <a:pPr marL="0" indent="0">
                <a:buNone/>
                <a:defRPr/>
              </a:pPr>
              <a:r>
                <a:rPr lang="en-US" sz="1600" dirty="0">
                  <a:latin typeface="Calibri" pitchFamily="34" charset="0"/>
                  <a:cs typeface="Calibri" pitchFamily="34" charset="0"/>
                </a:rPr>
                <a:t>Time integrator for </a:t>
              </a:r>
              <a:r>
                <a:rPr lang="en-US" sz="1600" i="1" dirty="0">
                  <a:latin typeface="Symbol"/>
                  <a:cs typeface="Wingdings 2" charset="2"/>
                </a:rPr>
                <a:t>W</a:t>
              </a:r>
              <a:r>
                <a:rPr lang="en-US" sz="1600" baseline="-25000" dirty="0">
                  <a:latin typeface="Symbol"/>
                  <a:cs typeface="Wingdings 2" charset="2"/>
                </a:rPr>
                <a:t>1</a:t>
              </a:r>
              <a:endParaRPr lang="en-US" sz="1600" dirty="0">
                <a:latin typeface="Calibri" pitchFamily="34" charset="0"/>
                <a:cs typeface="Calibri" pitchFamily="34" charset="0"/>
              </a:endParaRPr>
            </a:p>
            <a:p>
              <a:pPr marL="0" indent="0">
                <a:buNone/>
                <a:defRPr/>
              </a:pPr>
              <a:endParaRPr lang="en-US" sz="1600" dirty="0">
                <a:latin typeface="Calibri" pitchFamily="34" charset="0"/>
                <a:cs typeface="Calibri" pitchFamily="34" charset="0"/>
              </a:endParaRPr>
            </a:p>
            <a:p>
              <a:pPr marL="0" indent="0">
                <a:buNone/>
                <a:defRPr/>
              </a:pPr>
              <a:r>
                <a:rPr lang="en-US" sz="1600" dirty="0">
                  <a:latin typeface="Calibri" pitchFamily="34" charset="0"/>
                  <a:cs typeface="Calibri" pitchFamily="34" charset="0"/>
                </a:rPr>
                <a:t>Time integrator for </a:t>
              </a:r>
              <a:r>
                <a:rPr lang="en-US" sz="1600" i="1" dirty="0">
                  <a:latin typeface="Symbol"/>
                  <a:cs typeface="Wingdings 2" charset="2"/>
                </a:rPr>
                <a:t>W</a:t>
              </a:r>
              <a:r>
                <a:rPr lang="en-US" sz="1600" baseline="-25000" dirty="0">
                  <a:latin typeface="Symbol"/>
                  <a:cs typeface="Wingdings 2" charset="2"/>
                </a:rPr>
                <a:t>2</a:t>
              </a:r>
              <a:endParaRPr lang="en-US" sz="1600" dirty="0">
                <a:latin typeface="Calibri" pitchFamily="34" charset="0"/>
                <a:cs typeface="Calibri" pitchFamily="34" charset="0"/>
              </a:endParaRPr>
            </a:p>
          </p:txBody>
        </p:sp>
        <mc:AlternateContent xmlns:mc="http://schemas.openxmlformats.org/markup-compatibility/2006" xmlns:a14="http://schemas.microsoft.com/office/drawing/2010/main">
          <mc:Choice Requires="a14">
            <p:sp>
              <p:nvSpPr>
                <p:cNvPr id="50" name="TextBox 49">
                  <a:extLst>
                    <a:ext uri="{FF2B5EF4-FFF2-40B4-BE49-F238E27FC236}">
                      <a16:creationId xmlns:a16="http://schemas.microsoft.com/office/drawing/2014/main" id="{D15334C3-9C67-40DC-91D5-47AD4405FF28}"/>
                    </a:ext>
                  </a:extLst>
                </p:cNvPr>
                <p:cNvSpPr txBox="1"/>
                <p:nvPr/>
              </p:nvSpPr>
              <p:spPr>
                <a:xfrm>
                  <a:off x="1962614" y="2257496"/>
                  <a:ext cx="802888" cy="369332"/>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i="1" smtClean="0">
                                <a:latin typeface="Cambria Math" panose="02040503050406030204" pitchFamily="18" charset="0"/>
                              </a:rPr>
                            </m:ctrlPr>
                          </m:sSubPr>
                          <m:e>
                            <m:r>
                              <a:rPr lang="en-US" b="0" i="1" smtClean="0">
                                <a:latin typeface="Cambria Math" panose="02040503050406030204" pitchFamily="18" charset="0"/>
                              </a:rPr>
                              <m:t>𝑇</m:t>
                            </m:r>
                          </m:e>
                          <m:sub>
                            <m:r>
                              <a:rPr lang="en-US" b="0" i="1" smtClean="0">
                                <a:latin typeface="Cambria Math" panose="02040503050406030204" pitchFamily="18" charset="0"/>
                              </a:rPr>
                              <m:t>0</m:t>
                            </m:r>
                          </m:sub>
                        </m:sSub>
                      </m:oMath>
                    </m:oMathPara>
                  </a14:m>
                  <a:endParaRPr lang="en-US" dirty="0"/>
                </a:p>
              </p:txBody>
            </p:sp>
          </mc:Choice>
          <mc:Fallback xmlns="">
            <p:sp>
              <p:nvSpPr>
                <p:cNvPr id="50" name="TextBox 49">
                  <a:extLst>
                    <a:ext uri="{FF2B5EF4-FFF2-40B4-BE49-F238E27FC236}">
                      <a16:creationId xmlns:a16="http://schemas.microsoft.com/office/drawing/2014/main" id="{D15334C3-9C67-40DC-91D5-47AD4405FF28}"/>
                    </a:ext>
                  </a:extLst>
                </p:cNvPr>
                <p:cNvSpPr txBox="1">
                  <a:spLocks noRot="1" noChangeAspect="1" noMove="1" noResize="1" noEditPoints="1" noAdjustHandles="1" noChangeArrowheads="1" noChangeShapeType="1" noTextEdit="1"/>
                </p:cNvSpPr>
                <p:nvPr/>
              </p:nvSpPr>
              <p:spPr>
                <a:xfrm>
                  <a:off x="1962614" y="2257496"/>
                  <a:ext cx="802888" cy="369332"/>
                </a:xfrm>
                <a:prstGeom prst="rect">
                  <a:avLst/>
                </a:prstGeom>
                <a:blipFill>
                  <a:blip r:embed="rId5"/>
                  <a:stretch>
                    <a:fillRect/>
                  </a:stretch>
                </a:blipFill>
              </p:spPr>
              <p:txBody>
                <a:bodyPr/>
                <a:lstStyle/>
                <a:p>
                  <a:r>
                    <a:rPr lang="en-US">
                      <a:noFill/>
                    </a:rPr>
                    <a:t> </a:t>
                  </a:r>
                </a:p>
              </p:txBody>
            </p:sp>
          </mc:Fallback>
        </mc:AlternateContent>
      </p:grpSp>
      <p:sp>
        <p:nvSpPr>
          <p:cNvPr id="2" name="Rectangle 1">
            <a:extLst>
              <a:ext uri="{FF2B5EF4-FFF2-40B4-BE49-F238E27FC236}">
                <a16:creationId xmlns:a16="http://schemas.microsoft.com/office/drawing/2014/main" id="{0B1193EA-EF52-4AF7-B5B9-DD55F8AA0430}"/>
              </a:ext>
            </a:extLst>
          </p:cNvPr>
          <p:cNvSpPr/>
          <p:nvPr/>
        </p:nvSpPr>
        <p:spPr>
          <a:xfrm>
            <a:off x="4371529" y="1341614"/>
            <a:ext cx="2514228" cy="2186401"/>
          </a:xfrm>
          <a:prstGeom prst="rect">
            <a:avLst/>
          </a:prstGeom>
          <a:ln>
            <a:solidFill>
              <a:schemeClr val="bg1"/>
            </a:solid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mc:AlternateContent xmlns:mc="http://schemas.openxmlformats.org/markup-compatibility/2006" xmlns:a14="http://schemas.microsoft.com/office/drawing/2010/main">
        <mc:Choice Requires="a14">
          <p:sp>
            <p:nvSpPr>
              <p:cNvPr id="14" name="TextBox 13">
                <a:extLst>
                  <a:ext uri="{FF2B5EF4-FFF2-40B4-BE49-F238E27FC236}">
                    <a16:creationId xmlns:a16="http://schemas.microsoft.com/office/drawing/2014/main" id="{0DF5137F-2272-43BC-A94C-6B2CE6B2DFEC}"/>
                  </a:ext>
                </a:extLst>
              </p:cNvPr>
              <p:cNvSpPr txBox="1"/>
              <p:nvPr/>
            </p:nvSpPr>
            <p:spPr>
              <a:xfrm>
                <a:off x="4183130" y="1371353"/>
                <a:ext cx="802888" cy="369332"/>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i="1" smtClean="0">
                              <a:latin typeface="Cambria Math" panose="02040503050406030204" pitchFamily="18" charset="0"/>
                            </a:rPr>
                          </m:ctrlPr>
                        </m:sSubPr>
                        <m:e>
                          <m:r>
                            <a:rPr lang="en-US" b="0" i="1" smtClean="0">
                              <a:latin typeface="Cambria Math" panose="02040503050406030204" pitchFamily="18" charset="0"/>
                            </a:rPr>
                            <m:t>𝑇</m:t>
                          </m:r>
                        </m:e>
                        <m:sub>
                          <m:r>
                            <a:rPr lang="en-US" b="0" i="1" smtClean="0">
                              <a:latin typeface="Cambria Math" panose="02040503050406030204" pitchFamily="18" charset="0"/>
                            </a:rPr>
                            <m:t>1</m:t>
                          </m:r>
                        </m:sub>
                      </m:sSub>
                    </m:oMath>
                  </m:oMathPara>
                </a14:m>
                <a:endParaRPr lang="en-US" dirty="0"/>
              </a:p>
            </p:txBody>
          </p:sp>
        </mc:Choice>
        <mc:Fallback xmlns="">
          <p:sp>
            <p:nvSpPr>
              <p:cNvPr id="14" name="TextBox 13">
                <a:extLst>
                  <a:ext uri="{FF2B5EF4-FFF2-40B4-BE49-F238E27FC236}">
                    <a16:creationId xmlns:a16="http://schemas.microsoft.com/office/drawing/2014/main" id="{0DF5137F-2272-43BC-A94C-6B2CE6B2DFEC}"/>
                  </a:ext>
                </a:extLst>
              </p:cNvPr>
              <p:cNvSpPr txBox="1">
                <a:spLocks noRot="1" noChangeAspect="1" noMove="1" noResize="1" noEditPoints="1" noAdjustHandles="1" noChangeArrowheads="1" noChangeShapeType="1" noTextEdit="1"/>
              </p:cNvSpPr>
              <p:nvPr/>
            </p:nvSpPr>
            <p:spPr>
              <a:xfrm>
                <a:off x="4183130" y="1371353"/>
                <a:ext cx="802888" cy="369332"/>
              </a:xfrm>
              <a:prstGeom prst="rect">
                <a:avLst/>
              </a:prstGeom>
              <a:blipFill>
                <a:blip r:embed="rId6"/>
                <a:stretch>
                  <a:fillRect/>
                </a:stretch>
              </a:blipFill>
            </p:spPr>
            <p:txBody>
              <a:bodyPr/>
              <a:lstStyle/>
              <a:p>
                <a:r>
                  <a:rPr lang="en-US">
                    <a:noFill/>
                  </a:rPr>
                  <a:t> </a:t>
                </a:r>
              </a:p>
            </p:txBody>
          </p:sp>
        </mc:Fallback>
      </mc:AlternateContent>
      <p:cxnSp>
        <p:nvCxnSpPr>
          <p:cNvPr id="13" name="Straight Arrow Connector 12">
            <a:extLst>
              <a:ext uri="{FF2B5EF4-FFF2-40B4-BE49-F238E27FC236}">
                <a16:creationId xmlns:a16="http://schemas.microsoft.com/office/drawing/2014/main" id="{E681AC74-1E2F-431D-9824-D39F0D083C35}"/>
              </a:ext>
            </a:extLst>
          </p:cNvPr>
          <p:cNvCxnSpPr>
            <a:cxnSpLocks/>
          </p:cNvCxnSpPr>
          <p:nvPr/>
        </p:nvCxnSpPr>
        <p:spPr>
          <a:xfrm flipV="1">
            <a:off x="2820771" y="2635800"/>
            <a:ext cx="227375" cy="144936"/>
          </a:xfrm>
          <a:prstGeom prst="straightConnector1">
            <a:avLst/>
          </a:prstGeom>
          <a:ln w="6350">
            <a:solidFill>
              <a:schemeClr val="tx1"/>
            </a:solidFill>
            <a:tailEnd type="triangle"/>
          </a:ln>
        </p:spPr>
        <p:style>
          <a:lnRef idx="2">
            <a:schemeClr val="accent1"/>
          </a:lnRef>
          <a:fillRef idx="0">
            <a:schemeClr val="accent1"/>
          </a:fillRef>
          <a:effectRef idx="1">
            <a:schemeClr val="accent1"/>
          </a:effectRef>
          <a:fontRef idx="minor">
            <a:schemeClr val="tx1"/>
          </a:fontRef>
        </p:style>
      </p:cxnSp>
      <p:cxnSp>
        <p:nvCxnSpPr>
          <p:cNvPr id="16" name="Straight Arrow Connector 15">
            <a:extLst>
              <a:ext uri="{FF2B5EF4-FFF2-40B4-BE49-F238E27FC236}">
                <a16:creationId xmlns:a16="http://schemas.microsoft.com/office/drawing/2014/main" id="{BCB75757-80E1-4E4A-B8E2-4B4C05D050F2}"/>
              </a:ext>
            </a:extLst>
          </p:cNvPr>
          <p:cNvCxnSpPr>
            <a:cxnSpLocks/>
          </p:cNvCxnSpPr>
          <p:nvPr/>
        </p:nvCxnSpPr>
        <p:spPr>
          <a:xfrm flipH="1" flipV="1">
            <a:off x="3226118" y="2635800"/>
            <a:ext cx="208956" cy="144938"/>
          </a:xfrm>
          <a:prstGeom prst="straightConnector1">
            <a:avLst/>
          </a:prstGeom>
          <a:ln w="6350">
            <a:solidFill>
              <a:schemeClr val="tx1"/>
            </a:solidFill>
            <a:tailEnd type="triangle"/>
          </a:ln>
        </p:spPr>
        <p:style>
          <a:lnRef idx="2">
            <a:schemeClr val="accent1"/>
          </a:lnRef>
          <a:fillRef idx="0">
            <a:schemeClr val="accent1"/>
          </a:fillRef>
          <a:effectRef idx="1">
            <a:schemeClr val="accent1"/>
          </a:effectRef>
          <a:fontRef idx="minor">
            <a:schemeClr val="tx1"/>
          </a:fontRef>
        </p:style>
      </p:cxnSp>
      <mc:AlternateContent xmlns:mc="http://schemas.openxmlformats.org/markup-compatibility/2006" xmlns:a14="http://schemas.microsoft.com/office/drawing/2010/main">
        <mc:Choice Requires="a14">
          <p:sp>
            <p:nvSpPr>
              <p:cNvPr id="17" name="TextBox 16">
                <a:extLst>
                  <a:ext uri="{FF2B5EF4-FFF2-40B4-BE49-F238E27FC236}">
                    <a16:creationId xmlns:a16="http://schemas.microsoft.com/office/drawing/2014/main" id="{07A9255D-9E92-417F-B65D-D66A362B6168}"/>
                  </a:ext>
                </a:extLst>
              </p:cNvPr>
              <p:cNvSpPr txBox="1"/>
              <p:nvPr/>
            </p:nvSpPr>
            <p:spPr>
              <a:xfrm>
                <a:off x="3438150" y="2398923"/>
                <a:ext cx="1462058" cy="523220"/>
              </a:xfrm>
              <a:prstGeom prst="rect">
                <a:avLst/>
              </a:prstGeom>
              <a:noFill/>
            </p:spPr>
            <p:txBody>
              <a:bodyPr wrap="square" rtlCol="0">
                <a:spAutoFit/>
              </a:bodyPr>
              <a:lstStyle/>
              <a:p>
                <a:r>
                  <a:rPr lang="en-US" sz="1400" dirty="0">
                    <a:latin typeface="Calibri" panose="020F0502020204030204" pitchFamily="34" charset="0"/>
                    <a:cs typeface="Calibri" panose="020F0502020204030204" pitchFamily="34" charset="0"/>
                  </a:rPr>
                  <a:t>Interpolate from </a:t>
                </a:r>
                <a14:m>
                  <m:oMath xmlns:m="http://schemas.openxmlformats.org/officeDocument/2006/math">
                    <m:sSub>
                      <m:sSubPr>
                        <m:ctrlPr>
                          <a:rPr lang="en-US" sz="1400" i="1">
                            <a:latin typeface="Cambria Math" panose="02040503050406030204" pitchFamily="18" charset="0"/>
                          </a:rPr>
                        </m:ctrlPr>
                      </m:sSubPr>
                      <m:e>
                        <m:r>
                          <m:rPr>
                            <m:sty m:val="p"/>
                          </m:rPr>
                          <a:rPr lang="el-GR" sz="1400" i="1">
                            <a:latin typeface="Cambria Math" panose="02040503050406030204" pitchFamily="18" charset="0"/>
                            <a:ea typeface="Cambria Math" panose="02040503050406030204" pitchFamily="18" charset="0"/>
                          </a:rPr>
                          <m:t>Ω</m:t>
                        </m:r>
                      </m:e>
                      <m:sub>
                        <m:r>
                          <a:rPr lang="en-US" sz="1400" i="1">
                            <a:latin typeface="Cambria Math" panose="02040503050406030204" pitchFamily="18" charset="0"/>
                          </a:rPr>
                          <m:t>2</m:t>
                        </m:r>
                      </m:sub>
                    </m:sSub>
                  </m:oMath>
                </a14:m>
                <a:r>
                  <a:rPr lang="en-US" sz="1400" dirty="0">
                    <a:latin typeface="Calibri" panose="020F0502020204030204" pitchFamily="34" charset="0"/>
                    <a:cs typeface="Calibri" panose="020F0502020204030204" pitchFamily="34" charset="0"/>
                  </a:rPr>
                  <a:t> to </a:t>
                </a:r>
                <a14:m>
                  <m:oMath xmlns:m="http://schemas.openxmlformats.org/officeDocument/2006/math">
                    <m:sSub>
                      <m:sSubPr>
                        <m:ctrlPr>
                          <a:rPr lang="en-US" sz="1400" i="1">
                            <a:latin typeface="Cambria Math" panose="02040503050406030204" pitchFamily="18" charset="0"/>
                            <a:cs typeface="Calibri" panose="020F0502020204030204" pitchFamily="34" charset="0"/>
                          </a:rPr>
                        </m:ctrlPr>
                      </m:sSubPr>
                      <m:e>
                        <m:r>
                          <m:rPr>
                            <m:sty m:val="p"/>
                          </m:rPr>
                          <a:rPr lang="el-GR" sz="1400" i="1">
                            <a:latin typeface="Cambria Math" panose="02040503050406030204" pitchFamily="18" charset="0"/>
                            <a:ea typeface="Cambria Math" panose="02040503050406030204" pitchFamily="18" charset="0"/>
                            <a:cs typeface="Calibri" panose="020F0502020204030204" pitchFamily="34" charset="0"/>
                          </a:rPr>
                          <m:t>Γ</m:t>
                        </m:r>
                      </m:e>
                      <m:sub>
                        <m:r>
                          <a:rPr lang="en-US" sz="1400" i="1">
                            <a:latin typeface="Cambria Math" panose="02040503050406030204" pitchFamily="18" charset="0"/>
                            <a:cs typeface="Calibri" panose="020F0502020204030204" pitchFamily="34" charset="0"/>
                          </a:rPr>
                          <m:t>1</m:t>
                        </m:r>
                      </m:sub>
                    </m:sSub>
                  </m:oMath>
                </a14:m>
                <a:r>
                  <a:rPr lang="en-US" sz="1400" dirty="0">
                    <a:latin typeface="Calibri" panose="020F0502020204030204" pitchFamily="34" charset="0"/>
                    <a:cs typeface="Calibri" panose="020F0502020204030204" pitchFamily="34" charset="0"/>
                  </a:rPr>
                  <a:t> </a:t>
                </a:r>
              </a:p>
            </p:txBody>
          </p:sp>
        </mc:Choice>
        <mc:Fallback xmlns="">
          <p:sp>
            <p:nvSpPr>
              <p:cNvPr id="17" name="TextBox 16">
                <a:extLst>
                  <a:ext uri="{FF2B5EF4-FFF2-40B4-BE49-F238E27FC236}">
                    <a16:creationId xmlns:a16="http://schemas.microsoft.com/office/drawing/2014/main" id="{07A9255D-9E92-417F-B65D-D66A362B6168}"/>
                  </a:ext>
                </a:extLst>
              </p:cNvPr>
              <p:cNvSpPr txBox="1">
                <a:spLocks noRot="1" noChangeAspect="1" noMove="1" noResize="1" noEditPoints="1" noAdjustHandles="1" noChangeArrowheads="1" noChangeShapeType="1" noTextEdit="1"/>
              </p:cNvSpPr>
              <p:nvPr/>
            </p:nvSpPr>
            <p:spPr>
              <a:xfrm>
                <a:off x="3438150" y="2398923"/>
                <a:ext cx="1462058" cy="523220"/>
              </a:xfrm>
              <a:prstGeom prst="rect">
                <a:avLst/>
              </a:prstGeom>
              <a:blipFill>
                <a:blip r:embed="rId7"/>
                <a:stretch>
                  <a:fillRect l="-1250" t="-2353" b="-11765"/>
                </a:stretch>
              </a:blipFill>
            </p:spPr>
            <p:txBody>
              <a:bodyPr/>
              <a:lstStyle/>
              <a:p>
                <a:r>
                  <a:rPr lang="en-US">
                    <a:noFill/>
                  </a:rPr>
                  <a:t> </a:t>
                </a:r>
              </a:p>
            </p:txBody>
          </p:sp>
        </mc:Fallback>
      </mc:AlternateContent>
      <p:cxnSp>
        <p:nvCxnSpPr>
          <p:cNvPr id="18" name="Straight Arrow Connector 17">
            <a:extLst>
              <a:ext uri="{FF2B5EF4-FFF2-40B4-BE49-F238E27FC236}">
                <a16:creationId xmlns:a16="http://schemas.microsoft.com/office/drawing/2014/main" id="{081E9FAB-3E4D-4E96-89B8-34BA3E2E0548}"/>
              </a:ext>
            </a:extLst>
          </p:cNvPr>
          <p:cNvCxnSpPr>
            <a:cxnSpLocks/>
          </p:cNvCxnSpPr>
          <p:nvPr/>
        </p:nvCxnSpPr>
        <p:spPr>
          <a:xfrm>
            <a:off x="1901811" y="2341754"/>
            <a:ext cx="2469718" cy="0"/>
          </a:xfrm>
          <a:prstGeom prst="straightConnector1">
            <a:avLst/>
          </a:prstGeom>
          <a:ln w="6350">
            <a:solidFill>
              <a:schemeClr val="tx1"/>
            </a:solidFill>
            <a:tailEnd type="triangle"/>
          </a:ln>
        </p:spPr>
        <p:style>
          <a:lnRef idx="2">
            <a:schemeClr val="accent1"/>
          </a:lnRef>
          <a:fillRef idx="0">
            <a:schemeClr val="accent1"/>
          </a:fillRef>
          <a:effectRef idx="1">
            <a:schemeClr val="accent1"/>
          </a:effectRef>
          <a:fontRef idx="minor">
            <a:schemeClr val="tx1"/>
          </a:fontRef>
        </p:style>
      </p:cxnSp>
      <mc:AlternateContent xmlns:mc="http://schemas.openxmlformats.org/markup-compatibility/2006" xmlns:a14="http://schemas.microsoft.com/office/drawing/2010/main">
        <mc:Choice Requires="a14">
          <p:sp>
            <p:nvSpPr>
              <p:cNvPr id="19" name="TextBox 18">
                <a:extLst>
                  <a:ext uri="{FF2B5EF4-FFF2-40B4-BE49-F238E27FC236}">
                    <a16:creationId xmlns:a16="http://schemas.microsoft.com/office/drawing/2014/main" id="{C05A3E63-3489-4C5F-AF25-DBA0213FEB3B}"/>
                  </a:ext>
                </a:extLst>
              </p:cNvPr>
              <p:cNvSpPr txBox="1"/>
              <p:nvPr/>
            </p:nvSpPr>
            <p:spPr>
              <a:xfrm>
                <a:off x="2481970" y="1983200"/>
                <a:ext cx="3378569" cy="307777"/>
              </a:xfrm>
              <a:prstGeom prst="rect">
                <a:avLst/>
              </a:prstGeom>
              <a:noFill/>
            </p:spPr>
            <p:txBody>
              <a:bodyPr wrap="square" rtlCol="0">
                <a:spAutoFit/>
              </a:bodyPr>
              <a:lstStyle/>
              <a:p>
                <a:r>
                  <a:rPr lang="en-US" sz="1400" dirty="0">
                    <a:latin typeface="Calibri" panose="020F0502020204030204" pitchFamily="34" charset="0"/>
                    <a:cs typeface="Calibri" panose="020F0502020204030204" pitchFamily="34" charset="0"/>
                  </a:rPr>
                  <a:t>Integrate using </a:t>
                </a:r>
                <a14:m>
                  <m:oMath xmlns:m="http://schemas.openxmlformats.org/officeDocument/2006/math">
                    <m:sSub>
                      <m:sSubPr>
                        <m:ctrlPr>
                          <a:rPr lang="en-US" sz="1400" i="1">
                            <a:latin typeface="Cambria Math" panose="02040503050406030204" pitchFamily="18" charset="0"/>
                          </a:rPr>
                        </m:ctrlPr>
                      </m:sSubPr>
                      <m:e>
                        <m:r>
                          <a:rPr lang="en-US" sz="1400" i="1">
                            <a:latin typeface="Cambria Math" panose="02040503050406030204" pitchFamily="18" charset="0"/>
                            <a:ea typeface="Cambria Math" panose="02040503050406030204" pitchFamily="18" charset="0"/>
                            <a:cs typeface="Calibri" panose="020F0502020204030204" pitchFamily="34" charset="0"/>
                          </a:rPr>
                          <m:t>𝛥</m:t>
                        </m:r>
                        <m:r>
                          <a:rPr lang="en-US" sz="1400" i="1">
                            <a:latin typeface="Cambria Math" panose="02040503050406030204" pitchFamily="18" charset="0"/>
                            <a:ea typeface="Cambria Math" panose="02040503050406030204" pitchFamily="18" charset="0"/>
                            <a:cs typeface="Calibri" panose="020F0502020204030204" pitchFamily="34" charset="0"/>
                          </a:rPr>
                          <m:t>𝑡</m:t>
                        </m:r>
                      </m:e>
                      <m:sub>
                        <m:r>
                          <a:rPr lang="en-US" sz="1400" i="1">
                            <a:latin typeface="Cambria Math" panose="02040503050406030204" pitchFamily="18" charset="0"/>
                          </a:rPr>
                          <m:t>1</m:t>
                        </m:r>
                      </m:sub>
                    </m:sSub>
                  </m:oMath>
                </a14:m>
                <a:endParaRPr lang="en-US" sz="1400" dirty="0">
                  <a:latin typeface="Calibri" panose="020F0502020204030204" pitchFamily="34" charset="0"/>
                  <a:cs typeface="Calibri" panose="020F0502020204030204" pitchFamily="34" charset="0"/>
                </a:endParaRPr>
              </a:p>
            </p:txBody>
          </p:sp>
        </mc:Choice>
        <mc:Fallback xmlns="">
          <p:sp>
            <p:nvSpPr>
              <p:cNvPr id="19" name="TextBox 18">
                <a:extLst>
                  <a:ext uri="{FF2B5EF4-FFF2-40B4-BE49-F238E27FC236}">
                    <a16:creationId xmlns:a16="http://schemas.microsoft.com/office/drawing/2014/main" id="{C05A3E63-3489-4C5F-AF25-DBA0213FEB3B}"/>
                  </a:ext>
                </a:extLst>
              </p:cNvPr>
              <p:cNvSpPr txBox="1">
                <a:spLocks noRot="1" noChangeAspect="1" noMove="1" noResize="1" noEditPoints="1" noAdjustHandles="1" noChangeArrowheads="1" noChangeShapeType="1" noTextEdit="1"/>
              </p:cNvSpPr>
              <p:nvPr/>
            </p:nvSpPr>
            <p:spPr>
              <a:xfrm>
                <a:off x="2481970" y="1983200"/>
                <a:ext cx="3378569" cy="307777"/>
              </a:xfrm>
              <a:prstGeom prst="rect">
                <a:avLst/>
              </a:prstGeom>
              <a:blipFill>
                <a:blip r:embed="rId8"/>
                <a:stretch>
                  <a:fillRect l="-542" t="-1961" b="-19608"/>
                </a:stretch>
              </a:blipFill>
            </p:spPr>
            <p:txBody>
              <a:bodyPr/>
              <a:lstStyle/>
              <a:p>
                <a:r>
                  <a:rPr lang="en-US">
                    <a:noFill/>
                  </a:rPr>
                  <a:t> </a:t>
                </a:r>
              </a:p>
            </p:txBody>
          </p:sp>
        </mc:Fallback>
      </mc:AlternateContent>
      <p:sp>
        <p:nvSpPr>
          <p:cNvPr id="20" name="Rectangle 19">
            <a:extLst>
              <a:ext uri="{FF2B5EF4-FFF2-40B4-BE49-F238E27FC236}">
                <a16:creationId xmlns:a16="http://schemas.microsoft.com/office/drawing/2014/main" id="{907CCBB2-B863-4496-8ACE-21FEF34F3B07}"/>
              </a:ext>
            </a:extLst>
          </p:cNvPr>
          <p:cNvSpPr/>
          <p:nvPr/>
        </p:nvSpPr>
        <p:spPr>
          <a:xfrm>
            <a:off x="319749" y="1292970"/>
            <a:ext cx="1230271" cy="1227206"/>
          </a:xfrm>
          <a:prstGeom prst="rect">
            <a:avLst/>
          </a:prstGeom>
          <a:no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mc:AlternateContent xmlns:mc="http://schemas.openxmlformats.org/markup-compatibility/2006" xmlns:a14="http://schemas.microsoft.com/office/drawing/2010/main">
        <mc:Choice Requires="a14">
          <p:sp>
            <p:nvSpPr>
              <p:cNvPr id="21" name="TextBox 20">
                <a:extLst>
                  <a:ext uri="{FF2B5EF4-FFF2-40B4-BE49-F238E27FC236}">
                    <a16:creationId xmlns:a16="http://schemas.microsoft.com/office/drawing/2014/main" id="{D41FBFD6-4723-40D6-AC8E-41E524835B62}"/>
                  </a:ext>
                </a:extLst>
              </p:cNvPr>
              <p:cNvSpPr txBox="1"/>
              <p:nvPr/>
            </p:nvSpPr>
            <p:spPr>
              <a:xfrm>
                <a:off x="143136" y="3528015"/>
                <a:ext cx="8798312" cy="4339650"/>
              </a:xfrm>
              <a:prstGeom prst="rect">
                <a:avLst/>
              </a:prstGeom>
              <a:noFill/>
            </p:spPr>
            <p:txBody>
              <a:bodyPr wrap="square" rtlCol="0">
                <a:spAutoFit/>
              </a:bodyPr>
              <a:lstStyle/>
              <a:p>
                <a:r>
                  <a:rPr lang="en-US" sz="1900" b="1" i="1" u="sng" dirty="0">
                    <a:latin typeface="Calibri" panose="020F0502020204030204" pitchFamily="34" charset="0"/>
                    <a:cs typeface="Calibri" panose="020F0502020204030204" pitchFamily="34" charset="0"/>
                  </a:rPr>
                  <a:t>Step 0</a:t>
                </a:r>
                <a:r>
                  <a:rPr lang="en-US" sz="1900" b="1" i="1" dirty="0">
                    <a:latin typeface="Calibri" panose="020F0502020204030204" pitchFamily="34" charset="0"/>
                    <a:cs typeface="Calibri" panose="020F0502020204030204" pitchFamily="34" charset="0"/>
                  </a:rPr>
                  <a:t>: </a:t>
                </a:r>
                <a:r>
                  <a:rPr lang="en-US" sz="1900" dirty="0">
                    <a:latin typeface="Calibri" panose="020F0502020204030204" pitchFamily="34" charset="0"/>
                    <a:cs typeface="Calibri" panose="020F0502020204030204" pitchFamily="34" charset="0"/>
                  </a:rPr>
                  <a:t>Initialize </a:t>
                </a:r>
                <a14:m>
                  <m:oMath xmlns:m="http://schemas.openxmlformats.org/officeDocument/2006/math">
                    <m:r>
                      <a:rPr lang="en-US" sz="1900" i="1" dirty="0">
                        <a:latin typeface="Cambria Math" panose="02040503050406030204" pitchFamily="18" charset="0"/>
                        <a:cs typeface="Calibri" panose="020F0502020204030204" pitchFamily="34" charset="0"/>
                      </a:rPr>
                      <m:t>𝑖</m:t>
                    </m:r>
                    <m:r>
                      <a:rPr lang="en-US" sz="1900" i="1" dirty="0">
                        <a:latin typeface="Cambria Math" panose="02040503050406030204" pitchFamily="18" charset="0"/>
                        <a:cs typeface="Calibri" panose="020F0502020204030204" pitchFamily="34" charset="0"/>
                      </a:rPr>
                      <m:t>=0 </m:t>
                    </m:r>
                    <m:r>
                      <m:rPr>
                        <m:nor/>
                      </m:rPr>
                      <a:rPr lang="en-US" sz="1900" dirty="0">
                        <a:latin typeface="Calibri" panose="020F0502020204030204" pitchFamily="34" charset="0"/>
                        <a:cs typeface="Calibri" panose="020F0502020204030204" pitchFamily="34" charset="0"/>
                      </a:rPr>
                      <m:t>(</m:t>
                    </m:r>
                    <m:r>
                      <m:rPr>
                        <m:nor/>
                      </m:rPr>
                      <a:rPr lang="en-US" sz="1900" dirty="0">
                        <a:latin typeface="Calibri" panose="020F0502020204030204" pitchFamily="34" charset="0"/>
                        <a:cs typeface="Calibri" panose="020F0502020204030204" pitchFamily="34" charset="0"/>
                      </a:rPr>
                      <m:t>controller</m:t>
                    </m:r>
                    <m:r>
                      <m:rPr>
                        <m:nor/>
                      </m:rPr>
                      <a:rPr lang="en-US" sz="1900" dirty="0">
                        <a:latin typeface="Calibri" panose="020F0502020204030204" pitchFamily="34" charset="0"/>
                        <a:cs typeface="Calibri" panose="020F0502020204030204" pitchFamily="34" charset="0"/>
                      </a:rPr>
                      <m:t> </m:t>
                    </m:r>
                    <m:r>
                      <m:rPr>
                        <m:nor/>
                      </m:rPr>
                      <a:rPr lang="en-US" sz="1900" dirty="0">
                        <a:latin typeface="Calibri" panose="020F0502020204030204" pitchFamily="34" charset="0"/>
                        <a:cs typeface="Calibri" panose="020F0502020204030204" pitchFamily="34" charset="0"/>
                      </a:rPr>
                      <m:t>time</m:t>
                    </m:r>
                    <m:r>
                      <m:rPr>
                        <m:nor/>
                      </m:rPr>
                      <a:rPr lang="en-US" sz="1900" dirty="0">
                        <a:latin typeface="Calibri" panose="020F0502020204030204" pitchFamily="34" charset="0"/>
                        <a:cs typeface="Calibri" panose="020F0502020204030204" pitchFamily="34" charset="0"/>
                      </a:rPr>
                      <m:t> </m:t>
                    </m:r>
                    <m:r>
                      <m:rPr>
                        <m:nor/>
                      </m:rPr>
                      <a:rPr lang="en-US" sz="1900" dirty="0">
                        <a:latin typeface="Calibri" panose="020F0502020204030204" pitchFamily="34" charset="0"/>
                        <a:cs typeface="Calibri" panose="020F0502020204030204" pitchFamily="34" charset="0"/>
                      </a:rPr>
                      <m:t>index</m:t>
                    </m:r>
                    <m:r>
                      <m:rPr>
                        <m:nor/>
                      </m:rPr>
                      <a:rPr lang="en-US" sz="1900" dirty="0">
                        <a:latin typeface="Calibri" panose="020F0502020204030204" pitchFamily="34" charset="0"/>
                        <a:cs typeface="Calibri" panose="020F0502020204030204" pitchFamily="34" charset="0"/>
                      </a:rPr>
                      <m:t>).</m:t>
                    </m:r>
                  </m:oMath>
                </a14:m>
                <a:endParaRPr lang="en-US" sz="19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r>
                  <a:rPr lang="en-US" sz="1900" b="1" i="1" u="sng" dirty="0">
                    <a:latin typeface="Calibri" panose="020F0502020204030204" pitchFamily="34" charset="0"/>
                    <a:cs typeface="Calibri" panose="020F0502020204030204" pitchFamily="34" charset="0"/>
                  </a:rPr>
                  <a:t>Step 1</a:t>
                </a:r>
                <a:r>
                  <a:rPr lang="en-US" sz="1900" b="1" i="1" dirty="0">
                    <a:latin typeface="Calibri" panose="020F0502020204030204" pitchFamily="34" charset="0"/>
                    <a:cs typeface="Calibri" panose="020F0502020204030204" pitchFamily="34" charset="0"/>
                  </a:rPr>
                  <a:t>:</a:t>
                </a:r>
                <a:r>
                  <a:rPr lang="en-US" sz="1900" dirty="0">
                    <a:latin typeface="Calibri" panose="020F0502020204030204" pitchFamily="34" charset="0"/>
                    <a:cs typeface="Calibri" panose="020F0502020204030204" pitchFamily="34" charset="0"/>
                  </a:rPr>
                  <a:t> Advance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solution from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sub>
                    </m:sSub>
                  </m:oMath>
                </a14:m>
                <a:r>
                  <a:rPr lang="en-US" sz="1900" dirty="0">
                    <a:latin typeface="Calibri" panose="020F0502020204030204" pitchFamily="34" charset="0"/>
                    <a:cs typeface="Calibri" panose="020F0502020204030204" pitchFamily="34" charset="0"/>
                  </a:rPr>
                  <a:t> to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using time-stepper in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with time-step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ea typeface="Cambria Math" panose="02040503050406030204" pitchFamily="18" charset="0"/>
                            <a:cs typeface="Calibri" panose="020F0502020204030204" pitchFamily="34" charset="0"/>
                          </a:rPr>
                          <m:t>𝛥</m:t>
                        </m:r>
                        <m:r>
                          <a:rPr lang="en-US" sz="1900" i="1">
                            <a:latin typeface="Cambria Math" panose="02040503050406030204" pitchFamily="18" charset="0"/>
                            <a:ea typeface="Cambria Math" panose="02040503050406030204" pitchFamily="18" charset="0"/>
                            <a:cs typeface="Calibri" panose="020F0502020204030204" pitchFamily="34" charset="0"/>
                          </a:rPr>
                          <m:t>𝑡</m:t>
                        </m:r>
                      </m:e>
                      <m:sub>
                        <m:r>
                          <a:rPr lang="en-US" sz="1900" i="1">
                            <a:latin typeface="Cambria Math" panose="02040503050406030204" pitchFamily="18" charset="0"/>
                          </a:rPr>
                          <m:t>1</m:t>
                        </m:r>
                      </m:sub>
                    </m:sSub>
                    <m:r>
                      <a:rPr lang="en-US" sz="1900">
                        <a:latin typeface="Cambria Math" panose="02040503050406030204" pitchFamily="18" charset="0"/>
                      </a:rPr>
                      <m:t>, </m:t>
                    </m:r>
                  </m:oMath>
                </a14:m>
                <a:r>
                  <a:rPr lang="en-US" sz="1900" dirty="0">
                    <a:latin typeface="Calibri" panose="020F0502020204030204" pitchFamily="34" charset="0"/>
                  </a:rPr>
                  <a:t>using solution in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2</m:t>
                        </m:r>
                      </m:sub>
                    </m:sSub>
                  </m:oMath>
                </a14:m>
                <a:r>
                  <a:rPr lang="en-US" sz="1900" dirty="0">
                    <a:latin typeface="Calibri" panose="020F0502020204030204" pitchFamily="34" charset="0"/>
                    <a:cs typeface="Calibri" panose="020F0502020204030204" pitchFamily="34" charset="0"/>
                  </a:rPr>
                  <a:t> interpolated to </a:t>
                </a:r>
                <a14:m>
                  <m:oMath xmlns:m="http://schemas.openxmlformats.org/officeDocument/2006/math">
                    <m:sSub>
                      <m:sSubPr>
                        <m:ctrlPr>
                          <a:rPr lang="en-US" sz="1900" i="1">
                            <a:latin typeface="Cambria Math" panose="02040503050406030204" pitchFamily="18" charset="0"/>
                            <a:cs typeface="Calibri" panose="020F0502020204030204" pitchFamily="34" charset="0"/>
                          </a:rPr>
                        </m:ctrlPr>
                      </m:sSubPr>
                      <m:e>
                        <m:r>
                          <m:rPr>
                            <m:sty m:val="p"/>
                          </m:rPr>
                          <a:rPr lang="el-GR" sz="1900" i="1">
                            <a:latin typeface="Cambria Math" panose="02040503050406030204" pitchFamily="18" charset="0"/>
                            <a:ea typeface="Cambria Math" panose="02040503050406030204" pitchFamily="18" charset="0"/>
                            <a:cs typeface="Calibri" panose="020F0502020204030204" pitchFamily="34" charset="0"/>
                          </a:rPr>
                          <m:t>Γ</m:t>
                        </m:r>
                      </m:e>
                      <m:sub>
                        <m:r>
                          <a:rPr lang="en-US" sz="1900" i="1">
                            <a:latin typeface="Cambria Math" panose="02040503050406030204" pitchFamily="18" charset="0"/>
                            <a:cs typeface="Calibri" panose="020F0502020204030204" pitchFamily="34" charset="0"/>
                          </a:rPr>
                          <m:t>1</m:t>
                        </m:r>
                      </m:sub>
                    </m:sSub>
                  </m:oMath>
                </a14:m>
                <a:r>
                  <a:rPr lang="en-US" sz="1900" dirty="0">
                    <a:latin typeface="Calibri" panose="020F0502020204030204" pitchFamily="34" charset="0"/>
                  </a:rPr>
                  <a:t> at times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sub>
                    </m:sSub>
                    <m:r>
                      <a:rPr lang="en-US" sz="1900" i="1">
                        <a:latin typeface="Cambria Math" panose="02040503050406030204" pitchFamily="18" charset="0"/>
                      </a:rPr>
                      <m:t>+</m:t>
                    </m:r>
                    <m:r>
                      <a:rPr lang="en-US" sz="1900" i="1">
                        <a:latin typeface="Cambria Math" panose="02040503050406030204" pitchFamily="18" charset="0"/>
                      </a:rPr>
                      <m:t>𝑛</m:t>
                    </m:r>
                    <m:sSub>
                      <m:sSubPr>
                        <m:ctrlPr>
                          <a:rPr lang="en-US" sz="1900" i="1">
                            <a:latin typeface="Cambria Math" panose="02040503050406030204" pitchFamily="18" charset="0"/>
                          </a:rPr>
                        </m:ctrlPr>
                      </m:sSubPr>
                      <m:e>
                        <m:r>
                          <a:rPr lang="en-US" sz="1900" i="1">
                            <a:latin typeface="Cambria Math" panose="02040503050406030204" pitchFamily="18" charset="0"/>
                            <a:ea typeface="Cambria Math" panose="02040503050406030204" pitchFamily="18" charset="0"/>
                            <a:cs typeface="Calibri" panose="020F0502020204030204" pitchFamily="34" charset="0"/>
                          </a:rPr>
                          <m:t>𝛥</m:t>
                        </m:r>
                        <m:r>
                          <a:rPr lang="en-US" sz="1900" i="1">
                            <a:latin typeface="Cambria Math" panose="02040503050406030204" pitchFamily="18" charset="0"/>
                            <a:ea typeface="Cambria Math" panose="02040503050406030204" pitchFamily="18" charset="0"/>
                            <a:cs typeface="Calibri" panose="020F0502020204030204" pitchFamily="34" charset="0"/>
                          </a:rPr>
                          <m:t>𝑡</m:t>
                        </m:r>
                      </m:e>
                      <m:sub>
                        <m:r>
                          <a:rPr lang="en-US" sz="1900" i="1">
                            <a:latin typeface="Cambria Math" panose="02040503050406030204" pitchFamily="18" charset="0"/>
                          </a:rPr>
                          <m:t>1</m:t>
                        </m:r>
                      </m:sub>
                    </m:sSub>
                    <m:r>
                      <a:rPr lang="en-US" sz="1900">
                        <a:latin typeface="Cambria Math" panose="02040503050406030204" pitchFamily="18" charset="0"/>
                      </a:rPr>
                      <m:t>.</m:t>
                    </m:r>
                  </m:oMath>
                </a14:m>
                <a:endParaRPr lang="en-US" sz="1900" dirty="0">
                  <a:latin typeface="Calibri" panose="020F0502020204030204" pitchFamily="34" charset="0"/>
                </a:endParaRPr>
              </a:p>
              <a:p>
                <a:endParaRPr lang="en-US" sz="400" dirty="0">
                  <a:latin typeface="Calibri" panose="020F0502020204030204" pitchFamily="34" charset="0"/>
                </a:endParaRPr>
              </a:p>
              <a:p>
                <a:endParaRPr lang="en-US" sz="400" dirty="0">
                  <a:latin typeface="Calibri" panose="020F0502020204030204" pitchFamily="34" charset="0"/>
                </a:endParaRPr>
              </a:p>
              <a:p>
                <a:r>
                  <a:rPr lang="en-US" sz="1900" b="1" i="1" u="sng" dirty="0">
                    <a:latin typeface="Calibri" panose="020F0502020204030204" pitchFamily="34" charset="0"/>
                    <a:cs typeface="Calibri" panose="020F0502020204030204" pitchFamily="34" charset="0"/>
                  </a:rPr>
                  <a:t>Step 2</a:t>
                </a:r>
                <a:r>
                  <a:rPr lang="en-US" sz="1900" b="1" i="1" dirty="0">
                    <a:latin typeface="Calibri" panose="020F0502020204030204" pitchFamily="34" charset="0"/>
                    <a:cs typeface="Calibri" panose="020F0502020204030204" pitchFamily="34" charset="0"/>
                  </a:rPr>
                  <a:t>:</a:t>
                </a:r>
                <a:r>
                  <a:rPr lang="en-US" sz="1900" i="1" dirty="0">
                    <a:latin typeface="Calibri" panose="020F0502020204030204" pitchFamily="34" charset="0"/>
                    <a:cs typeface="Calibri" panose="020F0502020204030204" pitchFamily="34" charset="0"/>
                  </a:rPr>
                  <a:t> </a:t>
                </a:r>
                <a:r>
                  <a:rPr lang="en-US" sz="1900" dirty="0">
                    <a:latin typeface="Calibri" panose="020F0502020204030204" pitchFamily="34" charset="0"/>
                    <a:cs typeface="Calibri" panose="020F0502020204030204" pitchFamily="34" charset="0"/>
                  </a:rPr>
                  <a:t>Advance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2</m:t>
                        </m:r>
                      </m:sub>
                    </m:sSub>
                  </m:oMath>
                </a14:m>
                <a:r>
                  <a:rPr lang="en-US" sz="1900" dirty="0">
                    <a:latin typeface="Calibri" panose="020F0502020204030204" pitchFamily="34" charset="0"/>
                    <a:cs typeface="Calibri" panose="020F0502020204030204" pitchFamily="34" charset="0"/>
                  </a:rPr>
                  <a:t> solution from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sub>
                    </m:sSub>
                  </m:oMath>
                </a14:m>
                <a:r>
                  <a:rPr lang="en-US" sz="1900" dirty="0">
                    <a:latin typeface="Calibri" panose="020F0502020204030204" pitchFamily="34" charset="0"/>
                    <a:cs typeface="Calibri" panose="020F0502020204030204" pitchFamily="34" charset="0"/>
                  </a:rPr>
                  <a:t> to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using time-stepper in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2</m:t>
                        </m:r>
                      </m:sub>
                    </m:sSub>
                  </m:oMath>
                </a14:m>
                <a:r>
                  <a:rPr lang="en-US" sz="1900" dirty="0">
                    <a:latin typeface="Calibri" panose="020F0502020204030204" pitchFamily="34" charset="0"/>
                    <a:cs typeface="Calibri" panose="020F0502020204030204" pitchFamily="34" charset="0"/>
                  </a:rPr>
                  <a:t> with time-step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ea typeface="Cambria Math" panose="02040503050406030204" pitchFamily="18" charset="0"/>
                            <a:cs typeface="Calibri" panose="020F0502020204030204" pitchFamily="34" charset="0"/>
                          </a:rPr>
                          <m:t>𝛥</m:t>
                        </m:r>
                        <m:r>
                          <a:rPr lang="en-US" sz="1900" i="1">
                            <a:latin typeface="Cambria Math" panose="02040503050406030204" pitchFamily="18" charset="0"/>
                            <a:ea typeface="Cambria Math" panose="02040503050406030204" pitchFamily="18" charset="0"/>
                            <a:cs typeface="Calibri" panose="020F0502020204030204" pitchFamily="34" charset="0"/>
                          </a:rPr>
                          <m:t>𝑡</m:t>
                        </m:r>
                      </m:e>
                      <m:sub>
                        <m:r>
                          <a:rPr lang="en-US" sz="1900" i="1">
                            <a:latin typeface="Cambria Math" panose="02040503050406030204" pitchFamily="18" charset="0"/>
                          </a:rPr>
                          <m:t>2</m:t>
                        </m:r>
                      </m:sub>
                    </m:sSub>
                    <m:r>
                      <a:rPr lang="en-US" sz="1900">
                        <a:latin typeface="Cambria Math" panose="02040503050406030204" pitchFamily="18" charset="0"/>
                      </a:rPr>
                      <m:t>, </m:t>
                    </m:r>
                  </m:oMath>
                </a14:m>
                <a:r>
                  <a:rPr lang="en-US" sz="1900" dirty="0">
                    <a:latin typeface="Calibri" panose="020F0502020204030204" pitchFamily="34" charset="0"/>
                  </a:rPr>
                  <a:t>using solution in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interpolated to </a:t>
                </a:r>
                <a14:m>
                  <m:oMath xmlns:m="http://schemas.openxmlformats.org/officeDocument/2006/math">
                    <m:sSub>
                      <m:sSubPr>
                        <m:ctrlPr>
                          <a:rPr lang="en-US" sz="1900" i="1">
                            <a:latin typeface="Cambria Math" panose="02040503050406030204" pitchFamily="18" charset="0"/>
                            <a:cs typeface="Calibri" panose="020F0502020204030204" pitchFamily="34" charset="0"/>
                          </a:rPr>
                        </m:ctrlPr>
                      </m:sSubPr>
                      <m:e>
                        <m:r>
                          <m:rPr>
                            <m:sty m:val="p"/>
                          </m:rPr>
                          <a:rPr lang="el-GR" sz="1900" i="1">
                            <a:latin typeface="Cambria Math" panose="02040503050406030204" pitchFamily="18" charset="0"/>
                            <a:ea typeface="Cambria Math" panose="02040503050406030204" pitchFamily="18" charset="0"/>
                            <a:cs typeface="Calibri" panose="020F0502020204030204" pitchFamily="34" charset="0"/>
                          </a:rPr>
                          <m:t>Γ</m:t>
                        </m:r>
                      </m:e>
                      <m:sub>
                        <m:r>
                          <a:rPr lang="en-US" sz="1900" i="1">
                            <a:latin typeface="Cambria Math" panose="02040503050406030204" pitchFamily="18" charset="0"/>
                            <a:cs typeface="Calibri" panose="020F0502020204030204" pitchFamily="34" charset="0"/>
                          </a:rPr>
                          <m:t>2</m:t>
                        </m:r>
                      </m:sub>
                    </m:sSub>
                  </m:oMath>
                </a14:m>
                <a:r>
                  <a:rPr lang="en-US" sz="1900" dirty="0">
                    <a:latin typeface="Calibri" panose="020F0502020204030204" pitchFamily="34" charset="0"/>
                  </a:rPr>
                  <a:t> at times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sub>
                    </m:sSub>
                    <m:r>
                      <a:rPr lang="en-US" sz="1900" i="1">
                        <a:latin typeface="Cambria Math" panose="02040503050406030204" pitchFamily="18" charset="0"/>
                      </a:rPr>
                      <m:t>+</m:t>
                    </m:r>
                    <m:r>
                      <a:rPr lang="en-US" sz="1900" i="1">
                        <a:latin typeface="Cambria Math" panose="02040503050406030204" pitchFamily="18" charset="0"/>
                      </a:rPr>
                      <m:t>𝑛</m:t>
                    </m:r>
                    <m:sSub>
                      <m:sSubPr>
                        <m:ctrlPr>
                          <a:rPr lang="en-US" sz="1900" i="1">
                            <a:latin typeface="Cambria Math" panose="02040503050406030204" pitchFamily="18" charset="0"/>
                          </a:rPr>
                        </m:ctrlPr>
                      </m:sSubPr>
                      <m:e>
                        <m:r>
                          <a:rPr lang="en-US" sz="1900" i="1">
                            <a:latin typeface="Cambria Math" panose="02040503050406030204" pitchFamily="18" charset="0"/>
                            <a:ea typeface="Cambria Math" panose="02040503050406030204" pitchFamily="18" charset="0"/>
                            <a:cs typeface="Calibri" panose="020F0502020204030204" pitchFamily="34" charset="0"/>
                          </a:rPr>
                          <m:t>𝛥</m:t>
                        </m:r>
                        <m:r>
                          <a:rPr lang="en-US" sz="1900" i="1">
                            <a:latin typeface="Cambria Math" panose="02040503050406030204" pitchFamily="18" charset="0"/>
                            <a:ea typeface="Cambria Math" panose="02040503050406030204" pitchFamily="18" charset="0"/>
                            <a:cs typeface="Calibri" panose="020F0502020204030204" pitchFamily="34" charset="0"/>
                          </a:rPr>
                          <m:t>𝑡</m:t>
                        </m:r>
                      </m:e>
                      <m:sub>
                        <m:r>
                          <a:rPr lang="en-US" sz="1900" i="1">
                            <a:latin typeface="Cambria Math" panose="02040503050406030204" pitchFamily="18" charset="0"/>
                          </a:rPr>
                          <m:t>2</m:t>
                        </m:r>
                      </m:sub>
                    </m:sSub>
                  </m:oMath>
                </a14:m>
                <a:r>
                  <a:rPr lang="en-US" sz="1900" dirty="0">
                    <a:latin typeface="Calibri" panose="020F0502020204030204" pitchFamily="34" charset="0"/>
                  </a:rPr>
                  <a:t>.</a:t>
                </a:r>
              </a:p>
              <a:p>
                <a:endParaRPr lang="en-US" sz="400" b="1" i="1" u="sng" dirty="0">
                  <a:latin typeface="Calibri" panose="020F0502020204030204" pitchFamily="34" charset="0"/>
                </a:endParaRPr>
              </a:p>
              <a:p>
                <a:endParaRPr lang="en-US" sz="400" b="1" i="1" u="sng" dirty="0">
                  <a:latin typeface="Calibri" panose="020F0502020204030204" pitchFamily="34" charset="0"/>
                </a:endParaRPr>
              </a:p>
              <a:p>
                <a:r>
                  <a:rPr lang="en-US" sz="1900" b="1" i="1" u="sng" dirty="0">
                    <a:latin typeface="Calibri" panose="020F0502020204030204" pitchFamily="34" charset="0"/>
                  </a:rPr>
                  <a:t>Step 3</a:t>
                </a:r>
                <a:r>
                  <a:rPr lang="en-US" sz="1900" b="1" i="1" dirty="0">
                    <a:latin typeface="Calibri" panose="020F0502020204030204" pitchFamily="34" charset="0"/>
                  </a:rPr>
                  <a:t>: </a:t>
                </a:r>
                <a:r>
                  <a:rPr lang="en-US" sz="1900" dirty="0">
                    <a:latin typeface="Calibri" panose="020F0502020204030204" pitchFamily="34" charset="0"/>
                  </a:rPr>
                  <a:t>Check for convergence at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a:t>
                </a:r>
              </a:p>
              <a:p>
                <a:pPr marL="342900" indent="-342900">
                  <a:buFont typeface="Wingdings" panose="05000000000000000000" pitchFamily="2" charset="2"/>
                  <a:buChar char="Ø"/>
                </a:pPr>
                <a:r>
                  <a:rPr lang="en-US" sz="1900" dirty="0">
                    <a:latin typeface="Calibri" panose="020F0502020204030204" pitchFamily="34" charset="0"/>
                    <a:cs typeface="Calibri" panose="020F0502020204030204" pitchFamily="34" charset="0"/>
                  </a:rPr>
                  <a:t>If </a:t>
                </a:r>
                <a:r>
                  <a:rPr lang="en-US" sz="1900" dirty="0" err="1">
                    <a:latin typeface="Calibri" panose="020F0502020204030204" pitchFamily="34" charset="0"/>
                    <a:cs typeface="Calibri" panose="020F0502020204030204" pitchFamily="34" charset="0"/>
                  </a:rPr>
                  <a:t>unconverged</a:t>
                </a:r>
                <a:r>
                  <a:rPr lang="en-US" sz="1900" dirty="0">
                    <a:latin typeface="Calibri" panose="020F0502020204030204" pitchFamily="34" charset="0"/>
                    <a:cs typeface="Calibri" panose="020F0502020204030204" pitchFamily="34" charset="0"/>
                  </a:rPr>
                  <a:t>, return to Step 1. </a:t>
                </a:r>
              </a:p>
              <a:p>
                <a:endParaRPr lang="en-US" sz="1900" dirty="0">
                  <a:latin typeface="Calibri" panose="020F0502020204030204" pitchFamily="34" charset="0"/>
                </a:endParaRPr>
              </a:p>
              <a:p>
                <a:endParaRPr lang="en-US" sz="1900" dirty="0">
                  <a:latin typeface="Calibri" panose="020F0502020204030204" pitchFamily="34" charset="0"/>
                </a:endParaRPr>
              </a:p>
              <a:p>
                <a:endParaRPr lang="en-US" sz="1900" i="1" dirty="0">
                  <a:latin typeface="Calibri" panose="020F0502020204030204" pitchFamily="34" charset="0"/>
                  <a:cs typeface="Calibri" panose="020F0502020204030204" pitchFamily="34" charset="0"/>
                </a:endParaRPr>
              </a:p>
              <a:p>
                <a:endParaRPr lang="en-US" sz="1900" dirty="0">
                  <a:latin typeface="Calibri" panose="020F0502020204030204" pitchFamily="34" charset="0"/>
                </a:endParaRPr>
              </a:p>
              <a:p>
                <a:endParaRPr lang="en-US" sz="1900" dirty="0">
                  <a:latin typeface="Calibri" panose="020F0502020204030204" pitchFamily="34" charset="0"/>
                  <a:cs typeface="Calibri" panose="020F0502020204030204" pitchFamily="34" charset="0"/>
                </a:endParaRPr>
              </a:p>
              <a:p>
                <a:endParaRPr lang="en-US" sz="400" b="1" i="1" dirty="0">
                  <a:latin typeface="Calibri" panose="020F0502020204030204" pitchFamily="34" charset="0"/>
                  <a:cs typeface="Calibri" panose="020F0502020204030204" pitchFamily="34" charset="0"/>
                </a:endParaRPr>
              </a:p>
              <a:p>
                <a:endParaRPr lang="en-US" sz="2000" b="1" i="1" dirty="0">
                  <a:latin typeface="Calibri" panose="020F0502020204030204" pitchFamily="34" charset="0"/>
                  <a:cs typeface="Calibri" panose="020F0502020204030204" pitchFamily="34" charset="0"/>
                </a:endParaRPr>
              </a:p>
            </p:txBody>
          </p:sp>
        </mc:Choice>
        <mc:Fallback xmlns="">
          <p:sp>
            <p:nvSpPr>
              <p:cNvPr id="21" name="TextBox 20">
                <a:extLst>
                  <a:ext uri="{FF2B5EF4-FFF2-40B4-BE49-F238E27FC236}">
                    <a16:creationId xmlns:a16="http://schemas.microsoft.com/office/drawing/2014/main" id="{D41FBFD6-4723-40D6-AC8E-41E524835B62}"/>
                  </a:ext>
                </a:extLst>
              </p:cNvPr>
              <p:cNvSpPr txBox="1">
                <a:spLocks noRot="1" noChangeAspect="1" noMove="1" noResize="1" noEditPoints="1" noAdjustHandles="1" noChangeArrowheads="1" noChangeShapeType="1" noTextEdit="1"/>
              </p:cNvSpPr>
              <p:nvPr/>
            </p:nvSpPr>
            <p:spPr>
              <a:xfrm>
                <a:off x="143136" y="3528015"/>
                <a:ext cx="8798312" cy="4339650"/>
              </a:xfrm>
              <a:prstGeom prst="rect">
                <a:avLst/>
              </a:prstGeom>
              <a:blipFill>
                <a:blip r:embed="rId9"/>
                <a:stretch>
                  <a:fillRect l="-623" t="-702"/>
                </a:stretch>
              </a:blipFill>
            </p:spPr>
            <p:txBody>
              <a:bodyPr/>
              <a:lstStyle/>
              <a:p>
                <a:r>
                  <a:rPr lang="en-US">
                    <a:noFill/>
                  </a:rPr>
                  <a:t> </a:t>
                </a:r>
              </a:p>
            </p:txBody>
          </p:sp>
        </mc:Fallback>
      </mc:AlternateContent>
      <p:sp>
        <p:nvSpPr>
          <p:cNvPr id="3" name="Slide Number Placeholder 2">
            <a:extLst>
              <a:ext uri="{FF2B5EF4-FFF2-40B4-BE49-F238E27FC236}">
                <a16:creationId xmlns:a16="http://schemas.microsoft.com/office/drawing/2014/main" id="{8A6E4548-3732-4002-A7C8-183E6ADEB899}"/>
              </a:ext>
            </a:extLst>
          </p:cNvPr>
          <p:cNvSpPr>
            <a:spLocks noGrp="1"/>
          </p:cNvSpPr>
          <p:nvPr>
            <p:ph type="sldNum" sz="quarter" idx="12"/>
          </p:nvPr>
        </p:nvSpPr>
        <p:spPr/>
        <p:txBody>
          <a:bodyPr/>
          <a:lstStyle/>
          <a:p>
            <a:fld id="{A5E55A7B-7854-E145-92D9-B491DF4BAE2D}" type="slidenum">
              <a:rPr lang="en-US" smtClean="0"/>
              <a:pPr/>
              <a:t>42</a:t>
            </a:fld>
            <a:endParaRPr lang="en-US" dirty="0"/>
          </a:p>
        </p:txBody>
      </p:sp>
      <p:sp>
        <p:nvSpPr>
          <p:cNvPr id="23" name="Title 1">
            <a:extLst>
              <a:ext uri="{FF2B5EF4-FFF2-40B4-BE49-F238E27FC236}">
                <a16:creationId xmlns:a16="http://schemas.microsoft.com/office/drawing/2014/main" id="{AC3B5E30-44B4-49FD-A88A-AA001AEF0281}"/>
              </a:ext>
            </a:extLst>
          </p:cNvPr>
          <p:cNvSpPr txBox="1">
            <a:spLocks/>
          </p:cNvSpPr>
          <p:nvPr/>
        </p:nvSpPr>
        <p:spPr>
          <a:xfrm>
            <a:off x="231844" y="68849"/>
            <a:ext cx="8186271" cy="45881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Schwarz Alternating Method for Dynamic Multiscale Coupling</a:t>
            </a:r>
            <a:br>
              <a:rPr lang="en-US" sz="3600" dirty="0">
                <a:solidFill>
                  <a:schemeClr val="tx1"/>
                </a:solidFill>
              </a:rPr>
            </a:br>
            <a:endParaRPr lang="en-US" sz="3600" dirty="0">
              <a:solidFill>
                <a:schemeClr val="tx1"/>
              </a:solidFill>
            </a:endParaRPr>
          </a:p>
          <a:p>
            <a:br>
              <a:rPr lang="en-US" sz="3600" dirty="0">
                <a:solidFill>
                  <a:schemeClr val="tx1"/>
                </a:solidFill>
              </a:rPr>
            </a:br>
            <a:endParaRPr lang="en-US" sz="3600" dirty="0">
              <a:solidFill>
                <a:schemeClr val="tx1"/>
              </a:solidFill>
            </a:endParaRPr>
          </a:p>
        </p:txBody>
      </p:sp>
      <mc:AlternateContent xmlns:mc="http://schemas.openxmlformats.org/markup-compatibility/2006" xmlns:a14="http://schemas.microsoft.com/office/drawing/2010/main">
        <mc:Choice Requires="a14">
          <p:sp>
            <p:nvSpPr>
              <p:cNvPr id="24" name="Rectangle 23">
                <a:extLst>
                  <a:ext uri="{FF2B5EF4-FFF2-40B4-BE49-F238E27FC236}">
                    <a16:creationId xmlns:a16="http://schemas.microsoft.com/office/drawing/2014/main" id="{5D803187-F297-4C79-A55A-C043EDBFACA8}"/>
                  </a:ext>
                </a:extLst>
              </p:cNvPr>
              <p:cNvSpPr/>
              <p:nvPr/>
            </p:nvSpPr>
            <p:spPr>
              <a:xfrm>
                <a:off x="4809431" y="675824"/>
                <a:ext cx="4224615" cy="646331"/>
              </a:xfrm>
              <a:prstGeom prst="rect">
                <a:avLst/>
              </a:prstGeom>
              <a:solidFill>
                <a:schemeClr val="tx2">
                  <a:lumMod val="10000"/>
                  <a:lumOff val="90000"/>
                </a:schemeClr>
              </a:solidFill>
            </p:spPr>
            <p:txBody>
              <a:bodyPr wrap="square">
                <a:spAutoFit/>
              </a:bodyPr>
              <a:lstStyle/>
              <a:p>
                <a:pPr algn="ctr"/>
                <a:r>
                  <a:rPr lang="en-US" b="1" i="1" dirty="0">
                    <a:latin typeface="Calibri" panose="020F0502020204030204" pitchFamily="34" charset="0"/>
                    <a:cs typeface="Calibri" panose="020F0502020204030204" pitchFamily="34" charset="0"/>
                  </a:rPr>
                  <a:t>Controller time stepper: </a:t>
                </a:r>
                <a:r>
                  <a:rPr lang="en-US" i="1" dirty="0">
                    <a:latin typeface="Calibri" panose="020F0502020204030204" pitchFamily="34" charset="0"/>
                    <a:cs typeface="Calibri" panose="020F0502020204030204" pitchFamily="34" charset="0"/>
                  </a:rPr>
                  <a:t>defines global </a:t>
                </a:r>
                <a14:m>
                  <m:oMath xmlns:m="http://schemas.openxmlformats.org/officeDocument/2006/math">
                    <m:r>
                      <m:rPr>
                        <m:sty m:val="p"/>
                      </m:rPr>
                      <a:rPr lang="el-GR" i="1" dirty="0" smtClean="0">
                        <a:latin typeface="Cambria Math" panose="02040503050406030204" pitchFamily="18" charset="0"/>
                        <a:ea typeface="Cambria Math" panose="02040503050406030204" pitchFamily="18" charset="0"/>
                        <a:cs typeface="Calibri" panose="020F0502020204030204" pitchFamily="34" charset="0"/>
                      </a:rPr>
                      <m:t>Δ</m:t>
                    </m:r>
                    <m:r>
                      <a:rPr lang="en-US" b="0" i="1" dirty="0" smtClean="0">
                        <a:latin typeface="Cambria Math" panose="02040503050406030204" pitchFamily="18" charset="0"/>
                        <a:ea typeface="Cambria Math" panose="02040503050406030204" pitchFamily="18" charset="0"/>
                        <a:cs typeface="Calibri" panose="020F0502020204030204" pitchFamily="34" charset="0"/>
                      </a:rPr>
                      <m:t>𝑇</m:t>
                    </m:r>
                  </m:oMath>
                </a14:m>
                <a:r>
                  <a:rPr lang="en-US" i="1" dirty="0">
                    <a:latin typeface="Calibri" panose="020F0502020204030204" pitchFamily="34" charset="0"/>
                    <a:cs typeface="Calibri" panose="020F0502020204030204" pitchFamily="34" charset="0"/>
                  </a:rPr>
                  <a:t>s at which subdomains are synchronized</a:t>
                </a:r>
                <a:endParaRPr lang="en-US" dirty="0"/>
              </a:p>
            </p:txBody>
          </p:sp>
        </mc:Choice>
        <mc:Fallback xmlns="">
          <p:sp>
            <p:nvSpPr>
              <p:cNvPr id="24" name="Rectangle 23">
                <a:extLst>
                  <a:ext uri="{FF2B5EF4-FFF2-40B4-BE49-F238E27FC236}">
                    <a16:creationId xmlns:a16="http://schemas.microsoft.com/office/drawing/2014/main" id="{5D803187-F297-4C79-A55A-C043EDBFACA8}"/>
                  </a:ext>
                </a:extLst>
              </p:cNvPr>
              <p:cNvSpPr>
                <a:spLocks noRot="1" noChangeAspect="1" noMove="1" noResize="1" noEditPoints="1" noAdjustHandles="1" noChangeArrowheads="1" noChangeShapeType="1" noTextEdit="1"/>
              </p:cNvSpPr>
              <p:nvPr/>
            </p:nvSpPr>
            <p:spPr>
              <a:xfrm>
                <a:off x="4809431" y="675824"/>
                <a:ext cx="4224615" cy="646331"/>
              </a:xfrm>
              <a:prstGeom prst="rect">
                <a:avLst/>
              </a:prstGeom>
              <a:blipFill>
                <a:blip r:embed="rId10"/>
                <a:stretch>
                  <a:fillRect l="-1010" t="-5660" r="-2309" b="-14151"/>
                </a:stretch>
              </a:blipFill>
            </p:spPr>
            <p:txBody>
              <a:bodyPr/>
              <a:lstStyle/>
              <a:p>
                <a:r>
                  <a:rPr lang="en-US">
                    <a:noFill/>
                  </a:rPr>
                  <a:t> </a:t>
                </a:r>
              </a:p>
            </p:txBody>
          </p:sp>
        </mc:Fallback>
      </mc:AlternateContent>
    </p:spTree>
    <p:extLst>
      <p:ext uri="{BB962C8B-B14F-4D97-AF65-F5344CB8AC3E}">
        <p14:creationId xmlns:p14="http://schemas.microsoft.com/office/powerpoint/2010/main" val="1510621965"/>
      </p:ext>
    </p:extLst>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mc:AlternateContent xmlns:mc="http://schemas.openxmlformats.org/markup-compatibility/2006" xmlns:a14="http://schemas.microsoft.com/office/drawing/2010/main">
        <mc:Choice Requires="a14">
          <p:sp>
            <p:nvSpPr>
              <p:cNvPr id="12" name="TextBox 11">
                <a:extLst>
                  <a:ext uri="{FF2B5EF4-FFF2-40B4-BE49-F238E27FC236}">
                    <a16:creationId xmlns:a16="http://schemas.microsoft.com/office/drawing/2014/main" id="{FD9532F9-C034-4B8D-A87A-67EE38BEBD56}"/>
                  </a:ext>
                </a:extLst>
              </p:cNvPr>
              <p:cNvSpPr txBox="1"/>
              <p:nvPr/>
            </p:nvSpPr>
            <p:spPr>
              <a:xfrm>
                <a:off x="143136" y="3528015"/>
                <a:ext cx="8798312" cy="4632037"/>
              </a:xfrm>
              <a:prstGeom prst="rect">
                <a:avLst/>
              </a:prstGeom>
              <a:noFill/>
            </p:spPr>
            <p:txBody>
              <a:bodyPr wrap="square" rtlCol="0">
                <a:spAutoFit/>
              </a:bodyPr>
              <a:lstStyle/>
              <a:p>
                <a:r>
                  <a:rPr lang="en-US" sz="1900" b="1" i="1" u="sng" dirty="0">
                    <a:latin typeface="Calibri" panose="020F0502020204030204" pitchFamily="34" charset="0"/>
                    <a:cs typeface="Calibri" panose="020F0502020204030204" pitchFamily="34" charset="0"/>
                  </a:rPr>
                  <a:t>Step 0</a:t>
                </a:r>
                <a:r>
                  <a:rPr lang="en-US" sz="1900" b="1" i="1" dirty="0">
                    <a:latin typeface="Calibri" panose="020F0502020204030204" pitchFamily="34" charset="0"/>
                    <a:cs typeface="Calibri" panose="020F0502020204030204" pitchFamily="34" charset="0"/>
                  </a:rPr>
                  <a:t>: </a:t>
                </a:r>
                <a:r>
                  <a:rPr lang="en-US" sz="1900" dirty="0">
                    <a:latin typeface="Calibri" panose="020F0502020204030204" pitchFamily="34" charset="0"/>
                    <a:cs typeface="Calibri" panose="020F0502020204030204" pitchFamily="34" charset="0"/>
                  </a:rPr>
                  <a:t>Initialize </a:t>
                </a:r>
                <a14:m>
                  <m:oMath xmlns:m="http://schemas.openxmlformats.org/officeDocument/2006/math">
                    <m:r>
                      <a:rPr lang="en-US" sz="1900" i="1" dirty="0">
                        <a:latin typeface="Cambria Math" panose="02040503050406030204" pitchFamily="18" charset="0"/>
                        <a:cs typeface="Calibri" panose="020F0502020204030204" pitchFamily="34" charset="0"/>
                      </a:rPr>
                      <m:t>𝑖</m:t>
                    </m:r>
                    <m:r>
                      <a:rPr lang="en-US" sz="1900" i="1" dirty="0">
                        <a:latin typeface="Cambria Math" panose="02040503050406030204" pitchFamily="18" charset="0"/>
                        <a:cs typeface="Calibri" panose="020F0502020204030204" pitchFamily="34" charset="0"/>
                      </a:rPr>
                      <m:t>=0 </m:t>
                    </m:r>
                    <m:r>
                      <m:rPr>
                        <m:nor/>
                      </m:rPr>
                      <a:rPr lang="en-US" sz="1900" dirty="0">
                        <a:latin typeface="Calibri" panose="020F0502020204030204" pitchFamily="34" charset="0"/>
                        <a:cs typeface="Calibri" panose="020F0502020204030204" pitchFamily="34" charset="0"/>
                      </a:rPr>
                      <m:t>(</m:t>
                    </m:r>
                    <m:r>
                      <m:rPr>
                        <m:nor/>
                      </m:rPr>
                      <a:rPr lang="en-US" sz="1900" dirty="0">
                        <a:latin typeface="Calibri" panose="020F0502020204030204" pitchFamily="34" charset="0"/>
                        <a:cs typeface="Calibri" panose="020F0502020204030204" pitchFamily="34" charset="0"/>
                      </a:rPr>
                      <m:t>controller</m:t>
                    </m:r>
                    <m:r>
                      <m:rPr>
                        <m:nor/>
                      </m:rPr>
                      <a:rPr lang="en-US" sz="1900" dirty="0">
                        <a:latin typeface="Calibri" panose="020F0502020204030204" pitchFamily="34" charset="0"/>
                        <a:cs typeface="Calibri" panose="020F0502020204030204" pitchFamily="34" charset="0"/>
                      </a:rPr>
                      <m:t> </m:t>
                    </m:r>
                    <m:r>
                      <m:rPr>
                        <m:nor/>
                      </m:rPr>
                      <a:rPr lang="en-US" sz="1900" dirty="0">
                        <a:latin typeface="Calibri" panose="020F0502020204030204" pitchFamily="34" charset="0"/>
                        <a:cs typeface="Calibri" panose="020F0502020204030204" pitchFamily="34" charset="0"/>
                      </a:rPr>
                      <m:t>time</m:t>
                    </m:r>
                    <m:r>
                      <m:rPr>
                        <m:nor/>
                      </m:rPr>
                      <a:rPr lang="en-US" sz="1900" dirty="0">
                        <a:latin typeface="Calibri" panose="020F0502020204030204" pitchFamily="34" charset="0"/>
                        <a:cs typeface="Calibri" panose="020F0502020204030204" pitchFamily="34" charset="0"/>
                      </a:rPr>
                      <m:t> </m:t>
                    </m:r>
                    <m:r>
                      <m:rPr>
                        <m:nor/>
                      </m:rPr>
                      <a:rPr lang="en-US" sz="1900" dirty="0">
                        <a:latin typeface="Calibri" panose="020F0502020204030204" pitchFamily="34" charset="0"/>
                        <a:cs typeface="Calibri" panose="020F0502020204030204" pitchFamily="34" charset="0"/>
                      </a:rPr>
                      <m:t>index</m:t>
                    </m:r>
                    <m:r>
                      <m:rPr>
                        <m:nor/>
                      </m:rPr>
                      <a:rPr lang="en-US" sz="1900" dirty="0">
                        <a:latin typeface="Calibri" panose="020F0502020204030204" pitchFamily="34" charset="0"/>
                        <a:cs typeface="Calibri" panose="020F0502020204030204" pitchFamily="34" charset="0"/>
                      </a:rPr>
                      <m:t>).</m:t>
                    </m:r>
                  </m:oMath>
                </a14:m>
                <a:endParaRPr lang="en-US" sz="19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r>
                  <a:rPr lang="en-US" sz="1900" b="1" i="1" u="sng" dirty="0">
                    <a:latin typeface="Calibri" panose="020F0502020204030204" pitchFamily="34" charset="0"/>
                    <a:cs typeface="Calibri" panose="020F0502020204030204" pitchFamily="34" charset="0"/>
                  </a:rPr>
                  <a:t>Step 1</a:t>
                </a:r>
                <a:r>
                  <a:rPr lang="en-US" sz="1900" b="1" i="1" dirty="0">
                    <a:latin typeface="Calibri" panose="020F0502020204030204" pitchFamily="34" charset="0"/>
                    <a:cs typeface="Calibri" panose="020F0502020204030204" pitchFamily="34" charset="0"/>
                  </a:rPr>
                  <a:t>:</a:t>
                </a:r>
                <a:r>
                  <a:rPr lang="en-US" sz="1900" dirty="0">
                    <a:latin typeface="Calibri" panose="020F0502020204030204" pitchFamily="34" charset="0"/>
                    <a:cs typeface="Calibri" panose="020F0502020204030204" pitchFamily="34" charset="0"/>
                  </a:rPr>
                  <a:t> Advance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solution from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sub>
                    </m:sSub>
                  </m:oMath>
                </a14:m>
                <a:r>
                  <a:rPr lang="en-US" sz="1900" dirty="0">
                    <a:latin typeface="Calibri" panose="020F0502020204030204" pitchFamily="34" charset="0"/>
                    <a:cs typeface="Calibri" panose="020F0502020204030204" pitchFamily="34" charset="0"/>
                  </a:rPr>
                  <a:t> to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using time-stepper in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with time-step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ea typeface="Cambria Math" panose="02040503050406030204" pitchFamily="18" charset="0"/>
                            <a:cs typeface="Calibri" panose="020F0502020204030204" pitchFamily="34" charset="0"/>
                          </a:rPr>
                          <m:t>𝛥</m:t>
                        </m:r>
                        <m:r>
                          <a:rPr lang="en-US" sz="1900" i="1">
                            <a:latin typeface="Cambria Math" panose="02040503050406030204" pitchFamily="18" charset="0"/>
                            <a:ea typeface="Cambria Math" panose="02040503050406030204" pitchFamily="18" charset="0"/>
                            <a:cs typeface="Calibri" panose="020F0502020204030204" pitchFamily="34" charset="0"/>
                          </a:rPr>
                          <m:t>𝑡</m:t>
                        </m:r>
                      </m:e>
                      <m:sub>
                        <m:r>
                          <a:rPr lang="en-US" sz="1900" i="1">
                            <a:latin typeface="Cambria Math" panose="02040503050406030204" pitchFamily="18" charset="0"/>
                          </a:rPr>
                          <m:t>1</m:t>
                        </m:r>
                      </m:sub>
                    </m:sSub>
                    <m:r>
                      <a:rPr lang="en-US" sz="1900">
                        <a:latin typeface="Cambria Math" panose="02040503050406030204" pitchFamily="18" charset="0"/>
                      </a:rPr>
                      <m:t>, </m:t>
                    </m:r>
                  </m:oMath>
                </a14:m>
                <a:r>
                  <a:rPr lang="en-US" sz="1900" dirty="0">
                    <a:latin typeface="Calibri" panose="020F0502020204030204" pitchFamily="34" charset="0"/>
                  </a:rPr>
                  <a:t>using solution in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2</m:t>
                        </m:r>
                      </m:sub>
                    </m:sSub>
                  </m:oMath>
                </a14:m>
                <a:r>
                  <a:rPr lang="en-US" sz="1900" dirty="0">
                    <a:latin typeface="Calibri" panose="020F0502020204030204" pitchFamily="34" charset="0"/>
                    <a:cs typeface="Calibri" panose="020F0502020204030204" pitchFamily="34" charset="0"/>
                  </a:rPr>
                  <a:t> interpolated to </a:t>
                </a:r>
                <a14:m>
                  <m:oMath xmlns:m="http://schemas.openxmlformats.org/officeDocument/2006/math">
                    <m:sSub>
                      <m:sSubPr>
                        <m:ctrlPr>
                          <a:rPr lang="en-US" sz="1900" i="1">
                            <a:latin typeface="Cambria Math" panose="02040503050406030204" pitchFamily="18" charset="0"/>
                            <a:cs typeface="Calibri" panose="020F0502020204030204" pitchFamily="34" charset="0"/>
                          </a:rPr>
                        </m:ctrlPr>
                      </m:sSubPr>
                      <m:e>
                        <m:r>
                          <m:rPr>
                            <m:sty m:val="p"/>
                          </m:rPr>
                          <a:rPr lang="el-GR" sz="1900" i="1">
                            <a:latin typeface="Cambria Math" panose="02040503050406030204" pitchFamily="18" charset="0"/>
                            <a:ea typeface="Cambria Math" panose="02040503050406030204" pitchFamily="18" charset="0"/>
                            <a:cs typeface="Calibri" panose="020F0502020204030204" pitchFamily="34" charset="0"/>
                          </a:rPr>
                          <m:t>Γ</m:t>
                        </m:r>
                      </m:e>
                      <m:sub>
                        <m:r>
                          <a:rPr lang="en-US" sz="1900" i="1">
                            <a:latin typeface="Cambria Math" panose="02040503050406030204" pitchFamily="18" charset="0"/>
                            <a:cs typeface="Calibri" panose="020F0502020204030204" pitchFamily="34" charset="0"/>
                          </a:rPr>
                          <m:t>1</m:t>
                        </m:r>
                      </m:sub>
                    </m:sSub>
                  </m:oMath>
                </a14:m>
                <a:r>
                  <a:rPr lang="en-US" sz="1900" dirty="0">
                    <a:latin typeface="Calibri" panose="020F0502020204030204" pitchFamily="34" charset="0"/>
                  </a:rPr>
                  <a:t> at times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sub>
                    </m:sSub>
                    <m:r>
                      <a:rPr lang="en-US" sz="1900" i="1">
                        <a:latin typeface="Cambria Math" panose="02040503050406030204" pitchFamily="18" charset="0"/>
                      </a:rPr>
                      <m:t>+</m:t>
                    </m:r>
                    <m:r>
                      <a:rPr lang="en-US" sz="1900" i="1">
                        <a:latin typeface="Cambria Math" panose="02040503050406030204" pitchFamily="18" charset="0"/>
                      </a:rPr>
                      <m:t>𝑛</m:t>
                    </m:r>
                    <m:sSub>
                      <m:sSubPr>
                        <m:ctrlPr>
                          <a:rPr lang="en-US" sz="1900" i="1">
                            <a:latin typeface="Cambria Math" panose="02040503050406030204" pitchFamily="18" charset="0"/>
                          </a:rPr>
                        </m:ctrlPr>
                      </m:sSubPr>
                      <m:e>
                        <m:r>
                          <a:rPr lang="en-US" sz="1900" i="1">
                            <a:latin typeface="Cambria Math" panose="02040503050406030204" pitchFamily="18" charset="0"/>
                            <a:ea typeface="Cambria Math" panose="02040503050406030204" pitchFamily="18" charset="0"/>
                            <a:cs typeface="Calibri" panose="020F0502020204030204" pitchFamily="34" charset="0"/>
                          </a:rPr>
                          <m:t>𝛥</m:t>
                        </m:r>
                        <m:r>
                          <a:rPr lang="en-US" sz="1900" i="1">
                            <a:latin typeface="Cambria Math" panose="02040503050406030204" pitchFamily="18" charset="0"/>
                            <a:ea typeface="Cambria Math" panose="02040503050406030204" pitchFamily="18" charset="0"/>
                            <a:cs typeface="Calibri" panose="020F0502020204030204" pitchFamily="34" charset="0"/>
                          </a:rPr>
                          <m:t>𝑡</m:t>
                        </m:r>
                      </m:e>
                      <m:sub>
                        <m:r>
                          <a:rPr lang="en-US" sz="1900" i="1">
                            <a:latin typeface="Cambria Math" panose="02040503050406030204" pitchFamily="18" charset="0"/>
                          </a:rPr>
                          <m:t>1</m:t>
                        </m:r>
                      </m:sub>
                    </m:sSub>
                    <m:r>
                      <a:rPr lang="en-US" sz="1900">
                        <a:latin typeface="Cambria Math" panose="02040503050406030204" pitchFamily="18" charset="0"/>
                      </a:rPr>
                      <m:t>.</m:t>
                    </m:r>
                  </m:oMath>
                </a14:m>
                <a:endParaRPr lang="en-US" sz="1900" dirty="0">
                  <a:latin typeface="Calibri" panose="020F0502020204030204" pitchFamily="34" charset="0"/>
                </a:endParaRPr>
              </a:p>
              <a:p>
                <a:endParaRPr lang="en-US" sz="400" dirty="0">
                  <a:latin typeface="Calibri" panose="020F0502020204030204" pitchFamily="34" charset="0"/>
                </a:endParaRPr>
              </a:p>
              <a:p>
                <a:endParaRPr lang="en-US" sz="400" dirty="0">
                  <a:latin typeface="Calibri" panose="020F0502020204030204" pitchFamily="34" charset="0"/>
                </a:endParaRPr>
              </a:p>
              <a:p>
                <a:r>
                  <a:rPr lang="en-US" sz="1900" b="1" i="1" u="sng" dirty="0">
                    <a:latin typeface="Calibri" panose="020F0502020204030204" pitchFamily="34" charset="0"/>
                    <a:cs typeface="Calibri" panose="020F0502020204030204" pitchFamily="34" charset="0"/>
                  </a:rPr>
                  <a:t>Step 2</a:t>
                </a:r>
                <a:r>
                  <a:rPr lang="en-US" sz="1900" b="1" i="1" dirty="0">
                    <a:latin typeface="Calibri" panose="020F0502020204030204" pitchFamily="34" charset="0"/>
                    <a:cs typeface="Calibri" panose="020F0502020204030204" pitchFamily="34" charset="0"/>
                  </a:rPr>
                  <a:t>:</a:t>
                </a:r>
                <a:r>
                  <a:rPr lang="en-US" sz="1900" i="1" dirty="0">
                    <a:latin typeface="Calibri" panose="020F0502020204030204" pitchFamily="34" charset="0"/>
                    <a:cs typeface="Calibri" panose="020F0502020204030204" pitchFamily="34" charset="0"/>
                  </a:rPr>
                  <a:t> </a:t>
                </a:r>
                <a:r>
                  <a:rPr lang="en-US" sz="1900" dirty="0">
                    <a:latin typeface="Calibri" panose="020F0502020204030204" pitchFamily="34" charset="0"/>
                    <a:cs typeface="Calibri" panose="020F0502020204030204" pitchFamily="34" charset="0"/>
                  </a:rPr>
                  <a:t>Advance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2</m:t>
                        </m:r>
                      </m:sub>
                    </m:sSub>
                  </m:oMath>
                </a14:m>
                <a:r>
                  <a:rPr lang="en-US" sz="1900" dirty="0">
                    <a:latin typeface="Calibri" panose="020F0502020204030204" pitchFamily="34" charset="0"/>
                    <a:cs typeface="Calibri" panose="020F0502020204030204" pitchFamily="34" charset="0"/>
                  </a:rPr>
                  <a:t> solution from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sub>
                    </m:sSub>
                  </m:oMath>
                </a14:m>
                <a:r>
                  <a:rPr lang="en-US" sz="1900" dirty="0">
                    <a:latin typeface="Calibri" panose="020F0502020204030204" pitchFamily="34" charset="0"/>
                    <a:cs typeface="Calibri" panose="020F0502020204030204" pitchFamily="34" charset="0"/>
                  </a:rPr>
                  <a:t> to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using time-stepper in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2</m:t>
                        </m:r>
                      </m:sub>
                    </m:sSub>
                  </m:oMath>
                </a14:m>
                <a:r>
                  <a:rPr lang="en-US" sz="1900" dirty="0">
                    <a:latin typeface="Calibri" panose="020F0502020204030204" pitchFamily="34" charset="0"/>
                    <a:cs typeface="Calibri" panose="020F0502020204030204" pitchFamily="34" charset="0"/>
                  </a:rPr>
                  <a:t> with time-step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ea typeface="Cambria Math" panose="02040503050406030204" pitchFamily="18" charset="0"/>
                            <a:cs typeface="Calibri" panose="020F0502020204030204" pitchFamily="34" charset="0"/>
                          </a:rPr>
                          <m:t>𝛥</m:t>
                        </m:r>
                        <m:r>
                          <a:rPr lang="en-US" sz="1900" i="1">
                            <a:latin typeface="Cambria Math" panose="02040503050406030204" pitchFamily="18" charset="0"/>
                            <a:ea typeface="Cambria Math" panose="02040503050406030204" pitchFamily="18" charset="0"/>
                            <a:cs typeface="Calibri" panose="020F0502020204030204" pitchFamily="34" charset="0"/>
                          </a:rPr>
                          <m:t>𝑡</m:t>
                        </m:r>
                      </m:e>
                      <m:sub>
                        <m:r>
                          <a:rPr lang="en-US" sz="1900" i="1">
                            <a:latin typeface="Cambria Math" panose="02040503050406030204" pitchFamily="18" charset="0"/>
                          </a:rPr>
                          <m:t>2</m:t>
                        </m:r>
                      </m:sub>
                    </m:sSub>
                    <m:r>
                      <a:rPr lang="en-US" sz="1900">
                        <a:latin typeface="Cambria Math" panose="02040503050406030204" pitchFamily="18" charset="0"/>
                      </a:rPr>
                      <m:t>, </m:t>
                    </m:r>
                  </m:oMath>
                </a14:m>
                <a:r>
                  <a:rPr lang="en-US" sz="1900" dirty="0">
                    <a:latin typeface="Calibri" panose="020F0502020204030204" pitchFamily="34" charset="0"/>
                  </a:rPr>
                  <a:t>using solution in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interpolated to </a:t>
                </a:r>
                <a14:m>
                  <m:oMath xmlns:m="http://schemas.openxmlformats.org/officeDocument/2006/math">
                    <m:sSub>
                      <m:sSubPr>
                        <m:ctrlPr>
                          <a:rPr lang="en-US" sz="1900" i="1">
                            <a:latin typeface="Cambria Math" panose="02040503050406030204" pitchFamily="18" charset="0"/>
                            <a:cs typeface="Calibri" panose="020F0502020204030204" pitchFamily="34" charset="0"/>
                          </a:rPr>
                        </m:ctrlPr>
                      </m:sSubPr>
                      <m:e>
                        <m:r>
                          <m:rPr>
                            <m:sty m:val="p"/>
                          </m:rPr>
                          <a:rPr lang="el-GR" sz="1900" i="1">
                            <a:latin typeface="Cambria Math" panose="02040503050406030204" pitchFamily="18" charset="0"/>
                            <a:ea typeface="Cambria Math" panose="02040503050406030204" pitchFamily="18" charset="0"/>
                            <a:cs typeface="Calibri" panose="020F0502020204030204" pitchFamily="34" charset="0"/>
                          </a:rPr>
                          <m:t>Γ</m:t>
                        </m:r>
                      </m:e>
                      <m:sub>
                        <m:r>
                          <a:rPr lang="en-US" sz="1900" i="1">
                            <a:latin typeface="Cambria Math" panose="02040503050406030204" pitchFamily="18" charset="0"/>
                            <a:cs typeface="Calibri" panose="020F0502020204030204" pitchFamily="34" charset="0"/>
                          </a:rPr>
                          <m:t>2</m:t>
                        </m:r>
                      </m:sub>
                    </m:sSub>
                  </m:oMath>
                </a14:m>
                <a:r>
                  <a:rPr lang="en-US" sz="1900" dirty="0">
                    <a:latin typeface="Calibri" panose="020F0502020204030204" pitchFamily="34" charset="0"/>
                  </a:rPr>
                  <a:t> at times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sub>
                    </m:sSub>
                    <m:r>
                      <a:rPr lang="en-US" sz="1900" i="1">
                        <a:latin typeface="Cambria Math" panose="02040503050406030204" pitchFamily="18" charset="0"/>
                      </a:rPr>
                      <m:t>+</m:t>
                    </m:r>
                    <m:r>
                      <a:rPr lang="en-US" sz="1900" i="1">
                        <a:latin typeface="Cambria Math" panose="02040503050406030204" pitchFamily="18" charset="0"/>
                      </a:rPr>
                      <m:t>𝑛</m:t>
                    </m:r>
                    <m:sSub>
                      <m:sSubPr>
                        <m:ctrlPr>
                          <a:rPr lang="en-US" sz="1900" i="1">
                            <a:latin typeface="Cambria Math" panose="02040503050406030204" pitchFamily="18" charset="0"/>
                          </a:rPr>
                        </m:ctrlPr>
                      </m:sSubPr>
                      <m:e>
                        <m:r>
                          <a:rPr lang="en-US" sz="1900" i="1">
                            <a:latin typeface="Cambria Math" panose="02040503050406030204" pitchFamily="18" charset="0"/>
                            <a:ea typeface="Cambria Math" panose="02040503050406030204" pitchFamily="18" charset="0"/>
                            <a:cs typeface="Calibri" panose="020F0502020204030204" pitchFamily="34" charset="0"/>
                          </a:rPr>
                          <m:t>𝛥</m:t>
                        </m:r>
                        <m:r>
                          <a:rPr lang="en-US" sz="1900" i="1">
                            <a:latin typeface="Cambria Math" panose="02040503050406030204" pitchFamily="18" charset="0"/>
                            <a:ea typeface="Cambria Math" panose="02040503050406030204" pitchFamily="18" charset="0"/>
                            <a:cs typeface="Calibri" panose="020F0502020204030204" pitchFamily="34" charset="0"/>
                          </a:rPr>
                          <m:t>𝑡</m:t>
                        </m:r>
                      </m:e>
                      <m:sub>
                        <m:r>
                          <a:rPr lang="en-US" sz="1900" i="1">
                            <a:latin typeface="Cambria Math" panose="02040503050406030204" pitchFamily="18" charset="0"/>
                          </a:rPr>
                          <m:t>2</m:t>
                        </m:r>
                      </m:sub>
                    </m:sSub>
                  </m:oMath>
                </a14:m>
                <a:r>
                  <a:rPr lang="en-US" sz="1900" dirty="0">
                    <a:latin typeface="Calibri" panose="020F0502020204030204" pitchFamily="34" charset="0"/>
                  </a:rPr>
                  <a:t>.</a:t>
                </a:r>
              </a:p>
              <a:p>
                <a:endParaRPr lang="en-US" sz="400" b="1" i="1" u="sng" dirty="0">
                  <a:latin typeface="Calibri" panose="020F0502020204030204" pitchFamily="34" charset="0"/>
                </a:endParaRPr>
              </a:p>
              <a:p>
                <a:endParaRPr lang="en-US" sz="400" b="1" i="1" u="sng" dirty="0">
                  <a:latin typeface="Calibri" panose="020F0502020204030204" pitchFamily="34" charset="0"/>
                </a:endParaRPr>
              </a:p>
              <a:p>
                <a:r>
                  <a:rPr lang="en-US" sz="1900" b="1" i="1" u="sng" dirty="0">
                    <a:latin typeface="Calibri" panose="020F0502020204030204" pitchFamily="34" charset="0"/>
                  </a:rPr>
                  <a:t>Step 3</a:t>
                </a:r>
                <a:r>
                  <a:rPr lang="en-US" sz="1900" b="1" i="1" dirty="0">
                    <a:latin typeface="Calibri" panose="020F0502020204030204" pitchFamily="34" charset="0"/>
                  </a:rPr>
                  <a:t>: </a:t>
                </a:r>
                <a:r>
                  <a:rPr lang="en-US" sz="1900" dirty="0">
                    <a:latin typeface="Calibri" panose="020F0502020204030204" pitchFamily="34" charset="0"/>
                  </a:rPr>
                  <a:t>Check for convergence at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a:t>
                </a:r>
              </a:p>
              <a:p>
                <a:pPr marL="342900" indent="-342900">
                  <a:buFont typeface="Wingdings" panose="05000000000000000000" pitchFamily="2" charset="2"/>
                  <a:buChar char="Ø"/>
                </a:pPr>
                <a:r>
                  <a:rPr lang="en-US" sz="1900" dirty="0">
                    <a:latin typeface="Calibri" panose="020F0502020204030204" pitchFamily="34" charset="0"/>
                    <a:cs typeface="Calibri" panose="020F0502020204030204" pitchFamily="34" charset="0"/>
                  </a:rPr>
                  <a:t>If </a:t>
                </a:r>
                <a:r>
                  <a:rPr lang="en-US" sz="1900" dirty="0" err="1">
                    <a:latin typeface="Calibri" panose="020F0502020204030204" pitchFamily="34" charset="0"/>
                    <a:cs typeface="Calibri" panose="020F0502020204030204" pitchFamily="34" charset="0"/>
                  </a:rPr>
                  <a:t>unconverged</a:t>
                </a:r>
                <a:r>
                  <a:rPr lang="en-US" sz="1900" dirty="0">
                    <a:latin typeface="Calibri" panose="020F0502020204030204" pitchFamily="34" charset="0"/>
                    <a:cs typeface="Calibri" panose="020F0502020204030204" pitchFamily="34" charset="0"/>
                  </a:rPr>
                  <a:t>, return to Step 1. </a:t>
                </a:r>
              </a:p>
              <a:p>
                <a:pPr marL="342900" indent="-342900">
                  <a:buFont typeface="Wingdings" panose="05000000000000000000" pitchFamily="2" charset="2"/>
                  <a:buChar char="Ø"/>
                </a:pPr>
                <a:r>
                  <a:rPr lang="en-US" sz="1900" dirty="0">
                    <a:latin typeface="Calibri" panose="020F0502020204030204" pitchFamily="34" charset="0"/>
                    <a:cs typeface="Calibri" panose="020F0502020204030204" pitchFamily="34" charset="0"/>
                  </a:rPr>
                  <a:t>If converged, set </a:t>
                </a:r>
                <a14:m>
                  <m:oMath xmlns:m="http://schemas.openxmlformats.org/officeDocument/2006/math">
                    <m:r>
                      <a:rPr lang="en-US" sz="1900" i="1" dirty="0">
                        <a:latin typeface="Cambria Math" panose="02040503050406030204" pitchFamily="18" charset="0"/>
                        <a:cs typeface="Calibri" panose="020F0502020204030204" pitchFamily="34" charset="0"/>
                      </a:rPr>
                      <m:t>𝑖</m:t>
                    </m:r>
                    <m:r>
                      <a:rPr lang="en-US" sz="1900" i="1" dirty="0">
                        <a:latin typeface="Cambria Math" panose="02040503050406030204" pitchFamily="18" charset="0"/>
                        <a:cs typeface="Calibri" panose="020F0502020204030204" pitchFamily="34" charset="0"/>
                      </a:rPr>
                      <m:t>= </m:t>
                    </m:r>
                    <m:r>
                      <a:rPr lang="en-US" sz="1900" i="1" dirty="0">
                        <a:latin typeface="Cambria Math" panose="02040503050406030204" pitchFamily="18" charset="0"/>
                        <a:cs typeface="Calibri" panose="020F0502020204030204" pitchFamily="34" charset="0"/>
                      </a:rPr>
                      <m:t>𝑖</m:t>
                    </m:r>
                    <m:r>
                      <a:rPr lang="en-US" sz="1900" i="1" dirty="0">
                        <a:latin typeface="Cambria Math" panose="02040503050406030204" pitchFamily="18" charset="0"/>
                        <a:cs typeface="Calibri" panose="020F0502020204030204" pitchFamily="34" charset="0"/>
                      </a:rPr>
                      <m:t>+1 </m:t>
                    </m:r>
                  </m:oMath>
                </a14:m>
                <a:r>
                  <a:rPr lang="en-US" sz="1900" dirty="0">
                    <a:latin typeface="Calibri" panose="020F0502020204030204" pitchFamily="34" charset="0"/>
                    <a:cs typeface="Calibri" panose="020F0502020204030204" pitchFamily="34" charset="0"/>
                  </a:rPr>
                  <a:t>and return to Step 1.</a:t>
                </a:r>
              </a:p>
              <a:p>
                <a:endParaRPr lang="en-US" sz="1900" dirty="0">
                  <a:latin typeface="Calibri" panose="020F0502020204030204" pitchFamily="34" charset="0"/>
                </a:endParaRPr>
              </a:p>
              <a:p>
                <a:endParaRPr lang="en-US" sz="1900" dirty="0">
                  <a:latin typeface="Calibri" panose="020F0502020204030204" pitchFamily="34" charset="0"/>
                </a:endParaRPr>
              </a:p>
              <a:p>
                <a:endParaRPr lang="en-US" sz="1900" i="1" dirty="0">
                  <a:latin typeface="Calibri" panose="020F0502020204030204" pitchFamily="34" charset="0"/>
                  <a:cs typeface="Calibri" panose="020F0502020204030204" pitchFamily="34" charset="0"/>
                </a:endParaRPr>
              </a:p>
              <a:p>
                <a:endParaRPr lang="en-US" sz="1900" dirty="0">
                  <a:latin typeface="Calibri" panose="020F0502020204030204" pitchFamily="34" charset="0"/>
                </a:endParaRPr>
              </a:p>
              <a:p>
                <a:endParaRPr lang="en-US" sz="1900" dirty="0">
                  <a:latin typeface="Calibri" panose="020F0502020204030204" pitchFamily="34" charset="0"/>
                  <a:cs typeface="Calibri" panose="020F0502020204030204" pitchFamily="34" charset="0"/>
                </a:endParaRPr>
              </a:p>
              <a:p>
                <a:endParaRPr lang="en-US" sz="400" b="1" i="1" dirty="0">
                  <a:latin typeface="Calibri" panose="020F0502020204030204" pitchFamily="34" charset="0"/>
                  <a:cs typeface="Calibri" panose="020F0502020204030204" pitchFamily="34" charset="0"/>
                </a:endParaRPr>
              </a:p>
              <a:p>
                <a:endParaRPr lang="en-US" sz="2000" b="1" i="1" dirty="0">
                  <a:latin typeface="Calibri" panose="020F0502020204030204" pitchFamily="34" charset="0"/>
                  <a:cs typeface="Calibri" panose="020F0502020204030204" pitchFamily="34" charset="0"/>
                </a:endParaRPr>
              </a:p>
            </p:txBody>
          </p:sp>
        </mc:Choice>
        <mc:Fallback xmlns="">
          <p:sp>
            <p:nvSpPr>
              <p:cNvPr id="12" name="TextBox 11">
                <a:extLst>
                  <a:ext uri="{FF2B5EF4-FFF2-40B4-BE49-F238E27FC236}">
                    <a16:creationId xmlns:a16="http://schemas.microsoft.com/office/drawing/2014/main" id="{FD9532F9-C034-4B8D-A87A-67EE38BEBD56}"/>
                  </a:ext>
                </a:extLst>
              </p:cNvPr>
              <p:cNvSpPr txBox="1">
                <a:spLocks noRot="1" noChangeAspect="1" noMove="1" noResize="1" noEditPoints="1" noAdjustHandles="1" noChangeArrowheads="1" noChangeShapeType="1" noTextEdit="1"/>
              </p:cNvSpPr>
              <p:nvPr/>
            </p:nvSpPr>
            <p:spPr>
              <a:xfrm>
                <a:off x="143136" y="3528015"/>
                <a:ext cx="8798312" cy="4632037"/>
              </a:xfrm>
              <a:prstGeom prst="rect">
                <a:avLst/>
              </a:prstGeom>
              <a:blipFill>
                <a:blip r:embed="rId3"/>
                <a:stretch>
                  <a:fillRect l="-623" t="-658"/>
                </a:stretch>
              </a:blipFill>
            </p:spPr>
            <p:txBody>
              <a:bodyPr/>
              <a:lstStyle/>
              <a:p>
                <a:r>
                  <a:rPr lang="en-US">
                    <a:noFill/>
                  </a:rPr>
                  <a:t> </a:t>
                </a:r>
              </a:p>
            </p:txBody>
          </p:sp>
        </mc:Fallback>
      </mc:AlternateContent>
      <p:grpSp>
        <p:nvGrpSpPr>
          <p:cNvPr id="20" name="Group 19">
            <a:extLst>
              <a:ext uri="{FF2B5EF4-FFF2-40B4-BE49-F238E27FC236}">
                <a16:creationId xmlns:a16="http://schemas.microsoft.com/office/drawing/2014/main" id="{2B1513E3-B32F-4A19-93CD-7ADB2556E141}"/>
              </a:ext>
            </a:extLst>
          </p:cNvPr>
          <p:cNvGrpSpPr/>
          <p:nvPr/>
        </p:nvGrpSpPr>
        <p:grpSpPr>
          <a:xfrm>
            <a:off x="353202" y="1315272"/>
            <a:ext cx="8632600" cy="2104379"/>
            <a:chOff x="538359" y="2231154"/>
            <a:chExt cx="8632600" cy="2104379"/>
          </a:xfrm>
        </p:grpSpPr>
        <p:pic>
          <p:nvPicPr>
            <p:cNvPr id="21" name="Picture 20" descr="Schwarz-time-integration.png">
              <a:extLst>
                <a:ext uri="{FF2B5EF4-FFF2-40B4-BE49-F238E27FC236}">
                  <a16:creationId xmlns:a16="http://schemas.microsoft.com/office/drawing/2014/main" id="{0D442A46-2135-4FCE-81D9-6D723D48116E}"/>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2086968" y="2406149"/>
              <a:ext cx="4898136" cy="1929384"/>
            </a:xfrm>
            <a:prstGeom prst="rect">
              <a:avLst/>
            </a:prstGeom>
          </p:spPr>
        </p:pic>
        <p:pic>
          <p:nvPicPr>
            <p:cNvPr id="22" name="Picture 21" descr="Schwarz-domains.png">
              <a:extLst>
                <a:ext uri="{FF2B5EF4-FFF2-40B4-BE49-F238E27FC236}">
                  <a16:creationId xmlns:a16="http://schemas.microsoft.com/office/drawing/2014/main" id="{5C69E27E-142A-4482-95DC-67D3AA4E7FB0}"/>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538359" y="2231154"/>
              <a:ext cx="1150530" cy="2064791"/>
            </a:xfrm>
            <a:prstGeom prst="rect">
              <a:avLst/>
            </a:prstGeom>
          </p:spPr>
        </p:pic>
        <p:sp>
          <p:nvSpPr>
            <p:cNvPr id="23" name="Content Placeholder 2">
              <a:extLst>
                <a:ext uri="{FF2B5EF4-FFF2-40B4-BE49-F238E27FC236}">
                  <a16:creationId xmlns:a16="http://schemas.microsoft.com/office/drawing/2014/main" id="{ACE5ADB6-E6E6-42E9-B633-713E2D992FCB}"/>
                </a:ext>
              </a:extLst>
            </p:cNvPr>
            <p:cNvSpPr txBox="1">
              <a:spLocks/>
            </p:cNvSpPr>
            <p:nvPr/>
          </p:nvSpPr>
          <p:spPr bwMode="auto">
            <a:xfrm>
              <a:off x="6985104" y="2570627"/>
              <a:ext cx="2185855" cy="1090696"/>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buNone/>
                <a:defRPr/>
              </a:pPr>
              <a:r>
                <a:rPr lang="en-US" sz="1600" dirty="0">
                  <a:latin typeface="Calibri" pitchFamily="34" charset="0"/>
                  <a:cs typeface="Calibri" pitchFamily="34" charset="0"/>
                </a:rPr>
                <a:t>Controller time stepper</a:t>
              </a:r>
            </a:p>
            <a:p>
              <a:pPr marL="0" indent="0">
                <a:buNone/>
                <a:defRPr/>
              </a:pPr>
              <a:endParaRPr lang="en-US" sz="1600" dirty="0">
                <a:latin typeface="Calibri" pitchFamily="34" charset="0"/>
                <a:cs typeface="Calibri" pitchFamily="34" charset="0"/>
              </a:endParaRPr>
            </a:p>
            <a:p>
              <a:pPr marL="0" indent="0">
                <a:buNone/>
                <a:defRPr/>
              </a:pPr>
              <a:r>
                <a:rPr lang="en-US" sz="1600" dirty="0">
                  <a:latin typeface="Calibri" pitchFamily="34" charset="0"/>
                  <a:cs typeface="Calibri" pitchFamily="34" charset="0"/>
                </a:rPr>
                <a:t>Time integrator for </a:t>
              </a:r>
              <a:r>
                <a:rPr lang="en-US" sz="1600" i="1" dirty="0">
                  <a:latin typeface="Symbol"/>
                  <a:cs typeface="Wingdings 2" charset="2"/>
                </a:rPr>
                <a:t>W</a:t>
              </a:r>
              <a:r>
                <a:rPr lang="en-US" sz="1600" baseline="-25000" dirty="0">
                  <a:latin typeface="Symbol"/>
                  <a:cs typeface="Wingdings 2" charset="2"/>
                </a:rPr>
                <a:t>1</a:t>
              </a:r>
              <a:endParaRPr lang="en-US" sz="1600" dirty="0">
                <a:latin typeface="Calibri" pitchFamily="34" charset="0"/>
                <a:cs typeface="Calibri" pitchFamily="34" charset="0"/>
              </a:endParaRPr>
            </a:p>
            <a:p>
              <a:pPr marL="0" indent="0">
                <a:buNone/>
                <a:defRPr/>
              </a:pPr>
              <a:endParaRPr lang="en-US" sz="1600" dirty="0">
                <a:latin typeface="Calibri" pitchFamily="34" charset="0"/>
                <a:cs typeface="Calibri" pitchFamily="34" charset="0"/>
              </a:endParaRPr>
            </a:p>
            <a:p>
              <a:pPr marL="0" indent="0">
                <a:buNone/>
                <a:defRPr/>
              </a:pPr>
              <a:r>
                <a:rPr lang="en-US" sz="1600" dirty="0">
                  <a:latin typeface="Calibri" pitchFamily="34" charset="0"/>
                  <a:cs typeface="Calibri" pitchFamily="34" charset="0"/>
                </a:rPr>
                <a:t>Time integrator for </a:t>
              </a:r>
              <a:r>
                <a:rPr lang="en-US" sz="1600" i="1" dirty="0">
                  <a:latin typeface="Symbol"/>
                  <a:cs typeface="Wingdings 2" charset="2"/>
                </a:rPr>
                <a:t>W</a:t>
              </a:r>
              <a:r>
                <a:rPr lang="en-US" sz="1600" baseline="-25000" dirty="0">
                  <a:latin typeface="Symbol"/>
                  <a:cs typeface="Wingdings 2" charset="2"/>
                </a:rPr>
                <a:t>2</a:t>
              </a:r>
              <a:endParaRPr lang="en-US" sz="1600" dirty="0">
                <a:latin typeface="Calibri" pitchFamily="34" charset="0"/>
                <a:cs typeface="Calibri" pitchFamily="34" charset="0"/>
              </a:endParaRPr>
            </a:p>
          </p:txBody>
        </p:sp>
        <mc:AlternateContent xmlns:mc="http://schemas.openxmlformats.org/markup-compatibility/2006" xmlns:a14="http://schemas.microsoft.com/office/drawing/2010/main">
          <mc:Choice Requires="a14">
            <p:sp>
              <p:nvSpPr>
                <p:cNvPr id="24" name="TextBox 23">
                  <a:extLst>
                    <a:ext uri="{FF2B5EF4-FFF2-40B4-BE49-F238E27FC236}">
                      <a16:creationId xmlns:a16="http://schemas.microsoft.com/office/drawing/2014/main" id="{2AD3475B-1792-4482-9D9E-485179614B61}"/>
                    </a:ext>
                  </a:extLst>
                </p:cNvPr>
                <p:cNvSpPr txBox="1"/>
                <p:nvPr/>
              </p:nvSpPr>
              <p:spPr>
                <a:xfrm>
                  <a:off x="1962614" y="2257496"/>
                  <a:ext cx="802888" cy="369332"/>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i="1" smtClean="0">
                                <a:latin typeface="Cambria Math" panose="02040503050406030204" pitchFamily="18" charset="0"/>
                              </a:rPr>
                            </m:ctrlPr>
                          </m:sSubPr>
                          <m:e>
                            <m:r>
                              <a:rPr lang="en-US" b="0" i="1" smtClean="0">
                                <a:latin typeface="Cambria Math" panose="02040503050406030204" pitchFamily="18" charset="0"/>
                              </a:rPr>
                              <m:t>𝑇</m:t>
                            </m:r>
                          </m:e>
                          <m:sub>
                            <m:r>
                              <a:rPr lang="en-US" b="0" i="1" smtClean="0">
                                <a:latin typeface="Cambria Math" panose="02040503050406030204" pitchFamily="18" charset="0"/>
                              </a:rPr>
                              <m:t>0</m:t>
                            </m:r>
                          </m:sub>
                        </m:sSub>
                      </m:oMath>
                    </m:oMathPara>
                  </a14:m>
                  <a:endParaRPr lang="en-US" dirty="0"/>
                </a:p>
              </p:txBody>
            </p:sp>
          </mc:Choice>
          <mc:Fallback xmlns="">
            <p:sp>
              <p:nvSpPr>
                <p:cNvPr id="50" name="TextBox 49">
                  <a:extLst>
                    <a:ext uri="{FF2B5EF4-FFF2-40B4-BE49-F238E27FC236}">
                      <a16:creationId xmlns:a16="http://schemas.microsoft.com/office/drawing/2014/main" id="{D15334C3-9C67-40DC-91D5-47AD4405FF28}"/>
                    </a:ext>
                  </a:extLst>
                </p:cNvPr>
                <p:cNvSpPr txBox="1">
                  <a:spLocks noRot="1" noChangeAspect="1" noMove="1" noResize="1" noEditPoints="1" noAdjustHandles="1" noChangeArrowheads="1" noChangeShapeType="1" noTextEdit="1"/>
                </p:cNvSpPr>
                <p:nvPr/>
              </p:nvSpPr>
              <p:spPr>
                <a:xfrm>
                  <a:off x="1962614" y="2257496"/>
                  <a:ext cx="802888" cy="369332"/>
                </a:xfrm>
                <a:prstGeom prst="rect">
                  <a:avLst/>
                </a:prstGeom>
                <a:blipFill>
                  <a:blip r:embed="rId6"/>
                  <a:stretch>
                    <a:fillRect/>
                  </a:stretch>
                </a:blipFill>
              </p:spPr>
              <p:txBody>
                <a:bodyPr/>
                <a:lstStyle/>
                <a:p>
                  <a:r>
                    <a:rPr lang="en-US">
                      <a:noFill/>
                    </a:rPr>
                    <a:t> </a:t>
                  </a:r>
                </a:p>
              </p:txBody>
            </p:sp>
          </mc:Fallback>
        </mc:AlternateContent>
      </p:grpSp>
      <p:sp>
        <p:nvSpPr>
          <p:cNvPr id="25" name="Rectangle 24">
            <a:extLst>
              <a:ext uri="{FF2B5EF4-FFF2-40B4-BE49-F238E27FC236}">
                <a16:creationId xmlns:a16="http://schemas.microsoft.com/office/drawing/2014/main" id="{73965508-7F47-4D53-BDAB-A2723924ADF7}"/>
              </a:ext>
            </a:extLst>
          </p:cNvPr>
          <p:cNvSpPr/>
          <p:nvPr/>
        </p:nvSpPr>
        <p:spPr>
          <a:xfrm>
            <a:off x="1891558" y="1465577"/>
            <a:ext cx="2439569" cy="2038449"/>
          </a:xfrm>
          <a:prstGeom prst="rect">
            <a:avLst/>
          </a:prstGeom>
          <a:ln>
            <a:solidFill>
              <a:schemeClr val="bg1"/>
            </a:solid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p:sp>
        <p:nvSpPr>
          <p:cNvPr id="27" name="Rectangle 26">
            <a:extLst>
              <a:ext uri="{FF2B5EF4-FFF2-40B4-BE49-F238E27FC236}">
                <a16:creationId xmlns:a16="http://schemas.microsoft.com/office/drawing/2014/main" id="{109F000B-0EB2-40C0-9C34-C3A01BD879B8}"/>
              </a:ext>
            </a:extLst>
          </p:cNvPr>
          <p:cNvSpPr/>
          <p:nvPr/>
        </p:nvSpPr>
        <p:spPr>
          <a:xfrm>
            <a:off x="319749" y="1292970"/>
            <a:ext cx="1230271" cy="1227206"/>
          </a:xfrm>
          <a:prstGeom prst="rect">
            <a:avLst/>
          </a:prstGeom>
          <a:no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cxnSp>
        <p:nvCxnSpPr>
          <p:cNvPr id="28" name="Straight Arrow Connector 27">
            <a:extLst>
              <a:ext uri="{FF2B5EF4-FFF2-40B4-BE49-F238E27FC236}">
                <a16:creationId xmlns:a16="http://schemas.microsoft.com/office/drawing/2014/main" id="{BC73AB9A-B0C2-4FE0-AFA7-73259F30BB3E}"/>
              </a:ext>
            </a:extLst>
          </p:cNvPr>
          <p:cNvCxnSpPr>
            <a:cxnSpLocks/>
          </p:cNvCxnSpPr>
          <p:nvPr/>
        </p:nvCxnSpPr>
        <p:spPr>
          <a:xfrm>
            <a:off x="4332773" y="2341754"/>
            <a:ext cx="2469718" cy="0"/>
          </a:xfrm>
          <a:prstGeom prst="straightConnector1">
            <a:avLst/>
          </a:prstGeom>
          <a:ln w="6350">
            <a:solidFill>
              <a:schemeClr val="tx1"/>
            </a:solidFill>
            <a:tailEnd type="triangle"/>
          </a:ln>
        </p:spPr>
        <p:style>
          <a:lnRef idx="2">
            <a:schemeClr val="accent1"/>
          </a:lnRef>
          <a:fillRef idx="0">
            <a:schemeClr val="accent1"/>
          </a:fillRef>
          <a:effectRef idx="1">
            <a:schemeClr val="accent1"/>
          </a:effectRef>
          <a:fontRef idx="minor">
            <a:schemeClr val="tx1"/>
          </a:fontRef>
        </p:style>
      </p:cxnSp>
      <mc:AlternateContent xmlns:mc="http://schemas.openxmlformats.org/markup-compatibility/2006" xmlns:a14="http://schemas.microsoft.com/office/drawing/2010/main">
        <mc:Choice Requires="a14">
          <p:sp>
            <p:nvSpPr>
              <p:cNvPr id="29" name="TextBox 28">
                <a:extLst>
                  <a:ext uri="{FF2B5EF4-FFF2-40B4-BE49-F238E27FC236}">
                    <a16:creationId xmlns:a16="http://schemas.microsoft.com/office/drawing/2014/main" id="{9CC4DCA3-863E-40F4-8959-D6125CE2DCFE}"/>
                  </a:ext>
                </a:extLst>
              </p:cNvPr>
              <p:cNvSpPr txBox="1"/>
              <p:nvPr/>
            </p:nvSpPr>
            <p:spPr>
              <a:xfrm>
                <a:off x="4912932" y="1983200"/>
                <a:ext cx="3378569" cy="307777"/>
              </a:xfrm>
              <a:prstGeom prst="rect">
                <a:avLst/>
              </a:prstGeom>
              <a:noFill/>
            </p:spPr>
            <p:txBody>
              <a:bodyPr wrap="square" rtlCol="0">
                <a:spAutoFit/>
              </a:bodyPr>
              <a:lstStyle/>
              <a:p>
                <a:r>
                  <a:rPr lang="en-US" sz="1400" dirty="0">
                    <a:latin typeface="Calibri" panose="020F0502020204030204" pitchFamily="34" charset="0"/>
                    <a:cs typeface="Calibri" panose="020F0502020204030204" pitchFamily="34" charset="0"/>
                  </a:rPr>
                  <a:t>Integrate using </a:t>
                </a:r>
                <a14:m>
                  <m:oMath xmlns:m="http://schemas.openxmlformats.org/officeDocument/2006/math">
                    <m:sSub>
                      <m:sSubPr>
                        <m:ctrlPr>
                          <a:rPr lang="en-US" sz="1400" i="1">
                            <a:latin typeface="Cambria Math" panose="02040503050406030204" pitchFamily="18" charset="0"/>
                          </a:rPr>
                        </m:ctrlPr>
                      </m:sSubPr>
                      <m:e>
                        <m:r>
                          <a:rPr lang="en-US" sz="1400" i="1">
                            <a:latin typeface="Cambria Math" panose="02040503050406030204" pitchFamily="18" charset="0"/>
                            <a:ea typeface="Cambria Math" panose="02040503050406030204" pitchFamily="18" charset="0"/>
                            <a:cs typeface="Calibri" panose="020F0502020204030204" pitchFamily="34" charset="0"/>
                          </a:rPr>
                          <m:t>𝛥</m:t>
                        </m:r>
                        <m:r>
                          <a:rPr lang="en-US" sz="1400" i="1">
                            <a:latin typeface="Cambria Math" panose="02040503050406030204" pitchFamily="18" charset="0"/>
                            <a:ea typeface="Cambria Math" panose="02040503050406030204" pitchFamily="18" charset="0"/>
                            <a:cs typeface="Calibri" panose="020F0502020204030204" pitchFamily="34" charset="0"/>
                          </a:rPr>
                          <m:t>𝑡</m:t>
                        </m:r>
                      </m:e>
                      <m:sub>
                        <m:r>
                          <a:rPr lang="en-US" sz="1400" i="1">
                            <a:latin typeface="Cambria Math" panose="02040503050406030204" pitchFamily="18" charset="0"/>
                          </a:rPr>
                          <m:t>1</m:t>
                        </m:r>
                      </m:sub>
                    </m:sSub>
                  </m:oMath>
                </a14:m>
                <a:endParaRPr lang="en-US" sz="1400" dirty="0">
                  <a:latin typeface="Calibri" panose="020F0502020204030204" pitchFamily="34" charset="0"/>
                  <a:cs typeface="Calibri" panose="020F0502020204030204" pitchFamily="34" charset="0"/>
                </a:endParaRPr>
              </a:p>
            </p:txBody>
          </p:sp>
        </mc:Choice>
        <mc:Fallback xmlns="">
          <p:sp>
            <p:nvSpPr>
              <p:cNvPr id="29" name="TextBox 28">
                <a:extLst>
                  <a:ext uri="{FF2B5EF4-FFF2-40B4-BE49-F238E27FC236}">
                    <a16:creationId xmlns:a16="http://schemas.microsoft.com/office/drawing/2014/main" id="{9CC4DCA3-863E-40F4-8959-D6125CE2DCFE}"/>
                  </a:ext>
                </a:extLst>
              </p:cNvPr>
              <p:cNvSpPr txBox="1">
                <a:spLocks noRot="1" noChangeAspect="1" noMove="1" noResize="1" noEditPoints="1" noAdjustHandles="1" noChangeArrowheads="1" noChangeShapeType="1" noTextEdit="1"/>
              </p:cNvSpPr>
              <p:nvPr/>
            </p:nvSpPr>
            <p:spPr>
              <a:xfrm>
                <a:off x="4912932" y="1983200"/>
                <a:ext cx="3378569" cy="307777"/>
              </a:xfrm>
              <a:prstGeom prst="rect">
                <a:avLst/>
              </a:prstGeom>
              <a:blipFill>
                <a:blip r:embed="rId7"/>
                <a:stretch>
                  <a:fillRect l="-542" t="-1961" b="-19608"/>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30" name="TextBox 29">
                <a:extLst>
                  <a:ext uri="{FF2B5EF4-FFF2-40B4-BE49-F238E27FC236}">
                    <a16:creationId xmlns:a16="http://schemas.microsoft.com/office/drawing/2014/main" id="{427C3FC3-7943-475D-A5C7-B9368995DAE1}"/>
                  </a:ext>
                </a:extLst>
              </p:cNvPr>
              <p:cNvSpPr txBox="1"/>
              <p:nvPr/>
            </p:nvSpPr>
            <p:spPr>
              <a:xfrm>
                <a:off x="6588522" y="1342315"/>
                <a:ext cx="802888" cy="369332"/>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i="1" smtClean="0">
                              <a:latin typeface="Cambria Math" panose="02040503050406030204" pitchFamily="18" charset="0"/>
                            </a:rPr>
                          </m:ctrlPr>
                        </m:sSubPr>
                        <m:e>
                          <m:r>
                            <a:rPr lang="en-US" b="0" i="1" smtClean="0">
                              <a:latin typeface="Cambria Math" panose="02040503050406030204" pitchFamily="18" charset="0"/>
                            </a:rPr>
                            <m:t>𝑇</m:t>
                          </m:r>
                        </m:e>
                        <m:sub>
                          <m:r>
                            <a:rPr lang="en-US" b="0" i="1" smtClean="0">
                              <a:latin typeface="Cambria Math" panose="02040503050406030204" pitchFamily="18" charset="0"/>
                            </a:rPr>
                            <m:t>2</m:t>
                          </m:r>
                        </m:sub>
                      </m:sSub>
                    </m:oMath>
                  </m:oMathPara>
                </a14:m>
                <a:endParaRPr lang="en-US" dirty="0"/>
              </a:p>
            </p:txBody>
          </p:sp>
        </mc:Choice>
        <mc:Fallback xmlns="">
          <p:sp>
            <p:nvSpPr>
              <p:cNvPr id="30" name="TextBox 29">
                <a:extLst>
                  <a:ext uri="{FF2B5EF4-FFF2-40B4-BE49-F238E27FC236}">
                    <a16:creationId xmlns:a16="http://schemas.microsoft.com/office/drawing/2014/main" id="{427C3FC3-7943-475D-A5C7-B9368995DAE1}"/>
                  </a:ext>
                </a:extLst>
              </p:cNvPr>
              <p:cNvSpPr txBox="1">
                <a:spLocks noRot="1" noChangeAspect="1" noMove="1" noResize="1" noEditPoints="1" noAdjustHandles="1" noChangeArrowheads="1" noChangeShapeType="1" noTextEdit="1"/>
              </p:cNvSpPr>
              <p:nvPr/>
            </p:nvSpPr>
            <p:spPr>
              <a:xfrm>
                <a:off x="6588522" y="1342315"/>
                <a:ext cx="802888" cy="369332"/>
              </a:xfrm>
              <a:prstGeom prst="rect">
                <a:avLst/>
              </a:prstGeom>
              <a:blipFill>
                <a:blip r:embed="rId8"/>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31" name="TextBox 30">
                <a:extLst>
                  <a:ext uri="{FF2B5EF4-FFF2-40B4-BE49-F238E27FC236}">
                    <a16:creationId xmlns:a16="http://schemas.microsoft.com/office/drawing/2014/main" id="{1F98729D-0BF2-4CDA-A64A-40380218BA93}"/>
                  </a:ext>
                </a:extLst>
              </p:cNvPr>
              <p:cNvSpPr txBox="1"/>
              <p:nvPr/>
            </p:nvSpPr>
            <p:spPr>
              <a:xfrm>
                <a:off x="4183130" y="1371353"/>
                <a:ext cx="802888" cy="369332"/>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i="1" smtClean="0">
                              <a:latin typeface="Cambria Math" panose="02040503050406030204" pitchFamily="18" charset="0"/>
                            </a:rPr>
                          </m:ctrlPr>
                        </m:sSubPr>
                        <m:e>
                          <m:r>
                            <a:rPr lang="en-US" b="0" i="1" smtClean="0">
                              <a:latin typeface="Cambria Math" panose="02040503050406030204" pitchFamily="18" charset="0"/>
                            </a:rPr>
                            <m:t>𝑇</m:t>
                          </m:r>
                        </m:e>
                        <m:sub>
                          <m:r>
                            <a:rPr lang="en-US" b="0" i="1" smtClean="0">
                              <a:latin typeface="Cambria Math" panose="02040503050406030204" pitchFamily="18" charset="0"/>
                            </a:rPr>
                            <m:t>1</m:t>
                          </m:r>
                        </m:sub>
                      </m:sSub>
                    </m:oMath>
                  </m:oMathPara>
                </a14:m>
                <a:endParaRPr lang="en-US" dirty="0"/>
              </a:p>
            </p:txBody>
          </p:sp>
        </mc:Choice>
        <mc:Fallback xmlns="">
          <p:sp>
            <p:nvSpPr>
              <p:cNvPr id="31" name="TextBox 30">
                <a:extLst>
                  <a:ext uri="{FF2B5EF4-FFF2-40B4-BE49-F238E27FC236}">
                    <a16:creationId xmlns:a16="http://schemas.microsoft.com/office/drawing/2014/main" id="{1F98729D-0BF2-4CDA-A64A-40380218BA93}"/>
                  </a:ext>
                </a:extLst>
              </p:cNvPr>
              <p:cNvSpPr txBox="1">
                <a:spLocks noRot="1" noChangeAspect="1" noMove="1" noResize="1" noEditPoints="1" noAdjustHandles="1" noChangeArrowheads="1" noChangeShapeType="1" noTextEdit="1"/>
              </p:cNvSpPr>
              <p:nvPr/>
            </p:nvSpPr>
            <p:spPr>
              <a:xfrm>
                <a:off x="4183130" y="1371353"/>
                <a:ext cx="802888" cy="369332"/>
              </a:xfrm>
              <a:prstGeom prst="rect">
                <a:avLst/>
              </a:prstGeom>
              <a:blipFill>
                <a:blip r:embed="rId9"/>
                <a:stretch>
                  <a:fillRect/>
                </a:stretch>
              </a:blipFill>
            </p:spPr>
            <p:txBody>
              <a:bodyPr/>
              <a:lstStyle/>
              <a:p>
                <a:r>
                  <a:rPr lang="en-US">
                    <a:noFill/>
                  </a:rPr>
                  <a:t> </a:t>
                </a:r>
              </a:p>
            </p:txBody>
          </p:sp>
        </mc:Fallback>
      </mc:AlternateContent>
      <p:cxnSp>
        <p:nvCxnSpPr>
          <p:cNvPr id="32" name="Straight Arrow Connector 31">
            <a:extLst>
              <a:ext uri="{FF2B5EF4-FFF2-40B4-BE49-F238E27FC236}">
                <a16:creationId xmlns:a16="http://schemas.microsoft.com/office/drawing/2014/main" id="{8428764E-0C8F-4659-9604-E033F0F87742}"/>
              </a:ext>
            </a:extLst>
          </p:cNvPr>
          <p:cNvCxnSpPr>
            <a:cxnSpLocks/>
          </p:cNvCxnSpPr>
          <p:nvPr/>
        </p:nvCxnSpPr>
        <p:spPr>
          <a:xfrm flipV="1">
            <a:off x="5240114" y="2624032"/>
            <a:ext cx="227375" cy="144936"/>
          </a:xfrm>
          <a:prstGeom prst="straightConnector1">
            <a:avLst/>
          </a:prstGeom>
          <a:ln w="6350">
            <a:solidFill>
              <a:schemeClr val="tx1"/>
            </a:solidFill>
            <a:tailEnd type="triangle"/>
          </a:ln>
        </p:spPr>
        <p:style>
          <a:lnRef idx="2">
            <a:schemeClr val="accent1"/>
          </a:lnRef>
          <a:fillRef idx="0">
            <a:schemeClr val="accent1"/>
          </a:fillRef>
          <a:effectRef idx="1">
            <a:schemeClr val="accent1"/>
          </a:effectRef>
          <a:fontRef idx="minor">
            <a:schemeClr val="tx1"/>
          </a:fontRef>
        </p:style>
      </p:cxnSp>
      <p:cxnSp>
        <p:nvCxnSpPr>
          <p:cNvPr id="33" name="Straight Arrow Connector 32">
            <a:extLst>
              <a:ext uri="{FF2B5EF4-FFF2-40B4-BE49-F238E27FC236}">
                <a16:creationId xmlns:a16="http://schemas.microsoft.com/office/drawing/2014/main" id="{E995D79D-0E74-449E-9793-6A89D96D9341}"/>
              </a:ext>
            </a:extLst>
          </p:cNvPr>
          <p:cNvCxnSpPr>
            <a:cxnSpLocks/>
          </p:cNvCxnSpPr>
          <p:nvPr/>
        </p:nvCxnSpPr>
        <p:spPr>
          <a:xfrm flipH="1" flipV="1">
            <a:off x="5645461" y="2624032"/>
            <a:ext cx="208956" cy="144938"/>
          </a:xfrm>
          <a:prstGeom prst="straightConnector1">
            <a:avLst/>
          </a:prstGeom>
          <a:ln w="6350">
            <a:solidFill>
              <a:schemeClr val="tx1"/>
            </a:solidFill>
            <a:tailEnd type="triangle"/>
          </a:ln>
        </p:spPr>
        <p:style>
          <a:lnRef idx="2">
            <a:schemeClr val="accent1"/>
          </a:lnRef>
          <a:fillRef idx="0">
            <a:schemeClr val="accent1"/>
          </a:fillRef>
          <a:effectRef idx="1">
            <a:schemeClr val="accent1"/>
          </a:effectRef>
          <a:fontRef idx="minor">
            <a:schemeClr val="tx1"/>
          </a:fontRef>
        </p:style>
      </p:cxnSp>
      <mc:AlternateContent xmlns:mc="http://schemas.openxmlformats.org/markup-compatibility/2006" xmlns:a14="http://schemas.microsoft.com/office/drawing/2010/main">
        <mc:Choice Requires="a14">
          <p:sp>
            <p:nvSpPr>
              <p:cNvPr id="34" name="TextBox 33">
                <a:extLst>
                  <a:ext uri="{FF2B5EF4-FFF2-40B4-BE49-F238E27FC236}">
                    <a16:creationId xmlns:a16="http://schemas.microsoft.com/office/drawing/2014/main" id="{852DC213-151B-460A-B94D-23DFA0772608}"/>
                  </a:ext>
                </a:extLst>
              </p:cNvPr>
              <p:cNvSpPr txBox="1"/>
              <p:nvPr/>
            </p:nvSpPr>
            <p:spPr>
              <a:xfrm>
                <a:off x="3917622" y="2414940"/>
                <a:ext cx="1462058" cy="523220"/>
              </a:xfrm>
              <a:prstGeom prst="rect">
                <a:avLst/>
              </a:prstGeom>
              <a:noFill/>
            </p:spPr>
            <p:txBody>
              <a:bodyPr wrap="square" rtlCol="0">
                <a:spAutoFit/>
              </a:bodyPr>
              <a:lstStyle/>
              <a:p>
                <a:r>
                  <a:rPr lang="en-US" sz="1400" dirty="0">
                    <a:latin typeface="Calibri" panose="020F0502020204030204" pitchFamily="34" charset="0"/>
                    <a:cs typeface="Calibri" panose="020F0502020204030204" pitchFamily="34" charset="0"/>
                  </a:rPr>
                  <a:t>Interpolate from </a:t>
                </a:r>
                <a14:m>
                  <m:oMath xmlns:m="http://schemas.openxmlformats.org/officeDocument/2006/math">
                    <m:sSub>
                      <m:sSubPr>
                        <m:ctrlPr>
                          <a:rPr lang="en-US" sz="1400" i="1">
                            <a:latin typeface="Cambria Math" panose="02040503050406030204" pitchFamily="18" charset="0"/>
                          </a:rPr>
                        </m:ctrlPr>
                      </m:sSubPr>
                      <m:e>
                        <m:r>
                          <m:rPr>
                            <m:sty m:val="p"/>
                          </m:rPr>
                          <a:rPr lang="el-GR" sz="1400" i="1">
                            <a:latin typeface="Cambria Math" panose="02040503050406030204" pitchFamily="18" charset="0"/>
                            <a:ea typeface="Cambria Math" panose="02040503050406030204" pitchFamily="18" charset="0"/>
                          </a:rPr>
                          <m:t>Ω</m:t>
                        </m:r>
                      </m:e>
                      <m:sub>
                        <m:r>
                          <a:rPr lang="en-US" sz="1400" i="1">
                            <a:latin typeface="Cambria Math" panose="02040503050406030204" pitchFamily="18" charset="0"/>
                          </a:rPr>
                          <m:t>2</m:t>
                        </m:r>
                      </m:sub>
                    </m:sSub>
                  </m:oMath>
                </a14:m>
                <a:r>
                  <a:rPr lang="en-US" sz="1400" dirty="0">
                    <a:latin typeface="Calibri" panose="020F0502020204030204" pitchFamily="34" charset="0"/>
                    <a:cs typeface="Calibri" panose="020F0502020204030204" pitchFamily="34" charset="0"/>
                  </a:rPr>
                  <a:t> to </a:t>
                </a:r>
                <a14:m>
                  <m:oMath xmlns:m="http://schemas.openxmlformats.org/officeDocument/2006/math">
                    <m:sSub>
                      <m:sSubPr>
                        <m:ctrlPr>
                          <a:rPr lang="en-US" sz="1400" i="1">
                            <a:latin typeface="Cambria Math" panose="02040503050406030204" pitchFamily="18" charset="0"/>
                            <a:cs typeface="Calibri" panose="020F0502020204030204" pitchFamily="34" charset="0"/>
                          </a:rPr>
                        </m:ctrlPr>
                      </m:sSubPr>
                      <m:e>
                        <m:r>
                          <m:rPr>
                            <m:sty m:val="p"/>
                          </m:rPr>
                          <a:rPr lang="el-GR" sz="1400" i="1">
                            <a:latin typeface="Cambria Math" panose="02040503050406030204" pitchFamily="18" charset="0"/>
                            <a:ea typeface="Cambria Math" panose="02040503050406030204" pitchFamily="18" charset="0"/>
                            <a:cs typeface="Calibri" panose="020F0502020204030204" pitchFamily="34" charset="0"/>
                          </a:rPr>
                          <m:t>Γ</m:t>
                        </m:r>
                      </m:e>
                      <m:sub>
                        <m:r>
                          <a:rPr lang="en-US" sz="1400" i="1">
                            <a:latin typeface="Cambria Math" panose="02040503050406030204" pitchFamily="18" charset="0"/>
                            <a:cs typeface="Calibri" panose="020F0502020204030204" pitchFamily="34" charset="0"/>
                          </a:rPr>
                          <m:t>1</m:t>
                        </m:r>
                      </m:sub>
                    </m:sSub>
                  </m:oMath>
                </a14:m>
                <a:r>
                  <a:rPr lang="en-US" sz="1400" dirty="0">
                    <a:latin typeface="Calibri" panose="020F0502020204030204" pitchFamily="34" charset="0"/>
                    <a:cs typeface="Calibri" panose="020F0502020204030204" pitchFamily="34" charset="0"/>
                  </a:rPr>
                  <a:t> </a:t>
                </a:r>
              </a:p>
            </p:txBody>
          </p:sp>
        </mc:Choice>
        <mc:Fallback xmlns="">
          <p:sp>
            <p:nvSpPr>
              <p:cNvPr id="34" name="TextBox 33">
                <a:extLst>
                  <a:ext uri="{FF2B5EF4-FFF2-40B4-BE49-F238E27FC236}">
                    <a16:creationId xmlns:a16="http://schemas.microsoft.com/office/drawing/2014/main" id="{852DC213-151B-460A-B94D-23DFA0772608}"/>
                  </a:ext>
                </a:extLst>
              </p:cNvPr>
              <p:cNvSpPr txBox="1">
                <a:spLocks noRot="1" noChangeAspect="1" noMove="1" noResize="1" noEditPoints="1" noAdjustHandles="1" noChangeArrowheads="1" noChangeShapeType="1" noTextEdit="1"/>
              </p:cNvSpPr>
              <p:nvPr/>
            </p:nvSpPr>
            <p:spPr>
              <a:xfrm>
                <a:off x="3917622" y="2414940"/>
                <a:ext cx="1462058" cy="523220"/>
              </a:xfrm>
              <a:prstGeom prst="rect">
                <a:avLst/>
              </a:prstGeom>
              <a:blipFill>
                <a:blip r:embed="rId10"/>
                <a:stretch>
                  <a:fillRect l="-1255" t="-2326" b="-11628"/>
                </a:stretch>
              </a:blipFill>
            </p:spPr>
            <p:txBody>
              <a:bodyPr/>
              <a:lstStyle/>
              <a:p>
                <a:r>
                  <a:rPr lang="en-US">
                    <a:noFill/>
                  </a:rPr>
                  <a:t> </a:t>
                </a:r>
              </a:p>
            </p:txBody>
          </p:sp>
        </mc:Fallback>
      </mc:AlternateContent>
      <p:sp>
        <p:nvSpPr>
          <p:cNvPr id="2" name="Slide Number Placeholder 1">
            <a:extLst>
              <a:ext uri="{FF2B5EF4-FFF2-40B4-BE49-F238E27FC236}">
                <a16:creationId xmlns:a16="http://schemas.microsoft.com/office/drawing/2014/main" id="{1EA83D22-9E20-48E6-BF9F-F467CD4F458B}"/>
              </a:ext>
            </a:extLst>
          </p:cNvPr>
          <p:cNvSpPr>
            <a:spLocks noGrp="1"/>
          </p:cNvSpPr>
          <p:nvPr>
            <p:ph type="sldNum" sz="quarter" idx="12"/>
          </p:nvPr>
        </p:nvSpPr>
        <p:spPr/>
        <p:txBody>
          <a:bodyPr/>
          <a:lstStyle/>
          <a:p>
            <a:fld id="{A5E55A7B-7854-E145-92D9-B491DF4BAE2D}" type="slidenum">
              <a:rPr lang="en-US" smtClean="0"/>
              <a:pPr/>
              <a:t>43</a:t>
            </a:fld>
            <a:endParaRPr lang="en-US" dirty="0"/>
          </a:p>
        </p:txBody>
      </p:sp>
      <p:sp>
        <p:nvSpPr>
          <p:cNvPr id="35" name="Title 1">
            <a:extLst>
              <a:ext uri="{FF2B5EF4-FFF2-40B4-BE49-F238E27FC236}">
                <a16:creationId xmlns:a16="http://schemas.microsoft.com/office/drawing/2014/main" id="{44AB2B53-5739-4D13-B6BF-367FD8BF26D4}"/>
              </a:ext>
            </a:extLst>
          </p:cNvPr>
          <p:cNvSpPr txBox="1">
            <a:spLocks/>
          </p:cNvSpPr>
          <p:nvPr/>
        </p:nvSpPr>
        <p:spPr>
          <a:xfrm>
            <a:off x="231844" y="68849"/>
            <a:ext cx="8186271" cy="45881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Schwarz Alternating Method for Dynamic Multiscale Coupling</a:t>
            </a:r>
            <a:br>
              <a:rPr lang="en-US" sz="3600" dirty="0">
                <a:solidFill>
                  <a:schemeClr val="tx1"/>
                </a:solidFill>
              </a:rPr>
            </a:br>
            <a:endParaRPr lang="en-US" sz="3600" dirty="0">
              <a:solidFill>
                <a:schemeClr val="tx1"/>
              </a:solidFill>
            </a:endParaRPr>
          </a:p>
          <a:p>
            <a:br>
              <a:rPr lang="en-US" sz="3600" dirty="0">
                <a:solidFill>
                  <a:schemeClr val="tx1"/>
                </a:solidFill>
              </a:rPr>
            </a:br>
            <a:endParaRPr lang="en-US" sz="3600" dirty="0">
              <a:solidFill>
                <a:schemeClr val="tx1"/>
              </a:solidFill>
            </a:endParaRPr>
          </a:p>
        </p:txBody>
      </p:sp>
      <mc:AlternateContent xmlns:mc="http://schemas.openxmlformats.org/markup-compatibility/2006" xmlns:a14="http://schemas.microsoft.com/office/drawing/2010/main">
        <mc:Choice Requires="a14">
          <p:sp>
            <p:nvSpPr>
              <p:cNvPr id="36" name="Rectangle 35">
                <a:extLst>
                  <a:ext uri="{FF2B5EF4-FFF2-40B4-BE49-F238E27FC236}">
                    <a16:creationId xmlns:a16="http://schemas.microsoft.com/office/drawing/2014/main" id="{F97D7BDF-DF29-4A4C-965A-F4FB6C90ED39}"/>
                  </a:ext>
                </a:extLst>
              </p:cNvPr>
              <p:cNvSpPr/>
              <p:nvPr/>
            </p:nvSpPr>
            <p:spPr>
              <a:xfrm>
                <a:off x="4809431" y="675824"/>
                <a:ext cx="4224615" cy="646331"/>
              </a:xfrm>
              <a:prstGeom prst="rect">
                <a:avLst/>
              </a:prstGeom>
              <a:solidFill>
                <a:schemeClr val="tx2">
                  <a:lumMod val="10000"/>
                  <a:lumOff val="90000"/>
                </a:schemeClr>
              </a:solidFill>
            </p:spPr>
            <p:txBody>
              <a:bodyPr wrap="square">
                <a:spAutoFit/>
              </a:bodyPr>
              <a:lstStyle/>
              <a:p>
                <a:pPr algn="ctr"/>
                <a:r>
                  <a:rPr lang="en-US" b="1" i="1" dirty="0">
                    <a:latin typeface="Calibri" panose="020F0502020204030204" pitchFamily="34" charset="0"/>
                    <a:cs typeface="Calibri" panose="020F0502020204030204" pitchFamily="34" charset="0"/>
                  </a:rPr>
                  <a:t>Controller time stepper: </a:t>
                </a:r>
                <a:r>
                  <a:rPr lang="en-US" i="1" dirty="0">
                    <a:latin typeface="Calibri" panose="020F0502020204030204" pitchFamily="34" charset="0"/>
                    <a:cs typeface="Calibri" panose="020F0502020204030204" pitchFamily="34" charset="0"/>
                  </a:rPr>
                  <a:t>defines global </a:t>
                </a:r>
                <a14:m>
                  <m:oMath xmlns:m="http://schemas.openxmlformats.org/officeDocument/2006/math">
                    <m:r>
                      <m:rPr>
                        <m:sty m:val="p"/>
                      </m:rPr>
                      <a:rPr lang="el-GR" i="1" dirty="0" smtClean="0">
                        <a:latin typeface="Cambria Math" panose="02040503050406030204" pitchFamily="18" charset="0"/>
                        <a:ea typeface="Cambria Math" panose="02040503050406030204" pitchFamily="18" charset="0"/>
                        <a:cs typeface="Calibri" panose="020F0502020204030204" pitchFamily="34" charset="0"/>
                      </a:rPr>
                      <m:t>Δ</m:t>
                    </m:r>
                    <m:r>
                      <a:rPr lang="en-US" b="0" i="1" dirty="0" smtClean="0">
                        <a:latin typeface="Cambria Math" panose="02040503050406030204" pitchFamily="18" charset="0"/>
                        <a:ea typeface="Cambria Math" panose="02040503050406030204" pitchFamily="18" charset="0"/>
                        <a:cs typeface="Calibri" panose="020F0502020204030204" pitchFamily="34" charset="0"/>
                      </a:rPr>
                      <m:t>𝑇</m:t>
                    </m:r>
                  </m:oMath>
                </a14:m>
                <a:r>
                  <a:rPr lang="en-US" i="1" dirty="0">
                    <a:latin typeface="Calibri" panose="020F0502020204030204" pitchFamily="34" charset="0"/>
                    <a:cs typeface="Calibri" panose="020F0502020204030204" pitchFamily="34" charset="0"/>
                  </a:rPr>
                  <a:t>s at which subdomains are synchronized</a:t>
                </a:r>
                <a:endParaRPr lang="en-US" dirty="0"/>
              </a:p>
            </p:txBody>
          </p:sp>
        </mc:Choice>
        <mc:Fallback xmlns="">
          <p:sp>
            <p:nvSpPr>
              <p:cNvPr id="36" name="Rectangle 35">
                <a:extLst>
                  <a:ext uri="{FF2B5EF4-FFF2-40B4-BE49-F238E27FC236}">
                    <a16:creationId xmlns:a16="http://schemas.microsoft.com/office/drawing/2014/main" id="{F97D7BDF-DF29-4A4C-965A-F4FB6C90ED39}"/>
                  </a:ext>
                </a:extLst>
              </p:cNvPr>
              <p:cNvSpPr>
                <a:spLocks noRot="1" noChangeAspect="1" noMove="1" noResize="1" noEditPoints="1" noAdjustHandles="1" noChangeArrowheads="1" noChangeShapeType="1" noTextEdit="1"/>
              </p:cNvSpPr>
              <p:nvPr/>
            </p:nvSpPr>
            <p:spPr>
              <a:xfrm>
                <a:off x="4809431" y="675824"/>
                <a:ext cx="4224615" cy="646331"/>
              </a:xfrm>
              <a:prstGeom prst="rect">
                <a:avLst/>
              </a:prstGeom>
              <a:blipFill>
                <a:blip r:embed="rId11"/>
                <a:stretch>
                  <a:fillRect l="-1010" t="-5660" r="-2309" b="-14151"/>
                </a:stretch>
              </a:blipFill>
            </p:spPr>
            <p:txBody>
              <a:bodyPr/>
              <a:lstStyle/>
              <a:p>
                <a:r>
                  <a:rPr lang="en-US">
                    <a:noFill/>
                  </a:rPr>
                  <a:t> </a:t>
                </a:r>
              </a:p>
            </p:txBody>
          </p:sp>
        </mc:Fallback>
      </mc:AlternateContent>
    </p:spTree>
    <p:extLst>
      <p:ext uri="{BB962C8B-B14F-4D97-AF65-F5344CB8AC3E}">
        <p14:creationId xmlns:p14="http://schemas.microsoft.com/office/powerpoint/2010/main" val="3501666781"/>
      </p:ext>
    </p:extLst>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231844" y="68849"/>
            <a:ext cx="8186271" cy="45881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Schwarz Alternating Method for Dynamic Multiscale Coupling</a:t>
            </a:r>
            <a:br>
              <a:rPr lang="en-US" sz="3600" dirty="0">
                <a:solidFill>
                  <a:schemeClr val="tx1"/>
                </a:solidFill>
              </a:rPr>
            </a:br>
            <a:endParaRPr lang="en-US" sz="3600" dirty="0">
              <a:solidFill>
                <a:schemeClr val="tx1"/>
              </a:solidFill>
            </a:endParaRPr>
          </a:p>
          <a:p>
            <a:br>
              <a:rPr lang="en-US" sz="3600" dirty="0">
                <a:solidFill>
                  <a:schemeClr val="tx1"/>
                </a:solidFill>
              </a:rPr>
            </a:br>
            <a:endParaRPr lang="en-US" sz="3600" dirty="0">
              <a:solidFill>
                <a:schemeClr val="tx1"/>
              </a:solidFill>
            </a:endParaRPr>
          </a:p>
        </p:txBody>
      </p:sp>
      <mc:AlternateContent xmlns:mc="http://schemas.openxmlformats.org/markup-compatibility/2006" xmlns:a14="http://schemas.microsoft.com/office/drawing/2010/main">
        <mc:Choice Requires="a14">
          <p:sp>
            <p:nvSpPr>
              <p:cNvPr id="12" name="TextBox 11">
                <a:extLst>
                  <a:ext uri="{FF2B5EF4-FFF2-40B4-BE49-F238E27FC236}">
                    <a16:creationId xmlns:a16="http://schemas.microsoft.com/office/drawing/2014/main" id="{FD9532F9-C034-4B8D-A87A-67EE38BEBD56}"/>
                  </a:ext>
                </a:extLst>
              </p:cNvPr>
              <p:cNvSpPr txBox="1"/>
              <p:nvPr/>
            </p:nvSpPr>
            <p:spPr>
              <a:xfrm>
                <a:off x="143136" y="3528015"/>
                <a:ext cx="8798312" cy="4632037"/>
              </a:xfrm>
              <a:prstGeom prst="rect">
                <a:avLst/>
              </a:prstGeom>
              <a:noFill/>
            </p:spPr>
            <p:txBody>
              <a:bodyPr wrap="square" rtlCol="0">
                <a:spAutoFit/>
              </a:bodyPr>
              <a:lstStyle/>
              <a:p>
                <a:r>
                  <a:rPr lang="en-US" sz="1900" b="1" i="1" u="sng" dirty="0">
                    <a:latin typeface="Calibri" panose="020F0502020204030204" pitchFamily="34" charset="0"/>
                    <a:cs typeface="Calibri" panose="020F0502020204030204" pitchFamily="34" charset="0"/>
                  </a:rPr>
                  <a:t>Step 0</a:t>
                </a:r>
                <a:r>
                  <a:rPr lang="en-US" sz="1900" b="1" i="1" dirty="0">
                    <a:latin typeface="Calibri" panose="020F0502020204030204" pitchFamily="34" charset="0"/>
                    <a:cs typeface="Calibri" panose="020F0502020204030204" pitchFamily="34" charset="0"/>
                  </a:rPr>
                  <a:t>: </a:t>
                </a:r>
                <a:r>
                  <a:rPr lang="en-US" sz="1900" dirty="0">
                    <a:latin typeface="Calibri" panose="020F0502020204030204" pitchFamily="34" charset="0"/>
                    <a:cs typeface="Calibri" panose="020F0502020204030204" pitchFamily="34" charset="0"/>
                  </a:rPr>
                  <a:t>Initialize </a:t>
                </a:r>
                <a14:m>
                  <m:oMath xmlns:m="http://schemas.openxmlformats.org/officeDocument/2006/math">
                    <m:r>
                      <a:rPr lang="en-US" sz="1900" i="1" dirty="0">
                        <a:latin typeface="Cambria Math" panose="02040503050406030204" pitchFamily="18" charset="0"/>
                        <a:cs typeface="Calibri" panose="020F0502020204030204" pitchFamily="34" charset="0"/>
                      </a:rPr>
                      <m:t>𝑖</m:t>
                    </m:r>
                    <m:r>
                      <a:rPr lang="en-US" sz="1900" i="1" dirty="0">
                        <a:latin typeface="Cambria Math" panose="02040503050406030204" pitchFamily="18" charset="0"/>
                        <a:cs typeface="Calibri" panose="020F0502020204030204" pitchFamily="34" charset="0"/>
                      </a:rPr>
                      <m:t>=0 </m:t>
                    </m:r>
                    <m:r>
                      <m:rPr>
                        <m:nor/>
                      </m:rPr>
                      <a:rPr lang="en-US" sz="1900" dirty="0">
                        <a:latin typeface="Calibri" panose="020F0502020204030204" pitchFamily="34" charset="0"/>
                        <a:cs typeface="Calibri" panose="020F0502020204030204" pitchFamily="34" charset="0"/>
                      </a:rPr>
                      <m:t>(</m:t>
                    </m:r>
                    <m:r>
                      <m:rPr>
                        <m:nor/>
                      </m:rPr>
                      <a:rPr lang="en-US" sz="1900" dirty="0">
                        <a:latin typeface="Calibri" panose="020F0502020204030204" pitchFamily="34" charset="0"/>
                        <a:cs typeface="Calibri" panose="020F0502020204030204" pitchFamily="34" charset="0"/>
                      </a:rPr>
                      <m:t>controller</m:t>
                    </m:r>
                    <m:r>
                      <m:rPr>
                        <m:nor/>
                      </m:rPr>
                      <a:rPr lang="en-US" sz="1900" dirty="0">
                        <a:latin typeface="Calibri" panose="020F0502020204030204" pitchFamily="34" charset="0"/>
                        <a:cs typeface="Calibri" panose="020F0502020204030204" pitchFamily="34" charset="0"/>
                      </a:rPr>
                      <m:t> </m:t>
                    </m:r>
                    <m:r>
                      <m:rPr>
                        <m:nor/>
                      </m:rPr>
                      <a:rPr lang="en-US" sz="1900" dirty="0">
                        <a:latin typeface="Calibri" panose="020F0502020204030204" pitchFamily="34" charset="0"/>
                        <a:cs typeface="Calibri" panose="020F0502020204030204" pitchFamily="34" charset="0"/>
                      </a:rPr>
                      <m:t>time</m:t>
                    </m:r>
                    <m:r>
                      <m:rPr>
                        <m:nor/>
                      </m:rPr>
                      <a:rPr lang="en-US" sz="1900" dirty="0">
                        <a:latin typeface="Calibri" panose="020F0502020204030204" pitchFamily="34" charset="0"/>
                        <a:cs typeface="Calibri" panose="020F0502020204030204" pitchFamily="34" charset="0"/>
                      </a:rPr>
                      <m:t> </m:t>
                    </m:r>
                    <m:r>
                      <m:rPr>
                        <m:nor/>
                      </m:rPr>
                      <a:rPr lang="en-US" sz="1900" dirty="0">
                        <a:latin typeface="Calibri" panose="020F0502020204030204" pitchFamily="34" charset="0"/>
                        <a:cs typeface="Calibri" panose="020F0502020204030204" pitchFamily="34" charset="0"/>
                      </a:rPr>
                      <m:t>index</m:t>
                    </m:r>
                    <m:r>
                      <m:rPr>
                        <m:nor/>
                      </m:rPr>
                      <a:rPr lang="en-US" sz="1900" dirty="0">
                        <a:latin typeface="Calibri" panose="020F0502020204030204" pitchFamily="34" charset="0"/>
                        <a:cs typeface="Calibri" panose="020F0502020204030204" pitchFamily="34" charset="0"/>
                      </a:rPr>
                      <m:t>).</m:t>
                    </m:r>
                  </m:oMath>
                </a14:m>
                <a:endParaRPr lang="en-US" sz="19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r>
                  <a:rPr lang="en-US" sz="1900" b="1" i="1" u="sng" dirty="0">
                    <a:latin typeface="Calibri" panose="020F0502020204030204" pitchFamily="34" charset="0"/>
                    <a:cs typeface="Calibri" panose="020F0502020204030204" pitchFamily="34" charset="0"/>
                  </a:rPr>
                  <a:t>Step 1</a:t>
                </a:r>
                <a:r>
                  <a:rPr lang="en-US" sz="1900" b="1" i="1" dirty="0">
                    <a:latin typeface="Calibri" panose="020F0502020204030204" pitchFamily="34" charset="0"/>
                    <a:cs typeface="Calibri" panose="020F0502020204030204" pitchFamily="34" charset="0"/>
                  </a:rPr>
                  <a:t>:</a:t>
                </a:r>
                <a:r>
                  <a:rPr lang="en-US" sz="1900" dirty="0">
                    <a:latin typeface="Calibri" panose="020F0502020204030204" pitchFamily="34" charset="0"/>
                    <a:cs typeface="Calibri" panose="020F0502020204030204" pitchFamily="34" charset="0"/>
                  </a:rPr>
                  <a:t> Advance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solution from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sub>
                    </m:sSub>
                  </m:oMath>
                </a14:m>
                <a:r>
                  <a:rPr lang="en-US" sz="1900" dirty="0">
                    <a:latin typeface="Calibri" panose="020F0502020204030204" pitchFamily="34" charset="0"/>
                    <a:cs typeface="Calibri" panose="020F0502020204030204" pitchFamily="34" charset="0"/>
                  </a:rPr>
                  <a:t> to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using time-stepper in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with time-step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ea typeface="Cambria Math" panose="02040503050406030204" pitchFamily="18" charset="0"/>
                            <a:cs typeface="Calibri" panose="020F0502020204030204" pitchFamily="34" charset="0"/>
                          </a:rPr>
                          <m:t>𝛥</m:t>
                        </m:r>
                        <m:r>
                          <a:rPr lang="en-US" sz="1900" i="1">
                            <a:latin typeface="Cambria Math" panose="02040503050406030204" pitchFamily="18" charset="0"/>
                            <a:ea typeface="Cambria Math" panose="02040503050406030204" pitchFamily="18" charset="0"/>
                            <a:cs typeface="Calibri" panose="020F0502020204030204" pitchFamily="34" charset="0"/>
                          </a:rPr>
                          <m:t>𝑡</m:t>
                        </m:r>
                      </m:e>
                      <m:sub>
                        <m:r>
                          <a:rPr lang="en-US" sz="1900" i="1">
                            <a:latin typeface="Cambria Math" panose="02040503050406030204" pitchFamily="18" charset="0"/>
                          </a:rPr>
                          <m:t>1</m:t>
                        </m:r>
                      </m:sub>
                    </m:sSub>
                    <m:r>
                      <a:rPr lang="en-US" sz="1900">
                        <a:latin typeface="Cambria Math" panose="02040503050406030204" pitchFamily="18" charset="0"/>
                      </a:rPr>
                      <m:t>, </m:t>
                    </m:r>
                  </m:oMath>
                </a14:m>
                <a:r>
                  <a:rPr lang="en-US" sz="1900" dirty="0">
                    <a:latin typeface="Calibri" panose="020F0502020204030204" pitchFamily="34" charset="0"/>
                  </a:rPr>
                  <a:t>using solution in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2</m:t>
                        </m:r>
                      </m:sub>
                    </m:sSub>
                  </m:oMath>
                </a14:m>
                <a:r>
                  <a:rPr lang="en-US" sz="1900" dirty="0">
                    <a:latin typeface="Calibri" panose="020F0502020204030204" pitchFamily="34" charset="0"/>
                    <a:cs typeface="Calibri" panose="020F0502020204030204" pitchFamily="34" charset="0"/>
                  </a:rPr>
                  <a:t> interpolated to </a:t>
                </a:r>
                <a14:m>
                  <m:oMath xmlns:m="http://schemas.openxmlformats.org/officeDocument/2006/math">
                    <m:sSub>
                      <m:sSubPr>
                        <m:ctrlPr>
                          <a:rPr lang="en-US" sz="1900" i="1">
                            <a:latin typeface="Cambria Math" panose="02040503050406030204" pitchFamily="18" charset="0"/>
                            <a:cs typeface="Calibri" panose="020F0502020204030204" pitchFamily="34" charset="0"/>
                          </a:rPr>
                        </m:ctrlPr>
                      </m:sSubPr>
                      <m:e>
                        <m:r>
                          <m:rPr>
                            <m:sty m:val="p"/>
                          </m:rPr>
                          <a:rPr lang="el-GR" sz="1900" i="1">
                            <a:latin typeface="Cambria Math" panose="02040503050406030204" pitchFamily="18" charset="0"/>
                            <a:ea typeface="Cambria Math" panose="02040503050406030204" pitchFamily="18" charset="0"/>
                            <a:cs typeface="Calibri" panose="020F0502020204030204" pitchFamily="34" charset="0"/>
                          </a:rPr>
                          <m:t>Γ</m:t>
                        </m:r>
                      </m:e>
                      <m:sub>
                        <m:r>
                          <a:rPr lang="en-US" sz="1900" i="1">
                            <a:latin typeface="Cambria Math" panose="02040503050406030204" pitchFamily="18" charset="0"/>
                            <a:cs typeface="Calibri" panose="020F0502020204030204" pitchFamily="34" charset="0"/>
                          </a:rPr>
                          <m:t>1</m:t>
                        </m:r>
                      </m:sub>
                    </m:sSub>
                  </m:oMath>
                </a14:m>
                <a:r>
                  <a:rPr lang="en-US" sz="1900" dirty="0">
                    <a:latin typeface="Calibri" panose="020F0502020204030204" pitchFamily="34" charset="0"/>
                  </a:rPr>
                  <a:t> at times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sub>
                    </m:sSub>
                    <m:r>
                      <a:rPr lang="en-US" sz="1900" i="1">
                        <a:latin typeface="Cambria Math" panose="02040503050406030204" pitchFamily="18" charset="0"/>
                      </a:rPr>
                      <m:t>+</m:t>
                    </m:r>
                    <m:r>
                      <a:rPr lang="en-US" sz="1900" i="1">
                        <a:latin typeface="Cambria Math" panose="02040503050406030204" pitchFamily="18" charset="0"/>
                      </a:rPr>
                      <m:t>𝑛</m:t>
                    </m:r>
                    <m:sSub>
                      <m:sSubPr>
                        <m:ctrlPr>
                          <a:rPr lang="en-US" sz="1900" i="1">
                            <a:latin typeface="Cambria Math" panose="02040503050406030204" pitchFamily="18" charset="0"/>
                          </a:rPr>
                        </m:ctrlPr>
                      </m:sSubPr>
                      <m:e>
                        <m:r>
                          <a:rPr lang="en-US" sz="1900" i="1">
                            <a:latin typeface="Cambria Math" panose="02040503050406030204" pitchFamily="18" charset="0"/>
                            <a:ea typeface="Cambria Math" panose="02040503050406030204" pitchFamily="18" charset="0"/>
                            <a:cs typeface="Calibri" panose="020F0502020204030204" pitchFamily="34" charset="0"/>
                          </a:rPr>
                          <m:t>𝛥</m:t>
                        </m:r>
                        <m:r>
                          <a:rPr lang="en-US" sz="1900" i="1">
                            <a:latin typeface="Cambria Math" panose="02040503050406030204" pitchFamily="18" charset="0"/>
                            <a:ea typeface="Cambria Math" panose="02040503050406030204" pitchFamily="18" charset="0"/>
                            <a:cs typeface="Calibri" panose="020F0502020204030204" pitchFamily="34" charset="0"/>
                          </a:rPr>
                          <m:t>𝑡</m:t>
                        </m:r>
                      </m:e>
                      <m:sub>
                        <m:r>
                          <a:rPr lang="en-US" sz="1900" i="1">
                            <a:latin typeface="Cambria Math" panose="02040503050406030204" pitchFamily="18" charset="0"/>
                          </a:rPr>
                          <m:t>1</m:t>
                        </m:r>
                      </m:sub>
                    </m:sSub>
                    <m:r>
                      <a:rPr lang="en-US" sz="1900">
                        <a:latin typeface="Cambria Math" panose="02040503050406030204" pitchFamily="18" charset="0"/>
                      </a:rPr>
                      <m:t>.</m:t>
                    </m:r>
                  </m:oMath>
                </a14:m>
                <a:endParaRPr lang="en-US" sz="1900" dirty="0">
                  <a:latin typeface="Calibri" panose="020F0502020204030204" pitchFamily="34" charset="0"/>
                </a:endParaRPr>
              </a:p>
              <a:p>
                <a:endParaRPr lang="en-US" sz="400" dirty="0">
                  <a:latin typeface="Calibri" panose="020F0502020204030204" pitchFamily="34" charset="0"/>
                </a:endParaRPr>
              </a:p>
              <a:p>
                <a:endParaRPr lang="en-US" sz="400" dirty="0">
                  <a:latin typeface="Calibri" panose="020F0502020204030204" pitchFamily="34" charset="0"/>
                </a:endParaRPr>
              </a:p>
              <a:p>
                <a:r>
                  <a:rPr lang="en-US" sz="1900" b="1" i="1" u="sng" dirty="0">
                    <a:latin typeface="Calibri" panose="020F0502020204030204" pitchFamily="34" charset="0"/>
                    <a:cs typeface="Calibri" panose="020F0502020204030204" pitchFamily="34" charset="0"/>
                  </a:rPr>
                  <a:t>Step 2</a:t>
                </a:r>
                <a:r>
                  <a:rPr lang="en-US" sz="1900" b="1" i="1" dirty="0">
                    <a:latin typeface="Calibri" panose="020F0502020204030204" pitchFamily="34" charset="0"/>
                    <a:cs typeface="Calibri" panose="020F0502020204030204" pitchFamily="34" charset="0"/>
                  </a:rPr>
                  <a:t>:</a:t>
                </a:r>
                <a:r>
                  <a:rPr lang="en-US" sz="1900" i="1" dirty="0">
                    <a:latin typeface="Calibri" panose="020F0502020204030204" pitchFamily="34" charset="0"/>
                    <a:cs typeface="Calibri" panose="020F0502020204030204" pitchFamily="34" charset="0"/>
                  </a:rPr>
                  <a:t> </a:t>
                </a:r>
                <a:r>
                  <a:rPr lang="en-US" sz="1900" dirty="0">
                    <a:latin typeface="Calibri" panose="020F0502020204030204" pitchFamily="34" charset="0"/>
                    <a:cs typeface="Calibri" panose="020F0502020204030204" pitchFamily="34" charset="0"/>
                  </a:rPr>
                  <a:t>Advance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2</m:t>
                        </m:r>
                      </m:sub>
                    </m:sSub>
                  </m:oMath>
                </a14:m>
                <a:r>
                  <a:rPr lang="en-US" sz="1900" dirty="0">
                    <a:latin typeface="Calibri" panose="020F0502020204030204" pitchFamily="34" charset="0"/>
                    <a:cs typeface="Calibri" panose="020F0502020204030204" pitchFamily="34" charset="0"/>
                  </a:rPr>
                  <a:t> solution from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sub>
                    </m:sSub>
                  </m:oMath>
                </a14:m>
                <a:r>
                  <a:rPr lang="en-US" sz="1900" dirty="0">
                    <a:latin typeface="Calibri" panose="020F0502020204030204" pitchFamily="34" charset="0"/>
                    <a:cs typeface="Calibri" panose="020F0502020204030204" pitchFamily="34" charset="0"/>
                  </a:rPr>
                  <a:t> to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using time-stepper in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2</m:t>
                        </m:r>
                      </m:sub>
                    </m:sSub>
                  </m:oMath>
                </a14:m>
                <a:r>
                  <a:rPr lang="en-US" sz="1900" dirty="0">
                    <a:latin typeface="Calibri" panose="020F0502020204030204" pitchFamily="34" charset="0"/>
                    <a:cs typeface="Calibri" panose="020F0502020204030204" pitchFamily="34" charset="0"/>
                  </a:rPr>
                  <a:t> with time-step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ea typeface="Cambria Math" panose="02040503050406030204" pitchFamily="18" charset="0"/>
                            <a:cs typeface="Calibri" panose="020F0502020204030204" pitchFamily="34" charset="0"/>
                          </a:rPr>
                          <m:t>𝛥</m:t>
                        </m:r>
                        <m:r>
                          <a:rPr lang="en-US" sz="1900" i="1">
                            <a:latin typeface="Cambria Math" panose="02040503050406030204" pitchFamily="18" charset="0"/>
                            <a:ea typeface="Cambria Math" panose="02040503050406030204" pitchFamily="18" charset="0"/>
                            <a:cs typeface="Calibri" panose="020F0502020204030204" pitchFamily="34" charset="0"/>
                          </a:rPr>
                          <m:t>𝑡</m:t>
                        </m:r>
                      </m:e>
                      <m:sub>
                        <m:r>
                          <a:rPr lang="en-US" sz="1900" i="1">
                            <a:latin typeface="Cambria Math" panose="02040503050406030204" pitchFamily="18" charset="0"/>
                          </a:rPr>
                          <m:t>2</m:t>
                        </m:r>
                      </m:sub>
                    </m:sSub>
                    <m:r>
                      <a:rPr lang="en-US" sz="1900">
                        <a:latin typeface="Cambria Math" panose="02040503050406030204" pitchFamily="18" charset="0"/>
                      </a:rPr>
                      <m:t>, </m:t>
                    </m:r>
                  </m:oMath>
                </a14:m>
                <a:r>
                  <a:rPr lang="en-US" sz="1900" dirty="0">
                    <a:latin typeface="Calibri" panose="020F0502020204030204" pitchFamily="34" charset="0"/>
                  </a:rPr>
                  <a:t>using solution in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interpolated to </a:t>
                </a:r>
                <a14:m>
                  <m:oMath xmlns:m="http://schemas.openxmlformats.org/officeDocument/2006/math">
                    <m:sSub>
                      <m:sSubPr>
                        <m:ctrlPr>
                          <a:rPr lang="en-US" sz="1900" i="1">
                            <a:latin typeface="Cambria Math" panose="02040503050406030204" pitchFamily="18" charset="0"/>
                            <a:cs typeface="Calibri" panose="020F0502020204030204" pitchFamily="34" charset="0"/>
                          </a:rPr>
                        </m:ctrlPr>
                      </m:sSubPr>
                      <m:e>
                        <m:r>
                          <m:rPr>
                            <m:sty m:val="p"/>
                          </m:rPr>
                          <a:rPr lang="el-GR" sz="1900" i="1">
                            <a:latin typeface="Cambria Math" panose="02040503050406030204" pitchFamily="18" charset="0"/>
                            <a:ea typeface="Cambria Math" panose="02040503050406030204" pitchFamily="18" charset="0"/>
                            <a:cs typeface="Calibri" panose="020F0502020204030204" pitchFamily="34" charset="0"/>
                          </a:rPr>
                          <m:t>Γ</m:t>
                        </m:r>
                      </m:e>
                      <m:sub>
                        <m:r>
                          <a:rPr lang="en-US" sz="1900" i="1">
                            <a:latin typeface="Cambria Math" panose="02040503050406030204" pitchFamily="18" charset="0"/>
                            <a:cs typeface="Calibri" panose="020F0502020204030204" pitchFamily="34" charset="0"/>
                          </a:rPr>
                          <m:t>2</m:t>
                        </m:r>
                      </m:sub>
                    </m:sSub>
                  </m:oMath>
                </a14:m>
                <a:r>
                  <a:rPr lang="en-US" sz="1900" dirty="0">
                    <a:latin typeface="Calibri" panose="020F0502020204030204" pitchFamily="34" charset="0"/>
                  </a:rPr>
                  <a:t> at times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sub>
                    </m:sSub>
                    <m:r>
                      <a:rPr lang="en-US" sz="1900" i="1">
                        <a:latin typeface="Cambria Math" panose="02040503050406030204" pitchFamily="18" charset="0"/>
                      </a:rPr>
                      <m:t>+</m:t>
                    </m:r>
                    <m:r>
                      <a:rPr lang="en-US" sz="1900" i="1">
                        <a:latin typeface="Cambria Math" panose="02040503050406030204" pitchFamily="18" charset="0"/>
                      </a:rPr>
                      <m:t>𝑛</m:t>
                    </m:r>
                    <m:sSub>
                      <m:sSubPr>
                        <m:ctrlPr>
                          <a:rPr lang="en-US" sz="1900" i="1">
                            <a:latin typeface="Cambria Math" panose="02040503050406030204" pitchFamily="18" charset="0"/>
                          </a:rPr>
                        </m:ctrlPr>
                      </m:sSubPr>
                      <m:e>
                        <m:r>
                          <a:rPr lang="en-US" sz="1900" i="1">
                            <a:latin typeface="Cambria Math" panose="02040503050406030204" pitchFamily="18" charset="0"/>
                            <a:ea typeface="Cambria Math" panose="02040503050406030204" pitchFamily="18" charset="0"/>
                            <a:cs typeface="Calibri" panose="020F0502020204030204" pitchFamily="34" charset="0"/>
                          </a:rPr>
                          <m:t>𝛥</m:t>
                        </m:r>
                        <m:r>
                          <a:rPr lang="en-US" sz="1900" i="1">
                            <a:latin typeface="Cambria Math" panose="02040503050406030204" pitchFamily="18" charset="0"/>
                            <a:ea typeface="Cambria Math" panose="02040503050406030204" pitchFamily="18" charset="0"/>
                            <a:cs typeface="Calibri" panose="020F0502020204030204" pitchFamily="34" charset="0"/>
                          </a:rPr>
                          <m:t>𝑡</m:t>
                        </m:r>
                      </m:e>
                      <m:sub>
                        <m:r>
                          <a:rPr lang="en-US" sz="1900" i="1">
                            <a:latin typeface="Cambria Math" panose="02040503050406030204" pitchFamily="18" charset="0"/>
                          </a:rPr>
                          <m:t>2</m:t>
                        </m:r>
                      </m:sub>
                    </m:sSub>
                  </m:oMath>
                </a14:m>
                <a:r>
                  <a:rPr lang="en-US" sz="1900" dirty="0">
                    <a:latin typeface="Calibri" panose="020F0502020204030204" pitchFamily="34" charset="0"/>
                  </a:rPr>
                  <a:t>.</a:t>
                </a:r>
              </a:p>
              <a:p>
                <a:endParaRPr lang="en-US" sz="400" b="1" i="1" u="sng" dirty="0">
                  <a:latin typeface="Calibri" panose="020F0502020204030204" pitchFamily="34" charset="0"/>
                </a:endParaRPr>
              </a:p>
              <a:p>
                <a:endParaRPr lang="en-US" sz="400" b="1" i="1" u="sng" dirty="0">
                  <a:latin typeface="Calibri" panose="020F0502020204030204" pitchFamily="34" charset="0"/>
                </a:endParaRPr>
              </a:p>
              <a:p>
                <a:r>
                  <a:rPr lang="en-US" sz="1900" b="1" i="1" u="sng" dirty="0">
                    <a:latin typeface="Calibri" panose="020F0502020204030204" pitchFamily="34" charset="0"/>
                  </a:rPr>
                  <a:t>Step 3</a:t>
                </a:r>
                <a:r>
                  <a:rPr lang="en-US" sz="1900" b="1" i="1" dirty="0">
                    <a:latin typeface="Calibri" panose="020F0502020204030204" pitchFamily="34" charset="0"/>
                  </a:rPr>
                  <a:t>: </a:t>
                </a:r>
                <a:r>
                  <a:rPr lang="en-US" sz="1900" dirty="0">
                    <a:latin typeface="Calibri" panose="020F0502020204030204" pitchFamily="34" charset="0"/>
                  </a:rPr>
                  <a:t>Check for convergence at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a:t>
                </a:r>
              </a:p>
              <a:p>
                <a:pPr marL="342900" indent="-342900">
                  <a:buFont typeface="Wingdings" panose="05000000000000000000" pitchFamily="2" charset="2"/>
                  <a:buChar char="Ø"/>
                </a:pPr>
                <a:r>
                  <a:rPr lang="en-US" sz="1900" dirty="0">
                    <a:latin typeface="Calibri" panose="020F0502020204030204" pitchFamily="34" charset="0"/>
                    <a:cs typeface="Calibri" panose="020F0502020204030204" pitchFamily="34" charset="0"/>
                  </a:rPr>
                  <a:t>If </a:t>
                </a:r>
                <a:r>
                  <a:rPr lang="en-US" sz="1900" dirty="0" err="1">
                    <a:latin typeface="Calibri" panose="020F0502020204030204" pitchFamily="34" charset="0"/>
                    <a:cs typeface="Calibri" panose="020F0502020204030204" pitchFamily="34" charset="0"/>
                  </a:rPr>
                  <a:t>unconverged</a:t>
                </a:r>
                <a:r>
                  <a:rPr lang="en-US" sz="1900" dirty="0">
                    <a:latin typeface="Calibri" panose="020F0502020204030204" pitchFamily="34" charset="0"/>
                    <a:cs typeface="Calibri" panose="020F0502020204030204" pitchFamily="34" charset="0"/>
                  </a:rPr>
                  <a:t>, return to Step 1. </a:t>
                </a:r>
              </a:p>
              <a:p>
                <a:pPr marL="342900" indent="-342900">
                  <a:buFont typeface="Wingdings" panose="05000000000000000000" pitchFamily="2" charset="2"/>
                  <a:buChar char="Ø"/>
                </a:pPr>
                <a:r>
                  <a:rPr lang="en-US" sz="1900" dirty="0">
                    <a:latin typeface="Calibri" panose="020F0502020204030204" pitchFamily="34" charset="0"/>
                    <a:cs typeface="Calibri" panose="020F0502020204030204" pitchFamily="34" charset="0"/>
                  </a:rPr>
                  <a:t>If converged, set </a:t>
                </a:r>
                <a14:m>
                  <m:oMath xmlns:m="http://schemas.openxmlformats.org/officeDocument/2006/math">
                    <m:r>
                      <a:rPr lang="en-US" sz="1900" i="1" dirty="0">
                        <a:latin typeface="Cambria Math" panose="02040503050406030204" pitchFamily="18" charset="0"/>
                        <a:cs typeface="Calibri" panose="020F0502020204030204" pitchFamily="34" charset="0"/>
                      </a:rPr>
                      <m:t>𝑖</m:t>
                    </m:r>
                    <m:r>
                      <a:rPr lang="en-US" sz="1900" i="1" dirty="0">
                        <a:latin typeface="Cambria Math" panose="02040503050406030204" pitchFamily="18" charset="0"/>
                        <a:cs typeface="Calibri" panose="020F0502020204030204" pitchFamily="34" charset="0"/>
                      </a:rPr>
                      <m:t>= </m:t>
                    </m:r>
                    <m:r>
                      <a:rPr lang="en-US" sz="1900" i="1" dirty="0">
                        <a:latin typeface="Cambria Math" panose="02040503050406030204" pitchFamily="18" charset="0"/>
                        <a:cs typeface="Calibri" panose="020F0502020204030204" pitchFamily="34" charset="0"/>
                      </a:rPr>
                      <m:t>𝑖</m:t>
                    </m:r>
                    <m:r>
                      <a:rPr lang="en-US" sz="1900" i="1" dirty="0">
                        <a:latin typeface="Cambria Math" panose="02040503050406030204" pitchFamily="18" charset="0"/>
                        <a:cs typeface="Calibri" panose="020F0502020204030204" pitchFamily="34" charset="0"/>
                      </a:rPr>
                      <m:t>+1 </m:t>
                    </m:r>
                  </m:oMath>
                </a14:m>
                <a:r>
                  <a:rPr lang="en-US" sz="1900" dirty="0">
                    <a:latin typeface="Calibri" panose="020F0502020204030204" pitchFamily="34" charset="0"/>
                    <a:cs typeface="Calibri" panose="020F0502020204030204" pitchFamily="34" charset="0"/>
                  </a:rPr>
                  <a:t>and return to Step 1.</a:t>
                </a:r>
              </a:p>
              <a:p>
                <a:endParaRPr lang="en-US" sz="1900" dirty="0">
                  <a:latin typeface="Calibri" panose="020F0502020204030204" pitchFamily="34" charset="0"/>
                </a:endParaRPr>
              </a:p>
              <a:p>
                <a:endParaRPr lang="en-US" sz="1900" dirty="0">
                  <a:latin typeface="Calibri" panose="020F0502020204030204" pitchFamily="34" charset="0"/>
                </a:endParaRPr>
              </a:p>
              <a:p>
                <a:endParaRPr lang="en-US" sz="1900" i="1" dirty="0">
                  <a:latin typeface="Calibri" panose="020F0502020204030204" pitchFamily="34" charset="0"/>
                  <a:cs typeface="Calibri" panose="020F0502020204030204" pitchFamily="34" charset="0"/>
                </a:endParaRPr>
              </a:p>
              <a:p>
                <a:endParaRPr lang="en-US" sz="1900" dirty="0">
                  <a:latin typeface="Calibri" panose="020F0502020204030204" pitchFamily="34" charset="0"/>
                </a:endParaRPr>
              </a:p>
              <a:p>
                <a:endParaRPr lang="en-US" sz="1900" dirty="0">
                  <a:latin typeface="Calibri" panose="020F0502020204030204" pitchFamily="34" charset="0"/>
                  <a:cs typeface="Calibri" panose="020F0502020204030204" pitchFamily="34" charset="0"/>
                </a:endParaRPr>
              </a:p>
              <a:p>
                <a:endParaRPr lang="en-US" sz="400" b="1" i="1" dirty="0">
                  <a:latin typeface="Calibri" panose="020F0502020204030204" pitchFamily="34" charset="0"/>
                  <a:cs typeface="Calibri" panose="020F0502020204030204" pitchFamily="34" charset="0"/>
                </a:endParaRPr>
              </a:p>
              <a:p>
                <a:endParaRPr lang="en-US" sz="2000" b="1" i="1" dirty="0">
                  <a:latin typeface="Calibri" panose="020F0502020204030204" pitchFamily="34" charset="0"/>
                  <a:cs typeface="Calibri" panose="020F0502020204030204" pitchFamily="34" charset="0"/>
                </a:endParaRPr>
              </a:p>
            </p:txBody>
          </p:sp>
        </mc:Choice>
        <mc:Fallback xmlns="">
          <p:sp>
            <p:nvSpPr>
              <p:cNvPr id="12" name="TextBox 11">
                <a:extLst>
                  <a:ext uri="{FF2B5EF4-FFF2-40B4-BE49-F238E27FC236}">
                    <a16:creationId xmlns:a16="http://schemas.microsoft.com/office/drawing/2014/main" id="{FD9532F9-C034-4B8D-A87A-67EE38BEBD56}"/>
                  </a:ext>
                </a:extLst>
              </p:cNvPr>
              <p:cNvSpPr txBox="1">
                <a:spLocks noRot="1" noChangeAspect="1" noMove="1" noResize="1" noEditPoints="1" noAdjustHandles="1" noChangeArrowheads="1" noChangeShapeType="1" noTextEdit="1"/>
              </p:cNvSpPr>
              <p:nvPr/>
            </p:nvSpPr>
            <p:spPr>
              <a:xfrm>
                <a:off x="143136" y="3528015"/>
                <a:ext cx="8798312" cy="4632037"/>
              </a:xfrm>
              <a:prstGeom prst="rect">
                <a:avLst/>
              </a:prstGeom>
              <a:blipFill>
                <a:blip r:embed="rId3"/>
                <a:stretch>
                  <a:fillRect l="-623" t="-658"/>
                </a:stretch>
              </a:blipFill>
            </p:spPr>
            <p:txBody>
              <a:bodyPr/>
              <a:lstStyle/>
              <a:p>
                <a:r>
                  <a:rPr lang="en-US">
                    <a:noFill/>
                  </a:rPr>
                  <a:t> </a:t>
                </a:r>
              </a:p>
            </p:txBody>
          </p:sp>
        </mc:Fallback>
      </mc:AlternateContent>
      <p:grpSp>
        <p:nvGrpSpPr>
          <p:cNvPr id="20" name="Group 19">
            <a:extLst>
              <a:ext uri="{FF2B5EF4-FFF2-40B4-BE49-F238E27FC236}">
                <a16:creationId xmlns:a16="http://schemas.microsoft.com/office/drawing/2014/main" id="{2B1513E3-B32F-4A19-93CD-7ADB2556E141}"/>
              </a:ext>
            </a:extLst>
          </p:cNvPr>
          <p:cNvGrpSpPr/>
          <p:nvPr/>
        </p:nvGrpSpPr>
        <p:grpSpPr>
          <a:xfrm>
            <a:off x="353202" y="1315272"/>
            <a:ext cx="8632600" cy="2104379"/>
            <a:chOff x="538359" y="2231154"/>
            <a:chExt cx="8632600" cy="2104379"/>
          </a:xfrm>
        </p:grpSpPr>
        <p:pic>
          <p:nvPicPr>
            <p:cNvPr id="21" name="Picture 20" descr="Schwarz-time-integration.png">
              <a:extLst>
                <a:ext uri="{FF2B5EF4-FFF2-40B4-BE49-F238E27FC236}">
                  <a16:creationId xmlns:a16="http://schemas.microsoft.com/office/drawing/2014/main" id="{0D442A46-2135-4FCE-81D9-6D723D48116E}"/>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2086968" y="2406149"/>
              <a:ext cx="4898136" cy="1929384"/>
            </a:xfrm>
            <a:prstGeom prst="rect">
              <a:avLst/>
            </a:prstGeom>
          </p:spPr>
        </p:pic>
        <p:pic>
          <p:nvPicPr>
            <p:cNvPr id="22" name="Picture 21" descr="Schwarz-domains.png">
              <a:extLst>
                <a:ext uri="{FF2B5EF4-FFF2-40B4-BE49-F238E27FC236}">
                  <a16:creationId xmlns:a16="http://schemas.microsoft.com/office/drawing/2014/main" id="{5C69E27E-142A-4482-95DC-67D3AA4E7FB0}"/>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538359" y="2231154"/>
              <a:ext cx="1150530" cy="2064791"/>
            </a:xfrm>
            <a:prstGeom prst="rect">
              <a:avLst/>
            </a:prstGeom>
          </p:spPr>
        </p:pic>
        <p:sp>
          <p:nvSpPr>
            <p:cNvPr id="23" name="Content Placeholder 2">
              <a:extLst>
                <a:ext uri="{FF2B5EF4-FFF2-40B4-BE49-F238E27FC236}">
                  <a16:creationId xmlns:a16="http://schemas.microsoft.com/office/drawing/2014/main" id="{ACE5ADB6-E6E6-42E9-B633-713E2D992FCB}"/>
                </a:ext>
              </a:extLst>
            </p:cNvPr>
            <p:cNvSpPr txBox="1">
              <a:spLocks/>
            </p:cNvSpPr>
            <p:nvPr/>
          </p:nvSpPr>
          <p:spPr bwMode="auto">
            <a:xfrm>
              <a:off x="6985104" y="2570627"/>
              <a:ext cx="2185855" cy="1090696"/>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buNone/>
                <a:defRPr/>
              </a:pPr>
              <a:r>
                <a:rPr lang="en-US" sz="1600" dirty="0">
                  <a:latin typeface="Calibri" pitchFamily="34" charset="0"/>
                  <a:cs typeface="Calibri" pitchFamily="34" charset="0"/>
                </a:rPr>
                <a:t>Controller time stepper</a:t>
              </a:r>
            </a:p>
            <a:p>
              <a:pPr marL="0" indent="0">
                <a:buNone/>
                <a:defRPr/>
              </a:pPr>
              <a:endParaRPr lang="en-US" sz="1600" dirty="0">
                <a:latin typeface="Calibri" pitchFamily="34" charset="0"/>
                <a:cs typeface="Calibri" pitchFamily="34" charset="0"/>
              </a:endParaRPr>
            </a:p>
            <a:p>
              <a:pPr marL="0" indent="0">
                <a:buNone/>
                <a:defRPr/>
              </a:pPr>
              <a:r>
                <a:rPr lang="en-US" sz="1600" dirty="0">
                  <a:latin typeface="Calibri" pitchFamily="34" charset="0"/>
                  <a:cs typeface="Calibri" pitchFamily="34" charset="0"/>
                </a:rPr>
                <a:t>Time integrator for </a:t>
              </a:r>
              <a:r>
                <a:rPr lang="en-US" sz="1600" i="1" dirty="0">
                  <a:latin typeface="Symbol"/>
                  <a:cs typeface="Wingdings 2" charset="2"/>
                </a:rPr>
                <a:t>W</a:t>
              </a:r>
              <a:r>
                <a:rPr lang="en-US" sz="1600" baseline="-25000" dirty="0">
                  <a:latin typeface="Symbol"/>
                  <a:cs typeface="Wingdings 2" charset="2"/>
                </a:rPr>
                <a:t>1</a:t>
              </a:r>
              <a:endParaRPr lang="en-US" sz="1600" dirty="0">
                <a:latin typeface="Calibri" pitchFamily="34" charset="0"/>
                <a:cs typeface="Calibri" pitchFamily="34" charset="0"/>
              </a:endParaRPr>
            </a:p>
            <a:p>
              <a:pPr marL="0" indent="0">
                <a:buNone/>
                <a:defRPr/>
              </a:pPr>
              <a:endParaRPr lang="en-US" sz="1600" dirty="0">
                <a:latin typeface="Calibri" pitchFamily="34" charset="0"/>
                <a:cs typeface="Calibri" pitchFamily="34" charset="0"/>
              </a:endParaRPr>
            </a:p>
            <a:p>
              <a:pPr marL="0" indent="0">
                <a:buNone/>
                <a:defRPr/>
              </a:pPr>
              <a:r>
                <a:rPr lang="en-US" sz="1600" dirty="0">
                  <a:latin typeface="Calibri" pitchFamily="34" charset="0"/>
                  <a:cs typeface="Calibri" pitchFamily="34" charset="0"/>
                </a:rPr>
                <a:t>Time integrator for </a:t>
              </a:r>
              <a:r>
                <a:rPr lang="en-US" sz="1600" i="1" dirty="0">
                  <a:latin typeface="Symbol"/>
                  <a:cs typeface="Wingdings 2" charset="2"/>
                </a:rPr>
                <a:t>W</a:t>
              </a:r>
              <a:r>
                <a:rPr lang="en-US" sz="1600" baseline="-25000" dirty="0">
                  <a:latin typeface="Symbol"/>
                  <a:cs typeface="Wingdings 2" charset="2"/>
                </a:rPr>
                <a:t>2</a:t>
              </a:r>
              <a:endParaRPr lang="en-US" sz="1600" dirty="0">
                <a:latin typeface="Calibri" pitchFamily="34" charset="0"/>
                <a:cs typeface="Calibri" pitchFamily="34" charset="0"/>
              </a:endParaRPr>
            </a:p>
          </p:txBody>
        </p:sp>
        <mc:AlternateContent xmlns:mc="http://schemas.openxmlformats.org/markup-compatibility/2006" xmlns:a14="http://schemas.microsoft.com/office/drawing/2010/main">
          <mc:Choice Requires="a14">
            <p:sp>
              <p:nvSpPr>
                <p:cNvPr id="24" name="TextBox 23">
                  <a:extLst>
                    <a:ext uri="{FF2B5EF4-FFF2-40B4-BE49-F238E27FC236}">
                      <a16:creationId xmlns:a16="http://schemas.microsoft.com/office/drawing/2014/main" id="{2AD3475B-1792-4482-9D9E-485179614B61}"/>
                    </a:ext>
                  </a:extLst>
                </p:cNvPr>
                <p:cNvSpPr txBox="1"/>
                <p:nvPr/>
              </p:nvSpPr>
              <p:spPr>
                <a:xfrm>
                  <a:off x="1962614" y="2257496"/>
                  <a:ext cx="802888" cy="369332"/>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i="1" smtClean="0">
                                <a:latin typeface="Cambria Math" panose="02040503050406030204" pitchFamily="18" charset="0"/>
                              </a:rPr>
                            </m:ctrlPr>
                          </m:sSubPr>
                          <m:e>
                            <m:r>
                              <a:rPr lang="en-US" b="0" i="1" smtClean="0">
                                <a:latin typeface="Cambria Math" panose="02040503050406030204" pitchFamily="18" charset="0"/>
                              </a:rPr>
                              <m:t>𝑇</m:t>
                            </m:r>
                          </m:e>
                          <m:sub>
                            <m:r>
                              <a:rPr lang="en-US" b="0" i="1" smtClean="0">
                                <a:latin typeface="Cambria Math" panose="02040503050406030204" pitchFamily="18" charset="0"/>
                              </a:rPr>
                              <m:t>0</m:t>
                            </m:r>
                          </m:sub>
                        </m:sSub>
                      </m:oMath>
                    </m:oMathPara>
                  </a14:m>
                  <a:endParaRPr lang="en-US" dirty="0"/>
                </a:p>
              </p:txBody>
            </p:sp>
          </mc:Choice>
          <mc:Fallback xmlns="">
            <p:sp>
              <p:nvSpPr>
                <p:cNvPr id="50" name="TextBox 49">
                  <a:extLst>
                    <a:ext uri="{FF2B5EF4-FFF2-40B4-BE49-F238E27FC236}">
                      <a16:creationId xmlns:a16="http://schemas.microsoft.com/office/drawing/2014/main" id="{D15334C3-9C67-40DC-91D5-47AD4405FF28}"/>
                    </a:ext>
                  </a:extLst>
                </p:cNvPr>
                <p:cNvSpPr txBox="1">
                  <a:spLocks noRot="1" noChangeAspect="1" noMove="1" noResize="1" noEditPoints="1" noAdjustHandles="1" noChangeArrowheads="1" noChangeShapeType="1" noTextEdit="1"/>
                </p:cNvSpPr>
                <p:nvPr/>
              </p:nvSpPr>
              <p:spPr>
                <a:xfrm>
                  <a:off x="1962614" y="2257496"/>
                  <a:ext cx="802888" cy="369332"/>
                </a:xfrm>
                <a:prstGeom prst="rect">
                  <a:avLst/>
                </a:prstGeom>
                <a:blipFill>
                  <a:blip r:embed="rId6"/>
                  <a:stretch>
                    <a:fillRect/>
                  </a:stretch>
                </a:blipFill>
              </p:spPr>
              <p:txBody>
                <a:bodyPr/>
                <a:lstStyle/>
                <a:p>
                  <a:r>
                    <a:rPr lang="en-US">
                      <a:noFill/>
                    </a:rPr>
                    <a:t> </a:t>
                  </a:r>
                </a:p>
              </p:txBody>
            </p:sp>
          </mc:Fallback>
        </mc:AlternateContent>
      </p:grpSp>
      <p:sp>
        <p:nvSpPr>
          <p:cNvPr id="25" name="Rectangle 24">
            <a:extLst>
              <a:ext uri="{FF2B5EF4-FFF2-40B4-BE49-F238E27FC236}">
                <a16:creationId xmlns:a16="http://schemas.microsoft.com/office/drawing/2014/main" id="{73965508-7F47-4D53-BDAB-A2723924ADF7}"/>
              </a:ext>
            </a:extLst>
          </p:cNvPr>
          <p:cNvSpPr/>
          <p:nvPr/>
        </p:nvSpPr>
        <p:spPr>
          <a:xfrm>
            <a:off x="1891558" y="1465577"/>
            <a:ext cx="2439569" cy="2038449"/>
          </a:xfrm>
          <a:prstGeom prst="rect">
            <a:avLst/>
          </a:prstGeom>
          <a:ln>
            <a:solidFill>
              <a:schemeClr val="bg1"/>
            </a:solid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p:sp>
        <p:nvSpPr>
          <p:cNvPr id="27" name="Rectangle 26">
            <a:extLst>
              <a:ext uri="{FF2B5EF4-FFF2-40B4-BE49-F238E27FC236}">
                <a16:creationId xmlns:a16="http://schemas.microsoft.com/office/drawing/2014/main" id="{109F000B-0EB2-40C0-9C34-C3A01BD879B8}"/>
              </a:ext>
            </a:extLst>
          </p:cNvPr>
          <p:cNvSpPr/>
          <p:nvPr/>
        </p:nvSpPr>
        <p:spPr>
          <a:xfrm>
            <a:off x="319749" y="1292970"/>
            <a:ext cx="1230271" cy="1227206"/>
          </a:xfrm>
          <a:prstGeom prst="rect">
            <a:avLst/>
          </a:prstGeom>
          <a:no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cxnSp>
        <p:nvCxnSpPr>
          <p:cNvPr id="28" name="Straight Arrow Connector 27">
            <a:extLst>
              <a:ext uri="{FF2B5EF4-FFF2-40B4-BE49-F238E27FC236}">
                <a16:creationId xmlns:a16="http://schemas.microsoft.com/office/drawing/2014/main" id="{BC73AB9A-B0C2-4FE0-AFA7-73259F30BB3E}"/>
              </a:ext>
            </a:extLst>
          </p:cNvPr>
          <p:cNvCxnSpPr>
            <a:cxnSpLocks/>
          </p:cNvCxnSpPr>
          <p:nvPr/>
        </p:nvCxnSpPr>
        <p:spPr>
          <a:xfrm>
            <a:off x="4332773" y="2341754"/>
            <a:ext cx="2469718" cy="0"/>
          </a:xfrm>
          <a:prstGeom prst="straightConnector1">
            <a:avLst/>
          </a:prstGeom>
          <a:ln w="6350">
            <a:solidFill>
              <a:schemeClr val="tx1"/>
            </a:solidFill>
            <a:tailEnd type="triangle"/>
          </a:ln>
        </p:spPr>
        <p:style>
          <a:lnRef idx="2">
            <a:schemeClr val="accent1"/>
          </a:lnRef>
          <a:fillRef idx="0">
            <a:schemeClr val="accent1"/>
          </a:fillRef>
          <a:effectRef idx="1">
            <a:schemeClr val="accent1"/>
          </a:effectRef>
          <a:fontRef idx="minor">
            <a:schemeClr val="tx1"/>
          </a:fontRef>
        </p:style>
      </p:cxnSp>
      <mc:AlternateContent xmlns:mc="http://schemas.openxmlformats.org/markup-compatibility/2006" xmlns:a14="http://schemas.microsoft.com/office/drawing/2010/main">
        <mc:Choice Requires="a14">
          <p:sp>
            <p:nvSpPr>
              <p:cNvPr id="29" name="TextBox 28">
                <a:extLst>
                  <a:ext uri="{FF2B5EF4-FFF2-40B4-BE49-F238E27FC236}">
                    <a16:creationId xmlns:a16="http://schemas.microsoft.com/office/drawing/2014/main" id="{9CC4DCA3-863E-40F4-8959-D6125CE2DCFE}"/>
                  </a:ext>
                </a:extLst>
              </p:cNvPr>
              <p:cNvSpPr txBox="1"/>
              <p:nvPr/>
            </p:nvSpPr>
            <p:spPr>
              <a:xfrm>
                <a:off x="4912932" y="1983200"/>
                <a:ext cx="3378569" cy="307777"/>
              </a:xfrm>
              <a:prstGeom prst="rect">
                <a:avLst/>
              </a:prstGeom>
              <a:noFill/>
            </p:spPr>
            <p:txBody>
              <a:bodyPr wrap="square" rtlCol="0">
                <a:spAutoFit/>
              </a:bodyPr>
              <a:lstStyle/>
              <a:p>
                <a:r>
                  <a:rPr lang="en-US" sz="1400" dirty="0">
                    <a:latin typeface="Calibri" panose="020F0502020204030204" pitchFamily="34" charset="0"/>
                    <a:cs typeface="Calibri" panose="020F0502020204030204" pitchFamily="34" charset="0"/>
                  </a:rPr>
                  <a:t>Integrate using </a:t>
                </a:r>
                <a14:m>
                  <m:oMath xmlns:m="http://schemas.openxmlformats.org/officeDocument/2006/math">
                    <m:sSub>
                      <m:sSubPr>
                        <m:ctrlPr>
                          <a:rPr lang="en-US" sz="1400" i="1">
                            <a:latin typeface="Cambria Math" panose="02040503050406030204" pitchFamily="18" charset="0"/>
                          </a:rPr>
                        </m:ctrlPr>
                      </m:sSubPr>
                      <m:e>
                        <m:r>
                          <a:rPr lang="en-US" sz="1400" i="1">
                            <a:latin typeface="Cambria Math" panose="02040503050406030204" pitchFamily="18" charset="0"/>
                            <a:ea typeface="Cambria Math" panose="02040503050406030204" pitchFamily="18" charset="0"/>
                            <a:cs typeface="Calibri" panose="020F0502020204030204" pitchFamily="34" charset="0"/>
                          </a:rPr>
                          <m:t>𝛥</m:t>
                        </m:r>
                        <m:r>
                          <a:rPr lang="en-US" sz="1400" i="1">
                            <a:latin typeface="Cambria Math" panose="02040503050406030204" pitchFamily="18" charset="0"/>
                            <a:ea typeface="Cambria Math" panose="02040503050406030204" pitchFamily="18" charset="0"/>
                            <a:cs typeface="Calibri" panose="020F0502020204030204" pitchFamily="34" charset="0"/>
                          </a:rPr>
                          <m:t>𝑡</m:t>
                        </m:r>
                      </m:e>
                      <m:sub>
                        <m:r>
                          <a:rPr lang="en-US" sz="1400" i="1">
                            <a:latin typeface="Cambria Math" panose="02040503050406030204" pitchFamily="18" charset="0"/>
                          </a:rPr>
                          <m:t>1</m:t>
                        </m:r>
                      </m:sub>
                    </m:sSub>
                  </m:oMath>
                </a14:m>
                <a:endParaRPr lang="en-US" sz="1400" dirty="0">
                  <a:latin typeface="Calibri" panose="020F0502020204030204" pitchFamily="34" charset="0"/>
                  <a:cs typeface="Calibri" panose="020F0502020204030204" pitchFamily="34" charset="0"/>
                </a:endParaRPr>
              </a:p>
            </p:txBody>
          </p:sp>
        </mc:Choice>
        <mc:Fallback xmlns="">
          <p:sp>
            <p:nvSpPr>
              <p:cNvPr id="29" name="TextBox 28">
                <a:extLst>
                  <a:ext uri="{FF2B5EF4-FFF2-40B4-BE49-F238E27FC236}">
                    <a16:creationId xmlns:a16="http://schemas.microsoft.com/office/drawing/2014/main" id="{9CC4DCA3-863E-40F4-8959-D6125CE2DCFE}"/>
                  </a:ext>
                </a:extLst>
              </p:cNvPr>
              <p:cNvSpPr txBox="1">
                <a:spLocks noRot="1" noChangeAspect="1" noMove="1" noResize="1" noEditPoints="1" noAdjustHandles="1" noChangeArrowheads="1" noChangeShapeType="1" noTextEdit="1"/>
              </p:cNvSpPr>
              <p:nvPr/>
            </p:nvSpPr>
            <p:spPr>
              <a:xfrm>
                <a:off x="4912932" y="1983200"/>
                <a:ext cx="3378569" cy="307777"/>
              </a:xfrm>
              <a:prstGeom prst="rect">
                <a:avLst/>
              </a:prstGeom>
              <a:blipFill>
                <a:blip r:embed="rId7"/>
                <a:stretch>
                  <a:fillRect l="-542" t="-1961" b="-19608"/>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30" name="TextBox 29">
                <a:extLst>
                  <a:ext uri="{FF2B5EF4-FFF2-40B4-BE49-F238E27FC236}">
                    <a16:creationId xmlns:a16="http://schemas.microsoft.com/office/drawing/2014/main" id="{427C3FC3-7943-475D-A5C7-B9368995DAE1}"/>
                  </a:ext>
                </a:extLst>
              </p:cNvPr>
              <p:cNvSpPr txBox="1"/>
              <p:nvPr/>
            </p:nvSpPr>
            <p:spPr>
              <a:xfrm>
                <a:off x="6588522" y="1342315"/>
                <a:ext cx="802888" cy="369332"/>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i="1" smtClean="0">
                              <a:latin typeface="Cambria Math" panose="02040503050406030204" pitchFamily="18" charset="0"/>
                            </a:rPr>
                          </m:ctrlPr>
                        </m:sSubPr>
                        <m:e>
                          <m:r>
                            <a:rPr lang="en-US" b="0" i="1" smtClean="0">
                              <a:latin typeface="Cambria Math" panose="02040503050406030204" pitchFamily="18" charset="0"/>
                            </a:rPr>
                            <m:t>𝑇</m:t>
                          </m:r>
                        </m:e>
                        <m:sub>
                          <m:r>
                            <a:rPr lang="en-US" b="0" i="1" smtClean="0">
                              <a:latin typeface="Cambria Math" panose="02040503050406030204" pitchFamily="18" charset="0"/>
                            </a:rPr>
                            <m:t>2</m:t>
                          </m:r>
                        </m:sub>
                      </m:sSub>
                    </m:oMath>
                  </m:oMathPara>
                </a14:m>
                <a:endParaRPr lang="en-US" dirty="0"/>
              </a:p>
            </p:txBody>
          </p:sp>
        </mc:Choice>
        <mc:Fallback xmlns="">
          <p:sp>
            <p:nvSpPr>
              <p:cNvPr id="30" name="TextBox 29">
                <a:extLst>
                  <a:ext uri="{FF2B5EF4-FFF2-40B4-BE49-F238E27FC236}">
                    <a16:creationId xmlns:a16="http://schemas.microsoft.com/office/drawing/2014/main" id="{427C3FC3-7943-475D-A5C7-B9368995DAE1}"/>
                  </a:ext>
                </a:extLst>
              </p:cNvPr>
              <p:cNvSpPr txBox="1">
                <a:spLocks noRot="1" noChangeAspect="1" noMove="1" noResize="1" noEditPoints="1" noAdjustHandles="1" noChangeArrowheads="1" noChangeShapeType="1" noTextEdit="1"/>
              </p:cNvSpPr>
              <p:nvPr/>
            </p:nvSpPr>
            <p:spPr>
              <a:xfrm>
                <a:off x="6588522" y="1342315"/>
                <a:ext cx="802888" cy="369332"/>
              </a:xfrm>
              <a:prstGeom prst="rect">
                <a:avLst/>
              </a:prstGeom>
              <a:blipFill>
                <a:blip r:embed="rId8"/>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31" name="TextBox 30">
                <a:extLst>
                  <a:ext uri="{FF2B5EF4-FFF2-40B4-BE49-F238E27FC236}">
                    <a16:creationId xmlns:a16="http://schemas.microsoft.com/office/drawing/2014/main" id="{1F98729D-0BF2-4CDA-A64A-40380218BA93}"/>
                  </a:ext>
                </a:extLst>
              </p:cNvPr>
              <p:cNvSpPr txBox="1"/>
              <p:nvPr/>
            </p:nvSpPr>
            <p:spPr>
              <a:xfrm>
                <a:off x="4183130" y="1371353"/>
                <a:ext cx="802888" cy="369332"/>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i="1" smtClean="0">
                              <a:latin typeface="Cambria Math" panose="02040503050406030204" pitchFamily="18" charset="0"/>
                            </a:rPr>
                          </m:ctrlPr>
                        </m:sSubPr>
                        <m:e>
                          <m:r>
                            <a:rPr lang="en-US" b="0" i="1" smtClean="0">
                              <a:latin typeface="Cambria Math" panose="02040503050406030204" pitchFamily="18" charset="0"/>
                            </a:rPr>
                            <m:t>𝑇</m:t>
                          </m:r>
                        </m:e>
                        <m:sub>
                          <m:r>
                            <a:rPr lang="en-US" b="0" i="1" smtClean="0">
                              <a:latin typeface="Cambria Math" panose="02040503050406030204" pitchFamily="18" charset="0"/>
                            </a:rPr>
                            <m:t>1</m:t>
                          </m:r>
                        </m:sub>
                      </m:sSub>
                    </m:oMath>
                  </m:oMathPara>
                </a14:m>
                <a:endParaRPr lang="en-US" dirty="0"/>
              </a:p>
            </p:txBody>
          </p:sp>
        </mc:Choice>
        <mc:Fallback xmlns="">
          <p:sp>
            <p:nvSpPr>
              <p:cNvPr id="31" name="TextBox 30">
                <a:extLst>
                  <a:ext uri="{FF2B5EF4-FFF2-40B4-BE49-F238E27FC236}">
                    <a16:creationId xmlns:a16="http://schemas.microsoft.com/office/drawing/2014/main" id="{1F98729D-0BF2-4CDA-A64A-40380218BA93}"/>
                  </a:ext>
                </a:extLst>
              </p:cNvPr>
              <p:cNvSpPr txBox="1">
                <a:spLocks noRot="1" noChangeAspect="1" noMove="1" noResize="1" noEditPoints="1" noAdjustHandles="1" noChangeArrowheads="1" noChangeShapeType="1" noTextEdit="1"/>
              </p:cNvSpPr>
              <p:nvPr/>
            </p:nvSpPr>
            <p:spPr>
              <a:xfrm>
                <a:off x="4183130" y="1371353"/>
                <a:ext cx="802888" cy="369332"/>
              </a:xfrm>
              <a:prstGeom prst="rect">
                <a:avLst/>
              </a:prstGeom>
              <a:blipFill>
                <a:blip r:embed="rId9"/>
                <a:stretch>
                  <a:fillRect/>
                </a:stretch>
              </a:blipFill>
            </p:spPr>
            <p:txBody>
              <a:bodyPr/>
              <a:lstStyle/>
              <a:p>
                <a:r>
                  <a:rPr lang="en-US">
                    <a:noFill/>
                  </a:rPr>
                  <a:t> </a:t>
                </a:r>
              </a:p>
            </p:txBody>
          </p:sp>
        </mc:Fallback>
      </mc:AlternateContent>
      <p:cxnSp>
        <p:nvCxnSpPr>
          <p:cNvPr id="32" name="Straight Arrow Connector 31">
            <a:extLst>
              <a:ext uri="{FF2B5EF4-FFF2-40B4-BE49-F238E27FC236}">
                <a16:creationId xmlns:a16="http://schemas.microsoft.com/office/drawing/2014/main" id="{8428764E-0C8F-4659-9604-E033F0F87742}"/>
              </a:ext>
            </a:extLst>
          </p:cNvPr>
          <p:cNvCxnSpPr>
            <a:cxnSpLocks/>
          </p:cNvCxnSpPr>
          <p:nvPr/>
        </p:nvCxnSpPr>
        <p:spPr>
          <a:xfrm flipV="1">
            <a:off x="5240114" y="2624032"/>
            <a:ext cx="227375" cy="144936"/>
          </a:xfrm>
          <a:prstGeom prst="straightConnector1">
            <a:avLst/>
          </a:prstGeom>
          <a:ln w="6350">
            <a:solidFill>
              <a:schemeClr val="tx1"/>
            </a:solidFill>
            <a:tailEnd type="triangle"/>
          </a:ln>
        </p:spPr>
        <p:style>
          <a:lnRef idx="2">
            <a:schemeClr val="accent1"/>
          </a:lnRef>
          <a:fillRef idx="0">
            <a:schemeClr val="accent1"/>
          </a:fillRef>
          <a:effectRef idx="1">
            <a:schemeClr val="accent1"/>
          </a:effectRef>
          <a:fontRef idx="minor">
            <a:schemeClr val="tx1"/>
          </a:fontRef>
        </p:style>
      </p:cxnSp>
      <p:cxnSp>
        <p:nvCxnSpPr>
          <p:cNvPr id="33" name="Straight Arrow Connector 32">
            <a:extLst>
              <a:ext uri="{FF2B5EF4-FFF2-40B4-BE49-F238E27FC236}">
                <a16:creationId xmlns:a16="http://schemas.microsoft.com/office/drawing/2014/main" id="{E995D79D-0E74-449E-9793-6A89D96D9341}"/>
              </a:ext>
            </a:extLst>
          </p:cNvPr>
          <p:cNvCxnSpPr>
            <a:cxnSpLocks/>
          </p:cNvCxnSpPr>
          <p:nvPr/>
        </p:nvCxnSpPr>
        <p:spPr>
          <a:xfrm flipH="1" flipV="1">
            <a:off x="5645461" y="2624032"/>
            <a:ext cx="208956" cy="144938"/>
          </a:xfrm>
          <a:prstGeom prst="straightConnector1">
            <a:avLst/>
          </a:prstGeom>
          <a:ln w="6350">
            <a:solidFill>
              <a:schemeClr val="tx1"/>
            </a:solidFill>
            <a:tailEnd type="triangle"/>
          </a:ln>
        </p:spPr>
        <p:style>
          <a:lnRef idx="2">
            <a:schemeClr val="accent1"/>
          </a:lnRef>
          <a:fillRef idx="0">
            <a:schemeClr val="accent1"/>
          </a:fillRef>
          <a:effectRef idx="1">
            <a:schemeClr val="accent1"/>
          </a:effectRef>
          <a:fontRef idx="minor">
            <a:schemeClr val="tx1"/>
          </a:fontRef>
        </p:style>
      </p:cxnSp>
      <mc:AlternateContent xmlns:mc="http://schemas.openxmlformats.org/markup-compatibility/2006" xmlns:a14="http://schemas.microsoft.com/office/drawing/2010/main">
        <mc:Choice Requires="a14">
          <p:sp>
            <p:nvSpPr>
              <p:cNvPr id="34" name="TextBox 33">
                <a:extLst>
                  <a:ext uri="{FF2B5EF4-FFF2-40B4-BE49-F238E27FC236}">
                    <a16:creationId xmlns:a16="http://schemas.microsoft.com/office/drawing/2014/main" id="{852DC213-151B-460A-B94D-23DFA0772608}"/>
                  </a:ext>
                </a:extLst>
              </p:cNvPr>
              <p:cNvSpPr txBox="1"/>
              <p:nvPr/>
            </p:nvSpPr>
            <p:spPr>
              <a:xfrm>
                <a:off x="3917622" y="2414940"/>
                <a:ext cx="1462058" cy="523220"/>
              </a:xfrm>
              <a:prstGeom prst="rect">
                <a:avLst/>
              </a:prstGeom>
              <a:noFill/>
            </p:spPr>
            <p:txBody>
              <a:bodyPr wrap="square" rtlCol="0">
                <a:spAutoFit/>
              </a:bodyPr>
              <a:lstStyle/>
              <a:p>
                <a:r>
                  <a:rPr lang="en-US" sz="1400" dirty="0">
                    <a:latin typeface="Calibri" panose="020F0502020204030204" pitchFamily="34" charset="0"/>
                    <a:cs typeface="Calibri" panose="020F0502020204030204" pitchFamily="34" charset="0"/>
                  </a:rPr>
                  <a:t>Interpolate from </a:t>
                </a:r>
                <a14:m>
                  <m:oMath xmlns:m="http://schemas.openxmlformats.org/officeDocument/2006/math">
                    <m:sSub>
                      <m:sSubPr>
                        <m:ctrlPr>
                          <a:rPr lang="en-US" sz="1400" i="1">
                            <a:latin typeface="Cambria Math" panose="02040503050406030204" pitchFamily="18" charset="0"/>
                          </a:rPr>
                        </m:ctrlPr>
                      </m:sSubPr>
                      <m:e>
                        <m:r>
                          <m:rPr>
                            <m:sty m:val="p"/>
                          </m:rPr>
                          <a:rPr lang="el-GR" sz="1400" i="1">
                            <a:latin typeface="Cambria Math" panose="02040503050406030204" pitchFamily="18" charset="0"/>
                            <a:ea typeface="Cambria Math" panose="02040503050406030204" pitchFamily="18" charset="0"/>
                          </a:rPr>
                          <m:t>Ω</m:t>
                        </m:r>
                      </m:e>
                      <m:sub>
                        <m:r>
                          <a:rPr lang="en-US" sz="1400" i="1">
                            <a:latin typeface="Cambria Math" panose="02040503050406030204" pitchFamily="18" charset="0"/>
                          </a:rPr>
                          <m:t>2</m:t>
                        </m:r>
                      </m:sub>
                    </m:sSub>
                  </m:oMath>
                </a14:m>
                <a:r>
                  <a:rPr lang="en-US" sz="1400" dirty="0">
                    <a:latin typeface="Calibri" panose="020F0502020204030204" pitchFamily="34" charset="0"/>
                    <a:cs typeface="Calibri" panose="020F0502020204030204" pitchFamily="34" charset="0"/>
                  </a:rPr>
                  <a:t> to </a:t>
                </a:r>
                <a14:m>
                  <m:oMath xmlns:m="http://schemas.openxmlformats.org/officeDocument/2006/math">
                    <m:sSub>
                      <m:sSubPr>
                        <m:ctrlPr>
                          <a:rPr lang="en-US" sz="1400" i="1">
                            <a:latin typeface="Cambria Math" panose="02040503050406030204" pitchFamily="18" charset="0"/>
                            <a:cs typeface="Calibri" panose="020F0502020204030204" pitchFamily="34" charset="0"/>
                          </a:rPr>
                        </m:ctrlPr>
                      </m:sSubPr>
                      <m:e>
                        <m:r>
                          <m:rPr>
                            <m:sty m:val="p"/>
                          </m:rPr>
                          <a:rPr lang="el-GR" sz="1400" i="1">
                            <a:latin typeface="Cambria Math" panose="02040503050406030204" pitchFamily="18" charset="0"/>
                            <a:ea typeface="Cambria Math" panose="02040503050406030204" pitchFamily="18" charset="0"/>
                            <a:cs typeface="Calibri" panose="020F0502020204030204" pitchFamily="34" charset="0"/>
                          </a:rPr>
                          <m:t>Γ</m:t>
                        </m:r>
                      </m:e>
                      <m:sub>
                        <m:r>
                          <a:rPr lang="en-US" sz="1400" i="1">
                            <a:latin typeface="Cambria Math" panose="02040503050406030204" pitchFamily="18" charset="0"/>
                            <a:cs typeface="Calibri" panose="020F0502020204030204" pitchFamily="34" charset="0"/>
                          </a:rPr>
                          <m:t>1</m:t>
                        </m:r>
                      </m:sub>
                    </m:sSub>
                  </m:oMath>
                </a14:m>
                <a:r>
                  <a:rPr lang="en-US" sz="1400" dirty="0">
                    <a:latin typeface="Calibri" panose="020F0502020204030204" pitchFamily="34" charset="0"/>
                    <a:cs typeface="Calibri" panose="020F0502020204030204" pitchFamily="34" charset="0"/>
                  </a:rPr>
                  <a:t> </a:t>
                </a:r>
              </a:p>
            </p:txBody>
          </p:sp>
        </mc:Choice>
        <mc:Fallback xmlns="">
          <p:sp>
            <p:nvSpPr>
              <p:cNvPr id="34" name="TextBox 33">
                <a:extLst>
                  <a:ext uri="{FF2B5EF4-FFF2-40B4-BE49-F238E27FC236}">
                    <a16:creationId xmlns:a16="http://schemas.microsoft.com/office/drawing/2014/main" id="{852DC213-151B-460A-B94D-23DFA0772608}"/>
                  </a:ext>
                </a:extLst>
              </p:cNvPr>
              <p:cNvSpPr txBox="1">
                <a:spLocks noRot="1" noChangeAspect="1" noMove="1" noResize="1" noEditPoints="1" noAdjustHandles="1" noChangeArrowheads="1" noChangeShapeType="1" noTextEdit="1"/>
              </p:cNvSpPr>
              <p:nvPr/>
            </p:nvSpPr>
            <p:spPr>
              <a:xfrm>
                <a:off x="3917622" y="2414940"/>
                <a:ext cx="1462058" cy="523220"/>
              </a:xfrm>
              <a:prstGeom prst="rect">
                <a:avLst/>
              </a:prstGeom>
              <a:blipFill>
                <a:blip r:embed="rId10"/>
                <a:stretch>
                  <a:fillRect l="-1255" t="-2326" b="-11628"/>
                </a:stretch>
              </a:blipFill>
            </p:spPr>
            <p:txBody>
              <a:bodyPr/>
              <a:lstStyle/>
              <a:p>
                <a:r>
                  <a:rPr lang="en-US">
                    <a:noFill/>
                  </a:rPr>
                  <a:t> </a:t>
                </a:r>
              </a:p>
            </p:txBody>
          </p:sp>
        </mc:Fallback>
      </mc:AlternateContent>
      <p:sp>
        <p:nvSpPr>
          <p:cNvPr id="19" name="Rectangle 18">
            <a:extLst>
              <a:ext uri="{FF2B5EF4-FFF2-40B4-BE49-F238E27FC236}">
                <a16:creationId xmlns:a16="http://schemas.microsoft.com/office/drawing/2014/main" id="{46B9B23A-8DCA-4A9A-BF68-7804AE2FE826}"/>
              </a:ext>
            </a:extLst>
          </p:cNvPr>
          <p:cNvSpPr/>
          <p:nvPr/>
        </p:nvSpPr>
        <p:spPr>
          <a:xfrm>
            <a:off x="5731726" y="5395984"/>
            <a:ext cx="3254075" cy="1015663"/>
          </a:xfrm>
          <a:prstGeom prst="rect">
            <a:avLst/>
          </a:prstGeom>
          <a:solidFill>
            <a:srgbClr val="CCCCFF"/>
          </a:solidFill>
        </p:spPr>
        <p:txBody>
          <a:bodyPr wrap="square">
            <a:spAutoFit/>
          </a:bodyPr>
          <a:lstStyle/>
          <a:p>
            <a:pPr algn="ctr">
              <a:defRPr/>
            </a:pPr>
            <a:r>
              <a:rPr lang="en-US" sz="2000" dirty="0">
                <a:latin typeface="Calibri" pitchFamily="34" charset="0"/>
                <a:cs typeface="Calibri" pitchFamily="34" charset="0"/>
              </a:rPr>
              <a:t>Can use </a:t>
            </a:r>
            <a:r>
              <a:rPr lang="en-US" sz="2000" b="1" i="1" dirty="0">
                <a:latin typeface="Calibri" pitchFamily="34" charset="0"/>
                <a:cs typeface="Calibri" pitchFamily="34" charset="0"/>
              </a:rPr>
              <a:t>different integrators </a:t>
            </a:r>
            <a:r>
              <a:rPr lang="en-US" sz="2000" dirty="0">
                <a:latin typeface="Calibri" pitchFamily="34" charset="0"/>
                <a:cs typeface="Calibri" pitchFamily="34" charset="0"/>
              </a:rPr>
              <a:t>with </a:t>
            </a:r>
            <a:r>
              <a:rPr lang="en-US" sz="2000" b="1" i="1" dirty="0">
                <a:latin typeface="Calibri" pitchFamily="34" charset="0"/>
                <a:cs typeface="Calibri" pitchFamily="34" charset="0"/>
              </a:rPr>
              <a:t>different time steps</a:t>
            </a:r>
            <a:r>
              <a:rPr lang="en-US" sz="2000" dirty="0">
                <a:latin typeface="Calibri" pitchFamily="34" charset="0"/>
                <a:cs typeface="Calibri" pitchFamily="34" charset="0"/>
              </a:rPr>
              <a:t> within each domain!</a:t>
            </a:r>
          </a:p>
        </p:txBody>
      </p:sp>
      <p:sp>
        <p:nvSpPr>
          <p:cNvPr id="2" name="Slide Number Placeholder 1">
            <a:extLst>
              <a:ext uri="{FF2B5EF4-FFF2-40B4-BE49-F238E27FC236}">
                <a16:creationId xmlns:a16="http://schemas.microsoft.com/office/drawing/2014/main" id="{179058D1-D606-4011-9FC7-8ACC9D01F97D}"/>
              </a:ext>
            </a:extLst>
          </p:cNvPr>
          <p:cNvSpPr>
            <a:spLocks noGrp="1"/>
          </p:cNvSpPr>
          <p:nvPr>
            <p:ph type="sldNum" sz="quarter" idx="12"/>
          </p:nvPr>
        </p:nvSpPr>
        <p:spPr/>
        <p:txBody>
          <a:bodyPr/>
          <a:lstStyle/>
          <a:p>
            <a:fld id="{A5E55A7B-7854-E145-92D9-B491DF4BAE2D}" type="slidenum">
              <a:rPr lang="en-US" smtClean="0"/>
              <a:pPr/>
              <a:t>44</a:t>
            </a:fld>
            <a:endParaRPr lang="en-US" dirty="0"/>
          </a:p>
        </p:txBody>
      </p:sp>
      <mc:AlternateContent xmlns:mc="http://schemas.openxmlformats.org/markup-compatibility/2006" xmlns:a14="http://schemas.microsoft.com/office/drawing/2010/main">
        <mc:Choice Requires="a14">
          <p:sp>
            <p:nvSpPr>
              <p:cNvPr id="26" name="Rectangle 25">
                <a:extLst>
                  <a:ext uri="{FF2B5EF4-FFF2-40B4-BE49-F238E27FC236}">
                    <a16:creationId xmlns:a16="http://schemas.microsoft.com/office/drawing/2014/main" id="{76AB6E52-D382-42CF-8ABD-C480569EEF35}"/>
                  </a:ext>
                </a:extLst>
              </p:cNvPr>
              <p:cNvSpPr/>
              <p:nvPr/>
            </p:nvSpPr>
            <p:spPr>
              <a:xfrm>
                <a:off x="4809431" y="675824"/>
                <a:ext cx="4224615" cy="646331"/>
              </a:xfrm>
              <a:prstGeom prst="rect">
                <a:avLst/>
              </a:prstGeom>
              <a:solidFill>
                <a:schemeClr val="tx2">
                  <a:lumMod val="10000"/>
                  <a:lumOff val="90000"/>
                </a:schemeClr>
              </a:solidFill>
            </p:spPr>
            <p:txBody>
              <a:bodyPr wrap="square">
                <a:spAutoFit/>
              </a:bodyPr>
              <a:lstStyle/>
              <a:p>
                <a:pPr algn="ctr"/>
                <a:r>
                  <a:rPr lang="en-US" b="1" i="1" dirty="0">
                    <a:latin typeface="Calibri" panose="020F0502020204030204" pitchFamily="34" charset="0"/>
                    <a:cs typeface="Calibri" panose="020F0502020204030204" pitchFamily="34" charset="0"/>
                  </a:rPr>
                  <a:t>Controller time stepper: </a:t>
                </a:r>
                <a:r>
                  <a:rPr lang="en-US" i="1" dirty="0">
                    <a:latin typeface="Calibri" panose="020F0502020204030204" pitchFamily="34" charset="0"/>
                    <a:cs typeface="Calibri" panose="020F0502020204030204" pitchFamily="34" charset="0"/>
                  </a:rPr>
                  <a:t>defines global </a:t>
                </a:r>
                <a14:m>
                  <m:oMath xmlns:m="http://schemas.openxmlformats.org/officeDocument/2006/math">
                    <m:r>
                      <m:rPr>
                        <m:sty m:val="p"/>
                      </m:rPr>
                      <a:rPr lang="el-GR" i="1" dirty="0" smtClean="0">
                        <a:latin typeface="Cambria Math" panose="02040503050406030204" pitchFamily="18" charset="0"/>
                        <a:ea typeface="Cambria Math" panose="02040503050406030204" pitchFamily="18" charset="0"/>
                        <a:cs typeface="Calibri" panose="020F0502020204030204" pitchFamily="34" charset="0"/>
                      </a:rPr>
                      <m:t>Δ</m:t>
                    </m:r>
                    <m:r>
                      <a:rPr lang="en-US" b="0" i="1" dirty="0" smtClean="0">
                        <a:latin typeface="Cambria Math" panose="02040503050406030204" pitchFamily="18" charset="0"/>
                        <a:ea typeface="Cambria Math" panose="02040503050406030204" pitchFamily="18" charset="0"/>
                        <a:cs typeface="Calibri" panose="020F0502020204030204" pitchFamily="34" charset="0"/>
                      </a:rPr>
                      <m:t>𝑇</m:t>
                    </m:r>
                  </m:oMath>
                </a14:m>
                <a:r>
                  <a:rPr lang="en-US" i="1" dirty="0">
                    <a:latin typeface="Calibri" panose="020F0502020204030204" pitchFamily="34" charset="0"/>
                    <a:cs typeface="Calibri" panose="020F0502020204030204" pitchFamily="34" charset="0"/>
                  </a:rPr>
                  <a:t>s at which subdomains are synchronized</a:t>
                </a:r>
                <a:endParaRPr lang="en-US" dirty="0"/>
              </a:p>
            </p:txBody>
          </p:sp>
        </mc:Choice>
        <mc:Fallback xmlns="">
          <p:sp>
            <p:nvSpPr>
              <p:cNvPr id="26" name="Rectangle 25">
                <a:extLst>
                  <a:ext uri="{FF2B5EF4-FFF2-40B4-BE49-F238E27FC236}">
                    <a16:creationId xmlns:a16="http://schemas.microsoft.com/office/drawing/2014/main" id="{76AB6E52-D382-42CF-8ABD-C480569EEF35}"/>
                  </a:ext>
                </a:extLst>
              </p:cNvPr>
              <p:cNvSpPr>
                <a:spLocks noRot="1" noChangeAspect="1" noMove="1" noResize="1" noEditPoints="1" noAdjustHandles="1" noChangeArrowheads="1" noChangeShapeType="1" noTextEdit="1"/>
              </p:cNvSpPr>
              <p:nvPr/>
            </p:nvSpPr>
            <p:spPr>
              <a:xfrm>
                <a:off x="4809431" y="675824"/>
                <a:ext cx="4224615" cy="646331"/>
              </a:xfrm>
              <a:prstGeom prst="rect">
                <a:avLst/>
              </a:prstGeom>
              <a:blipFill>
                <a:blip r:embed="rId11"/>
                <a:stretch>
                  <a:fillRect l="-1010" t="-5660" r="-2309" b="-14151"/>
                </a:stretch>
              </a:blipFill>
            </p:spPr>
            <p:txBody>
              <a:bodyPr/>
              <a:lstStyle/>
              <a:p>
                <a:r>
                  <a:rPr lang="en-US">
                    <a:noFill/>
                  </a:rPr>
                  <a:t> </a:t>
                </a:r>
              </a:p>
            </p:txBody>
          </p:sp>
        </mc:Fallback>
      </mc:AlternateContent>
    </p:spTree>
    <p:extLst>
      <p:ext uri="{BB962C8B-B14F-4D97-AF65-F5344CB8AC3E}">
        <p14:creationId xmlns:p14="http://schemas.microsoft.com/office/powerpoint/2010/main" val="2443400226"/>
      </p:ext>
    </p:extLst>
  </p:cSld>
  <p:clrMapOvr>
    <a:masterClrMapping/>
  </p:clrMapOvr>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231844" y="61596"/>
            <a:ext cx="8186271" cy="45881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Schwarz Alternating Method for Dynamic Multiscale Coupling: Theory</a:t>
            </a:r>
            <a:br>
              <a:rPr lang="en-US" sz="3600" dirty="0">
                <a:solidFill>
                  <a:schemeClr val="tx1"/>
                </a:solidFill>
              </a:rPr>
            </a:br>
            <a:endParaRPr lang="en-US" sz="3600" dirty="0">
              <a:solidFill>
                <a:schemeClr val="tx1"/>
              </a:solidFill>
            </a:endParaRPr>
          </a:p>
          <a:p>
            <a:br>
              <a:rPr lang="en-US" sz="3600" dirty="0">
                <a:solidFill>
                  <a:schemeClr val="tx1"/>
                </a:solidFill>
              </a:rPr>
            </a:br>
            <a:endParaRPr lang="en-US" sz="3600" dirty="0">
              <a:solidFill>
                <a:schemeClr val="tx1"/>
              </a:solidFill>
            </a:endParaRPr>
          </a:p>
        </p:txBody>
      </p:sp>
      <mc:AlternateContent xmlns:mc="http://schemas.openxmlformats.org/markup-compatibility/2006" xmlns:a14="http://schemas.microsoft.com/office/drawing/2010/main">
        <mc:Choice Requires="a14">
          <p:sp>
            <p:nvSpPr>
              <p:cNvPr id="2" name="TextBox 1">
                <a:extLst>
                  <a:ext uri="{FF2B5EF4-FFF2-40B4-BE49-F238E27FC236}">
                    <a16:creationId xmlns:a16="http://schemas.microsoft.com/office/drawing/2014/main" id="{8101BB6B-0467-4503-868B-DA7D896A16A2}"/>
                  </a:ext>
                </a:extLst>
              </p:cNvPr>
              <p:cNvSpPr txBox="1"/>
              <p:nvPr/>
            </p:nvSpPr>
            <p:spPr>
              <a:xfrm>
                <a:off x="168309" y="1235645"/>
                <a:ext cx="8807381" cy="3644203"/>
              </a:xfrm>
              <a:prstGeom prst="rect">
                <a:avLst/>
              </a:prstGeom>
              <a:noFill/>
            </p:spPr>
            <p:txBody>
              <a:bodyPr wrap="square" rtlCol="0">
                <a:spAutoFit/>
              </a:bodyPr>
              <a:lstStyle/>
              <a:p>
                <a:pPr marL="285750" indent="-285750">
                  <a:buFont typeface="Arial" panose="020B0604020202020204" pitchFamily="34" charset="0"/>
                  <a:buChar char="•"/>
                </a:pPr>
                <a:r>
                  <a:rPr lang="en-US" sz="2000" dirty="0">
                    <a:latin typeface="Calibri" panose="020F0502020204030204" pitchFamily="34" charset="0"/>
                    <a:cs typeface="Calibri" panose="020F0502020204030204" pitchFamily="34" charset="0"/>
                  </a:rPr>
                  <a:t>Like for </a:t>
                </a:r>
                <a:r>
                  <a:rPr lang="en-US" sz="2000" dirty="0" err="1">
                    <a:latin typeface="Calibri" panose="020F0502020204030204" pitchFamily="34" charset="0"/>
                    <a:cs typeface="Calibri" panose="020F0502020204030204" pitchFamily="34" charset="0"/>
                  </a:rPr>
                  <a:t>quasistatics</a:t>
                </a:r>
                <a:r>
                  <a:rPr lang="en-US" sz="2000" dirty="0">
                    <a:latin typeface="Calibri" panose="020F0502020204030204" pitchFamily="34" charset="0"/>
                    <a:cs typeface="Calibri" panose="020F0502020204030204" pitchFamily="34" charset="0"/>
                  </a:rPr>
                  <a:t>, dynamic alternating Schwarz method converges provided each single-domain problem is </a:t>
                </a:r>
                <a:r>
                  <a:rPr lang="en-US" sz="2000" b="1" i="1" dirty="0">
                    <a:latin typeface="Calibri" panose="020F0502020204030204" pitchFamily="34" charset="0"/>
                    <a:cs typeface="Calibri" panose="020F0502020204030204" pitchFamily="34" charset="0"/>
                  </a:rPr>
                  <a:t>well-posed</a:t>
                </a:r>
                <a:r>
                  <a:rPr lang="en-US" sz="2000" dirty="0">
                    <a:latin typeface="Calibri" panose="020F0502020204030204" pitchFamily="34" charset="0"/>
                    <a:cs typeface="Calibri" panose="020F0502020204030204" pitchFamily="34" charset="0"/>
                  </a:rPr>
                  <a:t> and </a:t>
                </a:r>
                <a:r>
                  <a:rPr lang="en-US" sz="2000" b="1" i="1" dirty="0">
                    <a:latin typeface="Calibri" panose="020F0502020204030204" pitchFamily="34" charset="0"/>
                    <a:cs typeface="Calibri" panose="020F0502020204030204" pitchFamily="34" charset="0"/>
                  </a:rPr>
                  <a:t>overlap region </a:t>
                </a:r>
                <a:r>
                  <a:rPr lang="en-US" sz="2000" dirty="0">
                    <a:latin typeface="Calibri" panose="020F0502020204030204" pitchFamily="34" charset="0"/>
                    <a:cs typeface="Calibri" panose="020F0502020204030204" pitchFamily="34" charset="0"/>
                  </a:rPr>
                  <a:t>is </a:t>
                </a:r>
                <a:r>
                  <a:rPr lang="en-US" sz="2000" b="1" i="1" dirty="0">
                    <a:latin typeface="Calibri" panose="020F0502020204030204" pitchFamily="34" charset="0"/>
                    <a:cs typeface="Calibri" panose="020F0502020204030204" pitchFamily="34" charset="0"/>
                  </a:rPr>
                  <a:t>non-empty</a:t>
                </a:r>
                <a:r>
                  <a:rPr lang="en-US" sz="2000" i="1" dirty="0">
                    <a:latin typeface="Calibri" panose="020F0502020204030204" pitchFamily="34" charset="0"/>
                    <a:cs typeface="Calibri" panose="020F0502020204030204" pitchFamily="34" charset="0"/>
                  </a:rPr>
                  <a:t>, </a:t>
                </a:r>
                <a:r>
                  <a:rPr lang="en-US" sz="2000" dirty="0">
                    <a:latin typeface="Calibri" panose="020F0502020204030204" pitchFamily="34" charset="0"/>
                    <a:cs typeface="Calibri" panose="020F0502020204030204" pitchFamily="34" charset="0"/>
                  </a:rPr>
                  <a:t>under some </a:t>
                </a:r>
                <a:r>
                  <a:rPr lang="en-US" sz="2000" b="1" i="1" dirty="0">
                    <a:latin typeface="Calibri" panose="020F0502020204030204" pitchFamily="34" charset="0"/>
                    <a:cs typeface="Calibri" panose="020F0502020204030204" pitchFamily="34" charset="0"/>
                  </a:rPr>
                  <a:t>conditions</a:t>
                </a:r>
                <a:r>
                  <a:rPr lang="en-US" sz="2000" dirty="0">
                    <a:latin typeface="Calibri" panose="020F0502020204030204" pitchFamily="34" charset="0"/>
                    <a:cs typeface="Calibri" panose="020F0502020204030204" pitchFamily="34" charset="0"/>
                  </a:rPr>
                  <a:t> on </a:t>
                </a:r>
                <a14:m>
                  <m:oMath xmlns:m="http://schemas.openxmlformats.org/officeDocument/2006/math">
                    <m:r>
                      <m:rPr>
                        <m:sty m:val="p"/>
                      </m:rPr>
                      <a:rPr lang="el-GR" sz="2000" i="1">
                        <a:latin typeface="Cambria Math" panose="02040503050406030204" pitchFamily="18" charset="0"/>
                        <a:ea typeface="Cambria Math" panose="02040503050406030204" pitchFamily="18" charset="0"/>
                        <a:cs typeface="Calibri" panose="020F0502020204030204" pitchFamily="34" charset="0"/>
                      </a:rPr>
                      <m:t>Δ</m:t>
                    </m:r>
                    <m:r>
                      <a:rPr lang="en-US" sz="2000" i="1">
                        <a:latin typeface="Cambria Math" panose="02040503050406030204" pitchFamily="18" charset="0"/>
                        <a:ea typeface="Cambria Math" panose="02040503050406030204" pitchFamily="18" charset="0"/>
                        <a:cs typeface="Calibri" panose="020F0502020204030204" pitchFamily="34" charset="0"/>
                      </a:rPr>
                      <m:t>𝑡</m:t>
                    </m:r>
                  </m:oMath>
                </a14:m>
                <a:r>
                  <a:rPr lang="en-US" sz="2000" dirty="0">
                    <a:latin typeface="Calibri" panose="020F0502020204030204" pitchFamily="34" charset="0"/>
                    <a:cs typeface="Calibri" panose="020F0502020204030204" pitchFamily="34" charset="0"/>
                  </a:rPr>
                  <a:t>.  </a:t>
                </a:r>
              </a:p>
              <a:p>
                <a:pPr marL="285750" indent="-285750">
                  <a:buFont typeface="Arial" panose="020B0604020202020204" pitchFamily="34" charset="0"/>
                  <a:buChar char="•"/>
                </a:pPr>
                <a:endParaRPr lang="en-US" sz="10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000" b="1" i="1" dirty="0">
                    <a:latin typeface="Calibri" panose="020F0502020204030204" pitchFamily="34" charset="0"/>
                    <a:cs typeface="Calibri" panose="020F0502020204030204" pitchFamily="34" charset="0"/>
                  </a:rPr>
                  <a:t>Well-</a:t>
                </a:r>
                <a:r>
                  <a:rPr lang="en-US" sz="2000" b="1" i="1" dirty="0" err="1">
                    <a:latin typeface="Calibri" panose="020F0502020204030204" pitchFamily="34" charset="0"/>
                    <a:cs typeface="Calibri" panose="020F0502020204030204" pitchFamily="34" charset="0"/>
                  </a:rPr>
                  <a:t>posedness</a:t>
                </a:r>
                <a:r>
                  <a:rPr lang="en-US" sz="2000" dirty="0">
                    <a:latin typeface="Calibri" panose="020F0502020204030204" pitchFamily="34" charset="0"/>
                    <a:cs typeface="Calibri" panose="020F0502020204030204" pitchFamily="34" charset="0"/>
                  </a:rPr>
                  <a:t> for the dynamic problem requires that action functional </a:t>
                </a:r>
                <a14:m>
                  <m:oMath xmlns:m="http://schemas.openxmlformats.org/officeDocument/2006/math">
                    <m:r>
                      <a:rPr lang="en-US" sz="2000" i="1" dirty="0">
                        <a:latin typeface="Cambria Math" panose="02040503050406030204" pitchFamily="18" charset="0"/>
                        <a:ea typeface="Cambria Math" panose="02040503050406030204" pitchFamily="18" charset="0"/>
                      </a:rPr>
                      <m:t>𝑆</m:t>
                    </m:r>
                    <m:d>
                      <m:dPr>
                        <m:begChr m:val="["/>
                        <m:endChr m:val="]"/>
                        <m:ctrlPr>
                          <a:rPr lang="en-US" sz="2000" i="1">
                            <a:latin typeface="Cambria Math" panose="02040503050406030204" pitchFamily="18" charset="0"/>
                            <a:ea typeface="Cambria Math" panose="02040503050406030204" pitchFamily="18" charset="0"/>
                          </a:rPr>
                        </m:ctrlPr>
                      </m:dPr>
                      <m:e>
                        <m:r>
                          <a:rPr lang="en-US" sz="2000" b="1" i="1">
                            <a:latin typeface="Cambria Math" panose="02040503050406030204" pitchFamily="18" charset="0"/>
                            <a:ea typeface="Cambria Math" panose="02040503050406030204" pitchFamily="18" charset="0"/>
                          </a:rPr>
                          <m:t>𝝋</m:t>
                        </m:r>
                      </m:e>
                    </m:d>
                    <m:r>
                      <a:rPr lang="en-US" sz="2000" i="1">
                        <a:latin typeface="Cambria Math" panose="02040503050406030204" pitchFamily="18" charset="0"/>
                        <a:ea typeface="Cambria Math" panose="02040503050406030204" pitchFamily="18" charset="0"/>
                      </a:rPr>
                      <m:t>≔</m:t>
                    </m:r>
                    <m:nary>
                      <m:naryPr>
                        <m:ctrlPr>
                          <a:rPr lang="en-US" sz="2000" i="1">
                            <a:latin typeface="Cambria Math" panose="02040503050406030204" pitchFamily="18" charset="0"/>
                            <a:ea typeface="Cambria Math" panose="02040503050406030204" pitchFamily="18" charset="0"/>
                          </a:rPr>
                        </m:ctrlPr>
                      </m:naryPr>
                      <m:sub>
                        <m:r>
                          <a:rPr lang="en-US" sz="2000" i="1">
                            <a:latin typeface="Cambria Math" panose="02040503050406030204" pitchFamily="18" charset="0"/>
                            <a:ea typeface="Cambria Math" panose="02040503050406030204" pitchFamily="18" charset="0"/>
                          </a:rPr>
                          <m:t>𝐼</m:t>
                        </m:r>
                      </m:sub>
                      <m:sup/>
                      <m:e>
                        <m:nary>
                          <m:naryPr>
                            <m:ctrlPr>
                              <a:rPr lang="en-US" sz="2000" i="1">
                                <a:latin typeface="Cambria Math" panose="02040503050406030204" pitchFamily="18" charset="0"/>
                                <a:ea typeface="Cambria Math" panose="02040503050406030204" pitchFamily="18" charset="0"/>
                              </a:rPr>
                            </m:ctrlPr>
                          </m:naryPr>
                          <m:sub>
                            <m:r>
                              <m:rPr>
                                <m:sty m:val="p"/>
                              </m:rPr>
                              <a:rPr lang="el-GR" sz="2000" i="1">
                                <a:latin typeface="Cambria Math" panose="02040503050406030204" pitchFamily="18" charset="0"/>
                                <a:ea typeface="Cambria Math" panose="02040503050406030204" pitchFamily="18" charset="0"/>
                              </a:rPr>
                              <m:t>Ω</m:t>
                            </m:r>
                          </m:sub>
                          <m:sup/>
                          <m:e>
                            <m:r>
                              <a:rPr lang="en-US" sz="2000" i="1">
                                <a:latin typeface="Cambria Math" panose="02040503050406030204" pitchFamily="18" charset="0"/>
                                <a:ea typeface="Cambria Math" panose="02040503050406030204" pitchFamily="18" charset="0"/>
                              </a:rPr>
                              <m:t>𝐿</m:t>
                            </m:r>
                          </m:e>
                        </m:nary>
                        <m:d>
                          <m:dPr>
                            <m:ctrlPr>
                              <a:rPr lang="en-US" sz="2000" i="1">
                                <a:latin typeface="Cambria Math" panose="02040503050406030204" pitchFamily="18" charset="0"/>
                                <a:ea typeface="Cambria Math" panose="02040503050406030204" pitchFamily="18" charset="0"/>
                              </a:rPr>
                            </m:ctrlPr>
                          </m:dPr>
                          <m:e>
                            <m:r>
                              <a:rPr lang="en-US" sz="2000" b="1" i="1">
                                <a:latin typeface="Cambria Math" panose="02040503050406030204" pitchFamily="18" charset="0"/>
                                <a:ea typeface="Cambria Math" panose="02040503050406030204" pitchFamily="18" charset="0"/>
                                <a:cs typeface="Calibri" pitchFamily="34" charset="0"/>
                              </a:rPr>
                              <m:t>𝝋</m:t>
                            </m:r>
                            <m:r>
                              <a:rPr lang="en-US" sz="2000" i="1">
                                <a:latin typeface="Cambria Math" panose="02040503050406030204" pitchFamily="18" charset="0"/>
                                <a:ea typeface="Cambria Math" panose="02040503050406030204" pitchFamily="18" charset="0"/>
                                <a:cs typeface="Calibri" pitchFamily="34" charset="0"/>
                              </a:rPr>
                              <m:t>,</m:t>
                            </m:r>
                            <m:acc>
                              <m:accPr>
                                <m:chr m:val="̇"/>
                                <m:ctrlPr>
                                  <a:rPr lang="en-US" sz="2000" i="1">
                                    <a:latin typeface="Cambria Math" panose="02040503050406030204" pitchFamily="18" charset="0"/>
                                    <a:ea typeface="Cambria Math" panose="02040503050406030204" pitchFamily="18" charset="0"/>
                                    <a:cs typeface="Calibri" pitchFamily="34" charset="0"/>
                                  </a:rPr>
                                </m:ctrlPr>
                              </m:accPr>
                              <m:e>
                                <m:r>
                                  <a:rPr lang="en-US" sz="2000" b="1" i="1">
                                    <a:latin typeface="Cambria Math" panose="02040503050406030204" pitchFamily="18" charset="0"/>
                                    <a:ea typeface="Cambria Math" panose="02040503050406030204" pitchFamily="18" charset="0"/>
                                    <a:cs typeface="Calibri" pitchFamily="34" charset="0"/>
                                  </a:rPr>
                                  <m:t>𝝋</m:t>
                                </m:r>
                              </m:e>
                            </m:acc>
                          </m:e>
                        </m:d>
                        <m:r>
                          <a:rPr lang="en-US" sz="2000" i="1">
                            <a:latin typeface="Cambria Math" panose="02040503050406030204" pitchFamily="18" charset="0"/>
                            <a:ea typeface="Cambria Math" panose="02040503050406030204" pitchFamily="18" charset="0"/>
                            <a:cs typeface="Calibri" pitchFamily="34" charset="0"/>
                          </a:rPr>
                          <m:t>𝑑𝑉𝑑𝑡</m:t>
                        </m:r>
                      </m:e>
                    </m:nary>
                  </m:oMath>
                </a14:m>
                <a:r>
                  <a:rPr lang="en-US" sz="2000" dirty="0">
                    <a:latin typeface="Calibri" panose="020F0502020204030204" pitchFamily="34" charset="0"/>
                    <a:cs typeface="Calibri" panose="020F0502020204030204" pitchFamily="34" charset="0"/>
                  </a:rPr>
                  <a:t> be </a:t>
                </a:r>
                <a:r>
                  <a:rPr lang="en-US" sz="2000" b="1" i="1" dirty="0">
                    <a:latin typeface="Calibri" panose="020F0502020204030204" pitchFamily="34" charset="0"/>
                    <a:cs typeface="Calibri" panose="020F0502020204030204" pitchFamily="34" charset="0"/>
                  </a:rPr>
                  <a:t>strictly convex </a:t>
                </a:r>
                <a:r>
                  <a:rPr lang="en-US" sz="2000" dirty="0">
                    <a:latin typeface="Calibri" panose="020F0502020204030204" pitchFamily="34" charset="0"/>
                    <a:cs typeface="Calibri" panose="020F0502020204030204" pitchFamily="34" charset="0"/>
                  </a:rPr>
                  <a:t>or </a:t>
                </a:r>
                <a:r>
                  <a:rPr lang="en-US" sz="2000" b="1" i="1" dirty="0">
                    <a:latin typeface="Calibri" panose="020F0502020204030204" pitchFamily="34" charset="0"/>
                    <a:cs typeface="Calibri" panose="020F0502020204030204" pitchFamily="34" charset="0"/>
                  </a:rPr>
                  <a:t>strictly concave</a:t>
                </a:r>
                <a:r>
                  <a:rPr lang="en-US" sz="2000" dirty="0">
                    <a:latin typeface="Calibri" panose="020F0502020204030204" pitchFamily="34" charset="0"/>
                    <a:cs typeface="Calibri" panose="020F0502020204030204" pitchFamily="34" charset="0"/>
                  </a:rPr>
                  <a:t>, where </a:t>
                </a:r>
                <a14:m>
                  <m:oMath xmlns:m="http://schemas.openxmlformats.org/officeDocument/2006/math">
                    <m:r>
                      <a:rPr lang="en-US" sz="2000" b="0" i="1" smtClean="0">
                        <a:latin typeface="Cambria Math" panose="02040503050406030204" pitchFamily="18" charset="0"/>
                      </a:rPr>
                      <m:t>𝐿</m:t>
                    </m:r>
                    <m:d>
                      <m:dPr>
                        <m:ctrlPr>
                          <a:rPr lang="en-US" sz="2000" i="1">
                            <a:latin typeface="Cambria Math" panose="02040503050406030204" pitchFamily="18" charset="0"/>
                            <a:ea typeface="Cambria Math" panose="02040503050406030204" pitchFamily="18" charset="0"/>
                          </a:rPr>
                        </m:ctrlPr>
                      </m:dPr>
                      <m:e>
                        <m:r>
                          <a:rPr lang="en-US" sz="2000" b="1" i="1">
                            <a:latin typeface="Cambria Math" panose="02040503050406030204" pitchFamily="18" charset="0"/>
                            <a:ea typeface="Cambria Math" panose="02040503050406030204" pitchFamily="18" charset="0"/>
                            <a:cs typeface="Calibri" pitchFamily="34" charset="0"/>
                          </a:rPr>
                          <m:t>𝝋</m:t>
                        </m:r>
                        <m:r>
                          <a:rPr lang="en-US" sz="2000" i="1">
                            <a:latin typeface="Cambria Math" panose="02040503050406030204" pitchFamily="18" charset="0"/>
                            <a:ea typeface="Cambria Math" panose="02040503050406030204" pitchFamily="18" charset="0"/>
                            <a:cs typeface="Calibri" pitchFamily="34" charset="0"/>
                          </a:rPr>
                          <m:t>,</m:t>
                        </m:r>
                        <m:acc>
                          <m:accPr>
                            <m:chr m:val="̇"/>
                            <m:ctrlPr>
                              <a:rPr lang="en-US" sz="2000" b="1" i="1">
                                <a:latin typeface="Cambria Math" panose="02040503050406030204" pitchFamily="18" charset="0"/>
                                <a:ea typeface="Cambria Math" panose="02040503050406030204" pitchFamily="18" charset="0"/>
                                <a:cs typeface="Calibri" pitchFamily="34" charset="0"/>
                              </a:rPr>
                            </m:ctrlPr>
                          </m:accPr>
                          <m:e>
                            <m:r>
                              <a:rPr lang="en-US" sz="2000" b="1" i="1">
                                <a:latin typeface="Cambria Math" panose="02040503050406030204" pitchFamily="18" charset="0"/>
                                <a:ea typeface="Cambria Math" panose="02040503050406030204" pitchFamily="18" charset="0"/>
                                <a:cs typeface="Calibri" pitchFamily="34" charset="0"/>
                              </a:rPr>
                              <m:t>𝝋</m:t>
                            </m:r>
                          </m:e>
                        </m:acc>
                      </m:e>
                    </m:d>
                    <m:r>
                      <a:rPr lang="en-US" sz="2000">
                        <a:latin typeface="Cambria Math" panose="02040503050406030204" pitchFamily="18" charset="0"/>
                        <a:ea typeface="Cambria Math" panose="02040503050406030204" pitchFamily="18" charset="0"/>
                        <a:cs typeface="Calibri" pitchFamily="34" charset="0"/>
                      </a:rPr>
                      <m:t>≔</m:t>
                    </m:r>
                  </m:oMath>
                </a14:m>
                <a:r>
                  <a:rPr lang="en-US" sz="2000" dirty="0">
                    <a:latin typeface="Calibri" panose="020F0502020204030204" pitchFamily="34" charset="0"/>
                    <a:cs typeface="Calibri" panose="020F0502020204030204" pitchFamily="34" charset="0"/>
                  </a:rPr>
                  <a:t> </a:t>
                </a:r>
                <a14:m>
                  <m:oMath xmlns:m="http://schemas.openxmlformats.org/officeDocument/2006/math">
                    <m:r>
                      <a:rPr lang="en-US" sz="2000" b="0" i="1" smtClean="0">
                        <a:latin typeface="Cambria Math" panose="02040503050406030204" pitchFamily="18" charset="0"/>
                      </a:rPr>
                      <m:t>𝑇</m:t>
                    </m:r>
                    <m:d>
                      <m:dPr>
                        <m:ctrlPr>
                          <a:rPr lang="en-US" sz="2000" i="1">
                            <a:latin typeface="Cambria Math" panose="02040503050406030204" pitchFamily="18" charset="0"/>
                            <a:ea typeface="Cambria Math" panose="02040503050406030204" pitchFamily="18" charset="0"/>
                          </a:rPr>
                        </m:ctrlPr>
                      </m:dPr>
                      <m:e>
                        <m:acc>
                          <m:accPr>
                            <m:chr m:val="̇"/>
                            <m:ctrlPr>
                              <a:rPr lang="en-US" sz="2000" b="1" i="1">
                                <a:latin typeface="Cambria Math" panose="02040503050406030204" pitchFamily="18" charset="0"/>
                                <a:ea typeface="Cambria Math" panose="02040503050406030204" pitchFamily="18" charset="0"/>
                                <a:cs typeface="Calibri" pitchFamily="34" charset="0"/>
                              </a:rPr>
                            </m:ctrlPr>
                          </m:accPr>
                          <m:e>
                            <m:r>
                              <a:rPr lang="en-US" sz="2000" b="1" i="1">
                                <a:latin typeface="Cambria Math" panose="02040503050406030204" pitchFamily="18" charset="0"/>
                                <a:ea typeface="Cambria Math" panose="02040503050406030204" pitchFamily="18" charset="0"/>
                                <a:cs typeface="Calibri" pitchFamily="34" charset="0"/>
                              </a:rPr>
                              <m:t>𝝋</m:t>
                            </m:r>
                          </m:e>
                        </m:acc>
                      </m:e>
                    </m:d>
                    <m:r>
                      <a:rPr lang="en-US" sz="2000" i="1">
                        <a:latin typeface="Cambria Math" panose="02040503050406030204" pitchFamily="18" charset="0"/>
                        <a:ea typeface="Cambria Math" panose="02040503050406030204" pitchFamily="18" charset="0"/>
                        <a:cs typeface="Calibri" pitchFamily="34" charset="0"/>
                      </a:rPr>
                      <m:t>+</m:t>
                    </m:r>
                    <m:r>
                      <a:rPr lang="en-US" sz="2000" b="0" i="1" smtClean="0">
                        <a:latin typeface="Cambria Math" panose="02040503050406030204" pitchFamily="18" charset="0"/>
                      </a:rPr>
                      <m:t>𝑉</m:t>
                    </m:r>
                    <m:d>
                      <m:dPr>
                        <m:ctrlPr>
                          <a:rPr lang="en-US" sz="2000" i="1">
                            <a:latin typeface="Cambria Math" panose="02040503050406030204" pitchFamily="18" charset="0"/>
                            <a:ea typeface="Cambria Math" panose="02040503050406030204" pitchFamily="18" charset="0"/>
                          </a:rPr>
                        </m:ctrlPr>
                      </m:dPr>
                      <m:e>
                        <m:r>
                          <a:rPr lang="en-US" sz="2000" b="1" i="1">
                            <a:latin typeface="Cambria Math" panose="02040503050406030204" pitchFamily="18" charset="0"/>
                            <a:ea typeface="Cambria Math" panose="02040503050406030204" pitchFamily="18" charset="0"/>
                            <a:cs typeface="Calibri" pitchFamily="34" charset="0"/>
                          </a:rPr>
                          <m:t>𝝋</m:t>
                        </m:r>
                      </m:e>
                    </m:d>
                    <m:r>
                      <a:rPr lang="en-US" sz="2000">
                        <a:latin typeface="Cambria Math" panose="02040503050406030204" pitchFamily="18" charset="0"/>
                        <a:ea typeface="Cambria Math" panose="02040503050406030204" pitchFamily="18" charset="0"/>
                        <a:cs typeface="Calibri" pitchFamily="34" charset="0"/>
                      </a:rPr>
                      <m:t> </m:t>
                    </m:r>
                  </m:oMath>
                </a14:m>
                <a:r>
                  <a:rPr lang="en-US" sz="2000" dirty="0">
                    <a:latin typeface="Calibri" panose="020F0502020204030204" pitchFamily="34" charset="0"/>
                    <a:cs typeface="Calibri" panose="020F0502020204030204" pitchFamily="34" charset="0"/>
                  </a:rPr>
                  <a:t>is the </a:t>
                </a:r>
                <a:r>
                  <a:rPr lang="en-US" sz="2000" dirty="0" err="1">
                    <a:latin typeface="Calibri" panose="020F0502020204030204" pitchFamily="34" charset="0"/>
                    <a:cs typeface="Calibri" panose="020F0502020204030204" pitchFamily="34" charset="0"/>
                  </a:rPr>
                  <a:t>Lagrangian</a:t>
                </a:r>
                <a:r>
                  <a:rPr lang="en-US" sz="2000" dirty="0">
                    <a:latin typeface="Calibri" panose="020F0502020204030204" pitchFamily="34" charset="0"/>
                    <a:cs typeface="Calibri" panose="020F0502020204030204" pitchFamily="34" charset="0"/>
                  </a:rPr>
                  <a:t>.</a:t>
                </a:r>
              </a:p>
              <a:p>
                <a:pPr marL="285750" indent="-285750">
                  <a:buFont typeface="Arial" panose="020B0604020202020204" pitchFamily="34" charset="0"/>
                  <a:buChar char="•"/>
                </a:pPr>
                <a:endParaRPr lang="en-US" sz="2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2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200" dirty="0">
                  <a:latin typeface="Calibri" panose="020F0502020204030204" pitchFamily="34" charset="0"/>
                  <a:cs typeface="Calibri" panose="020F0502020204030204" pitchFamily="34" charset="0"/>
                </a:endParaRPr>
              </a:p>
              <a:p>
                <a:pPr marL="800100" lvl="1" indent="-342900">
                  <a:buFont typeface="Wingdings" panose="05000000000000000000" pitchFamily="2" charset="2"/>
                  <a:buChar char="Ø"/>
                </a:pPr>
                <a:r>
                  <a:rPr lang="en-US" sz="2000" dirty="0">
                    <a:latin typeface="Calibri" panose="020F0502020204030204" pitchFamily="34" charset="0"/>
                    <a:cs typeface="Calibri" panose="020F0502020204030204" pitchFamily="34" charset="0"/>
                  </a:rPr>
                  <a:t>This is studied by looking at its second variation </a:t>
                </a:r>
                <a14:m>
                  <m:oMath xmlns:m="http://schemas.openxmlformats.org/officeDocument/2006/math">
                    <m:sSup>
                      <m:sSupPr>
                        <m:ctrlPr>
                          <a:rPr lang="en-US" sz="2000" i="1">
                            <a:latin typeface="Cambria Math" panose="02040503050406030204" pitchFamily="18" charset="0"/>
                            <a:cs typeface="Calibri" panose="020F0502020204030204" pitchFamily="34" charset="0"/>
                          </a:rPr>
                        </m:ctrlPr>
                      </m:sSupPr>
                      <m:e>
                        <m:r>
                          <a:rPr lang="en-US" sz="2000" i="1">
                            <a:latin typeface="Cambria Math" panose="02040503050406030204" pitchFamily="18" charset="0"/>
                            <a:ea typeface="Cambria Math" panose="02040503050406030204" pitchFamily="18" charset="0"/>
                            <a:cs typeface="Calibri" panose="020F0502020204030204" pitchFamily="34" charset="0"/>
                          </a:rPr>
                          <m:t>𝛿</m:t>
                        </m:r>
                      </m:e>
                      <m:sup>
                        <m:r>
                          <a:rPr lang="en-US" sz="2000" i="1">
                            <a:latin typeface="Cambria Math" panose="02040503050406030204" pitchFamily="18" charset="0"/>
                            <a:cs typeface="Calibri" panose="020F0502020204030204" pitchFamily="34" charset="0"/>
                          </a:rPr>
                          <m:t>2</m:t>
                        </m:r>
                      </m:sup>
                    </m:sSup>
                    <m:r>
                      <a:rPr lang="en-US" sz="2000" i="1">
                        <a:latin typeface="Cambria Math" panose="02040503050406030204" pitchFamily="18" charset="0"/>
                        <a:cs typeface="Calibri" panose="020F0502020204030204" pitchFamily="34" charset="0"/>
                      </a:rPr>
                      <m:t>𝑆</m:t>
                    </m:r>
                    <m:r>
                      <m:rPr>
                        <m:nor/>
                      </m:rPr>
                      <a:rPr lang="en-US" sz="2000">
                        <a:latin typeface="Cambria Math" panose="02040503050406030204" pitchFamily="18" charset="0"/>
                        <a:cs typeface="Calibri" panose="020F0502020204030204" pitchFamily="34" charset="0"/>
                      </a:rPr>
                      <m:t>[</m:t>
                    </m:r>
                    <m:sSub>
                      <m:sSubPr>
                        <m:ctrlPr>
                          <a:rPr lang="en-US" sz="2000" i="1">
                            <a:latin typeface="Cambria Math" panose="02040503050406030204" pitchFamily="18" charset="0"/>
                            <a:cs typeface="Calibri" panose="020F0502020204030204" pitchFamily="34" charset="0"/>
                          </a:rPr>
                        </m:ctrlPr>
                      </m:sSubPr>
                      <m:e>
                        <m:r>
                          <a:rPr lang="en-US" sz="2000" b="1" i="1">
                            <a:latin typeface="Cambria Math" panose="02040503050406030204" pitchFamily="18" charset="0"/>
                            <a:ea typeface="Cambria Math" panose="02040503050406030204" pitchFamily="18" charset="0"/>
                            <a:cs typeface="Calibri" panose="020F0502020204030204" pitchFamily="34" charset="0"/>
                          </a:rPr>
                          <m:t>𝝋</m:t>
                        </m:r>
                      </m:e>
                      <m:sub>
                        <m:r>
                          <a:rPr lang="en-US" sz="2000" i="1">
                            <a:latin typeface="Cambria Math" panose="02040503050406030204" pitchFamily="18" charset="0"/>
                            <a:cs typeface="Calibri" panose="020F0502020204030204" pitchFamily="34" charset="0"/>
                          </a:rPr>
                          <m:t>h</m:t>
                        </m:r>
                      </m:sub>
                    </m:sSub>
                    <m:r>
                      <m:rPr>
                        <m:nor/>
                      </m:rPr>
                      <a:rPr lang="en-US" sz="2000">
                        <a:latin typeface="Cambria Math" panose="02040503050406030204" pitchFamily="18" charset="0"/>
                        <a:cs typeface="Calibri" panose="020F0502020204030204" pitchFamily="34" charset="0"/>
                      </a:rPr>
                      <m:t>]</m:t>
                    </m:r>
                  </m:oMath>
                </a14:m>
                <a:endParaRPr lang="en-US" sz="2000" dirty="0">
                  <a:latin typeface="Calibri" panose="020F0502020204030204" pitchFamily="34" charset="0"/>
                  <a:cs typeface="Calibri" panose="020F0502020204030204" pitchFamily="34" charset="0"/>
                </a:endParaRPr>
              </a:p>
              <a:p>
                <a:endParaRPr lang="en-US" sz="8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000" dirty="0">
                    <a:latin typeface="Calibri" panose="020F0502020204030204" pitchFamily="34" charset="0"/>
                    <a:cs typeface="Calibri" panose="020F0502020204030204" pitchFamily="34" charset="0"/>
                  </a:rPr>
                  <a:t>We can show assuming a </a:t>
                </a:r>
                <a:r>
                  <a:rPr lang="en-US" sz="2000" b="1" i="1" dirty="0">
                    <a:latin typeface="Calibri" panose="020F0502020204030204" pitchFamily="34" charset="0"/>
                    <a:cs typeface="Calibri" panose="020F0502020204030204" pitchFamily="34" charset="0"/>
                  </a:rPr>
                  <a:t>Newmark</a:t>
                </a:r>
                <a:r>
                  <a:rPr lang="en-US" sz="2000" dirty="0">
                    <a:latin typeface="Calibri" panose="020F0502020204030204" pitchFamily="34" charset="0"/>
                    <a:cs typeface="Calibri" panose="020F0502020204030204" pitchFamily="34" charset="0"/>
                  </a:rPr>
                  <a:t> time-integration scheme that for the </a:t>
                </a:r>
                <a:r>
                  <a:rPr lang="en-US" sz="2000" b="1" i="1" dirty="0">
                    <a:latin typeface="Calibri" panose="020F0502020204030204" pitchFamily="34" charset="0"/>
                    <a:cs typeface="Calibri" panose="020F0502020204030204" pitchFamily="34" charset="0"/>
                  </a:rPr>
                  <a:t>fully-discrete</a:t>
                </a:r>
                <a:r>
                  <a:rPr lang="en-US" sz="2000" dirty="0">
                    <a:latin typeface="Calibri" panose="020F0502020204030204" pitchFamily="34" charset="0"/>
                    <a:cs typeface="Calibri" panose="020F0502020204030204" pitchFamily="34" charset="0"/>
                  </a:rPr>
                  <a:t> problem:</a:t>
                </a:r>
              </a:p>
              <a:p>
                <a:endParaRPr lang="en-US" dirty="0">
                  <a:latin typeface="Calibri" panose="020F0502020204030204" pitchFamily="34" charset="0"/>
                  <a:cs typeface="Calibri" panose="020F0502020204030204" pitchFamily="34" charset="0"/>
                </a:endParaRPr>
              </a:p>
            </p:txBody>
          </p:sp>
        </mc:Choice>
        <mc:Fallback xmlns="">
          <p:sp>
            <p:nvSpPr>
              <p:cNvPr id="2" name="TextBox 1">
                <a:extLst>
                  <a:ext uri="{FF2B5EF4-FFF2-40B4-BE49-F238E27FC236}">
                    <a16:creationId xmlns:a16="http://schemas.microsoft.com/office/drawing/2014/main" id="{8101BB6B-0467-4503-868B-DA7D896A16A2}"/>
                  </a:ext>
                </a:extLst>
              </p:cNvPr>
              <p:cNvSpPr txBox="1">
                <a:spLocks noRot="1" noChangeAspect="1" noMove="1" noResize="1" noEditPoints="1" noAdjustHandles="1" noChangeArrowheads="1" noChangeShapeType="1" noTextEdit="1"/>
              </p:cNvSpPr>
              <p:nvPr/>
            </p:nvSpPr>
            <p:spPr>
              <a:xfrm>
                <a:off x="168309" y="1235645"/>
                <a:ext cx="8807381" cy="3644203"/>
              </a:xfrm>
              <a:prstGeom prst="rect">
                <a:avLst/>
              </a:prstGeom>
              <a:blipFill>
                <a:blip r:embed="rId3"/>
                <a:stretch>
                  <a:fillRect l="-623" t="-1003"/>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3" name="TextBox 2">
                <a:extLst>
                  <a:ext uri="{FF2B5EF4-FFF2-40B4-BE49-F238E27FC236}">
                    <a16:creationId xmlns:a16="http://schemas.microsoft.com/office/drawing/2014/main" id="{B9785A4A-3A2C-46C8-90A5-83CA19EB9C09}"/>
                  </a:ext>
                </a:extLst>
              </p:cNvPr>
              <p:cNvSpPr txBox="1"/>
              <p:nvPr/>
            </p:nvSpPr>
            <p:spPr>
              <a:xfrm>
                <a:off x="2524125" y="4503783"/>
                <a:ext cx="3943350" cy="752129"/>
              </a:xfrm>
              <a:prstGeom prst="rect">
                <a:avLst/>
              </a:prstGeom>
              <a:solidFill>
                <a:srgbClr val="CCECFF"/>
              </a:solidFill>
            </p:spPr>
            <p:txBody>
              <a:bodyPr wrap="square" rtlCol="0">
                <a:spAutoFit/>
              </a:bodyPr>
              <a:lstStyle/>
              <a:p>
                <a:pPr/>
                <a14:m>
                  <m:oMathPara xmlns:m="http://schemas.openxmlformats.org/officeDocument/2006/math">
                    <m:oMathParaPr>
                      <m:jc m:val="centerGroup"/>
                    </m:oMathParaPr>
                    <m:oMath xmlns:m="http://schemas.openxmlformats.org/officeDocument/2006/math">
                      <m:sSup>
                        <m:sSupPr>
                          <m:ctrlPr>
                            <a:rPr lang="en-US" sz="1900" i="1" smtClean="0">
                              <a:latin typeface="Cambria Math" panose="02040503050406030204" pitchFamily="18" charset="0"/>
                              <a:cs typeface="Calibri" panose="020F0502020204030204" pitchFamily="34" charset="0"/>
                            </a:rPr>
                          </m:ctrlPr>
                        </m:sSupPr>
                        <m:e>
                          <m:r>
                            <a:rPr lang="en-US" sz="1900" i="1">
                              <a:latin typeface="Cambria Math" panose="02040503050406030204" pitchFamily="18" charset="0"/>
                              <a:ea typeface="Cambria Math" panose="02040503050406030204" pitchFamily="18" charset="0"/>
                              <a:cs typeface="Calibri" panose="020F0502020204030204" pitchFamily="34" charset="0"/>
                            </a:rPr>
                            <m:t>𝛿</m:t>
                          </m:r>
                        </m:e>
                        <m:sup>
                          <m:r>
                            <a:rPr lang="en-US" sz="1900" i="1">
                              <a:latin typeface="Cambria Math" panose="02040503050406030204" pitchFamily="18" charset="0"/>
                              <a:cs typeface="Calibri" panose="020F0502020204030204" pitchFamily="34" charset="0"/>
                            </a:rPr>
                            <m:t>2</m:t>
                          </m:r>
                        </m:sup>
                      </m:sSup>
                      <m:r>
                        <a:rPr lang="en-US" sz="1900" i="1">
                          <a:latin typeface="Cambria Math" panose="02040503050406030204" pitchFamily="18" charset="0"/>
                          <a:cs typeface="Calibri" panose="020F0502020204030204" pitchFamily="34" charset="0"/>
                        </a:rPr>
                        <m:t>𝑆</m:t>
                      </m:r>
                      <m:r>
                        <m:rPr>
                          <m:nor/>
                        </m:rPr>
                        <a:rPr lang="en-US" sz="1900" b="0" i="0" smtClean="0">
                          <a:latin typeface="Cambria Math" panose="02040503050406030204" pitchFamily="18" charset="0"/>
                          <a:cs typeface="Calibri" panose="020F0502020204030204" pitchFamily="34" charset="0"/>
                        </a:rPr>
                        <m:t>[</m:t>
                      </m:r>
                      <m:sSub>
                        <m:sSubPr>
                          <m:ctrlPr>
                            <a:rPr lang="en-US" sz="1900" b="0" i="1" smtClean="0">
                              <a:latin typeface="Cambria Math" panose="02040503050406030204" pitchFamily="18" charset="0"/>
                              <a:cs typeface="Calibri" panose="020F0502020204030204" pitchFamily="34" charset="0"/>
                            </a:rPr>
                          </m:ctrlPr>
                        </m:sSubPr>
                        <m:e>
                          <m:r>
                            <a:rPr lang="en-US" sz="1900" b="1" i="1" smtClean="0">
                              <a:latin typeface="Cambria Math" panose="02040503050406030204" pitchFamily="18" charset="0"/>
                              <a:ea typeface="Cambria Math" panose="02040503050406030204" pitchFamily="18" charset="0"/>
                              <a:cs typeface="Calibri" panose="020F0502020204030204" pitchFamily="34" charset="0"/>
                            </a:rPr>
                            <m:t>𝝋</m:t>
                          </m:r>
                        </m:e>
                        <m:sub>
                          <m:r>
                            <a:rPr lang="en-US" sz="1900" b="0" i="1" smtClean="0">
                              <a:latin typeface="Cambria Math" panose="02040503050406030204" pitchFamily="18" charset="0"/>
                              <a:cs typeface="Calibri" panose="020F0502020204030204" pitchFamily="34" charset="0"/>
                            </a:rPr>
                            <m:t>h</m:t>
                          </m:r>
                        </m:sub>
                      </m:sSub>
                      <m:r>
                        <m:rPr>
                          <m:nor/>
                        </m:rPr>
                        <a:rPr lang="en-US" sz="1900" b="0" i="0" smtClean="0">
                          <a:latin typeface="Cambria Math" panose="02040503050406030204" pitchFamily="18" charset="0"/>
                          <a:cs typeface="Calibri" panose="020F0502020204030204" pitchFamily="34" charset="0"/>
                        </a:rPr>
                        <m:t>]=</m:t>
                      </m:r>
                      <m:sSup>
                        <m:sSupPr>
                          <m:ctrlPr>
                            <a:rPr lang="en-US" sz="1900" b="1" i="1" smtClean="0">
                              <a:latin typeface="Cambria Math" panose="02040503050406030204" pitchFamily="18" charset="0"/>
                              <a:cs typeface="Calibri" panose="020F0502020204030204" pitchFamily="34" charset="0"/>
                            </a:rPr>
                          </m:ctrlPr>
                        </m:sSupPr>
                        <m:e>
                          <m:r>
                            <a:rPr lang="en-US" sz="1900" b="1" i="1" smtClean="0">
                              <a:latin typeface="Cambria Math" panose="02040503050406030204" pitchFamily="18" charset="0"/>
                              <a:cs typeface="Calibri" panose="020F0502020204030204" pitchFamily="34" charset="0"/>
                            </a:rPr>
                            <m:t>𝒙</m:t>
                          </m:r>
                        </m:e>
                        <m:sup>
                          <m:r>
                            <a:rPr lang="en-US" sz="1900" b="0" i="1" smtClean="0">
                              <a:latin typeface="Cambria Math" panose="02040503050406030204" pitchFamily="18" charset="0"/>
                              <a:cs typeface="Calibri" panose="020F0502020204030204" pitchFamily="34" charset="0"/>
                            </a:rPr>
                            <m:t>𝑇</m:t>
                          </m:r>
                        </m:sup>
                      </m:sSup>
                      <m:d>
                        <m:dPr>
                          <m:begChr m:val="["/>
                          <m:endChr m:val="]"/>
                          <m:ctrlPr>
                            <a:rPr lang="en-US" sz="1900" b="0" i="1" smtClean="0">
                              <a:latin typeface="Cambria Math" panose="02040503050406030204" pitchFamily="18" charset="0"/>
                              <a:cs typeface="Calibri" panose="020F0502020204030204" pitchFamily="34" charset="0"/>
                            </a:rPr>
                          </m:ctrlPr>
                        </m:dPr>
                        <m:e>
                          <m:f>
                            <m:fPr>
                              <m:ctrlPr>
                                <a:rPr lang="en-US" sz="1900" b="0" i="1" smtClean="0">
                                  <a:latin typeface="Cambria Math" panose="02040503050406030204" pitchFamily="18" charset="0"/>
                                  <a:cs typeface="Calibri" panose="020F0502020204030204" pitchFamily="34" charset="0"/>
                                </a:rPr>
                              </m:ctrlPr>
                            </m:fPr>
                            <m:num>
                              <m:sSup>
                                <m:sSupPr>
                                  <m:ctrlPr>
                                    <a:rPr lang="en-US" sz="1900" b="0" i="1" smtClean="0">
                                      <a:latin typeface="Cambria Math" panose="02040503050406030204" pitchFamily="18" charset="0"/>
                                      <a:cs typeface="Calibri" panose="020F0502020204030204" pitchFamily="34" charset="0"/>
                                    </a:rPr>
                                  </m:ctrlPr>
                                </m:sSupPr>
                                <m:e>
                                  <m:r>
                                    <a:rPr lang="en-US" sz="1900" b="0" i="1" smtClean="0">
                                      <a:latin typeface="Cambria Math" panose="02040503050406030204" pitchFamily="18" charset="0"/>
                                      <a:ea typeface="Cambria Math" panose="02040503050406030204" pitchFamily="18" charset="0"/>
                                      <a:cs typeface="Calibri" panose="020F0502020204030204" pitchFamily="34" charset="0"/>
                                    </a:rPr>
                                    <m:t>𝛾</m:t>
                                  </m:r>
                                </m:e>
                                <m:sup>
                                  <m:r>
                                    <a:rPr lang="en-US" sz="1900" b="0" i="1" smtClean="0">
                                      <a:latin typeface="Cambria Math" panose="02040503050406030204" pitchFamily="18" charset="0"/>
                                      <a:cs typeface="Calibri" panose="020F0502020204030204" pitchFamily="34" charset="0"/>
                                    </a:rPr>
                                    <m:t>2</m:t>
                                  </m:r>
                                </m:sup>
                              </m:sSup>
                            </m:num>
                            <m:den>
                              <m:sSup>
                                <m:sSupPr>
                                  <m:ctrlPr>
                                    <a:rPr lang="en-US" sz="1900" b="0" i="1" smtClean="0">
                                      <a:latin typeface="Cambria Math" panose="02040503050406030204" pitchFamily="18" charset="0"/>
                                      <a:cs typeface="Calibri" panose="020F0502020204030204" pitchFamily="34" charset="0"/>
                                    </a:rPr>
                                  </m:ctrlPr>
                                </m:sSupPr>
                                <m:e>
                                  <m:r>
                                    <a:rPr lang="en-US" sz="1900" b="0" i="1" smtClean="0">
                                      <a:latin typeface="Cambria Math" panose="02040503050406030204" pitchFamily="18" charset="0"/>
                                      <a:cs typeface="Calibri" panose="020F0502020204030204" pitchFamily="34" charset="0"/>
                                    </a:rPr>
                                    <m:t>(</m:t>
                                  </m:r>
                                  <m:r>
                                    <a:rPr lang="en-US" sz="1900" b="0" i="1" smtClean="0">
                                      <a:latin typeface="Cambria Math" panose="02040503050406030204" pitchFamily="18" charset="0"/>
                                      <a:ea typeface="Cambria Math" panose="02040503050406030204" pitchFamily="18" charset="0"/>
                                      <a:cs typeface="Calibri" panose="020F0502020204030204" pitchFamily="34" charset="0"/>
                                    </a:rPr>
                                    <m:t>𝛽</m:t>
                                  </m:r>
                                  <m:r>
                                    <m:rPr>
                                      <m:sty m:val="p"/>
                                    </m:rPr>
                                    <a:rPr lang="el-GR" sz="1900" b="0" i="1" smtClean="0">
                                      <a:latin typeface="Cambria Math" panose="02040503050406030204" pitchFamily="18" charset="0"/>
                                      <a:ea typeface="Cambria Math" panose="02040503050406030204" pitchFamily="18" charset="0"/>
                                      <a:cs typeface="Calibri" panose="020F0502020204030204" pitchFamily="34" charset="0"/>
                                    </a:rPr>
                                    <m:t>Δ</m:t>
                                  </m:r>
                                  <m:r>
                                    <a:rPr lang="en-US" sz="1900" b="0" i="1" smtClean="0">
                                      <a:latin typeface="Cambria Math" panose="02040503050406030204" pitchFamily="18" charset="0"/>
                                      <a:ea typeface="Cambria Math" panose="02040503050406030204" pitchFamily="18" charset="0"/>
                                      <a:cs typeface="Calibri" panose="020F0502020204030204" pitchFamily="34" charset="0"/>
                                    </a:rPr>
                                    <m:t>𝑡</m:t>
                                  </m:r>
                                  <m:r>
                                    <a:rPr lang="en-US" sz="1900" b="0" i="1" smtClean="0">
                                      <a:latin typeface="Cambria Math" panose="02040503050406030204" pitchFamily="18" charset="0"/>
                                      <a:ea typeface="Cambria Math" panose="02040503050406030204" pitchFamily="18" charset="0"/>
                                      <a:cs typeface="Calibri" panose="020F0502020204030204" pitchFamily="34" charset="0"/>
                                    </a:rPr>
                                    <m:t>)</m:t>
                                  </m:r>
                                </m:e>
                                <m:sup>
                                  <m:r>
                                    <a:rPr lang="en-US" sz="1900" b="0" i="1" smtClean="0">
                                      <a:latin typeface="Cambria Math" panose="02040503050406030204" pitchFamily="18" charset="0"/>
                                      <a:cs typeface="Calibri" panose="020F0502020204030204" pitchFamily="34" charset="0"/>
                                    </a:rPr>
                                    <m:t>2</m:t>
                                  </m:r>
                                </m:sup>
                              </m:sSup>
                            </m:den>
                          </m:f>
                          <m:r>
                            <a:rPr lang="en-US" sz="1900" b="1" i="1" smtClean="0">
                              <a:latin typeface="Cambria Math" panose="02040503050406030204" pitchFamily="18" charset="0"/>
                              <a:cs typeface="Calibri" panose="020F0502020204030204" pitchFamily="34" charset="0"/>
                            </a:rPr>
                            <m:t>𝑴</m:t>
                          </m:r>
                          <m:r>
                            <a:rPr lang="en-US" sz="1900" b="0" i="1" smtClean="0">
                              <a:latin typeface="Cambria Math" panose="02040503050406030204" pitchFamily="18" charset="0"/>
                              <a:cs typeface="Calibri" panose="020F0502020204030204" pitchFamily="34" charset="0"/>
                            </a:rPr>
                            <m:t>−</m:t>
                          </m:r>
                          <m:r>
                            <a:rPr lang="en-US" sz="1900" b="1" i="1" smtClean="0">
                              <a:latin typeface="Cambria Math" panose="02040503050406030204" pitchFamily="18" charset="0"/>
                              <a:cs typeface="Calibri" panose="020F0502020204030204" pitchFamily="34" charset="0"/>
                            </a:rPr>
                            <m:t>𝑲</m:t>
                          </m:r>
                        </m:e>
                      </m:d>
                      <m:r>
                        <a:rPr lang="en-US" sz="1900" b="1" i="1" smtClean="0">
                          <a:latin typeface="Cambria Math" panose="02040503050406030204" pitchFamily="18" charset="0"/>
                          <a:cs typeface="Calibri" panose="020F0502020204030204" pitchFamily="34" charset="0"/>
                        </a:rPr>
                        <m:t>𝒙</m:t>
                      </m:r>
                    </m:oMath>
                  </m:oMathPara>
                </a14:m>
                <a:endParaRPr lang="en-US" sz="1900" b="1" dirty="0"/>
              </a:p>
            </p:txBody>
          </p:sp>
        </mc:Choice>
        <mc:Fallback xmlns="">
          <p:sp>
            <p:nvSpPr>
              <p:cNvPr id="3" name="TextBox 2">
                <a:extLst>
                  <a:ext uri="{FF2B5EF4-FFF2-40B4-BE49-F238E27FC236}">
                    <a16:creationId xmlns:a16="http://schemas.microsoft.com/office/drawing/2014/main" id="{B9785A4A-3A2C-46C8-90A5-83CA19EB9C09}"/>
                  </a:ext>
                </a:extLst>
              </p:cNvPr>
              <p:cNvSpPr txBox="1">
                <a:spLocks noRot="1" noChangeAspect="1" noMove="1" noResize="1" noEditPoints="1" noAdjustHandles="1" noChangeArrowheads="1" noChangeShapeType="1" noTextEdit="1"/>
              </p:cNvSpPr>
              <p:nvPr/>
            </p:nvSpPr>
            <p:spPr>
              <a:xfrm>
                <a:off x="2524125" y="4503783"/>
                <a:ext cx="3943350" cy="752129"/>
              </a:xfrm>
              <a:prstGeom prst="rect">
                <a:avLst/>
              </a:prstGeom>
              <a:blipFill>
                <a:blip r:embed="rId4"/>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4" name="TextBox 3">
                <a:extLst>
                  <a:ext uri="{FF2B5EF4-FFF2-40B4-BE49-F238E27FC236}">
                    <a16:creationId xmlns:a16="http://schemas.microsoft.com/office/drawing/2014/main" id="{AC5DBA36-7845-4201-A505-0367FA14A1B2}"/>
                  </a:ext>
                </a:extLst>
              </p:cNvPr>
              <p:cNvSpPr txBox="1"/>
              <p:nvPr/>
            </p:nvSpPr>
            <p:spPr>
              <a:xfrm>
                <a:off x="453066" y="5263103"/>
                <a:ext cx="8690934" cy="1138773"/>
              </a:xfrm>
              <a:prstGeom prst="rect">
                <a:avLst/>
              </a:prstGeom>
              <a:noFill/>
            </p:spPr>
            <p:txBody>
              <a:bodyPr wrap="square" rtlCol="0">
                <a:spAutoFit/>
              </a:bodyPr>
              <a:lstStyle/>
              <a:p>
                <a:pPr marL="285750" indent="-285750">
                  <a:buFont typeface="Wingdings" panose="05000000000000000000" pitchFamily="2" charset="2"/>
                  <a:buChar char="Ø"/>
                </a:pPr>
                <a14:m>
                  <m:oMath xmlns:m="http://schemas.openxmlformats.org/officeDocument/2006/math">
                    <m:sSup>
                      <m:sSupPr>
                        <m:ctrlPr>
                          <a:rPr lang="en-US" sz="2000" i="1">
                            <a:latin typeface="Cambria Math" panose="02040503050406030204" pitchFamily="18" charset="0"/>
                            <a:cs typeface="Calibri" panose="020F0502020204030204" pitchFamily="34" charset="0"/>
                          </a:rPr>
                        </m:ctrlPr>
                      </m:sSupPr>
                      <m:e>
                        <m:r>
                          <a:rPr lang="en-US" sz="2000" i="1">
                            <a:latin typeface="Cambria Math" panose="02040503050406030204" pitchFamily="18" charset="0"/>
                            <a:ea typeface="Cambria Math" panose="02040503050406030204" pitchFamily="18" charset="0"/>
                            <a:cs typeface="Calibri" panose="020F0502020204030204" pitchFamily="34" charset="0"/>
                          </a:rPr>
                          <m:t>𝛿</m:t>
                        </m:r>
                      </m:e>
                      <m:sup>
                        <m:r>
                          <a:rPr lang="en-US" sz="2000" i="1">
                            <a:latin typeface="Cambria Math" panose="02040503050406030204" pitchFamily="18" charset="0"/>
                            <a:cs typeface="Calibri" panose="020F0502020204030204" pitchFamily="34" charset="0"/>
                          </a:rPr>
                          <m:t>2</m:t>
                        </m:r>
                      </m:sup>
                    </m:sSup>
                    <m:r>
                      <a:rPr lang="en-US" sz="2000" i="1">
                        <a:latin typeface="Cambria Math" panose="02040503050406030204" pitchFamily="18" charset="0"/>
                        <a:cs typeface="Calibri" panose="020F0502020204030204" pitchFamily="34" charset="0"/>
                      </a:rPr>
                      <m:t>𝑆</m:t>
                    </m:r>
                    <m:r>
                      <m:rPr>
                        <m:nor/>
                      </m:rPr>
                      <a:rPr lang="en-US" sz="2000">
                        <a:latin typeface="Calibri" panose="020F0502020204030204" pitchFamily="34" charset="0"/>
                        <a:cs typeface="Calibri" panose="020F0502020204030204" pitchFamily="34" charset="0"/>
                      </a:rPr>
                      <m:t>[</m:t>
                    </m:r>
                    <m:sSub>
                      <m:sSubPr>
                        <m:ctrlPr>
                          <a:rPr lang="en-US" sz="2000" i="1">
                            <a:latin typeface="Cambria Math" panose="02040503050406030204" pitchFamily="18" charset="0"/>
                            <a:cs typeface="Calibri" panose="020F0502020204030204" pitchFamily="34" charset="0"/>
                          </a:rPr>
                        </m:ctrlPr>
                      </m:sSubPr>
                      <m:e>
                        <m:r>
                          <a:rPr lang="en-US" sz="2000" b="1" i="1">
                            <a:latin typeface="Cambria Math" panose="02040503050406030204" pitchFamily="18" charset="0"/>
                            <a:ea typeface="Cambria Math" panose="02040503050406030204" pitchFamily="18" charset="0"/>
                            <a:cs typeface="Calibri" panose="020F0502020204030204" pitchFamily="34" charset="0"/>
                          </a:rPr>
                          <m:t>𝝋</m:t>
                        </m:r>
                      </m:e>
                      <m:sub>
                        <m:r>
                          <a:rPr lang="en-US" sz="2000" i="1">
                            <a:latin typeface="Cambria Math" panose="02040503050406030204" pitchFamily="18" charset="0"/>
                            <a:cs typeface="Calibri" panose="020F0502020204030204" pitchFamily="34" charset="0"/>
                          </a:rPr>
                          <m:t>h</m:t>
                        </m:r>
                      </m:sub>
                    </m:sSub>
                    <m:r>
                      <m:rPr>
                        <m:nor/>
                      </m:rPr>
                      <a:rPr lang="en-US" sz="2000">
                        <a:latin typeface="Calibri" panose="020F0502020204030204" pitchFamily="34" charset="0"/>
                        <a:cs typeface="Calibri" panose="020F0502020204030204" pitchFamily="34" charset="0"/>
                      </a:rPr>
                      <m:t>]</m:t>
                    </m:r>
                  </m:oMath>
                </a14:m>
                <a:r>
                  <a:rPr lang="en-US" sz="2000" dirty="0">
                    <a:latin typeface="Calibri" panose="020F0502020204030204" pitchFamily="34" charset="0"/>
                    <a:cs typeface="Calibri" panose="020F0502020204030204" pitchFamily="34" charset="0"/>
                  </a:rPr>
                  <a:t> can always be made positive by choosing a </a:t>
                </a:r>
                <a:r>
                  <a:rPr lang="en-US" sz="2000" b="1" i="1" dirty="0">
                    <a:latin typeface="Calibri" panose="020F0502020204030204" pitchFamily="34" charset="0"/>
                    <a:cs typeface="Calibri" panose="020F0502020204030204" pitchFamily="34" charset="0"/>
                  </a:rPr>
                  <a:t>sufficiently small</a:t>
                </a:r>
                <a:r>
                  <a:rPr lang="en-US" sz="2000" dirty="0">
                    <a:latin typeface="Calibri" panose="020F0502020204030204" pitchFamily="34" charset="0"/>
                    <a:cs typeface="Calibri" panose="020F0502020204030204" pitchFamily="34" charset="0"/>
                  </a:rPr>
                  <a:t> </a:t>
                </a:r>
                <a14:m>
                  <m:oMath xmlns:m="http://schemas.openxmlformats.org/officeDocument/2006/math">
                    <m:r>
                      <m:rPr>
                        <m:sty m:val="p"/>
                      </m:rPr>
                      <a:rPr lang="el-GR" sz="2000" i="1">
                        <a:latin typeface="Cambria Math" panose="02040503050406030204" pitchFamily="18" charset="0"/>
                        <a:ea typeface="Cambria Math" panose="02040503050406030204" pitchFamily="18" charset="0"/>
                        <a:cs typeface="Calibri" panose="020F0502020204030204" pitchFamily="34" charset="0"/>
                      </a:rPr>
                      <m:t>Δ</m:t>
                    </m:r>
                    <m:r>
                      <a:rPr lang="en-US" sz="2000" i="1">
                        <a:latin typeface="Cambria Math" panose="02040503050406030204" pitchFamily="18" charset="0"/>
                        <a:ea typeface="Cambria Math" panose="02040503050406030204" pitchFamily="18" charset="0"/>
                        <a:cs typeface="Calibri" panose="020F0502020204030204" pitchFamily="34" charset="0"/>
                      </a:rPr>
                      <m:t>𝑡</m:t>
                    </m:r>
                  </m:oMath>
                </a14:m>
                <a:endParaRPr lang="en-US" sz="2000" dirty="0">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endParaRPr lang="en-US" sz="800" dirty="0">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sz="2000" dirty="0">
                    <a:latin typeface="Calibri" panose="020F0502020204030204" pitchFamily="34" charset="0"/>
                    <a:cs typeface="Calibri" panose="020F0502020204030204" pitchFamily="34" charset="0"/>
                  </a:rPr>
                  <a:t>Numerical experiments reveal that </a:t>
                </a:r>
                <a14:m>
                  <m:oMath xmlns:m="http://schemas.openxmlformats.org/officeDocument/2006/math">
                    <m:r>
                      <m:rPr>
                        <m:sty m:val="p"/>
                      </m:rPr>
                      <a:rPr lang="el-GR" sz="2000" i="1">
                        <a:latin typeface="Cambria Math" panose="02040503050406030204" pitchFamily="18" charset="0"/>
                        <a:ea typeface="Cambria Math" panose="02040503050406030204" pitchFamily="18" charset="0"/>
                        <a:cs typeface="Calibri" panose="020F0502020204030204" pitchFamily="34" charset="0"/>
                      </a:rPr>
                      <m:t>Δ</m:t>
                    </m:r>
                    <m:r>
                      <a:rPr lang="en-US" sz="2000" i="1">
                        <a:latin typeface="Cambria Math" panose="02040503050406030204" pitchFamily="18" charset="0"/>
                        <a:ea typeface="Cambria Math" panose="02040503050406030204" pitchFamily="18" charset="0"/>
                        <a:cs typeface="Calibri" panose="020F0502020204030204" pitchFamily="34" charset="0"/>
                      </a:rPr>
                      <m:t>𝑡</m:t>
                    </m:r>
                  </m:oMath>
                </a14:m>
                <a:r>
                  <a:rPr lang="en-US" sz="2000" dirty="0">
                    <a:latin typeface="Calibri" panose="020F0502020204030204" pitchFamily="34" charset="0"/>
                    <a:cs typeface="Calibri" panose="020F0502020204030204" pitchFamily="34" charset="0"/>
                  </a:rPr>
                  <a:t> requirements for </a:t>
                </a:r>
                <a:r>
                  <a:rPr lang="en-US" sz="2000" b="1" i="1" dirty="0">
                    <a:latin typeface="Calibri" panose="020F0502020204030204" pitchFamily="34" charset="0"/>
                    <a:cs typeface="Calibri" panose="020F0502020204030204" pitchFamily="34" charset="0"/>
                  </a:rPr>
                  <a:t>stability/accuracy </a:t>
                </a:r>
                <a:r>
                  <a:rPr lang="en-US" sz="2000" dirty="0">
                    <a:latin typeface="Calibri" panose="020F0502020204030204" pitchFamily="34" charset="0"/>
                    <a:cs typeface="Calibri" panose="020F0502020204030204" pitchFamily="34" charset="0"/>
                  </a:rPr>
                  <a:t>typically lead to automatic satisfaction of this bound. </a:t>
                </a:r>
              </a:p>
            </p:txBody>
          </p:sp>
        </mc:Choice>
        <mc:Fallback xmlns="">
          <p:sp>
            <p:nvSpPr>
              <p:cNvPr id="4" name="TextBox 3">
                <a:extLst>
                  <a:ext uri="{FF2B5EF4-FFF2-40B4-BE49-F238E27FC236}">
                    <a16:creationId xmlns:a16="http://schemas.microsoft.com/office/drawing/2014/main" id="{AC5DBA36-7845-4201-A505-0367FA14A1B2}"/>
                  </a:ext>
                </a:extLst>
              </p:cNvPr>
              <p:cNvSpPr txBox="1">
                <a:spLocks noRot="1" noChangeAspect="1" noMove="1" noResize="1" noEditPoints="1" noAdjustHandles="1" noChangeArrowheads="1" noChangeShapeType="1" noTextEdit="1"/>
              </p:cNvSpPr>
              <p:nvPr/>
            </p:nvSpPr>
            <p:spPr>
              <a:xfrm>
                <a:off x="453066" y="5263103"/>
                <a:ext cx="8690934" cy="1138773"/>
              </a:xfrm>
              <a:prstGeom prst="rect">
                <a:avLst/>
              </a:prstGeom>
              <a:blipFill>
                <a:blip r:embed="rId5"/>
                <a:stretch>
                  <a:fillRect l="-631" t="-2674" b="-8556"/>
                </a:stretch>
              </a:blipFill>
            </p:spPr>
            <p:txBody>
              <a:bodyPr/>
              <a:lstStyle/>
              <a:p>
                <a:r>
                  <a:rPr lang="en-US">
                    <a:noFill/>
                  </a:rPr>
                  <a:t> </a:t>
                </a:r>
              </a:p>
            </p:txBody>
          </p:sp>
        </mc:Fallback>
      </mc:AlternateContent>
      <p:sp>
        <p:nvSpPr>
          <p:cNvPr id="8" name="TextBox 7">
            <a:extLst>
              <a:ext uri="{FF2B5EF4-FFF2-40B4-BE49-F238E27FC236}">
                <a16:creationId xmlns:a16="http://schemas.microsoft.com/office/drawing/2014/main" id="{7E0FB893-6A0C-4059-95E9-9F23F21A4B03}"/>
              </a:ext>
            </a:extLst>
          </p:cNvPr>
          <p:cNvSpPr txBox="1"/>
          <p:nvPr/>
        </p:nvSpPr>
        <p:spPr>
          <a:xfrm>
            <a:off x="24874" y="6528816"/>
            <a:ext cx="9124353" cy="307777"/>
          </a:xfrm>
          <a:prstGeom prst="rect">
            <a:avLst/>
          </a:prstGeom>
          <a:noFill/>
        </p:spPr>
        <p:txBody>
          <a:bodyPr wrap="square" rtlCol="0">
            <a:spAutoFit/>
          </a:bodyPr>
          <a:lstStyle/>
          <a:p>
            <a:r>
              <a:rPr lang="en-US" sz="1400" dirty="0">
                <a:solidFill>
                  <a:schemeClr val="bg1"/>
                </a:solidFill>
                <a:latin typeface="Calibri" panose="020F0502020204030204" pitchFamily="34" charset="0"/>
                <a:cs typeface="Calibri" panose="020F0502020204030204" pitchFamily="34" charset="0"/>
              </a:rPr>
              <a:t>*A. Mota, </a:t>
            </a:r>
            <a:r>
              <a:rPr lang="en-US" sz="1400" b="1" dirty="0">
                <a:solidFill>
                  <a:schemeClr val="bg1"/>
                </a:solidFill>
                <a:latin typeface="Calibri" panose="020F0502020204030204" pitchFamily="34" charset="0"/>
                <a:cs typeface="Calibri" panose="020F0502020204030204" pitchFamily="34" charset="0"/>
              </a:rPr>
              <a:t>I. Tezaur</a:t>
            </a:r>
            <a:r>
              <a:rPr lang="en-US" sz="1400" dirty="0">
                <a:solidFill>
                  <a:schemeClr val="bg1"/>
                </a:solidFill>
                <a:latin typeface="Calibri" panose="020F0502020204030204" pitchFamily="34" charset="0"/>
                <a:cs typeface="Calibri" panose="020F0502020204030204" pitchFamily="34" charset="0"/>
              </a:rPr>
              <a:t>, G. Phlipot. "The Schwarz alternating method for dynamic solid mechanics", </a:t>
            </a:r>
            <a:r>
              <a:rPr lang="en-US" sz="1400" i="1" dirty="0">
                <a:solidFill>
                  <a:schemeClr val="bg1"/>
                </a:solidFill>
                <a:latin typeface="Calibri" panose="020F0502020204030204" pitchFamily="34" charset="0"/>
                <a:cs typeface="Calibri" panose="020F0502020204030204" pitchFamily="34" charset="0"/>
              </a:rPr>
              <a:t>IJNME</a:t>
            </a:r>
            <a:r>
              <a:rPr lang="en-US" sz="1400" dirty="0">
                <a:solidFill>
                  <a:schemeClr val="bg1"/>
                </a:solidFill>
                <a:latin typeface="Calibri" panose="020F0502020204030204" pitchFamily="34" charset="0"/>
                <a:cs typeface="Calibri" panose="020F0502020204030204" pitchFamily="34" charset="0"/>
              </a:rPr>
              <a:t>, 2022.</a:t>
            </a:r>
          </a:p>
        </p:txBody>
      </p:sp>
      <p:sp>
        <p:nvSpPr>
          <p:cNvPr id="6" name="Slide Number Placeholder 5">
            <a:extLst>
              <a:ext uri="{FF2B5EF4-FFF2-40B4-BE49-F238E27FC236}">
                <a16:creationId xmlns:a16="http://schemas.microsoft.com/office/drawing/2014/main" id="{9F74F7EF-88B2-4AE3-A7BC-ACC21AD5F1A2}"/>
              </a:ext>
            </a:extLst>
          </p:cNvPr>
          <p:cNvSpPr>
            <a:spLocks noGrp="1"/>
          </p:cNvSpPr>
          <p:nvPr>
            <p:ph type="sldNum" sz="quarter" idx="12"/>
          </p:nvPr>
        </p:nvSpPr>
        <p:spPr/>
        <p:txBody>
          <a:bodyPr/>
          <a:lstStyle/>
          <a:p>
            <a:fld id="{A5E55A7B-7854-E145-92D9-B491DF4BAE2D}" type="slidenum">
              <a:rPr lang="en-US" smtClean="0"/>
              <a:pPr/>
              <a:t>45</a:t>
            </a:fld>
            <a:endParaRPr lang="en-US" dirty="0"/>
          </a:p>
        </p:txBody>
      </p:sp>
    </p:spTree>
    <p:extLst>
      <p:ext uri="{BB962C8B-B14F-4D97-AF65-F5344CB8AC3E}">
        <p14:creationId xmlns:p14="http://schemas.microsoft.com/office/powerpoint/2010/main" val="2473486681"/>
      </p:ext>
    </p:extLst>
  </p:cSld>
  <p:clrMapOvr>
    <a:masterClrMapping/>
  </p:clrMapOvr>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190116" y="181833"/>
            <a:ext cx="8725284" cy="433589"/>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Implementation in </a:t>
            </a:r>
            <a:r>
              <a:rPr lang="en-US" sz="3600" i="1" dirty="0">
                <a:solidFill>
                  <a:schemeClr val="tx1"/>
                </a:solidFill>
              </a:rPr>
              <a:t>Albany LCM </a:t>
            </a:r>
            <a:r>
              <a:rPr lang="en-US" sz="3600" dirty="0">
                <a:solidFill>
                  <a:schemeClr val="tx1"/>
                </a:solidFill>
              </a:rPr>
              <a:t>&amp; </a:t>
            </a:r>
            <a:r>
              <a:rPr lang="en-US" sz="3600" i="1" dirty="0">
                <a:solidFill>
                  <a:schemeClr val="tx1"/>
                </a:solidFill>
              </a:rPr>
              <a:t>Sierra/SM</a:t>
            </a:r>
          </a:p>
        </p:txBody>
      </p:sp>
      <p:sp>
        <p:nvSpPr>
          <p:cNvPr id="9" name="TextBox 8">
            <a:extLst>
              <a:ext uri="{FF2B5EF4-FFF2-40B4-BE49-F238E27FC236}">
                <a16:creationId xmlns:a16="http://schemas.microsoft.com/office/drawing/2014/main" id="{D87D6D18-284D-4675-B139-C27DE9B936F7}"/>
              </a:ext>
            </a:extLst>
          </p:cNvPr>
          <p:cNvSpPr txBox="1"/>
          <p:nvPr/>
        </p:nvSpPr>
        <p:spPr>
          <a:xfrm>
            <a:off x="266700" y="1009650"/>
            <a:ext cx="8162925" cy="707886"/>
          </a:xfrm>
          <a:prstGeom prst="rect">
            <a:avLst/>
          </a:prstGeom>
          <a:solidFill>
            <a:srgbClr val="FFFFCC"/>
          </a:solidFill>
        </p:spPr>
        <p:txBody>
          <a:bodyPr wrap="square" rtlCol="0">
            <a:spAutoFit/>
          </a:bodyPr>
          <a:lstStyle/>
          <a:p>
            <a:pPr algn="ctr"/>
            <a:r>
              <a:rPr lang="en-US" sz="2000" dirty="0">
                <a:latin typeface="Calibri" panose="020F0502020204030204" pitchFamily="34" charset="0"/>
                <a:cs typeface="Calibri" panose="020F0502020204030204" pitchFamily="34" charset="0"/>
              </a:rPr>
              <a:t>Numerical results shown here for </a:t>
            </a:r>
            <a:r>
              <a:rPr lang="en-US" sz="2000" b="1" i="1" dirty="0">
                <a:latin typeface="Calibri" panose="020F0502020204030204" pitchFamily="34" charset="0"/>
                <a:cs typeface="Calibri" panose="020F0502020204030204" pitchFamily="34" charset="0"/>
              </a:rPr>
              <a:t>dynamic</a:t>
            </a:r>
            <a:r>
              <a:rPr lang="en-US" sz="2000" dirty="0">
                <a:latin typeface="Calibri" panose="020F0502020204030204" pitchFamily="34" charset="0"/>
                <a:cs typeface="Calibri" panose="020F0502020204030204" pitchFamily="34" charset="0"/>
              </a:rPr>
              <a:t> Schwarz are from two codes: </a:t>
            </a:r>
            <a:r>
              <a:rPr lang="en-US" sz="2000" b="1" i="1" dirty="0">
                <a:latin typeface="Calibri" panose="020F0502020204030204" pitchFamily="34" charset="0"/>
                <a:cs typeface="Calibri" panose="020F0502020204030204" pitchFamily="34" charset="0"/>
              </a:rPr>
              <a:t>Albany LCM </a:t>
            </a:r>
            <a:r>
              <a:rPr lang="en-US" sz="2000" dirty="0">
                <a:latin typeface="Calibri" panose="020F0502020204030204" pitchFamily="34" charset="0"/>
                <a:cs typeface="Calibri" panose="020F0502020204030204" pitchFamily="34" charset="0"/>
              </a:rPr>
              <a:t>and </a:t>
            </a:r>
            <a:r>
              <a:rPr lang="en-US" sz="2000" b="1" i="1" dirty="0">
                <a:latin typeface="Calibri" panose="020F0502020204030204" pitchFamily="34" charset="0"/>
                <a:cs typeface="Calibri" panose="020F0502020204030204" pitchFamily="34" charset="0"/>
              </a:rPr>
              <a:t>Sierra/Solid Mechanics </a:t>
            </a:r>
            <a:r>
              <a:rPr lang="en-US" sz="2000" b="1" dirty="0">
                <a:latin typeface="Calibri" panose="020F0502020204030204" pitchFamily="34" charset="0"/>
                <a:cs typeface="Calibri" panose="020F0502020204030204" pitchFamily="34" charset="0"/>
              </a:rPr>
              <a:t>(</a:t>
            </a:r>
            <a:r>
              <a:rPr lang="en-US" sz="2000" b="1" i="1" dirty="0">
                <a:latin typeface="Calibri" panose="020F0502020204030204" pitchFamily="34" charset="0"/>
                <a:cs typeface="Calibri" panose="020F0502020204030204" pitchFamily="34" charset="0"/>
              </a:rPr>
              <a:t>Sierra/SM</a:t>
            </a:r>
            <a:r>
              <a:rPr lang="en-US" sz="2000" b="1" dirty="0">
                <a:latin typeface="Calibri" panose="020F0502020204030204" pitchFamily="34" charset="0"/>
                <a:cs typeface="Calibri" panose="020F0502020204030204" pitchFamily="34" charset="0"/>
              </a:rPr>
              <a:t>)</a:t>
            </a:r>
          </a:p>
        </p:txBody>
      </p:sp>
      <p:sp>
        <p:nvSpPr>
          <p:cNvPr id="11" name="TextBox 10">
            <a:extLst>
              <a:ext uri="{FF2B5EF4-FFF2-40B4-BE49-F238E27FC236}">
                <a16:creationId xmlns:a16="http://schemas.microsoft.com/office/drawing/2014/main" id="{82E2A405-0A05-4F09-86F8-8823E69B4BB7}"/>
              </a:ext>
            </a:extLst>
          </p:cNvPr>
          <p:cNvSpPr txBox="1"/>
          <p:nvPr/>
        </p:nvSpPr>
        <p:spPr>
          <a:xfrm>
            <a:off x="-14480" y="1920716"/>
            <a:ext cx="8725284" cy="1046440"/>
          </a:xfrm>
          <a:prstGeom prst="rect">
            <a:avLst/>
          </a:prstGeom>
          <a:noFill/>
        </p:spPr>
        <p:txBody>
          <a:bodyPr wrap="square" rtlCol="0">
            <a:spAutoFit/>
          </a:bodyPr>
          <a:lstStyle/>
          <a:p>
            <a:pPr marL="285750" indent="-285750">
              <a:buFont typeface="Arial" panose="020B0604020202020204" pitchFamily="34" charset="0"/>
              <a:buChar char="•"/>
            </a:pPr>
            <a:r>
              <a:rPr lang="en-US" b="1" i="1" dirty="0">
                <a:latin typeface="Calibri" panose="020F0502020204030204" pitchFamily="34" charset="0"/>
                <a:cs typeface="Calibri" panose="020F0502020204030204" pitchFamily="34" charset="0"/>
              </a:rPr>
              <a:t>Albany LCM: </a:t>
            </a:r>
            <a:r>
              <a:rPr lang="en-US" dirty="0" err="1">
                <a:latin typeface="Calibri" panose="020F0502020204030204" pitchFamily="34" charset="0"/>
                <a:cs typeface="Calibri" panose="020F0502020204030204" pitchFamily="34" charset="0"/>
              </a:rPr>
              <a:t>Trilinos</a:t>
            </a:r>
            <a:r>
              <a:rPr lang="en-US" dirty="0">
                <a:latin typeface="Calibri" pitchFamily="34" charset="0"/>
                <a:cs typeface="Calibri" pitchFamily="34" charset="0"/>
              </a:rPr>
              <a:t>-based open-source* parallel, C++, multi-physics, FE code.</a:t>
            </a:r>
          </a:p>
          <a:p>
            <a:pPr marL="285750" indent="-285750">
              <a:buFont typeface="Arial" panose="020B0604020202020204" pitchFamily="34" charset="0"/>
              <a:buChar char="•"/>
            </a:pPr>
            <a:endParaRPr lang="en-US" sz="400" dirty="0">
              <a:latin typeface="Calibri" pitchFamily="34" charset="0"/>
              <a:cs typeface="Calibri" pitchFamily="34" charset="0"/>
            </a:endParaRPr>
          </a:p>
          <a:p>
            <a:pPr marL="285750" indent="-285750">
              <a:buFont typeface="Arial" panose="020B0604020202020204" pitchFamily="34" charset="0"/>
              <a:buChar char="•"/>
            </a:pPr>
            <a:endParaRPr lang="en-US" sz="400" dirty="0">
              <a:latin typeface="Calibri" pitchFamily="34" charset="0"/>
              <a:cs typeface="Calibri" pitchFamily="34" charset="0"/>
            </a:endParaRPr>
          </a:p>
          <a:p>
            <a:pPr marL="285750" indent="-285750">
              <a:buFont typeface="Arial" panose="020B0604020202020204" pitchFamily="34" charset="0"/>
              <a:buChar char="•"/>
            </a:pPr>
            <a:r>
              <a:rPr lang="en-US" b="1" i="1" dirty="0">
                <a:latin typeface="Calibri" pitchFamily="34" charset="0"/>
                <a:cs typeface="Calibri" pitchFamily="34" charset="0"/>
              </a:rPr>
              <a:t>Sierra Mechanics Framework</a:t>
            </a:r>
            <a:r>
              <a:rPr lang="en-US" i="1" dirty="0">
                <a:latin typeface="Calibri" pitchFamily="34" charset="0"/>
                <a:cs typeface="Calibri" pitchFamily="34" charset="0"/>
              </a:rPr>
              <a:t>: </a:t>
            </a:r>
            <a:r>
              <a:rPr lang="en-US" dirty="0">
                <a:latin typeface="Calibri" pitchFamily="34" charset="0"/>
                <a:cs typeface="Calibri" pitchFamily="34" charset="0"/>
              </a:rPr>
              <a:t>Sandia </a:t>
            </a:r>
            <a:r>
              <a:rPr lang="en-US" dirty="0" err="1">
                <a:latin typeface="Calibri" pitchFamily="34" charset="0"/>
                <a:cs typeface="Calibri" pitchFamily="34" charset="0"/>
              </a:rPr>
              <a:t>Lagrangian</a:t>
            </a:r>
            <a:r>
              <a:rPr lang="en-US" dirty="0">
                <a:latin typeface="Calibri" pitchFamily="34" charset="0"/>
                <a:cs typeface="Calibri" pitchFamily="34" charset="0"/>
              </a:rPr>
              <a:t> 3D code for FEA of solids                               &amp; structures.</a:t>
            </a:r>
            <a:endParaRPr lang="en-US" i="1" dirty="0">
              <a:latin typeface="Calibri" panose="020F0502020204030204" pitchFamily="34" charset="0"/>
              <a:cs typeface="Calibri" panose="020F0502020204030204" pitchFamily="34" charset="0"/>
            </a:endParaRPr>
          </a:p>
        </p:txBody>
      </p:sp>
      <p:pic>
        <p:nvPicPr>
          <p:cNvPr id="15" name="Picture 14" descr="A picture containing photo, different, book, holding&#10;&#10;Description automatically generated">
            <a:extLst>
              <a:ext uri="{FF2B5EF4-FFF2-40B4-BE49-F238E27FC236}">
                <a16:creationId xmlns:a16="http://schemas.microsoft.com/office/drawing/2014/main" id="{253E001D-51E6-4F9F-9647-96A58921E2AE}"/>
              </a:ext>
            </a:extLst>
          </p:cNvPr>
          <p:cNvPicPr>
            <a:picLocks noChangeAspect="1"/>
          </p:cNvPicPr>
          <p:nvPr/>
        </p:nvPicPr>
        <p:blipFill>
          <a:blip r:embed="rId3"/>
          <a:stretch>
            <a:fillRect/>
          </a:stretch>
        </p:blipFill>
        <p:spPr>
          <a:xfrm>
            <a:off x="106916" y="2968704"/>
            <a:ext cx="5277654" cy="2911617"/>
          </a:xfrm>
          <a:prstGeom prst="rect">
            <a:avLst/>
          </a:prstGeom>
        </p:spPr>
      </p:pic>
      <p:sp>
        <p:nvSpPr>
          <p:cNvPr id="16" name="Right Brace 15">
            <a:extLst>
              <a:ext uri="{FF2B5EF4-FFF2-40B4-BE49-F238E27FC236}">
                <a16:creationId xmlns:a16="http://schemas.microsoft.com/office/drawing/2014/main" id="{AB648F21-E6EF-4F18-A3FA-1956C39D4F3B}"/>
              </a:ext>
            </a:extLst>
          </p:cNvPr>
          <p:cNvSpPr/>
          <p:nvPr/>
        </p:nvSpPr>
        <p:spPr>
          <a:xfrm rot="18554406">
            <a:off x="4273136" y="2417266"/>
            <a:ext cx="424965" cy="2147881"/>
          </a:xfrm>
          <a:prstGeom prst="rightBrace">
            <a:avLst/>
          </a:prstGeom>
          <a:ln>
            <a:solidFill>
              <a:schemeClr val="tx1"/>
            </a:solidFill>
          </a:ln>
        </p:spPr>
        <p:style>
          <a:lnRef idx="2">
            <a:schemeClr val="accent1"/>
          </a:lnRef>
          <a:fillRef idx="0">
            <a:schemeClr val="accent1"/>
          </a:fillRef>
          <a:effectRef idx="1">
            <a:schemeClr val="accent1"/>
          </a:effectRef>
          <a:fontRef idx="minor">
            <a:schemeClr val="tx1"/>
          </a:fontRef>
        </p:style>
        <p:txBody>
          <a:bodyPr rtlCol="0" anchor="ctr"/>
          <a:lstStyle/>
          <a:p>
            <a:pPr algn="ctr"/>
            <a:endParaRPr lang="en-US"/>
          </a:p>
        </p:txBody>
      </p:sp>
      <p:sp>
        <p:nvSpPr>
          <p:cNvPr id="17" name="Rectangle 16">
            <a:extLst>
              <a:ext uri="{FF2B5EF4-FFF2-40B4-BE49-F238E27FC236}">
                <a16:creationId xmlns:a16="http://schemas.microsoft.com/office/drawing/2014/main" id="{1986E441-48F7-40C5-A660-E874EE314CC4}"/>
              </a:ext>
            </a:extLst>
          </p:cNvPr>
          <p:cNvSpPr/>
          <p:nvPr/>
        </p:nvSpPr>
        <p:spPr>
          <a:xfrm>
            <a:off x="4647392" y="2906256"/>
            <a:ext cx="3190875" cy="923330"/>
          </a:xfrm>
          <a:prstGeom prst="rect">
            <a:avLst/>
          </a:prstGeom>
        </p:spPr>
        <p:txBody>
          <a:bodyPr wrap="square">
            <a:spAutoFit/>
          </a:bodyPr>
          <a:lstStyle/>
          <a:p>
            <a:pPr algn="ctr"/>
            <a:r>
              <a:rPr lang="en-US" b="1" i="1" dirty="0">
                <a:latin typeface="Calibri" panose="020F0502020204030204" pitchFamily="34" charset="0"/>
                <a:cs typeface="Calibri" panose="020F0502020204030204" pitchFamily="34" charset="0"/>
              </a:rPr>
              <a:t>Sierra/SM</a:t>
            </a:r>
            <a:r>
              <a:rPr lang="en-US" dirty="0">
                <a:latin typeface="Calibri" panose="020F0502020204030204" pitchFamily="34" charset="0"/>
                <a:cs typeface="Calibri" panose="020F0502020204030204" pitchFamily="34" charset="0"/>
              </a:rPr>
              <a:t>: </a:t>
            </a:r>
            <a:r>
              <a:rPr lang="en-US" dirty="0" err="1">
                <a:latin typeface="Calibri" panose="020F0502020204030204" pitchFamily="34" charset="0"/>
                <a:cs typeface="Calibri" panose="020F0502020204030204" pitchFamily="34" charset="0"/>
              </a:rPr>
              <a:t>quasistatics</a:t>
            </a:r>
            <a:r>
              <a:rPr lang="en-US" dirty="0">
                <a:latin typeface="Calibri" panose="020F0502020204030204" pitchFamily="34" charset="0"/>
                <a:cs typeface="Calibri" panose="020F0502020204030204" pitchFamily="34" charset="0"/>
              </a:rPr>
              <a:t>,  implicit/explicit dynamics + loose coupling via </a:t>
            </a:r>
            <a:r>
              <a:rPr lang="en-US" b="1" i="1" dirty="0">
                <a:latin typeface="Calibri" panose="020F0502020204030204" pitchFamily="34" charset="0"/>
                <a:cs typeface="Calibri" panose="020F0502020204030204" pitchFamily="34" charset="0"/>
              </a:rPr>
              <a:t>Arpeggio</a:t>
            </a:r>
          </a:p>
        </p:txBody>
      </p:sp>
      <p:pic>
        <p:nvPicPr>
          <p:cNvPr id="12" name="Picture 11" descr="albany_90.png">
            <a:extLst>
              <a:ext uri="{FF2B5EF4-FFF2-40B4-BE49-F238E27FC236}">
                <a16:creationId xmlns:a16="http://schemas.microsoft.com/office/drawing/2014/main" id="{B8E57D51-84E1-4AF5-9320-97BC87D27A13}"/>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7838267" y="1889292"/>
            <a:ext cx="1007618" cy="524194"/>
          </a:xfrm>
          <a:prstGeom prst="rect">
            <a:avLst/>
          </a:prstGeom>
        </p:spPr>
      </p:pic>
      <p:pic>
        <p:nvPicPr>
          <p:cNvPr id="13" name="Picture 12">
            <a:extLst>
              <a:ext uri="{FF2B5EF4-FFF2-40B4-BE49-F238E27FC236}">
                <a16:creationId xmlns:a16="http://schemas.microsoft.com/office/drawing/2014/main" id="{ED104FA1-3629-4FEF-AC68-5E01627E78D3}"/>
              </a:ext>
            </a:extLst>
          </p:cNvPr>
          <p:cNvPicPr>
            <a:picLocks noChangeAspect="1"/>
          </p:cNvPicPr>
          <p:nvPr/>
        </p:nvPicPr>
        <p:blipFill>
          <a:blip r:embed="rId5"/>
          <a:stretch>
            <a:fillRect/>
          </a:stretch>
        </p:blipFill>
        <p:spPr>
          <a:xfrm>
            <a:off x="7830472" y="2813677"/>
            <a:ext cx="1011253" cy="591770"/>
          </a:xfrm>
          <a:prstGeom prst="rect">
            <a:avLst/>
          </a:prstGeom>
        </p:spPr>
      </p:pic>
      <p:sp>
        <p:nvSpPr>
          <p:cNvPr id="14" name="Arrow: Down 13">
            <a:extLst>
              <a:ext uri="{FF2B5EF4-FFF2-40B4-BE49-F238E27FC236}">
                <a16:creationId xmlns:a16="http://schemas.microsoft.com/office/drawing/2014/main" id="{FE242EA6-C33A-4B65-8DCF-AAD1B09E5042}"/>
              </a:ext>
            </a:extLst>
          </p:cNvPr>
          <p:cNvSpPr/>
          <p:nvPr/>
        </p:nvSpPr>
        <p:spPr>
          <a:xfrm>
            <a:off x="8182589" y="2462729"/>
            <a:ext cx="224339" cy="272591"/>
          </a:xfrm>
          <a:prstGeom prst="downArrow">
            <a:avLst/>
          </a:prstGeom>
          <a:no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21" name="Rectangle 20">
            <a:extLst>
              <a:ext uri="{FF2B5EF4-FFF2-40B4-BE49-F238E27FC236}">
                <a16:creationId xmlns:a16="http://schemas.microsoft.com/office/drawing/2014/main" id="{6CA923CB-EF1E-46D5-A531-6CCAB26374EB}"/>
              </a:ext>
            </a:extLst>
          </p:cNvPr>
          <p:cNvSpPr/>
          <p:nvPr/>
        </p:nvSpPr>
        <p:spPr>
          <a:xfrm>
            <a:off x="7683800" y="1889292"/>
            <a:ext cx="1285545" cy="1543728"/>
          </a:xfrm>
          <a:prstGeom prst="rect">
            <a:avLst/>
          </a:prstGeom>
          <a:no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8" name="Subtitle 2">
            <a:extLst>
              <a:ext uri="{FF2B5EF4-FFF2-40B4-BE49-F238E27FC236}">
                <a16:creationId xmlns:a16="http://schemas.microsoft.com/office/drawing/2014/main" id="{CF5B17AF-4297-4832-8DC2-AEF0756FD1DC}"/>
              </a:ext>
            </a:extLst>
          </p:cNvPr>
          <p:cNvSpPr txBox="1">
            <a:spLocks/>
          </p:cNvSpPr>
          <p:nvPr/>
        </p:nvSpPr>
        <p:spPr bwMode="auto">
          <a:xfrm>
            <a:off x="-767073" y="6548104"/>
            <a:ext cx="5277653" cy="546647"/>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400" dirty="0">
                <a:solidFill>
                  <a:schemeClr val="bg1"/>
                </a:solidFill>
                <a:latin typeface="Calibri" panose="020F0502020204030204" pitchFamily="34" charset="0"/>
                <a:ea typeface="Andale Mono" charset="0"/>
                <a:cs typeface="Andale Mono" charset="0"/>
              </a:rPr>
              <a:t>* https://github.com/SNLComputation/LCM</a:t>
            </a:r>
          </a:p>
        </p:txBody>
      </p:sp>
      <p:sp>
        <p:nvSpPr>
          <p:cNvPr id="2" name="Slide Number Placeholder 1">
            <a:extLst>
              <a:ext uri="{FF2B5EF4-FFF2-40B4-BE49-F238E27FC236}">
                <a16:creationId xmlns:a16="http://schemas.microsoft.com/office/drawing/2014/main" id="{965244A7-FD01-4062-9B6A-6F0A506F7267}"/>
              </a:ext>
            </a:extLst>
          </p:cNvPr>
          <p:cNvSpPr>
            <a:spLocks noGrp="1"/>
          </p:cNvSpPr>
          <p:nvPr>
            <p:ph type="sldNum" sz="quarter" idx="12"/>
          </p:nvPr>
        </p:nvSpPr>
        <p:spPr/>
        <p:txBody>
          <a:bodyPr/>
          <a:lstStyle/>
          <a:p>
            <a:fld id="{A5E55A7B-7854-E145-92D9-B491DF4BAE2D}" type="slidenum">
              <a:rPr lang="en-US" smtClean="0"/>
              <a:pPr/>
              <a:t>46</a:t>
            </a:fld>
            <a:endParaRPr lang="en-US" dirty="0"/>
          </a:p>
        </p:txBody>
      </p:sp>
    </p:spTree>
    <p:extLst>
      <p:ext uri="{BB962C8B-B14F-4D97-AF65-F5344CB8AC3E}">
        <p14:creationId xmlns:p14="http://schemas.microsoft.com/office/powerpoint/2010/main" val="3345187082"/>
      </p:ext>
    </p:extLst>
  </p:cSld>
  <p:clrMapOvr>
    <a:masterClrMapping/>
  </p:clrMapOvr>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190116" y="181833"/>
            <a:ext cx="8725284" cy="433589"/>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Implementation in </a:t>
            </a:r>
            <a:r>
              <a:rPr lang="en-US" sz="3600" i="1" dirty="0">
                <a:solidFill>
                  <a:schemeClr val="tx1"/>
                </a:solidFill>
              </a:rPr>
              <a:t>Albany LCM </a:t>
            </a:r>
            <a:r>
              <a:rPr lang="en-US" sz="3600" dirty="0">
                <a:solidFill>
                  <a:schemeClr val="tx1"/>
                </a:solidFill>
              </a:rPr>
              <a:t>&amp; </a:t>
            </a:r>
            <a:r>
              <a:rPr lang="en-US" sz="3600" i="1" dirty="0">
                <a:solidFill>
                  <a:schemeClr val="tx1"/>
                </a:solidFill>
              </a:rPr>
              <a:t>Sierra/SM</a:t>
            </a:r>
          </a:p>
        </p:txBody>
      </p:sp>
      <p:sp>
        <p:nvSpPr>
          <p:cNvPr id="9" name="TextBox 8">
            <a:extLst>
              <a:ext uri="{FF2B5EF4-FFF2-40B4-BE49-F238E27FC236}">
                <a16:creationId xmlns:a16="http://schemas.microsoft.com/office/drawing/2014/main" id="{D87D6D18-284D-4675-B139-C27DE9B936F7}"/>
              </a:ext>
            </a:extLst>
          </p:cNvPr>
          <p:cNvSpPr txBox="1"/>
          <p:nvPr/>
        </p:nvSpPr>
        <p:spPr>
          <a:xfrm>
            <a:off x="266700" y="1009650"/>
            <a:ext cx="8162925" cy="707886"/>
          </a:xfrm>
          <a:prstGeom prst="rect">
            <a:avLst/>
          </a:prstGeom>
          <a:solidFill>
            <a:srgbClr val="FFFFCC"/>
          </a:solidFill>
        </p:spPr>
        <p:txBody>
          <a:bodyPr wrap="square" rtlCol="0">
            <a:spAutoFit/>
          </a:bodyPr>
          <a:lstStyle/>
          <a:p>
            <a:pPr algn="ctr"/>
            <a:r>
              <a:rPr lang="en-US" sz="2000" dirty="0">
                <a:latin typeface="Calibri" panose="020F0502020204030204" pitchFamily="34" charset="0"/>
                <a:cs typeface="Calibri" panose="020F0502020204030204" pitchFamily="34" charset="0"/>
              </a:rPr>
              <a:t>Numerical results shown here for </a:t>
            </a:r>
            <a:r>
              <a:rPr lang="en-US" sz="2000" b="1" i="1" dirty="0">
                <a:latin typeface="Calibri" panose="020F0502020204030204" pitchFamily="34" charset="0"/>
                <a:cs typeface="Calibri" panose="020F0502020204030204" pitchFamily="34" charset="0"/>
              </a:rPr>
              <a:t>dynamic</a:t>
            </a:r>
            <a:r>
              <a:rPr lang="en-US" sz="2000" dirty="0">
                <a:latin typeface="Calibri" panose="020F0502020204030204" pitchFamily="34" charset="0"/>
                <a:cs typeface="Calibri" panose="020F0502020204030204" pitchFamily="34" charset="0"/>
              </a:rPr>
              <a:t> Schwarz are from two codes: </a:t>
            </a:r>
            <a:r>
              <a:rPr lang="en-US" sz="2000" b="1" i="1" dirty="0">
                <a:latin typeface="Calibri" panose="020F0502020204030204" pitchFamily="34" charset="0"/>
                <a:cs typeface="Calibri" panose="020F0502020204030204" pitchFamily="34" charset="0"/>
              </a:rPr>
              <a:t>Albany LCM </a:t>
            </a:r>
            <a:r>
              <a:rPr lang="en-US" sz="2000" dirty="0">
                <a:latin typeface="Calibri" panose="020F0502020204030204" pitchFamily="34" charset="0"/>
                <a:cs typeface="Calibri" panose="020F0502020204030204" pitchFamily="34" charset="0"/>
              </a:rPr>
              <a:t>and </a:t>
            </a:r>
            <a:r>
              <a:rPr lang="en-US" sz="2000" b="1" i="1" dirty="0">
                <a:latin typeface="Calibri" panose="020F0502020204030204" pitchFamily="34" charset="0"/>
                <a:cs typeface="Calibri" panose="020F0502020204030204" pitchFamily="34" charset="0"/>
              </a:rPr>
              <a:t>Sierra/Solid Mechanics </a:t>
            </a:r>
            <a:r>
              <a:rPr lang="en-US" sz="2000" b="1" dirty="0">
                <a:latin typeface="Calibri" panose="020F0502020204030204" pitchFamily="34" charset="0"/>
                <a:cs typeface="Calibri" panose="020F0502020204030204" pitchFamily="34" charset="0"/>
              </a:rPr>
              <a:t>(</a:t>
            </a:r>
            <a:r>
              <a:rPr lang="en-US" sz="2000" b="1" i="1" dirty="0">
                <a:latin typeface="Calibri" panose="020F0502020204030204" pitchFamily="34" charset="0"/>
                <a:cs typeface="Calibri" panose="020F0502020204030204" pitchFamily="34" charset="0"/>
              </a:rPr>
              <a:t>Sierra/SM</a:t>
            </a:r>
            <a:r>
              <a:rPr lang="en-US" sz="2000" b="1" dirty="0">
                <a:latin typeface="Calibri" panose="020F0502020204030204" pitchFamily="34" charset="0"/>
                <a:cs typeface="Calibri" panose="020F0502020204030204" pitchFamily="34" charset="0"/>
              </a:rPr>
              <a:t>)</a:t>
            </a:r>
          </a:p>
        </p:txBody>
      </p:sp>
      <p:sp>
        <p:nvSpPr>
          <p:cNvPr id="11" name="TextBox 10">
            <a:extLst>
              <a:ext uri="{FF2B5EF4-FFF2-40B4-BE49-F238E27FC236}">
                <a16:creationId xmlns:a16="http://schemas.microsoft.com/office/drawing/2014/main" id="{82E2A405-0A05-4F09-86F8-8823E69B4BB7}"/>
              </a:ext>
            </a:extLst>
          </p:cNvPr>
          <p:cNvSpPr txBox="1"/>
          <p:nvPr/>
        </p:nvSpPr>
        <p:spPr>
          <a:xfrm>
            <a:off x="-14480" y="1920716"/>
            <a:ext cx="8725284" cy="1046440"/>
          </a:xfrm>
          <a:prstGeom prst="rect">
            <a:avLst/>
          </a:prstGeom>
          <a:noFill/>
        </p:spPr>
        <p:txBody>
          <a:bodyPr wrap="square" rtlCol="0">
            <a:spAutoFit/>
          </a:bodyPr>
          <a:lstStyle/>
          <a:p>
            <a:pPr marL="285750" indent="-285750">
              <a:buFont typeface="Arial" panose="020B0604020202020204" pitchFamily="34" charset="0"/>
              <a:buChar char="•"/>
            </a:pPr>
            <a:r>
              <a:rPr lang="en-US" b="1" i="1" dirty="0">
                <a:latin typeface="Calibri" panose="020F0502020204030204" pitchFamily="34" charset="0"/>
                <a:cs typeface="Calibri" panose="020F0502020204030204" pitchFamily="34" charset="0"/>
              </a:rPr>
              <a:t>Albany LCM: </a:t>
            </a:r>
            <a:r>
              <a:rPr lang="en-US" dirty="0" err="1">
                <a:latin typeface="Calibri" panose="020F0502020204030204" pitchFamily="34" charset="0"/>
                <a:cs typeface="Calibri" panose="020F0502020204030204" pitchFamily="34" charset="0"/>
              </a:rPr>
              <a:t>Trilinos</a:t>
            </a:r>
            <a:r>
              <a:rPr lang="en-US" dirty="0">
                <a:latin typeface="Calibri" pitchFamily="34" charset="0"/>
                <a:cs typeface="Calibri" pitchFamily="34" charset="0"/>
              </a:rPr>
              <a:t>-based open-source* parallel, C++, multi-physics, FE code.</a:t>
            </a:r>
          </a:p>
          <a:p>
            <a:pPr marL="285750" indent="-285750">
              <a:buFont typeface="Arial" panose="020B0604020202020204" pitchFamily="34" charset="0"/>
              <a:buChar char="•"/>
            </a:pPr>
            <a:endParaRPr lang="en-US" sz="400" dirty="0">
              <a:latin typeface="Calibri" pitchFamily="34" charset="0"/>
              <a:cs typeface="Calibri" pitchFamily="34" charset="0"/>
            </a:endParaRPr>
          </a:p>
          <a:p>
            <a:pPr marL="285750" indent="-285750">
              <a:buFont typeface="Arial" panose="020B0604020202020204" pitchFamily="34" charset="0"/>
              <a:buChar char="•"/>
            </a:pPr>
            <a:endParaRPr lang="en-US" sz="400" dirty="0">
              <a:latin typeface="Calibri" pitchFamily="34" charset="0"/>
              <a:cs typeface="Calibri" pitchFamily="34" charset="0"/>
            </a:endParaRPr>
          </a:p>
          <a:p>
            <a:pPr marL="285750" indent="-285750">
              <a:buFont typeface="Arial" panose="020B0604020202020204" pitchFamily="34" charset="0"/>
              <a:buChar char="•"/>
            </a:pPr>
            <a:r>
              <a:rPr lang="en-US" b="1" i="1" dirty="0">
                <a:latin typeface="Calibri" pitchFamily="34" charset="0"/>
                <a:cs typeface="Calibri" pitchFamily="34" charset="0"/>
              </a:rPr>
              <a:t>Sierra Mechanics Framework</a:t>
            </a:r>
            <a:r>
              <a:rPr lang="en-US" i="1" dirty="0">
                <a:latin typeface="Calibri" pitchFamily="34" charset="0"/>
                <a:cs typeface="Calibri" pitchFamily="34" charset="0"/>
              </a:rPr>
              <a:t>: </a:t>
            </a:r>
            <a:r>
              <a:rPr lang="en-US" dirty="0">
                <a:latin typeface="Calibri" pitchFamily="34" charset="0"/>
                <a:cs typeface="Calibri" pitchFamily="34" charset="0"/>
              </a:rPr>
              <a:t>Sandia </a:t>
            </a:r>
            <a:r>
              <a:rPr lang="en-US" dirty="0" err="1">
                <a:latin typeface="Calibri" pitchFamily="34" charset="0"/>
                <a:cs typeface="Calibri" pitchFamily="34" charset="0"/>
              </a:rPr>
              <a:t>Lagrangian</a:t>
            </a:r>
            <a:r>
              <a:rPr lang="en-US" dirty="0">
                <a:latin typeface="Calibri" pitchFamily="34" charset="0"/>
                <a:cs typeface="Calibri" pitchFamily="34" charset="0"/>
              </a:rPr>
              <a:t> 3D code for FEA of solids                               &amp; structures.</a:t>
            </a:r>
            <a:endParaRPr lang="en-US" i="1" dirty="0">
              <a:latin typeface="Calibri" panose="020F0502020204030204" pitchFamily="34" charset="0"/>
              <a:cs typeface="Calibri" panose="020F0502020204030204" pitchFamily="34" charset="0"/>
            </a:endParaRPr>
          </a:p>
        </p:txBody>
      </p:sp>
      <p:pic>
        <p:nvPicPr>
          <p:cNvPr id="15" name="Picture 14" descr="A picture containing photo, different, book, holding&#10;&#10;Description automatically generated">
            <a:extLst>
              <a:ext uri="{FF2B5EF4-FFF2-40B4-BE49-F238E27FC236}">
                <a16:creationId xmlns:a16="http://schemas.microsoft.com/office/drawing/2014/main" id="{253E001D-51E6-4F9F-9647-96A58921E2AE}"/>
              </a:ext>
            </a:extLst>
          </p:cNvPr>
          <p:cNvPicPr>
            <a:picLocks noChangeAspect="1"/>
          </p:cNvPicPr>
          <p:nvPr/>
        </p:nvPicPr>
        <p:blipFill>
          <a:blip r:embed="rId3"/>
          <a:stretch>
            <a:fillRect/>
          </a:stretch>
        </p:blipFill>
        <p:spPr>
          <a:xfrm>
            <a:off x="106916" y="2968704"/>
            <a:ext cx="5277654" cy="2911617"/>
          </a:xfrm>
          <a:prstGeom prst="rect">
            <a:avLst/>
          </a:prstGeom>
        </p:spPr>
      </p:pic>
      <p:sp>
        <p:nvSpPr>
          <p:cNvPr id="16" name="Right Brace 15">
            <a:extLst>
              <a:ext uri="{FF2B5EF4-FFF2-40B4-BE49-F238E27FC236}">
                <a16:creationId xmlns:a16="http://schemas.microsoft.com/office/drawing/2014/main" id="{AB648F21-E6EF-4F18-A3FA-1956C39D4F3B}"/>
              </a:ext>
            </a:extLst>
          </p:cNvPr>
          <p:cNvSpPr/>
          <p:nvPr/>
        </p:nvSpPr>
        <p:spPr>
          <a:xfrm rot="18554406">
            <a:off x="4273136" y="2417266"/>
            <a:ext cx="424965" cy="2147881"/>
          </a:xfrm>
          <a:prstGeom prst="rightBrace">
            <a:avLst/>
          </a:prstGeom>
          <a:ln>
            <a:solidFill>
              <a:schemeClr val="tx1"/>
            </a:solidFill>
          </a:ln>
        </p:spPr>
        <p:style>
          <a:lnRef idx="2">
            <a:schemeClr val="accent1"/>
          </a:lnRef>
          <a:fillRef idx="0">
            <a:schemeClr val="accent1"/>
          </a:fillRef>
          <a:effectRef idx="1">
            <a:schemeClr val="accent1"/>
          </a:effectRef>
          <a:fontRef idx="minor">
            <a:schemeClr val="tx1"/>
          </a:fontRef>
        </p:style>
        <p:txBody>
          <a:bodyPr rtlCol="0" anchor="ctr"/>
          <a:lstStyle/>
          <a:p>
            <a:pPr algn="ctr"/>
            <a:endParaRPr lang="en-US"/>
          </a:p>
        </p:txBody>
      </p:sp>
      <p:sp>
        <p:nvSpPr>
          <p:cNvPr id="17" name="Rectangle 16">
            <a:extLst>
              <a:ext uri="{FF2B5EF4-FFF2-40B4-BE49-F238E27FC236}">
                <a16:creationId xmlns:a16="http://schemas.microsoft.com/office/drawing/2014/main" id="{1986E441-48F7-40C5-A660-E874EE314CC4}"/>
              </a:ext>
            </a:extLst>
          </p:cNvPr>
          <p:cNvSpPr/>
          <p:nvPr/>
        </p:nvSpPr>
        <p:spPr>
          <a:xfrm>
            <a:off x="4647392" y="2906256"/>
            <a:ext cx="3190875" cy="923330"/>
          </a:xfrm>
          <a:prstGeom prst="rect">
            <a:avLst/>
          </a:prstGeom>
        </p:spPr>
        <p:txBody>
          <a:bodyPr wrap="square">
            <a:spAutoFit/>
          </a:bodyPr>
          <a:lstStyle/>
          <a:p>
            <a:pPr algn="ctr"/>
            <a:r>
              <a:rPr lang="en-US" b="1" i="1" dirty="0">
                <a:latin typeface="Calibri" panose="020F0502020204030204" pitchFamily="34" charset="0"/>
                <a:cs typeface="Calibri" panose="020F0502020204030204" pitchFamily="34" charset="0"/>
              </a:rPr>
              <a:t>Sierra/SM</a:t>
            </a:r>
            <a:r>
              <a:rPr lang="en-US" dirty="0">
                <a:latin typeface="Calibri" panose="020F0502020204030204" pitchFamily="34" charset="0"/>
                <a:cs typeface="Calibri" panose="020F0502020204030204" pitchFamily="34" charset="0"/>
              </a:rPr>
              <a:t>: </a:t>
            </a:r>
            <a:r>
              <a:rPr lang="en-US" dirty="0" err="1">
                <a:latin typeface="Calibri" panose="020F0502020204030204" pitchFamily="34" charset="0"/>
                <a:cs typeface="Calibri" panose="020F0502020204030204" pitchFamily="34" charset="0"/>
              </a:rPr>
              <a:t>quasistatics</a:t>
            </a:r>
            <a:r>
              <a:rPr lang="en-US" dirty="0">
                <a:latin typeface="Calibri" panose="020F0502020204030204" pitchFamily="34" charset="0"/>
                <a:cs typeface="Calibri" panose="020F0502020204030204" pitchFamily="34" charset="0"/>
              </a:rPr>
              <a:t>,  implicit/explicit dynamics + loose coupling via </a:t>
            </a:r>
            <a:r>
              <a:rPr lang="en-US" b="1" i="1" dirty="0">
                <a:latin typeface="Calibri" panose="020F0502020204030204" pitchFamily="34" charset="0"/>
                <a:cs typeface="Calibri" panose="020F0502020204030204" pitchFamily="34" charset="0"/>
              </a:rPr>
              <a:t>Arpeggio</a:t>
            </a:r>
          </a:p>
        </p:txBody>
      </p:sp>
      <p:sp>
        <p:nvSpPr>
          <p:cNvPr id="19" name="TextBox 18">
            <a:extLst>
              <a:ext uri="{FF2B5EF4-FFF2-40B4-BE49-F238E27FC236}">
                <a16:creationId xmlns:a16="http://schemas.microsoft.com/office/drawing/2014/main" id="{9F61E79C-1D65-4F56-A3BC-73B1DF5C529A}"/>
              </a:ext>
            </a:extLst>
          </p:cNvPr>
          <p:cNvSpPr txBox="1"/>
          <p:nvPr/>
        </p:nvSpPr>
        <p:spPr>
          <a:xfrm>
            <a:off x="5809446" y="4138366"/>
            <a:ext cx="3105954" cy="1200329"/>
          </a:xfrm>
          <a:prstGeom prst="rect">
            <a:avLst/>
          </a:prstGeom>
          <a:solidFill>
            <a:srgbClr val="CCFFCC"/>
          </a:solidFill>
        </p:spPr>
        <p:txBody>
          <a:bodyPr wrap="square" rtlCol="0">
            <a:spAutoFit/>
          </a:bodyPr>
          <a:lstStyle/>
          <a:p>
            <a:pPr algn="ctr"/>
            <a:r>
              <a:rPr lang="en-US" dirty="0">
                <a:latin typeface="Calibri" panose="020F0502020204030204" pitchFamily="34" charset="0"/>
                <a:cs typeface="Calibri" panose="020F0502020204030204" pitchFamily="34" charset="0"/>
              </a:rPr>
              <a:t>Schwarz alternating method was </a:t>
            </a:r>
            <a:r>
              <a:rPr lang="en-US" b="1" dirty="0">
                <a:latin typeface="Calibri" panose="020F0502020204030204" pitchFamily="34" charset="0"/>
                <a:cs typeface="Calibri" panose="020F0502020204030204" pitchFamily="34" charset="0"/>
              </a:rPr>
              <a:t>“implemented” </a:t>
            </a:r>
            <a:r>
              <a:rPr lang="en-US" dirty="0">
                <a:latin typeface="Calibri" panose="020F0502020204030204" pitchFamily="34" charset="0"/>
                <a:cs typeface="Calibri" panose="020F0502020204030204" pitchFamily="34" charset="0"/>
              </a:rPr>
              <a:t>in </a:t>
            </a:r>
            <a:r>
              <a:rPr lang="en-US" b="1" i="1" dirty="0">
                <a:latin typeface="Calibri" panose="020F0502020204030204" pitchFamily="34" charset="0"/>
                <a:cs typeface="Calibri" panose="020F0502020204030204" pitchFamily="34" charset="0"/>
              </a:rPr>
              <a:t>Sierra/SM </a:t>
            </a:r>
            <a:r>
              <a:rPr lang="en-US" dirty="0">
                <a:latin typeface="Calibri" panose="020F0502020204030204" pitchFamily="34" charset="0"/>
                <a:cs typeface="Calibri" panose="020F0502020204030204" pitchFamily="34" charset="0"/>
              </a:rPr>
              <a:t>using </a:t>
            </a:r>
            <a:r>
              <a:rPr lang="en-US" b="1" i="1" dirty="0">
                <a:latin typeface="Calibri" panose="020F0502020204030204" pitchFamily="34" charset="0"/>
                <a:cs typeface="Calibri" panose="020F0502020204030204" pitchFamily="34" charset="0"/>
              </a:rPr>
              <a:t>Arpeggio</a:t>
            </a:r>
            <a:r>
              <a:rPr lang="en-US" b="1" dirty="0">
                <a:latin typeface="Calibri" panose="020F0502020204030204" pitchFamily="34" charset="0"/>
                <a:cs typeface="Calibri" panose="020F0502020204030204" pitchFamily="34" charset="0"/>
              </a:rPr>
              <a:t> </a:t>
            </a:r>
            <a:r>
              <a:rPr lang="en-US" dirty="0">
                <a:latin typeface="Calibri" panose="020F0502020204030204" pitchFamily="34" charset="0"/>
                <a:cs typeface="Calibri" panose="020F0502020204030204" pitchFamily="34" charset="0"/>
              </a:rPr>
              <a:t>loose coupling framework</a:t>
            </a:r>
          </a:p>
        </p:txBody>
      </p:sp>
      <p:pic>
        <p:nvPicPr>
          <p:cNvPr id="12" name="Picture 11" descr="albany_90.png">
            <a:extLst>
              <a:ext uri="{FF2B5EF4-FFF2-40B4-BE49-F238E27FC236}">
                <a16:creationId xmlns:a16="http://schemas.microsoft.com/office/drawing/2014/main" id="{B8E57D51-84E1-4AF5-9320-97BC87D27A13}"/>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7838267" y="1889292"/>
            <a:ext cx="1007618" cy="524194"/>
          </a:xfrm>
          <a:prstGeom prst="rect">
            <a:avLst/>
          </a:prstGeom>
        </p:spPr>
      </p:pic>
      <p:pic>
        <p:nvPicPr>
          <p:cNvPr id="13" name="Picture 12">
            <a:extLst>
              <a:ext uri="{FF2B5EF4-FFF2-40B4-BE49-F238E27FC236}">
                <a16:creationId xmlns:a16="http://schemas.microsoft.com/office/drawing/2014/main" id="{ED104FA1-3629-4FEF-AC68-5E01627E78D3}"/>
              </a:ext>
            </a:extLst>
          </p:cNvPr>
          <p:cNvPicPr>
            <a:picLocks noChangeAspect="1"/>
          </p:cNvPicPr>
          <p:nvPr/>
        </p:nvPicPr>
        <p:blipFill>
          <a:blip r:embed="rId5"/>
          <a:stretch>
            <a:fillRect/>
          </a:stretch>
        </p:blipFill>
        <p:spPr>
          <a:xfrm>
            <a:off x="7830472" y="2813677"/>
            <a:ext cx="1011253" cy="591770"/>
          </a:xfrm>
          <a:prstGeom prst="rect">
            <a:avLst/>
          </a:prstGeom>
        </p:spPr>
      </p:pic>
      <p:sp>
        <p:nvSpPr>
          <p:cNvPr id="14" name="Arrow: Down 13">
            <a:extLst>
              <a:ext uri="{FF2B5EF4-FFF2-40B4-BE49-F238E27FC236}">
                <a16:creationId xmlns:a16="http://schemas.microsoft.com/office/drawing/2014/main" id="{FE242EA6-C33A-4B65-8DCF-AAD1B09E5042}"/>
              </a:ext>
            </a:extLst>
          </p:cNvPr>
          <p:cNvSpPr/>
          <p:nvPr/>
        </p:nvSpPr>
        <p:spPr>
          <a:xfrm>
            <a:off x="8182589" y="2462729"/>
            <a:ext cx="224339" cy="272591"/>
          </a:xfrm>
          <a:prstGeom prst="downArrow">
            <a:avLst/>
          </a:prstGeom>
          <a:no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21" name="Rectangle 20">
            <a:extLst>
              <a:ext uri="{FF2B5EF4-FFF2-40B4-BE49-F238E27FC236}">
                <a16:creationId xmlns:a16="http://schemas.microsoft.com/office/drawing/2014/main" id="{6CA923CB-EF1E-46D5-A531-6CCAB26374EB}"/>
              </a:ext>
            </a:extLst>
          </p:cNvPr>
          <p:cNvSpPr/>
          <p:nvPr/>
        </p:nvSpPr>
        <p:spPr>
          <a:xfrm>
            <a:off x="7683800" y="1889292"/>
            <a:ext cx="1285545" cy="1543728"/>
          </a:xfrm>
          <a:prstGeom prst="rect">
            <a:avLst/>
          </a:prstGeom>
          <a:no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8" name="Subtitle 2">
            <a:extLst>
              <a:ext uri="{FF2B5EF4-FFF2-40B4-BE49-F238E27FC236}">
                <a16:creationId xmlns:a16="http://schemas.microsoft.com/office/drawing/2014/main" id="{BCC194F3-0A81-49E9-B16F-7EFB1BB8E28E}"/>
              </a:ext>
            </a:extLst>
          </p:cNvPr>
          <p:cNvSpPr txBox="1">
            <a:spLocks/>
          </p:cNvSpPr>
          <p:nvPr/>
        </p:nvSpPr>
        <p:spPr bwMode="auto">
          <a:xfrm>
            <a:off x="-767073" y="6548104"/>
            <a:ext cx="5277653" cy="546647"/>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400" dirty="0">
                <a:solidFill>
                  <a:schemeClr val="bg1"/>
                </a:solidFill>
                <a:latin typeface="Calibri" panose="020F0502020204030204" pitchFamily="34" charset="0"/>
                <a:ea typeface="Andale Mono" charset="0"/>
                <a:cs typeface="Andale Mono" charset="0"/>
              </a:rPr>
              <a:t>* https://github.com/SNLComputation/LCM</a:t>
            </a:r>
          </a:p>
        </p:txBody>
      </p:sp>
      <p:sp>
        <p:nvSpPr>
          <p:cNvPr id="2" name="Slide Number Placeholder 1">
            <a:extLst>
              <a:ext uri="{FF2B5EF4-FFF2-40B4-BE49-F238E27FC236}">
                <a16:creationId xmlns:a16="http://schemas.microsoft.com/office/drawing/2014/main" id="{CEA30EE6-F1D0-497D-B29F-C87C14A91015}"/>
              </a:ext>
            </a:extLst>
          </p:cNvPr>
          <p:cNvSpPr>
            <a:spLocks noGrp="1"/>
          </p:cNvSpPr>
          <p:nvPr>
            <p:ph type="sldNum" sz="quarter" idx="12"/>
          </p:nvPr>
        </p:nvSpPr>
        <p:spPr/>
        <p:txBody>
          <a:bodyPr/>
          <a:lstStyle/>
          <a:p>
            <a:fld id="{A5E55A7B-7854-E145-92D9-B491DF4BAE2D}" type="slidenum">
              <a:rPr lang="en-US" smtClean="0"/>
              <a:pPr/>
              <a:t>47</a:t>
            </a:fld>
            <a:endParaRPr lang="en-US" dirty="0"/>
          </a:p>
        </p:txBody>
      </p:sp>
    </p:spTree>
    <p:extLst>
      <p:ext uri="{BB962C8B-B14F-4D97-AF65-F5344CB8AC3E}">
        <p14:creationId xmlns:p14="http://schemas.microsoft.com/office/powerpoint/2010/main" val="3905268918"/>
      </p:ext>
    </p:extLst>
  </p:cSld>
  <p:clrMapOvr>
    <a:masterClrMapping/>
  </p:clrMapOvr>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190116" y="181833"/>
            <a:ext cx="8725284" cy="433589"/>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Implementation in </a:t>
            </a:r>
            <a:r>
              <a:rPr lang="en-US" sz="3600" i="1" dirty="0">
                <a:solidFill>
                  <a:schemeClr val="tx1"/>
                </a:solidFill>
              </a:rPr>
              <a:t>Albany LCM </a:t>
            </a:r>
            <a:r>
              <a:rPr lang="en-US" sz="3600" dirty="0">
                <a:solidFill>
                  <a:schemeClr val="tx1"/>
                </a:solidFill>
              </a:rPr>
              <a:t>&amp; </a:t>
            </a:r>
            <a:r>
              <a:rPr lang="en-US" sz="3600" i="1" dirty="0">
                <a:solidFill>
                  <a:schemeClr val="tx1"/>
                </a:solidFill>
              </a:rPr>
              <a:t>Sierra/SM</a:t>
            </a:r>
          </a:p>
        </p:txBody>
      </p:sp>
      <p:sp>
        <p:nvSpPr>
          <p:cNvPr id="9" name="TextBox 8">
            <a:extLst>
              <a:ext uri="{FF2B5EF4-FFF2-40B4-BE49-F238E27FC236}">
                <a16:creationId xmlns:a16="http://schemas.microsoft.com/office/drawing/2014/main" id="{D87D6D18-284D-4675-B139-C27DE9B936F7}"/>
              </a:ext>
            </a:extLst>
          </p:cNvPr>
          <p:cNvSpPr txBox="1"/>
          <p:nvPr/>
        </p:nvSpPr>
        <p:spPr>
          <a:xfrm>
            <a:off x="266700" y="1009650"/>
            <a:ext cx="8162925" cy="707886"/>
          </a:xfrm>
          <a:prstGeom prst="rect">
            <a:avLst/>
          </a:prstGeom>
          <a:solidFill>
            <a:srgbClr val="FFFFCC"/>
          </a:solidFill>
        </p:spPr>
        <p:txBody>
          <a:bodyPr wrap="square" rtlCol="0">
            <a:spAutoFit/>
          </a:bodyPr>
          <a:lstStyle/>
          <a:p>
            <a:pPr algn="ctr"/>
            <a:r>
              <a:rPr lang="en-US" sz="2000" dirty="0">
                <a:latin typeface="Calibri" panose="020F0502020204030204" pitchFamily="34" charset="0"/>
                <a:cs typeface="Calibri" panose="020F0502020204030204" pitchFamily="34" charset="0"/>
              </a:rPr>
              <a:t>Numerical results shown here for </a:t>
            </a:r>
            <a:r>
              <a:rPr lang="en-US" sz="2000" b="1" i="1" dirty="0">
                <a:latin typeface="Calibri" panose="020F0502020204030204" pitchFamily="34" charset="0"/>
                <a:cs typeface="Calibri" panose="020F0502020204030204" pitchFamily="34" charset="0"/>
              </a:rPr>
              <a:t>dynamic</a:t>
            </a:r>
            <a:r>
              <a:rPr lang="en-US" sz="2000" dirty="0">
                <a:latin typeface="Calibri" panose="020F0502020204030204" pitchFamily="34" charset="0"/>
                <a:cs typeface="Calibri" panose="020F0502020204030204" pitchFamily="34" charset="0"/>
              </a:rPr>
              <a:t> Schwarz are from two codes: </a:t>
            </a:r>
            <a:r>
              <a:rPr lang="en-US" sz="2000" b="1" i="1" dirty="0">
                <a:latin typeface="Calibri" panose="020F0502020204030204" pitchFamily="34" charset="0"/>
                <a:cs typeface="Calibri" panose="020F0502020204030204" pitchFamily="34" charset="0"/>
              </a:rPr>
              <a:t>Albany LCM </a:t>
            </a:r>
            <a:r>
              <a:rPr lang="en-US" sz="2000" dirty="0">
                <a:latin typeface="Calibri" panose="020F0502020204030204" pitchFamily="34" charset="0"/>
                <a:cs typeface="Calibri" panose="020F0502020204030204" pitchFamily="34" charset="0"/>
              </a:rPr>
              <a:t>and </a:t>
            </a:r>
            <a:r>
              <a:rPr lang="en-US" sz="2000" b="1" i="1" dirty="0">
                <a:latin typeface="Calibri" panose="020F0502020204030204" pitchFamily="34" charset="0"/>
                <a:cs typeface="Calibri" panose="020F0502020204030204" pitchFamily="34" charset="0"/>
              </a:rPr>
              <a:t>Sierra/Solid Mechanics </a:t>
            </a:r>
            <a:r>
              <a:rPr lang="en-US" sz="2000" b="1" dirty="0">
                <a:latin typeface="Calibri" panose="020F0502020204030204" pitchFamily="34" charset="0"/>
                <a:cs typeface="Calibri" panose="020F0502020204030204" pitchFamily="34" charset="0"/>
              </a:rPr>
              <a:t>(</a:t>
            </a:r>
            <a:r>
              <a:rPr lang="en-US" sz="2000" b="1" i="1" dirty="0">
                <a:latin typeface="Calibri" panose="020F0502020204030204" pitchFamily="34" charset="0"/>
                <a:cs typeface="Calibri" panose="020F0502020204030204" pitchFamily="34" charset="0"/>
              </a:rPr>
              <a:t>Sierra/SM</a:t>
            </a:r>
            <a:r>
              <a:rPr lang="en-US" sz="2000" b="1" dirty="0">
                <a:latin typeface="Calibri" panose="020F0502020204030204" pitchFamily="34" charset="0"/>
                <a:cs typeface="Calibri" panose="020F0502020204030204" pitchFamily="34" charset="0"/>
              </a:rPr>
              <a:t>)</a:t>
            </a:r>
          </a:p>
        </p:txBody>
      </p:sp>
      <p:sp>
        <p:nvSpPr>
          <p:cNvPr id="11" name="TextBox 10">
            <a:extLst>
              <a:ext uri="{FF2B5EF4-FFF2-40B4-BE49-F238E27FC236}">
                <a16:creationId xmlns:a16="http://schemas.microsoft.com/office/drawing/2014/main" id="{82E2A405-0A05-4F09-86F8-8823E69B4BB7}"/>
              </a:ext>
            </a:extLst>
          </p:cNvPr>
          <p:cNvSpPr txBox="1"/>
          <p:nvPr/>
        </p:nvSpPr>
        <p:spPr>
          <a:xfrm>
            <a:off x="-14480" y="1920716"/>
            <a:ext cx="8725284" cy="1046440"/>
          </a:xfrm>
          <a:prstGeom prst="rect">
            <a:avLst/>
          </a:prstGeom>
          <a:noFill/>
        </p:spPr>
        <p:txBody>
          <a:bodyPr wrap="square" rtlCol="0">
            <a:spAutoFit/>
          </a:bodyPr>
          <a:lstStyle/>
          <a:p>
            <a:pPr marL="285750" indent="-285750">
              <a:buFont typeface="Arial" panose="020B0604020202020204" pitchFamily="34" charset="0"/>
              <a:buChar char="•"/>
            </a:pPr>
            <a:r>
              <a:rPr lang="en-US" b="1" i="1" dirty="0">
                <a:latin typeface="Calibri" panose="020F0502020204030204" pitchFamily="34" charset="0"/>
                <a:cs typeface="Calibri" panose="020F0502020204030204" pitchFamily="34" charset="0"/>
              </a:rPr>
              <a:t>Albany LCM: </a:t>
            </a:r>
            <a:r>
              <a:rPr lang="en-US" dirty="0" err="1">
                <a:latin typeface="Calibri" panose="020F0502020204030204" pitchFamily="34" charset="0"/>
                <a:cs typeface="Calibri" panose="020F0502020204030204" pitchFamily="34" charset="0"/>
              </a:rPr>
              <a:t>Trilinos</a:t>
            </a:r>
            <a:r>
              <a:rPr lang="en-US" dirty="0">
                <a:latin typeface="Calibri" pitchFamily="34" charset="0"/>
                <a:cs typeface="Calibri" pitchFamily="34" charset="0"/>
              </a:rPr>
              <a:t>-based open-source* parallel, C++, multi-physics, FE code.</a:t>
            </a:r>
          </a:p>
          <a:p>
            <a:pPr marL="285750" indent="-285750">
              <a:buFont typeface="Arial" panose="020B0604020202020204" pitchFamily="34" charset="0"/>
              <a:buChar char="•"/>
            </a:pPr>
            <a:endParaRPr lang="en-US" sz="400" dirty="0">
              <a:latin typeface="Calibri" pitchFamily="34" charset="0"/>
              <a:cs typeface="Calibri" pitchFamily="34" charset="0"/>
            </a:endParaRPr>
          </a:p>
          <a:p>
            <a:pPr marL="285750" indent="-285750">
              <a:buFont typeface="Arial" panose="020B0604020202020204" pitchFamily="34" charset="0"/>
              <a:buChar char="•"/>
            </a:pPr>
            <a:endParaRPr lang="en-US" sz="400" dirty="0">
              <a:latin typeface="Calibri" pitchFamily="34" charset="0"/>
              <a:cs typeface="Calibri" pitchFamily="34" charset="0"/>
            </a:endParaRPr>
          </a:p>
          <a:p>
            <a:pPr marL="285750" indent="-285750">
              <a:buFont typeface="Arial" panose="020B0604020202020204" pitchFamily="34" charset="0"/>
              <a:buChar char="•"/>
            </a:pPr>
            <a:r>
              <a:rPr lang="en-US" b="1" i="1" dirty="0">
                <a:latin typeface="Calibri" pitchFamily="34" charset="0"/>
                <a:cs typeface="Calibri" pitchFamily="34" charset="0"/>
              </a:rPr>
              <a:t>Sierra Mechanics Framework</a:t>
            </a:r>
            <a:r>
              <a:rPr lang="en-US" i="1" dirty="0">
                <a:latin typeface="Calibri" pitchFamily="34" charset="0"/>
                <a:cs typeface="Calibri" pitchFamily="34" charset="0"/>
              </a:rPr>
              <a:t>: </a:t>
            </a:r>
            <a:r>
              <a:rPr lang="en-US" dirty="0">
                <a:latin typeface="Calibri" pitchFamily="34" charset="0"/>
                <a:cs typeface="Calibri" pitchFamily="34" charset="0"/>
              </a:rPr>
              <a:t>Sandia </a:t>
            </a:r>
            <a:r>
              <a:rPr lang="en-US" dirty="0" err="1">
                <a:latin typeface="Calibri" pitchFamily="34" charset="0"/>
                <a:cs typeface="Calibri" pitchFamily="34" charset="0"/>
              </a:rPr>
              <a:t>Lagrangian</a:t>
            </a:r>
            <a:r>
              <a:rPr lang="en-US" dirty="0">
                <a:latin typeface="Calibri" pitchFamily="34" charset="0"/>
                <a:cs typeface="Calibri" pitchFamily="34" charset="0"/>
              </a:rPr>
              <a:t> 3D code for FEA of solids                               &amp; structures.</a:t>
            </a:r>
            <a:endParaRPr lang="en-US" i="1" dirty="0">
              <a:latin typeface="Calibri" panose="020F0502020204030204" pitchFamily="34" charset="0"/>
              <a:cs typeface="Calibri" panose="020F0502020204030204" pitchFamily="34" charset="0"/>
            </a:endParaRPr>
          </a:p>
        </p:txBody>
      </p:sp>
      <p:pic>
        <p:nvPicPr>
          <p:cNvPr id="15" name="Picture 14" descr="A picture containing photo, different, book, holding&#10;&#10;Description automatically generated">
            <a:extLst>
              <a:ext uri="{FF2B5EF4-FFF2-40B4-BE49-F238E27FC236}">
                <a16:creationId xmlns:a16="http://schemas.microsoft.com/office/drawing/2014/main" id="{253E001D-51E6-4F9F-9647-96A58921E2AE}"/>
              </a:ext>
            </a:extLst>
          </p:cNvPr>
          <p:cNvPicPr>
            <a:picLocks noChangeAspect="1"/>
          </p:cNvPicPr>
          <p:nvPr/>
        </p:nvPicPr>
        <p:blipFill>
          <a:blip r:embed="rId3"/>
          <a:stretch>
            <a:fillRect/>
          </a:stretch>
        </p:blipFill>
        <p:spPr>
          <a:xfrm>
            <a:off x="106916" y="2968704"/>
            <a:ext cx="5277654" cy="2911617"/>
          </a:xfrm>
          <a:prstGeom prst="rect">
            <a:avLst/>
          </a:prstGeom>
        </p:spPr>
      </p:pic>
      <p:sp>
        <p:nvSpPr>
          <p:cNvPr id="16" name="Right Brace 15">
            <a:extLst>
              <a:ext uri="{FF2B5EF4-FFF2-40B4-BE49-F238E27FC236}">
                <a16:creationId xmlns:a16="http://schemas.microsoft.com/office/drawing/2014/main" id="{AB648F21-E6EF-4F18-A3FA-1956C39D4F3B}"/>
              </a:ext>
            </a:extLst>
          </p:cNvPr>
          <p:cNvSpPr/>
          <p:nvPr/>
        </p:nvSpPr>
        <p:spPr>
          <a:xfrm rot="18554406">
            <a:off x="4273136" y="2417266"/>
            <a:ext cx="424965" cy="2147881"/>
          </a:xfrm>
          <a:prstGeom prst="rightBrace">
            <a:avLst/>
          </a:prstGeom>
          <a:ln>
            <a:solidFill>
              <a:schemeClr val="tx1"/>
            </a:solidFill>
          </a:ln>
        </p:spPr>
        <p:style>
          <a:lnRef idx="2">
            <a:schemeClr val="accent1"/>
          </a:lnRef>
          <a:fillRef idx="0">
            <a:schemeClr val="accent1"/>
          </a:fillRef>
          <a:effectRef idx="1">
            <a:schemeClr val="accent1"/>
          </a:effectRef>
          <a:fontRef idx="minor">
            <a:schemeClr val="tx1"/>
          </a:fontRef>
        </p:style>
        <p:txBody>
          <a:bodyPr rtlCol="0" anchor="ctr"/>
          <a:lstStyle/>
          <a:p>
            <a:pPr algn="ctr"/>
            <a:endParaRPr lang="en-US"/>
          </a:p>
        </p:txBody>
      </p:sp>
      <p:sp>
        <p:nvSpPr>
          <p:cNvPr id="17" name="Rectangle 16">
            <a:extLst>
              <a:ext uri="{FF2B5EF4-FFF2-40B4-BE49-F238E27FC236}">
                <a16:creationId xmlns:a16="http://schemas.microsoft.com/office/drawing/2014/main" id="{1986E441-48F7-40C5-A660-E874EE314CC4}"/>
              </a:ext>
            </a:extLst>
          </p:cNvPr>
          <p:cNvSpPr/>
          <p:nvPr/>
        </p:nvSpPr>
        <p:spPr>
          <a:xfrm>
            <a:off x="4647392" y="2906256"/>
            <a:ext cx="3190875" cy="923330"/>
          </a:xfrm>
          <a:prstGeom prst="rect">
            <a:avLst/>
          </a:prstGeom>
        </p:spPr>
        <p:txBody>
          <a:bodyPr wrap="square">
            <a:spAutoFit/>
          </a:bodyPr>
          <a:lstStyle/>
          <a:p>
            <a:pPr algn="ctr"/>
            <a:r>
              <a:rPr lang="en-US" b="1" i="1" dirty="0">
                <a:latin typeface="Calibri" panose="020F0502020204030204" pitchFamily="34" charset="0"/>
                <a:cs typeface="Calibri" panose="020F0502020204030204" pitchFamily="34" charset="0"/>
              </a:rPr>
              <a:t>Sierra/SM</a:t>
            </a:r>
            <a:r>
              <a:rPr lang="en-US" dirty="0">
                <a:latin typeface="Calibri" panose="020F0502020204030204" pitchFamily="34" charset="0"/>
                <a:cs typeface="Calibri" panose="020F0502020204030204" pitchFamily="34" charset="0"/>
              </a:rPr>
              <a:t>: </a:t>
            </a:r>
            <a:r>
              <a:rPr lang="en-US" dirty="0" err="1">
                <a:latin typeface="Calibri" panose="020F0502020204030204" pitchFamily="34" charset="0"/>
                <a:cs typeface="Calibri" panose="020F0502020204030204" pitchFamily="34" charset="0"/>
              </a:rPr>
              <a:t>quasistatics</a:t>
            </a:r>
            <a:r>
              <a:rPr lang="en-US" dirty="0">
                <a:latin typeface="Calibri" panose="020F0502020204030204" pitchFamily="34" charset="0"/>
                <a:cs typeface="Calibri" panose="020F0502020204030204" pitchFamily="34" charset="0"/>
              </a:rPr>
              <a:t>,  implicit/explicit dynamics + loose coupling via </a:t>
            </a:r>
            <a:r>
              <a:rPr lang="en-US" b="1" i="1" dirty="0">
                <a:latin typeface="Calibri" panose="020F0502020204030204" pitchFamily="34" charset="0"/>
                <a:cs typeface="Calibri" panose="020F0502020204030204" pitchFamily="34" charset="0"/>
              </a:rPr>
              <a:t>Arpeggio</a:t>
            </a:r>
          </a:p>
        </p:txBody>
      </p:sp>
      <p:sp>
        <p:nvSpPr>
          <p:cNvPr id="19" name="TextBox 18">
            <a:extLst>
              <a:ext uri="{FF2B5EF4-FFF2-40B4-BE49-F238E27FC236}">
                <a16:creationId xmlns:a16="http://schemas.microsoft.com/office/drawing/2014/main" id="{9F61E79C-1D65-4F56-A3BC-73B1DF5C529A}"/>
              </a:ext>
            </a:extLst>
          </p:cNvPr>
          <p:cNvSpPr txBox="1"/>
          <p:nvPr/>
        </p:nvSpPr>
        <p:spPr>
          <a:xfrm>
            <a:off x="5809446" y="4138366"/>
            <a:ext cx="3105954" cy="1200329"/>
          </a:xfrm>
          <a:prstGeom prst="rect">
            <a:avLst/>
          </a:prstGeom>
          <a:solidFill>
            <a:srgbClr val="CCFFCC"/>
          </a:solidFill>
        </p:spPr>
        <p:txBody>
          <a:bodyPr wrap="square" rtlCol="0">
            <a:spAutoFit/>
          </a:bodyPr>
          <a:lstStyle/>
          <a:p>
            <a:pPr algn="ctr"/>
            <a:r>
              <a:rPr lang="en-US" dirty="0">
                <a:latin typeface="Calibri" panose="020F0502020204030204" pitchFamily="34" charset="0"/>
                <a:cs typeface="Calibri" panose="020F0502020204030204" pitchFamily="34" charset="0"/>
              </a:rPr>
              <a:t>Schwarz alternating method was </a:t>
            </a:r>
            <a:r>
              <a:rPr lang="en-US" b="1" dirty="0">
                <a:latin typeface="Calibri" panose="020F0502020204030204" pitchFamily="34" charset="0"/>
                <a:cs typeface="Calibri" panose="020F0502020204030204" pitchFamily="34" charset="0"/>
              </a:rPr>
              <a:t>“implemented” </a:t>
            </a:r>
            <a:r>
              <a:rPr lang="en-US" dirty="0">
                <a:latin typeface="Calibri" panose="020F0502020204030204" pitchFamily="34" charset="0"/>
                <a:cs typeface="Calibri" panose="020F0502020204030204" pitchFamily="34" charset="0"/>
              </a:rPr>
              <a:t>in </a:t>
            </a:r>
            <a:r>
              <a:rPr lang="en-US" b="1" i="1" dirty="0">
                <a:latin typeface="Calibri" panose="020F0502020204030204" pitchFamily="34" charset="0"/>
                <a:cs typeface="Calibri" panose="020F0502020204030204" pitchFamily="34" charset="0"/>
              </a:rPr>
              <a:t>Sierra/SM </a:t>
            </a:r>
            <a:r>
              <a:rPr lang="en-US" dirty="0">
                <a:latin typeface="Calibri" panose="020F0502020204030204" pitchFamily="34" charset="0"/>
                <a:cs typeface="Calibri" panose="020F0502020204030204" pitchFamily="34" charset="0"/>
              </a:rPr>
              <a:t>using </a:t>
            </a:r>
            <a:r>
              <a:rPr lang="en-US" b="1" i="1" dirty="0">
                <a:latin typeface="Calibri" panose="020F0502020204030204" pitchFamily="34" charset="0"/>
                <a:cs typeface="Calibri" panose="020F0502020204030204" pitchFamily="34" charset="0"/>
              </a:rPr>
              <a:t>Arpeggio</a:t>
            </a:r>
            <a:r>
              <a:rPr lang="en-US" b="1" dirty="0">
                <a:latin typeface="Calibri" panose="020F0502020204030204" pitchFamily="34" charset="0"/>
                <a:cs typeface="Calibri" panose="020F0502020204030204" pitchFamily="34" charset="0"/>
              </a:rPr>
              <a:t> </a:t>
            </a:r>
            <a:r>
              <a:rPr lang="en-US" dirty="0">
                <a:latin typeface="Calibri" panose="020F0502020204030204" pitchFamily="34" charset="0"/>
                <a:cs typeface="Calibri" panose="020F0502020204030204" pitchFamily="34" charset="0"/>
              </a:rPr>
              <a:t>loose coupling framework</a:t>
            </a:r>
          </a:p>
        </p:txBody>
      </p:sp>
      <p:sp>
        <p:nvSpPr>
          <p:cNvPr id="20" name="TextBox 19">
            <a:extLst>
              <a:ext uri="{FF2B5EF4-FFF2-40B4-BE49-F238E27FC236}">
                <a16:creationId xmlns:a16="http://schemas.microsoft.com/office/drawing/2014/main" id="{58EED30C-BEF2-4415-B337-A1C67A39A971}"/>
              </a:ext>
            </a:extLst>
          </p:cNvPr>
          <p:cNvSpPr txBox="1"/>
          <p:nvPr/>
        </p:nvSpPr>
        <p:spPr>
          <a:xfrm>
            <a:off x="621676" y="5929564"/>
            <a:ext cx="7807949" cy="400110"/>
          </a:xfrm>
          <a:prstGeom prst="rect">
            <a:avLst/>
          </a:prstGeom>
          <a:noFill/>
          <a:ln>
            <a:solidFill>
              <a:schemeClr val="bg1"/>
            </a:solidFill>
          </a:ln>
        </p:spPr>
        <p:txBody>
          <a:bodyPr wrap="square" rtlCol="0">
            <a:spAutoFit/>
          </a:bodyPr>
          <a:lstStyle/>
          <a:p>
            <a:pPr algn="ctr"/>
            <a:r>
              <a:rPr lang="en-US" sz="2000" b="1" i="1" dirty="0">
                <a:solidFill>
                  <a:srgbClr val="FF0000"/>
                </a:solidFill>
                <a:latin typeface="Calibri" panose="020F0502020204030204" pitchFamily="34" charset="0"/>
                <a:cs typeface="Calibri" panose="020F0502020204030204" pitchFamily="34" charset="0"/>
              </a:rPr>
              <a:t>We did not have to write any code in Sierra/SM to implement Schwarz!</a:t>
            </a:r>
          </a:p>
        </p:txBody>
      </p:sp>
      <p:pic>
        <p:nvPicPr>
          <p:cNvPr id="12" name="Picture 11" descr="albany_90.png">
            <a:extLst>
              <a:ext uri="{FF2B5EF4-FFF2-40B4-BE49-F238E27FC236}">
                <a16:creationId xmlns:a16="http://schemas.microsoft.com/office/drawing/2014/main" id="{B8E57D51-84E1-4AF5-9320-97BC87D27A13}"/>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7838267" y="1889292"/>
            <a:ext cx="1007618" cy="524194"/>
          </a:xfrm>
          <a:prstGeom prst="rect">
            <a:avLst/>
          </a:prstGeom>
        </p:spPr>
      </p:pic>
      <p:pic>
        <p:nvPicPr>
          <p:cNvPr id="13" name="Picture 12">
            <a:extLst>
              <a:ext uri="{FF2B5EF4-FFF2-40B4-BE49-F238E27FC236}">
                <a16:creationId xmlns:a16="http://schemas.microsoft.com/office/drawing/2014/main" id="{ED104FA1-3629-4FEF-AC68-5E01627E78D3}"/>
              </a:ext>
            </a:extLst>
          </p:cNvPr>
          <p:cNvPicPr>
            <a:picLocks noChangeAspect="1"/>
          </p:cNvPicPr>
          <p:nvPr/>
        </p:nvPicPr>
        <p:blipFill>
          <a:blip r:embed="rId5"/>
          <a:stretch>
            <a:fillRect/>
          </a:stretch>
        </p:blipFill>
        <p:spPr>
          <a:xfrm>
            <a:off x="7830472" y="2813677"/>
            <a:ext cx="1011253" cy="591770"/>
          </a:xfrm>
          <a:prstGeom prst="rect">
            <a:avLst/>
          </a:prstGeom>
        </p:spPr>
      </p:pic>
      <p:sp>
        <p:nvSpPr>
          <p:cNvPr id="14" name="Arrow: Down 13">
            <a:extLst>
              <a:ext uri="{FF2B5EF4-FFF2-40B4-BE49-F238E27FC236}">
                <a16:creationId xmlns:a16="http://schemas.microsoft.com/office/drawing/2014/main" id="{FE242EA6-C33A-4B65-8DCF-AAD1B09E5042}"/>
              </a:ext>
            </a:extLst>
          </p:cNvPr>
          <p:cNvSpPr/>
          <p:nvPr/>
        </p:nvSpPr>
        <p:spPr>
          <a:xfrm>
            <a:off x="8182589" y="2462729"/>
            <a:ext cx="224339" cy="272591"/>
          </a:xfrm>
          <a:prstGeom prst="downArrow">
            <a:avLst/>
          </a:prstGeom>
          <a:no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21" name="Rectangle 20">
            <a:extLst>
              <a:ext uri="{FF2B5EF4-FFF2-40B4-BE49-F238E27FC236}">
                <a16:creationId xmlns:a16="http://schemas.microsoft.com/office/drawing/2014/main" id="{6CA923CB-EF1E-46D5-A531-6CCAB26374EB}"/>
              </a:ext>
            </a:extLst>
          </p:cNvPr>
          <p:cNvSpPr/>
          <p:nvPr/>
        </p:nvSpPr>
        <p:spPr>
          <a:xfrm>
            <a:off x="7683800" y="1889292"/>
            <a:ext cx="1285545" cy="1543728"/>
          </a:xfrm>
          <a:prstGeom prst="rect">
            <a:avLst/>
          </a:prstGeom>
          <a:no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8" name="Subtitle 2">
            <a:extLst>
              <a:ext uri="{FF2B5EF4-FFF2-40B4-BE49-F238E27FC236}">
                <a16:creationId xmlns:a16="http://schemas.microsoft.com/office/drawing/2014/main" id="{07DDAE9D-9D39-4EF6-967D-2653E6E824BF}"/>
              </a:ext>
            </a:extLst>
          </p:cNvPr>
          <p:cNvSpPr txBox="1">
            <a:spLocks/>
          </p:cNvSpPr>
          <p:nvPr/>
        </p:nvSpPr>
        <p:spPr bwMode="auto">
          <a:xfrm>
            <a:off x="-767073" y="6548104"/>
            <a:ext cx="5277653" cy="546647"/>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400" dirty="0">
                <a:solidFill>
                  <a:schemeClr val="bg1"/>
                </a:solidFill>
                <a:latin typeface="Calibri" panose="020F0502020204030204" pitchFamily="34" charset="0"/>
                <a:ea typeface="Andale Mono" charset="0"/>
                <a:cs typeface="Andale Mono" charset="0"/>
              </a:rPr>
              <a:t>* https://github.com/SNLComputation/LCM</a:t>
            </a:r>
          </a:p>
        </p:txBody>
      </p:sp>
      <p:sp>
        <p:nvSpPr>
          <p:cNvPr id="2" name="Slide Number Placeholder 1">
            <a:extLst>
              <a:ext uri="{FF2B5EF4-FFF2-40B4-BE49-F238E27FC236}">
                <a16:creationId xmlns:a16="http://schemas.microsoft.com/office/drawing/2014/main" id="{1B9CE6A5-713A-4E5D-8B4C-471AF4C65C18}"/>
              </a:ext>
            </a:extLst>
          </p:cNvPr>
          <p:cNvSpPr>
            <a:spLocks noGrp="1"/>
          </p:cNvSpPr>
          <p:nvPr>
            <p:ph type="sldNum" sz="quarter" idx="12"/>
          </p:nvPr>
        </p:nvSpPr>
        <p:spPr/>
        <p:txBody>
          <a:bodyPr/>
          <a:lstStyle/>
          <a:p>
            <a:fld id="{A5E55A7B-7854-E145-92D9-B491DF4BAE2D}" type="slidenum">
              <a:rPr lang="en-US" smtClean="0"/>
              <a:pPr/>
              <a:t>48</a:t>
            </a:fld>
            <a:endParaRPr lang="en-US" dirty="0"/>
          </a:p>
        </p:txBody>
      </p:sp>
    </p:spTree>
    <p:extLst>
      <p:ext uri="{BB962C8B-B14F-4D97-AF65-F5344CB8AC3E}">
        <p14:creationId xmlns:p14="http://schemas.microsoft.com/office/powerpoint/2010/main" val="1664537744"/>
      </p:ext>
    </p:extLst>
  </p:cSld>
  <p:clrMapOvr>
    <a:masterClrMapping/>
  </p:clrMapOvr>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126650" y="180145"/>
            <a:ext cx="9189256" cy="476619"/>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Dynamic Example #1: Elastic Wave Propagation</a:t>
            </a:r>
          </a:p>
        </p:txBody>
      </p:sp>
      <mc:AlternateContent xmlns:mc="http://schemas.openxmlformats.org/markup-compatibility/2006" xmlns:a14="http://schemas.microsoft.com/office/drawing/2010/main">
        <mc:Choice Requires="a14">
          <p:sp>
            <p:nvSpPr>
              <p:cNvPr id="3" name="TextBox 2">
                <a:extLst>
                  <a:ext uri="{FF2B5EF4-FFF2-40B4-BE49-F238E27FC236}">
                    <a16:creationId xmlns:a16="http://schemas.microsoft.com/office/drawing/2014/main" id="{9187D449-5266-4C34-8910-5A468DFA57C2}"/>
                  </a:ext>
                </a:extLst>
              </p:cNvPr>
              <p:cNvSpPr txBox="1"/>
              <p:nvPr/>
            </p:nvSpPr>
            <p:spPr>
              <a:xfrm>
                <a:off x="126650" y="994241"/>
                <a:ext cx="7595467" cy="2185214"/>
              </a:xfrm>
              <a:prstGeom prst="rect">
                <a:avLst/>
              </a:prstGeom>
              <a:noFill/>
            </p:spPr>
            <p:txBody>
              <a:bodyPr wrap="square" rtlCol="0">
                <a:spAutoFit/>
              </a:bodyPr>
              <a:lstStyle/>
              <a:p>
                <a:pPr marL="285750" indent="-285750">
                  <a:buFont typeface="Arial" panose="020B0604020202020204" pitchFamily="34" charset="0"/>
                  <a:buChar char="•"/>
                </a:pPr>
                <a:r>
                  <a:rPr lang="en-US" sz="2000" dirty="0">
                    <a:latin typeface="Calibri" panose="020F0502020204030204" pitchFamily="34" charset="0"/>
                    <a:cs typeface="Calibri" panose="020F0502020204030204" pitchFamily="34" charset="0"/>
                  </a:rPr>
                  <a:t>Linear elastic </a:t>
                </a:r>
                <a:r>
                  <a:rPr lang="en-US" sz="2000" b="1" i="1" dirty="0">
                    <a:latin typeface="Calibri" panose="020F0502020204030204" pitchFamily="34" charset="0"/>
                    <a:cs typeface="Calibri" panose="020F0502020204030204" pitchFamily="34" charset="0"/>
                  </a:rPr>
                  <a:t>clamped beam </a:t>
                </a:r>
                <a:r>
                  <a:rPr lang="en-US" sz="2000" dirty="0">
                    <a:latin typeface="Calibri" panose="020F0502020204030204" pitchFamily="34" charset="0"/>
                    <a:cs typeface="Calibri" panose="020F0502020204030204" pitchFamily="34" charset="0"/>
                  </a:rPr>
                  <a:t>with Gaussian initial                       condition for the 𝑧-displacement.</a:t>
                </a:r>
              </a:p>
              <a:p>
                <a:pPr marL="285750" indent="-285750">
                  <a:buFont typeface="Arial" panose="020B0604020202020204" pitchFamily="34" charset="0"/>
                  <a:buChar char="•"/>
                </a:pPr>
                <a:endParaRPr lang="en-US" sz="8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000" dirty="0">
                    <a:latin typeface="Calibri" panose="020F0502020204030204" pitchFamily="34" charset="0"/>
                    <a:cs typeface="Calibri" panose="020F0502020204030204" pitchFamily="34" charset="0"/>
                  </a:rPr>
                  <a:t>Simple problem with analytical exact solution but very </a:t>
                </a:r>
                <a:r>
                  <a:rPr lang="en-US" sz="2000" b="1" i="1" dirty="0">
                    <a:latin typeface="Calibri" panose="020F0502020204030204" pitchFamily="34" charset="0"/>
                    <a:cs typeface="Calibri" panose="020F0502020204030204" pitchFamily="34" charset="0"/>
                  </a:rPr>
                  <a:t>stringent test </a:t>
                </a:r>
                <a:r>
                  <a:rPr lang="en-US" sz="2000" dirty="0">
                    <a:latin typeface="Calibri" panose="020F0502020204030204" pitchFamily="34" charset="0"/>
                    <a:cs typeface="Calibri" panose="020F0502020204030204" pitchFamily="34" charset="0"/>
                  </a:rPr>
                  <a:t>for discretization methods.</a:t>
                </a:r>
              </a:p>
              <a:p>
                <a:pPr marL="285750" indent="-285750">
                  <a:buFont typeface="Arial" panose="020B0604020202020204" pitchFamily="34" charset="0"/>
                  <a:buChar char="•"/>
                </a:pPr>
                <a:endParaRPr lang="en-US" sz="8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000" dirty="0">
                    <a:latin typeface="Calibri" panose="020F0502020204030204" pitchFamily="34" charset="0"/>
                    <a:cs typeface="Calibri" panose="020F0502020204030204" pitchFamily="34" charset="0"/>
                  </a:rPr>
                  <a:t>Test Schwarz with </a:t>
                </a:r>
                <a:r>
                  <a:rPr lang="en-US" sz="2000" b="1" i="1" dirty="0">
                    <a:latin typeface="Calibri" panose="020F0502020204030204" pitchFamily="34" charset="0"/>
                    <a:cs typeface="Calibri" panose="020F0502020204030204" pitchFamily="34" charset="0"/>
                  </a:rPr>
                  <a:t>2 subdomains</a:t>
                </a:r>
                <a:r>
                  <a:rPr lang="en-US" sz="2000" dirty="0">
                    <a:latin typeface="Calibri" panose="020F0502020204030204" pitchFamily="34" charset="0"/>
                    <a:cs typeface="Calibri" panose="020F0502020204030204" pitchFamily="34" charset="0"/>
                  </a:rPr>
                  <a:t>: </a:t>
                </a:r>
                <a14:m>
                  <m:oMath xmlns:m="http://schemas.openxmlformats.org/officeDocument/2006/math">
                    <m:sSub>
                      <m:sSubPr>
                        <m:ctrlPr>
                          <a:rPr lang="el-GR" sz="2000" i="1">
                            <a:latin typeface="Cambria Math" panose="02040503050406030204" pitchFamily="18" charset="0"/>
                            <a:ea typeface="Cambria Math" panose="02040503050406030204" pitchFamily="18" charset="0"/>
                            <a:cs typeface="Calibri" panose="020F0502020204030204" pitchFamily="34" charset="0"/>
                          </a:rPr>
                        </m:ctrlPr>
                      </m:sSubPr>
                      <m:e>
                        <m:r>
                          <m:rPr>
                            <m:sty m:val="p"/>
                          </m:rPr>
                          <a:rPr lang="el-GR" sz="2000" i="1">
                            <a:latin typeface="Cambria Math" panose="02040503050406030204" pitchFamily="18" charset="0"/>
                            <a:ea typeface="Cambria Math" panose="02040503050406030204" pitchFamily="18" charset="0"/>
                            <a:cs typeface="Calibri" panose="020F0502020204030204" pitchFamily="34" charset="0"/>
                          </a:rPr>
                          <m:t>Ω</m:t>
                        </m:r>
                      </m:e>
                      <m:sub>
                        <m:r>
                          <a:rPr lang="en-US" sz="2000" i="1">
                            <a:latin typeface="Cambria Math" panose="02040503050406030204" pitchFamily="18" charset="0"/>
                            <a:ea typeface="Cambria Math" panose="02040503050406030204" pitchFamily="18" charset="0"/>
                            <a:cs typeface="Calibri" panose="020F0502020204030204" pitchFamily="34" charset="0"/>
                          </a:rPr>
                          <m:t>0</m:t>
                        </m:r>
                      </m:sub>
                    </m:sSub>
                    <m:r>
                      <a:rPr lang="en-US" sz="2000" i="1">
                        <a:latin typeface="Cambria Math" panose="02040503050406030204" pitchFamily="18" charset="0"/>
                        <a:ea typeface="Cambria Math" panose="02040503050406030204" pitchFamily="18" charset="0"/>
                        <a:cs typeface="Calibri" panose="020F0502020204030204" pitchFamily="34" charset="0"/>
                      </a:rPr>
                      <m:t>=</m:t>
                    </m:r>
                    <m:d>
                      <m:dPr>
                        <m:ctrlPr>
                          <a:rPr lang="en-US" sz="2000" i="1" smtClean="0">
                            <a:latin typeface="Cambria Math" panose="02040503050406030204" pitchFamily="18" charset="0"/>
                            <a:ea typeface="Cambria Math" panose="02040503050406030204" pitchFamily="18" charset="0"/>
                            <a:cs typeface="Calibri" panose="020F0502020204030204" pitchFamily="34" charset="0"/>
                          </a:rPr>
                        </m:ctrlPr>
                      </m:dPr>
                      <m:e>
                        <m:r>
                          <a:rPr lang="en-US" sz="2000" i="1">
                            <a:latin typeface="Cambria Math" panose="02040503050406030204" pitchFamily="18" charset="0"/>
                            <a:ea typeface="Cambria Math" panose="02040503050406030204" pitchFamily="18" charset="0"/>
                            <a:cs typeface="Calibri" panose="020F0502020204030204" pitchFamily="34" charset="0"/>
                          </a:rPr>
                          <m:t>0,0.001</m:t>
                        </m:r>
                      </m:e>
                    </m:d>
                    <m:r>
                      <a:rPr lang="en-US" sz="2000" i="1">
                        <a:latin typeface="Cambria Math" panose="02040503050406030204" pitchFamily="18" charset="0"/>
                        <a:ea typeface="Cambria Math" panose="02040503050406030204" pitchFamily="18" charset="0"/>
                        <a:cs typeface="Calibri" panose="020F0502020204030204" pitchFamily="34" charset="0"/>
                      </a:rPr>
                      <m:t>×</m:t>
                    </m:r>
                    <m:d>
                      <m:dPr>
                        <m:ctrlPr>
                          <a:rPr lang="en-US" sz="2000" i="1">
                            <a:latin typeface="Cambria Math" panose="02040503050406030204" pitchFamily="18" charset="0"/>
                            <a:ea typeface="Cambria Math" panose="02040503050406030204" pitchFamily="18" charset="0"/>
                            <a:cs typeface="Calibri" panose="020F0502020204030204" pitchFamily="34" charset="0"/>
                          </a:rPr>
                        </m:ctrlPr>
                      </m:dPr>
                      <m:e>
                        <m:r>
                          <a:rPr lang="en-US" sz="2000" b="0" i="1" smtClean="0">
                            <a:latin typeface="Cambria Math" panose="02040503050406030204" pitchFamily="18" charset="0"/>
                            <a:ea typeface="Cambria Math" panose="02040503050406030204" pitchFamily="18" charset="0"/>
                            <a:cs typeface="Calibri" panose="020F0502020204030204" pitchFamily="34" charset="0"/>
                          </a:rPr>
                          <m:t>0,</m:t>
                        </m:r>
                        <m:r>
                          <a:rPr lang="en-US" sz="2000" i="1">
                            <a:latin typeface="Cambria Math" panose="02040503050406030204" pitchFamily="18" charset="0"/>
                            <a:ea typeface="Cambria Math" panose="02040503050406030204" pitchFamily="18" charset="0"/>
                            <a:cs typeface="Calibri" panose="020F0502020204030204" pitchFamily="34" charset="0"/>
                          </a:rPr>
                          <m:t>0.001</m:t>
                        </m:r>
                      </m:e>
                    </m:d>
                    <m:r>
                      <a:rPr lang="en-US" sz="2000" i="1">
                        <a:latin typeface="Cambria Math" panose="02040503050406030204" pitchFamily="18" charset="0"/>
                        <a:ea typeface="Cambria Math" panose="02040503050406030204" pitchFamily="18" charset="0"/>
                        <a:cs typeface="Calibri" panose="020F0502020204030204" pitchFamily="34" charset="0"/>
                      </a:rPr>
                      <m:t>×</m:t>
                    </m:r>
                    <m:d>
                      <m:dPr>
                        <m:ctrlPr>
                          <a:rPr lang="en-US" sz="2000" i="1">
                            <a:latin typeface="Cambria Math" panose="02040503050406030204" pitchFamily="18" charset="0"/>
                            <a:ea typeface="Cambria Math" panose="02040503050406030204" pitchFamily="18" charset="0"/>
                            <a:cs typeface="Calibri" panose="020F0502020204030204" pitchFamily="34" charset="0"/>
                          </a:rPr>
                        </m:ctrlPr>
                      </m:dPr>
                      <m:e>
                        <m:r>
                          <a:rPr lang="en-US" sz="2000" i="1">
                            <a:latin typeface="Cambria Math" panose="02040503050406030204" pitchFamily="18" charset="0"/>
                            <a:ea typeface="Cambria Math" panose="02040503050406030204" pitchFamily="18" charset="0"/>
                            <a:cs typeface="Calibri" panose="020F0502020204030204" pitchFamily="34" charset="0"/>
                          </a:rPr>
                          <m:t>0,0.75</m:t>
                        </m:r>
                      </m:e>
                    </m:d>
                    <m:r>
                      <a:rPr lang="en-US" sz="2000" i="1">
                        <a:latin typeface="Cambria Math" panose="02040503050406030204" pitchFamily="18" charset="0"/>
                        <a:ea typeface="Cambria Math" panose="02040503050406030204" pitchFamily="18" charset="0"/>
                        <a:cs typeface="Calibri" panose="020F0502020204030204" pitchFamily="34" charset="0"/>
                      </a:rPr>
                      <m:t>,</m:t>
                    </m:r>
                    <m:sSub>
                      <m:sSubPr>
                        <m:ctrlPr>
                          <a:rPr lang="el-GR" sz="2000" i="1">
                            <a:latin typeface="Cambria Math" panose="02040503050406030204" pitchFamily="18" charset="0"/>
                            <a:ea typeface="Cambria Math" panose="02040503050406030204" pitchFamily="18" charset="0"/>
                            <a:cs typeface="Calibri" panose="020F0502020204030204" pitchFamily="34" charset="0"/>
                          </a:rPr>
                        </m:ctrlPr>
                      </m:sSubPr>
                      <m:e>
                        <m:r>
                          <m:rPr>
                            <m:sty m:val="p"/>
                          </m:rPr>
                          <a:rPr lang="el-GR" sz="2000" i="1">
                            <a:latin typeface="Cambria Math" panose="02040503050406030204" pitchFamily="18" charset="0"/>
                            <a:ea typeface="Cambria Math" panose="02040503050406030204" pitchFamily="18" charset="0"/>
                            <a:cs typeface="Calibri" panose="020F0502020204030204" pitchFamily="34" charset="0"/>
                          </a:rPr>
                          <m:t>Ω</m:t>
                        </m:r>
                      </m:e>
                      <m:sub>
                        <m:r>
                          <a:rPr lang="en-US" sz="2000" i="1">
                            <a:latin typeface="Cambria Math" panose="02040503050406030204" pitchFamily="18" charset="0"/>
                            <a:ea typeface="Cambria Math" panose="02040503050406030204" pitchFamily="18" charset="0"/>
                            <a:cs typeface="Calibri" panose="020F0502020204030204" pitchFamily="34" charset="0"/>
                          </a:rPr>
                          <m:t>1</m:t>
                        </m:r>
                      </m:sub>
                    </m:sSub>
                    <m:r>
                      <a:rPr lang="en-US" sz="2000" i="1">
                        <a:latin typeface="Cambria Math" panose="02040503050406030204" pitchFamily="18" charset="0"/>
                        <a:ea typeface="Cambria Math" panose="02040503050406030204" pitchFamily="18" charset="0"/>
                        <a:cs typeface="Calibri" panose="020F0502020204030204" pitchFamily="34" charset="0"/>
                      </a:rPr>
                      <m:t>=</m:t>
                    </m:r>
                    <m:d>
                      <m:dPr>
                        <m:ctrlPr>
                          <a:rPr lang="en-US" sz="2000" i="1">
                            <a:latin typeface="Cambria Math" panose="02040503050406030204" pitchFamily="18" charset="0"/>
                            <a:ea typeface="Cambria Math" panose="02040503050406030204" pitchFamily="18" charset="0"/>
                            <a:cs typeface="Calibri" panose="020F0502020204030204" pitchFamily="34" charset="0"/>
                          </a:rPr>
                        </m:ctrlPr>
                      </m:dPr>
                      <m:e>
                        <m:r>
                          <a:rPr lang="en-US" sz="2000" i="1">
                            <a:latin typeface="Cambria Math" panose="02040503050406030204" pitchFamily="18" charset="0"/>
                            <a:ea typeface="Cambria Math" panose="02040503050406030204" pitchFamily="18" charset="0"/>
                            <a:cs typeface="Calibri" panose="020F0502020204030204" pitchFamily="34" charset="0"/>
                          </a:rPr>
                          <m:t>0,0.001</m:t>
                        </m:r>
                      </m:e>
                    </m:d>
                    <m:r>
                      <a:rPr lang="en-US" sz="2000" i="1">
                        <a:latin typeface="Cambria Math" panose="02040503050406030204" pitchFamily="18" charset="0"/>
                        <a:ea typeface="Cambria Math" panose="02040503050406030204" pitchFamily="18" charset="0"/>
                        <a:cs typeface="Calibri" panose="020F0502020204030204" pitchFamily="34" charset="0"/>
                      </a:rPr>
                      <m:t>×</m:t>
                    </m:r>
                    <m:d>
                      <m:dPr>
                        <m:ctrlPr>
                          <a:rPr lang="en-US" sz="2000" i="1">
                            <a:latin typeface="Cambria Math" panose="02040503050406030204" pitchFamily="18" charset="0"/>
                            <a:ea typeface="Cambria Math" panose="02040503050406030204" pitchFamily="18" charset="0"/>
                            <a:cs typeface="Calibri" panose="020F0502020204030204" pitchFamily="34" charset="0"/>
                          </a:rPr>
                        </m:ctrlPr>
                      </m:dPr>
                      <m:e>
                        <m:r>
                          <a:rPr lang="en-US" sz="2000" b="0" i="1" smtClean="0">
                            <a:latin typeface="Cambria Math" panose="02040503050406030204" pitchFamily="18" charset="0"/>
                            <a:ea typeface="Cambria Math" panose="02040503050406030204" pitchFamily="18" charset="0"/>
                            <a:cs typeface="Calibri" panose="020F0502020204030204" pitchFamily="34" charset="0"/>
                          </a:rPr>
                          <m:t>0,</m:t>
                        </m:r>
                        <m:r>
                          <a:rPr lang="en-US" sz="2000" i="1">
                            <a:latin typeface="Cambria Math" panose="02040503050406030204" pitchFamily="18" charset="0"/>
                            <a:ea typeface="Cambria Math" panose="02040503050406030204" pitchFamily="18" charset="0"/>
                            <a:cs typeface="Calibri" panose="020F0502020204030204" pitchFamily="34" charset="0"/>
                          </a:rPr>
                          <m:t>0.001</m:t>
                        </m:r>
                      </m:e>
                    </m:d>
                    <m:r>
                      <a:rPr lang="en-US" sz="2000" i="1">
                        <a:latin typeface="Cambria Math" panose="02040503050406030204" pitchFamily="18" charset="0"/>
                        <a:ea typeface="Cambria Math" panose="02040503050406030204" pitchFamily="18" charset="0"/>
                        <a:cs typeface="Calibri" panose="020F0502020204030204" pitchFamily="34" charset="0"/>
                      </a:rPr>
                      <m:t>×</m:t>
                    </m:r>
                    <m:d>
                      <m:dPr>
                        <m:ctrlPr>
                          <a:rPr lang="en-US" sz="2000" i="1">
                            <a:latin typeface="Cambria Math" panose="02040503050406030204" pitchFamily="18" charset="0"/>
                            <a:ea typeface="Cambria Math" panose="02040503050406030204" pitchFamily="18" charset="0"/>
                            <a:cs typeface="Calibri" panose="020F0502020204030204" pitchFamily="34" charset="0"/>
                          </a:rPr>
                        </m:ctrlPr>
                      </m:dPr>
                      <m:e>
                        <m:r>
                          <a:rPr lang="en-US" sz="2000" i="1">
                            <a:latin typeface="Cambria Math" panose="02040503050406030204" pitchFamily="18" charset="0"/>
                            <a:ea typeface="Cambria Math" panose="02040503050406030204" pitchFamily="18" charset="0"/>
                            <a:cs typeface="Calibri" panose="020F0502020204030204" pitchFamily="34" charset="0"/>
                          </a:rPr>
                          <m:t>0.25,1</m:t>
                        </m:r>
                      </m:e>
                    </m:d>
                  </m:oMath>
                </a14:m>
                <a:r>
                  <a:rPr lang="en-US" sz="2000" dirty="0">
                    <a:latin typeface="Calibri" panose="020F0502020204030204" pitchFamily="34" charset="0"/>
                    <a:ea typeface="Cambria Math" panose="02040503050406030204" pitchFamily="18" charset="0"/>
                    <a:cs typeface="Calibri" panose="020F0502020204030204" pitchFamily="34" charset="0"/>
                  </a:rPr>
                  <a:t>. </a:t>
                </a:r>
                <a:endParaRPr lang="en-US" sz="2000" dirty="0">
                  <a:latin typeface="Calibri" panose="020F0502020204030204" pitchFamily="34" charset="0"/>
                  <a:cs typeface="Calibri" panose="020F0502020204030204" pitchFamily="34" charset="0"/>
                </a:endParaRPr>
              </a:p>
            </p:txBody>
          </p:sp>
        </mc:Choice>
        <mc:Fallback xmlns="">
          <p:sp>
            <p:nvSpPr>
              <p:cNvPr id="3" name="TextBox 2">
                <a:extLst>
                  <a:ext uri="{FF2B5EF4-FFF2-40B4-BE49-F238E27FC236}">
                    <a16:creationId xmlns:a16="http://schemas.microsoft.com/office/drawing/2014/main" id="{9187D449-5266-4C34-8910-5A468DFA57C2}"/>
                  </a:ext>
                </a:extLst>
              </p:cNvPr>
              <p:cNvSpPr txBox="1">
                <a:spLocks noRot="1" noChangeAspect="1" noMove="1" noResize="1" noEditPoints="1" noAdjustHandles="1" noChangeArrowheads="1" noChangeShapeType="1" noTextEdit="1"/>
              </p:cNvSpPr>
              <p:nvPr/>
            </p:nvSpPr>
            <p:spPr>
              <a:xfrm>
                <a:off x="126650" y="994241"/>
                <a:ext cx="7595467" cy="2185214"/>
              </a:xfrm>
              <a:prstGeom prst="rect">
                <a:avLst/>
              </a:prstGeom>
              <a:blipFill>
                <a:blip r:embed="rId3"/>
                <a:stretch>
                  <a:fillRect l="-722" t="-1393" r="-482" b="-3900"/>
                </a:stretch>
              </a:blipFill>
            </p:spPr>
            <p:txBody>
              <a:bodyPr/>
              <a:lstStyle/>
              <a:p>
                <a:r>
                  <a:rPr lang="en-US">
                    <a:noFill/>
                  </a:rPr>
                  <a:t> </a:t>
                </a:r>
              </a:p>
            </p:txBody>
          </p:sp>
        </mc:Fallback>
      </mc:AlternateContent>
      <p:pic>
        <p:nvPicPr>
          <p:cNvPr id="7" name="Picture 6">
            <a:extLst>
              <a:ext uri="{FF2B5EF4-FFF2-40B4-BE49-F238E27FC236}">
                <a16:creationId xmlns:a16="http://schemas.microsoft.com/office/drawing/2014/main" id="{2E4E1367-CBFC-48B4-82CA-CC3E58E3242D}"/>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rot="5400000">
            <a:off x="6222272" y="3521935"/>
            <a:ext cx="4576199" cy="844917"/>
          </a:xfrm>
          <a:prstGeom prst="rect">
            <a:avLst/>
          </a:prstGeom>
        </p:spPr>
      </p:pic>
      <p:sp>
        <p:nvSpPr>
          <p:cNvPr id="8" name="Rectangle 7">
            <a:extLst>
              <a:ext uri="{FF2B5EF4-FFF2-40B4-BE49-F238E27FC236}">
                <a16:creationId xmlns:a16="http://schemas.microsoft.com/office/drawing/2014/main" id="{D4FA8F32-AEFB-405E-9A18-57FF999C8C46}"/>
              </a:ext>
            </a:extLst>
          </p:cNvPr>
          <p:cNvSpPr/>
          <p:nvPr/>
        </p:nvSpPr>
        <p:spPr>
          <a:xfrm rot="5400000">
            <a:off x="6060777" y="3645082"/>
            <a:ext cx="4754879" cy="741856"/>
          </a:xfrm>
          <a:prstGeom prst="rect">
            <a:avLst/>
          </a:prstGeom>
          <a:noFill/>
          <a:ln w="9525">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9" name="Picture 8">
            <a:extLst>
              <a:ext uri="{FF2B5EF4-FFF2-40B4-BE49-F238E27FC236}">
                <a16:creationId xmlns:a16="http://schemas.microsoft.com/office/drawing/2014/main" id="{10944306-D4EA-427A-A56B-943FE12024AD}"/>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126650" y="3179455"/>
            <a:ext cx="4427920" cy="3445727"/>
          </a:xfrm>
          <a:prstGeom prst="rect">
            <a:avLst/>
          </a:prstGeom>
        </p:spPr>
      </p:pic>
      <p:sp>
        <p:nvSpPr>
          <p:cNvPr id="4" name="TextBox 3">
            <a:extLst>
              <a:ext uri="{FF2B5EF4-FFF2-40B4-BE49-F238E27FC236}">
                <a16:creationId xmlns:a16="http://schemas.microsoft.com/office/drawing/2014/main" id="{FF3081C7-B9E1-4AA4-B355-7521D02DDEC4}"/>
              </a:ext>
            </a:extLst>
          </p:cNvPr>
          <p:cNvSpPr txBox="1"/>
          <p:nvPr/>
        </p:nvSpPr>
        <p:spPr>
          <a:xfrm>
            <a:off x="4899742" y="3382868"/>
            <a:ext cx="2497873" cy="1477328"/>
          </a:xfrm>
          <a:prstGeom prst="rect">
            <a:avLst/>
          </a:prstGeom>
          <a:noFill/>
          <a:ln>
            <a:solidFill>
              <a:schemeClr val="tx1"/>
            </a:solidFill>
          </a:ln>
        </p:spPr>
        <p:txBody>
          <a:bodyPr wrap="square" rtlCol="0">
            <a:spAutoFit/>
          </a:bodyPr>
          <a:lstStyle/>
          <a:p>
            <a:pPr algn="ctr"/>
            <a:r>
              <a:rPr lang="en-US" b="1" i="1" dirty="0">
                <a:latin typeface="Calibri" panose="020F0502020204030204" pitchFamily="34" charset="0"/>
                <a:cs typeface="Calibri" panose="020F0502020204030204" pitchFamily="34" charset="0"/>
              </a:rPr>
              <a:t>Left: </a:t>
            </a:r>
            <a:r>
              <a:rPr lang="en-US" dirty="0">
                <a:latin typeface="Calibri" panose="020F0502020204030204" pitchFamily="34" charset="0"/>
                <a:cs typeface="Calibri" panose="020F0502020204030204" pitchFamily="34" charset="0"/>
              </a:rPr>
              <a:t>Initial condition (blue) and final solution (red).  Wave profile is negative of initial profile at time  T = 1.0e-3.</a:t>
            </a:r>
          </a:p>
        </p:txBody>
      </p:sp>
      <mc:AlternateContent xmlns:mc="http://schemas.openxmlformats.org/markup-compatibility/2006" xmlns:a14="http://schemas.microsoft.com/office/drawing/2010/main">
        <mc:Choice Requires="a14">
          <p:sp>
            <p:nvSpPr>
              <p:cNvPr id="11" name="TextBox 10">
                <a:extLst>
                  <a:ext uri="{FF2B5EF4-FFF2-40B4-BE49-F238E27FC236}">
                    <a16:creationId xmlns:a16="http://schemas.microsoft.com/office/drawing/2014/main" id="{5478C493-7D6D-4C01-95B6-7790DC6A5ECF}"/>
                  </a:ext>
                </a:extLst>
              </p:cNvPr>
              <p:cNvSpPr txBox="1"/>
              <p:nvPr/>
            </p:nvSpPr>
            <p:spPr>
              <a:xfrm>
                <a:off x="4833351" y="5075716"/>
                <a:ext cx="2888766" cy="1077218"/>
              </a:xfrm>
              <a:prstGeom prst="rect">
                <a:avLst/>
              </a:prstGeom>
              <a:noFill/>
              <a:ln>
                <a:solidFill>
                  <a:schemeClr val="tx1"/>
                </a:solidFill>
              </a:ln>
            </p:spPr>
            <p:txBody>
              <a:bodyPr wrap="square" rtlCol="0">
                <a:spAutoFit/>
              </a:bodyPr>
              <a:lstStyle/>
              <a:p>
                <a:pPr algn="ctr"/>
                <a:r>
                  <a:rPr lang="en-US" b="1" i="1" dirty="0">
                    <a:latin typeface="Calibri" panose="020F0502020204030204" pitchFamily="34" charset="0"/>
                    <a:cs typeface="Calibri" panose="020F0502020204030204" pitchFamily="34" charset="0"/>
                  </a:rPr>
                  <a:t>Time-</a:t>
                </a:r>
                <a:r>
                  <a:rPr lang="en-US" b="1" i="1" dirty="0" err="1">
                    <a:latin typeface="Calibri" panose="020F0502020204030204" pitchFamily="34" charset="0"/>
                    <a:cs typeface="Calibri" panose="020F0502020204030204" pitchFamily="34" charset="0"/>
                  </a:rPr>
                  <a:t>discretizations</a:t>
                </a:r>
                <a:r>
                  <a:rPr lang="en-US" b="1" i="1" dirty="0">
                    <a:latin typeface="Calibri" panose="020F0502020204030204" pitchFamily="34" charset="0"/>
                    <a:cs typeface="Calibri" panose="020F0502020204030204" pitchFamily="34" charset="0"/>
                  </a:rPr>
                  <a:t>:</a:t>
                </a:r>
                <a:r>
                  <a:rPr lang="en-US" b="1" dirty="0">
                    <a:latin typeface="Calibri" panose="020F0502020204030204" pitchFamily="34" charset="0"/>
                    <a:cs typeface="Calibri" panose="020F0502020204030204" pitchFamily="34" charset="0"/>
                  </a:rPr>
                  <a:t> </a:t>
                </a:r>
                <a:r>
                  <a:rPr lang="en-US" dirty="0">
                    <a:latin typeface="Calibri" panose="020F0502020204030204" pitchFamily="34" charset="0"/>
                    <a:cs typeface="Calibri" panose="020F0502020204030204" pitchFamily="34" charset="0"/>
                  </a:rPr>
                  <a:t>Newmark (implicit, explicit)</a:t>
                </a:r>
                <a14:m>
                  <m:oMath xmlns:m="http://schemas.openxmlformats.org/officeDocument/2006/math">
                    <m:r>
                      <a:rPr lang="en-US" b="0" i="0" smtClean="0">
                        <a:latin typeface="Cambria Math" panose="02040503050406030204" pitchFamily="18" charset="0"/>
                        <a:ea typeface="Cambria Math" panose="02040503050406030204" pitchFamily="18" charset="0"/>
                        <a:cs typeface="Calibri" panose="020F0502020204030204" pitchFamily="34" charset="0"/>
                      </a:rPr>
                      <m:t>.</m:t>
                    </m:r>
                  </m:oMath>
                </a14:m>
                <a:endParaRPr lang="en-US" dirty="0">
                  <a:latin typeface="Calibri" panose="020F0502020204030204" pitchFamily="34" charset="0"/>
                  <a:cs typeface="Calibri" panose="020F0502020204030204" pitchFamily="34" charset="0"/>
                </a:endParaRPr>
              </a:p>
              <a:p>
                <a:endParaRPr lang="en-US" sz="1000" dirty="0">
                  <a:latin typeface="Calibri" panose="020F0502020204030204" pitchFamily="34" charset="0"/>
                  <a:cs typeface="Calibri" panose="020F0502020204030204" pitchFamily="34" charset="0"/>
                </a:endParaRPr>
              </a:p>
              <a:p>
                <a:pPr algn="ctr"/>
                <a:r>
                  <a:rPr lang="en-US" b="1" i="1" dirty="0">
                    <a:latin typeface="Calibri" panose="020F0502020204030204" pitchFamily="34" charset="0"/>
                    <a:cs typeface="Calibri" panose="020F0502020204030204" pitchFamily="34" charset="0"/>
                  </a:rPr>
                  <a:t>Meshes:</a:t>
                </a:r>
                <a:r>
                  <a:rPr lang="en-US" dirty="0">
                    <a:latin typeface="Calibri" panose="020F0502020204030204" pitchFamily="34" charset="0"/>
                    <a:cs typeface="Calibri" panose="020F0502020204030204" pitchFamily="34" charset="0"/>
                  </a:rPr>
                  <a:t> HEX, TET</a:t>
                </a:r>
              </a:p>
            </p:txBody>
          </p:sp>
        </mc:Choice>
        <mc:Fallback xmlns="">
          <p:sp>
            <p:nvSpPr>
              <p:cNvPr id="11" name="TextBox 10">
                <a:extLst>
                  <a:ext uri="{FF2B5EF4-FFF2-40B4-BE49-F238E27FC236}">
                    <a16:creationId xmlns:a16="http://schemas.microsoft.com/office/drawing/2014/main" id="{5478C493-7D6D-4C01-95B6-7790DC6A5ECF}"/>
                  </a:ext>
                </a:extLst>
              </p:cNvPr>
              <p:cNvSpPr txBox="1">
                <a:spLocks noRot="1" noChangeAspect="1" noMove="1" noResize="1" noEditPoints="1" noAdjustHandles="1" noChangeArrowheads="1" noChangeShapeType="1" noTextEdit="1"/>
              </p:cNvSpPr>
              <p:nvPr/>
            </p:nvSpPr>
            <p:spPr>
              <a:xfrm>
                <a:off x="4833351" y="5075716"/>
                <a:ext cx="2888766" cy="1077218"/>
              </a:xfrm>
              <a:prstGeom prst="rect">
                <a:avLst/>
              </a:prstGeom>
              <a:blipFill>
                <a:blip r:embed="rId6"/>
                <a:stretch>
                  <a:fillRect t="-2809" b="-7865"/>
                </a:stretch>
              </a:blipFill>
              <a:ln>
                <a:solidFill>
                  <a:schemeClr val="tx1"/>
                </a:solidFill>
              </a:ln>
            </p:spPr>
            <p:txBody>
              <a:bodyPr/>
              <a:lstStyle/>
              <a:p>
                <a:r>
                  <a:rPr lang="en-US">
                    <a:noFill/>
                  </a:rPr>
                  <a:t> </a:t>
                </a:r>
              </a:p>
            </p:txBody>
          </p:sp>
        </mc:Fallback>
      </mc:AlternateContent>
      <p:sp>
        <p:nvSpPr>
          <p:cNvPr id="2" name="Slide Number Placeholder 1">
            <a:extLst>
              <a:ext uri="{FF2B5EF4-FFF2-40B4-BE49-F238E27FC236}">
                <a16:creationId xmlns:a16="http://schemas.microsoft.com/office/drawing/2014/main" id="{7D4B3BDB-A4B7-4169-8179-5F11E9E4D1D2}"/>
              </a:ext>
            </a:extLst>
          </p:cNvPr>
          <p:cNvSpPr>
            <a:spLocks noGrp="1"/>
          </p:cNvSpPr>
          <p:nvPr>
            <p:ph type="sldNum" sz="quarter" idx="12"/>
          </p:nvPr>
        </p:nvSpPr>
        <p:spPr/>
        <p:txBody>
          <a:bodyPr/>
          <a:lstStyle/>
          <a:p>
            <a:fld id="{A5E55A7B-7854-E145-92D9-B491DF4BAE2D}" type="slidenum">
              <a:rPr lang="en-US" smtClean="0"/>
              <a:pPr/>
              <a:t>49</a:t>
            </a:fld>
            <a:endParaRPr lang="en-US" dirty="0"/>
          </a:p>
        </p:txBody>
      </p:sp>
    </p:spTree>
    <p:extLst>
      <p:ext uri="{BB962C8B-B14F-4D97-AF65-F5344CB8AC3E}">
        <p14:creationId xmlns:p14="http://schemas.microsoft.com/office/powerpoint/2010/main" val="2321906866"/>
      </p:ext>
    </p:extLst>
  </p:cSld>
  <p:clrMapOvr>
    <a:masterClrMapping/>
  </p:clrMapOvr>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1" name="clamped_zdisp_tet_hex_explCM_impl_E1e9_zpts">
            <a:hlinkClick r:id="" action="ppaction://media"/>
            <a:extLst>
              <a:ext uri="{FF2B5EF4-FFF2-40B4-BE49-F238E27FC236}">
                <a16:creationId xmlns:a16="http://schemas.microsoft.com/office/drawing/2014/main" id="{871BB787-E337-4E8B-BA92-9189BBD43C55}"/>
              </a:ext>
            </a:extLst>
          </p:cNvPr>
          <p:cNvPicPr>
            <a:picLocks noChangeAspect="1"/>
          </p:cNvPicPr>
          <p:nvPr>
            <a:videoFile r:link="rId2"/>
            <p:extLst>
              <p:ext uri="{DAA4B4D4-6D71-4841-9C94-3DE7FCFB9230}">
                <p14:media xmlns:p14="http://schemas.microsoft.com/office/powerpoint/2010/main" r:embed="rId1"/>
              </p:ext>
            </p:extLst>
          </p:nvPr>
        </p:nvPicPr>
        <p:blipFill>
          <a:blip r:embed="rId7"/>
          <a:stretch>
            <a:fillRect/>
          </a:stretch>
        </p:blipFill>
        <p:spPr>
          <a:xfrm>
            <a:off x="175182" y="854010"/>
            <a:ext cx="4257040" cy="3079713"/>
          </a:xfrm>
          <a:prstGeom prst="rect">
            <a:avLst/>
          </a:prstGeom>
        </p:spPr>
      </p:pic>
      <p:sp>
        <p:nvSpPr>
          <p:cNvPr id="12" name="TextBox 11">
            <a:extLst>
              <a:ext uri="{FF2B5EF4-FFF2-40B4-BE49-F238E27FC236}">
                <a16:creationId xmlns:a16="http://schemas.microsoft.com/office/drawing/2014/main" id="{7A38DBE3-B307-4119-83C1-E12E4D771038}"/>
              </a:ext>
            </a:extLst>
          </p:cNvPr>
          <p:cNvSpPr txBox="1"/>
          <p:nvPr/>
        </p:nvSpPr>
        <p:spPr>
          <a:xfrm>
            <a:off x="1225613" y="2712411"/>
            <a:ext cx="2156178" cy="307777"/>
          </a:xfrm>
          <a:prstGeom prst="rect">
            <a:avLst/>
          </a:prstGeom>
          <a:noFill/>
        </p:spPr>
        <p:txBody>
          <a:bodyPr wrap="square" rtlCol="0">
            <a:spAutoFit/>
          </a:bodyPr>
          <a:lstStyle/>
          <a:p>
            <a:pPr algn="ctr"/>
            <a:r>
              <a:rPr lang="en-US" sz="1400" dirty="0">
                <a:latin typeface="Calibri" panose="020F0502020204030204" pitchFamily="34" charset="0"/>
                <a:cs typeface="Calibri" panose="020F0502020204030204" pitchFamily="34" charset="0"/>
              </a:rPr>
              <a:t>z-displacement</a:t>
            </a:r>
          </a:p>
        </p:txBody>
      </p:sp>
      <p:sp>
        <p:nvSpPr>
          <p:cNvPr id="14" name="Rectangle 13">
            <a:extLst>
              <a:ext uri="{FF2B5EF4-FFF2-40B4-BE49-F238E27FC236}">
                <a16:creationId xmlns:a16="http://schemas.microsoft.com/office/drawing/2014/main" id="{D9E577E9-D868-429E-A352-E5599F125415}"/>
              </a:ext>
            </a:extLst>
          </p:cNvPr>
          <p:cNvSpPr/>
          <p:nvPr/>
        </p:nvSpPr>
        <p:spPr>
          <a:xfrm>
            <a:off x="259731" y="4143295"/>
            <a:ext cx="8488412" cy="646331"/>
          </a:xfrm>
          <a:prstGeom prst="rect">
            <a:avLst/>
          </a:prstGeom>
        </p:spPr>
        <p:txBody>
          <a:bodyPr wrap="square">
            <a:spAutoFit/>
          </a:bodyPr>
          <a:lstStyle/>
          <a:p>
            <a:r>
              <a:rPr lang="en-US" b="1" i="1" u="sng" dirty="0">
                <a:latin typeface="NimbusRomNo9L-Regu"/>
              </a:rPr>
              <a:t>Table 1:</a:t>
            </a:r>
            <a:r>
              <a:rPr lang="en-US" b="1" i="1" dirty="0">
                <a:latin typeface="NimbusRomNo9L-Regu"/>
              </a:rPr>
              <a:t> </a:t>
            </a:r>
            <a:r>
              <a:rPr lang="en-US" dirty="0">
                <a:latin typeface="NimbusRomNo9L-Regu"/>
              </a:rPr>
              <a:t>Averaged (over times + domains) relative errors in </a:t>
            </a:r>
            <a:r>
              <a:rPr lang="en-US" b="1" dirty="0">
                <a:solidFill>
                  <a:srgbClr val="002060"/>
                </a:solidFill>
                <a:latin typeface="CMMI8"/>
              </a:rPr>
              <a:t>z</a:t>
            </a:r>
            <a:r>
              <a:rPr lang="en-US" b="1" dirty="0">
                <a:solidFill>
                  <a:srgbClr val="002060"/>
                </a:solidFill>
                <a:latin typeface="NimbusRomNo9L-Regu"/>
              </a:rPr>
              <a:t>–displacement </a:t>
            </a:r>
            <a:r>
              <a:rPr lang="en-US" dirty="0">
                <a:solidFill>
                  <a:srgbClr val="002060"/>
                </a:solidFill>
                <a:latin typeface="NimbusRomNo9L-Regu"/>
              </a:rPr>
              <a:t>(blue) </a:t>
            </a:r>
            <a:r>
              <a:rPr lang="en-US" dirty="0">
                <a:latin typeface="NimbusRomNo9L-Regu"/>
              </a:rPr>
              <a:t>and </a:t>
            </a:r>
            <a:r>
              <a:rPr lang="en-US" b="1" dirty="0">
                <a:solidFill>
                  <a:srgbClr val="006600"/>
                </a:solidFill>
                <a:latin typeface="NimbusRomNo9L-Regu"/>
              </a:rPr>
              <a:t>z-velocity </a:t>
            </a:r>
            <a:r>
              <a:rPr lang="en-US" dirty="0">
                <a:solidFill>
                  <a:srgbClr val="006600"/>
                </a:solidFill>
                <a:latin typeface="NimbusRomNo9L-Regu"/>
              </a:rPr>
              <a:t>(green) </a:t>
            </a:r>
            <a:r>
              <a:rPr lang="en-US" dirty="0">
                <a:latin typeface="NimbusRomNo9L-Regu"/>
              </a:rPr>
              <a:t>for</a:t>
            </a:r>
            <a:r>
              <a:rPr lang="en-US" b="1" dirty="0">
                <a:latin typeface="NimbusRomNo9L-Regu"/>
              </a:rPr>
              <a:t> </a:t>
            </a:r>
            <a:r>
              <a:rPr lang="en-US" dirty="0">
                <a:latin typeface="NimbusRomNo9L-Regu"/>
              </a:rPr>
              <a:t>several different Schwarz couplings, 50% overlap volume fraction</a:t>
            </a:r>
            <a:endParaRPr lang="en-US" dirty="0"/>
          </a:p>
        </p:txBody>
      </p:sp>
      <p:sp>
        <p:nvSpPr>
          <p:cNvPr id="15" name="TextBox 14">
            <a:extLst>
              <a:ext uri="{FF2B5EF4-FFF2-40B4-BE49-F238E27FC236}">
                <a16:creationId xmlns:a16="http://schemas.microsoft.com/office/drawing/2014/main" id="{67511933-FD45-4C1D-BFD3-C1326E948688}"/>
              </a:ext>
            </a:extLst>
          </p:cNvPr>
          <p:cNvSpPr txBox="1"/>
          <p:nvPr/>
        </p:nvSpPr>
        <p:spPr>
          <a:xfrm>
            <a:off x="0" y="6545766"/>
            <a:ext cx="5890178" cy="338554"/>
          </a:xfrm>
          <a:prstGeom prst="rect">
            <a:avLst/>
          </a:prstGeom>
          <a:noFill/>
        </p:spPr>
        <p:txBody>
          <a:bodyPr wrap="square" rtlCol="0">
            <a:spAutoFit/>
          </a:bodyPr>
          <a:lstStyle/>
          <a:p>
            <a:r>
              <a:rPr lang="en-US" sz="1600" dirty="0">
                <a:solidFill>
                  <a:schemeClr val="bg1"/>
                </a:solidFill>
                <a:latin typeface="Calibri" panose="020F0502020204030204" pitchFamily="34" charset="0"/>
                <a:cs typeface="Calibri" panose="020F0502020204030204" pitchFamily="34" charset="0"/>
              </a:rPr>
              <a:t>LM = Lumped Mass, CM = Consistent Mass</a:t>
            </a:r>
          </a:p>
        </p:txBody>
      </p:sp>
      <p:pic>
        <p:nvPicPr>
          <p:cNvPr id="13" name="clamped_zvel_tet_hex_explCM_impl_E1e9_zpts">
            <a:hlinkClick r:id="" action="ppaction://media"/>
            <a:extLst>
              <a:ext uri="{FF2B5EF4-FFF2-40B4-BE49-F238E27FC236}">
                <a16:creationId xmlns:a16="http://schemas.microsoft.com/office/drawing/2014/main" id="{B60B8B61-1470-47C2-87AA-6F5FB84AF569}"/>
              </a:ext>
            </a:extLst>
          </p:cNvPr>
          <p:cNvPicPr>
            <a:picLocks noChangeAspect="1"/>
          </p:cNvPicPr>
          <p:nvPr>
            <a:videoFile r:link="rId4"/>
            <p:extLst>
              <p:ext uri="{DAA4B4D4-6D71-4841-9C94-3DE7FCFB9230}">
                <p14:media xmlns:p14="http://schemas.microsoft.com/office/powerpoint/2010/main" r:embed="rId3"/>
              </p:ext>
            </p:extLst>
          </p:nvPr>
        </p:nvPicPr>
        <p:blipFill>
          <a:blip r:embed="rId8"/>
          <a:stretch>
            <a:fillRect/>
          </a:stretch>
        </p:blipFill>
        <p:spPr>
          <a:xfrm>
            <a:off x="4731650" y="861727"/>
            <a:ext cx="4257041" cy="3079714"/>
          </a:xfrm>
          <a:prstGeom prst="rect">
            <a:avLst/>
          </a:prstGeom>
        </p:spPr>
      </p:pic>
      <p:sp>
        <p:nvSpPr>
          <p:cNvPr id="16" name="TextBox 15">
            <a:extLst>
              <a:ext uri="{FF2B5EF4-FFF2-40B4-BE49-F238E27FC236}">
                <a16:creationId xmlns:a16="http://schemas.microsoft.com/office/drawing/2014/main" id="{93ADB5C6-5A77-4597-A652-14797A65B33C}"/>
              </a:ext>
            </a:extLst>
          </p:cNvPr>
          <p:cNvSpPr txBox="1"/>
          <p:nvPr/>
        </p:nvSpPr>
        <p:spPr>
          <a:xfrm>
            <a:off x="5658998" y="2521484"/>
            <a:ext cx="2156178" cy="307777"/>
          </a:xfrm>
          <a:prstGeom prst="rect">
            <a:avLst/>
          </a:prstGeom>
          <a:noFill/>
        </p:spPr>
        <p:txBody>
          <a:bodyPr wrap="square" rtlCol="0">
            <a:spAutoFit/>
          </a:bodyPr>
          <a:lstStyle/>
          <a:p>
            <a:pPr algn="ctr"/>
            <a:r>
              <a:rPr lang="en-US" sz="1400" dirty="0">
                <a:latin typeface="Calibri" panose="020F0502020204030204" pitchFamily="34" charset="0"/>
                <a:cs typeface="Calibri" panose="020F0502020204030204" pitchFamily="34" charset="0"/>
              </a:rPr>
              <a:t>z-velocity</a:t>
            </a:r>
          </a:p>
        </p:txBody>
      </p:sp>
      <p:graphicFrame>
        <p:nvGraphicFramePr>
          <p:cNvPr id="3" name="Table 2">
            <a:extLst>
              <a:ext uri="{FF2B5EF4-FFF2-40B4-BE49-F238E27FC236}">
                <a16:creationId xmlns:a16="http://schemas.microsoft.com/office/drawing/2014/main" id="{FF8A722A-A0C6-42D6-A8E2-CB62C20294C8}"/>
              </a:ext>
            </a:extLst>
          </p:cNvPr>
          <p:cNvGraphicFramePr>
            <a:graphicFrameLocks noGrp="1"/>
          </p:cNvGraphicFramePr>
          <p:nvPr>
            <p:extLst>
              <p:ext uri="{D42A27DB-BD31-4B8C-83A1-F6EECF244321}">
                <p14:modId xmlns:p14="http://schemas.microsoft.com/office/powerpoint/2010/main" val="282386530"/>
              </p:ext>
            </p:extLst>
          </p:nvPr>
        </p:nvGraphicFramePr>
        <p:xfrm>
          <a:off x="338823" y="4864277"/>
          <a:ext cx="8330228" cy="1412240"/>
        </p:xfrm>
        <a:graphic>
          <a:graphicData uri="http://schemas.openxmlformats.org/drawingml/2006/table">
            <a:tbl>
              <a:tblPr firstRow="1" bandRow="1">
                <a:tableStyleId>{5C22544A-7EE6-4342-B048-85BDC9FD1C3A}</a:tableStyleId>
              </a:tblPr>
              <a:tblGrid>
                <a:gridCol w="2304826">
                  <a:extLst>
                    <a:ext uri="{9D8B030D-6E8A-4147-A177-3AD203B41FA5}">
                      <a16:colId xmlns:a16="http://schemas.microsoft.com/office/drawing/2014/main" val="3522214855"/>
                    </a:ext>
                  </a:extLst>
                </a:gridCol>
                <a:gridCol w="833799">
                  <a:extLst>
                    <a:ext uri="{9D8B030D-6E8A-4147-A177-3AD203B41FA5}">
                      <a16:colId xmlns:a16="http://schemas.microsoft.com/office/drawing/2014/main" val="2195667130"/>
                    </a:ext>
                  </a:extLst>
                </a:gridCol>
                <a:gridCol w="833799">
                  <a:extLst>
                    <a:ext uri="{9D8B030D-6E8A-4147-A177-3AD203B41FA5}">
                      <a16:colId xmlns:a16="http://schemas.microsoft.com/office/drawing/2014/main" val="2187848425"/>
                    </a:ext>
                  </a:extLst>
                </a:gridCol>
                <a:gridCol w="1182838">
                  <a:extLst>
                    <a:ext uri="{9D8B030D-6E8A-4147-A177-3AD203B41FA5}">
                      <a16:colId xmlns:a16="http://schemas.microsoft.com/office/drawing/2014/main" val="3094321198"/>
                    </a:ext>
                  </a:extLst>
                </a:gridCol>
                <a:gridCol w="966487">
                  <a:extLst>
                    <a:ext uri="{9D8B030D-6E8A-4147-A177-3AD203B41FA5}">
                      <a16:colId xmlns:a16="http://schemas.microsoft.com/office/drawing/2014/main" val="630697049"/>
                    </a:ext>
                  </a:extLst>
                </a:gridCol>
                <a:gridCol w="1249470">
                  <a:extLst>
                    <a:ext uri="{9D8B030D-6E8A-4147-A177-3AD203B41FA5}">
                      <a16:colId xmlns:a16="http://schemas.microsoft.com/office/drawing/2014/main" val="820559228"/>
                    </a:ext>
                  </a:extLst>
                </a:gridCol>
                <a:gridCol w="959009">
                  <a:extLst>
                    <a:ext uri="{9D8B030D-6E8A-4147-A177-3AD203B41FA5}">
                      <a16:colId xmlns:a16="http://schemas.microsoft.com/office/drawing/2014/main" val="1793621991"/>
                    </a:ext>
                  </a:extLst>
                </a:gridCol>
              </a:tblGrid>
              <a:tr h="370840">
                <a:tc>
                  <a:txBody>
                    <a:bodyPr/>
                    <a:lstStyle/>
                    <a:p>
                      <a:pPr algn="ctr"/>
                      <a:endParaRPr lang="en-US" sz="1600" dirty="0">
                        <a:solidFill>
                          <a:schemeClr val="tx1"/>
                        </a:solidFill>
                        <a:latin typeface="Calibri" panose="020F0502020204030204" pitchFamily="34" charset="0"/>
                        <a:cs typeface="Calibri" panose="020F0502020204030204" pitchFamily="34"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chemeClr val="bg1"/>
                    </a:solidFill>
                  </a:tcPr>
                </a:tc>
                <a:tc gridSpan="2">
                  <a:txBody>
                    <a:bodyPr/>
                    <a:lstStyle/>
                    <a:p>
                      <a:pPr algn="ctr"/>
                      <a:r>
                        <a:rPr lang="en-US" sz="1600" dirty="0">
                          <a:solidFill>
                            <a:schemeClr val="tx1"/>
                          </a:solidFill>
                          <a:latin typeface="Calibri" panose="020F0502020204030204" pitchFamily="34" charset="0"/>
                          <a:cs typeface="Calibri" panose="020F0502020204030204" pitchFamily="34" charset="0"/>
                        </a:rPr>
                        <a:t>Implicit-Implicit</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chemeClr val="bg1"/>
                    </a:solidFill>
                  </a:tcPr>
                </a:tc>
                <a:tc hMerge="1">
                  <a:txBody>
                    <a:bodyPr/>
                    <a:lstStyle/>
                    <a:p>
                      <a:endParaRPr lang="en-US"/>
                    </a:p>
                  </a:txBody>
                  <a:tcPr/>
                </a:tc>
                <a:tc gridSpan="2">
                  <a:txBody>
                    <a:bodyPr/>
                    <a:lstStyle/>
                    <a:p>
                      <a:pPr algn="ctr"/>
                      <a:r>
                        <a:rPr lang="en-US" sz="1600" dirty="0">
                          <a:solidFill>
                            <a:schemeClr val="tx1"/>
                          </a:solidFill>
                          <a:latin typeface="Calibri" panose="020F0502020204030204" pitchFamily="34" charset="0"/>
                          <a:cs typeface="Calibri" panose="020F0502020204030204" pitchFamily="34" charset="0"/>
                        </a:rPr>
                        <a:t>Explicit(CM)-Implicit</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noFill/>
                  </a:tcPr>
                </a:tc>
                <a:tc hMerge="1">
                  <a:txBody>
                    <a:bodyPr/>
                    <a:lstStyle/>
                    <a:p>
                      <a:endParaRPr lang="en-US"/>
                    </a:p>
                  </a:txBody>
                  <a:tcPr>
                    <a:lnL w="12700" cap="flat" cmpd="sng" algn="ctr">
                      <a:solidFill>
                        <a:schemeClr val="tx1"/>
                      </a:solidFill>
                      <a:prstDash val="solid"/>
                      <a:round/>
                      <a:headEnd type="none" w="med" len="med"/>
                      <a:tailEnd type="none" w="med" len="med"/>
                    </a:lnL>
                  </a:tcPr>
                </a:tc>
                <a:tc gridSpan="2">
                  <a:txBody>
                    <a:bodyPr/>
                    <a:lstStyle/>
                    <a:p>
                      <a:pPr algn="ctr"/>
                      <a:r>
                        <a:rPr lang="en-US" sz="1600" dirty="0">
                          <a:solidFill>
                            <a:schemeClr val="tx1"/>
                          </a:solidFill>
                          <a:latin typeface="Calibri" panose="020F0502020204030204" pitchFamily="34" charset="0"/>
                          <a:cs typeface="Calibri" panose="020F0502020204030204" pitchFamily="34" charset="0"/>
                        </a:rPr>
                        <a:t>Explicit(LM)-Implicit</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noFill/>
                  </a:tcPr>
                </a:tc>
                <a:tc hMerge="1">
                  <a:txBody>
                    <a:bodyPr/>
                    <a:lstStyle/>
                    <a:p>
                      <a:endParaRPr lang="en-US"/>
                    </a:p>
                  </a:txBody>
                  <a:tcPr>
                    <a:lnL w="12700" cmpd="sng">
                      <a:noFill/>
                    </a:lnL>
                  </a:tcPr>
                </a:tc>
                <a:extLst>
                  <a:ext uri="{0D108BD9-81ED-4DB2-BD59-A6C34878D82A}">
                    <a16:rowId xmlns:a16="http://schemas.microsoft.com/office/drawing/2014/main" val="4111064856"/>
                  </a:ext>
                </a:extLst>
              </a:tr>
              <a:tr h="0">
                <a:tc>
                  <a:txBody>
                    <a:bodyPr/>
                    <a:lstStyle/>
                    <a:p>
                      <a:pPr algn="ctr"/>
                      <a:r>
                        <a:rPr lang="en-US" sz="1600" b="1" dirty="0">
                          <a:solidFill>
                            <a:schemeClr val="tx1"/>
                          </a:solidFill>
                          <a:latin typeface="Calibri" panose="020F0502020204030204" pitchFamily="34" charset="0"/>
                          <a:cs typeface="Calibri" panose="020F0502020204030204" pitchFamily="34" charset="0"/>
                        </a:rPr>
                        <a:t>Conformal HEX - HEX</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chemeClr val="bg1"/>
                    </a:solidFill>
                  </a:tcPr>
                </a:tc>
                <a:tc>
                  <a:txBody>
                    <a:bodyPr/>
                    <a:lstStyle/>
                    <a:p>
                      <a:pPr algn="ctr"/>
                      <a:r>
                        <a:rPr lang="en-US" sz="1600" dirty="0">
                          <a:solidFill>
                            <a:schemeClr val="tx1"/>
                          </a:solidFill>
                          <a:latin typeface="Calibri" panose="020F0502020204030204" pitchFamily="34" charset="0"/>
                          <a:cs typeface="Calibri" panose="020F0502020204030204" pitchFamily="34" charset="0"/>
                        </a:rPr>
                        <a:t>2.79e-3</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chemeClr val="accent5">
                        <a:lumMod val="20000"/>
                        <a:lumOff val="80000"/>
                      </a:schemeClr>
                    </a:solidFill>
                  </a:tcPr>
                </a:tc>
                <a:tc>
                  <a:txBody>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lang="en-US" sz="1600" dirty="0">
                          <a:solidFill>
                            <a:schemeClr val="tx1"/>
                          </a:solidFill>
                          <a:latin typeface="Calibri" panose="020F0502020204030204" pitchFamily="34" charset="0"/>
                          <a:cs typeface="Calibri" panose="020F0502020204030204" pitchFamily="34" charset="0"/>
                        </a:rPr>
                        <a:t>7.32e-3</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rgbClr val="CCFFCC"/>
                    </a:solidFill>
                  </a:tcPr>
                </a:tc>
                <a:tc>
                  <a:txBody>
                    <a:bodyPr/>
                    <a:lstStyle/>
                    <a:p>
                      <a:pPr algn="ctr"/>
                      <a:r>
                        <a:rPr lang="en-US" sz="1600" dirty="0">
                          <a:solidFill>
                            <a:schemeClr val="tx1"/>
                          </a:solidFill>
                          <a:latin typeface="Calibri" panose="020F0502020204030204" pitchFamily="34" charset="0"/>
                          <a:cs typeface="Calibri" panose="020F0502020204030204" pitchFamily="34" charset="0"/>
                        </a:rPr>
                        <a:t>3.53e-3</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chemeClr val="accent5">
                        <a:lumMod val="20000"/>
                        <a:lumOff val="80000"/>
                      </a:schemeClr>
                    </a:solidFill>
                  </a:tcPr>
                </a:tc>
                <a:tc>
                  <a:txBody>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lang="en-US" sz="1600" dirty="0">
                          <a:solidFill>
                            <a:schemeClr val="tx1"/>
                          </a:solidFill>
                          <a:latin typeface="Calibri" panose="020F0502020204030204" pitchFamily="34" charset="0"/>
                          <a:cs typeface="Calibri" panose="020F0502020204030204" pitchFamily="34" charset="0"/>
                        </a:rPr>
                        <a:t>8.70e-3</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rgbClr val="CCFFCC"/>
                    </a:solidFill>
                  </a:tcPr>
                </a:tc>
                <a:tc>
                  <a:txBody>
                    <a:bodyPr/>
                    <a:lstStyle/>
                    <a:p>
                      <a:pPr algn="ctr"/>
                      <a:r>
                        <a:rPr lang="en-US" sz="1600" dirty="0">
                          <a:solidFill>
                            <a:schemeClr val="tx1"/>
                          </a:solidFill>
                          <a:latin typeface="Calibri" panose="020F0502020204030204" pitchFamily="34" charset="0"/>
                          <a:cs typeface="Calibri" panose="020F0502020204030204" pitchFamily="34" charset="0"/>
                        </a:rPr>
                        <a:t>4.72e-3</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chemeClr val="accent5">
                        <a:lumMod val="20000"/>
                        <a:lumOff val="80000"/>
                      </a:schemeClr>
                    </a:solidFill>
                  </a:tcPr>
                </a:tc>
                <a:tc>
                  <a:txBody>
                    <a:bodyPr/>
                    <a:lstStyle/>
                    <a:p>
                      <a:pPr algn="ctr"/>
                      <a:r>
                        <a:rPr lang="en-US" sz="1600" dirty="0">
                          <a:solidFill>
                            <a:schemeClr val="tx1"/>
                          </a:solidFill>
                          <a:latin typeface="Calibri" panose="020F0502020204030204" pitchFamily="34" charset="0"/>
                          <a:cs typeface="Calibri" panose="020F0502020204030204" pitchFamily="34" charset="0"/>
                        </a:rPr>
                        <a:t>1.19e-2</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rgbClr val="CCFFCC"/>
                    </a:solidFill>
                  </a:tcPr>
                </a:tc>
                <a:extLst>
                  <a:ext uri="{0D108BD9-81ED-4DB2-BD59-A6C34878D82A}">
                    <a16:rowId xmlns:a16="http://schemas.microsoft.com/office/drawing/2014/main" val="1007373070"/>
                  </a:ext>
                </a:extLst>
              </a:tr>
              <a:tr h="0">
                <a:tc>
                  <a:txBody>
                    <a:bodyPr/>
                    <a:lstStyle/>
                    <a:p>
                      <a:pPr algn="ctr"/>
                      <a:r>
                        <a:rPr lang="en-US" sz="1600" b="1" dirty="0">
                          <a:solidFill>
                            <a:schemeClr val="tx1"/>
                          </a:solidFill>
                          <a:latin typeface="Calibri" panose="020F0502020204030204" pitchFamily="34" charset="0"/>
                          <a:cs typeface="Calibri" panose="020F0502020204030204" pitchFamily="34" charset="0"/>
                        </a:rPr>
                        <a:t>Nonconformal HEX - HEX</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chemeClr val="bg1"/>
                    </a:solidFill>
                  </a:tcPr>
                </a:tc>
                <a:tc>
                  <a:txBody>
                    <a:bodyPr/>
                    <a:lstStyle/>
                    <a:p>
                      <a:pPr algn="ctr"/>
                      <a:r>
                        <a:rPr lang="en-US" sz="1600" dirty="0">
                          <a:solidFill>
                            <a:schemeClr val="tx1"/>
                          </a:solidFill>
                          <a:latin typeface="Calibri" panose="020F0502020204030204" pitchFamily="34" charset="0"/>
                          <a:cs typeface="Calibri" panose="020F0502020204030204" pitchFamily="34" charset="0"/>
                        </a:rPr>
                        <a:t>2.90e-3</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chemeClr val="accent5">
                        <a:lumMod val="20000"/>
                        <a:lumOff val="80000"/>
                      </a:schemeClr>
                    </a:solidFill>
                  </a:tcPr>
                </a:tc>
                <a:tc>
                  <a:txBody>
                    <a:bodyPr/>
                    <a:lstStyle/>
                    <a:p>
                      <a:pPr algn="ctr"/>
                      <a:r>
                        <a:rPr lang="en-US" sz="1600" dirty="0">
                          <a:solidFill>
                            <a:schemeClr val="tx1"/>
                          </a:solidFill>
                          <a:latin typeface="Calibri" panose="020F0502020204030204" pitchFamily="34" charset="0"/>
                          <a:cs typeface="Calibri" panose="020F0502020204030204" pitchFamily="34" charset="0"/>
                        </a:rPr>
                        <a:t>7.10e-3</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rgbClr val="CCFFCC"/>
                    </a:solidFill>
                  </a:tcPr>
                </a:tc>
                <a:tc>
                  <a:txBody>
                    <a:bodyPr/>
                    <a:lstStyle/>
                    <a:p>
                      <a:pPr algn="ctr"/>
                      <a:r>
                        <a:rPr lang="en-US" sz="1600" dirty="0">
                          <a:solidFill>
                            <a:schemeClr val="tx1"/>
                          </a:solidFill>
                          <a:latin typeface="Calibri" panose="020F0502020204030204" pitchFamily="34" charset="0"/>
                          <a:cs typeface="Calibri" panose="020F0502020204030204" pitchFamily="34" charset="0"/>
                        </a:rPr>
                        <a:t>2.82e-3</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chemeClr val="accent5">
                        <a:lumMod val="20000"/>
                        <a:lumOff val="80000"/>
                      </a:schemeClr>
                    </a:solidFill>
                  </a:tcPr>
                </a:tc>
                <a:tc>
                  <a:txBody>
                    <a:bodyPr/>
                    <a:lstStyle/>
                    <a:p>
                      <a:pPr algn="ctr"/>
                      <a:r>
                        <a:rPr lang="en-US" sz="1600" dirty="0">
                          <a:solidFill>
                            <a:schemeClr val="tx1"/>
                          </a:solidFill>
                          <a:latin typeface="Calibri" panose="020F0502020204030204" pitchFamily="34" charset="0"/>
                          <a:cs typeface="Calibri" panose="020F0502020204030204" pitchFamily="34" charset="0"/>
                        </a:rPr>
                        <a:t>7.29e-3</a:t>
                      </a:r>
                      <a:endParaRPr lang="en-US"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rgbClr val="CCFFCC"/>
                    </a:solidFill>
                  </a:tcPr>
                </a:tc>
                <a:tc>
                  <a:txBody>
                    <a:bodyPr/>
                    <a:lstStyle/>
                    <a:p>
                      <a:pPr algn="ctr"/>
                      <a:r>
                        <a:rPr lang="en-US" sz="1600" dirty="0">
                          <a:solidFill>
                            <a:schemeClr val="tx1"/>
                          </a:solidFill>
                          <a:latin typeface="Calibri" panose="020F0502020204030204" pitchFamily="34" charset="0"/>
                          <a:cs typeface="Calibri" panose="020F0502020204030204" pitchFamily="34" charset="0"/>
                        </a:rPr>
                        <a:t>2.84e-3</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chemeClr val="accent5">
                        <a:lumMod val="20000"/>
                        <a:lumOff val="80000"/>
                      </a:schemeClr>
                    </a:solidFill>
                  </a:tcPr>
                </a:tc>
                <a:tc>
                  <a:txBody>
                    <a:bodyPr/>
                    <a:lstStyle/>
                    <a:p>
                      <a:pPr algn="ctr"/>
                      <a:r>
                        <a:rPr lang="en-US" sz="1600" dirty="0">
                          <a:solidFill>
                            <a:schemeClr val="tx1"/>
                          </a:solidFill>
                          <a:latin typeface="Calibri" panose="020F0502020204030204" pitchFamily="34" charset="0"/>
                          <a:cs typeface="Calibri" panose="020F0502020204030204" pitchFamily="34" charset="0"/>
                        </a:rPr>
                        <a:t>7.33e-3</a:t>
                      </a:r>
                      <a:endParaRPr lang="en-US"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rgbClr val="CCFFCC"/>
                    </a:solidFill>
                  </a:tcPr>
                </a:tc>
                <a:extLst>
                  <a:ext uri="{0D108BD9-81ED-4DB2-BD59-A6C34878D82A}">
                    <a16:rowId xmlns:a16="http://schemas.microsoft.com/office/drawing/2014/main" val="4103373071"/>
                  </a:ext>
                </a:extLst>
              </a:tr>
              <a:tr h="370840">
                <a:tc>
                  <a:txBody>
                    <a:bodyPr/>
                    <a:lstStyle/>
                    <a:p>
                      <a:pPr algn="ctr"/>
                      <a:r>
                        <a:rPr lang="en-US" sz="1600" b="1" dirty="0">
                          <a:solidFill>
                            <a:schemeClr val="tx1"/>
                          </a:solidFill>
                          <a:latin typeface="Calibri" panose="020F0502020204030204" pitchFamily="34" charset="0"/>
                          <a:cs typeface="Calibri" panose="020F0502020204030204" pitchFamily="34" charset="0"/>
                        </a:rPr>
                        <a:t>TET - HEX</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chemeClr val="bg1"/>
                    </a:solidFill>
                  </a:tcPr>
                </a:tc>
                <a:tc>
                  <a:txBody>
                    <a:bodyPr/>
                    <a:lstStyle/>
                    <a:p>
                      <a:pPr algn="ctr"/>
                      <a:r>
                        <a:rPr lang="en-US" sz="1600" dirty="0">
                          <a:solidFill>
                            <a:schemeClr val="tx1"/>
                          </a:solidFill>
                          <a:latin typeface="Calibri" panose="020F0502020204030204" pitchFamily="34" charset="0"/>
                          <a:cs typeface="Calibri" panose="020F0502020204030204" pitchFamily="34" charset="0"/>
                        </a:rPr>
                        <a:t>2.79e-3</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chemeClr val="accent5">
                        <a:lumMod val="20000"/>
                        <a:lumOff val="80000"/>
                      </a:schemeClr>
                    </a:solidFill>
                  </a:tcPr>
                </a:tc>
                <a:tc>
                  <a:txBody>
                    <a:bodyPr/>
                    <a:lstStyle/>
                    <a:p>
                      <a:pPr algn="ctr"/>
                      <a:r>
                        <a:rPr lang="en-US" sz="1600" dirty="0">
                          <a:solidFill>
                            <a:schemeClr val="tx1"/>
                          </a:solidFill>
                          <a:latin typeface="Calibri" panose="020F0502020204030204" pitchFamily="34" charset="0"/>
                          <a:cs typeface="Calibri" panose="020F0502020204030204" pitchFamily="34" charset="0"/>
                        </a:rPr>
                        <a:t>7.58e-3</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rgbClr val="CCFFCC"/>
                    </a:solidFill>
                  </a:tcPr>
                </a:tc>
                <a:tc>
                  <a:txBody>
                    <a:bodyPr/>
                    <a:lstStyle/>
                    <a:p>
                      <a:pPr algn="ctr"/>
                      <a:r>
                        <a:rPr lang="en-US" sz="1600" dirty="0">
                          <a:solidFill>
                            <a:schemeClr val="tx1"/>
                          </a:solidFill>
                          <a:latin typeface="Calibri" panose="020F0502020204030204" pitchFamily="34" charset="0"/>
                          <a:cs typeface="Calibri" panose="020F0502020204030204" pitchFamily="34" charset="0"/>
                        </a:rPr>
                        <a:t>3.52e-3</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chemeClr val="accent5">
                        <a:lumMod val="20000"/>
                        <a:lumOff val="80000"/>
                      </a:schemeClr>
                    </a:solidFill>
                  </a:tcPr>
                </a:tc>
                <a:tc>
                  <a:txBody>
                    <a:bodyPr/>
                    <a:lstStyle/>
                    <a:p>
                      <a:pPr algn="ctr"/>
                      <a:r>
                        <a:rPr lang="en-US" sz="1600" dirty="0">
                          <a:latin typeface="Calibri" panose="020F0502020204030204" pitchFamily="34" charset="0"/>
                          <a:cs typeface="Calibri" panose="020F0502020204030204" pitchFamily="34" charset="0"/>
                        </a:rPr>
                        <a:t>8.92e-3</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rgbClr val="CCFFCC"/>
                    </a:solidFill>
                  </a:tcPr>
                </a:tc>
                <a:tc>
                  <a:txBody>
                    <a:bodyPr/>
                    <a:lstStyle/>
                    <a:p>
                      <a:pPr algn="ctr"/>
                      <a:r>
                        <a:rPr lang="en-US" sz="1600" dirty="0">
                          <a:solidFill>
                            <a:schemeClr val="tx1"/>
                          </a:solidFill>
                          <a:latin typeface="Calibri" panose="020F0502020204030204" pitchFamily="34" charset="0"/>
                          <a:cs typeface="Calibri" panose="020F0502020204030204" pitchFamily="34" charset="0"/>
                        </a:rPr>
                        <a:t>4.72e-3</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chemeClr val="accent5">
                        <a:lumMod val="20000"/>
                        <a:lumOff val="80000"/>
                      </a:schemeClr>
                    </a:solidFill>
                  </a:tcPr>
                </a:tc>
                <a:tc>
                  <a:txBody>
                    <a:bodyPr/>
                    <a:lstStyle/>
                    <a:p>
                      <a:pPr algn="ctr"/>
                      <a:r>
                        <a:rPr lang="en-US" sz="1600" dirty="0">
                          <a:solidFill>
                            <a:schemeClr val="tx1"/>
                          </a:solidFill>
                          <a:latin typeface="Calibri" panose="020F0502020204030204" pitchFamily="34" charset="0"/>
                          <a:cs typeface="Calibri" panose="020F0502020204030204" pitchFamily="34" charset="0"/>
                        </a:rPr>
                        <a:t>1.19e-2</a:t>
                      </a:r>
                      <a:endParaRPr lang="en-US" dirty="0"/>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rgbClr val="CCFFCC"/>
                    </a:solidFill>
                  </a:tcPr>
                </a:tc>
                <a:extLst>
                  <a:ext uri="{0D108BD9-81ED-4DB2-BD59-A6C34878D82A}">
                    <a16:rowId xmlns:a16="http://schemas.microsoft.com/office/drawing/2014/main" val="1261965658"/>
                  </a:ext>
                </a:extLst>
              </a:tr>
            </a:tbl>
          </a:graphicData>
        </a:graphic>
      </p:graphicFrame>
      <p:sp>
        <p:nvSpPr>
          <p:cNvPr id="10" name="Rectangle 9">
            <a:extLst>
              <a:ext uri="{FF2B5EF4-FFF2-40B4-BE49-F238E27FC236}">
                <a16:creationId xmlns:a16="http://schemas.microsoft.com/office/drawing/2014/main" id="{923E6030-F24E-4A71-BA7B-089A04BA8E69}"/>
              </a:ext>
            </a:extLst>
          </p:cNvPr>
          <p:cNvSpPr/>
          <p:nvPr/>
        </p:nvSpPr>
        <p:spPr>
          <a:xfrm>
            <a:off x="2960015" y="1141869"/>
            <a:ext cx="4133653" cy="923330"/>
          </a:xfrm>
          <a:prstGeom prst="rect">
            <a:avLst/>
          </a:prstGeom>
          <a:solidFill>
            <a:srgbClr val="FFFFCC"/>
          </a:solidFill>
        </p:spPr>
        <p:txBody>
          <a:bodyPr wrap="square">
            <a:spAutoFit/>
          </a:bodyPr>
          <a:lstStyle/>
          <a:p>
            <a:pPr algn="ctr"/>
            <a:r>
              <a:rPr lang="en-US" dirty="0">
                <a:latin typeface="Calibri" panose="020F0502020204030204" pitchFamily="34" charset="0"/>
                <a:ea typeface="Calibri" panose="020F0502020204030204" pitchFamily="34" charset="0"/>
              </a:rPr>
              <a:t>Dynamic Schwarz coupling introduces </a:t>
            </a:r>
            <a:r>
              <a:rPr lang="en-US" b="1" i="1" dirty="0">
                <a:latin typeface="Calibri" panose="020F0502020204030204" pitchFamily="34" charset="0"/>
                <a:ea typeface="Calibri" panose="020F0502020204030204" pitchFamily="34" charset="0"/>
              </a:rPr>
              <a:t>no dynamic artifacts </a:t>
            </a:r>
            <a:r>
              <a:rPr lang="en-US" dirty="0">
                <a:latin typeface="Calibri" panose="020F0502020204030204" pitchFamily="34" charset="0"/>
                <a:ea typeface="Calibri" panose="020F0502020204030204" pitchFamily="34" charset="0"/>
              </a:rPr>
              <a:t>that are pervasive in other coupling methods!</a:t>
            </a:r>
            <a:endParaRPr lang="en-US" dirty="0"/>
          </a:p>
        </p:txBody>
      </p:sp>
      <mc:AlternateContent xmlns:mc="http://schemas.openxmlformats.org/markup-compatibility/2006" xmlns:a14="http://schemas.microsoft.com/office/drawing/2010/main">
        <mc:Choice Requires="a14">
          <p:sp>
            <p:nvSpPr>
              <p:cNvPr id="17" name="Title 1">
                <a:extLst>
                  <a:ext uri="{FF2B5EF4-FFF2-40B4-BE49-F238E27FC236}">
                    <a16:creationId xmlns:a16="http://schemas.microsoft.com/office/drawing/2014/main" id="{3DA84E62-8785-4989-9A8B-D56E59F3E665}"/>
                  </a:ext>
                </a:extLst>
              </p:cNvPr>
              <p:cNvSpPr txBox="1">
                <a:spLocks/>
              </p:cNvSpPr>
              <p:nvPr/>
            </p:nvSpPr>
            <p:spPr>
              <a:xfrm>
                <a:off x="126650" y="29689"/>
                <a:ext cx="8236300" cy="614749"/>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Elastic Wave: Diff. Integrators, Same </a:t>
                </a:r>
                <a14:m>
                  <m:oMath xmlns:m="http://schemas.openxmlformats.org/officeDocument/2006/math">
                    <m:r>
                      <a:rPr lang="en-US" sz="3600" i="1" dirty="0" smtClean="0">
                        <a:solidFill>
                          <a:schemeClr val="tx1"/>
                        </a:solidFill>
                        <a:latin typeface="Cambria Math" panose="02040503050406030204" pitchFamily="18" charset="0"/>
                        <a:ea typeface="Cambria Math" panose="02040503050406030204" pitchFamily="18" charset="0"/>
                      </a:rPr>
                      <m:t>∆</m:t>
                    </m:r>
                    <m:r>
                      <a:rPr lang="en-US" sz="3600" b="0" i="1" dirty="0" smtClean="0">
                        <a:solidFill>
                          <a:schemeClr val="tx1"/>
                        </a:solidFill>
                        <a:latin typeface="Cambria Math" panose="02040503050406030204" pitchFamily="18" charset="0"/>
                        <a:ea typeface="Cambria Math" panose="02040503050406030204" pitchFamily="18" charset="0"/>
                      </a:rPr>
                      <m:t>𝑡</m:t>
                    </m:r>
                  </m:oMath>
                </a14:m>
                <a:r>
                  <a:rPr lang="en-US" sz="3600" dirty="0">
                    <a:solidFill>
                      <a:schemeClr val="tx1"/>
                    </a:solidFill>
                  </a:rPr>
                  <a:t>s</a:t>
                </a:r>
              </a:p>
            </p:txBody>
          </p:sp>
        </mc:Choice>
        <mc:Fallback xmlns="">
          <p:sp>
            <p:nvSpPr>
              <p:cNvPr id="17" name="Title 1">
                <a:extLst>
                  <a:ext uri="{FF2B5EF4-FFF2-40B4-BE49-F238E27FC236}">
                    <a16:creationId xmlns:a16="http://schemas.microsoft.com/office/drawing/2014/main" id="{3DA84E62-8785-4989-9A8B-D56E59F3E665}"/>
                  </a:ext>
                </a:extLst>
              </p:cNvPr>
              <p:cNvSpPr txBox="1">
                <a:spLocks noRot="1" noChangeAspect="1" noMove="1" noResize="1" noEditPoints="1" noAdjustHandles="1" noChangeArrowheads="1" noChangeShapeType="1" noTextEdit="1"/>
              </p:cNvSpPr>
              <p:nvPr/>
            </p:nvSpPr>
            <p:spPr>
              <a:xfrm>
                <a:off x="126650" y="29689"/>
                <a:ext cx="8236300" cy="614749"/>
              </a:xfrm>
              <a:prstGeom prst="rect">
                <a:avLst/>
              </a:prstGeom>
              <a:blipFill>
                <a:blip r:embed="rId9"/>
                <a:stretch>
                  <a:fillRect l="-2295" t="-15842" b="-41584"/>
                </a:stretch>
              </a:blipFill>
            </p:spPr>
            <p:txBody>
              <a:bodyPr/>
              <a:lstStyle/>
              <a:p>
                <a:r>
                  <a:rPr lang="en-US">
                    <a:noFill/>
                  </a:rPr>
                  <a:t> </a:t>
                </a:r>
              </a:p>
            </p:txBody>
          </p:sp>
        </mc:Fallback>
      </mc:AlternateContent>
      <p:sp>
        <p:nvSpPr>
          <p:cNvPr id="2" name="Slide Number Placeholder 1">
            <a:extLst>
              <a:ext uri="{FF2B5EF4-FFF2-40B4-BE49-F238E27FC236}">
                <a16:creationId xmlns:a16="http://schemas.microsoft.com/office/drawing/2014/main" id="{0B917A85-7381-4481-9886-0155D043097B}"/>
              </a:ext>
            </a:extLst>
          </p:cNvPr>
          <p:cNvSpPr>
            <a:spLocks noGrp="1"/>
          </p:cNvSpPr>
          <p:nvPr>
            <p:ph type="sldNum" sz="quarter" idx="12"/>
          </p:nvPr>
        </p:nvSpPr>
        <p:spPr/>
        <p:txBody>
          <a:bodyPr/>
          <a:lstStyle/>
          <a:p>
            <a:fld id="{A5E55A7B-7854-E145-92D9-B491DF4BAE2D}" type="slidenum">
              <a:rPr lang="en-US" smtClean="0"/>
              <a:pPr/>
              <a:t>50</a:t>
            </a:fld>
            <a:endParaRPr lang="en-US" dirty="0"/>
          </a:p>
        </p:txBody>
      </p:sp>
    </p:spTree>
    <p:extLst>
      <p:ext uri="{BB962C8B-B14F-4D97-AF65-F5344CB8AC3E}">
        <p14:creationId xmlns:p14="http://schemas.microsoft.com/office/powerpoint/2010/main" val="363009695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14428" fill="hold"/>
                                        <p:tgtEl>
                                          <p:spTgt spid="11"/>
                                        </p:tgtEl>
                                      </p:cBhvr>
                                    </p:cmd>
                                  </p:childTnLst>
                                </p:cTn>
                              </p:par>
                            </p:childTnLst>
                          </p:cTn>
                        </p:par>
                      </p:childTnLst>
                    </p:cTn>
                  </p:par>
                  <p:par>
                    <p:cTn id="7" fill="hold">
                      <p:stCondLst>
                        <p:cond delay="indefinite"/>
                      </p:stCondLst>
                      <p:childTnLst>
                        <p:par>
                          <p:cTn id="8" fill="hold">
                            <p:stCondLst>
                              <p:cond delay="0"/>
                            </p:stCondLst>
                            <p:childTnLst>
                              <p:par>
                                <p:cTn id="9" presetID="1" presetClass="mediacall" presetSubtype="0" fill="hold" nodeType="clickEffect">
                                  <p:stCondLst>
                                    <p:cond delay="0"/>
                                  </p:stCondLst>
                                  <p:childTnLst>
                                    <p:cmd type="call" cmd="playFrom(0.0)">
                                      <p:cBhvr>
                                        <p:cTn id="10" dur="14428" fill="hold"/>
                                        <p:tgtEl>
                                          <p:spTgt spid="13"/>
                                        </p:tgtEl>
                                      </p:cBhvr>
                                    </p:cmd>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10"/>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video>
              <p:cMediaNode vol="80000">
                <p:cTn id="15" fill="hold" display="0">
                  <p:stCondLst>
                    <p:cond delay="indefinite"/>
                  </p:stCondLst>
                </p:cTn>
                <p:tgtEl>
                  <p:spTgt spid="11"/>
                </p:tgtEl>
              </p:cMediaNode>
            </p:video>
            <p:seq concurrent="1" nextAc="seek">
              <p:cTn id="16" restart="whenNotActive" fill="hold" evtFilter="cancelBubble" nodeType="interactiveSeq">
                <p:stCondLst>
                  <p:cond evt="onClick" delay="0">
                    <p:tgtEl>
                      <p:spTgt spid="11"/>
                    </p:tgtEl>
                  </p:cond>
                </p:stCondLst>
                <p:endSync evt="end" delay="0">
                  <p:rtn val="all"/>
                </p:endSync>
                <p:childTnLst>
                  <p:par>
                    <p:cTn id="17" fill="hold">
                      <p:stCondLst>
                        <p:cond delay="0"/>
                      </p:stCondLst>
                      <p:childTnLst>
                        <p:par>
                          <p:cTn id="18" fill="hold">
                            <p:stCondLst>
                              <p:cond delay="0"/>
                            </p:stCondLst>
                            <p:childTnLst>
                              <p:par>
                                <p:cTn id="19" presetID="2" presetClass="mediacall" presetSubtype="0" fill="hold" nodeType="clickEffect">
                                  <p:stCondLst>
                                    <p:cond delay="0"/>
                                  </p:stCondLst>
                                  <p:childTnLst>
                                    <p:cmd type="call" cmd="togglePause">
                                      <p:cBhvr>
                                        <p:cTn id="20" dur="1" fill="hold"/>
                                        <p:tgtEl>
                                          <p:spTgt spid="11"/>
                                        </p:tgtEl>
                                      </p:cBhvr>
                                    </p:cmd>
                                  </p:childTnLst>
                                </p:cTn>
                              </p:par>
                            </p:childTnLst>
                          </p:cTn>
                        </p:par>
                      </p:childTnLst>
                    </p:cTn>
                  </p:par>
                </p:childTnLst>
              </p:cTn>
              <p:nextCondLst>
                <p:cond evt="onClick" delay="0">
                  <p:tgtEl>
                    <p:spTgt spid="11"/>
                  </p:tgtEl>
                </p:cond>
              </p:nextCondLst>
            </p:seq>
            <p:video>
              <p:cMediaNode vol="80000">
                <p:cTn id="21" fill="hold" display="0">
                  <p:stCondLst>
                    <p:cond delay="indefinite"/>
                  </p:stCondLst>
                </p:cTn>
                <p:tgtEl>
                  <p:spTgt spid="13"/>
                </p:tgtEl>
              </p:cMediaNode>
            </p:video>
            <p:seq concurrent="1" nextAc="seek">
              <p:cTn id="22" restart="whenNotActive" fill="hold" evtFilter="cancelBubble" nodeType="interactiveSeq">
                <p:stCondLst>
                  <p:cond evt="onClick" delay="0">
                    <p:tgtEl>
                      <p:spTgt spid="13"/>
                    </p:tgtEl>
                  </p:cond>
                </p:stCondLst>
                <p:endSync evt="end" delay="0">
                  <p:rtn val="all"/>
                </p:endSync>
                <p:childTnLst>
                  <p:par>
                    <p:cTn id="23" fill="hold">
                      <p:stCondLst>
                        <p:cond delay="0"/>
                      </p:stCondLst>
                      <p:childTnLst>
                        <p:par>
                          <p:cTn id="24" fill="hold">
                            <p:stCondLst>
                              <p:cond delay="0"/>
                            </p:stCondLst>
                            <p:childTnLst>
                              <p:par>
                                <p:cTn id="25" presetID="2" presetClass="mediacall" presetSubtype="0" fill="hold" nodeType="clickEffect">
                                  <p:stCondLst>
                                    <p:cond delay="0"/>
                                  </p:stCondLst>
                                  <p:childTnLst>
                                    <p:cmd type="call" cmd="togglePause">
                                      <p:cBhvr>
                                        <p:cTn id="26" dur="1" fill="hold"/>
                                        <p:tgtEl>
                                          <p:spTgt spid="13"/>
                                        </p:tgtEl>
                                      </p:cBhvr>
                                    </p:cmd>
                                  </p:childTnLst>
                                </p:cTn>
                              </p:par>
                            </p:childTnLst>
                          </p:cTn>
                        </p:par>
                      </p:childTnLst>
                    </p:cTn>
                  </p:par>
                </p:childTnLst>
              </p:cTn>
              <p:nextCondLst>
                <p:cond evt="onClick" delay="0">
                  <p:tgtEl>
                    <p:spTgt spid="13"/>
                  </p:tgtEl>
                </p:cond>
              </p:nextCondLst>
            </p:seq>
          </p:childTnLst>
        </p:cTn>
      </p:par>
    </p:tnLst>
    <p:bldLst>
      <p:bldP spid="10" grpId="0" animBg="1"/>
    </p:bldLst>
  </p:timing>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mc:AlternateContent xmlns:mc="http://schemas.openxmlformats.org/markup-compatibility/2006" xmlns:a14="http://schemas.microsoft.com/office/drawing/2010/main">
        <mc:Choice Requires="a14">
          <p:sp>
            <p:nvSpPr>
              <p:cNvPr id="17" name="Title 1">
                <a:extLst>
                  <a:ext uri="{FF2B5EF4-FFF2-40B4-BE49-F238E27FC236}">
                    <a16:creationId xmlns:a16="http://schemas.microsoft.com/office/drawing/2014/main" id="{3DA84E62-8785-4989-9A8B-D56E59F3E665}"/>
                  </a:ext>
                </a:extLst>
              </p:cNvPr>
              <p:cNvSpPr txBox="1">
                <a:spLocks/>
              </p:cNvSpPr>
              <p:nvPr/>
            </p:nvSpPr>
            <p:spPr>
              <a:xfrm>
                <a:off x="126649" y="85725"/>
                <a:ext cx="7826725" cy="558713"/>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Elastic Wave: Diff. Integrators, Diff. </a:t>
                </a:r>
                <a14:m>
                  <m:oMath xmlns:m="http://schemas.openxmlformats.org/officeDocument/2006/math">
                    <m:r>
                      <a:rPr lang="en-US" sz="3600" i="1" dirty="0">
                        <a:solidFill>
                          <a:schemeClr val="tx1"/>
                        </a:solidFill>
                        <a:latin typeface="Cambria Math" panose="02040503050406030204" pitchFamily="18" charset="0"/>
                        <a:ea typeface="Cambria Math" panose="02040503050406030204" pitchFamily="18" charset="0"/>
                      </a:rPr>
                      <m:t>∆</m:t>
                    </m:r>
                    <m:r>
                      <a:rPr lang="en-US" sz="3600" i="1" dirty="0">
                        <a:solidFill>
                          <a:schemeClr val="tx1"/>
                        </a:solidFill>
                        <a:latin typeface="Cambria Math" panose="02040503050406030204" pitchFamily="18" charset="0"/>
                        <a:ea typeface="Cambria Math" panose="02040503050406030204" pitchFamily="18" charset="0"/>
                      </a:rPr>
                      <m:t>𝑡</m:t>
                    </m:r>
                  </m:oMath>
                </a14:m>
                <a:r>
                  <a:rPr lang="en-US" sz="3600" dirty="0">
                    <a:solidFill>
                      <a:schemeClr val="tx1"/>
                    </a:solidFill>
                  </a:rPr>
                  <a:t>s</a:t>
                </a:r>
              </a:p>
            </p:txBody>
          </p:sp>
        </mc:Choice>
        <mc:Fallback xmlns="">
          <p:sp>
            <p:nvSpPr>
              <p:cNvPr id="17" name="Title 1">
                <a:extLst>
                  <a:ext uri="{FF2B5EF4-FFF2-40B4-BE49-F238E27FC236}">
                    <a16:creationId xmlns:a16="http://schemas.microsoft.com/office/drawing/2014/main" id="{3DA84E62-8785-4989-9A8B-D56E59F3E665}"/>
                  </a:ext>
                </a:extLst>
              </p:cNvPr>
              <p:cNvSpPr txBox="1">
                <a:spLocks noRot="1" noChangeAspect="1" noMove="1" noResize="1" noEditPoints="1" noAdjustHandles="1" noChangeArrowheads="1" noChangeShapeType="1" noTextEdit="1"/>
              </p:cNvSpPr>
              <p:nvPr/>
            </p:nvSpPr>
            <p:spPr>
              <a:xfrm>
                <a:off x="126649" y="85725"/>
                <a:ext cx="7826725" cy="558713"/>
              </a:xfrm>
              <a:prstGeom prst="rect">
                <a:avLst/>
              </a:prstGeom>
              <a:blipFill>
                <a:blip r:embed="rId4"/>
                <a:stretch>
                  <a:fillRect l="-2414" t="-16304" b="-55435"/>
                </a:stretch>
              </a:blipFill>
            </p:spPr>
            <p:txBody>
              <a:bodyPr/>
              <a:lstStyle/>
              <a:p>
                <a:r>
                  <a:rPr lang="en-US">
                    <a:noFill/>
                  </a:rPr>
                  <a:t> </a:t>
                </a:r>
              </a:p>
            </p:txBody>
          </p:sp>
        </mc:Fallback>
      </mc:AlternateContent>
      <p:pic>
        <p:nvPicPr>
          <p:cNvPr id="4" name="Picture 3" descr="A close up of a map&#10;&#10;Description automatically generated">
            <a:extLst>
              <a:ext uri="{FF2B5EF4-FFF2-40B4-BE49-F238E27FC236}">
                <a16:creationId xmlns:a16="http://schemas.microsoft.com/office/drawing/2014/main" id="{FE9F26D0-164C-4457-82D9-D8FFA16ADDA5}"/>
              </a:ext>
            </a:extLst>
          </p:cNvPr>
          <p:cNvPicPr>
            <a:picLocks noChangeAspect="1"/>
          </p:cNvPicPr>
          <p:nvPr/>
        </p:nvPicPr>
        <p:blipFill>
          <a:blip r:embed="rId5"/>
          <a:stretch>
            <a:fillRect/>
          </a:stretch>
        </p:blipFill>
        <p:spPr>
          <a:xfrm>
            <a:off x="126650" y="1120354"/>
            <a:ext cx="3083276" cy="2222749"/>
          </a:xfrm>
          <a:prstGeom prst="rect">
            <a:avLst/>
          </a:prstGeom>
        </p:spPr>
      </p:pic>
      <p:pic>
        <p:nvPicPr>
          <p:cNvPr id="8" name="Picture 7" descr="A close up of a map&#10;&#10;Description automatically generated">
            <a:extLst>
              <a:ext uri="{FF2B5EF4-FFF2-40B4-BE49-F238E27FC236}">
                <a16:creationId xmlns:a16="http://schemas.microsoft.com/office/drawing/2014/main" id="{A4806C8D-24A6-41AF-8C2B-5293D8D64EF6}"/>
              </a:ext>
            </a:extLst>
          </p:cNvPr>
          <p:cNvPicPr>
            <a:picLocks noChangeAspect="1"/>
          </p:cNvPicPr>
          <p:nvPr/>
        </p:nvPicPr>
        <p:blipFill>
          <a:blip r:embed="rId6"/>
          <a:stretch>
            <a:fillRect/>
          </a:stretch>
        </p:blipFill>
        <p:spPr>
          <a:xfrm>
            <a:off x="6121752" y="1041183"/>
            <a:ext cx="2895598" cy="2280531"/>
          </a:xfrm>
          <a:prstGeom prst="rect">
            <a:avLst/>
          </a:prstGeom>
        </p:spPr>
      </p:pic>
      <p:sp>
        <p:nvSpPr>
          <p:cNvPr id="9" name="Rectangle 8">
            <a:extLst>
              <a:ext uri="{FF2B5EF4-FFF2-40B4-BE49-F238E27FC236}">
                <a16:creationId xmlns:a16="http://schemas.microsoft.com/office/drawing/2014/main" id="{5FDB1914-587A-4AB1-B371-574CFEAAB6D6}"/>
              </a:ext>
            </a:extLst>
          </p:cNvPr>
          <p:cNvSpPr/>
          <p:nvPr/>
        </p:nvSpPr>
        <p:spPr>
          <a:xfrm>
            <a:off x="381000" y="3536286"/>
            <a:ext cx="8382000" cy="1323439"/>
          </a:xfrm>
          <a:prstGeom prst="rect">
            <a:avLst/>
          </a:prstGeom>
          <a:ln>
            <a:solidFill>
              <a:schemeClr val="tx1"/>
            </a:solidFill>
          </a:ln>
        </p:spPr>
        <p:txBody>
          <a:bodyPr wrap="square">
            <a:spAutoFit/>
          </a:bodyPr>
          <a:lstStyle/>
          <a:p>
            <a:pPr algn="ctr"/>
            <a:r>
              <a:rPr lang="en-US" sz="2000" b="1" i="1" dirty="0">
                <a:latin typeface="Calibri" panose="020F0502020204030204" pitchFamily="34" charset="0"/>
                <a:cs typeface="Calibri" panose="020F0502020204030204" pitchFamily="34" charset="0"/>
              </a:rPr>
              <a:t>Figures above</a:t>
            </a:r>
            <a:r>
              <a:rPr lang="en-US" sz="2000" dirty="0">
                <a:latin typeface="Calibri" panose="020F0502020204030204" pitchFamily="34" charset="0"/>
                <a:cs typeface="Calibri" panose="020F0502020204030204" pitchFamily="34" charset="0"/>
              </a:rPr>
              <a:t>: Plots of displacement, velocity and acceleration for the elastic wave propagation problem using different time integrators (implicit and explicit) and different time steps (1e-2s and 2e-7s) for each subdomain, superimposed over the analytic single domain solution. </a:t>
            </a:r>
          </a:p>
        </p:txBody>
      </p:sp>
      <mc:AlternateContent xmlns:mc="http://schemas.openxmlformats.org/markup-compatibility/2006" xmlns:a14="http://schemas.microsoft.com/office/drawing/2010/main">
        <mc:Choice Requires="a14">
          <p:sp>
            <p:nvSpPr>
              <p:cNvPr id="19" name="Rectangle 18">
                <a:extLst>
                  <a:ext uri="{FF2B5EF4-FFF2-40B4-BE49-F238E27FC236}">
                    <a16:creationId xmlns:a16="http://schemas.microsoft.com/office/drawing/2014/main" id="{0BBBDD4F-3463-418F-B934-60160A715E73}"/>
                  </a:ext>
                </a:extLst>
              </p:cNvPr>
              <p:cNvSpPr/>
              <p:nvPr/>
            </p:nvSpPr>
            <p:spPr>
              <a:xfrm>
                <a:off x="635350" y="5338396"/>
                <a:ext cx="7817201" cy="791692"/>
              </a:xfrm>
              <a:prstGeom prst="rect">
                <a:avLst/>
              </a:prstGeom>
              <a:solidFill>
                <a:srgbClr val="FFCC99"/>
              </a:solidFill>
            </p:spPr>
            <p:txBody>
              <a:bodyPr wrap="square">
                <a:spAutoFit/>
              </a:bodyPr>
              <a:lstStyle/>
              <a:p>
                <a:pPr algn="ctr"/>
                <a:r>
                  <a:rPr lang="en-US" sz="2200" dirty="0">
                    <a:latin typeface="Calibri" panose="020F0502020204030204" pitchFamily="34" charset="0"/>
                    <a:cs typeface="Calibri" panose="020F0502020204030204" pitchFamily="34" charset="0"/>
                  </a:rPr>
                  <a:t>The analytic solution is </a:t>
                </a:r>
                <a:r>
                  <a:rPr lang="en-US" sz="2200" b="1" i="1" dirty="0">
                    <a:latin typeface="Calibri" panose="020F0502020204030204" pitchFamily="34" charset="0"/>
                    <a:cs typeface="Calibri" panose="020F0502020204030204" pitchFamily="34" charset="0"/>
                  </a:rPr>
                  <a:t>indistinguishable</a:t>
                </a:r>
                <a:r>
                  <a:rPr lang="en-US" sz="2200" dirty="0">
                    <a:latin typeface="Calibri" panose="020F0502020204030204" pitchFamily="34" charset="0"/>
                    <a:cs typeface="Calibri" panose="020F0502020204030204" pitchFamily="34" charset="0"/>
                  </a:rPr>
                  <a:t> from Schwarz solutions (hidden behind the solutions for </a:t>
                </a:r>
                <a14:m>
                  <m:oMath xmlns:m="http://schemas.openxmlformats.org/officeDocument/2006/math">
                    <m:sSub>
                      <m:sSubPr>
                        <m:ctrlPr>
                          <a:rPr lang="el-GR" sz="2400" i="1">
                            <a:latin typeface="Cambria Math" panose="02040503050406030204" pitchFamily="18" charset="0"/>
                            <a:ea typeface="Cambria Math" panose="02040503050406030204" pitchFamily="18" charset="0"/>
                            <a:cs typeface="Calibri" panose="020F0502020204030204" pitchFamily="34" charset="0"/>
                          </a:rPr>
                        </m:ctrlPr>
                      </m:sSubPr>
                      <m:e>
                        <m:r>
                          <m:rPr>
                            <m:sty m:val="p"/>
                          </m:rPr>
                          <a:rPr lang="el-GR" sz="2400" i="1">
                            <a:latin typeface="Cambria Math" panose="02040503050406030204" pitchFamily="18" charset="0"/>
                            <a:ea typeface="Cambria Math" panose="02040503050406030204" pitchFamily="18" charset="0"/>
                            <a:cs typeface="Calibri" panose="020F0502020204030204" pitchFamily="34" charset="0"/>
                          </a:rPr>
                          <m:t>Ω</m:t>
                        </m:r>
                      </m:e>
                      <m:sub>
                        <m:r>
                          <a:rPr lang="en-US" sz="2400" i="1">
                            <a:latin typeface="Cambria Math" panose="02040503050406030204" pitchFamily="18" charset="0"/>
                            <a:ea typeface="Cambria Math" panose="02040503050406030204" pitchFamily="18" charset="0"/>
                            <a:cs typeface="Calibri" panose="020F0502020204030204" pitchFamily="34" charset="0"/>
                          </a:rPr>
                          <m:t>0</m:t>
                        </m:r>
                      </m:sub>
                    </m:sSub>
                  </m:oMath>
                </a14:m>
                <a:r>
                  <a:rPr lang="en-US" sz="2200" dirty="0">
                    <a:latin typeface="Calibri" panose="020F0502020204030204" pitchFamily="34" charset="0"/>
                    <a:cs typeface="Calibri" panose="020F0502020204030204" pitchFamily="34" charset="0"/>
                  </a:rPr>
                  <a:t> (red) and </a:t>
                </a:r>
                <a14:m>
                  <m:oMath xmlns:m="http://schemas.openxmlformats.org/officeDocument/2006/math">
                    <m:sSub>
                      <m:sSubPr>
                        <m:ctrlPr>
                          <a:rPr lang="el-GR" sz="2400" i="1">
                            <a:latin typeface="Cambria Math" panose="02040503050406030204" pitchFamily="18" charset="0"/>
                            <a:ea typeface="Cambria Math" panose="02040503050406030204" pitchFamily="18" charset="0"/>
                            <a:cs typeface="Calibri" panose="020F0502020204030204" pitchFamily="34" charset="0"/>
                          </a:rPr>
                        </m:ctrlPr>
                      </m:sSubPr>
                      <m:e>
                        <m:r>
                          <m:rPr>
                            <m:sty m:val="p"/>
                          </m:rPr>
                          <a:rPr lang="el-GR" sz="2400" i="1">
                            <a:latin typeface="Cambria Math" panose="02040503050406030204" pitchFamily="18" charset="0"/>
                            <a:ea typeface="Cambria Math" panose="02040503050406030204" pitchFamily="18" charset="0"/>
                            <a:cs typeface="Calibri" panose="020F0502020204030204" pitchFamily="34" charset="0"/>
                          </a:rPr>
                          <m:t>Ω</m:t>
                        </m:r>
                      </m:e>
                      <m:sub>
                        <m:r>
                          <a:rPr lang="en-US" sz="2400" b="0" i="1" smtClean="0">
                            <a:latin typeface="Cambria Math" panose="02040503050406030204" pitchFamily="18" charset="0"/>
                            <a:ea typeface="Cambria Math" panose="02040503050406030204" pitchFamily="18" charset="0"/>
                            <a:cs typeface="Calibri" panose="020F0502020204030204" pitchFamily="34" charset="0"/>
                          </a:rPr>
                          <m:t>1</m:t>
                        </m:r>
                      </m:sub>
                    </m:sSub>
                  </m:oMath>
                </a14:m>
                <a:r>
                  <a:rPr lang="en-US" sz="2200" dirty="0">
                    <a:latin typeface="Calibri" panose="020F0502020204030204" pitchFamily="34" charset="0"/>
                    <a:cs typeface="Calibri" panose="020F0502020204030204" pitchFamily="34" charset="0"/>
                  </a:rPr>
                  <a:t> (green))!</a:t>
                </a:r>
              </a:p>
            </p:txBody>
          </p:sp>
        </mc:Choice>
        <mc:Fallback xmlns="">
          <p:sp>
            <p:nvSpPr>
              <p:cNvPr id="19" name="Rectangle 18">
                <a:extLst>
                  <a:ext uri="{FF2B5EF4-FFF2-40B4-BE49-F238E27FC236}">
                    <a16:creationId xmlns:a16="http://schemas.microsoft.com/office/drawing/2014/main" id="{0BBBDD4F-3463-418F-B934-60160A715E73}"/>
                  </a:ext>
                </a:extLst>
              </p:cNvPr>
              <p:cNvSpPr>
                <a:spLocks noRot="1" noChangeAspect="1" noMove="1" noResize="1" noEditPoints="1" noAdjustHandles="1" noChangeArrowheads="1" noChangeShapeType="1" noTextEdit="1"/>
              </p:cNvSpPr>
              <p:nvPr/>
            </p:nvSpPr>
            <p:spPr>
              <a:xfrm>
                <a:off x="635350" y="5338396"/>
                <a:ext cx="7817201" cy="791692"/>
              </a:xfrm>
              <a:prstGeom prst="rect">
                <a:avLst/>
              </a:prstGeom>
              <a:blipFill>
                <a:blip r:embed="rId7"/>
                <a:stretch>
                  <a:fillRect t="-5385" b="-14615"/>
                </a:stretch>
              </a:blipFill>
            </p:spPr>
            <p:txBody>
              <a:bodyPr/>
              <a:lstStyle/>
              <a:p>
                <a:r>
                  <a:rPr lang="en-US">
                    <a:noFill/>
                  </a:rPr>
                  <a:t> </a:t>
                </a:r>
              </a:p>
            </p:txBody>
          </p:sp>
        </mc:Fallback>
      </mc:AlternateContent>
      <p:sp>
        <p:nvSpPr>
          <p:cNvPr id="2" name="TextBox 1">
            <a:extLst>
              <a:ext uri="{FF2B5EF4-FFF2-40B4-BE49-F238E27FC236}">
                <a16:creationId xmlns:a16="http://schemas.microsoft.com/office/drawing/2014/main" id="{6B7889E0-9312-41A0-BF19-910188638686}"/>
              </a:ext>
            </a:extLst>
          </p:cNvPr>
          <p:cNvSpPr txBox="1"/>
          <p:nvPr/>
        </p:nvSpPr>
        <p:spPr>
          <a:xfrm>
            <a:off x="1150655" y="784498"/>
            <a:ext cx="2128871" cy="338554"/>
          </a:xfrm>
          <a:prstGeom prst="rect">
            <a:avLst/>
          </a:prstGeom>
          <a:noFill/>
        </p:spPr>
        <p:txBody>
          <a:bodyPr wrap="square" rtlCol="0">
            <a:spAutoFit/>
          </a:bodyPr>
          <a:lstStyle/>
          <a:p>
            <a:r>
              <a:rPr lang="en-US" sz="1600" dirty="0">
                <a:latin typeface="Calibri" panose="020F0502020204030204" pitchFamily="34" charset="0"/>
                <a:cs typeface="Calibri" panose="020F0502020204030204" pitchFamily="34" charset="0"/>
              </a:rPr>
              <a:t>Displacement</a:t>
            </a:r>
          </a:p>
        </p:txBody>
      </p:sp>
      <p:sp>
        <p:nvSpPr>
          <p:cNvPr id="10" name="TextBox 9">
            <a:extLst>
              <a:ext uri="{FF2B5EF4-FFF2-40B4-BE49-F238E27FC236}">
                <a16:creationId xmlns:a16="http://schemas.microsoft.com/office/drawing/2014/main" id="{D5A318A9-2E43-41E0-A07A-2A5D6C56BADB}"/>
              </a:ext>
            </a:extLst>
          </p:cNvPr>
          <p:cNvSpPr txBox="1"/>
          <p:nvPr/>
        </p:nvSpPr>
        <p:spPr>
          <a:xfrm>
            <a:off x="4393183" y="778528"/>
            <a:ext cx="2128871" cy="338554"/>
          </a:xfrm>
          <a:prstGeom prst="rect">
            <a:avLst/>
          </a:prstGeom>
          <a:noFill/>
        </p:spPr>
        <p:txBody>
          <a:bodyPr wrap="square" rtlCol="0">
            <a:spAutoFit/>
          </a:bodyPr>
          <a:lstStyle/>
          <a:p>
            <a:r>
              <a:rPr lang="en-US" sz="1600" dirty="0">
                <a:latin typeface="Calibri" panose="020F0502020204030204" pitchFamily="34" charset="0"/>
                <a:cs typeface="Calibri" panose="020F0502020204030204" pitchFamily="34" charset="0"/>
              </a:rPr>
              <a:t>Velocity </a:t>
            </a:r>
          </a:p>
        </p:txBody>
      </p:sp>
      <p:sp>
        <p:nvSpPr>
          <p:cNvPr id="11" name="TextBox 10">
            <a:extLst>
              <a:ext uri="{FF2B5EF4-FFF2-40B4-BE49-F238E27FC236}">
                <a16:creationId xmlns:a16="http://schemas.microsoft.com/office/drawing/2014/main" id="{31BAFF7A-5500-43CA-AD27-7B2633A1A71D}"/>
              </a:ext>
            </a:extLst>
          </p:cNvPr>
          <p:cNvSpPr txBox="1"/>
          <p:nvPr/>
        </p:nvSpPr>
        <p:spPr>
          <a:xfrm>
            <a:off x="7076157" y="793629"/>
            <a:ext cx="2128871" cy="338554"/>
          </a:xfrm>
          <a:prstGeom prst="rect">
            <a:avLst/>
          </a:prstGeom>
          <a:noFill/>
        </p:spPr>
        <p:txBody>
          <a:bodyPr wrap="square" rtlCol="0">
            <a:spAutoFit/>
          </a:bodyPr>
          <a:lstStyle/>
          <a:p>
            <a:r>
              <a:rPr lang="en-US" sz="1600" dirty="0">
                <a:latin typeface="Calibri" panose="020F0502020204030204" pitchFamily="34" charset="0"/>
                <a:cs typeface="Calibri" panose="020F0502020204030204" pitchFamily="34" charset="0"/>
              </a:rPr>
              <a:t>Acceleration</a:t>
            </a:r>
          </a:p>
        </p:txBody>
      </p:sp>
      <p:sp>
        <p:nvSpPr>
          <p:cNvPr id="3" name="Slide Number Placeholder 2">
            <a:extLst>
              <a:ext uri="{FF2B5EF4-FFF2-40B4-BE49-F238E27FC236}">
                <a16:creationId xmlns:a16="http://schemas.microsoft.com/office/drawing/2014/main" id="{8605DB31-BEEB-4A21-8D85-A247644C52B1}"/>
              </a:ext>
            </a:extLst>
          </p:cNvPr>
          <p:cNvSpPr>
            <a:spLocks noGrp="1"/>
          </p:cNvSpPr>
          <p:nvPr>
            <p:ph type="sldNum" sz="quarter" idx="12"/>
          </p:nvPr>
        </p:nvSpPr>
        <p:spPr/>
        <p:txBody>
          <a:bodyPr/>
          <a:lstStyle/>
          <a:p>
            <a:fld id="{A5E55A7B-7854-E145-92D9-B491DF4BAE2D}" type="slidenum">
              <a:rPr lang="en-US" smtClean="0"/>
              <a:pPr/>
              <a:t>51</a:t>
            </a:fld>
            <a:endParaRPr lang="en-US" dirty="0"/>
          </a:p>
        </p:txBody>
      </p:sp>
      <p:pic>
        <p:nvPicPr>
          <p:cNvPr id="6" name="Picture 5" descr="A close up of a map&#10;&#10;Description automatically generated">
            <a:extLst>
              <a:ext uri="{FF2B5EF4-FFF2-40B4-BE49-F238E27FC236}">
                <a16:creationId xmlns:a16="http://schemas.microsoft.com/office/drawing/2014/main" id="{03079DEF-1181-4C9B-8354-890B258564D8}"/>
              </a:ext>
            </a:extLst>
          </p:cNvPr>
          <p:cNvPicPr>
            <a:picLocks noChangeAspect="1"/>
          </p:cNvPicPr>
          <p:nvPr/>
        </p:nvPicPr>
        <p:blipFill>
          <a:blip r:embed="rId8"/>
          <a:stretch>
            <a:fillRect/>
          </a:stretch>
        </p:blipFill>
        <p:spPr>
          <a:xfrm>
            <a:off x="3168970" y="1086003"/>
            <a:ext cx="3014612" cy="2226021"/>
          </a:xfrm>
          <a:prstGeom prst="rect">
            <a:avLst/>
          </a:prstGeom>
        </p:spPr>
      </p:pic>
    </p:spTree>
    <p:extLst>
      <p:ext uri="{BB962C8B-B14F-4D97-AF65-F5344CB8AC3E}">
        <p14:creationId xmlns:p14="http://schemas.microsoft.com/office/powerpoint/2010/main" val="1921601395"/>
      </p:ext>
    </p:extLst>
  </p:cSld>
  <p:clrMapOvr>
    <a:masterClrMapping/>
  </p:clrMapOvr>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265295" y="184963"/>
            <a:ext cx="8186271" cy="476619"/>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Dynamic Example #2: Tension Specimen</a:t>
            </a:r>
          </a:p>
        </p:txBody>
      </p:sp>
      <p:pic>
        <p:nvPicPr>
          <p:cNvPr id="7" name="Picture 6">
            <a:extLst>
              <a:ext uri="{FF2B5EF4-FFF2-40B4-BE49-F238E27FC236}">
                <a16:creationId xmlns:a16="http://schemas.microsoft.com/office/drawing/2014/main" id="{505F6DED-F58D-4E06-9854-78164840400D}"/>
              </a:ext>
            </a:extLst>
          </p:cNvPr>
          <p:cNvPicPr>
            <a:picLocks noChangeAspect="1"/>
          </p:cNvPicPr>
          <p:nvPr/>
        </p:nvPicPr>
        <p:blipFill rotWithShape="1">
          <a:blip r:embed="rId3"/>
          <a:srcRect l="38360" r="39735"/>
          <a:stretch/>
        </p:blipFill>
        <p:spPr>
          <a:xfrm>
            <a:off x="6292928" y="1187245"/>
            <a:ext cx="1618138" cy="5086032"/>
          </a:xfrm>
          <a:prstGeom prst="rect">
            <a:avLst/>
          </a:prstGeom>
        </p:spPr>
      </p:pic>
      <p:pic>
        <p:nvPicPr>
          <p:cNvPr id="16" name="Picture 15">
            <a:extLst>
              <a:ext uri="{FF2B5EF4-FFF2-40B4-BE49-F238E27FC236}">
                <a16:creationId xmlns:a16="http://schemas.microsoft.com/office/drawing/2014/main" id="{21BA4EC4-775A-4392-8F1E-0BE8A562880D}"/>
              </a:ext>
            </a:extLst>
          </p:cNvPr>
          <p:cNvPicPr>
            <a:picLocks noChangeAspect="1"/>
          </p:cNvPicPr>
          <p:nvPr/>
        </p:nvPicPr>
        <p:blipFill rotWithShape="1">
          <a:blip r:embed="rId4"/>
          <a:srcRect l="34814" t="10587" r="34736" b="12469"/>
          <a:stretch/>
        </p:blipFill>
        <p:spPr>
          <a:xfrm>
            <a:off x="7911066" y="2688770"/>
            <a:ext cx="1124543" cy="1956458"/>
          </a:xfrm>
          <a:prstGeom prst="rect">
            <a:avLst/>
          </a:prstGeom>
        </p:spPr>
      </p:pic>
      <p:pic>
        <p:nvPicPr>
          <p:cNvPr id="22" name="Picture 21">
            <a:extLst>
              <a:ext uri="{FF2B5EF4-FFF2-40B4-BE49-F238E27FC236}">
                <a16:creationId xmlns:a16="http://schemas.microsoft.com/office/drawing/2014/main" id="{665F4E8F-3532-4B49-A4EF-53B4608A86D7}"/>
              </a:ext>
            </a:extLst>
          </p:cNvPr>
          <p:cNvPicPr>
            <a:picLocks noChangeAspect="1"/>
          </p:cNvPicPr>
          <p:nvPr/>
        </p:nvPicPr>
        <p:blipFill rotWithShape="1">
          <a:blip r:embed="rId5"/>
          <a:srcRect l="40238" r="38990"/>
          <a:stretch/>
        </p:blipFill>
        <p:spPr>
          <a:xfrm>
            <a:off x="4920343" y="1133100"/>
            <a:ext cx="1567095" cy="5194322"/>
          </a:xfrm>
          <a:prstGeom prst="rect">
            <a:avLst/>
          </a:prstGeom>
        </p:spPr>
      </p:pic>
      <mc:AlternateContent xmlns:mc="http://schemas.openxmlformats.org/markup-compatibility/2006" xmlns:a14="http://schemas.microsoft.com/office/drawing/2010/main">
        <mc:Choice Requires="a14">
          <p:sp>
            <p:nvSpPr>
              <p:cNvPr id="24" name="TextBox 23">
                <a:extLst>
                  <a:ext uri="{FF2B5EF4-FFF2-40B4-BE49-F238E27FC236}">
                    <a16:creationId xmlns:a16="http://schemas.microsoft.com/office/drawing/2014/main" id="{E5562B70-39BD-46C2-9CDB-2CF1C4D48CEA}"/>
                  </a:ext>
                </a:extLst>
              </p:cNvPr>
              <p:cNvSpPr txBox="1"/>
              <p:nvPr/>
            </p:nvSpPr>
            <p:spPr>
              <a:xfrm>
                <a:off x="8095159" y="2350216"/>
                <a:ext cx="756356" cy="338554"/>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sz="1600" i="1" smtClean="0">
                              <a:latin typeface="Cambria Math" panose="02040503050406030204" pitchFamily="18" charset="0"/>
                            </a:rPr>
                          </m:ctrlPr>
                        </m:sSubPr>
                        <m:e>
                          <m:r>
                            <m:rPr>
                              <m:sty m:val="p"/>
                            </m:rPr>
                            <a:rPr lang="el-GR" sz="1600" i="1" smtClean="0">
                              <a:latin typeface="Cambria Math" panose="02040503050406030204" pitchFamily="18" charset="0"/>
                              <a:ea typeface="Cambria Math" panose="02040503050406030204" pitchFamily="18" charset="0"/>
                            </a:rPr>
                            <m:t>Ω</m:t>
                          </m:r>
                        </m:e>
                        <m:sub>
                          <m:r>
                            <a:rPr lang="en-US" sz="1600" b="0" i="1" smtClean="0">
                              <a:latin typeface="Cambria Math" panose="02040503050406030204" pitchFamily="18" charset="0"/>
                            </a:rPr>
                            <m:t>1</m:t>
                          </m:r>
                        </m:sub>
                      </m:sSub>
                    </m:oMath>
                  </m:oMathPara>
                </a14:m>
                <a:endParaRPr lang="en-US" sz="1600" dirty="0"/>
              </a:p>
            </p:txBody>
          </p:sp>
        </mc:Choice>
        <mc:Fallback xmlns="">
          <p:sp>
            <p:nvSpPr>
              <p:cNvPr id="24" name="TextBox 23">
                <a:extLst>
                  <a:ext uri="{FF2B5EF4-FFF2-40B4-BE49-F238E27FC236}">
                    <a16:creationId xmlns:a16="http://schemas.microsoft.com/office/drawing/2014/main" id="{E5562B70-39BD-46C2-9CDB-2CF1C4D48CEA}"/>
                  </a:ext>
                </a:extLst>
              </p:cNvPr>
              <p:cNvSpPr txBox="1">
                <a:spLocks noRot="1" noChangeAspect="1" noMove="1" noResize="1" noEditPoints="1" noAdjustHandles="1" noChangeArrowheads="1" noChangeShapeType="1" noTextEdit="1"/>
              </p:cNvSpPr>
              <p:nvPr/>
            </p:nvSpPr>
            <p:spPr>
              <a:xfrm>
                <a:off x="8095159" y="2350216"/>
                <a:ext cx="756356" cy="338554"/>
              </a:xfrm>
              <a:prstGeom prst="rect">
                <a:avLst/>
              </a:prstGeom>
              <a:blipFill>
                <a:blip r:embed="rId6"/>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25" name="TextBox 24">
                <a:extLst>
                  <a:ext uri="{FF2B5EF4-FFF2-40B4-BE49-F238E27FC236}">
                    <a16:creationId xmlns:a16="http://schemas.microsoft.com/office/drawing/2014/main" id="{EA9EF28B-9E40-4B8D-885F-AC187E339CF5}"/>
                  </a:ext>
                </a:extLst>
              </p:cNvPr>
              <p:cNvSpPr txBox="1"/>
              <p:nvPr/>
            </p:nvSpPr>
            <p:spPr>
              <a:xfrm>
                <a:off x="6820483" y="737060"/>
                <a:ext cx="756356" cy="338554"/>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sz="1600" i="1" smtClean="0">
                              <a:latin typeface="Cambria Math" panose="02040503050406030204" pitchFamily="18" charset="0"/>
                            </a:rPr>
                          </m:ctrlPr>
                        </m:sSubPr>
                        <m:e>
                          <m:r>
                            <m:rPr>
                              <m:sty m:val="p"/>
                            </m:rPr>
                            <a:rPr lang="el-GR" sz="1600" i="1" smtClean="0">
                              <a:latin typeface="Cambria Math" panose="02040503050406030204" pitchFamily="18" charset="0"/>
                              <a:ea typeface="Cambria Math" panose="02040503050406030204" pitchFamily="18" charset="0"/>
                            </a:rPr>
                            <m:t>Ω</m:t>
                          </m:r>
                        </m:e>
                        <m:sub>
                          <m:r>
                            <a:rPr lang="en-US" sz="1600" b="0" i="1" smtClean="0">
                              <a:latin typeface="Cambria Math" panose="02040503050406030204" pitchFamily="18" charset="0"/>
                            </a:rPr>
                            <m:t>0</m:t>
                          </m:r>
                        </m:sub>
                      </m:sSub>
                    </m:oMath>
                  </m:oMathPara>
                </a14:m>
                <a:endParaRPr lang="en-US" sz="1600" dirty="0"/>
              </a:p>
            </p:txBody>
          </p:sp>
        </mc:Choice>
        <mc:Fallback xmlns="">
          <p:sp>
            <p:nvSpPr>
              <p:cNvPr id="25" name="TextBox 24">
                <a:extLst>
                  <a:ext uri="{FF2B5EF4-FFF2-40B4-BE49-F238E27FC236}">
                    <a16:creationId xmlns:a16="http://schemas.microsoft.com/office/drawing/2014/main" id="{EA9EF28B-9E40-4B8D-885F-AC187E339CF5}"/>
                  </a:ext>
                </a:extLst>
              </p:cNvPr>
              <p:cNvSpPr txBox="1">
                <a:spLocks noRot="1" noChangeAspect="1" noMove="1" noResize="1" noEditPoints="1" noAdjustHandles="1" noChangeArrowheads="1" noChangeShapeType="1" noTextEdit="1"/>
              </p:cNvSpPr>
              <p:nvPr/>
            </p:nvSpPr>
            <p:spPr>
              <a:xfrm>
                <a:off x="6820483" y="737060"/>
                <a:ext cx="756356" cy="338554"/>
              </a:xfrm>
              <a:prstGeom prst="rect">
                <a:avLst/>
              </a:prstGeom>
              <a:blipFill>
                <a:blip r:embed="rId7"/>
                <a:stretch>
                  <a:fillRect/>
                </a:stretch>
              </a:blipFill>
            </p:spPr>
            <p:txBody>
              <a:bodyPr/>
              <a:lstStyle/>
              <a:p>
                <a:r>
                  <a:rPr lang="en-US">
                    <a:noFill/>
                  </a:rPr>
                  <a:t> </a:t>
                </a:r>
              </a:p>
            </p:txBody>
          </p:sp>
        </mc:Fallback>
      </mc:AlternateContent>
      <p:sp>
        <p:nvSpPr>
          <p:cNvPr id="26" name="Arrow: Right 25">
            <a:extLst>
              <a:ext uri="{FF2B5EF4-FFF2-40B4-BE49-F238E27FC236}">
                <a16:creationId xmlns:a16="http://schemas.microsoft.com/office/drawing/2014/main" id="{B3DDB5CB-4B15-48A5-9286-4B47D6DDB449}"/>
              </a:ext>
            </a:extLst>
          </p:cNvPr>
          <p:cNvSpPr/>
          <p:nvPr/>
        </p:nvSpPr>
        <p:spPr>
          <a:xfrm>
            <a:off x="6145041" y="3391317"/>
            <a:ext cx="434443" cy="255397"/>
          </a:xfrm>
          <a:prstGeom prst="rightArrow">
            <a:avLst/>
          </a:prstGeom>
          <a:solidFill>
            <a:schemeClr val="bg1"/>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28" name="TextBox 27">
            <a:extLst>
              <a:ext uri="{FF2B5EF4-FFF2-40B4-BE49-F238E27FC236}">
                <a16:creationId xmlns:a16="http://schemas.microsoft.com/office/drawing/2014/main" id="{F6F54935-C80C-4C7F-980A-42E361A6572A}"/>
              </a:ext>
            </a:extLst>
          </p:cNvPr>
          <p:cNvSpPr txBox="1"/>
          <p:nvPr/>
        </p:nvSpPr>
        <p:spPr>
          <a:xfrm>
            <a:off x="7576839" y="3238915"/>
            <a:ext cx="518320" cy="553998"/>
          </a:xfrm>
          <a:prstGeom prst="rect">
            <a:avLst/>
          </a:prstGeom>
          <a:noFill/>
        </p:spPr>
        <p:txBody>
          <a:bodyPr wrap="square" rtlCol="0">
            <a:spAutoFit/>
          </a:bodyPr>
          <a:lstStyle/>
          <a:p>
            <a:r>
              <a:rPr lang="en-US" sz="3000" dirty="0">
                <a:latin typeface="Calibri" panose="020F0502020204030204" pitchFamily="34" charset="0"/>
                <a:cs typeface="Calibri" panose="020F0502020204030204" pitchFamily="34" charset="0"/>
              </a:rPr>
              <a:t>+</a:t>
            </a:r>
          </a:p>
        </p:txBody>
      </p:sp>
      <mc:AlternateContent xmlns:mc="http://schemas.openxmlformats.org/markup-compatibility/2006" xmlns:a14="http://schemas.microsoft.com/office/drawing/2010/main">
        <mc:Choice Requires="a14">
          <p:sp>
            <p:nvSpPr>
              <p:cNvPr id="29" name="TextBox 28">
                <a:extLst>
                  <a:ext uri="{FF2B5EF4-FFF2-40B4-BE49-F238E27FC236}">
                    <a16:creationId xmlns:a16="http://schemas.microsoft.com/office/drawing/2014/main" id="{F5E14664-A4DF-4BEC-8792-2D4FC733C1F4}"/>
                  </a:ext>
                </a:extLst>
              </p:cNvPr>
              <p:cNvSpPr txBox="1"/>
              <p:nvPr/>
            </p:nvSpPr>
            <p:spPr>
              <a:xfrm>
                <a:off x="265295" y="825965"/>
                <a:ext cx="4655048" cy="5663089"/>
              </a:xfrm>
              <a:prstGeom prst="rect">
                <a:avLst/>
              </a:prstGeom>
              <a:noFill/>
            </p:spPr>
            <p:txBody>
              <a:bodyPr wrap="square" rtlCol="0">
                <a:spAutoFit/>
              </a:bodyPr>
              <a:lstStyle/>
              <a:p>
                <a:pPr marL="285750" indent="-285750">
                  <a:buFont typeface="Arial" panose="020B0604020202020204" pitchFamily="34" charset="0"/>
                  <a:buChar char="•"/>
                </a:pPr>
                <a:r>
                  <a:rPr lang="en-US" sz="2200" dirty="0">
                    <a:latin typeface="Calibri" panose="020F0502020204030204" pitchFamily="34" charset="0"/>
                    <a:cs typeface="Calibri" panose="020F0502020204030204" pitchFamily="34" charset="0"/>
                  </a:rPr>
                  <a:t>Uniaxial aluminum cylindrical tensile specimen with </a:t>
                </a:r>
                <a:r>
                  <a:rPr lang="en-US" sz="2200" b="1" i="1" dirty="0">
                    <a:latin typeface="Calibri" panose="020F0502020204030204" pitchFamily="34" charset="0"/>
                    <a:cs typeface="Calibri" panose="020F0502020204030204" pitchFamily="34" charset="0"/>
                  </a:rPr>
                  <a:t>inelastic J</a:t>
                </a:r>
                <a:r>
                  <a:rPr lang="en-US" sz="2200" b="1" i="1" baseline="-25000" dirty="0">
                    <a:latin typeface="Calibri" panose="020F0502020204030204" pitchFamily="34" charset="0"/>
                    <a:cs typeface="Calibri" panose="020F0502020204030204" pitchFamily="34" charset="0"/>
                  </a:rPr>
                  <a:t>2</a:t>
                </a:r>
                <a:r>
                  <a:rPr lang="en-US" sz="2200" b="1" i="1" dirty="0">
                    <a:latin typeface="Calibri" panose="020F0502020204030204" pitchFamily="34" charset="0"/>
                    <a:cs typeface="Calibri" panose="020F0502020204030204" pitchFamily="34" charset="0"/>
                  </a:rPr>
                  <a:t> material model</a:t>
                </a:r>
                <a:r>
                  <a:rPr lang="en-US" sz="2200" dirty="0">
                    <a:latin typeface="Calibri" panose="020F0502020204030204" pitchFamily="34" charset="0"/>
                    <a:cs typeface="Calibri" panose="020F0502020204030204" pitchFamily="34" charset="0"/>
                  </a:rPr>
                  <a:t>.</a:t>
                </a:r>
              </a:p>
              <a:p>
                <a:pPr marL="285750" indent="-285750">
                  <a:buFont typeface="Arial" panose="020B0604020202020204" pitchFamily="34" charset="0"/>
                  <a:buChar char="•"/>
                </a:pPr>
                <a:endParaRPr lang="en-US" sz="8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200" dirty="0">
                    <a:latin typeface="Calibri" panose="020F0502020204030204" pitchFamily="34" charset="0"/>
                    <a:cs typeface="Calibri" panose="020F0502020204030204" pitchFamily="34" charset="0"/>
                  </a:rPr>
                  <a:t>Domain decomposition into </a:t>
                </a:r>
                <a:r>
                  <a:rPr lang="en-US" sz="2200" b="1" i="1" dirty="0">
                    <a:latin typeface="Calibri" panose="020F0502020204030204" pitchFamily="34" charset="0"/>
                    <a:cs typeface="Calibri" panose="020F0502020204030204" pitchFamily="34" charset="0"/>
                  </a:rPr>
                  <a:t>two subdomains </a:t>
                </a:r>
                <a:r>
                  <a:rPr lang="en-US" sz="2200" dirty="0">
                    <a:latin typeface="Calibri" panose="020F0502020204030204" pitchFamily="34" charset="0"/>
                    <a:cs typeface="Calibri" panose="020F0502020204030204" pitchFamily="34" charset="0"/>
                  </a:rPr>
                  <a:t>(right): </a:t>
                </a:r>
                <a14:m>
                  <m:oMath xmlns:m="http://schemas.openxmlformats.org/officeDocument/2006/math">
                    <m:sSub>
                      <m:sSubPr>
                        <m:ctrlPr>
                          <a:rPr lang="en-US" sz="2200" i="1">
                            <a:latin typeface="Cambria Math" panose="02040503050406030204" pitchFamily="18" charset="0"/>
                          </a:rPr>
                        </m:ctrlPr>
                      </m:sSubPr>
                      <m:e>
                        <m:r>
                          <m:rPr>
                            <m:sty m:val="p"/>
                          </m:rPr>
                          <a:rPr lang="el-GR" sz="2200" i="1">
                            <a:latin typeface="Cambria Math" panose="02040503050406030204" pitchFamily="18" charset="0"/>
                            <a:ea typeface="Cambria Math" panose="02040503050406030204" pitchFamily="18" charset="0"/>
                          </a:rPr>
                          <m:t>Ω</m:t>
                        </m:r>
                      </m:e>
                      <m:sub>
                        <m:r>
                          <a:rPr lang="en-US" sz="2200" i="1">
                            <a:latin typeface="Cambria Math" panose="02040503050406030204" pitchFamily="18" charset="0"/>
                          </a:rPr>
                          <m:t>0</m:t>
                        </m:r>
                      </m:sub>
                    </m:sSub>
                  </m:oMath>
                </a14:m>
                <a:r>
                  <a:rPr lang="en-US" sz="2200" dirty="0">
                    <a:latin typeface="Calibri" panose="020F0502020204030204" pitchFamily="34" charset="0"/>
                    <a:cs typeface="Calibri" panose="020F0502020204030204" pitchFamily="34" charset="0"/>
                  </a:rPr>
                  <a:t> = ends,      </a:t>
                </a:r>
                <a14:m>
                  <m:oMath xmlns:m="http://schemas.openxmlformats.org/officeDocument/2006/math">
                    <m:sSub>
                      <m:sSubPr>
                        <m:ctrlPr>
                          <a:rPr lang="en-US" sz="2200" i="1">
                            <a:latin typeface="Cambria Math" panose="02040503050406030204" pitchFamily="18" charset="0"/>
                          </a:rPr>
                        </m:ctrlPr>
                      </m:sSubPr>
                      <m:e>
                        <m:r>
                          <a:rPr lang="en-US" sz="2200" b="0" i="1" smtClean="0">
                            <a:latin typeface="Cambria Math" panose="02040503050406030204" pitchFamily="18" charset="0"/>
                          </a:rPr>
                          <m:t> </m:t>
                        </m:r>
                        <m:r>
                          <m:rPr>
                            <m:sty m:val="p"/>
                          </m:rPr>
                          <a:rPr lang="el-GR" sz="2200" i="1">
                            <a:latin typeface="Cambria Math" panose="02040503050406030204" pitchFamily="18" charset="0"/>
                            <a:ea typeface="Cambria Math" panose="02040503050406030204" pitchFamily="18" charset="0"/>
                          </a:rPr>
                          <m:t>Ω</m:t>
                        </m:r>
                      </m:e>
                      <m:sub>
                        <m:r>
                          <a:rPr lang="en-US" sz="2200" b="0" i="1" smtClean="0">
                            <a:latin typeface="Cambria Math" panose="02040503050406030204" pitchFamily="18" charset="0"/>
                          </a:rPr>
                          <m:t>1</m:t>
                        </m:r>
                      </m:sub>
                    </m:sSub>
                  </m:oMath>
                </a14:m>
                <a:r>
                  <a:rPr lang="en-US" sz="2200" dirty="0">
                    <a:latin typeface="Calibri" panose="020F0502020204030204" pitchFamily="34" charset="0"/>
                    <a:cs typeface="Calibri" panose="020F0502020204030204" pitchFamily="34" charset="0"/>
                  </a:rPr>
                  <a:t> = gauge.</a:t>
                </a:r>
              </a:p>
              <a:p>
                <a:pPr marL="285750" indent="-285750">
                  <a:buFont typeface="Arial" panose="020B0604020202020204" pitchFamily="34" charset="0"/>
                  <a:buChar char="•"/>
                </a:pPr>
                <a:endParaRPr lang="en-US" sz="8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200" b="1" i="1" dirty="0">
                    <a:latin typeface="Calibri" panose="020F0502020204030204" pitchFamily="34" charset="0"/>
                    <a:cs typeface="Calibri" panose="020F0502020204030204" pitchFamily="34" charset="0"/>
                  </a:rPr>
                  <a:t>Nonconformal HEX + composite TET10 </a:t>
                </a:r>
                <a:r>
                  <a:rPr lang="en-US" sz="2200" dirty="0">
                    <a:latin typeface="Calibri" panose="020F0502020204030204" pitchFamily="34" charset="0"/>
                    <a:cs typeface="Calibri" panose="020F0502020204030204" pitchFamily="34" charset="0"/>
                  </a:rPr>
                  <a:t>coupling via Schwarz.</a:t>
                </a:r>
              </a:p>
              <a:p>
                <a:pPr marL="285750" indent="-285750">
                  <a:buFont typeface="Arial" panose="020B0604020202020204" pitchFamily="34" charset="0"/>
                  <a:buChar char="•"/>
                </a:pPr>
                <a:endParaRPr lang="en-US" sz="8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200" b="1" i="1" dirty="0">
                    <a:latin typeface="Calibri" panose="020F0502020204030204" pitchFamily="34" charset="0"/>
                    <a:cs typeface="Calibri" panose="020F0502020204030204" pitchFamily="34" charset="0"/>
                  </a:rPr>
                  <a:t>Implicit</a:t>
                </a:r>
                <a:r>
                  <a:rPr lang="en-US" sz="2200" dirty="0">
                    <a:latin typeface="Calibri" panose="020F0502020204030204" pitchFamily="34" charset="0"/>
                    <a:cs typeface="Calibri" panose="020F0502020204030204" pitchFamily="34" charset="0"/>
                  </a:rPr>
                  <a:t> Newmark time-integration with </a:t>
                </a:r>
                <a:r>
                  <a:rPr lang="en-US" sz="2200" b="1" i="1" dirty="0">
                    <a:latin typeface="Calibri" panose="020F0502020204030204" pitchFamily="34" charset="0"/>
                    <a:cs typeface="Calibri" panose="020F0502020204030204" pitchFamily="34" charset="0"/>
                  </a:rPr>
                  <a:t>adaptive time-stepping </a:t>
                </a:r>
                <a:r>
                  <a:rPr lang="en-US" sz="2200" dirty="0">
                    <a:latin typeface="Calibri" panose="020F0502020204030204" pitchFamily="34" charset="0"/>
                    <a:cs typeface="Calibri" panose="020F0502020204030204" pitchFamily="34" charset="0"/>
                  </a:rPr>
                  <a:t>algorithm employed in both subdomains.</a:t>
                </a:r>
              </a:p>
              <a:p>
                <a:pPr marL="285750" indent="-285750">
                  <a:buFont typeface="Arial" panose="020B0604020202020204" pitchFamily="34" charset="0"/>
                  <a:buChar char="•"/>
                </a:pPr>
                <a:endParaRPr lang="en-US" sz="8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200" dirty="0">
                    <a:latin typeface="Calibri" panose="020F0502020204030204" pitchFamily="34" charset="0"/>
                    <a:cs typeface="Calibri" panose="020F0502020204030204" pitchFamily="34" charset="0"/>
                  </a:rPr>
                  <a:t>Slight </a:t>
                </a:r>
                <a:r>
                  <a:rPr lang="en-US" sz="2200" b="1" i="1" dirty="0">
                    <a:latin typeface="Calibri" panose="020F0502020204030204" pitchFamily="34" charset="0"/>
                    <a:cs typeface="Calibri" panose="020F0502020204030204" pitchFamily="34" charset="0"/>
                  </a:rPr>
                  <a:t>imperfection</a:t>
                </a:r>
                <a:r>
                  <a:rPr lang="en-US" sz="2200" dirty="0">
                    <a:latin typeface="Calibri" panose="020F0502020204030204" pitchFamily="34" charset="0"/>
                    <a:cs typeface="Calibri" panose="020F0502020204030204" pitchFamily="34" charset="0"/>
                  </a:rPr>
                  <a:t> introduced at center of gauge to force </a:t>
                </a:r>
                <a:r>
                  <a:rPr lang="en-US" sz="2200" b="1" i="1" dirty="0">
                    <a:latin typeface="Calibri" panose="020F0502020204030204" pitchFamily="34" charset="0"/>
                    <a:cs typeface="Calibri" panose="020F0502020204030204" pitchFamily="34" charset="0"/>
                  </a:rPr>
                  <a:t>necking </a:t>
                </a:r>
                <a:r>
                  <a:rPr lang="en-US" sz="2200" dirty="0">
                    <a:latin typeface="Calibri" panose="020F0502020204030204" pitchFamily="34" charset="0"/>
                    <a:cs typeface="Calibri" panose="020F0502020204030204" pitchFamily="34" charset="0"/>
                  </a:rPr>
                  <a:t>upon pulling in vertical direction.</a:t>
                </a:r>
              </a:p>
            </p:txBody>
          </p:sp>
        </mc:Choice>
        <mc:Fallback xmlns="">
          <p:sp>
            <p:nvSpPr>
              <p:cNvPr id="29" name="TextBox 28">
                <a:extLst>
                  <a:ext uri="{FF2B5EF4-FFF2-40B4-BE49-F238E27FC236}">
                    <a16:creationId xmlns:a16="http://schemas.microsoft.com/office/drawing/2014/main" id="{F5E14664-A4DF-4BEC-8792-2D4FC733C1F4}"/>
                  </a:ext>
                </a:extLst>
              </p:cNvPr>
              <p:cNvSpPr txBox="1">
                <a:spLocks noRot="1" noChangeAspect="1" noMove="1" noResize="1" noEditPoints="1" noAdjustHandles="1" noChangeArrowheads="1" noChangeShapeType="1" noTextEdit="1"/>
              </p:cNvSpPr>
              <p:nvPr/>
            </p:nvSpPr>
            <p:spPr>
              <a:xfrm>
                <a:off x="265295" y="825965"/>
                <a:ext cx="4655048" cy="5663089"/>
              </a:xfrm>
              <a:prstGeom prst="rect">
                <a:avLst/>
              </a:prstGeom>
              <a:blipFill>
                <a:blip r:embed="rId8"/>
                <a:stretch>
                  <a:fillRect l="-1573" t="-646" r="-1835" b="-1292"/>
                </a:stretch>
              </a:blipFill>
            </p:spPr>
            <p:txBody>
              <a:bodyPr/>
              <a:lstStyle/>
              <a:p>
                <a:r>
                  <a:rPr lang="en-US">
                    <a:noFill/>
                  </a:rPr>
                  <a:t> </a:t>
                </a:r>
              </a:p>
            </p:txBody>
          </p:sp>
        </mc:Fallback>
      </mc:AlternateContent>
      <p:pic>
        <p:nvPicPr>
          <p:cNvPr id="11" name="Picture 10">
            <a:extLst>
              <a:ext uri="{FF2B5EF4-FFF2-40B4-BE49-F238E27FC236}">
                <a16:creationId xmlns:a16="http://schemas.microsoft.com/office/drawing/2014/main" id="{F9B8E8F8-520D-4CD9-8462-AA95CF089DB9}"/>
              </a:ext>
            </a:extLst>
          </p:cNvPr>
          <p:cNvPicPr>
            <a:picLocks noChangeAspect="1"/>
          </p:cNvPicPr>
          <p:nvPr/>
        </p:nvPicPr>
        <p:blipFill>
          <a:blip r:embed="rId9"/>
          <a:stretch>
            <a:fillRect/>
          </a:stretch>
        </p:blipFill>
        <p:spPr>
          <a:xfrm>
            <a:off x="7820236" y="5429250"/>
            <a:ext cx="1215373" cy="711218"/>
          </a:xfrm>
          <a:prstGeom prst="rect">
            <a:avLst/>
          </a:prstGeom>
        </p:spPr>
      </p:pic>
      <p:sp>
        <p:nvSpPr>
          <p:cNvPr id="2" name="Slide Number Placeholder 1">
            <a:extLst>
              <a:ext uri="{FF2B5EF4-FFF2-40B4-BE49-F238E27FC236}">
                <a16:creationId xmlns:a16="http://schemas.microsoft.com/office/drawing/2014/main" id="{977F2579-C7BA-4F69-8F36-254C82312BF7}"/>
              </a:ext>
            </a:extLst>
          </p:cNvPr>
          <p:cNvSpPr>
            <a:spLocks noGrp="1"/>
          </p:cNvSpPr>
          <p:nvPr>
            <p:ph type="sldNum" sz="quarter" idx="12"/>
          </p:nvPr>
        </p:nvSpPr>
        <p:spPr/>
        <p:txBody>
          <a:bodyPr/>
          <a:lstStyle/>
          <a:p>
            <a:fld id="{A5E55A7B-7854-E145-92D9-B491DF4BAE2D}" type="slidenum">
              <a:rPr lang="en-US" smtClean="0"/>
              <a:pPr/>
              <a:t>52</a:t>
            </a:fld>
            <a:endParaRPr lang="en-US" dirty="0"/>
          </a:p>
        </p:txBody>
      </p:sp>
    </p:spTree>
    <p:extLst>
      <p:ext uri="{BB962C8B-B14F-4D97-AF65-F5344CB8AC3E}">
        <p14:creationId xmlns:p14="http://schemas.microsoft.com/office/powerpoint/2010/main" val="1324111934"/>
      </p:ext>
    </p:extLst>
  </p:cSld>
  <p:clrMapOvr>
    <a:masterClrMapping/>
  </p:clrMapOvr>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Slide Number Placeholder 3">
            <a:extLst>
              <a:ext uri="{FF2B5EF4-FFF2-40B4-BE49-F238E27FC236}">
                <a16:creationId xmlns:a16="http://schemas.microsoft.com/office/drawing/2014/main" id="{FFA82DF3-0A3B-42E0-97AA-A67112A6C868}"/>
              </a:ext>
            </a:extLst>
          </p:cNvPr>
          <p:cNvSpPr>
            <a:spLocks noGrp="1"/>
          </p:cNvSpPr>
          <p:nvPr>
            <p:ph type="sldNum" sz="quarter" idx="12"/>
          </p:nvPr>
        </p:nvSpPr>
        <p:spPr/>
        <p:txBody>
          <a:bodyPr/>
          <a:lstStyle/>
          <a:p>
            <a:fld id="{A5E55A7B-7854-E145-92D9-B491DF4BAE2D}" type="slidenum">
              <a:rPr lang="en-US" smtClean="0"/>
              <a:pPr/>
              <a:t>53</a:t>
            </a:fld>
            <a:endParaRPr lang="en-US" dirty="0"/>
          </a:p>
        </p:txBody>
      </p:sp>
      <p:pic>
        <p:nvPicPr>
          <p:cNvPr id="6" name="Picture 5" descr="Diagram&#10;&#10;Description automatically generated">
            <a:extLst>
              <a:ext uri="{FF2B5EF4-FFF2-40B4-BE49-F238E27FC236}">
                <a16:creationId xmlns:a16="http://schemas.microsoft.com/office/drawing/2014/main" id="{BD9BDC71-306C-45A7-8903-EAC3E9E73D3A}"/>
              </a:ext>
            </a:extLst>
          </p:cNvPr>
          <p:cNvPicPr>
            <a:picLocks noChangeAspect="1"/>
          </p:cNvPicPr>
          <p:nvPr/>
        </p:nvPicPr>
        <p:blipFill>
          <a:blip r:embed="rId2"/>
          <a:stretch>
            <a:fillRect/>
          </a:stretch>
        </p:blipFill>
        <p:spPr>
          <a:xfrm>
            <a:off x="258618" y="1111973"/>
            <a:ext cx="8469312" cy="5255956"/>
          </a:xfrm>
          <a:prstGeom prst="rect">
            <a:avLst/>
          </a:prstGeom>
        </p:spPr>
      </p:pic>
      <p:sp>
        <p:nvSpPr>
          <p:cNvPr id="7" name="Title 1">
            <a:extLst>
              <a:ext uri="{FF2B5EF4-FFF2-40B4-BE49-F238E27FC236}">
                <a16:creationId xmlns:a16="http://schemas.microsoft.com/office/drawing/2014/main" id="{2B9EC634-DDA2-4A89-93D5-357E351D2729}"/>
              </a:ext>
            </a:extLst>
          </p:cNvPr>
          <p:cNvSpPr txBox="1">
            <a:spLocks/>
          </p:cNvSpPr>
          <p:nvPr/>
        </p:nvSpPr>
        <p:spPr>
          <a:xfrm>
            <a:off x="283041" y="304567"/>
            <a:ext cx="8186271" cy="476619"/>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Tension Specimen: Expected Result</a:t>
            </a:r>
          </a:p>
        </p:txBody>
      </p:sp>
    </p:spTree>
    <p:extLst>
      <p:ext uri="{BB962C8B-B14F-4D97-AF65-F5344CB8AC3E}">
        <p14:creationId xmlns:p14="http://schemas.microsoft.com/office/powerpoint/2010/main" val="2959238859"/>
      </p:ext>
    </p:extLst>
  </p:cSld>
  <p:clrMapOvr>
    <a:masterClrMapping/>
  </p:clrMapOvr>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265295" y="184963"/>
            <a:ext cx="8186271" cy="476619"/>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Tension Specimen: Disp. &amp; EQPS</a:t>
            </a:r>
          </a:p>
        </p:txBody>
      </p:sp>
      <p:pic>
        <p:nvPicPr>
          <p:cNvPr id="2" name="dynamic_tension">
            <a:hlinkClick r:id="" action="ppaction://media"/>
            <a:extLst>
              <a:ext uri="{FF2B5EF4-FFF2-40B4-BE49-F238E27FC236}">
                <a16:creationId xmlns:a16="http://schemas.microsoft.com/office/drawing/2014/main" id="{C74E37AF-D585-45F8-BE94-9B4B52929DE0}"/>
              </a:ext>
            </a:extLst>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540230" y="884367"/>
            <a:ext cx="7909877" cy="5445076"/>
          </a:xfrm>
          <a:prstGeom prst="rect">
            <a:avLst/>
          </a:prstGeom>
          <a:ln>
            <a:noFill/>
          </a:ln>
          <a:effectLst>
            <a:outerShdw blurRad="190500" algn="tl" rotWithShape="0">
              <a:srgbClr val="000000">
                <a:alpha val="70000"/>
              </a:srgbClr>
            </a:outerShdw>
          </a:effectLst>
        </p:spPr>
      </p:pic>
      <p:sp>
        <p:nvSpPr>
          <p:cNvPr id="6" name="TextBox 5">
            <a:extLst>
              <a:ext uri="{FF2B5EF4-FFF2-40B4-BE49-F238E27FC236}">
                <a16:creationId xmlns:a16="http://schemas.microsoft.com/office/drawing/2014/main" id="{DE251F41-9F4A-4EA9-BFB6-9FAF96431F01}"/>
              </a:ext>
            </a:extLst>
          </p:cNvPr>
          <p:cNvSpPr txBox="1"/>
          <p:nvPr/>
        </p:nvSpPr>
        <p:spPr>
          <a:xfrm>
            <a:off x="2950855" y="4931228"/>
            <a:ext cx="3069771" cy="1200329"/>
          </a:xfrm>
          <a:prstGeom prst="rect">
            <a:avLst/>
          </a:prstGeom>
          <a:solidFill>
            <a:schemeClr val="bg1"/>
          </a:solidFill>
          <a:ln>
            <a:solidFill>
              <a:schemeClr val="tx1"/>
            </a:solidFill>
          </a:ln>
        </p:spPr>
        <p:txBody>
          <a:bodyPr wrap="square" rtlCol="0">
            <a:spAutoFit/>
          </a:bodyPr>
          <a:lstStyle/>
          <a:p>
            <a:pPr algn="ctr"/>
            <a:r>
              <a:rPr lang="en-US" dirty="0">
                <a:latin typeface="Calibri" panose="020F0502020204030204" pitchFamily="34" charset="0"/>
                <a:cs typeface="Calibri" panose="020F0502020204030204" pitchFamily="34" charset="0"/>
              </a:rPr>
              <a:t>Average of ~3 Schwarz iterations/time step required for </a:t>
            </a:r>
            <a:r>
              <a:rPr lang="en-US" b="1" i="1" dirty="0">
                <a:latin typeface="Calibri" panose="020F0502020204030204" pitchFamily="34" charset="0"/>
                <a:cs typeface="Calibri" panose="020F0502020204030204" pitchFamily="34" charset="0"/>
              </a:rPr>
              <a:t>convergence</a:t>
            </a:r>
            <a:r>
              <a:rPr lang="en-US" dirty="0">
                <a:latin typeface="Calibri" panose="020F0502020204030204" pitchFamily="34" charset="0"/>
                <a:cs typeface="Calibri" panose="020F0502020204030204" pitchFamily="34" charset="0"/>
              </a:rPr>
              <a:t> to Schwarz tolerance of 1e-6.</a:t>
            </a:r>
          </a:p>
        </p:txBody>
      </p:sp>
      <p:sp>
        <p:nvSpPr>
          <p:cNvPr id="7" name="TextBox 6">
            <a:extLst>
              <a:ext uri="{FF2B5EF4-FFF2-40B4-BE49-F238E27FC236}">
                <a16:creationId xmlns:a16="http://schemas.microsoft.com/office/drawing/2014/main" id="{A6A0D145-FF3E-4090-8270-6CABADEEC5E2}"/>
              </a:ext>
            </a:extLst>
          </p:cNvPr>
          <p:cNvSpPr txBox="1"/>
          <p:nvPr/>
        </p:nvSpPr>
        <p:spPr>
          <a:xfrm>
            <a:off x="2918197" y="2212110"/>
            <a:ext cx="2079172" cy="338554"/>
          </a:xfrm>
          <a:prstGeom prst="rect">
            <a:avLst/>
          </a:prstGeom>
          <a:solidFill>
            <a:schemeClr val="bg1"/>
          </a:solidFill>
        </p:spPr>
        <p:txBody>
          <a:bodyPr wrap="square" rtlCol="0">
            <a:spAutoFit/>
          </a:bodyPr>
          <a:lstStyle/>
          <a:p>
            <a:pPr algn="ctr"/>
            <a:r>
              <a:rPr lang="en-US" sz="1600" b="1" dirty="0">
                <a:latin typeface="Calibri" panose="020F0502020204030204" pitchFamily="34" charset="0"/>
                <a:cs typeface="Calibri" panose="020F0502020204030204" pitchFamily="34" charset="0"/>
              </a:rPr>
              <a:t>y-displacement</a:t>
            </a:r>
          </a:p>
        </p:txBody>
      </p:sp>
      <p:sp>
        <p:nvSpPr>
          <p:cNvPr id="8" name="TextBox 7">
            <a:extLst>
              <a:ext uri="{FF2B5EF4-FFF2-40B4-BE49-F238E27FC236}">
                <a16:creationId xmlns:a16="http://schemas.microsoft.com/office/drawing/2014/main" id="{CF1DEC9E-8C6C-4F16-8DDE-F561F1B5180D}"/>
              </a:ext>
            </a:extLst>
          </p:cNvPr>
          <p:cNvSpPr txBox="1"/>
          <p:nvPr/>
        </p:nvSpPr>
        <p:spPr>
          <a:xfrm>
            <a:off x="7118664" y="2281711"/>
            <a:ext cx="1332902" cy="338554"/>
          </a:xfrm>
          <a:prstGeom prst="rect">
            <a:avLst/>
          </a:prstGeom>
          <a:solidFill>
            <a:schemeClr val="bg1"/>
          </a:solidFill>
        </p:spPr>
        <p:txBody>
          <a:bodyPr wrap="square" rtlCol="0">
            <a:spAutoFit/>
          </a:bodyPr>
          <a:lstStyle/>
          <a:p>
            <a:pPr algn="ctr"/>
            <a:r>
              <a:rPr lang="en-US" sz="1600" b="1" dirty="0">
                <a:latin typeface="Calibri" panose="020F0502020204030204" pitchFamily="34" charset="0"/>
                <a:cs typeface="Calibri" panose="020F0502020204030204" pitchFamily="34" charset="0"/>
              </a:rPr>
              <a:t>EQPS*</a:t>
            </a:r>
          </a:p>
        </p:txBody>
      </p:sp>
      <p:pic>
        <p:nvPicPr>
          <p:cNvPr id="10" name="Picture 9">
            <a:extLst>
              <a:ext uri="{FF2B5EF4-FFF2-40B4-BE49-F238E27FC236}">
                <a16:creationId xmlns:a16="http://schemas.microsoft.com/office/drawing/2014/main" id="{5FDD5E7E-6470-4360-81DB-D76C4D14BC9C}"/>
              </a:ext>
            </a:extLst>
          </p:cNvPr>
          <p:cNvPicPr>
            <a:picLocks noChangeAspect="1"/>
          </p:cNvPicPr>
          <p:nvPr/>
        </p:nvPicPr>
        <p:blipFill>
          <a:blip r:embed="rId6"/>
          <a:stretch>
            <a:fillRect/>
          </a:stretch>
        </p:blipFill>
        <p:spPr>
          <a:xfrm>
            <a:off x="3828649" y="1103168"/>
            <a:ext cx="1486702" cy="869996"/>
          </a:xfrm>
          <a:prstGeom prst="rect">
            <a:avLst/>
          </a:prstGeom>
        </p:spPr>
      </p:pic>
      <p:sp>
        <p:nvSpPr>
          <p:cNvPr id="11" name="TextBox 10">
            <a:extLst>
              <a:ext uri="{FF2B5EF4-FFF2-40B4-BE49-F238E27FC236}">
                <a16:creationId xmlns:a16="http://schemas.microsoft.com/office/drawing/2014/main" id="{8331B4DF-A490-4C8E-A709-800B5C067C6A}"/>
              </a:ext>
            </a:extLst>
          </p:cNvPr>
          <p:cNvSpPr txBox="1"/>
          <p:nvPr/>
        </p:nvSpPr>
        <p:spPr>
          <a:xfrm>
            <a:off x="141513" y="6509655"/>
            <a:ext cx="9219303" cy="369332"/>
          </a:xfrm>
          <a:prstGeom prst="rect">
            <a:avLst/>
          </a:prstGeom>
          <a:noFill/>
        </p:spPr>
        <p:txBody>
          <a:bodyPr wrap="square" rtlCol="0">
            <a:spAutoFit/>
          </a:bodyPr>
          <a:lstStyle/>
          <a:p>
            <a:r>
              <a:rPr lang="en-US" dirty="0">
                <a:solidFill>
                  <a:schemeClr val="bg1"/>
                </a:solidFill>
                <a:latin typeface="Calibri" panose="020F0502020204030204" pitchFamily="34" charset="0"/>
                <a:cs typeface="Calibri" panose="020F0502020204030204" pitchFamily="34" charset="0"/>
              </a:rPr>
              <a:t>*EQPS = Equivalent Plastic Strain</a:t>
            </a:r>
          </a:p>
        </p:txBody>
      </p:sp>
      <p:sp>
        <p:nvSpPr>
          <p:cNvPr id="3" name="Slide Number Placeholder 2">
            <a:extLst>
              <a:ext uri="{FF2B5EF4-FFF2-40B4-BE49-F238E27FC236}">
                <a16:creationId xmlns:a16="http://schemas.microsoft.com/office/drawing/2014/main" id="{CAE97917-7050-49B9-A82F-62250BDBEBBF}"/>
              </a:ext>
            </a:extLst>
          </p:cNvPr>
          <p:cNvSpPr>
            <a:spLocks noGrp="1"/>
          </p:cNvSpPr>
          <p:nvPr>
            <p:ph type="sldNum" sz="quarter" idx="12"/>
          </p:nvPr>
        </p:nvSpPr>
        <p:spPr/>
        <p:txBody>
          <a:bodyPr/>
          <a:lstStyle/>
          <a:p>
            <a:fld id="{A5E55A7B-7854-E145-92D9-B491DF4BAE2D}" type="slidenum">
              <a:rPr lang="en-US" smtClean="0"/>
              <a:pPr/>
              <a:t>54</a:t>
            </a:fld>
            <a:endParaRPr lang="en-US" dirty="0"/>
          </a:p>
        </p:txBody>
      </p:sp>
    </p:spTree>
    <p:extLst>
      <p:ext uri="{BB962C8B-B14F-4D97-AF65-F5344CB8AC3E}">
        <p14:creationId xmlns:p14="http://schemas.microsoft.com/office/powerpoint/2010/main" val="46986158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7000" fill="hold"/>
                                        <p:tgtEl>
                                          <p:spTgt spid="2"/>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2"/>
                </p:tgtEl>
              </p:cMediaNode>
            </p:video>
            <p:seq concurrent="1" nextAc="seek">
              <p:cTn id="8" restart="whenNotActive" fill="hold" evtFilter="cancelBubble" nodeType="interactiveSeq">
                <p:stCondLst>
                  <p:cond evt="onClick" delay="0">
                    <p:tgtEl>
                      <p:spTgt spid="2"/>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2"/>
                                        </p:tgtEl>
                                      </p:cBhvr>
                                    </p:cmd>
                                  </p:childTnLst>
                                </p:cTn>
                              </p:par>
                            </p:childTnLst>
                          </p:cTn>
                        </p:par>
                      </p:childTnLst>
                    </p:cTn>
                  </p:par>
                </p:childTnLst>
              </p:cTn>
              <p:nextCondLst>
                <p:cond evt="onClick" delay="0">
                  <p:tgtEl>
                    <p:spTgt spid="2"/>
                  </p:tgtEl>
                </p:cond>
              </p:nextCondLst>
            </p:seq>
          </p:childTnLst>
        </p:cTn>
      </p:par>
    </p:tnLst>
  </p:timing>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265295" y="184963"/>
            <a:ext cx="8878705" cy="476619"/>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Tension Specimen: Domain Decomposition</a:t>
            </a:r>
          </a:p>
        </p:txBody>
      </p:sp>
      <p:pic>
        <p:nvPicPr>
          <p:cNvPr id="10" name="Picture 9">
            <a:extLst>
              <a:ext uri="{FF2B5EF4-FFF2-40B4-BE49-F238E27FC236}">
                <a16:creationId xmlns:a16="http://schemas.microsoft.com/office/drawing/2014/main" id="{3DE88363-CB4F-FF46-83A2-D4E399152ECB}"/>
              </a:ext>
            </a:extLst>
          </p:cNvPr>
          <p:cNvPicPr>
            <a:picLocks noChangeAspect="1"/>
          </p:cNvPicPr>
          <p:nvPr/>
        </p:nvPicPr>
        <p:blipFill>
          <a:blip r:embed="rId3"/>
          <a:stretch>
            <a:fillRect/>
          </a:stretch>
        </p:blipFill>
        <p:spPr>
          <a:xfrm>
            <a:off x="0" y="875427"/>
            <a:ext cx="9144000" cy="5107145"/>
          </a:xfrm>
          <a:prstGeom prst="rect">
            <a:avLst/>
          </a:prstGeom>
        </p:spPr>
      </p:pic>
      <p:pic>
        <p:nvPicPr>
          <p:cNvPr id="6" name="Picture 5">
            <a:extLst>
              <a:ext uri="{FF2B5EF4-FFF2-40B4-BE49-F238E27FC236}">
                <a16:creationId xmlns:a16="http://schemas.microsoft.com/office/drawing/2014/main" id="{AD0CCCF1-1BEC-4FB1-BFB1-E611D8F47803}"/>
              </a:ext>
            </a:extLst>
          </p:cNvPr>
          <p:cNvPicPr>
            <a:picLocks noChangeAspect="1"/>
          </p:cNvPicPr>
          <p:nvPr/>
        </p:nvPicPr>
        <p:blipFill>
          <a:blip r:embed="rId4"/>
          <a:stretch>
            <a:fillRect/>
          </a:stretch>
        </p:blipFill>
        <p:spPr>
          <a:xfrm>
            <a:off x="141513" y="5036993"/>
            <a:ext cx="1486702" cy="869996"/>
          </a:xfrm>
          <a:prstGeom prst="rect">
            <a:avLst/>
          </a:prstGeom>
        </p:spPr>
      </p:pic>
      <p:sp>
        <p:nvSpPr>
          <p:cNvPr id="2" name="Slide Number Placeholder 1">
            <a:extLst>
              <a:ext uri="{FF2B5EF4-FFF2-40B4-BE49-F238E27FC236}">
                <a16:creationId xmlns:a16="http://schemas.microsoft.com/office/drawing/2014/main" id="{C9018A65-A73F-4836-80D6-D111B5DDA1AE}"/>
              </a:ext>
            </a:extLst>
          </p:cNvPr>
          <p:cNvSpPr>
            <a:spLocks noGrp="1"/>
          </p:cNvSpPr>
          <p:nvPr>
            <p:ph type="sldNum" sz="quarter" idx="12"/>
          </p:nvPr>
        </p:nvSpPr>
        <p:spPr/>
        <p:txBody>
          <a:bodyPr/>
          <a:lstStyle/>
          <a:p>
            <a:fld id="{A5E55A7B-7854-E145-92D9-B491DF4BAE2D}" type="slidenum">
              <a:rPr lang="en-US" smtClean="0"/>
              <a:pPr/>
              <a:t>55</a:t>
            </a:fld>
            <a:endParaRPr lang="en-US" dirty="0"/>
          </a:p>
        </p:txBody>
      </p:sp>
    </p:spTree>
    <p:extLst>
      <p:ext uri="{BB962C8B-B14F-4D97-AF65-F5344CB8AC3E}">
        <p14:creationId xmlns:p14="http://schemas.microsoft.com/office/powerpoint/2010/main" val="1750295064"/>
      </p:ext>
    </p:extLst>
  </p:cSld>
  <p:clrMapOvr>
    <a:masterClrMapping/>
  </p:clrMapOvr>
</p:sld>
</file>

<file path=ppt/slides/slide5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Online Media 2" descr="tension-schwarz-eqps.avi">
            <a:hlinkClick r:id="" action="ppaction://media"/>
            <a:extLst>
              <a:ext uri="{FF2B5EF4-FFF2-40B4-BE49-F238E27FC236}">
                <a16:creationId xmlns:a16="http://schemas.microsoft.com/office/drawing/2014/main" id="{321B6FA2-807E-0E4F-B559-AE82A387B4F8}"/>
              </a:ext>
            </a:extLst>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0" y="900113"/>
            <a:ext cx="9144000" cy="5056187"/>
          </a:xfrm>
          <a:prstGeom prst="rect">
            <a:avLst/>
          </a:prstGeom>
        </p:spPr>
      </p:pic>
      <p:sp>
        <p:nvSpPr>
          <p:cNvPr id="5" name="Title 1"/>
          <p:cNvSpPr txBox="1">
            <a:spLocks/>
          </p:cNvSpPr>
          <p:nvPr/>
        </p:nvSpPr>
        <p:spPr>
          <a:xfrm>
            <a:off x="265295" y="184963"/>
            <a:ext cx="8186271" cy="476619"/>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Tension Specimen: EQPS</a:t>
            </a:r>
          </a:p>
        </p:txBody>
      </p:sp>
      <p:pic>
        <p:nvPicPr>
          <p:cNvPr id="6" name="Picture 5">
            <a:extLst>
              <a:ext uri="{FF2B5EF4-FFF2-40B4-BE49-F238E27FC236}">
                <a16:creationId xmlns:a16="http://schemas.microsoft.com/office/drawing/2014/main" id="{B3C54BF1-851F-4CD9-998F-CCD1FD162583}"/>
              </a:ext>
            </a:extLst>
          </p:cNvPr>
          <p:cNvPicPr>
            <a:picLocks noChangeAspect="1"/>
          </p:cNvPicPr>
          <p:nvPr/>
        </p:nvPicPr>
        <p:blipFill>
          <a:blip r:embed="rId6"/>
          <a:stretch>
            <a:fillRect/>
          </a:stretch>
        </p:blipFill>
        <p:spPr>
          <a:xfrm>
            <a:off x="141513" y="5036993"/>
            <a:ext cx="1486702" cy="869996"/>
          </a:xfrm>
          <a:prstGeom prst="rect">
            <a:avLst/>
          </a:prstGeom>
        </p:spPr>
      </p:pic>
      <p:sp>
        <p:nvSpPr>
          <p:cNvPr id="2" name="Slide Number Placeholder 1">
            <a:extLst>
              <a:ext uri="{FF2B5EF4-FFF2-40B4-BE49-F238E27FC236}">
                <a16:creationId xmlns:a16="http://schemas.microsoft.com/office/drawing/2014/main" id="{2ECC9BAC-6894-469C-AF01-F897C81AB475}"/>
              </a:ext>
            </a:extLst>
          </p:cNvPr>
          <p:cNvSpPr>
            <a:spLocks noGrp="1"/>
          </p:cNvSpPr>
          <p:nvPr>
            <p:ph type="sldNum" sz="quarter" idx="12"/>
          </p:nvPr>
        </p:nvSpPr>
        <p:spPr/>
        <p:txBody>
          <a:bodyPr/>
          <a:lstStyle/>
          <a:p>
            <a:fld id="{A5E55A7B-7854-E145-92D9-B491DF4BAE2D}" type="slidenum">
              <a:rPr lang="en-US" smtClean="0"/>
              <a:pPr/>
              <a:t>56</a:t>
            </a:fld>
            <a:endParaRPr lang="en-US" dirty="0"/>
          </a:p>
        </p:txBody>
      </p:sp>
    </p:spTree>
    <p:extLst>
      <p:ext uri="{BB962C8B-B14F-4D97-AF65-F5344CB8AC3E}">
        <p14:creationId xmlns:p14="http://schemas.microsoft.com/office/powerpoint/2010/main" val="300636131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4040" fill="hold"/>
                                        <p:tgtEl>
                                          <p:spTgt spid="3"/>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3"/>
                </p:tgtEl>
              </p:cMediaNode>
            </p:video>
            <p:seq concurrent="1" nextAc="seek">
              <p:cTn id="8" restart="whenNotActive" fill="hold" evtFilter="cancelBubble" nodeType="interactiveSeq">
                <p:stCondLst>
                  <p:cond evt="onClick" delay="0">
                    <p:tgtEl>
                      <p:spTgt spid="3"/>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3"/>
                                        </p:tgtEl>
                                      </p:cBhvr>
                                    </p:cmd>
                                  </p:childTnLst>
                                </p:cTn>
                              </p:par>
                            </p:childTnLst>
                          </p:cTn>
                        </p:par>
                      </p:childTnLst>
                    </p:cTn>
                  </p:par>
                </p:childTnLst>
              </p:cTn>
              <p:nextCondLst>
                <p:cond evt="onClick" delay="0">
                  <p:tgtEl>
                    <p:spTgt spid="3"/>
                  </p:tgtEl>
                </p:cond>
              </p:nextCondLst>
            </p:seq>
          </p:childTnLst>
        </p:cTn>
      </p:par>
    </p:tnLst>
  </p:timing>
</p:sld>
</file>

<file path=ppt/slides/slide5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265295" y="184963"/>
            <a:ext cx="8186271" cy="476619"/>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Tension Specimen: Cauchy Stress</a:t>
            </a:r>
          </a:p>
          <a:p>
            <a:endParaRPr lang="en-US" sz="3600" dirty="0">
              <a:solidFill>
                <a:schemeClr val="tx1"/>
              </a:solidFill>
            </a:endParaRPr>
          </a:p>
        </p:txBody>
      </p:sp>
      <p:pic>
        <p:nvPicPr>
          <p:cNvPr id="2" name="Online Media 1" descr="tension-schwarz-syy.avi">
            <a:hlinkClick r:id="" action="ppaction://media"/>
            <a:extLst>
              <a:ext uri="{FF2B5EF4-FFF2-40B4-BE49-F238E27FC236}">
                <a16:creationId xmlns:a16="http://schemas.microsoft.com/office/drawing/2014/main" id="{35C1C748-F88D-BB4A-B807-35C8EF402BE6}"/>
              </a:ext>
            </a:extLst>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0" y="900113"/>
            <a:ext cx="9144000" cy="5056187"/>
          </a:xfrm>
          <a:prstGeom prst="rect">
            <a:avLst/>
          </a:prstGeom>
        </p:spPr>
      </p:pic>
      <p:pic>
        <p:nvPicPr>
          <p:cNvPr id="4" name="Picture 3">
            <a:extLst>
              <a:ext uri="{FF2B5EF4-FFF2-40B4-BE49-F238E27FC236}">
                <a16:creationId xmlns:a16="http://schemas.microsoft.com/office/drawing/2014/main" id="{036286E7-93D4-4546-9B53-408919255222}"/>
              </a:ext>
            </a:extLst>
          </p:cNvPr>
          <p:cNvPicPr>
            <a:picLocks noChangeAspect="1"/>
          </p:cNvPicPr>
          <p:nvPr/>
        </p:nvPicPr>
        <p:blipFill>
          <a:blip r:embed="rId6"/>
          <a:stretch>
            <a:fillRect/>
          </a:stretch>
        </p:blipFill>
        <p:spPr>
          <a:xfrm>
            <a:off x="141513" y="5036993"/>
            <a:ext cx="1486702" cy="869996"/>
          </a:xfrm>
          <a:prstGeom prst="rect">
            <a:avLst/>
          </a:prstGeom>
        </p:spPr>
      </p:pic>
      <p:sp>
        <p:nvSpPr>
          <p:cNvPr id="3" name="Slide Number Placeholder 2">
            <a:extLst>
              <a:ext uri="{FF2B5EF4-FFF2-40B4-BE49-F238E27FC236}">
                <a16:creationId xmlns:a16="http://schemas.microsoft.com/office/drawing/2014/main" id="{4557EBC0-4353-4110-839E-4244CB3C67CE}"/>
              </a:ext>
            </a:extLst>
          </p:cNvPr>
          <p:cNvSpPr>
            <a:spLocks noGrp="1"/>
          </p:cNvSpPr>
          <p:nvPr>
            <p:ph type="sldNum" sz="quarter" idx="12"/>
          </p:nvPr>
        </p:nvSpPr>
        <p:spPr/>
        <p:txBody>
          <a:bodyPr/>
          <a:lstStyle/>
          <a:p>
            <a:fld id="{A5E55A7B-7854-E145-92D9-B491DF4BAE2D}" type="slidenum">
              <a:rPr lang="en-US" smtClean="0"/>
              <a:pPr/>
              <a:t>57</a:t>
            </a:fld>
            <a:endParaRPr lang="en-US" dirty="0"/>
          </a:p>
        </p:txBody>
      </p:sp>
    </p:spTree>
    <p:extLst>
      <p:ext uri="{BB962C8B-B14F-4D97-AF65-F5344CB8AC3E}">
        <p14:creationId xmlns:p14="http://schemas.microsoft.com/office/powerpoint/2010/main" val="31757623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4040" fill="hold"/>
                                        <p:tgtEl>
                                          <p:spTgt spid="2"/>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2"/>
                </p:tgtEl>
              </p:cMediaNode>
            </p:video>
            <p:seq concurrent="1" nextAc="seek">
              <p:cTn id="8" restart="whenNotActive" fill="hold" evtFilter="cancelBubble" nodeType="interactiveSeq">
                <p:stCondLst>
                  <p:cond evt="onClick" delay="0">
                    <p:tgtEl>
                      <p:spTgt spid="2"/>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2"/>
                                        </p:tgtEl>
                                      </p:cBhvr>
                                    </p:cmd>
                                  </p:childTnLst>
                                </p:cTn>
                              </p:par>
                            </p:childTnLst>
                          </p:cTn>
                        </p:par>
                      </p:childTnLst>
                    </p:cTn>
                  </p:par>
                </p:childTnLst>
              </p:cTn>
              <p:nextCondLst>
                <p:cond evt="onClick" delay="0">
                  <p:tgtEl>
                    <p:spTgt spid="2"/>
                  </p:tgtEl>
                </p:cond>
              </p:nextCondLst>
            </p:seq>
          </p:childTnLst>
        </p:cTn>
      </p:par>
    </p:tnLst>
  </p:timing>
</p:sld>
</file>

<file path=ppt/slides/slide5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2" name="Picture 21">
            <a:extLst>
              <a:ext uri="{FF2B5EF4-FFF2-40B4-BE49-F238E27FC236}">
                <a16:creationId xmlns:a16="http://schemas.microsoft.com/office/drawing/2014/main" id="{AAAED2D5-3056-43DA-A143-008D1516968C}"/>
              </a:ext>
            </a:extLst>
          </p:cNvPr>
          <p:cNvPicPr>
            <a:picLocks noChangeAspect="1"/>
          </p:cNvPicPr>
          <p:nvPr/>
        </p:nvPicPr>
        <p:blipFill>
          <a:blip r:embed="rId3"/>
          <a:stretch>
            <a:fillRect/>
          </a:stretch>
        </p:blipFill>
        <p:spPr>
          <a:xfrm>
            <a:off x="3046500" y="2162906"/>
            <a:ext cx="2913477" cy="2514790"/>
          </a:xfrm>
          <a:prstGeom prst="rect">
            <a:avLst/>
          </a:prstGeom>
        </p:spPr>
      </p:pic>
      <p:pic>
        <p:nvPicPr>
          <p:cNvPr id="20" name="Picture 19">
            <a:extLst>
              <a:ext uri="{FF2B5EF4-FFF2-40B4-BE49-F238E27FC236}">
                <a16:creationId xmlns:a16="http://schemas.microsoft.com/office/drawing/2014/main" id="{2AB4F77C-6C14-426A-A565-0A3AC5F79965}"/>
              </a:ext>
            </a:extLst>
          </p:cNvPr>
          <p:cNvPicPr>
            <a:picLocks noChangeAspect="1"/>
          </p:cNvPicPr>
          <p:nvPr/>
        </p:nvPicPr>
        <p:blipFill>
          <a:blip r:embed="rId4"/>
          <a:stretch>
            <a:fillRect/>
          </a:stretch>
        </p:blipFill>
        <p:spPr>
          <a:xfrm>
            <a:off x="6621227" y="4694885"/>
            <a:ext cx="1885320" cy="1646769"/>
          </a:xfrm>
          <a:prstGeom prst="rect">
            <a:avLst/>
          </a:prstGeom>
        </p:spPr>
      </p:pic>
      <p:pic>
        <p:nvPicPr>
          <p:cNvPr id="18" name="Picture 17">
            <a:extLst>
              <a:ext uri="{FF2B5EF4-FFF2-40B4-BE49-F238E27FC236}">
                <a16:creationId xmlns:a16="http://schemas.microsoft.com/office/drawing/2014/main" id="{9AE7E571-3D77-4C6B-8D75-75EDA9E6791E}"/>
              </a:ext>
            </a:extLst>
          </p:cNvPr>
          <p:cNvPicPr>
            <a:picLocks noChangeAspect="1"/>
          </p:cNvPicPr>
          <p:nvPr/>
        </p:nvPicPr>
        <p:blipFill>
          <a:blip r:embed="rId5"/>
          <a:stretch>
            <a:fillRect/>
          </a:stretch>
        </p:blipFill>
        <p:spPr>
          <a:xfrm>
            <a:off x="6412589" y="900055"/>
            <a:ext cx="2004750" cy="1803214"/>
          </a:xfrm>
          <a:prstGeom prst="rect">
            <a:avLst/>
          </a:prstGeom>
        </p:spPr>
      </p:pic>
      <p:sp>
        <p:nvSpPr>
          <p:cNvPr id="5" name="Title 1"/>
          <p:cNvSpPr txBox="1">
            <a:spLocks/>
          </p:cNvSpPr>
          <p:nvPr/>
        </p:nvSpPr>
        <p:spPr>
          <a:xfrm>
            <a:off x="49889" y="118074"/>
            <a:ext cx="8894086" cy="481828"/>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Dynamic Example #3: Bolted Joint Problem</a:t>
            </a:r>
          </a:p>
        </p:txBody>
      </p:sp>
      <p:pic>
        <p:nvPicPr>
          <p:cNvPr id="3" name="Picture 2">
            <a:extLst>
              <a:ext uri="{FF2B5EF4-FFF2-40B4-BE49-F238E27FC236}">
                <a16:creationId xmlns:a16="http://schemas.microsoft.com/office/drawing/2014/main" id="{C7D9A657-F624-469D-8FDB-4437E22DE75E}"/>
              </a:ext>
            </a:extLst>
          </p:cNvPr>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239528" y="2299855"/>
            <a:ext cx="2826138" cy="2395701"/>
          </a:xfrm>
          <a:prstGeom prst="rect">
            <a:avLst/>
          </a:prstGeom>
        </p:spPr>
      </p:pic>
      <mc:AlternateContent xmlns:mc="http://schemas.openxmlformats.org/markup-compatibility/2006" xmlns:a14="http://schemas.microsoft.com/office/drawing/2010/main">
        <mc:Choice Requires="a14">
          <p:sp>
            <p:nvSpPr>
              <p:cNvPr id="6" name="TextBox 5">
                <a:extLst>
                  <a:ext uri="{FF2B5EF4-FFF2-40B4-BE49-F238E27FC236}">
                    <a16:creationId xmlns:a16="http://schemas.microsoft.com/office/drawing/2014/main" id="{3EE21C76-1FAF-49F4-82BB-173161FBC286}"/>
                  </a:ext>
                </a:extLst>
              </p:cNvPr>
              <p:cNvSpPr txBox="1"/>
              <p:nvPr/>
            </p:nvSpPr>
            <p:spPr>
              <a:xfrm>
                <a:off x="7618258" y="992475"/>
                <a:ext cx="1128584" cy="338554"/>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sz="1600" i="1" smtClean="0">
                              <a:latin typeface="Cambria Math" panose="02040503050406030204" pitchFamily="18" charset="0"/>
                            </a:rPr>
                          </m:ctrlPr>
                        </m:sSubPr>
                        <m:e>
                          <m:r>
                            <m:rPr>
                              <m:sty m:val="p"/>
                            </m:rPr>
                            <a:rPr lang="el-GR" sz="1600" i="1" smtClean="0">
                              <a:latin typeface="Cambria Math" panose="02040503050406030204" pitchFamily="18" charset="0"/>
                              <a:ea typeface="Cambria Math" panose="02040503050406030204" pitchFamily="18" charset="0"/>
                            </a:rPr>
                            <m:t>Ω</m:t>
                          </m:r>
                        </m:e>
                        <m:sub>
                          <m:r>
                            <a:rPr lang="en-US" sz="1600" b="0" i="1" smtClean="0">
                              <a:latin typeface="Cambria Math" panose="02040503050406030204" pitchFamily="18" charset="0"/>
                            </a:rPr>
                            <m:t>2</m:t>
                          </m:r>
                        </m:sub>
                      </m:sSub>
                    </m:oMath>
                  </m:oMathPara>
                </a14:m>
                <a:endParaRPr lang="en-US" sz="1600" dirty="0"/>
              </a:p>
            </p:txBody>
          </p:sp>
        </mc:Choice>
        <mc:Fallback xmlns="">
          <p:sp>
            <p:nvSpPr>
              <p:cNvPr id="6" name="TextBox 5">
                <a:extLst>
                  <a:ext uri="{FF2B5EF4-FFF2-40B4-BE49-F238E27FC236}">
                    <a16:creationId xmlns:a16="http://schemas.microsoft.com/office/drawing/2014/main" id="{3EE21C76-1FAF-49F4-82BB-173161FBC286}"/>
                  </a:ext>
                </a:extLst>
              </p:cNvPr>
              <p:cNvSpPr txBox="1">
                <a:spLocks noRot="1" noChangeAspect="1" noMove="1" noResize="1" noEditPoints="1" noAdjustHandles="1" noChangeArrowheads="1" noChangeShapeType="1" noTextEdit="1"/>
              </p:cNvSpPr>
              <p:nvPr/>
            </p:nvSpPr>
            <p:spPr>
              <a:xfrm>
                <a:off x="7618258" y="992475"/>
                <a:ext cx="1128584" cy="338554"/>
              </a:xfrm>
              <a:prstGeom prst="rect">
                <a:avLst/>
              </a:prstGeom>
              <a:blipFill>
                <a:blip r:embed="rId7"/>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9" name="TextBox 8">
                <a:extLst>
                  <a:ext uri="{FF2B5EF4-FFF2-40B4-BE49-F238E27FC236}">
                    <a16:creationId xmlns:a16="http://schemas.microsoft.com/office/drawing/2014/main" id="{595FCAFC-50B1-4185-9A81-1BFB2F0344EA}"/>
                  </a:ext>
                </a:extLst>
              </p:cNvPr>
              <p:cNvSpPr txBox="1"/>
              <p:nvPr/>
            </p:nvSpPr>
            <p:spPr>
              <a:xfrm>
                <a:off x="7673755" y="6031761"/>
                <a:ext cx="1128584" cy="338554"/>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sz="1600" i="1" smtClean="0">
                              <a:latin typeface="Cambria Math" panose="02040503050406030204" pitchFamily="18" charset="0"/>
                            </a:rPr>
                          </m:ctrlPr>
                        </m:sSubPr>
                        <m:e>
                          <m:r>
                            <m:rPr>
                              <m:sty m:val="p"/>
                            </m:rPr>
                            <a:rPr lang="el-GR" sz="1600" i="1" smtClean="0">
                              <a:latin typeface="Cambria Math" panose="02040503050406030204" pitchFamily="18" charset="0"/>
                              <a:ea typeface="Cambria Math" panose="02040503050406030204" pitchFamily="18" charset="0"/>
                            </a:rPr>
                            <m:t>Ω</m:t>
                          </m:r>
                        </m:e>
                        <m:sub>
                          <m:r>
                            <a:rPr lang="en-US" sz="1600" b="0" i="1" smtClean="0">
                              <a:latin typeface="Cambria Math" panose="02040503050406030204" pitchFamily="18" charset="0"/>
                            </a:rPr>
                            <m:t>1</m:t>
                          </m:r>
                        </m:sub>
                      </m:sSub>
                    </m:oMath>
                  </m:oMathPara>
                </a14:m>
                <a:endParaRPr lang="en-US" sz="1600" dirty="0"/>
              </a:p>
            </p:txBody>
          </p:sp>
        </mc:Choice>
        <mc:Fallback xmlns="">
          <p:sp>
            <p:nvSpPr>
              <p:cNvPr id="9" name="TextBox 8">
                <a:extLst>
                  <a:ext uri="{FF2B5EF4-FFF2-40B4-BE49-F238E27FC236}">
                    <a16:creationId xmlns:a16="http://schemas.microsoft.com/office/drawing/2014/main" id="{595FCAFC-50B1-4185-9A81-1BFB2F0344EA}"/>
                  </a:ext>
                </a:extLst>
              </p:cNvPr>
              <p:cNvSpPr txBox="1">
                <a:spLocks noRot="1" noChangeAspect="1" noMove="1" noResize="1" noEditPoints="1" noAdjustHandles="1" noChangeArrowheads="1" noChangeShapeType="1" noTextEdit="1"/>
              </p:cNvSpPr>
              <p:nvPr/>
            </p:nvSpPr>
            <p:spPr>
              <a:xfrm>
                <a:off x="7673755" y="6031761"/>
                <a:ext cx="1128584" cy="338554"/>
              </a:xfrm>
              <a:prstGeom prst="rect">
                <a:avLst/>
              </a:prstGeom>
              <a:blipFill>
                <a:blip r:embed="rId8"/>
                <a:stretch>
                  <a:fillRect/>
                </a:stretch>
              </a:blipFill>
            </p:spPr>
            <p:txBody>
              <a:bodyPr/>
              <a:lstStyle/>
              <a:p>
                <a:r>
                  <a:rPr lang="en-US">
                    <a:noFill/>
                  </a:rPr>
                  <a:t> </a:t>
                </a:r>
              </a:p>
            </p:txBody>
          </p:sp>
        </mc:Fallback>
      </mc:AlternateContent>
      <p:cxnSp>
        <p:nvCxnSpPr>
          <p:cNvPr id="10" name="Straight Arrow Connector 9">
            <a:extLst>
              <a:ext uri="{FF2B5EF4-FFF2-40B4-BE49-F238E27FC236}">
                <a16:creationId xmlns:a16="http://schemas.microsoft.com/office/drawing/2014/main" id="{563B31A2-D0DC-490F-92FA-1F7FB2490372}"/>
              </a:ext>
            </a:extLst>
          </p:cNvPr>
          <p:cNvCxnSpPr>
            <a:cxnSpLocks/>
          </p:cNvCxnSpPr>
          <p:nvPr/>
        </p:nvCxnSpPr>
        <p:spPr>
          <a:xfrm>
            <a:off x="5428145" y="4386502"/>
            <a:ext cx="383243" cy="226394"/>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11" name="Straight Arrow Connector 10">
            <a:extLst>
              <a:ext uri="{FF2B5EF4-FFF2-40B4-BE49-F238E27FC236}">
                <a16:creationId xmlns:a16="http://schemas.microsoft.com/office/drawing/2014/main" id="{AD80D9B2-BB32-485F-87F1-DC33BE23CBC4}"/>
              </a:ext>
            </a:extLst>
          </p:cNvPr>
          <p:cNvCxnSpPr>
            <a:cxnSpLocks/>
          </p:cNvCxnSpPr>
          <p:nvPr/>
        </p:nvCxnSpPr>
        <p:spPr>
          <a:xfrm flipV="1">
            <a:off x="5472472" y="2392467"/>
            <a:ext cx="386274" cy="143268"/>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12" name="Rectangle 11">
            <a:extLst>
              <a:ext uri="{FF2B5EF4-FFF2-40B4-BE49-F238E27FC236}">
                <a16:creationId xmlns:a16="http://schemas.microsoft.com/office/drawing/2014/main" id="{0F356459-05FC-4EA8-AB6A-3DD197A42E93}"/>
              </a:ext>
            </a:extLst>
          </p:cNvPr>
          <p:cNvSpPr/>
          <p:nvPr/>
        </p:nvSpPr>
        <p:spPr>
          <a:xfrm>
            <a:off x="6158839" y="967557"/>
            <a:ext cx="2512251" cy="1757419"/>
          </a:xfrm>
          <a:prstGeom prst="rect">
            <a:avLst/>
          </a:prstGeom>
          <a:noFill/>
          <a:ln w="9525"/>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p:sp>
        <p:nvSpPr>
          <p:cNvPr id="13" name="Rectangle 12">
            <a:extLst>
              <a:ext uri="{FF2B5EF4-FFF2-40B4-BE49-F238E27FC236}">
                <a16:creationId xmlns:a16="http://schemas.microsoft.com/office/drawing/2014/main" id="{651C3960-534D-49AD-A6F7-C9398809CDD6}"/>
              </a:ext>
            </a:extLst>
          </p:cNvPr>
          <p:cNvSpPr/>
          <p:nvPr/>
        </p:nvSpPr>
        <p:spPr>
          <a:xfrm>
            <a:off x="6286380" y="4621118"/>
            <a:ext cx="2512251" cy="1757419"/>
          </a:xfrm>
          <a:prstGeom prst="rect">
            <a:avLst/>
          </a:prstGeom>
          <a:noFill/>
          <a:ln w="9525"/>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mc:AlternateContent xmlns:mc="http://schemas.openxmlformats.org/markup-compatibility/2006" xmlns:a14="http://schemas.microsoft.com/office/drawing/2010/main">
        <mc:Choice Requires="a14">
          <p:sp>
            <p:nvSpPr>
              <p:cNvPr id="14" name="TextBox 13">
                <a:extLst>
                  <a:ext uri="{FF2B5EF4-FFF2-40B4-BE49-F238E27FC236}">
                    <a16:creationId xmlns:a16="http://schemas.microsoft.com/office/drawing/2014/main" id="{F581C29A-15C9-4F8E-8C58-48961B5EFFE3}"/>
                  </a:ext>
                </a:extLst>
              </p:cNvPr>
              <p:cNvSpPr txBox="1"/>
              <p:nvPr/>
            </p:nvSpPr>
            <p:spPr>
              <a:xfrm>
                <a:off x="93970" y="4855658"/>
                <a:ext cx="6137956" cy="1723549"/>
              </a:xfrm>
              <a:prstGeom prst="rect">
                <a:avLst/>
              </a:prstGeom>
              <a:noFill/>
            </p:spPr>
            <p:txBody>
              <a:bodyPr wrap="square" rtlCol="0">
                <a:spAutoFit/>
              </a:bodyPr>
              <a:lstStyle/>
              <a:p>
                <a:pPr marL="285750" indent="-285750">
                  <a:buFont typeface="Arial" panose="020B0604020202020204" pitchFamily="34" charset="0"/>
                  <a:buChar char="•"/>
                </a:pPr>
                <a14:m>
                  <m:oMath xmlns:m="http://schemas.openxmlformats.org/officeDocument/2006/math">
                    <m:sSub>
                      <m:sSubPr>
                        <m:ctrlPr>
                          <a:rPr lang="en-US" sz="2000" i="1" smtClean="0">
                            <a:latin typeface="Cambria Math" panose="02040503050406030204" pitchFamily="18" charset="0"/>
                          </a:rPr>
                        </m:ctrlPr>
                      </m:sSubPr>
                      <m:e>
                        <m:r>
                          <m:rPr>
                            <m:sty m:val="p"/>
                          </m:rPr>
                          <a:rPr lang="el-GR" sz="2000" i="1" smtClean="0">
                            <a:latin typeface="Cambria Math" panose="02040503050406030204" pitchFamily="18" charset="0"/>
                            <a:ea typeface="Cambria Math" panose="02040503050406030204" pitchFamily="18" charset="0"/>
                          </a:rPr>
                          <m:t>Ω</m:t>
                        </m:r>
                      </m:e>
                      <m:sub>
                        <m:r>
                          <a:rPr lang="en-US" sz="2000" b="0" i="1" smtClean="0">
                            <a:latin typeface="Cambria Math" panose="02040503050406030204" pitchFamily="18" charset="0"/>
                          </a:rPr>
                          <m:t>1</m:t>
                        </m:r>
                      </m:sub>
                    </m:sSub>
                    <m:r>
                      <a:rPr lang="en-US" sz="2000" b="0" i="1" smtClean="0">
                        <a:latin typeface="Cambria Math" panose="02040503050406030204" pitchFamily="18" charset="0"/>
                      </a:rPr>
                      <m:t>=</m:t>
                    </m:r>
                  </m:oMath>
                </a14:m>
                <a:r>
                  <a:rPr lang="en-US" sz="2000" dirty="0">
                    <a:latin typeface="Calibri" panose="020F0502020204030204" pitchFamily="34" charset="0"/>
                    <a:cs typeface="Calibri" panose="020F0502020204030204" pitchFamily="34" charset="0"/>
                  </a:rPr>
                  <a:t> bolts (Composite TET10), </a:t>
                </a:r>
                <a14:m>
                  <m:oMath xmlns:m="http://schemas.openxmlformats.org/officeDocument/2006/math">
                    <m:sSub>
                      <m:sSubPr>
                        <m:ctrlPr>
                          <a:rPr lang="en-US" sz="2000" i="1">
                            <a:latin typeface="Cambria Math" panose="02040503050406030204" pitchFamily="18" charset="0"/>
                          </a:rPr>
                        </m:ctrlPr>
                      </m:sSubPr>
                      <m:e>
                        <m:r>
                          <m:rPr>
                            <m:sty m:val="p"/>
                          </m:rPr>
                          <a:rPr lang="el-GR" sz="2000" i="1">
                            <a:latin typeface="Cambria Math" panose="02040503050406030204" pitchFamily="18" charset="0"/>
                            <a:ea typeface="Cambria Math" panose="02040503050406030204" pitchFamily="18" charset="0"/>
                          </a:rPr>
                          <m:t>Ω</m:t>
                        </m:r>
                      </m:e>
                      <m:sub>
                        <m:r>
                          <a:rPr lang="en-US" sz="2000" b="0" i="1" smtClean="0">
                            <a:latin typeface="Cambria Math" panose="02040503050406030204" pitchFamily="18" charset="0"/>
                            <a:ea typeface="Cambria Math" panose="02040503050406030204" pitchFamily="18" charset="0"/>
                          </a:rPr>
                          <m:t>2</m:t>
                        </m:r>
                      </m:sub>
                    </m:sSub>
                    <m:r>
                      <a:rPr lang="en-US" sz="2000" i="1">
                        <a:latin typeface="Cambria Math" panose="02040503050406030204" pitchFamily="18" charset="0"/>
                      </a:rPr>
                      <m:t>=</m:t>
                    </m:r>
                  </m:oMath>
                </a14:m>
                <a:r>
                  <a:rPr lang="en-US" sz="2000" dirty="0">
                    <a:latin typeface="Calibri" panose="020F0502020204030204" pitchFamily="34" charset="0"/>
                    <a:cs typeface="Calibri" panose="020F0502020204030204" pitchFamily="34" charset="0"/>
                  </a:rPr>
                  <a:t> parts (HEX).</a:t>
                </a:r>
              </a:p>
              <a:p>
                <a:endParaRPr lang="en-US" sz="4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000" b="1" i="1" dirty="0">
                    <a:latin typeface="Calibri" panose="020F0502020204030204" pitchFamily="34" charset="0"/>
                    <a:cs typeface="Calibri" panose="020F0502020204030204" pitchFamily="34" charset="0"/>
                  </a:rPr>
                  <a:t>Inelastic J</a:t>
                </a:r>
                <a:r>
                  <a:rPr lang="en-US" sz="2000" b="1" i="1" baseline="-25000" dirty="0">
                    <a:latin typeface="Calibri" panose="020F0502020204030204" pitchFamily="34" charset="0"/>
                    <a:cs typeface="Calibri" panose="020F0502020204030204" pitchFamily="34" charset="0"/>
                  </a:rPr>
                  <a:t>2</a:t>
                </a:r>
                <a:r>
                  <a:rPr lang="en-US" sz="2000" b="1" i="1" dirty="0">
                    <a:latin typeface="Calibri" panose="020F0502020204030204" pitchFamily="34" charset="0"/>
                    <a:cs typeface="Calibri" panose="020F0502020204030204" pitchFamily="34" charset="0"/>
                  </a:rPr>
                  <a:t> material model </a:t>
                </a:r>
                <a:r>
                  <a:rPr lang="en-US" sz="2000" dirty="0">
                    <a:latin typeface="Calibri" panose="020F0502020204030204" pitchFamily="34" charset="0"/>
                    <a:cs typeface="Calibri" panose="020F0502020204030204" pitchFamily="34" charset="0"/>
                  </a:rPr>
                  <a:t>in both subdomains.</a:t>
                </a:r>
              </a:p>
              <a:p>
                <a:pPr marL="742950" lvl="1" indent="-285750">
                  <a:buFont typeface="Arial" panose="020B0604020202020204" pitchFamily="34" charset="0"/>
                  <a:buChar char="•"/>
                </a:pPr>
                <a14:m>
                  <m:oMath xmlns:m="http://schemas.openxmlformats.org/officeDocument/2006/math">
                    <m:sSub>
                      <m:sSubPr>
                        <m:ctrlPr>
                          <a:rPr lang="en-US" sz="2000" i="1">
                            <a:latin typeface="Cambria Math" panose="02040503050406030204" pitchFamily="18" charset="0"/>
                          </a:rPr>
                        </m:ctrlPr>
                      </m:sSubPr>
                      <m:e>
                        <m:r>
                          <m:rPr>
                            <m:sty m:val="p"/>
                          </m:rPr>
                          <a:rPr lang="el-GR" sz="2000" i="1">
                            <a:latin typeface="Cambria Math" panose="02040503050406030204" pitchFamily="18" charset="0"/>
                            <a:ea typeface="Cambria Math" panose="02040503050406030204" pitchFamily="18" charset="0"/>
                          </a:rPr>
                          <m:t>Ω</m:t>
                        </m:r>
                      </m:e>
                      <m:sub>
                        <m:r>
                          <a:rPr lang="en-US" sz="2000" i="1">
                            <a:latin typeface="Cambria Math" panose="02040503050406030204" pitchFamily="18" charset="0"/>
                          </a:rPr>
                          <m:t>1</m:t>
                        </m:r>
                      </m:sub>
                    </m:sSub>
                    <m:r>
                      <a:rPr lang="en-US" sz="2000" b="0" i="0" smtClean="0">
                        <a:latin typeface="Cambria Math" panose="02040503050406030204" pitchFamily="18" charset="0"/>
                      </a:rPr>
                      <m:t>:</m:t>
                    </m:r>
                  </m:oMath>
                </a14:m>
                <a:r>
                  <a:rPr lang="en-US" sz="2000" dirty="0">
                    <a:latin typeface="Calibri" panose="020F0502020204030204" pitchFamily="34" charset="0"/>
                    <a:cs typeface="Calibri" panose="020F0502020204030204" pitchFamily="34" charset="0"/>
                  </a:rPr>
                  <a:t> steel</a:t>
                </a:r>
              </a:p>
              <a:p>
                <a:pPr marL="742950" lvl="1" indent="-285750">
                  <a:buFont typeface="Arial" panose="020B0604020202020204" pitchFamily="34" charset="0"/>
                  <a:buChar char="•"/>
                </a:pPr>
                <a14:m>
                  <m:oMath xmlns:m="http://schemas.openxmlformats.org/officeDocument/2006/math">
                    <m:sSub>
                      <m:sSubPr>
                        <m:ctrlPr>
                          <a:rPr lang="en-US" sz="2000" i="1">
                            <a:latin typeface="Cambria Math" panose="02040503050406030204" pitchFamily="18" charset="0"/>
                          </a:rPr>
                        </m:ctrlPr>
                      </m:sSubPr>
                      <m:e>
                        <m:r>
                          <m:rPr>
                            <m:sty m:val="p"/>
                          </m:rPr>
                          <a:rPr lang="el-GR" sz="2000" i="1">
                            <a:latin typeface="Cambria Math" panose="02040503050406030204" pitchFamily="18" charset="0"/>
                            <a:ea typeface="Cambria Math" panose="02040503050406030204" pitchFamily="18" charset="0"/>
                          </a:rPr>
                          <m:t>Ω</m:t>
                        </m:r>
                      </m:e>
                      <m:sub>
                        <m:r>
                          <a:rPr lang="en-US" sz="2000" i="1">
                            <a:latin typeface="Cambria Math" panose="02040503050406030204" pitchFamily="18" charset="0"/>
                            <a:ea typeface="Cambria Math" panose="02040503050406030204" pitchFamily="18" charset="0"/>
                          </a:rPr>
                          <m:t>2</m:t>
                        </m:r>
                      </m:sub>
                    </m:sSub>
                    <m:r>
                      <a:rPr lang="en-US" sz="2000" b="0" i="0" smtClean="0">
                        <a:latin typeface="Cambria Math" panose="02040503050406030204" pitchFamily="18" charset="0"/>
                        <a:ea typeface="Cambria Math" panose="02040503050406030204" pitchFamily="18" charset="0"/>
                      </a:rPr>
                      <m:t>:</m:t>
                    </m:r>
                  </m:oMath>
                </a14:m>
                <a:r>
                  <a:rPr lang="en-US" sz="2000" dirty="0">
                    <a:latin typeface="Calibri" panose="020F0502020204030204" pitchFamily="34" charset="0"/>
                    <a:cs typeface="Calibri" panose="020F0502020204030204" pitchFamily="34" charset="0"/>
                  </a:rPr>
                  <a:t> steel component, aluminum (bottom) plate</a:t>
                </a:r>
              </a:p>
              <a:p>
                <a:pPr marL="742950" lvl="1" indent="-285750">
                  <a:buFont typeface="Arial" panose="020B0604020202020204" pitchFamily="34" charset="0"/>
                  <a:buChar char="•"/>
                </a:pPr>
                <a:endParaRPr lang="en-US" dirty="0">
                  <a:latin typeface="Calibri" panose="020F0502020204030204" pitchFamily="34" charset="0"/>
                  <a:cs typeface="Calibri" panose="020F0502020204030204" pitchFamily="34" charset="0"/>
                </a:endParaRPr>
              </a:p>
            </p:txBody>
          </p:sp>
        </mc:Choice>
        <mc:Fallback xmlns="">
          <p:sp>
            <p:nvSpPr>
              <p:cNvPr id="14" name="TextBox 13">
                <a:extLst>
                  <a:ext uri="{FF2B5EF4-FFF2-40B4-BE49-F238E27FC236}">
                    <a16:creationId xmlns:a16="http://schemas.microsoft.com/office/drawing/2014/main" id="{F581C29A-15C9-4F8E-8C58-48961B5EFFE3}"/>
                  </a:ext>
                </a:extLst>
              </p:cNvPr>
              <p:cNvSpPr txBox="1">
                <a:spLocks noRot="1" noChangeAspect="1" noMove="1" noResize="1" noEditPoints="1" noAdjustHandles="1" noChangeArrowheads="1" noChangeShapeType="1" noTextEdit="1"/>
              </p:cNvSpPr>
              <p:nvPr/>
            </p:nvSpPr>
            <p:spPr>
              <a:xfrm>
                <a:off x="93970" y="4855658"/>
                <a:ext cx="6137956" cy="1723549"/>
              </a:xfrm>
              <a:prstGeom prst="rect">
                <a:avLst/>
              </a:prstGeom>
              <a:blipFill>
                <a:blip r:embed="rId9"/>
                <a:stretch>
                  <a:fillRect l="-894" t="-2128"/>
                </a:stretch>
              </a:blipFill>
            </p:spPr>
            <p:txBody>
              <a:bodyPr/>
              <a:lstStyle/>
              <a:p>
                <a:r>
                  <a:rPr lang="en-US">
                    <a:noFill/>
                  </a:rPr>
                  <a:t> </a:t>
                </a:r>
              </a:p>
            </p:txBody>
          </p:sp>
        </mc:Fallback>
      </mc:AlternateContent>
      <p:sp>
        <p:nvSpPr>
          <p:cNvPr id="15" name="TextBox 14">
            <a:extLst>
              <a:ext uri="{FF2B5EF4-FFF2-40B4-BE49-F238E27FC236}">
                <a16:creationId xmlns:a16="http://schemas.microsoft.com/office/drawing/2014/main" id="{AC3BD7F3-3A10-4025-87BA-56705E77525B}"/>
              </a:ext>
            </a:extLst>
          </p:cNvPr>
          <p:cNvSpPr txBox="1"/>
          <p:nvPr/>
        </p:nvSpPr>
        <p:spPr>
          <a:xfrm>
            <a:off x="119449" y="1438437"/>
            <a:ext cx="5963638" cy="1015663"/>
          </a:xfrm>
          <a:prstGeom prst="rect">
            <a:avLst/>
          </a:prstGeom>
          <a:noFill/>
        </p:spPr>
        <p:txBody>
          <a:bodyPr wrap="square" rtlCol="0">
            <a:spAutoFit/>
          </a:bodyPr>
          <a:lstStyle/>
          <a:p>
            <a:pPr marL="285750" indent="-285750">
              <a:buFont typeface="Arial" panose="020B0604020202020204" pitchFamily="34" charset="0"/>
              <a:buChar char="•"/>
            </a:pPr>
            <a:r>
              <a:rPr lang="en-US" sz="2000" dirty="0">
                <a:latin typeface="Calibri" panose="020F0502020204030204" pitchFamily="34" charset="0"/>
                <a:cs typeface="Calibri" panose="020F0502020204030204" pitchFamily="34" charset="0"/>
              </a:rPr>
              <a:t>Schwarz solution compared to single-domain solution on composite TET10 mesh.</a:t>
            </a:r>
          </a:p>
          <a:p>
            <a:endParaRPr lang="en-US" sz="2000" dirty="0"/>
          </a:p>
        </p:txBody>
      </p:sp>
      <p:sp>
        <p:nvSpPr>
          <p:cNvPr id="16" name="TextBox 15">
            <a:extLst>
              <a:ext uri="{FF2B5EF4-FFF2-40B4-BE49-F238E27FC236}">
                <a16:creationId xmlns:a16="http://schemas.microsoft.com/office/drawing/2014/main" id="{5D8D52AF-418D-4DED-ABB4-7972CC61F676}"/>
              </a:ext>
            </a:extLst>
          </p:cNvPr>
          <p:cNvSpPr txBox="1"/>
          <p:nvPr/>
        </p:nvSpPr>
        <p:spPr>
          <a:xfrm>
            <a:off x="6111481" y="2824333"/>
            <a:ext cx="3013553" cy="2031325"/>
          </a:xfrm>
          <a:prstGeom prst="rect">
            <a:avLst/>
          </a:prstGeom>
          <a:noFill/>
        </p:spPr>
        <p:txBody>
          <a:bodyPr wrap="square" rtlCol="0">
            <a:spAutoFit/>
          </a:bodyPr>
          <a:lstStyle/>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BC: x-</a:t>
            </a:r>
            <a:r>
              <a:rPr lang="en-US" dirty="0" err="1">
                <a:latin typeface="Calibri" panose="020F0502020204030204" pitchFamily="34" charset="0"/>
                <a:cs typeface="Calibri" panose="020F0502020204030204" pitchFamily="34" charset="0"/>
              </a:rPr>
              <a:t>disp</a:t>
            </a:r>
            <a:r>
              <a:rPr lang="en-US" dirty="0">
                <a:latin typeface="Calibri" panose="020F0502020204030204" pitchFamily="34" charset="0"/>
                <a:cs typeface="Calibri" panose="020F0502020204030204" pitchFamily="34" charset="0"/>
              </a:rPr>
              <a:t> = 0.02 at T = 1.0e-3 on top of parts.</a:t>
            </a:r>
          </a:p>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Run until T = 5.0e-4 w/ </a:t>
            </a:r>
            <a:r>
              <a:rPr lang="en-US" dirty="0" err="1">
                <a:latin typeface="Calibri" panose="020F0502020204030204" pitchFamily="34" charset="0"/>
                <a:cs typeface="Calibri" panose="020F0502020204030204" pitchFamily="34" charset="0"/>
              </a:rPr>
              <a:t>dt</a:t>
            </a:r>
            <a:r>
              <a:rPr lang="en-US" dirty="0">
                <a:latin typeface="Calibri" panose="020F0502020204030204" pitchFamily="34" charset="0"/>
                <a:cs typeface="Calibri" panose="020F0502020204030204" pitchFamily="34" charset="0"/>
              </a:rPr>
              <a:t> = 1e-5 + implicit Newmark with analytic mass matrix for composite </a:t>
            </a:r>
            <a:r>
              <a:rPr lang="en-US" dirty="0" err="1">
                <a:latin typeface="Calibri" panose="020F0502020204030204" pitchFamily="34" charset="0"/>
                <a:cs typeface="Calibri" panose="020F0502020204030204" pitchFamily="34" charset="0"/>
              </a:rPr>
              <a:t>tet</a:t>
            </a:r>
            <a:r>
              <a:rPr lang="en-US" dirty="0">
                <a:latin typeface="Calibri" panose="020F0502020204030204" pitchFamily="34" charset="0"/>
                <a:cs typeface="Calibri" panose="020F0502020204030204" pitchFamily="34" charset="0"/>
              </a:rPr>
              <a:t> 10s.</a:t>
            </a:r>
          </a:p>
          <a:p>
            <a:pPr marL="285750" indent="-285750">
              <a:buFont typeface="Arial" panose="020B0604020202020204" pitchFamily="34" charset="0"/>
              <a:buChar char="•"/>
            </a:pPr>
            <a:endParaRPr lang="en-US" dirty="0">
              <a:latin typeface="Calibri" panose="020F0502020204030204" pitchFamily="34" charset="0"/>
              <a:cs typeface="Calibri" panose="020F0502020204030204" pitchFamily="34" charset="0"/>
            </a:endParaRPr>
          </a:p>
        </p:txBody>
      </p:sp>
      <p:sp>
        <p:nvSpPr>
          <p:cNvPr id="2" name="TextBox 1">
            <a:extLst>
              <a:ext uri="{FF2B5EF4-FFF2-40B4-BE49-F238E27FC236}">
                <a16:creationId xmlns:a16="http://schemas.microsoft.com/office/drawing/2014/main" id="{C2858113-51EC-4003-BFB7-C88CD3F34723}"/>
              </a:ext>
            </a:extLst>
          </p:cNvPr>
          <p:cNvSpPr txBox="1"/>
          <p:nvPr/>
        </p:nvSpPr>
        <p:spPr>
          <a:xfrm>
            <a:off x="1226634" y="920170"/>
            <a:ext cx="3412273" cy="400110"/>
          </a:xfrm>
          <a:prstGeom prst="rect">
            <a:avLst/>
          </a:prstGeom>
          <a:solidFill>
            <a:srgbClr val="FFCC99"/>
          </a:solidFill>
        </p:spPr>
        <p:txBody>
          <a:bodyPr wrap="square" rtlCol="0">
            <a:spAutoFit/>
          </a:bodyPr>
          <a:lstStyle/>
          <a:p>
            <a:pPr algn="ctr"/>
            <a:r>
              <a:rPr lang="en-US" sz="2000" dirty="0">
                <a:latin typeface="Calibri" panose="020F0502020204030204" pitchFamily="34" charset="0"/>
                <a:cs typeface="Calibri" panose="020F0502020204030204" pitchFamily="34" charset="0"/>
              </a:rPr>
              <a:t>Problem of </a:t>
            </a:r>
            <a:r>
              <a:rPr lang="en-US" sz="2000" b="1" i="1" dirty="0">
                <a:latin typeface="Calibri" panose="020F0502020204030204" pitchFamily="34" charset="0"/>
                <a:cs typeface="Calibri" panose="020F0502020204030204" pitchFamily="34" charset="0"/>
              </a:rPr>
              <a:t>practical scale</a:t>
            </a:r>
            <a:r>
              <a:rPr lang="en-US" sz="2000" dirty="0">
                <a:latin typeface="Calibri" panose="020F0502020204030204" pitchFamily="34" charset="0"/>
                <a:cs typeface="Calibri" panose="020F0502020204030204" pitchFamily="34" charset="0"/>
              </a:rPr>
              <a:t>.</a:t>
            </a:r>
          </a:p>
        </p:txBody>
      </p:sp>
      <p:pic>
        <p:nvPicPr>
          <p:cNvPr id="17" name="Picture 16">
            <a:extLst>
              <a:ext uri="{FF2B5EF4-FFF2-40B4-BE49-F238E27FC236}">
                <a16:creationId xmlns:a16="http://schemas.microsoft.com/office/drawing/2014/main" id="{0C167717-54F6-40F7-92DA-64E8E0AD070E}"/>
              </a:ext>
            </a:extLst>
          </p:cNvPr>
          <p:cNvPicPr>
            <a:picLocks noChangeAspect="1"/>
          </p:cNvPicPr>
          <p:nvPr/>
        </p:nvPicPr>
        <p:blipFill>
          <a:blip r:embed="rId10"/>
          <a:stretch>
            <a:fillRect/>
          </a:stretch>
        </p:blipFill>
        <p:spPr>
          <a:xfrm>
            <a:off x="4739558" y="732060"/>
            <a:ext cx="1256054" cy="735024"/>
          </a:xfrm>
          <a:prstGeom prst="rect">
            <a:avLst/>
          </a:prstGeom>
        </p:spPr>
      </p:pic>
      <p:sp>
        <p:nvSpPr>
          <p:cNvPr id="4" name="Slide Number Placeholder 3">
            <a:extLst>
              <a:ext uri="{FF2B5EF4-FFF2-40B4-BE49-F238E27FC236}">
                <a16:creationId xmlns:a16="http://schemas.microsoft.com/office/drawing/2014/main" id="{50570AA0-00D7-41D4-B3F6-9C1AFD406A37}"/>
              </a:ext>
            </a:extLst>
          </p:cNvPr>
          <p:cNvSpPr>
            <a:spLocks noGrp="1"/>
          </p:cNvSpPr>
          <p:nvPr>
            <p:ph type="sldNum" sz="quarter" idx="12"/>
          </p:nvPr>
        </p:nvSpPr>
        <p:spPr/>
        <p:txBody>
          <a:bodyPr/>
          <a:lstStyle/>
          <a:p>
            <a:fld id="{A5E55A7B-7854-E145-92D9-B491DF4BAE2D}" type="slidenum">
              <a:rPr lang="en-US" smtClean="0"/>
              <a:pPr/>
              <a:t>58</a:t>
            </a:fld>
            <a:endParaRPr lang="en-US" dirty="0"/>
          </a:p>
        </p:txBody>
      </p:sp>
    </p:spTree>
    <p:extLst>
      <p:ext uri="{BB962C8B-B14F-4D97-AF65-F5344CB8AC3E}">
        <p14:creationId xmlns:p14="http://schemas.microsoft.com/office/powerpoint/2010/main" val="1344052477"/>
      </p:ext>
    </p:extLst>
  </p:cSld>
  <p:clrMapOvr>
    <a:masterClrMapping/>
  </p:clrMapOvr>
</p:sld>
</file>

<file path=ppt/slides/slide5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x_disp_bolted_joint_mesh">
            <a:hlinkClick r:id="" action="ppaction://media"/>
            <a:extLst>
              <a:ext uri="{FF2B5EF4-FFF2-40B4-BE49-F238E27FC236}">
                <a16:creationId xmlns:a16="http://schemas.microsoft.com/office/drawing/2014/main" id="{3BA61F32-98EF-4CEA-9AF1-4B942CCF93FE}"/>
              </a:ext>
            </a:extLst>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392093" y="1054692"/>
            <a:ext cx="7961745" cy="5198632"/>
          </a:xfrm>
          <a:prstGeom prst="rect">
            <a:avLst/>
          </a:prstGeom>
          <a:ln>
            <a:noFill/>
          </a:ln>
          <a:effectLst>
            <a:outerShdw blurRad="190500" algn="tl" rotWithShape="0">
              <a:srgbClr val="000000">
                <a:alpha val="70000"/>
              </a:srgbClr>
            </a:outerShdw>
          </a:effectLst>
        </p:spPr>
      </p:pic>
      <mc:AlternateContent xmlns:mc="http://schemas.openxmlformats.org/markup-compatibility/2006" xmlns:a14="http://schemas.microsoft.com/office/drawing/2010/main">
        <mc:Choice Requires="a14">
          <p:sp>
            <p:nvSpPr>
              <p:cNvPr id="20" name="TextBox 19">
                <a:extLst>
                  <a:ext uri="{FF2B5EF4-FFF2-40B4-BE49-F238E27FC236}">
                    <a16:creationId xmlns:a16="http://schemas.microsoft.com/office/drawing/2014/main" id="{94B7B081-7173-42C7-9A13-8F23A06E3761}"/>
                  </a:ext>
                </a:extLst>
              </p:cNvPr>
              <p:cNvSpPr txBox="1"/>
              <p:nvPr/>
            </p:nvSpPr>
            <p:spPr>
              <a:xfrm>
                <a:off x="1837996" y="5693419"/>
                <a:ext cx="2534970" cy="369332"/>
              </a:xfrm>
              <a:prstGeom prst="rect">
                <a:avLst/>
              </a:prstGeom>
              <a:noFill/>
            </p:spPr>
            <p:txBody>
              <a:bodyPr wrap="square" rtlCol="0">
                <a:spAutoFit/>
              </a:bodyPr>
              <a:lstStyle/>
              <a:p>
                <a:r>
                  <a:rPr lang="en-US" dirty="0">
                    <a:latin typeface="Calibri" panose="020F0502020204030204" pitchFamily="34" charset="0"/>
                    <a:cs typeface="Calibri" panose="020F0502020204030204" pitchFamily="34" charset="0"/>
                  </a:rPr>
                  <a:t>Single </a:t>
                </a:r>
                <a14:m>
                  <m:oMath xmlns:m="http://schemas.openxmlformats.org/officeDocument/2006/math">
                    <m:r>
                      <m:rPr>
                        <m:sty m:val="p"/>
                      </m:rPr>
                      <a:rPr lang="el-GR" i="1" smtClean="0">
                        <a:latin typeface="Cambria Math" panose="02040503050406030204" pitchFamily="18" charset="0"/>
                        <a:ea typeface="Cambria Math" panose="02040503050406030204" pitchFamily="18" charset="0"/>
                      </a:rPr>
                      <m:t>Ω</m:t>
                    </m:r>
                  </m:oMath>
                </a14:m>
                <a:endParaRPr lang="en-US" dirty="0">
                  <a:latin typeface="Calibri" panose="020F0502020204030204" pitchFamily="34" charset="0"/>
                  <a:cs typeface="Calibri" panose="020F0502020204030204" pitchFamily="34" charset="0"/>
                </a:endParaRPr>
              </a:p>
            </p:txBody>
          </p:sp>
        </mc:Choice>
        <mc:Fallback xmlns="">
          <p:sp>
            <p:nvSpPr>
              <p:cNvPr id="20" name="TextBox 19">
                <a:extLst>
                  <a:ext uri="{FF2B5EF4-FFF2-40B4-BE49-F238E27FC236}">
                    <a16:creationId xmlns:a16="http://schemas.microsoft.com/office/drawing/2014/main" id="{94B7B081-7173-42C7-9A13-8F23A06E3761}"/>
                  </a:ext>
                </a:extLst>
              </p:cNvPr>
              <p:cNvSpPr txBox="1">
                <a:spLocks noRot="1" noChangeAspect="1" noMove="1" noResize="1" noEditPoints="1" noAdjustHandles="1" noChangeArrowheads="1" noChangeShapeType="1" noTextEdit="1"/>
              </p:cNvSpPr>
              <p:nvPr/>
            </p:nvSpPr>
            <p:spPr>
              <a:xfrm>
                <a:off x="1837996" y="5693419"/>
                <a:ext cx="2534970" cy="369332"/>
              </a:xfrm>
              <a:prstGeom prst="rect">
                <a:avLst/>
              </a:prstGeom>
              <a:blipFill>
                <a:blip r:embed="rId6"/>
                <a:stretch>
                  <a:fillRect l="-2169" t="-9836" b="-24590"/>
                </a:stretch>
              </a:blipFill>
            </p:spPr>
            <p:txBody>
              <a:bodyPr/>
              <a:lstStyle/>
              <a:p>
                <a:r>
                  <a:rPr lang="en-US">
                    <a:noFill/>
                  </a:rPr>
                  <a:t> </a:t>
                </a:r>
              </a:p>
            </p:txBody>
          </p:sp>
        </mc:Fallback>
      </mc:AlternateContent>
      <p:sp>
        <p:nvSpPr>
          <p:cNvPr id="21" name="TextBox 20">
            <a:extLst>
              <a:ext uri="{FF2B5EF4-FFF2-40B4-BE49-F238E27FC236}">
                <a16:creationId xmlns:a16="http://schemas.microsoft.com/office/drawing/2014/main" id="{4999CC7F-F75D-4BCF-A456-132FC7C21A45}"/>
              </a:ext>
            </a:extLst>
          </p:cNvPr>
          <p:cNvSpPr txBox="1"/>
          <p:nvPr/>
        </p:nvSpPr>
        <p:spPr>
          <a:xfrm>
            <a:off x="5818868" y="5620991"/>
            <a:ext cx="2534970" cy="369332"/>
          </a:xfrm>
          <a:prstGeom prst="rect">
            <a:avLst/>
          </a:prstGeom>
          <a:noFill/>
        </p:spPr>
        <p:txBody>
          <a:bodyPr wrap="square" rtlCol="0">
            <a:spAutoFit/>
          </a:bodyPr>
          <a:lstStyle/>
          <a:p>
            <a:r>
              <a:rPr lang="en-US" dirty="0">
                <a:latin typeface="Calibri" panose="020F0502020204030204" pitchFamily="34" charset="0"/>
                <a:cs typeface="Calibri" panose="020F0502020204030204" pitchFamily="34" charset="0"/>
              </a:rPr>
              <a:t>Schwarz</a:t>
            </a:r>
          </a:p>
        </p:txBody>
      </p:sp>
      <p:sp>
        <p:nvSpPr>
          <p:cNvPr id="6" name="Title 1">
            <a:extLst>
              <a:ext uri="{FF2B5EF4-FFF2-40B4-BE49-F238E27FC236}">
                <a16:creationId xmlns:a16="http://schemas.microsoft.com/office/drawing/2014/main" id="{82D48845-1866-4EA5-A37B-B1E75DE131C8}"/>
              </a:ext>
            </a:extLst>
          </p:cNvPr>
          <p:cNvSpPr txBox="1">
            <a:spLocks/>
          </p:cNvSpPr>
          <p:nvPr/>
        </p:nvSpPr>
        <p:spPr>
          <a:xfrm>
            <a:off x="265296" y="184963"/>
            <a:ext cx="7072206" cy="60023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Bolted Joint Problem: Displacement</a:t>
            </a:r>
          </a:p>
        </p:txBody>
      </p:sp>
      <p:pic>
        <p:nvPicPr>
          <p:cNvPr id="8" name="Picture 7">
            <a:extLst>
              <a:ext uri="{FF2B5EF4-FFF2-40B4-BE49-F238E27FC236}">
                <a16:creationId xmlns:a16="http://schemas.microsoft.com/office/drawing/2014/main" id="{324DAEE9-D36E-4534-B1AE-43BE1CB861DE}"/>
              </a:ext>
            </a:extLst>
          </p:cNvPr>
          <p:cNvPicPr>
            <a:picLocks noChangeAspect="1"/>
          </p:cNvPicPr>
          <p:nvPr/>
        </p:nvPicPr>
        <p:blipFill>
          <a:blip r:embed="rId7"/>
          <a:stretch>
            <a:fillRect/>
          </a:stretch>
        </p:blipFill>
        <p:spPr>
          <a:xfrm>
            <a:off x="5167738" y="922297"/>
            <a:ext cx="2169764" cy="1520958"/>
          </a:xfrm>
          <a:prstGeom prst="rect">
            <a:avLst/>
          </a:prstGeom>
          <a:ln>
            <a:noFill/>
          </a:ln>
          <a:effectLst>
            <a:outerShdw blurRad="292100" dist="139700" dir="2700000" algn="tl" rotWithShape="0">
              <a:srgbClr val="333333">
                <a:alpha val="65000"/>
              </a:srgbClr>
            </a:outerShdw>
          </a:effectLst>
        </p:spPr>
      </p:pic>
      <p:pic>
        <p:nvPicPr>
          <p:cNvPr id="9" name="Picture 8">
            <a:extLst>
              <a:ext uri="{FF2B5EF4-FFF2-40B4-BE49-F238E27FC236}">
                <a16:creationId xmlns:a16="http://schemas.microsoft.com/office/drawing/2014/main" id="{16886295-7D1A-42C7-9BCC-C5CBE6C91613}"/>
              </a:ext>
            </a:extLst>
          </p:cNvPr>
          <p:cNvPicPr>
            <a:picLocks noChangeAspect="1"/>
          </p:cNvPicPr>
          <p:nvPr/>
        </p:nvPicPr>
        <p:blipFill>
          <a:blip r:embed="rId8"/>
          <a:stretch>
            <a:fillRect/>
          </a:stretch>
        </p:blipFill>
        <p:spPr>
          <a:xfrm>
            <a:off x="7468982" y="131096"/>
            <a:ext cx="1517864" cy="2837484"/>
          </a:xfrm>
          <a:prstGeom prst="rect">
            <a:avLst/>
          </a:prstGeom>
          <a:ln>
            <a:noFill/>
          </a:ln>
          <a:effectLst>
            <a:outerShdw blurRad="292100" dist="139700" dir="2700000" algn="tl" rotWithShape="0">
              <a:srgbClr val="333333">
                <a:alpha val="65000"/>
              </a:srgbClr>
            </a:outerShdw>
          </a:effectLst>
        </p:spPr>
      </p:pic>
      <p:sp>
        <p:nvSpPr>
          <p:cNvPr id="11" name="Rectangle 10">
            <a:extLst>
              <a:ext uri="{FF2B5EF4-FFF2-40B4-BE49-F238E27FC236}">
                <a16:creationId xmlns:a16="http://schemas.microsoft.com/office/drawing/2014/main" id="{372DA6BB-7720-4CD8-9F98-460C5E8EA860}"/>
              </a:ext>
            </a:extLst>
          </p:cNvPr>
          <p:cNvSpPr/>
          <p:nvPr/>
        </p:nvSpPr>
        <p:spPr>
          <a:xfrm>
            <a:off x="7765961" y="2395470"/>
            <a:ext cx="933718" cy="521595"/>
          </a:xfrm>
          <a:prstGeom prst="rect">
            <a:avLst/>
          </a:prstGeom>
          <a:no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cxnSp>
        <p:nvCxnSpPr>
          <p:cNvPr id="5" name="Straight Arrow Connector 4">
            <a:extLst>
              <a:ext uri="{FF2B5EF4-FFF2-40B4-BE49-F238E27FC236}">
                <a16:creationId xmlns:a16="http://schemas.microsoft.com/office/drawing/2014/main" id="{9A81F7D6-D015-4430-A605-E9488E61FD27}"/>
              </a:ext>
            </a:extLst>
          </p:cNvPr>
          <p:cNvCxnSpPr>
            <a:cxnSpLocks/>
          </p:cNvCxnSpPr>
          <p:nvPr/>
        </p:nvCxnSpPr>
        <p:spPr>
          <a:xfrm flipH="1" flipV="1">
            <a:off x="7036420" y="2252546"/>
            <a:ext cx="729542" cy="390294"/>
          </a:xfrm>
          <a:prstGeom prst="straightConnector1">
            <a:avLst/>
          </a:prstGeom>
          <a:ln w="9525">
            <a:solidFill>
              <a:schemeClr val="tx1"/>
            </a:solidFill>
            <a:tailEnd type="triangle"/>
          </a:ln>
        </p:spPr>
        <p:style>
          <a:lnRef idx="2">
            <a:schemeClr val="accent1"/>
          </a:lnRef>
          <a:fillRef idx="0">
            <a:schemeClr val="accent1"/>
          </a:fillRef>
          <a:effectRef idx="1">
            <a:schemeClr val="accent1"/>
          </a:effectRef>
          <a:fontRef idx="minor">
            <a:schemeClr val="tx1"/>
          </a:fontRef>
        </p:style>
      </p:cxnSp>
      <p:cxnSp>
        <p:nvCxnSpPr>
          <p:cNvPr id="14" name="Straight Arrow Connector 13">
            <a:extLst>
              <a:ext uri="{FF2B5EF4-FFF2-40B4-BE49-F238E27FC236}">
                <a16:creationId xmlns:a16="http://schemas.microsoft.com/office/drawing/2014/main" id="{23884691-00CE-4875-BBD9-1157CD31B909}"/>
              </a:ext>
            </a:extLst>
          </p:cNvPr>
          <p:cNvCxnSpPr>
            <a:cxnSpLocks/>
          </p:cNvCxnSpPr>
          <p:nvPr/>
        </p:nvCxnSpPr>
        <p:spPr>
          <a:xfrm flipV="1">
            <a:off x="7593980" y="2968581"/>
            <a:ext cx="490654" cy="934346"/>
          </a:xfrm>
          <a:prstGeom prst="straightConnector1">
            <a:avLst/>
          </a:prstGeom>
          <a:ln w="12700">
            <a:solidFill>
              <a:schemeClr val="tx1"/>
            </a:solidFill>
            <a:tailEnd type="triangle"/>
          </a:ln>
        </p:spPr>
        <p:style>
          <a:lnRef idx="2">
            <a:schemeClr val="accent1"/>
          </a:lnRef>
          <a:fillRef idx="0">
            <a:schemeClr val="accent1"/>
          </a:fillRef>
          <a:effectRef idx="1">
            <a:schemeClr val="accent1"/>
          </a:effectRef>
          <a:fontRef idx="minor">
            <a:schemeClr val="tx1"/>
          </a:fontRef>
        </p:style>
      </p:cxnSp>
      <p:pic>
        <p:nvPicPr>
          <p:cNvPr id="12" name="Picture 11">
            <a:extLst>
              <a:ext uri="{FF2B5EF4-FFF2-40B4-BE49-F238E27FC236}">
                <a16:creationId xmlns:a16="http://schemas.microsoft.com/office/drawing/2014/main" id="{E56AD5C4-CDFA-406C-8575-15AA22BDB51E}"/>
              </a:ext>
            </a:extLst>
          </p:cNvPr>
          <p:cNvPicPr>
            <a:picLocks noChangeAspect="1"/>
          </p:cNvPicPr>
          <p:nvPr/>
        </p:nvPicPr>
        <p:blipFill>
          <a:blip r:embed="rId9"/>
          <a:stretch>
            <a:fillRect/>
          </a:stretch>
        </p:blipFill>
        <p:spPr>
          <a:xfrm>
            <a:off x="581941" y="1203128"/>
            <a:ext cx="1389733" cy="813251"/>
          </a:xfrm>
          <a:prstGeom prst="rect">
            <a:avLst/>
          </a:prstGeom>
        </p:spPr>
      </p:pic>
      <p:sp>
        <p:nvSpPr>
          <p:cNvPr id="3" name="Slide Number Placeholder 2">
            <a:extLst>
              <a:ext uri="{FF2B5EF4-FFF2-40B4-BE49-F238E27FC236}">
                <a16:creationId xmlns:a16="http://schemas.microsoft.com/office/drawing/2014/main" id="{6DC582AC-918B-4522-8E5E-76EC5BB03187}"/>
              </a:ext>
            </a:extLst>
          </p:cNvPr>
          <p:cNvSpPr>
            <a:spLocks noGrp="1"/>
          </p:cNvSpPr>
          <p:nvPr>
            <p:ph type="sldNum" sz="quarter" idx="12"/>
          </p:nvPr>
        </p:nvSpPr>
        <p:spPr/>
        <p:txBody>
          <a:bodyPr/>
          <a:lstStyle/>
          <a:p>
            <a:fld id="{A5E55A7B-7854-E145-92D9-B491DF4BAE2D}" type="slidenum">
              <a:rPr lang="en-US" smtClean="0"/>
              <a:pPr/>
              <a:t>59</a:t>
            </a:fld>
            <a:endParaRPr lang="en-US" dirty="0"/>
          </a:p>
        </p:txBody>
      </p:sp>
    </p:spTree>
    <p:extLst>
      <p:ext uri="{BB962C8B-B14F-4D97-AF65-F5344CB8AC3E}">
        <p14:creationId xmlns:p14="http://schemas.microsoft.com/office/powerpoint/2010/main" val="294823652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10200" fill="hold"/>
                                        <p:tgtEl>
                                          <p:spTgt spid="2"/>
                                        </p:tgtEl>
                                      </p:cBhvr>
                                    </p:cmd>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14"/>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9"/>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11"/>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5"/>
                                        </p:tgtEl>
                                        <p:attrNameLst>
                                          <p:attrName>style.visibility</p:attrName>
                                        </p:attrNameLst>
                                      </p:cBhvr>
                                      <p:to>
                                        <p:strVal val="visible"/>
                                      </p:to>
                                    </p:set>
                                  </p:childTnLst>
                                </p:cTn>
                              </p:par>
                              <p:par>
                                <p:cTn id="17" presetID="1" presetClass="entr" presetSubtype="0" fill="hold" nodeType="withEffect">
                                  <p:stCondLst>
                                    <p:cond delay="0"/>
                                  </p:stCondLst>
                                  <p:childTnLst>
                                    <p:set>
                                      <p:cBhvr>
                                        <p:cTn id="18" dur="1" fill="hold">
                                          <p:stCondLst>
                                            <p:cond delay="0"/>
                                          </p:stCondLst>
                                        </p:cTn>
                                        <p:tgtEl>
                                          <p:spTgt spid="8"/>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video>
              <p:cMediaNode vol="80000">
                <p:cTn id="19" fill="hold" display="0">
                  <p:stCondLst>
                    <p:cond delay="indefinite"/>
                  </p:stCondLst>
                </p:cTn>
                <p:tgtEl>
                  <p:spTgt spid="2"/>
                </p:tgtEl>
              </p:cMediaNode>
            </p:video>
            <p:seq concurrent="1" nextAc="seek">
              <p:cTn id="20" restart="whenNotActive" fill="hold" evtFilter="cancelBubble" nodeType="interactiveSeq">
                <p:stCondLst>
                  <p:cond evt="onClick" delay="0">
                    <p:tgtEl>
                      <p:spTgt spid="2"/>
                    </p:tgtEl>
                  </p:cond>
                </p:stCondLst>
                <p:endSync evt="end" delay="0">
                  <p:rtn val="all"/>
                </p:endSync>
                <p:childTnLst>
                  <p:par>
                    <p:cTn id="21" fill="hold">
                      <p:stCondLst>
                        <p:cond delay="0"/>
                      </p:stCondLst>
                      <p:childTnLst>
                        <p:par>
                          <p:cTn id="22" fill="hold">
                            <p:stCondLst>
                              <p:cond delay="0"/>
                            </p:stCondLst>
                            <p:childTnLst>
                              <p:par>
                                <p:cTn id="23" presetID="2" presetClass="mediacall" presetSubtype="0" fill="hold" nodeType="clickEffect">
                                  <p:stCondLst>
                                    <p:cond delay="0"/>
                                  </p:stCondLst>
                                  <p:childTnLst>
                                    <p:cmd type="call" cmd="togglePause">
                                      <p:cBhvr>
                                        <p:cTn id="24" dur="1" fill="hold"/>
                                        <p:tgtEl>
                                          <p:spTgt spid="2"/>
                                        </p:tgtEl>
                                      </p:cBhvr>
                                    </p:cmd>
                                  </p:childTnLst>
                                </p:cTn>
                              </p:par>
                            </p:childTnLst>
                          </p:cTn>
                        </p:par>
                      </p:childTnLst>
                    </p:cTn>
                  </p:par>
                </p:childTnLst>
              </p:cTn>
              <p:nextCondLst>
                <p:cond evt="onClick" delay="0">
                  <p:tgtEl>
                    <p:spTgt spid="2"/>
                  </p:tgtEl>
                </p:cond>
              </p:nextCondLst>
            </p:seq>
          </p:childTnLst>
        </p:cTn>
      </p:par>
    </p:tnLst>
    <p:bldLst>
      <p:bldP spid="11" grpId="0" animBg="1"/>
    </p:bldLst>
  </p:timing>
</p:sld>
</file>

<file path=ppt/slides/slide6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2" name="Online Media 1" descr="joint-bolts-both-eqps.avi">
            <a:hlinkClick r:id="" action="ppaction://media"/>
            <a:extLst>
              <a:ext uri="{FF2B5EF4-FFF2-40B4-BE49-F238E27FC236}">
                <a16:creationId xmlns:a16="http://schemas.microsoft.com/office/drawing/2014/main" id="{1ED81C01-A5C6-4EB6-8358-03AF7CFCEED3}"/>
              </a:ext>
            </a:extLst>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441402" y="2051271"/>
            <a:ext cx="7824866" cy="3307908"/>
          </a:xfrm>
          <a:prstGeom prst="rect">
            <a:avLst/>
          </a:prstGeom>
        </p:spPr>
      </p:pic>
      <p:sp>
        <p:nvSpPr>
          <p:cNvPr id="8" name="Title 1">
            <a:extLst>
              <a:ext uri="{FF2B5EF4-FFF2-40B4-BE49-F238E27FC236}">
                <a16:creationId xmlns:a16="http://schemas.microsoft.com/office/drawing/2014/main" id="{A8CA38A9-F181-4B1A-B537-76FB58E0BD90}"/>
              </a:ext>
            </a:extLst>
          </p:cNvPr>
          <p:cNvSpPr txBox="1">
            <a:spLocks/>
          </p:cNvSpPr>
          <p:nvPr/>
        </p:nvSpPr>
        <p:spPr>
          <a:xfrm>
            <a:off x="239973" y="261163"/>
            <a:ext cx="7072206" cy="60023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Bolted Joint Problem: EQPS</a:t>
            </a:r>
          </a:p>
        </p:txBody>
      </p:sp>
      <mc:AlternateContent xmlns:mc="http://schemas.openxmlformats.org/markup-compatibility/2006" xmlns:a14="http://schemas.microsoft.com/office/drawing/2010/main">
        <mc:Choice Requires="a14">
          <p:sp>
            <p:nvSpPr>
              <p:cNvPr id="16" name="TextBox 15">
                <a:extLst>
                  <a:ext uri="{FF2B5EF4-FFF2-40B4-BE49-F238E27FC236}">
                    <a16:creationId xmlns:a16="http://schemas.microsoft.com/office/drawing/2014/main" id="{69D42456-4808-45A1-B110-943B66B67B9C}"/>
                  </a:ext>
                </a:extLst>
              </p:cNvPr>
              <p:cNvSpPr txBox="1"/>
              <p:nvPr/>
            </p:nvSpPr>
            <p:spPr>
              <a:xfrm>
                <a:off x="1812673" y="5969644"/>
                <a:ext cx="2534970" cy="369332"/>
              </a:xfrm>
              <a:prstGeom prst="rect">
                <a:avLst/>
              </a:prstGeom>
              <a:noFill/>
            </p:spPr>
            <p:txBody>
              <a:bodyPr wrap="square" rtlCol="0">
                <a:spAutoFit/>
              </a:bodyPr>
              <a:lstStyle/>
              <a:p>
                <a:r>
                  <a:rPr lang="en-US" dirty="0">
                    <a:latin typeface="Calibri" panose="020F0502020204030204" pitchFamily="34" charset="0"/>
                    <a:cs typeface="Calibri" panose="020F0502020204030204" pitchFamily="34" charset="0"/>
                  </a:rPr>
                  <a:t>Single </a:t>
                </a:r>
                <a14:m>
                  <m:oMath xmlns:m="http://schemas.openxmlformats.org/officeDocument/2006/math">
                    <m:r>
                      <m:rPr>
                        <m:sty m:val="p"/>
                      </m:rPr>
                      <a:rPr lang="el-GR" i="1" smtClean="0">
                        <a:latin typeface="Cambria Math" panose="02040503050406030204" pitchFamily="18" charset="0"/>
                        <a:ea typeface="Cambria Math" panose="02040503050406030204" pitchFamily="18" charset="0"/>
                      </a:rPr>
                      <m:t>Ω</m:t>
                    </m:r>
                  </m:oMath>
                </a14:m>
                <a:endParaRPr lang="en-US" dirty="0">
                  <a:latin typeface="Calibri" panose="020F0502020204030204" pitchFamily="34" charset="0"/>
                  <a:cs typeface="Calibri" panose="020F0502020204030204" pitchFamily="34" charset="0"/>
                </a:endParaRPr>
              </a:p>
            </p:txBody>
          </p:sp>
        </mc:Choice>
        <mc:Fallback xmlns="">
          <p:sp>
            <p:nvSpPr>
              <p:cNvPr id="16" name="TextBox 15">
                <a:extLst>
                  <a:ext uri="{FF2B5EF4-FFF2-40B4-BE49-F238E27FC236}">
                    <a16:creationId xmlns:a16="http://schemas.microsoft.com/office/drawing/2014/main" id="{69D42456-4808-45A1-B110-943B66B67B9C}"/>
                  </a:ext>
                </a:extLst>
              </p:cNvPr>
              <p:cNvSpPr txBox="1">
                <a:spLocks noRot="1" noChangeAspect="1" noMove="1" noResize="1" noEditPoints="1" noAdjustHandles="1" noChangeArrowheads="1" noChangeShapeType="1" noTextEdit="1"/>
              </p:cNvSpPr>
              <p:nvPr/>
            </p:nvSpPr>
            <p:spPr>
              <a:xfrm>
                <a:off x="1812673" y="5969644"/>
                <a:ext cx="2534970" cy="369332"/>
              </a:xfrm>
              <a:prstGeom prst="rect">
                <a:avLst/>
              </a:prstGeom>
              <a:blipFill>
                <a:blip r:embed="rId6"/>
                <a:stretch>
                  <a:fillRect l="-1923" t="-8197" b="-24590"/>
                </a:stretch>
              </a:blipFill>
            </p:spPr>
            <p:txBody>
              <a:bodyPr/>
              <a:lstStyle/>
              <a:p>
                <a:r>
                  <a:rPr lang="en-US">
                    <a:noFill/>
                  </a:rPr>
                  <a:t> </a:t>
                </a:r>
              </a:p>
            </p:txBody>
          </p:sp>
        </mc:Fallback>
      </mc:AlternateContent>
      <p:sp>
        <p:nvSpPr>
          <p:cNvPr id="17" name="TextBox 16">
            <a:extLst>
              <a:ext uri="{FF2B5EF4-FFF2-40B4-BE49-F238E27FC236}">
                <a16:creationId xmlns:a16="http://schemas.microsoft.com/office/drawing/2014/main" id="{FC765D98-E460-46D0-9B49-F61704F5A707}"/>
              </a:ext>
            </a:extLst>
          </p:cNvPr>
          <p:cNvSpPr txBox="1"/>
          <p:nvPr/>
        </p:nvSpPr>
        <p:spPr>
          <a:xfrm>
            <a:off x="5793545" y="5897216"/>
            <a:ext cx="2534970" cy="369332"/>
          </a:xfrm>
          <a:prstGeom prst="rect">
            <a:avLst/>
          </a:prstGeom>
          <a:noFill/>
        </p:spPr>
        <p:txBody>
          <a:bodyPr wrap="square" rtlCol="0">
            <a:spAutoFit/>
          </a:bodyPr>
          <a:lstStyle/>
          <a:p>
            <a:r>
              <a:rPr lang="en-US" dirty="0">
                <a:latin typeface="Calibri" panose="020F0502020204030204" pitchFamily="34" charset="0"/>
                <a:cs typeface="Calibri" panose="020F0502020204030204" pitchFamily="34" charset="0"/>
              </a:rPr>
              <a:t>Schwarz</a:t>
            </a:r>
          </a:p>
        </p:txBody>
      </p:sp>
      <p:pic>
        <p:nvPicPr>
          <p:cNvPr id="6" name="Picture 5">
            <a:extLst>
              <a:ext uri="{FF2B5EF4-FFF2-40B4-BE49-F238E27FC236}">
                <a16:creationId xmlns:a16="http://schemas.microsoft.com/office/drawing/2014/main" id="{2FA3871C-0DFC-4E81-9DD2-D64C86B112D0}"/>
              </a:ext>
            </a:extLst>
          </p:cNvPr>
          <p:cNvPicPr>
            <a:picLocks noChangeAspect="1"/>
          </p:cNvPicPr>
          <p:nvPr/>
        </p:nvPicPr>
        <p:blipFill>
          <a:blip r:embed="rId7"/>
          <a:stretch>
            <a:fillRect/>
          </a:stretch>
        </p:blipFill>
        <p:spPr>
          <a:xfrm>
            <a:off x="3776076" y="1034180"/>
            <a:ext cx="1389733" cy="813251"/>
          </a:xfrm>
          <a:prstGeom prst="rect">
            <a:avLst/>
          </a:prstGeom>
        </p:spPr>
      </p:pic>
      <p:sp>
        <p:nvSpPr>
          <p:cNvPr id="2" name="Slide Number Placeholder 1">
            <a:extLst>
              <a:ext uri="{FF2B5EF4-FFF2-40B4-BE49-F238E27FC236}">
                <a16:creationId xmlns:a16="http://schemas.microsoft.com/office/drawing/2014/main" id="{99FAE573-47C6-4CFE-8BAD-22ED52482A10}"/>
              </a:ext>
            </a:extLst>
          </p:cNvPr>
          <p:cNvSpPr>
            <a:spLocks noGrp="1"/>
          </p:cNvSpPr>
          <p:nvPr>
            <p:ph type="sldNum" sz="quarter" idx="12"/>
          </p:nvPr>
        </p:nvSpPr>
        <p:spPr/>
        <p:txBody>
          <a:bodyPr/>
          <a:lstStyle/>
          <a:p>
            <a:fld id="{A5E55A7B-7854-E145-92D9-B491DF4BAE2D}" type="slidenum">
              <a:rPr lang="en-US" smtClean="0"/>
              <a:pPr/>
              <a:t>60</a:t>
            </a:fld>
            <a:endParaRPr lang="en-US" dirty="0"/>
          </a:p>
        </p:txBody>
      </p:sp>
    </p:spTree>
    <p:extLst>
      <p:ext uri="{BB962C8B-B14F-4D97-AF65-F5344CB8AC3E}">
        <p14:creationId xmlns:p14="http://schemas.microsoft.com/office/powerpoint/2010/main" val="76341235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7541" fill="hold"/>
                                        <p:tgtEl>
                                          <p:spTgt spid="12"/>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12"/>
                </p:tgtEl>
              </p:cMediaNode>
            </p:video>
          </p:childTnLst>
        </p:cTn>
      </p:par>
    </p:tnLst>
  </p:timing>
</p:sld>
</file>

<file path=ppt/slides/slide6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143442" y="114819"/>
            <a:ext cx="7766281" cy="567697"/>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Bolted Joint Problem: Convergence Rate</a:t>
            </a:r>
          </a:p>
        </p:txBody>
      </p:sp>
      <p:sp>
        <p:nvSpPr>
          <p:cNvPr id="7" name="Rectangle 6">
            <a:extLst>
              <a:ext uri="{FF2B5EF4-FFF2-40B4-BE49-F238E27FC236}">
                <a16:creationId xmlns:a16="http://schemas.microsoft.com/office/drawing/2014/main" id="{A4D6E7B0-F479-405B-8F94-DA4AB3EE2A5C}"/>
              </a:ext>
            </a:extLst>
          </p:cNvPr>
          <p:cNvSpPr/>
          <p:nvPr/>
        </p:nvSpPr>
        <p:spPr>
          <a:xfrm>
            <a:off x="1234276" y="5467598"/>
            <a:ext cx="6675447" cy="707886"/>
          </a:xfrm>
          <a:prstGeom prst="rect">
            <a:avLst/>
          </a:prstGeom>
          <a:ln>
            <a:solidFill>
              <a:schemeClr val="tx1"/>
            </a:solidFill>
          </a:ln>
        </p:spPr>
        <p:txBody>
          <a:bodyPr wrap="square">
            <a:spAutoFit/>
          </a:bodyPr>
          <a:lstStyle/>
          <a:p>
            <a:pPr algn="ctr"/>
            <a:r>
              <a:rPr lang="en-US" sz="2000" b="1" i="1" dirty="0">
                <a:latin typeface="Calibri" panose="020F0502020204030204" pitchFamily="34" charset="0"/>
                <a:cs typeface="Calibri" panose="020F0502020204030204" pitchFamily="34" charset="0"/>
              </a:rPr>
              <a:t>Figure above</a:t>
            </a:r>
            <a:r>
              <a:rPr lang="en-US" sz="2000" dirty="0">
                <a:latin typeface="Calibri" panose="020F0502020204030204" pitchFamily="34" charset="0"/>
                <a:cs typeface="Calibri" panose="020F0502020204030204" pitchFamily="34" charset="0"/>
              </a:rPr>
              <a:t>: Convergence behavior of the dynamic Schwarz algorithm for the bolted joint problem</a:t>
            </a:r>
          </a:p>
        </p:txBody>
      </p:sp>
      <p:pic>
        <p:nvPicPr>
          <p:cNvPr id="3" name="Picture 2" descr="A close up of a map&#10;&#10;Description automatically generated">
            <a:extLst>
              <a:ext uri="{FF2B5EF4-FFF2-40B4-BE49-F238E27FC236}">
                <a16:creationId xmlns:a16="http://schemas.microsoft.com/office/drawing/2014/main" id="{4E595B7F-FF02-4824-947E-5CF9730B755C}"/>
              </a:ext>
            </a:extLst>
          </p:cNvPr>
          <p:cNvPicPr>
            <a:picLocks noChangeAspect="1"/>
          </p:cNvPicPr>
          <p:nvPr/>
        </p:nvPicPr>
        <p:blipFill>
          <a:blip r:embed="rId3"/>
          <a:stretch>
            <a:fillRect/>
          </a:stretch>
        </p:blipFill>
        <p:spPr>
          <a:xfrm>
            <a:off x="759087" y="957420"/>
            <a:ext cx="5619411" cy="4061749"/>
          </a:xfrm>
          <a:prstGeom prst="rect">
            <a:avLst/>
          </a:prstGeom>
        </p:spPr>
      </p:pic>
      <p:sp>
        <p:nvSpPr>
          <p:cNvPr id="4" name="TextBox 3">
            <a:extLst>
              <a:ext uri="{FF2B5EF4-FFF2-40B4-BE49-F238E27FC236}">
                <a16:creationId xmlns:a16="http://schemas.microsoft.com/office/drawing/2014/main" id="{823F6841-2A79-4280-A2C9-7E8B5135C0FD}"/>
              </a:ext>
            </a:extLst>
          </p:cNvPr>
          <p:cNvSpPr txBox="1"/>
          <p:nvPr/>
        </p:nvSpPr>
        <p:spPr>
          <a:xfrm>
            <a:off x="6210298" y="2499560"/>
            <a:ext cx="2790825" cy="1631216"/>
          </a:xfrm>
          <a:prstGeom prst="rect">
            <a:avLst/>
          </a:prstGeom>
          <a:solidFill>
            <a:schemeClr val="tx2">
              <a:lumMod val="10000"/>
              <a:lumOff val="90000"/>
            </a:schemeClr>
          </a:solidFill>
        </p:spPr>
        <p:txBody>
          <a:bodyPr wrap="square" rtlCol="0">
            <a:spAutoFit/>
          </a:bodyPr>
          <a:lstStyle/>
          <a:p>
            <a:pPr algn="ctr"/>
            <a:r>
              <a:rPr lang="en-US" sz="2000" b="1" i="1" dirty="0">
                <a:latin typeface="Calibri" panose="020F0502020204030204" pitchFamily="34" charset="0"/>
                <a:cs typeface="Calibri" panose="020F0502020204030204" pitchFamily="34" charset="0"/>
              </a:rPr>
              <a:t>Linear convergence rate </a:t>
            </a:r>
            <a:r>
              <a:rPr lang="en-US" sz="2000" dirty="0">
                <a:latin typeface="Calibri" panose="020F0502020204030204" pitchFamily="34" charset="0"/>
                <a:cs typeface="Calibri" panose="020F0502020204030204" pitchFamily="34" charset="0"/>
              </a:rPr>
              <a:t>is observed for </a:t>
            </a:r>
            <a:r>
              <a:rPr lang="en-US" sz="2000" b="1" i="1" dirty="0">
                <a:latin typeface="Calibri" panose="020F0502020204030204" pitchFamily="34" charset="0"/>
                <a:cs typeface="Calibri" panose="020F0502020204030204" pitchFamily="34" charset="0"/>
              </a:rPr>
              <a:t>dynamic </a:t>
            </a:r>
            <a:r>
              <a:rPr lang="en-US" sz="2000" dirty="0">
                <a:latin typeface="Calibri" panose="020F0502020204030204" pitchFamily="34" charset="0"/>
                <a:cs typeface="Calibri" panose="020F0502020204030204" pitchFamily="34" charset="0"/>
              </a:rPr>
              <a:t>Schwarz algorithm, as for the </a:t>
            </a:r>
            <a:r>
              <a:rPr lang="en-US" sz="2000" dirty="0" err="1">
                <a:latin typeface="Calibri" panose="020F0502020204030204" pitchFamily="34" charset="0"/>
                <a:cs typeface="Calibri" panose="020F0502020204030204" pitchFamily="34" charset="0"/>
              </a:rPr>
              <a:t>quasistatic</a:t>
            </a:r>
            <a:r>
              <a:rPr lang="en-US" sz="2000" dirty="0">
                <a:latin typeface="Calibri" panose="020F0502020204030204" pitchFamily="34" charset="0"/>
                <a:cs typeface="Calibri" panose="020F0502020204030204" pitchFamily="34" charset="0"/>
              </a:rPr>
              <a:t> Schwarz algorithm.</a:t>
            </a:r>
          </a:p>
        </p:txBody>
      </p:sp>
      <p:pic>
        <p:nvPicPr>
          <p:cNvPr id="8" name="Picture 7">
            <a:extLst>
              <a:ext uri="{FF2B5EF4-FFF2-40B4-BE49-F238E27FC236}">
                <a16:creationId xmlns:a16="http://schemas.microsoft.com/office/drawing/2014/main" id="{8286BB0D-C6B3-4EEF-8F66-E2B17AE42FF3}"/>
              </a:ext>
            </a:extLst>
          </p:cNvPr>
          <p:cNvPicPr>
            <a:picLocks noChangeAspect="1"/>
          </p:cNvPicPr>
          <p:nvPr/>
        </p:nvPicPr>
        <p:blipFill>
          <a:blip r:embed="rId4"/>
          <a:stretch>
            <a:fillRect/>
          </a:stretch>
        </p:blipFill>
        <p:spPr>
          <a:xfrm>
            <a:off x="6824316" y="1204541"/>
            <a:ext cx="1389733" cy="813251"/>
          </a:xfrm>
          <a:prstGeom prst="rect">
            <a:avLst/>
          </a:prstGeom>
        </p:spPr>
      </p:pic>
      <p:sp>
        <p:nvSpPr>
          <p:cNvPr id="2" name="Slide Number Placeholder 1">
            <a:extLst>
              <a:ext uri="{FF2B5EF4-FFF2-40B4-BE49-F238E27FC236}">
                <a16:creationId xmlns:a16="http://schemas.microsoft.com/office/drawing/2014/main" id="{506B9456-2930-492D-A0A4-6C6BAEE789FC}"/>
              </a:ext>
            </a:extLst>
          </p:cNvPr>
          <p:cNvSpPr>
            <a:spLocks noGrp="1"/>
          </p:cNvSpPr>
          <p:nvPr>
            <p:ph type="sldNum" sz="quarter" idx="12"/>
          </p:nvPr>
        </p:nvSpPr>
        <p:spPr/>
        <p:txBody>
          <a:bodyPr/>
          <a:lstStyle/>
          <a:p>
            <a:fld id="{A5E55A7B-7854-E145-92D9-B491DF4BAE2D}" type="slidenum">
              <a:rPr lang="en-US" smtClean="0"/>
              <a:pPr/>
              <a:t>61</a:t>
            </a:fld>
            <a:endParaRPr lang="en-US" dirty="0"/>
          </a:p>
        </p:txBody>
      </p:sp>
    </p:spTree>
    <p:extLst>
      <p:ext uri="{BB962C8B-B14F-4D97-AF65-F5344CB8AC3E}">
        <p14:creationId xmlns:p14="http://schemas.microsoft.com/office/powerpoint/2010/main" val="1024465115"/>
      </p:ext>
    </p:extLst>
  </p:cSld>
  <p:clrMapOvr>
    <a:masterClrMapping/>
  </p:clrMapOvr>
</p:sld>
</file>

<file path=ppt/slides/slide6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1">
            <a:extLst>
              <a:ext uri="{FF2B5EF4-FFF2-40B4-BE49-F238E27FC236}">
                <a16:creationId xmlns:a16="http://schemas.microsoft.com/office/drawing/2014/main" id="{F9066E32-98E8-47ED-9B4D-41E057700802}"/>
              </a:ext>
            </a:extLst>
          </p:cNvPr>
          <p:cNvSpPr txBox="1">
            <a:spLocks/>
          </p:cNvSpPr>
          <p:nvPr/>
        </p:nvSpPr>
        <p:spPr>
          <a:xfrm>
            <a:off x="265296" y="184963"/>
            <a:ext cx="7072206" cy="60023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Bolted Joint Problem: Performance</a:t>
            </a:r>
          </a:p>
        </p:txBody>
      </p:sp>
      <mc:AlternateContent xmlns:mc="http://schemas.openxmlformats.org/markup-compatibility/2006" xmlns:a14="http://schemas.microsoft.com/office/drawing/2010/main">
        <mc:Choice Requires="a14">
          <p:graphicFrame>
            <p:nvGraphicFramePr>
              <p:cNvPr id="9" name="Table 8">
                <a:extLst>
                  <a:ext uri="{FF2B5EF4-FFF2-40B4-BE49-F238E27FC236}">
                    <a16:creationId xmlns:a16="http://schemas.microsoft.com/office/drawing/2014/main" id="{B722EEB7-16A2-4237-A9EE-3C7CE28B04B4}"/>
                  </a:ext>
                </a:extLst>
              </p:cNvPr>
              <p:cNvGraphicFramePr>
                <a:graphicFrameLocks noGrp="1"/>
              </p:cNvGraphicFramePr>
              <p:nvPr/>
            </p:nvGraphicFramePr>
            <p:xfrm>
              <a:off x="235084" y="1051560"/>
              <a:ext cx="8029892" cy="2377440"/>
            </p:xfrm>
            <a:graphic>
              <a:graphicData uri="http://schemas.openxmlformats.org/drawingml/2006/table">
                <a:tbl>
                  <a:tblPr firstRow="1" bandRow="1">
                    <a:tableStyleId>{5C22544A-7EE6-4342-B048-85BDC9FD1C3A}</a:tableStyleId>
                  </a:tblPr>
                  <a:tblGrid>
                    <a:gridCol w="1567180">
                      <a:extLst>
                        <a:ext uri="{9D8B030D-6E8A-4147-A177-3AD203B41FA5}">
                          <a16:colId xmlns:a16="http://schemas.microsoft.com/office/drawing/2014/main" val="362421120"/>
                        </a:ext>
                      </a:extLst>
                    </a:gridCol>
                    <a:gridCol w="2307336">
                      <a:extLst>
                        <a:ext uri="{9D8B030D-6E8A-4147-A177-3AD203B41FA5}">
                          <a16:colId xmlns:a16="http://schemas.microsoft.com/office/drawing/2014/main" val="866231217"/>
                        </a:ext>
                      </a:extLst>
                    </a:gridCol>
                    <a:gridCol w="2042922">
                      <a:extLst>
                        <a:ext uri="{9D8B030D-6E8A-4147-A177-3AD203B41FA5}">
                          <a16:colId xmlns:a16="http://schemas.microsoft.com/office/drawing/2014/main" val="2827802535"/>
                        </a:ext>
                      </a:extLst>
                    </a:gridCol>
                    <a:gridCol w="2112454">
                      <a:extLst>
                        <a:ext uri="{9D8B030D-6E8A-4147-A177-3AD203B41FA5}">
                          <a16:colId xmlns:a16="http://schemas.microsoft.com/office/drawing/2014/main" val="1213269000"/>
                        </a:ext>
                      </a:extLst>
                    </a:gridCol>
                  </a:tblGrid>
                  <a:tr h="0">
                    <a:tc>
                      <a:txBody>
                        <a:bodyPr/>
                        <a:lstStyle/>
                        <a:p>
                          <a:pPr algn="ctr"/>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CPU times (64 procs*)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Avg # Schwarz </a:t>
                          </a:r>
                          <a:r>
                            <a:rPr lang="en-US" dirty="0" err="1">
                              <a:solidFill>
                                <a:schemeClr val="tx1"/>
                              </a:solidFill>
                              <a:latin typeface="Calibiri"/>
                            </a:rPr>
                            <a:t>iters</a:t>
                          </a:r>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Max # Schwarz </a:t>
                          </a:r>
                          <a:r>
                            <a:rPr lang="en-US" dirty="0" err="1">
                              <a:solidFill>
                                <a:schemeClr val="tx1"/>
                              </a:solidFill>
                              <a:latin typeface="Calibiri"/>
                            </a:rPr>
                            <a:t>iters</a:t>
                          </a:r>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3541283678"/>
                      </a:ext>
                    </a:extLst>
                  </a:tr>
                  <a:tr h="0">
                    <a:tc>
                      <a:txBody>
                        <a:bodyPr/>
                        <a:lstStyle/>
                        <a:p>
                          <a:pPr algn="ctr"/>
                          <a:r>
                            <a:rPr lang="en-US" dirty="0">
                              <a:solidFill>
                                <a:schemeClr val="tx1"/>
                              </a:solidFill>
                              <a:latin typeface="Calibiri"/>
                            </a:rPr>
                            <a:t>Single Domain</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3h 34m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14:m>
                            <m:oMathPara xmlns:m="http://schemas.openxmlformats.org/officeDocument/2006/math">
                              <m:oMathParaPr>
                                <m:jc m:val="centerGroup"/>
                              </m:oMathParaPr>
                              <m:oMath xmlns:m="http://schemas.openxmlformats.org/officeDocument/2006/math">
                                <m:r>
                                  <a:rPr lang="en-US" i="1" dirty="0" smtClean="0">
                                    <a:solidFill>
                                      <a:schemeClr val="tx1"/>
                                    </a:solidFill>
                                    <a:latin typeface="Cambria Math" panose="02040503050406030204" pitchFamily="18" charset="0"/>
                                  </a:rPr>
                                  <m:t>−</m:t>
                                </m:r>
                              </m:oMath>
                            </m:oMathPara>
                          </a14:m>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14:m>
                            <m:oMathPara xmlns:m="http://schemas.openxmlformats.org/officeDocument/2006/math">
                              <m:oMathParaPr>
                                <m:jc m:val="centerGroup"/>
                              </m:oMathParaPr>
                              <m:oMath xmlns:m="http://schemas.openxmlformats.org/officeDocument/2006/math">
                                <m:r>
                                  <a:rPr lang="en-US" i="1" dirty="0" smtClean="0">
                                    <a:solidFill>
                                      <a:schemeClr val="tx1"/>
                                    </a:solidFill>
                                    <a:latin typeface="Cambria Math" panose="02040503050406030204" pitchFamily="18" charset="0"/>
                                  </a:rPr>
                                  <m:t>−</m:t>
                                </m:r>
                              </m:oMath>
                            </m:oMathPara>
                          </a14:m>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255968855"/>
                      </a:ext>
                    </a:extLst>
                  </a:tr>
                  <a:tr h="0">
                    <a:tc>
                      <a:txBody>
                        <a:bodyPr/>
                        <a:lstStyle/>
                        <a:p>
                          <a:pPr algn="ctr"/>
                          <a:r>
                            <a:rPr lang="en-US" dirty="0">
                              <a:solidFill>
                                <a:schemeClr val="tx1"/>
                              </a:solidFill>
                              <a:latin typeface="Calibiri"/>
                            </a:rPr>
                            <a:t>Schwarz</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2h 42m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3.22</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4</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637168216"/>
                      </a:ext>
                    </a:extLst>
                  </a:tr>
                  <a:tr h="0">
                    <a:tc>
                      <a:txBody>
                        <a:bodyPr/>
                        <a:lstStyle/>
                        <a:p>
                          <a:pPr algn="ctr"/>
                          <a:r>
                            <a:rPr lang="en-US" dirty="0">
                              <a:solidFill>
                                <a:schemeClr val="tx1"/>
                              </a:solidFill>
                              <a:latin typeface="Calibiri"/>
                            </a:rPr>
                            <a:t>Single Domain (finer)</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17h 00m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14:m>
                            <m:oMathPara xmlns:m="http://schemas.openxmlformats.org/officeDocument/2006/math">
                              <m:oMathParaPr>
                                <m:jc m:val="centerGroup"/>
                              </m:oMathParaPr>
                              <m:oMath xmlns:m="http://schemas.openxmlformats.org/officeDocument/2006/math">
                                <m:r>
                                  <a:rPr lang="en-US" i="1" dirty="0" smtClean="0">
                                    <a:solidFill>
                                      <a:schemeClr val="tx1"/>
                                    </a:solidFill>
                                    <a:latin typeface="Cambria Math" panose="02040503050406030204" pitchFamily="18" charset="0"/>
                                  </a:rPr>
                                  <m:t>− </m:t>
                                </m:r>
                              </m:oMath>
                            </m:oMathPara>
                          </a14:m>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14:m>
                            <m:oMathPara xmlns:m="http://schemas.openxmlformats.org/officeDocument/2006/math">
                              <m:oMathParaPr>
                                <m:jc m:val="centerGroup"/>
                              </m:oMathParaPr>
                              <m:oMath xmlns:m="http://schemas.openxmlformats.org/officeDocument/2006/math">
                                <m:r>
                                  <a:rPr lang="en-US" i="1" dirty="0" smtClean="0">
                                    <a:solidFill>
                                      <a:schemeClr val="tx1"/>
                                    </a:solidFill>
                                    <a:latin typeface="Cambria Math" panose="02040503050406030204" pitchFamily="18" charset="0"/>
                                  </a:rPr>
                                  <m:t>−</m:t>
                                </m:r>
                              </m:oMath>
                            </m:oMathPara>
                          </a14:m>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3877261220"/>
                      </a:ext>
                    </a:extLst>
                  </a:tr>
                  <a:tr h="0">
                    <a:tc>
                      <a:txBody>
                        <a:bodyPr/>
                        <a:lstStyle/>
                        <a:p>
                          <a:pPr algn="ctr"/>
                          <a:r>
                            <a:rPr lang="en-US" dirty="0">
                              <a:solidFill>
                                <a:schemeClr val="tx1"/>
                              </a:solidFill>
                              <a:latin typeface="Calibiri"/>
                            </a:rPr>
                            <a:t>Schwarz (finer mesh of bolts)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29h 29m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3.28</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4</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2619180637"/>
                      </a:ext>
                    </a:extLst>
                  </a:tr>
                </a:tbl>
              </a:graphicData>
            </a:graphic>
          </p:graphicFrame>
        </mc:Choice>
        <mc:Fallback xmlns="">
          <p:graphicFrame>
            <p:nvGraphicFramePr>
              <p:cNvPr id="9" name="Table 8">
                <a:extLst>
                  <a:ext uri="{FF2B5EF4-FFF2-40B4-BE49-F238E27FC236}">
                    <a16:creationId xmlns:a16="http://schemas.microsoft.com/office/drawing/2014/main" id="{B722EEB7-16A2-4237-A9EE-3C7CE28B04B4}"/>
                  </a:ext>
                </a:extLst>
              </p:cNvPr>
              <p:cNvGraphicFramePr>
                <a:graphicFrameLocks noGrp="1"/>
              </p:cNvGraphicFramePr>
              <p:nvPr/>
            </p:nvGraphicFramePr>
            <p:xfrm>
              <a:off x="235084" y="1051560"/>
              <a:ext cx="8029892" cy="2377440"/>
            </p:xfrm>
            <a:graphic>
              <a:graphicData uri="http://schemas.openxmlformats.org/drawingml/2006/table">
                <a:tbl>
                  <a:tblPr firstRow="1" bandRow="1">
                    <a:tableStyleId>{5C22544A-7EE6-4342-B048-85BDC9FD1C3A}</a:tableStyleId>
                  </a:tblPr>
                  <a:tblGrid>
                    <a:gridCol w="1567180">
                      <a:extLst>
                        <a:ext uri="{9D8B030D-6E8A-4147-A177-3AD203B41FA5}">
                          <a16:colId xmlns:a16="http://schemas.microsoft.com/office/drawing/2014/main" val="362421120"/>
                        </a:ext>
                      </a:extLst>
                    </a:gridCol>
                    <a:gridCol w="2307336">
                      <a:extLst>
                        <a:ext uri="{9D8B030D-6E8A-4147-A177-3AD203B41FA5}">
                          <a16:colId xmlns:a16="http://schemas.microsoft.com/office/drawing/2014/main" val="866231217"/>
                        </a:ext>
                      </a:extLst>
                    </a:gridCol>
                    <a:gridCol w="2042922">
                      <a:extLst>
                        <a:ext uri="{9D8B030D-6E8A-4147-A177-3AD203B41FA5}">
                          <a16:colId xmlns:a16="http://schemas.microsoft.com/office/drawing/2014/main" val="2827802535"/>
                        </a:ext>
                      </a:extLst>
                    </a:gridCol>
                    <a:gridCol w="2112454">
                      <a:extLst>
                        <a:ext uri="{9D8B030D-6E8A-4147-A177-3AD203B41FA5}">
                          <a16:colId xmlns:a16="http://schemas.microsoft.com/office/drawing/2014/main" val="1213269000"/>
                        </a:ext>
                      </a:extLst>
                    </a:gridCol>
                  </a:tblGrid>
                  <a:tr h="365760">
                    <a:tc>
                      <a:txBody>
                        <a:bodyPr/>
                        <a:lstStyle/>
                        <a:p>
                          <a:pPr algn="ctr"/>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CPU times (64 procs*)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Avg # Schwarz </a:t>
                          </a:r>
                          <a:r>
                            <a:rPr lang="en-US" dirty="0" err="1">
                              <a:solidFill>
                                <a:schemeClr val="tx1"/>
                              </a:solidFill>
                              <a:latin typeface="Calibiri"/>
                            </a:rPr>
                            <a:t>iters</a:t>
                          </a:r>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Max # Schwarz </a:t>
                          </a:r>
                          <a:r>
                            <a:rPr lang="en-US" dirty="0" err="1">
                              <a:solidFill>
                                <a:schemeClr val="tx1"/>
                              </a:solidFill>
                              <a:latin typeface="Calibiri"/>
                            </a:rPr>
                            <a:t>iters</a:t>
                          </a:r>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3541283678"/>
                      </a:ext>
                    </a:extLst>
                  </a:tr>
                  <a:tr h="365760">
                    <a:tc>
                      <a:txBody>
                        <a:bodyPr/>
                        <a:lstStyle/>
                        <a:p>
                          <a:pPr algn="ctr"/>
                          <a:r>
                            <a:rPr lang="en-US" dirty="0">
                              <a:solidFill>
                                <a:schemeClr val="tx1"/>
                              </a:solidFill>
                              <a:latin typeface="Calibiri"/>
                            </a:rPr>
                            <a:t>Single Domain</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3h 34m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blipFill>
                          <a:blip r:embed="rId3"/>
                          <a:stretch>
                            <a:fillRect l="-190149" t="-108333" r="-104179" b="-476667"/>
                          </a:stretch>
                        </a:blip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blipFill>
                          <a:blip r:embed="rId3"/>
                          <a:stretch>
                            <a:fillRect l="-280115" t="-108333" r="-576" b="-476667"/>
                          </a:stretch>
                        </a:blipFill>
                      </a:tcPr>
                    </a:tc>
                    <a:extLst>
                      <a:ext uri="{0D108BD9-81ED-4DB2-BD59-A6C34878D82A}">
                        <a16:rowId xmlns:a16="http://schemas.microsoft.com/office/drawing/2014/main" val="255968855"/>
                      </a:ext>
                    </a:extLst>
                  </a:tr>
                  <a:tr h="365760">
                    <a:tc>
                      <a:txBody>
                        <a:bodyPr/>
                        <a:lstStyle/>
                        <a:p>
                          <a:pPr algn="ctr"/>
                          <a:r>
                            <a:rPr lang="en-US" dirty="0">
                              <a:solidFill>
                                <a:schemeClr val="tx1"/>
                              </a:solidFill>
                              <a:latin typeface="Calibiri"/>
                            </a:rPr>
                            <a:t>Schwarz</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2h 42m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3.22</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4</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637168216"/>
                      </a:ext>
                    </a:extLst>
                  </a:tr>
                  <a:tr h="640080">
                    <a:tc>
                      <a:txBody>
                        <a:bodyPr/>
                        <a:lstStyle/>
                        <a:p>
                          <a:pPr algn="ctr"/>
                          <a:r>
                            <a:rPr lang="en-US" dirty="0">
                              <a:solidFill>
                                <a:schemeClr val="tx1"/>
                              </a:solidFill>
                              <a:latin typeface="Calibiri"/>
                            </a:rPr>
                            <a:t>Single Domain (finer)</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17h 00m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blipFill>
                          <a:blip r:embed="rId3"/>
                          <a:stretch>
                            <a:fillRect l="-190149" t="-174528" r="-104179" b="-113208"/>
                          </a:stretch>
                        </a:blip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blipFill>
                          <a:blip r:embed="rId3"/>
                          <a:stretch>
                            <a:fillRect l="-280115" t="-174528" r="-576" b="-113208"/>
                          </a:stretch>
                        </a:blipFill>
                      </a:tcPr>
                    </a:tc>
                    <a:extLst>
                      <a:ext uri="{0D108BD9-81ED-4DB2-BD59-A6C34878D82A}">
                        <a16:rowId xmlns:a16="http://schemas.microsoft.com/office/drawing/2014/main" val="3877261220"/>
                      </a:ext>
                    </a:extLst>
                  </a:tr>
                  <a:tr h="640080">
                    <a:tc>
                      <a:txBody>
                        <a:bodyPr/>
                        <a:lstStyle/>
                        <a:p>
                          <a:pPr algn="ctr"/>
                          <a:r>
                            <a:rPr lang="en-US" dirty="0">
                              <a:solidFill>
                                <a:schemeClr val="tx1"/>
                              </a:solidFill>
                              <a:latin typeface="Calibiri"/>
                            </a:rPr>
                            <a:t>Schwarz (finer mesh of bolts)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29h 29m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3.28</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4</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2619180637"/>
                      </a:ext>
                    </a:extLst>
                  </a:tr>
                </a:tbl>
              </a:graphicData>
            </a:graphic>
          </p:graphicFrame>
        </mc:Fallback>
      </mc:AlternateContent>
      <p:sp>
        <p:nvSpPr>
          <p:cNvPr id="3" name="Slide Number Placeholder 2">
            <a:extLst>
              <a:ext uri="{FF2B5EF4-FFF2-40B4-BE49-F238E27FC236}">
                <a16:creationId xmlns:a16="http://schemas.microsoft.com/office/drawing/2014/main" id="{508A47B3-6485-4D80-9A55-4694904878F2}"/>
              </a:ext>
            </a:extLst>
          </p:cNvPr>
          <p:cNvSpPr>
            <a:spLocks noGrp="1"/>
          </p:cNvSpPr>
          <p:nvPr>
            <p:ph type="sldNum" sz="quarter" idx="12"/>
          </p:nvPr>
        </p:nvSpPr>
        <p:spPr/>
        <p:txBody>
          <a:bodyPr/>
          <a:lstStyle/>
          <a:p>
            <a:fld id="{A5E55A7B-7854-E145-92D9-B491DF4BAE2D}" type="slidenum">
              <a:rPr lang="en-US" smtClean="0"/>
              <a:pPr/>
              <a:t>62</a:t>
            </a:fld>
            <a:endParaRPr lang="en-US" dirty="0"/>
          </a:p>
        </p:txBody>
      </p:sp>
      <p:sp>
        <p:nvSpPr>
          <p:cNvPr id="13" name="TextBox 12">
            <a:extLst>
              <a:ext uri="{FF2B5EF4-FFF2-40B4-BE49-F238E27FC236}">
                <a16:creationId xmlns:a16="http://schemas.microsoft.com/office/drawing/2014/main" id="{C296BA90-BEBE-4D6F-B878-F80AAF5E0AC6}"/>
              </a:ext>
            </a:extLst>
          </p:cNvPr>
          <p:cNvSpPr txBox="1"/>
          <p:nvPr/>
        </p:nvSpPr>
        <p:spPr>
          <a:xfrm>
            <a:off x="-13653" y="6534150"/>
            <a:ext cx="8278629" cy="353943"/>
          </a:xfrm>
          <a:prstGeom prst="rect">
            <a:avLst/>
          </a:prstGeom>
          <a:noFill/>
        </p:spPr>
        <p:txBody>
          <a:bodyPr wrap="square" rtlCol="0">
            <a:spAutoFit/>
          </a:bodyPr>
          <a:lstStyle/>
          <a:p>
            <a:r>
              <a:rPr lang="en-US" sz="1700" dirty="0">
                <a:solidFill>
                  <a:schemeClr val="bg1"/>
                </a:solidFill>
                <a:latin typeface="Calibri" panose="020F0502020204030204" pitchFamily="34" charset="0"/>
                <a:cs typeface="Calibri" panose="020F0502020204030204" pitchFamily="34" charset="0"/>
              </a:rPr>
              <a:t>* On SNL ascicgpu15, 16, 17 machines (Intel Skylake CPU processor), Schwarz </a:t>
            </a:r>
            <a:r>
              <a:rPr lang="en-US" sz="1700" dirty="0" err="1">
                <a:solidFill>
                  <a:schemeClr val="bg1"/>
                </a:solidFill>
                <a:latin typeface="Calibri" panose="020F0502020204030204" pitchFamily="34" charset="0"/>
                <a:cs typeface="Calibri" panose="020F0502020204030204" pitchFamily="34" charset="0"/>
              </a:rPr>
              <a:t>tol</a:t>
            </a:r>
            <a:r>
              <a:rPr lang="en-US" sz="1700" dirty="0">
                <a:solidFill>
                  <a:schemeClr val="bg1"/>
                </a:solidFill>
                <a:latin typeface="Calibri" panose="020F0502020204030204" pitchFamily="34" charset="0"/>
                <a:cs typeface="Calibri" panose="020F0502020204030204" pitchFamily="34" charset="0"/>
              </a:rPr>
              <a:t> = 1e-6.</a:t>
            </a:r>
          </a:p>
        </p:txBody>
      </p:sp>
      <p:pic>
        <p:nvPicPr>
          <p:cNvPr id="14" name="Picture 13">
            <a:extLst>
              <a:ext uri="{FF2B5EF4-FFF2-40B4-BE49-F238E27FC236}">
                <a16:creationId xmlns:a16="http://schemas.microsoft.com/office/drawing/2014/main" id="{A5299D16-9979-429F-9E4B-B391B2DD5752}"/>
              </a:ext>
            </a:extLst>
          </p:cNvPr>
          <p:cNvPicPr>
            <a:picLocks noChangeAspect="1"/>
          </p:cNvPicPr>
          <p:nvPr/>
        </p:nvPicPr>
        <p:blipFill>
          <a:blip r:embed="rId4"/>
          <a:stretch>
            <a:fillRect/>
          </a:stretch>
        </p:blipFill>
        <p:spPr>
          <a:xfrm>
            <a:off x="7691910" y="2094041"/>
            <a:ext cx="1389733" cy="813251"/>
          </a:xfrm>
          <a:prstGeom prst="rect">
            <a:avLst/>
          </a:prstGeom>
        </p:spPr>
      </p:pic>
      <p:sp>
        <p:nvSpPr>
          <p:cNvPr id="15" name="Slide Number Placeholder 2">
            <a:extLst>
              <a:ext uri="{FF2B5EF4-FFF2-40B4-BE49-F238E27FC236}">
                <a16:creationId xmlns:a16="http://schemas.microsoft.com/office/drawing/2014/main" id="{A8A6D1CE-E3E9-416E-BB8C-1A3C5200FBEA}"/>
              </a:ext>
            </a:extLst>
          </p:cNvPr>
          <p:cNvSpPr txBox="1">
            <a:spLocks/>
          </p:cNvSpPr>
          <p:nvPr/>
        </p:nvSpPr>
        <p:spPr bwMode="auto">
          <a:xfrm>
            <a:off x="8469312" y="6552884"/>
            <a:ext cx="609600" cy="3746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defPPr>
              <a:defRPr lang="en-US"/>
            </a:defPPr>
            <a:lvl1pPr marL="0" algn="r" defTabSz="457200" rtl="0" eaLnBrk="1" latinLnBrk="0" hangingPunct="1">
              <a:defRPr sz="1400" kern="1200">
                <a:solidFill>
                  <a:schemeClr val="bg1"/>
                </a:solidFill>
                <a:latin typeface="Calibri"/>
                <a:ea typeface="+mn-ea"/>
                <a:cs typeface="Calibri"/>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fld id="{A5E55A7B-7854-E145-92D9-B491DF4BAE2D}" type="slidenum">
              <a:rPr lang="en-US" smtClean="0"/>
              <a:pPr/>
              <a:t>62</a:t>
            </a:fld>
            <a:endParaRPr lang="en-US" dirty="0"/>
          </a:p>
        </p:txBody>
      </p:sp>
    </p:spTree>
    <p:extLst>
      <p:ext uri="{BB962C8B-B14F-4D97-AF65-F5344CB8AC3E}">
        <p14:creationId xmlns:p14="http://schemas.microsoft.com/office/powerpoint/2010/main" val="2735530612"/>
      </p:ext>
    </p:extLst>
  </p:cSld>
  <p:clrMapOvr>
    <a:masterClrMapping/>
  </p:clrMapOvr>
</p:sld>
</file>

<file path=ppt/slides/slide6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1">
            <a:extLst>
              <a:ext uri="{FF2B5EF4-FFF2-40B4-BE49-F238E27FC236}">
                <a16:creationId xmlns:a16="http://schemas.microsoft.com/office/drawing/2014/main" id="{F9066E32-98E8-47ED-9B4D-41E057700802}"/>
              </a:ext>
            </a:extLst>
          </p:cNvPr>
          <p:cNvSpPr txBox="1">
            <a:spLocks/>
          </p:cNvSpPr>
          <p:nvPr/>
        </p:nvSpPr>
        <p:spPr>
          <a:xfrm>
            <a:off x="265296" y="184963"/>
            <a:ext cx="7072206" cy="60023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Bolted Joint Problem: Performance</a:t>
            </a:r>
          </a:p>
        </p:txBody>
      </p:sp>
      <mc:AlternateContent xmlns:mc="http://schemas.openxmlformats.org/markup-compatibility/2006" xmlns:a14="http://schemas.microsoft.com/office/drawing/2010/main">
        <mc:Choice Requires="a14">
          <p:graphicFrame>
            <p:nvGraphicFramePr>
              <p:cNvPr id="9" name="Table 8">
                <a:extLst>
                  <a:ext uri="{FF2B5EF4-FFF2-40B4-BE49-F238E27FC236}">
                    <a16:creationId xmlns:a16="http://schemas.microsoft.com/office/drawing/2014/main" id="{B722EEB7-16A2-4237-A9EE-3C7CE28B04B4}"/>
                  </a:ext>
                </a:extLst>
              </p:cNvPr>
              <p:cNvGraphicFramePr>
                <a:graphicFrameLocks noGrp="1"/>
              </p:cNvGraphicFramePr>
              <p:nvPr>
                <p:extLst>
                  <p:ext uri="{D42A27DB-BD31-4B8C-83A1-F6EECF244321}">
                    <p14:modId xmlns:p14="http://schemas.microsoft.com/office/powerpoint/2010/main" val="782575789"/>
                  </p:ext>
                </p:extLst>
              </p:nvPr>
            </p:nvGraphicFramePr>
            <p:xfrm>
              <a:off x="235084" y="1054954"/>
              <a:ext cx="8029892" cy="2377440"/>
            </p:xfrm>
            <a:graphic>
              <a:graphicData uri="http://schemas.openxmlformats.org/drawingml/2006/table">
                <a:tbl>
                  <a:tblPr firstRow="1" bandRow="1">
                    <a:tableStyleId>{5C22544A-7EE6-4342-B048-85BDC9FD1C3A}</a:tableStyleId>
                  </a:tblPr>
                  <a:tblGrid>
                    <a:gridCol w="1567180">
                      <a:extLst>
                        <a:ext uri="{9D8B030D-6E8A-4147-A177-3AD203B41FA5}">
                          <a16:colId xmlns:a16="http://schemas.microsoft.com/office/drawing/2014/main" val="362421120"/>
                        </a:ext>
                      </a:extLst>
                    </a:gridCol>
                    <a:gridCol w="2307336">
                      <a:extLst>
                        <a:ext uri="{9D8B030D-6E8A-4147-A177-3AD203B41FA5}">
                          <a16:colId xmlns:a16="http://schemas.microsoft.com/office/drawing/2014/main" val="866231217"/>
                        </a:ext>
                      </a:extLst>
                    </a:gridCol>
                    <a:gridCol w="2042922">
                      <a:extLst>
                        <a:ext uri="{9D8B030D-6E8A-4147-A177-3AD203B41FA5}">
                          <a16:colId xmlns:a16="http://schemas.microsoft.com/office/drawing/2014/main" val="2827802535"/>
                        </a:ext>
                      </a:extLst>
                    </a:gridCol>
                    <a:gridCol w="2112454">
                      <a:extLst>
                        <a:ext uri="{9D8B030D-6E8A-4147-A177-3AD203B41FA5}">
                          <a16:colId xmlns:a16="http://schemas.microsoft.com/office/drawing/2014/main" val="1213269000"/>
                        </a:ext>
                      </a:extLst>
                    </a:gridCol>
                  </a:tblGrid>
                  <a:tr h="0">
                    <a:tc>
                      <a:txBody>
                        <a:bodyPr/>
                        <a:lstStyle/>
                        <a:p>
                          <a:pPr algn="ctr"/>
                          <a:endParaRPr lang="en-US" dirty="0">
                            <a:solidFill>
                              <a:srgbClr val="4F664A"/>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CPU times (64 procs*)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Avg # Schwarz </a:t>
                          </a:r>
                          <a:r>
                            <a:rPr lang="en-US" dirty="0" err="1">
                              <a:solidFill>
                                <a:schemeClr val="tx1"/>
                              </a:solidFill>
                              <a:latin typeface="Calibiri"/>
                            </a:rPr>
                            <a:t>iters</a:t>
                          </a:r>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Max # Schwarz </a:t>
                          </a:r>
                          <a:r>
                            <a:rPr lang="en-US" dirty="0" err="1">
                              <a:solidFill>
                                <a:schemeClr val="tx1"/>
                              </a:solidFill>
                              <a:latin typeface="Calibiri"/>
                            </a:rPr>
                            <a:t>iters</a:t>
                          </a:r>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3541283678"/>
                      </a:ext>
                    </a:extLst>
                  </a:tr>
                  <a:tr h="0">
                    <a:tc>
                      <a:txBody>
                        <a:bodyPr/>
                        <a:lstStyle/>
                        <a:p>
                          <a:pPr algn="ctr"/>
                          <a:r>
                            <a:rPr lang="en-US" dirty="0">
                              <a:solidFill>
                                <a:schemeClr val="tx1"/>
                              </a:solidFill>
                              <a:latin typeface="Calibiri"/>
                            </a:rPr>
                            <a:t>Single Domain</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FFCC"/>
                        </a:solidFill>
                      </a:tcPr>
                    </a:tc>
                    <a:tc>
                      <a:txBody>
                        <a:bodyPr/>
                        <a:lstStyle/>
                        <a:p>
                          <a:pPr algn="ctr"/>
                          <a:r>
                            <a:rPr lang="en-US" dirty="0">
                              <a:solidFill>
                                <a:schemeClr val="tx1"/>
                              </a:solidFill>
                              <a:latin typeface="Calibiri"/>
                            </a:rPr>
                            <a:t>3h 34m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FFCC"/>
                        </a:solidFill>
                      </a:tcPr>
                    </a:tc>
                    <a:tc>
                      <a:txBody>
                        <a:bodyPr/>
                        <a:lstStyle/>
                        <a:p>
                          <a:pPr algn="ctr"/>
                          <a14:m>
                            <m:oMathPara xmlns:m="http://schemas.openxmlformats.org/officeDocument/2006/math">
                              <m:oMathParaPr>
                                <m:jc m:val="centerGroup"/>
                              </m:oMathParaPr>
                              <m:oMath xmlns:m="http://schemas.openxmlformats.org/officeDocument/2006/math">
                                <m:r>
                                  <a:rPr lang="en-US" i="1" dirty="0" smtClean="0">
                                    <a:solidFill>
                                      <a:schemeClr val="tx1"/>
                                    </a:solidFill>
                                    <a:latin typeface="Cambria Math" panose="02040503050406030204" pitchFamily="18" charset="0"/>
                                  </a:rPr>
                                  <m:t>−</m:t>
                                </m:r>
                              </m:oMath>
                            </m:oMathPara>
                          </a14:m>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14:m>
                            <m:oMathPara xmlns:m="http://schemas.openxmlformats.org/officeDocument/2006/math">
                              <m:oMathParaPr>
                                <m:jc m:val="centerGroup"/>
                              </m:oMathParaPr>
                              <m:oMath xmlns:m="http://schemas.openxmlformats.org/officeDocument/2006/math">
                                <m:r>
                                  <a:rPr lang="en-US" i="1" dirty="0" smtClean="0">
                                    <a:solidFill>
                                      <a:schemeClr val="tx1"/>
                                    </a:solidFill>
                                    <a:latin typeface="Cambria Math" panose="02040503050406030204" pitchFamily="18" charset="0"/>
                                  </a:rPr>
                                  <m:t>−</m:t>
                                </m:r>
                              </m:oMath>
                            </m:oMathPara>
                          </a14:m>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255968855"/>
                      </a:ext>
                    </a:extLst>
                  </a:tr>
                  <a:tr h="0">
                    <a:tc>
                      <a:txBody>
                        <a:bodyPr/>
                        <a:lstStyle/>
                        <a:p>
                          <a:pPr algn="ctr"/>
                          <a:r>
                            <a:rPr lang="en-US" dirty="0">
                              <a:solidFill>
                                <a:schemeClr val="tx1"/>
                              </a:solidFill>
                              <a:latin typeface="Calibiri"/>
                            </a:rPr>
                            <a:t>Schwarz</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FFCC"/>
                        </a:solidFill>
                      </a:tcPr>
                    </a:tc>
                    <a:tc>
                      <a:txBody>
                        <a:bodyPr/>
                        <a:lstStyle/>
                        <a:p>
                          <a:pPr algn="ctr"/>
                          <a:r>
                            <a:rPr lang="en-US" dirty="0">
                              <a:solidFill>
                                <a:schemeClr val="tx1"/>
                              </a:solidFill>
                              <a:latin typeface="Calibiri"/>
                            </a:rPr>
                            <a:t>2h 42m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FFCC"/>
                        </a:solidFill>
                      </a:tcPr>
                    </a:tc>
                    <a:tc>
                      <a:txBody>
                        <a:bodyPr/>
                        <a:lstStyle/>
                        <a:p>
                          <a:pPr algn="ctr"/>
                          <a:r>
                            <a:rPr lang="en-US" dirty="0">
                              <a:solidFill>
                                <a:schemeClr val="tx1"/>
                              </a:solidFill>
                              <a:latin typeface="Calibiri"/>
                            </a:rPr>
                            <a:t>3.22</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4</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637168216"/>
                      </a:ext>
                    </a:extLst>
                  </a:tr>
                  <a:tr h="0">
                    <a:tc>
                      <a:txBody>
                        <a:bodyPr/>
                        <a:lstStyle/>
                        <a:p>
                          <a:pPr algn="ctr"/>
                          <a:r>
                            <a:rPr lang="en-US" dirty="0">
                              <a:solidFill>
                                <a:schemeClr val="tx1"/>
                              </a:solidFill>
                              <a:latin typeface="Calibiri"/>
                            </a:rPr>
                            <a:t>Single Domain (finer)</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17h 00m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14:m>
                            <m:oMathPara xmlns:m="http://schemas.openxmlformats.org/officeDocument/2006/math">
                              <m:oMathParaPr>
                                <m:jc m:val="centerGroup"/>
                              </m:oMathParaPr>
                              <m:oMath xmlns:m="http://schemas.openxmlformats.org/officeDocument/2006/math">
                                <m:r>
                                  <a:rPr lang="en-US" i="1" dirty="0" smtClean="0">
                                    <a:solidFill>
                                      <a:schemeClr val="tx1"/>
                                    </a:solidFill>
                                    <a:latin typeface="Cambria Math" panose="02040503050406030204" pitchFamily="18" charset="0"/>
                                  </a:rPr>
                                  <m:t>− </m:t>
                                </m:r>
                              </m:oMath>
                            </m:oMathPara>
                          </a14:m>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14:m>
                            <m:oMathPara xmlns:m="http://schemas.openxmlformats.org/officeDocument/2006/math">
                              <m:oMathParaPr>
                                <m:jc m:val="centerGroup"/>
                              </m:oMathParaPr>
                              <m:oMath xmlns:m="http://schemas.openxmlformats.org/officeDocument/2006/math">
                                <m:r>
                                  <a:rPr lang="en-US" i="1" dirty="0" smtClean="0">
                                    <a:solidFill>
                                      <a:schemeClr val="tx1"/>
                                    </a:solidFill>
                                    <a:latin typeface="Cambria Math" panose="02040503050406030204" pitchFamily="18" charset="0"/>
                                  </a:rPr>
                                  <m:t>−</m:t>
                                </m:r>
                              </m:oMath>
                            </m:oMathPara>
                          </a14:m>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3877261220"/>
                      </a:ext>
                    </a:extLst>
                  </a:tr>
                  <a:tr h="0">
                    <a:tc>
                      <a:txBody>
                        <a:bodyPr/>
                        <a:lstStyle/>
                        <a:p>
                          <a:pPr algn="ctr"/>
                          <a:r>
                            <a:rPr lang="en-US" dirty="0">
                              <a:solidFill>
                                <a:schemeClr val="tx1"/>
                              </a:solidFill>
                              <a:latin typeface="Calibiri"/>
                            </a:rPr>
                            <a:t>Schwarz (finer mesh of bolts)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29h 29m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3.28</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4</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2619180637"/>
                      </a:ext>
                    </a:extLst>
                  </a:tr>
                </a:tbl>
              </a:graphicData>
            </a:graphic>
          </p:graphicFrame>
        </mc:Choice>
        <mc:Fallback xmlns="">
          <p:graphicFrame>
            <p:nvGraphicFramePr>
              <p:cNvPr id="9" name="Table 8">
                <a:extLst>
                  <a:ext uri="{FF2B5EF4-FFF2-40B4-BE49-F238E27FC236}">
                    <a16:creationId xmlns:a16="http://schemas.microsoft.com/office/drawing/2014/main" id="{B722EEB7-16A2-4237-A9EE-3C7CE28B04B4}"/>
                  </a:ext>
                </a:extLst>
              </p:cNvPr>
              <p:cNvGraphicFramePr>
                <a:graphicFrameLocks noGrp="1"/>
              </p:cNvGraphicFramePr>
              <p:nvPr>
                <p:extLst>
                  <p:ext uri="{D42A27DB-BD31-4B8C-83A1-F6EECF244321}">
                    <p14:modId xmlns:p14="http://schemas.microsoft.com/office/powerpoint/2010/main" val="782575789"/>
                  </p:ext>
                </p:extLst>
              </p:nvPr>
            </p:nvGraphicFramePr>
            <p:xfrm>
              <a:off x="235084" y="1054954"/>
              <a:ext cx="8029892" cy="2377440"/>
            </p:xfrm>
            <a:graphic>
              <a:graphicData uri="http://schemas.openxmlformats.org/drawingml/2006/table">
                <a:tbl>
                  <a:tblPr firstRow="1" bandRow="1">
                    <a:tableStyleId>{5C22544A-7EE6-4342-B048-85BDC9FD1C3A}</a:tableStyleId>
                  </a:tblPr>
                  <a:tblGrid>
                    <a:gridCol w="1567180">
                      <a:extLst>
                        <a:ext uri="{9D8B030D-6E8A-4147-A177-3AD203B41FA5}">
                          <a16:colId xmlns:a16="http://schemas.microsoft.com/office/drawing/2014/main" val="362421120"/>
                        </a:ext>
                      </a:extLst>
                    </a:gridCol>
                    <a:gridCol w="2307336">
                      <a:extLst>
                        <a:ext uri="{9D8B030D-6E8A-4147-A177-3AD203B41FA5}">
                          <a16:colId xmlns:a16="http://schemas.microsoft.com/office/drawing/2014/main" val="866231217"/>
                        </a:ext>
                      </a:extLst>
                    </a:gridCol>
                    <a:gridCol w="2042922">
                      <a:extLst>
                        <a:ext uri="{9D8B030D-6E8A-4147-A177-3AD203B41FA5}">
                          <a16:colId xmlns:a16="http://schemas.microsoft.com/office/drawing/2014/main" val="2827802535"/>
                        </a:ext>
                      </a:extLst>
                    </a:gridCol>
                    <a:gridCol w="2112454">
                      <a:extLst>
                        <a:ext uri="{9D8B030D-6E8A-4147-A177-3AD203B41FA5}">
                          <a16:colId xmlns:a16="http://schemas.microsoft.com/office/drawing/2014/main" val="1213269000"/>
                        </a:ext>
                      </a:extLst>
                    </a:gridCol>
                  </a:tblGrid>
                  <a:tr h="365760">
                    <a:tc>
                      <a:txBody>
                        <a:bodyPr/>
                        <a:lstStyle/>
                        <a:p>
                          <a:pPr algn="ctr"/>
                          <a:endParaRPr lang="en-US" dirty="0">
                            <a:solidFill>
                              <a:srgbClr val="4F664A"/>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CPU times (64 procs*)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Avg # Schwarz </a:t>
                          </a:r>
                          <a:r>
                            <a:rPr lang="en-US" dirty="0" err="1">
                              <a:solidFill>
                                <a:schemeClr val="tx1"/>
                              </a:solidFill>
                              <a:latin typeface="Calibiri"/>
                            </a:rPr>
                            <a:t>iters</a:t>
                          </a:r>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Max # Schwarz </a:t>
                          </a:r>
                          <a:r>
                            <a:rPr lang="en-US" dirty="0" err="1">
                              <a:solidFill>
                                <a:schemeClr val="tx1"/>
                              </a:solidFill>
                              <a:latin typeface="Calibiri"/>
                            </a:rPr>
                            <a:t>iters</a:t>
                          </a:r>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3541283678"/>
                      </a:ext>
                    </a:extLst>
                  </a:tr>
                  <a:tr h="365760">
                    <a:tc>
                      <a:txBody>
                        <a:bodyPr/>
                        <a:lstStyle/>
                        <a:p>
                          <a:pPr algn="ctr"/>
                          <a:r>
                            <a:rPr lang="en-US" dirty="0">
                              <a:solidFill>
                                <a:schemeClr val="tx1"/>
                              </a:solidFill>
                              <a:latin typeface="Calibiri"/>
                            </a:rPr>
                            <a:t>Single Domain</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FFCC"/>
                        </a:solidFill>
                      </a:tcPr>
                    </a:tc>
                    <a:tc>
                      <a:txBody>
                        <a:bodyPr/>
                        <a:lstStyle/>
                        <a:p>
                          <a:pPr algn="ctr"/>
                          <a:r>
                            <a:rPr lang="en-US" dirty="0">
                              <a:solidFill>
                                <a:schemeClr val="tx1"/>
                              </a:solidFill>
                              <a:latin typeface="Calibiri"/>
                            </a:rPr>
                            <a:t>3h 34m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FFCC"/>
                        </a:solid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blipFill>
                          <a:blip r:embed="rId3"/>
                          <a:stretch>
                            <a:fillRect l="-190149" t="-108333" r="-104179" b="-476667"/>
                          </a:stretch>
                        </a:blip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blipFill>
                          <a:blip r:embed="rId3"/>
                          <a:stretch>
                            <a:fillRect l="-280115" t="-108333" r="-576" b="-476667"/>
                          </a:stretch>
                        </a:blipFill>
                      </a:tcPr>
                    </a:tc>
                    <a:extLst>
                      <a:ext uri="{0D108BD9-81ED-4DB2-BD59-A6C34878D82A}">
                        <a16:rowId xmlns:a16="http://schemas.microsoft.com/office/drawing/2014/main" val="255968855"/>
                      </a:ext>
                    </a:extLst>
                  </a:tr>
                  <a:tr h="365760">
                    <a:tc>
                      <a:txBody>
                        <a:bodyPr/>
                        <a:lstStyle/>
                        <a:p>
                          <a:pPr algn="ctr"/>
                          <a:r>
                            <a:rPr lang="en-US" dirty="0">
                              <a:solidFill>
                                <a:schemeClr val="tx1"/>
                              </a:solidFill>
                              <a:latin typeface="Calibiri"/>
                            </a:rPr>
                            <a:t>Schwarz</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FFCC"/>
                        </a:solidFill>
                      </a:tcPr>
                    </a:tc>
                    <a:tc>
                      <a:txBody>
                        <a:bodyPr/>
                        <a:lstStyle/>
                        <a:p>
                          <a:pPr algn="ctr"/>
                          <a:r>
                            <a:rPr lang="en-US" dirty="0">
                              <a:solidFill>
                                <a:schemeClr val="tx1"/>
                              </a:solidFill>
                              <a:latin typeface="Calibiri"/>
                            </a:rPr>
                            <a:t>2h 42m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FFCC"/>
                        </a:solidFill>
                      </a:tcPr>
                    </a:tc>
                    <a:tc>
                      <a:txBody>
                        <a:bodyPr/>
                        <a:lstStyle/>
                        <a:p>
                          <a:pPr algn="ctr"/>
                          <a:r>
                            <a:rPr lang="en-US" dirty="0">
                              <a:solidFill>
                                <a:schemeClr val="tx1"/>
                              </a:solidFill>
                              <a:latin typeface="Calibiri"/>
                            </a:rPr>
                            <a:t>3.22</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4</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637168216"/>
                      </a:ext>
                    </a:extLst>
                  </a:tr>
                  <a:tr h="640080">
                    <a:tc>
                      <a:txBody>
                        <a:bodyPr/>
                        <a:lstStyle/>
                        <a:p>
                          <a:pPr algn="ctr"/>
                          <a:r>
                            <a:rPr lang="en-US" dirty="0">
                              <a:solidFill>
                                <a:schemeClr val="tx1"/>
                              </a:solidFill>
                              <a:latin typeface="Calibiri"/>
                            </a:rPr>
                            <a:t>Single Domain (finer)</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17h 00m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blipFill>
                          <a:blip r:embed="rId3"/>
                          <a:stretch>
                            <a:fillRect l="-190149" t="-174528" r="-104179" b="-113208"/>
                          </a:stretch>
                        </a:blip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blipFill>
                          <a:blip r:embed="rId3"/>
                          <a:stretch>
                            <a:fillRect l="-280115" t="-174528" r="-576" b="-113208"/>
                          </a:stretch>
                        </a:blipFill>
                      </a:tcPr>
                    </a:tc>
                    <a:extLst>
                      <a:ext uri="{0D108BD9-81ED-4DB2-BD59-A6C34878D82A}">
                        <a16:rowId xmlns:a16="http://schemas.microsoft.com/office/drawing/2014/main" val="3877261220"/>
                      </a:ext>
                    </a:extLst>
                  </a:tr>
                  <a:tr h="640080">
                    <a:tc>
                      <a:txBody>
                        <a:bodyPr/>
                        <a:lstStyle/>
                        <a:p>
                          <a:pPr algn="ctr"/>
                          <a:r>
                            <a:rPr lang="en-US" dirty="0">
                              <a:solidFill>
                                <a:schemeClr val="tx1"/>
                              </a:solidFill>
                              <a:latin typeface="Calibiri"/>
                            </a:rPr>
                            <a:t>Schwarz (finer mesh of bolts)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29h 29m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3.28</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4</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2619180637"/>
                      </a:ext>
                    </a:extLst>
                  </a:tr>
                </a:tbl>
              </a:graphicData>
            </a:graphic>
          </p:graphicFrame>
        </mc:Fallback>
      </mc:AlternateContent>
      <p:sp>
        <p:nvSpPr>
          <p:cNvPr id="3" name="Slide Number Placeholder 2">
            <a:extLst>
              <a:ext uri="{FF2B5EF4-FFF2-40B4-BE49-F238E27FC236}">
                <a16:creationId xmlns:a16="http://schemas.microsoft.com/office/drawing/2014/main" id="{712A4356-39CE-4E19-BE2B-38DEF04F7ADB}"/>
              </a:ext>
            </a:extLst>
          </p:cNvPr>
          <p:cNvSpPr>
            <a:spLocks noGrp="1"/>
          </p:cNvSpPr>
          <p:nvPr>
            <p:ph type="sldNum" sz="quarter" idx="12"/>
          </p:nvPr>
        </p:nvSpPr>
        <p:spPr/>
        <p:txBody>
          <a:bodyPr/>
          <a:lstStyle/>
          <a:p>
            <a:fld id="{A5E55A7B-7854-E145-92D9-B491DF4BAE2D}" type="slidenum">
              <a:rPr lang="en-US" smtClean="0"/>
              <a:pPr/>
              <a:t>63</a:t>
            </a:fld>
            <a:endParaRPr lang="en-US" dirty="0"/>
          </a:p>
        </p:txBody>
      </p:sp>
      <p:sp>
        <p:nvSpPr>
          <p:cNvPr id="21" name="TextBox 20">
            <a:extLst>
              <a:ext uri="{FF2B5EF4-FFF2-40B4-BE49-F238E27FC236}">
                <a16:creationId xmlns:a16="http://schemas.microsoft.com/office/drawing/2014/main" id="{BC814D7A-3195-4AE8-A73D-BAD91533B5B1}"/>
              </a:ext>
            </a:extLst>
          </p:cNvPr>
          <p:cNvSpPr txBox="1"/>
          <p:nvPr/>
        </p:nvSpPr>
        <p:spPr>
          <a:xfrm>
            <a:off x="142873" y="3524251"/>
            <a:ext cx="8633265" cy="2554545"/>
          </a:xfrm>
          <a:prstGeom prst="rect">
            <a:avLst/>
          </a:prstGeom>
          <a:noFill/>
        </p:spPr>
        <p:txBody>
          <a:bodyPr wrap="square" rtlCol="0">
            <a:spAutoFit/>
          </a:bodyPr>
          <a:lstStyle/>
          <a:p>
            <a:pPr marL="342900" indent="-342900">
              <a:buFont typeface="Arial" panose="020B0604020202020204" pitchFamily="34" charset="0"/>
              <a:buChar char="•"/>
            </a:pPr>
            <a:r>
              <a:rPr lang="en-US" sz="2000" dirty="0">
                <a:latin typeface="Calibri" panose="020F0502020204030204" pitchFamily="34" charset="0"/>
                <a:cs typeface="Calibri" panose="020F0502020204030204" pitchFamily="34" charset="0"/>
              </a:rPr>
              <a:t>Despite its iterative nature, Schwarz can actually be </a:t>
            </a:r>
            <a:r>
              <a:rPr lang="en-US" sz="2000" b="1" i="1" dirty="0">
                <a:latin typeface="Calibri" panose="020F0502020204030204" pitchFamily="34" charset="0"/>
                <a:cs typeface="Calibri" panose="020F0502020204030204" pitchFamily="34" charset="0"/>
              </a:rPr>
              <a:t>faster</a:t>
            </a:r>
            <a:r>
              <a:rPr lang="en-US" sz="2000" dirty="0">
                <a:latin typeface="Calibri" panose="020F0502020204030204" pitchFamily="34" charset="0"/>
                <a:cs typeface="Calibri" panose="020F0502020204030204" pitchFamily="34" charset="0"/>
              </a:rPr>
              <a:t> than single domain run for </a:t>
            </a:r>
            <a:r>
              <a:rPr lang="en-US" sz="2000" dirty="0" err="1">
                <a:latin typeface="Calibri" panose="020F0502020204030204" pitchFamily="34" charset="0"/>
                <a:cs typeface="Calibri" panose="020F0502020204030204" pitchFamily="34" charset="0"/>
              </a:rPr>
              <a:t>discretizations</a:t>
            </a:r>
            <a:r>
              <a:rPr lang="en-US" sz="2000" dirty="0">
                <a:latin typeface="Calibri" panose="020F0502020204030204" pitchFamily="34" charset="0"/>
                <a:cs typeface="Calibri" panose="020F0502020204030204" pitchFamily="34" charset="0"/>
              </a:rPr>
              <a:t> having comparable # of elements in the bolts.</a:t>
            </a:r>
          </a:p>
          <a:p>
            <a:pPr marL="342900" indent="-34290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sz="400" dirty="0">
              <a:latin typeface="Calibiri"/>
            </a:endParaRPr>
          </a:p>
          <a:p>
            <a:pPr marL="342900" indent="-342900">
              <a:buFont typeface="Arial" panose="020B0604020202020204" pitchFamily="34" charset="0"/>
              <a:buChar char="•"/>
            </a:pPr>
            <a:endParaRPr lang="en-US" sz="400" dirty="0">
              <a:latin typeface="Calibiri"/>
            </a:endParaRPr>
          </a:p>
          <a:p>
            <a:pPr lvl="1"/>
            <a:endParaRPr lang="en-US" sz="20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sz="20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sz="20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dirty="0">
              <a:latin typeface="Calibri" panose="020F0502020204030204" pitchFamily="34" charset="0"/>
              <a:cs typeface="Calibri" panose="020F0502020204030204" pitchFamily="34" charset="0"/>
            </a:endParaRPr>
          </a:p>
        </p:txBody>
      </p:sp>
      <p:sp>
        <p:nvSpPr>
          <p:cNvPr id="22" name="TextBox 21">
            <a:extLst>
              <a:ext uri="{FF2B5EF4-FFF2-40B4-BE49-F238E27FC236}">
                <a16:creationId xmlns:a16="http://schemas.microsoft.com/office/drawing/2014/main" id="{0DF00AF0-FE2E-48E8-A746-CA525761A204}"/>
              </a:ext>
            </a:extLst>
          </p:cNvPr>
          <p:cNvSpPr txBox="1"/>
          <p:nvPr/>
        </p:nvSpPr>
        <p:spPr>
          <a:xfrm>
            <a:off x="-13653" y="6534150"/>
            <a:ext cx="8278629" cy="353943"/>
          </a:xfrm>
          <a:prstGeom prst="rect">
            <a:avLst/>
          </a:prstGeom>
          <a:noFill/>
        </p:spPr>
        <p:txBody>
          <a:bodyPr wrap="square" rtlCol="0">
            <a:spAutoFit/>
          </a:bodyPr>
          <a:lstStyle/>
          <a:p>
            <a:r>
              <a:rPr lang="en-US" sz="1700" dirty="0">
                <a:solidFill>
                  <a:schemeClr val="bg1"/>
                </a:solidFill>
                <a:latin typeface="Calibri" panose="020F0502020204030204" pitchFamily="34" charset="0"/>
                <a:cs typeface="Calibri" panose="020F0502020204030204" pitchFamily="34" charset="0"/>
              </a:rPr>
              <a:t>* On SNL ascicgpu15, 16, 17 machines (Intel Skylake CPU processor), Schwarz </a:t>
            </a:r>
            <a:r>
              <a:rPr lang="en-US" sz="1700" dirty="0" err="1">
                <a:solidFill>
                  <a:schemeClr val="bg1"/>
                </a:solidFill>
                <a:latin typeface="Calibri" panose="020F0502020204030204" pitchFamily="34" charset="0"/>
                <a:cs typeface="Calibri" panose="020F0502020204030204" pitchFamily="34" charset="0"/>
              </a:rPr>
              <a:t>tol</a:t>
            </a:r>
            <a:r>
              <a:rPr lang="en-US" sz="1700" dirty="0">
                <a:solidFill>
                  <a:schemeClr val="bg1"/>
                </a:solidFill>
                <a:latin typeface="Calibri" panose="020F0502020204030204" pitchFamily="34" charset="0"/>
                <a:cs typeface="Calibri" panose="020F0502020204030204" pitchFamily="34" charset="0"/>
              </a:rPr>
              <a:t> = 1e-6.</a:t>
            </a:r>
          </a:p>
        </p:txBody>
      </p:sp>
      <p:pic>
        <p:nvPicPr>
          <p:cNvPr id="23" name="Picture 22">
            <a:extLst>
              <a:ext uri="{FF2B5EF4-FFF2-40B4-BE49-F238E27FC236}">
                <a16:creationId xmlns:a16="http://schemas.microsoft.com/office/drawing/2014/main" id="{E1F4D682-E638-4AD5-89ED-8B39744BA8CA}"/>
              </a:ext>
            </a:extLst>
          </p:cNvPr>
          <p:cNvPicPr>
            <a:picLocks noChangeAspect="1"/>
          </p:cNvPicPr>
          <p:nvPr/>
        </p:nvPicPr>
        <p:blipFill>
          <a:blip r:embed="rId4"/>
          <a:stretch>
            <a:fillRect/>
          </a:stretch>
        </p:blipFill>
        <p:spPr>
          <a:xfrm>
            <a:off x="7691910" y="2094041"/>
            <a:ext cx="1389733" cy="813251"/>
          </a:xfrm>
          <a:prstGeom prst="rect">
            <a:avLst/>
          </a:prstGeom>
        </p:spPr>
      </p:pic>
      <p:sp>
        <p:nvSpPr>
          <p:cNvPr id="24" name="Slide Number Placeholder 2">
            <a:extLst>
              <a:ext uri="{FF2B5EF4-FFF2-40B4-BE49-F238E27FC236}">
                <a16:creationId xmlns:a16="http://schemas.microsoft.com/office/drawing/2014/main" id="{3B620BEB-96E2-44CD-9521-C34C45D95297}"/>
              </a:ext>
            </a:extLst>
          </p:cNvPr>
          <p:cNvSpPr txBox="1">
            <a:spLocks/>
          </p:cNvSpPr>
          <p:nvPr/>
        </p:nvSpPr>
        <p:spPr bwMode="auto">
          <a:xfrm>
            <a:off x="8469312" y="6552884"/>
            <a:ext cx="609600" cy="3746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defPPr>
              <a:defRPr lang="en-US"/>
            </a:defPPr>
            <a:lvl1pPr marL="0" algn="r" defTabSz="457200" rtl="0" eaLnBrk="1" latinLnBrk="0" hangingPunct="1">
              <a:defRPr sz="1400" kern="1200">
                <a:solidFill>
                  <a:schemeClr val="bg1"/>
                </a:solidFill>
                <a:latin typeface="Calibri"/>
                <a:ea typeface="+mn-ea"/>
                <a:cs typeface="Calibri"/>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fld id="{A5E55A7B-7854-E145-92D9-B491DF4BAE2D}" type="slidenum">
              <a:rPr lang="en-US" smtClean="0"/>
              <a:pPr/>
              <a:t>63</a:t>
            </a:fld>
            <a:endParaRPr lang="en-US" dirty="0"/>
          </a:p>
        </p:txBody>
      </p:sp>
    </p:spTree>
    <p:extLst>
      <p:ext uri="{BB962C8B-B14F-4D97-AF65-F5344CB8AC3E}">
        <p14:creationId xmlns:p14="http://schemas.microsoft.com/office/powerpoint/2010/main" val="1335274155"/>
      </p:ext>
    </p:extLst>
  </p:cSld>
  <p:clrMapOvr>
    <a:masterClrMapping/>
  </p:clrMapOvr>
</p:sld>
</file>

<file path=ppt/slides/slide6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1">
            <a:extLst>
              <a:ext uri="{FF2B5EF4-FFF2-40B4-BE49-F238E27FC236}">
                <a16:creationId xmlns:a16="http://schemas.microsoft.com/office/drawing/2014/main" id="{F9066E32-98E8-47ED-9B4D-41E057700802}"/>
              </a:ext>
            </a:extLst>
          </p:cNvPr>
          <p:cNvSpPr txBox="1">
            <a:spLocks/>
          </p:cNvSpPr>
          <p:nvPr/>
        </p:nvSpPr>
        <p:spPr>
          <a:xfrm>
            <a:off x="265296" y="184963"/>
            <a:ext cx="7072206" cy="60023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Bolted Joint Problem: Performance</a:t>
            </a:r>
          </a:p>
        </p:txBody>
      </p:sp>
      <mc:AlternateContent xmlns:mc="http://schemas.openxmlformats.org/markup-compatibility/2006" xmlns:a14="http://schemas.microsoft.com/office/drawing/2010/main">
        <mc:Choice Requires="a14">
          <p:graphicFrame>
            <p:nvGraphicFramePr>
              <p:cNvPr id="9" name="Table 8">
                <a:extLst>
                  <a:ext uri="{FF2B5EF4-FFF2-40B4-BE49-F238E27FC236}">
                    <a16:creationId xmlns:a16="http://schemas.microsoft.com/office/drawing/2014/main" id="{B722EEB7-16A2-4237-A9EE-3C7CE28B04B4}"/>
                  </a:ext>
                </a:extLst>
              </p:cNvPr>
              <p:cNvGraphicFramePr>
                <a:graphicFrameLocks noGrp="1"/>
              </p:cNvGraphicFramePr>
              <p:nvPr>
                <p:extLst>
                  <p:ext uri="{D42A27DB-BD31-4B8C-83A1-F6EECF244321}">
                    <p14:modId xmlns:p14="http://schemas.microsoft.com/office/powerpoint/2010/main" val="494972303"/>
                  </p:ext>
                </p:extLst>
              </p:nvPr>
            </p:nvGraphicFramePr>
            <p:xfrm>
              <a:off x="235084" y="1051560"/>
              <a:ext cx="8029892" cy="2377440"/>
            </p:xfrm>
            <a:graphic>
              <a:graphicData uri="http://schemas.openxmlformats.org/drawingml/2006/table">
                <a:tbl>
                  <a:tblPr firstRow="1" bandRow="1">
                    <a:tableStyleId>{5C22544A-7EE6-4342-B048-85BDC9FD1C3A}</a:tableStyleId>
                  </a:tblPr>
                  <a:tblGrid>
                    <a:gridCol w="1567180">
                      <a:extLst>
                        <a:ext uri="{9D8B030D-6E8A-4147-A177-3AD203B41FA5}">
                          <a16:colId xmlns:a16="http://schemas.microsoft.com/office/drawing/2014/main" val="362421120"/>
                        </a:ext>
                      </a:extLst>
                    </a:gridCol>
                    <a:gridCol w="2307336">
                      <a:extLst>
                        <a:ext uri="{9D8B030D-6E8A-4147-A177-3AD203B41FA5}">
                          <a16:colId xmlns:a16="http://schemas.microsoft.com/office/drawing/2014/main" val="866231217"/>
                        </a:ext>
                      </a:extLst>
                    </a:gridCol>
                    <a:gridCol w="2042922">
                      <a:extLst>
                        <a:ext uri="{9D8B030D-6E8A-4147-A177-3AD203B41FA5}">
                          <a16:colId xmlns:a16="http://schemas.microsoft.com/office/drawing/2014/main" val="2827802535"/>
                        </a:ext>
                      </a:extLst>
                    </a:gridCol>
                    <a:gridCol w="2112454">
                      <a:extLst>
                        <a:ext uri="{9D8B030D-6E8A-4147-A177-3AD203B41FA5}">
                          <a16:colId xmlns:a16="http://schemas.microsoft.com/office/drawing/2014/main" val="1213269000"/>
                        </a:ext>
                      </a:extLst>
                    </a:gridCol>
                  </a:tblGrid>
                  <a:tr h="0">
                    <a:tc>
                      <a:txBody>
                        <a:bodyPr/>
                        <a:lstStyle/>
                        <a:p>
                          <a:pPr algn="ctr"/>
                          <a:endParaRPr lang="en-US" dirty="0">
                            <a:solidFill>
                              <a:srgbClr val="4F664A"/>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CPU times (64 procs*)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Avg # Schwarz </a:t>
                          </a:r>
                          <a:r>
                            <a:rPr lang="en-US" dirty="0" err="1">
                              <a:solidFill>
                                <a:schemeClr val="tx1"/>
                              </a:solidFill>
                              <a:latin typeface="Calibiri"/>
                            </a:rPr>
                            <a:t>iters</a:t>
                          </a:r>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Max # Schwarz </a:t>
                          </a:r>
                          <a:r>
                            <a:rPr lang="en-US" dirty="0" err="1">
                              <a:solidFill>
                                <a:schemeClr val="tx1"/>
                              </a:solidFill>
                              <a:latin typeface="Calibiri"/>
                            </a:rPr>
                            <a:t>iters</a:t>
                          </a:r>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3541283678"/>
                      </a:ext>
                    </a:extLst>
                  </a:tr>
                  <a:tr h="0">
                    <a:tc>
                      <a:txBody>
                        <a:bodyPr/>
                        <a:lstStyle/>
                        <a:p>
                          <a:pPr algn="ctr"/>
                          <a:r>
                            <a:rPr lang="en-US" dirty="0">
                              <a:solidFill>
                                <a:schemeClr val="tx1"/>
                              </a:solidFill>
                              <a:latin typeface="Calibiri"/>
                            </a:rPr>
                            <a:t>Single Domain</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3h 34m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14:m>
                            <m:oMathPara xmlns:m="http://schemas.openxmlformats.org/officeDocument/2006/math">
                              <m:oMathParaPr>
                                <m:jc m:val="centerGroup"/>
                              </m:oMathParaPr>
                              <m:oMath xmlns:m="http://schemas.openxmlformats.org/officeDocument/2006/math">
                                <m:r>
                                  <a:rPr lang="en-US" i="1" dirty="0" smtClean="0">
                                    <a:solidFill>
                                      <a:schemeClr val="tx1"/>
                                    </a:solidFill>
                                    <a:latin typeface="Cambria Math" panose="02040503050406030204" pitchFamily="18" charset="0"/>
                                  </a:rPr>
                                  <m:t>−</m:t>
                                </m:r>
                              </m:oMath>
                            </m:oMathPara>
                          </a14:m>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14:m>
                            <m:oMathPara xmlns:m="http://schemas.openxmlformats.org/officeDocument/2006/math">
                              <m:oMathParaPr>
                                <m:jc m:val="centerGroup"/>
                              </m:oMathParaPr>
                              <m:oMath xmlns:m="http://schemas.openxmlformats.org/officeDocument/2006/math">
                                <m:r>
                                  <a:rPr lang="en-US" i="1" dirty="0" smtClean="0">
                                    <a:solidFill>
                                      <a:schemeClr val="tx1"/>
                                    </a:solidFill>
                                    <a:latin typeface="Cambria Math" panose="02040503050406030204" pitchFamily="18" charset="0"/>
                                  </a:rPr>
                                  <m:t>−</m:t>
                                </m:r>
                              </m:oMath>
                            </m:oMathPara>
                          </a14:m>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255968855"/>
                      </a:ext>
                    </a:extLst>
                  </a:tr>
                  <a:tr h="0">
                    <a:tc>
                      <a:txBody>
                        <a:bodyPr/>
                        <a:lstStyle/>
                        <a:p>
                          <a:pPr algn="ctr"/>
                          <a:r>
                            <a:rPr lang="en-US" dirty="0">
                              <a:solidFill>
                                <a:schemeClr val="tx1"/>
                              </a:solidFill>
                              <a:latin typeface="Calibiri"/>
                            </a:rPr>
                            <a:t>Schwarz</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2h 42m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3.22</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4</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637168216"/>
                      </a:ext>
                    </a:extLst>
                  </a:tr>
                  <a:tr h="0">
                    <a:tc>
                      <a:txBody>
                        <a:bodyPr/>
                        <a:lstStyle/>
                        <a:p>
                          <a:pPr algn="ctr"/>
                          <a:r>
                            <a:rPr lang="en-US" dirty="0">
                              <a:solidFill>
                                <a:schemeClr val="tx1"/>
                              </a:solidFill>
                              <a:latin typeface="Calibiri"/>
                            </a:rPr>
                            <a:t>Single Domain (finer)</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1">
                            <a:lumMod val="20000"/>
                            <a:lumOff val="80000"/>
                          </a:schemeClr>
                        </a:solidFill>
                      </a:tcPr>
                    </a:tc>
                    <a:tc>
                      <a:txBody>
                        <a:bodyPr/>
                        <a:lstStyle/>
                        <a:p>
                          <a:pPr algn="ctr"/>
                          <a:r>
                            <a:rPr lang="en-US" dirty="0">
                              <a:solidFill>
                                <a:schemeClr val="tx1"/>
                              </a:solidFill>
                              <a:latin typeface="Calibiri"/>
                            </a:rPr>
                            <a:t>17h 00m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1">
                            <a:lumMod val="20000"/>
                            <a:lumOff val="80000"/>
                          </a:schemeClr>
                        </a:solidFill>
                      </a:tcPr>
                    </a:tc>
                    <a:tc>
                      <a:txBody>
                        <a:bodyPr/>
                        <a:lstStyle/>
                        <a:p>
                          <a:pPr algn="ctr"/>
                          <a14:m>
                            <m:oMathPara xmlns:m="http://schemas.openxmlformats.org/officeDocument/2006/math">
                              <m:oMathParaPr>
                                <m:jc m:val="centerGroup"/>
                              </m:oMathParaPr>
                              <m:oMath xmlns:m="http://schemas.openxmlformats.org/officeDocument/2006/math">
                                <m:r>
                                  <a:rPr lang="en-US" i="1" dirty="0" smtClean="0">
                                    <a:solidFill>
                                      <a:schemeClr val="tx1"/>
                                    </a:solidFill>
                                    <a:latin typeface="Cambria Math" panose="02040503050406030204" pitchFamily="18" charset="0"/>
                                  </a:rPr>
                                  <m:t>− </m:t>
                                </m:r>
                              </m:oMath>
                            </m:oMathPara>
                          </a14:m>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14:m>
                            <m:oMathPara xmlns:m="http://schemas.openxmlformats.org/officeDocument/2006/math">
                              <m:oMathParaPr>
                                <m:jc m:val="centerGroup"/>
                              </m:oMathParaPr>
                              <m:oMath xmlns:m="http://schemas.openxmlformats.org/officeDocument/2006/math">
                                <m:r>
                                  <a:rPr lang="en-US" i="1" dirty="0" smtClean="0">
                                    <a:solidFill>
                                      <a:schemeClr val="tx1"/>
                                    </a:solidFill>
                                    <a:latin typeface="Cambria Math" panose="02040503050406030204" pitchFamily="18" charset="0"/>
                                  </a:rPr>
                                  <m:t>−</m:t>
                                </m:r>
                              </m:oMath>
                            </m:oMathPara>
                          </a14:m>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3877261220"/>
                      </a:ext>
                    </a:extLst>
                  </a:tr>
                  <a:tr h="0">
                    <a:tc>
                      <a:txBody>
                        <a:bodyPr/>
                        <a:lstStyle/>
                        <a:p>
                          <a:pPr algn="ctr"/>
                          <a:r>
                            <a:rPr lang="en-US" dirty="0">
                              <a:solidFill>
                                <a:schemeClr val="tx1"/>
                              </a:solidFill>
                              <a:latin typeface="Calibiri"/>
                            </a:rPr>
                            <a:t>Schwarz (finer mesh of bolts)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1">
                            <a:lumMod val="20000"/>
                            <a:lumOff val="80000"/>
                          </a:schemeClr>
                        </a:solidFill>
                      </a:tcPr>
                    </a:tc>
                    <a:tc>
                      <a:txBody>
                        <a:bodyPr/>
                        <a:lstStyle/>
                        <a:p>
                          <a:pPr algn="ctr"/>
                          <a:r>
                            <a:rPr lang="en-US" dirty="0">
                              <a:solidFill>
                                <a:schemeClr val="tx1"/>
                              </a:solidFill>
                              <a:latin typeface="Calibiri"/>
                            </a:rPr>
                            <a:t>29h 29m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1">
                            <a:lumMod val="20000"/>
                            <a:lumOff val="80000"/>
                          </a:schemeClr>
                        </a:solidFill>
                      </a:tcPr>
                    </a:tc>
                    <a:tc>
                      <a:txBody>
                        <a:bodyPr/>
                        <a:lstStyle/>
                        <a:p>
                          <a:pPr algn="ctr"/>
                          <a:r>
                            <a:rPr lang="en-US" dirty="0">
                              <a:solidFill>
                                <a:schemeClr val="tx1"/>
                              </a:solidFill>
                              <a:latin typeface="Calibiri"/>
                            </a:rPr>
                            <a:t>3.28</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4</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2619180637"/>
                      </a:ext>
                    </a:extLst>
                  </a:tr>
                </a:tbl>
              </a:graphicData>
            </a:graphic>
          </p:graphicFrame>
        </mc:Choice>
        <mc:Fallback xmlns="">
          <p:graphicFrame>
            <p:nvGraphicFramePr>
              <p:cNvPr id="9" name="Table 8">
                <a:extLst>
                  <a:ext uri="{FF2B5EF4-FFF2-40B4-BE49-F238E27FC236}">
                    <a16:creationId xmlns:a16="http://schemas.microsoft.com/office/drawing/2014/main" id="{B722EEB7-16A2-4237-A9EE-3C7CE28B04B4}"/>
                  </a:ext>
                </a:extLst>
              </p:cNvPr>
              <p:cNvGraphicFramePr>
                <a:graphicFrameLocks noGrp="1"/>
              </p:cNvGraphicFramePr>
              <p:nvPr>
                <p:extLst>
                  <p:ext uri="{D42A27DB-BD31-4B8C-83A1-F6EECF244321}">
                    <p14:modId xmlns:p14="http://schemas.microsoft.com/office/powerpoint/2010/main" val="494972303"/>
                  </p:ext>
                </p:extLst>
              </p:nvPr>
            </p:nvGraphicFramePr>
            <p:xfrm>
              <a:off x="235084" y="1051560"/>
              <a:ext cx="8029892" cy="2377440"/>
            </p:xfrm>
            <a:graphic>
              <a:graphicData uri="http://schemas.openxmlformats.org/drawingml/2006/table">
                <a:tbl>
                  <a:tblPr firstRow="1" bandRow="1">
                    <a:tableStyleId>{5C22544A-7EE6-4342-B048-85BDC9FD1C3A}</a:tableStyleId>
                  </a:tblPr>
                  <a:tblGrid>
                    <a:gridCol w="1567180">
                      <a:extLst>
                        <a:ext uri="{9D8B030D-6E8A-4147-A177-3AD203B41FA5}">
                          <a16:colId xmlns:a16="http://schemas.microsoft.com/office/drawing/2014/main" val="362421120"/>
                        </a:ext>
                      </a:extLst>
                    </a:gridCol>
                    <a:gridCol w="2307336">
                      <a:extLst>
                        <a:ext uri="{9D8B030D-6E8A-4147-A177-3AD203B41FA5}">
                          <a16:colId xmlns:a16="http://schemas.microsoft.com/office/drawing/2014/main" val="866231217"/>
                        </a:ext>
                      </a:extLst>
                    </a:gridCol>
                    <a:gridCol w="2042922">
                      <a:extLst>
                        <a:ext uri="{9D8B030D-6E8A-4147-A177-3AD203B41FA5}">
                          <a16:colId xmlns:a16="http://schemas.microsoft.com/office/drawing/2014/main" val="2827802535"/>
                        </a:ext>
                      </a:extLst>
                    </a:gridCol>
                    <a:gridCol w="2112454">
                      <a:extLst>
                        <a:ext uri="{9D8B030D-6E8A-4147-A177-3AD203B41FA5}">
                          <a16:colId xmlns:a16="http://schemas.microsoft.com/office/drawing/2014/main" val="1213269000"/>
                        </a:ext>
                      </a:extLst>
                    </a:gridCol>
                  </a:tblGrid>
                  <a:tr h="365760">
                    <a:tc>
                      <a:txBody>
                        <a:bodyPr/>
                        <a:lstStyle/>
                        <a:p>
                          <a:pPr algn="ctr"/>
                          <a:endParaRPr lang="en-US" dirty="0">
                            <a:solidFill>
                              <a:srgbClr val="4F664A"/>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CPU times (64 procs*)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Avg # Schwarz </a:t>
                          </a:r>
                          <a:r>
                            <a:rPr lang="en-US" dirty="0" err="1">
                              <a:solidFill>
                                <a:schemeClr val="tx1"/>
                              </a:solidFill>
                              <a:latin typeface="Calibiri"/>
                            </a:rPr>
                            <a:t>iters</a:t>
                          </a:r>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Max # Schwarz </a:t>
                          </a:r>
                          <a:r>
                            <a:rPr lang="en-US" dirty="0" err="1">
                              <a:solidFill>
                                <a:schemeClr val="tx1"/>
                              </a:solidFill>
                              <a:latin typeface="Calibiri"/>
                            </a:rPr>
                            <a:t>iters</a:t>
                          </a:r>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3541283678"/>
                      </a:ext>
                    </a:extLst>
                  </a:tr>
                  <a:tr h="365760">
                    <a:tc>
                      <a:txBody>
                        <a:bodyPr/>
                        <a:lstStyle/>
                        <a:p>
                          <a:pPr algn="ctr"/>
                          <a:r>
                            <a:rPr lang="en-US" dirty="0">
                              <a:solidFill>
                                <a:schemeClr val="tx1"/>
                              </a:solidFill>
                              <a:latin typeface="Calibiri"/>
                            </a:rPr>
                            <a:t>Single Domain</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3h 34m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blipFill>
                          <a:blip r:embed="rId3"/>
                          <a:stretch>
                            <a:fillRect l="-190149" t="-108333" r="-104179" b="-476667"/>
                          </a:stretch>
                        </a:blip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blipFill>
                          <a:blip r:embed="rId3"/>
                          <a:stretch>
                            <a:fillRect l="-280115" t="-108333" r="-576" b="-476667"/>
                          </a:stretch>
                        </a:blipFill>
                      </a:tcPr>
                    </a:tc>
                    <a:extLst>
                      <a:ext uri="{0D108BD9-81ED-4DB2-BD59-A6C34878D82A}">
                        <a16:rowId xmlns:a16="http://schemas.microsoft.com/office/drawing/2014/main" val="255968855"/>
                      </a:ext>
                    </a:extLst>
                  </a:tr>
                  <a:tr h="365760">
                    <a:tc>
                      <a:txBody>
                        <a:bodyPr/>
                        <a:lstStyle/>
                        <a:p>
                          <a:pPr algn="ctr"/>
                          <a:r>
                            <a:rPr lang="en-US" dirty="0">
                              <a:solidFill>
                                <a:schemeClr val="tx1"/>
                              </a:solidFill>
                              <a:latin typeface="Calibiri"/>
                            </a:rPr>
                            <a:t>Schwarz</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2h 42m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3.22</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4</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637168216"/>
                      </a:ext>
                    </a:extLst>
                  </a:tr>
                  <a:tr h="640080">
                    <a:tc>
                      <a:txBody>
                        <a:bodyPr/>
                        <a:lstStyle/>
                        <a:p>
                          <a:pPr algn="ctr"/>
                          <a:r>
                            <a:rPr lang="en-US" dirty="0">
                              <a:solidFill>
                                <a:schemeClr val="tx1"/>
                              </a:solidFill>
                              <a:latin typeface="Calibiri"/>
                            </a:rPr>
                            <a:t>Single Domain (finer)</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1">
                            <a:lumMod val="20000"/>
                            <a:lumOff val="80000"/>
                          </a:schemeClr>
                        </a:solidFill>
                      </a:tcPr>
                    </a:tc>
                    <a:tc>
                      <a:txBody>
                        <a:bodyPr/>
                        <a:lstStyle/>
                        <a:p>
                          <a:pPr algn="ctr"/>
                          <a:r>
                            <a:rPr lang="en-US" dirty="0">
                              <a:solidFill>
                                <a:schemeClr val="tx1"/>
                              </a:solidFill>
                              <a:latin typeface="Calibiri"/>
                            </a:rPr>
                            <a:t>17h 00m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1">
                            <a:lumMod val="20000"/>
                            <a:lumOff val="80000"/>
                          </a:schemeClr>
                        </a:solid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blipFill>
                          <a:blip r:embed="rId3"/>
                          <a:stretch>
                            <a:fillRect l="-190149" t="-174528" r="-104179" b="-113208"/>
                          </a:stretch>
                        </a:blip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blipFill>
                          <a:blip r:embed="rId3"/>
                          <a:stretch>
                            <a:fillRect l="-280115" t="-174528" r="-576" b="-113208"/>
                          </a:stretch>
                        </a:blipFill>
                      </a:tcPr>
                    </a:tc>
                    <a:extLst>
                      <a:ext uri="{0D108BD9-81ED-4DB2-BD59-A6C34878D82A}">
                        <a16:rowId xmlns:a16="http://schemas.microsoft.com/office/drawing/2014/main" val="3877261220"/>
                      </a:ext>
                    </a:extLst>
                  </a:tr>
                  <a:tr h="640080">
                    <a:tc>
                      <a:txBody>
                        <a:bodyPr/>
                        <a:lstStyle/>
                        <a:p>
                          <a:pPr algn="ctr"/>
                          <a:r>
                            <a:rPr lang="en-US" dirty="0">
                              <a:solidFill>
                                <a:schemeClr val="tx1"/>
                              </a:solidFill>
                              <a:latin typeface="Calibiri"/>
                            </a:rPr>
                            <a:t>Schwarz (finer mesh of bolts)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1">
                            <a:lumMod val="20000"/>
                            <a:lumOff val="80000"/>
                          </a:schemeClr>
                        </a:solidFill>
                      </a:tcPr>
                    </a:tc>
                    <a:tc>
                      <a:txBody>
                        <a:bodyPr/>
                        <a:lstStyle/>
                        <a:p>
                          <a:pPr algn="ctr"/>
                          <a:r>
                            <a:rPr lang="en-US" dirty="0">
                              <a:solidFill>
                                <a:schemeClr val="tx1"/>
                              </a:solidFill>
                              <a:latin typeface="Calibiri"/>
                            </a:rPr>
                            <a:t>29h 29m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1">
                            <a:lumMod val="20000"/>
                            <a:lumOff val="80000"/>
                          </a:schemeClr>
                        </a:solidFill>
                      </a:tcPr>
                    </a:tc>
                    <a:tc>
                      <a:txBody>
                        <a:bodyPr/>
                        <a:lstStyle/>
                        <a:p>
                          <a:pPr algn="ctr"/>
                          <a:r>
                            <a:rPr lang="en-US" dirty="0">
                              <a:solidFill>
                                <a:schemeClr val="tx1"/>
                              </a:solidFill>
                              <a:latin typeface="Calibiri"/>
                            </a:rPr>
                            <a:t>3.28</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4</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2619180637"/>
                      </a:ext>
                    </a:extLst>
                  </a:tr>
                </a:tbl>
              </a:graphicData>
            </a:graphic>
          </p:graphicFrame>
        </mc:Fallback>
      </mc:AlternateContent>
      <p:sp>
        <p:nvSpPr>
          <p:cNvPr id="3" name="Slide Number Placeholder 2">
            <a:extLst>
              <a:ext uri="{FF2B5EF4-FFF2-40B4-BE49-F238E27FC236}">
                <a16:creationId xmlns:a16="http://schemas.microsoft.com/office/drawing/2014/main" id="{960F19F9-EE30-429B-91D8-103A08D473B1}"/>
              </a:ext>
            </a:extLst>
          </p:cNvPr>
          <p:cNvSpPr>
            <a:spLocks noGrp="1"/>
          </p:cNvSpPr>
          <p:nvPr>
            <p:ph type="sldNum" sz="quarter" idx="12"/>
          </p:nvPr>
        </p:nvSpPr>
        <p:spPr/>
        <p:txBody>
          <a:bodyPr/>
          <a:lstStyle/>
          <a:p>
            <a:fld id="{A5E55A7B-7854-E145-92D9-B491DF4BAE2D}" type="slidenum">
              <a:rPr lang="en-US" smtClean="0"/>
              <a:pPr/>
              <a:t>64</a:t>
            </a:fld>
            <a:endParaRPr lang="en-US" dirty="0"/>
          </a:p>
        </p:txBody>
      </p:sp>
      <p:sp>
        <p:nvSpPr>
          <p:cNvPr id="11" name="TextBox 10">
            <a:extLst>
              <a:ext uri="{FF2B5EF4-FFF2-40B4-BE49-F238E27FC236}">
                <a16:creationId xmlns:a16="http://schemas.microsoft.com/office/drawing/2014/main" id="{5070C4DF-8819-49DF-BEB4-743B6B988695}"/>
              </a:ext>
            </a:extLst>
          </p:cNvPr>
          <p:cNvSpPr txBox="1"/>
          <p:nvPr/>
        </p:nvSpPr>
        <p:spPr>
          <a:xfrm>
            <a:off x="142873" y="3524251"/>
            <a:ext cx="8633265" cy="3477875"/>
          </a:xfrm>
          <a:prstGeom prst="rect">
            <a:avLst/>
          </a:prstGeom>
          <a:noFill/>
        </p:spPr>
        <p:txBody>
          <a:bodyPr wrap="square" rtlCol="0">
            <a:spAutoFit/>
          </a:bodyPr>
          <a:lstStyle/>
          <a:p>
            <a:pPr marL="342900" indent="-342900">
              <a:buFont typeface="Arial" panose="020B0604020202020204" pitchFamily="34" charset="0"/>
              <a:buChar char="•"/>
            </a:pPr>
            <a:r>
              <a:rPr lang="en-US" sz="2000" dirty="0">
                <a:latin typeface="Calibri" panose="020F0502020204030204" pitchFamily="34" charset="0"/>
                <a:cs typeface="Calibri" panose="020F0502020204030204" pitchFamily="34" charset="0"/>
              </a:rPr>
              <a:t>Despite its iterative nature, Schwarz can actually be </a:t>
            </a:r>
            <a:r>
              <a:rPr lang="en-US" sz="2000" b="1" i="1" dirty="0">
                <a:latin typeface="Calibri" panose="020F0502020204030204" pitchFamily="34" charset="0"/>
                <a:cs typeface="Calibri" panose="020F0502020204030204" pitchFamily="34" charset="0"/>
              </a:rPr>
              <a:t>faster</a:t>
            </a:r>
            <a:r>
              <a:rPr lang="en-US" sz="2000" dirty="0">
                <a:latin typeface="Calibri" panose="020F0502020204030204" pitchFamily="34" charset="0"/>
                <a:cs typeface="Calibri" panose="020F0502020204030204" pitchFamily="34" charset="0"/>
              </a:rPr>
              <a:t> than single domain run for </a:t>
            </a:r>
            <a:r>
              <a:rPr lang="en-US" sz="2000" dirty="0" err="1">
                <a:latin typeface="Calibri" panose="020F0502020204030204" pitchFamily="34" charset="0"/>
                <a:cs typeface="Calibri" panose="020F0502020204030204" pitchFamily="34" charset="0"/>
              </a:rPr>
              <a:t>discretizations</a:t>
            </a:r>
            <a:r>
              <a:rPr lang="en-US" sz="2000" dirty="0">
                <a:latin typeface="Calibri" panose="020F0502020204030204" pitchFamily="34" charset="0"/>
                <a:cs typeface="Calibri" panose="020F0502020204030204" pitchFamily="34" charset="0"/>
              </a:rPr>
              <a:t> having comparable # of elements in the bolts.</a:t>
            </a:r>
          </a:p>
          <a:p>
            <a:pPr marL="342900" indent="-34290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800100" lvl="1" indent="-342900">
              <a:buFont typeface="Wingdings" panose="05000000000000000000" pitchFamily="2" charset="2"/>
              <a:buChar char="Ø"/>
            </a:pPr>
            <a:r>
              <a:rPr lang="en-US" sz="2000" dirty="0">
                <a:latin typeface="Calibri" panose="020F0502020204030204" pitchFamily="34" charset="0"/>
                <a:cs typeface="Calibri" panose="020F0502020204030204" pitchFamily="34" charset="0"/>
              </a:rPr>
              <a:t>Even if the method is more computationally expensive for some resolutions, it may be preferred for its ability to </a:t>
            </a:r>
            <a:r>
              <a:rPr lang="en-US" sz="2000" b="1" i="1" dirty="0">
                <a:latin typeface="Calibri" panose="020F0502020204030204" pitchFamily="34" charset="0"/>
                <a:cs typeface="Calibri" panose="020F0502020204030204" pitchFamily="34" charset="0"/>
              </a:rPr>
              <a:t>rapidly change </a:t>
            </a:r>
            <a:r>
              <a:rPr lang="en-US" sz="2000" dirty="0">
                <a:latin typeface="Calibri" panose="020F0502020204030204" pitchFamily="34" charset="0"/>
                <a:cs typeface="Calibri" panose="020F0502020204030204" pitchFamily="34" charset="0"/>
              </a:rPr>
              <a:t>and </a:t>
            </a:r>
            <a:r>
              <a:rPr lang="en-US" sz="2000" b="1" i="1" dirty="0">
                <a:latin typeface="Calibri" panose="020F0502020204030204" pitchFamily="34" charset="0"/>
                <a:cs typeface="Calibri" panose="020F0502020204030204" pitchFamily="34" charset="0"/>
              </a:rPr>
              <a:t>evaluate</a:t>
            </a:r>
            <a:r>
              <a:rPr lang="en-US" sz="2000" dirty="0">
                <a:latin typeface="Calibri" panose="020F0502020204030204" pitchFamily="34" charset="0"/>
                <a:cs typeface="Calibri" panose="020F0502020204030204" pitchFamily="34" charset="0"/>
              </a:rPr>
              <a:t> a </a:t>
            </a:r>
            <a:r>
              <a:rPr lang="en-US" sz="2000" b="1" i="1" dirty="0">
                <a:latin typeface="Calibri" panose="020F0502020204030204" pitchFamily="34" charset="0"/>
                <a:cs typeface="Calibri" panose="020F0502020204030204" pitchFamily="34" charset="0"/>
              </a:rPr>
              <a:t>variety </a:t>
            </a:r>
            <a:r>
              <a:rPr lang="en-US" sz="2000" dirty="0">
                <a:latin typeface="Calibri" panose="020F0502020204030204" pitchFamily="34" charset="0"/>
                <a:cs typeface="Calibri" panose="020F0502020204030204" pitchFamily="34" charset="0"/>
              </a:rPr>
              <a:t>of </a:t>
            </a:r>
            <a:r>
              <a:rPr lang="en-US" sz="2000" b="1" i="1" dirty="0">
                <a:latin typeface="Calibri" panose="020F0502020204030204" pitchFamily="34" charset="0"/>
                <a:cs typeface="Calibri" panose="020F0502020204030204" pitchFamily="34" charset="0"/>
              </a:rPr>
              <a:t>engineering designs</a:t>
            </a:r>
            <a:r>
              <a:rPr lang="en-US" sz="2000" dirty="0">
                <a:latin typeface="Calibri" panose="020F0502020204030204" pitchFamily="34" charset="0"/>
                <a:cs typeface="Calibri" panose="020F0502020204030204" pitchFamily="34" charset="0"/>
              </a:rPr>
              <a:t> (our typical use case).</a:t>
            </a:r>
          </a:p>
          <a:p>
            <a:pPr marL="342900" indent="-342900">
              <a:buFont typeface="Arial" panose="020B0604020202020204" pitchFamily="34" charset="0"/>
              <a:buChar char="•"/>
            </a:pPr>
            <a:endParaRPr lang="en-US" sz="400" dirty="0">
              <a:latin typeface="Calibiri"/>
            </a:endParaRPr>
          </a:p>
          <a:p>
            <a:pPr marL="342900" indent="-342900">
              <a:buFont typeface="Arial" panose="020B0604020202020204" pitchFamily="34" charset="0"/>
              <a:buChar char="•"/>
            </a:pPr>
            <a:endParaRPr lang="en-US" sz="400" dirty="0">
              <a:latin typeface="Calibiri"/>
            </a:endParaRPr>
          </a:p>
          <a:p>
            <a:pPr lvl="1"/>
            <a:endParaRPr lang="en-US" sz="20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sz="20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sz="20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dirty="0">
              <a:latin typeface="Calibri" panose="020F0502020204030204" pitchFamily="34" charset="0"/>
              <a:cs typeface="Calibri" panose="020F0502020204030204" pitchFamily="34" charset="0"/>
            </a:endParaRPr>
          </a:p>
        </p:txBody>
      </p:sp>
      <p:sp>
        <p:nvSpPr>
          <p:cNvPr id="12" name="TextBox 11">
            <a:extLst>
              <a:ext uri="{FF2B5EF4-FFF2-40B4-BE49-F238E27FC236}">
                <a16:creationId xmlns:a16="http://schemas.microsoft.com/office/drawing/2014/main" id="{0187DCF8-74AC-496C-8B96-797E4F2F301C}"/>
              </a:ext>
            </a:extLst>
          </p:cNvPr>
          <p:cNvSpPr txBox="1"/>
          <p:nvPr/>
        </p:nvSpPr>
        <p:spPr>
          <a:xfrm>
            <a:off x="-13653" y="6534150"/>
            <a:ext cx="8278629" cy="353943"/>
          </a:xfrm>
          <a:prstGeom prst="rect">
            <a:avLst/>
          </a:prstGeom>
          <a:noFill/>
        </p:spPr>
        <p:txBody>
          <a:bodyPr wrap="square" rtlCol="0">
            <a:spAutoFit/>
          </a:bodyPr>
          <a:lstStyle/>
          <a:p>
            <a:r>
              <a:rPr lang="en-US" sz="1700" dirty="0">
                <a:solidFill>
                  <a:schemeClr val="bg1"/>
                </a:solidFill>
                <a:latin typeface="Calibri" panose="020F0502020204030204" pitchFamily="34" charset="0"/>
                <a:cs typeface="Calibri" panose="020F0502020204030204" pitchFamily="34" charset="0"/>
              </a:rPr>
              <a:t>* On SNL ascicgpu15, 16, 17 machines (Intel Skylake CPU processor), Schwarz </a:t>
            </a:r>
            <a:r>
              <a:rPr lang="en-US" sz="1700" dirty="0" err="1">
                <a:solidFill>
                  <a:schemeClr val="bg1"/>
                </a:solidFill>
                <a:latin typeface="Calibri" panose="020F0502020204030204" pitchFamily="34" charset="0"/>
                <a:cs typeface="Calibri" panose="020F0502020204030204" pitchFamily="34" charset="0"/>
              </a:rPr>
              <a:t>tol</a:t>
            </a:r>
            <a:r>
              <a:rPr lang="en-US" sz="1700" dirty="0">
                <a:solidFill>
                  <a:schemeClr val="bg1"/>
                </a:solidFill>
                <a:latin typeface="Calibri" panose="020F0502020204030204" pitchFamily="34" charset="0"/>
                <a:cs typeface="Calibri" panose="020F0502020204030204" pitchFamily="34" charset="0"/>
              </a:rPr>
              <a:t> = 1e-6.</a:t>
            </a:r>
          </a:p>
        </p:txBody>
      </p:sp>
      <p:pic>
        <p:nvPicPr>
          <p:cNvPr id="13" name="Picture 12">
            <a:extLst>
              <a:ext uri="{FF2B5EF4-FFF2-40B4-BE49-F238E27FC236}">
                <a16:creationId xmlns:a16="http://schemas.microsoft.com/office/drawing/2014/main" id="{29FDAE3D-EC07-4C2A-86B1-E2DA73AD1F89}"/>
              </a:ext>
            </a:extLst>
          </p:cNvPr>
          <p:cNvPicPr>
            <a:picLocks noChangeAspect="1"/>
          </p:cNvPicPr>
          <p:nvPr/>
        </p:nvPicPr>
        <p:blipFill>
          <a:blip r:embed="rId4"/>
          <a:stretch>
            <a:fillRect/>
          </a:stretch>
        </p:blipFill>
        <p:spPr>
          <a:xfrm>
            <a:off x="7691910" y="2094041"/>
            <a:ext cx="1389733" cy="813251"/>
          </a:xfrm>
          <a:prstGeom prst="rect">
            <a:avLst/>
          </a:prstGeom>
        </p:spPr>
      </p:pic>
    </p:spTree>
    <p:extLst>
      <p:ext uri="{BB962C8B-B14F-4D97-AF65-F5344CB8AC3E}">
        <p14:creationId xmlns:p14="http://schemas.microsoft.com/office/powerpoint/2010/main" val="585787277"/>
      </p:ext>
    </p:extLst>
  </p:cSld>
  <p:clrMapOvr>
    <a:masterClrMapping/>
  </p:clrMapOvr>
</p:sld>
</file>

<file path=ppt/slides/slide6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9" name="Picture 8">
            <a:extLst>
              <a:ext uri="{FF2B5EF4-FFF2-40B4-BE49-F238E27FC236}">
                <a16:creationId xmlns:a16="http://schemas.microsoft.com/office/drawing/2014/main" id="{7D3F9E70-594C-4B29-8DC8-9228D2ACC411}"/>
              </a:ext>
            </a:extLst>
          </p:cNvPr>
          <p:cNvPicPr>
            <a:picLocks noChangeAspect="1"/>
          </p:cNvPicPr>
          <p:nvPr/>
        </p:nvPicPr>
        <p:blipFill>
          <a:blip r:embed="rId3"/>
          <a:stretch>
            <a:fillRect/>
          </a:stretch>
        </p:blipFill>
        <p:spPr>
          <a:xfrm>
            <a:off x="7397765" y="4995703"/>
            <a:ext cx="1631326" cy="1390635"/>
          </a:xfrm>
          <a:prstGeom prst="rect">
            <a:avLst/>
          </a:prstGeom>
        </p:spPr>
      </p:pic>
      <p:sp>
        <p:nvSpPr>
          <p:cNvPr id="7" name="Title 1">
            <a:extLst>
              <a:ext uri="{FF2B5EF4-FFF2-40B4-BE49-F238E27FC236}">
                <a16:creationId xmlns:a16="http://schemas.microsoft.com/office/drawing/2014/main" id="{F9066E32-98E8-47ED-9B4D-41E057700802}"/>
              </a:ext>
            </a:extLst>
          </p:cNvPr>
          <p:cNvSpPr txBox="1">
            <a:spLocks/>
          </p:cNvSpPr>
          <p:nvPr/>
        </p:nvSpPr>
        <p:spPr>
          <a:xfrm>
            <a:off x="265296" y="184963"/>
            <a:ext cx="7072206" cy="60023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Bolted Joint Problem: Performance</a:t>
            </a:r>
          </a:p>
        </p:txBody>
      </p:sp>
      <p:sp>
        <p:nvSpPr>
          <p:cNvPr id="10" name="TextBox 9">
            <a:extLst>
              <a:ext uri="{FF2B5EF4-FFF2-40B4-BE49-F238E27FC236}">
                <a16:creationId xmlns:a16="http://schemas.microsoft.com/office/drawing/2014/main" id="{E2057754-2F26-4108-8C9A-1C977075DD36}"/>
              </a:ext>
            </a:extLst>
          </p:cNvPr>
          <p:cNvSpPr txBox="1"/>
          <p:nvPr/>
        </p:nvSpPr>
        <p:spPr>
          <a:xfrm>
            <a:off x="142873" y="3524251"/>
            <a:ext cx="8633265" cy="3477875"/>
          </a:xfrm>
          <a:prstGeom prst="rect">
            <a:avLst/>
          </a:prstGeom>
          <a:noFill/>
        </p:spPr>
        <p:txBody>
          <a:bodyPr wrap="square" rtlCol="0">
            <a:spAutoFit/>
          </a:bodyPr>
          <a:lstStyle/>
          <a:p>
            <a:pPr marL="342900" indent="-342900">
              <a:buFont typeface="Arial" panose="020B0604020202020204" pitchFamily="34" charset="0"/>
              <a:buChar char="•"/>
            </a:pPr>
            <a:r>
              <a:rPr lang="en-US" sz="2000" dirty="0">
                <a:latin typeface="Calibri" panose="020F0502020204030204" pitchFamily="34" charset="0"/>
                <a:cs typeface="Calibri" panose="020F0502020204030204" pitchFamily="34" charset="0"/>
              </a:rPr>
              <a:t>Despite its iterative nature, Schwarz can actually be </a:t>
            </a:r>
            <a:r>
              <a:rPr lang="en-US" sz="2000" b="1" i="1" dirty="0">
                <a:latin typeface="Calibri" panose="020F0502020204030204" pitchFamily="34" charset="0"/>
                <a:cs typeface="Calibri" panose="020F0502020204030204" pitchFamily="34" charset="0"/>
              </a:rPr>
              <a:t>faster</a:t>
            </a:r>
            <a:r>
              <a:rPr lang="en-US" sz="2000" dirty="0">
                <a:latin typeface="Calibri" panose="020F0502020204030204" pitchFamily="34" charset="0"/>
                <a:cs typeface="Calibri" panose="020F0502020204030204" pitchFamily="34" charset="0"/>
              </a:rPr>
              <a:t> than single domain run for </a:t>
            </a:r>
            <a:r>
              <a:rPr lang="en-US" sz="2000" dirty="0" err="1">
                <a:latin typeface="Calibri" panose="020F0502020204030204" pitchFamily="34" charset="0"/>
                <a:cs typeface="Calibri" panose="020F0502020204030204" pitchFamily="34" charset="0"/>
              </a:rPr>
              <a:t>discretizations</a:t>
            </a:r>
            <a:r>
              <a:rPr lang="en-US" sz="2000" dirty="0">
                <a:latin typeface="Calibri" panose="020F0502020204030204" pitchFamily="34" charset="0"/>
                <a:cs typeface="Calibri" panose="020F0502020204030204" pitchFamily="34" charset="0"/>
              </a:rPr>
              <a:t> having comparable # of elements in the bolts.</a:t>
            </a:r>
          </a:p>
          <a:p>
            <a:pPr marL="342900" indent="-34290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800100" lvl="1" indent="-342900">
              <a:buFont typeface="Wingdings" panose="05000000000000000000" pitchFamily="2" charset="2"/>
              <a:buChar char="Ø"/>
            </a:pPr>
            <a:r>
              <a:rPr lang="en-US" sz="2000" dirty="0">
                <a:latin typeface="Calibri" panose="020F0502020204030204" pitchFamily="34" charset="0"/>
                <a:cs typeface="Calibri" panose="020F0502020204030204" pitchFamily="34" charset="0"/>
              </a:rPr>
              <a:t>Even if the method is more computationally expensive for some resolutions, it may be preferred for its ability to </a:t>
            </a:r>
            <a:r>
              <a:rPr lang="en-US" sz="2000" b="1" i="1" dirty="0">
                <a:latin typeface="Calibri" panose="020F0502020204030204" pitchFamily="34" charset="0"/>
                <a:cs typeface="Calibri" panose="020F0502020204030204" pitchFamily="34" charset="0"/>
              </a:rPr>
              <a:t>rapidly change </a:t>
            </a:r>
            <a:r>
              <a:rPr lang="en-US" sz="2000" dirty="0">
                <a:latin typeface="Calibri" panose="020F0502020204030204" pitchFamily="34" charset="0"/>
                <a:cs typeface="Calibri" panose="020F0502020204030204" pitchFamily="34" charset="0"/>
              </a:rPr>
              <a:t>and </a:t>
            </a:r>
            <a:r>
              <a:rPr lang="en-US" sz="2000" b="1" i="1" dirty="0">
                <a:latin typeface="Calibri" panose="020F0502020204030204" pitchFamily="34" charset="0"/>
                <a:cs typeface="Calibri" panose="020F0502020204030204" pitchFamily="34" charset="0"/>
              </a:rPr>
              <a:t>evaluate</a:t>
            </a:r>
            <a:r>
              <a:rPr lang="en-US" sz="2000" dirty="0">
                <a:latin typeface="Calibri" panose="020F0502020204030204" pitchFamily="34" charset="0"/>
                <a:cs typeface="Calibri" panose="020F0502020204030204" pitchFamily="34" charset="0"/>
              </a:rPr>
              <a:t> a </a:t>
            </a:r>
            <a:r>
              <a:rPr lang="en-US" sz="2000" b="1" i="1" dirty="0">
                <a:latin typeface="Calibri" panose="020F0502020204030204" pitchFamily="34" charset="0"/>
                <a:cs typeface="Calibri" panose="020F0502020204030204" pitchFamily="34" charset="0"/>
              </a:rPr>
              <a:t>variety </a:t>
            </a:r>
            <a:r>
              <a:rPr lang="en-US" sz="2000" dirty="0">
                <a:latin typeface="Calibri" panose="020F0502020204030204" pitchFamily="34" charset="0"/>
                <a:cs typeface="Calibri" panose="020F0502020204030204" pitchFamily="34" charset="0"/>
              </a:rPr>
              <a:t>of </a:t>
            </a:r>
            <a:r>
              <a:rPr lang="en-US" sz="2000" b="1" i="1" dirty="0">
                <a:latin typeface="Calibri" panose="020F0502020204030204" pitchFamily="34" charset="0"/>
                <a:cs typeface="Calibri" panose="020F0502020204030204" pitchFamily="34" charset="0"/>
              </a:rPr>
              <a:t>engineering designs</a:t>
            </a:r>
            <a:r>
              <a:rPr lang="en-US" sz="2000" dirty="0">
                <a:latin typeface="Calibri" panose="020F0502020204030204" pitchFamily="34" charset="0"/>
                <a:cs typeface="Calibri" panose="020F0502020204030204" pitchFamily="34" charset="0"/>
              </a:rPr>
              <a:t> (our typical use case).</a:t>
            </a:r>
          </a:p>
          <a:p>
            <a:pPr marL="342900" indent="-342900">
              <a:buFont typeface="Arial" panose="020B0604020202020204" pitchFamily="34" charset="0"/>
              <a:buChar char="•"/>
            </a:pPr>
            <a:endParaRPr lang="en-US" sz="400" dirty="0">
              <a:latin typeface="Calibiri"/>
            </a:endParaRPr>
          </a:p>
          <a:p>
            <a:pPr marL="342900" indent="-342900">
              <a:buFont typeface="Arial" panose="020B0604020202020204" pitchFamily="34" charset="0"/>
              <a:buChar char="•"/>
            </a:pPr>
            <a:endParaRPr lang="en-US" sz="400" dirty="0">
              <a:latin typeface="Calibiri"/>
            </a:endParaRPr>
          </a:p>
          <a:p>
            <a:pPr lvl="1"/>
            <a:endParaRPr lang="en-US" sz="20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sz="20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sz="20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dirty="0">
              <a:latin typeface="Calibri" panose="020F0502020204030204" pitchFamily="34" charset="0"/>
              <a:cs typeface="Calibri" panose="020F0502020204030204" pitchFamily="34" charset="0"/>
            </a:endParaRPr>
          </a:p>
        </p:txBody>
      </p:sp>
      <p:sp>
        <p:nvSpPr>
          <p:cNvPr id="2" name="TextBox 1">
            <a:extLst>
              <a:ext uri="{FF2B5EF4-FFF2-40B4-BE49-F238E27FC236}">
                <a16:creationId xmlns:a16="http://schemas.microsoft.com/office/drawing/2014/main" id="{B55C0830-237B-4EBA-8453-B85824A41906}"/>
              </a:ext>
            </a:extLst>
          </p:cNvPr>
          <p:cNvSpPr txBox="1"/>
          <p:nvPr/>
        </p:nvSpPr>
        <p:spPr>
          <a:xfrm>
            <a:off x="-13653" y="6534150"/>
            <a:ext cx="8278629" cy="353943"/>
          </a:xfrm>
          <a:prstGeom prst="rect">
            <a:avLst/>
          </a:prstGeom>
          <a:noFill/>
        </p:spPr>
        <p:txBody>
          <a:bodyPr wrap="square" rtlCol="0">
            <a:spAutoFit/>
          </a:bodyPr>
          <a:lstStyle/>
          <a:p>
            <a:r>
              <a:rPr lang="en-US" sz="1700" dirty="0">
                <a:solidFill>
                  <a:schemeClr val="bg1"/>
                </a:solidFill>
                <a:latin typeface="Calibri" panose="020F0502020204030204" pitchFamily="34" charset="0"/>
                <a:cs typeface="Calibri" panose="020F0502020204030204" pitchFamily="34" charset="0"/>
              </a:rPr>
              <a:t>* On SNL ascicgpu15, 16, 17 machines (Intel Skylake CPU processor), Schwarz </a:t>
            </a:r>
            <a:r>
              <a:rPr lang="en-US" sz="1700" dirty="0" err="1">
                <a:solidFill>
                  <a:schemeClr val="bg1"/>
                </a:solidFill>
                <a:latin typeface="Calibri" panose="020F0502020204030204" pitchFamily="34" charset="0"/>
                <a:cs typeface="Calibri" panose="020F0502020204030204" pitchFamily="34" charset="0"/>
              </a:rPr>
              <a:t>tol</a:t>
            </a:r>
            <a:r>
              <a:rPr lang="en-US" sz="1700" dirty="0">
                <a:solidFill>
                  <a:schemeClr val="bg1"/>
                </a:solidFill>
                <a:latin typeface="Calibri" panose="020F0502020204030204" pitchFamily="34" charset="0"/>
                <a:cs typeface="Calibri" panose="020F0502020204030204" pitchFamily="34" charset="0"/>
              </a:rPr>
              <a:t> = 1e-6.</a:t>
            </a:r>
          </a:p>
        </p:txBody>
      </p:sp>
      <mc:AlternateContent xmlns:mc="http://schemas.openxmlformats.org/markup-compatibility/2006" xmlns:a14="http://schemas.microsoft.com/office/drawing/2010/main">
        <mc:Choice Requires="a14">
          <p:graphicFrame>
            <p:nvGraphicFramePr>
              <p:cNvPr id="6" name="Table 5">
                <a:extLst>
                  <a:ext uri="{FF2B5EF4-FFF2-40B4-BE49-F238E27FC236}">
                    <a16:creationId xmlns:a16="http://schemas.microsoft.com/office/drawing/2014/main" id="{C9AC7EC2-2139-4E4E-8F43-225EC1D1AFBF}"/>
                  </a:ext>
                </a:extLst>
              </p:cNvPr>
              <p:cNvGraphicFramePr>
                <a:graphicFrameLocks noGrp="1"/>
              </p:cNvGraphicFramePr>
              <p:nvPr>
                <p:extLst>
                  <p:ext uri="{D42A27DB-BD31-4B8C-83A1-F6EECF244321}">
                    <p14:modId xmlns:p14="http://schemas.microsoft.com/office/powerpoint/2010/main" val="2743807297"/>
                  </p:ext>
                </p:extLst>
              </p:nvPr>
            </p:nvGraphicFramePr>
            <p:xfrm>
              <a:off x="235084" y="1051560"/>
              <a:ext cx="8029892" cy="2377440"/>
            </p:xfrm>
            <a:graphic>
              <a:graphicData uri="http://schemas.openxmlformats.org/drawingml/2006/table">
                <a:tbl>
                  <a:tblPr firstRow="1" bandRow="1">
                    <a:tableStyleId>{5C22544A-7EE6-4342-B048-85BDC9FD1C3A}</a:tableStyleId>
                  </a:tblPr>
                  <a:tblGrid>
                    <a:gridCol w="1567180">
                      <a:extLst>
                        <a:ext uri="{9D8B030D-6E8A-4147-A177-3AD203B41FA5}">
                          <a16:colId xmlns:a16="http://schemas.microsoft.com/office/drawing/2014/main" val="362421120"/>
                        </a:ext>
                      </a:extLst>
                    </a:gridCol>
                    <a:gridCol w="2307336">
                      <a:extLst>
                        <a:ext uri="{9D8B030D-6E8A-4147-A177-3AD203B41FA5}">
                          <a16:colId xmlns:a16="http://schemas.microsoft.com/office/drawing/2014/main" val="866231217"/>
                        </a:ext>
                      </a:extLst>
                    </a:gridCol>
                    <a:gridCol w="2042922">
                      <a:extLst>
                        <a:ext uri="{9D8B030D-6E8A-4147-A177-3AD203B41FA5}">
                          <a16:colId xmlns:a16="http://schemas.microsoft.com/office/drawing/2014/main" val="2827802535"/>
                        </a:ext>
                      </a:extLst>
                    </a:gridCol>
                    <a:gridCol w="2112454">
                      <a:extLst>
                        <a:ext uri="{9D8B030D-6E8A-4147-A177-3AD203B41FA5}">
                          <a16:colId xmlns:a16="http://schemas.microsoft.com/office/drawing/2014/main" val="1213269000"/>
                        </a:ext>
                      </a:extLst>
                    </a:gridCol>
                  </a:tblGrid>
                  <a:tr h="0">
                    <a:tc>
                      <a:txBody>
                        <a:bodyPr/>
                        <a:lstStyle/>
                        <a:p>
                          <a:pPr algn="ctr"/>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CPU times (64 procs*)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Avg # Schwarz </a:t>
                          </a:r>
                          <a:r>
                            <a:rPr lang="en-US" dirty="0" err="1">
                              <a:solidFill>
                                <a:schemeClr val="tx1"/>
                              </a:solidFill>
                              <a:latin typeface="Calibiri"/>
                            </a:rPr>
                            <a:t>iters</a:t>
                          </a:r>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CCECFF"/>
                        </a:solidFill>
                      </a:tcPr>
                    </a:tc>
                    <a:tc>
                      <a:txBody>
                        <a:bodyPr/>
                        <a:lstStyle/>
                        <a:p>
                          <a:pPr algn="ctr"/>
                          <a:r>
                            <a:rPr lang="en-US" dirty="0">
                              <a:solidFill>
                                <a:schemeClr val="tx1"/>
                              </a:solidFill>
                              <a:latin typeface="Calibiri"/>
                            </a:rPr>
                            <a:t>Max # Schwarz </a:t>
                          </a:r>
                          <a:r>
                            <a:rPr lang="en-US" dirty="0" err="1">
                              <a:solidFill>
                                <a:schemeClr val="tx1"/>
                              </a:solidFill>
                              <a:latin typeface="Calibiri"/>
                            </a:rPr>
                            <a:t>iters</a:t>
                          </a:r>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CCECFF"/>
                        </a:solidFill>
                      </a:tcPr>
                    </a:tc>
                    <a:extLst>
                      <a:ext uri="{0D108BD9-81ED-4DB2-BD59-A6C34878D82A}">
                        <a16:rowId xmlns:a16="http://schemas.microsoft.com/office/drawing/2014/main" val="3541283678"/>
                      </a:ext>
                    </a:extLst>
                  </a:tr>
                  <a:tr h="0">
                    <a:tc>
                      <a:txBody>
                        <a:bodyPr/>
                        <a:lstStyle/>
                        <a:p>
                          <a:pPr algn="ctr"/>
                          <a:r>
                            <a:rPr lang="en-US" dirty="0">
                              <a:solidFill>
                                <a:schemeClr val="tx1"/>
                              </a:solidFill>
                              <a:latin typeface="Calibiri"/>
                            </a:rPr>
                            <a:t>Single Domain</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3h 34m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14:m>
                            <m:oMathPara xmlns:m="http://schemas.openxmlformats.org/officeDocument/2006/math">
                              <m:oMathParaPr>
                                <m:jc m:val="centerGroup"/>
                              </m:oMathParaPr>
                              <m:oMath xmlns:m="http://schemas.openxmlformats.org/officeDocument/2006/math">
                                <m:r>
                                  <a:rPr lang="en-US" i="1" dirty="0" smtClean="0">
                                    <a:solidFill>
                                      <a:schemeClr val="tx1"/>
                                    </a:solidFill>
                                    <a:latin typeface="Cambria Math" panose="02040503050406030204" pitchFamily="18" charset="0"/>
                                  </a:rPr>
                                  <m:t>−</m:t>
                                </m:r>
                              </m:oMath>
                            </m:oMathPara>
                          </a14:m>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14:m>
                            <m:oMathPara xmlns:m="http://schemas.openxmlformats.org/officeDocument/2006/math">
                              <m:oMathParaPr>
                                <m:jc m:val="centerGroup"/>
                              </m:oMathParaPr>
                              <m:oMath xmlns:m="http://schemas.openxmlformats.org/officeDocument/2006/math">
                                <m:r>
                                  <a:rPr lang="en-US" i="1" dirty="0" smtClean="0">
                                    <a:solidFill>
                                      <a:schemeClr val="tx1"/>
                                    </a:solidFill>
                                    <a:latin typeface="Cambria Math" panose="02040503050406030204" pitchFamily="18" charset="0"/>
                                  </a:rPr>
                                  <m:t>−</m:t>
                                </m:r>
                              </m:oMath>
                            </m:oMathPara>
                          </a14:m>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255968855"/>
                      </a:ext>
                    </a:extLst>
                  </a:tr>
                  <a:tr h="0">
                    <a:tc>
                      <a:txBody>
                        <a:bodyPr/>
                        <a:lstStyle/>
                        <a:p>
                          <a:pPr algn="ctr"/>
                          <a:r>
                            <a:rPr lang="en-US" dirty="0">
                              <a:solidFill>
                                <a:schemeClr val="tx1"/>
                              </a:solidFill>
                              <a:latin typeface="Calibiri"/>
                            </a:rPr>
                            <a:t>Schwarz</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2h 42m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3.22</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CCECFF"/>
                        </a:solidFill>
                      </a:tcPr>
                    </a:tc>
                    <a:tc>
                      <a:txBody>
                        <a:bodyPr/>
                        <a:lstStyle/>
                        <a:p>
                          <a:pPr algn="ctr"/>
                          <a:r>
                            <a:rPr lang="en-US" dirty="0">
                              <a:solidFill>
                                <a:schemeClr val="tx1"/>
                              </a:solidFill>
                              <a:latin typeface="Calibiri"/>
                            </a:rPr>
                            <a:t>4</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CCECFF"/>
                        </a:solidFill>
                      </a:tcPr>
                    </a:tc>
                    <a:extLst>
                      <a:ext uri="{0D108BD9-81ED-4DB2-BD59-A6C34878D82A}">
                        <a16:rowId xmlns:a16="http://schemas.microsoft.com/office/drawing/2014/main" val="637168216"/>
                      </a:ext>
                    </a:extLst>
                  </a:tr>
                  <a:tr h="630555">
                    <a:tc>
                      <a:txBody>
                        <a:bodyPr/>
                        <a:lstStyle/>
                        <a:p>
                          <a:pPr algn="ctr"/>
                          <a:r>
                            <a:rPr lang="en-US" dirty="0">
                              <a:solidFill>
                                <a:schemeClr val="tx1"/>
                              </a:solidFill>
                              <a:latin typeface="Calibiri"/>
                            </a:rPr>
                            <a:t>Single Domain (finer)</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17h 00m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14:m>
                            <m:oMathPara xmlns:m="http://schemas.openxmlformats.org/officeDocument/2006/math">
                              <m:oMathParaPr>
                                <m:jc m:val="centerGroup"/>
                              </m:oMathParaPr>
                              <m:oMath xmlns:m="http://schemas.openxmlformats.org/officeDocument/2006/math">
                                <m:r>
                                  <a:rPr lang="en-US" i="1" dirty="0" smtClean="0">
                                    <a:solidFill>
                                      <a:schemeClr val="tx1"/>
                                    </a:solidFill>
                                    <a:latin typeface="Cambria Math" panose="02040503050406030204" pitchFamily="18" charset="0"/>
                                  </a:rPr>
                                  <m:t>− </m:t>
                                </m:r>
                              </m:oMath>
                            </m:oMathPara>
                          </a14:m>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14:m>
                            <m:oMathPara xmlns:m="http://schemas.openxmlformats.org/officeDocument/2006/math">
                              <m:oMathParaPr>
                                <m:jc m:val="centerGroup"/>
                              </m:oMathParaPr>
                              <m:oMath xmlns:m="http://schemas.openxmlformats.org/officeDocument/2006/math">
                                <m:r>
                                  <a:rPr lang="en-US" i="1" dirty="0" smtClean="0">
                                    <a:solidFill>
                                      <a:schemeClr val="tx1"/>
                                    </a:solidFill>
                                    <a:latin typeface="Cambria Math" panose="02040503050406030204" pitchFamily="18" charset="0"/>
                                  </a:rPr>
                                  <m:t>−</m:t>
                                </m:r>
                              </m:oMath>
                            </m:oMathPara>
                          </a14:m>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3877261220"/>
                      </a:ext>
                    </a:extLst>
                  </a:tr>
                  <a:tr h="0">
                    <a:tc>
                      <a:txBody>
                        <a:bodyPr/>
                        <a:lstStyle/>
                        <a:p>
                          <a:pPr algn="ctr"/>
                          <a:r>
                            <a:rPr lang="en-US" dirty="0">
                              <a:solidFill>
                                <a:schemeClr val="tx1"/>
                              </a:solidFill>
                              <a:latin typeface="Calibiri"/>
                            </a:rPr>
                            <a:t>Schwarz (finer mesh of bolts)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29h 29m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3.28</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CCECFF"/>
                        </a:solidFill>
                      </a:tcPr>
                    </a:tc>
                    <a:tc>
                      <a:txBody>
                        <a:bodyPr/>
                        <a:lstStyle/>
                        <a:p>
                          <a:pPr algn="ctr"/>
                          <a:r>
                            <a:rPr lang="en-US" dirty="0">
                              <a:solidFill>
                                <a:schemeClr val="tx1"/>
                              </a:solidFill>
                              <a:latin typeface="Calibiri"/>
                            </a:rPr>
                            <a:t>4</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CCECFF"/>
                        </a:solidFill>
                      </a:tcPr>
                    </a:tc>
                    <a:extLst>
                      <a:ext uri="{0D108BD9-81ED-4DB2-BD59-A6C34878D82A}">
                        <a16:rowId xmlns:a16="http://schemas.microsoft.com/office/drawing/2014/main" val="2619180637"/>
                      </a:ext>
                    </a:extLst>
                  </a:tr>
                </a:tbl>
              </a:graphicData>
            </a:graphic>
          </p:graphicFrame>
        </mc:Choice>
        <mc:Fallback xmlns="">
          <p:graphicFrame>
            <p:nvGraphicFramePr>
              <p:cNvPr id="6" name="Table 5">
                <a:extLst>
                  <a:ext uri="{FF2B5EF4-FFF2-40B4-BE49-F238E27FC236}">
                    <a16:creationId xmlns:a16="http://schemas.microsoft.com/office/drawing/2014/main" id="{C9AC7EC2-2139-4E4E-8F43-225EC1D1AFBF}"/>
                  </a:ext>
                </a:extLst>
              </p:cNvPr>
              <p:cNvGraphicFramePr>
                <a:graphicFrameLocks noGrp="1"/>
              </p:cNvGraphicFramePr>
              <p:nvPr>
                <p:extLst>
                  <p:ext uri="{D42A27DB-BD31-4B8C-83A1-F6EECF244321}">
                    <p14:modId xmlns:p14="http://schemas.microsoft.com/office/powerpoint/2010/main" val="2743807297"/>
                  </p:ext>
                </p:extLst>
              </p:nvPr>
            </p:nvGraphicFramePr>
            <p:xfrm>
              <a:off x="235084" y="1051560"/>
              <a:ext cx="8029892" cy="2377440"/>
            </p:xfrm>
            <a:graphic>
              <a:graphicData uri="http://schemas.openxmlformats.org/drawingml/2006/table">
                <a:tbl>
                  <a:tblPr firstRow="1" bandRow="1">
                    <a:tableStyleId>{5C22544A-7EE6-4342-B048-85BDC9FD1C3A}</a:tableStyleId>
                  </a:tblPr>
                  <a:tblGrid>
                    <a:gridCol w="1567180">
                      <a:extLst>
                        <a:ext uri="{9D8B030D-6E8A-4147-A177-3AD203B41FA5}">
                          <a16:colId xmlns:a16="http://schemas.microsoft.com/office/drawing/2014/main" val="362421120"/>
                        </a:ext>
                      </a:extLst>
                    </a:gridCol>
                    <a:gridCol w="2307336">
                      <a:extLst>
                        <a:ext uri="{9D8B030D-6E8A-4147-A177-3AD203B41FA5}">
                          <a16:colId xmlns:a16="http://schemas.microsoft.com/office/drawing/2014/main" val="866231217"/>
                        </a:ext>
                      </a:extLst>
                    </a:gridCol>
                    <a:gridCol w="2042922">
                      <a:extLst>
                        <a:ext uri="{9D8B030D-6E8A-4147-A177-3AD203B41FA5}">
                          <a16:colId xmlns:a16="http://schemas.microsoft.com/office/drawing/2014/main" val="2827802535"/>
                        </a:ext>
                      </a:extLst>
                    </a:gridCol>
                    <a:gridCol w="2112454">
                      <a:extLst>
                        <a:ext uri="{9D8B030D-6E8A-4147-A177-3AD203B41FA5}">
                          <a16:colId xmlns:a16="http://schemas.microsoft.com/office/drawing/2014/main" val="1213269000"/>
                        </a:ext>
                      </a:extLst>
                    </a:gridCol>
                  </a:tblGrid>
                  <a:tr h="365760">
                    <a:tc>
                      <a:txBody>
                        <a:bodyPr/>
                        <a:lstStyle/>
                        <a:p>
                          <a:pPr algn="ctr"/>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CPU times (64 procs*)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Avg # Schwarz </a:t>
                          </a:r>
                          <a:r>
                            <a:rPr lang="en-US" dirty="0" err="1">
                              <a:solidFill>
                                <a:schemeClr val="tx1"/>
                              </a:solidFill>
                              <a:latin typeface="Calibiri"/>
                            </a:rPr>
                            <a:t>iters</a:t>
                          </a:r>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CCECFF"/>
                        </a:solidFill>
                      </a:tcPr>
                    </a:tc>
                    <a:tc>
                      <a:txBody>
                        <a:bodyPr/>
                        <a:lstStyle/>
                        <a:p>
                          <a:pPr algn="ctr"/>
                          <a:r>
                            <a:rPr lang="en-US" dirty="0">
                              <a:solidFill>
                                <a:schemeClr val="tx1"/>
                              </a:solidFill>
                              <a:latin typeface="Calibiri"/>
                            </a:rPr>
                            <a:t>Max # Schwarz </a:t>
                          </a:r>
                          <a:r>
                            <a:rPr lang="en-US" dirty="0" err="1">
                              <a:solidFill>
                                <a:schemeClr val="tx1"/>
                              </a:solidFill>
                              <a:latin typeface="Calibiri"/>
                            </a:rPr>
                            <a:t>iters</a:t>
                          </a:r>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CCECFF"/>
                        </a:solidFill>
                      </a:tcPr>
                    </a:tc>
                    <a:extLst>
                      <a:ext uri="{0D108BD9-81ED-4DB2-BD59-A6C34878D82A}">
                        <a16:rowId xmlns:a16="http://schemas.microsoft.com/office/drawing/2014/main" val="3541283678"/>
                      </a:ext>
                    </a:extLst>
                  </a:tr>
                  <a:tr h="365760">
                    <a:tc>
                      <a:txBody>
                        <a:bodyPr/>
                        <a:lstStyle/>
                        <a:p>
                          <a:pPr algn="ctr"/>
                          <a:r>
                            <a:rPr lang="en-US" dirty="0">
                              <a:solidFill>
                                <a:schemeClr val="tx1"/>
                              </a:solidFill>
                              <a:latin typeface="Calibiri"/>
                            </a:rPr>
                            <a:t>Single Domain</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3h 34m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blipFill>
                          <a:blip r:embed="rId4"/>
                          <a:stretch>
                            <a:fillRect l="-190149" t="-108333" r="-104179" b="-476667"/>
                          </a:stretch>
                        </a:blip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blipFill>
                          <a:blip r:embed="rId4"/>
                          <a:stretch>
                            <a:fillRect l="-280115" t="-108333" r="-576" b="-476667"/>
                          </a:stretch>
                        </a:blipFill>
                      </a:tcPr>
                    </a:tc>
                    <a:extLst>
                      <a:ext uri="{0D108BD9-81ED-4DB2-BD59-A6C34878D82A}">
                        <a16:rowId xmlns:a16="http://schemas.microsoft.com/office/drawing/2014/main" val="255968855"/>
                      </a:ext>
                    </a:extLst>
                  </a:tr>
                  <a:tr h="365760">
                    <a:tc>
                      <a:txBody>
                        <a:bodyPr/>
                        <a:lstStyle/>
                        <a:p>
                          <a:pPr algn="ctr"/>
                          <a:r>
                            <a:rPr lang="en-US" dirty="0">
                              <a:solidFill>
                                <a:schemeClr val="tx1"/>
                              </a:solidFill>
                              <a:latin typeface="Calibiri"/>
                            </a:rPr>
                            <a:t>Schwarz</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2h 42m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3.22</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CCECFF"/>
                        </a:solidFill>
                      </a:tcPr>
                    </a:tc>
                    <a:tc>
                      <a:txBody>
                        <a:bodyPr/>
                        <a:lstStyle/>
                        <a:p>
                          <a:pPr algn="ctr"/>
                          <a:r>
                            <a:rPr lang="en-US" dirty="0">
                              <a:solidFill>
                                <a:schemeClr val="tx1"/>
                              </a:solidFill>
                              <a:latin typeface="Calibiri"/>
                            </a:rPr>
                            <a:t>4</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CCECFF"/>
                        </a:solidFill>
                      </a:tcPr>
                    </a:tc>
                    <a:extLst>
                      <a:ext uri="{0D108BD9-81ED-4DB2-BD59-A6C34878D82A}">
                        <a16:rowId xmlns:a16="http://schemas.microsoft.com/office/drawing/2014/main" val="637168216"/>
                      </a:ext>
                    </a:extLst>
                  </a:tr>
                  <a:tr h="640080">
                    <a:tc>
                      <a:txBody>
                        <a:bodyPr/>
                        <a:lstStyle/>
                        <a:p>
                          <a:pPr algn="ctr"/>
                          <a:r>
                            <a:rPr lang="en-US" dirty="0">
                              <a:solidFill>
                                <a:schemeClr val="tx1"/>
                              </a:solidFill>
                              <a:latin typeface="Calibiri"/>
                            </a:rPr>
                            <a:t>Single Domain (finer)</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17h 00m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blipFill>
                          <a:blip r:embed="rId4"/>
                          <a:stretch>
                            <a:fillRect l="-190149" t="-174528" r="-104179" b="-113208"/>
                          </a:stretch>
                        </a:blip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blipFill>
                          <a:blip r:embed="rId4"/>
                          <a:stretch>
                            <a:fillRect l="-280115" t="-174528" r="-576" b="-113208"/>
                          </a:stretch>
                        </a:blipFill>
                      </a:tcPr>
                    </a:tc>
                    <a:extLst>
                      <a:ext uri="{0D108BD9-81ED-4DB2-BD59-A6C34878D82A}">
                        <a16:rowId xmlns:a16="http://schemas.microsoft.com/office/drawing/2014/main" val="3877261220"/>
                      </a:ext>
                    </a:extLst>
                  </a:tr>
                  <a:tr h="640080">
                    <a:tc>
                      <a:txBody>
                        <a:bodyPr/>
                        <a:lstStyle/>
                        <a:p>
                          <a:pPr algn="ctr"/>
                          <a:r>
                            <a:rPr lang="en-US" dirty="0">
                              <a:solidFill>
                                <a:schemeClr val="tx1"/>
                              </a:solidFill>
                              <a:latin typeface="Calibiri"/>
                            </a:rPr>
                            <a:t>Schwarz (finer mesh of bolts)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29h 29m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3.28</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CCECFF"/>
                        </a:solidFill>
                      </a:tcPr>
                    </a:tc>
                    <a:tc>
                      <a:txBody>
                        <a:bodyPr/>
                        <a:lstStyle/>
                        <a:p>
                          <a:pPr algn="ctr"/>
                          <a:r>
                            <a:rPr lang="en-US" dirty="0">
                              <a:solidFill>
                                <a:schemeClr val="tx1"/>
                              </a:solidFill>
                              <a:latin typeface="Calibiri"/>
                            </a:rPr>
                            <a:t>4</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CCECFF"/>
                        </a:solidFill>
                      </a:tcPr>
                    </a:tc>
                    <a:extLst>
                      <a:ext uri="{0D108BD9-81ED-4DB2-BD59-A6C34878D82A}">
                        <a16:rowId xmlns:a16="http://schemas.microsoft.com/office/drawing/2014/main" val="2619180637"/>
                      </a:ext>
                    </a:extLst>
                  </a:tr>
                </a:tbl>
              </a:graphicData>
            </a:graphic>
          </p:graphicFrame>
        </mc:Fallback>
      </mc:AlternateContent>
      <p:pic>
        <p:nvPicPr>
          <p:cNvPr id="8" name="Picture 7">
            <a:extLst>
              <a:ext uri="{FF2B5EF4-FFF2-40B4-BE49-F238E27FC236}">
                <a16:creationId xmlns:a16="http://schemas.microsoft.com/office/drawing/2014/main" id="{4FF69A6E-2FCC-4CAB-AD60-6D5DACE5D34D}"/>
              </a:ext>
            </a:extLst>
          </p:cNvPr>
          <p:cNvPicPr>
            <a:picLocks noChangeAspect="1"/>
          </p:cNvPicPr>
          <p:nvPr/>
        </p:nvPicPr>
        <p:blipFill>
          <a:blip r:embed="rId5"/>
          <a:stretch>
            <a:fillRect/>
          </a:stretch>
        </p:blipFill>
        <p:spPr>
          <a:xfrm>
            <a:off x="7691910" y="2094041"/>
            <a:ext cx="1389733" cy="813251"/>
          </a:xfrm>
          <a:prstGeom prst="rect">
            <a:avLst/>
          </a:prstGeom>
        </p:spPr>
      </p:pic>
      <p:sp>
        <p:nvSpPr>
          <p:cNvPr id="3" name="Slide Number Placeholder 2">
            <a:extLst>
              <a:ext uri="{FF2B5EF4-FFF2-40B4-BE49-F238E27FC236}">
                <a16:creationId xmlns:a16="http://schemas.microsoft.com/office/drawing/2014/main" id="{5CA0B2B1-7FB0-4848-9F51-F79C38FF7CBC}"/>
              </a:ext>
            </a:extLst>
          </p:cNvPr>
          <p:cNvSpPr>
            <a:spLocks noGrp="1"/>
          </p:cNvSpPr>
          <p:nvPr>
            <p:ph type="sldNum" sz="quarter" idx="12"/>
          </p:nvPr>
        </p:nvSpPr>
        <p:spPr/>
        <p:txBody>
          <a:bodyPr/>
          <a:lstStyle/>
          <a:p>
            <a:fld id="{A5E55A7B-7854-E145-92D9-B491DF4BAE2D}" type="slidenum">
              <a:rPr lang="en-US" smtClean="0"/>
              <a:pPr/>
              <a:t>65</a:t>
            </a:fld>
            <a:endParaRPr lang="en-US" dirty="0"/>
          </a:p>
        </p:txBody>
      </p:sp>
      <p:sp>
        <p:nvSpPr>
          <p:cNvPr id="4" name="Rectangle 3">
            <a:extLst>
              <a:ext uri="{FF2B5EF4-FFF2-40B4-BE49-F238E27FC236}">
                <a16:creationId xmlns:a16="http://schemas.microsoft.com/office/drawing/2014/main" id="{230E9D01-1869-49F9-9D14-15256B27E51B}"/>
              </a:ext>
            </a:extLst>
          </p:cNvPr>
          <p:cNvSpPr/>
          <p:nvPr/>
        </p:nvSpPr>
        <p:spPr>
          <a:xfrm>
            <a:off x="123672" y="5325356"/>
            <a:ext cx="6352521" cy="1015663"/>
          </a:xfrm>
          <a:prstGeom prst="rect">
            <a:avLst/>
          </a:prstGeom>
        </p:spPr>
        <p:txBody>
          <a:bodyPr wrap="square">
            <a:spAutoFit/>
          </a:bodyPr>
          <a:lstStyle/>
          <a:p>
            <a:pPr marL="342900" indent="-342900">
              <a:buFont typeface="Arial" panose="020B0604020202020204" pitchFamily="34" charset="0"/>
              <a:buChar char="•"/>
            </a:pPr>
            <a:r>
              <a:rPr lang="en-US" sz="2000" dirty="0">
                <a:latin typeface="Calibiri"/>
              </a:rPr>
              <a:t>Dynamic Schwarz converges in between </a:t>
            </a:r>
            <a:r>
              <a:rPr lang="en-US" sz="2000" b="1" i="1" dirty="0">
                <a:latin typeface="Calibiri"/>
              </a:rPr>
              <a:t>2-4 Schwarz iterations </a:t>
            </a:r>
            <a:r>
              <a:rPr lang="en-US" sz="2000" dirty="0">
                <a:latin typeface="Calibiri"/>
              </a:rPr>
              <a:t>per time-step despite the </a:t>
            </a:r>
            <a:r>
              <a:rPr lang="en-US" sz="2000" b="1" i="1" dirty="0">
                <a:latin typeface="Calibiri"/>
              </a:rPr>
              <a:t>overlap</a:t>
            </a:r>
            <a:r>
              <a:rPr lang="en-US" sz="2000" dirty="0">
                <a:latin typeface="Calibiri"/>
              </a:rPr>
              <a:t> region being </a:t>
            </a:r>
            <a:r>
              <a:rPr lang="en-US" sz="2000" b="1" i="1" dirty="0">
                <a:latin typeface="Calibiri"/>
              </a:rPr>
              <a:t>very small </a:t>
            </a:r>
            <a:r>
              <a:rPr lang="en-US" sz="2000" dirty="0">
                <a:latin typeface="Calibiri"/>
              </a:rPr>
              <a:t>for this problem.</a:t>
            </a:r>
          </a:p>
        </p:txBody>
      </p:sp>
      <p:sp>
        <p:nvSpPr>
          <p:cNvPr id="5" name="TextBox 4">
            <a:extLst>
              <a:ext uri="{FF2B5EF4-FFF2-40B4-BE49-F238E27FC236}">
                <a16:creationId xmlns:a16="http://schemas.microsoft.com/office/drawing/2014/main" id="{FD20364B-6614-467F-AD3F-B6D600BD814B}"/>
              </a:ext>
            </a:extLst>
          </p:cNvPr>
          <p:cNvSpPr txBox="1"/>
          <p:nvPr/>
        </p:nvSpPr>
        <p:spPr>
          <a:xfrm>
            <a:off x="6240898" y="6120759"/>
            <a:ext cx="1944565" cy="307777"/>
          </a:xfrm>
          <a:prstGeom prst="rect">
            <a:avLst/>
          </a:prstGeom>
          <a:noFill/>
        </p:spPr>
        <p:txBody>
          <a:bodyPr wrap="square" rtlCol="0">
            <a:spAutoFit/>
          </a:bodyPr>
          <a:lstStyle/>
          <a:p>
            <a:r>
              <a:rPr lang="en-US" sz="1400" dirty="0">
                <a:latin typeface="Calibri" panose="020F0502020204030204" pitchFamily="34" charset="0"/>
                <a:cs typeface="Calibri" panose="020F0502020204030204" pitchFamily="34" charset="0"/>
              </a:rPr>
              <a:t>overlap region</a:t>
            </a:r>
          </a:p>
        </p:txBody>
      </p:sp>
      <p:cxnSp>
        <p:nvCxnSpPr>
          <p:cNvPr id="12" name="Straight Arrow Connector 11">
            <a:extLst>
              <a:ext uri="{FF2B5EF4-FFF2-40B4-BE49-F238E27FC236}">
                <a16:creationId xmlns:a16="http://schemas.microsoft.com/office/drawing/2014/main" id="{0D3797BA-D000-46D8-9028-0A67FACBBDA6}"/>
              </a:ext>
            </a:extLst>
          </p:cNvPr>
          <p:cNvCxnSpPr>
            <a:cxnSpLocks/>
          </p:cNvCxnSpPr>
          <p:nvPr/>
        </p:nvCxnSpPr>
        <p:spPr>
          <a:xfrm flipV="1">
            <a:off x="7213181" y="5714241"/>
            <a:ext cx="411115" cy="443461"/>
          </a:xfrm>
          <a:prstGeom prst="straightConnector1">
            <a:avLst/>
          </a:prstGeom>
          <a:ln w="6350">
            <a:solidFill>
              <a:schemeClr val="tx1"/>
            </a:solidFill>
            <a:tailEnd type="triangle"/>
          </a:ln>
        </p:spPr>
        <p:style>
          <a:lnRef idx="2">
            <a:schemeClr val="accent1"/>
          </a:lnRef>
          <a:fillRef idx="0">
            <a:schemeClr val="accent1"/>
          </a:fillRef>
          <a:effectRef idx="1">
            <a:schemeClr val="accent1"/>
          </a:effectRef>
          <a:fontRef idx="minor">
            <a:schemeClr val="tx1"/>
          </a:fontRef>
        </p:style>
      </p:cxnSp>
      <p:cxnSp>
        <p:nvCxnSpPr>
          <p:cNvPr id="16" name="Straight Arrow Connector 15">
            <a:extLst>
              <a:ext uri="{FF2B5EF4-FFF2-40B4-BE49-F238E27FC236}">
                <a16:creationId xmlns:a16="http://schemas.microsoft.com/office/drawing/2014/main" id="{138A7B15-2DEE-4FB6-809D-0CE896A46B6A}"/>
              </a:ext>
            </a:extLst>
          </p:cNvPr>
          <p:cNvCxnSpPr>
            <a:cxnSpLocks/>
          </p:cNvCxnSpPr>
          <p:nvPr/>
        </p:nvCxnSpPr>
        <p:spPr>
          <a:xfrm flipV="1">
            <a:off x="7418738" y="6146415"/>
            <a:ext cx="747524" cy="126946"/>
          </a:xfrm>
          <a:prstGeom prst="straightConnector1">
            <a:avLst/>
          </a:prstGeom>
          <a:ln w="6350">
            <a:solidFill>
              <a:schemeClr val="tx1"/>
            </a:solidFill>
            <a:tailEnd type="triangle"/>
          </a:ln>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1036075831"/>
      </p:ext>
    </p:extLst>
  </p:cSld>
  <p:clrMapOvr>
    <a:masterClrMapping/>
  </p:clrMapOvr>
</p:sld>
</file>

<file path=ppt/slides/slide6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 name="Picture 6" descr="Diagram&#10;&#10;Description automatically generated">
            <a:extLst>
              <a:ext uri="{FF2B5EF4-FFF2-40B4-BE49-F238E27FC236}">
                <a16:creationId xmlns:a16="http://schemas.microsoft.com/office/drawing/2014/main" id="{4DEDE73E-F27A-4E8A-AFEC-DAC5059E9626}"/>
              </a:ext>
            </a:extLst>
          </p:cNvPr>
          <p:cNvPicPr>
            <a:picLocks noChangeAspect="1"/>
          </p:cNvPicPr>
          <p:nvPr/>
        </p:nvPicPr>
        <p:blipFill>
          <a:blip r:embed="rId3"/>
          <a:stretch>
            <a:fillRect/>
          </a:stretch>
        </p:blipFill>
        <p:spPr>
          <a:xfrm>
            <a:off x="4654410" y="3804456"/>
            <a:ext cx="4489590" cy="2406679"/>
          </a:xfrm>
          <a:prstGeom prst="rect">
            <a:avLst/>
          </a:prstGeom>
        </p:spPr>
      </p:pic>
      <p:sp>
        <p:nvSpPr>
          <p:cNvPr id="101" name="TextShape 1"/>
          <p:cNvSpPr txBox="1"/>
          <p:nvPr/>
        </p:nvSpPr>
        <p:spPr>
          <a:xfrm>
            <a:off x="304800" y="0"/>
            <a:ext cx="8229240" cy="991440"/>
          </a:xfrm>
          <a:prstGeom prst="rect">
            <a:avLst/>
          </a:prstGeom>
          <a:noFill/>
          <a:ln>
            <a:noFill/>
          </a:ln>
        </p:spPr>
        <p:txBody>
          <a:bodyPr anchor="ctr"/>
          <a:lstStyle/>
          <a:p>
            <a:r>
              <a:rPr lang="en-US" sz="3600" dirty="0">
                <a:latin typeface="Calibri" panose="020F0502020204030204" pitchFamily="34" charset="0"/>
              </a:rPr>
              <a:t>Outline</a:t>
            </a:r>
            <a:endParaRPr sz="3600" dirty="0">
              <a:latin typeface="Calibri" panose="020F0502020204030204" pitchFamily="34" charset="0"/>
            </a:endParaRPr>
          </a:p>
        </p:txBody>
      </p:sp>
      <p:sp>
        <p:nvSpPr>
          <p:cNvPr id="102" name="TextShape 2"/>
          <p:cNvSpPr txBox="1"/>
          <p:nvPr/>
        </p:nvSpPr>
        <p:spPr>
          <a:xfrm>
            <a:off x="73739" y="991440"/>
            <a:ext cx="6450351" cy="5348870"/>
          </a:xfrm>
          <a:prstGeom prst="rect">
            <a:avLst/>
          </a:prstGeom>
          <a:noFill/>
          <a:ln>
            <a:noFill/>
          </a:ln>
        </p:spPr>
        <p:txBody>
          <a:bodyPr/>
          <a:lstStyle/>
          <a:p>
            <a:pPr marL="457200" indent="-457200">
              <a:buAutoNum type="arabicPeriod"/>
            </a:pPr>
            <a:r>
              <a:rPr lang="en-US" sz="2400" b="1" dirty="0">
                <a:latin typeface="Calibri" panose="020F0502020204030204" pitchFamily="34" charset="0"/>
              </a:rPr>
              <a:t>Alternating Schwarz Method for Coupling of Full Order Models (FOMs) in Solid Mechanics</a:t>
            </a:r>
          </a:p>
          <a:p>
            <a:pPr marL="457200" indent="-457200">
              <a:buAutoNum type="arabicPeriod"/>
            </a:pPr>
            <a:endParaRPr lang="en-US" sz="400" b="1" dirty="0">
              <a:latin typeface="Calibri" panose="020F0502020204030204" pitchFamily="34" charset="0"/>
            </a:endParaRPr>
          </a:p>
          <a:p>
            <a:pPr marL="914400" lvl="1" indent="-457200">
              <a:buFont typeface="Arial" panose="020B0604020202020204" pitchFamily="34" charset="0"/>
              <a:buChar char="•"/>
            </a:pPr>
            <a:r>
              <a:rPr lang="en-US" sz="2400" dirty="0">
                <a:latin typeface="Calibri" panose="020F0502020204030204" pitchFamily="34" charset="0"/>
              </a:rPr>
              <a:t>Motivation &amp; Background</a:t>
            </a:r>
          </a:p>
          <a:p>
            <a:pPr marL="914400" lvl="1" indent="-457200">
              <a:buFont typeface="Arial" panose="020B0604020202020204" pitchFamily="34" charset="0"/>
              <a:buChar char="•"/>
            </a:pPr>
            <a:endParaRPr lang="en-US" sz="400" dirty="0">
              <a:latin typeface="Calibri" panose="020F0502020204030204" pitchFamily="34" charset="0"/>
            </a:endParaRPr>
          </a:p>
          <a:p>
            <a:pPr marL="914400" lvl="1" indent="-457200">
              <a:buFont typeface="Arial" panose="020B0604020202020204" pitchFamily="34" charset="0"/>
              <a:buChar char="•"/>
            </a:pPr>
            <a:r>
              <a:rPr lang="en-US" sz="2400" dirty="0" err="1">
                <a:latin typeface="Calibri" panose="020F0502020204030204" pitchFamily="34" charset="0"/>
              </a:rPr>
              <a:t>Quasistatics</a:t>
            </a:r>
            <a:endParaRPr lang="en-US" sz="2400" dirty="0">
              <a:latin typeface="Calibri" panose="020F0502020204030204" pitchFamily="34" charset="0"/>
            </a:endParaRPr>
          </a:p>
          <a:p>
            <a:pPr marL="914400" lvl="1" indent="-457200">
              <a:buFont typeface="Arial" panose="020B0604020202020204" pitchFamily="34" charset="0"/>
              <a:buChar char="•"/>
            </a:pPr>
            <a:endParaRPr lang="en-US" sz="400" dirty="0">
              <a:latin typeface="Calibri" panose="020F0502020204030204" pitchFamily="34" charset="0"/>
            </a:endParaRPr>
          </a:p>
          <a:p>
            <a:pPr marL="914400" lvl="1" indent="-457200">
              <a:buFont typeface="Arial" panose="020B0604020202020204" pitchFamily="34" charset="0"/>
              <a:buChar char="•"/>
            </a:pPr>
            <a:r>
              <a:rPr lang="en-US" sz="2400" dirty="0">
                <a:latin typeface="Calibri" panose="020F0502020204030204" pitchFamily="34" charset="0"/>
              </a:rPr>
              <a:t>Extension to Dynamics </a:t>
            </a:r>
          </a:p>
          <a:p>
            <a:pPr marL="914400" lvl="1" indent="-457200">
              <a:buFont typeface="Arial" panose="020B0604020202020204" pitchFamily="34" charset="0"/>
              <a:buChar char="•"/>
            </a:pPr>
            <a:endParaRPr lang="en-US" sz="400" dirty="0">
              <a:latin typeface="Calibri" panose="020F0502020204030204" pitchFamily="34" charset="0"/>
            </a:endParaRPr>
          </a:p>
          <a:p>
            <a:pPr marL="914400" lvl="1" indent="-457200">
              <a:buFont typeface="Arial" panose="020B0604020202020204" pitchFamily="34" charset="0"/>
              <a:buChar char="•"/>
            </a:pPr>
            <a:r>
              <a:rPr lang="en-US" sz="2400" b="1" dirty="0">
                <a:latin typeface="Calibri" panose="020F0502020204030204" pitchFamily="34" charset="0"/>
              </a:rPr>
              <a:t>Summary &amp; Next Steps</a:t>
            </a:r>
          </a:p>
          <a:p>
            <a:pPr lvl="1"/>
            <a:endParaRPr lang="en-US" sz="2400" dirty="0">
              <a:latin typeface="Calibri" panose="020F0502020204030204" pitchFamily="34" charset="0"/>
            </a:endParaRPr>
          </a:p>
          <a:p>
            <a:pPr marL="457200" indent="-457200">
              <a:buAutoNum type="arabicPeriod"/>
            </a:pPr>
            <a:r>
              <a:rPr lang="en-US" sz="2400" dirty="0">
                <a:latin typeface="Calibri" panose="020F0502020204030204" pitchFamily="34" charset="0"/>
              </a:rPr>
              <a:t>Alternating Schwarz Method for                          FOM-ROM* and ROM-ROM Coupling</a:t>
            </a:r>
          </a:p>
          <a:p>
            <a:pPr marL="457200" indent="-457200">
              <a:buAutoNum type="arabicPeriod"/>
            </a:pPr>
            <a:endParaRPr lang="en-US" sz="400" dirty="0">
              <a:latin typeface="Calibri" panose="020F0502020204030204" pitchFamily="34" charset="0"/>
            </a:endParaRPr>
          </a:p>
          <a:p>
            <a:pPr marL="914400" lvl="1" indent="-457200">
              <a:buFont typeface="Arial" panose="020B0604020202020204" pitchFamily="34" charset="0"/>
              <a:buChar char="•"/>
            </a:pPr>
            <a:r>
              <a:rPr lang="en-US" sz="2400" dirty="0">
                <a:latin typeface="Calibri" panose="020F0502020204030204" pitchFamily="34" charset="0"/>
              </a:rPr>
              <a:t>Motivation &amp; Background </a:t>
            </a:r>
          </a:p>
          <a:p>
            <a:pPr marL="914400" lvl="1" indent="-457200">
              <a:buFont typeface="Arial" panose="020B0604020202020204" pitchFamily="34" charset="0"/>
              <a:buChar char="•"/>
            </a:pPr>
            <a:endParaRPr lang="en-US" sz="400" dirty="0">
              <a:latin typeface="Calibri" panose="020F0502020204030204" pitchFamily="34" charset="0"/>
            </a:endParaRPr>
          </a:p>
          <a:p>
            <a:pPr marL="914400" lvl="1" indent="-457200">
              <a:buFont typeface="Arial" panose="020B0604020202020204" pitchFamily="34" charset="0"/>
              <a:buChar char="•"/>
            </a:pPr>
            <a:r>
              <a:rPr lang="en-US" sz="2400" dirty="0">
                <a:latin typeface="Calibri" panose="020F0502020204030204" pitchFamily="34" charset="0"/>
              </a:rPr>
              <a:t>Demonstration</a:t>
            </a:r>
          </a:p>
          <a:p>
            <a:pPr marL="914400" lvl="1" indent="-457200">
              <a:buFont typeface="Arial" panose="020B0604020202020204" pitchFamily="34" charset="0"/>
              <a:buChar char="•"/>
            </a:pPr>
            <a:endParaRPr lang="en-US" sz="400" dirty="0">
              <a:latin typeface="Calibri" panose="020F0502020204030204" pitchFamily="34" charset="0"/>
            </a:endParaRPr>
          </a:p>
          <a:p>
            <a:pPr marL="914400" lvl="1" indent="-457200">
              <a:buFont typeface="Arial" panose="020B0604020202020204" pitchFamily="34" charset="0"/>
              <a:buChar char="•"/>
            </a:pPr>
            <a:r>
              <a:rPr lang="en-US" sz="2400" dirty="0">
                <a:latin typeface="Calibri" panose="020F0502020204030204" pitchFamily="34" charset="0"/>
              </a:rPr>
              <a:t>Ongoing &amp; Future Work</a:t>
            </a:r>
          </a:p>
          <a:p>
            <a:pPr marL="914400" lvl="1" indent="-457200">
              <a:buFont typeface="Arial" panose="020B0604020202020204" pitchFamily="34" charset="0"/>
              <a:buChar char="•"/>
            </a:pPr>
            <a:endParaRPr lang="en-US" sz="2400" dirty="0">
              <a:latin typeface="Calibri" panose="020F0502020204030204" pitchFamily="34" charset="0"/>
            </a:endParaRPr>
          </a:p>
          <a:p>
            <a:pPr marL="914400" lvl="1" indent="-457200">
              <a:buFont typeface="Arial" panose="020B0604020202020204" pitchFamily="34" charset="0"/>
              <a:buChar char="•"/>
            </a:pPr>
            <a:endParaRPr lang="en-US" sz="2400" dirty="0">
              <a:latin typeface="Calibri" panose="020F0502020204030204" pitchFamily="34" charset="0"/>
            </a:endParaRPr>
          </a:p>
          <a:p>
            <a:endParaRPr sz="2400" dirty="0">
              <a:latin typeface="Calibri" panose="020F0502020204030204" pitchFamily="34" charset="0"/>
            </a:endParaRPr>
          </a:p>
        </p:txBody>
      </p:sp>
      <p:sp>
        <p:nvSpPr>
          <p:cNvPr id="2" name="Slide Number Placeholder 1">
            <a:extLst>
              <a:ext uri="{FF2B5EF4-FFF2-40B4-BE49-F238E27FC236}">
                <a16:creationId xmlns:a16="http://schemas.microsoft.com/office/drawing/2014/main" id="{805E14DB-F505-4B6E-B151-6BAAB23A7FBF}"/>
              </a:ext>
            </a:extLst>
          </p:cNvPr>
          <p:cNvSpPr>
            <a:spLocks noGrp="1"/>
          </p:cNvSpPr>
          <p:nvPr>
            <p:ph type="sldNum" sz="quarter" idx="12"/>
          </p:nvPr>
        </p:nvSpPr>
        <p:spPr/>
        <p:txBody>
          <a:bodyPr/>
          <a:lstStyle/>
          <a:p>
            <a:fld id="{A5E55A7B-7854-E145-92D9-B491DF4BAE2D}" type="slidenum">
              <a:rPr lang="en-US" smtClean="0"/>
              <a:pPr/>
              <a:t>66</a:t>
            </a:fld>
            <a:endParaRPr lang="en-US" dirty="0"/>
          </a:p>
        </p:txBody>
      </p:sp>
      <p:pic>
        <p:nvPicPr>
          <p:cNvPr id="8" name="Picture 7">
            <a:extLst>
              <a:ext uri="{FF2B5EF4-FFF2-40B4-BE49-F238E27FC236}">
                <a16:creationId xmlns:a16="http://schemas.microsoft.com/office/drawing/2014/main" id="{2DDDE8A6-7E41-4A84-BF6B-FBF8927911C3}"/>
              </a:ext>
            </a:extLst>
          </p:cNvPr>
          <p:cNvPicPr>
            <a:picLocks noChangeAspect="1"/>
          </p:cNvPicPr>
          <p:nvPr/>
        </p:nvPicPr>
        <p:blipFill>
          <a:blip r:embed="rId4"/>
          <a:stretch>
            <a:fillRect/>
          </a:stretch>
        </p:blipFill>
        <p:spPr>
          <a:xfrm>
            <a:off x="6404682" y="2041573"/>
            <a:ext cx="2799522" cy="1434538"/>
          </a:xfrm>
          <a:prstGeom prst="rect">
            <a:avLst/>
          </a:prstGeom>
        </p:spPr>
      </p:pic>
      <p:pic>
        <p:nvPicPr>
          <p:cNvPr id="9" name="Picture 8">
            <a:extLst>
              <a:ext uri="{FF2B5EF4-FFF2-40B4-BE49-F238E27FC236}">
                <a16:creationId xmlns:a16="http://schemas.microsoft.com/office/drawing/2014/main" id="{4721F3D3-2161-486D-80E0-DC9C4C41D8C5}"/>
              </a:ext>
            </a:extLst>
          </p:cNvPr>
          <p:cNvPicPr>
            <a:picLocks noChangeAspect="1"/>
          </p:cNvPicPr>
          <p:nvPr/>
        </p:nvPicPr>
        <p:blipFill>
          <a:blip r:embed="rId5"/>
          <a:stretch>
            <a:fillRect/>
          </a:stretch>
        </p:blipFill>
        <p:spPr>
          <a:xfrm>
            <a:off x="6404682" y="646865"/>
            <a:ext cx="2739318" cy="1434538"/>
          </a:xfrm>
          <a:prstGeom prst="rect">
            <a:avLst/>
          </a:prstGeom>
        </p:spPr>
      </p:pic>
      <p:sp>
        <p:nvSpPr>
          <p:cNvPr id="3" name="TextBox 2">
            <a:extLst>
              <a:ext uri="{FF2B5EF4-FFF2-40B4-BE49-F238E27FC236}">
                <a16:creationId xmlns:a16="http://schemas.microsoft.com/office/drawing/2014/main" id="{9C17EAC9-2546-4C83-9D8B-C19B660FE055}"/>
              </a:ext>
            </a:extLst>
          </p:cNvPr>
          <p:cNvSpPr txBox="1"/>
          <p:nvPr/>
        </p:nvSpPr>
        <p:spPr>
          <a:xfrm>
            <a:off x="0" y="6500219"/>
            <a:ext cx="4911047" cy="369332"/>
          </a:xfrm>
          <a:prstGeom prst="rect">
            <a:avLst/>
          </a:prstGeom>
          <a:noFill/>
        </p:spPr>
        <p:txBody>
          <a:bodyPr wrap="square" rtlCol="0">
            <a:spAutoFit/>
          </a:bodyPr>
          <a:lstStyle/>
          <a:p>
            <a:r>
              <a:rPr lang="en-US" dirty="0">
                <a:solidFill>
                  <a:schemeClr val="bg1"/>
                </a:solidFill>
                <a:latin typeface="Calibri" panose="020F0502020204030204" pitchFamily="34" charset="0"/>
                <a:cs typeface="Calibri" panose="020F0502020204030204" pitchFamily="34" charset="0"/>
              </a:rPr>
              <a:t>* Projection-based Reduced Order Model</a:t>
            </a:r>
          </a:p>
        </p:txBody>
      </p:sp>
    </p:spTree>
    <p:extLst>
      <p:ext uri="{BB962C8B-B14F-4D97-AF65-F5344CB8AC3E}">
        <p14:creationId xmlns:p14="http://schemas.microsoft.com/office/powerpoint/2010/main" val="337564238"/>
      </p:ext>
    </p:extLst>
  </p:cSld>
  <p:clrMapOvr>
    <a:masterClrMapping/>
  </p:clrMapOvr>
  <p:timing>
    <p:tnLst>
      <p:par>
        <p:cTn id="1" dur="indefinite" restart="never" nodeType="tmRoot">
          <p:childTnLst>
            <p:seq>
              <p:cTn id="2" nodeType="mainSeq"/>
              <p:prevCondLst>
                <p:cond evt="onPrev" delay="0">
                  <p:tgtEl>
                    <p:sldTgt/>
                  </p:tgtEl>
                </p:cond>
              </p:prevCondLst>
              <p:nextCondLst>
                <p:cond evt="onNext" delay="0">
                  <p:tgtEl>
                    <p:sldTgt/>
                  </p:tgtEl>
                </p:cond>
              </p:nextCondLst>
            </p:seq>
          </p:childTnLst>
        </p:cTn>
      </p:par>
    </p:tnLst>
  </p:timing>
</p:sld>
</file>

<file path=ppt/slides/slide6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86877" y="141419"/>
            <a:ext cx="6161524" cy="416091"/>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Summary</a:t>
            </a:r>
          </a:p>
        </p:txBody>
      </p:sp>
      <p:sp>
        <p:nvSpPr>
          <p:cNvPr id="4" name="TextBox 3">
            <a:extLst>
              <a:ext uri="{FF2B5EF4-FFF2-40B4-BE49-F238E27FC236}">
                <a16:creationId xmlns:a16="http://schemas.microsoft.com/office/drawing/2014/main" id="{02737A99-896A-4922-978C-83F4C7286269}"/>
              </a:ext>
            </a:extLst>
          </p:cNvPr>
          <p:cNvSpPr txBox="1"/>
          <p:nvPr/>
        </p:nvSpPr>
        <p:spPr>
          <a:xfrm>
            <a:off x="740019" y="805120"/>
            <a:ext cx="7680081" cy="1015663"/>
          </a:xfrm>
          <a:prstGeom prst="rect">
            <a:avLst/>
          </a:prstGeom>
          <a:solidFill>
            <a:srgbClr val="CCFFCC"/>
          </a:solidFill>
        </p:spPr>
        <p:txBody>
          <a:bodyPr wrap="square" rtlCol="0">
            <a:spAutoFit/>
          </a:bodyPr>
          <a:lstStyle/>
          <a:p>
            <a:pPr algn="ctr"/>
            <a:r>
              <a:rPr lang="en-US" sz="2000" dirty="0">
                <a:latin typeface="Calibri" panose="020F0502020204030204" pitchFamily="34" charset="0"/>
                <a:ea typeface="Calibri" panose="020F0502020204030204" pitchFamily="34" charset="0"/>
              </a:rPr>
              <a:t>The </a:t>
            </a:r>
            <a:r>
              <a:rPr lang="en-US" sz="2000" b="1" dirty="0">
                <a:latin typeface="Calibri" panose="020F0502020204030204" pitchFamily="34" charset="0"/>
                <a:ea typeface="Calibri" panose="020F0502020204030204" pitchFamily="34" charset="0"/>
              </a:rPr>
              <a:t>Schwarz alternating method</a:t>
            </a:r>
            <a:r>
              <a:rPr lang="en-US" sz="2000" dirty="0">
                <a:latin typeface="Calibri" panose="020F0502020204030204" pitchFamily="34" charset="0"/>
                <a:ea typeface="Calibri" panose="020F0502020204030204" pitchFamily="34" charset="0"/>
              </a:rPr>
              <a:t> has been developed/implemented for </a:t>
            </a:r>
            <a:r>
              <a:rPr lang="en-US" sz="2000" b="1" dirty="0">
                <a:latin typeface="Calibri" panose="020F0502020204030204" pitchFamily="34" charset="0"/>
                <a:ea typeface="Calibri" panose="020F0502020204030204" pitchFamily="34" charset="0"/>
              </a:rPr>
              <a:t>concurrent multiscale </a:t>
            </a:r>
            <a:r>
              <a:rPr lang="en-US" sz="2000" b="1" dirty="0" err="1">
                <a:latin typeface="Calibri" panose="020F0502020204030204" pitchFamily="34" charset="0"/>
                <a:ea typeface="Calibri" panose="020F0502020204030204" pitchFamily="34" charset="0"/>
              </a:rPr>
              <a:t>quasistatic</a:t>
            </a:r>
            <a:r>
              <a:rPr lang="en-US" sz="2000" b="1" dirty="0">
                <a:latin typeface="Calibri" panose="020F0502020204030204" pitchFamily="34" charset="0"/>
                <a:ea typeface="Calibri" panose="020F0502020204030204" pitchFamily="34" charset="0"/>
              </a:rPr>
              <a:t> &amp; dynamic modeling </a:t>
            </a:r>
            <a:r>
              <a:rPr lang="en-US" sz="2000" dirty="0">
                <a:latin typeface="Calibri" panose="020F0502020204030204" pitchFamily="34" charset="0"/>
                <a:ea typeface="Calibri" panose="020F0502020204030204" pitchFamily="34" charset="0"/>
              </a:rPr>
              <a:t>in Sandia’s </a:t>
            </a:r>
            <a:r>
              <a:rPr lang="en-US" sz="2000" i="1" dirty="0">
                <a:latin typeface="Calibri" panose="020F0502020204030204" pitchFamily="34" charset="0"/>
                <a:ea typeface="Calibri" panose="020F0502020204030204" pitchFamily="34" charset="0"/>
              </a:rPr>
              <a:t>Albany LCM </a:t>
            </a:r>
            <a:r>
              <a:rPr lang="en-US" sz="2000" dirty="0">
                <a:latin typeface="Calibri" panose="020F0502020204030204" pitchFamily="34" charset="0"/>
                <a:ea typeface="Calibri" panose="020F0502020204030204" pitchFamily="34" charset="0"/>
              </a:rPr>
              <a:t>and </a:t>
            </a:r>
            <a:r>
              <a:rPr lang="en-US" sz="2000" i="1" dirty="0">
                <a:latin typeface="Calibri" panose="020F0502020204030204" pitchFamily="34" charset="0"/>
                <a:ea typeface="Calibri" panose="020F0502020204030204" pitchFamily="34" charset="0"/>
              </a:rPr>
              <a:t>Sierra/SM</a:t>
            </a:r>
            <a:r>
              <a:rPr lang="en-US" sz="2000" dirty="0">
                <a:latin typeface="Calibri" panose="020F0502020204030204" pitchFamily="34" charset="0"/>
                <a:ea typeface="Calibri" panose="020F0502020204030204" pitchFamily="34" charset="0"/>
              </a:rPr>
              <a:t> codes.</a:t>
            </a:r>
            <a:endParaRPr lang="en-US" sz="2000" dirty="0"/>
          </a:p>
        </p:txBody>
      </p:sp>
      <p:grpSp>
        <p:nvGrpSpPr>
          <p:cNvPr id="8" name="Group 7">
            <a:extLst>
              <a:ext uri="{FF2B5EF4-FFF2-40B4-BE49-F238E27FC236}">
                <a16:creationId xmlns:a16="http://schemas.microsoft.com/office/drawing/2014/main" id="{848C75AF-E079-4C03-A88C-B188808724AC}"/>
              </a:ext>
            </a:extLst>
          </p:cNvPr>
          <p:cNvGrpSpPr/>
          <p:nvPr/>
        </p:nvGrpSpPr>
        <p:grpSpPr>
          <a:xfrm>
            <a:off x="188726" y="1944243"/>
            <a:ext cx="8784905" cy="4598267"/>
            <a:chOff x="161717" y="1768233"/>
            <a:chExt cx="8784905" cy="4598267"/>
          </a:xfrm>
        </p:grpSpPr>
        <p:grpSp>
          <p:nvGrpSpPr>
            <p:cNvPr id="7" name="Group 6">
              <a:extLst>
                <a:ext uri="{FF2B5EF4-FFF2-40B4-BE49-F238E27FC236}">
                  <a16:creationId xmlns:a16="http://schemas.microsoft.com/office/drawing/2014/main" id="{C27D2A43-52EF-482A-A6B5-C7E5492AE8BF}"/>
                </a:ext>
              </a:extLst>
            </p:cNvPr>
            <p:cNvGrpSpPr/>
            <p:nvPr/>
          </p:nvGrpSpPr>
          <p:grpSpPr>
            <a:xfrm>
              <a:off x="177837" y="1768233"/>
              <a:ext cx="8768785" cy="4598267"/>
              <a:chOff x="152190" y="1556361"/>
              <a:chExt cx="8768785" cy="4598267"/>
            </a:xfrm>
          </p:grpSpPr>
          <p:sp>
            <p:nvSpPr>
              <p:cNvPr id="6" name="Content Placeholder 2"/>
              <p:cNvSpPr txBox="1">
                <a:spLocks/>
              </p:cNvSpPr>
              <p:nvPr/>
            </p:nvSpPr>
            <p:spPr bwMode="auto">
              <a:xfrm>
                <a:off x="176084" y="1556361"/>
                <a:ext cx="8744891" cy="4598267"/>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a:buFont typeface="Courier New" panose="02070309020205020404" pitchFamily="49" charset="0"/>
                  <a:buChar char="o"/>
                  <a:defRPr/>
                </a:pPr>
                <a:r>
                  <a:rPr lang="en-US" sz="2000" dirty="0">
                    <a:solidFill>
                      <a:srgbClr val="4F664A"/>
                    </a:solidFill>
                    <a:latin typeface="Calibri" pitchFamily="34" charset="0"/>
                  </a:rPr>
                  <a:t>Coupling is </a:t>
                </a:r>
                <a:r>
                  <a:rPr lang="en-US" sz="2000" b="1" i="1" dirty="0">
                    <a:solidFill>
                      <a:srgbClr val="4F664A"/>
                    </a:solidFill>
                    <a:latin typeface="Calibri" pitchFamily="34" charset="0"/>
                  </a:rPr>
                  <a:t>concurrent</a:t>
                </a:r>
                <a:r>
                  <a:rPr lang="en-US" sz="2000" dirty="0">
                    <a:solidFill>
                      <a:srgbClr val="4F664A"/>
                    </a:solidFill>
                    <a:latin typeface="Calibri" pitchFamily="34" charset="0"/>
                  </a:rPr>
                  <a:t> (two-way).</a:t>
                </a:r>
              </a:p>
              <a:p>
                <a:pPr marL="0" indent="0">
                  <a:buNone/>
                  <a:defRPr/>
                </a:pPr>
                <a:endParaRPr lang="en-US" sz="800" dirty="0">
                  <a:solidFill>
                    <a:srgbClr val="4F664A"/>
                  </a:solidFill>
                  <a:latin typeface="Calibri" pitchFamily="34" charset="0"/>
                </a:endParaRPr>
              </a:p>
              <a:p>
                <a:pPr>
                  <a:buFont typeface="Courier New" panose="02070309020205020404" pitchFamily="49" charset="0"/>
                  <a:buChar char="o"/>
                  <a:defRPr/>
                </a:pPr>
                <a:r>
                  <a:rPr lang="en-US" sz="2000" b="1" i="1" dirty="0">
                    <a:solidFill>
                      <a:srgbClr val="4F664A"/>
                    </a:solidFill>
                    <a:latin typeface="Calibri" pitchFamily="34" charset="0"/>
                  </a:rPr>
                  <a:t>Ease of implementation </a:t>
                </a:r>
                <a:r>
                  <a:rPr lang="en-US" sz="2000" dirty="0">
                    <a:solidFill>
                      <a:srgbClr val="4F664A"/>
                    </a:solidFill>
                    <a:latin typeface="Calibri" pitchFamily="34" charset="0"/>
                  </a:rPr>
                  <a:t>into existing massively-parallel HPC codes.</a:t>
                </a:r>
                <a:endParaRPr lang="en-US" sz="2000" b="1" i="1" dirty="0">
                  <a:solidFill>
                    <a:srgbClr val="4F664A"/>
                  </a:solidFill>
                  <a:latin typeface="Calibri" pitchFamily="34" charset="0"/>
                </a:endParaRPr>
              </a:p>
              <a:p>
                <a:pPr>
                  <a:buFont typeface="Courier New" panose="02070309020205020404" pitchFamily="49" charset="0"/>
                  <a:buChar char="o"/>
                  <a:defRPr/>
                </a:pPr>
                <a:endParaRPr lang="en-US" sz="800" b="1" i="1" dirty="0">
                  <a:solidFill>
                    <a:srgbClr val="4F664A"/>
                  </a:solidFill>
                  <a:latin typeface="Calibri" pitchFamily="34" charset="0"/>
                </a:endParaRPr>
              </a:p>
              <a:p>
                <a:pPr>
                  <a:buFont typeface="Courier New" panose="02070309020205020404" pitchFamily="49" charset="0"/>
                  <a:buChar char="o"/>
                  <a:defRPr/>
                </a:pPr>
                <a:r>
                  <a:rPr lang="en-US" sz="2000" b="1" i="1" dirty="0">
                    <a:solidFill>
                      <a:srgbClr val="4F664A"/>
                    </a:solidFill>
                    <a:latin typeface="Calibri" pitchFamily="34" charset="0"/>
                  </a:rPr>
                  <a:t>Scalable, fast, robust </a:t>
                </a:r>
                <a:r>
                  <a:rPr lang="en-US" sz="2000" dirty="0">
                    <a:solidFill>
                      <a:srgbClr val="4F664A"/>
                    </a:solidFill>
                    <a:latin typeface="Calibri" pitchFamily="34" charset="0"/>
                  </a:rPr>
                  <a:t>(we target </a:t>
                </a:r>
                <a:r>
                  <a:rPr lang="en-US" sz="2000" b="1" i="1" dirty="0">
                    <a:solidFill>
                      <a:srgbClr val="4F664A"/>
                    </a:solidFill>
                    <a:latin typeface="Calibri" pitchFamily="34" charset="0"/>
                  </a:rPr>
                  <a:t>real</a:t>
                </a:r>
                <a:r>
                  <a:rPr lang="en-US" sz="2000" dirty="0">
                    <a:solidFill>
                      <a:srgbClr val="4F664A"/>
                    </a:solidFill>
                    <a:latin typeface="Calibri" pitchFamily="34" charset="0"/>
                  </a:rPr>
                  <a:t> engineering problems, e.g., analyses involving failure of bolted components!).</a:t>
                </a:r>
              </a:p>
              <a:p>
                <a:pPr>
                  <a:buFont typeface="Courier New" panose="02070309020205020404" pitchFamily="49" charset="0"/>
                  <a:buChar char="o"/>
                  <a:defRPr/>
                </a:pPr>
                <a:endParaRPr lang="en-US" sz="800" dirty="0">
                  <a:solidFill>
                    <a:srgbClr val="4F664A"/>
                  </a:solidFill>
                  <a:latin typeface="Calibri" pitchFamily="34" charset="0"/>
                </a:endParaRPr>
              </a:p>
              <a:p>
                <a:pPr>
                  <a:buFont typeface="Courier New" panose="02070309020205020404" pitchFamily="49" charset="0"/>
                  <a:buChar char="o"/>
                  <a:defRPr/>
                </a:pPr>
                <a:r>
                  <a:rPr lang="en-US" sz="2000" b="1" i="1" dirty="0">
                    <a:solidFill>
                      <a:srgbClr val="4F664A"/>
                    </a:solidFill>
                    <a:latin typeface="Calibri" pitchFamily="34" charset="0"/>
                  </a:rPr>
                  <a:t>“Plug-and-play” framework</a:t>
                </a:r>
                <a:r>
                  <a:rPr lang="en-US" sz="2000" dirty="0">
                    <a:solidFill>
                      <a:srgbClr val="4F664A"/>
                    </a:solidFill>
                    <a:latin typeface="Calibri" pitchFamily="34" charset="0"/>
                  </a:rPr>
                  <a:t>: simplifies task of meshing complex geometries! </a:t>
                </a:r>
              </a:p>
              <a:p>
                <a:pPr>
                  <a:buFont typeface="Courier New" panose="02070309020205020404" pitchFamily="49" charset="0"/>
                  <a:buChar char="o"/>
                  <a:defRPr/>
                </a:pPr>
                <a:endParaRPr lang="en-US" sz="400" dirty="0">
                  <a:solidFill>
                    <a:srgbClr val="4F664A"/>
                  </a:solidFill>
                  <a:latin typeface="Calibri" pitchFamily="34" charset="0"/>
                </a:endParaRPr>
              </a:p>
              <a:p>
                <a:pPr lvl="1">
                  <a:buClrTx/>
                  <a:buFont typeface="Wingdings" panose="05000000000000000000" pitchFamily="2" charset="2"/>
                  <a:buChar char="Ø"/>
                  <a:defRPr/>
                </a:pPr>
                <a:r>
                  <a:rPr lang="en-US" dirty="0">
                    <a:solidFill>
                      <a:srgbClr val="4F664A"/>
                    </a:solidFill>
                    <a:latin typeface="Calibri" pitchFamily="34" charset="0"/>
                  </a:rPr>
                  <a:t>Ability to couple regions with </a:t>
                </a:r>
                <a:r>
                  <a:rPr lang="en-US" b="1" i="1" dirty="0">
                    <a:solidFill>
                      <a:srgbClr val="4F664A"/>
                    </a:solidFill>
                    <a:latin typeface="Calibri" pitchFamily="34" charset="0"/>
                  </a:rPr>
                  <a:t>different non-conformal meshes</a:t>
                </a:r>
                <a:r>
                  <a:rPr lang="en-US" dirty="0">
                    <a:solidFill>
                      <a:srgbClr val="4F664A"/>
                    </a:solidFill>
                    <a:latin typeface="Calibri" pitchFamily="34" charset="0"/>
                  </a:rPr>
                  <a:t>, </a:t>
                </a:r>
                <a:r>
                  <a:rPr lang="en-US" b="1" i="1" dirty="0">
                    <a:solidFill>
                      <a:srgbClr val="4F664A"/>
                    </a:solidFill>
                    <a:latin typeface="Calibri" pitchFamily="34" charset="0"/>
                  </a:rPr>
                  <a:t>different element types</a:t>
                </a:r>
                <a:r>
                  <a:rPr lang="en-US" i="1" dirty="0">
                    <a:solidFill>
                      <a:srgbClr val="4F664A"/>
                    </a:solidFill>
                    <a:latin typeface="Calibri" pitchFamily="34" charset="0"/>
                  </a:rPr>
                  <a:t> </a:t>
                </a:r>
                <a:r>
                  <a:rPr lang="en-US" dirty="0">
                    <a:solidFill>
                      <a:srgbClr val="4F664A"/>
                    </a:solidFill>
                    <a:latin typeface="Calibri" pitchFamily="34" charset="0"/>
                  </a:rPr>
                  <a:t>and </a:t>
                </a:r>
                <a:r>
                  <a:rPr lang="en-US" b="1" i="1" dirty="0">
                    <a:solidFill>
                      <a:srgbClr val="4F664A"/>
                    </a:solidFill>
                    <a:latin typeface="Calibri" pitchFamily="34" charset="0"/>
                  </a:rPr>
                  <a:t>different levels of refinement.</a:t>
                </a:r>
              </a:p>
              <a:p>
                <a:pPr lvl="1">
                  <a:buClrTx/>
                  <a:buFont typeface="Wingdings" panose="05000000000000000000" pitchFamily="2" charset="2"/>
                  <a:buChar char="Ø"/>
                  <a:defRPr/>
                </a:pPr>
                <a:endParaRPr lang="en-US" sz="400" b="1" i="1" dirty="0">
                  <a:solidFill>
                    <a:srgbClr val="4F664A"/>
                  </a:solidFill>
                  <a:latin typeface="Calibri" pitchFamily="34" charset="0"/>
                </a:endParaRPr>
              </a:p>
              <a:p>
                <a:pPr lvl="1">
                  <a:buClrTx/>
                  <a:buFont typeface="Wingdings" panose="05000000000000000000" pitchFamily="2" charset="2"/>
                  <a:buChar char="Ø"/>
                  <a:defRPr/>
                </a:pPr>
                <a:r>
                  <a:rPr lang="en-US" dirty="0">
                    <a:solidFill>
                      <a:srgbClr val="4F664A"/>
                    </a:solidFill>
                    <a:latin typeface="Calibri" pitchFamily="34" charset="0"/>
                  </a:rPr>
                  <a:t>Ability to use </a:t>
                </a:r>
                <a:r>
                  <a:rPr lang="en-US" b="1" i="1" dirty="0">
                    <a:solidFill>
                      <a:srgbClr val="4F664A"/>
                    </a:solidFill>
                    <a:latin typeface="Calibri" pitchFamily="34" charset="0"/>
                  </a:rPr>
                  <a:t>different solvers/time-integrators </a:t>
                </a:r>
                <a:r>
                  <a:rPr lang="en-US" dirty="0">
                    <a:solidFill>
                      <a:srgbClr val="4F664A"/>
                    </a:solidFill>
                    <a:latin typeface="Calibri" pitchFamily="34" charset="0"/>
                  </a:rPr>
                  <a:t>in different regions.               </a:t>
                </a:r>
                <a:endParaRPr lang="en-US" sz="2400" dirty="0">
                  <a:solidFill>
                    <a:srgbClr val="4F664A"/>
                  </a:solidFill>
                  <a:latin typeface="Calibri" pitchFamily="34" charset="0"/>
                </a:endParaRPr>
              </a:p>
              <a:p>
                <a:pPr lvl="1">
                  <a:buClrTx/>
                  <a:buFont typeface="Wingdings" panose="05000000000000000000" pitchFamily="2" charset="2"/>
                  <a:buChar char="Ø"/>
                  <a:defRPr/>
                </a:pPr>
                <a:endParaRPr lang="en-US" sz="800" dirty="0">
                  <a:solidFill>
                    <a:srgbClr val="4F664A"/>
                  </a:solidFill>
                  <a:latin typeface="Calibri" pitchFamily="34" charset="0"/>
                </a:endParaRPr>
              </a:p>
              <a:p>
                <a:pPr marL="285750" indent="-285750">
                  <a:buFont typeface="Courier New" panose="02070309020205020404" pitchFamily="49" charset="0"/>
                  <a:buChar char="o"/>
                  <a:defRPr/>
                </a:pPr>
                <a:r>
                  <a:rPr lang="en-US" sz="1900" dirty="0">
                    <a:solidFill>
                      <a:srgbClr val="4F664A"/>
                    </a:solidFill>
                    <a:latin typeface="Calibri" pitchFamily="34" charset="0"/>
                  </a:rPr>
                  <a:t>Coupling does not introduce </a:t>
                </a:r>
                <a:r>
                  <a:rPr lang="en-US" sz="1900" b="1" i="1" dirty="0">
                    <a:solidFill>
                      <a:srgbClr val="4F664A"/>
                    </a:solidFill>
                    <a:latin typeface="Calibri" pitchFamily="34" charset="0"/>
                  </a:rPr>
                  <a:t>nonphysical artifacts.</a:t>
                </a:r>
              </a:p>
              <a:p>
                <a:pPr marL="285750" indent="-285750">
                  <a:buFont typeface="Courier New" panose="02070309020205020404" pitchFamily="49" charset="0"/>
                  <a:buChar char="o"/>
                  <a:defRPr/>
                </a:pPr>
                <a:endParaRPr lang="en-US" sz="1000" b="1" i="1" dirty="0">
                  <a:solidFill>
                    <a:srgbClr val="4F664A"/>
                  </a:solidFill>
                  <a:latin typeface="Calibri" pitchFamily="34" charset="0"/>
                </a:endParaRPr>
              </a:p>
              <a:p>
                <a:pPr marL="285750" indent="-285750">
                  <a:buFont typeface="Courier New" panose="02070309020205020404" pitchFamily="49" charset="0"/>
                  <a:buChar char="o"/>
                  <a:defRPr/>
                </a:pPr>
                <a:r>
                  <a:rPr lang="en-US" sz="1900" b="1" i="1" dirty="0">
                    <a:solidFill>
                      <a:srgbClr val="4F664A"/>
                    </a:solidFill>
                    <a:latin typeface="Calibri" pitchFamily="34" charset="0"/>
                  </a:rPr>
                  <a:t>Theoretical</a:t>
                </a:r>
                <a:r>
                  <a:rPr lang="en-US" sz="1900" dirty="0">
                    <a:solidFill>
                      <a:srgbClr val="4F664A"/>
                    </a:solidFill>
                    <a:latin typeface="Calibri" pitchFamily="34" charset="0"/>
                  </a:rPr>
                  <a:t> convergence properties/guarantees</a:t>
                </a:r>
                <a:r>
                  <a:rPr lang="en-US" sz="2000" dirty="0">
                    <a:solidFill>
                      <a:srgbClr val="4F664A"/>
                    </a:solidFill>
                    <a:sym typeface="Wingdings" panose="05000000000000000000" pitchFamily="2" charset="2"/>
                  </a:rPr>
                  <a:t>.</a:t>
                </a:r>
                <a:endParaRPr lang="en-US" sz="1900" dirty="0">
                  <a:solidFill>
                    <a:srgbClr val="4F664A"/>
                  </a:solidFill>
                  <a:latin typeface="Calibri" pitchFamily="34" charset="0"/>
                </a:endParaRPr>
              </a:p>
              <a:p>
                <a:pPr marL="285750" indent="-285750">
                  <a:buFont typeface="Courier New" panose="02070309020205020404" pitchFamily="49" charset="0"/>
                  <a:buChar char="o"/>
                  <a:defRPr/>
                </a:pPr>
                <a:endParaRPr lang="en-US" sz="1900" dirty="0">
                  <a:solidFill>
                    <a:srgbClr val="4F664A"/>
                  </a:solidFill>
                  <a:latin typeface="Calibri" pitchFamily="34" charset="0"/>
                </a:endParaRPr>
              </a:p>
              <a:p>
                <a:pPr>
                  <a:buFont typeface="Courier New" panose="02070309020205020404" pitchFamily="49" charset="0"/>
                  <a:buChar char="o"/>
                  <a:defRPr/>
                </a:pPr>
                <a:endParaRPr lang="en-US" sz="2000" b="1" i="1" dirty="0">
                  <a:solidFill>
                    <a:srgbClr val="4F664A"/>
                  </a:solidFill>
                  <a:latin typeface="Calibri" pitchFamily="34" charset="0"/>
                </a:endParaRPr>
              </a:p>
              <a:p>
                <a:pPr>
                  <a:buFont typeface="Wingdings" panose="05000000000000000000" pitchFamily="2" charset="2"/>
                  <a:buChar char="q"/>
                  <a:defRPr/>
                </a:pPr>
                <a:endParaRPr lang="en-US" sz="2000" dirty="0">
                  <a:solidFill>
                    <a:srgbClr val="4F664A"/>
                  </a:solidFill>
                  <a:latin typeface="Calibri" pitchFamily="34" charset="0"/>
                </a:endParaRPr>
              </a:p>
              <a:p>
                <a:pPr>
                  <a:buFont typeface="Wingdings" panose="05000000000000000000" pitchFamily="2" charset="2"/>
                  <a:buChar char="q"/>
                  <a:defRPr/>
                </a:pPr>
                <a:endParaRPr lang="en-US" sz="2000" dirty="0">
                  <a:solidFill>
                    <a:srgbClr val="4F664A"/>
                  </a:solidFill>
                  <a:latin typeface="Calibri" pitchFamily="34" charset="0"/>
                </a:endParaRPr>
              </a:p>
              <a:p>
                <a:pPr>
                  <a:defRPr/>
                </a:pPr>
                <a:endParaRPr lang="en-US" sz="2000" dirty="0">
                  <a:solidFill>
                    <a:srgbClr val="4F664A"/>
                  </a:solidFill>
                  <a:latin typeface="Calibri" pitchFamily="34" charset="0"/>
                </a:endParaRPr>
              </a:p>
              <a:p>
                <a:pPr>
                  <a:defRPr/>
                </a:pPr>
                <a:endParaRPr lang="en-US" sz="2000" dirty="0">
                  <a:solidFill>
                    <a:srgbClr val="4F664A"/>
                  </a:solidFill>
                  <a:latin typeface="Calibri" pitchFamily="34" charset="0"/>
                </a:endParaRPr>
              </a:p>
            </p:txBody>
          </p:sp>
          <p:sp>
            <p:nvSpPr>
              <p:cNvPr id="2" name="TextBox 1">
                <a:extLst>
                  <a:ext uri="{FF2B5EF4-FFF2-40B4-BE49-F238E27FC236}">
                    <a16:creationId xmlns:a16="http://schemas.microsoft.com/office/drawing/2014/main" id="{426D2FD8-B1AA-43A6-B9D8-0564E48363F8}"/>
                  </a:ext>
                </a:extLst>
              </p:cNvPr>
              <p:cNvSpPr txBox="1"/>
              <p:nvPr/>
            </p:nvSpPr>
            <p:spPr>
              <a:xfrm>
                <a:off x="152193" y="1556361"/>
                <a:ext cx="391886" cy="430887"/>
              </a:xfrm>
              <a:prstGeom prst="rect">
                <a:avLst/>
              </a:prstGeom>
              <a:solidFill>
                <a:schemeClr val="bg1"/>
              </a:solidFill>
            </p:spPr>
            <p:txBody>
              <a:bodyPr wrap="square" rtlCol="0">
                <a:spAutoFit/>
              </a:bodyPr>
              <a:lstStyle/>
              <a:p>
                <a:r>
                  <a:rPr lang="en-US" sz="2200" dirty="0">
                    <a:solidFill>
                      <a:srgbClr val="006600"/>
                    </a:solidFill>
                    <a:sym typeface="Wingdings" panose="05000000000000000000" pitchFamily="2" charset="2"/>
                  </a:rPr>
                  <a:t></a:t>
                </a:r>
                <a:endParaRPr lang="en-US" sz="2200" dirty="0">
                  <a:solidFill>
                    <a:srgbClr val="006600"/>
                  </a:solidFill>
                </a:endParaRPr>
              </a:p>
            </p:txBody>
          </p:sp>
          <p:sp>
            <p:nvSpPr>
              <p:cNvPr id="9" name="TextBox 8">
                <a:extLst>
                  <a:ext uri="{FF2B5EF4-FFF2-40B4-BE49-F238E27FC236}">
                    <a16:creationId xmlns:a16="http://schemas.microsoft.com/office/drawing/2014/main" id="{4E28ECC9-AE40-41FC-86F0-15578093CBB5}"/>
                  </a:ext>
                </a:extLst>
              </p:cNvPr>
              <p:cNvSpPr txBox="1"/>
              <p:nvPr/>
            </p:nvSpPr>
            <p:spPr>
              <a:xfrm>
                <a:off x="152190" y="2067990"/>
                <a:ext cx="391886" cy="430887"/>
              </a:xfrm>
              <a:prstGeom prst="rect">
                <a:avLst/>
              </a:prstGeom>
              <a:solidFill>
                <a:schemeClr val="bg1"/>
              </a:solidFill>
            </p:spPr>
            <p:txBody>
              <a:bodyPr wrap="square" rtlCol="0">
                <a:spAutoFit/>
              </a:bodyPr>
              <a:lstStyle/>
              <a:p>
                <a:r>
                  <a:rPr lang="en-US" sz="2200" dirty="0">
                    <a:solidFill>
                      <a:srgbClr val="006600"/>
                    </a:solidFill>
                    <a:sym typeface="Wingdings" panose="05000000000000000000" pitchFamily="2" charset="2"/>
                  </a:rPr>
                  <a:t></a:t>
                </a:r>
                <a:endParaRPr lang="en-US" sz="2200" dirty="0">
                  <a:solidFill>
                    <a:srgbClr val="006600"/>
                  </a:solidFill>
                </a:endParaRPr>
              </a:p>
            </p:txBody>
          </p:sp>
          <p:sp>
            <p:nvSpPr>
              <p:cNvPr id="10" name="TextBox 9">
                <a:extLst>
                  <a:ext uri="{FF2B5EF4-FFF2-40B4-BE49-F238E27FC236}">
                    <a16:creationId xmlns:a16="http://schemas.microsoft.com/office/drawing/2014/main" id="{3D52487F-914C-4D41-89B5-975A1CBC35FA}"/>
                  </a:ext>
                </a:extLst>
              </p:cNvPr>
              <p:cNvSpPr txBox="1"/>
              <p:nvPr/>
            </p:nvSpPr>
            <p:spPr>
              <a:xfrm>
                <a:off x="163079" y="2561562"/>
                <a:ext cx="391886" cy="430887"/>
              </a:xfrm>
              <a:prstGeom prst="rect">
                <a:avLst/>
              </a:prstGeom>
              <a:solidFill>
                <a:schemeClr val="bg1"/>
              </a:solidFill>
            </p:spPr>
            <p:txBody>
              <a:bodyPr wrap="square" rtlCol="0">
                <a:spAutoFit/>
              </a:bodyPr>
              <a:lstStyle/>
              <a:p>
                <a:r>
                  <a:rPr lang="en-US" sz="2200" dirty="0">
                    <a:solidFill>
                      <a:srgbClr val="006600"/>
                    </a:solidFill>
                    <a:sym typeface="Wingdings" panose="05000000000000000000" pitchFamily="2" charset="2"/>
                  </a:rPr>
                  <a:t></a:t>
                </a:r>
                <a:endParaRPr lang="en-US" sz="2200" dirty="0">
                  <a:solidFill>
                    <a:srgbClr val="006600"/>
                  </a:solidFill>
                </a:endParaRPr>
              </a:p>
            </p:txBody>
          </p:sp>
          <p:sp>
            <p:nvSpPr>
              <p:cNvPr id="11" name="TextBox 10">
                <a:extLst>
                  <a:ext uri="{FF2B5EF4-FFF2-40B4-BE49-F238E27FC236}">
                    <a16:creationId xmlns:a16="http://schemas.microsoft.com/office/drawing/2014/main" id="{6B19369E-8E5D-4A6B-A3A5-F7D4E99C9DE2}"/>
                  </a:ext>
                </a:extLst>
              </p:cNvPr>
              <p:cNvSpPr txBox="1"/>
              <p:nvPr/>
            </p:nvSpPr>
            <p:spPr>
              <a:xfrm>
                <a:off x="163078" y="3391578"/>
                <a:ext cx="391886" cy="430887"/>
              </a:xfrm>
              <a:prstGeom prst="rect">
                <a:avLst/>
              </a:prstGeom>
              <a:solidFill>
                <a:schemeClr val="bg1"/>
              </a:solidFill>
            </p:spPr>
            <p:txBody>
              <a:bodyPr wrap="square" rtlCol="0">
                <a:spAutoFit/>
              </a:bodyPr>
              <a:lstStyle/>
              <a:p>
                <a:r>
                  <a:rPr lang="en-US" sz="2200" dirty="0">
                    <a:solidFill>
                      <a:srgbClr val="006600"/>
                    </a:solidFill>
                    <a:sym typeface="Wingdings" panose="05000000000000000000" pitchFamily="2" charset="2"/>
                  </a:rPr>
                  <a:t></a:t>
                </a:r>
                <a:endParaRPr lang="en-US" sz="2200" dirty="0">
                  <a:solidFill>
                    <a:srgbClr val="006600"/>
                  </a:solidFill>
                </a:endParaRPr>
              </a:p>
            </p:txBody>
          </p:sp>
          <p:sp>
            <p:nvSpPr>
              <p:cNvPr id="12" name="TextBox 11">
                <a:extLst>
                  <a:ext uri="{FF2B5EF4-FFF2-40B4-BE49-F238E27FC236}">
                    <a16:creationId xmlns:a16="http://schemas.microsoft.com/office/drawing/2014/main" id="{EE101475-1096-4BEF-A21C-54859C3D2D3F}"/>
                  </a:ext>
                </a:extLst>
              </p:cNvPr>
              <p:cNvSpPr txBox="1"/>
              <p:nvPr/>
            </p:nvSpPr>
            <p:spPr>
              <a:xfrm>
                <a:off x="544076" y="3810233"/>
                <a:ext cx="391886" cy="430887"/>
              </a:xfrm>
              <a:prstGeom prst="rect">
                <a:avLst/>
              </a:prstGeom>
              <a:solidFill>
                <a:schemeClr val="bg1"/>
              </a:solidFill>
            </p:spPr>
            <p:txBody>
              <a:bodyPr wrap="square" rtlCol="0">
                <a:spAutoFit/>
              </a:bodyPr>
              <a:lstStyle/>
              <a:p>
                <a:r>
                  <a:rPr lang="en-US" sz="2200" dirty="0">
                    <a:solidFill>
                      <a:srgbClr val="006600"/>
                    </a:solidFill>
                    <a:sym typeface="Wingdings" panose="05000000000000000000" pitchFamily="2" charset="2"/>
                  </a:rPr>
                  <a:t></a:t>
                </a:r>
                <a:endParaRPr lang="en-US" sz="2200" dirty="0">
                  <a:solidFill>
                    <a:srgbClr val="006600"/>
                  </a:solidFill>
                </a:endParaRPr>
              </a:p>
            </p:txBody>
          </p:sp>
          <p:sp>
            <p:nvSpPr>
              <p:cNvPr id="13" name="TextBox 12">
                <a:extLst>
                  <a:ext uri="{FF2B5EF4-FFF2-40B4-BE49-F238E27FC236}">
                    <a16:creationId xmlns:a16="http://schemas.microsoft.com/office/drawing/2014/main" id="{4746C9CB-4A6D-4233-B152-2895B3B62D43}"/>
                  </a:ext>
                </a:extLst>
              </p:cNvPr>
              <p:cNvSpPr txBox="1"/>
              <p:nvPr/>
            </p:nvSpPr>
            <p:spPr>
              <a:xfrm>
                <a:off x="152192" y="5058904"/>
                <a:ext cx="391886" cy="430887"/>
              </a:xfrm>
              <a:prstGeom prst="rect">
                <a:avLst/>
              </a:prstGeom>
              <a:solidFill>
                <a:schemeClr val="bg1"/>
              </a:solidFill>
            </p:spPr>
            <p:txBody>
              <a:bodyPr wrap="square" rtlCol="0">
                <a:spAutoFit/>
              </a:bodyPr>
              <a:lstStyle/>
              <a:p>
                <a:r>
                  <a:rPr lang="en-US" sz="2200" dirty="0">
                    <a:solidFill>
                      <a:srgbClr val="006600"/>
                    </a:solidFill>
                    <a:sym typeface="Wingdings" panose="05000000000000000000" pitchFamily="2" charset="2"/>
                  </a:rPr>
                  <a:t></a:t>
                </a:r>
                <a:endParaRPr lang="en-US" sz="2200" dirty="0">
                  <a:solidFill>
                    <a:srgbClr val="006600"/>
                  </a:solidFill>
                </a:endParaRPr>
              </a:p>
            </p:txBody>
          </p:sp>
        </p:grpSp>
        <p:sp>
          <p:nvSpPr>
            <p:cNvPr id="14" name="TextBox 13">
              <a:extLst>
                <a:ext uri="{FF2B5EF4-FFF2-40B4-BE49-F238E27FC236}">
                  <a16:creationId xmlns:a16="http://schemas.microsoft.com/office/drawing/2014/main" id="{469636FC-2C47-4CD5-9215-2E129C3F8C10}"/>
                </a:ext>
              </a:extLst>
            </p:cNvPr>
            <p:cNvSpPr txBox="1"/>
            <p:nvPr/>
          </p:nvSpPr>
          <p:spPr>
            <a:xfrm>
              <a:off x="544076" y="4778201"/>
              <a:ext cx="391886" cy="430887"/>
            </a:xfrm>
            <a:prstGeom prst="rect">
              <a:avLst/>
            </a:prstGeom>
            <a:solidFill>
              <a:schemeClr val="bg1"/>
            </a:solidFill>
          </p:spPr>
          <p:txBody>
            <a:bodyPr wrap="square" rtlCol="0">
              <a:spAutoFit/>
            </a:bodyPr>
            <a:lstStyle/>
            <a:p>
              <a:r>
                <a:rPr lang="en-US" sz="2200" dirty="0">
                  <a:solidFill>
                    <a:srgbClr val="006600"/>
                  </a:solidFill>
                  <a:sym typeface="Wingdings" panose="05000000000000000000" pitchFamily="2" charset="2"/>
                </a:rPr>
                <a:t></a:t>
              </a:r>
              <a:endParaRPr lang="en-US" sz="2200" dirty="0">
                <a:solidFill>
                  <a:srgbClr val="006600"/>
                </a:solidFill>
              </a:endParaRPr>
            </a:p>
          </p:txBody>
        </p:sp>
        <p:sp>
          <p:nvSpPr>
            <p:cNvPr id="15" name="TextBox 14">
              <a:extLst>
                <a:ext uri="{FF2B5EF4-FFF2-40B4-BE49-F238E27FC236}">
                  <a16:creationId xmlns:a16="http://schemas.microsoft.com/office/drawing/2014/main" id="{75758F09-6553-445F-A8F4-373109BF530A}"/>
                </a:ext>
              </a:extLst>
            </p:cNvPr>
            <p:cNvSpPr txBox="1"/>
            <p:nvPr/>
          </p:nvSpPr>
          <p:spPr>
            <a:xfrm>
              <a:off x="161717" y="5813701"/>
              <a:ext cx="391886" cy="430887"/>
            </a:xfrm>
            <a:prstGeom prst="rect">
              <a:avLst/>
            </a:prstGeom>
            <a:solidFill>
              <a:schemeClr val="bg1"/>
            </a:solidFill>
          </p:spPr>
          <p:txBody>
            <a:bodyPr wrap="square" rtlCol="0">
              <a:spAutoFit/>
            </a:bodyPr>
            <a:lstStyle/>
            <a:p>
              <a:r>
                <a:rPr lang="en-US" sz="2200" dirty="0">
                  <a:solidFill>
                    <a:srgbClr val="006600"/>
                  </a:solidFill>
                  <a:sym typeface="Wingdings" panose="05000000000000000000" pitchFamily="2" charset="2"/>
                </a:rPr>
                <a:t></a:t>
              </a:r>
              <a:endParaRPr lang="en-US" sz="2200" dirty="0">
                <a:solidFill>
                  <a:srgbClr val="006600"/>
                </a:solidFill>
              </a:endParaRPr>
            </a:p>
          </p:txBody>
        </p:sp>
      </p:grpSp>
      <p:sp>
        <p:nvSpPr>
          <p:cNvPr id="3" name="Slide Number Placeholder 2">
            <a:extLst>
              <a:ext uri="{FF2B5EF4-FFF2-40B4-BE49-F238E27FC236}">
                <a16:creationId xmlns:a16="http://schemas.microsoft.com/office/drawing/2014/main" id="{53FC834E-927C-4DC6-825B-2E5BF8D055DC}"/>
              </a:ext>
            </a:extLst>
          </p:cNvPr>
          <p:cNvSpPr>
            <a:spLocks noGrp="1"/>
          </p:cNvSpPr>
          <p:nvPr>
            <p:ph type="sldNum" sz="quarter" idx="12"/>
          </p:nvPr>
        </p:nvSpPr>
        <p:spPr/>
        <p:txBody>
          <a:bodyPr/>
          <a:lstStyle/>
          <a:p>
            <a:fld id="{A5E55A7B-7854-E145-92D9-B491DF4BAE2D}" type="slidenum">
              <a:rPr lang="en-US" smtClean="0"/>
              <a:pPr/>
              <a:t>67</a:t>
            </a:fld>
            <a:endParaRPr lang="en-US" dirty="0"/>
          </a:p>
        </p:txBody>
      </p:sp>
    </p:spTree>
    <p:extLst>
      <p:ext uri="{BB962C8B-B14F-4D97-AF65-F5344CB8AC3E}">
        <p14:creationId xmlns:p14="http://schemas.microsoft.com/office/powerpoint/2010/main" val="2331478629"/>
      </p:ext>
    </p:extLst>
  </p:cSld>
  <p:clrMapOvr>
    <a:masterClrMapping/>
  </p:clrMapOvr>
</p:sld>
</file>

<file path=ppt/slides/slide6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Content Placeholder 2"/>
          <p:cNvSpPr txBox="1">
            <a:spLocks/>
          </p:cNvSpPr>
          <p:nvPr/>
        </p:nvSpPr>
        <p:spPr bwMode="auto">
          <a:xfrm>
            <a:off x="72426" y="832206"/>
            <a:ext cx="8814213" cy="3211742"/>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a:buFont typeface="Arial" panose="020B0604020202020204" pitchFamily="34" charset="0"/>
              <a:buChar char="•"/>
            </a:pPr>
            <a:r>
              <a:rPr lang="en-US" sz="2000" dirty="0">
                <a:sym typeface="Wingdings" panose="05000000000000000000" pitchFamily="2" charset="2"/>
              </a:rPr>
              <a:t>Continuing to </a:t>
            </a:r>
            <a:r>
              <a:rPr lang="en-US" sz="2000" b="1" i="1" dirty="0">
                <a:sym typeface="Wingdings" panose="05000000000000000000" pitchFamily="2" charset="2"/>
              </a:rPr>
              <a:t>apply</a:t>
            </a:r>
            <a:r>
              <a:rPr lang="en-US" sz="2000" dirty="0">
                <a:sym typeface="Wingdings" panose="05000000000000000000" pitchFamily="2" charset="2"/>
              </a:rPr>
              <a:t> the S</a:t>
            </a:r>
            <a:r>
              <a:rPr lang="en-US" sz="2000" dirty="0"/>
              <a:t>chwarz alternating method to problems of interest to </a:t>
            </a:r>
            <a:r>
              <a:rPr lang="en-US" sz="2000" b="1" i="1" dirty="0"/>
              <a:t>production</a:t>
            </a:r>
            <a:r>
              <a:rPr lang="en-US" sz="2000" dirty="0"/>
              <a:t> using </a:t>
            </a:r>
            <a:r>
              <a:rPr lang="en-US" sz="2000" i="1" dirty="0"/>
              <a:t>Sierra/SM</a:t>
            </a:r>
            <a:r>
              <a:rPr lang="en-US" sz="2000" dirty="0"/>
              <a:t>.</a:t>
            </a:r>
          </a:p>
          <a:p>
            <a:pPr>
              <a:buFont typeface="Arial" panose="020B0604020202020204" pitchFamily="34" charset="0"/>
              <a:buChar char="•"/>
            </a:pPr>
            <a:endParaRPr lang="en-US" sz="400" dirty="0"/>
          </a:p>
          <a:p>
            <a:pPr>
              <a:buFont typeface="Arial" panose="020B0604020202020204" pitchFamily="34" charset="0"/>
              <a:buChar char="•"/>
            </a:pPr>
            <a:r>
              <a:rPr lang="en-US" sz="2000" dirty="0"/>
              <a:t>Advancing the Schwarz alternating method to enable </a:t>
            </a:r>
            <a:r>
              <a:rPr lang="en-US" sz="2000" b="1" i="1" dirty="0"/>
              <a:t>coupling </a:t>
            </a:r>
            <a:r>
              <a:rPr lang="en-US" sz="2000" dirty="0"/>
              <a:t>of </a:t>
            </a:r>
            <a:r>
              <a:rPr lang="en-US" sz="2000" b="1" i="1" dirty="0"/>
              <a:t>structural elements </a:t>
            </a:r>
            <a:r>
              <a:rPr lang="en-US" sz="2000" dirty="0"/>
              <a:t>to </a:t>
            </a:r>
            <a:r>
              <a:rPr lang="en-US" sz="2000" b="1" i="1" dirty="0"/>
              <a:t>continuum elements</a:t>
            </a:r>
            <a:r>
              <a:rPr lang="en-US" sz="2000" dirty="0"/>
              <a:t>.</a:t>
            </a:r>
          </a:p>
          <a:p>
            <a:pPr>
              <a:buFont typeface="Arial" panose="020B0604020202020204" pitchFamily="34" charset="0"/>
              <a:buChar char="•"/>
            </a:pPr>
            <a:endParaRPr lang="en-US" sz="400" dirty="0"/>
          </a:p>
          <a:p>
            <a:pPr>
              <a:buFont typeface="Arial" panose="020B0604020202020204" pitchFamily="34" charset="0"/>
              <a:buChar char="•"/>
            </a:pPr>
            <a:r>
              <a:rPr lang="en-US" sz="2000" dirty="0"/>
              <a:t>Developing a </a:t>
            </a:r>
            <a:r>
              <a:rPr lang="en-US" sz="2000" b="1" i="1" dirty="0"/>
              <a:t>Schwarz-like algorithm </a:t>
            </a:r>
            <a:r>
              <a:rPr lang="en-US" sz="2000" dirty="0"/>
              <a:t>for simulating </a:t>
            </a:r>
            <a:r>
              <a:rPr lang="en-US" sz="2000" b="1" i="1" dirty="0"/>
              <a:t>contact </a:t>
            </a:r>
            <a:r>
              <a:rPr lang="en-US" sz="2000" dirty="0"/>
              <a:t>to address well-known challenges (contact constraint enforcement, multiple scales).</a:t>
            </a:r>
          </a:p>
          <a:p>
            <a:pPr>
              <a:buFont typeface="Arial" panose="020B0604020202020204" pitchFamily="34" charset="0"/>
              <a:buChar char="•"/>
            </a:pPr>
            <a:endParaRPr lang="en-US" sz="300" b="1" i="1" dirty="0"/>
          </a:p>
          <a:p>
            <a:pPr lvl="1">
              <a:buClr>
                <a:schemeClr val="tx1"/>
              </a:buClr>
              <a:buFont typeface="Wingdings" panose="05000000000000000000" pitchFamily="2" charset="2"/>
              <a:buChar char="Ø"/>
            </a:pPr>
            <a:r>
              <a:rPr lang="en-US" dirty="0"/>
              <a:t>Done by introducing a </a:t>
            </a:r>
            <a:r>
              <a:rPr lang="en-US" b="1" i="1" dirty="0"/>
              <a:t>combination</a:t>
            </a:r>
            <a:r>
              <a:rPr lang="en-US" dirty="0"/>
              <a:t> of </a:t>
            </a:r>
            <a:r>
              <a:rPr lang="en-US" b="1" i="1" dirty="0"/>
              <a:t>Dirichlet</a:t>
            </a:r>
            <a:r>
              <a:rPr lang="en-US" dirty="0"/>
              <a:t> and </a:t>
            </a:r>
            <a:r>
              <a:rPr lang="en-US" b="1" i="1" dirty="0"/>
              <a:t>Neumann</a:t>
            </a:r>
            <a:r>
              <a:rPr lang="en-US" dirty="0"/>
              <a:t> boundary conditions into different subdomains in a </a:t>
            </a:r>
            <a:r>
              <a:rPr lang="en-US" b="1" i="1" dirty="0"/>
              <a:t>non-overlapping</a:t>
            </a:r>
            <a:r>
              <a:rPr lang="en-US" dirty="0"/>
              <a:t> alternating fashion.</a:t>
            </a:r>
          </a:p>
          <a:p>
            <a:pPr lvl="1">
              <a:buClr>
                <a:schemeClr val="tx1"/>
              </a:buClr>
              <a:buFont typeface="Wingdings" panose="05000000000000000000" pitchFamily="2" charset="2"/>
              <a:buChar char="Ø"/>
            </a:pPr>
            <a:r>
              <a:rPr lang="en-US" dirty="0"/>
              <a:t>See the following </a:t>
            </a:r>
            <a:r>
              <a:rPr lang="en-US" b="1" i="1" dirty="0"/>
              <a:t>reference </a:t>
            </a:r>
            <a:r>
              <a:rPr lang="en-US" dirty="0"/>
              <a:t>for more info:</a:t>
            </a:r>
          </a:p>
          <a:p>
            <a:pPr lvl="1">
              <a:buClr>
                <a:schemeClr val="tx1"/>
              </a:buClr>
              <a:buFont typeface="Wingdings" panose="05000000000000000000" pitchFamily="2" charset="2"/>
              <a:buChar char="Ø"/>
            </a:pPr>
            <a:endParaRPr lang="en-US" sz="400" dirty="0"/>
          </a:p>
          <a:p>
            <a:pPr lvl="1">
              <a:buClr>
                <a:schemeClr val="tx1"/>
              </a:buClr>
              <a:buFont typeface="Wingdings" panose="05000000000000000000" pitchFamily="2" charset="2"/>
              <a:buChar char="Ø"/>
            </a:pPr>
            <a:endParaRPr lang="en-US" sz="400" b="0" i="0" dirty="0">
              <a:solidFill>
                <a:srgbClr val="212529"/>
              </a:solidFill>
              <a:effectLst/>
              <a:latin typeface="Calibri" panose="020F0502020204030204" pitchFamily="34" charset="0"/>
              <a:cs typeface="Calibri" panose="020F0502020204030204" pitchFamily="34" charset="0"/>
            </a:endParaRPr>
          </a:p>
          <a:p>
            <a:pPr lvl="1">
              <a:buClr>
                <a:schemeClr val="tx1"/>
              </a:buClr>
              <a:buFont typeface="Wingdings" panose="05000000000000000000" pitchFamily="2" charset="2"/>
              <a:buChar char="Ø"/>
            </a:pPr>
            <a:endParaRPr lang="en-US" dirty="0"/>
          </a:p>
          <a:p>
            <a:pPr lvl="1">
              <a:buClr>
                <a:schemeClr val="tx1"/>
              </a:buClr>
              <a:buFont typeface="Wingdings" panose="05000000000000000000" pitchFamily="2" charset="2"/>
              <a:buChar char="Ø"/>
            </a:pPr>
            <a:endParaRPr lang="en-US" sz="800" dirty="0"/>
          </a:p>
          <a:p>
            <a:pPr marL="0" indent="0">
              <a:buNone/>
            </a:pPr>
            <a:endParaRPr lang="en-US" sz="400" b="1" i="1" dirty="0">
              <a:solidFill>
                <a:srgbClr val="0070C0"/>
              </a:solidFill>
            </a:endParaRPr>
          </a:p>
          <a:p>
            <a:pPr marL="0" indent="0">
              <a:buNone/>
            </a:pPr>
            <a:endParaRPr lang="en-US" sz="2000" dirty="0"/>
          </a:p>
          <a:p>
            <a:pPr marL="0" indent="0">
              <a:buNone/>
            </a:pPr>
            <a:endParaRPr lang="en-US" sz="2000" dirty="0"/>
          </a:p>
          <a:p>
            <a:pPr marL="0" indent="0">
              <a:buNone/>
            </a:pPr>
            <a:endParaRPr lang="en-US" sz="2000" dirty="0"/>
          </a:p>
          <a:p>
            <a:pPr marL="0" indent="0">
              <a:buNone/>
            </a:pPr>
            <a:endParaRPr lang="en-US" sz="2000" dirty="0"/>
          </a:p>
        </p:txBody>
      </p:sp>
      <p:sp>
        <p:nvSpPr>
          <p:cNvPr id="7" name="Title 1"/>
          <p:cNvSpPr txBox="1">
            <a:spLocks/>
          </p:cNvSpPr>
          <p:nvPr/>
        </p:nvSpPr>
        <p:spPr>
          <a:xfrm>
            <a:off x="72426" y="127011"/>
            <a:ext cx="8186271" cy="70519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Ongoing Work and Next Steps</a:t>
            </a:r>
          </a:p>
        </p:txBody>
      </p:sp>
      <p:sp>
        <p:nvSpPr>
          <p:cNvPr id="2" name="Slide Number Placeholder 1">
            <a:extLst>
              <a:ext uri="{FF2B5EF4-FFF2-40B4-BE49-F238E27FC236}">
                <a16:creationId xmlns:a16="http://schemas.microsoft.com/office/drawing/2014/main" id="{2447A8E3-396D-4625-B68B-CE42CA068FA1}"/>
              </a:ext>
            </a:extLst>
          </p:cNvPr>
          <p:cNvSpPr>
            <a:spLocks noGrp="1"/>
          </p:cNvSpPr>
          <p:nvPr>
            <p:ph type="sldNum" sz="quarter" idx="12"/>
          </p:nvPr>
        </p:nvSpPr>
        <p:spPr/>
        <p:txBody>
          <a:bodyPr/>
          <a:lstStyle/>
          <a:p>
            <a:fld id="{A5E55A7B-7854-E145-92D9-B491DF4BAE2D}" type="slidenum">
              <a:rPr lang="en-US" smtClean="0"/>
              <a:pPr/>
              <a:t>68</a:t>
            </a:fld>
            <a:endParaRPr lang="en-US" dirty="0"/>
          </a:p>
        </p:txBody>
      </p:sp>
      <p:sp>
        <p:nvSpPr>
          <p:cNvPr id="5" name="TextBox 4">
            <a:extLst>
              <a:ext uri="{FF2B5EF4-FFF2-40B4-BE49-F238E27FC236}">
                <a16:creationId xmlns:a16="http://schemas.microsoft.com/office/drawing/2014/main" id="{4B99DFF6-BE1F-4391-BC60-67815F37521F}"/>
              </a:ext>
            </a:extLst>
          </p:cNvPr>
          <p:cNvSpPr txBox="1"/>
          <p:nvPr/>
        </p:nvSpPr>
        <p:spPr>
          <a:xfrm>
            <a:off x="102741" y="4529870"/>
            <a:ext cx="8938517" cy="1200329"/>
          </a:xfrm>
          <a:prstGeom prst="rect">
            <a:avLst/>
          </a:prstGeom>
          <a:noFill/>
          <a:ln w="28575">
            <a:solidFill>
              <a:srgbClr val="0070C0"/>
            </a:solidFill>
          </a:ln>
        </p:spPr>
        <p:txBody>
          <a:bodyPr wrap="square" rtlCol="0">
            <a:spAutoFit/>
          </a:bodyPr>
          <a:lstStyle/>
          <a:p>
            <a:pPr algn="ctr"/>
            <a:r>
              <a:rPr lang="en-US" b="0" i="0" dirty="0">
                <a:solidFill>
                  <a:srgbClr val="212529"/>
                </a:solidFill>
                <a:effectLst/>
                <a:latin typeface="Calibri" panose="020F0502020204030204" pitchFamily="34" charset="0"/>
                <a:cs typeface="Calibri" panose="020F0502020204030204" pitchFamily="34" charset="0"/>
              </a:rPr>
              <a:t>J. Hoy, </a:t>
            </a:r>
            <a:r>
              <a:rPr lang="en-US" b="1" i="0" dirty="0">
                <a:solidFill>
                  <a:srgbClr val="212529"/>
                </a:solidFill>
                <a:effectLst/>
                <a:latin typeface="Calibri" panose="020F0502020204030204" pitchFamily="34" charset="0"/>
                <a:cs typeface="Calibri" panose="020F0502020204030204" pitchFamily="34" charset="0"/>
              </a:rPr>
              <a:t>I. Tezaur</a:t>
            </a:r>
            <a:r>
              <a:rPr lang="en-US" b="0" i="0" dirty="0">
                <a:solidFill>
                  <a:srgbClr val="212529"/>
                </a:solidFill>
                <a:effectLst/>
                <a:latin typeface="Calibri" panose="020F0502020204030204" pitchFamily="34" charset="0"/>
                <a:cs typeface="Calibri" panose="020F0502020204030204" pitchFamily="34" charset="0"/>
              </a:rPr>
              <a:t>, A. Mota. "The Schwarz alternating method for multiscale contact mechanics". in </a:t>
            </a:r>
            <a:r>
              <a:rPr lang="en-US" b="0" i="1" dirty="0">
                <a:solidFill>
                  <a:srgbClr val="212529"/>
                </a:solidFill>
                <a:effectLst/>
                <a:latin typeface="Calibri" panose="020F0502020204030204" pitchFamily="34" charset="0"/>
                <a:cs typeface="Calibri" panose="020F0502020204030204" pitchFamily="34" charset="0"/>
              </a:rPr>
              <a:t>Computer Science Research Institute Summer Proceedings 2021, </a:t>
            </a:r>
            <a:r>
              <a:rPr lang="en-US" b="0" i="0" dirty="0">
                <a:solidFill>
                  <a:srgbClr val="212529"/>
                </a:solidFill>
                <a:effectLst/>
                <a:latin typeface="Calibri" panose="020F0502020204030204" pitchFamily="34" charset="0"/>
                <a:cs typeface="Calibri" panose="020F0502020204030204" pitchFamily="34" charset="0"/>
              </a:rPr>
              <a:t>J.D. Smith and E. Galvan, eds., Technical Report SAND2021-0653R, Sandia National Labs, 360-378, 2021.</a:t>
            </a:r>
          </a:p>
          <a:p>
            <a:pPr algn="ctr"/>
            <a:r>
              <a:rPr lang="en-US" b="0" i="0" dirty="0">
                <a:solidFill>
                  <a:srgbClr val="212529"/>
                </a:solidFill>
                <a:effectLst/>
                <a:latin typeface="Calibri" panose="020F0502020204030204" pitchFamily="34" charset="0"/>
                <a:cs typeface="Calibri" panose="020F0502020204030204" pitchFamily="34" charset="0"/>
              </a:rPr>
              <a:t> (</a:t>
            </a:r>
            <a:r>
              <a:rPr lang="en-US" b="0" i="0" dirty="0">
                <a:solidFill>
                  <a:srgbClr val="212529"/>
                </a:solidFill>
                <a:effectLst/>
                <a:latin typeface="Calibri" panose="020F0502020204030204" pitchFamily="34" charset="0"/>
                <a:cs typeface="Calibri" panose="020F0502020204030204" pitchFamily="34" charset="0"/>
                <a:hlinkClick r:id="rId3"/>
              </a:rPr>
              <a:t>https://www.sandia.gov/ccr/csri-summer-programs/2021-proceedings/</a:t>
            </a:r>
            <a:r>
              <a:rPr lang="en-US" b="0" i="0" dirty="0">
                <a:solidFill>
                  <a:srgbClr val="212529"/>
                </a:solidFill>
                <a:effectLst/>
                <a:latin typeface="Calibri" panose="020F0502020204030204" pitchFamily="34" charset="0"/>
                <a:cs typeface="Calibri" panose="020F0502020204030204" pitchFamily="34" charset="0"/>
              </a:rPr>
              <a:t>)</a:t>
            </a:r>
            <a:endParaRPr lang="en-US" dirty="0"/>
          </a:p>
        </p:txBody>
      </p:sp>
      <p:sp>
        <p:nvSpPr>
          <p:cNvPr id="9" name="TextBox 8">
            <a:extLst>
              <a:ext uri="{FF2B5EF4-FFF2-40B4-BE49-F238E27FC236}">
                <a16:creationId xmlns:a16="http://schemas.microsoft.com/office/drawing/2014/main" id="{F0195C45-A85F-46B1-A047-F3CB412C5515}"/>
              </a:ext>
            </a:extLst>
          </p:cNvPr>
          <p:cNvSpPr txBox="1"/>
          <p:nvPr/>
        </p:nvSpPr>
        <p:spPr>
          <a:xfrm>
            <a:off x="626723" y="5934117"/>
            <a:ext cx="6585735" cy="400110"/>
          </a:xfrm>
          <a:prstGeom prst="rect">
            <a:avLst/>
          </a:prstGeom>
          <a:noFill/>
        </p:spPr>
        <p:txBody>
          <a:bodyPr wrap="square" rtlCol="0">
            <a:spAutoFit/>
          </a:bodyPr>
          <a:lstStyle/>
          <a:p>
            <a:pPr marL="285750" indent="-285750">
              <a:buFont typeface="Wingdings" panose="05000000000000000000" pitchFamily="2" charset="2"/>
              <a:buChar char="Ø"/>
            </a:pPr>
            <a:r>
              <a:rPr lang="en-US" sz="2000" b="1" i="1" dirty="0">
                <a:latin typeface="Calibri" panose="020F0502020204030204" pitchFamily="34" charset="0"/>
                <a:cs typeface="Calibri" panose="020F0502020204030204" pitchFamily="34" charset="0"/>
              </a:rPr>
              <a:t>Journal article </a:t>
            </a:r>
            <a:r>
              <a:rPr lang="en-US" sz="2000" dirty="0">
                <a:latin typeface="Calibri" panose="020F0502020204030204" pitchFamily="34" charset="0"/>
                <a:cs typeface="Calibri" panose="020F0502020204030204" pitchFamily="34" charset="0"/>
              </a:rPr>
              <a:t>with D. Koliesnikova in preparation.</a:t>
            </a:r>
          </a:p>
        </p:txBody>
      </p:sp>
    </p:spTree>
    <p:extLst>
      <p:ext uri="{BB962C8B-B14F-4D97-AF65-F5344CB8AC3E}">
        <p14:creationId xmlns:p14="http://schemas.microsoft.com/office/powerpoint/2010/main" val="2467472299"/>
      </p:ext>
    </p:extLst>
  </p:cSld>
  <p:clrMapOvr>
    <a:masterClrMapping/>
  </p:clrMapOvr>
</p:sld>
</file>

<file path=ppt/slides/slide6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1"/>
          <p:cNvSpPr txBox="1">
            <a:spLocks/>
          </p:cNvSpPr>
          <p:nvPr/>
        </p:nvSpPr>
        <p:spPr>
          <a:xfrm>
            <a:off x="152400" y="49492"/>
            <a:ext cx="8186271" cy="433589"/>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References – Part 1  </a:t>
            </a:r>
          </a:p>
        </p:txBody>
      </p:sp>
      <p:sp>
        <p:nvSpPr>
          <p:cNvPr id="4" name="TextBox 3"/>
          <p:cNvSpPr txBox="1"/>
          <p:nvPr/>
        </p:nvSpPr>
        <p:spPr>
          <a:xfrm>
            <a:off x="76200" y="725399"/>
            <a:ext cx="8991600" cy="5570756"/>
          </a:xfrm>
          <a:prstGeom prst="rect">
            <a:avLst/>
          </a:prstGeom>
          <a:ln>
            <a:noFill/>
          </a:ln>
        </p:spPr>
        <p:style>
          <a:lnRef idx="2">
            <a:schemeClr val="accent3"/>
          </a:lnRef>
          <a:fillRef idx="1">
            <a:schemeClr val="lt1"/>
          </a:fillRef>
          <a:effectRef idx="0">
            <a:schemeClr val="accent3"/>
          </a:effectRef>
          <a:fontRef idx="minor">
            <a:schemeClr val="dk1"/>
          </a:fontRef>
        </p:style>
        <p:txBody>
          <a:bodyPr wrap="square" rtlCol="0">
            <a:spAutoFit/>
          </a:bodyPr>
          <a:lstStyle/>
          <a:p>
            <a:r>
              <a:rPr lang="en-US" sz="1600" dirty="0">
                <a:solidFill>
                  <a:schemeClr val="tx1"/>
                </a:solidFill>
                <a:latin typeface="Calibri" panose="020F0502020204030204" pitchFamily="34" charset="0"/>
              </a:rPr>
              <a:t>[1] M.A. </a:t>
            </a:r>
            <a:r>
              <a:rPr lang="en-US" sz="1600" dirty="0" err="1">
                <a:solidFill>
                  <a:schemeClr val="tx1"/>
                </a:solidFill>
                <a:latin typeface="Calibri" panose="020F0502020204030204" pitchFamily="34" charset="0"/>
              </a:rPr>
              <a:t>Heroux</a:t>
            </a:r>
            <a:r>
              <a:rPr lang="en-US" sz="1600" dirty="0">
                <a:solidFill>
                  <a:schemeClr val="tx1"/>
                </a:solidFill>
                <a:latin typeface="Calibri" panose="020F0502020204030204" pitchFamily="34" charset="0"/>
              </a:rPr>
              <a:t> </a:t>
            </a:r>
            <a:r>
              <a:rPr lang="en-US" sz="1600" i="1" dirty="0">
                <a:solidFill>
                  <a:schemeClr val="tx1"/>
                </a:solidFill>
                <a:latin typeface="Calibri" panose="020F0502020204030204" pitchFamily="34" charset="0"/>
              </a:rPr>
              <a:t>et al.  </a:t>
            </a:r>
            <a:r>
              <a:rPr lang="en-US" sz="1600" dirty="0">
                <a:solidFill>
                  <a:schemeClr val="tx1"/>
                </a:solidFill>
                <a:latin typeface="Calibri" panose="020F0502020204030204" pitchFamily="34" charset="0"/>
              </a:rPr>
              <a:t>“An overview of the </a:t>
            </a:r>
            <a:r>
              <a:rPr lang="en-US" sz="1600" dirty="0" err="1">
                <a:solidFill>
                  <a:schemeClr val="tx1"/>
                </a:solidFill>
                <a:latin typeface="Calibri" panose="020F0502020204030204" pitchFamily="34" charset="0"/>
              </a:rPr>
              <a:t>Trilinos</a:t>
            </a:r>
            <a:r>
              <a:rPr lang="en-US" sz="1600" dirty="0">
                <a:solidFill>
                  <a:schemeClr val="tx1"/>
                </a:solidFill>
                <a:latin typeface="Calibri" panose="020F0502020204030204" pitchFamily="34" charset="0"/>
              </a:rPr>
              <a:t> project.”  </a:t>
            </a:r>
            <a:r>
              <a:rPr lang="en-US" sz="1600" i="1" dirty="0">
                <a:solidFill>
                  <a:schemeClr val="tx1"/>
                </a:solidFill>
                <a:latin typeface="Calibri" panose="020F0502020204030204" pitchFamily="34" charset="0"/>
              </a:rPr>
              <a:t>ACM Trans. Math. </a:t>
            </a:r>
            <a:r>
              <a:rPr lang="en-US" sz="1600" i="1" dirty="0" err="1">
                <a:solidFill>
                  <a:schemeClr val="tx1"/>
                </a:solidFill>
                <a:latin typeface="Calibri" panose="020F0502020204030204" pitchFamily="34" charset="0"/>
              </a:rPr>
              <a:t>Softw</a:t>
            </a:r>
            <a:r>
              <a:rPr lang="en-US" sz="1600" i="1" dirty="0">
                <a:solidFill>
                  <a:schemeClr val="tx1"/>
                </a:solidFill>
                <a:latin typeface="Calibri" panose="020F0502020204030204" pitchFamily="34" charset="0"/>
              </a:rPr>
              <a:t>. </a:t>
            </a:r>
            <a:r>
              <a:rPr lang="en-US" sz="1600" dirty="0">
                <a:solidFill>
                  <a:schemeClr val="tx1"/>
                </a:solidFill>
                <a:latin typeface="Calibri" panose="020F0502020204030204" pitchFamily="34" charset="0"/>
              </a:rPr>
              <a:t>31(3) (2005)</a:t>
            </a:r>
          </a:p>
          <a:p>
            <a:endParaRPr lang="en-US" sz="400" dirty="0">
              <a:solidFill>
                <a:schemeClr val="tx1"/>
              </a:solidFill>
              <a:latin typeface="Calibri" panose="020F0502020204030204" pitchFamily="34" charset="0"/>
            </a:endParaRPr>
          </a:p>
          <a:p>
            <a:r>
              <a:rPr lang="en-US" sz="1600" dirty="0">
                <a:solidFill>
                  <a:schemeClr val="tx1"/>
                </a:solidFill>
                <a:latin typeface="Calibri" panose="020F0502020204030204" pitchFamily="34" charset="0"/>
              </a:rPr>
              <a:t>[2] </a:t>
            </a:r>
            <a:r>
              <a:rPr lang="en-US" sz="1600" dirty="0">
                <a:latin typeface="Calibri" panose="020F0502020204030204" pitchFamily="34" charset="0"/>
              </a:rPr>
              <a:t>A. Salinger, </a:t>
            </a:r>
            <a:r>
              <a:rPr lang="en-US" sz="1600" i="1" dirty="0">
                <a:latin typeface="Calibri" panose="020F0502020204030204" pitchFamily="34" charset="0"/>
              </a:rPr>
              <a:t>et al.</a:t>
            </a:r>
            <a:r>
              <a:rPr lang="en-US" sz="1600" dirty="0">
                <a:latin typeface="Calibri" panose="020F0502020204030204" pitchFamily="34" charset="0"/>
              </a:rPr>
              <a:t> "Albany: Using Agile Components to Develop a Flexible, Generic Multiphysics Analysis Code", </a:t>
            </a:r>
            <a:r>
              <a:rPr lang="en-US" sz="1600" i="1" dirty="0">
                <a:latin typeface="Calibri" panose="020F0502020204030204" pitchFamily="34" charset="0"/>
              </a:rPr>
              <a:t>Int. J. Multiscale </a:t>
            </a:r>
            <a:r>
              <a:rPr lang="en-US" sz="1600" i="1" dirty="0" err="1">
                <a:latin typeface="Calibri" panose="020F0502020204030204" pitchFamily="34" charset="0"/>
              </a:rPr>
              <a:t>Comput</a:t>
            </a:r>
            <a:r>
              <a:rPr lang="en-US" sz="1600" i="1" dirty="0">
                <a:latin typeface="Calibri" panose="020F0502020204030204" pitchFamily="34" charset="0"/>
              </a:rPr>
              <a:t>. </a:t>
            </a:r>
            <a:r>
              <a:rPr lang="en-US" sz="1600" i="1" dirty="0" err="1">
                <a:latin typeface="Calibri" panose="020F0502020204030204" pitchFamily="34" charset="0"/>
              </a:rPr>
              <a:t>Engng</a:t>
            </a:r>
            <a:r>
              <a:rPr lang="en-US" sz="1600" dirty="0">
                <a:latin typeface="Calibri" panose="020F0502020204030204" pitchFamily="34" charset="0"/>
              </a:rPr>
              <a:t>. 14(4) (2016) 415-438.</a:t>
            </a:r>
          </a:p>
          <a:p>
            <a:endParaRPr lang="en-US" sz="400" dirty="0">
              <a:solidFill>
                <a:schemeClr val="tx1"/>
              </a:solidFill>
              <a:latin typeface="Calibri" panose="020F0502020204030204" pitchFamily="34" charset="0"/>
            </a:endParaRPr>
          </a:p>
          <a:p>
            <a:r>
              <a:rPr lang="en-US" sz="1600" dirty="0">
                <a:solidFill>
                  <a:schemeClr val="tx1"/>
                </a:solidFill>
                <a:latin typeface="Calibri" panose="020F0502020204030204" pitchFamily="34" charset="0"/>
              </a:rPr>
              <a:t>[3] </a:t>
            </a:r>
            <a:r>
              <a:rPr lang="de-DE" sz="1600" dirty="0">
                <a:solidFill>
                  <a:schemeClr val="tx1"/>
                </a:solidFill>
                <a:latin typeface="Calibri" panose="020F0502020204030204" pitchFamily="34" charset="0"/>
              </a:rPr>
              <a:t>H. Schwarz. “Über einen Grenzübergang durch alternierendes Verfahren”. In: Vierteljahrsschriftder Naturforschenden Gesellschaft in Zurich 15 (1870), pp. 272–286.</a:t>
            </a:r>
          </a:p>
          <a:p>
            <a:endParaRPr lang="de-DE" sz="400" dirty="0">
              <a:solidFill>
                <a:schemeClr val="tx1"/>
              </a:solidFill>
              <a:latin typeface="Calibri" panose="020F0502020204030204" pitchFamily="34" charset="0"/>
            </a:endParaRPr>
          </a:p>
          <a:p>
            <a:r>
              <a:rPr lang="de-DE" sz="1600" dirty="0">
                <a:solidFill>
                  <a:schemeClr val="tx1"/>
                </a:solidFill>
                <a:latin typeface="Calibri" panose="020F0502020204030204" pitchFamily="34" charset="0"/>
              </a:rPr>
              <a:t>[4] S.L. Sobolev. “Schwarz’s Algorithm in Elasticity Theory”. In: Selected Works of S.L Sobolev. Volume I: equations of mathematical physics, computational mathematics and cubature formulats. Ed. By G.V. Demidenko and V.L. Vaskevich. New York: Springer, 2006.</a:t>
            </a:r>
          </a:p>
          <a:p>
            <a:endParaRPr lang="en-US" sz="400" dirty="0">
              <a:latin typeface="Calibri" panose="020F0502020204030204" pitchFamily="34" charset="0"/>
            </a:endParaRPr>
          </a:p>
          <a:p>
            <a:r>
              <a:rPr lang="en-US" sz="1600" dirty="0">
                <a:latin typeface="Calibri" panose="020F0502020204030204" pitchFamily="34" charset="0"/>
              </a:rPr>
              <a:t>[5] S. </a:t>
            </a:r>
            <a:r>
              <a:rPr lang="en-US" sz="1600" dirty="0" err="1">
                <a:latin typeface="Calibri" panose="020F0502020204030204" pitchFamily="34" charset="0"/>
              </a:rPr>
              <a:t>Mikhlin</a:t>
            </a:r>
            <a:r>
              <a:rPr lang="en-US" sz="1600" dirty="0">
                <a:latin typeface="Calibri" panose="020F0502020204030204" pitchFamily="34" charset="0"/>
              </a:rPr>
              <a:t>. “On the Schwarz algorithm”. In: Proceedings of the USSR Academy of Sciences (in Russian) 77 (1951), pp. 569–571.</a:t>
            </a:r>
          </a:p>
          <a:p>
            <a:endParaRPr lang="en-US" sz="400" dirty="0">
              <a:latin typeface="Calibri" panose="020F0502020204030204" pitchFamily="34" charset="0"/>
            </a:endParaRPr>
          </a:p>
          <a:p>
            <a:r>
              <a:rPr lang="en-US" sz="1600" dirty="0">
                <a:latin typeface="Calibri" panose="020F0502020204030204" pitchFamily="34" charset="0"/>
              </a:rPr>
              <a:t>[6] D.J. Evans et al. “The convergence rate of the Schwarz alternating procedure (II): For two-dimensional problems”. In: International Journal for Computer Mathematics 20.3–4 (1986), pp. 325–339.</a:t>
            </a:r>
          </a:p>
          <a:p>
            <a:endParaRPr lang="en-US" sz="400" dirty="0">
              <a:latin typeface="Calibri" panose="020F0502020204030204" pitchFamily="34" charset="0"/>
            </a:endParaRPr>
          </a:p>
          <a:p>
            <a:r>
              <a:rPr lang="en-US" sz="1600" dirty="0">
                <a:latin typeface="Calibri" panose="020F0502020204030204" pitchFamily="34" charset="0"/>
              </a:rPr>
              <a:t>[7] P.L. Lions. “On the Schwarz alternating method I.” In: 1988, First International Symposium on Domain Decomposition methods for Partial Differential Equations, SIAM, Philadelphia.</a:t>
            </a:r>
          </a:p>
          <a:p>
            <a:endParaRPr lang="en-US" sz="400" dirty="0">
              <a:latin typeface="Calibri" panose="020F0502020204030204" pitchFamily="34" charset="0"/>
            </a:endParaRPr>
          </a:p>
          <a:p>
            <a:r>
              <a:rPr lang="en-US" sz="1600" dirty="0">
                <a:latin typeface="Calibri" panose="020F0502020204030204" pitchFamily="34" charset="0"/>
              </a:rPr>
              <a:t>[8] </a:t>
            </a:r>
            <a:r>
              <a:rPr lang="en-US" sz="1600" dirty="0">
                <a:latin typeface="Calibri" panose="020F0502020204030204" pitchFamily="34" charset="0"/>
                <a:cs typeface="Calibri" panose="020F0502020204030204" pitchFamily="34" charset="0"/>
              </a:rPr>
              <a:t>SIERRA Solid Mechanics Team. Sierra/Solid Mechanics 4.48 User’s Guide. Tech. rep. SAND2018-2961. Sandia National Laboratories Report, Oct. 2018. </a:t>
            </a:r>
          </a:p>
          <a:p>
            <a:endParaRPr lang="en-US" sz="400" dirty="0">
              <a:solidFill>
                <a:srgbClr val="0070C0"/>
              </a:solidFill>
              <a:latin typeface="Calibri" panose="020F0502020204030204" pitchFamily="34" charset="0"/>
              <a:cs typeface="Calibri" panose="020F0502020204030204" pitchFamily="34" charset="0"/>
            </a:endParaRPr>
          </a:p>
          <a:p>
            <a:r>
              <a:rPr lang="en-US" sz="1600" dirty="0">
                <a:solidFill>
                  <a:srgbClr val="0070C0"/>
                </a:solidFill>
                <a:latin typeface="Calibri" panose="020F0502020204030204" pitchFamily="34" charset="0"/>
                <a:cs typeface="Calibri" panose="020F0502020204030204" pitchFamily="34" charset="0"/>
              </a:rPr>
              <a:t>[9] A. Mota, </a:t>
            </a:r>
            <a:r>
              <a:rPr lang="en-US" sz="1600" b="1" dirty="0">
                <a:solidFill>
                  <a:srgbClr val="0070C0"/>
                </a:solidFill>
                <a:latin typeface="Calibri" panose="020F0502020204030204" pitchFamily="34" charset="0"/>
                <a:cs typeface="Calibri" panose="020F0502020204030204" pitchFamily="34" charset="0"/>
              </a:rPr>
              <a:t>I. Tezaur</a:t>
            </a:r>
            <a:r>
              <a:rPr lang="en-US" sz="1600" dirty="0">
                <a:solidFill>
                  <a:srgbClr val="0070C0"/>
                </a:solidFill>
                <a:latin typeface="Calibri" panose="020F0502020204030204" pitchFamily="34" charset="0"/>
                <a:cs typeface="Calibri" panose="020F0502020204030204" pitchFamily="34" charset="0"/>
              </a:rPr>
              <a:t>, C. Alleman. "The Schwarz Alternating Method in Solid Mechanics", </a:t>
            </a:r>
            <a:r>
              <a:rPr lang="en-US" sz="1600" i="1" dirty="0" err="1">
                <a:solidFill>
                  <a:srgbClr val="0070C0"/>
                </a:solidFill>
                <a:latin typeface="Calibri" panose="020F0502020204030204" pitchFamily="34" charset="0"/>
                <a:cs typeface="Calibri" panose="020F0502020204030204" pitchFamily="34" charset="0"/>
              </a:rPr>
              <a:t>Comput</a:t>
            </a:r>
            <a:r>
              <a:rPr lang="en-US" sz="1600" i="1" dirty="0">
                <a:solidFill>
                  <a:srgbClr val="0070C0"/>
                </a:solidFill>
                <a:latin typeface="Calibri" panose="020F0502020204030204" pitchFamily="34" charset="0"/>
                <a:cs typeface="Calibri" panose="020F0502020204030204" pitchFamily="34" charset="0"/>
              </a:rPr>
              <a:t>. Meth. Appl. Mech. </a:t>
            </a:r>
            <a:r>
              <a:rPr lang="en-US" sz="1600" i="1" dirty="0" err="1">
                <a:solidFill>
                  <a:srgbClr val="0070C0"/>
                </a:solidFill>
                <a:latin typeface="Calibri" panose="020F0502020204030204" pitchFamily="34" charset="0"/>
                <a:cs typeface="Calibri" panose="020F0502020204030204" pitchFamily="34" charset="0"/>
              </a:rPr>
              <a:t>Engng</a:t>
            </a:r>
            <a:r>
              <a:rPr lang="en-US" sz="1600" i="1" dirty="0">
                <a:solidFill>
                  <a:srgbClr val="0070C0"/>
                </a:solidFill>
                <a:latin typeface="Calibri" panose="020F0502020204030204" pitchFamily="34" charset="0"/>
                <a:cs typeface="Calibri" panose="020F0502020204030204" pitchFamily="34" charset="0"/>
              </a:rPr>
              <a:t>. </a:t>
            </a:r>
            <a:r>
              <a:rPr lang="en-US" sz="1600" dirty="0">
                <a:solidFill>
                  <a:srgbClr val="0070C0"/>
                </a:solidFill>
                <a:latin typeface="Calibri" panose="020F0502020204030204" pitchFamily="34" charset="0"/>
                <a:cs typeface="Calibri" panose="020F0502020204030204" pitchFamily="34" charset="0"/>
              </a:rPr>
              <a:t>319 (2017), 19-51.  </a:t>
            </a:r>
          </a:p>
          <a:p>
            <a:endParaRPr lang="en-US" sz="400" dirty="0">
              <a:solidFill>
                <a:srgbClr val="0070C0"/>
              </a:solidFill>
              <a:latin typeface="Calibri" panose="020F0502020204030204" pitchFamily="34" charset="0"/>
              <a:cs typeface="Calibri" panose="020F0502020204030204" pitchFamily="34" charset="0"/>
            </a:endParaRPr>
          </a:p>
          <a:p>
            <a:r>
              <a:rPr lang="en-US" sz="1600" dirty="0">
                <a:solidFill>
                  <a:srgbClr val="0070C0"/>
                </a:solidFill>
                <a:latin typeface="Calibri" panose="020F0502020204030204" pitchFamily="34" charset="0"/>
                <a:cs typeface="Calibri" panose="020F0502020204030204" pitchFamily="34" charset="0"/>
              </a:rPr>
              <a:t>[10] A. Mota, </a:t>
            </a:r>
            <a:r>
              <a:rPr lang="en-US" sz="1600" b="1" dirty="0">
                <a:solidFill>
                  <a:srgbClr val="0070C0"/>
                </a:solidFill>
                <a:latin typeface="Calibri" panose="020F0502020204030204" pitchFamily="34" charset="0"/>
                <a:cs typeface="Calibri" panose="020F0502020204030204" pitchFamily="34" charset="0"/>
              </a:rPr>
              <a:t>I. Tezaur</a:t>
            </a:r>
            <a:r>
              <a:rPr lang="en-US" sz="1600" dirty="0">
                <a:solidFill>
                  <a:srgbClr val="0070C0"/>
                </a:solidFill>
                <a:latin typeface="Calibri" panose="020F0502020204030204" pitchFamily="34" charset="0"/>
                <a:cs typeface="Calibri" panose="020F0502020204030204" pitchFamily="34" charset="0"/>
              </a:rPr>
              <a:t>, G. Phlipot. "The Schwarz Alternating Method for Dynamic Solid Mechanics”, </a:t>
            </a:r>
            <a:r>
              <a:rPr lang="en-US" sz="1600" i="1" dirty="0" err="1">
                <a:solidFill>
                  <a:srgbClr val="0070C0"/>
                </a:solidFill>
                <a:latin typeface="Calibri" panose="020F0502020204030204" pitchFamily="34" charset="0"/>
                <a:cs typeface="Calibri" panose="020F0502020204030204" pitchFamily="34" charset="0"/>
              </a:rPr>
              <a:t>Comput</a:t>
            </a:r>
            <a:r>
              <a:rPr lang="en-US" sz="1600" i="1" dirty="0">
                <a:solidFill>
                  <a:srgbClr val="0070C0"/>
                </a:solidFill>
                <a:latin typeface="Calibri" panose="020F0502020204030204" pitchFamily="34" charset="0"/>
                <a:cs typeface="Calibri" panose="020F0502020204030204" pitchFamily="34" charset="0"/>
              </a:rPr>
              <a:t>. Meth. Appl. Mech. </a:t>
            </a:r>
            <a:r>
              <a:rPr lang="en-US" sz="1600" i="1" dirty="0" err="1">
                <a:solidFill>
                  <a:srgbClr val="0070C0"/>
                </a:solidFill>
                <a:latin typeface="Calibri" panose="020F0502020204030204" pitchFamily="34" charset="0"/>
                <a:cs typeface="Calibri" panose="020F0502020204030204" pitchFamily="34" charset="0"/>
              </a:rPr>
              <a:t>Engng</a:t>
            </a:r>
            <a:r>
              <a:rPr lang="en-US" sz="1600" i="1" dirty="0">
                <a:solidFill>
                  <a:srgbClr val="0070C0"/>
                </a:solidFill>
                <a:latin typeface="Calibri" panose="020F0502020204030204" pitchFamily="34" charset="0"/>
                <a:cs typeface="Calibri" panose="020F0502020204030204" pitchFamily="34" charset="0"/>
              </a:rPr>
              <a:t>. </a:t>
            </a:r>
            <a:r>
              <a:rPr lang="en-US" sz="1600" dirty="0">
                <a:solidFill>
                  <a:srgbClr val="0070C0"/>
                </a:solidFill>
                <a:latin typeface="Calibri" panose="020F0502020204030204" pitchFamily="34" charset="0"/>
                <a:cs typeface="Calibri" panose="020F0502020204030204" pitchFamily="34" charset="0"/>
              </a:rPr>
              <a:t>121 (21) (2022) 5036-5071.</a:t>
            </a:r>
          </a:p>
        </p:txBody>
      </p:sp>
      <p:sp>
        <p:nvSpPr>
          <p:cNvPr id="2" name="Slide Number Placeholder 1">
            <a:extLst>
              <a:ext uri="{FF2B5EF4-FFF2-40B4-BE49-F238E27FC236}">
                <a16:creationId xmlns:a16="http://schemas.microsoft.com/office/drawing/2014/main" id="{7C77C6F2-569E-4476-BF52-945E8BB57311}"/>
              </a:ext>
            </a:extLst>
          </p:cNvPr>
          <p:cNvSpPr>
            <a:spLocks noGrp="1"/>
          </p:cNvSpPr>
          <p:nvPr>
            <p:ph type="sldNum" sz="quarter" idx="12"/>
          </p:nvPr>
        </p:nvSpPr>
        <p:spPr/>
        <p:txBody>
          <a:bodyPr/>
          <a:lstStyle/>
          <a:p>
            <a:fld id="{A5E55A7B-7854-E145-92D9-B491DF4BAE2D}" type="slidenum">
              <a:rPr lang="en-US" smtClean="0"/>
              <a:pPr/>
              <a:t>69</a:t>
            </a:fld>
            <a:endParaRPr lang="en-US" dirty="0"/>
          </a:p>
        </p:txBody>
      </p:sp>
    </p:spTree>
    <p:extLst>
      <p:ext uri="{BB962C8B-B14F-4D97-AF65-F5344CB8AC3E}">
        <p14:creationId xmlns:p14="http://schemas.microsoft.com/office/powerpoint/2010/main" val="4277343805"/>
      </p:ext>
    </p:extLst>
  </p:cSld>
  <p:clrMapOvr>
    <a:masterClrMapping/>
  </p:clrMapOvr>
</p:sld>
</file>

<file path=ppt/slides/slide7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 name="Picture 6" descr="Diagram&#10;&#10;Description automatically generated">
            <a:extLst>
              <a:ext uri="{FF2B5EF4-FFF2-40B4-BE49-F238E27FC236}">
                <a16:creationId xmlns:a16="http://schemas.microsoft.com/office/drawing/2014/main" id="{4DEDE73E-F27A-4E8A-AFEC-DAC5059E9626}"/>
              </a:ext>
            </a:extLst>
          </p:cNvPr>
          <p:cNvPicPr>
            <a:picLocks noChangeAspect="1"/>
          </p:cNvPicPr>
          <p:nvPr/>
        </p:nvPicPr>
        <p:blipFill>
          <a:blip r:embed="rId3"/>
          <a:stretch>
            <a:fillRect/>
          </a:stretch>
        </p:blipFill>
        <p:spPr>
          <a:xfrm>
            <a:off x="4654410" y="3804456"/>
            <a:ext cx="4489590" cy="2406679"/>
          </a:xfrm>
          <a:prstGeom prst="rect">
            <a:avLst/>
          </a:prstGeom>
        </p:spPr>
      </p:pic>
      <p:sp>
        <p:nvSpPr>
          <p:cNvPr id="101" name="TextShape 1"/>
          <p:cNvSpPr txBox="1"/>
          <p:nvPr/>
        </p:nvSpPr>
        <p:spPr>
          <a:xfrm>
            <a:off x="304800" y="0"/>
            <a:ext cx="8229240" cy="991440"/>
          </a:xfrm>
          <a:prstGeom prst="rect">
            <a:avLst/>
          </a:prstGeom>
          <a:noFill/>
          <a:ln>
            <a:noFill/>
          </a:ln>
        </p:spPr>
        <p:txBody>
          <a:bodyPr anchor="ctr"/>
          <a:lstStyle/>
          <a:p>
            <a:r>
              <a:rPr lang="en-US" sz="3600" dirty="0">
                <a:latin typeface="Calibri" panose="020F0502020204030204" pitchFamily="34" charset="0"/>
              </a:rPr>
              <a:t>Outline</a:t>
            </a:r>
            <a:endParaRPr sz="3600" dirty="0">
              <a:latin typeface="Calibri" panose="020F0502020204030204" pitchFamily="34" charset="0"/>
            </a:endParaRPr>
          </a:p>
        </p:txBody>
      </p:sp>
      <p:sp>
        <p:nvSpPr>
          <p:cNvPr id="102" name="TextShape 2"/>
          <p:cNvSpPr txBox="1"/>
          <p:nvPr/>
        </p:nvSpPr>
        <p:spPr>
          <a:xfrm>
            <a:off x="73739" y="991440"/>
            <a:ext cx="6450351" cy="5348870"/>
          </a:xfrm>
          <a:prstGeom prst="rect">
            <a:avLst/>
          </a:prstGeom>
          <a:noFill/>
          <a:ln>
            <a:noFill/>
          </a:ln>
        </p:spPr>
        <p:txBody>
          <a:bodyPr/>
          <a:lstStyle/>
          <a:p>
            <a:pPr marL="457200" indent="-457200">
              <a:buAutoNum type="arabicPeriod"/>
            </a:pPr>
            <a:r>
              <a:rPr lang="en-US" sz="2400" dirty="0">
                <a:latin typeface="Calibri" panose="020F0502020204030204" pitchFamily="34" charset="0"/>
              </a:rPr>
              <a:t>Alternating Schwarz Method for Coupling of Full Order Models (FOMs) in Solid Mechanics</a:t>
            </a:r>
          </a:p>
          <a:p>
            <a:pPr marL="457200" indent="-457200">
              <a:buAutoNum type="arabicPeriod"/>
            </a:pPr>
            <a:endParaRPr lang="en-US" sz="400" dirty="0">
              <a:latin typeface="Calibri" panose="020F0502020204030204" pitchFamily="34" charset="0"/>
            </a:endParaRPr>
          </a:p>
          <a:p>
            <a:pPr marL="914400" lvl="1" indent="-457200">
              <a:buFont typeface="Arial" panose="020B0604020202020204" pitchFamily="34" charset="0"/>
              <a:buChar char="•"/>
            </a:pPr>
            <a:r>
              <a:rPr lang="en-US" sz="2400" dirty="0">
                <a:latin typeface="Calibri" panose="020F0502020204030204" pitchFamily="34" charset="0"/>
              </a:rPr>
              <a:t>Motivation &amp; Background</a:t>
            </a:r>
          </a:p>
          <a:p>
            <a:pPr marL="914400" lvl="1" indent="-457200">
              <a:buFont typeface="Arial" panose="020B0604020202020204" pitchFamily="34" charset="0"/>
              <a:buChar char="•"/>
            </a:pPr>
            <a:endParaRPr lang="en-US" sz="400" dirty="0">
              <a:latin typeface="Calibri" panose="020F0502020204030204" pitchFamily="34" charset="0"/>
            </a:endParaRPr>
          </a:p>
          <a:p>
            <a:pPr marL="914400" lvl="1" indent="-457200">
              <a:buFont typeface="Arial" panose="020B0604020202020204" pitchFamily="34" charset="0"/>
              <a:buChar char="•"/>
            </a:pPr>
            <a:r>
              <a:rPr lang="en-US" sz="2400" dirty="0" err="1">
                <a:latin typeface="Calibri" panose="020F0502020204030204" pitchFamily="34" charset="0"/>
              </a:rPr>
              <a:t>Quasistatics</a:t>
            </a:r>
            <a:endParaRPr lang="en-US" sz="2400" dirty="0">
              <a:latin typeface="Calibri" panose="020F0502020204030204" pitchFamily="34" charset="0"/>
            </a:endParaRPr>
          </a:p>
          <a:p>
            <a:pPr marL="914400" lvl="1" indent="-457200">
              <a:buFont typeface="Arial" panose="020B0604020202020204" pitchFamily="34" charset="0"/>
              <a:buChar char="•"/>
            </a:pPr>
            <a:endParaRPr lang="en-US" sz="400" dirty="0">
              <a:latin typeface="Calibri" panose="020F0502020204030204" pitchFamily="34" charset="0"/>
            </a:endParaRPr>
          </a:p>
          <a:p>
            <a:pPr marL="914400" lvl="1" indent="-457200">
              <a:buFont typeface="Arial" panose="020B0604020202020204" pitchFamily="34" charset="0"/>
              <a:buChar char="•"/>
            </a:pPr>
            <a:r>
              <a:rPr lang="en-US" sz="2400" dirty="0">
                <a:latin typeface="Calibri" panose="020F0502020204030204" pitchFamily="34" charset="0"/>
              </a:rPr>
              <a:t>Extension to Dynamics </a:t>
            </a:r>
          </a:p>
          <a:p>
            <a:pPr marL="914400" lvl="1" indent="-457200">
              <a:buFont typeface="Arial" panose="020B0604020202020204" pitchFamily="34" charset="0"/>
              <a:buChar char="•"/>
            </a:pPr>
            <a:endParaRPr lang="en-US" sz="400" dirty="0">
              <a:latin typeface="Calibri" panose="020F0502020204030204" pitchFamily="34" charset="0"/>
            </a:endParaRPr>
          </a:p>
          <a:p>
            <a:pPr marL="914400" lvl="1" indent="-457200">
              <a:buFont typeface="Arial" panose="020B0604020202020204" pitchFamily="34" charset="0"/>
              <a:buChar char="•"/>
            </a:pPr>
            <a:r>
              <a:rPr lang="en-US" sz="2400" dirty="0">
                <a:latin typeface="Calibri" panose="020F0502020204030204" pitchFamily="34" charset="0"/>
              </a:rPr>
              <a:t>Summary &amp; Next Steps</a:t>
            </a:r>
          </a:p>
          <a:p>
            <a:pPr lvl="1"/>
            <a:endParaRPr lang="en-US" sz="2400" dirty="0">
              <a:latin typeface="Calibri" panose="020F0502020204030204" pitchFamily="34" charset="0"/>
            </a:endParaRPr>
          </a:p>
          <a:p>
            <a:pPr marL="457200" indent="-457200">
              <a:buAutoNum type="arabicPeriod"/>
            </a:pPr>
            <a:r>
              <a:rPr lang="en-US" sz="2400" b="1" dirty="0">
                <a:latin typeface="Calibri" panose="020F0502020204030204" pitchFamily="34" charset="0"/>
              </a:rPr>
              <a:t>Alternating Schwarz Method for                          FOM-ROM* and ROM-ROM Coupling</a:t>
            </a:r>
          </a:p>
          <a:p>
            <a:pPr marL="457200" indent="-457200">
              <a:buAutoNum type="arabicPeriod"/>
            </a:pPr>
            <a:endParaRPr lang="en-US" sz="400" b="1" dirty="0">
              <a:latin typeface="Calibri" panose="020F0502020204030204" pitchFamily="34" charset="0"/>
            </a:endParaRPr>
          </a:p>
          <a:p>
            <a:pPr marL="914400" lvl="1" indent="-457200">
              <a:buFont typeface="Arial" panose="020B0604020202020204" pitchFamily="34" charset="0"/>
              <a:buChar char="•"/>
            </a:pPr>
            <a:r>
              <a:rPr lang="en-US" sz="2400" b="1" dirty="0">
                <a:latin typeface="Calibri" panose="020F0502020204030204" pitchFamily="34" charset="0"/>
              </a:rPr>
              <a:t>Motivation &amp; Background </a:t>
            </a:r>
          </a:p>
          <a:p>
            <a:pPr marL="914400" lvl="1" indent="-457200">
              <a:buFont typeface="Arial" panose="020B0604020202020204" pitchFamily="34" charset="0"/>
              <a:buChar char="•"/>
            </a:pPr>
            <a:endParaRPr lang="en-US" sz="400" dirty="0">
              <a:latin typeface="Calibri" panose="020F0502020204030204" pitchFamily="34" charset="0"/>
            </a:endParaRPr>
          </a:p>
          <a:p>
            <a:pPr marL="914400" lvl="1" indent="-457200">
              <a:buFont typeface="Arial" panose="020B0604020202020204" pitchFamily="34" charset="0"/>
              <a:buChar char="•"/>
            </a:pPr>
            <a:r>
              <a:rPr lang="en-US" sz="2400" dirty="0">
                <a:latin typeface="Calibri" panose="020F0502020204030204" pitchFamily="34" charset="0"/>
              </a:rPr>
              <a:t>Demonstration</a:t>
            </a:r>
          </a:p>
          <a:p>
            <a:pPr marL="914400" lvl="1" indent="-457200">
              <a:buFont typeface="Arial" panose="020B0604020202020204" pitchFamily="34" charset="0"/>
              <a:buChar char="•"/>
            </a:pPr>
            <a:endParaRPr lang="en-US" sz="400" dirty="0">
              <a:latin typeface="Calibri" panose="020F0502020204030204" pitchFamily="34" charset="0"/>
            </a:endParaRPr>
          </a:p>
          <a:p>
            <a:pPr marL="914400" lvl="1" indent="-457200">
              <a:buFont typeface="Arial" panose="020B0604020202020204" pitchFamily="34" charset="0"/>
              <a:buChar char="•"/>
            </a:pPr>
            <a:r>
              <a:rPr lang="en-US" sz="2400" dirty="0">
                <a:latin typeface="Calibri" panose="020F0502020204030204" pitchFamily="34" charset="0"/>
              </a:rPr>
              <a:t>Ongoing &amp; Future Work</a:t>
            </a:r>
          </a:p>
          <a:p>
            <a:pPr marL="914400" lvl="1" indent="-457200">
              <a:buFont typeface="Arial" panose="020B0604020202020204" pitchFamily="34" charset="0"/>
              <a:buChar char="•"/>
            </a:pPr>
            <a:endParaRPr lang="en-US" sz="2400" dirty="0">
              <a:latin typeface="Calibri" panose="020F0502020204030204" pitchFamily="34" charset="0"/>
            </a:endParaRPr>
          </a:p>
          <a:p>
            <a:pPr marL="914400" lvl="1" indent="-457200">
              <a:buFont typeface="Arial" panose="020B0604020202020204" pitchFamily="34" charset="0"/>
              <a:buChar char="•"/>
            </a:pPr>
            <a:endParaRPr lang="en-US" sz="2400" dirty="0">
              <a:latin typeface="Calibri" panose="020F0502020204030204" pitchFamily="34" charset="0"/>
            </a:endParaRPr>
          </a:p>
          <a:p>
            <a:endParaRPr sz="2400" dirty="0">
              <a:latin typeface="Calibri" panose="020F0502020204030204" pitchFamily="34" charset="0"/>
            </a:endParaRPr>
          </a:p>
        </p:txBody>
      </p:sp>
      <p:sp>
        <p:nvSpPr>
          <p:cNvPr id="2" name="Slide Number Placeholder 1">
            <a:extLst>
              <a:ext uri="{FF2B5EF4-FFF2-40B4-BE49-F238E27FC236}">
                <a16:creationId xmlns:a16="http://schemas.microsoft.com/office/drawing/2014/main" id="{805E14DB-F505-4B6E-B151-6BAAB23A7FBF}"/>
              </a:ext>
            </a:extLst>
          </p:cNvPr>
          <p:cNvSpPr>
            <a:spLocks noGrp="1"/>
          </p:cNvSpPr>
          <p:nvPr>
            <p:ph type="sldNum" sz="quarter" idx="12"/>
          </p:nvPr>
        </p:nvSpPr>
        <p:spPr/>
        <p:txBody>
          <a:bodyPr/>
          <a:lstStyle/>
          <a:p>
            <a:fld id="{A5E55A7B-7854-E145-92D9-B491DF4BAE2D}" type="slidenum">
              <a:rPr lang="en-US" smtClean="0"/>
              <a:pPr/>
              <a:t>70</a:t>
            </a:fld>
            <a:endParaRPr lang="en-US" dirty="0"/>
          </a:p>
        </p:txBody>
      </p:sp>
      <p:pic>
        <p:nvPicPr>
          <p:cNvPr id="8" name="Picture 7">
            <a:extLst>
              <a:ext uri="{FF2B5EF4-FFF2-40B4-BE49-F238E27FC236}">
                <a16:creationId xmlns:a16="http://schemas.microsoft.com/office/drawing/2014/main" id="{2DDDE8A6-7E41-4A84-BF6B-FBF8927911C3}"/>
              </a:ext>
            </a:extLst>
          </p:cNvPr>
          <p:cNvPicPr>
            <a:picLocks noChangeAspect="1"/>
          </p:cNvPicPr>
          <p:nvPr/>
        </p:nvPicPr>
        <p:blipFill>
          <a:blip r:embed="rId4"/>
          <a:stretch>
            <a:fillRect/>
          </a:stretch>
        </p:blipFill>
        <p:spPr>
          <a:xfrm>
            <a:off x="6404682" y="2041573"/>
            <a:ext cx="2799522" cy="1434538"/>
          </a:xfrm>
          <a:prstGeom prst="rect">
            <a:avLst/>
          </a:prstGeom>
        </p:spPr>
      </p:pic>
      <p:pic>
        <p:nvPicPr>
          <p:cNvPr id="9" name="Picture 8">
            <a:extLst>
              <a:ext uri="{FF2B5EF4-FFF2-40B4-BE49-F238E27FC236}">
                <a16:creationId xmlns:a16="http://schemas.microsoft.com/office/drawing/2014/main" id="{4721F3D3-2161-486D-80E0-DC9C4C41D8C5}"/>
              </a:ext>
            </a:extLst>
          </p:cNvPr>
          <p:cNvPicPr>
            <a:picLocks noChangeAspect="1"/>
          </p:cNvPicPr>
          <p:nvPr/>
        </p:nvPicPr>
        <p:blipFill>
          <a:blip r:embed="rId5"/>
          <a:stretch>
            <a:fillRect/>
          </a:stretch>
        </p:blipFill>
        <p:spPr>
          <a:xfrm>
            <a:off x="6404682" y="646865"/>
            <a:ext cx="2739318" cy="1434538"/>
          </a:xfrm>
          <a:prstGeom prst="rect">
            <a:avLst/>
          </a:prstGeom>
        </p:spPr>
      </p:pic>
      <p:sp>
        <p:nvSpPr>
          <p:cNvPr id="3" name="TextBox 2">
            <a:extLst>
              <a:ext uri="{FF2B5EF4-FFF2-40B4-BE49-F238E27FC236}">
                <a16:creationId xmlns:a16="http://schemas.microsoft.com/office/drawing/2014/main" id="{9C17EAC9-2546-4C83-9D8B-C19B660FE055}"/>
              </a:ext>
            </a:extLst>
          </p:cNvPr>
          <p:cNvSpPr txBox="1"/>
          <p:nvPr/>
        </p:nvSpPr>
        <p:spPr>
          <a:xfrm>
            <a:off x="0" y="6500219"/>
            <a:ext cx="4911047" cy="369332"/>
          </a:xfrm>
          <a:prstGeom prst="rect">
            <a:avLst/>
          </a:prstGeom>
          <a:noFill/>
        </p:spPr>
        <p:txBody>
          <a:bodyPr wrap="square" rtlCol="0">
            <a:spAutoFit/>
          </a:bodyPr>
          <a:lstStyle/>
          <a:p>
            <a:r>
              <a:rPr lang="en-US" dirty="0">
                <a:solidFill>
                  <a:schemeClr val="bg1"/>
                </a:solidFill>
                <a:latin typeface="Calibri" panose="020F0502020204030204" pitchFamily="34" charset="0"/>
                <a:cs typeface="Calibri" panose="020F0502020204030204" pitchFamily="34" charset="0"/>
              </a:rPr>
              <a:t>* Projection-based Reduced Order Model</a:t>
            </a:r>
          </a:p>
        </p:txBody>
      </p:sp>
    </p:spTree>
    <p:extLst>
      <p:ext uri="{BB962C8B-B14F-4D97-AF65-F5344CB8AC3E}">
        <p14:creationId xmlns:p14="http://schemas.microsoft.com/office/powerpoint/2010/main" val="2809033370"/>
      </p:ext>
    </p:extLst>
  </p:cSld>
  <p:clrMapOvr>
    <a:masterClrMapping/>
  </p:clrMapOvr>
  <p:timing>
    <p:tnLst>
      <p:par>
        <p:cTn id="1" dur="indefinite" restart="never" nodeType="tmRoot">
          <p:childTnLst>
            <p:seq>
              <p:cTn id="2" nodeType="mainSeq"/>
              <p:prevCondLst>
                <p:cond evt="onPrev" delay="0">
                  <p:tgtEl>
                    <p:sldTgt/>
                  </p:tgtEl>
                </p:cond>
              </p:prevCondLst>
              <p:nextCondLst>
                <p:cond evt="onNext" delay="0">
                  <p:tgtEl>
                    <p:sldTgt/>
                  </p:tgtEl>
                </p:cond>
              </p:nextCondLst>
            </p:seq>
          </p:childTnLst>
        </p:cTn>
      </p:par>
    </p:tnLst>
  </p:timing>
</p:sld>
</file>

<file path=ppt/slides/slide7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Slide Number Placeholder 3">
            <a:extLst>
              <a:ext uri="{FF2B5EF4-FFF2-40B4-BE49-F238E27FC236}">
                <a16:creationId xmlns:a16="http://schemas.microsoft.com/office/drawing/2014/main" id="{82FD5723-502C-46C5-A627-0508C05AAF47}"/>
              </a:ext>
            </a:extLst>
          </p:cNvPr>
          <p:cNvSpPr>
            <a:spLocks noGrp="1"/>
          </p:cNvSpPr>
          <p:nvPr>
            <p:ph type="sldNum" sz="quarter" idx="12"/>
          </p:nvPr>
        </p:nvSpPr>
        <p:spPr/>
        <p:txBody>
          <a:bodyPr/>
          <a:lstStyle/>
          <a:p>
            <a:fld id="{6113E31D-E2AB-40D1-8B51-AFA5AFEF393A}" type="slidenum">
              <a:rPr lang="en-US" smtClean="0"/>
              <a:t>71</a:t>
            </a:fld>
            <a:endParaRPr lang="en-US" dirty="0"/>
          </a:p>
        </p:txBody>
      </p:sp>
      <p:sp>
        <p:nvSpPr>
          <p:cNvPr id="8" name="TextBox 7"/>
          <p:cNvSpPr txBox="1"/>
          <p:nvPr/>
        </p:nvSpPr>
        <p:spPr>
          <a:xfrm>
            <a:off x="197873" y="800766"/>
            <a:ext cx="6654061" cy="646331"/>
          </a:xfrm>
          <a:prstGeom prst="rect">
            <a:avLst/>
          </a:prstGeom>
          <a:solidFill>
            <a:srgbClr val="FEFDD7"/>
          </a:solidFill>
        </p:spPr>
        <p:txBody>
          <a:bodyPr wrap="square" rtlCol="0">
            <a:spAutoFit/>
          </a:bodyPr>
          <a:lstStyle/>
          <a:p>
            <a:pPr algn="ctr"/>
            <a:r>
              <a:rPr lang="en-US" dirty="0">
                <a:latin typeface="Calibri" panose="020F0502020204030204" pitchFamily="34" charset="0"/>
                <a:cs typeface="Calibri" panose="020F0502020204030204" pitchFamily="34" charset="0"/>
              </a:rPr>
              <a:t>The past decades have seen tremendous investment in </a:t>
            </a:r>
            <a:r>
              <a:rPr lang="en-US" b="1" dirty="0">
                <a:latin typeface="Calibri" panose="020F0502020204030204" pitchFamily="34" charset="0"/>
                <a:cs typeface="Calibri" panose="020F0502020204030204" pitchFamily="34" charset="0"/>
              </a:rPr>
              <a:t>simulation frameworks</a:t>
            </a:r>
            <a:r>
              <a:rPr lang="en-US" dirty="0">
                <a:latin typeface="Calibri" panose="020F0502020204030204" pitchFamily="34" charset="0"/>
                <a:cs typeface="Calibri" panose="020F0502020204030204" pitchFamily="34" charset="0"/>
              </a:rPr>
              <a:t> for </a:t>
            </a:r>
            <a:r>
              <a:rPr lang="en-US" b="1" dirty="0">
                <a:latin typeface="Calibri" panose="020F0502020204030204" pitchFamily="34" charset="0"/>
                <a:cs typeface="Calibri" panose="020F0502020204030204" pitchFamily="34" charset="0"/>
              </a:rPr>
              <a:t>coupled multi-scale </a:t>
            </a:r>
            <a:r>
              <a:rPr lang="en-US" dirty="0">
                <a:latin typeface="Calibri" panose="020F0502020204030204" pitchFamily="34" charset="0"/>
                <a:cs typeface="Calibri" panose="020F0502020204030204" pitchFamily="34" charset="0"/>
              </a:rPr>
              <a:t>and </a:t>
            </a:r>
            <a:r>
              <a:rPr lang="en-US" b="1" dirty="0">
                <a:latin typeface="Calibri" panose="020F0502020204030204" pitchFamily="34" charset="0"/>
                <a:cs typeface="Calibri" panose="020F0502020204030204" pitchFamily="34" charset="0"/>
              </a:rPr>
              <a:t>multi-physics</a:t>
            </a:r>
            <a:r>
              <a:rPr lang="en-US" dirty="0">
                <a:latin typeface="Calibri" panose="020F0502020204030204" pitchFamily="34" charset="0"/>
                <a:cs typeface="Calibri" panose="020F0502020204030204" pitchFamily="34" charset="0"/>
              </a:rPr>
              <a:t> problems.  </a:t>
            </a:r>
          </a:p>
        </p:txBody>
      </p:sp>
      <p:sp>
        <p:nvSpPr>
          <p:cNvPr id="47" name="TextBox 46">
            <a:extLst>
              <a:ext uri="{FF2B5EF4-FFF2-40B4-BE49-F238E27FC236}">
                <a16:creationId xmlns:a16="http://schemas.microsoft.com/office/drawing/2014/main" id="{03E78A8F-85A5-8948-94A5-C230761C2842}"/>
              </a:ext>
            </a:extLst>
          </p:cNvPr>
          <p:cNvSpPr txBox="1"/>
          <p:nvPr/>
        </p:nvSpPr>
        <p:spPr>
          <a:xfrm>
            <a:off x="4089817" y="4178317"/>
            <a:ext cx="2680853" cy="1169551"/>
          </a:xfrm>
          <a:prstGeom prst="rect">
            <a:avLst/>
          </a:prstGeom>
          <a:noFill/>
        </p:spPr>
        <p:txBody>
          <a:bodyPr wrap="square" rtlCol="0">
            <a:spAutoFit/>
          </a:bodyPr>
          <a:lstStyle/>
          <a:p>
            <a:pPr marL="214313" indent="-214313">
              <a:buFont typeface="Arial" panose="020B0604020202020204" pitchFamily="34" charset="0"/>
              <a:buChar char="•"/>
            </a:pPr>
            <a:r>
              <a:rPr lang="en-US" sz="1400" dirty="0">
                <a:solidFill>
                  <a:srgbClr val="000000"/>
                </a:solidFill>
                <a:latin typeface="Calibri" panose="020F0502020204030204" pitchFamily="34" charset="0"/>
                <a:cs typeface="Calibri" panose="020F0502020204030204" pitchFamily="34" charset="0"/>
              </a:rPr>
              <a:t>Monolithic (Lagrange multipliers)</a:t>
            </a:r>
          </a:p>
          <a:p>
            <a:pPr marL="214313" indent="-214313">
              <a:buFont typeface="Arial" panose="020B0604020202020204" pitchFamily="34" charset="0"/>
              <a:buChar char="•"/>
            </a:pPr>
            <a:r>
              <a:rPr lang="en-US" sz="1400" dirty="0">
                <a:solidFill>
                  <a:srgbClr val="000000"/>
                </a:solidFill>
                <a:latin typeface="Calibri" panose="020F0502020204030204" pitchFamily="34" charset="0"/>
                <a:cs typeface="Calibri" panose="020F0502020204030204" pitchFamily="34" charset="0"/>
              </a:rPr>
              <a:t>Partitioned (loose) coupling</a:t>
            </a:r>
          </a:p>
          <a:p>
            <a:pPr marL="214313" indent="-214313">
              <a:buFont typeface="Arial" panose="020B0604020202020204" pitchFamily="34" charset="0"/>
              <a:buChar char="•"/>
            </a:pPr>
            <a:r>
              <a:rPr lang="en-US" sz="1400" dirty="0">
                <a:solidFill>
                  <a:srgbClr val="000000"/>
                </a:solidFill>
                <a:latin typeface="Calibri" panose="020F0502020204030204" pitchFamily="34" charset="0"/>
                <a:cs typeface="Calibri" panose="020F0502020204030204" pitchFamily="34" charset="0"/>
              </a:rPr>
              <a:t>Iterative (Schwarz, optimization)</a:t>
            </a:r>
          </a:p>
        </p:txBody>
      </p:sp>
      <p:grpSp>
        <p:nvGrpSpPr>
          <p:cNvPr id="16" name="Group 15">
            <a:extLst>
              <a:ext uri="{FF2B5EF4-FFF2-40B4-BE49-F238E27FC236}">
                <a16:creationId xmlns:a16="http://schemas.microsoft.com/office/drawing/2014/main" id="{3FDA63DF-7C3E-E443-B84A-388E253F20B6}"/>
              </a:ext>
            </a:extLst>
          </p:cNvPr>
          <p:cNvGrpSpPr/>
          <p:nvPr/>
        </p:nvGrpSpPr>
        <p:grpSpPr>
          <a:xfrm>
            <a:off x="534674" y="2946541"/>
            <a:ext cx="1191401" cy="815873"/>
            <a:chOff x="681448" y="1788720"/>
            <a:chExt cx="1588534" cy="1087830"/>
          </a:xfrm>
        </p:grpSpPr>
        <p:sp>
          <p:nvSpPr>
            <p:cNvPr id="19" name="AutoShape 17">
              <a:extLst>
                <a:ext uri="{FF2B5EF4-FFF2-40B4-BE49-F238E27FC236}">
                  <a16:creationId xmlns:a16="http://schemas.microsoft.com/office/drawing/2014/main" id="{FA4E105A-BEBF-8F4B-BDBB-063AD9002F1F}"/>
                </a:ext>
              </a:extLst>
            </p:cNvPr>
            <p:cNvSpPr>
              <a:spLocks noChangeAspect="1" noChangeArrowheads="1"/>
            </p:cNvSpPr>
            <p:nvPr/>
          </p:nvSpPr>
          <p:spPr bwMode="auto">
            <a:xfrm>
              <a:off x="681448" y="1788720"/>
              <a:ext cx="1588534" cy="1087830"/>
            </a:xfrm>
            <a:prstGeom prst="roundRect">
              <a:avLst>
                <a:gd name="adj" fmla="val 10260"/>
              </a:avLst>
            </a:prstGeom>
            <a:solidFill>
              <a:sysClr val="window" lastClr="FFFFFF"/>
            </a:solidFill>
            <a:ln w="25400" cap="flat" cmpd="sng" algn="ctr">
              <a:solidFill>
                <a:srgbClr val="726056"/>
              </a:solidFill>
              <a:prstDash val="solid"/>
              <a:headEnd/>
              <a:tailEnd/>
            </a:ln>
            <a:effectLst/>
          </p:spPr>
          <p:txBody>
            <a:bodyPr wrap="none" anchor="ctr">
              <a:prstTxWarp prst="textNoShape">
                <a:avLst/>
              </a:prstTxWarp>
            </a:bodyPr>
            <a:lstStyle/>
            <a:p>
              <a:pPr defTabSz="685800">
                <a:defRPr/>
              </a:pPr>
              <a:endParaRPr lang="en-US" sz="1350" kern="0">
                <a:solidFill>
                  <a:prstClr val="black"/>
                </a:solidFill>
                <a:latin typeface="Arial"/>
              </a:endParaRPr>
            </a:p>
          </p:txBody>
        </p:sp>
        <p:sp>
          <p:nvSpPr>
            <p:cNvPr id="20" name="AutoShape 17">
              <a:extLst>
                <a:ext uri="{FF2B5EF4-FFF2-40B4-BE49-F238E27FC236}">
                  <a16:creationId xmlns:a16="http://schemas.microsoft.com/office/drawing/2014/main" id="{197BBF4D-2602-B645-96B5-305427141C2F}"/>
                </a:ext>
              </a:extLst>
            </p:cNvPr>
            <p:cNvSpPr>
              <a:spLocks noChangeArrowheads="1"/>
            </p:cNvSpPr>
            <p:nvPr/>
          </p:nvSpPr>
          <p:spPr bwMode="auto">
            <a:xfrm>
              <a:off x="807067" y="1877239"/>
              <a:ext cx="635418" cy="435134"/>
            </a:xfrm>
            <a:prstGeom prst="roundRect">
              <a:avLst>
                <a:gd name="adj" fmla="val 16667"/>
              </a:avLst>
            </a:prstGeom>
            <a:solidFill>
              <a:srgbClr val="726056"/>
            </a:solidFill>
            <a:ln w="25400" cap="flat" cmpd="sng" algn="ctr">
              <a:noFill/>
              <a:prstDash val="solid"/>
              <a:headEnd/>
              <a:tailEnd/>
            </a:ln>
            <a:effectLst/>
          </p:spPr>
          <p:txBody>
            <a:bodyPr wrap="none" anchor="ctr">
              <a:prstTxWarp prst="textNoShape">
                <a:avLst/>
              </a:prstTxWarp>
            </a:bodyPr>
            <a:lstStyle/>
            <a:p>
              <a:pPr algn="ctr" defTabSz="685800">
                <a:defRPr/>
              </a:pPr>
              <a:r>
                <a:rPr lang="en-US" sz="1050" i="1" kern="0" dirty="0">
                  <a:solidFill>
                    <a:prstClr val="white"/>
                  </a:solidFill>
                  <a:latin typeface="Times"/>
                  <a:cs typeface="Times"/>
                </a:rPr>
                <a:t>M</a:t>
              </a:r>
              <a:r>
                <a:rPr lang="en-US" sz="1050" i="1" kern="0" baseline="-25000" dirty="0">
                  <a:solidFill>
                    <a:prstClr val="white"/>
                  </a:solidFill>
                  <a:latin typeface="Times"/>
                  <a:cs typeface="Times"/>
                </a:rPr>
                <a:t>1</a:t>
              </a:r>
            </a:p>
          </p:txBody>
        </p:sp>
        <p:sp>
          <p:nvSpPr>
            <p:cNvPr id="21" name="AutoShape 17">
              <a:extLst>
                <a:ext uri="{FF2B5EF4-FFF2-40B4-BE49-F238E27FC236}">
                  <a16:creationId xmlns:a16="http://schemas.microsoft.com/office/drawing/2014/main" id="{48038D20-6216-254E-944B-2279D0A9B0CA}"/>
                </a:ext>
              </a:extLst>
            </p:cNvPr>
            <p:cNvSpPr>
              <a:spLocks noChangeArrowheads="1"/>
            </p:cNvSpPr>
            <p:nvPr/>
          </p:nvSpPr>
          <p:spPr bwMode="auto">
            <a:xfrm>
              <a:off x="1509482" y="1877422"/>
              <a:ext cx="634882" cy="434769"/>
            </a:xfrm>
            <a:prstGeom prst="roundRect">
              <a:avLst>
                <a:gd name="adj" fmla="val 16667"/>
              </a:avLst>
            </a:prstGeom>
            <a:solidFill>
              <a:srgbClr val="726056"/>
            </a:solidFill>
            <a:ln w="25400" cap="flat" cmpd="sng" algn="ctr">
              <a:noFill/>
              <a:prstDash val="solid"/>
              <a:headEnd/>
              <a:tailEnd/>
            </a:ln>
            <a:effectLst/>
          </p:spPr>
          <p:txBody>
            <a:bodyPr wrap="none" anchor="ctr">
              <a:prstTxWarp prst="textNoShape">
                <a:avLst/>
              </a:prstTxWarp>
            </a:bodyPr>
            <a:lstStyle/>
            <a:p>
              <a:pPr algn="ctr" defTabSz="685800">
                <a:defRPr/>
              </a:pPr>
              <a:r>
                <a:rPr lang="en-US" sz="1050" i="1" kern="0" dirty="0">
                  <a:solidFill>
                    <a:prstClr val="white"/>
                  </a:solidFill>
                  <a:latin typeface="Times"/>
                  <a:cs typeface="Times"/>
                </a:rPr>
                <a:t>M</a:t>
              </a:r>
              <a:r>
                <a:rPr lang="en-US" sz="1050" i="1" kern="0" baseline="-25000" dirty="0">
                  <a:solidFill>
                    <a:prstClr val="white"/>
                  </a:solidFill>
                  <a:latin typeface="Times"/>
                  <a:cs typeface="Times"/>
                </a:rPr>
                <a:t>2</a:t>
              </a:r>
            </a:p>
          </p:txBody>
        </p:sp>
        <p:sp>
          <p:nvSpPr>
            <p:cNvPr id="22" name="AutoShape 17">
              <a:extLst>
                <a:ext uri="{FF2B5EF4-FFF2-40B4-BE49-F238E27FC236}">
                  <a16:creationId xmlns:a16="http://schemas.microsoft.com/office/drawing/2014/main" id="{AC400097-4705-034A-8C72-3A4B440AC77D}"/>
                </a:ext>
              </a:extLst>
            </p:cNvPr>
            <p:cNvSpPr>
              <a:spLocks noChangeArrowheads="1"/>
            </p:cNvSpPr>
            <p:nvPr/>
          </p:nvSpPr>
          <p:spPr bwMode="auto">
            <a:xfrm>
              <a:off x="807067" y="2352896"/>
              <a:ext cx="635418" cy="435134"/>
            </a:xfrm>
            <a:prstGeom prst="roundRect">
              <a:avLst>
                <a:gd name="adj" fmla="val 16667"/>
              </a:avLst>
            </a:prstGeom>
            <a:solidFill>
              <a:srgbClr val="726056"/>
            </a:solidFill>
            <a:ln w="25400" cap="flat" cmpd="sng" algn="ctr">
              <a:noFill/>
              <a:prstDash val="solid"/>
              <a:headEnd/>
              <a:tailEnd/>
            </a:ln>
            <a:effectLst/>
          </p:spPr>
          <p:txBody>
            <a:bodyPr wrap="none" anchor="ctr">
              <a:prstTxWarp prst="textNoShape">
                <a:avLst/>
              </a:prstTxWarp>
            </a:bodyPr>
            <a:lstStyle/>
            <a:p>
              <a:pPr algn="ctr" defTabSz="685800">
                <a:defRPr/>
              </a:pPr>
              <a:r>
                <a:rPr lang="en-US" sz="900" i="1" kern="0" dirty="0">
                  <a:solidFill>
                    <a:prstClr val="white"/>
                  </a:solidFill>
                  <a:latin typeface="Times"/>
                  <a:cs typeface="Times"/>
                </a:rPr>
                <a:t>M</a:t>
              </a:r>
              <a:r>
                <a:rPr lang="en-US" sz="900" i="1" kern="0" baseline="-25000" dirty="0">
                  <a:solidFill>
                    <a:prstClr val="white"/>
                  </a:solidFill>
                  <a:latin typeface="Times"/>
                  <a:cs typeface="Times"/>
                </a:rPr>
                <a:t>3</a:t>
              </a:r>
              <a:endParaRPr lang="en-US" sz="3000" i="1" kern="0" baseline="-25000" dirty="0">
                <a:solidFill>
                  <a:prstClr val="white"/>
                </a:solidFill>
                <a:latin typeface="Times"/>
                <a:cs typeface="Times"/>
              </a:endParaRPr>
            </a:p>
          </p:txBody>
        </p:sp>
        <p:sp>
          <p:nvSpPr>
            <p:cNvPr id="23" name="AutoShape 17">
              <a:extLst>
                <a:ext uri="{FF2B5EF4-FFF2-40B4-BE49-F238E27FC236}">
                  <a16:creationId xmlns:a16="http://schemas.microsoft.com/office/drawing/2014/main" id="{39A79D6B-77F5-514C-8BD9-3648D9FEE8D4}"/>
                </a:ext>
              </a:extLst>
            </p:cNvPr>
            <p:cNvSpPr>
              <a:spLocks noChangeArrowheads="1"/>
            </p:cNvSpPr>
            <p:nvPr/>
          </p:nvSpPr>
          <p:spPr bwMode="auto">
            <a:xfrm>
              <a:off x="1509482" y="2353079"/>
              <a:ext cx="634882" cy="434769"/>
            </a:xfrm>
            <a:prstGeom prst="roundRect">
              <a:avLst>
                <a:gd name="adj" fmla="val 16667"/>
              </a:avLst>
            </a:prstGeom>
            <a:solidFill>
              <a:srgbClr val="726056"/>
            </a:solidFill>
            <a:ln w="25400" cap="flat" cmpd="sng" algn="ctr">
              <a:noFill/>
              <a:prstDash val="solid"/>
              <a:headEnd/>
              <a:tailEnd/>
            </a:ln>
            <a:effectLst/>
          </p:spPr>
          <p:txBody>
            <a:bodyPr wrap="none" anchor="ctr">
              <a:prstTxWarp prst="textNoShape">
                <a:avLst/>
              </a:prstTxWarp>
            </a:bodyPr>
            <a:lstStyle/>
            <a:p>
              <a:pPr algn="ctr" defTabSz="685800">
                <a:defRPr/>
              </a:pPr>
              <a:r>
                <a:rPr lang="en-US" sz="1050" i="1" kern="0" dirty="0">
                  <a:solidFill>
                    <a:prstClr val="white"/>
                  </a:solidFill>
                  <a:latin typeface="Times"/>
                  <a:cs typeface="Times"/>
                </a:rPr>
                <a:t>M</a:t>
              </a:r>
              <a:r>
                <a:rPr lang="en-US" sz="1050" i="1" kern="0" baseline="-25000" dirty="0">
                  <a:solidFill>
                    <a:prstClr val="white"/>
                  </a:solidFill>
                  <a:latin typeface="Times"/>
                  <a:cs typeface="Times"/>
                </a:rPr>
                <a:t>4</a:t>
              </a:r>
            </a:p>
          </p:txBody>
        </p:sp>
      </p:grpSp>
      <p:grpSp>
        <p:nvGrpSpPr>
          <p:cNvPr id="24" name="Group 23">
            <a:extLst>
              <a:ext uri="{FF2B5EF4-FFF2-40B4-BE49-F238E27FC236}">
                <a16:creationId xmlns:a16="http://schemas.microsoft.com/office/drawing/2014/main" id="{669D5BF7-1767-354E-8F47-35F03B964595}"/>
              </a:ext>
            </a:extLst>
          </p:cNvPr>
          <p:cNvGrpSpPr/>
          <p:nvPr/>
        </p:nvGrpSpPr>
        <p:grpSpPr>
          <a:xfrm>
            <a:off x="2386020" y="2906668"/>
            <a:ext cx="1321273" cy="895619"/>
            <a:chOff x="696262" y="3333655"/>
            <a:chExt cx="1761697" cy="1194158"/>
          </a:xfrm>
        </p:grpSpPr>
        <p:sp>
          <p:nvSpPr>
            <p:cNvPr id="25" name="AutoShape 17">
              <a:extLst>
                <a:ext uri="{FF2B5EF4-FFF2-40B4-BE49-F238E27FC236}">
                  <a16:creationId xmlns:a16="http://schemas.microsoft.com/office/drawing/2014/main" id="{55A4E8DF-3808-BC43-BF50-E247A0A78A24}"/>
                </a:ext>
              </a:extLst>
            </p:cNvPr>
            <p:cNvSpPr>
              <a:spLocks noChangeArrowheads="1"/>
            </p:cNvSpPr>
            <p:nvPr/>
          </p:nvSpPr>
          <p:spPr bwMode="auto">
            <a:xfrm>
              <a:off x="696262" y="4092679"/>
              <a:ext cx="635418" cy="435134"/>
            </a:xfrm>
            <a:prstGeom prst="roundRect">
              <a:avLst>
                <a:gd name="adj" fmla="val 16667"/>
              </a:avLst>
            </a:prstGeom>
            <a:solidFill>
              <a:srgbClr val="103160"/>
            </a:solidFill>
            <a:ln w="25400" cap="flat" cmpd="sng" algn="ctr">
              <a:noFill/>
              <a:prstDash val="solid"/>
              <a:headEnd/>
              <a:tailEnd/>
            </a:ln>
            <a:effectLst/>
          </p:spPr>
          <p:txBody>
            <a:bodyPr wrap="none" anchor="ctr">
              <a:prstTxWarp prst="textNoShape">
                <a:avLst/>
              </a:prstTxWarp>
            </a:bodyPr>
            <a:lstStyle/>
            <a:p>
              <a:pPr algn="ctr" defTabSz="685800">
                <a:defRPr/>
              </a:pPr>
              <a:r>
                <a:rPr lang="en-US" sz="825" i="1" kern="0" dirty="0">
                  <a:solidFill>
                    <a:prstClr val="white"/>
                  </a:solidFill>
                  <a:latin typeface="Times"/>
                  <a:cs typeface="Times"/>
                </a:rPr>
                <a:t>N</a:t>
              </a:r>
              <a:r>
                <a:rPr lang="en-US" sz="825" i="1" kern="0" baseline="-25000" dirty="0">
                  <a:solidFill>
                    <a:prstClr val="white"/>
                  </a:solidFill>
                  <a:latin typeface="Times"/>
                  <a:cs typeface="Times"/>
                </a:rPr>
                <a:t>3</a:t>
              </a:r>
            </a:p>
          </p:txBody>
        </p:sp>
        <p:sp>
          <p:nvSpPr>
            <p:cNvPr id="26" name="AutoShape 17">
              <a:extLst>
                <a:ext uri="{FF2B5EF4-FFF2-40B4-BE49-F238E27FC236}">
                  <a16:creationId xmlns:a16="http://schemas.microsoft.com/office/drawing/2014/main" id="{74983DD6-3C3B-FE4D-8108-EC8FD3189A10}"/>
                </a:ext>
              </a:extLst>
            </p:cNvPr>
            <p:cNvSpPr>
              <a:spLocks noChangeArrowheads="1"/>
            </p:cNvSpPr>
            <p:nvPr/>
          </p:nvSpPr>
          <p:spPr bwMode="auto">
            <a:xfrm>
              <a:off x="1505636" y="3967135"/>
              <a:ext cx="634882" cy="218305"/>
            </a:xfrm>
            <a:prstGeom prst="roundRect">
              <a:avLst>
                <a:gd name="adj" fmla="val 16667"/>
              </a:avLst>
            </a:prstGeom>
            <a:solidFill>
              <a:srgbClr val="103160"/>
            </a:solidFill>
            <a:ln w="25400" cap="flat" cmpd="sng" algn="ctr">
              <a:noFill/>
              <a:prstDash val="solid"/>
              <a:headEnd/>
              <a:tailEnd/>
            </a:ln>
            <a:effectLst/>
          </p:spPr>
          <p:txBody>
            <a:bodyPr wrap="none" anchor="ctr">
              <a:prstTxWarp prst="textNoShape">
                <a:avLst/>
              </a:prstTxWarp>
            </a:bodyPr>
            <a:lstStyle/>
            <a:p>
              <a:pPr algn="ctr" defTabSz="685800">
                <a:defRPr/>
              </a:pPr>
              <a:r>
                <a:rPr lang="en-US" sz="825" i="1" kern="0" dirty="0">
                  <a:solidFill>
                    <a:prstClr val="white"/>
                  </a:solidFill>
                  <a:latin typeface="Times"/>
                  <a:cs typeface="Times"/>
                </a:rPr>
                <a:t>N</a:t>
              </a:r>
              <a:r>
                <a:rPr lang="en-US" sz="825" i="1" kern="0" baseline="-25000" dirty="0">
                  <a:solidFill>
                    <a:prstClr val="white"/>
                  </a:solidFill>
                  <a:latin typeface="Times"/>
                  <a:cs typeface="Times"/>
                </a:rPr>
                <a:t>4</a:t>
              </a:r>
              <a:endParaRPr lang="en-US" sz="4050" i="1" kern="0" baseline="-25000" dirty="0">
                <a:solidFill>
                  <a:prstClr val="white"/>
                </a:solidFill>
                <a:latin typeface="Times"/>
                <a:cs typeface="Times"/>
              </a:endParaRPr>
            </a:p>
          </p:txBody>
        </p:sp>
        <p:sp>
          <p:nvSpPr>
            <p:cNvPr id="27" name="AutoShape 17">
              <a:extLst>
                <a:ext uri="{FF2B5EF4-FFF2-40B4-BE49-F238E27FC236}">
                  <a16:creationId xmlns:a16="http://schemas.microsoft.com/office/drawing/2014/main" id="{8C7F7153-8858-5547-8368-1D74F24B531E}"/>
                </a:ext>
              </a:extLst>
            </p:cNvPr>
            <p:cNvSpPr>
              <a:spLocks noChangeAspect="1" noChangeArrowheads="1"/>
            </p:cNvSpPr>
            <p:nvPr/>
          </p:nvSpPr>
          <p:spPr bwMode="auto">
            <a:xfrm>
              <a:off x="807067" y="3333655"/>
              <a:ext cx="314248" cy="435132"/>
            </a:xfrm>
            <a:prstGeom prst="roundRect">
              <a:avLst>
                <a:gd name="adj" fmla="val 16667"/>
              </a:avLst>
            </a:prstGeom>
            <a:solidFill>
              <a:srgbClr val="103160"/>
            </a:solidFill>
            <a:ln w="25400" cap="flat" cmpd="sng" algn="ctr">
              <a:noFill/>
              <a:prstDash val="solid"/>
              <a:headEnd/>
              <a:tailEnd/>
            </a:ln>
            <a:effectLst/>
          </p:spPr>
          <p:txBody>
            <a:bodyPr wrap="none" anchor="ctr">
              <a:prstTxWarp prst="textNoShape">
                <a:avLst/>
              </a:prstTxWarp>
            </a:bodyPr>
            <a:lstStyle/>
            <a:p>
              <a:pPr algn="ctr" defTabSz="685800">
                <a:defRPr/>
              </a:pPr>
              <a:r>
                <a:rPr lang="en-US" sz="750" i="1" kern="0" dirty="0">
                  <a:solidFill>
                    <a:prstClr val="white"/>
                  </a:solidFill>
                  <a:latin typeface="Times"/>
                  <a:cs typeface="Times"/>
                </a:rPr>
                <a:t>N</a:t>
              </a:r>
              <a:r>
                <a:rPr lang="en-US" sz="750" i="1" kern="0" baseline="-25000" dirty="0">
                  <a:solidFill>
                    <a:prstClr val="white"/>
                  </a:solidFill>
                  <a:latin typeface="Times"/>
                  <a:cs typeface="Times"/>
                </a:rPr>
                <a:t>1</a:t>
              </a:r>
              <a:endParaRPr lang="en-US" sz="2100" i="1" kern="0" baseline="-25000" dirty="0">
                <a:solidFill>
                  <a:prstClr val="white"/>
                </a:solidFill>
                <a:latin typeface="Times"/>
                <a:cs typeface="Times"/>
              </a:endParaRPr>
            </a:p>
          </p:txBody>
        </p:sp>
        <p:sp>
          <p:nvSpPr>
            <p:cNvPr id="28" name="AutoShape 17">
              <a:extLst>
                <a:ext uri="{FF2B5EF4-FFF2-40B4-BE49-F238E27FC236}">
                  <a16:creationId xmlns:a16="http://schemas.microsoft.com/office/drawing/2014/main" id="{20882266-9F09-1247-816B-505355F40644}"/>
                </a:ext>
              </a:extLst>
            </p:cNvPr>
            <p:cNvSpPr>
              <a:spLocks noChangeArrowheads="1"/>
            </p:cNvSpPr>
            <p:nvPr/>
          </p:nvSpPr>
          <p:spPr bwMode="auto">
            <a:xfrm>
              <a:off x="1284446" y="3452867"/>
              <a:ext cx="981724" cy="434769"/>
            </a:xfrm>
            <a:prstGeom prst="roundRect">
              <a:avLst>
                <a:gd name="adj" fmla="val 16667"/>
              </a:avLst>
            </a:prstGeom>
            <a:solidFill>
              <a:srgbClr val="103160"/>
            </a:solidFill>
            <a:ln w="25400" cap="flat" cmpd="sng" algn="ctr">
              <a:noFill/>
              <a:prstDash val="solid"/>
              <a:headEnd/>
              <a:tailEnd/>
            </a:ln>
            <a:effectLst/>
          </p:spPr>
          <p:txBody>
            <a:bodyPr wrap="none" anchor="ctr">
              <a:prstTxWarp prst="textNoShape">
                <a:avLst/>
              </a:prstTxWarp>
            </a:bodyPr>
            <a:lstStyle/>
            <a:p>
              <a:pPr algn="ctr" defTabSz="685800">
                <a:defRPr/>
              </a:pPr>
              <a:r>
                <a:rPr lang="en-US" sz="825" i="1" kern="0" dirty="0">
                  <a:solidFill>
                    <a:prstClr val="white"/>
                  </a:solidFill>
                  <a:latin typeface="Times"/>
                  <a:cs typeface="Times"/>
                </a:rPr>
                <a:t>N</a:t>
              </a:r>
              <a:r>
                <a:rPr lang="en-US" sz="825" i="1" kern="0" baseline="-25000" dirty="0">
                  <a:solidFill>
                    <a:prstClr val="white"/>
                  </a:solidFill>
                  <a:latin typeface="Times"/>
                  <a:cs typeface="Times"/>
                </a:rPr>
                <a:t>2</a:t>
              </a:r>
              <a:endParaRPr lang="en-US" sz="2700" i="1" kern="0" baseline="-25000" dirty="0">
                <a:solidFill>
                  <a:prstClr val="white"/>
                </a:solidFill>
                <a:latin typeface="Times"/>
                <a:cs typeface="Times"/>
              </a:endParaRPr>
            </a:p>
          </p:txBody>
        </p:sp>
        <p:sp>
          <p:nvSpPr>
            <p:cNvPr id="29" name="AutoShape 17">
              <a:extLst>
                <a:ext uri="{FF2B5EF4-FFF2-40B4-BE49-F238E27FC236}">
                  <a16:creationId xmlns:a16="http://schemas.microsoft.com/office/drawing/2014/main" id="{C1762A20-8DBE-4F4F-8196-AD76535291A0}"/>
                </a:ext>
              </a:extLst>
            </p:cNvPr>
            <p:cNvSpPr>
              <a:spLocks noChangeArrowheads="1"/>
            </p:cNvSpPr>
            <p:nvPr/>
          </p:nvSpPr>
          <p:spPr bwMode="auto">
            <a:xfrm>
              <a:off x="1823077" y="4309508"/>
              <a:ext cx="634882" cy="218305"/>
            </a:xfrm>
            <a:prstGeom prst="roundRect">
              <a:avLst>
                <a:gd name="adj" fmla="val 16667"/>
              </a:avLst>
            </a:prstGeom>
            <a:solidFill>
              <a:srgbClr val="103160"/>
            </a:solidFill>
            <a:ln w="25400" cap="flat" cmpd="sng" algn="ctr">
              <a:noFill/>
              <a:prstDash val="solid"/>
              <a:headEnd/>
              <a:tailEnd/>
            </a:ln>
            <a:effectLst/>
          </p:spPr>
          <p:txBody>
            <a:bodyPr wrap="none" anchor="ctr">
              <a:prstTxWarp prst="textNoShape">
                <a:avLst/>
              </a:prstTxWarp>
            </a:bodyPr>
            <a:lstStyle/>
            <a:p>
              <a:pPr algn="ctr" defTabSz="685800">
                <a:defRPr/>
              </a:pPr>
              <a:r>
                <a:rPr lang="en-US" sz="825" i="1" kern="0" dirty="0">
                  <a:solidFill>
                    <a:prstClr val="white"/>
                  </a:solidFill>
                  <a:latin typeface="Times"/>
                  <a:cs typeface="Times"/>
                </a:rPr>
                <a:t>N</a:t>
              </a:r>
              <a:r>
                <a:rPr lang="en-US" sz="825" i="1" kern="0" baseline="-25000" dirty="0">
                  <a:solidFill>
                    <a:prstClr val="white"/>
                  </a:solidFill>
                  <a:latin typeface="Times"/>
                  <a:cs typeface="Times"/>
                </a:rPr>
                <a:t>5</a:t>
              </a:r>
            </a:p>
          </p:txBody>
        </p:sp>
      </p:grpSp>
      <p:grpSp>
        <p:nvGrpSpPr>
          <p:cNvPr id="30" name="Group 29">
            <a:extLst>
              <a:ext uri="{FF2B5EF4-FFF2-40B4-BE49-F238E27FC236}">
                <a16:creationId xmlns:a16="http://schemas.microsoft.com/office/drawing/2014/main" id="{A3A96DE4-6114-9147-B611-C1B7ABDC34E2}"/>
              </a:ext>
            </a:extLst>
          </p:cNvPr>
          <p:cNvGrpSpPr/>
          <p:nvPr/>
        </p:nvGrpSpPr>
        <p:grpSpPr>
          <a:xfrm>
            <a:off x="4546074" y="2946541"/>
            <a:ext cx="1191401" cy="815873"/>
            <a:chOff x="7125077" y="1982320"/>
            <a:chExt cx="1588534" cy="1087830"/>
          </a:xfrm>
        </p:grpSpPr>
        <p:sp>
          <p:nvSpPr>
            <p:cNvPr id="31" name="AutoShape 17">
              <a:extLst>
                <a:ext uri="{FF2B5EF4-FFF2-40B4-BE49-F238E27FC236}">
                  <a16:creationId xmlns:a16="http://schemas.microsoft.com/office/drawing/2014/main" id="{C1548C15-4814-D947-8C95-A651EFCB2637}"/>
                </a:ext>
              </a:extLst>
            </p:cNvPr>
            <p:cNvSpPr>
              <a:spLocks noChangeAspect="1" noChangeArrowheads="1"/>
            </p:cNvSpPr>
            <p:nvPr/>
          </p:nvSpPr>
          <p:spPr bwMode="auto">
            <a:xfrm>
              <a:off x="7125077" y="1982320"/>
              <a:ext cx="1588534" cy="1087830"/>
            </a:xfrm>
            <a:prstGeom prst="roundRect">
              <a:avLst>
                <a:gd name="adj" fmla="val 6700"/>
              </a:avLst>
            </a:prstGeom>
            <a:solidFill>
              <a:sysClr val="window" lastClr="FFFFFF"/>
            </a:solidFill>
            <a:ln w="25400" cap="flat" cmpd="sng" algn="ctr">
              <a:solidFill>
                <a:srgbClr val="103160"/>
              </a:solidFill>
              <a:prstDash val="solid"/>
              <a:headEnd/>
              <a:tailEnd/>
            </a:ln>
            <a:effectLst/>
          </p:spPr>
          <p:txBody>
            <a:bodyPr wrap="none" anchor="ctr">
              <a:prstTxWarp prst="textNoShape">
                <a:avLst/>
              </a:prstTxWarp>
            </a:bodyPr>
            <a:lstStyle/>
            <a:p>
              <a:pPr defTabSz="685800">
                <a:defRPr/>
              </a:pPr>
              <a:endParaRPr lang="en-US" sz="1350" kern="0">
                <a:solidFill>
                  <a:prstClr val="black"/>
                </a:solidFill>
                <a:latin typeface="Arial"/>
              </a:endParaRPr>
            </a:p>
          </p:txBody>
        </p:sp>
        <p:sp>
          <p:nvSpPr>
            <p:cNvPr id="32" name="AutoShape 17">
              <a:extLst>
                <a:ext uri="{FF2B5EF4-FFF2-40B4-BE49-F238E27FC236}">
                  <a16:creationId xmlns:a16="http://schemas.microsoft.com/office/drawing/2014/main" id="{4ED5D731-ED99-DF48-BEFE-0411906A4696}"/>
                </a:ext>
              </a:extLst>
            </p:cNvPr>
            <p:cNvSpPr>
              <a:spLocks noChangeArrowheads="1"/>
            </p:cNvSpPr>
            <p:nvPr/>
          </p:nvSpPr>
          <p:spPr bwMode="auto">
            <a:xfrm>
              <a:off x="7207613" y="2580820"/>
              <a:ext cx="635418" cy="435134"/>
            </a:xfrm>
            <a:prstGeom prst="roundRect">
              <a:avLst>
                <a:gd name="adj" fmla="val 16667"/>
              </a:avLst>
            </a:prstGeom>
            <a:solidFill>
              <a:srgbClr val="103160"/>
            </a:solidFill>
            <a:ln w="25400" cap="flat" cmpd="sng" algn="ctr">
              <a:solidFill>
                <a:srgbClr val="103160"/>
              </a:solidFill>
              <a:prstDash val="solid"/>
              <a:headEnd/>
              <a:tailEnd/>
            </a:ln>
            <a:effectLst/>
          </p:spPr>
          <p:txBody>
            <a:bodyPr wrap="none" anchor="ctr">
              <a:prstTxWarp prst="textNoShape">
                <a:avLst/>
              </a:prstTxWarp>
            </a:bodyPr>
            <a:lstStyle/>
            <a:p>
              <a:pPr algn="ctr" defTabSz="685800">
                <a:defRPr/>
              </a:pPr>
              <a:r>
                <a:rPr lang="en-US" sz="825" i="1" kern="0" dirty="0">
                  <a:solidFill>
                    <a:prstClr val="white"/>
                  </a:solidFill>
                  <a:latin typeface="Times"/>
                  <a:cs typeface="Times"/>
                </a:rPr>
                <a:t>N</a:t>
              </a:r>
              <a:r>
                <a:rPr lang="en-US" sz="825" i="1" kern="0" baseline="-25000" dirty="0">
                  <a:solidFill>
                    <a:prstClr val="white"/>
                  </a:solidFill>
                  <a:latin typeface="Times"/>
                  <a:cs typeface="Times"/>
                </a:rPr>
                <a:t>3</a:t>
              </a:r>
            </a:p>
          </p:txBody>
        </p:sp>
        <p:sp>
          <p:nvSpPr>
            <p:cNvPr id="33" name="AutoShape 17">
              <a:extLst>
                <a:ext uri="{FF2B5EF4-FFF2-40B4-BE49-F238E27FC236}">
                  <a16:creationId xmlns:a16="http://schemas.microsoft.com/office/drawing/2014/main" id="{1F68446A-7FE5-584A-A994-B635CD4079C5}"/>
                </a:ext>
              </a:extLst>
            </p:cNvPr>
            <p:cNvSpPr>
              <a:spLocks noChangeArrowheads="1"/>
            </p:cNvSpPr>
            <p:nvPr/>
          </p:nvSpPr>
          <p:spPr bwMode="auto">
            <a:xfrm>
              <a:off x="8011160" y="2533139"/>
              <a:ext cx="634882" cy="218305"/>
            </a:xfrm>
            <a:prstGeom prst="roundRect">
              <a:avLst>
                <a:gd name="adj" fmla="val 16667"/>
              </a:avLst>
            </a:prstGeom>
            <a:solidFill>
              <a:srgbClr val="103160"/>
            </a:solidFill>
            <a:ln w="25400" cap="flat" cmpd="sng" algn="ctr">
              <a:solidFill>
                <a:srgbClr val="103160"/>
              </a:solidFill>
              <a:prstDash val="solid"/>
              <a:headEnd/>
              <a:tailEnd/>
            </a:ln>
            <a:effectLst/>
          </p:spPr>
          <p:txBody>
            <a:bodyPr wrap="none" anchor="ctr">
              <a:prstTxWarp prst="textNoShape">
                <a:avLst/>
              </a:prstTxWarp>
            </a:bodyPr>
            <a:lstStyle/>
            <a:p>
              <a:pPr algn="ctr" defTabSz="685800">
                <a:defRPr/>
              </a:pPr>
              <a:r>
                <a:rPr lang="en-US" sz="825" i="1" kern="0" dirty="0">
                  <a:solidFill>
                    <a:prstClr val="white"/>
                  </a:solidFill>
                  <a:latin typeface="Times"/>
                  <a:cs typeface="Times"/>
                </a:rPr>
                <a:t>N</a:t>
              </a:r>
              <a:r>
                <a:rPr lang="en-US" sz="825" i="1" kern="0" baseline="-25000" dirty="0">
                  <a:solidFill>
                    <a:prstClr val="white"/>
                  </a:solidFill>
                  <a:latin typeface="Times"/>
                  <a:cs typeface="Times"/>
                </a:rPr>
                <a:t>4</a:t>
              </a:r>
              <a:endParaRPr lang="en-US" sz="4050" i="1" kern="0" baseline="-25000" dirty="0">
                <a:solidFill>
                  <a:prstClr val="white"/>
                </a:solidFill>
                <a:latin typeface="Times"/>
                <a:cs typeface="Times"/>
              </a:endParaRPr>
            </a:p>
          </p:txBody>
        </p:sp>
        <p:sp>
          <p:nvSpPr>
            <p:cNvPr id="34" name="AutoShape 17">
              <a:extLst>
                <a:ext uri="{FF2B5EF4-FFF2-40B4-BE49-F238E27FC236}">
                  <a16:creationId xmlns:a16="http://schemas.microsoft.com/office/drawing/2014/main" id="{9FB0ED0E-E336-E64B-B0CB-E99EBD5EAD72}"/>
                </a:ext>
              </a:extLst>
            </p:cNvPr>
            <p:cNvSpPr>
              <a:spLocks noChangeArrowheads="1"/>
            </p:cNvSpPr>
            <p:nvPr/>
          </p:nvSpPr>
          <p:spPr bwMode="auto">
            <a:xfrm>
              <a:off x="8011160" y="2797649"/>
              <a:ext cx="634882" cy="218305"/>
            </a:xfrm>
            <a:prstGeom prst="roundRect">
              <a:avLst>
                <a:gd name="adj" fmla="val 16667"/>
              </a:avLst>
            </a:prstGeom>
            <a:solidFill>
              <a:srgbClr val="103160"/>
            </a:solidFill>
            <a:ln w="25400" cap="flat" cmpd="sng" algn="ctr">
              <a:solidFill>
                <a:srgbClr val="103160"/>
              </a:solidFill>
              <a:prstDash val="solid"/>
              <a:headEnd/>
              <a:tailEnd/>
            </a:ln>
            <a:effectLst/>
          </p:spPr>
          <p:txBody>
            <a:bodyPr wrap="none" anchor="ctr">
              <a:prstTxWarp prst="textNoShape">
                <a:avLst/>
              </a:prstTxWarp>
            </a:bodyPr>
            <a:lstStyle/>
            <a:p>
              <a:pPr algn="ctr" defTabSz="685800">
                <a:defRPr/>
              </a:pPr>
              <a:r>
                <a:rPr lang="en-US" sz="825" i="1" kern="0" dirty="0">
                  <a:solidFill>
                    <a:prstClr val="white"/>
                  </a:solidFill>
                  <a:latin typeface="Times"/>
                  <a:cs typeface="Times"/>
                </a:rPr>
                <a:t>N</a:t>
              </a:r>
              <a:r>
                <a:rPr lang="en-US" sz="825" i="1" kern="0" baseline="-25000" dirty="0">
                  <a:solidFill>
                    <a:prstClr val="white"/>
                  </a:solidFill>
                  <a:latin typeface="Times"/>
                  <a:cs typeface="Times"/>
                </a:rPr>
                <a:t>5</a:t>
              </a:r>
            </a:p>
          </p:txBody>
        </p:sp>
        <p:sp>
          <p:nvSpPr>
            <p:cNvPr id="35" name="AutoShape 17">
              <a:extLst>
                <a:ext uri="{FF2B5EF4-FFF2-40B4-BE49-F238E27FC236}">
                  <a16:creationId xmlns:a16="http://schemas.microsoft.com/office/drawing/2014/main" id="{646843DA-ED21-4140-8E7C-260E50259053}"/>
                </a:ext>
              </a:extLst>
            </p:cNvPr>
            <p:cNvSpPr>
              <a:spLocks noChangeArrowheads="1"/>
            </p:cNvSpPr>
            <p:nvPr/>
          </p:nvSpPr>
          <p:spPr bwMode="auto">
            <a:xfrm>
              <a:off x="7664318" y="2055593"/>
              <a:ext cx="981724" cy="434769"/>
            </a:xfrm>
            <a:prstGeom prst="roundRect">
              <a:avLst>
                <a:gd name="adj" fmla="val 16667"/>
              </a:avLst>
            </a:prstGeom>
            <a:solidFill>
              <a:srgbClr val="103160"/>
            </a:solidFill>
            <a:ln w="25400" cap="flat" cmpd="sng" algn="ctr">
              <a:solidFill>
                <a:srgbClr val="103160"/>
              </a:solidFill>
              <a:prstDash val="solid"/>
              <a:headEnd/>
              <a:tailEnd/>
            </a:ln>
            <a:effectLst/>
          </p:spPr>
          <p:txBody>
            <a:bodyPr wrap="none" anchor="ctr">
              <a:prstTxWarp prst="textNoShape">
                <a:avLst/>
              </a:prstTxWarp>
            </a:bodyPr>
            <a:lstStyle/>
            <a:p>
              <a:pPr algn="ctr" defTabSz="685800">
                <a:defRPr/>
              </a:pPr>
              <a:r>
                <a:rPr lang="en-US" sz="825" i="1" kern="0" dirty="0">
                  <a:solidFill>
                    <a:prstClr val="white"/>
                  </a:solidFill>
                  <a:latin typeface="Times"/>
                  <a:cs typeface="Times"/>
                </a:rPr>
                <a:t>N</a:t>
              </a:r>
              <a:r>
                <a:rPr lang="en-US" sz="825" i="1" kern="0" baseline="-25000" dirty="0">
                  <a:solidFill>
                    <a:prstClr val="white"/>
                  </a:solidFill>
                  <a:latin typeface="Times"/>
                  <a:cs typeface="Times"/>
                </a:rPr>
                <a:t>2</a:t>
              </a:r>
              <a:endParaRPr lang="en-US" sz="2700" i="1" kern="0" baseline="-25000" dirty="0">
                <a:solidFill>
                  <a:prstClr val="white"/>
                </a:solidFill>
                <a:latin typeface="Times"/>
                <a:cs typeface="Times"/>
              </a:endParaRPr>
            </a:p>
          </p:txBody>
        </p:sp>
        <p:sp>
          <p:nvSpPr>
            <p:cNvPr id="36" name="AutoShape 17">
              <a:extLst>
                <a:ext uri="{FF2B5EF4-FFF2-40B4-BE49-F238E27FC236}">
                  <a16:creationId xmlns:a16="http://schemas.microsoft.com/office/drawing/2014/main" id="{3C8D82BE-E463-6644-8865-00503E464370}"/>
                </a:ext>
              </a:extLst>
            </p:cNvPr>
            <p:cNvSpPr>
              <a:spLocks noChangeAspect="1" noChangeArrowheads="1"/>
            </p:cNvSpPr>
            <p:nvPr/>
          </p:nvSpPr>
          <p:spPr bwMode="auto">
            <a:xfrm>
              <a:off x="7207613" y="2055593"/>
              <a:ext cx="314248" cy="435132"/>
            </a:xfrm>
            <a:prstGeom prst="roundRect">
              <a:avLst>
                <a:gd name="adj" fmla="val 16667"/>
              </a:avLst>
            </a:prstGeom>
            <a:solidFill>
              <a:srgbClr val="103160"/>
            </a:solidFill>
            <a:ln w="25400" cap="flat" cmpd="sng" algn="ctr">
              <a:solidFill>
                <a:srgbClr val="103160"/>
              </a:solidFill>
              <a:prstDash val="solid"/>
              <a:headEnd/>
              <a:tailEnd/>
            </a:ln>
            <a:effectLst/>
          </p:spPr>
          <p:txBody>
            <a:bodyPr wrap="none" anchor="ctr">
              <a:prstTxWarp prst="textNoShape">
                <a:avLst/>
              </a:prstTxWarp>
            </a:bodyPr>
            <a:lstStyle/>
            <a:p>
              <a:pPr algn="ctr" defTabSz="685800">
                <a:defRPr/>
              </a:pPr>
              <a:r>
                <a:rPr lang="en-US" sz="750" i="1" kern="0" dirty="0">
                  <a:solidFill>
                    <a:prstClr val="white"/>
                  </a:solidFill>
                  <a:latin typeface="Times"/>
                  <a:cs typeface="Times"/>
                </a:rPr>
                <a:t>N</a:t>
              </a:r>
              <a:r>
                <a:rPr lang="en-US" sz="750" i="1" kern="0" baseline="-25000" dirty="0">
                  <a:solidFill>
                    <a:prstClr val="white"/>
                  </a:solidFill>
                  <a:latin typeface="Times"/>
                  <a:cs typeface="Times"/>
                </a:rPr>
                <a:t>1</a:t>
              </a:r>
              <a:endParaRPr lang="en-US" sz="2100" i="1" kern="0" baseline="-25000" dirty="0">
                <a:solidFill>
                  <a:prstClr val="white"/>
                </a:solidFill>
                <a:latin typeface="Times"/>
                <a:cs typeface="Times"/>
              </a:endParaRPr>
            </a:p>
          </p:txBody>
        </p:sp>
      </p:grpSp>
      <p:sp>
        <p:nvSpPr>
          <p:cNvPr id="37" name="Rectangle 36">
            <a:extLst>
              <a:ext uri="{FF2B5EF4-FFF2-40B4-BE49-F238E27FC236}">
                <a16:creationId xmlns:a16="http://schemas.microsoft.com/office/drawing/2014/main" id="{3F3194C8-2676-FF4C-8DBE-FD6445571AA8}"/>
              </a:ext>
            </a:extLst>
          </p:cNvPr>
          <p:cNvSpPr/>
          <p:nvPr/>
        </p:nvSpPr>
        <p:spPr>
          <a:xfrm>
            <a:off x="206294" y="4167769"/>
            <a:ext cx="1668356" cy="954107"/>
          </a:xfrm>
          <a:prstGeom prst="rect">
            <a:avLst/>
          </a:prstGeom>
        </p:spPr>
        <p:txBody>
          <a:bodyPr wrap="square">
            <a:spAutoFit/>
          </a:bodyPr>
          <a:lstStyle/>
          <a:p>
            <a:pPr marL="214313" indent="-214313">
              <a:buFont typeface="Arial" panose="020B0604020202020204" pitchFamily="34" charset="0"/>
              <a:buChar char="•"/>
            </a:pPr>
            <a:r>
              <a:rPr lang="en-US" sz="1400" dirty="0">
                <a:solidFill>
                  <a:prstClr val="black"/>
                </a:solidFill>
                <a:latin typeface="Calibri" panose="020F0502020204030204" pitchFamily="34" charset="0"/>
                <a:cs typeface="Calibri" panose="020F0502020204030204" pitchFamily="34" charset="0"/>
              </a:rPr>
              <a:t>PDEs, ODEs</a:t>
            </a:r>
          </a:p>
          <a:p>
            <a:pPr marL="214313" indent="-214313">
              <a:buFont typeface="Arial" panose="020B0604020202020204" pitchFamily="34" charset="0"/>
              <a:buChar char="•"/>
            </a:pPr>
            <a:r>
              <a:rPr lang="en-US" sz="1400" dirty="0">
                <a:solidFill>
                  <a:prstClr val="black"/>
                </a:solidFill>
                <a:latin typeface="Calibri" panose="020F0502020204030204" pitchFamily="34" charset="0"/>
                <a:cs typeface="Calibri" panose="020F0502020204030204" pitchFamily="34" charset="0"/>
              </a:rPr>
              <a:t>Nonlocal integral </a:t>
            </a:r>
          </a:p>
          <a:p>
            <a:pPr marL="214313" indent="-214313">
              <a:buFont typeface="Arial" panose="020B0604020202020204" pitchFamily="34" charset="0"/>
              <a:buChar char="•"/>
            </a:pPr>
            <a:r>
              <a:rPr lang="en-US" sz="1400" dirty="0">
                <a:solidFill>
                  <a:prstClr val="black"/>
                </a:solidFill>
                <a:latin typeface="Calibri" panose="020F0502020204030204" pitchFamily="34" charset="0"/>
                <a:cs typeface="Calibri" panose="020F0502020204030204" pitchFamily="34" charset="0"/>
              </a:rPr>
              <a:t>Classical DFT </a:t>
            </a:r>
          </a:p>
          <a:p>
            <a:pPr marL="214313" indent="-214313">
              <a:buFont typeface="Arial" panose="020B0604020202020204" pitchFamily="34" charset="0"/>
              <a:buChar char="•"/>
            </a:pPr>
            <a:r>
              <a:rPr lang="en-US" sz="1400" dirty="0">
                <a:solidFill>
                  <a:prstClr val="black"/>
                </a:solidFill>
                <a:latin typeface="Calibri" panose="020F0502020204030204" pitchFamily="34" charset="0"/>
                <a:cs typeface="Calibri" panose="020F0502020204030204" pitchFamily="34" charset="0"/>
              </a:rPr>
              <a:t>Atomistic, …</a:t>
            </a:r>
          </a:p>
        </p:txBody>
      </p:sp>
      <p:sp>
        <p:nvSpPr>
          <p:cNvPr id="38" name="Rectangle 37">
            <a:extLst>
              <a:ext uri="{FF2B5EF4-FFF2-40B4-BE49-F238E27FC236}">
                <a16:creationId xmlns:a16="http://schemas.microsoft.com/office/drawing/2014/main" id="{6FAE6784-1767-B445-A555-AB6CD78B4396}"/>
              </a:ext>
            </a:extLst>
          </p:cNvPr>
          <p:cNvSpPr/>
          <p:nvPr/>
        </p:nvSpPr>
        <p:spPr>
          <a:xfrm>
            <a:off x="1984818" y="4176635"/>
            <a:ext cx="2196962" cy="954107"/>
          </a:xfrm>
          <a:prstGeom prst="rect">
            <a:avLst/>
          </a:prstGeom>
        </p:spPr>
        <p:txBody>
          <a:bodyPr wrap="square">
            <a:spAutoFit/>
          </a:bodyPr>
          <a:lstStyle/>
          <a:p>
            <a:pPr marL="214313" indent="-214313">
              <a:buFont typeface="Arial" panose="020B0604020202020204" pitchFamily="34" charset="0"/>
              <a:buChar char="•"/>
            </a:pPr>
            <a:r>
              <a:rPr lang="en-US" sz="1400" dirty="0">
                <a:solidFill>
                  <a:srgbClr val="000000"/>
                </a:solidFill>
                <a:latin typeface="Calibri" panose="020F0502020204030204" pitchFamily="34" charset="0"/>
                <a:cs typeface="Calibri" panose="020F0502020204030204" pitchFamily="34" charset="0"/>
              </a:rPr>
              <a:t>Mesh-based (FE, FV, FD)</a:t>
            </a:r>
          </a:p>
          <a:p>
            <a:pPr marL="214313" indent="-214313">
              <a:buFont typeface="Arial" panose="020B0604020202020204" pitchFamily="34" charset="0"/>
              <a:buChar char="•"/>
            </a:pPr>
            <a:r>
              <a:rPr lang="en-US" sz="1400" dirty="0">
                <a:solidFill>
                  <a:srgbClr val="000000"/>
                </a:solidFill>
                <a:latin typeface="Calibri" panose="020F0502020204030204" pitchFamily="34" charset="0"/>
                <a:cs typeface="Calibri" panose="020F0502020204030204" pitchFamily="34" charset="0"/>
              </a:rPr>
              <a:t>Meshless (SPH,  MLS)</a:t>
            </a:r>
          </a:p>
          <a:p>
            <a:pPr marL="214313" indent="-214313">
              <a:buFont typeface="Arial" panose="020B0604020202020204" pitchFamily="34" charset="0"/>
              <a:buChar char="•"/>
            </a:pPr>
            <a:r>
              <a:rPr lang="en-US" sz="1400" dirty="0">
                <a:solidFill>
                  <a:srgbClr val="000000"/>
                </a:solidFill>
                <a:latin typeface="Calibri" panose="020F0502020204030204" pitchFamily="34" charset="0"/>
                <a:cs typeface="Calibri" panose="020F0502020204030204" pitchFamily="34" charset="0"/>
              </a:rPr>
              <a:t>Implicit, explicit</a:t>
            </a:r>
          </a:p>
          <a:p>
            <a:pPr marL="214313" indent="-214313">
              <a:buFont typeface="Arial" panose="020B0604020202020204" pitchFamily="34" charset="0"/>
              <a:buChar char="•"/>
            </a:pPr>
            <a:r>
              <a:rPr lang="en-US" sz="1400" dirty="0">
                <a:solidFill>
                  <a:srgbClr val="000000"/>
                </a:solidFill>
                <a:latin typeface="Calibri" panose="020F0502020204030204" pitchFamily="34" charset="0"/>
                <a:cs typeface="Calibri" panose="020F0502020204030204" pitchFamily="34" charset="0"/>
              </a:rPr>
              <a:t>Eulerian, </a:t>
            </a:r>
            <a:r>
              <a:rPr lang="en-US" sz="1400" dirty="0" err="1">
                <a:solidFill>
                  <a:srgbClr val="000000"/>
                </a:solidFill>
                <a:latin typeface="Calibri" panose="020F0502020204030204" pitchFamily="34" charset="0"/>
                <a:cs typeface="Calibri" panose="020F0502020204030204" pitchFamily="34" charset="0"/>
              </a:rPr>
              <a:t>Lagrangian</a:t>
            </a:r>
            <a:r>
              <a:rPr lang="en-US" sz="1400" dirty="0">
                <a:solidFill>
                  <a:srgbClr val="000000"/>
                </a:solidFill>
                <a:latin typeface="Calibri" panose="020F0502020204030204" pitchFamily="34" charset="0"/>
                <a:cs typeface="Calibri" panose="020F0502020204030204" pitchFamily="34" charset="0"/>
              </a:rPr>
              <a:t>, …</a:t>
            </a:r>
          </a:p>
        </p:txBody>
      </p:sp>
      <p:sp>
        <p:nvSpPr>
          <p:cNvPr id="39" name="Right Arrow 38">
            <a:extLst>
              <a:ext uri="{FF2B5EF4-FFF2-40B4-BE49-F238E27FC236}">
                <a16:creationId xmlns:a16="http://schemas.microsoft.com/office/drawing/2014/main" id="{FCD0AAA3-8FE9-7542-AB51-AABA4ACF60E3}"/>
              </a:ext>
            </a:extLst>
          </p:cNvPr>
          <p:cNvSpPr/>
          <p:nvPr/>
        </p:nvSpPr>
        <p:spPr bwMode="auto">
          <a:xfrm>
            <a:off x="4012323" y="3297359"/>
            <a:ext cx="262858" cy="114238"/>
          </a:xfrm>
          <a:prstGeom prst="rightArrow">
            <a:avLst>
              <a:gd name="adj1" fmla="val 43194"/>
              <a:gd name="adj2" fmla="val 114646"/>
            </a:avLst>
          </a:prstGeom>
          <a:solidFill>
            <a:schemeClr val="tx1"/>
          </a:solidFill>
          <a:ln w="12700" cap="flat" cmpd="sng" algn="ctr">
            <a:noFill/>
            <a:prstDash val="solid"/>
            <a:round/>
            <a:headEnd type="none" w="med" len="med"/>
            <a:tailEnd type="none" w="med" len="med"/>
          </a:ln>
          <a:effectLst/>
        </p:spPr>
        <p:txBody>
          <a:bodyPr>
            <a:prstTxWarp prst="textNoShape">
              <a:avLst/>
            </a:prstTxWarp>
          </a:bodyPr>
          <a:lstStyle/>
          <a:p>
            <a:pPr defTabSz="685800">
              <a:defRPr/>
            </a:pPr>
            <a:endParaRPr lang="en-US" sz="1350" kern="0">
              <a:solidFill>
                <a:prstClr val="black"/>
              </a:solidFill>
              <a:latin typeface="Arial" pitchFamily="-108" charset="0"/>
            </a:endParaRPr>
          </a:p>
        </p:txBody>
      </p:sp>
      <p:sp>
        <p:nvSpPr>
          <p:cNvPr id="40" name="Right Arrow 39">
            <a:extLst>
              <a:ext uri="{FF2B5EF4-FFF2-40B4-BE49-F238E27FC236}">
                <a16:creationId xmlns:a16="http://schemas.microsoft.com/office/drawing/2014/main" id="{52F58332-8E42-2545-A91C-FE8F54089D81}"/>
              </a:ext>
            </a:extLst>
          </p:cNvPr>
          <p:cNvSpPr/>
          <p:nvPr/>
        </p:nvSpPr>
        <p:spPr bwMode="auto">
          <a:xfrm>
            <a:off x="1833043" y="3297359"/>
            <a:ext cx="262858" cy="114238"/>
          </a:xfrm>
          <a:prstGeom prst="rightArrow">
            <a:avLst>
              <a:gd name="adj1" fmla="val 43194"/>
              <a:gd name="adj2" fmla="val 114646"/>
            </a:avLst>
          </a:prstGeom>
          <a:solidFill>
            <a:schemeClr val="tx1"/>
          </a:solidFill>
          <a:ln w="12700" cap="flat" cmpd="sng" algn="ctr">
            <a:noFill/>
            <a:prstDash val="solid"/>
            <a:round/>
            <a:headEnd type="none" w="med" len="med"/>
            <a:tailEnd type="none" w="med" len="med"/>
          </a:ln>
          <a:effectLst/>
        </p:spPr>
        <p:txBody>
          <a:bodyPr>
            <a:prstTxWarp prst="textNoShape">
              <a:avLst/>
            </a:prstTxWarp>
          </a:bodyPr>
          <a:lstStyle/>
          <a:p>
            <a:pPr defTabSz="685800">
              <a:defRPr/>
            </a:pPr>
            <a:endParaRPr lang="en-US" sz="1350" kern="0">
              <a:solidFill>
                <a:prstClr val="black"/>
              </a:solidFill>
              <a:latin typeface="Arial" pitchFamily="-108" charset="0"/>
            </a:endParaRPr>
          </a:p>
        </p:txBody>
      </p:sp>
      <p:sp>
        <p:nvSpPr>
          <p:cNvPr id="41" name="TextBox 40">
            <a:extLst>
              <a:ext uri="{FF2B5EF4-FFF2-40B4-BE49-F238E27FC236}">
                <a16:creationId xmlns:a16="http://schemas.microsoft.com/office/drawing/2014/main" id="{32DEF498-C446-9242-A072-E5B5E0E075C8}"/>
              </a:ext>
            </a:extLst>
          </p:cNvPr>
          <p:cNvSpPr txBox="1"/>
          <p:nvPr/>
        </p:nvSpPr>
        <p:spPr>
          <a:xfrm>
            <a:off x="168257" y="3930610"/>
            <a:ext cx="1927644" cy="307777"/>
          </a:xfrm>
          <a:prstGeom prst="rect">
            <a:avLst/>
          </a:prstGeom>
          <a:noFill/>
        </p:spPr>
        <p:txBody>
          <a:bodyPr wrap="none" rtlCol="0">
            <a:spAutoFit/>
          </a:bodyPr>
          <a:lstStyle/>
          <a:p>
            <a:r>
              <a:rPr lang="en-US" sz="1400" b="1" dirty="0">
                <a:solidFill>
                  <a:srgbClr val="0070C0"/>
                </a:solidFill>
                <a:latin typeface="Calibri" panose="020F0502020204030204" pitchFamily="34" charset="0"/>
                <a:cs typeface="Calibri" panose="020F0502020204030204" pitchFamily="34" charset="0"/>
              </a:rPr>
              <a:t>Complex System Model</a:t>
            </a:r>
          </a:p>
        </p:txBody>
      </p:sp>
      <p:sp>
        <p:nvSpPr>
          <p:cNvPr id="42" name="TextBox 41">
            <a:extLst>
              <a:ext uri="{FF2B5EF4-FFF2-40B4-BE49-F238E27FC236}">
                <a16:creationId xmlns:a16="http://schemas.microsoft.com/office/drawing/2014/main" id="{3EE36C95-545F-7D42-9007-F94A31FDCEB1}"/>
              </a:ext>
            </a:extLst>
          </p:cNvPr>
          <p:cNvSpPr txBox="1"/>
          <p:nvPr/>
        </p:nvSpPr>
        <p:spPr>
          <a:xfrm>
            <a:off x="2168339" y="3945247"/>
            <a:ext cx="1694695" cy="307777"/>
          </a:xfrm>
          <a:prstGeom prst="rect">
            <a:avLst/>
          </a:prstGeom>
          <a:noFill/>
        </p:spPr>
        <p:txBody>
          <a:bodyPr wrap="none" rtlCol="0">
            <a:spAutoFit/>
          </a:bodyPr>
          <a:lstStyle/>
          <a:p>
            <a:r>
              <a:rPr lang="en-US" sz="1400" b="1" dirty="0">
                <a:solidFill>
                  <a:srgbClr val="0070C0"/>
                </a:solidFill>
                <a:latin typeface="Calibri" panose="020F0502020204030204" pitchFamily="34" charset="0"/>
                <a:cs typeface="Calibri" panose="020F0502020204030204" pitchFamily="34" charset="0"/>
              </a:rPr>
              <a:t>Traditional Methods</a:t>
            </a:r>
          </a:p>
        </p:txBody>
      </p:sp>
      <p:sp>
        <p:nvSpPr>
          <p:cNvPr id="43" name="TextBox 42">
            <a:extLst>
              <a:ext uri="{FF2B5EF4-FFF2-40B4-BE49-F238E27FC236}">
                <a16:creationId xmlns:a16="http://schemas.microsoft.com/office/drawing/2014/main" id="{D6DD0AF4-0972-264B-996A-4953C6EBA1BA}"/>
              </a:ext>
            </a:extLst>
          </p:cNvPr>
          <p:cNvSpPr txBox="1"/>
          <p:nvPr/>
        </p:nvSpPr>
        <p:spPr>
          <a:xfrm>
            <a:off x="4275181" y="3935753"/>
            <a:ext cx="2129686" cy="307777"/>
          </a:xfrm>
          <a:prstGeom prst="rect">
            <a:avLst/>
          </a:prstGeom>
          <a:noFill/>
        </p:spPr>
        <p:txBody>
          <a:bodyPr wrap="none" rtlCol="0">
            <a:spAutoFit/>
          </a:bodyPr>
          <a:lstStyle/>
          <a:p>
            <a:r>
              <a:rPr lang="en-US" sz="1400" b="1" dirty="0">
                <a:solidFill>
                  <a:srgbClr val="0070C0"/>
                </a:solidFill>
                <a:latin typeface="Calibri" panose="020F0502020204030204" pitchFamily="34" charset="0"/>
                <a:cs typeface="Calibri" panose="020F0502020204030204" pitchFamily="34" charset="0"/>
              </a:rPr>
              <a:t>Coupled Numerical Model</a:t>
            </a:r>
          </a:p>
        </p:txBody>
      </p:sp>
      <p:pic>
        <p:nvPicPr>
          <p:cNvPr id="45" name="Picture 44">
            <a:extLst>
              <a:ext uri="{FF2B5EF4-FFF2-40B4-BE49-F238E27FC236}">
                <a16:creationId xmlns:a16="http://schemas.microsoft.com/office/drawing/2014/main" id="{A27397ED-C2E0-BA44-BD8A-A4145D451C15}"/>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3901560" y="2791877"/>
            <a:ext cx="516920" cy="516920"/>
          </a:xfrm>
          <a:prstGeom prst="rect">
            <a:avLst/>
          </a:prstGeom>
        </p:spPr>
      </p:pic>
      <p:grpSp>
        <p:nvGrpSpPr>
          <p:cNvPr id="48" name="Group 47">
            <a:extLst>
              <a:ext uri="{FF2B5EF4-FFF2-40B4-BE49-F238E27FC236}">
                <a16:creationId xmlns:a16="http://schemas.microsoft.com/office/drawing/2014/main" id="{7FFE6853-CECC-5344-A156-3D339E4013BB}"/>
              </a:ext>
            </a:extLst>
          </p:cNvPr>
          <p:cNvGrpSpPr>
            <a:grpSpLocks noChangeAspect="1"/>
          </p:cNvGrpSpPr>
          <p:nvPr/>
        </p:nvGrpSpPr>
        <p:grpSpPr>
          <a:xfrm>
            <a:off x="7051939" y="497716"/>
            <a:ext cx="1783836" cy="1899859"/>
            <a:chOff x="7210288" y="1186143"/>
            <a:chExt cx="4596419" cy="4895381"/>
          </a:xfrm>
        </p:grpSpPr>
        <p:sp>
          <p:nvSpPr>
            <p:cNvPr id="49" name="Oval 48">
              <a:extLst>
                <a:ext uri="{FF2B5EF4-FFF2-40B4-BE49-F238E27FC236}">
                  <a16:creationId xmlns:a16="http://schemas.microsoft.com/office/drawing/2014/main" id="{0415A0C8-216A-074B-8A50-5FEBAF5463E0}"/>
                </a:ext>
              </a:extLst>
            </p:cNvPr>
            <p:cNvSpPr/>
            <p:nvPr/>
          </p:nvSpPr>
          <p:spPr>
            <a:xfrm>
              <a:off x="10017756" y="2292567"/>
              <a:ext cx="1387736" cy="726630"/>
            </a:xfrm>
            <a:prstGeom prst="ellipse">
              <a:avLst/>
            </a:prstGeom>
            <a:solidFill>
              <a:schemeClr val="tx2"/>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450" dirty="0">
                  <a:latin typeface="Calibri" panose="020F0502020204030204" pitchFamily="34" charset="0"/>
                  <a:cs typeface="Calibri" panose="020F0502020204030204" pitchFamily="34" charset="0"/>
                </a:rPr>
                <a:t>Ocean</a:t>
              </a:r>
            </a:p>
            <a:p>
              <a:pPr algn="ctr"/>
              <a:r>
                <a:rPr lang="en-US" sz="450" dirty="0">
                  <a:latin typeface="Calibri" panose="020F0502020204030204" pitchFamily="34" charset="0"/>
                  <a:cs typeface="Calibri" panose="020F0502020204030204" pitchFamily="34" charset="0"/>
                </a:rPr>
                <a:t>(MPAS-O)</a:t>
              </a:r>
            </a:p>
          </p:txBody>
        </p:sp>
        <p:sp>
          <p:nvSpPr>
            <p:cNvPr id="50" name="Oval 49">
              <a:extLst>
                <a:ext uri="{FF2B5EF4-FFF2-40B4-BE49-F238E27FC236}">
                  <a16:creationId xmlns:a16="http://schemas.microsoft.com/office/drawing/2014/main" id="{9BD13BC9-6E63-7649-839E-B80C9976C1C1}"/>
                </a:ext>
              </a:extLst>
            </p:cNvPr>
            <p:cNvSpPr/>
            <p:nvPr/>
          </p:nvSpPr>
          <p:spPr>
            <a:xfrm>
              <a:off x="9323889" y="1186143"/>
              <a:ext cx="1448294" cy="880562"/>
            </a:xfrm>
            <a:prstGeom prst="ellipse">
              <a:avLst/>
            </a:prstGeom>
            <a:solidFill>
              <a:schemeClr val="tx2"/>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450" dirty="0">
                  <a:latin typeface="Calibri" panose="020F0502020204030204" pitchFamily="34" charset="0"/>
                  <a:cs typeface="Calibri" panose="020F0502020204030204" pitchFamily="34" charset="0"/>
                </a:rPr>
                <a:t>Atmos.</a:t>
              </a:r>
            </a:p>
            <a:p>
              <a:pPr algn="ctr"/>
              <a:r>
                <a:rPr lang="en-US" sz="450" dirty="0">
                  <a:latin typeface="Calibri" panose="020F0502020204030204" pitchFamily="34" charset="0"/>
                  <a:cs typeface="Calibri" panose="020F0502020204030204" pitchFamily="34" charset="0"/>
                </a:rPr>
                <a:t>(EAM)</a:t>
              </a:r>
            </a:p>
          </p:txBody>
        </p:sp>
        <p:sp>
          <p:nvSpPr>
            <p:cNvPr id="51" name="Oval 50">
              <a:extLst>
                <a:ext uri="{FF2B5EF4-FFF2-40B4-BE49-F238E27FC236}">
                  <a16:creationId xmlns:a16="http://schemas.microsoft.com/office/drawing/2014/main" id="{8BC50C3A-9C3F-5E48-96EC-B70AC1F2CF35}"/>
                </a:ext>
              </a:extLst>
            </p:cNvPr>
            <p:cNvSpPr/>
            <p:nvPr/>
          </p:nvSpPr>
          <p:spPr>
            <a:xfrm>
              <a:off x="10269937" y="3186113"/>
              <a:ext cx="1536770" cy="885358"/>
            </a:xfrm>
            <a:prstGeom prst="ellipse">
              <a:avLst/>
            </a:prstGeom>
            <a:solidFill>
              <a:schemeClr val="tx2"/>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450" dirty="0">
                  <a:latin typeface="Calibri" panose="020F0502020204030204" pitchFamily="34" charset="0"/>
                  <a:cs typeface="Calibri" panose="020F0502020204030204" pitchFamily="34" charset="0"/>
                </a:rPr>
                <a:t>Sea Ice</a:t>
              </a:r>
            </a:p>
            <a:p>
              <a:pPr algn="ctr"/>
              <a:r>
                <a:rPr lang="en-US" sz="450" dirty="0">
                  <a:latin typeface="Calibri" panose="020F0502020204030204" pitchFamily="34" charset="0"/>
                  <a:cs typeface="Calibri" panose="020F0502020204030204" pitchFamily="34" charset="0"/>
                </a:rPr>
                <a:t>(MPAS-SI)</a:t>
              </a:r>
            </a:p>
          </p:txBody>
        </p:sp>
        <p:sp>
          <p:nvSpPr>
            <p:cNvPr id="52" name="Oval 51">
              <a:extLst>
                <a:ext uri="{FF2B5EF4-FFF2-40B4-BE49-F238E27FC236}">
                  <a16:creationId xmlns:a16="http://schemas.microsoft.com/office/drawing/2014/main" id="{4A691D3D-BA8A-AA46-B198-8D3D5DD52302}"/>
                </a:ext>
              </a:extLst>
            </p:cNvPr>
            <p:cNvSpPr/>
            <p:nvPr/>
          </p:nvSpPr>
          <p:spPr>
            <a:xfrm>
              <a:off x="9384447" y="5372639"/>
              <a:ext cx="1387736" cy="708885"/>
            </a:xfrm>
            <a:prstGeom prst="ellipse">
              <a:avLst/>
            </a:prstGeom>
            <a:solidFill>
              <a:schemeClr val="tx2"/>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450" dirty="0">
                  <a:latin typeface="Calibri" panose="020F0502020204030204" pitchFamily="34" charset="0"/>
                  <a:cs typeface="Calibri" panose="020F0502020204030204" pitchFamily="34" charset="0"/>
                </a:rPr>
                <a:t>Land Ice</a:t>
              </a:r>
            </a:p>
            <a:p>
              <a:pPr algn="ctr"/>
              <a:r>
                <a:rPr lang="en-US" sz="450" dirty="0">
                  <a:latin typeface="Calibri" panose="020F0502020204030204" pitchFamily="34" charset="0"/>
                  <a:cs typeface="Calibri" panose="020F0502020204030204" pitchFamily="34" charset="0"/>
                </a:rPr>
                <a:t>(MALI)</a:t>
              </a:r>
            </a:p>
          </p:txBody>
        </p:sp>
        <p:sp>
          <p:nvSpPr>
            <p:cNvPr id="53" name="Oval 52">
              <a:extLst>
                <a:ext uri="{FF2B5EF4-FFF2-40B4-BE49-F238E27FC236}">
                  <a16:creationId xmlns:a16="http://schemas.microsoft.com/office/drawing/2014/main" id="{5D54F681-20FA-5C42-BDFA-67E0E14AE3BD}"/>
                </a:ext>
              </a:extLst>
            </p:cNvPr>
            <p:cNvSpPr/>
            <p:nvPr/>
          </p:nvSpPr>
          <p:spPr>
            <a:xfrm>
              <a:off x="10017757" y="4421572"/>
              <a:ext cx="1387736" cy="708885"/>
            </a:xfrm>
            <a:prstGeom prst="ellipse">
              <a:avLst/>
            </a:prstGeom>
            <a:solidFill>
              <a:schemeClr val="tx2"/>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450" dirty="0"/>
                <a:t>Land</a:t>
              </a:r>
            </a:p>
            <a:p>
              <a:pPr algn="ctr"/>
              <a:r>
                <a:rPr lang="en-US" sz="450" dirty="0"/>
                <a:t>(ALM)</a:t>
              </a:r>
            </a:p>
          </p:txBody>
        </p:sp>
        <p:cxnSp>
          <p:nvCxnSpPr>
            <p:cNvPr id="54" name="Straight Connector 53">
              <a:extLst>
                <a:ext uri="{FF2B5EF4-FFF2-40B4-BE49-F238E27FC236}">
                  <a16:creationId xmlns:a16="http://schemas.microsoft.com/office/drawing/2014/main" id="{14B2B5B6-73C9-2644-BDB7-AEDFA8541727}"/>
                </a:ext>
              </a:extLst>
            </p:cNvPr>
            <p:cNvCxnSpPr>
              <a:cxnSpLocks/>
              <a:stCxn id="51" idx="2"/>
              <a:endCxn id="59" idx="6"/>
            </p:cNvCxnSpPr>
            <p:nvPr/>
          </p:nvCxnSpPr>
          <p:spPr>
            <a:xfrm flipH="1">
              <a:off x="9862720" y="3628794"/>
              <a:ext cx="407217" cy="87746"/>
            </a:xfrm>
            <a:prstGeom prst="line">
              <a:avLst/>
            </a:prstGeom>
          </p:spPr>
          <p:style>
            <a:lnRef idx="1">
              <a:schemeClr val="accent1"/>
            </a:lnRef>
            <a:fillRef idx="0">
              <a:schemeClr val="accent1"/>
            </a:fillRef>
            <a:effectRef idx="0">
              <a:schemeClr val="accent1"/>
            </a:effectRef>
            <a:fontRef idx="minor">
              <a:schemeClr val="tx1"/>
            </a:fontRef>
          </p:style>
        </p:cxnSp>
        <p:cxnSp>
          <p:nvCxnSpPr>
            <p:cNvPr id="55" name="Straight Connector 54">
              <a:extLst>
                <a:ext uri="{FF2B5EF4-FFF2-40B4-BE49-F238E27FC236}">
                  <a16:creationId xmlns:a16="http://schemas.microsoft.com/office/drawing/2014/main" id="{C86396AF-5468-A04D-BE23-A4CD80A452B0}"/>
                </a:ext>
              </a:extLst>
            </p:cNvPr>
            <p:cNvCxnSpPr>
              <a:cxnSpLocks/>
              <a:stCxn id="50" idx="3"/>
            </p:cNvCxnSpPr>
            <p:nvPr/>
          </p:nvCxnSpPr>
          <p:spPr>
            <a:xfrm flipH="1">
              <a:off x="9021689" y="1937749"/>
              <a:ext cx="514299" cy="610232"/>
            </a:xfrm>
            <a:prstGeom prst="line">
              <a:avLst/>
            </a:prstGeom>
          </p:spPr>
          <p:style>
            <a:lnRef idx="1">
              <a:schemeClr val="accent1"/>
            </a:lnRef>
            <a:fillRef idx="0">
              <a:schemeClr val="accent1"/>
            </a:fillRef>
            <a:effectRef idx="0">
              <a:schemeClr val="accent1"/>
            </a:effectRef>
            <a:fontRef idx="minor">
              <a:schemeClr val="tx1"/>
            </a:fontRef>
          </p:style>
        </p:cxnSp>
        <p:cxnSp>
          <p:nvCxnSpPr>
            <p:cNvPr id="56" name="Straight Connector 55">
              <a:extLst>
                <a:ext uri="{FF2B5EF4-FFF2-40B4-BE49-F238E27FC236}">
                  <a16:creationId xmlns:a16="http://schemas.microsoft.com/office/drawing/2014/main" id="{4C249BA4-1F66-1148-BD0E-F2381C502141}"/>
                </a:ext>
              </a:extLst>
            </p:cNvPr>
            <p:cNvCxnSpPr>
              <a:cxnSpLocks/>
              <a:stCxn id="52" idx="1"/>
            </p:cNvCxnSpPr>
            <p:nvPr/>
          </p:nvCxnSpPr>
          <p:spPr>
            <a:xfrm flipH="1" flipV="1">
              <a:off x="8845915" y="4938164"/>
              <a:ext cx="741761" cy="538289"/>
            </a:xfrm>
            <a:prstGeom prst="line">
              <a:avLst/>
            </a:prstGeom>
          </p:spPr>
          <p:style>
            <a:lnRef idx="1">
              <a:schemeClr val="accent1"/>
            </a:lnRef>
            <a:fillRef idx="0">
              <a:schemeClr val="accent1"/>
            </a:fillRef>
            <a:effectRef idx="0">
              <a:schemeClr val="accent1"/>
            </a:effectRef>
            <a:fontRef idx="minor">
              <a:schemeClr val="tx1"/>
            </a:fontRef>
          </p:style>
        </p:cxnSp>
        <p:cxnSp>
          <p:nvCxnSpPr>
            <p:cNvPr id="57" name="Straight Connector 56">
              <a:extLst>
                <a:ext uri="{FF2B5EF4-FFF2-40B4-BE49-F238E27FC236}">
                  <a16:creationId xmlns:a16="http://schemas.microsoft.com/office/drawing/2014/main" id="{6F871F2E-A791-A245-ADEA-78283722D6F1}"/>
                </a:ext>
              </a:extLst>
            </p:cNvPr>
            <p:cNvCxnSpPr>
              <a:cxnSpLocks/>
              <a:stCxn id="49" idx="2"/>
            </p:cNvCxnSpPr>
            <p:nvPr/>
          </p:nvCxnSpPr>
          <p:spPr>
            <a:xfrm flipH="1">
              <a:off x="9527118" y="2655883"/>
              <a:ext cx="490639" cy="287969"/>
            </a:xfrm>
            <a:prstGeom prst="line">
              <a:avLst/>
            </a:prstGeom>
          </p:spPr>
          <p:style>
            <a:lnRef idx="1">
              <a:schemeClr val="accent1"/>
            </a:lnRef>
            <a:fillRef idx="0">
              <a:schemeClr val="accent1"/>
            </a:fillRef>
            <a:effectRef idx="0">
              <a:schemeClr val="accent1"/>
            </a:effectRef>
            <a:fontRef idx="minor">
              <a:schemeClr val="tx1"/>
            </a:fontRef>
          </p:style>
        </p:cxnSp>
        <p:cxnSp>
          <p:nvCxnSpPr>
            <p:cNvPr id="58" name="Straight Connector 57">
              <a:extLst>
                <a:ext uri="{FF2B5EF4-FFF2-40B4-BE49-F238E27FC236}">
                  <a16:creationId xmlns:a16="http://schemas.microsoft.com/office/drawing/2014/main" id="{23E173B2-5C34-634A-943D-D08786034768}"/>
                </a:ext>
              </a:extLst>
            </p:cNvPr>
            <p:cNvCxnSpPr>
              <a:stCxn id="53" idx="2"/>
              <a:endCxn id="59" idx="5"/>
            </p:cNvCxnSpPr>
            <p:nvPr/>
          </p:nvCxnSpPr>
          <p:spPr>
            <a:xfrm flipH="1" flipV="1">
              <a:off x="9474279" y="4636602"/>
              <a:ext cx="543478" cy="139413"/>
            </a:xfrm>
            <a:prstGeom prst="line">
              <a:avLst/>
            </a:prstGeom>
          </p:spPr>
          <p:style>
            <a:lnRef idx="1">
              <a:schemeClr val="accent1"/>
            </a:lnRef>
            <a:fillRef idx="0">
              <a:schemeClr val="accent1"/>
            </a:fillRef>
            <a:effectRef idx="0">
              <a:schemeClr val="accent1"/>
            </a:effectRef>
            <a:fontRef idx="minor">
              <a:schemeClr val="tx1"/>
            </a:fontRef>
          </p:style>
        </p:cxnSp>
        <p:pic>
          <p:nvPicPr>
            <p:cNvPr id="59" name="Picture 58">
              <a:extLst>
                <a:ext uri="{FF2B5EF4-FFF2-40B4-BE49-F238E27FC236}">
                  <a16:creationId xmlns:a16="http://schemas.microsoft.com/office/drawing/2014/main" id="{FC224632-FECB-6643-81BF-D4AA92E09DF5}"/>
                </a:ext>
              </a:extLst>
            </p:cNvPr>
            <p:cNvPicPr>
              <a:picLocks noChangeAspect="1"/>
            </p:cNvPicPr>
            <p:nvPr/>
          </p:nvPicPr>
          <p:blipFill>
            <a:blip r:embed="rId4"/>
            <a:stretch>
              <a:fillRect/>
            </a:stretch>
          </p:blipFill>
          <p:spPr>
            <a:xfrm>
              <a:off x="7210288" y="2415372"/>
              <a:ext cx="2652431" cy="2602333"/>
            </a:xfrm>
            <a:prstGeom prst="ellipse">
              <a:avLst/>
            </a:prstGeom>
          </p:spPr>
        </p:pic>
      </p:grpSp>
      <p:pic>
        <p:nvPicPr>
          <p:cNvPr id="60" name="Picture 59">
            <a:extLst>
              <a:ext uri="{FF2B5EF4-FFF2-40B4-BE49-F238E27FC236}">
                <a16:creationId xmlns:a16="http://schemas.microsoft.com/office/drawing/2014/main" id="{A2B1E56D-DCDD-A445-A450-4A0116356617}"/>
              </a:ext>
            </a:extLst>
          </p:cNvPr>
          <p:cNvPicPr>
            <a:picLocks noChangeAspect="1"/>
          </p:cNvPicPr>
          <p:nvPr/>
        </p:nvPicPr>
        <p:blipFill>
          <a:blip r:embed="rId5"/>
          <a:stretch>
            <a:fillRect/>
          </a:stretch>
        </p:blipFill>
        <p:spPr>
          <a:xfrm>
            <a:off x="7051939" y="2368715"/>
            <a:ext cx="572477" cy="306684"/>
          </a:xfrm>
          <a:prstGeom prst="rect">
            <a:avLst/>
          </a:prstGeom>
        </p:spPr>
      </p:pic>
      <p:sp>
        <p:nvSpPr>
          <p:cNvPr id="72" name="TextBox 71">
            <a:extLst>
              <a:ext uri="{FF2B5EF4-FFF2-40B4-BE49-F238E27FC236}">
                <a16:creationId xmlns:a16="http://schemas.microsoft.com/office/drawing/2014/main" id="{3E01C51F-CA50-8849-8B98-C27F497A9B0C}"/>
              </a:ext>
            </a:extLst>
          </p:cNvPr>
          <p:cNvSpPr txBox="1"/>
          <p:nvPr/>
        </p:nvSpPr>
        <p:spPr>
          <a:xfrm>
            <a:off x="6383564" y="3935563"/>
            <a:ext cx="2760436" cy="307777"/>
          </a:xfrm>
          <a:prstGeom prst="rect">
            <a:avLst/>
          </a:prstGeom>
          <a:noFill/>
        </p:spPr>
        <p:txBody>
          <a:bodyPr wrap="none" rtlCol="0">
            <a:spAutoFit/>
          </a:bodyPr>
          <a:lstStyle/>
          <a:p>
            <a:r>
              <a:rPr lang="en-US" sz="1400" b="1" dirty="0">
                <a:solidFill>
                  <a:srgbClr val="0070C0"/>
                </a:solidFill>
                <a:latin typeface="Calibri" panose="020F0502020204030204" pitchFamily="34" charset="0"/>
                <a:cs typeface="Calibri" panose="020F0502020204030204" pitchFamily="34" charset="0"/>
              </a:rPr>
              <a:t>Traditional + Data-Driven Methods</a:t>
            </a:r>
          </a:p>
        </p:txBody>
      </p:sp>
      <p:sp>
        <p:nvSpPr>
          <p:cNvPr id="73" name="Rectangle 72">
            <a:extLst>
              <a:ext uri="{FF2B5EF4-FFF2-40B4-BE49-F238E27FC236}">
                <a16:creationId xmlns:a16="http://schemas.microsoft.com/office/drawing/2014/main" id="{1E40DEB7-A1A9-4242-A06B-563E66176CD5}"/>
              </a:ext>
            </a:extLst>
          </p:cNvPr>
          <p:cNvSpPr/>
          <p:nvPr/>
        </p:nvSpPr>
        <p:spPr>
          <a:xfrm>
            <a:off x="6552222" y="4181886"/>
            <a:ext cx="2466540" cy="738664"/>
          </a:xfrm>
          <a:prstGeom prst="rect">
            <a:avLst/>
          </a:prstGeom>
        </p:spPr>
        <p:txBody>
          <a:bodyPr wrap="square">
            <a:spAutoFit/>
          </a:bodyPr>
          <a:lstStyle/>
          <a:p>
            <a:pPr marL="214313" indent="-214313">
              <a:buFont typeface="Arial" panose="020B0604020202020204" pitchFamily="34" charset="0"/>
              <a:buChar char="•"/>
            </a:pPr>
            <a:r>
              <a:rPr lang="en-US" sz="1400" dirty="0">
                <a:solidFill>
                  <a:srgbClr val="000000"/>
                </a:solidFill>
                <a:latin typeface="Calibri" panose="020F0502020204030204" pitchFamily="34" charset="0"/>
                <a:cs typeface="Calibri" panose="020F0502020204030204" pitchFamily="34" charset="0"/>
              </a:rPr>
              <a:t>PINNs</a:t>
            </a:r>
          </a:p>
          <a:p>
            <a:pPr marL="214313" indent="-214313">
              <a:buFont typeface="Arial" panose="020B0604020202020204" pitchFamily="34" charset="0"/>
              <a:buChar char="•"/>
            </a:pPr>
            <a:r>
              <a:rPr lang="en-US" sz="1400" dirty="0">
                <a:solidFill>
                  <a:srgbClr val="000000"/>
                </a:solidFill>
                <a:latin typeface="Calibri" panose="020F0502020204030204" pitchFamily="34" charset="0"/>
                <a:cs typeface="Calibri" panose="020F0502020204030204" pitchFamily="34" charset="0"/>
              </a:rPr>
              <a:t>Neural ODEs</a:t>
            </a:r>
          </a:p>
          <a:p>
            <a:pPr marL="214313" indent="-214313">
              <a:buFont typeface="Arial" panose="020B0604020202020204" pitchFamily="34" charset="0"/>
              <a:buChar char="•"/>
            </a:pPr>
            <a:r>
              <a:rPr lang="en-US" sz="1400" dirty="0">
                <a:solidFill>
                  <a:srgbClr val="000000"/>
                </a:solidFill>
                <a:latin typeface="Calibri" panose="020F0502020204030204" pitchFamily="34" charset="0"/>
                <a:cs typeface="Calibri" panose="020F0502020204030204" pitchFamily="34" charset="0"/>
              </a:rPr>
              <a:t>Projection-based ROMs, …</a:t>
            </a:r>
          </a:p>
        </p:txBody>
      </p:sp>
      <p:cxnSp>
        <p:nvCxnSpPr>
          <p:cNvPr id="75" name="Curved Connector 74">
            <a:extLst>
              <a:ext uri="{FF2B5EF4-FFF2-40B4-BE49-F238E27FC236}">
                <a16:creationId xmlns:a16="http://schemas.microsoft.com/office/drawing/2014/main" id="{AD8372F9-C87B-F441-9988-FF556C165665}"/>
              </a:ext>
            </a:extLst>
          </p:cNvPr>
          <p:cNvCxnSpPr>
            <a:cxnSpLocks/>
            <a:stCxn id="49" idx="3"/>
            <a:endCxn id="36" idx="3"/>
          </p:cNvCxnSpPr>
          <p:nvPr/>
        </p:nvCxnSpPr>
        <p:spPr>
          <a:xfrm rot="5400000">
            <a:off x="5533585" y="477888"/>
            <a:ext cx="1996860" cy="3376706"/>
          </a:xfrm>
          <a:prstGeom prst="curvedConnector2">
            <a:avLst/>
          </a:prstGeom>
          <a:ln>
            <a:prstDash val="sysDash"/>
            <a:tailEnd type="triangle"/>
          </a:ln>
        </p:spPr>
        <p:style>
          <a:lnRef idx="1">
            <a:schemeClr val="accent1"/>
          </a:lnRef>
          <a:fillRef idx="0">
            <a:schemeClr val="accent1"/>
          </a:fillRef>
          <a:effectRef idx="0">
            <a:schemeClr val="accent1"/>
          </a:effectRef>
          <a:fontRef idx="minor">
            <a:schemeClr val="tx1"/>
          </a:fontRef>
        </p:style>
      </p:cxnSp>
      <p:cxnSp>
        <p:nvCxnSpPr>
          <p:cNvPr id="76" name="Curved Connector 75">
            <a:extLst>
              <a:ext uri="{FF2B5EF4-FFF2-40B4-BE49-F238E27FC236}">
                <a16:creationId xmlns:a16="http://schemas.microsoft.com/office/drawing/2014/main" id="{58D98B41-7AC7-B144-A83E-1BD58A65CFA5}"/>
              </a:ext>
            </a:extLst>
          </p:cNvPr>
          <p:cNvCxnSpPr>
            <a:cxnSpLocks/>
            <a:stCxn id="51" idx="5"/>
            <a:endCxn id="32" idx="2"/>
          </p:cNvCxnSpPr>
          <p:nvPr/>
        </p:nvCxnSpPr>
        <p:spPr>
          <a:xfrm rot="5400000">
            <a:off x="5720048" y="693382"/>
            <a:ext cx="2154596" cy="3902175"/>
          </a:xfrm>
          <a:prstGeom prst="curvedConnector3">
            <a:avLst>
              <a:gd name="adj1" fmla="val 110610"/>
            </a:avLst>
          </a:prstGeom>
          <a:ln>
            <a:prstDash val="sysDash"/>
            <a:tailEnd type="triangle"/>
          </a:ln>
        </p:spPr>
        <p:style>
          <a:lnRef idx="1">
            <a:schemeClr val="accent1"/>
          </a:lnRef>
          <a:fillRef idx="0">
            <a:schemeClr val="accent1"/>
          </a:fillRef>
          <a:effectRef idx="0">
            <a:schemeClr val="accent1"/>
          </a:effectRef>
          <a:fontRef idx="minor">
            <a:schemeClr val="tx1"/>
          </a:fontRef>
        </p:style>
      </p:cxnSp>
      <p:cxnSp>
        <p:nvCxnSpPr>
          <p:cNvPr id="78" name="Curved Connector 77">
            <a:extLst>
              <a:ext uri="{FF2B5EF4-FFF2-40B4-BE49-F238E27FC236}">
                <a16:creationId xmlns:a16="http://schemas.microsoft.com/office/drawing/2014/main" id="{2EC0B91A-B1FF-004C-BB61-8519701F6B76}"/>
              </a:ext>
            </a:extLst>
          </p:cNvPr>
          <p:cNvCxnSpPr>
            <a:cxnSpLocks/>
            <a:stCxn id="50" idx="7"/>
            <a:endCxn id="34" idx="3"/>
          </p:cNvCxnSpPr>
          <p:nvPr/>
        </p:nvCxnSpPr>
        <p:spPr>
          <a:xfrm rot="16200000" flipH="1" flipV="1">
            <a:off x="5473315" y="761247"/>
            <a:ext cx="3092140" cy="2665171"/>
          </a:xfrm>
          <a:prstGeom prst="curvedConnector4">
            <a:avLst>
              <a:gd name="adj1" fmla="val -7393"/>
              <a:gd name="adj2" fmla="val -23882"/>
            </a:avLst>
          </a:prstGeom>
          <a:ln>
            <a:prstDash val="sysDash"/>
            <a:tailEnd type="triangle"/>
          </a:ln>
        </p:spPr>
        <p:style>
          <a:lnRef idx="1">
            <a:schemeClr val="accent1"/>
          </a:lnRef>
          <a:fillRef idx="0">
            <a:schemeClr val="accent1"/>
          </a:fillRef>
          <a:effectRef idx="0">
            <a:schemeClr val="accent1"/>
          </a:effectRef>
          <a:fontRef idx="minor">
            <a:schemeClr val="tx1"/>
          </a:fontRef>
        </p:style>
      </p:cxnSp>
      <p:sp>
        <p:nvSpPr>
          <p:cNvPr id="63" name="Title 1">
            <a:extLst>
              <a:ext uri="{FF2B5EF4-FFF2-40B4-BE49-F238E27FC236}">
                <a16:creationId xmlns:a16="http://schemas.microsoft.com/office/drawing/2014/main" id="{6C4F64F9-3136-4DF3-ACA6-6DD97E658956}"/>
              </a:ext>
            </a:extLst>
          </p:cNvPr>
          <p:cNvSpPr txBox="1">
            <a:spLocks/>
          </p:cNvSpPr>
          <p:nvPr/>
        </p:nvSpPr>
        <p:spPr>
          <a:xfrm>
            <a:off x="72426" y="127011"/>
            <a:ext cx="8186271" cy="70519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Motivation</a:t>
            </a:r>
          </a:p>
        </p:txBody>
      </p:sp>
      <p:cxnSp>
        <p:nvCxnSpPr>
          <p:cNvPr id="82" name="Curved Connector 77">
            <a:extLst>
              <a:ext uri="{FF2B5EF4-FFF2-40B4-BE49-F238E27FC236}">
                <a16:creationId xmlns:a16="http://schemas.microsoft.com/office/drawing/2014/main" id="{BF5BE244-6A41-4EA6-9F8A-1F3B1604200A}"/>
              </a:ext>
            </a:extLst>
          </p:cNvPr>
          <p:cNvCxnSpPr>
            <a:cxnSpLocks/>
            <a:stCxn id="53" idx="5"/>
            <a:endCxn id="33" idx="3"/>
          </p:cNvCxnSpPr>
          <p:nvPr/>
        </p:nvCxnSpPr>
        <p:spPr>
          <a:xfrm rot="5400000">
            <a:off x="6417329" y="1257655"/>
            <a:ext cx="1453336" cy="2914396"/>
          </a:xfrm>
          <a:prstGeom prst="curvedConnector2">
            <a:avLst/>
          </a:prstGeom>
          <a:ln>
            <a:prstDash val="sysDash"/>
            <a:tailEnd type="triangle"/>
          </a:ln>
        </p:spPr>
        <p:style>
          <a:lnRef idx="1">
            <a:schemeClr val="accent1"/>
          </a:lnRef>
          <a:fillRef idx="0">
            <a:schemeClr val="accent1"/>
          </a:fillRef>
          <a:effectRef idx="0">
            <a:schemeClr val="accent1"/>
          </a:effectRef>
          <a:fontRef idx="minor">
            <a:schemeClr val="tx1"/>
          </a:fontRef>
        </p:style>
      </p:cxnSp>
      <p:sp>
        <p:nvSpPr>
          <p:cNvPr id="61" name="TextBox 60">
            <a:extLst>
              <a:ext uri="{FF2B5EF4-FFF2-40B4-BE49-F238E27FC236}">
                <a16:creationId xmlns:a16="http://schemas.microsoft.com/office/drawing/2014/main" id="{0475895A-C0B9-47B1-8A83-38655D1E65B2}"/>
              </a:ext>
            </a:extLst>
          </p:cNvPr>
          <p:cNvSpPr txBox="1"/>
          <p:nvPr/>
        </p:nvSpPr>
        <p:spPr>
          <a:xfrm>
            <a:off x="96707" y="1620419"/>
            <a:ext cx="7116448" cy="1477328"/>
          </a:xfrm>
          <a:prstGeom prst="rect">
            <a:avLst/>
          </a:prstGeom>
          <a:noFill/>
        </p:spPr>
        <p:txBody>
          <a:bodyPr wrap="square" rtlCol="0">
            <a:spAutoFit/>
          </a:bodyPr>
          <a:lstStyle/>
          <a:p>
            <a:pPr marL="214313" indent="-214313">
              <a:buFont typeface="Arial" panose="020B0604020202020204" pitchFamily="34" charset="0"/>
              <a:buChar char="•"/>
            </a:pPr>
            <a:r>
              <a:rPr lang="en-US" dirty="0">
                <a:latin typeface="Calibri" panose="020F0502020204030204" pitchFamily="34" charset="0"/>
                <a:cs typeface="Calibri" panose="020F0502020204030204" pitchFamily="34" charset="0"/>
              </a:rPr>
              <a:t>Frameworks rely on </a:t>
            </a:r>
            <a:r>
              <a:rPr lang="en-US" b="1" dirty="0">
                <a:latin typeface="Calibri" panose="020F0502020204030204" pitchFamily="34" charset="0"/>
                <a:cs typeface="Calibri" panose="020F0502020204030204" pitchFamily="34" charset="0"/>
              </a:rPr>
              <a:t>established mathematical theories </a:t>
            </a:r>
            <a:r>
              <a:rPr lang="en-US" dirty="0">
                <a:latin typeface="Calibri" panose="020F0502020204030204" pitchFamily="34" charset="0"/>
                <a:cs typeface="Calibri" panose="020F0502020204030204" pitchFamily="34" charset="0"/>
              </a:rPr>
              <a:t>to couple physics components.</a:t>
            </a:r>
          </a:p>
          <a:p>
            <a:pPr marL="214313" indent="-214313">
              <a:buFont typeface="Arial" panose="020B0604020202020204" pitchFamily="34" charset="0"/>
              <a:buChar char="•"/>
            </a:pPr>
            <a:r>
              <a:rPr lang="en-US" dirty="0">
                <a:latin typeface="Calibri" panose="020F0502020204030204" pitchFamily="34" charset="0"/>
                <a:cs typeface="Calibri" panose="020F0502020204030204" pitchFamily="34" charset="0"/>
              </a:rPr>
              <a:t>Most existing coupling frameworks are based on </a:t>
            </a:r>
            <a:r>
              <a:rPr lang="en-US" b="1" dirty="0">
                <a:latin typeface="Calibri" panose="020F0502020204030204" pitchFamily="34" charset="0"/>
                <a:cs typeface="Calibri" panose="020F0502020204030204" pitchFamily="34" charset="0"/>
              </a:rPr>
              <a:t>traditional discretization methods</a:t>
            </a:r>
            <a:r>
              <a:rPr lang="en-US" dirty="0">
                <a:latin typeface="Calibri" panose="020F0502020204030204" pitchFamily="34" charset="0"/>
                <a:cs typeface="Calibri" panose="020F0502020204030204" pitchFamily="34" charset="0"/>
              </a:rPr>
              <a:t>.</a:t>
            </a:r>
          </a:p>
          <a:p>
            <a:pPr marL="214313" indent="-214313">
              <a:buFont typeface="Arial" panose="020B0604020202020204" pitchFamily="34" charset="0"/>
              <a:buChar char="•"/>
            </a:pPr>
            <a:endParaRPr lang="en-US" dirty="0">
              <a:latin typeface="Calibri" panose="020F0502020204030204" pitchFamily="34" charset="0"/>
              <a:cs typeface="Calibri" panose="020F0502020204030204" pitchFamily="34" charset="0"/>
            </a:endParaRPr>
          </a:p>
        </p:txBody>
      </p:sp>
      <p:cxnSp>
        <p:nvCxnSpPr>
          <p:cNvPr id="77" name="Curved Connector 76">
            <a:extLst>
              <a:ext uri="{FF2B5EF4-FFF2-40B4-BE49-F238E27FC236}">
                <a16:creationId xmlns:a16="http://schemas.microsoft.com/office/drawing/2014/main" id="{3E4D568C-7176-6C47-A403-020E6F2C4CE6}"/>
              </a:ext>
            </a:extLst>
          </p:cNvPr>
          <p:cNvCxnSpPr>
            <a:cxnSpLocks/>
            <a:stCxn id="52" idx="4"/>
            <a:endCxn id="35" idx="3"/>
          </p:cNvCxnSpPr>
          <p:nvPr/>
        </p:nvCxnSpPr>
        <p:spPr>
          <a:xfrm rot="5400000">
            <a:off x="6542419" y="1541955"/>
            <a:ext cx="766960" cy="2478201"/>
          </a:xfrm>
          <a:prstGeom prst="curvedConnector2">
            <a:avLst/>
          </a:prstGeom>
          <a:ln>
            <a:prstDash val="sysDash"/>
            <a:tailEnd type="triangle"/>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42820273"/>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7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77" name="Curved Connector 76">
            <a:extLst>
              <a:ext uri="{FF2B5EF4-FFF2-40B4-BE49-F238E27FC236}">
                <a16:creationId xmlns:a16="http://schemas.microsoft.com/office/drawing/2014/main" id="{3E4D568C-7176-6C47-A403-020E6F2C4CE6}"/>
              </a:ext>
            </a:extLst>
          </p:cNvPr>
          <p:cNvCxnSpPr>
            <a:cxnSpLocks/>
            <a:stCxn id="52" idx="4"/>
          </p:cNvCxnSpPr>
          <p:nvPr/>
        </p:nvCxnSpPr>
        <p:spPr>
          <a:xfrm rot="5400000">
            <a:off x="7393379" y="2174921"/>
            <a:ext cx="548966" cy="994275"/>
          </a:xfrm>
          <a:prstGeom prst="curvedConnector2">
            <a:avLst/>
          </a:prstGeom>
          <a:ln>
            <a:prstDash val="sysDash"/>
            <a:tailEnd type="triangle"/>
          </a:ln>
        </p:spPr>
        <p:style>
          <a:lnRef idx="1">
            <a:schemeClr val="accent1"/>
          </a:lnRef>
          <a:fillRef idx="0">
            <a:schemeClr val="accent1"/>
          </a:fillRef>
          <a:effectRef idx="0">
            <a:schemeClr val="accent1"/>
          </a:effectRef>
          <a:fontRef idx="minor">
            <a:schemeClr val="tx1"/>
          </a:fontRef>
        </p:style>
      </p:cxnSp>
      <p:sp>
        <p:nvSpPr>
          <p:cNvPr id="4" name="Slide Number Placeholder 3">
            <a:extLst>
              <a:ext uri="{FF2B5EF4-FFF2-40B4-BE49-F238E27FC236}">
                <a16:creationId xmlns:a16="http://schemas.microsoft.com/office/drawing/2014/main" id="{82FD5723-502C-46C5-A627-0508C05AAF47}"/>
              </a:ext>
            </a:extLst>
          </p:cNvPr>
          <p:cNvSpPr>
            <a:spLocks noGrp="1"/>
          </p:cNvSpPr>
          <p:nvPr>
            <p:ph type="sldNum" sz="quarter" idx="12"/>
          </p:nvPr>
        </p:nvSpPr>
        <p:spPr/>
        <p:txBody>
          <a:bodyPr/>
          <a:lstStyle/>
          <a:p>
            <a:fld id="{6113E31D-E2AB-40D1-8B51-AFA5AFEF393A}" type="slidenum">
              <a:rPr lang="en-US" smtClean="0"/>
              <a:t>72</a:t>
            </a:fld>
            <a:endParaRPr lang="en-US" dirty="0"/>
          </a:p>
        </p:txBody>
      </p:sp>
      <p:sp>
        <p:nvSpPr>
          <p:cNvPr id="8" name="TextBox 7"/>
          <p:cNvSpPr txBox="1"/>
          <p:nvPr/>
        </p:nvSpPr>
        <p:spPr>
          <a:xfrm>
            <a:off x="197873" y="800766"/>
            <a:ext cx="6654061" cy="646331"/>
          </a:xfrm>
          <a:prstGeom prst="rect">
            <a:avLst/>
          </a:prstGeom>
          <a:solidFill>
            <a:srgbClr val="FEFDD7"/>
          </a:solidFill>
        </p:spPr>
        <p:txBody>
          <a:bodyPr wrap="square" rtlCol="0">
            <a:spAutoFit/>
          </a:bodyPr>
          <a:lstStyle/>
          <a:p>
            <a:pPr algn="ctr"/>
            <a:r>
              <a:rPr lang="en-US" dirty="0">
                <a:latin typeface="Calibri" panose="020F0502020204030204" pitchFamily="34" charset="0"/>
                <a:cs typeface="Calibri" panose="020F0502020204030204" pitchFamily="34" charset="0"/>
              </a:rPr>
              <a:t>The past decades have seen tremendous investment in </a:t>
            </a:r>
            <a:r>
              <a:rPr lang="en-US" b="1" dirty="0">
                <a:latin typeface="Calibri" panose="020F0502020204030204" pitchFamily="34" charset="0"/>
                <a:cs typeface="Calibri" panose="020F0502020204030204" pitchFamily="34" charset="0"/>
              </a:rPr>
              <a:t>simulation frameworks</a:t>
            </a:r>
            <a:r>
              <a:rPr lang="en-US" dirty="0">
                <a:latin typeface="Calibri" panose="020F0502020204030204" pitchFamily="34" charset="0"/>
                <a:cs typeface="Calibri" panose="020F0502020204030204" pitchFamily="34" charset="0"/>
              </a:rPr>
              <a:t> for </a:t>
            </a:r>
            <a:r>
              <a:rPr lang="en-US" b="1" dirty="0">
                <a:latin typeface="Calibri" panose="020F0502020204030204" pitchFamily="34" charset="0"/>
                <a:cs typeface="Calibri" panose="020F0502020204030204" pitchFamily="34" charset="0"/>
              </a:rPr>
              <a:t>coupled multi-scale </a:t>
            </a:r>
            <a:r>
              <a:rPr lang="en-US" dirty="0">
                <a:latin typeface="Calibri" panose="020F0502020204030204" pitchFamily="34" charset="0"/>
                <a:cs typeface="Calibri" panose="020F0502020204030204" pitchFamily="34" charset="0"/>
              </a:rPr>
              <a:t>and </a:t>
            </a:r>
            <a:r>
              <a:rPr lang="en-US" b="1" dirty="0">
                <a:latin typeface="Calibri" panose="020F0502020204030204" pitchFamily="34" charset="0"/>
                <a:cs typeface="Calibri" panose="020F0502020204030204" pitchFamily="34" charset="0"/>
              </a:rPr>
              <a:t>multi-physics</a:t>
            </a:r>
            <a:r>
              <a:rPr lang="en-US" dirty="0">
                <a:latin typeface="Calibri" panose="020F0502020204030204" pitchFamily="34" charset="0"/>
                <a:cs typeface="Calibri" panose="020F0502020204030204" pitchFamily="34" charset="0"/>
              </a:rPr>
              <a:t> problems.  </a:t>
            </a:r>
          </a:p>
        </p:txBody>
      </p:sp>
      <p:sp>
        <p:nvSpPr>
          <p:cNvPr id="10" name="TextBox 9"/>
          <p:cNvSpPr txBox="1"/>
          <p:nvPr/>
        </p:nvSpPr>
        <p:spPr>
          <a:xfrm>
            <a:off x="96707" y="1620419"/>
            <a:ext cx="7116448" cy="1477328"/>
          </a:xfrm>
          <a:prstGeom prst="rect">
            <a:avLst/>
          </a:prstGeom>
          <a:noFill/>
        </p:spPr>
        <p:txBody>
          <a:bodyPr wrap="square" rtlCol="0">
            <a:spAutoFit/>
          </a:bodyPr>
          <a:lstStyle/>
          <a:p>
            <a:pPr marL="214313" indent="-214313">
              <a:buFont typeface="Arial" panose="020B0604020202020204" pitchFamily="34" charset="0"/>
              <a:buChar char="•"/>
            </a:pPr>
            <a:r>
              <a:rPr lang="en-US" dirty="0">
                <a:latin typeface="Calibri" panose="020F0502020204030204" pitchFamily="34" charset="0"/>
                <a:cs typeface="Calibri" panose="020F0502020204030204" pitchFamily="34" charset="0"/>
              </a:rPr>
              <a:t>Frameworks rely on </a:t>
            </a:r>
            <a:r>
              <a:rPr lang="en-US" b="1" dirty="0">
                <a:latin typeface="Calibri" panose="020F0502020204030204" pitchFamily="34" charset="0"/>
                <a:cs typeface="Calibri" panose="020F0502020204030204" pitchFamily="34" charset="0"/>
              </a:rPr>
              <a:t>established mathematical theories </a:t>
            </a:r>
            <a:r>
              <a:rPr lang="en-US" dirty="0">
                <a:latin typeface="Calibri" panose="020F0502020204030204" pitchFamily="34" charset="0"/>
                <a:cs typeface="Calibri" panose="020F0502020204030204" pitchFamily="34" charset="0"/>
              </a:rPr>
              <a:t>to couple physics components.</a:t>
            </a:r>
          </a:p>
          <a:p>
            <a:pPr marL="214313" indent="-214313">
              <a:buFont typeface="Arial" panose="020B0604020202020204" pitchFamily="34" charset="0"/>
              <a:buChar char="•"/>
            </a:pPr>
            <a:r>
              <a:rPr lang="en-US" dirty="0">
                <a:latin typeface="Calibri" panose="020F0502020204030204" pitchFamily="34" charset="0"/>
                <a:cs typeface="Calibri" panose="020F0502020204030204" pitchFamily="34" charset="0"/>
              </a:rPr>
              <a:t>Most existing coupling frameworks are based on </a:t>
            </a:r>
            <a:r>
              <a:rPr lang="en-US" b="1" dirty="0">
                <a:latin typeface="Calibri" panose="020F0502020204030204" pitchFamily="34" charset="0"/>
                <a:cs typeface="Calibri" panose="020F0502020204030204" pitchFamily="34" charset="0"/>
              </a:rPr>
              <a:t>traditional discretization methods</a:t>
            </a:r>
            <a:r>
              <a:rPr lang="en-US" dirty="0">
                <a:latin typeface="Calibri" panose="020F0502020204030204" pitchFamily="34" charset="0"/>
                <a:cs typeface="Calibri" panose="020F0502020204030204" pitchFamily="34" charset="0"/>
              </a:rPr>
              <a:t>.</a:t>
            </a:r>
          </a:p>
          <a:p>
            <a:pPr marL="214313" indent="-214313">
              <a:buFont typeface="Arial" panose="020B0604020202020204" pitchFamily="34" charset="0"/>
              <a:buChar char="•"/>
            </a:pPr>
            <a:endParaRPr lang="en-US" dirty="0">
              <a:latin typeface="Calibri" panose="020F0502020204030204" pitchFamily="34" charset="0"/>
              <a:cs typeface="Calibri" panose="020F0502020204030204" pitchFamily="34" charset="0"/>
            </a:endParaRPr>
          </a:p>
        </p:txBody>
      </p:sp>
      <p:sp>
        <p:nvSpPr>
          <p:cNvPr id="47" name="TextBox 46">
            <a:extLst>
              <a:ext uri="{FF2B5EF4-FFF2-40B4-BE49-F238E27FC236}">
                <a16:creationId xmlns:a16="http://schemas.microsoft.com/office/drawing/2014/main" id="{03E78A8F-85A5-8948-94A5-C230761C2842}"/>
              </a:ext>
            </a:extLst>
          </p:cNvPr>
          <p:cNvSpPr txBox="1"/>
          <p:nvPr/>
        </p:nvSpPr>
        <p:spPr>
          <a:xfrm>
            <a:off x="4089817" y="4178317"/>
            <a:ext cx="2680853" cy="1169551"/>
          </a:xfrm>
          <a:prstGeom prst="rect">
            <a:avLst/>
          </a:prstGeom>
          <a:noFill/>
        </p:spPr>
        <p:txBody>
          <a:bodyPr wrap="square" rtlCol="0">
            <a:spAutoFit/>
          </a:bodyPr>
          <a:lstStyle/>
          <a:p>
            <a:pPr marL="214313" indent="-214313">
              <a:buFont typeface="Arial" panose="020B0604020202020204" pitchFamily="34" charset="0"/>
              <a:buChar char="•"/>
            </a:pPr>
            <a:r>
              <a:rPr lang="en-US" sz="1400" dirty="0">
                <a:solidFill>
                  <a:srgbClr val="000000"/>
                </a:solidFill>
                <a:latin typeface="Calibri" panose="020F0502020204030204" pitchFamily="34" charset="0"/>
                <a:cs typeface="Calibri" panose="020F0502020204030204" pitchFamily="34" charset="0"/>
              </a:rPr>
              <a:t>Monolithic (Lagrange multipliers)</a:t>
            </a:r>
          </a:p>
          <a:p>
            <a:pPr marL="214313" indent="-214313">
              <a:buFont typeface="Arial" panose="020B0604020202020204" pitchFamily="34" charset="0"/>
              <a:buChar char="•"/>
            </a:pPr>
            <a:r>
              <a:rPr lang="en-US" sz="1400" dirty="0">
                <a:solidFill>
                  <a:srgbClr val="000000"/>
                </a:solidFill>
                <a:latin typeface="Calibri" panose="020F0502020204030204" pitchFamily="34" charset="0"/>
                <a:cs typeface="Calibri" panose="020F0502020204030204" pitchFamily="34" charset="0"/>
              </a:rPr>
              <a:t>Partitioned (loose) coupling</a:t>
            </a:r>
          </a:p>
          <a:p>
            <a:pPr marL="214313" indent="-214313">
              <a:buFont typeface="Arial" panose="020B0604020202020204" pitchFamily="34" charset="0"/>
              <a:buChar char="•"/>
            </a:pPr>
            <a:r>
              <a:rPr lang="en-US" sz="1400" dirty="0">
                <a:solidFill>
                  <a:srgbClr val="000000"/>
                </a:solidFill>
                <a:latin typeface="Calibri" panose="020F0502020204030204" pitchFamily="34" charset="0"/>
                <a:cs typeface="Calibri" panose="020F0502020204030204" pitchFamily="34" charset="0"/>
              </a:rPr>
              <a:t>Iterative (Schwarz, optimization)</a:t>
            </a:r>
          </a:p>
        </p:txBody>
      </p:sp>
      <p:grpSp>
        <p:nvGrpSpPr>
          <p:cNvPr id="16" name="Group 15">
            <a:extLst>
              <a:ext uri="{FF2B5EF4-FFF2-40B4-BE49-F238E27FC236}">
                <a16:creationId xmlns:a16="http://schemas.microsoft.com/office/drawing/2014/main" id="{3FDA63DF-7C3E-E443-B84A-388E253F20B6}"/>
              </a:ext>
            </a:extLst>
          </p:cNvPr>
          <p:cNvGrpSpPr/>
          <p:nvPr/>
        </p:nvGrpSpPr>
        <p:grpSpPr>
          <a:xfrm>
            <a:off x="534674" y="2946541"/>
            <a:ext cx="1191401" cy="815873"/>
            <a:chOff x="681448" y="1788720"/>
            <a:chExt cx="1588534" cy="1087830"/>
          </a:xfrm>
        </p:grpSpPr>
        <p:sp>
          <p:nvSpPr>
            <p:cNvPr id="19" name="AutoShape 17">
              <a:extLst>
                <a:ext uri="{FF2B5EF4-FFF2-40B4-BE49-F238E27FC236}">
                  <a16:creationId xmlns:a16="http://schemas.microsoft.com/office/drawing/2014/main" id="{FA4E105A-BEBF-8F4B-BDBB-063AD9002F1F}"/>
                </a:ext>
              </a:extLst>
            </p:cNvPr>
            <p:cNvSpPr>
              <a:spLocks noChangeAspect="1" noChangeArrowheads="1"/>
            </p:cNvSpPr>
            <p:nvPr/>
          </p:nvSpPr>
          <p:spPr bwMode="auto">
            <a:xfrm>
              <a:off x="681448" y="1788720"/>
              <a:ext cx="1588534" cy="1087830"/>
            </a:xfrm>
            <a:prstGeom prst="roundRect">
              <a:avLst>
                <a:gd name="adj" fmla="val 10260"/>
              </a:avLst>
            </a:prstGeom>
            <a:solidFill>
              <a:sysClr val="window" lastClr="FFFFFF"/>
            </a:solidFill>
            <a:ln w="25400" cap="flat" cmpd="sng" algn="ctr">
              <a:solidFill>
                <a:srgbClr val="726056"/>
              </a:solidFill>
              <a:prstDash val="solid"/>
              <a:headEnd/>
              <a:tailEnd/>
            </a:ln>
            <a:effectLst/>
          </p:spPr>
          <p:txBody>
            <a:bodyPr wrap="none" anchor="ctr">
              <a:prstTxWarp prst="textNoShape">
                <a:avLst/>
              </a:prstTxWarp>
            </a:bodyPr>
            <a:lstStyle/>
            <a:p>
              <a:pPr defTabSz="685800">
                <a:defRPr/>
              </a:pPr>
              <a:endParaRPr lang="en-US" sz="1350" kern="0">
                <a:solidFill>
                  <a:prstClr val="black"/>
                </a:solidFill>
                <a:latin typeface="Arial"/>
              </a:endParaRPr>
            </a:p>
          </p:txBody>
        </p:sp>
        <p:sp>
          <p:nvSpPr>
            <p:cNvPr id="20" name="AutoShape 17">
              <a:extLst>
                <a:ext uri="{FF2B5EF4-FFF2-40B4-BE49-F238E27FC236}">
                  <a16:creationId xmlns:a16="http://schemas.microsoft.com/office/drawing/2014/main" id="{197BBF4D-2602-B645-96B5-305427141C2F}"/>
                </a:ext>
              </a:extLst>
            </p:cNvPr>
            <p:cNvSpPr>
              <a:spLocks noChangeArrowheads="1"/>
            </p:cNvSpPr>
            <p:nvPr/>
          </p:nvSpPr>
          <p:spPr bwMode="auto">
            <a:xfrm>
              <a:off x="807067" y="1877239"/>
              <a:ext cx="635418" cy="435134"/>
            </a:xfrm>
            <a:prstGeom prst="roundRect">
              <a:avLst>
                <a:gd name="adj" fmla="val 16667"/>
              </a:avLst>
            </a:prstGeom>
            <a:solidFill>
              <a:srgbClr val="726056"/>
            </a:solidFill>
            <a:ln w="25400" cap="flat" cmpd="sng" algn="ctr">
              <a:noFill/>
              <a:prstDash val="solid"/>
              <a:headEnd/>
              <a:tailEnd/>
            </a:ln>
            <a:effectLst/>
          </p:spPr>
          <p:txBody>
            <a:bodyPr wrap="none" anchor="ctr">
              <a:prstTxWarp prst="textNoShape">
                <a:avLst/>
              </a:prstTxWarp>
            </a:bodyPr>
            <a:lstStyle/>
            <a:p>
              <a:pPr algn="ctr" defTabSz="685800">
                <a:defRPr/>
              </a:pPr>
              <a:r>
                <a:rPr lang="en-US" sz="1050" i="1" kern="0" dirty="0">
                  <a:solidFill>
                    <a:prstClr val="white"/>
                  </a:solidFill>
                  <a:latin typeface="Times"/>
                  <a:cs typeface="Times"/>
                </a:rPr>
                <a:t>M</a:t>
              </a:r>
              <a:r>
                <a:rPr lang="en-US" sz="1050" i="1" kern="0" baseline="-25000" dirty="0">
                  <a:solidFill>
                    <a:prstClr val="white"/>
                  </a:solidFill>
                  <a:latin typeface="Times"/>
                  <a:cs typeface="Times"/>
                </a:rPr>
                <a:t>1</a:t>
              </a:r>
            </a:p>
          </p:txBody>
        </p:sp>
        <p:sp>
          <p:nvSpPr>
            <p:cNvPr id="21" name="AutoShape 17">
              <a:extLst>
                <a:ext uri="{FF2B5EF4-FFF2-40B4-BE49-F238E27FC236}">
                  <a16:creationId xmlns:a16="http://schemas.microsoft.com/office/drawing/2014/main" id="{48038D20-6216-254E-944B-2279D0A9B0CA}"/>
                </a:ext>
              </a:extLst>
            </p:cNvPr>
            <p:cNvSpPr>
              <a:spLocks noChangeArrowheads="1"/>
            </p:cNvSpPr>
            <p:nvPr/>
          </p:nvSpPr>
          <p:spPr bwMode="auto">
            <a:xfrm>
              <a:off x="1509482" y="1877422"/>
              <a:ext cx="634882" cy="434769"/>
            </a:xfrm>
            <a:prstGeom prst="roundRect">
              <a:avLst>
                <a:gd name="adj" fmla="val 16667"/>
              </a:avLst>
            </a:prstGeom>
            <a:solidFill>
              <a:srgbClr val="726056"/>
            </a:solidFill>
            <a:ln w="25400" cap="flat" cmpd="sng" algn="ctr">
              <a:noFill/>
              <a:prstDash val="solid"/>
              <a:headEnd/>
              <a:tailEnd/>
            </a:ln>
            <a:effectLst/>
          </p:spPr>
          <p:txBody>
            <a:bodyPr wrap="none" anchor="ctr">
              <a:prstTxWarp prst="textNoShape">
                <a:avLst/>
              </a:prstTxWarp>
            </a:bodyPr>
            <a:lstStyle/>
            <a:p>
              <a:pPr algn="ctr" defTabSz="685800">
                <a:defRPr/>
              </a:pPr>
              <a:r>
                <a:rPr lang="en-US" sz="1050" i="1" kern="0" dirty="0">
                  <a:solidFill>
                    <a:prstClr val="white"/>
                  </a:solidFill>
                  <a:latin typeface="Times"/>
                  <a:cs typeface="Times"/>
                </a:rPr>
                <a:t>M</a:t>
              </a:r>
              <a:r>
                <a:rPr lang="en-US" sz="1050" i="1" kern="0" baseline="-25000" dirty="0">
                  <a:solidFill>
                    <a:prstClr val="white"/>
                  </a:solidFill>
                  <a:latin typeface="Times"/>
                  <a:cs typeface="Times"/>
                </a:rPr>
                <a:t>2</a:t>
              </a:r>
            </a:p>
          </p:txBody>
        </p:sp>
        <p:sp>
          <p:nvSpPr>
            <p:cNvPr id="22" name="AutoShape 17">
              <a:extLst>
                <a:ext uri="{FF2B5EF4-FFF2-40B4-BE49-F238E27FC236}">
                  <a16:creationId xmlns:a16="http://schemas.microsoft.com/office/drawing/2014/main" id="{AC400097-4705-034A-8C72-3A4B440AC77D}"/>
                </a:ext>
              </a:extLst>
            </p:cNvPr>
            <p:cNvSpPr>
              <a:spLocks noChangeArrowheads="1"/>
            </p:cNvSpPr>
            <p:nvPr/>
          </p:nvSpPr>
          <p:spPr bwMode="auto">
            <a:xfrm>
              <a:off x="807067" y="2352896"/>
              <a:ext cx="635418" cy="435134"/>
            </a:xfrm>
            <a:prstGeom prst="roundRect">
              <a:avLst>
                <a:gd name="adj" fmla="val 16667"/>
              </a:avLst>
            </a:prstGeom>
            <a:solidFill>
              <a:srgbClr val="726056"/>
            </a:solidFill>
            <a:ln w="25400" cap="flat" cmpd="sng" algn="ctr">
              <a:noFill/>
              <a:prstDash val="solid"/>
              <a:headEnd/>
              <a:tailEnd/>
            </a:ln>
            <a:effectLst/>
          </p:spPr>
          <p:txBody>
            <a:bodyPr wrap="none" anchor="ctr">
              <a:prstTxWarp prst="textNoShape">
                <a:avLst/>
              </a:prstTxWarp>
            </a:bodyPr>
            <a:lstStyle/>
            <a:p>
              <a:pPr algn="ctr" defTabSz="685800">
                <a:defRPr/>
              </a:pPr>
              <a:r>
                <a:rPr lang="en-US" sz="900" i="1" kern="0" dirty="0">
                  <a:solidFill>
                    <a:prstClr val="white"/>
                  </a:solidFill>
                  <a:latin typeface="Times"/>
                  <a:cs typeface="Times"/>
                </a:rPr>
                <a:t>M</a:t>
              </a:r>
              <a:r>
                <a:rPr lang="en-US" sz="900" i="1" kern="0" baseline="-25000" dirty="0">
                  <a:solidFill>
                    <a:prstClr val="white"/>
                  </a:solidFill>
                  <a:latin typeface="Times"/>
                  <a:cs typeface="Times"/>
                </a:rPr>
                <a:t>3</a:t>
              </a:r>
              <a:endParaRPr lang="en-US" sz="3000" i="1" kern="0" baseline="-25000" dirty="0">
                <a:solidFill>
                  <a:prstClr val="white"/>
                </a:solidFill>
                <a:latin typeface="Times"/>
                <a:cs typeface="Times"/>
              </a:endParaRPr>
            </a:p>
          </p:txBody>
        </p:sp>
        <p:sp>
          <p:nvSpPr>
            <p:cNvPr id="23" name="AutoShape 17">
              <a:extLst>
                <a:ext uri="{FF2B5EF4-FFF2-40B4-BE49-F238E27FC236}">
                  <a16:creationId xmlns:a16="http://schemas.microsoft.com/office/drawing/2014/main" id="{39A79D6B-77F5-514C-8BD9-3648D9FEE8D4}"/>
                </a:ext>
              </a:extLst>
            </p:cNvPr>
            <p:cNvSpPr>
              <a:spLocks noChangeArrowheads="1"/>
            </p:cNvSpPr>
            <p:nvPr/>
          </p:nvSpPr>
          <p:spPr bwMode="auto">
            <a:xfrm>
              <a:off x="1509482" y="2353079"/>
              <a:ext cx="634882" cy="434769"/>
            </a:xfrm>
            <a:prstGeom prst="roundRect">
              <a:avLst>
                <a:gd name="adj" fmla="val 16667"/>
              </a:avLst>
            </a:prstGeom>
            <a:solidFill>
              <a:srgbClr val="726056"/>
            </a:solidFill>
            <a:ln w="25400" cap="flat" cmpd="sng" algn="ctr">
              <a:noFill/>
              <a:prstDash val="solid"/>
              <a:headEnd/>
              <a:tailEnd/>
            </a:ln>
            <a:effectLst/>
          </p:spPr>
          <p:txBody>
            <a:bodyPr wrap="none" anchor="ctr">
              <a:prstTxWarp prst="textNoShape">
                <a:avLst/>
              </a:prstTxWarp>
            </a:bodyPr>
            <a:lstStyle/>
            <a:p>
              <a:pPr algn="ctr" defTabSz="685800">
                <a:defRPr/>
              </a:pPr>
              <a:r>
                <a:rPr lang="en-US" sz="1050" i="1" kern="0" dirty="0">
                  <a:solidFill>
                    <a:prstClr val="white"/>
                  </a:solidFill>
                  <a:latin typeface="Times"/>
                  <a:cs typeface="Times"/>
                </a:rPr>
                <a:t>M</a:t>
              </a:r>
              <a:r>
                <a:rPr lang="en-US" sz="1050" i="1" kern="0" baseline="-25000" dirty="0">
                  <a:solidFill>
                    <a:prstClr val="white"/>
                  </a:solidFill>
                  <a:latin typeface="Times"/>
                  <a:cs typeface="Times"/>
                </a:rPr>
                <a:t>4</a:t>
              </a:r>
            </a:p>
          </p:txBody>
        </p:sp>
      </p:grpSp>
      <p:grpSp>
        <p:nvGrpSpPr>
          <p:cNvPr id="24" name="Group 23">
            <a:extLst>
              <a:ext uri="{FF2B5EF4-FFF2-40B4-BE49-F238E27FC236}">
                <a16:creationId xmlns:a16="http://schemas.microsoft.com/office/drawing/2014/main" id="{669D5BF7-1767-354E-8F47-35F03B964595}"/>
              </a:ext>
            </a:extLst>
          </p:cNvPr>
          <p:cNvGrpSpPr/>
          <p:nvPr/>
        </p:nvGrpSpPr>
        <p:grpSpPr>
          <a:xfrm>
            <a:off x="2386020" y="2906668"/>
            <a:ext cx="1321273" cy="895619"/>
            <a:chOff x="696262" y="3333655"/>
            <a:chExt cx="1761697" cy="1194158"/>
          </a:xfrm>
        </p:grpSpPr>
        <p:sp>
          <p:nvSpPr>
            <p:cNvPr id="25" name="AutoShape 17">
              <a:extLst>
                <a:ext uri="{FF2B5EF4-FFF2-40B4-BE49-F238E27FC236}">
                  <a16:creationId xmlns:a16="http://schemas.microsoft.com/office/drawing/2014/main" id="{55A4E8DF-3808-BC43-BF50-E247A0A78A24}"/>
                </a:ext>
              </a:extLst>
            </p:cNvPr>
            <p:cNvSpPr>
              <a:spLocks noChangeArrowheads="1"/>
            </p:cNvSpPr>
            <p:nvPr/>
          </p:nvSpPr>
          <p:spPr bwMode="auto">
            <a:xfrm>
              <a:off x="696262" y="4092679"/>
              <a:ext cx="635418" cy="435134"/>
            </a:xfrm>
            <a:prstGeom prst="roundRect">
              <a:avLst>
                <a:gd name="adj" fmla="val 16667"/>
              </a:avLst>
            </a:prstGeom>
            <a:solidFill>
              <a:srgbClr val="103160"/>
            </a:solidFill>
            <a:ln w="25400" cap="flat" cmpd="sng" algn="ctr">
              <a:noFill/>
              <a:prstDash val="solid"/>
              <a:headEnd/>
              <a:tailEnd/>
            </a:ln>
            <a:effectLst/>
          </p:spPr>
          <p:txBody>
            <a:bodyPr wrap="none" anchor="ctr">
              <a:prstTxWarp prst="textNoShape">
                <a:avLst/>
              </a:prstTxWarp>
            </a:bodyPr>
            <a:lstStyle/>
            <a:p>
              <a:pPr algn="ctr" defTabSz="685800">
                <a:defRPr/>
              </a:pPr>
              <a:r>
                <a:rPr lang="en-US" sz="825" i="1" kern="0" dirty="0">
                  <a:solidFill>
                    <a:prstClr val="white"/>
                  </a:solidFill>
                  <a:latin typeface="Times"/>
                  <a:cs typeface="Times"/>
                </a:rPr>
                <a:t>N</a:t>
              </a:r>
              <a:r>
                <a:rPr lang="en-US" sz="825" i="1" kern="0" baseline="-25000" dirty="0">
                  <a:solidFill>
                    <a:prstClr val="white"/>
                  </a:solidFill>
                  <a:latin typeface="Times"/>
                  <a:cs typeface="Times"/>
                </a:rPr>
                <a:t>3</a:t>
              </a:r>
            </a:p>
          </p:txBody>
        </p:sp>
        <p:sp>
          <p:nvSpPr>
            <p:cNvPr id="26" name="AutoShape 17">
              <a:extLst>
                <a:ext uri="{FF2B5EF4-FFF2-40B4-BE49-F238E27FC236}">
                  <a16:creationId xmlns:a16="http://schemas.microsoft.com/office/drawing/2014/main" id="{74983DD6-3C3B-FE4D-8108-EC8FD3189A10}"/>
                </a:ext>
              </a:extLst>
            </p:cNvPr>
            <p:cNvSpPr>
              <a:spLocks noChangeArrowheads="1"/>
            </p:cNvSpPr>
            <p:nvPr/>
          </p:nvSpPr>
          <p:spPr bwMode="auto">
            <a:xfrm>
              <a:off x="1505636" y="3967135"/>
              <a:ext cx="634882" cy="218305"/>
            </a:xfrm>
            <a:prstGeom prst="roundRect">
              <a:avLst>
                <a:gd name="adj" fmla="val 16667"/>
              </a:avLst>
            </a:prstGeom>
            <a:solidFill>
              <a:srgbClr val="103160"/>
            </a:solidFill>
            <a:ln w="25400" cap="flat" cmpd="sng" algn="ctr">
              <a:noFill/>
              <a:prstDash val="solid"/>
              <a:headEnd/>
              <a:tailEnd/>
            </a:ln>
            <a:effectLst/>
          </p:spPr>
          <p:txBody>
            <a:bodyPr wrap="none" anchor="ctr">
              <a:prstTxWarp prst="textNoShape">
                <a:avLst/>
              </a:prstTxWarp>
            </a:bodyPr>
            <a:lstStyle/>
            <a:p>
              <a:pPr algn="ctr" defTabSz="685800">
                <a:defRPr/>
              </a:pPr>
              <a:r>
                <a:rPr lang="en-US" sz="825" i="1" kern="0" dirty="0">
                  <a:solidFill>
                    <a:prstClr val="white"/>
                  </a:solidFill>
                  <a:latin typeface="Times"/>
                  <a:cs typeface="Times"/>
                </a:rPr>
                <a:t>N</a:t>
              </a:r>
              <a:r>
                <a:rPr lang="en-US" sz="825" i="1" kern="0" baseline="-25000" dirty="0">
                  <a:solidFill>
                    <a:prstClr val="white"/>
                  </a:solidFill>
                  <a:latin typeface="Times"/>
                  <a:cs typeface="Times"/>
                </a:rPr>
                <a:t>4</a:t>
              </a:r>
              <a:endParaRPr lang="en-US" sz="4050" i="1" kern="0" baseline="-25000" dirty="0">
                <a:solidFill>
                  <a:prstClr val="white"/>
                </a:solidFill>
                <a:latin typeface="Times"/>
                <a:cs typeface="Times"/>
              </a:endParaRPr>
            </a:p>
          </p:txBody>
        </p:sp>
        <p:sp>
          <p:nvSpPr>
            <p:cNvPr id="27" name="AutoShape 17">
              <a:extLst>
                <a:ext uri="{FF2B5EF4-FFF2-40B4-BE49-F238E27FC236}">
                  <a16:creationId xmlns:a16="http://schemas.microsoft.com/office/drawing/2014/main" id="{8C7F7153-8858-5547-8368-1D74F24B531E}"/>
                </a:ext>
              </a:extLst>
            </p:cNvPr>
            <p:cNvSpPr>
              <a:spLocks noChangeAspect="1" noChangeArrowheads="1"/>
            </p:cNvSpPr>
            <p:nvPr/>
          </p:nvSpPr>
          <p:spPr bwMode="auto">
            <a:xfrm>
              <a:off x="807067" y="3333655"/>
              <a:ext cx="314248" cy="435132"/>
            </a:xfrm>
            <a:prstGeom prst="roundRect">
              <a:avLst>
                <a:gd name="adj" fmla="val 16667"/>
              </a:avLst>
            </a:prstGeom>
            <a:solidFill>
              <a:srgbClr val="103160"/>
            </a:solidFill>
            <a:ln w="25400" cap="flat" cmpd="sng" algn="ctr">
              <a:noFill/>
              <a:prstDash val="solid"/>
              <a:headEnd/>
              <a:tailEnd/>
            </a:ln>
            <a:effectLst/>
          </p:spPr>
          <p:txBody>
            <a:bodyPr wrap="none" anchor="ctr">
              <a:prstTxWarp prst="textNoShape">
                <a:avLst/>
              </a:prstTxWarp>
            </a:bodyPr>
            <a:lstStyle/>
            <a:p>
              <a:pPr algn="ctr" defTabSz="685800">
                <a:defRPr/>
              </a:pPr>
              <a:r>
                <a:rPr lang="en-US" sz="750" i="1" kern="0" dirty="0">
                  <a:solidFill>
                    <a:prstClr val="white"/>
                  </a:solidFill>
                  <a:latin typeface="Times"/>
                  <a:cs typeface="Times"/>
                </a:rPr>
                <a:t>N</a:t>
              </a:r>
              <a:r>
                <a:rPr lang="en-US" sz="750" i="1" kern="0" baseline="-25000" dirty="0">
                  <a:solidFill>
                    <a:prstClr val="white"/>
                  </a:solidFill>
                  <a:latin typeface="Times"/>
                  <a:cs typeface="Times"/>
                </a:rPr>
                <a:t>1</a:t>
              </a:r>
              <a:endParaRPr lang="en-US" sz="2100" i="1" kern="0" baseline="-25000" dirty="0">
                <a:solidFill>
                  <a:prstClr val="white"/>
                </a:solidFill>
                <a:latin typeface="Times"/>
                <a:cs typeface="Times"/>
              </a:endParaRPr>
            </a:p>
          </p:txBody>
        </p:sp>
        <p:sp>
          <p:nvSpPr>
            <p:cNvPr id="28" name="AutoShape 17">
              <a:extLst>
                <a:ext uri="{FF2B5EF4-FFF2-40B4-BE49-F238E27FC236}">
                  <a16:creationId xmlns:a16="http://schemas.microsoft.com/office/drawing/2014/main" id="{20882266-9F09-1247-816B-505355F40644}"/>
                </a:ext>
              </a:extLst>
            </p:cNvPr>
            <p:cNvSpPr>
              <a:spLocks noChangeArrowheads="1"/>
            </p:cNvSpPr>
            <p:nvPr/>
          </p:nvSpPr>
          <p:spPr bwMode="auto">
            <a:xfrm>
              <a:off x="1284446" y="3452867"/>
              <a:ext cx="981724" cy="434769"/>
            </a:xfrm>
            <a:prstGeom prst="roundRect">
              <a:avLst>
                <a:gd name="adj" fmla="val 16667"/>
              </a:avLst>
            </a:prstGeom>
            <a:solidFill>
              <a:srgbClr val="103160"/>
            </a:solidFill>
            <a:ln w="25400" cap="flat" cmpd="sng" algn="ctr">
              <a:noFill/>
              <a:prstDash val="solid"/>
              <a:headEnd/>
              <a:tailEnd/>
            </a:ln>
            <a:effectLst/>
          </p:spPr>
          <p:txBody>
            <a:bodyPr wrap="none" anchor="ctr">
              <a:prstTxWarp prst="textNoShape">
                <a:avLst/>
              </a:prstTxWarp>
            </a:bodyPr>
            <a:lstStyle/>
            <a:p>
              <a:pPr algn="ctr" defTabSz="685800">
                <a:defRPr/>
              </a:pPr>
              <a:r>
                <a:rPr lang="en-US" sz="825" i="1" kern="0" dirty="0">
                  <a:solidFill>
                    <a:prstClr val="white"/>
                  </a:solidFill>
                  <a:latin typeface="Times"/>
                  <a:cs typeface="Times"/>
                </a:rPr>
                <a:t>N</a:t>
              </a:r>
              <a:r>
                <a:rPr lang="en-US" sz="825" i="1" kern="0" baseline="-25000" dirty="0">
                  <a:solidFill>
                    <a:prstClr val="white"/>
                  </a:solidFill>
                  <a:latin typeface="Times"/>
                  <a:cs typeface="Times"/>
                </a:rPr>
                <a:t>2</a:t>
              </a:r>
              <a:endParaRPr lang="en-US" sz="2700" i="1" kern="0" baseline="-25000" dirty="0">
                <a:solidFill>
                  <a:prstClr val="white"/>
                </a:solidFill>
                <a:latin typeface="Times"/>
                <a:cs typeface="Times"/>
              </a:endParaRPr>
            </a:p>
          </p:txBody>
        </p:sp>
        <p:sp>
          <p:nvSpPr>
            <p:cNvPr id="29" name="AutoShape 17">
              <a:extLst>
                <a:ext uri="{FF2B5EF4-FFF2-40B4-BE49-F238E27FC236}">
                  <a16:creationId xmlns:a16="http://schemas.microsoft.com/office/drawing/2014/main" id="{C1762A20-8DBE-4F4F-8196-AD76535291A0}"/>
                </a:ext>
              </a:extLst>
            </p:cNvPr>
            <p:cNvSpPr>
              <a:spLocks noChangeArrowheads="1"/>
            </p:cNvSpPr>
            <p:nvPr/>
          </p:nvSpPr>
          <p:spPr bwMode="auto">
            <a:xfrm>
              <a:off x="1823077" y="4309508"/>
              <a:ext cx="634882" cy="218305"/>
            </a:xfrm>
            <a:prstGeom prst="roundRect">
              <a:avLst>
                <a:gd name="adj" fmla="val 16667"/>
              </a:avLst>
            </a:prstGeom>
            <a:solidFill>
              <a:srgbClr val="103160"/>
            </a:solidFill>
            <a:ln w="25400" cap="flat" cmpd="sng" algn="ctr">
              <a:noFill/>
              <a:prstDash val="solid"/>
              <a:headEnd/>
              <a:tailEnd/>
            </a:ln>
            <a:effectLst/>
          </p:spPr>
          <p:txBody>
            <a:bodyPr wrap="none" anchor="ctr">
              <a:prstTxWarp prst="textNoShape">
                <a:avLst/>
              </a:prstTxWarp>
            </a:bodyPr>
            <a:lstStyle/>
            <a:p>
              <a:pPr algn="ctr" defTabSz="685800">
                <a:defRPr/>
              </a:pPr>
              <a:r>
                <a:rPr lang="en-US" sz="825" i="1" kern="0" dirty="0">
                  <a:solidFill>
                    <a:prstClr val="white"/>
                  </a:solidFill>
                  <a:latin typeface="Times"/>
                  <a:cs typeface="Times"/>
                </a:rPr>
                <a:t>N</a:t>
              </a:r>
              <a:r>
                <a:rPr lang="en-US" sz="825" i="1" kern="0" baseline="-25000" dirty="0">
                  <a:solidFill>
                    <a:prstClr val="white"/>
                  </a:solidFill>
                  <a:latin typeface="Times"/>
                  <a:cs typeface="Times"/>
                </a:rPr>
                <a:t>5</a:t>
              </a:r>
            </a:p>
          </p:txBody>
        </p:sp>
      </p:grpSp>
      <p:grpSp>
        <p:nvGrpSpPr>
          <p:cNvPr id="30" name="Group 29">
            <a:extLst>
              <a:ext uri="{FF2B5EF4-FFF2-40B4-BE49-F238E27FC236}">
                <a16:creationId xmlns:a16="http://schemas.microsoft.com/office/drawing/2014/main" id="{A3A96DE4-6114-9147-B611-C1B7ABDC34E2}"/>
              </a:ext>
            </a:extLst>
          </p:cNvPr>
          <p:cNvGrpSpPr/>
          <p:nvPr/>
        </p:nvGrpSpPr>
        <p:grpSpPr>
          <a:xfrm>
            <a:off x="4546074" y="2946541"/>
            <a:ext cx="1191401" cy="815873"/>
            <a:chOff x="7125077" y="1982320"/>
            <a:chExt cx="1588534" cy="1087830"/>
          </a:xfrm>
        </p:grpSpPr>
        <p:sp>
          <p:nvSpPr>
            <p:cNvPr id="31" name="AutoShape 17">
              <a:extLst>
                <a:ext uri="{FF2B5EF4-FFF2-40B4-BE49-F238E27FC236}">
                  <a16:creationId xmlns:a16="http://schemas.microsoft.com/office/drawing/2014/main" id="{C1548C15-4814-D947-8C95-A651EFCB2637}"/>
                </a:ext>
              </a:extLst>
            </p:cNvPr>
            <p:cNvSpPr>
              <a:spLocks noChangeAspect="1" noChangeArrowheads="1"/>
            </p:cNvSpPr>
            <p:nvPr/>
          </p:nvSpPr>
          <p:spPr bwMode="auto">
            <a:xfrm>
              <a:off x="7125077" y="1982320"/>
              <a:ext cx="1588534" cy="1087830"/>
            </a:xfrm>
            <a:prstGeom prst="roundRect">
              <a:avLst>
                <a:gd name="adj" fmla="val 6700"/>
              </a:avLst>
            </a:prstGeom>
            <a:solidFill>
              <a:sysClr val="window" lastClr="FFFFFF"/>
            </a:solidFill>
            <a:ln w="25400" cap="flat" cmpd="sng" algn="ctr">
              <a:solidFill>
                <a:srgbClr val="103160"/>
              </a:solidFill>
              <a:prstDash val="solid"/>
              <a:headEnd/>
              <a:tailEnd/>
            </a:ln>
            <a:effectLst/>
          </p:spPr>
          <p:txBody>
            <a:bodyPr wrap="none" anchor="ctr">
              <a:prstTxWarp prst="textNoShape">
                <a:avLst/>
              </a:prstTxWarp>
            </a:bodyPr>
            <a:lstStyle/>
            <a:p>
              <a:pPr defTabSz="685800">
                <a:defRPr/>
              </a:pPr>
              <a:endParaRPr lang="en-US" sz="1350" kern="0">
                <a:solidFill>
                  <a:prstClr val="black"/>
                </a:solidFill>
                <a:latin typeface="Arial"/>
              </a:endParaRPr>
            </a:p>
          </p:txBody>
        </p:sp>
        <p:sp>
          <p:nvSpPr>
            <p:cNvPr id="32" name="AutoShape 17">
              <a:extLst>
                <a:ext uri="{FF2B5EF4-FFF2-40B4-BE49-F238E27FC236}">
                  <a16:creationId xmlns:a16="http://schemas.microsoft.com/office/drawing/2014/main" id="{4ED5D731-ED99-DF48-BEFE-0411906A4696}"/>
                </a:ext>
              </a:extLst>
            </p:cNvPr>
            <p:cNvSpPr>
              <a:spLocks noChangeArrowheads="1"/>
            </p:cNvSpPr>
            <p:nvPr/>
          </p:nvSpPr>
          <p:spPr bwMode="auto">
            <a:xfrm>
              <a:off x="7207613" y="2580820"/>
              <a:ext cx="635418" cy="435134"/>
            </a:xfrm>
            <a:prstGeom prst="roundRect">
              <a:avLst>
                <a:gd name="adj" fmla="val 16667"/>
              </a:avLst>
            </a:prstGeom>
            <a:solidFill>
              <a:srgbClr val="103160"/>
            </a:solidFill>
            <a:ln w="25400" cap="flat" cmpd="sng" algn="ctr">
              <a:solidFill>
                <a:srgbClr val="103160"/>
              </a:solidFill>
              <a:prstDash val="solid"/>
              <a:headEnd/>
              <a:tailEnd/>
            </a:ln>
            <a:effectLst/>
          </p:spPr>
          <p:txBody>
            <a:bodyPr wrap="none" anchor="ctr">
              <a:prstTxWarp prst="textNoShape">
                <a:avLst/>
              </a:prstTxWarp>
            </a:bodyPr>
            <a:lstStyle/>
            <a:p>
              <a:pPr algn="ctr" defTabSz="685800">
                <a:defRPr/>
              </a:pPr>
              <a:r>
                <a:rPr lang="en-US" sz="825" i="1" kern="0" dirty="0">
                  <a:solidFill>
                    <a:prstClr val="white"/>
                  </a:solidFill>
                  <a:latin typeface="Times"/>
                  <a:cs typeface="Times"/>
                </a:rPr>
                <a:t>N</a:t>
              </a:r>
              <a:r>
                <a:rPr lang="en-US" sz="825" i="1" kern="0" baseline="-25000" dirty="0">
                  <a:solidFill>
                    <a:prstClr val="white"/>
                  </a:solidFill>
                  <a:latin typeface="Times"/>
                  <a:cs typeface="Times"/>
                </a:rPr>
                <a:t>3</a:t>
              </a:r>
            </a:p>
          </p:txBody>
        </p:sp>
        <p:sp>
          <p:nvSpPr>
            <p:cNvPr id="33" name="AutoShape 17">
              <a:extLst>
                <a:ext uri="{FF2B5EF4-FFF2-40B4-BE49-F238E27FC236}">
                  <a16:creationId xmlns:a16="http://schemas.microsoft.com/office/drawing/2014/main" id="{1F68446A-7FE5-584A-A994-B635CD4079C5}"/>
                </a:ext>
              </a:extLst>
            </p:cNvPr>
            <p:cNvSpPr>
              <a:spLocks noChangeArrowheads="1"/>
            </p:cNvSpPr>
            <p:nvPr/>
          </p:nvSpPr>
          <p:spPr bwMode="auto">
            <a:xfrm>
              <a:off x="8011160" y="2533139"/>
              <a:ext cx="634882" cy="218305"/>
            </a:xfrm>
            <a:prstGeom prst="roundRect">
              <a:avLst>
                <a:gd name="adj" fmla="val 16667"/>
              </a:avLst>
            </a:prstGeom>
            <a:solidFill>
              <a:srgbClr val="103160"/>
            </a:solidFill>
            <a:ln w="25400" cap="flat" cmpd="sng" algn="ctr">
              <a:solidFill>
                <a:srgbClr val="103160"/>
              </a:solidFill>
              <a:prstDash val="solid"/>
              <a:headEnd/>
              <a:tailEnd/>
            </a:ln>
            <a:effectLst/>
          </p:spPr>
          <p:txBody>
            <a:bodyPr wrap="none" anchor="ctr">
              <a:prstTxWarp prst="textNoShape">
                <a:avLst/>
              </a:prstTxWarp>
            </a:bodyPr>
            <a:lstStyle/>
            <a:p>
              <a:pPr algn="ctr" defTabSz="685800">
                <a:defRPr/>
              </a:pPr>
              <a:r>
                <a:rPr lang="en-US" sz="825" i="1" kern="0" dirty="0">
                  <a:solidFill>
                    <a:prstClr val="white"/>
                  </a:solidFill>
                  <a:latin typeface="Times"/>
                  <a:cs typeface="Times"/>
                </a:rPr>
                <a:t>N</a:t>
              </a:r>
              <a:r>
                <a:rPr lang="en-US" sz="825" i="1" kern="0" baseline="-25000" dirty="0">
                  <a:solidFill>
                    <a:prstClr val="white"/>
                  </a:solidFill>
                  <a:latin typeface="Times"/>
                  <a:cs typeface="Times"/>
                </a:rPr>
                <a:t>4</a:t>
              </a:r>
              <a:endParaRPr lang="en-US" sz="4050" i="1" kern="0" baseline="-25000" dirty="0">
                <a:solidFill>
                  <a:prstClr val="white"/>
                </a:solidFill>
                <a:latin typeface="Times"/>
                <a:cs typeface="Times"/>
              </a:endParaRPr>
            </a:p>
          </p:txBody>
        </p:sp>
        <p:sp>
          <p:nvSpPr>
            <p:cNvPr id="34" name="AutoShape 17">
              <a:extLst>
                <a:ext uri="{FF2B5EF4-FFF2-40B4-BE49-F238E27FC236}">
                  <a16:creationId xmlns:a16="http://schemas.microsoft.com/office/drawing/2014/main" id="{9FB0ED0E-E336-E64B-B0CB-E99EBD5EAD72}"/>
                </a:ext>
              </a:extLst>
            </p:cNvPr>
            <p:cNvSpPr>
              <a:spLocks noChangeArrowheads="1"/>
            </p:cNvSpPr>
            <p:nvPr/>
          </p:nvSpPr>
          <p:spPr bwMode="auto">
            <a:xfrm>
              <a:off x="8011160" y="2797649"/>
              <a:ext cx="634882" cy="218305"/>
            </a:xfrm>
            <a:prstGeom prst="roundRect">
              <a:avLst>
                <a:gd name="adj" fmla="val 16667"/>
              </a:avLst>
            </a:prstGeom>
            <a:solidFill>
              <a:srgbClr val="103160"/>
            </a:solidFill>
            <a:ln w="25400" cap="flat" cmpd="sng" algn="ctr">
              <a:solidFill>
                <a:srgbClr val="103160"/>
              </a:solidFill>
              <a:prstDash val="solid"/>
              <a:headEnd/>
              <a:tailEnd/>
            </a:ln>
            <a:effectLst/>
          </p:spPr>
          <p:txBody>
            <a:bodyPr wrap="none" anchor="ctr">
              <a:prstTxWarp prst="textNoShape">
                <a:avLst/>
              </a:prstTxWarp>
            </a:bodyPr>
            <a:lstStyle/>
            <a:p>
              <a:pPr algn="ctr" defTabSz="685800">
                <a:defRPr/>
              </a:pPr>
              <a:r>
                <a:rPr lang="en-US" sz="825" i="1" kern="0" dirty="0">
                  <a:solidFill>
                    <a:prstClr val="white"/>
                  </a:solidFill>
                  <a:latin typeface="Times"/>
                  <a:cs typeface="Times"/>
                </a:rPr>
                <a:t>N</a:t>
              </a:r>
              <a:r>
                <a:rPr lang="en-US" sz="825" i="1" kern="0" baseline="-25000" dirty="0">
                  <a:solidFill>
                    <a:prstClr val="white"/>
                  </a:solidFill>
                  <a:latin typeface="Times"/>
                  <a:cs typeface="Times"/>
                </a:rPr>
                <a:t>5</a:t>
              </a:r>
            </a:p>
          </p:txBody>
        </p:sp>
        <p:sp>
          <p:nvSpPr>
            <p:cNvPr id="35" name="AutoShape 17">
              <a:extLst>
                <a:ext uri="{FF2B5EF4-FFF2-40B4-BE49-F238E27FC236}">
                  <a16:creationId xmlns:a16="http://schemas.microsoft.com/office/drawing/2014/main" id="{646843DA-ED21-4140-8E7C-260E50259053}"/>
                </a:ext>
              </a:extLst>
            </p:cNvPr>
            <p:cNvSpPr>
              <a:spLocks noChangeArrowheads="1"/>
            </p:cNvSpPr>
            <p:nvPr/>
          </p:nvSpPr>
          <p:spPr bwMode="auto">
            <a:xfrm>
              <a:off x="7664318" y="2055593"/>
              <a:ext cx="981724" cy="434769"/>
            </a:xfrm>
            <a:prstGeom prst="roundRect">
              <a:avLst>
                <a:gd name="adj" fmla="val 16667"/>
              </a:avLst>
            </a:prstGeom>
            <a:solidFill>
              <a:srgbClr val="103160"/>
            </a:solidFill>
            <a:ln w="25400" cap="flat" cmpd="sng" algn="ctr">
              <a:solidFill>
                <a:srgbClr val="103160"/>
              </a:solidFill>
              <a:prstDash val="solid"/>
              <a:headEnd/>
              <a:tailEnd/>
            </a:ln>
            <a:effectLst/>
          </p:spPr>
          <p:txBody>
            <a:bodyPr wrap="none" anchor="ctr">
              <a:prstTxWarp prst="textNoShape">
                <a:avLst/>
              </a:prstTxWarp>
            </a:bodyPr>
            <a:lstStyle/>
            <a:p>
              <a:pPr algn="ctr" defTabSz="685800">
                <a:defRPr/>
              </a:pPr>
              <a:r>
                <a:rPr lang="en-US" sz="825" i="1" kern="0" dirty="0">
                  <a:solidFill>
                    <a:prstClr val="white"/>
                  </a:solidFill>
                  <a:latin typeface="Times"/>
                  <a:cs typeface="Times"/>
                </a:rPr>
                <a:t>N</a:t>
              </a:r>
              <a:r>
                <a:rPr lang="en-US" sz="825" i="1" kern="0" baseline="-25000" dirty="0">
                  <a:solidFill>
                    <a:prstClr val="white"/>
                  </a:solidFill>
                  <a:latin typeface="Times"/>
                  <a:cs typeface="Times"/>
                </a:rPr>
                <a:t>2</a:t>
              </a:r>
              <a:endParaRPr lang="en-US" sz="2700" i="1" kern="0" baseline="-25000" dirty="0">
                <a:solidFill>
                  <a:prstClr val="white"/>
                </a:solidFill>
                <a:latin typeface="Times"/>
                <a:cs typeface="Times"/>
              </a:endParaRPr>
            </a:p>
          </p:txBody>
        </p:sp>
        <p:sp>
          <p:nvSpPr>
            <p:cNvPr id="36" name="AutoShape 17">
              <a:extLst>
                <a:ext uri="{FF2B5EF4-FFF2-40B4-BE49-F238E27FC236}">
                  <a16:creationId xmlns:a16="http://schemas.microsoft.com/office/drawing/2014/main" id="{3C8D82BE-E463-6644-8865-00503E464370}"/>
                </a:ext>
              </a:extLst>
            </p:cNvPr>
            <p:cNvSpPr>
              <a:spLocks noChangeAspect="1" noChangeArrowheads="1"/>
            </p:cNvSpPr>
            <p:nvPr/>
          </p:nvSpPr>
          <p:spPr bwMode="auto">
            <a:xfrm>
              <a:off x="7207613" y="2055593"/>
              <a:ext cx="314248" cy="435132"/>
            </a:xfrm>
            <a:prstGeom prst="roundRect">
              <a:avLst>
                <a:gd name="adj" fmla="val 16667"/>
              </a:avLst>
            </a:prstGeom>
            <a:solidFill>
              <a:srgbClr val="103160"/>
            </a:solidFill>
            <a:ln w="25400" cap="flat" cmpd="sng" algn="ctr">
              <a:solidFill>
                <a:srgbClr val="103160"/>
              </a:solidFill>
              <a:prstDash val="solid"/>
              <a:headEnd/>
              <a:tailEnd/>
            </a:ln>
            <a:effectLst/>
          </p:spPr>
          <p:txBody>
            <a:bodyPr wrap="none" anchor="ctr">
              <a:prstTxWarp prst="textNoShape">
                <a:avLst/>
              </a:prstTxWarp>
            </a:bodyPr>
            <a:lstStyle/>
            <a:p>
              <a:pPr algn="ctr" defTabSz="685800">
                <a:defRPr/>
              </a:pPr>
              <a:r>
                <a:rPr lang="en-US" sz="750" i="1" kern="0" dirty="0">
                  <a:solidFill>
                    <a:prstClr val="white"/>
                  </a:solidFill>
                  <a:latin typeface="Times"/>
                  <a:cs typeface="Times"/>
                </a:rPr>
                <a:t>N</a:t>
              </a:r>
              <a:r>
                <a:rPr lang="en-US" sz="750" i="1" kern="0" baseline="-25000" dirty="0">
                  <a:solidFill>
                    <a:prstClr val="white"/>
                  </a:solidFill>
                  <a:latin typeface="Times"/>
                  <a:cs typeface="Times"/>
                </a:rPr>
                <a:t>1</a:t>
              </a:r>
              <a:endParaRPr lang="en-US" sz="2100" i="1" kern="0" baseline="-25000" dirty="0">
                <a:solidFill>
                  <a:prstClr val="white"/>
                </a:solidFill>
                <a:latin typeface="Times"/>
                <a:cs typeface="Times"/>
              </a:endParaRPr>
            </a:p>
          </p:txBody>
        </p:sp>
      </p:grpSp>
      <p:sp>
        <p:nvSpPr>
          <p:cNvPr id="37" name="Rectangle 36">
            <a:extLst>
              <a:ext uri="{FF2B5EF4-FFF2-40B4-BE49-F238E27FC236}">
                <a16:creationId xmlns:a16="http://schemas.microsoft.com/office/drawing/2014/main" id="{3F3194C8-2676-FF4C-8DBE-FD6445571AA8}"/>
              </a:ext>
            </a:extLst>
          </p:cNvPr>
          <p:cNvSpPr/>
          <p:nvPr/>
        </p:nvSpPr>
        <p:spPr>
          <a:xfrm>
            <a:off x="206294" y="4167769"/>
            <a:ext cx="1668356" cy="954107"/>
          </a:xfrm>
          <a:prstGeom prst="rect">
            <a:avLst/>
          </a:prstGeom>
        </p:spPr>
        <p:txBody>
          <a:bodyPr wrap="square">
            <a:spAutoFit/>
          </a:bodyPr>
          <a:lstStyle/>
          <a:p>
            <a:pPr marL="214313" indent="-214313">
              <a:buFont typeface="Arial" panose="020B0604020202020204" pitchFamily="34" charset="0"/>
              <a:buChar char="•"/>
            </a:pPr>
            <a:r>
              <a:rPr lang="en-US" sz="1400" dirty="0">
                <a:solidFill>
                  <a:prstClr val="black"/>
                </a:solidFill>
                <a:latin typeface="Calibri" panose="020F0502020204030204" pitchFamily="34" charset="0"/>
                <a:cs typeface="Calibri" panose="020F0502020204030204" pitchFamily="34" charset="0"/>
              </a:rPr>
              <a:t>PDEs, ODEs</a:t>
            </a:r>
          </a:p>
          <a:p>
            <a:pPr marL="214313" indent="-214313">
              <a:buFont typeface="Arial" panose="020B0604020202020204" pitchFamily="34" charset="0"/>
              <a:buChar char="•"/>
            </a:pPr>
            <a:r>
              <a:rPr lang="en-US" sz="1400" dirty="0">
                <a:solidFill>
                  <a:prstClr val="black"/>
                </a:solidFill>
                <a:latin typeface="Calibri" panose="020F0502020204030204" pitchFamily="34" charset="0"/>
                <a:cs typeface="Calibri" panose="020F0502020204030204" pitchFamily="34" charset="0"/>
              </a:rPr>
              <a:t>Nonlocal integral </a:t>
            </a:r>
          </a:p>
          <a:p>
            <a:pPr marL="214313" indent="-214313">
              <a:buFont typeface="Arial" panose="020B0604020202020204" pitchFamily="34" charset="0"/>
              <a:buChar char="•"/>
            </a:pPr>
            <a:r>
              <a:rPr lang="en-US" sz="1400" dirty="0">
                <a:solidFill>
                  <a:prstClr val="black"/>
                </a:solidFill>
                <a:latin typeface="Calibri" panose="020F0502020204030204" pitchFamily="34" charset="0"/>
                <a:cs typeface="Calibri" panose="020F0502020204030204" pitchFamily="34" charset="0"/>
              </a:rPr>
              <a:t>Classical DFT </a:t>
            </a:r>
          </a:p>
          <a:p>
            <a:pPr marL="214313" indent="-214313">
              <a:buFont typeface="Arial" panose="020B0604020202020204" pitchFamily="34" charset="0"/>
              <a:buChar char="•"/>
            </a:pPr>
            <a:r>
              <a:rPr lang="en-US" sz="1400" dirty="0">
                <a:solidFill>
                  <a:prstClr val="black"/>
                </a:solidFill>
                <a:latin typeface="Calibri" panose="020F0502020204030204" pitchFamily="34" charset="0"/>
                <a:cs typeface="Calibri" panose="020F0502020204030204" pitchFamily="34" charset="0"/>
              </a:rPr>
              <a:t>Atomistic, …</a:t>
            </a:r>
          </a:p>
        </p:txBody>
      </p:sp>
      <p:sp>
        <p:nvSpPr>
          <p:cNvPr id="38" name="Rectangle 37">
            <a:extLst>
              <a:ext uri="{FF2B5EF4-FFF2-40B4-BE49-F238E27FC236}">
                <a16:creationId xmlns:a16="http://schemas.microsoft.com/office/drawing/2014/main" id="{6FAE6784-1767-B445-A555-AB6CD78B4396}"/>
              </a:ext>
            </a:extLst>
          </p:cNvPr>
          <p:cNvSpPr/>
          <p:nvPr/>
        </p:nvSpPr>
        <p:spPr>
          <a:xfrm>
            <a:off x="1984818" y="4176635"/>
            <a:ext cx="2196962" cy="954107"/>
          </a:xfrm>
          <a:prstGeom prst="rect">
            <a:avLst/>
          </a:prstGeom>
        </p:spPr>
        <p:txBody>
          <a:bodyPr wrap="square">
            <a:spAutoFit/>
          </a:bodyPr>
          <a:lstStyle/>
          <a:p>
            <a:pPr marL="214313" indent="-214313">
              <a:buFont typeface="Arial" panose="020B0604020202020204" pitchFamily="34" charset="0"/>
              <a:buChar char="•"/>
            </a:pPr>
            <a:r>
              <a:rPr lang="en-US" sz="1400" dirty="0">
                <a:solidFill>
                  <a:srgbClr val="000000"/>
                </a:solidFill>
                <a:latin typeface="Calibri" panose="020F0502020204030204" pitchFamily="34" charset="0"/>
                <a:cs typeface="Calibri" panose="020F0502020204030204" pitchFamily="34" charset="0"/>
              </a:rPr>
              <a:t>Mesh-based (FE, FV, FD)</a:t>
            </a:r>
          </a:p>
          <a:p>
            <a:pPr marL="214313" indent="-214313">
              <a:buFont typeface="Arial" panose="020B0604020202020204" pitchFamily="34" charset="0"/>
              <a:buChar char="•"/>
            </a:pPr>
            <a:r>
              <a:rPr lang="en-US" sz="1400" dirty="0">
                <a:solidFill>
                  <a:srgbClr val="000000"/>
                </a:solidFill>
                <a:latin typeface="Calibri" panose="020F0502020204030204" pitchFamily="34" charset="0"/>
                <a:cs typeface="Calibri" panose="020F0502020204030204" pitchFamily="34" charset="0"/>
              </a:rPr>
              <a:t>Meshless (SPH,  MLS)</a:t>
            </a:r>
          </a:p>
          <a:p>
            <a:pPr marL="214313" indent="-214313">
              <a:buFont typeface="Arial" panose="020B0604020202020204" pitchFamily="34" charset="0"/>
              <a:buChar char="•"/>
            </a:pPr>
            <a:r>
              <a:rPr lang="en-US" sz="1400" dirty="0">
                <a:solidFill>
                  <a:srgbClr val="000000"/>
                </a:solidFill>
                <a:latin typeface="Calibri" panose="020F0502020204030204" pitchFamily="34" charset="0"/>
                <a:cs typeface="Calibri" panose="020F0502020204030204" pitchFamily="34" charset="0"/>
              </a:rPr>
              <a:t>Implicit, explicit</a:t>
            </a:r>
          </a:p>
          <a:p>
            <a:pPr marL="214313" indent="-214313">
              <a:buFont typeface="Arial" panose="020B0604020202020204" pitchFamily="34" charset="0"/>
              <a:buChar char="•"/>
            </a:pPr>
            <a:r>
              <a:rPr lang="en-US" sz="1400" dirty="0">
                <a:solidFill>
                  <a:srgbClr val="000000"/>
                </a:solidFill>
                <a:latin typeface="Calibri" panose="020F0502020204030204" pitchFamily="34" charset="0"/>
                <a:cs typeface="Calibri" panose="020F0502020204030204" pitchFamily="34" charset="0"/>
              </a:rPr>
              <a:t>Eulerian, </a:t>
            </a:r>
            <a:r>
              <a:rPr lang="en-US" sz="1400" dirty="0" err="1">
                <a:solidFill>
                  <a:srgbClr val="000000"/>
                </a:solidFill>
                <a:latin typeface="Calibri" panose="020F0502020204030204" pitchFamily="34" charset="0"/>
                <a:cs typeface="Calibri" panose="020F0502020204030204" pitchFamily="34" charset="0"/>
              </a:rPr>
              <a:t>Lagrangian</a:t>
            </a:r>
            <a:r>
              <a:rPr lang="en-US" sz="1400" dirty="0">
                <a:solidFill>
                  <a:srgbClr val="000000"/>
                </a:solidFill>
                <a:latin typeface="Calibri" panose="020F0502020204030204" pitchFamily="34" charset="0"/>
                <a:cs typeface="Calibri" panose="020F0502020204030204" pitchFamily="34" charset="0"/>
              </a:rPr>
              <a:t>, …</a:t>
            </a:r>
          </a:p>
        </p:txBody>
      </p:sp>
      <p:sp>
        <p:nvSpPr>
          <p:cNvPr id="39" name="Right Arrow 38">
            <a:extLst>
              <a:ext uri="{FF2B5EF4-FFF2-40B4-BE49-F238E27FC236}">
                <a16:creationId xmlns:a16="http://schemas.microsoft.com/office/drawing/2014/main" id="{FCD0AAA3-8FE9-7542-AB51-AABA4ACF60E3}"/>
              </a:ext>
            </a:extLst>
          </p:cNvPr>
          <p:cNvSpPr/>
          <p:nvPr/>
        </p:nvSpPr>
        <p:spPr bwMode="auto">
          <a:xfrm>
            <a:off x="4012323" y="3297359"/>
            <a:ext cx="262858" cy="114238"/>
          </a:xfrm>
          <a:prstGeom prst="rightArrow">
            <a:avLst>
              <a:gd name="adj1" fmla="val 43194"/>
              <a:gd name="adj2" fmla="val 114646"/>
            </a:avLst>
          </a:prstGeom>
          <a:solidFill>
            <a:schemeClr val="tx1"/>
          </a:solidFill>
          <a:ln w="12700" cap="flat" cmpd="sng" algn="ctr">
            <a:noFill/>
            <a:prstDash val="solid"/>
            <a:round/>
            <a:headEnd type="none" w="med" len="med"/>
            <a:tailEnd type="none" w="med" len="med"/>
          </a:ln>
          <a:effectLst/>
        </p:spPr>
        <p:txBody>
          <a:bodyPr>
            <a:prstTxWarp prst="textNoShape">
              <a:avLst/>
            </a:prstTxWarp>
          </a:bodyPr>
          <a:lstStyle/>
          <a:p>
            <a:pPr defTabSz="685800">
              <a:defRPr/>
            </a:pPr>
            <a:endParaRPr lang="en-US" sz="1350" kern="0">
              <a:solidFill>
                <a:prstClr val="black"/>
              </a:solidFill>
              <a:latin typeface="Arial" pitchFamily="-108" charset="0"/>
            </a:endParaRPr>
          </a:p>
        </p:txBody>
      </p:sp>
      <p:sp>
        <p:nvSpPr>
          <p:cNvPr id="40" name="Right Arrow 39">
            <a:extLst>
              <a:ext uri="{FF2B5EF4-FFF2-40B4-BE49-F238E27FC236}">
                <a16:creationId xmlns:a16="http://schemas.microsoft.com/office/drawing/2014/main" id="{52F58332-8E42-2545-A91C-FE8F54089D81}"/>
              </a:ext>
            </a:extLst>
          </p:cNvPr>
          <p:cNvSpPr/>
          <p:nvPr/>
        </p:nvSpPr>
        <p:spPr bwMode="auto">
          <a:xfrm>
            <a:off x="1833043" y="3297359"/>
            <a:ext cx="262858" cy="114238"/>
          </a:xfrm>
          <a:prstGeom prst="rightArrow">
            <a:avLst>
              <a:gd name="adj1" fmla="val 43194"/>
              <a:gd name="adj2" fmla="val 114646"/>
            </a:avLst>
          </a:prstGeom>
          <a:solidFill>
            <a:schemeClr val="tx1"/>
          </a:solidFill>
          <a:ln w="12700" cap="flat" cmpd="sng" algn="ctr">
            <a:noFill/>
            <a:prstDash val="solid"/>
            <a:round/>
            <a:headEnd type="none" w="med" len="med"/>
            <a:tailEnd type="none" w="med" len="med"/>
          </a:ln>
          <a:effectLst/>
        </p:spPr>
        <p:txBody>
          <a:bodyPr>
            <a:prstTxWarp prst="textNoShape">
              <a:avLst/>
            </a:prstTxWarp>
          </a:bodyPr>
          <a:lstStyle/>
          <a:p>
            <a:pPr defTabSz="685800">
              <a:defRPr/>
            </a:pPr>
            <a:endParaRPr lang="en-US" sz="1350" kern="0">
              <a:solidFill>
                <a:prstClr val="black"/>
              </a:solidFill>
              <a:latin typeface="Arial" pitchFamily="-108" charset="0"/>
            </a:endParaRPr>
          </a:p>
        </p:txBody>
      </p:sp>
      <p:sp>
        <p:nvSpPr>
          <p:cNvPr id="41" name="TextBox 40">
            <a:extLst>
              <a:ext uri="{FF2B5EF4-FFF2-40B4-BE49-F238E27FC236}">
                <a16:creationId xmlns:a16="http://schemas.microsoft.com/office/drawing/2014/main" id="{32DEF498-C446-9242-A072-E5B5E0E075C8}"/>
              </a:ext>
            </a:extLst>
          </p:cNvPr>
          <p:cNvSpPr txBox="1"/>
          <p:nvPr/>
        </p:nvSpPr>
        <p:spPr>
          <a:xfrm>
            <a:off x="168257" y="3930610"/>
            <a:ext cx="1927644" cy="307777"/>
          </a:xfrm>
          <a:prstGeom prst="rect">
            <a:avLst/>
          </a:prstGeom>
          <a:noFill/>
        </p:spPr>
        <p:txBody>
          <a:bodyPr wrap="none" rtlCol="0">
            <a:spAutoFit/>
          </a:bodyPr>
          <a:lstStyle/>
          <a:p>
            <a:r>
              <a:rPr lang="en-US" sz="1400" b="1" dirty="0">
                <a:solidFill>
                  <a:srgbClr val="0070C0"/>
                </a:solidFill>
                <a:latin typeface="Calibri" panose="020F0502020204030204" pitchFamily="34" charset="0"/>
                <a:cs typeface="Calibri" panose="020F0502020204030204" pitchFamily="34" charset="0"/>
              </a:rPr>
              <a:t>Complex System Model</a:t>
            </a:r>
          </a:p>
        </p:txBody>
      </p:sp>
      <p:sp>
        <p:nvSpPr>
          <p:cNvPr id="42" name="TextBox 41">
            <a:extLst>
              <a:ext uri="{FF2B5EF4-FFF2-40B4-BE49-F238E27FC236}">
                <a16:creationId xmlns:a16="http://schemas.microsoft.com/office/drawing/2014/main" id="{3EE36C95-545F-7D42-9007-F94A31FDCEB1}"/>
              </a:ext>
            </a:extLst>
          </p:cNvPr>
          <p:cNvSpPr txBox="1"/>
          <p:nvPr/>
        </p:nvSpPr>
        <p:spPr>
          <a:xfrm>
            <a:off x="2168339" y="3945247"/>
            <a:ext cx="1694695" cy="307777"/>
          </a:xfrm>
          <a:prstGeom prst="rect">
            <a:avLst/>
          </a:prstGeom>
          <a:noFill/>
        </p:spPr>
        <p:txBody>
          <a:bodyPr wrap="none" rtlCol="0">
            <a:spAutoFit/>
          </a:bodyPr>
          <a:lstStyle/>
          <a:p>
            <a:r>
              <a:rPr lang="en-US" sz="1400" b="1" dirty="0">
                <a:solidFill>
                  <a:srgbClr val="0070C0"/>
                </a:solidFill>
                <a:latin typeface="Calibri" panose="020F0502020204030204" pitchFamily="34" charset="0"/>
                <a:cs typeface="Calibri" panose="020F0502020204030204" pitchFamily="34" charset="0"/>
              </a:rPr>
              <a:t>Traditional Methods</a:t>
            </a:r>
          </a:p>
        </p:txBody>
      </p:sp>
      <p:sp>
        <p:nvSpPr>
          <p:cNvPr id="43" name="TextBox 42">
            <a:extLst>
              <a:ext uri="{FF2B5EF4-FFF2-40B4-BE49-F238E27FC236}">
                <a16:creationId xmlns:a16="http://schemas.microsoft.com/office/drawing/2014/main" id="{D6DD0AF4-0972-264B-996A-4953C6EBA1BA}"/>
              </a:ext>
            </a:extLst>
          </p:cNvPr>
          <p:cNvSpPr txBox="1"/>
          <p:nvPr/>
        </p:nvSpPr>
        <p:spPr>
          <a:xfrm>
            <a:off x="4275181" y="3935753"/>
            <a:ext cx="2129686" cy="307777"/>
          </a:xfrm>
          <a:prstGeom prst="rect">
            <a:avLst/>
          </a:prstGeom>
          <a:noFill/>
        </p:spPr>
        <p:txBody>
          <a:bodyPr wrap="none" rtlCol="0">
            <a:spAutoFit/>
          </a:bodyPr>
          <a:lstStyle/>
          <a:p>
            <a:r>
              <a:rPr lang="en-US" sz="1400" b="1" dirty="0">
                <a:solidFill>
                  <a:srgbClr val="0070C0"/>
                </a:solidFill>
                <a:latin typeface="Calibri" panose="020F0502020204030204" pitchFamily="34" charset="0"/>
                <a:cs typeface="Calibri" panose="020F0502020204030204" pitchFamily="34" charset="0"/>
              </a:rPr>
              <a:t>Coupled Numerical Model</a:t>
            </a:r>
          </a:p>
        </p:txBody>
      </p:sp>
      <p:pic>
        <p:nvPicPr>
          <p:cNvPr id="45" name="Picture 44">
            <a:extLst>
              <a:ext uri="{FF2B5EF4-FFF2-40B4-BE49-F238E27FC236}">
                <a16:creationId xmlns:a16="http://schemas.microsoft.com/office/drawing/2014/main" id="{A27397ED-C2E0-BA44-BD8A-A4145D451C15}"/>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3901560" y="2791877"/>
            <a:ext cx="516920" cy="516920"/>
          </a:xfrm>
          <a:prstGeom prst="rect">
            <a:avLst/>
          </a:prstGeom>
        </p:spPr>
      </p:pic>
      <p:grpSp>
        <p:nvGrpSpPr>
          <p:cNvPr id="48" name="Group 47">
            <a:extLst>
              <a:ext uri="{FF2B5EF4-FFF2-40B4-BE49-F238E27FC236}">
                <a16:creationId xmlns:a16="http://schemas.microsoft.com/office/drawing/2014/main" id="{7FFE6853-CECC-5344-A156-3D339E4013BB}"/>
              </a:ext>
            </a:extLst>
          </p:cNvPr>
          <p:cNvGrpSpPr>
            <a:grpSpLocks noChangeAspect="1"/>
          </p:cNvGrpSpPr>
          <p:nvPr/>
        </p:nvGrpSpPr>
        <p:grpSpPr>
          <a:xfrm>
            <a:off x="7051939" y="497716"/>
            <a:ext cx="1783836" cy="1899859"/>
            <a:chOff x="7210288" y="1186143"/>
            <a:chExt cx="4596419" cy="4895381"/>
          </a:xfrm>
        </p:grpSpPr>
        <p:sp>
          <p:nvSpPr>
            <p:cNvPr id="49" name="Oval 48">
              <a:extLst>
                <a:ext uri="{FF2B5EF4-FFF2-40B4-BE49-F238E27FC236}">
                  <a16:creationId xmlns:a16="http://schemas.microsoft.com/office/drawing/2014/main" id="{0415A0C8-216A-074B-8A50-5FEBAF5463E0}"/>
                </a:ext>
              </a:extLst>
            </p:cNvPr>
            <p:cNvSpPr/>
            <p:nvPr/>
          </p:nvSpPr>
          <p:spPr>
            <a:xfrm>
              <a:off x="10017756" y="2292567"/>
              <a:ext cx="1387736" cy="726630"/>
            </a:xfrm>
            <a:prstGeom prst="ellipse">
              <a:avLst/>
            </a:prstGeom>
            <a:solidFill>
              <a:schemeClr val="tx2"/>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450" dirty="0">
                  <a:latin typeface="Calibri" panose="020F0502020204030204" pitchFamily="34" charset="0"/>
                  <a:cs typeface="Calibri" panose="020F0502020204030204" pitchFamily="34" charset="0"/>
                </a:rPr>
                <a:t>Ocean</a:t>
              </a:r>
            </a:p>
            <a:p>
              <a:pPr algn="ctr"/>
              <a:r>
                <a:rPr lang="en-US" sz="450" dirty="0">
                  <a:latin typeface="Calibri" panose="020F0502020204030204" pitchFamily="34" charset="0"/>
                  <a:cs typeface="Calibri" panose="020F0502020204030204" pitchFamily="34" charset="0"/>
                </a:rPr>
                <a:t>(MPAS-O)</a:t>
              </a:r>
            </a:p>
          </p:txBody>
        </p:sp>
        <p:sp>
          <p:nvSpPr>
            <p:cNvPr id="50" name="Oval 49">
              <a:extLst>
                <a:ext uri="{FF2B5EF4-FFF2-40B4-BE49-F238E27FC236}">
                  <a16:creationId xmlns:a16="http://schemas.microsoft.com/office/drawing/2014/main" id="{9BD13BC9-6E63-7649-839E-B80C9976C1C1}"/>
                </a:ext>
              </a:extLst>
            </p:cNvPr>
            <p:cNvSpPr/>
            <p:nvPr/>
          </p:nvSpPr>
          <p:spPr>
            <a:xfrm>
              <a:off x="9323889" y="1186143"/>
              <a:ext cx="1448294" cy="880562"/>
            </a:xfrm>
            <a:prstGeom prst="ellipse">
              <a:avLst/>
            </a:prstGeom>
            <a:solidFill>
              <a:schemeClr val="tx2"/>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450" dirty="0">
                  <a:latin typeface="Calibri" panose="020F0502020204030204" pitchFamily="34" charset="0"/>
                  <a:cs typeface="Calibri" panose="020F0502020204030204" pitchFamily="34" charset="0"/>
                </a:rPr>
                <a:t>Atmos.</a:t>
              </a:r>
            </a:p>
            <a:p>
              <a:pPr algn="ctr"/>
              <a:r>
                <a:rPr lang="en-US" sz="450" dirty="0">
                  <a:latin typeface="Calibri" panose="020F0502020204030204" pitchFamily="34" charset="0"/>
                  <a:cs typeface="Calibri" panose="020F0502020204030204" pitchFamily="34" charset="0"/>
                </a:rPr>
                <a:t>(EAM)</a:t>
              </a:r>
            </a:p>
          </p:txBody>
        </p:sp>
        <p:sp>
          <p:nvSpPr>
            <p:cNvPr id="51" name="Oval 50">
              <a:extLst>
                <a:ext uri="{FF2B5EF4-FFF2-40B4-BE49-F238E27FC236}">
                  <a16:creationId xmlns:a16="http://schemas.microsoft.com/office/drawing/2014/main" id="{8BC50C3A-9C3F-5E48-96EC-B70AC1F2CF35}"/>
                </a:ext>
              </a:extLst>
            </p:cNvPr>
            <p:cNvSpPr/>
            <p:nvPr/>
          </p:nvSpPr>
          <p:spPr>
            <a:xfrm>
              <a:off x="10269937" y="3186113"/>
              <a:ext cx="1536770" cy="885358"/>
            </a:xfrm>
            <a:prstGeom prst="ellipse">
              <a:avLst/>
            </a:prstGeom>
            <a:solidFill>
              <a:schemeClr val="tx2"/>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450" dirty="0">
                  <a:latin typeface="Calibri" panose="020F0502020204030204" pitchFamily="34" charset="0"/>
                  <a:cs typeface="Calibri" panose="020F0502020204030204" pitchFamily="34" charset="0"/>
                </a:rPr>
                <a:t>Sea Ice</a:t>
              </a:r>
            </a:p>
            <a:p>
              <a:pPr algn="ctr"/>
              <a:r>
                <a:rPr lang="en-US" sz="450" dirty="0">
                  <a:latin typeface="Calibri" panose="020F0502020204030204" pitchFamily="34" charset="0"/>
                  <a:cs typeface="Calibri" panose="020F0502020204030204" pitchFamily="34" charset="0"/>
                </a:rPr>
                <a:t>(MPAS-SI)</a:t>
              </a:r>
            </a:p>
          </p:txBody>
        </p:sp>
        <p:sp>
          <p:nvSpPr>
            <p:cNvPr id="52" name="Oval 51">
              <a:extLst>
                <a:ext uri="{FF2B5EF4-FFF2-40B4-BE49-F238E27FC236}">
                  <a16:creationId xmlns:a16="http://schemas.microsoft.com/office/drawing/2014/main" id="{4A691D3D-BA8A-AA46-B198-8D3D5DD52302}"/>
                </a:ext>
              </a:extLst>
            </p:cNvPr>
            <p:cNvSpPr/>
            <p:nvPr/>
          </p:nvSpPr>
          <p:spPr>
            <a:xfrm>
              <a:off x="9384447" y="5372639"/>
              <a:ext cx="1387736" cy="708885"/>
            </a:xfrm>
            <a:prstGeom prst="ellipse">
              <a:avLst/>
            </a:prstGeom>
            <a:solidFill>
              <a:schemeClr val="tx2"/>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450" dirty="0">
                  <a:latin typeface="Calibri" panose="020F0502020204030204" pitchFamily="34" charset="0"/>
                  <a:cs typeface="Calibri" panose="020F0502020204030204" pitchFamily="34" charset="0"/>
                </a:rPr>
                <a:t>Land Ice</a:t>
              </a:r>
            </a:p>
            <a:p>
              <a:pPr algn="ctr"/>
              <a:r>
                <a:rPr lang="en-US" sz="450" dirty="0">
                  <a:latin typeface="Calibri" panose="020F0502020204030204" pitchFamily="34" charset="0"/>
                  <a:cs typeface="Calibri" panose="020F0502020204030204" pitchFamily="34" charset="0"/>
                </a:rPr>
                <a:t>(MALI)</a:t>
              </a:r>
            </a:p>
          </p:txBody>
        </p:sp>
        <p:sp>
          <p:nvSpPr>
            <p:cNvPr id="53" name="Oval 52">
              <a:extLst>
                <a:ext uri="{FF2B5EF4-FFF2-40B4-BE49-F238E27FC236}">
                  <a16:creationId xmlns:a16="http://schemas.microsoft.com/office/drawing/2014/main" id="{5D54F681-20FA-5C42-BDFA-67E0E14AE3BD}"/>
                </a:ext>
              </a:extLst>
            </p:cNvPr>
            <p:cNvSpPr/>
            <p:nvPr/>
          </p:nvSpPr>
          <p:spPr>
            <a:xfrm>
              <a:off x="10017757" y="4421572"/>
              <a:ext cx="1387736" cy="708885"/>
            </a:xfrm>
            <a:prstGeom prst="ellipse">
              <a:avLst/>
            </a:prstGeom>
            <a:solidFill>
              <a:schemeClr val="tx2"/>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450" dirty="0"/>
                <a:t>Land</a:t>
              </a:r>
            </a:p>
            <a:p>
              <a:pPr algn="ctr"/>
              <a:r>
                <a:rPr lang="en-US" sz="450" dirty="0"/>
                <a:t>(ALM)</a:t>
              </a:r>
            </a:p>
          </p:txBody>
        </p:sp>
        <p:cxnSp>
          <p:nvCxnSpPr>
            <p:cNvPr id="54" name="Straight Connector 53">
              <a:extLst>
                <a:ext uri="{FF2B5EF4-FFF2-40B4-BE49-F238E27FC236}">
                  <a16:creationId xmlns:a16="http://schemas.microsoft.com/office/drawing/2014/main" id="{14B2B5B6-73C9-2644-BDB7-AEDFA8541727}"/>
                </a:ext>
              </a:extLst>
            </p:cNvPr>
            <p:cNvCxnSpPr>
              <a:cxnSpLocks/>
              <a:stCxn id="51" idx="2"/>
              <a:endCxn id="59" idx="6"/>
            </p:cNvCxnSpPr>
            <p:nvPr/>
          </p:nvCxnSpPr>
          <p:spPr>
            <a:xfrm flipH="1">
              <a:off x="9862720" y="3628794"/>
              <a:ext cx="407217" cy="87746"/>
            </a:xfrm>
            <a:prstGeom prst="line">
              <a:avLst/>
            </a:prstGeom>
          </p:spPr>
          <p:style>
            <a:lnRef idx="1">
              <a:schemeClr val="accent1"/>
            </a:lnRef>
            <a:fillRef idx="0">
              <a:schemeClr val="accent1"/>
            </a:fillRef>
            <a:effectRef idx="0">
              <a:schemeClr val="accent1"/>
            </a:effectRef>
            <a:fontRef idx="minor">
              <a:schemeClr val="tx1"/>
            </a:fontRef>
          </p:style>
        </p:cxnSp>
        <p:cxnSp>
          <p:nvCxnSpPr>
            <p:cNvPr id="55" name="Straight Connector 54">
              <a:extLst>
                <a:ext uri="{FF2B5EF4-FFF2-40B4-BE49-F238E27FC236}">
                  <a16:creationId xmlns:a16="http://schemas.microsoft.com/office/drawing/2014/main" id="{C86396AF-5468-A04D-BE23-A4CD80A452B0}"/>
                </a:ext>
              </a:extLst>
            </p:cNvPr>
            <p:cNvCxnSpPr>
              <a:cxnSpLocks/>
              <a:stCxn id="50" idx="3"/>
            </p:cNvCxnSpPr>
            <p:nvPr/>
          </p:nvCxnSpPr>
          <p:spPr>
            <a:xfrm flipH="1">
              <a:off x="9021689" y="1937749"/>
              <a:ext cx="514299" cy="610232"/>
            </a:xfrm>
            <a:prstGeom prst="line">
              <a:avLst/>
            </a:prstGeom>
          </p:spPr>
          <p:style>
            <a:lnRef idx="1">
              <a:schemeClr val="accent1"/>
            </a:lnRef>
            <a:fillRef idx="0">
              <a:schemeClr val="accent1"/>
            </a:fillRef>
            <a:effectRef idx="0">
              <a:schemeClr val="accent1"/>
            </a:effectRef>
            <a:fontRef idx="minor">
              <a:schemeClr val="tx1"/>
            </a:fontRef>
          </p:style>
        </p:cxnSp>
        <p:cxnSp>
          <p:nvCxnSpPr>
            <p:cNvPr id="56" name="Straight Connector 55">
              <a:extLst>
                <a:ext uri="{FF2B5EF4-FFF2-40B4-BE49-F238E27FC236}">
                  <a16:creationId xmlns:a16="http://schemas.microsoft.com/office/drawing/2014/main" id="{4C249BA4-1F66-1148-BD0E-F2381C502141}"/>
                </a:ext>
              </a:extLst>
            </p:cNvPr>
            <p:cNvCxnSpPr>
              <a:cxnSpLocks/>
              <a:stCxn id="52" idx="1"/>
            </p:cNvCxnSpPr>
            <p:nvPr/>
          </p:nvCxnSpPr>
          <p:spPr>
            <a:xfrm flipH="1" flipV="1">
              <a:off x="8845915" y="4938164"/>
              <a:ext cx="741761" cy="538289"/>
            </a:xfrm>
            <a:prstGeom prst="line">
              <a:avLst/>
            </a:prstGeom>
          </p:spPr>
          <p:style>
            <a:lnRef idx="1">
              <a:schemeClr val="accent1"/>
            </a:lnRef>
            <a:fillRef idx="0">
              <a:schemeClr val="accent1"/>
            </a:fillRef>
            <a:effectRef idx="0">
              <a:schemeClr val="accent1"/>
            </a:effectRef>
            <a:fontRef idx="minor">
              <a:schemeClr val="tx1"/>
            </a:fontRef>
          </p:style>
        </p:cxnSp>
        <p:cxnSp>
          <p:nvCxnSpPr>
            <p:cNvPr id="57" name="Straight Connector 56">
              <a:extLst>
                <a:ext uri="{FF2B5EF4-FFF2-40B4-BE49-F238E27FC236}">
                  <a16:creationId xmlns:a16="http://schemas.microsoft.com/office/drawing/2014/main" id="{6F871F2E-A791-A245-ADEA-78283722D6F1}"/>
                </a:ext>
              </a:extLst>
            </p:cNvPr>
            <p:cNvCxnSpPr>
              <a:cxnSpLocks/>
              <a:stCxn id="49" idx="2"/>
            </p:cNvCxnSpPr>
            <p:nvPr/>
          </p:nvCxnSpPr>
          <p:spPr>
            <a:xfrm flipH="1">
              <a:off x="9527118" y="2655883"/>
              <a:ext cx="490639" cy="287969"/>
            </a:xfrm>
            <a:prstGeom prst="line">
              <a:avLst/>
            </a:prstGeom>
          </p:spPr>
          <p:style>
            <a:lnRef idx="1">
              <a:schemeClr val="accent1"/>
            </a:lnRef>
            <a:fillRef idx="0">
              <a:schemeClr val="accent1"/>
            </a:fillRef>
            <a:effectRef idx="0">
              <a:schemeClr val="accent1"/>
            </a:effectRef>
            <a:fontRef idx="minor">
              <a:schemeClr val="tx1"/>
            </a:fontRef>
          </p:style>
        </p:cxnSp>
        <p:cxnSp>
          <p:nvCxnSpPr>
            <p:cNvPr id="58" name="Straight Connector 57">
              <a:extLst>
                <a:ext uri="{FF2B5EF4-FFF2-40B4-BE49-F238E27FC236}">
                  <a16:creationId xmlns:a16="http://schemas.microsoft.com/office/drawing/2014/main" id="{23E173B2-5C34-634A-943D-D08786034768}"/>
                </a:ext>
              </a:extLst>
            </p:cNvPr>
            <p:cNvCxnSpPr>
              <a:stCxn id="53" idx="2"/>
              <a:endCxn id="59" idx="5"/>
            </p:cNvCxnSpPr>
            <p:nvPr/>
          </p:nvCxnSpPr>
          <p:spPr>
            <a:xfrm flipH="1" flipV="1">
              <a:off x="9474279" y="4636602"/>
              <a:ext cx="543478" cy="139413"/>
            </a:xfrm>
            <a:prstGeom prst="line">
              <a:avLst/>
            </a:prstGeom>
          </p:spPr>
          <p:style>
            <a:lnRef idx="1">
              <a:schemeClr val="accent1"/>
            </a:lnRef>
            <a:fillRef idx="0">
              <a:schemeClr val="accent1"/>
            </a:fillRef>
            <a:effectRef idx="0">
              <a:schemeClr val="accent1"/>
            </a:effectRef>
            <a:fontRef idx="minor">
              <a:schemeClr val="tx1"/>
            </a:fontRef>
          </p:style>
        </p:cxnSp>
        <p:pic>
          <p:nvPicPr>
            <p:cNvPr id="59" name="Picture 58">
              <a:extLst>
                <a:ext uri="{FF2B5EF4-FFF2-40B4-BE49-F238E27FC236}">
                  <a16:creationId xmlns:a16="http://schemas.microsoft.com/office/drawing/2014/main" id="{FC224632-FECB-6643-81BF-D4AA92E09DF5}"/>
                </a:ext>
              </a:extLst>
            </p:cNvPr>
            <p:cNvPicPr>
              <a:picLocks noChangeAspect="1"/>
            </p:cNvPicPr>
            <p:nvPr/>
          </p:nvPicPr>
          <p:blipFill>
            <a:blip r:embed="rId4"/>
            <a:stretch>
              <a:fillRect/>
            </a:stretch>
          </p:blipFill>
          <p:spPr>
            <a:xfrm>
              <a:off x="7210288" y="2415372"/>
              <a:ext cx="2652431" cy="2602333"/>
            </a:xfrm>
            <a:prstGeom prst="ellipse">
              <a:avLst/>
            </a:prstGeom>
          </p:spPr>
        </p:pic>
      </p:grpSp>
      <p:pic>
        <p:nvPicPr>
          <p:cNvPr id="60" name="Picture 59">
            <a:extLst>
              <a:ext uri="{FF2B5EF4-FFF2-40B4-BE49-F238E27FC236}">
                <a16:creationId xmlns:a16="http://schemas.microsoft.com/office/drawing/2014/main" id="{A2B1E56D-DCDD-A445-A450-4A0116356617}"/>
              </a:ext>
            </a:extLst>
          </p:cNvPr>
          <p:cNvPicPr>
            <a:picLocks noChangeAspect="1"/>
          </p:cNvPicPr>
          <p:nvPr/>
        </p:nvPicPr>
        <p:blipFill>
          <a:blip r:embed="rId5"/>
          <a:stretch>
            <a:fillRect/>
          </a:stretch>
        </p:blipFill>
        <p:spPr>
          <a:xfrm>
            <a:off x="7051939" y="2368715"/>
            <a:ext cx="572477" cy="306684"/>
          </a:xfrm>
          <a:prstGeom prst="rect">
            <a:avLst/>
          </a:prstGeom>
        </p:spPr>
      </p:pic>
      <p:grpSp>
        <p:nvGrpSpPr>
          <p:cNvPr id="65" name="Group 64">
            <a:extLst>
              <a:ext uri="{FF2B5EF4-FFF2-40B4-BE49-F238E27FC236}">
                <a16:creationId xmlns:a16="http://schemas.microsoft.com/office/drawing/2014/main" id="{E369A0C0-28D5-A942-8085-0E60A9FEC4AB}"/>
              </a:ext>
            </a:extLst>
          </p:cNvPr>
          <p:cNvGrpSpPr/>
          <p:nvPr/>
        </p:nvGrpSpPr>
        <p:grpSpPr>
          <a:xfrm>
            <a:off x="6851934" y="2918098"/>
            <a:ext cx="1321273" cy="895619"/>
            <a:chOff x="696262" y="3333655"/>
            <a:chExt cx="1761697" cy="1194158"/>
          </a:xfrm>
        </p:grpSpPr>
        <p:sp>
          <p:nvSpPr>
            <p:cNvPr id="66" name="AutoShape 17">
              <a:extLst>
                <a:ext uri="{FF2B5EF4-FFF2-40B4-BE49-F238E27FC236}">
                  <a16:creationId xmlns:a16="http://schemas.microsoft.com/office/drawing/2014/main" id="{C399EB7E-F000-3645-81D6-ED2FD800C5C7}"/>
                </a:ext>
              </a:extLst>
            </p:cNvPr>
            <p:cNvSpPr>
              <a:spLocks noChangeArrowheads="1"/>
            </p:cNvSpPr>
            <p:nvPr/>
          </p:nvSpPr>
          <p:spPr bwMode="auto">
            <a:xfrm>
              <a:off x="696262" y="4092679"/>
              <a:ext cx="635418" cy="435134"/>
            </a:xfrm>
            <a:prstGeom prst="roundRect">
              <a:avLst>
                <a:gd name="adj" fmla="val 16667"/>
              </a:avLst>
            </a:prstGeom>
            <a:solidFill>
              <a:schemeClr val="accent3"/>
            </a:solidFill>
            <a:ln w="25400" cap="flat" cmpd="sng" algn="ctr">
              <a:noFill/>
              <a:prstDash val="solid"/>
              <a:headEnd/>
              <a:tailEnd/>
            </a:ln>
            <a:effectLst/>
          </p:spPr>
          <p:txBody>
            <a:bodyPr wrap="none" anchor="ctr">
              <a:prstTxWarp prst="textNoShape">
                <a:avLst/>
              </a:prstTxWarp>
            </a:bodyPr>
            <a:lstStyle/>
            <a:p>
              <a:pPr algn="ctr" defTabSz="685800">
                <a:defRPr/>
              </a:pPr>
              <a:r>
                <a:rPr lang="en-US" sz="825" i="1" kern="0" dirty="0">
                  <a:latin typeface="Times"/>
                  <a:cs typeface="Times"/>
                </a:rPr>
                <a:t>DMD=N</a:t>
              </a:r>
              <a:r>
                <a:rPr lang="en-US" sz="825" i="1" kern="0" baseline="-25000" dirty="0">
                  <a:latin typeface="Times"/>
                  <a:cs typeface="Times"/>
                </a:rPr>
                <a:t>3</a:t>
              </a:r>
            </a:p>
          </p:txBody>
        </p:sp>
        <p:sp>
          <p:nvSpPr>
            <p:cNvPr id="67" name="AutoShape 17">
              <a:extLst>
                <a:ext uri="{FF2B5EF4-FFF2-40B4-BE49-F238E27FC236}">
                  <a16:creationId xmlns:a16="http://schemas.microsoft.com/office/drawing/2014/main" id="{4280E07C-A27D-1D40-8B54-569224095AD9}"/>
                </a:ext>
              </a:extLst>
            </p:cNvPr>
            <p:cNvSpPr>
              <a:spLocks noChangeArrowheads="1"/>
            </p:cNvSpPr>
            <p:nvPr/>
          </p:nvSpPr>
          <p:spPr bwMode="auto">
            <a:xfrm>
              <a:off x="1505636" y="3967135"/>
              <a:ext cx="634882" cy="218305"/>
            </a:xfrm>
            <a:prstGeom prst="roundRect">
              <a:avLst>
                <a:gd name="adj" fmla="val 16667"/>
              </a:avLst>
            </a:prstGeom>
            <a:solidFill>
              <a:schemeClr val="accent3"/>
            </a:solidFill>
            <a:ln w="25400" cap="flat" cmpd="sng" algn="ctr">
              <a:noFill/>
              <a:prstDash val="solid"/>
              <a:headEnd/>
              <a:tailEnd/>
            </a:ln>
            <a:effectLst/>
          </p:spPr>
          <p:txBody>
            <a:bodyPr wrap="none" anchor="ctr">
              <a:prstTxWarp prst="textNoShape">
                <a:avLst/>
              </a:prstTxWarp>
            </a:bodyPr>
            <a:lstStyle/>
            <a:p>
              <a:pPr algn="ctr" defTabSz="685800">
                <a:defRPr/>
              </a:pPr>
              <a:r>
                <a:rPr lang="en-US" sz="825" i="1" kern="0" dirty="0">
                  <a:latin typeface="Times"/>
                  <a:cs typeface="Times"/>
                </a:rPr>
                <a:t>ROM=N</a:t>
              </a:r>
              <a:r>
                <a:rPr lang="en-US" sz="825" i="1" kern="0" baseline="-25000" dirty="0">
                  <a:latin typeface="Times"/>
                  <a:cs typeface="Times"/>
                </a:rPr>
                <a:t>4</a:t>
              </a:r>
              <a:endParaRPr lang="en-US" sz="4050" i="1" kern="0" baseline="-25000" dirty="0">
                <a:latin typeface="Times"/>
                <a:cs typeface="Times"/>
              </a:endParaRPr>
            </a:p>
          </p:txBody>
        </p:sp>
        <p:sp>
          <p:nvSpPr>
            <p:cNvPr id="68" name="AutoShape 17">
              <a:extLst>
                <a:ext uri="{FF2B5EF4-FFF2-40B4-BE49-F238E27FC236}">
                  <a16:creationId xmlns:a16="http://schemas.microsoft.com/office/drawing/2014/main" id="{7B278625-4582-724E-A8ED-9ED6E5F37DBD}"/>
                </a:ext>
              </a:extLst>
            </p:cNvPr>
            <p:cNvSpPr>
              <a:spLocks noChangeAspect="1" noChangeArrowheads="1"/>
            </p:cNvSpPr>
            <p:nvPr/>
          </p:nvSpPr>
          <p:spPr bwMode="auto">
            <a:xfrm>
              <a:off x="807067" y="3333655"/>
              <a:ext cx="314248" cy="435132"/>
            </a:xfrm>
            <a:prstGeom prst="roundRect">
              <a:avLst>
                <a:gd name="adj" fmla="val 16667"/>
              </a:avLst>
            </a:prstGeom>
            <a:solidFill>
              <a:srgbClr val="103160"/>
            </a:solidFill>
            <a:ln w="25400" cap="flat" cmpd="sng" algn="ctr">
              <a:noFill/>
              <a:prstDash val="solid"/>
              <a:headEnd/>
              <a:tailEnd/>
            </a:ln>
            <a:effectLst/>
          </p:spPr>
          <p:txBody>
            <a:bodyPr wrap="none" anchor="ctr">
              <a:prstTxWarp prst="textNoShape">
                <a:avLst/>
              </a:prstTxWarp>
            </a:bodyPr>
            <a:lstStyle/>
            <a:p>
              <a:pPr algn="ctr" defTabSz="685800">
                <a:defRPr/>
              </a:pPr>
              <a:r>
                <a:rPr lang="en-US" sz="750" i="1" kern="0" dirty="0">
                  <a:solidFill>
                    <a:prstClr val="white"/>
                  </a:solidFill>
                  <a:latin typeface="Times"/>
                  <a:cs typeface="Times"/>
                </a:rPr>
                <a:t>N</a:t>
              </a:r>
              <a:r>
                <a:rPr lang="en-US" sz="750" i="1" kern="0" baseline="-25000" dirty="0">
                  <a:solidFill>
                    <a:prstClr val="white"/>
                  </a:solidFill>
                  <a:latin typeface="Times"/>
                  <a:cs typeface="Times"/>
                </a:rPr>
                <a:t>1</a:t>
              </a:r>
              <a:endParaRPr lang="en-US" sz="2100" i="1" kern="0" baseline="-25000" dirty="0">
                <a:solidFill>
                  <a:prstClr val="white"/>
                </a:solidFill>
                <a:latin typeface="Times"/>
                <a:cs typeface="Times"/>
              </a:endParaRPr>
            </a:p>
          </p:txBody>
        </p:sp>
        <p:sp>
          <p:nvSpPr>
            <p:cNvPr id="69" name="AutoShape 17">
              <a:extLst>
                <a:ext uri="{FF2B5EF4-FFF2-40B4-BE49-F238E27FC236}">
                  <a16:creationId xmlns:a16="http://schemas.microsoft.com/office/drawing/2014/main" id="{17480500-B7EA-5440-94C2-A88FEB66BA02}"/>
                </a:ext>
              </a:extLst>
            </p:cNvPr>
            <p:cNvSpPr>
              <a:spLocks noChangeArrowheads="1"/>
            </p:cNvSpPr>
            <p:nvPr/>
          </p:nvSpPr>
          <p:spPr bwMode="auto">
            <a:xfrm>
              <a:off x="1284446" y="3452867"/>
              <a:ext cx="981724" cy="434769"/>
            </a:xfrm>
            <a:prstGeom prst="roundRect">
              <a:avLst>
                <a:gd name="adj" fmla="val 16667"/>
              </a:avLst>
            </a:prstGeom>
            <a:solidFill>
              <a:schemeClr val="accent3"/>
            </a:solidFill>
            <a:ln w="25400" cap="flat" cmpd="sng" algn="ctr">
              <a:noFill/>
              <a:prstDash val="solid"/>
              <a:headEnd/>
              <a:tailEnd/>
            </a:ln>
            <a:effectLst/>
          </p:spPr>
          <p:txBody>
            <a:bodyPr wrap="none" anchor="ctr">
              <a:prstTxWarp prst="textNoShape">
                <a:avLst/>
              </a:prstTxWarp>
            </a:bodyPr>
            <a:lstStyle/>
            <a:p>
              <a:pPr algn="ctr" defTabSz="685800">
                <a:defRPr/>
              </a:pPr>
              <a:r>
                <a:rPr lang="en-US" sz="825" i="1" kern="0" dirty="0">
                  <a:latin typeface="Times"/>
                  <a:cs typeface="Times"/>
                </a:rPr>
                <a:t>PINN=N</a:t>
              </a:r>
              <a:r>
                <a:rPr lang="en-US" sz="825" i="1" kern="0" baseline="-25000" dirty="0">
                  <a:latin typeface="Times"/>
                  <a:cs typeface="Times"/>
                </a:rPr>
                <a:t>2</a:t>
              </a:r>
              <a:endParaRPr lang="en-US" sz="2700" i="1" kern="0" baseline="-25000" dirty="0">
                <a:latin typeface="Times"/>
                <a:cs typeface="Times"/>
              </a:endParaRPr>
            </a:p>
          </p:txBody>
        </p:sp>
        <p:sp>
          <p:nvSpPr>
            <p:cNvPr id="70" name="AutoShape 17">
              <a:extLst>
                <a:ext uri="{FF2B5EF4-FFF2-40B4-BE49-F238E27FC236}">
                  <a16:creationId xmlns:a16="http://schemas.microsoft.com/office/drawing/2014/main" id="{AF0C1E71-C41E-B343-BDEF-F3035E927334}"/>
                </a:ext>
              </a:extLst>
            </p:cNvPr>
            <p:cNvSpPr>
              <a:spLocks noChangeArrowheads="1"/>
            </p:cNvSpPr>
            <p:nvPr/>
          </p:nvSpPr>
          <p:spPr bwMode="auto">
            <a:xfrm>
              <a:off x="1823077" y="4309508"/>
              <a:ext cx="634882" cy="218305"/>
            </a:xfrm>
            <a:prstGeom prst="roundRect">
              <a:avLst>
                <a:gd name="adj" fmla="val 16667"/>
              </a:avLst>
            </a:prstGeom>
            <a:solidFill>
              <a:schemeClr val="accent3"/>
            </a:solidFill>
            <a:ln w="25400" cap="flat" cmpd="sng" algn="ctr">
              <a:noFill/>
              <a:prstDash val="solid"/>
              <a:headEnd/>
              <a:tailEnd/>
            </a:ln>
            <a:effectLst/>
          </p:spPr>
          <p:txBody>
            <a:bodyPr wrap="none" anchor="ctr">
              <a:prstTxWarp prst="textNoShape">
                <a:avLst/>
              </a:prstTxWarp>
            </a:bodyPr>
            <a:lstStyle/>
            <a:p>
              <a:pPr algn="ctr" defTabSz="685800">
                <a:defRPr/>
              </a:pPr>
              <a:r>
                <a:rPr lang="en-US" sz="825" i="1" kern="0" dirty="0">
                  <a:latin typeface="Times"/>
                  <a:cs typeface="Times"/>
                </a:rPr>
                <a:t>UDE=N</a:t>
              </a:r>
              <a:r>
                <a:rPr lang="en-US" sz="825" i="1" kern="0" baseline="-25000" dirty="0">
                  <a:latin typeface="Times"/>
                  <a:cs typeface="Times"/>
                </a:rPr>
                <a:t>5</a:t>
              </a:r>
            </a:p>
          </p:txBody>
        </p:sp>
      </p:grpSp>
      <p:sp>
        <p:nvSpPr>
          <p:cNvPr id="71" name="Right Arrow 70">
            <a:extLst>
              <a:ext uri="{FF2B5EF4-FFF2-40B4-BE49-F238E27FC236}">
                <a16:creationId xmlns:a16="http://schemas.microsoft.com/office/drawing/2014/main" id="{6F2429FD-1E57-B94E-8E8F-111D872B28A7}"/>
              </a:ext>
            </a:extLst>
          </p:cNvPr>
          <p:cNvSpPr/>
          <p:nvPr/>
        </p:nvSpPr>
        <p:spPr bwMode="auto">
          <a:xfrm rot="10800000">
            <a:off x="6164923" y="3308789"/>
            <a:ext cx="262858" cy="114238"/>
          </a:xfrm>
          <a:prstGeom prst="rightArrow">
            <a:avLst>
              <a:gd name="adj1" fmla="val 43194"/>
              <a:gd name="adj2" fmla="val 114646"/>
            </a:avLst>
          </a:prstGeom>
          <a:solidFill>
            <a:schemeClr val="tx1"/>
          </a:solidFill>
          <a:ln w="12700" cap="flat" cmpd="sng" algn="ctr">
            <a:noFill/>
            <a:prstDash val="solid"/>
            <a:round/>
            <a:headEnd type="none" w="med" len="med"/>
            <a:tailEnd type="none" w="med" len="med"/>
          </a:ln>
          <a:effectLst/>
        </p:spPr>
        <p:txBody>
          <a:bodyPr>
            <a:prstTxWarp prst="textNoShape">
              <a:avLst/>
            </a:prstTxWarp>
          </a:bodyPr>
          <a:lstStyle/>
          <a:p>
            <a:pPr defTabSz="685800">
              <a:defRPr/>
            </a:pPr>
            <a:endParaRPr lang="en-US" sz="1350" kern="0">
              <a:solidFill>
                <a:prstClr val="black"/>
              </a:solidFill>
              <a:latin typeface="Arial" pitchFamily="-108" charset="0"/>
            </a:endParaRPr>
          </a:p>
        </p:txBody>
      </p:sp>
      <p:sp>
        <p:nvSpPr>
          <p:cNvPr id="72" name="TextBox 71">
            <a:extLst>
              <a:ext uri="{FF2B5EF4-FFF2-40B4-BE49-F238E27FC236}">
                <a16:creationId xmlns:a16="http://schemas.microsoft.com/office/drawing/2014/main" id="{3E01C51F-CA50-8849-8B98-C27F497A9B0C}"/>
              </a:ext>
            </a:extLst>
          </p:cNvPr>
          <p:cNvSpPr txBox="1"/>
          <p:nvPr/>
        </p:nvSpPr>
        <p:spPr>
          <a:xfrm>
            <a:off x="6383564" y="3935563"/>
            <a:ext cx="2760436" cy="307777"/>
          </a:xfrm>
          <a:prstGeom prst="rect">
            <a:avLst/>
          </a:prstGeom>
          <a:noFill/>
        </p:spPr>
        <p:txBody>
          <a:bodyPr wrap="none" rtlCol="0">
            <a:spAutoFit/>
          </a:bodyPr>
          <a:lstStyle/>
          <a:p>
            <a:r>
              <a:rPr lang="en-US" sz="1400" b="1" dirty="0">
                <a:solidFill>
                  <a:srgbClr val="0070C0"/>
                </a:solidFill>
                <a:latin typeface="Calibri" panose="020F0502020204030204" pitchFamily="34" charset="0"/>
                <a:cs typeface="Calibri" panose="020F0502020204030204" pitchFamily="34" charset="0"/>
              </a:rPr>
              <a:t>Traditional + Data-Driven Methods</a:t>
            </a:r>
          </a:p>
        </p:txBody>
      </p:sp>
      <p:sp>
        <p:nvSpPr>
          <p:cNvPr id="73" name="Rectangle 72">
            <a:extLst>
              <a:ext uri="{FF2B5EF4-FFF2-40B4-BE49-F238E27FC236}">
                <a16:creationId xmlns:a16="http://schemas.microsoft.com/office/drawing/2014/main" id="{1E40DEB7-A1A9-4242-A06B-563E66176CD5}"/>
              </a:ext>
            </a:extLst>
          </p:cNvPr>
          <p:cNvSpPr/>
          <p:nvPr/>
        </p:nvSpPr>
        <p:spPr>
          <a:xfrm>
            <a:off x="6552222" y="4181886"/>
            <a:ext cx="2466540" cy="738664"/>
          </a:xfrm>
          <a:prstGeom prst="rect">
            <a:avLst/>
          </a:prstGeom>
        </p:spPr>
        <p:txBody>
          <a:bodyPr wrap="square">
            <a:spAutoFit/>
          </a:bodyPr>
          <a:lstStyle/>
          <a:p>
            <a:pPr marL="214313" indent="-214313">
              <a:buFont typeface="Arial" panose="020B0604020202020204" pitchFamily="34" charset="0"/>
              <a:buChar char="•"/>
            </a:pPr>
            <a:r>
              <a:rPr lang="en-US" sz="1400" dirty="0">
                <a:solidFill>
                  <a:srgbClr val="000000"/>
                </a:solidFill>
                <a:latin typeface="Calibri" panose="020F0502020204030204" pitchFamily="34" charset="0"/>
                <a:cs typeface="Calibri" panose="020F0502020204030204" pitchFamily="34" charset="0"/>
              </a:rPr>
              <a:t>PINNs</a:t>
            </a:r>
          </a:p>
          <a:p>
            <a:pPr marL="214313" indent="-214313">
              <a:buFont typeface="Arial" panose="020B0604020202020204" pitchFamily="34" charset="0"/>
              <a:buChar char="•"/>
            </a:pPr>
            <a:r>
              <a:rPr lang="en-US" sz="1400" dirty="0">
                <a:solidFill>
                  <a:srgbClr val="000000"/>
                </a:solidFill>
                <a:latin typeface="Calibri" panose="020F0502020204030204" pitchFamily="34" charset="0"/>
                <a:cs typeface="Calibri" panose="020F0502020204030204" pitchFamily="34" charset="0"/>
              </a:rPr>
              <a:t>Neural ODEs</a:t>
            </a:r>
          </a:p>
          <a:p>
            <a:pPr marL="214313" indent="-214313">
              <a:buFont typeface="Arial" panose="020B0604020202020204" pitchFamily="34" charset="0"/>
              <a:buChar char="•"/>
            </a:pPr>
            <a:r>
              <a:rPr lang="en-US" sz="1400" dirty="0">
                <a:solidFill>
                  <a:srgbClr val="000000"/>
                </a:solidFill>
                <a:latin typeface="Calibri" panose="020F0502020204030204" pitchFamily="34" charset="0"/>
                <a:cs typeface="Calibri" panose="020F0502020204030204" pitchFamily="34" charset="0"/>
              </a:rPr>
              <a:t>Projection-based ROMs, …</a:t>
            </a:r>
          </a:p>
        </p:txBody>
      </p:sp>
      <p:cxnSp>
        <p:nvCxnSpPr>
          <p:cNvPr id="75" name="Curved Connector 74">
            <a:extLst>
              <a:ext uri="{FF2B5EF4-FFF2-40B4-BE49-F238E27FC236}">
                <a16:creationId xmlns:a16="http://schemas.microsoft.com/office/drawing/2014/main" id="{AD8372F9-C87B-F441-9988-FF556C165665}"/>
              </a:ext>
            </a:extLst>
          </p:cNvPr>
          <p:cNvCxnSpPr>
            <a:cxnSpLocks/>
          </p:cNvCxnSpPr>
          <p:nvPr/>
        </p:nvCxnSpPr>
        <p:spPr>
          <a:xfrm rot="5400000">
            <a:off x="7213797" y="1896929"/>
            <a:ext cx="1708193" cy="559213"/>
          </a:xfrm>
          <a:prstGeom prst="curvedConnector3">
            <a:avLst>
              <a:gd name="adj1" fmla="val -6538"/>
            </a:avLst>
          </a:prstGeom>
          <a:ln>
            <a:prstDash val="sysDash"/>
            <a:tailEnd type="triangle"/>
          </a:ln>
        </p:spPr>
        <p:style>
          <a:lnRef idx="1">
            <a:schemeClr val="accent1"/>
          </a:lnRef>
          <a:fillRef idx="0">
            <a:schemeClr val="accent1"/>
          </a:fillRef>
          <a:effectRef idx="0">
            <a:schemeClr val="accent1"/>
          </a:effectRef>
          <a:fontRef idx="minor">
            <a:schemeClr val="tx1"/>
          </a:fontRef>
        </p:style>
      </p:cxnSp>
      <p:cxnSp>
        <p:nvCxnSpPr>
          <p:cNvPr id="76" name="Curved Connector 75">
            <a:extLst>
              <a:ext uri="{FF2B5EF4-FFF2-40B4-BE49-F238E27FC236}">
                <a16:creationId xmlns:a16="http://schemas.microsoft.com/office/drawing/2014/main" id="{58D98B41-7AC7-B144-A83E-1BD58A65CFA5}"/>
              </a:ext>
            </a:extLst>
          </p:cNvPr>
          <p:cNvCxnSpPr>
            <a:cxnSpLocks/>
            <a:stCxn id="51" idx="5"/>
            <a:endCxn id="66" idx="3"/>
          </p:cNvCxnSpPr>
          <p:nvPr/>
        </p:nvCxnSpPr>
        <p:spPr>
          <a:xfrm rot="5400000">
            <a:off x="6996781" y="1898889"/>
            <a:ext cx="2083371" cy="1419935"/>
          </a:xfrm>
          <a:prstGeom prst="curvedConnector2">
            <a:avLst/>
          </a:prstGeom>
          <a:ln>
            <a:prstDash val="sysDash"/>
            <a:tailEnd type="triangle"/>
          </a:ln>
        </p:spPr>
        <p:style>
          <a:lnRef idx="1">
            <a:schemeClr val="accent1"/>
          </a:lnRef>
          <a:fillRef idx="0">
            <a:schemeClr val="accent1"/>
          </a:fillRef>
          <a:effectRef idx="0">
            <a:schemeClr val="accent1"/>
          </a:effectRef>
          <a:fontRef idx="minor">
            <a:schemeClr val="tx1"/>
          </a:fontRef>
        </p:style>
      </p:cxnSp>
      <p:cxnSp>
        <p:nvCxnSpPr>
          <p:cNvPr id="78" name="Curved Connector 77">
            <a:extLst>
              <a:ext uri="{FF2B5EF4-FFF2-40B4-BE49-F238E27FC236}">
                <a16:creationId xmlns:a16="http://schemas.microsoft.com/office/drawing/2014/main" id="{2EC0B91A-B1FF-004C-BB61-8519701F6B76}"/>
              </a:ext>
            </a:extLst>
          </p:cNvPr>
          <p:cNvCxnSpPr>
            <a:cxnSpLocks/>
            <a:stCxn id="50" idx="7"/>
            <a:endCxn id="67" idx="3"/>
          </p:cNvCxnSpPr>
          <p:nvPr/>
        </p:nvCxnSpPr>
        <p:spPr>
          <a:xfrm rot="16200000" flipH="1" flipV="1">
            <a:off x="6679894" y="1802996"/>
            <a:ext cx="2927310" cy="416843"/>
          </a:xfrm>
          <a:prstGeom prst="curvedConnector4">
            <a:avLst>
              <a:gd name="adj1" fmla="val -2850"/>
              <a:gd name="adj2" fmla="val -74588"/>
            </a:avLst>
          </a:prstGeom>
          <a:ln>
            <a:prstDash val="sysDash"/>
            <a:tailEnd type="triangle"/>
          </a:ln>
        </p:spPr>
        <p:style>
          <a:lnRef idx="1">
            <a:schemeClr val="accent1"/>
          </a:lnRef>
          <a:fillRef idx="0">
            <a:schemeClr val="accent1"/>
          </a:fillRef>
          <a:effectRef idx="0">
            <a:schemeClr val="accent1"/>
          </a:effectRef>
          <a:fontRef idx="minor">
            <a:schemeClr val="tx1"/>
          </a:fontRef>
        </p:style>
      </p:cxnSp>
      <p:sp>
        <p:nvSpPr>
          <p:cNvPr id="79" name="Rectangle 78">
            <a:extLst>
              <a:ext uri="{FF2B5EF4-FFF2-40B4-BE49-F238E27FC236}">
                <a16:creationId xmlns:a16="http://schemas.microsoft.com/office/drawing/2014/main" id="{CF10749A-0F79-C243-9B4B-C8F0A6459CCF}"/>
              </a:ext>
            </a:extLst>
          </p:cNvPr>
          <p:cNvSpPr/>
          <p:nvPr/>
        </p:nvSpPr>
        <p:spPr>
          <a:xfrm>
            <a:off x="409749" y="6033316"/>
            <a:ext cx="7848948" cy="646331"/>
          </a:xfrm>
          <a:prstGeom prst="rect">
            <a:avLst/>
          </a:prstGeom>
          <a:solidFill>
            <a:schemeClr val="accent3">
              <a:lumMod val="20000"/>
              <a:lumOff val="80000"/>
            </a:schemeClr>
          </a:solidFill>
          <a:ln>
            <a:noFill/>
          </a:ln>
        </p:spPr>
        <p:txBody>
          <a:bodyPr wrap="square">
            <a:spAutoFit/>
          </a:bodyPr>
          <a:lstStyle/>
          <a:p>
            <a:pPr algn="ctr">
              <a:spcAft>
                <a:spcPts val="450"/>
              </a:spcAft>
            </a:pPr>
            <a:r>
              <a:rPr lang="en-US" dirty="0">
                <a:latin typeface="Calibri" panose="020F0502020204030204" pitchFamily="34" charset="0"/>
                <a:cs typeface="Calibri" panose="020F0502020204030204" pitchFamily="34" charset="0"/>
              </a:rPr>
              <a:t>Unfortunately, existing algorithmic and software infrastructures are </a:t>
            </a:r>
            <a:r>
              <a:rPr lang="en-US" b="1" dirty="0">
                <a:latin typeface="Calibri" panose="020F0502020204030204" pitchFamily="34" charset="0"/>
                <a:cs typeface="Calibri" panose="020F0502020204030204" pitchFamily="34" charset="0"/>
              </a:rPr>
              <a:t>ill-equipped</a:t>
            </a:r>
            <a:r>
              <a:rPr lang="en-US" dirty="0">
                <a:latin typeface="Calibri" panose="020F0502020204030204" pitchFamily="34" charset="0"/>
                <a:cs typeface="Calibri" panose="020F0502020204030204" pitchFamily="34" charset="0"/>
              </a:rPr>
              <a:t> to handle plug-and-play integration of </a:t>
            </a:r>
            <a:r>
              <a:rPr lang="en-US" b="1" dirty="0">
                <a:latin typeface="Calibri" panose="020F0502020204030204" pitchFamily="34" charset="0"/>
                <a:cs typeface="Calibri" panose="020F0502020204030204" pitchFamily="34" charset="0"/>
              </a:rPr>
              <a:t>non-traditional, data-driven models</a:t>
            </a:r>
            <a:r>
              <a:rPr lang="en-US" dirty="0">
                <a:latin typeface="Calibri" panose="020F0502020204030204" pitchFamily="34" charset="0"/>
                <a:cs typeface="Calibri" panose="020F0502020204030204" pitchFamily="34" charset="0"/>
              </a:rPr>
              <a:t>!</a:t>
            </a:r>
          </a:p>
        </p:txBody>
      </p:sp>
      <p:sp>
        <p:nvSpPr>
          <p:cNvPr id="15" name="TextBox 14"/>
          <p:cNvSpPr txBox="1"/>
          <p:nvPr/>
        </p:nvSpPr>
        <p:spPr>
          <a:xfrm>
            <a:off x="93827" y="5267266"/>
            <a:ext cx="8336187" cy="646331"/>
          </a:xfrm>
          <a:prstGeom prst="rect">
            <a:avLst/>
          </a:prstGeom>
          <a:noFill/>
        </p:spPr>
        <p:txBody>
          <a:bodyPr wrap="square" rtlCol="0">
            <a:spAutoFit/>
          </a:bodyPr>
          <a:lstStyle/>
          <a:p>
            <a:pPr marL="214313" indent="-214313">
              <a:buFont typeface="Arial" panose="020B0604020202020204" pitchFamily="34" charset="0"/>
              <a:buChar char="•"/>
            </a:pPr>
            <a:r>
              <a:rPr lang="en-US" dirty="0">
                <a:latin typeface="Calibri" panose="020F0502020204030204" pitchFamily="34" charset="0"/>
                <a:cs typeface="Calibri" panose="020F0502020204030204" pitchFamily="34" charset="0"/>
              </a:rPr>
              <a:t>There is currently a big push to integrate </a:t>
            </a:r>
            <a:r>
              <a:rPr lang="en-US" b="1" dirty="0">
                <a:latin typeface="Calibri" panose="020F0502020204030204" pitchFamily="34" charset="0"/>
                <a:cs typeface="Calibri" panose="020F0502020204030204" pitchFamily="34" charset="0"/>
              </a:rPr>
              <a:t>data-driven methods </a:t>
            </a:r>
            <a:r>
              <a:rPr lang="en-US" dirty="0">
                <a:latin typeface="Calibri" panose="020F0502020204030204" pitchFamily="34" charset="0"/>
                <a:cs typeface="Calibri" panose="020F0502020204030204" pitchFamily="34" charset="0"/>
              </a:rPr>
              <a:t>into modeling &amp; simulation toolchains.</a:t>
            </a:r>
          </a:p>
        </p:txBody>
      </p:sp>
      <p:pic>
        <p:nvPicPr>
          <p:cNvPr id="80" name="Picture 79">
            <a:extLst>
              <a:ext uri="{FF2B5EF4-FFF2-40B4-BE49-F238E27FC236}">
                <a16:creationId xmlns:a16="http://schemas.microsoft.com/office/drawing/2014/main" id="{9EB4FDA2-A43A-FE43-BC70-4175AD9E14B0}"/>
              </a:ext>
            </a:extLst>
          </p:cNvPr>
          <p:cNvPicPr>
            <a:picLocks noChangeAspect="1"/>
          </p:cNvPicPr>
          <p:nvPr/>
        </p:nvPicPr>
        <p:blipFill>
          <a:blip r:embed="rId6"/>
          <a:stretch>
            <a:fillRect/>
          </a:stretch>
        </p:blipFill>
        <p:spPr>
          <a:xfrm>
            <a:off x="6113471" y="2939855"/>
            <a:ext cx="342900" cy="323850"/>
          </a:xfrm>
          <a:prstGeom prst="rect">
            <a:avLst/>
          </a:prstGeom>
        </p:spPr>
      </p:pic>
      <p:sp>
        <p:nvSpPr>
          <p:cNvPr id="63" name="Title 1">
            <a:extLst>
              <a:ext uri="{FF2B5EF4-FFF2-40B4-BE49-F238E27FC236}">
                <a16:creationId xmlns:a16="http://schemas.microsoft.com/office/drawing/2014/main" id="{6C4F64F9-3136-4DF3-ACA6-6DD97E658956}"/>
              </a:ext>
            </a:extLst>
          </p:cNvPr>
          <p:cNvSpPr txBox="1">
            <a:spLocks/>
          </p:cNvSpPr>
          <p:nvPr/>
        </p:nvSpPr>
        <p:spPr>
          <a:xfrm>
            <a:off x="72426" y="127011"/>
            <a:ext cx="8186271" cy="70519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Motivation</a:t>
            </a:r>
          </a:p>
        </p:txBody>
      </p:sp>
      <p:cxnSp>
        <p:nvCxnSpPr>
          <p:cNvPr id="82" name="Curved Connector 77">
            <a:extLst>
              <a:ext uri="{FF2B5EF4-FFF2-40B4-BE49-F238E27FC236}">
                <a16:creationId xmlns:a16="http://schemas.microsoft.com/office/drawing/2014/main" id="{BF5BE244-6A41-4EA6-9F8A-1F3B1604200A}"/>
              </a:ext>
            </a:extLst>
          </p:cNvPr>
          <p:cNvCxnSpPr>
            <a:cxnSpLocks/>
            <a:stCxn id="49" idx="6"/>
          </p:cNvCxnSpPr>
          <p:nvPr/>
        </p:nvCxnSpPr>
        <p:spPr>
          <a:xfrm flipH="1">
            <a:off x="8179963" y="1068110"/>
            <a:ext cx="500103" cy="2661555"/>
          </a:xfrm>
          <a:prstGeom prst="curvedConnector4">
            <a:avLst>
              <a:gd name="adj1" fmla="val -45711"/>
              <a:gd name="adj2" fmla="val 99744"/>
            </a:avLst>
          </a:prstGeom>
          <a:ln>
            <a:prstDash val="sysDash"/>
            <a:tailEnd type="triangle"/>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177438545"/>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7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93" name="Picture 92" descr="Diagram&#10;&#10;Description automatically generated">
            <a:extLst>
              <a:ext uri="{FF2B5EF4-FFF2-40B4-BE49-F238E27FC236}">
                <a16:creationId xmlns:a16="http://schemas.microsoft.com/office/drawing/2014/main" id="{B5326C38-B2B1-4691-9435-82BAFF6A5D66}"/>
              </a:ext>
            </a:extLst>
          </p:cNvPr>
          <p:cNvPicPr>
            <a:picLocks noChangeAspect="1"/>
          </p:cNvPicPr>
          <p:nvPr/>
        </p:nvPicPr>
        <p:blipFill>
          <a:blip r:embed="rId3"/>
          <a:stretch>
            <a:fillRect/>
          </a:stretch>
        </p:blipFill>
        <p:spPr>
          <a:xfrm>
            <a:off x="4428913" y="3875177"/>
            <a:ext cx="4715087" cy="2527559"/>
          </a:xfrm>
          <a:prstGeom prst="rect">
            <a:avLst/>
          </a:prstGeom>
        </p:spPr>
      </p:pic>
      <p:sp>
        <p:nvSpPr>
          <p:cNvPr id="11" name="Rectangle 10"/>
          <p:cNvSpPr/>
          <p:nvPr/>
        </p:nvSpPr>
        <p:spPr>
          <a:xfrm>
            <a:off x="127234" y="5421478"/>
            <a:ext cx="5578376" cy="1046440"/>
          </a:xfrm>
          <a:prstGeom prst="rect">
            <a:avLst/>
          </a:prstGeom>
        </p:spPr>
        <p:txBody>
          <a:bodyPr wrap="square">
            <a:spAutoFit/>
          </a:bodyPr>
          <a:lstStyle/>
          <a:p>
            <a:pPr marL="257175" indent="-257175">
              <a:buFont typeface="Arial" panose="020B0604020202020204" pitchFamily="34" charset="0"/>
              <a:buChar char="•"/>
            </a:pPr>
            <a:r>
              <a:rPr lang="en-US" dirty="0">
                <a:latin typeface="Calibri" panose="020F0502020204030204" pitchFamily="34" charset="0"/>
                <a:cs typeface="Calibri" panose="020F0502020204030204" pitchFamily="34" charset="0"/>
              </a:rPr>
              <a:t>Alternating Schwarz-based coupling</a:t>
            </a:r>
          </a:p>
          <a:p>
            <a:pPr marL="257175" indent="-257175">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57175" indent="-257175">
              <a:buFont typeface="Arial" panose="020B0604020202020204" pitchFamily="34" charset="0"/>
              <a:buChar char="•"/>
            </a:pPr>
            <a:r>
              <a:rPr lang="en-US" dirty="0">
                <a:latin typeface="Calibri" panose="020F0502020204030204" pitchFamily="34" charset="0"/>
                <a:cs typeface="Calibri" panose="020F0502020204030204" pitchFamily="34" charset="0"/>
              </a:rPr>
              <a:t>Optimization-based coupling</a:t>
            </a:r>
          </a:p>
          <a:p>
            <a:pPr marL="257175" indent="-257175">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57175" indent="-257175">
              <a:buFont typeface="Arial" panose="020B0604020202020204" pitchFamily="34" charset="0"/>
              <a:buChar char="•"/>
            </a:pPr>
            <a:r>
              <a:rPr lang="en-US" dirty="0">
                <a:latin typeface="Calibri" panose="020F0502020204030204" pitchFamily="34" charset="0"/>
                <a:cs typeface="Calibri" panose="020F0502020204030204" pitchFamily="34" charset="0"/>
              </a:rPr>
              <a:t>Coupling via generalized mortar methods</a:t>
            </a:r>
          </a:p>
        </p:txBody>
      </p:sp>
      <p:sp>
        <p:nvSpPr>
          <p:cNvPr id="4" name="Slide Number Placeholder 3">
            <a:extLst>
              <a:ext uri="{FF2B5EF4-FFF2-40B4-BE49-F238E27FC236}">
                <a16:creationId xmlns:a16="http://schemas.microsoft.com/office/drawing/2014/main" id="{82FD5723-502C-46C5-A627-0508C05AAF47}"/>
              </a:ext>
            </a:extLst>
          </p:cNvPr>
          <p:cNvSpPr>
            <a:spLocks noGrp="1"/>
          </p:cNvSpPr>
          <p:nvPr>
            <p:ph type="sldNum" sz="quarter" idx="12"/>
          </p:nvPr>
        </p:nvSpPr>
        <p:spPr/>
        <p:txBody>
          <a:bodyPr/>
          <a:lstStyle/>
          <a:p>
            <a:fld id="{6113E31D-E2AB-40D1-8B51-AFA5AFEF393A}" type="slidenum">
              <a:rPr lang="en-US" smtClean="0"/>
              <a:t>73</a:t>
            </a:fld>
            <a:endParaRPr lang="en-US" dirty="0"/>
          </a:p>
        </p:txBody>
      </p:sp>
      <p:sp>
        <p:nvSpPr>
          <p:cNvPr id="63" name="TextBox 62">
            <a:extLst>
              <a:ext uri="{FF2B5EF4-FFF2-40B4-BE49-F238E27FC236}">
                <a16:creationId xmlns:a16="http://schemas.microsoft.com/office/drawing/2014/main" id="{40CBA041-E763-344D-B691-38DEDB8D1A6A}"/>
              </a:ext>
            </a:extLst>
          </p:cNvPr>
          <p:cNvSpPr txBox="1"/>
          <p:nvPr/>
        </p:nvSpPr>
        <p:spPr>
          <a:xfrm>
            <a:off x="53877" y="1278718"/>
            <a:ext cx="2927468" cy="369332"/>
          </a:xfrm>
          <a:prstGeom prst="rect">
            <a:avLst/>
          </a:prstGeom>
          <a:noFill/>
        </p:spPr>
        <p:txBody>
          <a:bodyPr wrap="none" rtlCol="0">
            <a:spAutoFit/>
          </a:bodyPr>
          <a:lstStyle/>
          <a:p>
            <a:r>
              <a:rPr lang="en-US" b="1" dirty="0">
                <a:solidFill>
                  <a:srgbClr val="0070C0"/>
                </a:solidFill>
                <a:latin typeface="Calibri" panose="020F0502020204030204" pitchFamily="34" charset="0"/>
                <a:cs typeface="Calibri" panose="020F0502020204030204" pitchFamily="34" charset="0"/>
              </a:rPr>
              <a:t>Principal research objective: </a:t>
            </a:r>
          </a:p>
        </p:txBody>
      </p:sp>
      <p:sp>
        <p:nvSpPr>
          <p:cNvPr id="64" name="Rectangle 63">
            <a:extLst>
              <a:ext uri="{FF2B5EF4-FFF2-40B4-BE49-F238E27FC236}">
                <a16:creationId xmlns:a16="http://schemas.microsoft.com/office/drawing/2014/main" id="{D8BE168B-3003-EA4A-A318-51059FF7C6EA}"/>
              </a:ext>
            </a:extLst>
          </p:cNvPr>
          <p:cNvSpPr/>
          <p:nvPr/>
        </p:nvSpPr>
        <p:spPr>
          <a:xfrm>
            <a:off x="122103" y="1647842"/>
            <a:ext cx="8479790" cy="557204"/>
          </a:xfrm>
          <a:prstGeom prst="rect">
            <a:avLst/>
          </a:prstGeom>
          <a:noFill/>
          <a:ln>
            <a:noFill/>
          </a:ln>
        </p:spPr>
        <p:txBody>
          <a:bodyPr wrap="square">
            <a:spAutoFit/>
          </a:bodyPr>
          <a:lstStyle/>
          <a:p>
            <a:pPr marL="214313" indent="-214313">
              <a:lnSpc>
                <a:spcPts val="1770"/>
              </a:lnSpc>
              <a:buFont typeface="Arial" panose="020B0604020202020204" pitchFamily="34" charset="0"/>
              <a:buChar char="•"/>
            </a:pPr>
            <a:r>
              <a:rPr lang="en-US" b="1" dirty="0">
                <a:latin typeface="Calibri" panose="020F0502020204030204" pitchFamily="34" charset="0"/>
                <a:cs typeface="Calibri" panose="020F0502020204030204" pitchFamily="34" charset="0"/>
              </a:rPr>
              <a:t>Discover mathematical principles </a:t>
            </a:r>
            <a:r>
              <a:rPr lang="en-US" dirty="0">
                <a:latin typeface="Calibri" panose="020F0502020204030204" pitchFamily="34" charset="0"/>
                <a:cs typeface="Calibri" panose="020F0502020204030204" pitchFamily="34" charset="0"/>
              </a:rPr>
              <a:t>guiding the assembly of </a:t>
            </a:r>
            <a:r>
              <a:rPr lang="en-US" b="1" dirty="0">
                <a:latin typeface="Calibri" panose="020F0502020204030204" pitchFamily="34" charset="0"/>
                <a:cs typeface="Calibri" panose="020F0502020204030204" pitchFamily="34" charset="0"/>
              </a:rPr>
              <a:t>standard</a:t>
            </a:r>
            <a:r>
              <a:rPr lang="en-US" dirty="0">
                <a:latin typeface="Calibri" panose="020F0502020204030204" pitchFamily="34" charset="0"/>
                <a:cs typeface="Calibri" panose="020F0502020204030204" pitchFamily="34" charset="0"/>
              </a:rPr>
              <a:t> and </a:t>
            </a:r>
            <a:r>
              <a:rPr lang="en-US" b="1" dirty="0">
                <a:latin typeface="Calibri" panose="020F0502020204030204" pitchFamily="34" charset="0"/>
                <a:cs typeface="Calibri" panose="020F0502020204030204" pitchFamily="34" charset="0"/>
              </a:rPr>
              <a:t>data-driven</a:t>
            </a:r>
            <a:r>
              <a:rPr lang="en-US" dirty="0">
                <a:latin typeface="Calibri" panose="020F0502020204030204" pitchFamily="34" charset="0"/>
                <a:cs typeface="Calibri" panose="020F0502020204030204" pitchFamily="34" charset="0"/>
              </a:rPr>
              <a:t> numerical models in stable, accurate and physically consistent ways. </a:t>
            </a:r>
          </a:p>
        </p:txBody>
      </p:sp>
      <p:sp>
        <p:nvSpPr>
          <p:cNvPr id="74" name="TextBox 73">
            <a:extLst>
              <a:ext uri="{FF2B5EF4-FFF2-40B4-BE49-F238E27FC236}">
                <a16:creationId xmlns:a16="http://schemas.microsoft.com/office/drawing/2014/main" id="{0EDF2515-DD75-8644-978B-97B54CAAC6C7}"/>
              </a:ext>
            </a:extLst>
          </p:cNvPr>
          <p:cNvSpPr txBox="1"/>
          <p:nvPr/>
        </p:nvSpPr>
        <p:spPr>
          <a:xfrm>
            <a:off x="53877" y="2186665"/>
            <a:ext cx="9025035" cy="369332"/>
          </a:xfrm>
          <a:prstGeom prst="rect">
            <a:avLst/>
          </a:prstGeom>
          <a:noFill/>
        </p:spPr>
        <p:txBody>
          <a:bodyPr wrap="none" rtlCol="0">
            <a:spAutoFit/>
          </a:bodyPr>
          <a:lstStyle/>
          <a:p>
            <a:r>
              <a:rPr lang="en-US" b="1" dirty="0">
                <a:solidFill>
                  <a:srgbClr val="0070C0"/>
                </a:solidFill>
                <a:latin typeface="Calibri" panose="020F0502020204030204" pitchFamily="34" charset="0"/>
                <a:cs typeface="Calibri" panose="020F0502020204030204" pitchFamily="34" charset="0"/>
              </a:rPr>
              <a:t>Principal research challenges: </a:t>
            </a:r>
            <a:r>
              <a:rPr lang="en-US" dirty="0">
                <a:latin typeface="Calibri" panose="020F0502020204030204" pitchFamily="34" charset="0"/>
                <a:cs typeface="Calibri" panose="020F0502020204030204" pitchFamily="34" charset="0"/>
              </a:rPr>
              <a:t>we lack mathematical and algorithmic understanding of how to</a:t>
            </a:r>
            <a:r>
              <a:rPr lang="en-US" b="1" dirty="0">
                <a:latin typeface="Calibri" panose="020F0502020204030204" pitchFamily="34" charset="0"/>
                <a:cs typeface="Calibri" panose="020F0502020204030204" pitchFamily="34" charset="0"/>
              </a:rPr>
              <a:t> </a:t>
            </a:r>
          </a:p>
        </p:txBody>
      </p:sp>
      <p:sp>
        <p:nvSpPr>
          <p:cNvPr id="81" name="Rectangle 80">
            <a:extLst>
              <a:ext uri="{FF2B5EF4-FFF2-40B4-BE49-F238E27FC236}">
                <a16:creationId xmlns:a16="http://schemas.microsoft.com/office/drawing/2014/main" id="{FE1BA336-6AA4-E242-ABB8-C7980A2E4E62}"/>
              </a:ext>
            </a:extLst>
          </p:cNvPr>
          <p:cNvSpPr/>
          <p:nvPr/>
        </p:nvSpPr>
        <p:spPr>
          <a:xfrm>
            <a:off x="129777" y="2509897"/>
            <a:ext cx="8339535" cy="1669688"/>
          </a:xfrm>
          <a:prstGeom prst="rect">
            <a:avLst/>
          </a:prstGeom>
        </p:spPr>
        <p:txBody>
          <a:bodyPr wrap="square">
            <a:spAutoFit/>
          </a:bodyPr>
          <a:lstStyle/>
          <a:p>
            <a:pPr marL="214313" indent="-214313">
              <a:spcAft>
                <a:spcPts val="450"/>
              </a:spcAft>
              <a:buFont typeface="Arial" panose="020B0604020202020204" pitchFamily="34" charset="0"/>
              <a:buChar char="•"/>
            </a:pPr>
            <a:r>
              <a:rPr lang="en-US" b="1" dirty="0">
                <a:latin typeface="Calibri" panose="020F0502020204030204" pitchFamily="34" charset="0"/>
                <a:cs typeface="Calibri" panose="020F0502020204030204" pitchFamily="34" charset="0"/>
              </a:rPr>
              <a:t>“Mix-and-match” standard</a:t>
            </a:r>
            <a:r>
              <a:rPr lang="en-US" dirty="0">
                <a:latin typeface="Calibri" panose="020F0502020204030204" pitchFamily="34" charset="0"/>
                <a:cs typeface="Calibri" panose="020F0502020204030204" pitchFamily="34" charset="0"/>
              </a:rPr>
              <a:t> and </a:t>
            </a:r>
            <a:r>
              <a:rPr lang="en-US" b="1" dirty="0">
                <a:latin typeface="Calibri" panose="020F0502020204030204" pitchFamily="34" charset="0"/>
                <a:cs typeface="Calibri" panose="020F0502020204030204" pitchFamily="34" charset="0"/>
              </a:rPr>
              <a:t>data-driven models </a:t>
            </a:r>
            <a:r>
              <a:rPr lang="en-US" dirty="0">
                <a:latin typeface="Calibri" panose="020F0502020204030204" pitchFamily="34" charset="0"/>
                <a:cs typeface="Calibri" panose="020F0502020204030204" pitchFamily="34" charset="0"/>
              </a:rPr>
              <a:t>from three-classes</a:t>
            </a:r>
          </a:p>
          <a:p>
            <a:pPr marL="557213" lvl="1" indent="-214313">
              <a:spcAft>
                <a:spcPts val="450"/>
              </a:spcAft>
              <a:buFont typeface="Wingdings" panose="05000000000000000000" pitchFamily="2" charset="2"/>
              <a:buChar char="Ø"/>
            </a:pPr>
            <a:r>
              <a:rPr lang="en-US" i="1" dirty="0">
                <a:latin typeface="Calibri" panose="020F0502020204030204" pitchFamily="34" charset="0"/>
                <a:cs typeface="Calibri" panose="020F0502020204030204" pitchFamily="34" charset="0"/>
              </a:rPr>
              <a:t>Class A:</a:t>
            </a:r>
            <a:r>
              <a:rPr lang="en-US" dirty="0">
                <a:latin typeface="Calibri" panose="020F0502020204030204" pitchFamily="34" charset="0"/>
                <a:cs typeface="Calibri" panose="020F0502020204030204" pitchFamily="34" charset="0"/>
              </a:rPr>
              <a:t> projection-based reduced order models (ROMs)</a:t>
            </a:r>
          </a:p>
          <a:p>
            <a:pPr marL="557213" lvl="1" indent="-214313">
              <a:spcAft>
                <a:spcPts val="450"/>
              </a:spcAft>
              <a:buFont typeface="Wingdings" panose="05000000000000000000" pitchFamily="2" charset="2"/>
              <a:buChar char="Ø"/>
            </a:pPr>
            <a:r>
              <a:rPr lang="en-US" i="1" dirty="0">
                <a:latin typeface="Calibri" panose="020F0502020204030204" pitchFamily="34" charset="0"/>
                <a:cs typeface="Calibri" panose="020F0502020204030204" pitchFamily="34" charset="0"/>
              </a:rPr>
              <a:t>Class B: </a:t>
            </a:r>
            <a:r>
              <a:rPr lang="en-US" dirty="0">
                <a:latin typeface="Calibri" panose="020F0502020204030204" pitchFamily="34" charset="0"/>
                <a:cs typeface="Calibri" panose="020F0502020204030204" pitchFamily="34" charset="0"/>
              </a:rPr>
              <a:t>machine-learned models, i.e., Physics-Informed Neural Networks (PINNs)</a:t>
            </a:r>
          </a:p>
          <a:p>
            <a:pPr marL="557213" lvl="1" indent="-214313">
              <a:spcAft>
                <a:spcPts val="450"/>
              </a:spcAft>
              <a:buFont typeface="Wingdings" panose="05000000000000000000" pitchFamily="2" charset="2"/>
              <a:buChar char="Ø"/>
            </a:pPr>
            <a:r>
              <a:rPr lang="en-US" i="1" dirty="0">
                <a:latin typeface="Calibri" panose="020F0502020204030204" pitchFamily="34" charset="0"/>
                <a:cs typeface="Calibri" panose="020F0502020204030204" pitchFamily="34" charset="0"/>
              </a:rPr>
              <a:t>Class C:</a:t>
            </a:r>
            <a:r>
              <a:rPr lang="en-US" dirty="0">
                <a:latin typeface="Calibri" panose="020F0502020204030204" pitchFamily="34" charset="0"/>
                <a:cs typeface="Calibri" panose="020F0502020204030204" pitchFamily="34" charset="0"/>
              </a:rPr>
              <a:t> flow map approximation models, i.e., dynamic model decomposition (DMD) models</a:t>
            </a:r>
          </a:p>
        </p:txBody>
      </p:sp>
      <p:sp>
        <p:nvSpPr>
          <p:cNvPr id="2" name="Rectangle 1"/>
          <p:cNvSpPr/>
          <p:nvPr/>
        </p:nvSpPr>
        <p:spPr>
          <a:xfrm>
            <a:off x="127234" y="4116377"/>
            <a:ext cx="5578376" cy="987450"/>
          </a:xfrm>
          <a:prstGeom prst="rect">
            <a:avLst/>
          </a:prstGeom>
        </p:spPr>
        <p:txBody>
          <a:bodyPr wrap="square">
            <a:spAutoFit/>
          </a:bodyPr>
          <a:lstStyle/>
          <a:p>
            <a:pPr marL="214313" indent="-214313">
              <a:spcAft>
                <a:spcPts val="450"/>
              </a:spcAft>
              <a:buFont typeface="Arial" panose="020B0604020202020204" pitchFamily="34" charset="0"/>
              <a:buChar char="•"/>
            </a:pPr>
            <a:r>
              <a:rPr lang="en-US" dirty="0">
                <a:latin typeface="Calibri" panose="020F0502020204030204" pitchFamily="34" charset="0"/>
                <a:cs typeface="Calibri" panose="020F0502020204030204" pitchFamily="34" charset="0"/>
              </a:rPr>
              <a:t>Ensure </a:t>
            </a:r>
            <a:r>
              <a:rPr lang="en-US" b="1" dirty="0">
                <a:latin typeface="Calibri" panose="020F0502020204030204" pitchFamily="34" charset="0"/>
                <a:cs typeface="Calibri" panose="020F0502020204030204" pitchFamily="34" charset="0"/>
              </a:rPr>
              <a:t>well-</a:t>
            </a:r>
            <a:r>
              <a:rPr lang="en-US" b="1" dirty="0" err="1">
                <a:latin typeface="Calibri" panose="020F0502020204030204" pitchFamily="34" charset="0"/>
                <a:cs typeface="Calibri" panose="020F0502020204030204" pitchFamily="34" charset="0"/>
              </a:rPr>
              <a:t>posedness</a:t>
            </a:r>
            <a:r>
              <a:rPr lang="en-US" b="1" dirty="0">
                <a:latin typeface="Calibri" panose="020F0502020204030204" pitchFamily="34" charset="0"/>
                <a:cs typeface="Calibri" panose="020F0502020204030204" pitchFamily="34" charset="0"/>
              </a:rPr>
              <a:t> &amp; physical consistency </a:t>
            </a:r>
            <a:r>
              <a:rPr lang="en-US" dirty="0">
                <a:latin typeface="Calibri" panose="020F0502020204030204" pitchFamily="34" charset="0"/>
                <a:cs typeface="Calibri" panose="020F0502020204030204" pitchFamily="34" charset="0"/>
              </a:rPr>
              <a:t>of  resulting </a:t>
            </a:r>
            <a:r>
              <a:rPr lang="en-US" b="1" dirty="0">
                <a:latin typeface="Calibri" panose="020F0502020204030204" pitchFamily="34" charset="0"/>
                <a:cs typeface="Calibri" panose="020F0502020204030204" pitchFamily="34" charset="0"/>
              </a:rPr>
              <a:t>heterogeneous models</a:t>
            </a:r>
            <a:r>
              <a:rPr lang="en-US" dirty="0">
                <a:latin typeface="Calibri" panose="020F0502020204030204" pitchFamily="34" charset="0"/>
                <a:cs typeface="Calibri" panose="020F0502020204030204" pitchFamily="34" charset="0"/>
              </a:rPr>
              <a:t>.</a:t>
            </a:r>
          </a:p>
          <a:p>
            <a:pPr marL="214313" indent="-214313">
              <a:spcAft>
                <a:spcPts val="450"/>
              </a:spcAft>
              <a:buFont typeface="Arial" panose="020B0604020202020204" pitchFamily="34" charset="0"/>
              <a:buChar char="•"/>
            </a:pPr>
            <a:r>
              <a:rPr lang="en-US" b="1" dirty="0">
                <a:latin typeface="Calibri" panose="020F0502020204030204" pitchFamily="34" charset="0"/>
                <a:cs typeface="Calibri" panose="020F0502020204030204" pitchFamily="34" charset="0"/>
              </a:rPr>
              <a:t>Solve</a:t>
            </a:r>
            <a:r>
              <a:rPr lang="en-US" dirty="0">
                <a:latin typeface="Calibri" panose="020F0502020204030204" pitchFamily="34" charset="0"/>
                <a:cs typeface="Calibri" panose="020F0502020204030204" pitchFamily="34" charset="0"/>
              </a:rPr>
              <a:t> such heterogeneous models efficiently.</a:t>
            </a:r>
          </a:p>
        </p:txBody>
      </p:sp>
      <p:sp>
        <p:nvSpPr>
          <p:cNvPr id="6" name="TextBox 5"/>
          <p:cNvSpPr txBox="1"/>
          <p:nvPr/>
        </p:nvSpPr>
        <p:spPr>
          <a:xfrm>
            <a:off x="53877" y="5138957"/>
            <a:ext cx="8548016" cy="369332"/>
          </a:xfrm>
          <a:prstGeom prst="rect">
            <a:avLst/>
          </a:prstGeom>
          <a:noFill/>
        </p:spPr>
        <p:txBody>
          <a:bodyPr wrap="square" rtlCol="0">
            <a:spAutoFit/>
          </a:bodyPr>
          <a:lstStyle/>
          <a:p>
            <a:r>
              <a:rPr lang="en-US" b="1" dirty="0">
                <a:solidFill>
                  <a:srgbClr val="0070C0"/>
                </a:solidFill>
                <a:latin typeface="Calibri" panose="020F0502020204030204" pitchFamily="34" charset="0"/>
                <a:cs typeface="Calibri" panose="020F0502020204030204" pitchFamily="34" charset="0"/>
              </a:rPr>
              <a:t>Three coupling methods:</a:t>
            </a:r>
          </a:p>
        </p:txBody>
      </p:sp>
      <p:sp>
        <p:nvSpPr>
          <p:cNvPr id="18" name="Title 1">
            <a:extLst>
              <a:ext uri="{FF2B5EF4-FFF2-40B4-BE49-F238E27FC236}">
                <a16:creationId xmlns:a16="http://schemas.microsoft.com/office/drawing/2014/main" id="{C994522B-92FE-41F2-B887-C8249D7C6F80}"/>
              </a:ext>
            </a:extLst>
          </p:cNvPr>
          <p:cNvSpPr txBox="1">
            <a:spLocks/>
          </p:cNvSpPr>
          <p:nvPr/>
        </p:nvSpPr>
        <p:spPr>
          <a:xfrm>
            <a:off x="72426" y="127011"/>
            <a:ext cx="8186271" cy="70519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Flexible Heterogeneous Numerical Methods (</a:t>
            </a:r>
            <a:r>
              <a:rPr lang="en-US" sz="3600" dirty="0" err="1">
                <a:solidFill>
                  <a:schemeClr val="tx1"/>
                </a:solidFill>
              </a:rPr>
              <a:t>fHNM</a:t>
            </a:r>
            <a:r>
              <a:rPr lang="en-US" sz="3600" dirty="0">
                <a:solidFill>
                  <a:schemeClr val="tx1"/>
                </a:solidFill>
              </a:rPr>
              <a:t>) Project</a:t>
            </a:r>
          </a:p>
        </p:txBody>
      </p:sp>
      <p:pic>
        <p:nvPicPr>
          <p:cNvPr id="12" name="Picture 11">
            <a:extLst>
              <a:ext uri="{FF2B5EF4-FFF2-40B4-BE49-F238E27FC236}">
                <a16:creationId xmlns:a16="http://schemas.microsoft.com/office/drawing/2014/main" id="{FB8179CF-C532-4C44-B408-1B41AC8061F7}"/>
              </a:ext>
            </a:extLst>
          </p:cNvPr>
          <p:cNvPicPr>
            <a:picLocks noChangeAspect="1"/>
          </p:cNvPicPr>
          <p:nvPr/>
        </p:nvPicPr>
        <p:blipFill>
          <a:blip r:embed="rId4"/>
          <a:stretch>
            <a:fillRect/>
          </a:stretch>
        </p:blipFill>
        <p:spPr>
          <a:xfrm>
            <a:off x="5941916" y="780112"/>
            <a:ext cx="996402" cy="747302"/>
          </a:xfrm>
          <a:prstGeom prst="rect">
            <a:avLst/>
          </a:prstGeom>
        </p:spPr>
      </p:pic>
      <p:pic>
        <p:nvPicPr>
          <p:cNvPr id="14" name="Picture 13">
            <a:extLst>
              <a:ext uri="{FF2B5EF4-FFF2-40B4-BE49-F238E27FC236}">
                <a16:creationId xmlns:a16="http://schemas.microsoft.com/office/drawing/2014/main" id="{CA63B0C2-DA46-49A1-AF13-46627E979A85}"/>
              </a:ext>
            </a:extLst>
          </p:cNvPr>
          <p:cNvPicPr>
            <a:picLocks noChangeAspect="1"/>
          </p:cNvPicPr>
          <p:nvPr/>
        </p:nvPicPr>
        <p:blipFill>
          <a:blip r:embed="rId5"/>
          <a:stretch>
            <a:fillRect/>
          </a:stretch>
        </p:blipFill>
        <p:spPr>
          <a:xfrm>
            <a:off x="7038093" y="752649"/>
            <a:ext cx="1620158" cy="755159"/>
          </a:xfrm>
          <a:prstGeom prst="rect">
            <a:avLst/>
          </a:prstGeom>
        </p:spPr>
      </p:pic>
      <p:sp>
        <p:nvSpPr>
          <p:cNvPr id="15" name="Rectangle 14">
            <a:extLst>
              <a:ext uri="{FF2B5EF4-FFF2-40B4-BE49-F238E27FC236}">
                <a16:creationId xmlns:a16="http://schemas.microsoft.com/office/drawing/2014/main" id="{F96768F8-2E81-436C-A476-2C08AE6CEBFF}"/>
              </a:ext>
            </a:extLst>
          </p:cNvPr>
          <p:cNvSpPr/>
          <p:nvPr/>
        </p:nvSpPr>
        <p:spPr>
          <a:xfrm>
            <a:off x="452063" y="2866490"/>
            <a:ext cx="5897366" cy="325645"/>
          </a:xfrm>
          <a:prstGeom prst="rect">
            <a:avLst/>
          </a:prstGeom>
          <a:noFill/>
          <a:ln w="28575">
            <a:solidFill>
              <a:srgbClr val="357977"/>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26" name="Rectangle 25">
            <a:extLst>
              <a:ext uri="{FF2B5EF4-FFF2-40B4-BE49-F238E27FC236}">
                <a16:creationId xmlns:a16="http://schemas.microsoft.com/office/drawing/2014/main" id="{38823257-14F1-4059-BF29-BC713AAAFE2F}"/>
              </a:ext>
            </a:extLst>
          </p:cNvPr>
          <p:cNvSpPr/>
          <p:nvPr/>
        </p:nvSpPr>
        <p:spPr>
          <a:xfrm>
            <a:off x="125278" y="5442708"/>
            <a:ext cx="4008108" cy="325645"/>
          </a:xfrm>
          <a:prstGeom prst="rect">
            <a:avLst/>
          </a:prstGeom>
          <a:noFill/>
          <a:ln w="28575">
            <a:solidFill>
              <a:srgbClr val="357977"/>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6" name="TextBox 15">
            <a:extLst>
              <a:ext uri="{FF2B5EF4-FFF2-40B4-BE49-F238E27FC236}">
                <a16:creationId xmlns:a16="http://schemas.microsoft.com/office/drawing/2014/main" id="{FC602C81-68C1-44EB-8520-ECFB95B7915D}"/>
              </a:ext>
            </a:extLst>
          </p:cNvPr>
          <p:cNvSpPr txBox="1"/>
          <p:nvPr/>
        </p:nvSpPr>
        <p:spPr>
          <a:xfrm>
            <a:off x="6349429" y="2841493"/>
            <a:ext cx="1994471" cy="369332"/>
          </a:xfrm>
          <a:prstGeom prst="rect">
            <a:avLst/>
          </a:prstGeom>
          <a:noFill/>
        </p:spPr>
        <p:txBody>
          <a:bodyPr wrap="square" rtlCol="0">
            <a:spAutoFit/>
          </a:bodyPr>
          <a:lstStyle/>
          <a:p>
            <a:r>
              <a:rPr lang="en-US" b="1" i="1" dirty="0">
                <a:solidFill>
                  <a:srgbClr val="357977"/>
                </a:solidFill>
                <a:latin typeface="Calibri" panose="020F0502020204030204" pitchFamily="34" charset="0"/>
                <a:cs typeface="Calibri" panose="020F0502020204030204" pitchFamily="34" charset="0"/>
              </a:rPr>
              <a:t>This talk.</a:t>
            </a:r>
          </a:p>
        </p:txBody>
      </p:sp>
      <p:sp>
        <p:nvSpPr>
          <p:cNvPr id="29" name="TextBox 28">
            <a:extLst>
              <a:ext uri="{FF2B5EF4-FFF2-40B4-BE49-F238E27FC236}">
                <a16:creationId xmlns:a16="http://schemas.microsoft.com/office/drawing/2014/main" id="{231DBD19-3275-4230-BA84-07028EDC33EA}"/>
              </a:ext>
            </a:extLst>
          </p:cNvPr>
          <p:cNvSpPr txBox="1"/>
          <p:nvPr/>
        </p:nvSpPr>
        <p:spPr>
          <a:xfrm>
            <a:off x="2984957" y="5084403"/>
            <a:ext cx="1994471" cy="369332"/>
          </a:xfrm>
          <a:prstGeom prst="rect">
            <a:avLst/>
          </a:prstGeom>
          <a:noFill/>
        </p:spPr>
        <p:txBody>
          <a:bodyPr wrap="square" rtlCol="0">
            <a:spAutoFit/>
          </a:bodyPr>
          <a:lstStyle/>
          <a:p>
            <a:r>
              <a:rPr lang="en-US" b="1" i="1" dirty="0">
                <a:solidFill>
                  <a:srgbClr val="357977"/>
                </a:solidFill>
                <a:latin typeface="Calibri" panose="020F0502020204030204" pitchFamily="34" charset="0"/>
                <a:cs typeface="Calibri" panose="020F0502020204030204" pitchFamily="34" charset="0"/>
              </a:rPr>
              <a:t>This talk.</a:t>
            </a:r>
          </a:p>
        </p:txBody>
      </p:sp>
    </p:spTree>
    <p:extLst>
      <p:ext uri="{BB962C8B-B14F-4D97-AF65-F5344CB8AC3E}">
        <p14:creationId xmlns:p14="http://schemas.microsoft.com/office/powerpoint/2010/main" val="3198772660"/>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15"/>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16"/>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0"/>
                                          </p:stCondLst>
                                        </p:cTn>
                                        <p:tgtEl>
                                          <p:spTgt spid="29"/>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26"/>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5" grpId="0" animBg="1"/>
      <p:bldP spid="26" grpId="0" animBg="1"/>
      <p:bldP spid="16" grpId="0"/>
      <p:bldP spid="29" grpId="0"/>
    </p:bldLst>
  </p:timing>
</p:sld>
</file>

<file path=ppt/slides/slide7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Slide Number Placeholder 3">
            <a:extLst>
              <a:ext uri="{FF2B5EF4-FFF2-40B4-BE49-F238E27FC236}">
                <a16:creationId xmlns:a16="http://schemas.microsoft.com/office/drawing/2014/main" id="{82FD5723-502C-46C5-A627-0508C05AAF47}"/>
              </a:ext>
            </a:extLst>
          </p:cNvPr>
          <p:cNvSpPr>
            <a:spLocks noGrp="1"/>
          </p:cNvSpPr>
          <p:nvPr>
            <p:ph type="sldNum" sz="quarter" idx="12"/>
          </p:nvPr>
        </p:nvSpPr>
        <p:spPr/>
        <p:txBody>
          <a:bodyPr/>
          <a:lstStyle/>
          <a:p>
            <a:fld id="{6113E31D-E2AB-40D1-8B51-AFA5AFEF393A}" type="slidenum">
              <a:rPr lang="en-US" smtClean="0"/>
              <a:t>74</a:t>
            </a:fld>
            <a:endParaRPr lang="en-US" dirty="0"/>
          </a:p>
        </p:txBody>
      </p:sp>
      <p:sp>
        <p:nvSpPr>
          <p:cNvPr id="5" name="Title 1">
            <a:extLst>
              <a:ext uri="{FF2B5EF4-FFF2-40B4-BE49-F238E27FC236}">
                <a16:creationId xmlns:a16="http://schemas.microsoft.com/office/drawing/2014/main" id="{FC6EE5A9-F928-4BF3-A50A-4AAEC01ADAB6}"/>
              </a:ext>
            </a:extLst>
          </p:cNvPr>
          <p:cNvSpPr>
            <a:spLocks noGrp="1"/>
          </p:cNvSpPr>
          <p:nvPr>
            <p:ph type="title"/>
          </p:nvPr>
        </p:nvSpPr>
        <p:spPr>
          <a:xfrm>
            <a:off x="48714" y="398830"/>
            <a:ext cx="7853706" cy="427669"/>
          </a:xfrm>
        </p:spPr>
        <p:txBody>
          <a:bodyPr/>
          <a:lstStyle/>
          <a:p>
            <a:r>
              <a:rPr lang="en-US" sz="3600" dirty="0">
                <a:solidFill>
                  <a:schemeClr val="tx1"/>
                </a:solidFill>
              </a:rPr>
              <a:t>Projection-Based Model Order Reduction via the POD/</a:t>
            </a:r>
            <a:r>
              <a:rPr lang="en-US" sz="3600" dirty="0" err="1">
                <a:solidFill>
                  <a:schemeClr val="tx1"/>
                </a:solidFill>
              </a:rPr>
              <a:t>Galerkin</a:t>
            </a:r>
            <a:r>
              <a:rPr lang="en-US" sz="3600" dirty="0">
                <a:solidFill>
                  <a:schemeClr val="tx1"/>
                </a:solidFill>
              </a:rPr>
              <a:t> Method</a:t>
            </a:r>
          </a:p>
        </p:txBody>
      </p:sp>
      <mc:AlternateContent xmlns:mc="http://schemas.openxmlformats.org/markup-compatibility/2006" xmlns:a14="http://schemas.microsoft.com/office/drawing/2010/main">
        <mc:Choice Requires="a14">
          <p:sp>
            <p:nvSpPr>
              <p:cNvPr id="8" name="Content Placeholder 5">
                <a:extLst>
                  <a:ext uri="{FF2B5EF4-FFF2-40B4-BE49-F238E27FC236}">
                    <a16:creationId xmlns:a16="http://schemas.microsoft.com/office/drawing/2014/main" id="{CF1629D0-95ED-F74C-8DEB-0A5C2253BB5A}"/>
                  </a:ext>
                </a:extLst>
              </p:cNvPr>
              <p:cNvSpPr txBox="1">
                <a:spLocks/>
              </p:cNvSpPr>
              <p:nvPr/>
            </p:nvSpPr>
            <p:spPr>
              <a:xfrm>
                <a:off x="1988035" y="1195121"/>
                <a:ext cx="6583207" cy="655065"/>
              </a:xfrm>
              <a:prstGeom prst="rect">
                <a:avLst/>
              </a:prstGeom>
            </p:spPr>
            <p:txBody>
              <a:bodyPr vert="horz" lIns="0" tIns="34290" rIns="0" bIns="34290" rtlCol="0">
                <a:normAutofit/>
              </a:bodyPr>
              <a:lstStyle>
                <a:lvl1pPr marL="91436" indent="-91436" algn="l" defTabSz="914354" rtl="0" eaLnBrk="1" latinLnBrk="0" hangingPunct="1">
                  <a:lnSpc>
                    <a:spcPct val="90000"/>
                  </a:lnSpc>
                  <a:spcBef>
                    <a:spcPts val="1200"/>
                  </a:spcBef>
                  <a:spcAft>
                    <a:spcPts val="200"/>
                  </a:spcAft>
                  <a:buClr>
                    <a:srgbClr val="00B0F0"/>
                  </a:buClr>
                  <a:buSzPct val="100000"/>
                  <a:buFont typeface="Calibri" panose="020F0502020204030204" pitchFamily="34" charset="0"/>
                  <a:buChar char=" "/>
                  <a:defRPr sz="2000" kern="1200">
                    <a:solidFill>
                      <a:schemeClr val="bg2">
                        <a:lumMod val="25000"/>
                      </a:schemeClr>
                    </a:solidFill>
                    <a:latin typeface="Garamond" charset="0"/>
                    <a:ea typeface="Garamond" charset="0"/>
                    <a:cs typeface="Garamond" charset="0"/>
                  </a:defRPr>
                </a:lvl1pPr>
                <a:lvl2pPr marL="384029" indent="-182870" algn="l" defTabSz="914354" rtl="0" eaLnBrk="1" latinLnBrk="0" hangingPunct="1">
                  <a:lnSpc>
                    <a:spcPct val="90000"/>
                  </a:lnSpc>
                  <a:spcBef>
                    <a:spcPts val="200"/>
                  </a:spcBef>
                  <a:spcAft>
                    <a:spcPts val="400"/>
                  </a:spcAft>
                  <a:buClr>
                    <a:srgbClr val="00B0F0"/>
                  </a:buClr>
                  <a:buFont typeface="Calibri" pitchFamily="34" charset="0"/>
                  <a:buChar char="◦"/>
                  <a:defRPr sz="1800" kern="1200">
                    <a:solidFill>
                      <a:schemeClr val="bg2">
                        <a:lumMod val="25000"/>
                      </a:schemeClr>
                    </a:solidFill>
                    <a:latin typeface="Garamond" charset="0"/>
                    <a:ea typeface="Garamond" charset="0"/>
                    <a:cs typeface="Garamond" charset="0"/>
                  </a:defRPr>
                </a:lvl2pPr>
                <a:lvl3pPr marL="566900" indent="-182870" algn="l" defTabSz="914354" rtl="0" eaLnBrk="1" latinLnBrk="0" hangingPunct="1">
                  <a:lnSpc>
                    <a:spcPct val="90000"/>
                  </a:lnSpc>
                  <a:spcBef>
                    <a:spcPts val="200"/>
                  </a:spcBef>
                  <a:spcAft>
                    <a:spcPts val="400"/>
                  </a:spcAft>
                  <a:buClr>
                    <a:srgbClr val="00B0F0"/>
                  </a:buClr>
                  <a:buFont typeface="Calibri" pitchFamily="34" charset="0"/>
                  <a:buChar char="◦"/>
                  <a:defRPr sz="1400" kern="1200">
                    <a:solidFill>
                      <a:schemeClr val="bg2">
                        <a:lumMod val="25000"/>
                      </a:schemeClr>
                    </a:solidFill>
                    <a:latin typeface="Garamond" charset="0"/>
                    <a:ea typeface="Garamond" charset="0"/>
                    <a:cs typeface="Garamond" charset="0"/>
                  </a:defRPr>
                </a:lvl3pPr>
                <a:lvl4pPr marL="749771" indent="-182870" algn="l" defTabSz="914354" rtl="0" eaLnBrk="1" latinLnBrk="0" hangingPunct="1">
                  <a:lnSpc>
                    <a:spcPct val="90000"/>
                  </a:lnSpc>
                  <a:spcBef>
                    <a:spcPts val="200"/>
                  </a:spcBef>
                  <a:spcAft>
                    <a:spcPts val="400"/>
                  </a:spcAft>
                  <a:buClr>
                    <a:srgbClr val="00B0F0"/>
                  </a:buClr>
                  <a:buFont typeface="Calibri" pitchFamily="34" charset="0"/>
                  <a:buChar char="◦"/>
                  <a:defRPr sz="1400" kern="1200">
                    <a:solidFill>
                      <a:schemeClr val="bg2">
                        <a:lumMod val="25000"/>
                      </a:schemeClr>
                    </a:solidFill>
                    <a:latin typeface="Garamond" charset="0"/>
                    <a:ea typeface="Garamond" charset="0"/>
                    <a:cs typeface="Garamond" charset="0"/>
                  </a:defRPr>
                </a:lvl4pPr>
                <a:lvl5pPr marL="932642" indent="-182870" algn="l" defTabSz="914354" rtl="0" eaLnBrk="1" latinLnBrk="0" hangingPunct="1">
                  <a:lnSpc>
                    <a:spcPct val="90000"/>
                  </a:lnSpc>
                  <a:spcBef>
                    <a:spcPts val="200"/>
                  </a:spcBef>
                  <a:spcAft>
                    <a:spcPts val="400"/>
                  </a:spcAft>
                  <a:buClr>
                    <a:srgbClr val="00B0F0"/>
                  </a:buClr>
                  <a:buFont typeface="Calibri" pitchFamily="34" charset="0"/>
                  <a:buChar char="◦"/>
                  <a:defRPr sz="1400" kern="1200">
                    <a:solidFill>
                      <a:schemeClr val="bg2">
                        <a:lumMod val="25000"/>
                      </a:schemeClr>
                    </a:solidFill>
                    <a:latin typeface="Garamond" charset="0"/>
                    <a:ea typeface="Garamond" charset="0"/>
                    <a:cs typeface="Garamond" charset="0"/>
                  </a:defRPr>
                </a:lvl5pPr>
                <a:lvl6pPr marL="1099946" indent="-228589" algn="l" defTabSz="914354"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6pPr>
                <a:lvl7pPr marL="1299936" indent="-228589" algn="l" defTabSz="914354"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7pPr>
                <a:lvl8pPr marL="1499925" indent="-228589" algn="l" defTabSz="914354"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8pPr>
                <a:lvl9pPr marL="1699916" indent="-228589" algn="l" defTabSz="914354"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9pPr>
              </a:lstStyle>
              <a:p>
                <a:pPr marL="0" indent="0">
                  <a:buNone/>
                </a:pPr>
                <a:r>
                  <a:rPr lang="en-US" dirty="0">
                    <a:latin typeface="Calibri" panose="020F0502020204030204" pitchFamily="34" charset="0"/>
                    <a:cs typeface="Calibri" panose="020F0502020204030204" pitchFamily="34" charset="0"/>
                  </a:rPr>
                  <a:t>Full Order Model (FOM): </a:t>
                </a:r>
                <a14:m>
                  <m:oMath xmlns:m="http://schemas.openxmlformats.org/officeDocument/2006/math">
                    <m:r>
                      <a:rPr lang="en-US" b="1" i="1">
                        <a:latin typeface="Cambria Math" panose="02040503050406030204" pitchFamily="18" charset="0"/>
                      </a:rPr>
                      <m:t>𝑴</m:t>
                    </m:r>
                    <m:f>
                      <m:fPr>
                        <m:ctrlPr>
                          <a:rPr lang="en-US" i="1">
                            <a:latin typeface="Cambria Math" panose="02040503050406030204" pitchFamily="18" charset="0"/>
                          </a:rPr>
                        </m:ctrlPr>
                      </m:fPr>
                      <m:num>
                        <m:sSup>
                          <m:sSupPr>
                            <m:ctrlPr>
                              <a:rPr lang="en-US" i="1">
                                <a:latin typeface="Cambria Math" panose="02040503050406030204" pitchFamily="18" charset="0"/>
                              </a:rPr>
                            </m:ctrlPr>
                          </m:sSupPr>
                          <m:e>
                            <m:r>
                              <a:rPr lang="en-US" i="1">
                                <a:latin typeface="Cambria Math" panose="02040503050406030204" pitchFamily="18" charset="0"/>
                              </a:rPr>
                              <m:t>𝑑</m:t>
                            </m:r>
                          </m:e>
                          <m:sup>
                            <m:r>
                              <a:rPr lang="en-US" i="1">
                                <a:latin typeface="Cambria Math" panose="02040503050406030204" pitchFamily="18" charset="0"/>
                              </a:rPr>
                              <m:t>2</m:t>
                            </m:r>
                          </m:sup>
                        </m:sSup>
                        <m:r>
                          <a:rPr lang="en-US" b="1" i="1">
                            <a:latin typeface="Cambria Math" panose="02040503050406030204" pitchFamily="18" charset="0"/>
                          </a:rPr>
                          <m:t>𝒙</m:t>
                        </m:r>
                      </m:num>
                      <m:den>
                        <m:r>
                          <a:rPr lang="en-US" i="1">
                            <a:latin typeface="Cambria Math" panose="02040503050406030204" pitchFamily="18" charset="0"/>
                          </a:rPr>
                          <m:t>𝑑</m:t>
                        </m:r>
                        <m:sSup>
                          <m:sSupPr>
                            <m:ctrlPr>
                              <a:rPr lang="en-US" i="1">
                                <a:latin typeface="Cambria Math" panose="02040503050406030204" pitchFamily="18" charset="0"/>
                              </a:rPr>
                            </m:ctrlPr>
                          </m:sSupPr>
                          <m:e>
                            <m:r>
                              <a:rPr lang="en-US" i="1">
                                <a:latin typeface="Cambria Math" panose="02040503050406030204" pitchFamily="18" charset="0"/>
                              </a:rPr>
                              <m:t>𝑡</m:t>
                            </m:r>
                          </m:e>
                          <m:sup>
                            <m:r>
                              <a:rPr lang="en-US" i="1">
                                <a:latin typeface="Cambria Math" panose="02040503050406030204" pitchFamily="18" charset="0"/>
                              </a:rPr>
                              <m:t>2</m:t>
                            </m:r>
                          </m:sup>
                        </m:sSup>
                      </m:den>
                    </m:f>
                    <m:r>
                      <a:rPr lang="en-US" i="1">
                        <a:latin typeface="Cambria Math" panose="02040503050406030204" pitchFamily="18" charset="0"/>
                      </a:rPr>
                      <m:t>+</m:t>
                    </m:r>
                    <m:sSub>
                      <m:sSubPr>
                        <m:ctrlPr>
                          <a:rPr lang="en-US" i="1">
                            <a:latin typeface="Cambria Math" panose="02040503050406030204" pitchFamily="18" charset="0"/>
                          </a:rPr>
                        </m:ctrlPr>
                      </m:sSubPr>
                      <m:e>
                        <m:r>
                          <a:rPr lang="en-US" b="1" i="1">
                            <a:latin typeface="Cambria Math" panose="02040503050406030204" pitchFamily="18" charset="0"/>
                          </a:rPr>
                          <m:t>𝒇</m:t>
                        </m:r>
                      </m:e>
                      <m:sub>
                        <m:r>
                          <m:rPr>
                            <m:sty m:val="p"/>
                          </m:rPr>
                          <a:rPr lang="en-US">
                            <a:latin typeface="Cambria Math" panose="02040503050406030204" pitchFamily="18" charset="0"/>
                          </a:rPr>
                          <m:t>int</m:t>
                        </m:r>
                      </m:sub>
                    </m:sSub>
                    <m:d>
                      <m:dPr>
                        <m:ctrlPr>
                          <a:rPr lang="en-US" i="1">
                            <a:latin typeface="Cambria Math" panose="02040503050406030204" pitchFamily="18" charset="0"/>
                          </a:rPr>
                        </m:ctrlPr>
                      </m:dPr>
                      <m:e>
                        <m:r>
                          <a:rPr lang="en-US" b="1" i="1">
                            <a:latin typeface="Cambria Math" panose="02040503050406030204" pitchFamily="18" charset="0"/>
                          </a:rPr>
                          <m:t>𝒙</m:t>
                        </m:r>
                      </m:e>
                    </m:d>
                    <m:r>
                      <a:rPr lang="en-US" i="1">
                        <a:latin typeface="Cambria Math" panose="02040503050406030204" pitchFamily="18" charset="0"/>
                      </a:rPr>
                      <m:t>=</m:t>
                    </m:r>
                    <m:sSub>
                      <m:sSubPr>
                        <m:ctrlPr>
                          <a:rPr lang="en-US" i="1">
                            <a:latin typeface="Cambria Math" panose="02040503050406030204" pitchFamily="18" charset="0"/>
                          </a:rPr>
                        </m:ctrlPr>
                      </m:sSubPr>
                      <m:e>
                        <m:r>
                          <a:rPr lang="en-US" b="1" i="1">
                            <a:latin typeface="Cambria Math" panose="02040503050406030204" pitchFamily="18" charset="0"/>
                          </a:rPr>
                          <m:t>𝒇</m:t>
                        </m:r>
                      </m:e>
                      <m:sub>
                        <m:r>
                          <m:rPr>
                            <m:sty m:val="p"/>
                          </m:rPr>
                          <a:rPr lang="en-US">
                            <a:latin typeface="Cambria Math" panose="02040503050406030204" pitchFamily="18" charset="0"/>
                          </a:rPr>
                          <m:t>ext</m:t>
                        </m:r>
                      </m:sub>
                    </m:sSub>
                  </m:oMath>
                </a14:m>
                <a:endParaRPr lang="en-US" dirty="0">
                  <a:latin typeface="Calibri" panose="020F0502020204030204" pitchFamily="34" charset="0"/>
                  <a:cs typeface="Calibri" panose="020F0502020204030204" pitchFamily="34" charset="0"/>
                </a:endParaRPr>
              </a:p>
              <a:p>
                <a:pPr marL="0" indent="0">
                  <a:buNone/>
                </a:pPr>
                <a:endParaRPr lang="en-US" dirty="0">
                  <a:latin typeface="Calibri" panose="020F0502020204030204" pitchFamily="34" charset="0"/>
                  <a:cs typeface="Calibri" panose="020F0502020204030204" pitchFamily="34" charset="0"/>
                </a:endParaRPr>
              </a:p>
              <a:p>
                <a:endParaRPr lang="en-US" dirty="0">
                  <a:latin typeface="Calibri" panose="020F0502020204030204" pitchFamily="34" charset="0"/>
                  <a:cs typeface="Calibri" panose="020F0502020204030204" pitchFamily="34" charset="0"/>
                </a:endParaRPr>
              </a:p>
            </p:txBody>
          </p:sp>
        </mc:Choice>
        <mc:Fallback xmlns="">
          <p:sp>
            <p:nvSpPr>
              <p:cNvPr id="8" name="Content Placeholder 5">
                <a:extLst>
                  <a:ext uri="{FF2B5EF4-FFF2-40B4-BE49-F238E27FC236}">
                    <a16:creationId xmlns:a16="http://schemas.microsoft.com/office/drawing/2014/main" id="{CF1629D0-95ED-F74C-8DEB-0A5C2253BB5A}"/>
                  </a:ext>
                </a:extLst>
              </p:cNvPr>
              <p:cNvSpPr txBox="1">
                <a:spLocks noRot="1" noChangeAspect="1" noMove="1" noResize="1" noEditPoints="1" noAdjustHandles="1" noChangeArrowheads="1" noChangeShapeType="1" noTextEdit="1"/>
              </p:cNvSpPr>
              <p:nvPr/>
            </p:nvSpPr>
            <p:spPr>
              <a:xfrm>
                <a:off x="1988035" y="1195121"/>
                <a:ext cx="6583207" cy="655065"/>
              </a:xfrm>
              <a:prstGeom prst="rect">
                <a:avLst/>
              </a:prstGeom>
              <a:blipFill>
                <a:blip r:embed="rId3"/>
                <a:stretch>
                  <a:fillRect l="-2315"/>
                </a:stretch>
              </a:blipFill>
            </p:spPr>
            <p:txBody>
              <a:bodyPr/>
              <a:lstStyle/>
              <a:p>
                <a:r>
                  <a:rPr lang="en-US">
                    <a:noFill/>
                  </a:rPr>
                  <a:t> </a:t>
                </a:r>
              </a:p>
            </p:txBody>
          </p:sp>
        </mc:Fallback>
      </mc:AlternateContent>
      <p:sp>
        <p:nvSpPr>
          <p:cNvPr id="9" name="Right Arrow 8">
            <a:extLst>
              <a:ext uri="{FF2B5EF4-FFF2-40B4-BE49-F238E27FC236}">
                <a16:creationId xmlns:a16="http://schemas.microsoft.com/office/drawing/2014/main" id="{D88858CE-E89A-384E-AE31-01332057A311}"/>
              </a:ext>
            </a:extLst>
          </p:cNvPr>
          <p:cNvSpPr/>
          <p:nvPr/>
        </p:nvSpPr>
        <p:spPr>
          <a:xfrm>
            <a:off x="2479504" y="2627111"/>
            <a:ext cx="229962" cy="230833"/>
          </a:xfrm>
          <a:prstGeom prst="rightArrow">
            <a:avLst>
              <a:gd name="adj1" fmla="val 50000"/>
              <a:gd name="adj2" fmla="val 48202"/>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a:p>
        </p:txBody>
      </p:sp>
      <p:grpSp>
        <p:nvGrpSpPr>
          <p:cNvPr id="10" name="Group 9">
            <a:extLst>
              <a:ext uri="{FF2B5EF4-FFF2-40B4-BE49-F238E27FC236}">
                <a16:creationId xmlns:a16="http://schemas.microsoft.com/office/drawing/2014/main" id="{31A47A8F-FE22-1C44-95E7-4447F404F311}"/>
              </a:ext>
            </a:extLst>
          </p:cNvPr>
          <p:cNvGrpSpPr/>
          <p:nvPr/>
        </p:nvGrpSpPr>
        <p:grpSpPr>
          <a:xfrm>
            <a:off x="7088624" y="2318690"/>
            <a:ext cx="1247775" cy="895806"/>
            <a:chOff x="6050334" y="5224185"/>
            <a:chExt cx="1663700" cy="1194408"/>
          </a:xfrm>
        </p:grpSpPr>
        <p:pic>
          <p:nvPicPr>
            <p:cNvPr id="11" name="Picture 10">
              <a:extLst>
                <a:ext uri="{FF2B5EF4-FFF2-40B4-BE49-F238E27FC236}">
                  <a16:creationId xmlns:a16="http://schemas.microsoft.com/office/drawing/2014/main" id="{C8BC7EBA-BC1D-8A4A-92FB-6289996367C9}"/>
                </a:ext>
              </a:extLst>
            </p:cNvPr>
            <p:cNvPicPr>
              <a:picLocks noChangeAspect="1"/>
            </p:cNvPicPr>
            <p:nvPr/>
          </p:nvPicPr>
          <p:blipFill>
            <a:blip r:embed="rId4"/>
            <a:stretch>
              <a:fillRect/>
            </a:stretch>
          </p:blipFill>
          <p:spPr>
            <a:xfrm>
              <a:off x="6050334" y="5224185"/>
              <a:ext cx="1663700" cy="203200"/>
            </a:xfrm>
            <a:prstGeom prst="rect">
              <a:avLst/>
            </a:prstGeom>
          </p:spPr>
        </p:pic>
        <p:pic>
          <p:nvPicPr>
            <p:cNvPr id="12" name="Picture 11">
              <a:extLst>
                <a:ext uri="{FF2B5EF4-FFF2-40B4-BE49-F238E27FC236}">
                  <a16:creationId xmlns:a16="http://schemas.microsoft.com/office/drawing/2014/main" id="{D464407C-87FA-3B4C-96B2-7D167697D24F}"/>
                </a:ext>
              </a:extLst>
            </p:cNvPr>
            <p:cNvPicPr>
              <a:picLocks noChangeAspect="1"/>
            </p:cNvPicPr>
            <p:nvPr/>
          </p:nvPicPr>
          <p:blipFill>
            <a:blip r:embed="rId5"/>
            <a:stretch>
              <a:fillRect/>
            </a:stretch>
          </p:blipFill>
          <p:spPr>
            <a:xfrm>
              <a:off x="6181717" y="5453393"/>
              <a:ext cx="63500" cy="965200"/>
            </a:xfrm>
            <a:prstGeom prst="rect">
              <a:avLst/>
            </a:prstGeom>
          </p:spPr>
        </p:pic>
        <p:pic>
          <p:nvPicPr>
            <p:cNvPr id="13" name="Picture 12">
              <a:extLst>
                <a:ext uri="{FF2B5EF4-FFF2-40B4-BE49-F238E27FC236}">
                  <a16:creationId xmlns:a16="http://schemas.microsoft.com/office/drawing/2014/main" id="{EEF8DD96-772C-4540-92AB-8F6541963980}"/>
                </a:ext>
              </a:extLst>
            </p:cNvPr>
            <p:cNvPicPr>
              <a:picLocks noChangeAspect="1"/>
            </p:cNvPicPr>
            <p:nvPr/>
          </p:nvPicPr>
          <p:blipFill>
            <a:blip r:embed="rId6"/>
            <a:stretch>
              <a:fillRect/>
            </a:stretch>
          </p:blipFill>
          <p:spPr>
            <a:xfrm>
              <a:off x="6725781" y="5453393"/>
              <a:ext cx="63500" cy="965200"/>
            </a:xfrm>
            <a:prstGeom prst="rect">
              <a:avLst/>
            </a:prstGeom>
          </p:spPr>
        </p:pic>
        <p:pic>
          <p:nvPicPr>
            <p:cNvPr id="14" name="Picture 13">
              <a:extLst>
                <a:ext uri="{FF2B5EF4-FFF2-40B4-BE49-F238E27FC236}">
                  <a16:creationId xmlns:a16="http://schemas.microsoft.com/office/drawing/2014/main" id="{47C2C3A3-9D86-7F4B-B873-31142F09F063}"/>
                </a:ext>
              </a:extLst>
            </p:cNvPr>
            <p:cNvPicPr>
              <a:picLocks noChangeAspect="1"/>
            </p:cNvPicPr>
            <p:nvPr/>
          </p:nvPicPr>
          <p:blipFill>
            <a:blip r:embed="rId7"/>
            <a:stretch>
              <a:fillRect/>
            </a:stretch>
          </p:blipFill>
          <p:spPr>
            <a:xfrm>
              <a:off x="7148962" y="5453393"/>
              <a:ext cx="254000" cy="965200"/>
            </a:xfrm>
            <a:prstGeom prst="rect">
              <a:avLst/>
            </a:prstGeom>
          </p:spPr>
        </p:pic>
        <p:pic>
          <p:nvPicPr>
            <p:cNvPr id="15" name="Picture 14">
              <a:extLst>
                <a:ext uri="{FF2B5EF4-FFF2-40B4-BE49-F238E27FC236}">
                  <a16:creationId xmlns:a16="http://schemas.microsoft.com/office/drawing/2014/main" id="{1EE853F2-CD10-9B41-A415-8BEDC700F2F0}"/>
                </a:ext>
              </a:extLst>
            </p:cNvPr>
            <p:cNvPicPr>
              <a:picLocks noChangeAspect="1"/>
            </p:cNvPicPr>
            <p:nvPr/>
          </p:nvPicPr>
          <p:blipFill>
            <a:blip r:embed="rId8"/>
            <a:stretch>
              <a:fillRect/>
            </a:stretch>
          </p:blipFill>
          <p:spPr>
            <a:xfrm>
              <a:off x="7475318" y="5465485"/>
              <a:ext cx="50800" cy="266700"/>
            </a:xfrm>
            <a:prstGeom prst="rect">
              <a:avLst/>
            </a:prstGeom>
          </p:spPr>
        </p:pic>
      </p:grpSp>
      <p:pic>
        <p:nvPicPr>
          <p:cNvPr id="18" name="Picture 17">
            <a:extLst>
              <a:ext uri="{FF2B5EF4-FFF2-40B4-BE49-F238E27FC236}">
                <a16:creationId xmlns:a16="http://schemas.microsoft.com/office/drawing/2014/main" id="{B20809C6-0CA0-8146-85FD-DF15A43EE754}"/>
              </a:ext>
            </a:extLst>
          </p:cNvPr>
          <p:cNvPicPr>
            <a:picLocks noChangeAspect="1"/>
          </p:cNvPicPr>
          <p:nvPr/>
        </p:nvPicPr>
        <p:blipFill>
          <a:blip r:embed="rId9"/>
          <a:stretch>
            <a:fillRect/>
          </a:stretch>
        </p:blipFill>
        <p:spPr>
          <a:xfrm>
            <a:off x="1808411" y="4842260"/>
            <a:ext cx="2162175" cy="962025"/>
          </a:xfrm>
          <a:prstGeom prst="rect">
            <a:avLst/>
          </a:prstGeom>
        </p:spPr>
      </p:pic>
      <p:grpSp>
        <p:nvGrpSpPr>
          <p:cNvPr id="19" name="Group 18">
            <a:extLst>
              <a:ext uri="{FF2B5EF4-FFF2-40B4-BE49-F238E27FC236}">
                <a16:creationId xmlns:a16="http://schemas.microsoft.com/office/drawing/2014/main" id="{4C8EC4E6-1213-A24A-9A26-21947460FC0C}"/>
              </a:ext>
            </a:extLst>
          </p:cNvPr>
          <p:cNvGrpSpPr/>
          <p:nvPr/>
        </p:nvGrpSpPr>
        <p:grpSpPr>
          <a:xfrm>
            <a:off x="769304" y="4841354"/>
            <a:ext cx="997841" cy="966071"/>
            <a:chOff x="773160" y="5202145"/>
            <a:chExt cx="1330455" cy="1288095"/>
          </a:xfrm>
        </p:grpSpPr>
        <p:grpSp>
          <p:nvGrpSpPr>
            <p:cNvPr id="20" name="Group 19">
              <a:extLst>
                <a:ext uri="{FF2B5EF4-FFF2-40B4-BE49-F238E27FC236}">
                  <a16:creationId xmlns:a16="http://schemas.microsoft.com/office/drawing/2014/main" id="{02F8CBD7-1F76-A945-9BDE-292CFB45317F}"/>
                </a:ext>
              </a:extLst>
            </p:cNvPr>
            <p:cNvGrpSpPr/>
            <p:nvPr/>
          </p:nvGrpSpPr>
          <p:grpSpPr>
            <a:xfrm>
              <a:off x="1274627" y="5202145"/>
              <a:ext cx="828988" cy="1288095"/>
              <a:chOff x="6994965" y="3205731"/>
              <a:chExt cx="828988" cy="1288095"/>
            </a:xfrm>
          </p:grpSpPr>
          <p:pic>
            <p:nvPicPr>
              <p:cNvPr id="22" name="Picture 21">
                <a:extLst>
                  <a:ext uri="{FF2B5EF4-FFF2-40B4-BE49-F238E27FC236}">
                    <a16:creationId xmlns:a16="http://schemas.microsoft.com/office/drawing/2014/main" id="{44825E05-A84C-4D49-8C53-4B9D67897D2F}"/>
                  </a:ext>
                </a:extLst>
              </p:cNvPr>
              <p:cNvPicPr>
                <a:picLocks noChangeAspect="1"/>
              </p:cNvPicPr>
              <p:nvPr/>
            </p:nvPicPr>
            <p:blipFill>
              <a:blip r:embed="rId10"/>
              <a:stretch>
                <a:fillRect/>
              </a:stretch>
            </p:blipFill>
            <p:spPr>
              <a:xfrm>
                <a:off x="7255734" y="3211126"/>
                <a:ext cx="292100" cy="1282700"/>
              </a:xfrm>
              <a:prstGeom prst="rect">
                <a:avLst/>
              </a:prstGeom>
            </p:spPr>
          </p:pic>
          <p:pic>
            <p:nvPicPr>
              <p:cNvPr id="23" name="Picture 22">
                <a:extLst>
                  <a:ext uri="{FF2B5EF4-FFF2-40B4-BE49-F238E27FC236}">
                    <a16:creationId xmlns:a16="http://schemas.microsoft.com/office/drawing/2014/main" id="{CA912C53-1FC1-354F-A0EC-BC278E923958}"/>
                  </a:ext>
                </a:extLst>
              </p:cNvPr>
              <p:cNvPicPr>
                <a:picLocks noChangeAspect="1"/>
              </p:cNvPicPr>
              <p:nvPr/>
            </p:nvPicPr>
            <p:blipFill>
              <a:blip r:embed="rId11"/>
              <a:stretch>
                <a:fillRect/>
              </a:stretch>
            </p:blipFill>
            <p:spPr>
              <a:xfrm>
                <a:off x="7529366" y="3205731"/>
                <a:ext cx="294587" cy="1280812"/>
              </a:xfrm>
              <a:prstGeom prst="rect">
                <a:avLst/>
              </a:prstGeom>
            </p:spPr>
          </p:pic>
          <p:pic>
            <p:nvPicPr>
              <p:cNvPr id="24" name="Picture 23">
                <a:extLst>
                  <a:ext uri="{FF2B5EF4-FFF2-40B4-BE49-F238E27FC236}">
                    <a16:creationId xmlns:a16="http://schemas.microsoft.com/office/drawing/2014/main" id="{C6E93666-4B6E-2E4B-996A-07DCC28A7B74}"/>
                  </a:ext>
                </a:extLst>
              </p:cNvPr>
              <p:cNvPicPr>
                <a:picLocks noChangeAspect="1"/>
              </p:cNvPicPr>
              <p:nvPr/>
            </p:nvPicPr>
            <p:blipFill>
              <a:blip r:embed="rId12"/>
              <a:stretch>
                <a:fillRect/>
              </a:stretch>
            </p:blipFill>
            <p:spPr>
              <a:xfrm>
                <a:off x="6994965" y="3210806"/>
                <a:ext cx="292100" cy="1282700"/>
              </a:xfrm>
              <a:prstGeom prst="rect">
                <a:avLst/>
              </a:prstGeom>
            </p:spPr>
          </p:pic>
        </p:grpSp>
        <p:pic>
          <p:nvPicPr>
            <p:cNvPr id="21" name="Picture 20">
              <a:extLst>
                <a:ext uri="{FF2B5EF4-FFF2-40B4-BE49-F238E27FC236}">
                  <a16:creationId xmlns:a16="http://schemas.microsoft.com/office/drawing/2014/main" id="{9213EA9F-1EA4-E440-9E2C-0DE01FAF7FC9}"/>
                </a:ext>
              </a:extLst>
            </p:cNvPr>
            <p:cNvPicPr>
              <a:picLocks noChangeAspect="1"/>
            </p:cNvPicPr>
            <p:nvPr/>
          </p:nvPicPr>
          <p:blipFill>
            <a:blip r:embed="rId13"/>
            <a:stretch>
              <a:fillRect/>
            </a:stretch>
          </p:blipFill>
          <p:spPr>
            <a:xfrm>
              <a:off x="773160" y="5536007"/>
              <a:ext cx="435934" cy="188050"/>
            </a:xfrm>
            <a:prstGeom prst="rect">
              <a:avLst/>
            </a:prstGeom>
          </p:spPr>
        </p:pic>
      </p:grpSp>
      <p:sp>
        <p:nvSpPr>
          <p:cNvPr id="25" name="TextBox 24">
            <a:extLst>
              <a:ext uri="{FF2B5EF4-FFF2-40B4-BE49-F238E27FC236}">
                <a16:creationId xmlns:a16="http://schemas.microsoft.com/office/drawing/2014/main" id="{364CD227-375D-4047-8997-3709496BD17B}"/>
              </a:ext>
            </a:extLst>
          </p:cNvPr>
          <p:cNvSpPr txBox="1"/>
          <p:nvPr/>
        </p:nvSpPr>
        <p:spPr>
          <a:xfrm>
            <a:off x="752489" y="4457964"/>
            <a:ext cx="3309208" cy="307777"/>
          </a:xfrm>
          <a:prstGeom prst="rect">
            <a:avLst/>
          </a:prstGeom>
          <a:noFill/>
        </p:spPr>
        <p:txBody>
          <a:bodyPr wrap="square" rtlCol="0">
            <a:spAutoFit/>
          </a:bodyPr>
          <a:lstStyle/>
          <a:p>
            <a:pPr algn="ctr"/>
            <a:r>
              <a:rPr lang="en-US" sz="1400" dirty="0">
                <a:latin typeface="Calibri" panose="020F0502020204030204" pitchFamily="34" charset="0"/>
                <a:cs typeface="Calibri" panose="020F0502020204030204" pitchFamily="34" charset="0"/>
              </a:rPr>
              <a:t>Proper Orthogonal Decomposition (POD):</a:t>
            </a:r>
          </a:p>
        </p:txBody>
      </p:sp>
      <p:sp>
        <p:nvSpPr>
          <p:cNvPr id="26" name="TextBox 25">
            <a:extLst>
              <a:ext uri="{FF2B5EF4-FFF2-40B4-BE49-F238E27FC236}">
                <a16:creationId xmlns:a16="http://schemas.microsoft.com/office/drawing/2014/main" id="{93ACDFA0-2D1D-904B-B8E3-D0C72E83E044}"/>
              </a:ext>
            </a:extLst>
          </p:cNvPr>
          <p:cNvSpPr txBox="1"/>
          <p:nvPr/>
        </p:nvSpPr>
        <p:spPr>
          <a:xfrm>
            <a:off x="574025" y="3396467"/>
            <a:ext cx="1573696" cy="461665"/>
          </a:xfrm>
          <a:prstGeom prst="rect">
            <a:avLst/>
          </a:prstGeom>
          <a:noFill/>
        </p:spPr>
        <p:txBody>
          <a:bodyPr wrap="square" rtlCol="0">
            <a:spAutoFit/>
          </a:bodyPr>
          <a:lstStyle/>
          <a:p>
            <a:pPr algn="ctr"/>
            <a:r>
              <a:rPr lang="en-US" sz="1200" dirty="0">
                <a:latin typeface="Calibri" panose="020F0502020204030204" pitchFamily="34" charset="0"/>
                <a:cs typeface="Calibri" panose="020F0502020204030204" pitchFamily="34" charset="0"/>
              </a:rPr>
              <a:t>Solve ODE at different design points</a:t>
            </a:r>
          </a:p>
        </p:txBody>
      </p:sp>
      <p:grpSp>
        <p:nvGrpSpPr>
          <p:cNvPr id="27" name="Group 26">
            <a:extLst>
              <a:ext uri="{FF2B5EF4-FFF2-40B4-BE49-F238E27FC236}">
                <a16:creationId xmlns:a16="http://schemas.microsoft.com/office/drawing/2014/main" id="{31427FD6-8DA0-7E49-8CDF-E3AD524D9C75}"/>
              </a:ext>
            </a:extLst>
          </p:cNvPr>
          <p:cNvGrpSpPr/>
          <p:nvPr/>
        </p:nvGrpSpPr>
        <p:grpSpPr>
          <a:xfrm>
            <a:off x="316490" y="1737333"/>
            <a:ext cx="4191851" cy="2201701"/>
            <a:chOff x="169408" y="1792427"/>
            <a:chExt cx="5589135" cy="2294095"/>
          </a:xfrm>
        </p:grpSpPr>
        <p:sp>
          <p:nvSpPr>
            <p:cNvPr id="28" name="Rectangle 27">
              <a:extLst>
                <a:ext uri="{FF2B5EF4-FFF2-40B4-BE49-F238E27FC236}">
                  <a16:creationId xmlns:a16="http://schemas.microsoft.com/office/drawing/2014/main" id="{640CA836-0835-924B-B7EF-F78C48744FB6}"/>
                </a:ext>
              </a:extLst>
            </p:cNvPr>
            <p:cNvSpPr/>
            <p:nvPr/>
          </p:nvSpPr>
          <p:spPr>
            <a:xfrm>
              <a:off x="176609" y="1834317"/>
              <a:ext cx="5581934" cy="2252205"/>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a:p>
          </p:txBody>
        </p:sp>
        <p:sp>
          <p:nvSpPr>
            <p:cNvPr id="29" name="TextBox 28">
              <a:extLst>
                <a:ext uri="{FF2B5EF4-FFF2-40B4-BE49-F238E27FC236}">
                  <a16:creationId xmlns:a16="http://schemas.microsoft.com/office/drawing/2014/main" id="{5685038E-4DCC-C141-8C9B-63DDBC513958}"/>
                </a:ext>
              </a:extLst>
            </p:cNvPr>
            <p:cNvSpPr txBox="1"/>
            <p:nvPr/>
          </p:nvSpPr>
          <p:spPr>
            <a:xfrm>
              <a:off x="169408" y="1792427"/>
              <a:ext cx="2194075" cy="448971"/>
            </a:xfrm>
            <a:prstGeom prst="rect">
              <a:avLst/>
            </a:prstGeom>
            <a:noFill/>
          </p:spPr>
          <p:txBody>
            <a:bodyPr wrap="square" rtlCol="0">
              <a:spAutoFit/>
            </a:bodyPr>
            <a:lstStyle/>
            <a:p>
              <a:r>
                <a:rPr lang="en-US" dirty="0">
                  <a:solidFill>
                    <a:srgbClr val="0070C0"/>
                  </a:solidFill>
                  <a:latin typeface="Calibri" panose="020F0502020204030204" pitchFamily="34" charset="0"/>
                  <a:cs typeface="Calibri" panose="020F0502020204030204" pitchFamily="34" charset="0"/>
                </a:rPr>
                <a:t>1. Acquisition</a:t>
              </a:r>
            </a:p>
          </p:txBody>
        </p:sp>
      </p:grpSp>
      <p:grpSp>
        <p:nvGrpSpPr>
          <p:cNvPr id="30" name="Group 29">
            <a:extLst>
              <a:ext uri="{FF2B5EF4-FFF2-40B4-BE49-F238E27FC236}">
                <a16:creationId xmlns:a16="http://schemas.microsoft.com/office/drawing/2014/main" id="{4024DAAF-DE05-3B43-9CB8-9FE0E6266686}"/>
              </a:ext>
            </a:extLst>
          </p:cNvPr>
          <p:cNvGrpSpPr/>
          <p:nvPr/>
        </p:nvGrpSpPr>
        <p:grpSpPr>
          <a:xfrm>
            <a:off x="316490" y="4018694"/>
            <a:ext cx="4191851" cy="1907739"/>
            <a:chOff x="169408" y="4105266"/>
            <a:chExt cx="5589135" cy="2501766"/>
          </a:xfrm>
        </p:grpSpPr>
        <p:sp>
          <p:nvSpPr>
            <p:cNvPr id="31" name="Rectangle 30">
              <a:extLst>
                <a:ext uri="{FF2B5EF4-FFF2-40B4-BE49-F238E27FC236}">
                  <a16:creationId xmlns:a16="http://schemas.microsoft.com/office/drawing/2014/main" id="{CCE2B41F-332C-D843-94DB-4D815FC50477}"/>
                </a:ext>
              </a:extLst>
            </p:cNvPr>
            <p:cNvSpPr/>
            <p:nvPr/>
          </p:nvSpPr>
          <p:spPr>
            <a:xfrm>
              <a:off x="176609" y="4130440"/>
              <a:ext cx="5581934" cy="2476592"/>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a:p>
          </p:txBody>
        </p:sp>
        <p:sp>
          <p:nvSpPr>
            <p:cNvPr id="32" name="TextBox 31">
              <a:extLst>
                <a:ext uri="{FF2B5EF4-FFF2-40B4-BE49-F238E27FC236}">
                  <a16:creationId xmlns:a16="http://schemas.microsoft.com/office/drawing/2014/main" id="{70E89F9E-85B7-764E-A577-39DC6ABB01D6}"/>
                </a:ext>
              </a:extLst>
            </p:cNvPr>
            <p:cNvSpPr txBox="1"/>
            <p:nvPr/>
          </p:nvSpPr>
          <p:spPr>
            <a:xfrm>
              <a:off x="169408" y="4105266"/>
              <a:ext cx="1741939" cy="484334"/>
            </a:xfrm>
            <a:prstGeom prst="rect">
              <a:avLst/>
            </a:prstGeom>
            <a:noFill/>
          </p:spPr>
          <p:txBody>
            <a:bodyPr wrap="square" rtlCol="0">
              <a:spAutoFit/>
            </a:bodyPr>
            <a:lstStyle/>
            <a:p>
              <a:r>
                <a:rPr lang="en-US" dirty="0">
                  <a:solidFill>
                    <a:srgbClr val="0070C0"/>
                  </a:solidFill>
                  <a:latin typeface="Calibri" panose="020F0502020204030204" pitchFamily="34" charset="0"/>
                  <a:cs typeface="Calibri" panose="020F0502020204030204" pitchFamily="34" charset="0"/>
                </a:rPr>
                <a:t>2. Learning</a:t>
              </a:r>
            </a:p>
          </p:txBody>
        </p:sp>
      </p:grpSp>
      <p:grpSp>
        <p:nvGrpSpPr>
          <p:cNvPr id="33" name="Group 32">
            <a:extLst>
              <a:ext uri="{FF2B5EF4-FFF2-40B4-BE49-F238E27FC236}">
                <a16:creationId xmlns:a16="http://schemas.microsoft.com/office/drawing/2014/main" id="{2A051604-5C13-1147-9068-E51B9BD4AC0B}"/>
              </a:ext>
            </a:extLst>
          </p:cNvPr>
          <p:cNvGrpSpPr/>
          <p:nvPr/>
        </p:nvGrpSpPr>
        <p:grpSpPr>
          <a:xfrm>
            <a:off x="4703918" y="1766034"/>
            <a:ext cx="4191851" cy="4160399"/>
            <a:chOff x="6350453" y="1843255"/>
            <a:chExt cx="5589135" cy="4974977"/>
          </a:xfrm>
        </p:grpSpPr>
        <p:sp>
          <p:nvSpPr>
            <p:cNvPr id="34" name="Rectangle 33">
              <a:extLst>
                <a:ext uri="{FF2B5EF4-FFF2-40B4-BE49-F238E27FC236}">
                  <a16:creationId xmlns:a16="http://schemas.microsoft.com/office/drawing/2014/main" id="{7F98F57E-A32B-6944-A6DB-127413F939CA}"/>
                </a:ext>
              </a:extLst>
            </p:cNvPr>
            <p:cNvSpPr/>
            <p:nvPr/>
          </p:nvSpPr>
          <p:spPr>
            <a:xfrm>
              <a:off x="6350453" y="1843255"/>
              <a:ext cx="5589135" cy="4974977"/>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a:p>
          </p:txBody>
        </p:sp>
        <p:sp>
          <p:nvSpPr>
            <p:cNvPr id="35" name="TextBox 34">
              <a:extLst>
                <a:ext uri="{FF2B5EF4-FFF2-40B4-BE49-F238E27FC236}">
                  <a16:creationId xmlns:a16="http://schemas.microsoft.com/office/drawing/2014/main" id="{F5BC953A-0626-7346-A869-8DA41CA56FFE}"/>
                </a:ext>
              </a:extLst>
            </p:cNvPr>
            <p:cNvSpPr txBox="1"/>
            <p:nvPr/>
          </p:nvSpPr>
          <p:spPr>
            <a:xfrm>
              <a:off x="6373044" y="1865668"/>
              <a:ext cx="5095044" cy="467499"/>
            </a:xfrm>
            <a:prstGeom prst="rect">
              <a:avLst/>
            </a:prstGeom>
            <a:noFill/>
          </p:spPr>
          <p:txBody>
            <a:bodyPr wrap="square" rtlCol="0">
              <a:spAutoFit/>
            </a:bodyPr>
            <a:lstStyle/>
            <a:p>
              <a:r>
                <a:rPr lang="en-US" dirty="0">
                  <a:solidFill>
                    <a:srgbClr val="0070C0"/>
                  </a:solidFill>
                  <a:latin typeface="Calibri" panose="020F0502020204030204" pitchFamily="34" charset="0"/>
                  <a:cs typeface="Calibri" panose="020F0502020204030204" pitchFamily="34" charset="0"/>
                </a:rPr>
                <a:t>3. Projection-Based Reduction</a:t>
              </a:r>
            </a:p>
          </p:txBody>
        </p:sp>
      </p:grpSp>
      <p:grpSp>
        <p:nvGrpSpPr>
          <p:cNvPr id="36" name="Group 35">
            <a:extLst>
              <a:ext uri="{FF2B5EF4-FFF2-40B4-BE49-F238E27FC236}">
                <a16:creationId xmlns:a16="http://schemas.microsoft.com/office/drawing/2014/main" id="{048A6715-0104-9045-8C43-8CA9D3DF8BF7}"/>
              </a:ext>
            </a:extLst>
          </p:cNvPr>
          <p:cNvGrpSpPr/>
          <p:nvPr/>
        </p:nvGrpSpPr>
        <p:grpSpPr>
          <a:xfrm>
            <a:off x="2735457" y="1939033"/>
            <a:ext cx="1377776" cy="1330401"/>
            <a:chOff x="3416471" y="1719493"/>
            <a:chExt cx="1837035" cy="1773867"/>
          </a:xfrm>
        </p:grpSpPr>
        <p:sp>
          <p:nvSpPr>
            <p:cNvPr id="37" name="TextBox 36">
              <a:extLst>
                <a:ext uri="{FF2B5EF4-FFF2-40B4-BE49-F238E27FC236}">
                  <a16:creationId xmlns:a16="http://schemas.microsoft.com/office/drawing/2014/main" id="{0541826E-4434-264E-8738-700982C9FA29}"/>
                </a:ext>
              </a:extLst>
            </p:cNvPr>
            <p:cNvSpPr txBox="1"/>
            <p:nvPr/>
          </p:nvSpPr>
          <p:spPr>
            <a:xfrm>
              <a:off x="3486554" y="1719493"/>
              <a:ext cx="1078731" cy="446446"/>
            </a:xfrm>
            <a:prstGeom prst="rect">
              <a:avLst/>
            </a:prstGeom>
            <a:noFill/>
          </p:spPr>
          <p:txBody>
            <a:bodyPr wrap="square" rtlCol="0">
              <a:spAutoFit/>
            </a:bodyPr>
            <a:lstStyle/>
            <a:p>
              <a:pPr algn="ctr"/>
              <a:r>
                <a:rPr lang="en-US" sz="788" dirty="0"/>
                <a:t>Number of time steps</a:t>
              </a:r>
            </a:p>
          </p:txBody>
        </p:sp>
        <p:grpSp>
          <p:nvGrpSpPr>
            <p:cNvPr id="38" name="Group 37">
              <a:extLst>
                <a:ext uri="{FF2B5EF4-FFF2-40B4-BE49-F238E27FC236}">
                  <a16:creationId xmlns:a16="http://schemas.microsoft.com/office/drawing/2014/main" id="{26030D47-CD87-5C4B-A9DF-ACAFB7C7DEC7}"/>
                </a:ext>
              </a:extLst>
            </p:cNvPr>
            <p:cNvGrpSpPr/>
            <p:nvPr/>
          </p:nvGrpSpPr>
          <p:grpSpPr>
            <a:xfrm>
              <a:off x="3416471" y="2147388"/>
              <a:ext cx="1837035" cy="1345972"/>
              <a:chOff x="3416471" y="2147388"/>
              <a:chExt cx="1837035" cy="1345972"/>
            </a:xfrm>
          </p:grpSpPr>
          <p:sp>
            <p:nvSpPr>
              <p:cNvPr id="39" name="TextBox 38">
                <a:extLst>
                  <a:ext uri="{FF2B5EF4-FFF2-40B4-BE49-F238E27FC236}">
                    <a16:creationId xmlns:a16="http://schemas.microsoft.com/office/drawing/2014/main" id="{512A3B5A-C536-2C49-B0D1-38A1B83E0C63}"/>
                  </a:ext>
                </a:extLst>
              </p:cNvPr>
              <p:cNvSpPr txBox="1"/>
              <p:nvPr/>
            </p:nvSpPr>
            <p:spPr>
              <a:xfrm rot="16200000">
                <a:off x="3016485" y="2646926"/>
                <a:ext cx="1246420" cy="446447"/>
              </a:xfrm>
              <a:prstGeom prst="rect">
                <a:avLst/>
              </a:prstGeom>
              <a:noFill/>
            </p:spPr>
            <p:txBody>
              <a:bodyPr wrap="square" rtlCol="0">
                <a:spAutoFit/>
              </a:bodyPr>
              <a:lstStyle/>
              <a:p>
                <a:pPr algn="ctr"/>
                <a:r>
                  <a:rPr lang="en-US" sz="788" dirty="0"/>
                  <a:t>Number of State Variables</a:t>
                </a:r>
              </a:p>
            </p:txBody>
          </p:sp>
          <p:pic>
            <p:nvPicPr>
              <p:cNvPr id="40" name="Picture 39">
                <a:extLst>
                  <a:ext uri="{FF2B5EF4-FFF2-40B4-BE49-F238E27FC236}">
                    <a16:creationId xmlns:a16="http://schemas.microsoft.com/office/drawing/2014/main" id="{7A4E8510-F103-154A-832F-A4EB57DFD5AA}"/>
                  </a:ext>
                </a:extLst>
              </p:cNvPr>
              <p:cNvPicPr>
                <a:picLocks noChangeAspect="1"/>
              </p:cNvPicPr>
              <p:nvPr/>
            </p:nvPicPr>
            <p:blipFill>
              <a:blip r:embed="rId12"/>
              <a:stretch>
                <a:fillRect/>
              </a:stretch>
            </p:blipFill>
            <p:spPr>
              <a:xfrm>
                <a:off x="3878404" y="2206892"/>
                <a:ext cx="292100" cy="1282700"/>
              </a:xfrm>
              <a:prstGeom prst="rect">
                <a:avLst/>
              </a:prstGeom>
            </p:spPr>
          </p:pic>
          <p:pic>
            <p:nvPicPr>
              <p:cNvPr id="41" name="Picture 40">
                <a:extLst>
                  <a:ext uri="{FF2B5EF4-FFF2-40B4-BE49-F238E27FC236}">
                    <a16:creationId xmlns:a16="http://schemas.microsoft.com/office/drawing/2014/main" id="{D7F521F6-9B42-0745-B6F4-665E7A7E9FA0}"/>
                  </a:ext>
                </a:extLst>
              </p:cNvPr>
              <p:cNvPicPr>
                <a:picLocks noChangeAspect="1"/>
              </p:cNvPicPr>
              <p:nvPr/>
            </p:nvPicPr>
            <p:blipFill>
              <a:blip r:embed="rId11"/>
              <a:stretch>
                <a:fillRect/>
              </a:stretch>
            </p:blipFill>
            <p:spPr>
              <a:xfrm>
                <a:off x="4961406" y="2203079"/>
                <a:ext cx="292100" cy="1270000"/>
              </a:xfrm>
              <a:prstGeom prst="rect">
                <a:avLst/>
              </a:prstGeom>
            </p:spPr>
          </p:pic>
          <p:pic>
            <p:nvPicPr>
              <p:cNvPr id="42" name="Picture 41">
                <a:extLst>
                  <a:ext uri="{FF2B5EF4-FFF2-40B4-BE49-F238E27FC236}">
                    <a16:creationId xmlns:a16="http://schemas.microsoft.com/office/drawing/2014/main" id="{E0A17134-13C1-394D-BABF-87FF6BD1341F}"/>
                  </a:ext>
                </a:extLst>
              </p:cNvPr>
              <p:cNvPicPr>
                <a:picLocks noChangeAspect="1"/>
              </p:cNvPicPr>
              <p:nvPr/>
            </p:nvPicPr>
            <p:blipFill>
              <a:blip r:embed="rId10"/>
              <a:stretch>
                <a:fillRect/>
              </a:stretch>
            </p:blipFill>
            <p:spPr>
              <a:xfrm>
                <a:off x="4419235" y="2195391"/>
                <a:ext cx="292100" cy="1282700"/>
              </a:xfrm>
              <a:prstGeom prst="rect">
                <a:avLst/>
              </a:prstGeom>
            </p:spPr>
          </p:pic>
          <p:cxnSp>
            <p:nvCxnSpPr>
              <p:cNvPr id="43" name="Straight Arrow Connector 42">
                <a:extLst>
                  <a:ext uri="{FF2B5EF4-FFF2-40B4-BE49-F238E27FC236}">
                    <a16:creationId xmlns:a16="http://schemas.microsoft.com/office/drawing/2014/main" id="{03B90BE4-5584-E843-BF06-0584A856E841}"/>
                  </a:ext>
                </a:extLst>
              </p:cNvPr>
              <p:cNvCxnSpPr/>
              <p:nvPr/>
            </p:nvCxnSpPr>
            <p:spPr>
              <a:xfrm>
                <a:off x="3878404" y="2147388"/>
                <a:ext cx="292100" cy="0"/>
              </a:xfrm>
              <a:prstGeom prst="straightConnector1">
                <a:avLst/>
              </a:prstGeom>
              <a:ln>
                <a:headEnd type="triangle"/>
                <a:tailEnd type="triangle"/>
              </a:ln>
            </p:spPr>
            <p:style>
              <a:lnRef idx="1">
                <a:schemeClr val="accent1"/>
              </a:lnRef>
              <a:fillRef idx="0">
                <a:schemeClr val="accent1"/>
              </a:fillRef>
              <a:effectRef idx="0">
                <a:schemeClr val="accent1"/>
              </a:effectRef>
              <a:fontRef idx="minor">
                <a:schemeClr val="tx1"/>
              </a:fontRef>
            </p:style>
          </p:cxnSp>
          <p:cxnSp>
            <p:nvCxnSpPr>
              <p:cNvPr id="44" name="Straight Arrow Connector 43">
                <a:extLst>
                  <a:ext uri="{FF2B5EF4-FFF2-40B4-BE49-F238E27FC236}">
                    <a16:creationId xmlns:a16="http://schemas.microsoft.com/office/drawing/2014/main" id="{A3030ACD-8D3E-3446-89D1-61E8F35F27B0}"/>
                  </a:ext>
                </a:extLst>
              </p:cNvPr>
              <p:cNvCxnSpPr>
                <a:cxnSpLocks/>
              </p:cNvCxnSpPr>
              <p:nvPr/>
            </p:nvCxnSpPr>
            <p:spPr>
              <a:xfrm>
                <a:off x="3816482" y="2210376"/>
                <a:ext cx="0" cy="1278750"/>
              </a:xfrm>
              <a:prstGeom prst="straightConnector1">
                <a:avLst/>
              </a:prstGeom>
              <a:ln>
                <a:headEnd type="triangle"/>
                <a:tailEnd type="triangle"/>
              </a:ln>
            </p:spPr>
            <p:style>
              <a:lnRef idx="1">
                <a:schemeClr val="accent1"/>
              </a:lnRef>
              <a:fillRef idx="0">
                <a:schemeClr val="accent1"/>
              </a:fillRef>
              <a:effectRef idx="0">
                <a:schemeClr val="accent1"/>
              </a:effectRef>
              <a:fontRef idx="minor">
                <a:schemeClr val="tx1"/>
              </a:fontRef>
            </p:style>
          </p:cxnSp>
        </p:grpSp>
      </p:grpSp>
      <p:grpSp>
        <p:nvGrpSpPr>
          <p:cNvPr id="45" name="Group 44">
            <a:extLst>
              <a:ext uri="{FF2B5EF4-FFF2-40B4-BE49-F238E27FC236}">
                <a16:creationId xmlns:a16="http://schemas.microsoft.com/office/drawing/2014/main" id="{BCF4F874-DC83-1F41-A223-338EA355428E}"/>
              </a:ext>
            </a:extLst>
          </p:cNvPr>
          <p:cNvGrpSpPr/>
          <p:nvPr/>
        </p:nvGrpSpPr>
        <p:grpSpPr>
          <a:xfrm>
            <a:off x="424236" y="2236341"/>
            <a:ext cx="1990880" cy="953390"/>
            <a:chOff x="5743106" y="1272423"/>
            <a:chExt cx="2654507" cy="1271187"/>
          </a:xfrm>
        </p:grpSpPr>
        <p:pic>
          <p:nvPicPr>
            <p:cNvPr id="46" name="Picture 45">
              <a:extLst>
                <a:ext uri="{FF2B5EF4-FFF2-40B4-BE49-F238E27FC236}">
                  <a16:creationId xmlns:a16="http://schemas.microsoft.com/office/drawing/2014/main" id="{7157D173-D8FD-B848-9321-BAD0AE9065DD}"/>
                </a:ext>
              </a:extLst>
            </p:cNvPr>
            <p:cNvPicPr>
              <a:picLocks noChangeAspect="1"/>
            </p:cNvPicPr>
            <p:nvPr/>
          </p:nvPicPr>
          <p:blipFill>
            <a:blip r:embed="rId14"/>
            <a:stretch>
              <a:fillRect/>
            </a:stretch>
          </p:blipFill>
          <p:spPr>
            <a:xfrm>
              <a:off x="6233063" y="1445570"/>
              <a:ext cx="1651000" cy="1028700"/>
            </a:xfrm>
            <a:prstGeom prst="rect">
              <a:avLst/>
            </a:prstGeom>
          </p:spPr>
        </p:pic>
        <p:pic>
          <p:nvPicPr>
            <p:cNvPr id="47" name="Picture 46">
              <a:extLst>
                <a:ext uri="{FF2B5EF4-FFF2-40B4-BE49-F238E27FC236}">
                  <a16:creationId xmlns:a16="http://schemas.microsoft.com/office/drawing/2014/main" id="{C4B317EB-12C5-3E48-94A7-758C7872744F}"/>
                </a:ext>
              </a:extLst>
            </p:cNvPr>
            <p:cNvPicPr>
              <a:picLocks noChangeAspect="1"/>
            </p:cNvPicPr>
            <p:nvPr/>
          </p:nvPicPr>
          <p:blipFill rotWithShape="1">
            <a:blip r:embed="rId15"/>
            <a:srcRect r="87451" b="57581"/>
            <a:stretch/>
          </p:blipFill>
          <p:spPr>
            <a:xfrm>
              <a:off x="5748815" y="1272423"/>
              <a:ext cx="431961" cy="600191"/>
            </a:xfrm>
            <a:prstGeom prst="rect">
              <a:avLst/>
            </a:prstGeom>
          </p:spPr>
        </p:pic>
        <p:pic>
          <p:nvPicPr>
            <p:cNvPr id="48" name="Picture 47">
              <a:extLst>
                <a:ext uri="{FF2B5EF4-FFF2-40B4-BE49-F238E27FC236}">
                  <a16:creationId xmlns:a16="http://schemas.microsoft.com/office/drawing/2014/main" id="{684309B5-1191-A24C-B9F1-55ED45B28162}"/>
                </a:ext>
              </a:extLst>
            </p:cNvPr>
            <p:cNvPicPr>
              <a:picLocks noChangeAspect="1"/>
            </p:cNvPicPr>
            <p:nvPr/>
          </p:nvPicPr>
          <p:blipFill rotWithShape="1">
            <a:blip r:embed="rId15"/>
            <a:srcRect l="35" t="52734" r="87416" b="4847"/>
            <a:stretch/>
          </p:blipFill>
          <p:spPr>
            <a:xfrm>
              <a:off x="5743106" y="1935487"/>
              <a:ext cx="437670" cy="608123"/>
            </a:xfrm>
            <a:prstGeom prst="rect">
              <a:avLst/>
            </a:prstGeom>
          </p:spPr>
        </p:pic>
        <p:pic>
          <p:nvPicPr>
            <p:cNvPr id="49" name="Picture 48">
              <a:extLst>
                <a:ext uri="{FF2B5EF4-FFF2-40B4-BE49-F238E27FC236}">
                  <a16:creationId xmlns:a16="http://schemas.microsoft.com/office/drawing/2014/main" id="{3D719F60-6119-AE4A-BE1C-7BAA7545F189}"/>
                </a:ext>
              </a:extLst>
            </p:cNvPr>
            <p:cNvPicPr>
              <a:picLocks noChangeAspect="1"/>
            </p:cNvPicPr>
            <p:nvPr/>
          </p:nvPicPr>
          <p:blipFill rotWithShape="1">
            <a:blip r:embed="rId15"/>
            <a:srcRect l="88421" t="54289" r="-970" b="3292"/>
            <a:stretch/>
          </p:blipFill>
          <p:spPr>
            <a:xfrm>
              <a:off x="7942061" y="1597065"/>
              <a:ext cx="455552" cy="632970"/>
            </a:xfrm>
            <a:prstGeom prst="rect">
              <a:avLst/>
            </a:prstGeom>
          </p:spPr>
        </p:pic>
        <p:cxnSp>
          <p:nvCxnSpPr>
            <p:cNvPr id="50" name="Straight Arrow Connector 49">
              <a:extLst>
                <a:ext uri="{FF2B5EF4-FFF2-40B4-BE49-F238E27FC236}">
                  <a16:creationId xmlns:a16="http://schemas.microsoft.com/office/drawing/2014/main" id="{3067F3F7-5406-A149-A46B-265F310C3684}"/>
                </a:ext>
              </a:extLst>
            </p:cNvPr>
            <p:cNvCxnSpPr>
              <a:stCxn id="47" idx="3"/>
            </p:cNvCxnSpPr>
            <p:nvPr/>
          </p:nvCxnSpPr>
          <p:spPr>
            <a:xfrm>
              <a:off x="6180776" y="1572519"/>
              <a:ext cx="966098" cy="70327"/>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cxnSp>
          <p:nvCxnSpPr>
            <p:cNvPr id="51" name="Straight Arrow Connector 50">
              <a:extLst>
                <a:ext uri="{FF2B5EF4-FFF2-40B4-BE49-F238E27FC236}">
                  <a16:creationId xmlns:a16="http://schemas.microsoft.com/office/drawing/2014/main" id="{9D398552-E959-4740-8A27-149F41AA76B4}"/>
                </a:ext>
              </a:extLst>
            </p:cNvPr>
            <p:cNvCxnSpPr>
              <a:stCxn id="48" idx="3"/>
            </p:cNvCxnSpPr>
            <p:nvPr/>
          </p:nvCxnSpPr>
          <p:spPr>
            <a:xfrm flipV="1">
              <a:off x="6180776" y="1958620"/>
              <a:ext cx="550501" cy="280929"/>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cxnSp>
          <p:nvCxnSpPr>
            <p:cNvPr id="52" name="Straight Arrow Connector 51">
              <a:extLst>
                <a:ext uri="{FF2B5EF4-FFF2-40B4-BE49-F238E27FC236}">
                  <a16:creationId xmlns:a16="http://schemas.microsoft.com/office/drawing/2014/main" id="{0A92B4C4-6F24-B444-9B67-95403EE54954}"/>
                </a:ext>
              </a:extLst>
            </p:cNvPr>
            <p:cNvCxnSpPr>
              <a:cxnSpLocks/>
              <a:stCxn id="49" idx="1"/>
            </p:cNvCxnSpPr>
            <p:nvPr/>
          </p:nvCxnSpPr>
          <p:spPr>
            <a:xfrm flipH="1">
              <a:off x="7365075" y="1913550"/>
              <a:ext cx="576986" cy="259160"/>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grpSp>
      <p:sp>
        <p:nvSpPr>
          <p:cNvPr id="53" name="TextBox 52">
            <a:extLst>
              <a:ext uri="{FF2B5EF4-FFF2-40B4-BE49-F238E27FC236}">
                <a16:creationId xmlns:a16="http://schemas.microsoft.com/office/drawing/2014/main" id="{C970D9D2-543D-6C42-8BF9-0326FE08103F}"/>
              </a:ext>
            </a:extLst>
          </p:cNvPr>
          <p:cNvSpPr txBox="1"/>
          <p:nvPr/>
        </p:nvSpPr>
        <p:spPr>
          <a:xfrm>
            <a:off x="2747064" y="3527875"/>
            <a:ext cx="1573696" cy="276999"/>
          </a:xfrm>
          <a:prstGeom prst="rect">
            <a:avLst/>
          </a:prstGeom>
          <a:noFill/>
        </p:spPr>
        <p:txBody>
          <a:bodyPr wrap="square" rtlCol="0">
            <a:spAutoFit/>
          </a:bodyPr>
          <a:lstStyle/>
          <a:p>
            <a:pPr algn="ctr"/>
            <a:r>
              <a:rPr lang="en-US" sz="1200" dirty="0">
                <a:latin typeface="Calibri" panose="020F0502020204030204" pitchFamily="34" charset="0"/>
                <a:cs typeface="Calibri" panose="020F0502020204030204" pitchFamily="34" charset="0"/>
              </a:rPr>
              <a:t>Save solution data</a:t>
            </a:r>
          </a:p>
        </p:txBody>
      </p:sp>
      <p:grpSp>
        <p:nvGrpSpPr>
          <p:cNvPr id="59" name="Group 58">
            <a:extLst>
              <a:ext uri="{FF2B5EF4-FFF2-40B4-BE49-F238E27FC236}">
                <a16:creationId xmlns:a16="http://schemas.microsoft.com/office/drawing/2014/main" id="{A029032C-A2A6-C64C-AB77-8E9CF00C6126}"/>
              </a:ext>
            </a:extLst>
          </p:cNvPr>
          <p:cNvGrpSpPr/>
          <p:nvPr/>
        </p:nvGrpSpPr>
        <p:grpSpPr>
          <a:xfrm>
            <a:off x="4818218" y="2260499"/>
            <a:ext cx="3952442" cy="1042208"/>
            <a:chOff x="6502854" y="3436483"/>
            <a:chExt cx="5269922" cy="1389610"/>
          </a:xfrm>
        </p:grpSpPr>
        <p:sp>
          <p:nvSpPr>
            <p:cNvPr id="60" name="TextBox 59">
              <a:extLst>
                <a:ext uri="{FF2B5EF4-FFF2-40B4-BE49-F238E27FC236}">
                  <a16:creationId xmlns:a16="http://schemas.microsoft.com/office/drawing/2014/main" id="{130932DE-73B5-904B-BB68-A36F5AEDAEA8}"/>
                </a:ext>
              </a:extLst>
            </p:cNvPr>
            <p:cNvSpPr txBox="1"/>
            <p:nvPr/>
          </p:nvSpPr>
          <p:spPr>
            <a:xfrm>
              <a:off x="6602341" y="3565860"/>
              <a:ext cx="1747616" cy="984885"/>
            </a:xfrm>
            <a:prstGeom prst="rect">
              <a:avLst/>
            </a:prstGeom>
            <a:noFill/>
          </p:spPr>
          <p:txBody>
            <a:bodyPr wrap="square" rtlCol="0">
              <a:spAutoFit/>
            </a:bodyPr>
            <a:lstStyle/>
            <a:p>
              <a:r>
                <a:rPr lang="en-US" sz="1400" dirty="0">
                  <a:latin typeface="Calibri" panose="020F0502020204030204" pitchFamily="34" charset="0"/>
                  <a:cs typeface="Calibri" panose="020F0502020204030204" pitchFamily="34" charset="0"/>
                </a:rPr>
                <a:t>Reduce the number of unknowns</a:t>
              </a:r>
            </a:p>
          </p:txBody>
        </p:sp>
        <p:sp>
          <p:nvSpPr>
            <p:cNvPr id="61" name="Rectangle 60">
              <a:extLst>
                <a:ext uri="{FF2B5EF4-FFF2-40B4-BE49-F238E27FC236}">
                  <a16:creationId xmlns:a16="http://schemas.microsoft.com/office/drawing/2014/main" id="{6CECA9EF-B087-8646-9A1C-411C31BB6D2A}"/>
                </a:ext>
              </a:extLst>
            </p:cNvPr>
            <p:cNvSpPr/>
            <p:nvPr/>
          </p:nvSpPr>
          <p:spPr>
            <a:xfrm>
              <a:off x="6502854" y="3436483"/>
              <a:ext cx="5269922" cy="1389610"/>
            </a:xfrm>
            <a:prstGeom prst="rect">
              <a:avLst/>
            </a:prstGeom>
            <a:noFill/>
            <a:ln>
              <a:solidFill>
                <a:schemeClr val="bg1">
                  <a:lumMod val="6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a:p>
          </p:txBody>
        </p:sp>
      </p:grpSp>
      <p:grpSp>
        <p:nvGrpSpPr>
          <p:cNvPr id="62" name="Group 61">
            <a:extLst>
              <a:ext uri="{FF2B5EF4-FFF2-40B4-BE49-F238E27FC236}">
                <a16:creationId xmlns:a16="http://schemas.microsoft.com/office/drawing/2014/main" id="{247E4F52-1C3D-374A-BDAA-C1D2AA515099}"/>
              </a:ext>
            </a:extLst>
          </p:cNvPr>
          <p:cNvGrpSpPr/>
          <p:nvPr/>
        </p:nvGrpSpPr>
        <p:grpSpPr>
          <a:xfrm>
            <a:off x="4818218" y="3401817"/>
            <a:ext cx="3952442" cy="778084"/>
            <a:chOff x="6502854" y="4824395"/>
            <a:chExt cx="5269922" cy="1693209"/>
          </a:xfrm>
        </p:grpSpPr>
        <p:sp>
          <p:nvSpPr>
            <p:cNvPr id="63" name="TextBox 62">
              <a:extLst>
                <a:ext uri="{FF2B5EF4-FFF2-40B4-BE49-F238E27FC236}">
                  <a16:creationId xmlns:a16="http://schemas.microsoft.com/office/drawing/2014/main" id="{9A6C5A8B-7EC0-5143-8E2D-A21A41ED90F8}"/>
                </a:ext>
              </a:extLst>
            </p:cNvPr>
            <p:cNvSpPr txBox="1"/>
            <p:nvPr/>
          </p:nvSpPr>
          <p:spPr>
            <a:xfrm>
              <a:off x="6584130" y="4889677"/>
              <a:ext cx="1553241" cy="1607426"/>
            </a:xfrm>
            <a:prstGeom prst="rect">
              <a:avLst/>
            </a:prstGeom>
            <a:noFill/>
          </p:spPr>
          <p:txBody>
            <a:bodyPr wrap="square" rtlCol="0">
              <a:spAutoFit/>
            </a:bodyPr>
            <a:lstStyle/>
            <a:p>
              <a:r>
                <a:rPr lang="en-US" sz="1400" dirty="0">
                  <a:latin typeface="Calibri" panose="020F0502020204030204" pitchFamily="34" charset="0"/>
                  <a:cs typeface="Calibri" panose="020F0502020204030204" pitchFamily="34" charset="0"/>
                </a:rPr>
                <a:t>Perform </a:t>
              </a:r>
              <a:r>
                <a:rPr lang="en-US" sz="1400" dirty="0" err="1">
                  <a:latin typeface="Calibri" panose="020F0502020204030204" pitchFamily="34" charset="0"/>
                  <a:cs typeface="Calibri" panose="020F0502020204030204" pitchFamily="34" charset="0"/>
                </a:rPr>
                <a:t>Galerkin</a:t>
              </a:r>
              <a:r>
                <a:rPr lang="en-US" sz="1400" dirty="0">
                  <a:latin typeface="Calibri" panose="020F0502020204030204" pitchFamily="34" charset="0"/>
                  <a:cs typeface="Calibri" panose="020F0502020204030204" pitchFamily="34" charset="0"/>
                </a:rPr>
                <a:t> projection</a:t>
              </a:r>
            </a:p>
          </p:txBody>
        </p:sp>
        <p:sp>
          <p:nvSpPr>
            <p:cNvPr id="64" name="Rectangle 63">
              <a:extLst>
                <a:ext uri="{FF2B5EF4-FFF2-40B4-BE49-F238E27FC236}">
                  <a16:creationId xmlns:a16="http://schemas.microsoft.com/office/drawing/2014/main" id="{518398AA-A3AC-A645-B631-FBBBCA46EAA0}"/>
                </a:ext>
              </a:extLst>
            </p:cNvPr>
            <p:cNvSpPr/>
            <p:nvPr/>
          </p:nvSpPr>
          <p:spPr>
            <a:xfrm>
              <a:off x="6502854" y="4824395"/>
              <a:ext cx="5269922" cy="1693209"/>
            </a:xfrm>
            <a:prstGeom prst="rect">
              <a:avLst/>
            </a:prstGeom>
            <a:noFill/>
            <a:ln>
              <a:solidFill>
                <a:schemeClr val="bg1">
                  <a:lumMod val="6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a:p>
          </p:txBody>
        </p:sp>
      </p:grpSp>
      <mc:AlternateContent xmlns:mc="http://schemas.openxmlformats.org/markup-compatibility/2006" xmlns:a14="http://schemas.microsoft.com/office/drawing/2010/main">
        <mc:Choice Requires="a14">
          <p:sp>
            <p:nvSpPr>
              <p:cNvPr id="3" name="TextBox 2"/>
              <p:cNvSpPr txBox="1"/>
              <p:nvPr/>
            </p:nvSpPr>
            <p:spPr>
              <a:xfrm>
                <a:off x="5988608" y="3454412"/>
                <a:ext cx="2826251" cy="416332"/>
              </a:xfrm>
              <a:prstGeom prst="rect">
                <a:avLst/>
              </a:prstGeom>
              <a:noFill/>
            </p:spPr>
            <p:txBody>
              <a:bodyPr wrap="square" rtlCol="0">
                <a:spAutoFit/>
              </a:bodyPr>
              <a:lstStyle/>
              <a:p>
                <a14:m>
                  <m:oMath xmlns:m="http://schemas.openxmlformats.org/officeDocument/2006/math">
                    <m:sSup>
                      <m:sSupPr>
                        <m:ctrlPr>
                          <a:rPr lang="en-US" sz="1350" i="1">
                            <a:latin typeface="Cambria Math" panose="02040503050406030204" pitchFamily="18" charset="0"/>
                          </a:rPr>
                        </m:ctrlPr>
                      </m:sSupPr>
                      <m:e>
                        <m:r>
                          <a:rPr lang="el-GR" sz="1350" b="1" i="1">
                            <a:latin typeface="Cambria Math" panose="02040503050406030204" pitchFamily="18" charset="0"/>
                            <a:ea typeface="Cambria Math" panose="02040503050406030204" pitchFamily="18" charset="0"/>
                          </a:rPr>
                          <m:t>𝜱</m:t>
                        </m:r>
                      </m:e>
                      <m:sup>
                        <m:r>
                          <a:rPr lang="en-US" sz="1350" i="1">
                            <a:latin typeface="Cambria Math" panose="02040503050406030204" pitchFamily="18" charset="0"/>
                          </a:rPr>
                          <m:t>𝑇</m:t>
                        </m:r>
                      </m:sup>
                    </m:sSup>
                    <m:r>
                      <a:rPr lang="en-US" sz="1350" b="1" i="1">
                        <a:latin typeface="Cambria Math" panose="02040503050406030204" pitchFamily="18" charset="0"/>
                      </a:rPr>
                      <m:t>𝑴</m:t>
                    </m:r>
                    <m:r>
                      <a:rPr lang="el-GR" sz="1350" b="1" i="1">
                        <a:latin typeface="Cambria Math" panose="02040503050406030204" pitchFamily="18" charset="0"/>
                        <a:ea typeface="Cambria Math" panose="02040503050406030204" pitchFamily="18" charset="0"/>
                      </a:rPr>
                      <m:t>𝜱</m:t>
                    </m:r>
                    <m:f>
                      <m:fPr>
                        <m:ctrlPr>
                          <a:rPr lang="en-US" sz="1350" i="1">
                            <a:latin typeface="Cambria Math" panose="02040503050406030204" pitchFamily="18" charset="0"/>
                          </a:rPr>
                        </m:ctrlPr>
                      </m:fPr>
                      <m:num>
                        <m:sSup>
                          <m:sSupPr>
                            <m:ctrlPr>
                              <a:rPr lang="en-US" sz="1350" i="1">
                                <a:latin typeface="Cambria Math" panose="02040503050406030204" pitchFamily="18" charset="0"/>
                              </a:rPr>
                            </m:ctrlPr>
                          </m:sSupPr>
                          <m:e>
                            <m:r>
                              <a:rPr lang="en-US" sz="1350" i="1">
                                <a:latin typeface="Cambria Math" panose="02040503050406030204" pitchFamily="18" charset="0"/>
                              </a:rPr>
                              <m:t>𝑑</m:t>
                            </m:r>
                          </m:e>
                          <m:sup>
                            <m:r>
                              <a:rPr lang="en-US" sz="1350" i="1">
                                <a:latin typeface="Cambria Math" panose="02040503050406030204" pitchFamily="18" charset="0"/>
                              </a:rPr>
                              <m:t>2</m:t>
                            </m:r>
                          </m:sup>
                        </m:sSup>
                        <m:acc>
                          <m:accPr>
                            <m:chr m:val="̂"/>
                            <m:ctrlPr>
                              <a:rPr lang="en-US" sz="1350" i="1">
                                <a:latin typeface="Cambria Math" panose="02040503050406030204" pitchFamily="18" charset="0"/>
                              </a:rPr>
                            </m:ctrlPr>
                          </m:accPr>
                          <m:e>
                            <m:r>
                              <a:rPr lang="en-US" sz="1350" b="1" i="1">
                                <a:latin typeface="Cambria Math" panose="02040503050406030204" pitchFamily="18" charset="0"/>
                              </a:rPr>
                              <m:t>𝒙</m:t>
                            </m:r>
                          </m:e>
                        </m:acc>
                      </m:num>
                      <m:den>
                        <m:r>
                          <a:rPr lang="en-US" sz="1350" i="1">
                            <a:latin typeface="Cambria Math" panose="02040503050406030204" pitchFamily="18" charset="0"/>
                          </a:rPr>
                          <m:t>𝑑</m:t>
                        </m:r>
                        <m:sSup>
                          <m:sSupPr>
                            <m:ctrlPr>
                              <a:rPr lang="en-US" sz="1350" i="1">
                                <a:latin typeface="Cambria Math" panose="02040503050406030204" pitchFamily="18" charset="0"/>
                              </a:rPr>
                            </m:ctrlPr>
                          </m:sSupPr>
                          <m:e>
                            <m:r>
                              <a:rPr lang="en-US" sz="1350" i="1">
                                <a:latin typeface="Cambria Math" panose="02040503050406030204" pitchFamily="18" charset="0"/>
                              </a:rPr>
                              <m:t>𝑡</m:t>
                            </m:r>
                          </m:e>
                          <m:sup>
                            <m:r>
                              <a:rPr lang="en-US" sz="1350" i="1">
                                <a:latin typeface="Cambria Math" panose="02040503050406030204" pitchFamily="18" charset="0"/>
                              </a:rPr>
                              <m:t>2</m:t>
                            </m:r>
                          </m:sup>
                        </m:sSup>
                      </m:den>
                    </m:f>
                  </m:oMath>
                </a14:m>
                <a:r>
                  <a:rPr lang="en-US" sz="1350" dirty="0"/>
                  <a:t> + </a:t>
                </a:r>
                <a14:m>
                  <m:oMath xmlns:m="http://schemas.openxmlformats.org/officeDocument/2006/math">
                    <m:sSup>
                      <m:sSupPr>
                        <m:ctrlPr>
                          <a:rPr lang="en-US" sz="1350" i="1">
                            <a:latin typeface="Cambria Math" panose="02040503050406030204" pitchFamily="18" charset="0"/>
                          </a:rPr>
                        </m:ctrlPr>
                      </m:sSupPr>
                      <m:e>
                        <m:r>
                          <a:rPr lang="el-GR" sz="1350" b="1" i="1">
                            <a:latin typeface="Cambria Math" panose="02040503050406030204" pitchFamily="18" charset="0"/>
                            <a:ea typeface="Cambria Math" panose="02040503050406030204" pitchFamily="18" charset="0"/>
                          </a:rPr>
                          <m:t>𝜱</m:t>
                        </m:r>
                      </m:e>
                      <m:sup>
                        <m:r>
                          <a:rPr lang="en-US" sz="1350" i="1">
                            <a:latin typeface="Cambria Math" panose="02040503050406030204" pitchFamily="18" charset="0"/>
                          </a:rPr>
                          <m:t>𝑇</m:t>
                        </m:r>
                      </m:sup>
                    </m:sSup>
                    <m:sSub>
                      <m:sSubPr>
                        <m:ctrlPr>
                          <a:rPr lang="en-US" sz="1350" i="1">
                            <a:latin typeface="Cambria Math" panose="02040503050406030204" pitchFamily="18" charset="0"/>
                          </a:rPr>
                        </m:ctrlPr>
                      </m:sSubPr>
                      <m:e>
                        <m:r>
                          <a:rPr lang="en-US" sz="1350" b="1" i="1">
                            <a:latin typeface="Cambria Math" panose="02040503050406030204" pitchFamily="18" charset="0"/>
                          </a:rPr>
                          <m:t>𝒇</m:t>
                        </m:r>
                      </m:e>
                      <m:sub>
                        <m:r>
                          <m:rPr>
                            <m:sty m:val="p"/>
                          </m:rPr>
                          <a:rPr lang="en-US" sz="1350">
                            <a:latin typeface="Cambria Math" panose="02040503050406030204" pitchFamily="18" charset="0"/>
                          </a:rPr>
                          <m:t>int</m:t>
                        </m:r>
                      </m:sub>
                    </m:sSub>
                    <m:d>
                      <m:dPr>
                        <m:ctrlPr>
                          <a:rPr lang="en-US" sz="1350" i="1">
                            <a:latin typeface="Cambria Math" panose="02040503050406030204" pitchFamily="18" charset="0"/>
                          </a:rPr>
                        </m:ctrlPr>
                      </m:dPr>
                      <m:e>
                        <m:r>
                          <a:rPr lang="el-GR" sz="1350" b="1" i="1">
                            <a:latin typeface="Cambria Math" panose="02040503050406030204" pitchFamily="18" charset="0"/>
                            <a:ea typeface="Cambria Math" panose="02040503050406030204" pitchFamily="18" charset="0"/>
                          </a:rPr>
                          <m:t>𝜱</m:t>
                        </m:r>
                        <m:acc>
                          <m:accPr>
                            <m:chr m:val="̂"/>
                            <m:ctrlPr>
                              <a:rPr lang="en-US" sz="1350" i="1">
                                <a:latin typeface="Cambria Math" panose="02040503050406030204" pitchFamily="18" charset="0"/>
                              </a:rPr>
                            </m:ctrlPr>
                          </m:accPr>
                          <m:e>
                            <m:r>
                              <a:rPr lang="en-US" sz="1350" b="1" i="1">
                                <a:latin typeface="Cambria Math" panose="02040503050406030204" pitchFamily="18" charset="0"/>
                              </a:rPr>
                              <m:t>𝒙</m:t>
                            </m:r>
                          </m:e>
                        </m:acc>
                      </m:e>
                    </m:d>
                    <m:r>
                      <a:rPr lang="en-US" sz="1350" i="1">
                        <a:latin typeface="Cambria Math" panose="02040503050406030204" pitchFamily="18" charset="0"/>
                      </a:rPr>
                      <m:t>=</m:t>
                    </m:r>
                    <m:sSup>
                      <m:sSupPr>
                        <m:ctrlPr>
                          <a:rPr lang="en-US" sz="1350" i="1">
                            <a:latin typeface="Cambria Math" panose="02040503050406030204" pitchFamily="18" charset="0"/>
                          </a:rPr>
                        </m:ctrlPr>
                      </m:sSupPr>
                      <m:e>
                        <m:r>
                          <a:rPr lang="el-GR" sz="1350" b="1" i="1">
                            <a:latin typeface="Cambria Math" panose="02040503050406030204" pitchFamily="18" charset="0"/>
                            <a:ea typeface="Cambria Math" panose="02040503050406030204" pitchFamily="18" charset="0"/>
                          </a:rPr>
                          <m:t>𝜱</m:t>
                        </m:r>
                      </m:e>
                      <m:sup>
                        <m:r>
                          <a:rPr lang="en-US" sz="1350" i="1">
                            <a:latin typeface="Cambria Math" panose="02040503050406030204" pitchFamily="18" charset="0"/>
                          </a:rPr>
                          <m:t>𝑇</m:t>
                        </m:r>
                      </m:sup>
                    </m:sSup>
                    <m:sSub>
                      <m:sSubPr>
                        <m:ctrlPr>
                          <a:rPr lang="en-US" sz="1350" i="1">
                            <a:latin typeface="Cambria Math" panose="02040503050406030204" pitchFamily="18" charset="0"/>
                          </a:rPr>
                        </m:ctrlPr>
                      </m:sSubPr>
                      <m:e>
                        <m:r>
                          <a:rPr lang="en-US" sz="1350" b="1" i="1">
                            <a:latin typeface="Cambria Math" panose="02040503050406030204" pitchFamily="18" charset="0"/>
                          </a:rPr>
                          <m:t>𝒇</m:t>
                        </m:r>
                      </m:e>
                      <m:sub>
                        <m:r>
                          <m:rPr>
                            <m:sty m:val="p"/>
                          </m:rPr>
                          <a:rPr lang="en-US" sz="1350">
                            <a:latin typeface="Cambria Math" panose="02040503050406030204" pitchFamily="18" charset="0"/>
                          </a:rPr>
                          <m:t>ext</m:t>
                        </m:r>
                      </m:sub>
                    </m:sSub>
                  </m:oMath>
                </a14:m>
                <a:endParaRPr lang="en-US" sz="1350" dirty="0"/>
              </a:p>
            </p:txBody>
          </p:sp>
        </mc:Choice>
        <mc:Fallback xmlns="">
          <p:sp>
            <p:nvSpPr>
              <p:cNvPr id="3" name="TextBox 2"/>
              <p:cNvSpPr txBox="1">
                <a:spLocks noRot="1" noChangeAspect="1" noMove="1" noResize="1" noEditPoints="1" noAdjustHandles="1" noChangeArrowheads="1" noChangeShapeType="1" noTextEdit="1"/>
              </p:cNvSpPr>
              <p:nvPr/>
            </p:nvSpPr>
            <p:spPr>
              <a:xfrm>
                <a:off x="5988608" y="3454412"/>
                <a:ext cx="2826251" cy="416332"/>
              </a:xfrm>
              <a:prstGeom prst="rect">
                <a:avLst/>
              </a:prstGeom>
              <a:blipFill>
                <a:blip r:embed="rId16"/>
                <a:stretch>
                  <a:fillRect b="-2941"/>
                </a:stretch>
              </a:blipFill>
            </p:spPr>
            <p:txBody>
              <a:bodyPr/>
              <a:lstStyle/>
              <a:p>
                <a:r>
                  <a:rPr lang="en-US">
                    <a:noFill/>
                  </a:rPr>
                  <a:t> </a:t>
                </a:r>
              </a:p>
            </p:txBody>
          </p:sp>
        </mc:Fallback>
      </mc:AlternateContent>
      <p:sp>
        <p:nvSpPr>
          <p:cNvPr id="89" name="Rectangle 88">
            <a:extLst>
              <a:ext uri="{FF2B5EF4-FFF2-40B4-BE49-F238E27FC236}">
                <a16:creationId xmlns:a16="http://schemas.microsoft.com/office/drawing/2014/main" id="{518398AA-A3AC-A645-B631-FBBBCA46EAA0}"/>
              </a:ext>
            </a:extLst>
          </p:cNvPr>
          <p:cNvSpPr/>
          <p:nvPr/>
        </p:nvSpPr>
        <p:spPr>
          <a:xfrm>
            <a:off x="4818218" y="4294200"/>
            <a:ext cx="3952442" cy="1445811"/>
          </a:xfrm>
          <a:prstGeom prst="rect">
            <a:avLst/>
          </a:prstGeom>
          <a:noFill/>
          <a:ln>
            <a:solidFill>
              <a:schemeClr val="bg1">
                <a:lumMod val="6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a:p>
        </p:txBody>
      </p:sp>
      <p:sp>
        <p:nvSpPr>
          <p:cNvPr id="90" name="TextBox 89">
            <a:extLst>
              <a:ext uri="{FF2B5EF4-FFF2-40B4-BE49-F238E27FC236}">
                <a16:creationId xmlns:a16="http://schemas.microsoft.com/office/drawing/2014/main" id="{9A6C5A8B-7EC0-5143-8E2D-A21A41ED90F8}"/>
              </a:ext>
            </a:extLst>
          </p:cNvPr>
          <p:cNvSpPr txBox="1"/>
          <p:nvPr/>
        </p:nvSpPr>
        <p:spPr>
          <a:xfrm>
            <a:off x="4848118" y="4311876"/>
            <a:ext cx="1339475" cy="738664"/>
          </a:xfrm>
          <a:prstGeom prst="rect">
            <a:avLst/>
          </a:prstGeom>
          <a:noFill/>
        </p:spPr>
        <p:txBody>
          <a:bodyPr wrap="square" rtlCol="0">
            <a:spAutoFit/>
          </a:bodyPr>
          <a:lstStyle/>
          <a:p>
            <a:r>
              <a:rPr lang="en-US" sz="1400" dirty="0">
                <a:latin typeface="Calibri" panose="020F0502020204030204" pitchFamily="34" charset="0"/>
                <a:cs typeface="Calibri" panose="020F0502020204030204" pitchFamily="34" charset="0"/>
              </a:rPr>
              <a:t>Hyper-reduce nonlinear  terms</a:t>
            </a:r>
          </a:p>
        </p:txBody>
      </p:sp>
      <p:grpSp>
        <p:nvGrpSpPr>
          <p:cNvPr id="91" name="Group 90">
            <a:extLst>
              <a:ext uri="{FF2B5EF4-FFF2-40B4-BE49-F238E27FC236}">
                <a16:creationId xmlns:a16="http://schemas.microsoft.com/office/drawing/2014/main" id="{46A00F36-9C40-F445-94D9-57D4913D50C3}"/>
              </a:ext>
            </a:extLst>
          </p:cNvPr>
          <p:cNvGrpSpPr/>
          <p:nvPr/>
        </p:nvGrpSpPr>
        <p:grpSpPr>
          <a:xfrm>
            <a:off x="7798450" y="4700338"/>
            <a:ext cx="742910" cy="894627"/>
            <a:chOff x="10442220" y="5268011"/>
            <a:chExt cx="990547" cy="1192836"/>
          </a:xfrm>
        </p:grpSpPr>
        <p:pic>
          <p:nvPicPr>
            <p:cNvPr id="93" name="Picture 92">
              <a:extLst>
                <a:ext uri="{FF2B5EF4-FFF2-40B4-BE49-F238E27FC236}">
                  <a16:creationId xmlns:a16="http://schemas.microsoft.com/office/drawing/2014/main" id="{EFA1DE02-8A6B-D341-BD27-92F2A2CCCC2F}"/>
                </a:ext>
              </a:extLst>
            </p:cNvPr>
            <p:cNvPicPr>
              <a:picLocks noChangeAspect="1"/>
            </p:cNvPicPr>
            <p:nvPr/>
          </p:nvPicPr>
          <p:blipFill>
            <a:blip r:embed="rId5"/>
            <a:stretch>
              <a:fillRect/>
            </a:stretch>
          </p:blipFill>
          <p:spPr>
            <a:xfrm>
              <a:off x="10442220" y="5350292"/>
              <a:ext cx="69389" cy="1054715"/>
            </a:xfrm>
            <a:prstGeom prst="rect">
              <a:avLst/>
            </a:prstGeom>
          </p:spPr>
        </p:pic>
        <p:pic>
          <p:nvPicPr>
            <p:cNvPr id="94" name="Picture 93">
              <a:extLst>
                <a:ext uri="{FF2B5EF4-FFF2-40B4-BE49-F238E27FC236}">
                  <a16:creationId xmlns:a16="http://schemas.microsoft.com/office/drawing/2014/main" id="{3A9F98B2-2FFA-9D45-B373-4CBCA8E07E6B}"/>
                </a:ext>
              </a:extLst>
            </p:cNvPr>
            <p:cNvPicPr>
              <a:picLocks noChangeAspect="1"/>
            </p:cNvPicPr>
            <p:nvPr/>
          </p:nvPicPr>
          <p:blipFill>
            <a:blip r:embed="rId17"/>
            <a:stretch>
              <a:fillRect/>
            </a:stretch>
          </p:blipFill>
          <p:spPr>
            <a:xfrm>
              <a:off x="10557387" y="5329804"/>
              <a:ext cx="117961" cy="1131043"/>
            </a:xfrm>
            <a:prstGeom prst="rect">
              <a:avLst/>
            </a:prstGeom>
          </p:spPr>
        </p:pic>
        <p:pic>
          <p:nvPicPr>
            <p:cNvPr id="95" name="Picture 94">
              <a:extLst>
                <a:ext uri="{FF2B5EF4-FFF2-40B4-BE49-F238E27FC236}">
                  <a16:creationId xmlns:a16="http://schemas.microsoft.com/office/drawing/2014/main" id="{5E330464-557A-824E-8A9B-BDC9C9C572DF}"/>
                </a:ext>
              </a:extLst>
            </p:cNvPr>
            <p:cNvPicPr>
              <a:picLocks noChangeAspect="1"/>
            </p:cNvPicPr>
            <p:nvPr/>
          </p:nvPicPr>
          <p:blipFill>
            <a:blip r:embed="rId18"/>
            <a:stretch>
              <a:fillRect/>
            </a:stretch>
          </p:blipFill>
          <p:spPr>
            <a:xfrm>
              <a:off x="10678836" y="5345362"/>
              <a:ext cx="291434" cy="1054715"/>
            </a:xfrm>
            <a:prstGeom prst="rect">
              <a:avLst/>
            </a:prstGeom>
          </p:spPr>
        </p:pic>
        <p:pic>
          <p:nvPicPr>
            <p:cNvPr id="96" name="Picture 95">
              <a:extLst>
                <a:ext uri="{FF2B5EF4-FFF2-40B4-BE49-F238E27FC236}">
                  <a16:creationId xmlns:a16="http://schemas.microsoft.com/office/drawing/2014/main" id="{348C4376-0654-334E-9A08-4DCCC24D105C}"/>
                </a:ext>
              </a:extLst>
            </p:cNvPr>
            <p:cNvPicPr>
              <a:picLocks noChangeAspect="1"/>
            </p:cNvPicPr>
            <p:nvPr/>
          </p:nvPicPr>
          <p:blipFill>
            <a:blip r:embed="rId19"/>
            <a:stretch>
              <a:fillRect/>
            </a:stretch>
          </p:blipFill>
          <p:spPr>
            <a:xfrm>
              <a:off x="10993900" y="5345362"/>
              <a:ext cx="69389" cy="291434"/>
            </a:xfrm>
            <a:prstGeom prst="rect">
              <a:avLst/>
            </a:prstGeom>
          </p:spPr>
        </p:pic>
        <p:pic>
          <p:nvPicPr>
            <p:cNvPr id="97" name="Picture 96">
              <a:extLst>
                <a:ext uri="{FF2B5EF4-FFF2-40B4-BE49-F238E27FC236}">
                  <a16:creationId xmlns:a16="http://schemas.microsoft.com/office/drawing/2014/main" id="{EC56761B-27F5-B446-92FE-C61F197D5DEC}"/>
                </a:ext>
              </a:extLst>
            </p:cNvPr>
            <p:cNvPicPr>
              <a:picLocks noChangeAspect="1"/>
            </p:cNvPicPr>
            <p:nvPr/>
          </p:nvPicPr>
          <p:blipFill>
            <a:blip r:embed="rId20"/>
            <a:stretch>
              <a:fillRect/>
            </a:stretch>
          </p:blipFill>
          <p:spPr>
            <a:xfrm>
              <a:off x="11213735" y="5345362"/>
              <a:ext cx="69389" cy="222045"/>
            </a:xfrm>
            <a:prstGeom prst="rect">
              <a:avLst/>
            </a:prstGeom>
          </p:spPr>
        </p:pic>
        <p:pic>
          <p:nvPicPr>
            <p:cNvPr id="98" name="Picture 97">
              <a:extLst>
                <a:ext uri="{FF2B5EF4-FFF2-40B4-BE49-F238E27FC236}">
                  <a16:creationId xmlns:a16="http://schemas.microsoft.com/office/drawing/2014/main" id="{0215BF6C-761C-F74A-B55A-714C50A36447}"/>
                </a:ext>
              </a:extLst>
            </p:cNvPr>
            <p:cNvPicPr>
              <a:picLocks noChangeAspect="1"/>
            </p:cNvPicPr>
            <p:nvPr/>
          </p:nvPicPr>
          <p:blipFill>
            <a:blip r:embed="rId21"/>
            <a:stretch>
              <a:fillRect/>
            </a:stretch>
          </p:blipFill>
          <p:spPr>
            <a:xfrm>
              <a:off x="11335622" y="5268011"/>
              <a:ext cx="97145" cy="1124104"/>
            </a:xfrm>
            <a:prstGeom prst="rect">
              <a:avLst/>
            </a:prstGeom>
          </p:spPr>
        </p:pic>
      </p:grpSp>
      <p:pic>
        <p:nvPicPr>
          <p:cNvPr id="107" name="Picture 106">
            <a:extLst>
              <a:ext uri="{FF2B5EF4-FFF2-40B4-BE49-F238E27FC236}">
                <a16:creationId xmlns:a16="http://schemas.microsoft.com/office/drawing/2014/main" id="{5D3D39F7-3DB6-9A41-820E-77EAD74F5EA3}"/>
              </a:ext>
            </a:extLst>
          </p:cNvPr>
          <p:cNvPicPr>
            <a:picLocks noChangeAspect="1"/>
          </p:cNvPicPr>
          <p:nvPr/>
        </p:nvPicPr>
        <p:blipFill>
          <a:blip r:embed="rId22"/>
          <a:stretch>
            <a:fillRect/>
          </a:stretch>
        </p:blipFill>
        <p:spPr>
          <a:xfrm>
            <a:off x="6950416" y="4764966"/>
            <a:ext cx="791036" cy="296639"/>
          </a:xfrm>
          <a:prstGeom prst="rect">
            <a:avLst/>
          </a:prstGeom>
        </p:spPr>
      </p:pic>
      <p:pic>
        <p:nvPicPr>
          <p:cNvPr id="108" name="Picture 107">
            <a:extLst>
              <a:ext uri="{FF2B5EF4-FFF2-40B4-BE49-F238E27FC236}">
                <a16:creationId xmlns:a16="http://schemas.microsoft.com/office/drawing/2014/main" id="{61AB5055-F37E-5248-8315-01A41201F5F0}"/>
              </a:ext>
            </a:extLst>
          </p:cNvPr>
          <p:cNvPicPr>
            <a:picLocks noChangeAspect="1"/>
          </p:cNvPicPr>
          <p:nvPr/>
        </p:nvPicPr>
        <p:blipFill>
          <a:blip r:embed="rId23"/>
          <a:stretch>
            <a:fillRect/>
          </a:stretch>
        </p:blipFill>
        <p:spPr>
          <a:xfrm>
            <a:off x="7801051" y="4826006"/>
            <a:ext cx="46838" cy="723382"/>
          </a:xfrm>
          <a:prstGeom prst="rect">
            <a:avLst/>
          </a:prstGeom>
        </p:spPr>
      </p:pic>
      <mc:AlternateContent xmlns:mc="http://schemas.openxmlformats.org/markup-compatibility/2006" xmlns:a14="http://schemas.microsoft.com/office/drawing/2010/main">
        <mc:Choice Requires="a14">
          <p:sp>
            <p:nvSpPr>
              <p:cNvPr id="109" name="Rectangle 108"/>
              <p:cNvSpPr/>
              <p:nvPr/>
            </p:nvSpPr>
            <p:spPr>
              <a:xfrm>
                <a:off x="5976108" y="4362370"/>
                <a:ext cx="2586477" cy="300082"/>
              </a:xfrm>
              <a:prstGeom prst="rect">
                <a:avLst/>
              </a:prstGeom>
            </p:spPr>
            <p:txBody>
              <a:bodyPr wrap="none">
                <a:spAutoFit/>
              </a:bodyPr>
              <a:lstStyle/>
              <a:p>
                <a:pPr/>
                <a14:m>
                  <m:oMathPara xmlns:m="http://schemas.openxmlformats.org/officeDocument/2006/math">
                    <m:oMathParaPr>
                      <m:jc m:val="centerGroup"/>
                    </m:oMathParaPr>
                    <m:oMath xmlns:m="http://schemas.openxmlformats.org/officeDocument/2006/math">
                      <m:sSub>
                        <m:sSubPr>
                          <m:ctrlPr>
                            <a:rPr lang="en-US" sz="1350" i="1">
                              <a:latin typeface="Cambria Math" panose="02040503050406030204" pitchFamily="18" charset="0"/>
                            </a:rPr>
                          </m:ctrlPr>
                        </m:sSubPr>
                        <m:e>
                          <m:r>
                            <a:rPr lang="en-US" sz="1350" b="1" i="1">
                              <a:latin typeface="Cambria Math" panose="02040503050406030204" pitchFamily="18" charset="0"/>
                            </a:rPr>
                            <m:t>𝒇</m:t>
                          </m:r>
                        </m:e>
                        <m:sub>
                          <m:r>
                            <m:rPr>
                              <m:sty m:val="p"/>
                            </m:rPr>
                            <a:rPr lang="en-US" sz="1350">
                              <a:latin typeface="Cambria Math" panose="02040503050406030204" pitchFamily="18" charset="0"/>
                            </a:rPr>
                            <m:t>int</m:t>
                          </m:r>
                        </m:sub>
                      </m:sSub>
                      <m:d>
                        <m:dPr>
                          <m:ctrlPr>
                            <a:rPr lang="en-US" sz="1350" i="1">
                              <a:latin typeface="Cambria Math" panose="02040503050406030204" pitchFamily="18" charset="0"/>
                            </a:rPr>
                          </m:ctrlPr>
                        </m:dPr>
                        <m:e>
                          <m:r>
                            <a:rPr lang="el-GR" sz="1350" b="1" i="1">
                              <a:latin typeface="Cambria Math" panose="02040503050406030204" pitchFamily="18" charset="0"/>
                              <a:ea typeface="Cambria Math" panose="02040503050406030204" pitchFamily="18" charset="0"/>
                            </a:rPr>
                            <m:t>𝜱</m:t>
                          </m:r>
                          <m:acc>
                            <m:accPr>
                              <m:chr m:val="̂"/>
                              <m:ctrlPr>
                                <a:rPr lang="en-US" sz="1350" i="1">
                                  <a:latin typeface="Cambria Math" panose="02040503050406030204" pitchFamily="18" charset="0"/>
                                </a:rPr>
                              </m:ctrlPr>
                            </m:accPr>
                            <m:e>
                              <m:r>
                                <a:rPr lang="en-US" sz="1350" b="1" i="1">
                                  <a:latin typeface="Cambria Math" panose="02040503050406030204" pitchFamily="18" charset="0"/>
                                </a:rPr>
                                <m:t>𝒙</m:t>
                              </m:r>
                            </m:e>
                          </m:acc>
                        </m:e>
                      </m:d>
                      <m:r>
                        <a:rPr lang="en-US" sz="1350" b="1" i="1">
                          <a:latin typeface="Cambria Math" panose="02040503050406030204" pitchFamily="18" charset="0"/>
                          <a:ea typeface="Cambria Math" panose="02040503050406030204" pitchFamily="18" charset="0"/>
                        </a:rPr>
                        <m:t>≈    </m:t>
                      </m:r>
                      <m:r>
                        <a:rPr lang="en-US" sz="1350" b="1" i="1">
                          <a:latin typeface="Cambria Math" panose="02040503050406030204" pitchFamily="18" charset="0"/>
                          <a:ea typeface="Cambria Math" panose="02040503050406030204" pitchFamily="18" charset="0"/>
                        </a:rPr>
                        <m:t>𝑨</m:t>
                      </m:r>
                      <m:r>
                        <a:rPr lang="en-US" sz="1350" b="1" i="1">
                          <a:latin typeface="Cambria Math" panose="02040503050406030204" pitchFamily="18" charset="0"/>
                          <a:ea typeface="Cambria Math" panose="02040503050406030204" pitchFamily="18" charset="0"/>
                        </a:rPr>
                        <m:t>              </m:t>
                      </m:r>
                      <m:sSub>
                        <m:sSubPr>
                          <m:ctrlPr>
                            <a:rPr lang="en-US" sz="1350" i="1">
                              <a:latin typeface="Cambria Math" panose="02040503050406030204" pitchFamily="18" charset="0"/>
                            </a:rPr>
                          </m:ctrlPr>
                        </m:sSubPr>
                        <m:e>
                          <m:r>
                            <a:rPr lang="en-US" sz="1350" b="1" i="1">
                              <a:latin typeface="Cambria Math" panose="02040503050406030204" pitchFamily="18" charset="0"/>
                            </a:rPr>
                            <m:t>𝒇</m:t>
                          </m:r>
                        </m:e>
                        <m:sub>
                          <m:r>
                            <m:rPr>
                              <m:sty m:val="p"/>
                            </m:rPr>
                            <a:rPr lang="en-US" sz="1350">
                              <a:latin typeface="Cambria Math" panose="02040503050406030204" pitchFamily="18" charset="0"/>
                            </a:rPr>
                            <m:t>int</m:t>
                          </m:r>
                        </m:sub>
                      </m:sSub>
                      <m:d>
                        <m:dPr>
                          <m:ctrlPr>
                            <a:rPr lang="en-US" sz="1350" i="1">
                              <a:latin typeface="Cambria Math" panose="02040503050406030204" pitchFamily="18" charset="0"/>
                            </a:rPr>
                          </m:ctrlPr>
                        </m:dPr>
                        <m:e>
                          <m:r>
                            <a:rPr lang="el-GR" sz="1350" b="1" i="1">
                              <a:latin typeface="Cambria Math" panose="02040503050406030204" pitchFamily="18" charset="0"/>
                              <a:ea typeface="Cambria Math" panose="02040503050406030204" pitchFamily="18" charset="0"/>
                            </a:rPr>
                            <m:t>𝜱</m:t>
                          </m:r>
                          <m:acc>
                            <m:accPr>
                              <m:chr m:val="̂"/>
                              <m:ctrlPr>
                                <a:rPr lang="en-US" sz="1350" i="1">
                                  <a:latin typeface="Cambria Math" panose="02040503050406030204" pitchFamily="18" charset="0"/>
                                </a:rPr>
                              </m:ctrlPr>
                            </m:accPr>
                            <m:e>
                              <m:r>
                                <a:rPr lang="en-US" sz="1350" b="1" i="1">
                                  <a:latin typeface="Cambria Math" panose="02040503050406030204" pitchFamily="18" charset="0"/>
                                </a:rPr>
                                <m:t>𝒙</m:t>
                              </m:r>
                            </m:e>
                          </m:acc>
                        </m:e>
                      </m:d>
                    </m:oMath>
                  </m:oMathPara>
                </a14:m>
                <a:endParaRPr lang="en-US" sz="1350" dirty="0"/>
              </a:p>
            </p:txBody>
          </p:sp>
        </mc:Choice>
        <mc:Fallback xmlns="">
          <p:sp>
            <p:nvSpPr>
              <p:cNvPr id="109" name="Rectangle 108"/>
              <p:cNvSpPr>
                <a:spLocks noRot="1" noChangeAspect="1" noMove="1" noResize="1" noEditPoints="1" noAdjustHandles="1" noChangeArrowheads="1" noChangeShapeType="1" noTextEdit="1"/>
              </p:cNvSpPr>
              <p:nvPr/>
            </p:nvSpPr>
            <p:spPr>
              <a:xfrm>
                <a:off x="5976108" y="4362370"/>
                <a:ext cx="2586477" cy="300082"/>
              </a:xfrm>
              <a:prstGeom prst="rect">
                <a:avLst/>
              </a:prstGeom>
              <a:blipFill>
                <a:blip r:embed="rId24"/>
                <a:stretch>
                  <a:fillRect r="-6118" b="-10204"/>
                </a:stretch>
              </a:blipFill>
            </p:spPr>
            <p:txBody>
              <a:bodyPr/>
              <a:lstStyle/>
              <a:p>
                <a:r>
                  <a:rPr lang="en-US">
                    <a:noFill/>
                  </a:rPr>
                  <a:t> </a:t>
                </a:r>
              </a:p>
            </p:txBody>
          </p:sp>
        </mc:Fallback>
      </mc:AlternateContent>
      <p:pic>
        <p:nvPicPr>
          <p:cNvPr id="110" name="Picture 109">
            <a:extLst>
              <a:ext uri="{FF2B5EF4-FFF2-40B4-BE49-F238E27FC236}">
                <a16:creationId xmlns:a16="http://schemas.microsoft.com/office/drawing/2014/main" id="{AD7C3F2D-761B-4EFB-BFE2-6B0FCD17F44B}"/>
              </a:ext>
            </a:extLst>
          </p:cNvPr>
          <p:cNvPicPr>
            <a:picLocks noChangeAspect="1"/>
          </p:cNvPicPr>
          <p:nvPr/>
        </p:nvPicPr>
        <p:blipFill>
          <a:blip r:embed="rId25"/>
          <a:stretch>
            <a:fillRect/>
          </a:stretch>
        </p:blipFill>
        <p:spPr>
          <a:xfrm>
            <a:off x="4899957" y="4977867"/>
            <a:ext cx="759365" cy="439533"/>
          </a:xfrm>
          <a:prstGeom prst="rect">
            <a:avLst/>
          </a:prstGeom>
        </p:spPr>
      </p:pic>
      <p:pic>
        <p:nvPicPr>
          <p:cNvPr id="111" name="Picture 110">
            <a:extLst>
              <a:ext uri="{FF2B5EF4-FFF2-40B4-BE49-F238E27FC236}">
                <a16:creationId xmlns:a16="http://schemas.microsoft.com/office/drawing/2014/main" id="{1BC5B393-D193-48D4-A675-EA894C0F1C67}"/>
              </a:ext>
            </a:extLst>
          </p:cNvPr>
          <p:cNvPicPr>
            <a:picLocks noChangeAspect="1"/>
          </p:cNvPicPr>
          <p:nvPr/>
        </p:nvPicPr>
        <p:blipFill>
          <a:blip r:embed="rId26"/>
          <a:stretch>
            <a:fillRect/>
          </a:stretch>
        </p:blipFill>
        <p:spPr>
          <a:xfrm>
            <a:off x="5775392" y="4936457"/>
            <a:ext cx="770586" cy="439533"/>
          </a:xfrm>
          <a:prstGeom prst="rect">
            <a:avLst/>
          </a:prstGeom>
        </p:spPr>
      </p:pic>
      <p:sp>
        <p:nvSpPr>
          <p:cNvPr id="112" name="TextBox 111">
            <a:extLst>
              <a:ext uri="{FF2B5EF4-FFF2-40B4-BE49-F238E27FC236}">
                <a16:creationId xmlns:a16="http://schemas.microsoft.com/office/drawing/2014/main" id="{BF4BA7D5-D11D-4283-A433-CFBA9DD44E3D}"/>
              </a:ext>
            </a:extLst>
          </p:cNvPr>
          <p:cNvSpPr txBox="1"/>
          <p:nvPr/>
        </p:nvSpPr>
        <p:spPr>
          <a:xfrm>
            <a:off x="4874308" y="5408143"/>
            <a:ext cx="2126778" cy="276999"/>
          </a:xfrm>
          <a:prstGeom prst="rect">
            <a:avLst/>
          </a:prstGeom>
          <a:noFill/>
        </p:spPr>
        <p:txBody>
          <a:bodyPr wrap="square" rtlCol="0">
            <a:spAutoFit/>
          </a:bodyPr>
          <a:lstStyle/>
          <a:p>
            <a:r>
              <a:rPr lang="en-US" sz="1200" dirty="0">
                <a:latin typeface="Calibri" panose="020F0502020204030204" pitchFamily="34" charset="0"/>
                <a:cs typeface="Calibri" panose="020F0502020204030204" pitchFamily="34" charset="0"/>
              </a:rPr>
              <a:t>Hyper-reduction/sample mesh</a:t>
            </a:r>
          </a:p>
        </p:txBody>
      </p:sp>
      <p:sp>
        <p:nvSpPr>
          <p:cNvPr id="2" name="TextBox 1">
            <a:extLst>
              <a:ext uri="{FF2B5EF4-FFF2-40B4-BE49-F238E27FC236}">
                <a16:creationId xmlns:a16="http://schemas.microsoft.com/office/drawing/2014/main" id="{238BF5D0-7231-4DBC-A809-D190C85BEB0D}"/>
              </a:ext>
            </a:extLst>
          </p:cNvPr>
          <p:cNvSpPr txBox="1"/>
          <p:nvPr/>
        </p:nvSpPr>
        <p:spPr>
          <a:xfrm>
            <a:off x="289771" y="6062688"/>
            <a:ext cx="8650394" cy="400110"/>
          </a:xfrm>
          <a:prstGeom prst="rect">
            <a:avLst/>
          </a:prstGeom>
          <a:noFill/>
        </p:spPr>
        <p:txBody>
          <a:bodyPr wrap="square" rtlCol="0">
            <a:spAutoFit/>
          </a:bodyPr>
          <a:lstStyle/>
          <a:p>
            <a:pPr algn="ctr"/>
            <a:r>
              <a:rPr lang="en-US" sz="2000" dirty="0">
                <a:latin typeface="Calibri" panose="020F0502020204030204" pitchFamily="34" charset="0"/>
                <a:cs typeface="Calibri" panose="020F0502020204030204" pitchFamily="34" charset="0"/>
              </a:rPr>
              <a:t>ROM = Projection-Based Reduced Order Model.  HROM = Hyper-Reduced ROM</a:t>
            </a:r>
          </a:p>
        </p:txBody>
      </p:sp>
    </p:spTree>
    <p:extLst>
      <p:ext uri="{BB962C8B-B14F-4D97-AF65-F5344CB8AC3E}">
        <p14:creationId xmlns:p14="http://schemas.microsoft.com/office/powerpoint/2010/main" val="1977357154"/>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7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Slide Number Placeholder 3">
            <a:extLst>
              <a:ext uri="{FF2B5EF4-FFF2-40B4-BE49-F238E27FC236}">
                <a16:creationId xmlns:a16="http://schemas.microsoft.com/office/drawing/2014/main" id="{82FD5723-502C-46C5-A627-0508C05AAF47}"/>
              </a:ext>
            </a:extLst>
          </p:cNvPr>
          <p:cNvSpPr>
            <a:spLocks noGrp="1"/>
          </p:cNvSpPr>
          <p:nvPr>
            <p:ph type="sldNum" sz="quarter" idx="12"/>
          </p:nvPr>
        </p:nvSpPr>
        <p:spPr/>
        <p:txBody>
          <a:bodyPr/>
          <a:lstStyle/>
          <a:p>
            <a:fld id="{6113E31D-E2AB-40D1-8B51-AFA5AFEF393A}" type="slidenum">
              <a:rPr lang="en-US" smtClean="0"/>
              <a:t>75</a:t>
            </a:fld>
            <a:endParaRPr lang="en-US" dirty="0"/>
          </a:p>
        </p:txBody>
      </p:sp>
      <p:sp>
        <p:nvSpPr>
          <p:cNvPr id="5" name="Title 1">
            <a:extLst>
              <a:ext uri="{FF2B5EF4-FFF2-40B4-BE49-F238E27FC236}">
                <a16:creationId xmlns:a16="http://schemas.microsoft.com/office/drawing/2014/main" id="{FC6EE5A9-F928-4BF3-A50A-4AAEC01ADAB6}"/>
              </a:ext>
            </a:extLst>
          </p:cNvPr>
          <p:cNvSpPr>
            <a:spLocks noGrp="1"/>
          </p:cNvSpPr>
          <p:nvPr>
            <p:ph type="title"/>
          </p:nvPr>
        </p:nvSpPr>
        <p:spPr>
          <a:xfrm>
            <a:off x="205988" y="429213"/>
            <a:ext cx="7853706" cy="427669"/>
          </a:xfrm>
        </p:spPr>
        <p:txBody>
          <a:bodyPr/>
          <a:lstStyle/>
          <a:p>
            <a:r>
              <a:rPr lang="en-US" sz="3600" dirty="0">
                <a:solidFill>
                  <a:schemeClr val="tx1"/>
                </a:solidFill>
              </a:rPr>
              <a:t>Schwarz Extensions to FOM-ROM and ROM-ROM Couplings</a:t>
            </a:r>
          </a:p>
        </p:txBody>
      </p:sp>
      <mc:AlternateContent xmlns:mc="http://schemas.openxmlformats.org/markup-compatibility/2006" xmlns:a14="http://schemas.microsoft.com/office/drawing/2010/main">
        <mc:Choice Requires="a14">
          <p:sp>
            <p:nvSpPr>
              <p:cNvPr id="2" name="TextBox 1"/>
              <p:cNvSpPr txBox="1"/>
              <p:nvPr/>
            </p:nvSpPr>
            <p:spPr>
              <a:xfrm>
                <a:off x="20548" y="955876"/>
                <a:ext cx="8869680" cy="1292662"/>
              </a:xfrm>
              <a:prstGeom prst="rect">
                <a:avLst/>
              </a:prstGeom>
              <a:noFill/>
            </p:spPr>
            <p:txBody>
              <a:bodyPr wrap="square" rtlCol="0">
                <a:spAutoFit/>
              </a:bodyPr>
              <a:lstStyle/>
              <a:p>
                <a:endParaRPr lang="en-US" b="1" dirty="0">
                  <a:solidFill>
                    <a:srgbClr val="0070C0"/>
                  </a:solidFill>
                  <a:latin typeface="Calibri" panose="020F0502020204030204" pitchFamily="34" charset="0"/>
                  <a:cs typeface="Calibri" panose="020F0502020204030204" pitchFamily="34" charset="0"/>
                </a:endParaRPr>
              </a:p>
              <a:p>
                <a:r>
                  <a:rPr lang="en-US" sz="2000" b="1" i="1" dirty="0">
                    <a:solidFill>
                      <a:srgbClr val="0070C0"/>
                    </a:solidFill>
                    <a:latin typeface="Calibri" panose="020F0502020204030204" pitchFamily="34" charset="0"/>
                    <a:cs typeface="Calibri" panose="020F0502020204030204" pitchFamily="34" charset="0"/>
                  </a:rPr>
                  <a:t>Enforcement of Dirichlet boundary conditions (DBCs) in ROM at indices </a:t>
                </a:r>
                <a14:m>
                  <m:oMath xmlns:m="http://schemas.openxmlformats.org/officeDocument/2006/math">
                    <m:sSub>
                      <m:sSubPr>
                        <m:ctrlPr>
                          <a:rPr lang="en-US" sz="2000" b="1" i="1">
                            <a:solidFill>
                              <a:srgbClr val="0070C0"/>
                            </a:solidFill>
                            <a:latin typeface="Cambria Math" panose="02040503050406030204" pitchFamily="18" charset="0"/>
                          </a:rPr>
                        </m:ctrlPr>
                      </m:sSubPr>
                      <m:e>
                        <m:r>
                          <a:rPr lang="en-US" sz="2000" b="1" i="1">
                            <a:solidFill>
                              <a:srgbClr val="0070C0"/>
                            </a:solidFill>
                            <a:latin typeface="Cambria Math" panose="02040503050406030204" pitchFamily="18" charset="0"/>
                          </a:rPr>
                          <m:t>𝒊</m:t>
                        </m:r>
                      </m:e>
                      <m:sub>
                        <m:r>
                          <m:rPr>
                            <m:sty m:val="p"/>
                          </m:rPr>
                          <a:rPr lang="en-US" sz="2000">
                            <a:solidFill>
                              <a:srgbClr val="0070C0"/>
                            </a:solidFill>
                            <a:latin typeface="Cambria Math" panose="02040503050406030204" pitchFamily="18" charset="0"/>
                          </a:rPr>
                          <m:t>Dir</m:t>
                        </m:r>
                      </m:sub>
                    </m:sSub>
                  </m:oMath>
                </a14:m>
                <a:endParaRPr lang="en-US" sz="2000" b="1" i="1" dirty="0">
                  <a:solidFill>
                    <a:srgbClr val="0070C0"/>
                  </a:solidFill>
                  <a:latin typeface="Calibri" panose="020F0502020204030204" pitchFamily="34" charset="0"/>
                  <a:cs typeface="Calibri" panose="020F0502020204030204" pitchFamily="34" charset="0"/>
                </a:endParaRPr>
              </a:p>
              <a:p>
                <a:pPr marL="257175" indent="-257175">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57175" indent="-257175">
                  <a:buFont typeface="Arial" panose="020B0604020202020204" pitchFamily="34" charset="0"/>
                  <a:buChar char="•"/>
                </a:pPr>
                <a:r>
                  <a:rPr lang="en-US" dirty="0">
                    <a:latin typeface="Calibri" panose="020F0502020204030204" pitchFamily="34" charset="0"/>
                    <a:cs typeface="Calibri" panose="020F0502020204030204" pitchFamily="34" charset="0"/>
                  </a:rPr>
                  <a:t>Method I in [</a:t>
                </a:r>
                <a:r>
                  <a:rPr lang="en-US" dirty="0" err="1">
                    <a:latin typeface="Calibri" panose="020F0502020204030204" pitchFamily="34" charset="0"/>
                    <a:cs typeface="Calibri" panose="020F0502020204030204" pitchFamily="34" charset="0"/>
                  </a:rPr>
                  <a:t>Gunzburger</a:t>
                </a:r>
                <a:r>
                  <a:rPr lang="en-US" dirty="0">
                    <a:latin typeface="Calibri" panose="020F0502020204030204" pitchFamily="34" charset="0"/>
                    <a:cs typeface="Calibri" panose="020F0502020204030204" pitchFamily="34" charset="0"/>
                  </a:rPr>
                  <a:t> </a:t>
                </a:r>
                <a:r>
                  <a:rPr lang="en-US" i="1" dirty="0">
                    <a:latin typeface="Calibri" panose="020F0502020204030204" pitchFamily="34" charset="0"/>
                    <a:cs typeface="Calibri" panose="020F0502020204030204" pitchFamily="34" charset="0"/>
                  </a:rPr>
                  <a:t>et al. </a:t>
                </a:r>
                <a:r>
                  <a:rPr lang="en-US" dirty="0">
                    <a:latin typeface="Calibri" panose="020F0502020204030204" pitchFamily="34" charset="0"/>
                    <a:cs typeface="Calibri" panose="020F0502020204030204" pitchFamily="34" charset="0"/>
                  </a:rPr>
                  <a:t>2007] is employed </a:t>
                </a:r>
              </a:p>
              <a:p>
                <a:endParaRPr lang="en-US" dirty="0">
                  <a:latin typeface="Calibri" panose="020F0502020204030204" pitchFamily="34" charset="0"/>
                  <a:cs typeface="Calibri" panose="020F0502020204030204" pitchFamily="34" charset="0"/>
                </a:endParaRPr>
              </a:p>
            </p:txBody>
          </p:sp>
        </mc:Choice>
        <mc:Fallback xmlns="">
          <p:sp>
            <p:nvSpPr>
              <p:cNvPr id="2" name="TextBox 1"/>
              <p:cNvSpPr txBox="1">
                <a:spLocks noRot="1" noChangeAspect="1" noMove="1" noResize="1" noEditPoints="1" noAdjustHandles="1" noChangeArrowheads="1" noChangeShapeType="1" noTextEdit="1"/>
              </p:cNvSpPr>
              <p:nvPr/>
            </p:nvSpPr>
            <p:spPr>
              <a:xfrm>
                <a:off x="20548" y="955876"/>
                <a:ext cx="8869680" cy="1292662"/>
              </a:xfrm>
              <a:prstGeom prst="rect">
                <a:avLst/>
              </a:prstGeom>
              <a:blipFill>
                <a:blip r:embed="rId3"/>
                <a:stretch>
                  <a:fillRect l="-687"/>
                </a:stretch>
              </a:blipFill>
            </p:spPr>
            <p:txBody>
              <a:bodyPr/>
              <a:lstStyle/>
              <a:p>
                <a:r>
                  <a:rPr lang="en-US">
                    <a:noFill/>
                  </a:rPr>
                  <a:t> </a:t>
                </a:r>
              </a:p>
            </p:txBody>
          </p:sp>
        </mc:Fallback>
      </mc:AlternateContent>
      <p:sp>
        <p:nvSpPr>
          <p:cNvPr id="8" name="TextBox 7">
            <a:extLst>
              <a:ext uri="{FF2B5EF4-FFF2-40B4-BE49-F238E27FC236}">
                <a16:creationId xmlns:a16="http://schemas.microsoft.com/office/drawing/2014/main" id="{38D52781-F021-4DA5-84BC-0E26EC4A5161}"/>
              </a:ext>
            </a:extLst>
          </p:cNvPr>
          <p:cNvSpPr txBox="1"/>
          <p:nvPr/>
        </p:nvSpPr>
        <p:spPr>
          <a:xfrm>
            <a:off x="28201" y="3020414"/>
            <a:ext cx="9087598" cy="1161857"/>
          </a:xfrm>
          <a:prstGeom prst="rect">
            <a:avLst/>
          </a:prstGeom>
          <a:noFill/>
        </p:spPr>
        <p:txBody>
          <a:bodyPr wrap="square">
            <a:spAutoFit/>
          </a:bodyPr>
          <a:lstStyle/>
          <a:p>
            <a:r>
              <a:rPr lang="en-US" sz="2000" b="1" i="1" dirty="0">
                <a:solidFill>
                  <a:srgbClr val="0070C0"/>
                </a:solidFill>
                <a:latin typeface="Calibri" panose="020F0502020204030204" pitchFamily="34" charset="0"/>
                <a:cs typeface="Calibri" panose="020F0502020204030204" pitchFamily="34" charset="0"/>
              </a:rPr>
              <a:t>Choice of domain decomposition</a:t>
            </a:r>
          </a:p>
          <a:p>
            <a:pPr marL="257175" indent="-257175">
              <a:buFont typeface="Arial" panose="020B0604020202020204" pitchFamily="34" charset="0"/>
              <a:buChar char="•"/>
            </a:pPr>
            <a:endParaRPr lang="en-US" sz="300" dirty="0">
              <a:latin typeface="Calibri" panose="020F0502020204030204" pitchFamily="34" charset="0"/>
              <a:cs typeface="Calibri" panose="020F0502020204030204" pitchFamily="34" charset="0"/>
            </a:endParaRPr>
          </a:p>
          <a:p>
            <a:pPr marL="257175" indent="-257175">
              <a:buFont typeface="Arial" panose="020B0604020202020204" pitchFamily="34" charset="0"/>
              <a:buChar char="•"/>
            </a:pPr>
            <a:r>
              <a:rPr lang="en-US" dirty="0">
                <a:latin typeface="Calibri" panose="020F0502020204030204" pitchFamily="34" charset="0"/>
                <a:cs typeface="Calibri" panose="020F0502020204030204" pitchFamily="34" charset="0"/>
              </a:rPr>
              <a:t>Error-based indicators that help decide in what region of the domain a ROM can be viable  should drive domain decomposition (future work) [Bergmann </a:t>
            </a:r>
            <a:r>
              <a:rPr lang="en-US" i="1" dirty="0">
                <a:latin typeface="Calibri" panose="020F0502020204030204" pitchFamily="34" charset="0"/>
                <a:cs typeface="Calibri" panose="020F0502020204030204" pitchFamily="34" charset="0"/>
              </a:rPr>
              <a:t>et al. </a:t>
            </a:r>
            <a:r>
              <a:rPr lang="en-US" dirty="0">
                <a:latin typeface="Calibri" panose="020F0502020204030204" pitchFamily="34" charset="0"/>
                <a:cs typeface="Calibri" panose="020F0502020204030204" pitchFamily="34" charset="0"/>
              </a:rPr>
              <a:t>2018]</a:t>
            </a:r>
          </a:p>
          <a:p>
            <a:pPr marL="600075" lvl="1" indent="-257175">
              <a:buFont typeface="Arial" panose="020B0604020202020204" pitchFamily="34" charset="0"/>
              <a:buChar char="•"/>
            </a:pPr>
            <a:endParaRPr lang="en-US" sz="750" dirty="0">
              <a:latin typeface="Calibri" panose="020F0502020204030204" pitchFamily="34" charset="0"/>
              <a:cs typeface="Calibri" panose="020F0502020204030204" pitchFamily="34" charset="0"/>
            </a:endParaRPr>
          </a:p>
          <a:p>
            <a:pPr marL="600075" lvl="1" indent="-257175">
              <a:buFont typeface="Arial" panose="020B0604020202020204" pitchFamily="34" charset="0"/>
              <a:buChar char="•"/>
            </a:pPr>
            <a:endParaRPr lang="en-US" sz="300" dirty="0">
              <a:latin typeface="Calibri" panose="020F0502020204030204" pitchFamily="34" charset="0"/>
              <a:cs typeface="Calibri" panose="020F0502020204030204" pitchFamily="34" charset="0"/>
            </a:endParaRPr>
          </a:p>
        </p:txBody>
      </p:sp>
      <mc:AlternateContent xmlns:mc="http://schemas.openxmlformats.org/markup-compatibility/2006" xmlns:a14="http://schemas.microsoft.com/office/drawing/2010/main">
        <mc:Choice Requires="a14">
          <p:sp>
            <p:nvSpPr>
              <p:cNvPr id="6" name="TextBox 5">
                <a:extLst>
                  <a:ext uri="{FF2B5EF4-FFF2-40B4-BE49-F238E27FC236}">
                    <a16:creationId xmlns:a16="http://schemas.microsoft.com/office/drawing/2014/main" id="{FFC1C30D-2C1A-4749-9201-3D68FFC632A8}"/>
                  </a:ext>
                </a:extLst>
              </p:cNvPr>
              <p:cNvSpPr txBox="1"/>
              <p:nvPr/>
            </p:nvSpPr>
            <p:spPr>
              <a:xfrm>
                <a:off x="1675812" y="1959665"/>
                <a:ext cx="6383882" cy="584775"/>
              </a:xfrm>
              <a:prstGeom prst="rect">
                <a:avLst/>
              </a:prstGeom>
              <a:noFill/>
            </p:spPr>
            <p:txBody>
              <a:bodyPr wrap="square" rtlCol="0">
                <a:spAutoFit/>
              </a:bodyPr>
              <a:lstStyle/>
              <a:p>
                <a14:m>
                  <m:oMath xmlns:m="http://schemas.openxmlformats.org/officeDocument/2006/math">
                    <m:r>
                      <a:rPr lang="en-US" sz="1600" b="1" i="1" smtClean="0">
                        <a:latin typeface="Cambria Math" panose="02040503050406030204" pitchFamily="18" charset="0"/>
                      </a:rPr>
                      <m:t>𝒖</m:t>
                    </m:r>
                    <m:r>
                      <a:rPr lang="en-US" sz="1600" b="1" i="1">
                        <a:latin typeface="Cambria Math" panose="02040503050406030204" pitchFamily="18" charset="0"/>
                      </a:rPr>
                      <m:t>(</m:t>
                    </m:r>
                    <m:r>
                      <a:rPr lang="en-US" sz="1600" i="1">
                        <a:latin typeface="Cambria Math" panose="02040503050406030204" pitchFamily="18" charset="0"/>
                      </a:rPr>
                      <m:t>𝑡</m:t>
                    </m:r>
                    <m:r>
                      <a:rPr lang="en-US" sz="1600" b="1" i="1">
                        <a:latin typeface="Cambria Math" panose="02040503050406030204" pitchFamily="18" charset="0"/>
                      </a:rPr>
                      <m:t>)</m:t>
                    </m:r>
                    <m:r>
                      <a:rPr lang="en-US" sz="1600" b="1" i="1">
                        <a:latin typeface="Cambria Math" panose="02040503050406030204" pitchFamily="18" charset="0"/>
                        <a:ea typeface="Cambria Math" panose="02040503050406030204" pitchFamily="18" charset="0"/>
                      </a:rPr>
                      <m:t>≈</m:t>
                    </m:r>
                    <m:acc>
                      <m:accPr>
                        <m:chr m:val="̅"/>
                        <m:ctrlPr>
                          <a:rPr lang="en-US" sz="1600" b="1" i="1">
                            <a:latin typeface="Cambria Math" panose="02040503050406030204" pitchFamily="18" charset="0"/>
                          </a:rPr>
                        </m:ctrlPr>
                      </m:accPr>
                      <m:e>
                        <m:r>
                          <a:rPr lang="en-US" sz="1600" b="1" i="1" smtClean="0">
                            <a:latin typeface="Cambria Math" panose="02040503050406030204" pitchFamily="18" charset="0"/>
                          </a:rPr>
                          <m:t>𝒖</m:t>
                        </m:r>
                      </m:e>
                    </m:acc>
                    <m:r>
                      <a:rPr lang="en-US" sz="1600" i="1">
                        <a:latin typeface="Cambria Math" panose="02040503050406030204" pitchFamily="18" charset="0"/>
                      </a:rPr>
                      <m:t>+</m:t>
                    </m:r>
                    <m:r>
                      <a:rPr lang="el-GR" sz="1600" b="1" i="1">
                        <a:latin typeface="Cambria Math" panose="02040503050406030204" pitchFamily="18" charset="0"/>
                        <a:ea typeface="Cambria Math" panose="02040503050406030204" pitchFamily="18" charset="0"/>
                      </a:rPr>
                      <m:t>𝜱</m:t>
                    </m:r>
                    <m:acc>
                      <m:accPr>
                        <m:chr m:val="̂"/>
                        <m:ctrlPr>
                          <a:rPr lang="el-GR" sz="1600" b="1" i="1">
                            <a:latin typeface="Cambria Math" panose="02040503050406030204" pitchFamily="18" charset="0"/>
                            <a:ea typeface="Cambria Math" panose="02040503050406030204" pitchFamily="18" charset="0"/>
                          </a:rPr>
                        </m:ctrlPr>
                      </m:accPr>
                      <m:e>
                        <m:r>
                          <a:rPr lang="en-US" sz="1600" b="1" i="1" smtClean="0">
                            <a:latin typeface="Cambria Math" panose="02040503050406030204" pitchFamily="18" charset="0"/>
                            <a:ea typeface="Cambria Math" panose="02040503050406030204" pitchFamily="18" charset="0"/>
                          </a:rPr>
                          <m:t>𝒖</m:t>
                        </m:r>
                      </m:e>
                    </m:acc>
                    <m:r>
                      <a:rPr lang="en-US" sz="1600" b="1" i="1">
                        <a:latin typeface="Cambria Math" panose="02040503050406030204" pitchFamily="18" charset="0"/>
                        <a:ea typeface="Cambria Math" panose="02040503050406030204" pitchFamily="18" charset="0"/>
                      </a:rPr>
                      <m:t>(</m:t>
                    </m:r>
                    <m:r>
                      <a:rPr lang="en-US" sz="1600" i="1">
                        <a:latin typeface="Cambria Math" panose="02040503050406030204" pitchFamily="18" charset="0"/>
                        <a:ea typeface="Cambria Math" panose="02040503050406030204" pitchFamily="18" charset="0"/>
                      </a:rPr>
                      <m:t>𝑡</m:t>
                    </m:r>
                    <m:r>
                      <a:rPr lang="en-US" sz="1600" b="1" i="1">
                        <a:latin typeface="Cambria Math" panose="02040503050406030204" pitchFamily="18" charset="0"/>
                        <a:ea typeface="Cambria Math" panose="02040503050406030204" pitchFamily="18" charset="0"/>
                      </a:rPr>
                      <m:t>)</m:t>
                    </m:r>
                  </m:oMath>
                </a14:m>
                <a:r>
                  <a:rPr lang="en-US" sz="1600" dirty="0"/>
                  <a:t>,   </a:t>
                </a:r>
                <a14:m>
                  <m:oMath xmlns:m="http://schemas.openxmlformats.org/officeDocument/2006/math">
                    <m:r>
                      <a:rPr lang="en-US" sz="1600" b="1" i="1" dirty="0">
                        <a:latin typeface="Cambria Math" panose="02040503050406030204" pitchFamily="18" charset="0"/>
                      </a:rPr>
                      <m:t>𝒗</m:t>
                    </m:r>
                    <m:r>
                      <a:rPr lang="en-US" sz="1600" b="1" i="1" dirty="0">
                        <a:latin typeface="Cambria Math" panose="02040503050406030204" pitchFamily="18" charset="0"/>
                      </a:rPr>
                      <m:t>(</m:t>
                    </m:r>
                    <m:r>
                      <a:rPr lang="en-US" sz="1600" i="1" dirty="0">
                        <a:latin typeface="Cambria Math" panose="02040503050406030204" pitchFamily="18" charset="0"/>
                      </a:rPr>
                      <m:t>𝑡</m:t>
                    </m:r>
                    <m:r>
                      <a:rPr lang="en-US" sz="1600" b="1" i="1" dirty="0">
                        <a:latin typeface="Cambria Math" panose="02040503050406030204" pitchFamily="18" charset="0"/>
                      </a:rPr>
                      <m:t>)</m:t>
                    </m:r>
                    <m:r>
                      <a:rPr lang="en-US" sz="1600" b="1" i="1">
                        <a:latin typeface="Cambria Math" panose="02040503050406030204" pitchFamily="18" charset="0"/>
                        <a:ea typeface="Cambria Math" panose="02040503050406030204" pitchFamily="18" charset="0"/>
                      </a:rPr>
                      <m:t>≈</m:t>
                    </m:r>
                    <m:acc>
                      <m:accPr>
                        <m:chr m:val="̅"/>
                        <m:ctrlPr>
                          <a:rPr lang="en-US" sz="1600" b="1" i="1">
                            <a:latin typeface="Cambria Math" panose="02040503050406030204" pitchFamily="18" charset="0"/>
                          </a:rPr>
                        </m:ctrlPr>
                      </m:accPr>
                      <m:e>
                        <m:r>
                          <a:rPr lang="en-US" sz="1600" b="1" i="1">
                            <a:latin typeface="Cambria Math" panose="02040503050406030204" pitchFamily="18" charset="0"/>
                          </a:rPr>
                          <m:t>𝒗</m:t>
                        </m:r>
                      </m:e>
                    </m:acc>
                    <m:r>
                      <a:rPr lang="en-US" sz="1600" i="1">
                        <a:latin typeface="Cambria Math" panose="02040503050406030204" pitchFamily="18" charset="0"/>
                      </a:rPr>
                      <m:t>+</m:t>
                    </m:r>
                    <m:r>
                      <a:rPr lang="el-GR" sz="1600" b="1" i="1">
                        <a:latin typeface="Cambria Math" panose="02040503050406030204" pitchFamily="18" charset="0"/>
                        <a:ea typeface="Cambria Math" panose="02040503050406030204" pitchFamily="18" charset="0"/>
                      </a:rPr>
                      <m:t>𝜱</m:t>
                    </m:r>
                    <m:acc>
                      <m:accPr>
                        <m:chr m:val="̂"/>
                        <m:ctrlPr>
                          <a:rPr lang="el-GR" sz="1600" b="1" i="1">
                            <a:latin typeface="Cambria Math" panose="02040503050406030204" pitchFamily="18" charset="0"/>
                            <a:ea typeface="Cambria Math" panose="02040503050406030204" pitchFamily="18" charset="0"/>
                          </a:rPr>
                        </m:ctrlPr>
                      </m:accPr>
                      <m:e>
                        <m:r>
                          <a:rPr lang="en-US" sz="1600" b="1" i="1">
                            <a:latin typeface="Cambria Math" panose="02040503050406030204" pitchFamily="18" charset="0"/>
                            <a:ea typeface="Cambria Math" panose="02040503050406030204" pitchFamily="18" charset="0"/>
                          </a:rPr>
                          <m:t>𝒗</m:t>
                        </m:r>
                      </m:e>
                    </m:acc>
                    <m:r>
                      <a:rPr lang="en-US" sz="1600" i="1" dirty="0">
                        <a:latin typeface="Cambria Math" panose="02040503050406030204" pitchFamily="18" charset="0"/>
                        <a:ea typeface="Cambria Math" panose="02040503050406030204" pitchFamily="18" charset="0"/>
                      </a:rPr>
                      <m:t>(</m:t>
                    </m:r>
                    <m:r>
                      <a:rPr lang="en-US" sz="1600" i="1" dirty="0">
                        <a:latin typeface="Cambria Math" panose="02040503050406030204" pitchFamily="18" charset="0"/>
                        <a:ea typeface="Cambria Math" panose="02040503050406030204" pitchFamily="18" charset="0"/>
                      </a:rPr>
                      <m:t>𝑡</m:t>
                    </m:r>
                    <m:r>
                      <a:rPr lang="en-US" sz="1600" i="1" dirty="0">
                        <a:latin typeface="Cambria Math" panose="02040503050406030204" pitchFamily="18" charset="0"/>
                        <a:ea typeface="Cambria Math" panose="02040503050406030204" pitchFamily="18" charset="0"/>
                      </a:rPr>
                      <m:t>),</m:t>
                    </m:r>
                    <m:r>
                      <a:rPr lang="en-US" sz="1600" b="1" i="1" dirty="0">
                        <a:latin typeface="Cambria Math" panose="02040503050406030204" pitchFamily="18" charset="0"/>
                        <a:ea typeface="Cambria Math" panose="02040503050406030204" pitchFamily="18" charset="0"/>
                      </a:rPr>
                      <m:t>    </m:t>
                    </m:r>
                    <m:r>
                      <a:rPr lang="en-US" sz="1600" b="1" i="1">
                        <a:latin typeface="Cambria Math" panose="02040503050406030204" pitchFamily="18" charset="0"/>
                      </a:rPr>
                      <m:t>𝒂</m:t>
                    </m:r>
                    <m:r>
                      <a:rPr lang="en-US" sz="1600" b="1" i="1">
                        <a:latin typeface="Cambria Math" panose="02040503050406030204" pitchFamily="18" charset="0"/>
                      </a:rPr>
                      <m:t>(</m:t>
                    </m:r>
                    <m:r>
                      <a:rPr lang="en-US" sz="1600" i="1">
                        <a:latin typeface="Cambria Math" panose="02040503050406030204" pitchFamily="18" charset="0"/>
                      </a:rPr>
                      <m:t>𝑡</m:t>
                    </m:r>
                    <m:r>
                      <a:rPr lang="en-US" sz="1600" b="1" i="1">
                        <a:latin typeface="Cambria Math" panose="02040503050406030204" pitchFamily="18" charset="0"/>
                      </a:rPr>
                      <m:t>)</m:t>
                    </m:r>
                    <m:r>
                      <a:rPr lang="en-US" sz="1600" b="1" i="1">
                        <a:latin typeface="Cambria Math" panose="02040503050406030204" pitchFamily="18" charset="0"/>
                        <a:ea typeface="Cambria Math" panose="02040503050406030204" pitchFamily="18" charset="0"/>
                      </a:rPr>
                      <m:t>≈</m:t>
                    </m:r>
                    <m:acc>
                      <m:accPr>
                        <m:chr m:val="̅"/>
                        <m:ctrlPr>
                          <a:rPr lang="en-US" sz="1600" b="1" i="1">
                            <a:latin typeface="Cambria Math" panose="02040503050406030204" pitchFamily="18" charset="0"/>
                          </a:rPr>
                        </m:ctrlPr>
                      </m:accPr>
                      <m:e>
                        <m:r>
                          <a:rPr lang="en-US" sz="1600" b="1" i="1">
                            <a:latin typeface="Cambria Math" panose="02040503050406030204" pitchFamily="18" charset="0"/>
                          </a:rPr>
                          <m:t>𝒂</m:t>
                        </m:r>
                      </m:e>
                    </m:acc>
                    <m:r>
                      <a:rPr lang="en-US" sz="1600" i="1">
                        <a:latin typeface="Cambria Math" panose="02040503050406030204" pitchFamily="18" charset="0"/>
                      </a:rPr>
                      <m:t>+</m:t>
                    </m:r>
                    <m:r>
                      <a:rPr lang="el-GR" sz="1600" b="1" i="1">
                        <a:latin typeface="Cambria Math" panose="02040503050406030204" pitchFamily="18" charset="0"/>
                        <a:ea typeface="Cambria Math" panose="02040503050406030204" pitchFamily="18" charset="0"/>
                      </a:rPr>
                      <m:t>𝜱</m:t>
                    </m:r>
                    <m:acc>
                      <m:accPr>
                        <m:chr m:val="̂"/>
                        <m:ctrlPr>
                          <a:rPr lang="el-GR" sz="1600" b="1" i="1">
                            <a:latin typeface="Cambria Math" panose="02040503050406030204" pitchFamily="18" charset="0"/>
                            <a:ea typeface="Cambria Math" panose="02040503050406030204" pitchFamily="18" charset="0"/>
                          </a:rPr>
                        </m:ctrlPr>
                      </m:accPr>
                      <m:e>
                        <m:r>
                          <a:rPr lang="en-US" sz="1600" b="1" i="1">
                            <a:latin typeface="Cambria Math" panose="02040503050406030204" pitchFamily="18" charset="0"/>
                            <a:ea typeface="Cambria Math" panose="02040503050406030204" pitchFamily="18" charset="0"/>
                          </a:rPr>
                          <m:t>𝒂</m:t>
                        </m:r>
                      </m:e>
                    </m:acc>
                    <m:r>
                      <a:rPr lang="en-US" sz="1600" b="1" i="1">
                        <a:latin typeface="Cambria Math" panose="02040503050406030204" pitchFamily="18" charset="0"/>
                        <a:ea typeface="Cambria Math" panose="02040503050406030204" pitchFamily="18" charset="0"/>
                      </a:rPr>
                      <m:t>(</m:t>
                    </m:r>
                    <m:r>
                      <a:rPr lang="en-US" sz="1600" i="1">
                        <a:latin typeface="Cambria Math" panose="02040503050406030204" pitchFamily="18" charset="0"/>
                        <a:ea typeface="Cambria Math" panose="02040503050406030204" pitchFamily="18" charset="0"/>
                      </a:rPr>
                      <m:t>𝑡</m:t>
                    </m:r>
                    <m:r>
                      <a:rPr lang="en-US" sz="1600" b="1" i="1">
                        <a:latin typeface="Cambria Math" panose="02040503050406030204" pitchFamily="18" charset="0"/>
                        <a:ea typeface="Cambria Math" panose="02040503050406030204" pitchFamily="18" charset="0"/>
                      </a:rPr>
                      <m:t>)</m:t>
                    </m:r>
                  </m:oMath>
                </a14:m>
                <a:endParaRPr lang="en-US" sz="1600" b="1" dirty="0"/>
              </a:p>
              <a:p>
                <a:endParaRPr lang="en-US" sz="1600" dirty="0"/>
              </a:p>
            </p:txBody>
          </p:sp>
        </mc:Choice>
        <mc:Fallback xmlns="">
          <p:sp>
            <p:nvSpPr>
              <p:cNvPr id="6" name="TextBox 5">
                <a:extLst>
                  <a:ext uri="{FF2B5EF4-FFF2-40B4-BE49-F238E27FC236}">
                    <a16:creationId xmlns:a16="http://schemas.microsoft.com/office/drawing/2014/main" id="{FFC1C30D-2C1A-4749-9201-3D68FFC632A8}"/>
                  </a:ext>
                </a:extLst>
              </p:cNvPr>
              <p:cNvSpPr txBox="1">
                <a:spLocks noRot="1" noChangeAspect="1" noMove="1" noResize="1" noEditPoints="1" noAdjustHandles="1" noChangeArrowheads="1" noChangeShapeType="1" noTextEdit="1"/>
              </p:cNvSpPr>
              <p:nvPr/>
            </p:nvSpPr>
            <p:spPr>
              <a:xfrm>
                <a:off x="1675812" y="1959665"/>
                <a:ext cx="6383882" cy="584775"/>
              </a:xfrm>
              <a:prstGeom prst="rect">
                <a:avLst/>
              </a:prstGeom>
              <a:blipFill>
                <a:blip r:embed="rId4"/>
                <a:stretch>
                  <a:fillRect t="-3125"/>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9" name="TextBox 8">
                <a:extLst>
                  <a:ext uri="{FF2B5EF4-FFF2-40B4-BE49-F238E27FC236}">
                    <a16:creationId xmlns:a16="http://schemas.microsoft.com/office/drawing/2014/main" id="{C6D5ADED-B17D-4E83-B573-A41959750E9A}"/>
                  </a:ext>
                </a:extLst>
              </p:cNvPr>
              <p:cNvSpPr txBox="1"/>
              <p:nvPr/>
            </p:nvSpPr>
            <p:spPr>
              <a:xfrm>
                <a:off x="395893" y="2315897"/>
                <a:ext cx="8549887" cy="732316"/>
              </a:xfrm>
              <a:prstGeom prst="rect">
                <a:avLst/>
              </a:prstGeom>
              <a:noFill/>
            </p:spPr>
            <p:txBody>
              <a:bodyPr wrap="square" rtlCol="0">
                <a:spAutoFit/>
              </a:bodyPr>
              <a:lstStyle/>
              <a:p>
                <a:pPr marL="214313" indent="-214313">
                  <a:buFont typeface="Wingdings" panose="05000000000000000000" pitchFamily="2" charset="2"/>
                  <a:buChar char="Ø"/>
                </a:pPr>
                <a:r>
                  <a:rPr lang="en-US" dirty="0">
                    <a:latin typeface="Calibri" panose="020F0502020204030204" pitchFamily="34" charset="0"/>
                    <a:cs typeface="Calibri" panose="020F0502020204030204" pitchFamily="34" charset="0"/>
                  </a:rPr>
                  <a:t>POD modes made to satisfy homogeneous DBCs:  </a:t>
                </a:r>
                <a14:m>
                  <m:oMath xmlns:m="http://schemas.openxmlformats.org/officeDocument/2006/math">
                    <m:r>
                      <a:rPr lang="el-GR" b="1" i="1">
                        <a:latin typeface="Cambria Math" panose="02040503050406030204" pitchFamily="18" charset="0"/>
                        <a:ea typeface="Cambria Math" panose="02040503050406030204" pitchFamily="18" charset="0"/>
                      </a:rPr>
                      <m:t>𝜱</m:t>
                    </m:r>
                    <m:d>
                      <m:dPr>
                        <m:ctrlPr>
                          <a:rPr lang="en-US" b="1" i="1">
                            <a:latin typeface="Cambria Math" panose="02040503050406030204" pitchFamily="18" charset="0"/>
                            <a:ea typeface="Cambria Math" panose="02040503050406030204" pitchFamily="18" charset="0"/>
                          </a:rPr>
                        </m:ctrlPr>
                      </m:dPr>
                      <m:e>
                        <m:sSub>
                          <m:sSubPr>
                            <m:ctrlPr>
                              <a:rPr lang="en-US" i="1">
                                <a:latin typeface="Cambria Math" panose="02040503050406030204" pitchFamily="18" charset="0"/>
                              </a:rPr>
                            </m:ctrlPr>
                          </m:sSubPr>
                          <m:e>
                            <m:r>
                              <a:rPr lang="en-US" b="1" i="1">
                                <a:latin typeface="Cambria Math" panose="02040503050406030204" pitchFamily="18" charset="0"/>
                              </a:rPr>
                              <m:t>𝒊</m:t>
                            </m:r>
                          </m:e>
                          <m:sub>
                            <m:r>
                              <m:rPr>
                                <m:sty m:val="p"/>
                              </m:rPr>
                              <a:rPr lang="en-US">
                                <a:latin typeface="Cambria Math" panose="02040503050406030204" pitchFamily="18" charset="0"/>
                              </a:rPr>
                              <m:t>Dir</m:t>
                            </m:r>
                          </m:sub>
                        </m:sSub>
                        <m:r>
                          <a:rPr lang="en-US">
                            <a:latin typeface="Cambria Math" panose="02040503050406030204" pitchFamily="18" charset="0"/>
                          </a:rPr>
                          <m:t>, </m:t>
                        </m:r>
                        <m:r>
                          <a:rPr lang="en-US" i="1">
                            <a:latin typeface="Cambria Math" panose="02040503050406030204" pitchFamily="18" charset="0"/>
                          </a:rPr>
                          <m:t>:</m:t>
                        </m:r>
                      </m:e>
                    </m:d>
                    <m:r>
                      <a:rPr lang="en-US" i="1">
                        <a:latin typeface="Cambria Math" panose="02040503050406030204" pitchFamily="18" charset="0"/>
                      </a:rPr>
                      <m:t>=</m:t>
                    </m:r>
                    <m:r>
                      <a:rPr lang="en-US" b="1" i="1">
                        <a:latin typeface="Cambria Math" panose="02040503050406030204" pitchFamily="18" charset="0"/>
                      </a:rPr>
                      <m:t>𝟎</m:t>
                    </m:r>
                  </m:oMath>
                </a14:m>
                <a:endParaRPr lang="en-US" b="1" dirty="0">
                  <a:latin typeface="Calibri" panose="020F0502020204030204" pitchFamily="34" charset="0"/>
                  <a:cs typeface="Calibri" panose="020F0502020204030204" pitchFamily="34" charset="0"/>
                </a:endParaRPr>
              </a:p>
              <a:p>
                <a:pPr marL="214313" indent="-214313">
                  <a:buFont typeface="Wingdings" panose="05000000000000000000" pitchFamily="2" charset="2"/>
                  <a:buChar char="Ø"/>
                </a:pPr>
                <a:endParaRPr lang="en-US" sz="400" b="1" dirty="0">
                  <a:latin typeface="Calibri" panose="020F0502020204030204" pitchFamily="34" charset="0"/>
                  <a:cs typeface="Calibri" panose="020F0502020204030204" pitchFamily="34" charset="0"/>
                </a:endParaRPr>
              </a:p>
              <a:p>
                <a:pPr marL="214313" indent="-214313">
                  <a:buFont typeface="Wingdings" panose="05000000000000000000" pitchFamily="2" charset="2"/>
                  <a:buChar char="Ø"/>
                </a:pPr>
                <a:r>
                  <a:rPr lang="en-US" dirty="0">
                    <a:latin typeface="Calibri" panose="020F0502020204030204" pitchFamily="34" charset="0"/>
                    <a:cs typeface="Calibri" panose="020F0502020204030204" pitchFamily="34" charset="0"/>
                  </a:rPr>
                  <a:t>BCs imposed by modifying </a:t>
                </a:r>
                <a14:m>
                  <m:oMath xmlns:m="http://schemas.openxmlformats.org/officeDocument/2006/math">
                    <m:acc>
                      <m:accPr>
                        <m:chr m:val="̅"/>
                        <m:ctrlPr>
                          <a:rPr lang="en-US" b="1" i="1">
                            <a:latin typeface="Cambria Math" panose="02040503050406030204" pitchFamily="18" charset="0"/>
                          </a:rPr>
                        </m:ctrlPr>
                      </m:accPr>
                      <m:e>
                        <m:r>
                          <a:rPr lang="en-US" b="1" i="1" smtClean="0">
                            <a:latin typeface="Cambria Math" panose="02040503050406030204" pitchFamily="18" charset="0"/>
                          </a:rPr>
                          <m:t>𝒖</m:t>
                        </m:r>
                      </m:e>
                    </m:acc>
                  </m:oMath>
                </a14:m>
                <a:r>
                  <a:rPr lang="en-US" dirty="0">
                    <a:latin typeface="Calibri" panose="020F0502020204030204" pitchFamily="34" charset="0"/>
                    <a:cs typeface="Calibri" panose="020F0502020204030204" pitchFamily="34" charset="0"/>
                  </a:rPr>
                  <a:t>, </a:t>
                </a:r>
                <a14:m>
                  <m:oMath xmlns:m="http://schemas.openxmlformats.org/officeDocument/2006/math">
                    <m:acc>
                      <m:accPr>
                        <m:chr m:val="̅"/>
                        <m:ctrlPr>
                          <a:rPr lang="en-US" b="1" i="1">
                            <a:latin typeface="Cambria Math" panose="02040503050406030204" pitchFamily="18" charset="0"/>
                          </a:rPr>
                        </m:ctrlPr>
                      </m:accPr>
                      <m:e>
                        <m:r>
                          <a:rPr lang="en-US" b="1" i="1">
                            <a:latin typeface="Cambria Math" panose="02040503050406030204" pitchFamily="18" charset="0"/>
                          </a:rPr>
                          <m:t>𝒗</m:t>
                        </m:r>
                      </m:e>
                    </m:acc>
                  </m:oMath>
                </a14:m>
                <a:r>
                  <a:rPr lang="en-US" dirty="0">
                    <a:latin typeface="Calibri" panose="020F0502020204030204" pitchFamily="34" charset="0"/>
                    <a:cs typeface="Calibri" panose="020F0502020204030204" pitchFamily="34" charset="0"/>
                  </a:rPr>
                  <a:t>, </a:t>
                </a:r>
                <a14:m>
                  <m:oMath xmlns:m="http://schemas.openxmlformats.org/officeDocument/2006/math">
                    <m:acc>
                      <m:accPr>
                        <m:chr m:val="̅"/>
                        <m:ctrlPr>
                          <a:rPr lang="en-US" b="1" i="1">
                            <a:latin typeface="Cambria Math" panose="02040503050406030204" pitchFamily="18" charset="0"/>
                          </a:rPr>
                        </m:ctrlPr>
                      </m:accPr>
                      <m:e>
                        <m:r>
                          <a:rPr lang="en-US" b="1" i="1">
                            <a:latin typeface="Cambria Math" panose="02040503050406030204" pitchFamily="18" charset="0"/>
                          </a:rPr>
                          <m:t>𝒂</m:t>
                        </m:r>
                      </m:e>
                    </m:acc>
                  </m:oMath>
                </a14:m>
                <a:r>
                  <a:rPr lang="en-US" dirty="0">
                    <a:latin typeface="Calibri" panose="020F0502020204030204" pitchFamily="34" charset="0"/>
                    <a:cs typeface="Calibri" panose="020F0502020204030204" pitchFamily="34" charset="0"/>
                  </a:rPr>
                  <a:t>:  </a:t>
                </a:r>
                <a14:m>
                  <m:oMath xmlns:m="http://schemas.openxmlformats.org/officeDocument/2006/math">
                    <m:acc>
                      <m:accPr>
                        <m:chr m:val="̅"/>
                        <m:ctrlPr>
                          <a:rPr lang="en-US" b="1" i="1" smtClean="0">
                            <a:latin typeface="Cambria Math" panose="02040503050406030204" pitchFamily="18" charset="0"/>
                          </a:rPr>
                        </m:ctrlPr>
                      </m:accPr>
                      <m:e>
                        <m:r>
                          <a:rPr lang="en-US" b="1" i="1" smtClean="0">
                            <a:latin typeface="Cambria Math" panose="02040503050406030204" pitchFamily="18" charset="0"/>
                          </a:rPr>
                          <m:t>𝒖</m:t>
                        </m:r>
                      </m:e>
                    </m:acc>
                    <m:d>
                      <m:dPr>
                        <m:ctrlPr>
                          <a:rPr lang="en-US" b="1" i="1">
                            <a:latin typeface="Cambria Math" panose="02040503050406030204" pitchFamily="18" charset="0"/>
                          </a:rPr>
                        </m:ctrlPr>
                      </m:dPr>
                      <m:e>
                        <m:sSub>
                          <m:sSubPr>
                            <m:ctrlPr>
                              <a:rPr lang="en-US" i="1">
                                <a:latin typeface="Cambria Math" panose="02040503050406030204" pitchFamily="18" charset="0"/>
                              </a:rPr>
                            </m:ctrlPr>
                          </m:sSubPr>
                          <m:e>
                            <m:r>
                              <a:rPr lang="en-US" b="1" i="1">
                                <a:latin typeface="Cambria Math" panose="02040503050406030204" pitchFamily="18" charset="0"/>
                              </a:rPr>
                              <m:t>𝒊</m:t>
                            </m:r>
                          </m:e>
                          <m:sub>
                            <m:r>
                              <m:rPr>
                                <m:sty m:val="p"/>
                              </m:rPr>
                              <a:rPr lang="en-US">
                                <a:latin typeface="Cambria Math" panose="02040503050406030204" pitchFamily="18" charset="0"/>
                              </a:rPr>
                              <m:t>Dir</m:t>
                            </m:r>
                          </m:sub>
                        </m:sSub>
                      </m:e>
                    </m:d>
                    <m:r>
                      <a:rPr lang="en-US" i="1">
                        <a:latin typeface="Cambria Math" panose="02040503050406030204" pitchFamily="18" charset="0"/>
                        <a:ea typeface="Cambria Math" panose="02040503050406030204" pitchFamily="18" charset="0"/>
                      </a:rPr>
                      <m:t>←</m:t>
                    </m:r>
                    <m:sSub>
                      <m:sSubPr>
                        <m:ctrlPr>
                          <a:rPr lang="en-US" i="1">
                            <a:latin typeface="Cambria Math" panose="02040503050406030204" pitchFamily="18" charset="0"/>
                            <a:ea typeface="Cambria Math" panose="02040503050406030204" pitchFamily="18" charset="0"/>
                          </a:rPr>
                        </m:ctrlPr>
                      </m:sSubPr>
                      <m:e>
                        <m:r>
                          <a:rPr lang="en-US" b="1" i="1">
                            <a:latin typeface="Cambria Math" panose="02040503050406030204" pitchFamily="18" charset="0"/>
                            <a:ea typeface="Cambria Math" panose="02040503050406030204" pitchFamily="18" charset="0"/>
                          </a:rPr>
                          <m:t>𝝌</m:t>
                        </m:r>
                      </m:e>
                      <m:sub>
                        <m:r>
                          <a:rPr lang="en-US" b="0" i="1" smtClean="0">
                            <a:latin typeface="Cambria Math" panose="02040503050406030204" pitchFamily="18" charset="0"/>
                            <a:ea typeface="Cambria Math" panose="02040503050406030204" pitchFamily="18" charset="0"/>
                          </a:rPr>
                          <m:t>𝑢</m:t>
                        </m:r>
                      </m:sub>
                    </m:sSub>
                  </m:oMath>
                </a14:m>
                <a:r>
                  <a:rPr lang="en-US" dirty="0">
                    <a:latin typeface="Calibri" panose="020F0502020204030204" pitchFamily="34" charset="0"/>
                    <a:cs typeface="Calibri" panose="020F0502020204030204" pitchFamily="34" charset="0"/>
                  </a:rPr>
                  <a:t>, </a:t>
                </a:r>
                <a14:m>
                  <m:oMath xmlns:m="http://schemas.openxmlformats.org/officeDocument/2006/math">
                    <m:acc>
                      <m:accPr>
                        <m:chr m:val="̅"/>
                        <m:ctrlPr>
                          <a:rPr lang="en-US" b="1" i="1">
                            <a:latin typeface="Cambria Math" panose="02040503050406030204" pitchFamily="18" charset="0"/>
                          </a:rPr>
                        </m:ctrlPr>
                      </m:accPr>
                      <m:e>
                        <m:r>
                          <a:rPr lang="en-US" b="1" i="1">
                            <a:latin typeface="Cambria Math" panose="02040503050406030204" pitchFamily="18" charset="0"/>
                          </a:rPr>
                          <m:t>𝒗</m:t>
                        </m:r>
                      </m:e>
                    </m:acc>
                    <m:d>
                      <m:dPr>
                        <m:ctrlPr>
                          <a:rPr lang="en-US" b="1" i="1">
                            <a:latin typeface="Cambria Math" panose="02040503050406030204" pitchFamily="18" charset="0"/>
                          </a:rPr>
                        </m:ctrlPr>
                      </m:dPr>
                      <m:e>
                        <m:sSub>
                          <m:sSubPr>
                            <m:ctrlPr>
                              <a:rPr lang="en-US" i="1">
                                <a:latin typeface="Cambria Math" panose="02040503050406030204" pitchFamily="18" charset="0"/>
                              </a:rPr>
                            </m:ctrlPr>
                          </m:sSubPr>
                          <m:e>
                            <m:r>
                              <a:rPr lang="en-US" b="1" i="1">
                                <a:latin typeface="Cambria Math" panose="02040503050406030204" pitchFamily="18" charset="0"/>
                              </a:rPr>
                              <m:t>𝒊</m:t>
                            </m:r>
                          </m:e>
                          <m:sub>
                            <m:r>
                              <m:rPr>
                                <m:sty m:val="p"/>
                              </m:rPr>
                              <a:rPr lang="en-US">
                                <a:latin typeface="Cambria Math" panose="02040503050406030204" pitchFamily="18" charset="0"/>
                              </a:rPr>
                              <m:t>Dir</m:t>
                            </m:r>
                          </m:sub>
                        </m:sSub>
                      </m:e>
                    </m:d>
                    <m:r>
                      <a:rPr lang="en-US" i="1">
                        <a:latin typeface="Cambria Math" panose="02040503050406030204" pitchFamily="18" charset="0"/>
                        <a:ea typeface="Cambria Math" panose="02040503050406030204" pitchFamily="18" charset="0"/>
                      </a:rPr>
                      <m:t>←</m:t>
                    </m:r>
                    <m:sSub>
                      <m:sSubPr>
                        <m:ctrlPr>
                          <a:rPr lang="en-US" i="1">
                            <a:latin typeface="Cambria Math" panose="02040503050406030204" pitchFamily="18" charset="0"/>
                            <a:ea typeface="Cambria Math" panose="02040503050406030204" pitchFamily="18" charset="0"/>
                          </a:rPr>
                        </m:ctrlPr>
                      </m:sSubPr>
                      <m:e>
                        <m:r>
                          <a:rPr lang="en-US" b="1" i="1">
                            <a:latin typeface="Cambria Math" panose="02040503050406030204" pitchFamily="18" charset="0"/>
                            <a:ea typeface="Cambria Math" panose="02040503050406030204" pitchFamily="18" charset="0"/>
                          </a:rPr>
                          <m:t>𝝌</m:t>
                        </m:r>
                      </m:e>
                      <m:sub>
                        <m:r>
                          <a:rPr lang="en-US" i="1">
                            <a:latin typeface="Cambria Math" panose="02040503050406030204" pitchFamily="18" charset="0"/>
                            <a:ea typeface="Cambria Math" panose="02040503050406030204" pitchFamily="18" charset="0"/>
                          </a:rPr>
                          <m:t>𝑣</m:t>
                        </m:r>
                      </m:sub>
                    </m:sSub>
                  </m:oMath>
                </a14:m>
                <a:r>
                  <a:rPr lang="en-US" dirty="0">
                    <a:latin typeface="Calibri" panose="020F0502020204030204" pitchFamily="34" charset="0"/>
                    <a:cs typeface="Calibri" panose="020F0502020204030204" pitchFamily="34" charset="0"/>
                  </a:rPr>
                  <a:t>, </a:t>
                </a:r>
                <a14:m>
                  <m:oMath xmlns:m="http://schemas.openxmlformats.org/officeDocument/2006/math">
                    <m:acc>
                      <m:accPr>
                        <m:chr m:val="̅"/>
                        <m:ctrlPr>
                          <a:rPr lang="en-US" b="1" i="1">
                            <a:latin typeface="Cambria Math" panose="02040503050406030204" pitchFamily="18" charset="0"/>
                          </a:rPr>
                        </m:ctrlPr>
                      </m:accPr>
                      <m:e>
                        <m:r>
                          <a:rPr lang="en-US" b="1" i="1">
                            <a:latin typeface="Cambria Math" panose="02040503050406030204" pitchFamily="18" charset="0"/>
                          </a:rPr>
                          <m:t>𝒂</m:t>
                        </m:r>
                      </m:e>
                    </m:acc>
                    <m:d>
                      <m:dPr>
                        <m:ctrlPr>
                          <a:rPr lang="en-US" b="1" i="1">
                            <a:latin typeface="Cambria Math" panose="02040503050406030204" pitchFamily="18" charset="0"/>
                          </a:rPr>
                        </m:ctrlPr>
                      </m:dPr>
                      <m:e>
                        <m:sSub>
                          <m:sSubPr>
                            <m:ctrlPr>
                              <a:rPr lang="en-US" i="1">
                                <a:latin typeface="Cambria Math" panose="02040503050406030204" pitchFamily="18" charset="0"/>
                              </a:rPr>
                            </m:ctrlPr>
                          </m:sSubPr>
                          <m:e>
                            <m:r>
                              <a:rPr lang="en-US" b="1" i="1">
                                <a:latin typeface="Cambria Math" panose="02040503050406030204" pitchFamily="18" charset="0"/>
                              </a:rPr>
                              <m:t>𝒊</m:t>
                            </m:r>
                          </m:e>
                          <m:sub>
                            <m:r>
                              <m:rPr>
                                <m:sty m:val="p"/>
                              </m:rPr>
                              <a:rPr lang="en-US">
                                <a:latin typeface="Cambria Math" panose="02040503050406030204" pitchFamily="18" charset="0"/>
                              </a:rPr>
                              <m:t>Dir</m:t>
                            </m:r>
                          </m:sub>
                        </m:sSub>
                      </m:e>
                    </m:d>
                    <m:r>
                      <a:rPr lang="en-US" i="1">
                        <a:latin typeface="Cambria Math" panose="02040503050406030204" pitchFamily="18" charset="0"/>
                        <a:ea typeface="Cambria Math" panose="02040503050406030204" pitchFamily="18" charset="0"/>
                      </a:rPr>
                      <m:t>←</m:t>
                    </m:r>
                    <m:sSub>
                      <m:sSubPr>
                        <m:ctrlPr>
                          <a:rPr lang="en-US" i="1">
                            <a:latin typeface="Cambria Math" panose="02040503050406030204" pitchFamily="18" charset="0"/>
                            <a:ea typeface="Cambria Math" panose="02040503050406030204" pitchFamily="18" charset="0"/>
                          </a:rPr>
                        </m:ctrlPr>
                      </m:sSubPr>
                      <m:e>
                        <m:r>
                          <a:rPr lang="en-US" b="1" i="1">
                            <a:latin typeface="Cambria Math" panose="02040503050406030204" pitchFamily="18" charset="0"/>
                            <a:ea typeface="Cambria Math" panose="02040503050406030204" pitchFamily="18" charset="0"/>
                          </a:rPr>
                          <m:t>𝝌</m:t>
                        </m:r>
                      </m:e>
                      <m:sub>
                        <m:r>
                          <a:rPr lang="en-US" i="1">
                            <a:latin typeface="Cambria Math" panose="02040503050406030204" pitchFamily="18" charset="0"/>
                            <a:ea typeface="Cambria Math" panose="02040503050406030204" pitchFamily="18" charset="0"/>
                          </a:rPr>
                          <m:t>𝑎</m:t>
                        </m:r>
                      </m:sub>
                    </m:sSub>
                  </m:oMath>
                </a14:m>
                <a:endParaRPr lang="en-US" dirty="0">
                  <a:latin typeface="Calibri" panose="020F0502020204030204" pitchFamily="34" charset="0"/>
                  <a:cs typeface="Calibri" panose="020F0502020204030204" pitchFamily="34" charset="0"/>
                </a:endParaRPr>
              </a:p>
            </p:txBody>
          </p:sp>
        </mc:Choice>
        <mc:Fallback xmlns="">
          <p:sp>
            <p:nvSpPr>
              <p:cNvPr id="9" name="TextBox 8">
                <a:extLst>
                  <a:ext uri="{FF2B5EF4-FFF2-40B4-BE49-F238E27FC236}">
                    <a16:creationId xmlns:a16="http://schemas.microsoft.com/office/drawing/2014/main" id="{C6D5ADED-B17D-4E83-B573-A41959750E9A}"/>
                  </a:ext>
                </a:extLst>
              </p:cNvPr>
              <p:cNvSpPr txBox="1">
                <a:spLocks noRot="1" noChangeAspect="1" noMove="1" noResize="1" noEditPoints="1" noAdjustHandles="1" noChangeArrowheads="1" noChangeShapeType="1" noTextEdit="1"/>
              </p:cNvSpPr>
              <p:nvPr/>
            </p:nvSpPr>
            <p:spPr>
              <a:xfrm>
                <a:off x="395893" y="2315897"/>
                <a:ext cx="8549887" cy="732316"/>
              </a:xfrm>
              <a:prstGeom prst="rect">
                <a:avLst/>
              </a:prstGeom>
              <a:blipFill>
                <a:blip r:embed="rId5"/>
                <a:stretch>
                  <a:fillRect l="-499" t="-5000" b="-9167"/>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0" name="TextBox 9">
                <a:extLst>
                  <a:ext uri="{FF2B5EF4-FFF2-40B4-BE49-F238E27FC236}">
                    <a16:creationId xmlns:a16="http://schemas.microsoft.com/office/drawing/2014/main" id="{315DF26A-314E-48C8-A14C-EBBE3EB5C48D}"/>
                  </a:ext>
                </a:extLst>
              </p:cNvPr>
              <p:cNvSpPr txBox="1"/>
              <p:nvPr/>
            </p:nvSpPr>
            <p:spPr>
              <a:xfrm>
                <a:off x="56403" y="4061984"/>
                <a:ext cx="9228868" cy="1701491"/>
              </a:xfrm>
              <a:prstGeom prst="rect">
                <a:avLst/>
              </a:prstGeom>
              <a:noFill/>
            </p:spPr>
            <p:txBody>
              <a:bodyPr wrap="square">
                <a:spAutoFit/>
              </a:bodyPr>
              <a:lstStyle/>
              <a:p>
                <a:r>
                  <a:rPr lang="en-US" sz="2000" b="1" i="1" dirty="0">
                    <a:solidFill>
                      <a:srgbClr val="0070C0"/>
                    </a:solidFill>
                    <a:latin typeface="Calibri" panose="020F0502020204030204" pitchFamily="34" charset="0"/>
                    <a:cs typeface="Calibri" panose="020F0502020204030204" pitchFamily="34" charset="0"/>
                  </a:rPr>
                  <a:t>Snapshot collection and reduced basis construction</a:t>
                </a:r>
              </a:p>
              <a:p>
                <a:pPr marL="257175" indent="-257175">
                  <a:buFont typeface="Arial" panose="020B0604020202020204" pitchFamily="34" charset="0"/>
                  <a:buChar char="•"/>
                </a:pPr>
                <a:endParaRPr lang="en-US" sz="300" dirty="0">
                  <a:latin typeface="Calibri" panose="020F0502020204030204" pitchFamily="34" charset="0"/>
                  <a:cs typeface="Calibri" panose="020F0502020204030204" pitchFamily="34" charset="0"/>
                </a:endParaRPr>
              </a:p>
              <a:p>
                <a:pPr marL="257175" indent="-257175">
                  <a:buFont typeface="Arial" panose="020B0604020202020204" pitchFamily="34" charset="0"/>
                  <a:buChar char="•"/>
                </a:pPr>
                <a:r>
                  <a:rPr lang="en-US" dirty="0">
                    <a:latin typeface="Calibri" panose="020F0502020204030204" pitchFamily="34" charset="0"/>
                    <a:cs typeface="Calibri" panose="020F0502020204030204" pitchFamily="34" charset="0"/>
                  </a:rPr>
                  <a:t>Ideally, generate snapshots/reduced bases separately in each subdomain </a:t>
                </a:r>
                <a14:m>
                  <m:oMath xmlns:m="http://schemas.openxmlformats.org/officeDocument/2006/math">
                    <m:sSub>
                      <m:sSubPr>
                        <m:ctrlPr>
                          <a:rPr lang="en-US" i="1">
                            <a:latin typeface="Cambria Math" panose="02040503050406030204" pitchFamily="18" charset="0"/>
                          </a:rPr>
                        </m:ctrlPr>
                      </m:sSubPr>
                      <m:e>
                        <m:r>
                          <m:rPr>
                            <m:sty m:val="p"/>
                          </m:rPr>
                          <a:rPr lang="el-GR" i="1">
                            <a:latin typeface="Cambria Math" panose="02040503050406030204" pitchFamily="18" charset="0"/>
                            <a:ea typeface="Cambria Math" panose="02040503050406030204" pitchFamily="18" charset="0"/>
                          </a:rPr>
                          <m:t>Ω</m:t>
                        </m:r>
                      </m:e>
                      <m:sub>
                        <m:r>
                          <a:rPr lang="en-US" i="1">
                            <a:latin typeface="Cambria Math" panose="02040503050406030204" pitchFamily="18" charset="0"/>
                          </a:rPr>
                          <m:t>𝑖</m:t>
                        </m:r>
                      </m:sub>
                    </m:sSub>
                  </m:oMath>
                </a14:m>
                <a:r>
                  <a:rPr lang="en-US" dirty="0">
                    <a:latin typeface="Calibri" panose="020F0502020204030204" pitchFamily="34" charset="0"/>
                    <a:cs typeface="Calibri" panose="020F0502020204030204" pitchFamily="34" charset="0"/>
                  </a:rPr>
                  <a:t> [Hoang </a:t>
                </a:r>
                <a:r>
                  <a:rPr lang="en-US" i="1" dirty="0">
                    <a:latin typeface="Calibri" panose="020F0502020204030204" pitchFamily="34" charset="0"/>
                    <a:cs typeface="Calibri" panose="020F0502020204030204" pitchFamily="34" charset="0"/>
                  </a:rPr>
                  <a:t>et al. </a:t>
                </a:r>
                <a:r>
                  <a:rPr lang="en-US" dirty="0">
                    <a:latin typeface="Calibri" panose="020F0502020204030204" pitchFamily="34" charset="0"/>
                    <a:cs typeface="Calibri" panose="020F0502020204030204" pitchFamily="34" charset="0"/>
                  </a:rPr>
                  <a:t>2021, Smetana </a:t>
                </a:r>
                <a:r>
                  <a:rPr lang="en-US" i="1" dirty="0">
                    <a:latin typeface="Calibri" panose="020F0502020204030204" pitchFamily="34" charset="0"/>
                    <a:cs typeface="Calibri" panose="020F0502020204030204" pitchFamily="34" charset="0"/>
                  </a:rPr>
                  <a:t>et al.</a:t>
                </a:r>
                <a:r>
                  <a:rPr lang="en-US" dirty="0">
                    <a:latin typeface="Calibri" panose="020F0502020204030204" pitchFamily="34" charset="0"/>
                    <a:cs typeface="Calibri" panose="020F0502020204030204" pitchFamily="34" charset="0"/>
                  </a:rPr>
                  <a:t>, 2022]</a:t>
                </a:r>
              </a:p>
              <a:p>
                <a:endParaRPr lang="en-US" sz="200" dirty="0">
                  <a:latin typeface="Calibri" panose="020F0502020204030204" pitchFamily="34" charset="0"/>
                  <a:cs typeface="Calibri" panose="020F0502020204030204" pitchFamily="34" charset="0"/>
                </a:endParaRPr>
              </a:p>
              <a:p>
                <a:pPr marL="257175" indent="-257175">
                  <a:buFont typeface="Arial" panose="020B0604020202020204" pitchFamily="34" charset="0"/>
                  <a:buChar char="•"/>
                </a:pPr>
                <a:r>
                  <a:rPr lang="en-US" dirty="0">
                    <a:latin typeface="Calibri" panose="020F0502020204030204" pitchFamily="34" charset="0"/>
                    <a:cs typeface="Calibri" panose="020F0502020204030204" pitchFamily="34" charset="0"/>
                  </a:rPr>
                  <a:t>POD results presented herein use snapshots obtained via FOM-FOM coupling on </a:t>
                </a:r>
                <a14:m>
                  <m:oMath xmlns:m="http://schemas.openxmlformats.org/officeDocument/2006/math">
                    <m:r>
                      <m:rPr>
                        <m:sty m:val="p"/>
                      </m:rPr>
                      <a:rPr lang="el-GR" i="1">
                        <a:latin typeface="Cambria Math" panose="02040503050406030204" pitchFamily="18" charset="0"/>
                        <a:ea typeface="Cambria Math" panose="02040503050406030204" pitchFamily="18" charset="0"/>
                      </a:rPr>
                      <m:t>Ω</m:t>
                    </m:r>
                    <m:r>
                      <a:rPr lang="en-US" i="1">
                        <a:latin typeface="Cambria Math" panose="02040503050406030204" pitchFamily="18" charset="0"/>
                        <a:ea typeface="Cambria Math" panose="02040503050406030204" pitchFamily="18" charset="0"/>
                      </a:rPr>
                      <m:t>=</m:t>
                    </m:r>
                    <m:nary>
                      <m:naryPr>
                        <m:chr m:val="⋃"/>
                        <m:ctrlPr>
                          <a:rPr lang="en-US" i="1">
                            <a:latin typeface="Cambria Math" panose="02040503050406030204" pitchFamily="18" charset="0"/>
                            <a:ea typeface="Cambria Math" panose="02040503050406030204" pitchFamily="18" charset="0"/>
                          </a:rPr>
                        </m:ctrlPr>
                      </m:naryPr>
                      <m:sub>
                        <m:r>
                          <m:rPr>
                            <m:brk m:alnAt="23"/>
                          </m:rPr>
                          <a:rPr lang="en-US" i="1">
                            <a:latin typeface="Cambria Math" panose="02040503050406030204" pitchFamily="18" charset="0"/>
                            <a:ea typeface="Cambria Math" panose="02040503050406030204" pitchFamily="18" charset="0"/>
                          </a:rPr>
                          <m:t>𝑖</m:t>
                        </m:r>
                      </m:sub>
                      <m:sup/>
                      <m:e>
                        <m:sSub>
                          <m:sSubPr>
                            <m:ctrlPr>
                              <a:rPr lang="en-US" i="1">
                                <a:latin typeface="Cambria Math" panose="02040503050406030204" pitchFamily="18" charset="0"/>
                              </a:rPr>
                            </m:ctrlPr>
                          </m:sSubPr>
                          <m:e>
                            <m:r>
                              <m:rPr>
                                <m:sty m:val="p"/>
                              </m:rPr>
                              <a:rPr lang="el-GR" i="1">
                                <a:latin typeface="Cambria Math" panose="02040503050406030204" pitchFamily="18" charset="0"/>
                                <a:ea typeface="Cambria Math" panose="02040503050406030204" pitchFamily="18" charset="0"/>
                              </a:rPr>
                              <m:t>Ω</m:t>
                            </m:r>
                          </m:e>
                          <m:sub>
                            <m:r>
                              <a:rPr lang="en-US" i="1">
                                <a:latin typeface="Cambria Math" panose="02040503050406030204" pitchFamily="18" charset="0"/>
                              </a:rPr>
                              <m:t>𝑖</m:t>
                            </m:r>
                          </m:sub>
                        </m:sSub>
                      </m:e>
                    </m:nary>
                  </m:oMath>
                </a14:m>
                <a:endParaRPr lang="en-US" dirty="0">
                  <a:latin typeface="Calibri" panose="020F0502020204030204" pitchFamily="34" charset="0"/>
                  <a:ea typeface="Cambria Math" panose="02040503050406030204" pitchFamily="18" charset="0"/>
                  <a:cs typeface="Calibri" panose="020F0502020204030204" pitchFamily="34" charset="0"/>
                </a:endParaRPr>
              </a:p>
              <a:p>
                <a:pPr marL="600075" lvl="1" indent="-257175">
                  <a:buFont typeface="Wingdings" panose="05000000000000000000" pitchFamily="2" charset="2"/>
                  <a:buChar char="Ø"/>
                </a:pPr>
                <a:endParaRPr lang="en-US" dirty="0">
                  <a:latin typeface="Calibri" panose="020F0502020204030204" pitchFamily="34" charset="0"/>
                  <a:cs typeface="Calibri" panose="020F0502020204030204" pitchFamily="34" charset="0"/>
                </a:endParaRPr>
              </a:p>
              <a:p>
                <a:pPr marL="600075" lvl="1" indent="-257175">
                  <a:buFont typeface="Wingdings" panose="05000000000000000000" pitchFamily="2" charset="2"/>
                  <a:buChar char="Ø"/>
                </a:pPr>
                <a:endParaRPr lang="en-US" sz="300" dirty="0">
                  <a:latin typeface="Calibri" panose="020F0502020204030204" pitchFamily="34" charset="0"/>
                  <a:cs typeface="Calibri" panose="020F0502020204030204" pitchFamily="34" charset="0"/>
                </a:endParaRPr>
              </a:p>
            </p:txBody>
          </p:sp>
        </mc:Choice>
        <mc:Fallback xmlns="">
          <p:sp>
            <p:nvSpPr>
              <p:cNvPr id="10" name="TextBox 9">
                <a:extLst>
                  <a:ext uri="{FF2B5EF4-FFF2-40B4-BE49-F238E27FC236}">
                    <a16:creationId xmlns:a16="http://schemas.microsoft.com/office/drawing/2014/main" id="{315DF26A-314E-48C8-A14C-EBBE3EB5C48D}"/>
                  </a:ext>
                </a:extLst>
              </p:cNvPr>
              <p:cNvSpPr txBox="1">
                <a:spLocks noRot="1" noChangeAspect="1" noMove="1" noResize="1" noEditPoints="1" noAdjustHandles="1" noChangeArrowheads="1" noChangeShapeType="1" noTextEdit="1"/>
              </p:cNvSpPr>
              <p:nvPr/>
            </p:nvSpPr>
            <p:spPr>
              <a:xfrm>
                <a:off x="56403" y="4061984"/>
                <a:ext cx="9228868" cy="1701491"/>
              </a:xfrm>
              <a:prstGeom prst="rect">
                <a:avLst/>
              </a:prstGeom>
              <a:blipFill>
                <a:blip r:embed="rId6"/>
                <a:stretch>
                  <a:fillRect l="-661" t="-1792" b="-10394"/>
                </a:stretch>
              </a:blipFill>
            </p:spPr>
            <p:txBody>
              <a:bodyPr/>
              <a:lstStyle/>
              <a:p>
                <a:r>
                  <a:rPr lang="en-US">
                    <a:noFill/>
                  </a:rPr>
                  <a:t> </a:t>
                </a:r>
              </a:p>
            </p:txBody>
          </p:sp>
        </mc:Fallback>
      </mc:AlternateContent>
      <p:sp>
        <p:nvSpPr>
          <p:cNvPr id="12" name="TextBox 11">
            <a:extLst>
              <a:ext uri="{FF2B5EF4-FFF2-40B4-BE49-F238E27FC236}">
                <a16:creationId xmlns:a16="http://schemas.microsoft.com/office/drawing/2014/main" id="{E7D314EA-AC6D-484E-8A39-EDE7632F768E}"/>
              </a:ext>
            </a:extLst>
          </p:cNvPr>
          <p:cNvSpPr txBox="1"/>
          <p:nvPr/>
        </p:nvSpPr>
        <p:spPr>
          <a:xfrm>
            <a:off x="65088" y="5443328"/>
            <a:ext cx="9228869" cy="1123384"/>
          </a:xfrm>
          <a:prstGeom prst="rect">
            <a:avLst/>
          </a:prstGeom>
          <a:noFill/>
        </p:spPr>
        <p:txBody>
          <a:bodyPr wrap="square">
            <a:spAutoFit/>
          </a:bodyPr>
          <a:lstStyle/>
          <a:p>
            <a:r>
              <a:rPr lang="en-US" sz="2000" b="1" i="1" dirty="0">
                <a:solidFill>
                  <a:srgbClr val="0070C0"/>
                </a:solidFill>
                <a:latin typeface="Calibri" panose="020F0502020204030204" pitchFamily="34" charset="0"/>
                <a:cs typeface="Calibri" panose="020F0502020204030204" pitchFamily="34" charset="0"/>
              </a:rPr>
              <a:t>For nonlinear problems, hyper-reduction needs to preserve Hamiltonian structure</a:t>
            </a:r>
          </a:p>
          <a:p>
            <a:endParaRPr lang="en-US" sz="400" b="1" i="1" dirty="0">
              <a:solidFill>
                <a:srgbClr val="0070C0"/>
              </a:solidFill>
              <a:latin typeface="Calibri" panose="020F0502020204030204" pitchFamily="34" charset="0"/>
              <a:cs typeface="Calibri" panose="020F0502020204030204" pitchFamily="34" charset="0"/>
            </a:endParaRPr>
          </a:p>
          <a:p>
            <a:pPr marL="257175" indent="-257175">
              <a:buFont typeface="Arial" panose="020B0604020202020204" pitchFamily="34" charset="0"/>
              <a:buChar char="•"/>
            </a:pPr>
            <a:r>
              <a:rPr lang="en-US" dirty="0">
                <a:latin typeface="Calibri" panose="020F0502020204030204" pitchFamily="34" charset="0"/>
                <a:cs typeface="Calibri" panose="020F0502020204030204" pitchFamily="34" charset="0"/>
              </a:rPr>
              <a:t>We employ Energy-Conserving Sampling &amp; Weighting Method (ECSW) [Farhat </a:t>
            </a:r>
            <a:r>
              <a:rPr lang="en-US" i="1" dirty="0">
                <a:latin typeface="Calibri" panose="020F0502020204030204" pitchFamily="34" charset="0"/>
                <a:cs typeface="Calibri" panose="020F0502020204030204" pitchFamily="34" charset="0"/>
              </a:rPr>
              <a:t>et al.  </a:t>
            </a:r>
            <a:r>
              <a:rPr lang="en-US" dirty="0">
                <a:latin typeface="Calibri" panose="020F0502020204030204" pitchFamily="34" charset="0"/>
                <a:cs typeface="Calibri" panose="020F0502020204030204" pitchFamily="34" charset="0"/>
              </a:rPr>
              <a:t>2015]</a:t>
            </a:r>
          </a:p>
          <a:p>
            <a:pPr marL="257175" indent="-257175">
              <a:buFont typeface="Arial" panose="020B0604020202020204" pitchFamily="34" charset="0"/>
              <a:buChar char="•"/>
            </a:pPr>
            <a:endParaRPr lang="en-US" sz="200" dirty="0">
              <a:latin typeface="Calibri" panose="020F0502020204030204" pitchFamily="34" charset="0"/>
              <a:cs typeface="Calibri" panose="020F0502020204030204" pitchFamily="34" charset="0"/>
            </a:endParaRPr>
          </a:p>
          <a:p>
            <a:pPr marL="257175" indent="-257175">
              <a:buFont typeface="Arial" panose="020B0604020202020204" pitchFamily="34" charset="0"/>
              <a:buChar char="•"/>
            </a:pPr>
            <a:r>
              <a:rPr lang="en-US" dirty="0">
                <a:latin typeface="Calibri" panose="020F0502020204030204" pitchFamily="34" charset="0"/>
                <a:cs typeface="Calibri" panose="020F0502020204030204" pitchFamily="34" charset="0"/>
              </a:rPr>
              <a:t>Investigating structure-preserving coupling is near-term future work.</a:t>
            </a:r>
          </a:p>
          <a:p>
            <a:pPr marL="257175" indent="-257175">
              <a:buFont typeface="Arial" panose="020B0604020202020204" pitchFamily="34" charset="0"/>
              <a:buChar char="•"/>
            </a:pPr>
            <a:endParaRPr lang="en-US" sz="300" dirty="0">
              <a:latin typeface="Calibri" panose="020F0502020204030204" pitchFamily="34" charset="0"/>
              <a:cs typeface="Calibri" panose="020F0502020204030204" pitchFamily="34" charset="0"/>
            </a:endParaRPr>
          </a:p>
        </p:txBody>
      </p:sp>
    </p:spTree>
    <p:extLst>
      <p:ext uri="{BB962C8B-B14F-4D97-AF65-F5344CB8AC3E}">
        <p14:creationId xmlns:p14="http://schemas.microsoft.com/office/powerpoint/2010/main" val="2494509479"/>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7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 name="Picture 6" descr="Diagram&#10;&#10;Description automatically generated">
            <a:extLst>
              <a:ext uri="{FF2B5EF4-FFF2-40B4-BE49-F238E27FC236}">
                <a16:creationId xmlns:a16="http://schemas.microsoft.com/office/drawing/2014/main" id="{4DEDE73E-F27A-4E8A-AFEC-DAC5059E9626}"/>
              </a:ext>
            </a:extLst>
          </p:cNvPr>
          <p:cNvPicPr>
            <a:picLocks noChangeAspect="1"/>
          </p:cNvPicPr>
          <p:nvPr/>
        </p:nvPicPr>
        <p:blipFill>
          <a:blip r:embed="rId3"/>
          <a:stretch>
            <a:fillRect/>
          </a:stretch>
        </p:blipFill>
        <p:spPr>
          <a:xfrm>
            <a:off x="4654410" y="3804456"/>
            <a:ext cx="4489590" cy="2406679"/>
          </a:xfrm>
          <a:prstGeom prst="rect">
            <a:avLst/>
          </a:prstGeom>
        </p:spPr>
      </p:pic>
      <p:sp>
        <p:nvSpPr>
          <p:cNvPr id="101" name="TextShape 1"/>
          <p:cNvSpPr txBox="1"/>
          <p:nvPr/>
        </p:nvSpPr>
        <p:spPr>
          <a:xfrm>
            <a:off x="304800" y="0"/>
            <a:ext cx="8229240" cy="991440"/>
          </a:xfrm>
          <a:prstGeom prst="rect">
            <a:avLst/>
          </a:prstGeom>
          <a:noFill/>
          <a:ln>
            <a:noFill/>
          </a:ln>
        </p:spPr>
        <p:txBody>
          <a:bodyPr anchor="ctr"/>
          <a:lstStyle/>
          <a:p>
            <a:r>
              <a:rPr lang="en-US" sz="3600" dirty="0">
                <a:latin typeface="Calibri" panose="020F0502020204030204" pitchFamily="34" charset="0"/>
              </a:rPr>
              <a:t>Outline</a:t>
            </a:r>
            <a:endParaRPr sz="3600" dirty="0">
              <a:latin typeface="Calibri" panose="020F0502020204030204" pitchFamily="34" charset="0"/>
            </a:endParaRPr>
          </a:p>
        </p:txBody>
      </p:sp>
      <p:sp>
        <p:nvSpPr>
          <p:cNvPr id="102" name="TextShape 2"/>
          <p:cNvSpPr txBox="1"/>
          <p:nvPr/>
        </p:nvSpPr>
        <p:spPr>
          <a:xfrm>
            <a:off x="73739" y="991440"/>
            <a:ext cx="6450351" cy="5348870"/>
          </a:xfrm>
          <a:prstGeom prst="rect">
            <a:avLst/>
          </a:prstGeom>
          <a:noFill/>
          <a:ln>
            <a:noFill/>
          </a:ln>
        </p:spPr>
        <p:txBody>
          <a:bodyPr/>
          <a:lstStyle/>
          <a:p>
            <a:pPr marL="457200" indent="-457200">
              <a:buAutoNum type="arabicPeriod"/>
            </a:pPr>
            <a:r>
              <a:rPr lang="en-US" sz="2400" dirty="0">
                <a:latin typeface="Calibri" panose="020F0502020204030204" pitchFamily="34" charset="0"/>
              </a:rPr>
              <a:t>Alternating Schwarz Method for Coupling of Full Order Models (FOMs) in Solid Mechanics</a:t>
            </a:r>
          </a:p>
          <a:p>
            <a:pPr marL="457200" indent="-457200">
              <a:buAutoNum type="arabicPeriod"/>
            </a:pPr>
            <a:endParaRPr lang="en-US" sz="400" dirty="0">
              <a:latin typeface="Calibri" panose="020F0502020204030204" pitchFamily="34" charset="0"/>
            </a:endParaRPr>
          </a:p>
          <a:p>
            <a:pPr marL="914400" lvl="1" indent="-457200">
              <a:buFont typeface="Arial" panose="020B0604020202020204" pitchFamily="34" charset="0"/>
              <a:buChar char="•"/>
            </a:pPr>
            <a:r>
              <a:rPr lang="en-US" sz="2400" dirty="0">
                <a:latin typeface="Calibri" panose="020F0502020204030204" pitchFamily="34" charset="0"/>
              </a:rPr>
              <a:t>Motivation &amp; Background</a:t>
            </a:r>
          </a:p>
          <a:p>
            <a:pPr marL="914400" lvl="1" indent="-457200">
              <a:buFont typeface="Arial" panose="020B0604020202020204" pitchFamily="34" charset="0"/>
              <a:buChar char="•"/>
            </a:pPr>
            <a:endParaRPr lang="en-US" sz="400" dirty="0">
              <a:latin typeface="Calibri" panose="020F0502020204030204" pitchFamily="34" charset="0"/>
            </a:endParaRPr>
          </a:p>
          <a:p>
            <a:pPr marL="914400" lvl="1" indent="-457200">
              <a:buFont typeface="Arial" panose="020B0604020202020204" pitchFamily="34" charset="0"/>
              <a:buChar char="•"/>
            </a:pPr>
            <a:r>
              <a:rPr lang="en-US" sz="2400" dirty="0" err="1">
                <a:latin typeface="Calibri" panose="020F0502020204030204" pitchFamily="34" charset="0"/>
              </a:rPr>
              <a:t>Quasistatics</a:t>
            </a:r>
            <a:endParaRPr lang="en-US" sz="2400" dirty="0">
              <a:latin typeface="Calibri" panose="020F0502020204030204" pitchFamily="34" charset="0"/>
            </a:endParaRPr>
          </a:p>
          <a:p>
            <a:pPr marL="914400" lvl="1" indent="-457200">
              <a:buFont typeface="Arial" panose="020B0604020202020204" pitchFamily="34" charset="0"/>
              <a:buChar char="•"/>
            </a:pPr>
            <a:endParaRPr lang="en-US" sz="400" dirty="0">
              <a:latin typeface="Calibri" panose="020F0502020204030204" pitchFamily="34" charset="0"/>
            </a:endParaRPr>
          </a:p>
          <a:p>
            <a:pPr marL="914400" lvl="1" indent="-457200">
              <a:buFont typeface="Arial" panose="020B0604020202020204" pitchFamily="34" charset="0"/>
              <a:buChar char="•"/>
            </a:pPr>
            <a:r>
              <a:rPr lang="en-US" sz="2400" dirty="0">
                <a:latin typeface="Calibri" panose="020F0502020204030204" pitchFamily="34" charset="0"/>
              </a:rPr>
              <a:t>Extension to Dynamics </a:t>
            </a:r>
          </a:p>
          <a:p>
            <a:pPr marL="914400" lvl="1" indent="-457200">
              <a:buFont typeface="Arial" panose="020B0604020202020204" pitchFamily="34" charset="0"/>
              <a:buChar char="•"/>
            </a:pPr>
            <a:endParaRPr lang="en-US" sz="400" dirty="0">
              <a:latin typeface="Calibri" panose="020F0502020204030204" pitchFamily="34" charset="0"/>
            </a:endParaRPr>
          </a:p>
          <a:p>
            <a:pPr marL="914400" lvl="1" indent="-457200">
              <a:buFont typeface="Arial" panose="020B0604020202020204" pitchFamily="34" charset="0"/>
              <a:buChar char="•"/>
            </a:pPr>
            <a:r>
              <a:rPr lang="en-US" sz="2400" dirty="0">
                <a:latin typeface="Calibri" panose="020F0502020204030204" pitchFamily="34" charset="0"/>
              </a:rPr>
              <a:t>Summary &amp; Next Steps</a:t>
            </a:r>
          </a:p>
          <a:p>
            <a:pPr lvl="1"/>
            <a:endParaRPr lang="en-US" sz="2400" dirty="0">
              <a:latin typeface="Calibri" panose="020F0502020204030204" pitchFamily="34" charset="0"/>
            </a:endParaRPr>
          </a:p>
          <a:p>
            <a:pPr marL="457200" indent="-457200">
              <a:buAutoNum type="arabicPeriod"/>
            </a:pPr>
            <a:r>
              <a:rPr lang="en-US" sz="2400" b="1" dirty="0">
                <a:latin typeface="Calibri" panose="020F0502020204030204" pitchFamily="34" charset="0"/>
              </a:rPr>
              <a:t>Alternating Schwarz Method for                          FOM-ROM* and ROM-ROM Coupling</a:t>
            </a:r>
          </a:p>
          <a:p>
            <a:pPr marL="457200" indent="-457200">
              <a:buAutoNum type="arabicPeriod"/>
            </a:pPr>
            <a:endParaRPr lang="en-US" sz="400" dirty="0">
              <a:latin typeface="Calibri" panose="020F0502020204030204" pitchFamily="34" charset="0"/>
            </a:endParaRPr>
          </a:p>
          <a:p>
            <a:pPr marL="914400" lvl="1" indent="-457200">
              <a:buFont typeface="Arial" panose="020B0604020202020204" pitchFamily="34" charset="0"/>
              <a:buChar char="•"/>
            </a:pPr>
            <a:r>
              <a:rPr lang="en-US" sz="2400" dirty="0">
                <a:latin typeface="Calibri" panose="020F0502020204030204" pitchFamily="34" charset="0"/>
              </a:rPr>
              <a:t>Motivation &amp; Background </a:t>
            </a:r>
          </a:p>
          <a:p>
            <a:pPr marL="914400" lvl="1" indent="-457200">
              <a:buFont typeface="Arial" panose="020B0604020202020204" pitchFamily="34" charset="0"/>
              <a:buChar char="•"/>
            </a:pPr>
            <a:endParaRPr lang="en-US" sz="400" dirty="0">
              <a:latin typeface="Calibri" panose="020F0502020204030204" pitchFamily="34" charset="0"/>
            </a:endParaRPr>
          </a:p>
          <a:p>
            <a:pPr marL="914400" lvl="1" indent="-457200">
              <a:buFont typeface="Arial" panose="020B0604020202020204" pitchFamily="34" charset="0"/>
              <a:buChar char="•"/>
            </a:pPr>
            <a:r>
              <a:rPr lang="en-US" sz="2400" b="1" dirty="0">
                <a:latin typeface="Calibri" panose="020F0502020204030204" pitchFamily="34" charset="0"/>
              </a:rPr>
              <a:t>Demonstration</a:t>
            </a:r>
          </a:p>
          <a:p>
            <a:pPr marL="914400" lvl="1" indent="-457200">
              <a:buFont typeface="Arial" panose="020B0604020202020204" pitchFamily="34" charset="0"/>
              <a:buChar char="•"/>
            </a:pPr>
            <a:endParaRPr lang="en-US" sz="400" dirty="0">
              <a:latin typeface="Calibri" panose="020F0502020204030204" pitchFamily="34" charset="0"/>
            </a:endParaRPr>
          </a:p>
          <a:p>
            <a:pPr marL="914400" lvl="1" indent="-457200">
              <a:buFont typeface="Arial" panose="020B0604020202020204" pitchFamily="34" charset="0"/>
              <a:buChar char="•"/>
            </a:pPr>
            <a:r>
              <a:rPr lang="en-US" sz="2400" dirty="0">
                <a:latin typeface="Calibri" panose="020F0502020204030204" pitchFamily="34" charset="0"/>
              </a:rPr>
              <a:t>Ongoing &amp; Future Work</a:t>
            </a:r>
          </a:p>
          <a:p>
            <a:pPr marL="914400" lvl="1" indent="-457200">
              <a:buFont typeface="Arial" panose="020B0604020202020204" pitchFamily="34" charset="0"/>
              <a:buChar char="•"/>
            </a:pPr>
            <a:endParaRPr lang="en-US" sz="2400" dirty="0">
              <a:latin typeface="Calibri" panose="020F0502020204030204" pitchFamily="34" charset="0"/>
            </a:endParaRPr>
          </a:p>
          <a:p>
            <a:pPr marL="914400" lvl="1" indent="-457200">
              <a:buFont typeface="Arial" panose="020B0604020202020204" pitchFamily="34" charset="0"/>
              <a:buChar char="•"/>
            </a:pPr>
            <a:endParaRPr lang="en-US" sz="2400" dirty="0">
              <a:latin typeface="Calibri" panose="020F0502020204030204" pitchFamily="34" charset="0"/>
            </a:endParaRPr>
          </a:p>
          <a:p>
            <a:endParaRPr sz="2400" dirty="0">
              <a:latin typeface="Calibri" panose="020F0502020204030204" pitchFamily="34" charset="0"/>
            </a:endParaRPr>
          </a:p>
        </p:txBody>
      </p:sp>
      <p:sp>
        <p:nvSpPr>
          <p:cNvPr id="2" name="Slide Number Placeholder 1">
            <a:extLst>
              <a:ext uri="{FF2B5EF4-FFF2-40B4-BE49-F238E27FC236}">
                <a16:creationId xmlns:a16="http://schemas.microsoft.com/office/drawing/2014/main" id="{805E14DB-F505-4B6E-B151-6BAAB23A7FBF}"/>
              </a:ext>
            </a:extLst>
          </p:cNvPr>
          <p:cNvSpPr>
            <a:spLocks noGrp="1"/>
          </p:cNvSpPr>
          <p:nvPr>
            <p:ph type="sldNum" sz="quarter" idx="12"/>
          </p:nvPr>
        </p:nvSpPr>
        <p:spPr/>
        <p:txBody>
          <a:bodyPr/>
          <a:lstStyle/>
          <a:p>
            <a:fld id="{A5E55A7B-7854-E145-92D9-B491DF4BAE2D}" type="slidenum">
              <a:rPr lang="en-US" smtClean="0"/>
              <a:pPr/>
              <a:t>76</a:t>
            </a:fld>
            <a:endParaRPr lang="en-US" dirty="0"/>
          </a:p>
        </p:txBody>
      </p:sp>
      <p:pic>
        <p:nvPicPr>
          <p:cNvPr id="8" name="Picture 7">
            <a:extLst>
              <a:ext uri="{FF2B5EF4-FFF2-40B4-BE49-F238E27FC236}">
                <a16:creationId xmlns:a16="http://schemas.microsoft.com/office/drawing/2014/main" id="{2DDDE8A6-7E41-4A84-BF6B-FBF8927911C3}"/>
              </a:ext>
            </a:extLst>
          </p:cNvPr>
          <p:cNvPicPr>
            <a:picLocks noChangeAspect="1"/>
          </p:cNvPicPr>
          <p:nvPr/>
        </p:nvPicPr>
        <p:blipFill>
          <a:blip r:embed="rId4"/>
          <a:stretch>
            <a:fillRect/>
          </a:stretch>
        </p:blipFill>
        <p:spPr>
          <a:xfrm>
            <a:off x="6404682" y="2041573"/>
            <a:ext cx="2799522" cy="1434538"/>
          </a:xfrm>
          <a:prstGeom prst="rect">
            <a:avLst/>
          </a:prstGeom>
        </p:spPr>
      </p:pic>
      <p:pic>
        <p:nvPicPr>
          <p:cNvPr id="9" name="Picture 8">
            <a:extLst>
              <a:ext uri="{FF2B5EF4-FFF2-40B4-BE49-F238E27FC236}">
                <a16:creationId xmlns:a16="http://schemas.microsoft.com/office/drawing/2014/main" id="{4721F3D3-2161-486D-80E0-DC9C4C41D8C5}"/>
              </a:ext>
            </a:extLst>
          </p:cNvPr>
          <p:cNvPicPr>
            <a:picLocks noChangeAspect="1"/>
          </p:cNvPicPr>
          <p:nvPr/>
        </p:nvPicPr>
        <p:blipFill>
          <a:blip r:embed="rId5"/>
          <a:stretch>
            <a:fillRect/>
          </a:stretch>
        </p:blipFill>
        <p:spPr>
          <a:xfrm>
            <a:off x="6404682" y="646865"/>
            <a:ext cx="2739318" cy="1434538"/>
          </a:xfrm>
          <a:prstGeom prst="rect">
            <a:avLst/>
          </a:prstGeom>
        </p:spPr>
      </p:pic>
      <p:sp>
        <p:nvSpPr>
          <p:cNvPr id="3" name="TextBox 2">
            <a:extLst>
              <a:ext uri="{FF2B5EF4-FFF2-40B4-BE49-F238E27FC236}">
                <a16:creationId xmlns:a16="http://schemas.microsoft.com/office/drawing/2014/main" id="{9C17EAC9-2546-4C83-9D8B-C19B660FE055}"/>
              </a:ext>
            </a:extLst>
          </p:cNvPr>
          <p:cNvSpPr txBox="1"/>
          <p:nvPr/>
        </p:nvSpPr>
        <p:spPr>
          <a:xfrm>
            <a:off x="0" y="6500219"/>
            <a:ext cx="4911047" cy="369332"/>
          </a:xfrm>
          <a:prstGeom prst="rect">
            <a:avLst/>
          </a:prstGeom>
          <a:noFill/>
        </p:spPr>
        <p:txBody>
          <a:bodyPr wrap="square" rtlCol="0">
            <a:spAutoFit/>
          </a:bodyPr>
          <a:lstStyle/>
          <a:p>
            <a:r>
              <a:rPr lang="en-US" dirty="0">
                <a:solidFill>
                  <a:schemeClr val="bg1"/>
                </a:solidFill>
                <a:latin typeface="Calibri" panose="020F0502020204030204" pitchFamily="34" charset="0"/>
                <a:cs typeface="Calibri" panose="020F0502020204030204" pitchFamily="34" charset="0"/>
              </a:rPr>
              <a:t>* Projection-based Reduced Order Model</a:t>
            </a:r>
          </a:p>
        </p:txBody>
      </p:sp>
    </p:spTree>
    <p:extLst>
      <p:ext uri="{BB962C8B-B14F-4D97-AF65-F5344CB8AC3E}">
        <p14:creationId xmlns:p14="http://schemas.microsoft.com/office/powerpoint/2010/main" val="1798211165"/>
      </p:ext>
    </p:extLst>
  </p:cSld>
  <p:clrMapOvr>
    <a:masterClrMapping/>
  </p:clrMapOvr>
  <p:timing>
    <p:tnLst>
      <p:par>
        <p:cTn id="1" dur="indefinite" restart="never" nodeType="tmRoot">
          <p:childTnLst>
            <p:seq>
              <p:cTn id="2" nodeType="mainSeq"/>
              <p:prevCondLst>
                <p:cond evt="onPrev" delay="0">
                  <p:tgtEl>
                    <p:sldTgt/>
                  </p:tgtEl>
                </p:cond>
              </p:prevCondLst>
              <p:nextCondLst>
                <p:cond evt="onNext" delay="0">
                  <p:tgtEl>
                    <p:sldTgt/>
                  </p:tgtEl>
                </p:cond>
              </p:nextCondLst>
            </p:seq>
          </p:childTnLst>
        </p:cTn>
      </p:par>
    </p:tnLst>
  </p:timing>
</p:sld>
</file>

<file path=ppt/slides/slide7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3" name="Picture 12">
            <a:extLst>
              <a:ext uri="{FF2B5EF4-FFF2-40B4-BE49-F238E27FC236}">
                <a16:creationId xmlns:a16="http://schemas.microsoft.com/office/drawing/2014/main" id="{0F45160F-55AE-48B6-B8F2-CE494A667F39}"/>
              </a:ext>
            </a:extLst>
          </p:cNvPr>
          <p:cNvPicPr>
            <a:picLocks noChangeAspect="1"/>
          </p:cNvPicPr>
          <p:nvPr/>
        </p:nvPicPr>
        <p:blipFill>
          <a:blip r:embed="rId3"/>
          <a:stretch>
            <a:fillRect/>
          </a:stretch>
        </p:blipFill>
        <p:spPr>
          <a:xfrm>
            <a:off x="5820511" y="747007"/>
            <a:ext cx="3510527" cy="2631389"/>
          </a:xfrm>
          <a:prstGeom prst="rect">
            <a:avLst/>
          </a:prstGeom>
        </p:spPr>
      </p:pic>
      <p:sp>
        <p:nvSpPr>
          <p:cNvPr id="4" name="Slide Number Placeholder 3">
            <a:extLst>
              <a:ext uri="{FF2B5EF4-FFF2-40B4-BE49-F238E27FC236}">
                <a16:creationId xmlns:a16="http://schemas.microsoft.com/office/drawing/2014/main" id="{82FD5723-502C-46C5-A627-0508C05AAF47}"/>
              </a:ext>
            </a:extLst>
          </p:cNvPr>
          <p:cNvSpPr>
            <a:spLocks noGrp="1"/>
          </p:cNvSpPr>
          <p:nvPr>
            <p:ph type="sldNum" sz="quarter" idx="12"/>
          </p:nvPr>
        </p:nvSpPr>
        <p:spPr/>
        <p:txBody>
          <a:bodyPr/>
          <a:lstStyle/>
          <a:p>
            <a:fld id="{6113E31D-E2AB-40D1-8B51-AFA5AFEF393A}" type="slidenum">
              <a:rPr lang="en-US" smtClean="0"/>
              <a:t>77</a:t>
            </a:fld>
            <a:endParaRPr lang="en-US" dirty="0"/>
          </a:p>
        </p:txBody>
      </p:sp>
      <p:sp>
        <p:nvSpPr>
          <p:cNvPr id="5" name="Title 1">
            <a:extLst>
              <a:ext uri="{FF2B5EF4-FFF2-40B4-BE49-F238E27FC236}">
                <a16:creationId xmlns:a16="http://schemas.microsoft.com/office/drawing/2014/main" id="{FC6EE5A9-F928-4BF3-A50A-4AAEC01ADAB6}"/>
              </a:ext>
            </a:extLst>
          </p:cNvPr>
          <p:cNvSpPr>
            <a:spLocks noGrp="1"/>
          </p:cNvSpPr>
          <p:nvPr>
            <p:ph type="title"/>
          </p:nvPr>
        </p:nvSpPr>
        <p:spPr>
          <a:xfrm>
            <a:off x="94986" y="369627"/>
            <a:ext cx="7853706" cy="427669"/>
          </a:xfrm>
        </p:spPr>
        <p:txBody>
          <a:bodyPr/>
          <a:lstStyle/>
          <a:p>
            <a:r>
              <a:rPr lang="en-US" sz="3600" dirty="0">
                <a:solidFill>
                  <a:schemeClr val="tx1"/>
                </a:solidFill>
              </a:rPr>
              <a:t>Numerical Example: 1D Dynamic Wave Propagation Problem</a:t>
            </a:r>
          </a:p>
        </p:txBody>
      </p:sp>
      <mc:AlternateContent xmlns:mc="http://schemas.openxmlformats.org/markup-compatibility/2006" xmlns:a14="http://schemas.microsoft.com/office/drawing/2010/main">
        <mc:Choice Requires="a14">
          <p:sp>
            <p:nvSpPr>
              <p:cNvPr id="6" name="TextBox 5">
                <a:extLst>
                  <a:ext uri="{FF2B5EF4-FFF2-40B4-BE49-F238E27FC236}">
                    <a16:creationId xmlns:a16="http://schemas.microsoft.com/office/drawing/2014/main" id="{9187D449-5266-4C34-8910-5A468DFA57C2}"/>
                  </a:ext>
                </a:extLst>
              </p:cNvPr>
              <p:cNvSpPr txBox="1"/>
              <p:nvPr/>
            </p:nvSpPr>
            <p:spPr>
              <a:xfrm>
                <a:off x="67196" y="1179503"/>
                <a:ext cx="5969335" cy="3300904"/>
              </a:xfrm>
              <a:prstGeom prst="rect">
                <a:avLst/>
              </a:prstGeom>
              <a:noFill/>
            </p:spPr>
            <p:txBody>
              <a:bodyPr wrap="square" rtlCol="0">
                <a:spAutoFit/>
              </a:bodyPr>
              <a:lstStyle/>
              <a:p>
                <a:pPr marL="214313" indent="-214313">
                  <a:buFont typeface="Arial" panose="020B0604020202020204" pitchFamily="34" charset="0"/>
                  <a:buChar char="•"/>
                </a:pPr>
                <a:r>
                  <a:rPr lang="en-US" b="1" i="1" dirty="0">
                    <a:latin typeface="Calibri" panose="020F0502020204030204" pitchFamily="34" charset="0"/>
                    <a:cs typeface="Calibri" panose="020F0502020204030204" pitchFamily="34" charset="0"/>
                  </a:rPr>
                  <a:t>1D beam </a:t>
                </a:r>
                <a:r>
                  <a:rPr lang="en-US" dirty="0">
                    <a:latin typeface="Calibri" panose="020F0502020204030204" pitchFamily="34" charset="0"/>
                    <a:cs typeface="Calibri" panose="020F0502020204030204" pitchFamily="34" charset="0"/>
                  </a:rPr>
                  <a:t>geometry </a:t>
                </a:r>
                <a14:m>
                  <m:oMath xmlns:m="http://schemas.openxmlformats.org/officeDocument/2006/math">
                    <m:r>
                      <m:rPr>
                        <m:sty m:val="p"/>
                      </m:rPr>
                      <a:rPr lang="en-US">
                        <a:latin typeface="Cambria Math" panose="02040503050406030204" pitchFamily="18" charset="0"/>
                        <a:ea typeface="Cambria Math" panose="02040503050406030204" pitchFamily="18" charset="0"/>
                        <a:cs typeface="Calibri" panose="020F0502020204030204" pitchFamily="34" charset="0"/>
                      </a:rPr>
                      <m:t>Ω</m:t>
                    </m:r>
                    <m:r>
                      <a:rPr lang="en-US">
                        <a:latin typeface="Cambria Math" panose="02040503050406030204" pitchFamily="18" charset="0"/>
                        <a:ea typeface="Cambria Math" panose="02040503050406030204" pitchFamily="18" charset="0"/>
                        <a:cs typeface="Calibri" panose="020F0502020204030204" pitchFamily="34" charset="0"/>
                      </a:rPr>
                      <m:t>=</m:t>
                    </m:r>
                    <m:d>
                      <m:dPr>
                        <m:ctrlPr>
                          <a:rPr lang="en-US" i="1">
                            <a:latin typeface="Cambria Math" panose="02040503050406030204" pitchFamily="18" charset="0"/>
                            <a:ea typeface="Cambria Math" panose="02040503050406030204" pitchFamily="18" charset="0"/>
                            <a:cs typeface="Calibri" panose="020F0502020204030204" pitchFamily="34" charset="0"/>
                          </a:rPr>
                        </m:ctrlPr>
                      </m:dPr>
                      <m:e>
                        <m:r>
                          <a:rPr lang="en-US" i="1">
                            <a:latin typeface="Cambria Math" panose="02040503050406030204" pitchFamily="18" charset="0"/>
                            <a:ea typeface="Cambria Math" panose="02040503050406030204" pitchFamily="18" charset="0"/>
                            <a:cs typeface="Calibri" panose="020F0502020204030204" pitchFamily="34" charset="0"/>
                          </a:rPr>
                          <m:t>0,1</m:t>
                        </m:r>
                      </m:e>
                    </m:d>
                  </m:oMath>
                </a14:m>
                <a:r>
                  <a:rPr lang="en-US" dirty="0">
                    <a:latin typeface="Calibri" panose="020F0502020204030204" pitchFamily="34" charset="0"/>
                    <a:cs typeface="Calibri" panose="020F0502020204030204" pitchFamily="34" charset="0"/>
                  </a:rPr>
                  <a:t>, clamped at both ends, with Gaussian initial condition discretized using FEM + Newmark-</a:t>
                </a:r>
                <a14:m>
                  <m:oMath xmlns:m="http://schemas.openxmlformats.org/officeDocument/2006/math">
                    <m:r>
                      <a:rPr lang="el-GR" i="1">
                        <a:latin typeface="Cambria Math" panose="02040503050406030204" pitchFamily="18" charset="0"/>
                        <a:ea typeface="Cambria Math" panose="02040503050406030204" pitchFamily="18" charset="0"/>
                        <a:cs typeface="Calibri" panose="020F0502020204030204" pitchFamily="34" charset="0"/>
                      </a:rPr>
                      <m:t>𝛽</m:t>
                    </m:r>
                  </m:oMath>
                </a14:m>
                <a:r>
                  <a:rPr lang="en-US" dirty="0">
                    <a:latin typeface="Calibri" panose="020F0502020204030204" pitchFamily="34" charset="0"/>
                    <a:cs typeface="Calibri" panose="020F0502020204030204" pitchFamily="34" charset="0"/>
                  </a:rPr>
                  <a:t> </a:t>
                </a:r>
              </a:p>
              <a:p>
                <a:pPr marL="214313" indent="-214313">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14313" indent="-214313">
                  <a:buFont typeface="Arial" panose="020B0604020202020204" pitchFamily="34" charset="0"/>
                  <a:buChar char="•"/>
                </a:pPr>
                <a:r>
                  <a:rPr lang="en-US" dirty="0">
                    <a:latin typeface="Calibri" panose="020F0502020204030204" pitchFamily="34" charset="0"/>
                    <a:cs typeface="Calibri" panose="020F0502020204030204" pitchFamily="34" charset="0"/>
                  </a:rPr>
                  <a:t>Simple problem but very </a:t>
                </a:r>
                <a:r>
                  <a:rPr lang="en-US" b="1" i="1" dirty="0">
                    <a:latin typeface="Calibri" panose="020F0502020204030204" pitchFamily="34" charset="0"/>
                    <a:cs typeface="Calibri" panose="020F0502020204030204" pitchFamily="34" charset="0"/>
                  </a:rPr>
                  <a:t>stringent test </a:t>
                </a:r>
                <a:r>
                  <a:rPr lang="en-US" dirty="0">
                    <a:latin typeface="Calibri" panose="020F0502020204030204" pitchFamily="34" charset="0"/>
                    <a:cs typeface="Calibri" panose="020F0502020204030204" pitchFamily="34" charset="0"/>
                  </a:rPr>
                  <a:t>for discretization/ coupling methods. </a:t>
                </a:r>
              </a:p>
              <a:p>
                <a:pPr marL="214313" indent="-214313">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14313" indent="-214313">
                  <a:buFont typeface="Arial" panose="020B0604020202020204" pitchFamily="34" charset="0"/>
                  <a:buChar char="•"/>
                </a:pPr>
                <a:r>
                  <a:rPr lang="en-US" dirty="0">
                    <a:latin typeface="Calibri" panose="020F0502020204030204" pitchFamily="34" charset="0"/>
                    <a:cs typeface="Calibri" panose="020F0502020204030204" pitchFamily="34" charset="0"/>
                  </a:rPr>
                  <a:t>Two </a:t>
                </a:r>
                <a:r>
                  <a:rPr lang="en-US" b="1" dirty="0">
                    <a:latin typeface="Calibri" panose="020F0502020204030204" pitchFamily="34" charset="0"/>
                    <a:cs typeface="Calibri" panose="020F0502020204030204" pitchFamily="34" charset="0"/>
                  </a:rPr>
                  <a:t>constitutive models </a:t>
                </a:r>
                <a:r>
                  <a:rPr lang="en-US" dirty="0">
                    <a:latin typeface="Calibri" panose="020F0502020204030204" pitchFamily="34" charset="0"/>
                    <a:cs typeface="Calibri" panose="020F0502020204030204" pitchFamily="34" charset="0"/>
                  </a:rPr>
                  <a:t>considered:</a:t>
                </a:r>
              </a:p>
              <a:p>
                <a:pPr marL="214313" indent="-214313">
                  <a:buFont typeface="Arial" panose="020B0604020202020204" pitchFamily="34" charset="0"/>
                  <a:buChar char="•"/>
                </a:pPr>
                <a:endParaRPr lang="en-US" sz="300" dirty="0">
                  <a:latin typeface="Calibri" panose="020F0502020204030204" pitchFamily="34" charset="0"/>
                  <a:cs typeface="Calibri" panose="020F0502020204030204" pitchFamily="34" charset="0"/>
                </a:endParaRPr>
              </a:p>
              <a:p>
                <a:pPr marL="600075" lvl="1" indent="-257175">
                  <a:buFont typeface="Wingdings" panose="05000000000000000000" pitchFamily="2" charset="2"/>
                  <a:buChar char="Ø"/>
                </a:pPr>
                <a:r>
                  <a:rPr lang="en-US" dirty="0">
                    <a:latin typeface="Calibri" panose="020F0502020204030204" pitchFamily="34" charset="0"/>
                    <a:cs typeface="Calibri" panose="020F0502020204030204" pitchFamily="34" charset="0"/>
                  </a:rPr>
                  <a:t>Linear elastic (problem has exact analytical solution)</a:t>
                </a:r>
              </a:p>
              <a:p>
                <a:pPr marL="600075" lvl="1" indent="-257175">
                  <a:buFont typeface="Wingdings" panose="05000000000000000000" pitchFamily="2" charset="2"/>
                  <a:buChar char="Ø"/>
                </a:pPr>
                <a:endParaRPr lang="en-US" sz="300" dirty="0">
                  <a:latin typeface="Calibri" panose="020F0502020204030204" pitchFamily="34" charset="0"/>
                  <a:cs typeface="Calibri" panose="020F0502020204030204" pitchFamily="34" charset="0"/>
                </a:endParaRPr>
              </a:p>
              <a:p>
                <a:pPr marL="600075" lvl="1" indent="-257175">
                  <a:buFont typeface="Wingdings" panose="05000000000000000000" pitchFamily="2" charset="2"/>
                  <a:buChar char="Ø"/>
                </a:pPr>
                <a:r>
                  <a:rPr lang="en-US" dirty="0">
                    <a:latin typeface="Calibri" panose="020F0502020204030204" pitchFamily="34" charset="0"/>
                    <a:cs typeface="Calibri" panose="020F0502020204030204" pitchFamily="34" charset="0"/>
                  </a:rPr>
                  <a:t>Nonlinear </a:t>
                </a:r>
                <a:r>
                  <a:rPr lang="en-US" dirty="0" err="1">
                    <a:latin typeface="Calibri" panose="020F0502020204030204" pitchFamily="34" charset="0"/>
                    <a:cs typeface="Calibri" panose="020F0502020204030204" pitchFamily="34" charset="0"/>
                  </a:rPr>
                  <a:t>hyperelastic</a:t>
                </a:r>
                <a:r>
                  <a:rPr lang="en-US" dirty="0">
                    <a:latin typeface="Calibri" panose="020F0502020204030204" pitchFamily="34" charset="0"/>
                    <a:cs typeface="Calibri" panose="020F0502020204030204" pitchFamily="34" charset="0"/>
                  </a:rPr>
                  <a:t> </a:t>
                </a:r>
                <a:r>
                  <a:rPr lang="en-US" dirty="0" err="1">
                    <a:latin typeface="Calibri" panose="020F0502020204030204" pitchFamily="34" charset="0"/>
                    <a:cs typeface="Calibri" panose="020F0502020204030204" pitchFamily="34" charset="0"/>
                  </a:rPr>
                  <a:t>Henky</a:t>
                </a:r>
                <a:endParaRPr lang="en-US" dirty="0">
                  <a:latin typeface="Calibri" panose="020F0502020204030204" pitchFamily="34" charset="0"/>
                  <a:cs typeface="Calibri" panose="020F0502020204030204" pitchFamily="34" charset="0"/>
                </a:endParaRPr>
              </a:p>
              <a:p>
                <a:pPr marL="557213" lvl="1" indent="-214313">
                  <a:buFont typeface="Arial" panose="020B0604020202020204" pitchFamily="34" charset="0"/>
                  <a:buChar char="•"/>
                </a:pPr>
                <a:endParaRPr lang="en-US" sz="1500" dirty="0">
                  <a:latin typeface="Calibri" panose="020F0502020204030204" pitchFamily="34" charset="0"/>
                  <a:cs typeface="Calibri" panose="020F0502020204030204" pitchFamily="34" charset="0"/>
                </a:endParaRPr>
              </a:p>
              <a:p>
                <a:pPr marL="557213" lvl="1" indent="-214313">
                  <a:buFont typeface="Arial" panose="020B0604020202020204" pitchFamily="34" charset="0"/>
                  <a:buChar char="•"/>
                </a:pPr>
                <a:endParaRPr lang="en-US" sz="1500" dirty="0">
                  <a:latin typeface="Calibri" panose="020F0502020204030204" pitchFamily="34" charset="0"/>
                  <a:cs typeface="Calibri" panose="020F0502020204030204" pitchFamily="34" charset="0"/>
                </a:endParaRPr>
              </a:p>
              <a:p>
                <a:pPr marL="214313" indent="-214313">
                  <a:buFont typeface="Arial" panose="020B0604020202020204" pitchFamily="34" charset="0"/>
                  <a:buChar char="•"/>
                </a:pPr>
                <a:endParaRPr lang="en-US" sz="1350" dirty="0">
                  <a:latin typeface="Calibri" panose="020F0502020204030204" pitchFamily="34" charset="0"/>
                  <a:cs typeface="Calibri" panose="020F0502020204030204" pitchFamily="34" charset="0"/>
                </a:endParaRPr>
              </a:p>
            </p:txBody>
          </p:sp>
        </mc:Choice>
        <mc:Fallback xmlns="">
          <p:sp>
            <p:nvSpPr>
              <p:cNvPr id="6" name="TextBox 5">
                <a:extLst>
                  <a:ext uri="{FF2B5EF4-FFF2-40B4-BE49-F238E27FC236}">
                    <a16:creationId xmlns:a16="http://schemas.microsoft.com/office/drawing/2014/main" id="{9187D449-5266-4C34-8910-5A468DFA57C2}"/>
                  </a:ext>
                </a:extLst>
              </p:cNvPr>
              <p:cNvSpPr txBox="1">
                <a:spLocks noRot="1" noChangeAspect="1" noMove="1" noResize="1" noEditPoints="1" noAdjustHandles="1" noChangeArrowheads="1" noChangeShapeType="1" noTextEdit="1"/>
              </p:cNvSpPr>
              <p:nvPr/>
            </p:nvSpPr>
            <p:spPr>
              <a:xfrm>
                <a:off x="67196" y="1179503"/>
                <a:ext cx="5969335" cy="3300904"/>
              </a:xfrm>
              <a:prstGeom prst="rect">
                <a:avLst/>
              </a:prstGeom>
              <a:blipFill>
                <a:blip r:embed="rId4"/>
                <a:stretch>
                  <a:fillRect l="-613" t="-923"/>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3" name="Rectangle 2"/>
              <p:cNvSpPr/>
              <p:nvPr/>
            </p:nvSpPr>
            <p:spPr>
              <a:xfrm>
                <a:off x="61644" y="3659945"/>
                <a:ext cx="8800286" cy="3635611"/>
              </a:xfrm>
              <a:prstGeom prst="rect">
                <a:avLst/>
              </a:prstGeom>
            </p:spPr>
            <p:txBody>
              <a:bodyPr wrap="square">
                <a:spAutoFit/>
              </a:bodyPr>
              <a:lstStyle/>
              <a:p>
                <a:pPr marL="214313" indent="-214313">
                  <a:buFont typeface="Arial" panose="020B0604020202020204" pitchFamily="34" charset="0"/>
                  <a:buChar char="•"/>
                </a:pPr>
                <a:r>
                  <a:rPr lang="en-US" dirty="0">
                    <a:latin typeface="Calibri" panose="020F0502020204030204" pitchFamily="34" charset="0"/>
                    <a:cs typeface="Calibri" panose="020F0502020204030204" pitchFamily="34" charset="0"/>
                  </a:rPr>
                  <a:t>ROMs results are </a:t>
                </a:r>
                <a:r>
                  <a:rPr lang="en-US" b="1" i="1" dirty="0">
                    <a:latin typeface="Calibri" panose="020F0502020204030204" pitchFamily="34" charset="0"/>
                    <a:cs typeface="Calibri" panose="020F0502020204030204" pitchFamily="34" charset="0"/>
                  </a:rPr>
                  <a:t>reproductive</a:t>
                </a:r>
                <a:r>
                  <a:rPr lang="en-US" dirty="0">
                    <a:latin typeface="Calibri" panose="020F0502020204030204" pitchFamily="34" charset="0"/>
                    <a:cs typeface="Calibri" panose="020F0502020204030204" pitchFamily="34" charset="0"/>
                  </a:rPr>
                  <a:t> and </a:t>
                </a:r>
                <a:r>
                  <a:rPr lang="en-US" b="1" i="1" dirty="0">
                    <a:latin typeface="Calibri" panose="020F0502020204030204" pitchFamily="34" charset="0"/>
                    <a:cs typeface="Calibri" panose="020F0502020204030204" pitchFamily="34" charset="0"/>
                  </a:rPr>
                  <a:t>predictive</a:t>
                </a:r>
                <a:r>
                  <a:rPr lang="en-US" i="1" dirty="0">
                    <a:latin typeface="Calibri" panose="020F0502020204030204" pitchFamily="34" charset="0"/>
                    <a:cs typeface="Calibri" panose="020F0502020204030204" pitchFamily="34" charset="0"/>
                  </a:rPr>
                  <a:t>, </a:t>
                </a:r>
                <a:r>
                  <a:rPr lang="en-US" dirty="0">
                    <a:latin typeface="Calibri" panose="020F0502020204030204" pitchFamily="34" charset="0"/>
                    <a:cs typeface="Calibri" panose="020F0502020204030204" pitchFamily="34" charset="0"/>
                  </a:rPr>
                  <a:t>and are</a:t>
                </a:r>
                <a:r>
                  <a:rPr lang="en-US" b="1" i="1" dirty="0">
                    <a:latin typeface="Calibri" panose="020F0502020204030204" pitchFamily="34" charset="0"/>
                    <a:cs typeface="Calibri" panose="020F0502020204030204" pitchFamily="34" charset="0"/>
                  </a:rPr>
                  <a:t> </a:t>
                </a:r>
                <a:r>
                  <a:rPr lang="en-US" dirty="0">
                    <a:latin typeface="Calibri" panose="020F0502020204030204" pitchFamily="34" charset="0"/>
                    <a:cs typeface="Calibri" panose="020F0502020204030204" pitchFamily="34" charset="0"/>
                  </a:rPr>
                  <a:t>based on the</a:t>
                </a:r>
                <a:r>
                  <a:rPr lang="en-US" b="1" dirty="0">
                    <a:latin typeface="Calibri" panose="020F0502020204030204" pitchFamily="34" charset="0"/>
                    <a:cs typeface="Calibri" panose="020F0502020204030204" pitchFamily="34" charset="0"/>
                  </a:rPr>
                  <a:t> </a:t>
                </a:r>
                <a:r>
                  <a:rPr lang="en-US" b="1" i="1" dirty="0">
                    <a:latin typeface="Calibri" panose="020F0502020204030204" pitchFamily="34" charset="0"/>
                    <a:cs typeface="Calibri" panose="020F0502020204030204" pitchFamily="34" charset="0"/>
                  </a:rPr>
                  <a:t>POD/</a:t>
                </a:r>
                <a:r>
                  <a:rPr lang="en-US" b="1" i="1" dirty="0" err="1">
                    <a:latin typeface="Calibri" panose="020F0502020204030204" pitchFamily="34" charset="0"/>
                    <a:cs typeface="Calibri" panose="020F0502020204030204" pitchFamily="34" charset="0"/>
                  </a:rPr>
                  <a:t>Galerkin</a:t>
                </a:r>
                <a:r>
                  <a:rPr lang="en-US" b="1" i="1" dirty="0">
                    <a:latin typeface="Calibri" panose="020F0502020204030204" pitchFamily="34" charset="0"/>
                    <a:cs typeface="Calibri" panose="020F0502020204030204" pitchFamily="34" charset="0"/>
                  </a:rPr>
                  <a:t> </a:t>
                </a:r>
                <a:r>
                  <a:rPr lang="en-US" dirty="0">
                    <a:latin typeface="Calibri" panose="020F0502020204030204" pitchFamily="34" charset="0"/>
                    <a:cs typeface="Calibri" panose="020F0502020204030204" pitchFamily="34" charset="0"/>
                  </a:rPr>
                  <a:t>method, with POD calculated from FOM-FOM coupled model.</a:t>
                </a:r>
              </a:p>
              <a:p>
                <a:pPr marL="214313" indent="-214313">
                  <a:buFont typeface="Arial" panose="020B0604020202020204" pitchFamily="34" charset="0"/>
                  <a:buChar char="•"/>
                </a:pPr>
                <a:endParaRPr lang="en-US" sz="150" dirty="0">
                  <a:latin typeface="Calibri" panose="020F0502020204030204" pitchFamily="34" charset="0"/>
                  <a:cs typeface="Calibri" panose="020F0502020204030204" pitchFamily="34" charset="0"/>
                </a:endParaRPr>
              </a:p>
              <a:p>
                <a:pPr marL="214313" indent="-214313">
                  <a:buFont typeface="Arial" panose="020B0604020202020204" pitchFamily="34" charset="0"/>
                  <a:buChar char="•"/>
                </a:pPr>
                <a:endParaRPr lang="en-US" sz="150" dirty="0">
                  <a:latin typeface="Calibri" panose="020F0502020204030204" pitchFamily="34" charset="0"/>
                  <a:cs typeface="Calibri" panose="020F0502020204030204" pitchFamily="34" charset="0"/>
                </a:endParaRPr>
              </a:p>
              <a:p>
                <a:pPr marL="214313" indent="-214313">
                  <a:buFont typeface="Arial" panose="020B0604020202020204" pitchFamily="34" charset="0"/>
                  <a:buChar char="•"/>
                </a:pPr>
                <a:endParaRPr lang="en-US" sz="150" dirty="0">
                  <a:latin typeface="Calibri" panose="020F0502020204030204" pitchFamily="34" charset="0"/>
                  <a:cs typeface="Calibri" panose="020F0502020204030204" pitchFamily="34" charset="0"/>
                </a:endParaRPr>
              </a:p>
              <a:p>
                <a:pPr marL="557213" lvl="1" indent="-214313">
                  <a:buFont typeface="Wingdings" panose="05000000000000000000" pitchFamily="2" charset="2"/>
                  <a:buChar char="Ø"/>
                </a:pPr>
                <a:r>
                  <a:rPr lang="en-US" dirty="0">
                    <a:latin typeface="Calibri" panose="020F0502020204030204" pitchFamily="34" charset="0"/>
                    <a:cs typeface="Calibri" panose="020F0502020204030204" pitchFamily="34" charset="0"/>
                  </a:rPr>
                  <a:t>50 POD modes capture </a:t>
                </a:r>
                <a14:m>
                  <m:oMath xmlns:m="http://schemas.openxmlformats.org/officeDocument/2006/math">
                    <m:r>
                      <a:rPr lang="en-US" i="1">
                        <a:latin typeface="Cambria Math" panose="02040503050406030204" pitchFamily="18" charset="0"/>
                        <a:ea typeface="Cambria Math" panose="02040503050406030204" pitchFamily="18" charset="0"/>
                        <a:cs typeface="Calibri" panose="020F0502020204030204" pitchFamily="34" charset="0"/>
                      </a:rPr>
                      <m:t>~</m:t>
                    </m:r>
                  </m:oMath>
                </a14:m>
                <a:r>
                  <a:rPr lang="en-US" dirty="0">
                    <a:latin typeface="Calibri" panose="020F0502020204030204" pitchFamily="34" charset="0"/>
                    <a:cs typeface="Calibri" panose="020F0502020204030204" pitchFamily="34" charset="0"/>
                  </a:rPr>
                  <a:t>100% snapshot energy for linear variant of this problem.</a:t>
                </a:r>
              </a:p>
              <a:p>
                <a:pPr marL="557213" lvl="1" indent="-214313">
                  <a:buFont typeface="Wingdings" panose="05000000000000000000" pitchFamily="2" charset="2"/>
                  <a:buChar char="Ø"/>
                </a:pPr>
                <a:endParaRPr lang="en-US" sz="300" dirty="0">
                  <a:latin typeface="Calibri" panose="020F0502020204030204" pitchFamily="34" charset="0"/>
                  <a:cs typeface="Calibri" panose="020F0502020204030204" pitchFamily="34" charset="0"/>
                </a:endParaRPr>
              </a:p>
              <a:p>
                <a:pPr marL="557213" lvl="1" indent="-214313">
                  <a:buFont typeface="Wingdings" panose="05000000000000000000" pitchFamily="2" charset="2"/>
                  <a:buChar char="Ø"/>
                </a:pPr>
                <a:r>
                  <a:rPr lang="en-US" dirty="0">
                    <a:latin typeface="Calibri" panose="020F0502020204030204" pitchFamily="34" charset="0"/>
                    <a:cs typeface="Calibri" panose="020F0502020204030204" pitchFamily="34" charset="0"/>
                  </a:rPr>
                  <a:t>536 POD modes capture ~100% snapshot energy for </a:t>
                </a:r>
                <a:r>
                  <a:rPr lang="en-US" dirty="0" err="1">
                    <a:latin typeface="Calibri" panose="020F0502020204030204" pitchFamily="34" charset="0"/>
                    <a:cs typeface="Calibri" panose="020F0502020204030204" pitchFamily="34" charset="0"/>
                  </a:rPr>
                  <a:t>Henky</a:t>
                </a:r>
                <a:r>
                  <a:rPr lang="en-US" dirty="0">
                    <a:latin typeface="Calibri" panose="020F0502020204030204" pitchFamily="34" charset="0"/>
                    <a:cs typeface="Calibri" panose="020F0502020204030204" pitchFamily="34" charset="0"/>
                  </a:rPr>
                  <a:t> variant of this problem.</a:t>
                </a:r>
              </a:p>
              <a:p>
                <a:pPr marL="557213" lvl="1" indent="-214313">
                  <a:buFont typeface="Wingdings" panose="05000000000000000000" pitchFamily="2" charset="2"/>
                  <a:buChar char="Ø"/>
                </a:pPr>
                <a:endParaRPr lang="en-US" sz="750" dirty="0">
                  <a:latin typeface="Calibri" panose="020F0502020204030204" pitchFamily="34" charset="0"/>
                  <a:cs typeface="Calibri" panose="020F0502020204030204" pitchFamily="34" charset="0"/>
                </a:endParaRPr>
              </a:p>
              <a:p>
                <a:pPr marL="257175" indent="-257175">
                  <a:buFont typeface="Arial" panose="020B0604020202020204" pitchFamily="34" charset="0"/>
                  <a:buChar char="•"/>
                </a:pPr>
                <a:r>
                  <a:rPr lang="en-US" dirty="0">
                    <a:latin typeface="Calibri" panose="020F0502020204030204" pitchFamily="34" charset="0"/>
                    <a:cs typeface="Calibri" panose="020F0502020204030204" pitchFamily="34" charset="0"/>
                  </a:rPr>
                  <a:t>Hyper-reduced ROMs (HROMs) perform </a:t>
                </a:r>
                <a:r>
                  <a:rPr lang="en-US" b="1" i="1" dirty="0">
                    <a:latin typeface="Calibri" panose="020F0502020204030204" pitchFamily="34" charset="0"/>
                    <a:cs typeface="Calibri" panose="020F0502020204030204" pitchFamily="34" charset="0"/>
                  </a:rPr>
                  <a:t>hyper-reduction</a:t>
                </a:r>
                <a:r>
                  <a:rPr lang="en-US" dirty="0">
                    <a:latin typeface="Calibri" panose="020F0502020204030204" pitchFamily="34" charset="0"/>
                    <a:cs typeface="Calibri" panose="020F0502020204030204" pitchFamily="34" charset="0"/>
                  </a:rPr>
                  <a:t> using ECSW [Farhat </a:t>
                </a:r>
                <a:r>
                  <a:rPr lang="en-US" i="1" dirty="0">
                    <a:latin typeface="Calibri" panose="020F0502020204030204" pitchFamily="34" charset="0"/>
                    <a:cs typeface="Calibri" panose="020F0502020204030204" pitchFamily="34" charset="0"/>
                  </a:rPr>
                  <a:t>et al., </a:t>
                </a:r>
                <a:r>
                  <a:rPr lang="en-US" dirty="0">
                    <a:latin typeface="Calibri" panose="020F0502020204030204" pitchFamily="34" charset="0"/>
                    <a:cs typeface="Calibri" panose="020F0502020204030204" pitchFamily="34" charset="0"/>
                  </a:rPr>
                  <a:t>2015]</a:t>
                </a:r>
              </a:p>
              <a:p>
                <a:pPr marL="257175" indent="-257175">
                  <a:buFont typeface="Arial" panose="020B0604020202020204" pitchFamily="34" charset="0"/>
                  <a:buChar char="•"/>
                </a:pPr>
                <a:endParaRPr lang="en-US" sz="375" dirty="0">
                  <a:latin typeface="Calibri" panose="020F0502020204030204" pitchFamily="34" charset="0"/>
                  <a:cs typeface="Calibri" panose="020F0502020204030204" pitchFamily="34" charset="0"/>
                </a:endParaRPr>
              </a:p>
              <a:p>
                <a:pPr marL="600075" lvl="1" indent="-257175">
                  <a:buFont typeface="Wingdings" panose="05000000000000000000" pitchFamily="2" charset="2"/>
                  <a:buChar char="Ø"/>
                </a:pPr>
                <a:r>
                  <a:rPr lang="en-US" dirty="0">
                    <a:latin typeface="Calibri" panose="020F0502020204030204" pitchFamily="34" charset="0"/>
                    <a:cs typeface="Calibri" panose="020F0502020204030204" pitchFamily="34" charset="0"/>
                  </a:rPr>
                  <a:t>Ensures that </a:t>
                </a:r>
                <a:r>
                  <a:rPr lang="en-US" b="1" i="1" dirty="0" err="1">
                    <a:latin typeface="Calibri" panose="020F0502020204030204" pitchFamily="34" charset="0"/>
                    <a:cs typeface="Calibri" panose="020F0502020204030204" pitchFamily="34" charset="0"/>
                  </a:rPr>
                  <a:t>Lagrangian</a:t>
                </a:r>
                <a:r>
                  <a:rPr lang="en-US" b="1" i="1" dirty="0">
                    <a:latin typeface="Calibri" panose="020F0502020204030204" pitchFamily="34" charset="0"/>
                    <a:cs typeface="Calibri" panose="020F0502020204030204" pitchFamily="34" charset="0"/>
                  </a:rPr>
                  <a:t> structure </a:t>
                </a:r>
                <a:r>
                  <a:rPr lang="en-US" dirty="0">
                    <a:latin typeface="Calibri" panose="020F0502020204030204" pitchFamily="34" charset="0"/>
                    <a:cs typeface="Calibri" panose="020F0502020204030204" pitchFamily="34" charset="0"/>
                  </a:rPr>
                  <a:t>of problem is preserved in HROM.</a:t>
                </a:r>
              </a:p>
              <a:p>
                <a:pPr marL="600075" lvl="1" indent="-257175">
                  <a:buFont typeface="Wingdings" panose="05000000000000000000" pitchFamily="2" charset="2"/>
                  <a:buChar char="Ø"/>
                </a:pPr>
                <a:endParaRPr lang="en-US" sz="750" b="1" i="1" dirty="0">
                  <a:latin typeface="Calibri" panose="020F0502020204030204" pitchFamily="34" charset="0"/>
                  <a:cs typeface="Calibri" panose="020F0502020204030204" pitchFamily="34" charset="0"/>
                </a:endParaRPr>
              </a:p>
              <a:p>
                <a:pPr marL="257175" indent="-257175">
                  <a:buFont typeface="Arial" panose="020B0604020202020204" pitchFamily="34" charset="0"/>
                  <a:buChar char="•"/>
                </a:pPr>
                <a:r>
                  <a:rPr lang="en-US" b="1" i="1" dirty="0">
                    <a:latin typeface="Calibri" panose="020F0502020204030204" pitchFamily="34" charset="0"/>
                    <a:cs typeface="Calibri" panose="020F0502020204030204" pitchFamily="34" charset="0"/>
                  </a:rPr>
                  <a:t>Couplings tested:</a:t>
                </a:r>
                <a:r>
                  <a:rPr lang="en-US" dirty="0">
                    <a:latin typeface="Calibri" panose="020F0502020204030204" pitchFamily="34" charset="0"/>
                    <a:cs typeface="Calibri" panose="020F0502020204030204" pitchFamily="34" charset="0"/>
                  </a:rPr>
                  <a:t> overlapping, non-overlapping, FOM-FOM, FOM-ROM, ROM-ROM, FOM-HROM, HROM-HROM, implicit-explicit, implicit-implicit, explicit-explicit.</a:t>
                </a:r>
              </a:p>
              <a:p>
                <a:pPr marL="600075" lvl="1" indent="-257175">
                  <a:buFont typeface="Wingdings" panose="05000000000000000000" pitchFamily="2" charset="2"/>
                  <a:buChar char="Ø"/>
                </a:pPr>
                <a:endParaRPr lang="en-US" sz="1500" dirty="0">
                  <a:latin typeface="Calibri" panose="020F0502020204030204" pitchFamily="34" charset="0"/>
                  <a:cs typeface="Calibri" panose="020F0502020204030204" pitchFamily="34" charset="0"/>
                </a:endParaRPr>
              </a:p>
              <a:p>
                <a:pPr marL="557213" lvl="1" indent="-214313">
                  <a:buFont typeface="Wingdings" panose="05000000000000000000" pitchFamily="2" charset="2"/>
                  <a:buChar char="Ø"/>
                </a:pPr>
                <a:endParaRPr lang="en-US" sz="1500" dirty="0">
                  <a:latin typeface="Calibri" panose="020F0502020204030204" pitchFamily="34" charset="0"/>
                  <a:cs typeface="Calibri" panose="020F0502020204030204" pitchFamily="34" charset="0"/>
                </a:endParaRPr>
              </a:p>
              <a:p>
                <a:pPr marL="557213" lvl="1" indent="-214313">
                  <a:buFont typeface="Wingdings" panose="05000000000000000000" pitchFamily="2" charset="2"/>
                  <a:buChar char="Ø"/>
                </a:pPr>
                <a:endParaRPr lang="en-US" sz="1500" dirty="0">
                  <a:latin typeface="Calibri" panose="020F0502020204030204" pitchFamily="34" charset="0"/>
                  <a:cs typeface="Calibri" panose="020F0502020204030204" pitchFamily="34" charset="0"/>
                </a:endParaRPr>
              </a:p>
              <a:p>
                <a:pPr marL="214313" indent="-214313">
                  <a:buFont typeface="Arial" panose="020B0604020202020204" pitchFamily="34" charset="0"/>
                  <a:buChar char="•"/>
                </a:pPr>
                <a:endParaRPr lang="en-US" sz="1500" dirty="0">
                  <a:latin typeface="Calibri" panose="020F0502020204030204" pitchFamily="34" charset="0"/>
                  <a:cs typeface="Calibri" panose="020F0502020204030204" pitchFamily="34" charset="0"/>
                </a:endParaRPr>
              </a:p>
            </p:txBody>
          </p:sp>
        </mc:Choice>
        <mc:Fallback xmlns="">
          <p:sp>
            <p:nvSpPr>
              <p:cNvPr id="3" name="Rectangle 2"/>
              <p:cNvSpPr>
                <a:spLocks noRot="1" noChangeAspect="1" noMove="1" noResize="1" noEditPoints="1" noAdjustHandles="1" noChangeArrowheads="1" noChangeShapeType="1" noTextEdit="1"/>
              </p:cNvSpPr>
              <p:nvPr/>
            </p:nvSpPr>
            <p:spPr>
              <a:xfrm>
                <a:off x="61644" y="3659945"/>
                <a:ext cx="8800286" cy="3635611"/>
              </a:xfrm>
              <a:prstGeom prst="rect">
                <a:avLst/>
              </a:prstGeom>
              <a:blipFill>
                <a:blip r:embed="rId5"/>
                <a:stretch>
                  <a:fillRect l="-416" t="-838" r="-416"/>
                </a:stretch>
              </a:blipFill>
            </p:spPr>
            <p:txBody>
              <a:bodyPr/>
              <a:lstStyle/>
              <a:p>
                <a:r>
                  <a:rPr lang="en-US">
                    <a:noFill/>
                  </a:rPr>
                  <a:t> </a:t>
                </a:r>
              </a:p>
            </p:txBody>
          </p:sp>
        </mc:Fallback>
      </mc:AlternateContent>
      <p:sp>
        <p:nvSpPr>
          <p:cNvPr id="14" name="TextBox 13">
            <a:extLst>
              <a:ext uri="{FF2B5EF4-FFF2-40B4-BE49-F238E27FC236}">
                <a16:creationId xmlns:a16="http://schemas.microsoft.com/office/drawing/2014/main" id="{FEA85485-2A19-43F4-82F6-1AEB98684F4E}"/>
              </a:ext>
            </a:extLst>
          </p:cNvPr>
          <p:cNvSpPr txBox="1"/>
          <p:nvPr/>
        </p:nvSpPr>
        <p:spPr>
          <a:xfrm>
            <a:off x="7070435" y="2308642"/>
            <a:ext cx="1756513" cy="738664"/>
          </a:xfrm>
          <a:prstGeom prst="rect">
            <a:avLst/>
          </a:prstGeom>
          <a:noFill/>
        </p:spPr>
        <p:txBody>
          <a:bodyPr wrap="square" rtlCol="0">
            <a:spAutoFit/>
          </a:bodyPr>
          <a:lstStyle/>
          <a:p>
            <a:pPr algn="ctr"/>
            <a:r>
              <a:rPr lang="en-US" sz="1400" i="1" dirty="0">
                <a:latin typeface="Calibri" panose="020F0502020204030204" pitchFamily="34" charset="0"/>
                <a:cs typeface="Calibri" panose="020F0502020204030204" pitchFamily="34" charset="0"/>
              </a:rPr>
              <a:t>Figure</a:t>
            </a:r>
            <a:r>
              <a:rPr lang="en-US" sz="1400" dirty="0">
                <a:latin typeface="Calibri" panose="020F0502020204030204" pitchFamily="34" charset="0"/>
                <a:cs typeface="Calibri" panose="020F0502020204030204" pitchFamily="34" charset="0"/>
              </a:rPr>
              <a:t>: POD energy decay for nonlinear </a:t>
            </a:r>
            <a:r>
              <a:rPr lang="en-US" sz="1400" dirty="0" err="1">
                <a:latin typeface="Calibri" panose="020F0502020204030204" pitchFamily="34" charset="0"/>
                <a:cs typeface="Calibri" panose="020F0502020204030204" pitchFamily="34" charset="0"/>
              </a:rPr>
              <a:t>Henky</a:t>
            </a:r>
            <a:r>
              <a:rPr lang="en-US" sz="1400" dirty="0">
                <a:latin typeface="Calibri" panose="020F0502020204030204" pitchFamily="34" charset="0"/>
                <a:cs typeface="Calibri" panose="020F0502020204030204" pitchFamily="34" charset="0"/>
              </a:rPr>
              <a:t> problem</a:t>
            </a:r>
          </a:p>
        </p:txBody>
      </p:sp>
      <p:sp>
        <p:nvSpPr>
          <p:cNvPr id="12" name="Rectangle 11">
            <a:extLst>
              <a:ext uri="{FF2B5EF4-FFF2-40B4-BE49-F238E27FC236}">
                <a16:creationId xmlns:a16="http://schemas.microsoft.com/office/drawing/2014/main" id="{AAA4D1A1-06AC-4675-8BA6-C736AF2FEF2A}"/>
              </a:ext>
            </a:extLst>
          </p:cNvPr>
          <p:cNvSpPr/>
          <p:nvPr/>
        </p:nvSpPr>
        <p:spPr>
          <a:xfrm>
            <a:off x="369870" y="3347574"/>
            <a:ext cx="3510527" cy="281549"/>
          </a:xfrm>
          <a:prstGeom prst="rect">
            <a:avLst/>
          </a:prstGeom>
          <a:noFill/>
          <a:ln w="28575">
            <a:solidFill>
              <a:srgbClr val="0070C0"/>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5" name="Rectangle 14">
            <a:extLst>
              <a:ext uri="{FF2B5EF4-FFF2-40B4-BE49-F238E27FC236}">
                <a16:creationId xmlns:a16="http://schemas.microsoft.com/office/drawing/2014/main" id="{DB232935-F6A5-45B0-93DE-0A93A0E8A7EE}"/>
              </a:ext>
            </a:extLst>
          </p:cNvPr>
          <p:cNvSpPr/>
          <p:nvPr/>
        </p:nvSpPr>
        <p:spPr>
          <a:xfrm>
            <a:off x="3234648" y="5778447"/>
            <a:ext cx="1676400" cy="252484"/>
          </a:xfrm>
          <a:prstGeom prst="rect">
            <a:avLst/>
          </a:prstGeom>
          <a:noFill/>
          <a:ln w="28575">
            <a:solidFill>
              <a:srgbClr val="0070C0"/>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6" name="Rectangle 15">
            <a:extLst>
              <a:ext uri="{FF2B5EF4-FFF2-40B4-BE49-F238E27FC236}">
                <a16:creationId xmlns:a16="http://schemas.microsoft.com/office/drawing/2014/main" id="{B120110D-9BBB-430E-B03A-3AE5FCB45185}"/>
              </a:ext>
            </a:extLst>
          </p:cNvPr>
          <p:cNvSpPr/>
          <p:nvPr/>
        </p:nvSpPr>
        <p:spPr>
          <a:xfrm>
            <a:off x="4013261" y="6033589"/>
            <a:ext cx="1534958" cy="252484"/>
          </a:xfrm>
          <a:prstGeom prst="rect">
            <a:avLst/>
          </a:prstGeom>
          <a:noFill/>
          <a:ln w="28575">
            <a:solidFill>
              <a:srgbClr val="0070C0"/>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7" name="TextBox 16">
            <a:extLst>
              <a:ext uri="{FF2B5EF4-FFF2-40B4-BE49-F238E27FC236}">
                <a16:creationId xmlns:a16="http://schemas.microsoft.com/office/drawing/2014/main" id="{67A15546-7B35-4020-ABD7-FE785DB36EC8}"/>
              </a:ext>
            </a:extLst>
          </p:cNvPr>
          <p:cNvSpPr txBox="1"/>
          <p:nvPr/>
        </p:nvSpPr>
        <p:spPr>
          <a:xfrm>
            <a:off x="3960195" y="3316976"/>
            <a:ext cx="2054831" cy="369332"/>
          </a:xfrm>
          <a:prstGeom prst="rect">
            <a:avLst/>
          </a:prstGeom>
          <a:noFill/>
        </p:spPr>
        <p:txBody>
          <a:bodyPr wrap="square" rtlCol="0">
            <a:spAutoFit/>
          </a:bodyPr>
          <a:lstStyle/>
          <a:p>
            <a:r>
              <a:rPr lang="en-US" b="1" i="1" dirty="0">
                <a:solidFill>
                  <a:srgbClr val="0070C0"/>
                </a:solidFill>
                <a:latin typeface="Calibri" panose="020F0502020204030204" pitchFamily="34" charset="0"/>
                <a:cs typeface="Calibri" panose="020F0502020204030204" pitchFamily="34" charset="0"/>
              </a:rPr>
              <a:t>This talk.</a:t>
            </a:r>
          </a:p>
        </p:txBody>
      </p:sp>
      <p:sp>
        <p:nvSpPr>
          <p:cNvPr id="18" name="TextBox 17">
            <a:extLst>
              <a:ext uri="{FF2B5EF4-FFF2-40B4-BE49-F238E27FC236}">
                <a16:creationId xmlns:a16="http://schemas.microsoft.com/office/drawing/2014/main" id="{4E3600C0-A6C5-4590-8744-467FFF405071}"/>
              </a:ext>
            </a:extLst>
          </p:cNvPr>
          <p:cNvSpPr txBox="1"/>
          <p:nvPr/>
        </p:nvSpPr>
        <p:spPr>
          <a:xfrm>
            <a:off x="7089169" y="5940245"/>
            <a:ext cx="2054831" cy="369332"/>
          </a:xfrm>
          <a:prstGeom prst="rect">
            <a:avLst/>
          </a:prstGeom>
          <a:noFill/>
        </p:spPr>
        <p:txBody>
          <a:bodyPr wrap="square" rtlCol="0">
            <a:spAutoFit/>
          </a:bodyPr>
          <a:lstStyle/>
          <a:p>
            <a:r>
              <a:rPr lang="en-US" b="1" i="1" dirty="0">
                <a:solidFill>
                  <a:srgbClr val="0070C0"/>
                </a:solidFill>
                <a:latin typeface="Calibri" panose="020F0502020204030204" pitchFamily="34" charset="0"/>
                <a:cs typeface="Calibri" panose="020F0502020204030204" pitchFamily="34" charset="0"/>
              </a:rPr>
              <a:t>This talk.</a:t>
            </a:r>
          </a:p>
        </p:txBody>
      </p:sp>
    </p:spTree>
    <p:extLst>
      <p:ext uri="{BB962C8B-B14F-4D97-AF65-F5344CB8AC3E}">
        <p14:creationId xmlns:p14="http://schemas.microsoft.com/office/powerpoint/2010/main" val="619313433"/>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12"/>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17"/>
                                        </p:tgtEl>
                                        <p:attrNameLst>
                                          <p:attrName>style.visibility</p:attrName>
                                        </p:attrNameLst>
                                      </p:cBhvr>
                                      <p:to>
                                        <p:strVal val="visible"/>
                                      </p:to>
                                    </p:set>
                                  </p:childTnLst>
                                </p:cTn>
                              </p:par>
                            </p:childTnLst>
                          </p:cTn>
                        </p:par>
                      </p:childTnLst>
                    </p:cTn>
                  </p:par>
                  <p:par>
                    <p:cTn id="9" fill="hold">
                      <p:stCondLst>
                        <p:cond delay="indefinite"/>
                      </p:stCondLst>
                      <p:childTnLst>
                        <p:par>
                          <p:cTn id="10" fill="hold">
                            <p:stCondLst>
                              <p:cond delay="0"/>
                            </p:stCondLst>
                            <p:childTnLst>
                              <p:par>
                                <p:cTn id="11" presetID="1" presetClass="entr" presetSubtype="0" fill="hold" grpId="0" nodeType="clickEffect">
                                  <p:stCondLst>
                                    <p:cond delay="0"/>
                                  </p:stCondLst>
                                  <p:childTnLst>
                                    <p:set>
                                      <p:cBhvr>
                                        <p:cTn id="12" dur="1" fill="hold">
                                          <p:stCondLst>
                                            <p:cond delay="0"/>
                                          </p:stCondLst>
                                        </p:cTn>
                                        <p:tgtEl>
                                          <p:spTgt spid="16"/>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15"/>
                                        </p:tgtEl>
                                        <p:attrNameLst>
                                          <p:attrName>style.visibility</p:attrName>
                                        </p:attrNameLst>
                                      </p:cBhvr>
                                      <p:to>
                                        <p:strVal val="visible"/>
                                      </p:to>
                                    </p:set>
                                  </p:childTnLst>
                                </p:cTn>
                              </p:par>
                              <p:par>
                                <p:cTn id="15" presetID="1" presetClass="entr" presetSubtype="0" fill="hold" grpId="0" nodeType="withEffect">
                                  <p:stCondLst>
                                    <p:cond delay="0"/>
                                  </p:stCondLst>
                                  <p:childTnLst>
                                    <p:set>
                                      <p:cBhvr>
                                        <p:cTn id="16" dur="1" fill="hold">
                                          <p:stCondLst>
                                            <p:cond delay="0"/>
                                          </p:stCondLst>
                                        </p:cTn>
                                        <p:tgtEl>
                                          <p:spTgt spid="18"/>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2" grpId="0" animBg="1"/>
      <p:bldP spid="15" grpId="0" animBg="1"/>
      <p:bldP spid="16" grpId="0" animBg="1"/>
      <p:bldP spid="17" grpId="0"/>
      <p:bldP spid="18" grpId="0"/>
    </p:bldLst>
  </p:timing>
</p:sld>
</file>

<file path=ppt/slides/slide7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2" name="1sd_nonlinearElastic_n200_PROM.mov" descr="1sd_nonlinearElastic_n200_PROM.mov">
            <a:hlinkClick r:id="" action="ppaction://media"/>
            <a:extLst>
              <a:ext uri="{FF2B5EF4-FFF2-40B4-BE49-F238E27FC236}">
                <a16:creationId xmlns:a16="http://schemas.microsoft.com/office/drawing/2014/main" id="{2128B445-A555-4477-A92A-66BBE88CCEE1}"/>
              </a:ext>
            </a:extLst>
          </p:cNvPr>
          <p:cNvPicPr>
            <a:picLocks noChangeAspect="1"/>
          </p:cNvPicPr>
          <p:nvPr>
            <a:videoFile r:link="rId2"/>
            <p:extLst>
              <p:ext uri="{DAA4B4D4-6D71-4841-9C94-3DE7FCFB9230}">
                <p14:media xmlns:p14="http://schemas.microsoft.com/office/powerpoint/2010/main" r:embed="rId1"/>
              </p:ext>
            </p:extLst>
          </p:nvPr>
        </p:nvPicPr>
        <p:blipFill>
          <a:blip r:embed="rId7"/>
          <a:stretch>
            <a:fillRect/>
          </a:stretch>
        </p:blipFill>
        <p:spPr>
          <a:xfrm>
            <a:off x="5864525" y="821016"/>
            <a:ext cx="3293040" cy="2468880"/>
          </a:xfrm>
          <a:prstGeom prst="rect">
            <a:avLst/>
          </a:prstGeom>
        </p:spPr>
      </p:pic>
      <p:sp>
        <p:nvSpPr>
          <p:cNvPr id="4" name="Slide Number Placeholder 3">
            <a:extLst>
              <a:ext uri="{FF2B5EF4-FFF2-40B4-BE49-F238E27FC236}">
                <a16:creationId xmlns:a16="http://schemas.microsoft.com/office/drawing/2014/main" id="{82FD5723-502C-46C5-A627-0508C05AAF47}"/>
              </a:ext>
            </a:extLst>
          </p:cNvPr>
          <p:cNvSpPr>
            <a:spLocks noGrp="1"/>
          </p:cNvSpPr>
          <p:nvPr>
            <p:ph type="sldNum" sz="quarter" idx="12"/>
          </p:nvPr>
        </p:nvSpPr>
        <p:spPr/>
        <p:txBody>
          <a:bodyPr/>
          <a:lstStyle/>
          <a:p>
            <a:fld id="{6113E31D-E2AB-40D1-8B51-AFA5AFEF393A}" type="slidenum">
              <a:rPr lang="en-US" smtClean="0"/>
              <a:t>78</a:t>
            </a:fld>
            <a:endParaRPr lang="en-US" dirty="0"/>
          </a:p>
        </p:txBody>
      </p:sp>
      <mc:AlternateContent xmlns:mc="http://schemas.openxmlformats.org/markup-compatibility/2006" xmlns:a14="http://schemas.microsoft.com/office/drawing/2010/main">
        <mc:Choice Requires="a14">
          <p:sp>
            <p:nvSpPr>
              <p:cNvPr id="13" name="TextBox 12">
                <a:extLst>
                  <a:ext uri="{FF2B5EF4-FFF2-40B4-BE49-F238E27FC236}">
                    <a16:creationId xmlns:a16="http://schemas.microsoft.com/office/drawing/2014/main" id="{95FA3A19-C75A-4434-AB6A-C6638C9728D2}"/>
                  </a:ext>
                </a:extLst>
              </p:cNvPr>
              <p:cNvSpPr txBox="1"/>
              <p:nvPr/>
            </p:nvSpPr>
            <p:spPr>
              <a:xfrm>
                <a:off x="0" y="1092503"/>
                <a:ext cx="6256962" cy="5516895"/>
              </a:xfrm>
              <a:prstGeom prst="rect">
                <a:avLst/>
              </a:prstGeom>
              <a:noFill/>
            </p:spPr>
            <p:txBody>
              <a:bodyPr wrap="square">
                <a:spAutoFit/>
              </a:bodyPr>
              <a:lstStyle/>
              <a:p>
                <a:pPr marL="214313" indent="-214313">
                  <a:buFont typeface="Arial" panose="020B0604020202020204" pitchFamily="34" charset="0"/>
                  <a:buChar char="•"/>
                </a:pPr>
                <a:r>
                  <a:rPr lang="en-US" b="1" dirty="0">
                    <a:latin typeface="Calibri" panose="020F0502020204030204" pitchFamily="34" charset="0"/>
                    <a:cs typeface="Calibri" panose="020F0502020204030204" pitchFamily="34" charset="0"/>
                  </a:rPr>
                  <a:t>Two variants </a:t>
                </a:r>
                <a:r>
                  <a:rPr lang="en-US" dirty="0">
                    <a:latin typeface="Calibri" panose="020F0502020204030204" pitchFamily="34" charset="0"/>
                    <a:cs typeface="Calibri" panose="020F0502020204030204" pitchFamily="34" charset="0"/>
                  </a:rPr>
                  <a:t>of problem, with different initial conditions (ICs): </a:t>
                </a:r>
              </a:p>
              <a:p>
                <a:pPr marL="214313" indent="-214313">
                  <a:buFont typeface="Arial" panose="020B0604020202020204" pitchFamily="34" charset="0"/>
                  <a:buChar char="•"/>
                </a:pPr>
                <a:endParaRPr lang="en-US" sz="300" dirty="0">
                  <a:latin typeface="Calibri" panose="020F0502020204030204" pitchFamily="34" charset="0"/>
                  <a:cs typeface="Calibri" panose="020F0502020204030204" pitchFamily="34" charset="0"/>
                </a:endParaRPr>
              </a:p>
              <a:p>
                <a:pPr marL="557213" lvl="1" indent="-214313">
                  <a:buFont typeface="Wingdings" panose="05000000000000000000" pitchFamily="2" charset="2"/>
                  <a:buChar char="Ø"/>
                </a:pPr>
                <a:r>
                  <a:rPr lang="en-US" dirty="0">
                    <a:latin typeface="Calibri" panose="020F0502020204030204" pitchFamily="34" charset="0"/>
                    <a:cs typeface="Calibri" panose="020F0502020204030204" pitchFamily="34" charset="0"/>
                  </a:rPr>
                  <a:t>Symmetric Gaussian IC (top right)</a:t>
                </a:r>
              </a:p>
              <a:p>
                <a:pPr marL="557213" lvl="1" indent="-214313">
                  <a:buFont typeface="Wingdings" panose="05000000000000000000" pitchFamily="2" charset="2"/>
                  <a:buChar char="Ø"/>
                </a:pPr>
                <a:endParaRPr lang="en-US" sz="300" dirty="0">
                  <a:latin typeface="Calibri" panose="020F0502020204030204" pitchFamily="34" charset="0"/>
                  <a:cs typeface="Calibri" panose="020F0502020204030204" pitchFamily="34" charset="0"/>
                </a:endParaRPr>
              </a:p>
              <a:p>
                <a:pPr marL="557213" lvl="1" indent="-214313">
                  <a:buFont typeface="Wingdings" panose="05000000000000000000" pitchFamily="2" charset="2"/>
                  <a:buChar char="Ø"/>
                </a:pPr>
                <a:r>
                  <a:rPr lang="en-US" dirty="0">
                    <a:latin typeface="Calibri" panose="020F0502020204030204" pitchFamily="34" charset="0"/>
                    <a:cs typeface="Calibri" panose="020F0502020204030204" pitchFamily="34" charset="0"/>
                  </a:rPr>
                  <a:t>Rounded Square IC (bottom right) </a:t>
                </a:r>
              </a:p>
              <a:p>
                <a:pPr marL="557213" lvl="1" indent="-214313">
                  <a:buFont typeface="Wingdings" panose="05000000000000000000" pitchFamily="2" charset="2"/>
                  <a:buChar char="Ø"/>
                </a:pPr>
                <a:endParaRPr lang="en-US" sz="400" dirty="0">
                  <a:latin typeface="Calibri" panose="020F0502020204030204" pitchFamily="34" charset="0"/>
                  <a:cs typeface="Calibri" panose="020F0502020204030204" pitchFamily="34" charset="0"/>
                </a:endParaRPr>
              </a:p>
              <a:p>
                <a:pPr marL="214313" indent="-214313">
                  <a:buFont typeface="Arial" panose="020B0604020202020204" pitchFamily="34" charset="0"/>
                  <a:buChar char="•"/>
                </a:pPr>
                <a:r>
                  <a:rPr lang="en-US" b="1" dirty="0">
                    <a:latin typeface="Calibri" panose="020F0502020204030204" pitchFamily="34" charset="0"/>
                    <a:cs typeface="Calibri" panose="020F0502020204030204" pitchFamily="34" charset="0"/>
                  </a:rPr>
                  <a:t>Non-overlapping domain decomposition (DD) </a:t>
                </a:r>
                <a:r>
                  <a:rPr lang="en-US" dirty="0">
                    <a:latin typeface="Calibri" panose="020F0502020204030204" pitchFamily="34" charset="0"/>
                    <a:cs typeface="Calibri" panose="020F0502020204030204" pitchFamily="34" charset="0"/>
                  </a:rPr>
                  <a:t>of </a:t>
                </a:r>
                <a14:m>
                  <m:oMath xmlns:m="http://schemas.openxmlformats.org/officeDocument/2006/math">
                    <m:r>
                      <m:rPr>
                        <m:sty m:val="p"/>
                      </m:rPr>
                      <a:rPr lang="el-GR" i="1">
                        <a:latin typeface="Cambria Math" panose="02040503050406030204" pitchFamily="18" charset="0"/>
                        <a:ea typeface="Cambria Math" panose="02040503050406030204" pitchFamily="18" charset="0"/>
                      </a:rPr>
                      <m:t>Ω</m:t>
                    </m:r>
                    <m:r>
                      <a:rPr lang="en-US" i="1">
                        <a:latin typeface="Cambria Math" panose="02040503050406030204" pitchFamily="18" charset="0"/>
                        <a:ea typeface="Cambria Math" panose="02040503050406030204" pitchFamily="18" charset="0"/>
                      </a:rPr>
                      <m:t>=</m:t>
                    </m:r>
                    <m:sSub>
                      <m:sSubPr>
                        <m:ctrlPr>
                          <a:rPr lang="en-US" i="1">
                            <a:latin typeface="Cambria Math" panose="02040503050406030204" pitchFamily="18" charset="0"/>
                          </a:rPr>
                        </m:ctrlPr>
                      </m:sSubPr>
                      <m:e>
                        <m:r>
                          <m:rPr>
                            <m:sty m:val="p"/>
                          </m:rPr>
                          <a:rPr lang="el-GR" i="1">
                            <a:latin typeface="Cambria Math" panose="02040503050406030204" pitchFamily="18" charset="0"/>
                            <a:ea typeface="Cambria Math" panose="02040503050406030204" pitchFamily="18" charset="0"/>
                          </a:rPr>
                          <m:t>Ω</m:t>
                        </m:r>
                      </m:e>
                      <m:sub>
                        <m:r>
                          <a:rPr lang="en-US" i="1">
                            <a:latin typeface="Cambria Math" panose="02040503050406030204" pitchFamily="18" charset="0"/>
                          </a:rPr>
                          <m:t>1</m:t>
                        </m:r>
                      </m:sub>
                    </m:sSub>
                    <m:r>
                      <a:rPr lang="en-US" i="1">
                        <a:latin typeface="Cambria Math" panose="02040503050406030204" pitchFamily="18" charset="0"/>
                        <a:ea typeface="Cambria Math" panose="02040503050406030204" pitchFamily="18" charset="0"/>
                      </a:rPr>
                      <m:t>∪</m:t>
                    </m:r>
                  </m:oMath>
                </a14:m>
                <a:r>
                  <a:rPr lang="en-US" dirty="0">
                    <a:latin typeface="Calibri" panose="020F0502020204030204" pitchFamily="34" charset="0"/>
                    <a:cs typeface="Calibri" panose="020F0502020204030204" pitchFamily="34" charset="0"/>
                  </a:rPr>
                  <a:t> </a:t>
                </a:r>
                <a14:m>
                  <m:oMath xmlns:m="http://schemas.openxmlformats.org/officeDocument/2006/math">
                    <m:sSub>
                      <m:sSubPr>
                        <m:ctrlPr>
                          <a:rPr lang="en-US" i="1">
                            <a:latin typeface="Cambria Math" panose="02040503050406030204" pitchFamily="18" charset="0"/>
                          </a:rPr>
                        </m:ctrlPr>
                      </m:sSubPr>
                      <m:e>
                        <m:r>
                          <m:rPr>
                            <m:sty m:val="p"/>
                          </m:rPr>
                          <a:rPr lang="el-GR" i="1">
                            <a:latin typeface="Cambria Math" panose="02040503050406030204" pitchFamily="18" charset="0"/>
                            <a:ea typeface="Cambria Math" panose="02040503050406030204" pitchFamily="18" charset="0"/>
                          </a:rPr>
                          <m:t>Ω</m:t>
                        </m:r>
                      </m:e>
                      <m:sub>
                        <m:r>
                          <a:rPr lang="en-US" i="1">
                            <a:latin typeface="Cambria Math" panose="02040503050406030204" pitchFamily="18" charset="0"/>
                            <a:ea typeface="Cambria Math" panose="02040503050406030204" pitchFamily="18" charset="0"/>
                          </a:rPr>
                          <m:t>2</m:t>
                        </m:r>
                      </m:sub>
                    </m:sSub>
                    <m:r>
                      <a:rPr lang="en-US">
                        <a:latin typeface="Cambria Math" panose="02040503050406030204" pitchFamily="18" charset="0"/>
                        <a:ea typeface="Cambria Math" panose="02040503050406030204" pitchFamily="18" charset="0"/>
                      </a:rPr>
                      <m:t>,   </m:t>
                    </m:r>
                  </m:oMath>
                </a14:m>
                <a:r>
                  <a:rPr lang="en-US" dirty="0">
                    <a:latin typeface="Calibri" panose="020F0502020204030204" pitchFamily="34" charset="0"/>
                    <a:cs typeface="Calibri" panose="020F0502020204030204" pitchFamily="34" charset="0"/>
                  </a:rPr>
                  <a:t>where </a:t>
                </a:r>
                <a14:m>
                  <m:oMath xmlns:m="http://schemas.openxmlformats.org/officeDocument/2006/math">
                    <m:sSub>
                      <m:sSubPr>
                        <m:ctrlPr>
                          <a:rPr lang="en-US" i="1">
                            <a:latin typeface="Cambria Math" panose="02040503050406030204" pitchFamily="18" charset="0"/>
                          </a:rPr>
                        </m:ctrlPr>
                      </m:sSubPr>
                      <m:e>
                        <m:r>
                          <m:rPr>
                            <m:sty m:val="p"/>
                          </m:rPr>
                          <a:rPr lang="el-GR" i="1">
                            <a:latin typeface="Cambria Math" panose="02040503050406030204" pitchFamily="18" charset="0"/>
                            <a:ea typeface="Cambria Math" panose="02040503050406030204" pitchFamily="18" charset="0"/>
                          </a:rPr>
                          <m:t>Ω</m:t>
                        </m:r>
                      </m:e>
                      <m:sub>
                        <m:r>
                          <a:rPr lang="en-US" i="1">
                            <a:latin typeface="Cambria Math" panose="02040503050406030204" pitchFamily="18" charset="0"/>
                            <a:ea typeface="Cambria Math" panose="02040503050406030204" pitchFamily="18" charset="0"/>
                          </a:rPr>
                          <m:t>1</m:t>
                        </m:r>
                      </m:sub>
                    </m:sSub>
                  </m:oMath>
                </a14:m>
                <a:r>
                  <a:rPr lang="en-US" dirty="0">
                    <a:latin typeface="Calibri" panose="020F0502020204030204" pitchFamily="34" charset="0"/>
                    <a:cs typeface="Calibri" panose="020F0502020204030204" pitchFamily="34" charset="0"/>
                  </a:rPr>
                  <a:t> = [0, 0.6] and </a:t>
                </a:r>
                <a14:m>
                  <m:oMath xmlns:m="http://schemas.openxmlformats.org/officeDocument/2006/math">
                    <m:sSub>
                      <m:sSubPr>
                        <m:ctrlPr>
                          <a:rPr lang="en-US" i="1">
                            <a:latin typeface="Cambria Math" panose="02040503050406030204" pitchFamily="18" charset="0"/>
                          </a:rPr>
                        </m:ctrlPr>
                      </m:sSubPr>
                      <m:e>
                        <m:r>
                          <m:rPr>
                            <m:sty m:val="p"/>
                          </m:rPr>
                          <a:rPr lang="el-GR" i="1">
                            <a:latin typeface="Cambria Math" panose="02040503050406030204" pitchFamily="18" charset="0"/>
                            <a:ea typeface="Cambria Math" panose="02040503050406030204" pitchFamily="18" charset="0"/>
                          </a:rPr>
                          <m:t>Ω</m:t>
                        </m:r>
                      </m:e>
                      <m:sub>
                        <m:r>
                          <a:rPr lang="en-US" i="1">
                            <a:latin typeface="Cambria Math" panose="02040503050406030204" pitchFamily="18" charset="0"/>
                            <a:ea typeface="Cambria Math" panose="02040503050406030204" pitchFamily="18" charset="0"/>
                          </a:rPr>
                          <m:t>2</m:t>
                        </m:r>
                      </m:sub>
                    </m:sSub>
                  </m:oMath>
                </a14:m>
                <a:r>
                  <a:rPr lang="en-US" dirty="0">
                    <a:latin typeface="Calibri" panose="020F0502020204030204" pitchFamily="34" charset="0"/>
                    <a:cs typeface="Calibri" panose="020F0502020204030204" pitchFamily="34" charset="0"/>
                  </a:rPr>
                  <a:t> = [0.6, 1.0]</a:t>
                </a:r>
              </a:p>
              <a:p>
                <a:pPr marL="214313" indent="-214313">
                  <a:buFont typeface="Arial" panose="020B0604020202020204" pitchFamily="34" charset="0"/>
                  <a:buChar char="•"/>
                </a:pPr>
                <a:endParaRPr lang="en-US" sz="300" dirty="0">
                  <a:latin typeface="Calibri" panose="020F0502020204030204" pitchFamily="34" charset="0"/>
                  <a:cs typeface="Calibri" panose="020F0502020204030204" pitchFamily="34" charset="0"/>
                </a:endParaRPr>
              </a:p>
              <a:p>
                <a:pPr marL="557213" lvl="1" indent="-214313">
                  <a:buFont typeface="Wingdings" panose="05000000000000000000" pitchFamily="2" charset="2"/>
                  <a:buChar char="Ø"/>
                </a:pPr>
                <a:r>
                  <a:rPr lang="en-US" dirty="0">
                    <a:latin typeface="Calibri" panose="020F0502020204030204" pitchFamily="34" charset="0"/>
                    <a:cs typeface="Calibri" panose="020F0502020204030204" pitchFamily="34" charset="0"/>
                  </a:rPr>
                  <a:t>DD based on heuristics: during time-interval considered (</a:t>
                </a:r>
                <a14:m>
                  <m:oMath xmlns:m="http://schemas.openxmlformats.org/officeDocument/2006/math">
                    <m:r>
                      <a:rPr lang="en-US" i="1">
                        <a:latin typeface="Cambria Math" panose="02040503050406030204" pitchFamily="18" charset="0"/>
                        <a:ea typeface="Cambria Math" panose="02040503050406030204" pitchFamily="18" charset="0"/>
                      </a:rPr>
                      <m:t>0≤</m:t>
                    </m:r>
                    <m:r>
                      <a:rPr lang="en-US" i="1">
                        <a:latin typeface="Cambria Math" panose="02040503050406030204" pitchFamily="18" charset="0"/>
                        <a:ea typeface="Cambria Math" panose="02040503050406030204" pitchFamily="18" charset="0"/>
                      </a:rPr>
                      <m:t>𝑡</m:t>
                    </m:r>
                    <m:r>
                      <a:rPr lang="en-US" i="1">
                        <a:latin typeface="Cambria Math" panose="02040503050406030204" pitchFamily="18" charset="0"/>
                        <a:ea typeface="Cambria Math" panose="02040503050406030204" pitchFamily="18" charset="0"/>
                      </a:rPr>
                      <m:t>≤1×</m:t>
                    </m:r>
                    <m:sSup>
                      <m:sSupPr>
                        <m:ctrlPr>
                          <a:rPr lang="en-US" i="1">
                            <a:latin typeface="Cambria Math" panose="02040503050406030204" pitchFamily="18" charset="0"/>
                            <a:ea typeface="Cambria Math" panose="02040503050406030204" pitchFamily="18" charset="0"/>
                          </a:rPr>
                        </m:ctrlPr>
                      </m:sSupPr>
                      <m:e>
                        <m:r>
                          <a:rPr lang="en-US" i="1">
                            <a:latin typeface="Cambria Math" panose="02040503050406030204" pitchFamily="18" charset="0"/>
                            <a:ea typeface="Cambria Math" panose="02040503050406030204" pitchFamily="18" charset="0"/>
                          </a:rPr>
                          <m:t>10</m:t>
                        </m:r>
                      </m:e>
                      <m:sup>
                        <m:r>
                          <a:rPr lang="en-US" i="1">
                            <a:latin typeface="Cambria Math" panose="02040503050406030204" pitchFamily="18" charset="0"/>
                            <a:ea typeface="Cambria Math" panose="02040503050406030204" pitchFamily="18" charset="0"/>
                          </a:rPr>
                          <m:t>3</m:t>
                        </m:r>
                      </m:sup>
                    </m:sSup>
                  </m:oMath>
                </a14:m>
                <a:r>
                  <a:rPr lang="en-US" dirty="0">
                    <a:latin typeface="Calibri" panose="020F0502020204030204" pitchFamily="34" charset="0"/>
                    <a:cs typeface="Calibri" panose="020F0502020204030204" pitchFamily="34" charset="0"/>
                  </a:rPr>
                  <a:t>), sharper gradient forms in </a:t>
                </a:r>
                <a14:m>
                  <m:oMath xmlns:m="http://schemas.openxmlformats.org/officeDocument/2006/math">
                    <m:sSub>
                      <m:sSubPr>
                        <m:ctrlPr>
                          <a:rPr lang="en-US" i="1">
                            <a:latin typeface="Cambria Math" panose="02040503050406030204" pitchFamily="18" charset="0"/>
                          </a:rPr>
                        </m:ctrlPr>
                      </m:sSubPr>
                      <m:e>
                        <m:r>
                          <m:rPr>
                            <m:sty m:val="p"/>
                          </m:rPr>
                          <a:rPr lang="el-GR" i="1">
                            <a:latin typeface="Cambria Math" panose="02040503050406030204" pitchFamily="18" charset="0"/>
                            <a:ea typeface="Cambria Math" panose="02040503050406030204" pitchFamily="18" charset="0"/>
                          </a:rPr>
                          <m:t>Ω</m:t>
                        </m:r>
                      </m:e>
                      <m:sub>
                        <m:r>
                          <a:rPr lang="en-US" i="1">
                            <a:latin typeface="Cambria Math" panose="02040503050406030204" pitchFamily="18" charset="0"/>
                            <a:ea typeface="Cambria Math" panose="02040503050406030204" pitchFamily="18" charset="0"/>
                          </a:rPr>
                          <m:t>2</m:t>
                        </m:r>
                      </m:sub>
                    </m:sSub>
                  </m:oMath>
                </a14:m>
                <a:r>
                  <a:rPr lang="en-US" dirty="0">
                    <a:latin typeface="Calibri" panose="020F0502020204030204" pitchFamily="34" charset="0"/>
                    <a:cs typeface="Calibri" panose="020F0502020204030204" pitchFamily="34" charset="0"/>
                  </a:rPr>
                  <a:t>, suggesting FOM or larger ROM is needed there. </a:t>
                </a:r>
              </a:p>
              <a:p>
                <a:pPr marL="557213" lvl="1" indent="-214313">
                  <a:buFont typeface="Wingdings" panose="05000000000000000000" pitchFamily="2" charset="2"/>
                  <a:buChar char="Ø"/>
                </a:pPr>
                <a:endParaRPr lang="en-US" sz="400" dirty="0">
                  <a:latin typeface="Calibri" panose="020F0502020204030204" pitchFamily="34" charset="0"/>
                  <a:cs typeface="Calibri" panose="020F0502020204030204" pitchFamily="34" charset="0"/>
                </a:endParaRPr>
              </a:p>
              <a:p>
                <a:pPr marL="214313" indent="-214313">
                  <a:buFont typeface="Arial" panose="020B0604020202020204" pitchFamily="34" charset="0"/>
                  <a:buChar char="•"/>
                </a:pPr>
                <a:r>
                  <a:rPr lang="en-US" b="1" dirty="0">
                    <a:latin typeface="Calibri" panose="020F0502020204030204" pitchFamily="34" charset="0"/>
                    <a:cs typeface="Calibri" panose="020F0502020204030204" pitchFamily="34" charset="0"/>
                  </a:rPr>
                  <a:t>Reproductive problem</a:t>
                </a:r>
                <a:r>
                  <a:rPr lang="en-US" dirty="0">
                    <a:latin typeface="Calibri" panose="020F0502020204030204" pitchFamily="34" charset="0"/>
                    <a:cs typeface="Calibri" panose="020F0502020204030204" pitchFamily="34" charset="0"/>
                  </a:rPr>
                  <a:t>: </a:t>
                </a:r>
              </a:p>
              <a:p>
                <a:pPr marL="214313" indent="-214313">
                  <a:buFont typeface="Arial" panose="020B0604020202020204" pitchFamily="34" charset="0"/>
                  <a:buChar char="•"/>
                </a:pPr>
                <a:endParaRPr lang="en-US" sz="300" dirty="0">
                  <a:latin typeface="Calibri" panose="020F0502020204030204" pitchFamily="34" charset="0"/>
                  <a:cs typeface="Calibri" panose="020F0502020204030204" pitchFamily="34" charset="0"/>
                </a:endParaRPr>
              </a:p>
              <a:p>
                <a:pPr marL="557213" lvl="1" indent="-214313">
                  <a:buFont typeface="Wingdings" panose="05000000000000000000" pitchFamily="2" charset="2"/>
                  <a:buChar char="Ø"/>
                </a:pPr>
                <a:r>
                  <a:rPr lang="en-US" dirty="0">
                    <a:latin typeface="Calibri" panose="020F0502020204030204" pitchFamily="34" charset="0"/>
                    <a:cs typeface="Calibri" panose="020F0502020204030204" pitchFamily="34" charset="0"/>
                  </a:rPr>
                  <a:t>Displacement snapshots collected using FOM-FOM non-overlapping coupling with </a:t>
                </a:r>
                <a:r>
                  <a:rPr lang="en-US" b="1" dirty="0">
                    <a:latin typeface="Calibri" panose="020F0502020204030204" pitchFamily="34" charset="0"/>
                    <a:cs typeface="Calibri" panose="020F0502020204030204" pitchFamily="34" charset="0"/>
                  </a:rPr>
                  <a:t>Symmetric Gaussian IC </a:t>
                </a:r>
              </a:p>
              <a:p>
                <a:pPr marL="557213" lvl="1" indent="-214313">
                  <a:buFont typeface="Wingdings" panose="05000000000000000000" pitchFamily="2" charset="2"/>
                  <a:buChar char="Ø"/>
                </a:pPr>
                <a:endParaRPr lang="en-US" sz="300" dirty="0">
                  <a:latin typeface="Calibri" panose="020F0502020204030204" pitchFamily="34" charset="0"/>
                  <a:cs typeface="Calibri" panose="020F0502020204030204" pitchFamily="34" charset="0"/>
                </a:endParaRPr>
              </a:p>
              <a:p>
                <a:pPr marL="557213" lvl="1" indent="-214313">
                  <a:buFont typeface="Wingdings" panose="05000000000000000000" pitchFamily="2" charset="2"/>
                  <a:buChar char="Ø"/>
                </a:pPr>
                <a:r>
                  <a:rPr lang="en-US" dirty="0">
                    <a:latin typeface="Calibri" panose="020F0502020204030204" pitchFamily="34" charset="0"/>
                    <a:cs typeface="Calibri" panose="020F0502020204030204" pitchFamily="34" charset="0"/>
                  </a:rPr>
                  <a:t>FOM-ROM, FOM-HROM, ROM-ROM and HROM-HROM        run with </a:t>
                </a:r>
                <a:r>
                  <a:rPr lang="en-US" b="1" dirty="0">
                    <a:latin typeface="Calibri" panose="020F0502020204030204" pitchFamily="34" charset="0"/>
                    <a:cs typeface="Calibri" panose="020F0502020204030204" pitchFamily="34" charset="0"/>
                  </a:rPr>
                  <a:t>Symmetric Gaussian IC </a:t>
                </a:r>
              </a:p>
              <a:p>
                <a:pPr marL="557213" lvl="1" indent="-214313">
                  <a:buFont typeface="Wingdings" panose="05000000000000000000" pitchFamily="2" charset="2"/>
                  <a:buChar char="Ø"/>
                </a:pPr>
                <a:endParaRPr lang="en-US" sz="400" dirty="0">
                  <a:latin typeface="Calibri" panose="020F0502020204030204" pitchFamily="34" charset="0"/>
                  <a:cs typeface="Calibri" panose="020F0502020204030204" pitchFamily="34" charset="0"/>
                </a:endParaRPr>
              </a:p>
              <a:p>
                <a:pPr marL="214313" indent="-214313">
                  <a:buFont typeface="Arial" panose="020B0604020202020204" pitchFamily="34" charset="0"/>
                  <a:buChar char="•"/>
                </a:pPr>
                <a:r>
                  <a:rPr lang="en-US" b="1" dirty="0">
                    <a:latin typeface="Calibri" panose="020F0502020204030204" pitchFamily="34" charset="0"/>
                    <a:cs typeface="Calibri" panose="020F0502020204030204" pitchFamily="34" charset="0"/>
                  </a:rPr>
                  <a:t>Predictive problem</a:t>
                </a:r>
                <a:r>
                  <a:rPr lang="en-US" dirty="0">
                    <a:latin typeface="Calibri" panose="020F0502020204030204" pitchFamily="34" charset="0"/>
                    <a:cs typeface="Calibri" panose="020F0502020204030204" pitchFamily="34" charset="0"/>
                  </a:rPr>
                  <a:t>:</a:t>
                </a:r>
              </a:p>
              <a:p>
                <a:pPr marL="214313" indent="-214313">
                  <a:buFont typeface="Arial" panose="020B0604020202020204" pitchFamily="34" charset="0"/>
                  <a:buChar char="•"/>
                </a:pPr>
                <a:endParaRPr lang="en-US" sz="300" dirty="0">
                  <a:latin typeface="Calibri" panose="020F0502020204030204" pitchFamily="34" charset="0"/>
                  <a:cs typeface="Calibri" panose="020F0502020204030204" pitchFamily="34" charset="0"/>
                </a:endParaRPr>
              </a:p>
              <a:p>
                <a:pPr marL="557213" lvl="1" indent="-214313">
                  <a:buFont typeface="Wingdings" panose="05000000000000000000" pitchFamily="2" charset="2"/>
                  <a:buChar char="Ø"/>
                </a:pPr>
                <a:r>
                  <a:rPr lang="en-US" dirty="0">
                    <a:latin typeface="Calibri" panose="020F0502020204030204" pitchFamily="34" charset="0"/>
                    <a:cs typeface="Calibri" panose="020F0502020204030204" pitchFamily="34" charset="0"/>
                  </a:rPr>
                  <a:t>Snapshots same as for reproductive problem.</a:t>
                </a:r>
                <a:endParaRPr lang="en-US" b="1" dirty="0">
                  <a:latin typeface="Calibri" panose="020F0502020204030204" pitchFamily="34" charset="0"/>
                  <a:cs typeface="Calibri" panose="020F0502020204030204" pitchFamily="34" charset="0"/>
                </a:endParaRPr>
              </a:p>
              <a:p>
                <a:pPr marL="557213" lvl="1" indent="-214313">
                  <a:buFont typeface="Wingdings" panose="05000000000000000000" pitchFamily="2" charset="2"/>
                  <a:buChar char="Ø"/>
                </a:pPr>
                <a:endParaRPr lang="en-US" sz="300" dirty="0">
                  <a:latin typeface="Calibri" panose="020F0502020204030204" pitchFamily="34" charset="0"/>
                  <a:cs typeface="Calibri" panose="020F0502020204030204" pitchFamily="34" charset="0"/>
                </a:endParaRPr>
              </a:p>
              <a:p>
                <a:pPr marL="557213" lvl="1" indent="-214313">
                  <a:buFont typeface="Wingdings" panose="05000000000000000000" pitchFamily="2" charset="2"/>
                  <a:buChar char="Ø"/>
                </a:pPr>
                <a:r>
                  <a:rPr lang="en-US" dirty="0">
                    <a:latin typeface="Calibri" panose="020F0502020204030204" pitchFamily="34" charset="0"/>
                    <a:cs typeface="Calibri" panose="020F0502020204030204" pitchFamily="34" charset="0"/>
                  </a:rPr>
                  <a:t>FOM-ROM, FOM-HROM, ROM-ROM and HROM-HROM   run with </a:t>
                </a:r>
                <a:r>
                  <a:rPr lang="en-US" b="1" dirty="0">
                    <a:latin typeface="Calibri" panose="020F0502020204030204" pitchFamily="34" charset="0"/>
                    <a:cs typeface="Calibri" panose="020F0502020204030204" pitchFamily="34" charset="0"/>
                  </a:rPr>
                  <a:t>Rounded Square IC </a:t>
                </a:r>
              </a:p>
              <a:p>
                <a:pPr marL="557213" lvl="1" indent="-214313">
                  <a:buFont typeface="Arial" panose="020B0604020202020204" pitchFamily="34" charset="0"/>
                  <a:buChar char="•"/>
                </a:pPr>
                <a:endParaRPr lang="en-US" sz="1350" dirty="0">
                  <a:latin typeface="Calibri" panose="020F0502020204030204" pitchFamily="34" charset="0"/>
                  <a:cs typeface="Calibri" panose="020F0502020204030204" pitchFamily="34" charset="0"/>
                </a:endParaRPr>
              </a:p>
            </p:txBody>
          </p:sp>
        </mc:Choice>
        <mc:Fallback xmlns="">
          <p:sp>
            <p:nvSpPr>
              <p:cNvPr id="13" name="TextBox 12">
                <a:extLst>
                  <a:ext uri="{FF2B5EF4-FFF2-40B4-BE49-F238E27FC236}">
                    <a16:creationId xmlns:a16="http://schemas.microsoft.com/office/drawing/2014/main" id="{95FA3A19-C75A-4434-AB6A-C6638C9728D2}"/>
                  </a:ext>
                </a:extLst>
              </p:cNvPr>
              <p:cNvSpPr txBox="1">
                <a:spLocks noRot="1" noChangeAspect="1" noMove="1" noResize="1" noEditPoints="1" noAdjustHandles="1" noChangeArrowheads="1" noChangeShapeType="1" noTextEdit="1"/>
              </p:cNvSpPr>
              <p:nvPr/>
            </p:nvSpPr>
            <p:spPr>
              <a:xfrm>
                <a:off x="0" y="1092503"/>
                <a:ext cx="6256962" cy="5516895"/>
              </a:xfrm>
              <a:prstGeom prst="rect">
                <a:avLst/>
              </a:prstGeom>
              <a:blipFill>
                <a:blip r:embed="rId8"/>
                <a:stretch>
                  <a:fillRect l="-585" t="-552" r="-585"/>
                </a:stretch>
              </a:blipFill>
            </p:spPr>
            <p:txBody>
              <a:bodyPr/>
              <a:lstStyle/>
              <a:p>
                <a:r>
                  <a:rPr lang="en-US">
                    <a:noFill/>
                  </a:rPr>
                  <a:t> </a:t>
                </a:r>
              </a:p>
            </p:txBody>
          </p:sp>
        </mc:Fallback>
      </mc:AlternateContent>
      <p:sp>
        <p:nvSpPr>
          <p:cNvPr id="14" name="TextBox 13">
            <a:extLst>
              <a:ext uri="{FF2B5EF4-FFF2-40B4-BE49-F238E27FC236}">
                <a16:creationId xmlns:a16="http://schemas.microsoft.com/office/drawing/2014/main" id="{1B5D9862-94D3-4A4F-979C-7ADA50DEAACB}"/>
              </a:ext>
            </a:extLst>
          </p:cNvPr>
          <p:cNvSpPr txBox="1"/>
          <p:nvPr/>
        </p:nvSpPr>
        <p:spPr>
          <a:xfrm>
            <a:off x="5864525" y="3289896"/>
            <a:ext cx="3430818" cy="523220"/>
          </a:xfrm>
          <a:prstGeom prst="rect">
            <a:avLst/>
          </a:prstGeom>
          <a:noFill/>
        </p:spPr>
        <p:txBody>
          <a:bodyPr wrap="square" rtlCol="0">
            <a:spAutoFit/>
          </a:bodyPr>
          <a:lstStyle/>
          <a:p>
            <a:pPr algn="ctr"/>
            <a:r>
              <a:rPr lang="en-US" sz="1400" i="1" dirty="0">
                <a:latin typeface="Calibri" panose="020F0502020204030204" pitchFamily="34" charset="0"/>
                <a:cs typeface="Calibri" panose="020F0502020204030204" pitchFamily="34" charset="0"/>
              </a:rPr>
              <a:t>Figure above</a:t>
            </a:r>
            <a:r>
              <a:rPr lang="en-US" sz="1400" dirty="0">
                <a:latin typeface="Calibri" panose="020F0502020204030204" pitchFamily="34" charset="0"/>
                <a:cs typeface="Calibri" panose="020F0502020204030204" pitchFamily="34" charset="0"/>
              </a:rPr>
              <a:t>: Symmetric Gaussian IC</a:t>
            </a:r>
          </a:p>
          <a:p>
            <a:pPr algn="ctr"/>
            <a:r>
              <a:rPr lang="en-US" sz="1400" i="1" dirty="0">
                <a:latin typeface="Calibri" panose="020F0502020204030204" pitchFamily="34" charset="0"/>
                <a:cs typeface="Calibri" panose="020F0502020204030204" pitchFamily="34" charset="0"/>
              </a:rPr>
              <a:t>Figure below</a:t>
            </a:r>
            <a:r>
              <a:rPr lang="en-US" sz="1400" dirty="0">
                <a:latin typeface="Calibri" panose="020F0502020204030204" pitchFamily="34" charset="0"/>
                <a:cs typeface="Calibri" panose="020F0502020204030204" pitchFamily="34" charset="0"/>
              </a:rPr>
              <a:t>: Rounded Square IC</a:t>
            </a:r>
          </a:p>
        </p:txBody>
      </p:sp>
      <p:pic>
        <p:nvPicPr>
          <p:cNvPr id="16" name="rounded_square">
            <a:hlinkClick r:id="" action="ppaction://media"/>
            <a:extLst>
              <a:ext uri="{FF2B5EF4-FFF2-40B4-BE49-F238E27FC236}">
                <a16:creationId xmlns:a16="http://schemas.microsoft.com/office/drawing/2014/main" id="{3F24B97B-A38A-47EC-B64A-D6C49ECDBF1A}"/>
              </a:ext>
            </a:extLst>
          </p:cNvPr>
          <p:cNvPicPr>
            <a:picLocks noChangeAspect="1"/>
          </p:cNvPicPr>
          <p:nvPr>
            <a:videoFile r:link="rId4"/>
            <p:extLst>
              <p:ext uri="{DAA4B4D4-6D71-4841-9C94-3DE7FCFB9230}">
                <p14:media xmlns:p14="http://schemas.microsoft.com/office/powerpoint/2010/main" r:embed="rId3"/>
              </p:ext>
            </p:extLst>
          </p:nvPr>
        </p:nvPicPr>
        <p:blipFill>
          <a:blip r:embed="rId9"/>
          <a:stretch>
            <a:fillRect/>
          </a:stretch>
        </p:blipFill>
        <p:spPr>
          <a:xfrm>
            <a:off x="5805689" y="3968123"/>
            <a:ext cx="3410712" cy="2468880"/>
          </a:xfrm>
          <a:prstGeom prst="rect">
            <a:avLst/>
          </a:prstGeom>
        </p:spPr>
      </p:pic>
      <p:sp>
        <p:nvSpPr>
          <p:cNvPr id="11" name="Title 1">
            <a:extLst>
              <a:ext uri="{FF2B5EF4-FFF2-40B4-BE49-F238E27FC236}">
                <a16:creationId xmlns:a16="http://schemas.microsoft.com/office/drawing/2014/main" id="{7E0DE002-2F29-4541-99F3-C854FA41BAA0}"/>
              </a:ext>
            </a:extLst>
          </p:cNvPr>
          <p:cNvSpPr>
            <a:spLocks noGrp="1"/>
          </p:cNvSpPr>
          <p:nvPr>
            <p:ph type="title"/>
          </p:nvPr>
        </p:nvSpPr>
        <p:spPr>
          <a:xfrm>
            <a:off x="94986" y="369627"/>
            <a:ext cx="7853706" cy="427669"/>
          </a:xfrm>
        </p:spPr>
        <p:txBody>
          <a:bodyPr/>
          <a:lstStyle/>
          <a:p>
            <a:r>
              <a:rPr lang="en-US" sz="3600" dirty="0">
                <a:solidFill>
                  <a:schemeClr val="tx1"/>
                </a:solidFill>
              </a:rPr>
              <a:t>Numerical Example: 1D Dynamic Wave Propagation Problem</a:t>
            </a:r>
          </a:p>
        </p:txBody>
      </p:sp>
    </p:spTree>
    <p:extLst>
      <p:ext uri="{BB962C8B-B14F-4D97-AF65-F5344CB8AC3E}">
        <p14:creationId xmlns:p14="http://schemas.microsoft.com/office/powerpoint/2010/main" val="4005755716"/>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16708" fill="hold"/>
                                        <p:tgtEl>
                                          <p:spTgt spid="12"/>
                                        </p:tgtEl>
                                      </p:cBhvr>
                                    </p:cmd>
                                  </p:childTnLst>
                                </p:cTn>
                              </p:par>
                            </p:childTnLst>
                          </p:cTn>
                        </p:par>
                      </p:childTnLst>
                    </p:cTn>
                  </p:par>
                  <p:par>
                    <p:cTn id="7" fill="hold">
                      <p:stCondLst>
                        <p:cond delay="indefinite"/>
                      </p:stCondLst>
                      <p:childTnLst>
                        <p:par>
                          <p:cTn id="8" fill="hold">
                            <p:stCondLst>
                              <p:cond delay="0"/>
                            </p:stCondLst>
                            <p:childTnLst>
                              <p:par>
                                <p:cTn id="9" presetID="1" presetClass="mediacall" presetSubtype="0" fill="hold" nodeType="clickEffect">
                                  <p:stCondLst>
                                    <p:cond delay="0"/>
                                  </p:stCondLst>
                                  <p:childTnLst>
                                    <p:cmd type="call" cmd="playFrom(0.0)">
                                      <p:cBhvr>
                                        <p:cTn id="10" dur="20000" fill="hold"/>
                                        <p:tgtEl>
                                          <p:spTgt spid="16"/>
                                        </p:tgtEl>
                                      </p:cBhvr>
                                    </p:cmd>
                                  </p:childTnLst>
                                </p:cTn>
                              </p:par>
                            </p:childTnLst>
                          </p:cTn>
                        </p:par>
                      </p:childTnLst>
                    </p:cTn>
                  </p:par>
                </p:childTnLst>
              </p:cTn>
              <p:prevCondLst>
                <p:cond evt="onPrev" delay="0">
                  <p:tgtEl>
                    <p:sldTgt/>
                  </p:tgtEl>
                </p:cond>
              </p:prevCondLst>
              <p:nextCondLst>
                <p:cond evt="onNext" delay="0">
                  <p:tgtEl>
                    <p:sldTgt/>
                  </p:tgtEl>
                </p:cond>
              </p:nextCondLst>
            </p:seq>
            <p:seq concurrent="1" nextAc="seek">
              <p:cTn id="11" restart="whenNotActive" fill="hold" evtFilter="cancelBubble" nodeType="interactiveSeq">
                <p:stCondLst>
                  <p:cond evt="onClick" delay="0">
                    <p:tgtEl>
                      <p:spTgt spid="12"/>
                    </p:tgtEl>
                  </p:cond>
                </p:stCondLst>
                <p:endSync evt="end" delay="0">
                  <p:rtn val="all"/>
                </p:endSync>
                <p:childTnLst>
                  <p:par>
                    <p:cTn id="12" fill="hold">
                      <p:stCondLst>
                        <p:cond delay="0"/>
                      </p:stCondLst>
                      <p:childTnLst>
                        <p:par>
                          <p:cTn id="13" fill="hold">
                            <p:stCondLst>
                              <p:cond delay="0"/>
                            </p:stCondLst>
                            <p:childTnLst>
                              <p:par>
                                <p:cTn id="14" presetID="2" presetClass="mediacall" presetSubtype="0" fill="hold" nodeType="clickEffect">
                                  <p:stCondLst>
                                    <p:cond delay="0"/>
                                  </p:stCondLst>
                                  <p:childTnLst>
                                    <p:cmd type="call" cmd="togglePause">
                                      <p:cBhvr>
                                        <p:cTn id="15" dur="1" fill="hold"/>
                                        <p:tgtEl>
                                          <p:spTgt spid="12"/>
                                        </p:tgtEl>
                                      </p:cBhvr>
                                    </p:cmd>
                                  </p:childTnLst>
                                </p:cTn>
                              </p:par>
                            </p:childTnLst>
                          </p:cTn>
                        </p:par>
                      </p:childTnLst>
                    </p:cTn>
                  </p:par>
                </p:childTnLst>
              </p:cTn>
              <p:nextCondLst>
                <p:cond evt="onClick" delay="0">
                  <p:tgtEl>
                    <p:spTgt spid="12"/>
                  </p:tgtEl>
                </p:cond>
              </p:nextCondLst>
            </p:seq>
            <p:video>
              <p:cMediaNode vol="80000">
                <p:cTn id="16" fill="hold" display="0">
                  <p:stCondLst>
                    <p:cond delay="indefinite"/>
                  </p:stCondLst>
                </p:cTn>
                <p:tgtEl>
                  <p:spTgt spid="12"/>
                </p:tgtEl>
              </p:cMediaNode>
            </p:video>
            <p:video>
              <p:cMediaNode vol="80000">
                <p:cTn id="17" fill="hold" display="0">
                  <p:stCondLst>
                    <p:cond delay="indefinite"/>
                  </p:stCondLst>
                </p:cTn>
                <p:tgtEl>
                  <p:spTgt spid="16"/>
                </p:tgtEl>
              </p:cMediaNode>
            </p:video>
            <p:seq concurrent="1" nextAc="seek">
              <p:cTn id="18" restart="whenNotActive" fill="hold" evtFilter="cancelBubble" nodeType="interactiveSeq">
                <p:stCondLst>
                  <p:cond evt="onClick" delay="0">
                    <p:tgtEl>
                      <p:spTgt spid="16"/>
                    </p:tgtEl>
                  </p:cond>
                </p:stCondLst>
                <p:endSync evt="end" delay="0">
                  <p:rtn val="all"/>
                </p:endSync>
                <p:childTnLst>
                  <p:par>
                    <p:cTn id="19" fill="hold">
                      <p:stCondLst>
                        <p:cond delay="0"/>
                      </p:stCondLst>
                      <p:childTnLst>
                        <p:par>
                          <p:cTn id="20" fill="hold">
                            <p:stCondLst>
                              <p:cond delay="0"/>
                            </p:stCondLst>
                            <p:childTnLst>
                              <p:par>
                                <p:cTn id="21" presetID="2" presetClass="mediacall" presetSubtype="0" fill="hold" nodeType="clickEffect">
                                  <p:stCondLst>
                                    <p:cond delay="0"/>
                                  </p:stCondLst>
                                  <p:childTnLst>
                                    <p:cmd type="call" cmd="togglePause">
                                      <p:cBhvr>
                                        <p:cTn id="22" dur="1" fill="hold"/>
                                        <p:tgtEl>
                                          <p:spTgt spid="16"/>
                                        </p:tgtEl>
                                      </p:cBhvr>
                                    </p:cmd>
                                  </p:childTnLst>
                                </p:cTn>
                              </p:par>
                            </p:childTnLst>
                          </p:cTn>
                        </p:par>
                      </p:childTnLst>
                    </p:cTn>
                  </p:par>
                </p:childTnLst>
              </p:cTn>
              <p:nextCondLst>
                <p:cond evt="onClick" delay="0">
                  <p:tgtEl>
                    <p:spTgt spid="16"/>
                  </p:tgtEl>
                </p:cond>
              </p:nextCondLst>
            </p:seq>
          </p:childTnLst>
        </p:cTn>
      </p:par>
    </p:tnLst>
  </p:timing>
</p:sld>
</file>

<file path=ppt/slides/slide7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Slide Number Placeholder 3">
            <a:extLst>
              <a:ext uri="{FF2B5EF4-FFF2-40B4-BE49-F238E27FC236}">
                <a16:creationId xmlns:a16="http://schemas.microsoft.com/office/drawing/2014/main" id="{82FD5723-502C-46C5-A627-0508C05AAF47}"/>
              </a:ext>
            </a:extLst>
          </p:cNvPr>
          <p:cNvSpPr>
            <a:spLocks noGrp="1"/>
          </p:cNvSpPr>
          <p:nvPr>
            <p:ph type="sldNum" sz="quarter" idx="12"/>
          </p:nvPr>
        </p:nvSpPr>
        <p:spPr/>
        <p:txBody>
          <a:bodyPr/>
          <a:lstStyle/>
          <a:p>
            <a:fld id="{6113E31D-E2AB-40D1-8B51-AFA5AFEF393A}" type="slidenum">
              <a:rPr lang="en-US" smtClean="0"/>
              <a:t>79</a:t>
            </a:fld>
            <a:endParaRPr lang="en-US" dirty="0"/>
          </a:p>
        </p:txBody>
      </p:sp>
      <p:sp>
        <p:nvSpPr>
          <p:cNvPr id="5" name="Title 1">
            <a:extLst>
              <a:ext uri="{FF2B5EF4-FFF2-40B4-BE49-F238E27FC236}">
                <a16:creationId xmlns:a16="http://schemas.microsoft.com/office/drawing/2014/main" id="{FC6EE5A9-F928-4BF3-A50A-4AAEC01ADAB6}"/>
              </a:ext>
            </a:extLst>
          </p:cNvPr>
          <p:cNvSpPr>
            <a:spLocks noGrp="1"/>
          </p:cNvSpPr>
          <p:nvPr>
            <p:ph type="title"/>
          </p:nvPr>
        </p:nvSpPr>
        <p:spPr>
          <a:xfrm>
            <a:off x="48714" y="410948"/>
            <a:ext cx="8735690" cy="495091"/>
          </a:xfrm>
        </p:spPr>
        <p:txBody>
          <a:bodyPr/>
          <a:lstStyle/>
          <a:p>
            <a:r>
              <a:rPr lang="en-US" sz="3600" dirty="0">
                <a:solidFill>
                  <a:schemeClr val="tx1"/>
                </a:solidFill>
              </a:rPr>
              <a:t>Numerical Example: Reproductive Results</a:t>
            </a:r>
            <a:br>
              <a:rPr lang="en-US" sz="3600" dirty="0">
                <a:solidFill>
                  <a:schemeClr val="tx1"/>
                </a:solidFill>
              </a:rPr>
            </a:br>
            <a:endParaRPr lang="en-US" sz="3600" dirty="0">
              <a:solidFill>
                <a:schemeClr val="tx1"/>
              </a:solidFill>
            </a:endParaRPr>
          </a:p>
        </p:txBody>
      </p:sp>
      <p:pic>
        <p:nvPicPr>
          <p:cNvPr id="21" name="Picture 20">
            <a:extLst>
              <a:ext uri="{FF2B5EF4-FFF2-40B4-BE49-F238E27FC236}">
                <a16:creationId xmlns:a16="http://schemas.microsoft.com/office/drawing/2014/main" id="{A4B04411-99E4-4098-B2D0-908A68678631}"/>
              </a:ext>
            </a:extLst>
          </p:cNvPr>
          <p:cNvPicPr>
            <a:picLocks noChangeAspect="1"/>
          </p:cNvPicPr>
          <p:nvPr/>
        </p:nvPicPr>
        <p:blipFill>
          <a:blip r:embed="rId3"/>
          <a:stretch>
            <a:fillRect/>
          </a:stretch>
        </p:blipFill>
        <p:spPr>
          <a:xfrm>
            <a:off x="267128" y="658493"/>
            <a:ext cx="7289991" cy="3611309"/>
          </a:xfrm>
          <a:prstGeom prst="rect">
            <a:avLst/>
          </a:prstGeom>
        </p:spPr>
      </p:pic>
      <mc:AlternateContent xmlns:mc="http://schemas.openxmlformats.org/markup-compatibility/2006" xmlns:a14="http://schemas.microsoft.com/office/drawing/2010/main">
        <mc:Choice Requires="a14">
          <p:sp>
            <p:nvSpPr>
              <p:cNvPr id="23" name="TextBox 22">
                <a:extLst>
                  <a:ext uri="{FF2B5EF4-FFF2-40B4-BE49-F238E27FC236}">
                    <a16:creationId xmlns:a16="http://schemas.microsoft.com/office/drawing/2014/main" id="{A83A35A0-7854-47BF-9194-7403A193442E}"/>
                  </a:ext>
                </a:extLst>
              </p:cNvPr>
              <p:cNvSpPr txBox="1"/>
              <p:nvPr/>
            </p:nvSpPr>
            <p:spPr>
              <a:xfrm>
                <a:off x="48715" y="4402552"/>
                <a:ext cx="9095285" cy="2000548"/>
              </a:xfrm>
              <a:prstGeom prst="rect">
                <a:avLst/>
              </a:prstGeom>
              <a:noFill/>
            </p:spPr>
            <p:txBody>
              <a:bodyPr wrap="square">
                <a:spAutoFit/>
              </a:bodyPr>
              <a:lstStyle/>
              <a:p>
                <a:pPr marL="214313" indent="-214313">
                  <a:buFont typeface="Arial" panose="020B0604020202020204" pitchFamily="34" charset="0"/>
                  <a:buChar char="•"/>
                </a:pPr>
                <a:r>
                  <a:rPr lang="en-US" sz="1600" dirty="0">
                    <a:latin typeface="Calibri" panose="020F0502020204030204" pitchFamily="34" charset="0"/>
                    <a:cs typeface="Calibri" panose="020F0502020204030204" pitchFamily="34" charset="0"/>
                  </a:rPr>
                  <a:t>All coupled models evaluated converged on average in </a:t>
                </a:r>
                <a14:m>
                  <m:oMath xmlns:m="http://schemas.openxmlformats.org/officeDocument/2006/math">
                    <m:r>
                      <a:rPr lang="en-US" sz="1600" b="1" i="1">
                        <a:latin typeface="Cambria Math" panose="02040503050406030204" pitchFamily="18" charset="0"/>
                        <a:ea typeface="Cambria Math" panose="02040503050406030204" pitchFamily="18" charset="0"/>
                      </a:rPr>
                      <m:t>&lt;</m:t>
                    </m:r>
                  </m:oMath>
                </a14:m>
                <a:r>
                  <a:rPr lang="en-US" sz="1600" b="1" dirty="0">
                    <a:latin typeface="Calibri" panose="020F0502020204030204" pitchFamily="34" charset="0"/>
                    <a:cs typeface="Calibri" panose="020F0502020204030204" pitchFamily="34" charset="0"/>
                  </a:rPr>
                  <a:t>3 Schwarz iterations </a:t>
                </a:r>
                <a:r>
                  <a:rPr lang="en-US" sz="1600" dirty="0">
                    <a:latin typeface="Calibri" panose="020F0502020204030204" pitchFamily="34" charset="0"/>
                    <a:cs typeface="Calibri" panose="020F0502020204030204" pitchFamily="34" charset="0"/>
                  </a:rPr>
                  <a:t>per time-step</a:t>
                </a:r>
              </a:p>
              <a:p>
                <a:pPr marL="214313" indent="-214313">
                  <a:buFont typeface="Arial" panose="020B0604020202020204" pitchFamily="34" charset="0"/>
                  <a:buChar char="•"/>
                </a:pPr>
                <a:endParaRPr lang="en-US" sz="200" dirty="0">
                  <a:latin typeface="Calibri" panose="020F0502020204030204" pitchFamily="34" charset="0"/>
                  <a:cs typeface="Calibri" panose="020F0502020204030204" pitchFamily="34" charset="0"/>
                </a:endParaRPr>
              </a:p>
              <a:p>
                <a:pPr marL="214313" indent="-214313">
                  <a:buFont typeface="Arial" panose="020B0604020202020204" pitchFamily="34" charset="0"/>
                  <a:buChar char="•"/>
                </a:pPr>
                <a:r>
                  <a:rPr lang="en-US" sz="1600" dirty="0">
                    <a:latin typeface="Calibri" panose="020F0502020204030204" pitchFamily="34" charset="0"/>
                    <a:cs typeface="Calibri" panose="020F0502020204030204" pitchFamily="34" charset="0"/>
                  </a:rPr>
                  <a:t>FOM-ROM coupling has </a:t>
                </a:r>
                <a:r>
                  <a:rPr lang="en-US" sz="1600" b="1" dirty="0">
                    <a:latin typeface="Calibri" panose="020F0502020204030204" pitchFamily="34" charset="0"/>
                    <a:cs typeface="Calibri" panose="020F0502020204030204" pitchFamily="34" charset="0"/>
                  </a:rPr>
                  <a:t>same total # Schwarz </a:t>
                </a:r>
                <a:r>
                  <a:rPr lang="en-US" sz="1600" b="1" dirty="0" err="1">
                    <a:latin typeface="Calibri" panose="020F0502020204030204" pitchFamily="34" charset="0"/>
                    <a:cs typeface="Calibri" panose="020F0502020204030204" pitchFamily="34" charset="0"/>
                  </a:rPr>
                  <a:t>iters</a:t>
                </a:r>
                <a:r>
                  <a:rPr lang="en-US" sz="1600" b="1" dirty="0">
                    <a:latin typeface="Calibri" panose="020F0502020204030204" pitchFamily="34" charset="0"/>
                    <a:cs typeface="Calibri" panose="020F0502020204030204" pitchFamily="34" charset="0"/>
                  </a:rPr>
                  <a:t> </a:t>
                </a:r>
                <a:r>
                  <a:rPr lang="en-US" sz="1600" dirty="0">
                    <a:latin typeface="Calibri" panose="020F0502020204030204" pitchFamily="34" charset="0"/>
                    <a:cs typeface="Calibri" panose="020F0502020204030204" pitchFamily="34" charset="0"/>
                  </a:rPr>
                  <a:t>(</a:t>
                </a:r>
                <a14:m>
                  <m:oMath xmlns:m="http://schemas.openxmlformats.org/officeDocument/2006/math">
                    <m:sSub>
                      <m:sSubPr>
                        <m:ctrlPr>
                          <a:rPr lang="en-US" sz="1600" i="1">
                            <a:latin typeface="Cambria Math" panose="02040503050406030204" pitchFamily="18" charset="0"/>
                          </a:rPr>
                        </m:ctrlPr>
                      </m:sSubPr>
                      <m:e>
                        <m:r>
                          <a:rPr lang="en-US" sz="1600" i="1">
                            <a:latin typeface="Cambria Math" panose="02040503050406030204" pitchFamily="18" charset="0"/>
                          </a:rPr>
                          <m:t>𝑁</m:t>
                        </m:r>
                      </m:e>
                      <m:sub>
                        <m:r>
                          <a:rPr lang="en-US" sz="1600" i="1">
                            <a:latin typeface="Cambria Math" panose="02040503050406030204" pitchFamily="18" charset="0"/>
                          </a:rPr>
                          <m:t>𝑆</m:t>
                        </m:r>
                      </m:sub>
                    </m:sSub>
                  </m:oMath>
                </a14:m>
                <a:r>
                  <a:rPr lang="en-US" sz="1600" dirty="0">
                    <a:latin typeface="Calibri" panose="020F0502020204030204" pitchFamily="34" charset="0"/>
                    <a:cs typeface="Calibri" panose="020F0502020204030204" pitchFamily="34" charset="0"/>
                  </a:rPr>
                  <a:t>) as FOM-FOM coupling</a:t>
                </a:r>
              </a:p>
              <a:p>
                <a:pPr marL="214313" indent="-214313">
                  <a:buFont typeface="Arial" panose="020B0604020202020204" pitchFamily="34" charset="0"/>
                  <a:buChar char="•"/>
                </a:pPr>
                <a:endParaRPr lang="en-US" sz="200" dirty="0">
                  <a:latin typeface="Calibri" panose="020F0502020204030204" pitchFamily="34" charset="0"/>
                  <a:cs typeface="Calibri" panose="020F0502020204030204" pitchFamily="34" charset="0"/>
                </a:endParaRPr>
              </a:p>
              <a:p>
                <a:pPr marL="214313" indent="-214313">
                  <a:buFont typeface="Arial" panose="020B0604020202020204" pitchFamily="34" charset="0"/>
                  <a:buChar char="•"/>
                </a:pPr>
                <a:r>
                  <a:rPr lang="en-US" sz="1600" dirty="0">
                    <a:latin typeface="Calibri" panose="020F0502020204030204" pitchFamily="34" charset="0"/>
                    <a:cs typeface="Calibri" panose="020F0502020204030204" pitchFamily="34" charset="0"/>
                  </a:rPr>
                  <a:t>Other couplings require more Schwarz </a:t>
                </a:r>
                <a:r>
                  <a:rPr lang="en-US" sz="1600" dirty="0" err="1">
                    <a:latin typeface="Calibri" panose="020F0502020204030204" pitchFamily="34" charset="0"/>
                    <a:cs typeface="Calibri" panose="020F0502020204030204" pitchFamily="34" charset="0"/>
                  </a:rPr>
                  <a:t>iters</a:t>
                </a:r>
                <a:r>
                  <a:rPr lang="en-US" sz="1600" dirty="0">
                    <a:latin typeface="Calibri" panose="020F0502020204030204" pitchFamily="34" charset="0"/>
                    <a:cs typeface="Calibri" panose="020F0502020204030204" pitchFamily="34" charset="0"/>
                  </a:rPr>
                  <a:t> than FOM-FOM coupling to converge </a:t>
                </a:r>
              </a:p>
              <a:p>
                <a:pPr marL="214313" indent="-214313">
                  <a:buFont typeface="Arial" panose="020B0604020202020204" pitchFamily="34" charset="0"/>
                  <a:buChar char="•"/>
                </a:pPr>
                <a:endParaRPr lang="en-US" sz="200" dirty="0">
                  <a:latin typeface="Calibri" panose="020F0502020204030204" pitchFamily="34" charset="0"/>
                  <a:cs typeface="Calibri" panose="020F0502020204030204" pitchFamily="34" charset="0"/>
                </a:endParaRPr>
              </a:p>
              <a:p>
                <a:pPr marL="557213" lvl="1" indent="-214313">
                  <a:buFont typeface="Wingdings" panose="05000000000000000000" pitchFamily="2" charset="2"/>
                  <a:buChar char="Ø"/>
                </a:pPr>
                <a:r>
                  <a:rPr lang="en-US" sz="1600" b="1" dirty="0">
                    <a:latin typeface="Calibri" panose="020F0502020204030204" pitchFamily="34" charset="0"/>
                    <a:cs typeface="Calibri" panose="020F0502020204030204" pitchFamily="34" charset="0"/>
                  </a:rPr>
                  <a:t>More Schwarz </a:t>
                </a:r>
                <a:r>
                  <a:rPr lang="en-US" sz="1600" b="1" dirty="0" err="1">
                    <a:latin typeface="Calibri" panose="020F0502020204030204" pitchFamily="34" charset="0"/>
                    <a:cs typeface="Calibri" panose="020F0502020204030204" pitchFamily="34" charset="0"/>
                  </a:rPr>
                  <a:t>iters</a:t>
                </a:r>
                <a:r>
                  <a:rPr lang="en-US" sz="1600" dirty="0">
                    <a:latin typeface="Calibri" panose="020F0502020204030204" pitchFamily="34" charset="0"/>
                    <a:cs typeface="Calibri" panose="020F0502020204030204" pitchFamily="34" charset="0"/>
                  </a:rPr>
                  <a:t> required when coupling </a:t>
                </a:r>
                <a:r>
                  <a:rPr lang="en-US" sz="1600" b="1" dirty="0">
                    <a:latin typeface="Calibri" panose="020F0502020204030204" pitchFamily="34" charset="0"/>
                    <a:cs typeface="Calibri" panose="020F0502020204030204" pitchFamily="34" charset="0"/>
                  </a:rPr>
                  <a:t>less accurate models</a:t>
                </a:r>
              </a:p>
              <a:p>
                <a:pPr marL="557213" lvl="1" indent="-214313">
                  <a:buFont typeface="Wingdings" panose="05000000000000000000" pitchFamily="2" charset="2"/>
                  <a:buChar char="Ø"/>
                </a:pPr>
                <a:endParaRPr lang="en-US" sz="200" dirty="0">
                  <a:latin typeface="Calibri" panose="020F0502020204030204" pitchFamily="34" charset="0"/>
                  <a:cs typeface="Calibri" panose="020F0502020204030204" pitchFamily="34" charset="0"/>
                </a:endParaRPr>
              </a:p>
              <a:p>
                <a:pPr marL="557213" lvl="1" indent="-214313">
                  <a:buFont typeface="Wingdings" panose="05000000000000000000" pitchFamily="2" charset="2"/>
                  <a:buChar char="Ø"/>
                </a:pPr>
                <a:r>
                  <a:rPr lang="en-US" sz="1600" dirty="0">
                    <a:latin typeface="Calibri" panose="020F0502020204030204" pitchFamily="34" charset="0"/>
                    <a:cs typeface="Calibri" panose="020F0502020204030204" pitchFamily="34" charset="0"/>
                  </a:rPr>
                  <a:t>Larger 300/80 mode ROM-ROM takes less time than smaller 200/80 mode ROM-ROM </a:t>
                </a:r>
              </a:p>
              <a:p>
                <a:pPr marL="557213" lvl="1" indent="-214313">
                  <a:buFont typeface="Wingdings" panose="05000000000000000000" pitchFamily="2" charset="2"/>
                  <a:buChar char="Ø"/>
                </a:pPr>
                <a:endParaRPr lang="en-US" sz="200" dirty="0">
                  <a:latin typeface="Calibri" panose="020F0502020204030204" pitchFamily="34" charset="0"/>
                  <a:cs typeface="Calibri" panose="020F0502020204030204" pitchFamily="34" charset="0"/>
                </a:endParaRPr>
              </a:p>
              <a:p>
                <a:pPr marL="214313" indent="-214313">
                  <a:buFont typeface="Arial" panose="020B0604020202020204" pitchFamily="34" charset="0"/>
                  <a:buChar char="•"/>
                </a:pPr>
                <a:r>
                  <a:rPr lang="en-US" sz="1600" b="1" dirty="0">
                    <a:latin typeface="Calibri" panose="020F0502020204030204" pitchFamily="34" charset="0"/>
                    <a:cs typeface="Calibri" panose="020F0502020204030204" pitchFamily="34" charset="0"/>
                  </a:rPr>
                  <a:t>FOM-HROM</a:t>
                </a:r>
                <a:r>
                  <a:rPr lang="en-US" sz="1600" dirty="0">
                    <a:latin typeface="Calibri" panose="020F0502020204030204" pitchFamily="34" charset="0"/>
                    <a:cs typeface="Calibri" panose="020F0502020204030204" pitchFamily="34" charset="0"/>
                  </a:rPr>
                  <a:t> &amp; </a:t>
                </a:r>
                <a:r>
                  <a:rPr lang="en-US" sz="1600" b="1" dirty="0">
                    <a:latin typeface="Calibri" panose="020F0502020204030204" pitchFamily="34" charset="0"/>
                    <a:cs typeface="Calibri" panose="020F0502020204030204" pitchFamily="34" charset="0"/>
                  </a:rPr>
                  <a:t>HROM-HROM</a:t>
                </a:r>
                <a:r>
                  <a:rPr lang="en-US" sz="1600" dirty="0">
                    <a:latin typeface="Calibri" panose="020F0502020204030204" pitchFamily="34" charset="0"/>
                    <a:cs typeface="Calibri" panose="020F0502020204030204" pitchFamily="34" charset="0"/>
                  </a:rPr>
                  <a:t> couplings </a:t>
                </a:r>
                <a:r>
                  <a:rPr lang="en-US" sz="1600" b="1" dirty="0">
                    <a:latin typeface="Calibri" panose="020F0502020204030204" pitchFamily="34" charset="0"/>
                    <a:cs typeface="Calibri" panose="020F0502020204030204" pitchFamily="34" charset="0"/>
                  </a:rPr>
                  <a:t>outperform</a:t>
                </a:r>
                <a:r>
                  <a:rPr lang="en-US" sz="1600" dirty="0">
                    <a:latin typeface="Calibri" panose="020F0502020204030204" pitchFamily="34" charset="0"/>
                    <a:cs typeface="Calibri" panose="020F0502020204030204" pitchFamily="34" charset="0"/>
                  </a:rPr>
                  <a:t> </a:t>
                </a:r>
                <a:r>
                  <a:rPr lang="en-US" sz="1600" b="1" dirty="0">
                    <a:latin typeface="Calibri" panose="020F0502020204030204" pitchFamily="34" charset="0"/>
                    <a:cs typeface="Calibri" panose="020F0502020204030204" pitchFamily="34" charset="0"/>
                  </a:rPr>
                  <a:t>FOM-FOM</a:t>
                </a:r>
                <a:r>
                  <a:rPr lang="en-US" sz="1600" dirty="0">
                    <a:latin typeface="Calibri" panose="020F0502020204030204" pitchFamily="34" charset="0"/>
                    <a:cs typeface="Calibri" panose="020F0502020204030204" pitchFamily="34" charset="0"/>
                  </a:rPr>
                  <a:t> coupling in CPU time by 12.5-32.6%</a:t>
                </a:r>
              </a:p>
              <a:p>
                <a:pPr marL="214313" indent="-214313">
                  <a:buFont typeface="Arial" panose="020B0604020202020204" pitchFamily="34" charset="0"/>
                  <a:buChar char="•"/>
                </a:pPr>
                <a:endParaRPr lang="en-US" sz="200" dirty="0">
                  <a:latin typeface="Calibri" panose="020F0502020204030204" pitchFamily="34" charset="0"/>
                  <a:cs typeface="Calibri" panose="020F0502020204030204" pitchFamily="34" charset="0"/>
                </a:endParaRPr>
              </a:p>
              <a:p>
                <a:pPr marL="214313" indent="-214313">
                  <a:buFont typeface="Arial" panose="020B0604020202020204" pitchFamily="34" charset="0"/>
                  <a:buChar char="•"/>
                </a:pPr>
                <a:r>
                  <a:rPr lang="en-US" sz="1600" dirty="0">
                    <a:latin typeface="Calibri" panose="020F0502020204030204" pitchFamily="34" charset="0"/>
                    <a:cs typeface="Calibri" panose="020F0502020204030204" pitchFamily="34" charset="0"/>
                  </a:rPr>
                  <a:t>All couplings involving ROMs/HROMs are </a:t>
                </a:r>
                <a:r>
                  <a:rPr lang="en-US" sz="1600" b="1" dirty="0">
                    <a:latin typeface="Calibri" panose="020F0502020204030204" pitchFamily="34" charset="0"/>
                    <a:cs typeface="Calibri" panose="020F0502020204030204" pitchFamily="34" charset="0"/>
                  </a:rPr>
                  <a:t>at least as accurate </a:t>
                </a:r>
                <a:r>
                  <a:rPr lang="en-US" sz="1600" dirty="0">
                    <a:latin typeface="Calibri" panose="020F0502020204030204" pitchFamily="34" charset="0"/>
                    <a:cs typeface="Calibri" panose="020F0502020204030204" pitchFamily="34" charset="0"/>
                  </a:rPr>
                  <a:t>as single-domain ROMs/HROMs </a:t>
                </a:r>
              </a:p>
            </p:txBody>
          </p:sp>
        </mc:Choice>
        <mc:Fallback xmlns="">
          <p:sp>
            <p:nvSpPr>
              <p:cNvPr id="23" name="TextBox 22">
                <a:extLst>
                  <a:ext uri="{FF2B5EF4-FFF2-40B4-BE49-F238E27FC236}">
                    <a16:creationId xmlns:a16="http://schemas.microsoft.com/office/drawing/2014/main" id="{A83A35A0-7854-47BF-9194-7403A193442E}"/>
                  </a:ext>
                </a:extLst>
              </p:cNvPr>
              <p:cNvSpPr txBox="1">
                <a:spLocks noRot="1" noChangeAspect="1" noMove="1" noResize="1" noEditPoints="1" noAdjustHandles="1" noChangeArrowheads="1" noChangeShapeType="1" noTextEdit="1"/>
              </p:cNvSpPr>
              <p:nvPr/>
            </p:nvSpPr>
            <p:spPr>
              <a:xfrm>
                <a:off x="48715" y="4402552"/>
                <a:ext cx="9095285" cy="2000548"/>
              </a:xfrm>
              <a:prstGeom prst="rect">
                <a:avLst/>
              </a:prstGeom>
              <a:blipFill>
                <a:blip r:embed="rId4"/>
                <a:stretch>
                  <a:fillRect l="-268" t="-915" b="-3049"/>
                </a:stretch>
              </a:blipFill>
            </p:spPr>
            <p:txBody>
              <a:bodyPr/>
              <a:lstStyle/>
              <a:p>
                <a:r>
                  <a:rPr lang="en-US">
                    <a:noFill/>
                  </a:rPr>
                  <a:t> </a:t>
                </a:r>
              </a:p>
            </p:txBody>
          </p:sp>
        </mc:Fallback>
      </mc:AlternateContent>
      <p:sp>
        <p:nvSpPr>
          <p:cNvPr id="24" name="TextBox 23">
            <a:extLst>
              <a:ext uri="{FF2B5EF4-FFF2-40B4-BE49-F238E27FC236}">
                <a16:creationId xmlns:a16="http://schemas.microsoft.com/office/drawing/2014/main" id="{E64896E1-334E-424C-856D-9EB04523AC17}"/>
              </a:ext>
            </a:extLst>
          </p:cNvPr>
          <p:cNvSpPr txBox="1"/>
          <p:nvPr/>
        </p:nvSpPr>
        <p:spPr>
          <a:xfrm>
            <a:off x="7775533" y="1547507"/>
            <a:ext cx="1256015" cy="1815882"/>
          </a:xfrm>
          <a:prstGeom prst="rect">
            <a:avLst/>
          </a:prstGeom>
          <a:noFill/>
          <a:ln w="19050">
            <a:solidFill>
              <a:schemeClr val="tx1"/>
            </a:solidFill>
          </a:ln>
        </p:spPr>
        <p:txBody>
          <a:bodyPr wrap="square" rtlCol="0">
            <a:spAutoFit/>
          </a:bodyPr>
          <a:lstStyle/>
          <a:p>
            <a:pPr algn="ctr"/>
            <a:r>
              <a:rPr lang="en-US" sz="1600" dirty="0">
                <a:solidFill>
                  <a:srgbClr val="00B050"/>
                </a:solidFill>
                <a:latin typeface="Calibri" panose="020F0502020204030204" pitchFamily="34" charset="0"/>
                <a:cs typeface="Calibri" panose="020F0502020204030204" pitchFamily="34" charset="0"/>
              </a:rPr>
              <a:t>Green shading </a:t>
            </a:r>
            <a:r>
              <a:rPr lang="en-US" sz="1600" dirty="0">
                <a:latin typeface="Calibri" panose="020F0502020204030204" pitchFamily="34" charset="0"/>
                <a:cs typeface="Calibri" panose="020F0502020204030204" pitchFamily="34" charset="0"/>
              </a:rPr>
              <a:t>highlights most competitive coupled models</a:t>
            </a:r>
          </a:p>
        </p:txBody>
      </p:sp>
    </p:spTree>
    <p:extLst>
      <p:ext uri="{BB962C8B-B14F-4D97-AF65-F5344CB8AC3E}">
        <p14:creationId xmlns:p14="http://schemas.microsoft.com/office/powerpoint/2010/main" val="447628110"/>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8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Slide Number Placeholder 3">
            <a:extLst>
              <a:ext uri="{FF2B5EF4-FFF2-40B4-BE49-F238E27FC236}">
                <a16:creationId xmlns:a16="http://schemas.microsoft.com/office/drawing/2014/main" id="{82FD5723-502C-46C5-A627-0508C05AAF47}"/>
              </a:ext>
            </a:extLst>
          </p:cNvPr>
          <p:cNvSpPr>
            <a:spLocks noGrp="1"/>
          </p:cNvSpPr>
          <p:nvPr>
            <p:ph type="sldNum" sz="quarter" idx="12"/>
          </p:nvPr>
        </p:nvSpPr>
        <p:spPr/>
        <p:txBody>
          <a:bodyPr/>
          <a:lstStyle/>
          <a:p>
            <a:fld id="{6113E31D-E2AB-40D1-8B51-AFA5AFEF393A}" type="slidenum">
              <a:rPr lang="en-US" smtClean="0"/>
              <a:t>80</a:t>
            </a:fld>
            <a:endParaRPr lang="en-US" dirty="0"/>
          </a:p>
        </p:txBody>
      </p:sp>
      <p:pic>
        <p:nvPicPr>
          <p:cNvPr id="3" name="Picture 2">
            <a:extLst>
              <a:ext uri="{FF2B5EF4-FFF2-40B4-BE49-F238E27FC236}">
                <a16:creationId xmlns:a16="http://schemas.microsoft.com/office/drawing/2014/main" id="{5E14F12F-3413-42FF-83F2-BB63A3AE5545}"/>
              </a:ext>
            </a:extLst>
          </p:cNvPr>
          <p:cNvPicPr>
            <a:picLocks noChangeAspect="1"/>
          </p:cNvPicPr>
          <p:nvPr/>
        </p:nvPicPr>
        <p:blipFill>
          <a:blip r:embed="rId3"/>
          <a:stretch>
            <a:fillRect/>
          </a:stretch>
        </p:blipFill>
        <p:spPr>
          <a:xfrm>
            <a:off x="141180" y="906039"/>
            <a:ext cx="6078022" cy="4558516"/>
          </a:xfrm>
          <a:prstGeom prst="rect">
            <a:avLst/>
          </a:prstGeom>
        </p:spPr>
      </p:pic>
      <p:sp>
        <p:nvSpPr>
          <p:cNvPr id="6" name="TextBox 5">
            <a:extLst>
              <a:ext uri="{FF2B5EF4-FFF2-40B4-BE49-F238E27FC236}">
                <a16:creationId xmlns:a16="http://schemas.microsoft.com/office/drawing/2014/main" id="{79541587-ECFE-4C9C-B224-4D932BB91923}"/>
              </a:ext>
            </a:extLst>
          </p:cNvPr>
          <p:cNvSpPr txBox="1"/>
          <p:nvPr/>
        </p:nvSpPr>
        <p:spPr>
          <a:xfrm>
            <a:off x="5938465" y="1380060"/>
            <a:ext cx="2989778" cy="3477875"/>
          </a:xfrm>
          <a:prstGeom prst="rect">
            <a:avLst/>
          </a:prstGeom>
          <a:noFill/>
        </p:spPr>
        <p:txBody>
          <a:bodyPr wrap="square" rtlCol="0">
            <a:spAutoFit/>
          </a:bodyPr>
          <a:lstStyle/>
          <a:p>
            <a:pPr marL="214313" indent="-214313">
              <a:buFont typeface="Arial" panose="020B0604020202020204" pitchFamily="34" charset="0"/>
              <a:buChar char="•"/>
            </a:pPr>
            <a:r>
              <a:rPr lang="en-US" sz="2000" dirty="0">
                <a:latin typeface="Calibri" panose="020F0502020204030204" pitchFamily="34" charset="0"/>
                <a:cs typeface="Calibri" panose="020F0502020204030204" pitchFamily="34" charset="0"/>
              </a:rPr>
              <a:t>Single-domain ROM and HROM are most efficient</a:t>
            </a:r>
          </a:p>
          <a:p>
            <a:pPr marL="214313" indent="-214313">
              <a:buFont typeface="Arial" panose="020B0604020202020204" pitchFamily="34" charset="0"/>
              <a:buChar char="•"/>
            </a:pPr>
            <a:endParaRPr lang="en-US" sz="2000" dirty="0">
              <a:latin typeface="Calibri" panose="020F0502020204030204" pitchFamily="34" charset="0"/>
              <a:cs typeface="Calibri" panose="020F0502020204030204" pitchFamily="34" charset="0"/>
            </a:endParaRPr>
          </a:p>
          <a:p>
            <a:pPr marL="214313" indent="-214313">
              <a:buFont typeface="Arial" panose="020B0604020202020204" pitchFamily="34" charset="0"/>
              <a:buChar char="•"/>
            </a:pPr>
            <a:r>
              <a:rPr lang="en-US" sz="2000" dirty="0">
                <a:latin typeface="Calibri" panose="020F0502020204030204" pitchFamily="34" charset="0"/>
                <a:cs typeface="Calibri" panose="020F0502020204030204" pitchFamily="34" charset="0"/>
              </a:rPr>
              <a:t>Couplings involving ROMs and HROMs enable one to achieve smaller errors</a:t>
            </a:r>
          </a:p>
          <a:p>
            <a:pPr marL="214313" indent="-214313">
              <a:buFont typeface="Arial" panose="020B0604020202020204" pitchFamily="34" charset="0"/>
              <a:buChar char="•"/>
            </a:pPr>
            <a:endParaRPr lang="en-US" sz="2000" dirty="0">
              <a:latin typeface="Calibri" panose="020F0502020204030204" pitchFamily="34" charset="0"/>
              <a:cs typeface="Calibri" panose="020F0502020204030204" pitchFamily="34" charset="0"/>
            </a:endParaRPr>
          </a:p>
          <a:p>
            <a:pPr marL="214313" indent="-214313">
              <a:buFont typeface="Arial" panose="020B0604020202020204" pitchFamily="34" charset="0"/>
              <a:buChar char="•"/>
            </a:pPr>
            <a:r>
              <a:rPr lang="en-US" sz="2000" dirty="0">
                <a:latin typeface="Calibri" panose="020F0502020204030204" pitchFamily="34" charset="0"/>
                <a:cs typeface="Calibri" panose="020F0502020204030204" pitchFamily="34" charset="0"/>
              </a:rPr>
              <a:t>Benefits of hyper-reduction are limited on 1D problem</a:t>
            </a:r>
          </a:p>
        </p:txBody>
      </p:sp>
      <p:sp>
        <p:nvSpPr>
          <p:cNvPr id="9" name="Title 1">
            <a:extLst>
              <a:ext uri="{FF2B5EF4-FFF2-40B4-BE49-F238E27FC236}">
                <a16:creationId xmlns:a16="http://schemas.microsoft.com/office/drawing/2014/main" id="{7AD5C1A1-2D60-480B-989F-7906253A8AC6}"/>
              </a:ext>
            </a:extLst>
          </p:cNvPr>
          <p:cNvSpPr>
            <a:spLocks noGrp="1"/>
          </p:cNvSpPr>
          <p:nvPr>
            <p:ph type="title"/>
          </p:nvPr>
        </p:nvSpPr>
        <p:spPr>
          <a:xfrm>
            <a:off x="48714" y="410948"/>
            <a:ext cx="8735690" cy="495091"/>
          </a:xfrm>
        </p:spPr>
        <p:txBody>
          <a:bodyPr/>
          <a:lstStyle/>
          <a:p>
            <a:r>
              <a:rPr lang="en-US" sz="3600" dirty="0">
                <a:solidFill>
                  <a:schemeClr val="tx1"/>
                </a:solidFill>
              </a:rPr>
              <a:t>Numerical Example: Reproductive Results</a:t>
            </a:r>
            <a:br>
              <a:rPr lang="en-US" sz="3600" dirty="0">
                <a:solidFill>
                  <a:schemeClr val="tx1"/>
                </a:solidFill>
              </a:rPr>
            </a:br>
            <a:endParaRPr lang="en-US" sz="3600" dirty="0">
              <a:solidFill>
                <a:schemeClr val="tx1"/>
              </a:solidFill>
            </a:endParaRPr>
          </a:p>
        </p:txBody>
      </p:sp>
    </p:spTree>
    <p:extLst>
      <p:ext uri="{BB962C8B-B14F-4D97-AF65-F5344CB8AC3E}">
        <p14:creationId xmlns:p14="http://schemas.microsoft.com/office/powerpoint/2010/main" val="1341026153"/>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8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Slide Number Placeholder 3">
            <a:extLst>
              <a:ext uri="{FF2B5EF4-FFF2-40B4-BE49-F238E27FC236}">
                <a16:creationId xmlns:a16="http://schemas.microsoft.com/office/drawing/2014/main" id="{82FD5723-502C-46C5-A627-0508C05AAF47}"/>
              </a:ext>
            </a:extLst>
          </p:cNvPr>
          <p:cNvSpPr>
            <a:spLocks noGrp="1"/>
          </p:cNvSpPr>
          <p:nvPr>
            <p:ph type="sldNum" sz="quarter" idx="12"/>
          </p:nvPr>
        </p:nvSpPr>
        <p:spPr/>
        <p:txBody>
          <a:bodyPr/>
          <a:lstStyle/>
          <a:p>
            <a:fld id="{6113E31D-E2AB-40D1-8B51-AFA5AFEF393A}" type="slidenum">
              <a:rPr lang="en-US" smtClean="0"/>
              <a:t>81</a:t>
            </a:fld>
            <a:endParaRPr lang="en-US" dirty="0"/>
          </a:p>
        </p:txBody>
      </p:sp>
      <p:pic>
        <p:nvPicPr>
          <p:cNvPr id="3" name="movie_repro_2sd_FOM-n200HROM">
            <a:hlinkClick r:id="" action="ppaction://media"/>
            <a:extLst>
              <a:ext uri="{FF2B5EF4-FFF2-40B4-BE49-F238E27FC236}">
                <a16:creationId xmlns:a16="http://schemas.microsoft.com/office/drawing/2014/main" id="{AC9D6412-A3C8-CC80-A7FF-DA373A1D7CBF}"/>
              </a:ext>
            </a:extLst>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0" y="1460243"/>
            <a:ext cx="5409037" cy="4055369"/>
          </a:xfrm>
          <a:prstGeom prst="rect">
            <a:avLst/>
          </a:prstGeom>
        </p:spPr>
      </p:pic>
      <p:sp>
        <p:nvSpPr>
          <p:cNvPr id="6" name="TextBox 5">
            <a:extLst>
              <a:ext uri="{FF2B5EF4-FFF2-40B4-BE49-F238E27FC236}">
                <a16:creationId xmlns:a16="http://schemas.microsoft.com/office/drawing/2014/main" id="{BC312BE5-D1FC-7500-27CC-78B706046CB8}"/>
              </a:ext>
            </a:extLst>
          </p:cNvPr>
          <p:cNvSpPr txBox="1"/>
          <p:nvPr/>
        </p:nvSpPr>
        <p:spPr>
          <a:xfrm>
            <a:off x="5246518" y="2574615"/>
            <a:ext cx="3567701" cy="1200329"/>
          </a:xfrm>
          <a:prstGeom prst="rect">
            <a:avLst/>
          </a:prstGeom>
          <a:noFill/>
          <a:ln w="19050">
            <a:solidFill>
              <a:srgbClr val="000000"/>
            </a:solidFill>
          </a:ln>
        </p:spPr>
        <p:txBody>
          <a:bodyPr wrap="square" rtlCol="0">
            <a:spAutoFit/>
          </a:bodyPr>
          <a:lstStyle/>
          <a:p>
            <a:pPr algn="ctr"/>
            <a:r>
              <a:rPr lang="en-US" sz="1200" i="1" dirty="0">
                <a:latin typeface="Calibri" panose="020F0502020204030204" pitchFamily="34" charset="0"/>
                <a:cs typeface="Calibri" panose="020F0502020204030204" pitchFamily="34" charset="0"/>
              </a:rPr>
              <a:t>Figure left: </a:t>
            </a:r>
            <a:r>
              <a:rPr lang="en-US" sz="1200" dirty="0">
                <a:latin typeface="Calibri" panose="020F0502020204030204" pitchFamily="34" charset="0"/>
                <a:cs typeface="Calibri" panose="020F0502020204030204" pitchFamily="34" charset="0"/>
              </a:rPr>
              <a:t>FOM (</a:t>
            </a:r>
            <a:r>
              <a:rPr lang="en-US" sz="1200" dirty="0">
                <a:solidFill>
                  <a:srgbClr val="00B050"/>
                </a:solidFill>
                <a:latin typeface="Calibri" panose="020F0502020204030204" pitchFamily="34" charset="0"/>
                <a:cs typeface="Calibri" panose="020F0502020204030204" pitchFamily="34" charset="0"/>
              </a:rPr>
              <a:t>green</a:t>
            </a:r>
            <a:r>
              <a:rPr lang="en-US" sz="1200" dirty="0">
                <a:latin typeface="Calibri" panose="020F0502020204030204" pitchFamily="34" charset="0"/>
                <a:cs typeface="Calibri" panose="020F0502020204030204" pitchFamily="34" charset="0"/>
              </a:rPr>
              <a:t>) – HROM (</a:t>
            </a:r>
            <a:r>
              <a:rPr lang="en-US" sz="1200" dirty="0">
                <a:solidFill>
                  <a:srgbClr val="00B0F0"/>
                </a:solidFill>
                <a:latin typeface="Calibri" panose="020F0502020204030204" pitchFamily="34" charset="0"/>
                <a:cs typeface="Calibri" panose="020F0502020204030204" pitchFamily="34" charset="0"/>
              </a:rPr>
              <a:t>cyan</a:t>
            </a:r>
            <a:r>
              <a:rPr lang="en-US" sz="1200" dirty="0">
                <a:latin typeface="Calibri" panose="020F0502020204030204" pitchFamily="34" charset="0"/>
                <a:cs typeface="Calibri" panose="020F0502020204030204" pitchFamily="34" charset="0"/>
              </a:rPr>
              <a:t>) coupling compared with single-domain FOM solution (</a:t>
            </a:r>
            <a:r>
              <a:rPr lang="en-US" sz="1200" dirty="0">
                <a:solidFill>
                  <a:srgbClr val="0070C0"/>
                </a:solidFill>
                <a:latin typeface="Calibri" panose="020F0502020204030204" pitchFamily="34" charset="0"/>
                <a:cs typeface="Calibri" panose="020F0502020204030204" pitchFamily="34" charset="0"/>
              </a:rPr>
              <a:t>blue</a:t>
            </a:r>
            <a:r>
              <a:rPr lang="en-US" sz="1200" dirty="0">
                <a:latin typeface="Calibri" panose="020F0502020204030204" pitchFamily="34" charset="0"/>
                <a:cs typeface="Calibri" panose="020F0502020204030204" pitchFamily="34" charset="0"/>
              </a:rPr>
              <a:t>).  HROM has 200 modes.</a:t>
            </a:r>
          </a:p>
          <a:p>
            <a:pPr marL="214313" indent="-214313" algn="ctr">
              <a:buFont typeface="Arial" panose="020B0604020202020204" pitchFamily="34" charset="0"/>
              <a:buChar char="•"/>
            </a:pPr>
            <a:endParaRPr lang="en-US" sz="1200" dirty="0">
              <a:latin typeface="Calibri" panose="020F0502020204030204" pitchFamily="34" charset="0"/>
              <a:cs typeface="Calibri" panose="020F0502020204030204" pitchFamily="34" charset="0"/>
            </a:endParaRPr>
          </a:p>
          <a:p>
            <a:pPr algn="ctr"/>
            <a:r>
              <a:rPr lang="en-US" sz="1200" i="1" dirty="0">
                <a:latin typeface="Calibri" panose="020F0502020204030204" pitchFamily="34" charset="0"/>
                <a:cs typeface="Calibri" panose="020F0502020204030204" pitchFamily="34" charset="0"/>
              </a:rPr>
              <a:t>Figure below: </a:t>
            </a:r>
            <a:r>
              <a:rPr lang="en-US" sz="1200" dirty="0">
                <a:latin typeface="Calibri" panose="020F0502020204030204" pitchFamily="34" charset="0"/>
                <a:cs typeface="Calibri" panose="020F0502020204030204" pitchFamily="34" charset="0"/>
              </a:rPr>
              <a:t>ECSW algorithm samples 253/400 elements  </a:t>
            </a:r>
          </a:p>
        </p:txBody>
      </p:sp>
      <p:pic>
        <p:nvPicPr>
          <p:cNvPr id="11" name="Picture 10">
            <a:extLst>
              <a:ext uri="{FF2B5EF4-FFF2-40B4-BE49-F238E27FC236}">
                <a16:creationId xmlns:a16="http://schemas.microsoft.com/office/drawing/2014/main" id="{9375A290-F494-34AB-DECC-6419C790A7A6}"/>
              </a:ext>
            </a:extLst>
          </p:cNvPr>
          <p:cNvPicPr>
            <a:picLocks noChangeAspect="1"/>
          </p:cNvPicPr>
          <p:nvPr/>
        </p:nvPicPr>
        <p:blipFill rotWithShape="1">
          <a:blip r:embed="rId6"/>
          <a:srcRect l="11471" t="45356" r="7209" b="46050"/>
          <a:stretch/>
        </p:blipFill>
        <p:spPr>
          <a:xfrm>
            <a:off x="5191573" y="4269690"/>
            <a:ext cx="3677594" cy="334074"/>
          </a:xfrm>
          <a:prstGeom prst="rect">
            <a:avLst/>
          </a:prstGeom>
        </p:spPr>
      </p:pic>
      <p:sp>
        <p:nvSpPr>
          <p:cNvPr id="10" name="Title 1">
            <a:extLst>
              <a:ext uri="{FF2B5EF4-FFF2-40B4-BE49-F238E27FC236}">
                <a16:creationId xmlns:a16="http://schemas.microsoft.com/office/drawing/2014/main" id="{33766AF9-DBB8-4B22-9F8D-409A4375C98A}"/>
              </a:ext>
            </a:extLst>
          </p:cNvPr>
          <p:cNvSpPr txBox="1">
            <a:spLocks/>
          </p:cNvSpPr>
          <p:nvPr/>
        </p:nvSpPr>
        <p:spPr bwMode="auto">
          <a:xfrm>
            <a:off x="48714" y="410948"/>
            <a:ext cx="8735690" cy="495091"/>
          </a:xfrm>
          <a:prstGeom prst="rect">
            <a:avLst/>
          </a:prstGeom>
          <a:noFill/>
          <a:ln w="9525">
            <a:noFill/>
            <a:miter lim="800000"/>
            <a:headEnd/>
            <a:tailEnd/>
          </a:ln>
        </p:spPr>
        <p:txBody>
          <a:bodyPr vert="horz" wrap="square" lIns="91440" tIns="45720" rIns="91440" bIns="45720" numCol="1" anchor="ctr" anchorCtr="0" compatLnSpc="1">
            <a:prstTxWarp prst="textNoShape">
              <a:avLst/>
            </a:prstTxWarp>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pPr defTabSz="914400"/>
            <a:r>
              <a:rPr lang="en-US" sz="3600" kern="0" dirty="0">
                <a:solidFill>
                  <a:schemeClr val="tx1"/>
                </a:solidFill>
              </a:rPr>
              <a:t>Numerical Example: Reproductive Results</a:t>
            </a:r>
            <a:br>
              <a:rPr lang="en-US" sz="3600" kern="0" dirty="0">
                <a:solidFill>
                  <a:schemeClr val="tx1"/>
                </a:solidFill>
              </a:rPr>
            </a:br>
            <a:endParaRPr lang="en-US" sz="3600" kern="0" dirty="0">
              <a:solidFill>
                <a:schemeClr val="tx1"/>
              </a:solidFill>
            </a:endParaRPr>
          </a:p>
        </p:txBody>
      </p:sp>
    </p:spTree>
    <p:extLst>
      <p:ext uri="{BB962C8B-B14F-4D97-AF65-F5344CB8AC3E}">
        <p14:creationId xmlns:p14="http://schemas.microsoft.com/office/powerpoint/2010/main" val="3803860762"/>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4208" fill="hold"/>
                                        <p:tgtEl>
                                          <p:spTgt spid="3"/>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3"/>
                </p:tgtEl>
              </p:cMediaNode>
            </p:video>
            <p:seq concurrent="1" nextAc="seek">
              <p:cTn id="8" restart="whenNotActive" fill="hold" evtFilter="cancelBubble" nodeType="interactiveSeq">
                <p:stCondLst>
                  <p:cond evt="onClick" delay="0">
                    <p:tgtEl>
                      <p:spTgt spid="3"/>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3"/>
                                        </p:tgtEl>
                                      </p:cBhvr>
                                    </p:cmd>
                                  </p:childTnLst>
                                </p:cTn>
                              </p:par>
                            </p:childTnLst>
                          </p:cTn>
                        </p:par>
                      </p:childTnLst>
                    </p:cTn>
                  </p:par>
                </p:childTnLst>
              </p:cTn>
              <p:nextCondLst>
                <p:cond evt="onClick" delay="0">
                  <p:tgtEl>
                    <p:spTgt spid="3"/>
                  </p:tgtEl>
                </p:cond>
              </p:nextCondLst>
            </p:seq>
          </p:childTnLst>
        </p:cTn>
      </p:par>
    </p:tnLst>
  </p:timing>
</p:sld>
</file>

<file path=ppt/slides/slide8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 name="Picture 7">
            <a:extLst>
              <a:ext uri="{FF2B5EF4-FFF2-40B4-BE49-F238E27FC236}">
                <a16:creationId xmlns:a16="http://schemas.microsoft.com/office/drawing/2014/main" id="{82CE0C30-A7E9-4AB3-8F39-7AB92CE50BB1}"/>
              </a:ext>
            </a:extLst>
          </p:cNvPr>
          <p:cNvPicPr>
            <a:picLocks noChangeAspect="1"/>
          </p:cNvPicPr>
          <p:nvPr/>
        </p:nvPicPr>
        <p:blipFill>
          <a:blip r:embed="rId3"/>
          <a:stretch>
            <a:fillRect/>
          </a:stretch>
        </p:blipFill>
        <p:spPr>
          <a:xfrm>
            <a:off x="5995015" y="770803"/>
            <a:ext cx="3308368" cy="2481276"/>
          </a:xfrm>
          <a:prstGeom prst="rect">
            <a:avLst/>
          </a:prstGeom>
        </p:spPr>
      </p:pic>
      <p:sp>
        <p:nvSpPr>
          <p:cNvPr id="4" name="Slide Number Placeholder 3">
            <a:extLst>
              <a:ext uri="{FF2B5EF4-FFF2-40B4-BE49-F238E27FC236}">
                <a16:creationId xmlns:a16="http://schemas.microsoft.com/office/drawing/2014/main" id="{82FD5723-502C-46C5-A627-0508C05AAF47}"/>
              </a:ext>
            </a:extLst>
          </p:cNvPr>
          <p:cNvSpPr>
            <a:spLocks noGrp="1"/>
          </p:cNvSpPr>
          <p:nvPr>
            <p:ph type="sldNum" sz="quarter" idx="12"/>
          </p:nvPr>
        </p:nvSpPr>
        <p:spPr/>
        <p:txBody>
          <a:bodyPr/>
          <a:lstStyle/>
          <a:p>
            <a:fld id="{6113E31D-E2AB-40D1-8B51-AFA5AFEF393A}" type="slidenum">
              <a:rPr lang="en-US" smtClean="0"/>
              <a:t>82</a:t>
            </a:fld>
            <a:endParaRPr lang="en-US" dirty="0"/>
          </a:p>
        </p:txBody>
      </p:sp>
      <p:pic>
        <p:nvPicPr>
          <p:cNvPr id="12" name="Picture 11">
            <a:extLst>
              <a:ext uri="{FF2B5EF4-FFF2-40B4-BE49-F238E27FC236}">
                <a16:creationId xmlns:a16="http://schemas.microsoft.com/office/drawing/2014/main" id="{846DE11F-7A52-4A8D-8E92-AB3C66C266E8}"/>
              </a:ext>
            </a:extLst>
          </p:cNvPr>
          <p:cNvPicPr>
            <a:picLocks noChangeAspect="1"/>
          </p:cNvPicPr>
          <p:nvPr/>
        </p:nvPicPr>
        <p:blipFill>
          <a:blip r:embed="rId4"/>
          <a:stretch>
            <a:fillRect/>
          </a:stretch>
        </p:blipFill>
        <p:spPr>
          <a:xfrm>
            <a:off x="48714" y="957497"/>
            <a:ext cx="5915479" cy="2118249"/>
          </a:xfrm>
          <a:prstGeom prst="rect">
            <a:avLst/>
          </a:prstGeom>
        </p:spPr>
      </p:pic>
      <mc:AlternateContent xmlns:mc="http://schemas.openxmlformats.org/markup-compatibility/2006" xmlns:a14="http://schemas.microsoft.com/office/drawing/2010/main">
        <mc:Choice Requires="a14">
          <p:sp>
            <p:nvSpPr>
              <p:cNvPr id="13" name="TextBox 12">
                <a:extLst>
                  <a:ext uri="{FF2B5EF4-FFF2-40B4-BE49-F238E27FC236}">
                    <a16:creationId xmlns:a16="http://schemas.microsoft.com/office/drawing/2014/main" id="{63076EE1-127C-4AB7-ACEF-A6277A0EF587}"/>
                  </a:ext>
                </a:extLst>
              </p:cNvPr>
              <p:cNvSpPr txBox="1"/>
              <p:nvPr/>
            </p:nvSpPr>
            <p:spPr>
              <a:xfrm>
                <a:off x="48714" y="3414533"/>
                <a:ext cx="8900077" cy="2893100"/>
              </a:xfrm>
              <a:prstGeom prst="rect">
                <a:avLst/>
              </a:prstGeom>
              <a:noFill/>
            </p:spPr>
            <p:txBody>
              <a:bodyPr wrap="square" rtlCol="0">
                <a:spAutoFit/>
              </a:bodyPr>
              <a:lstStyle/>
              <a:p>
                <a:pPr marL="214313" indent="-214313">
                  <a:buFont typeface="Arial" panose="020B0604020202020204" pitchFamily="34" charset="0"/>
                  <a:buChar char="•"/>
                </a:pPr>
                <a:r>
                  <a:rPr lang="en-US" b="1" dirty="0">
                    <a:latin typeface="Calibri" panose="020F0502020204030204" pitchFamily="34" charset="0"/>
                    <a:cs typeface="Calibri" panose="020F0502020204030204" pitchFamily="34" charset="0"/>
                  </a:rPr>
                  <a:t>Predictive accuracy/robustness </a:t>
                </a:r>
                <a:r>
                  <a:rPr lang="en-US" dirty="0">
                    <a:latin typeface="Calibri" panose="020F0502020204030204" pitchFamily="34" charset="0"/>
                    <a:cs typeface="Calibri" panose="020F0502020204030204" pitchFamily="34" charset="0"/>
                  </a:rPr>
                  <a:t>can be </a:t>
                </a:r>
                <a:r>
                  <a:rPr lang="en-US" b="1" dirty="0">
                    <a:latin typeface="Calibri" panose="020F0502020204030204" pitchFamily="34" charset="0"/>
                    <a:cs typeface="Calibri" panose="020F0502020204030204" pitchFamily="34" charset="0"/>
                  </a:rPr>
                  <a:t>improved</a:t>
                </a:r>
                <a:r>
                  <a:rPr lang="en-US" dirty="0">
                    <a:latin typeface="Calibri" panose="020F0502020204030204" pitchFamily="34" charset="0"/>
                    <a:cs typeface="Calibri" panose="020F0502020204030204" pitchFamily="34" charset="0"/>
                  </a:rPr>
                  <a:t> by </a:t>
                </a:r>
                <a:r>
                  <a:rPr lang="en-US" b="1" dirty="0">
                    <a:latin typeface="Calibri" panose="020F0502020204030204" pitchFamily="34" charset="0"/>
                    <a:cs typeface="Calibri" panose="020F0502020204030204" pitchFamily="34" charset="0"/>
                  </a:rPr>
                  <a:t>coupling</a:t>
                </a:r>
                <a:r>
                  <a:rPr lang="en-US" dirty="0">
                    <a:latin typeface="Calibri" panose="020F0502020204030204" pitchFamily="34" charset="0"/>
                    <a:cs typeface="Calibri" panose="020F0502020204030204" pitchFamily="34" charset="0"/>
                  </a:rPr>
                  <a:t> ROM or HROM to FOM</a:t>
                </a:r>
              </a:p>
              <a:p>
                <a:pPr marL="214313" indent="-214313">
                  <a:buFont typeface="Arial" panose="020B0604020202020204" pitchFamily="34" charset="0"/>
                  <a:buChar char="•"/>
                </a:pPr>
                <a:endParaRPr lang="en-US" sz="200" dirty="0">
                  <a:latin typeface="Calibri" panose="020F0502020204030204" pitchFamily="34" charset="0"/>
                  <a:cs typeface="Calibri" panose="020F0502020204030204" pitchFamily="34" charset="0"/>
                </a:endParaRPr>
              </a:p>
              <a:p>
                <a:pPr marL="557213" lvl="1" indent="-214313">
                  <a:buFont typeface="Wingdings" panose="05000000000000000000" pitchFamily="2" charset="2"/>
                  <a:buChar char="Ø"/>
                </a:pPr>
                <a:r>
                  <a:rPr lang="en-US" dirty="0">
                    <a:latin typeface="Calibri" panose="020F0502020204030204" pitchFamily="34" charset="0"/>
                    <a:cs typeface="Calibri" panose="020F0502020204030204" pitchFamily="34" charset="0"/>
                  </a:rPr>
                  <a:t>FOM-ROM coupling is </a:t>
                </a:r>
                <a:r>
                  <a:rPr lang="en-US" b="1" dirty="0">
                    <a:latin typeface="Calibri" panose="020F0502020204030204" pitchFamily="34" charset="0"/>
                    <a:cs typeface="Calibri" panose="020F0502020204030204" pitchFamily="34" charset="0"/>
                  </a:rPr>
                  <a:t>remarkably accurate</a:t>
                </a:r>
                <a:r>
                  <a:rPr lang="en-US" dirty="0">
                    <a:latin typeface="Calibri" panose="020F0502020204030204" pitchFamily="34" charset="0"/>
                    <a:cs typeface="Calibri" panose="020F0502020204030204" pitchFamily="34" charset="0"/>
                  </a:rPr>
                  <a:t>, achieving displacement error O(</a:t>
                </a:r>
                <a14:m>
                  <m:oMath xmlns:m="http://schemas.openxmlformats.org/officeDocument/2006/math">
                    <m:r>
                      <a:rPr lang="en-US" i="1">
                        <a:latin typeface="Cambria Math" panose="02040503050406030204" pitchFamily="18" charset="0"/>
                      </a:rPr>
                      <m:t>1</m:t>
                    </m:r>
                    <m:r>
                      <a:rPr lang="en-US" i="1">
                        <a:latin typeface="Cambria Math" panose="02040503050406030204" pitchFamily="18" charset="0"/>
                        <a:ea typeface="Cambria Math" panose="02040503050406030204" pitchFamily="18" charset="0"/>
                      </a:rPr>
                      <m:t>×</m:t>
                    </m:r>
                    <m:sSup>
                      <m:sSupPr>
                        <m:ctrlPr>
                          <a:rPr lang="en-US" i="1">
                            <a:latin typeface="Cambria Math" panose="02040503050406030204" pitchFamily="18" charset="0"/>
                            <a:ea typeface="Cambria Math" panose="02040503050406030204" pitchFamily="18" charset="0"/>
                          </a:rPr>
                        </m:ctrlPr>
                      </m:sSupPr>
                      <m:e>
                        <m:r>
                          <a:rPr lang="en-US" i="1">
                            <a:latin typeface="Cambria Math" panose="02040503050406030204" pitchFamily="18" charset="0"/>
                            <a:ea typeface="Cambria Math" panose="02040503050406030204" pitchFamily="18" charset="0"/>
                          </a:rPr>
                          <m:t>10</m:t>
                        </m:r>
                      </m:e>
                      <m:sup>
                        <m:r>
                          <a:rPr lang="en-US" i="1">
                            <a:latin typeface="Cambria Math" panose="02040503050406030204" pitchFamily="18" charset="0"/>
                            <a:ea typeface="Cambria Math" panose="02040503050406030204" pitchFamily="18" charset="0"/>
                          </a:rPr>
                          <m:t>−8</m:t>
                        </m:r>
                      </m:sup>
                    </m:sSup>
                  </m:oMath>
                </a14:m>
                <a:r>
                  <a:rPr lang="en-US" dirty="0">
                    <a:latin typeface="Calibri" panose="020F0502020204030204" pitchFamily="34" charset="0"/>
                    <a:cs typeface="Calibri" panose="020F0502020204030204" pitchFamily="34" charset="0"/>
                  </a:rPr>
                  <a:t>)</a:t>
                </a:r>
              </a:p>
              <a:p>
                <a:pPr marL="557213" lvl="1" indent="-214313">
                  <a:buFont typeface="Wingdings" panose="05000000000000000000" pitchFamily="2" charset="2"/>
                  <a:buChar char="Ø"/>
                </a:pPr>
                <a:endParaRPr lang="en-US" sz="200" dirty="0">
                  <a:latin typeface="Calibri" panose="020F0502020204030204" pitchFamily="34" charset="0"/>
                  <a:cs typeface="Calibri" panose="020F0502020204030204" pitchFamily="34" charset="0"/>
                </a:endParaRPr>
              </a:p>
              <a:p>
                <a:pPr marL="557213" lvl="1" indent="-214313">
                  <a:buFont typeface="Wingdings" panose="05000000000000000000" pitchFamily="2" charset="2"/>
                  <a:buChar char="Ø"/>
                </a:pPr>
                <a:r>
                  <a:rPr lang="en-US" dirty="0">
                    <a:latin typeface="Calibri" panose="020F0502020204030204" pitchFamily="34" charset="0"/>
                    <a:cs typeface="Calibri" panose="020F0502020204030204" pitchFamily="34" charset="0"/>
                  </a:rPr>
                  <a:t>FOM-HROM and ROM-ROM couplings are </a:t>
                </a:r>
                <a:r>
                  <a:rPr lang="en-US" b="1" dirty="0">
                    <a:latin typeface="Calibri" panose="020F0502020204030204" pitchFamily="34" charset="0"/>
                    <a:cs typeface="Calibri" panose="020F0502020204030204" pitchFamily="34" charset="0"/>
                  </a:rPr>
                  <a:t>more accurate </a:t>
                </a:r>
                <a:r>
                  <a:rPr lang="en-US" dirty="0">
                    <a:latin typeface="Calibri" panose="020F0502020204030204" pitchFamily="34" charset="0"/>
                    <a:cs typeface="Calibri" panose="020F0502020204030204" pitchFamily="34" charset="0"/>
                  </a:rPr>
                  <a:t>than single-domain ROMs </a:t>
                </a:r>
              </a:p>
              <a:p>
                <a:pPr marL="557213" lvl="1" indent="-214313">
                  <a:buFont typeface="Wingdings" panose="05000000000000000000" pitchFamily="2" charset="2"/>
                  <a:buChar char="Ø"/>
                </a:pPr>
                <a:endParaRPr lang="en-US" sz="200" dirty="0">
                  <a:latin typeface="Calibri" panose="020F0502020204030204" pitchFamily="34" charset="0"/>
                  <a:cs typeface="Calibri" panose="020F0502020204030204" pitchFamily="34" charset="0"/>
                </a:endParaRPr>
              </a:p>
              <a:p>
                <a:pPr marL="557213" lvl="1" indent="-214313">
                  <a:buFont typeface="Wingdings" panose="05000000000000000000" pitchFamily="2" charset="2"/>
                  <a:buChar char="Ø"/>
                </a:pPr>
                <a:r>
                  <a:rPr lang="en-US" dirty="0">
                    <a:latin typeface="Calibri" panose="020F0502020204030204" pitchFamily="34" charset="0"/>
                    <a:cs typeface="Calibri" panose="020F0502020204030204" pitchFamily="34" charset="0"/>
                  </a:rPr>
                  <a:t>HROM-HROM </a:t>
                </a:r>
                <a:r>
                  <a:rPr lang="en-US" b="1" dirty="0">
                    <a:latin typeface="Calibri" panose="020F0502020204030204" pitchFamily="34" charset="0"/>
                    <a:cs typeface="Calibri" panose="020F0502020204030204" pitchFamily="34" charset="0"/>
                  </a:rPr>
                  <a:t>on par </a:t>
                </a:r>
                <a:r>
                  <a:rPr lang="en-US" dirty="0">
                    <a:latin typeface="Calibri" panose="020F0502020204030204" pitchFamily="34" charset="0"/>
                    <a:cs typeface="Calibri" panose="020F0502020204030204" pitchFamily="34" charset="0"/>
                  </a:rPr>
                  <a:t>with single-domain HROM in terms of accuracy</a:t>
                </a:r>
              </a:p>
              <a:p>
                <a:pPr marL="557213" lvl="1" indent="-214313">
                  <a:buFont typeface="Wingdings" panose="05000000000000000000" pitchFamily="2" charset="2"/>
                  <a:buChar char="Ø"/>
                </a:pPr>
                <a:endParaRPr lang="en-US" sz="200" dirty="0">
                  <a:latin typeface="Calibri" panose="020F0502020204030204" pitchFamily="34" charset="0"/>
                  <a:cs typeface="Calibri" panose="020F0502020204030204" pitchFamily="34" charset="0"/>
                </a:endParaRPr>
              </a:p>
              <a:p>
                <a:pPr marL="557213" lvl="1" indent="-214313">
                  <a:buFont typeface="Wingdings" panose="05000000000000000000" pitchFamily="2" charset="2"/>
                  <a:buChar char="Ø"/>
                </a:pPr>
                <a:endParaRPr lang="en-US" sz="200" dirty="0">
                  <a:latin typeface="Calibri" panose="020F0502020204030204" pitchFamily="34" charset="0"/>
                  <a:cs typeface="Calibri" panose="020F0502020204030204" pitchFamily="34" charset="0"/>
                </a:endParaRPr>
              </a:p>
              <a:p>
                <a:pPr marL="557213" lvl="1" indent="-214313">
                  <a:buFont typeface="Wingdings" panose="05000000000000000000" pitchFamily="2" charset="2"/>
                  <a:buChar char="Ø"/>
                </a:pPr>
                <a:endParaRPr lang="en-US" sz="200" dirty="0">
                  <a:latin typeface="Calibri" panose="020F0502020204030204" pitchFamily="34" charset="0"/>
                  <a:cs typeface="Calibri" panose="020F0502020204030204" pitchFamily="34" charset="0"/>
                </a:endParaRPr>
              </a:p>
              <a:p>
                <a:pPr marL="557213" lvl="1" indent="-214313">
                  <a:buFont typeface="Wingdings" panose="05000000000000000000" pitchFamily="2" charset="2"/>
                  <a:buChar char="Ø"/>
                </a:pPr>
                <a:endParaRPr lang="en-US" sz="200" dirty="0">
                  <a:latin typeface="Calibri" panose="020F0502020204030204" pitchFamily="34" charset="0"/>
                  <a:cs typeface="Calibri" panose="020F0502020204030204" pitchFamily="34" charset="0"/>
                </a:endParaRPr>
              </a:p>
              <a:p>
                <a:pPr marL="214313" indent="-214313">
                  <a:buFont typeface="Arial" panose="020B0604020202020204" pitchFamily="34" charset="0"/>
                  <a:buChar char="•"/>
                </a:pPr>
                <a:r>
                  <a:rPr lang="en-US" b="1" dirty="0">
                    <a:latin typeface="Calibri" panose="020F0502020204030204" pitchFamily="34" charset="0"/>
                    <a:cs typeface="Calibri" panose="020F0502020204030204" pitchFamily="34" charset="0"/>
                  </a:rPr>
                  <a:t>Wall-clock times </a:t>
                </a:r>
                <a:r>
                  <a:rPr lang="en-US" dirty="0">
                    <a:latin typeface="Calibri" panose="020F0502020204030204" pitchFamily="34" charset="0"/>
                    <a:cs typeface="Calibri" panose="020F0502020204030204" pitchFamily="34" charset="0"/>
                  </a:rPr>
                  <a:t>of coupled models can be improved</a:t>
                </a:r>
              </a:p>
              <a:p>
                <a:pPr marL="214313" indent="-214313">
                  <a:buFont typeface="Arial" panose="020B0604020202020204" pitchFamily="34" charset="0"/>
                  <a:buChar char="•"/>
                </a:pPr>
                <a:endParaRPr lang="en-US" sz="200" dirty="0">
                  <a:latin typeface="Calibri" panose="020F0502020204030204" pitchFamily="34" charset="0"/>
                  <a:cs typeface="Calibri" panose="020F0502020204030204" pitchFamily="34" charset="0"/>
                </a:endParaRPr>
              </a:p>
              <a:p>
                <a:pPr marL="557213" lvl="1" indent="-214313">
                  <a:buFont typeface="Wingdings" panose="05000000000000000000" pitchFamily="2" charset="2"/>
                  <a:buChar char="Ø"/>
                </a:pPr>
                <a:r>
                  <a:rPr lang="en-US" dirty="0">
                    <a:latin typeface="Calibri" panose="020F0502020204030204" pitchFamily="34" charset="0"/>
                    <a:cs typeface="Calibri" panose="020F0502020204030204" pitchFamily="34" charset="0"/>
                  </a:rPr>
                  <a:t>FOM-HROM, ROM-ROM and HROM-HROM models are </a:t>
                </a:r>
                <a:r>
                  <a:rPr lang="en-US" b="1" dirty="0">
                    <a:latin typeface="Calibri" panose="020F0502020204030204" pitchFamily="34" charset="0"/>
                    <a:cs typeface="Calibri" panose="020F0502020204030204" pitchFamily="34" charset="0"/>
                  </a:rPr>
                  <a:t>slowe</a:t>
                </a:r>
                <a:r>
                  <a:rPr lang="en-US" dirty="0">
                    <a:latin typeface="Calibri" panose="020F0502020204030204" pitchFamily="34" charset="0"/>
                    <a:cs typeface="Calibri" panose="020F0502020204030204" pitchFamily="34" charset="0"/>
                  </a:rPr>
                  <a:t>r than FOM-FOM model as </a:t>
                </a:r>
                <a:r>
                  <a:rPr lang="en-US" b="1" dirty="0">
                    <a:latin typeface="Calibri" panose="020F0502020204030204" pitchFamily="34" charset="0"/>
                    <a:cs typeface="Calibri" panose="020F0502020204030204" pitchFamily="34" charset="0"/>
                  </a:rPr>
                  <a:t>more Schwarz iterations</a:t>
                </a:r>
                <a:r>
                  <a:rPr lang="en-US" dirty="0">
                    <a:latin typeface="Calibri" panose="020F0502020204030204" pitchFamily="34" charset="0"/>
                    <a:cs typeface="Calibri" panose="020F0502020204030204" pitchFamily="34" charset="0"/>
                  </a:rPr>
                  <a:t> required to achieve convergence </a:t>
                </a:r>
              </a:p>
              <a:p>
                <a:pPr marL="557213" lvl="1" indent="-214313">
                  <a:buFont typeface="Wingdings" panose="05000000000000000000" pitchFamily="2" charset="2"/>
                  <a:buChar char="Ø"/>
                </a:pPr>
                <a:endParaRPr lang="en-US" sz="200" dirty="0">
                  <a:latin typeface="Calibri" panose="020F0502020204030204" pitchFamily="34" charset="0"/>
                  <a:cs typeface="Calibri" panose="020F0502020204030204" pitchFamily="34" charset="0"/>
                </a:endParaRPr>
              </a:p>
              <a:p>
                <a:pPr marL="557213" lvl="1" indent="-214313">
                  <a:buFont typeface="Wingdings" panose="05000000000000000000" pitchFamily="2" charset="2"/>
                  <a:buChar char="Ø"/>
                </a:pPr>
                <a:r>
                  <a:rPr lang="en-US" b="1" dirty="0">
                    <a:latin typeface="Calibri" panose="020F0502020204030204" pitchFamily="34" charset="0"/>
                    <a:cs typeface="Calibri" panose="020F0502020204030204" pitchFamily="34" charset="0"/>
                  </a:rPr>
                  <a:t>Hyper-reduction</a:t>
                </a:r>
                <a:r>
                  <a:rPr lang="en-US" dirty="0">
                    <a:latin typeface="Calibri" panose="020F0502020204030204" pitchFamily="34" charset="0"/>
                    <a:cs typeface="Calibri" panose="020F0502020204030204" pitchFamily="34" charset="0"/>
                  </a:rPr>
                  <a:t> samples </a:t>
                </a:r>
                <a14:m>
                  <m:oMath xmlns:m="http://schemas.openxmlformats.org/officeDocument/2006/math">
                    <m:r>
                      <a:rPr lang="en-US" i="1">
                        <a:latin typeface="Cambria Math" panose="02040503050406030204" pitchFamily="18" charset="0"/>
                        <a:ea typeface="Cambria Math" panose="02040503050406030204" pitchFamily="18" charset="0"/>
                      </a:rPr>
                      <m:t>~</m:t>
                    </m:r>
                  </m:oMath>
                </a14:m>
                <a:r>
                  <a:rPr lang="en-US" dirty="0">
                    <a:latin typeface="Calibri" panose="020F0502020204030204" pitchFamily="34" charset="0"/>
                    <a:cs typeface="Calibri" panose="020F0502020204030204" pitchFamily="34" charset="0"/>
                  </a:rPr>
                  <a:t>60% of total mesh points</a:t>
                </a:r>
              </a:p>
              <a:p>
                <a:pPr marL="557213" lvl="1" indent="-214313">
                  <a:buFont typeface="Wingdings" panose="05000000000000000000" pitchFamily="2" charset="2"/>
                  <a:buChar char="Ø"/>
                </a:pPr>
                <a:endParaRPr lang="en-US" sz="200" dirty="0">
                  <a:latin typeface="Calibri" panose="020F0502020204030204" pitchFamily="34" charset="0"/>
                  <a:cs typeface="Calibri" panose="020F0502020204030204" pitchFamily="34" charset="0"/>
                </a:endParaRPr>
              </a:p>
              <a:p>
                <a:pPr marL="900113" lvl="2" indent="-214313">
                  <a:buFont typeface="Wingdings" panose="05000000000000000000" pitchFamily="2" charset="2"/>
                  <a:buChar char="v"/>
                </a:pPr>
                <a:r>
                  <a:rPr lang="en-US" dirty="0">
                    <a:latin typeface="Calibri" panose="020F0502020204030204" pitchFamily="34" charset="0"/>
                    <a:cs typeface="Calibri" panose="020F0502020204030204" pitchFamily="34" charset="0"/>
                  </a:rPr>
                  <a:t>Greater gains from hyper-reduction anticipated for </a:t>
                </a:r>
                <a:r>
                  <a:rPr lang="en-US" b="1" dirty="0">
                    <a:latin typeface="Calibri" panose="020F0502020204030204" pitchFamily="34" charset="0"/>
                    <a:cs typeface="Calibri" panose="020F0502020204030204" pitchFamily="34" charset="0"/>
                  </a:rPr>
                  <a:t>2D/3D problems</a:t>
                </a:r>
              </a:p>
            </p:txBody>
          </p:sp>
        </mc:Choice>
        <mc:Fallback xmlns="">
          <p:sp>
            <p:nvSpPr>
              <p:cNvPr id="13" name="TextBox 12">
                <a:extLst>
                  <a:ext uri="{FF2B5EF4-FFF2-40B4-BE49-F238E27FC236}">
                    <a16:creationId xmlns:a16="http://schemas.microsoft.com/office/drawing/2014/main" id="{63076EE1-127C-4AB7-ACEF-A6277A0EF587}"/>
                  </a:ext>
                </a:extLst>
              </p:cNvPr>
              <p:cNvSpPr txBox="1">
                <a:spLocks noRot="1" noChangeAspect="1" noMove="1" noResize="1" noEditPoints="1" noAdjustHandles="1" noChangeArrowheads="1" noChangeShapeType="1" noTextEdit="1"/>
              </p:cNvSpPr>
              <p:nvPr/>
            </p:nvSpPr>
            <p:spPr>
              <a:xfrm>
                <a:off x="48714" y="3414533"/>
                <a:ext cx="8900077" cy="2893100"/>
              </a:xfrm>
              <a:prstGeom prst="rect">
                <a:avLst/>
              </a:prstGeom>
              <a:blipFill>
                <a:blip r:embed="rId5"/>
                <a:stretch>
                  <a:fillRect l="-479" t="-1053" r="-1027" b="-2316"/>
                </a:stretch>
              </a:blipFill>
            </p:spPr>
            <p:txBody>
              <a:bodyPr/>
              <a:lstStyle/>
              <a:p>
                <a:r>
                  <a:rPr lang="en-US">
                    <a:noFill/>
                  </a:rPr>
                  <a:t> </a:t>
                </a:r>
              </a:p>
            </p:txBody>
          </p:sp>
        </mc:Fallback>
      </mc:AlternateContent>
      <p:sp>
        <p:nvSpPr>
          <p:cNvPr id="10" name="Title 1">
            <a:extLst>
              <a:ext uri="{FF2B5EF4-FFF2-40B4-BE49-F238E27FC236}">
                <a16:creationId xmlns:a16="http://schemas.microsoft.com/office/drawing/2014/main" id="{91AB8D97-A585-4269-8995-723E14891876}"/>
              </a:ext>
            </a:extLst>
          </p:cNvPr>
          <p:cNvSpPr>
            <a:spLocks noGrp="1"/>
          </p:cNvSpPr>
          <p:nvPr>
            <p:ph type="title"/>
          </p:nvPr>
        </p:nvSpPr>
        <p:spPr>
          <a:xfrm>
            <a:off x="48714" y="410948"/>
            <a:ext cx="8735690" cy="495091"/>
          </a:xfrm>
        </p:spPr>
        <p:txBody>
          <a:bodyPr/>
          <a:lstStyle/>
          <a:p>
            <a:r>
              <a:rPr lang="en-US" sz="3600" dirty="0">
                <a:solidFill>
                  <a:schemeClr val="tx1"/>
                </a:solidFill>
              </a:rPr>
              <a:t>Numerical Example: Predictive Results</a:t>
            </a:r>
            <a:br>
              <a:rPr lang="en-US" sz="3600" dirty="0">
                <a:solidFill>
                  <a:schemeClr val="tx1"/>
                </a:solidFill>
              </a:rPr>
            </a:br>
            <a:endParaRPr lang="en-US" sz="3600" dirty="0">
              <a:solidFill>
                <a:schemeClr val="tx1"/>
              </a:solidFill>
            </a:endParaRPr>
          </a:p>
        </p:txBody>
      </p:sp>
    </p:spTree>
    <p:extLst>
      <p:ext uri="{BB962C8B-B14F-4D97-AF65-F5344CB8AC3E}">
        <p14:creationId xmlns:p14="http://schemas.microsoft.com/office/powerpoint/2010/main" val="3678859835"/>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8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Slide Number Placeholder 3">
            <a:extLst>
              <a:ext uri="{FF2B5EF4-FFF2-40B4-BE49-F238E27FC236}">
                <a16:creationId xmlns:a16="http://schemas.microsoft.com/office/drawing/2014/main" id="{82FD5723-502C-46C5-A627-0508C05AAF47}"/>
              </a:ext>
            </a:extLst>
          </p:cNvPr>
          <p:cNvSpPr>
            <a:spLocks noGrp="1"/>
          </p:cNvSpPr>
          <p:nvPr>
            <p:ph type="sldNum" sz="quarter" idx="12"/>
          </p:nvPr>
        </p:nvSpPr>
        <p:spPr/>
        <p:txBody>
          <a:bodyPr/>
          <a:lstStyle/>
          <a:p>
            <a:fld id="{6113E31D-E2AB-40D1-8B51-AFA5AFEF393A}" type="slidenum">
              <a:rPr lang="en-US" smtClean="0"/>
              <a:t>83</a:t>
            </a:fld>
            <a:endParaRPr lang="en-US" dirty="0"/>
          </a:p>
        </p:txBody>
      </p:sp>
      <p:pic>
        <p:nvPicPr>
          <p:cNvPr id="11" name="Picture 10">
            <a:extLst>
              <a:ext uri="{FF2B5EF4-FFF2-40B4-BE49-F238E27FC236}">
                <a16:creationId xmlns:a16="http://schemas.microsoft.com/office/drawing/2014/main" id="{F0992F17-B547-4B90-8EBE-C81FC51BCE70}"/>
              </a:ext>
            </a:extLst>
          </p:cNvPr>
          <p:cNvPicPr>
            <a:picLocks noChangeAspect="1"/>
          </p:cNvPicPr>
          <p:nvPr/>
        </p:nvPicPr>
        <p:blipFill>
          <a:blip r:embed="rId3"/>
          <a:stretch>
            <a:fillRect/>
          </a:stretch>
        </p:blipFill>
        <p:spPr>
          <a:xfrm>
            <a:off x="48713" y="972674"/>
            <a:ext cx="4253420" cy="2103571"/>
          </a:xfrm>
          <a:prstGeom prst="rect">
            <a:avLst/>
          </a:prstGeom>
        </p:spPr>
      </p:pic>
      <p:pic>
        <p:nvPicPr>
          <p:cNvPr id="15" name="Picture 14">
            <a:extLst>
              <a:ext uri="{FF2B5EF4-FFF2-40B4-BE49-F238E27FC236}">
                <a16:creationId xmlns:a16="http://schemas.microsoft.com/office/drawing/2014/main" id="{7B9EE5BA-C94A-48A6-8BF1-8933927C2A06}"/>
              </a:ext>
            </a:extLst>
          </p:cNvPr>
          <p:cNvPicPr>
            <a:picLocks noChangeAspect="1"/>
          </p:cNvPicPr>
          <p:nvPr/>
        </p:nvPicPr>
        <p:blipFill>
          <a:blip r:embed="rId4"/>
          <a:stretch>
            <a:fillRect/>
          </a:stretch>
        </p:blipFill>
        <p:spPr>
          <a:xfrm>
            <a:off x="4442189" y="964968"/>
            <a:ext cx="4653098" cy="2103571"/>
          </a:xfrm>
          <a:prstGeom prst="rect">
            <a:avLst/>
          </a:prstGeom>
        </p:spPr>
      </p:pic>
      <mc:AlternateContent xmlns:mc="http://schemas.openxmlformats.org/markup-compatibility/2006" xmlns:a14="http://schemas.microsoft.com/office/drawing/2010/main">
        <mc:Choice Requires="a14">
          <p:sp>
            <p:nvSpPr>
              <p:cNvPr id="16" name="TextBox 15">
                <a:extLst>
                  <a:ext uri="{FF2B5EF4-FFF2-40B4-BE49-F238E27FC236}">
                    <a16:creationId xmlns:a16="http://schemas.microsoft.com/office/drawing/2014/main" id="{1940B6E4-166B-44FF-8AA9-2C2ED2C89A9E}"/>
                  </a:ext>
                </a:extLst>
              </p:cNvPr>
              <p:cNvSpPr txBox="1"/>
              <p:nvPr/>
            </p:nvSpPr>
            <p:spPr>
              <a:xfrm>
                <a:off x="495558" y="3211169"/>
                <a:ext cx="3806575" cy="584775"/>
              </a:xfrm>
              <a:prstGeom prst="rect">
                <a:avLst/>
              </a:prstGeom>
              <a:noFill/>
            </p:spPr>
            <p:txBody>
              <a:bodyPr wrap="square" rtlCol="0">
                <a:spAutoFit/>
              </a:bodyPr>
              <a:lstStyle/>
              <a:p>
                <a:pPr algn="ctr"/>
                <a:r>
                  <a:rPr lang="en-US" sz="1600" dirty="0">
                    <a:latin typeface="Calibri" panose="020F0502020204030204" pitchFamily="34" charset="0"/>
                    <a:cs typeface="Calibri" panose="020F0502020204030204" pitchFamily="34" charset="0"/>
                  </a:rPr>
                  <a:t>Predictive single-domain ROM (</a:t>
                </a:r>
                <a14:m>
                  <m:oMath xmlns:m="http://schemas.openxmlformats.org/officeDocument/2006/math">
                    <m:sSub>
                      <m:sSubPr>
                        <m:ctrlPr>
                          <a:rPr lang="en-US" sz="1600" i="1">
                            <a:latin typeface="Cambria Math" panose="02040503050406030204" pitchFamily="18" charset="0"/>
                          </a:rPr>
                        </m:ctrlPr>
                      </m:sSubPr>
                      <m:e>
                        <m:r>
                          <a:rPr lang="en-US" sz="1600" i="1">
                            <a:latin typeface="Cambria Math" panose="02040503050406030204" pitchFamily="18" charset="0"/>
                          </a:rPr>
                          <m:t>𝑀</m:t>
                        </m:r>
                      </m:e>
                      <m:sub>
                        <m:r>
                          <a:rPr lang="en-US" sz="1600" i="1">
                            <a:latin typeface="Cambria Math" panose="02040503050406030204" pitchFamily="18" charset="0"/>
                          </a:rPr>
                          <m:t>1</m:t>
                        </m:r>
                      </m:sub>
                    </m:sSub>
                  </m:oMath>
                </a14:m>
                <a:r>
                  <a:rPr lang="en-US" sz="1600" dirty="0">
                    <a:latin typeface="Calibri" panose="020F0502020204030204" pitchFamily="34" charset="0"/>
                    <a:cs typeface="Calibri" panose="020F0502020204030204" pitchFamily="34" charset="0"/>
                  </a:rPr>
                  <a:t>= 300) solution at final time</a:t>
                </a:r>
              </a:p>
            </p:txBody>
          </p:sp>
        </mc:Choice>
        <mc:Fallback xmlns="">
          <p:sp>
            <p:nvSpPr>
              <p:cNvPr id="16" name="TextBox 15">
                <a:extLst>
                  <a:ext uri="{FF2B5EF4-FFF2-40B4-BE49-F238E27FC236}">
                    <a16:creationId xmlns:a16="http://schemas.microsoft.com/office/drawing/2014/main" id="{1940B6E4-166B-44FF-8AA9-2C2ED2C89A9E}"/>
                  </a:ext>
                </a:extLst>
              </p:cNvPr>
              <p:cNvSpPr txBox="1">
                <a:spLocks noRot="1" noChangeAspect="1" noMove="1" noResize="1" noEditPoints="1" noAdjustHandles="1" noChangeArrowheads="1" noChangeShapeType="1" noTextEdit="1"/>
              </p:cNvSpPr>
              <p:nvPr/>
            </p:nvSpPr>
            <p:spPr>
              <a:xfrm>
                <a:off x="495558" y="3211169"/>
                <a:ext cx="3806575" cy="584775"/>
              </a:xfrm>
              <a:prstGeom prst="rect">
                <a:avLst/>
              </a:prstGeom>
              <a:blipFill>
                <a:blip r:embed="rId5"/>
                <a:stretch>
                  <a:fillRect t="-3125" b="-12500"/>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7" name="TextBox 16">
                <a:extLst>
                  <a:ext uri="{FF2B5EF4-FFF2-40B4-BE49-F238E27FC236}">
                    <a16:creationId xmlns:a16="http://schemas.microsoft.com/office/drawing/2014/main" id="{AAF4596C-750E-41F1-81E5-CD514090D959}"/>
                  </a:ext>
                </a:extLst>
              </p:cNvPr>
              <p:cNvSpPr txBox="1"/>
              <p:nvPr/>
            </p:nvSpPr>
            <p:spPr>
              <a:xfrm>
                <a:off x="5355404" y="3175418"/>
                <a:ext cx="3138926" cy="584775"/>
              </a:xfrm>
              <a:prstGeom prst="rect">
                <a:avLst/>
              </a:prstGeom>
              <a:noFill/>
            </p:spPr>
            <p:txBody>
              <a:bodyPr wrap="square" rtlCol="0">
                <a:spAutoFit/>
              </a:bodyPr>
              <a:lstStyle/>
              <a:p>
                <a:pPr algn="ctr"/>
                <a:r>
                  <a:rPr lang="en-US" sz="1600" dirty="0">
                    <a:latin typeface="Calibri" panose="020F0502020204030204" pitchFamily="34" charset="0"/>
                    <a:cs typeface="Calibri" panose="020F0502020204030204" pitchFamily="34" charset="0"/>
                  </a:rPr>
                  <a:t>Predictive FOM-HROM (</a:t>
                </a:r>
                <a14:m>
                  <m:oMath xmlns:m="http://schemas.openxmlformats.org/officeDocument/2006/math">
                    <m:sSub>
                      <m:sSubPr>
                        <m:ctrlPr>
                          <a:rPr lang="en-US" sz="1600" i="1">
                            <a:latin typeface="Cambria Math" panose="02040503050406030204" pitchFamily="18" charset="0"/>
                          </a:rPr>
                        </m:ctrlPr>
                      </m:sSubPr>
                      <m:e>
                        <m:r>
                          <a:rPr lang="en-US" sz="1600" i="1">
                            <a:latin typeface="Cambria Math" panose="02040503050406030204" pitchFamily="18" charset="0"/>
                          </a:rPr>
                          <m:t>𝑀</m:t>
                        </m:r>
                      </m:e>
                      <m:sub>
                        <m:r>
                          <a:rPr lang="en-US" sz="1600" i="1">
                            <a:latin typeface="Cambria Math" panose="02040503050406030204" pitchFamily="18" charset="0"/>
                          </a:rPr>
                          <m:t>2</m:t>
                        </m:r>
                      </m:sub>
                    </m:sSub>
                  </m:oMath>
                </a14:m>
                <a:r>
                  <a:rPr lang="en-US" sz="1600" dirty="0">
                    <a:latin typeface="Calibri" panose="020F0502020204030204" pitchFamily="34" charset="0"/>
                    <a:cs typeface="Calibri" panose="020F0502020204030204" pitchFamily="34" charset="0"/>
                  </a:rPr>
                  <a:t>= 200) solution at final time</a:t>
                </a:r>
              </a:p>
            </p:txBody>
          </p:sp>
        </mc:Choice>
        <mc:Fallback xmlns="">
          <p:sp>
            <p:nvSpPr>
              <p:cNvPr id="17" name="TextBox 16">
                <a:extLst>
                  <a:ext uri="{FF2B5EF4-FFF2-40B4-BE49-F238E27FC236}">
                    <a16:creationId xmlns:a16="http://schemas.microsoft.com/office/drawing/2014/main" id="{AAF4596C-750E-41F1-81E5-CD514090D959}"/>
                  </a:ext>
                </a:extLst>
              </p:cNvPr>
              <p:cNvSpPr txBox="1">
                <a:spLocks noRot="1" noChangeAspect="1" noMove="1" noResize="1" noEditPoints="1" noAdjustHandles="1" noChangeArrowheads="1" noChangeShapeType="1" noTextEdit="1"/>
              </p:cNvSpPr>
              <p:nvPr/>
            </p:nvSpPr>
            <p:spPr>
              <a:xfrm>
                <a:off x="5355404" y="3175418"/>
                <a:ext cx="3138926" cy="584775"/>
              </a:xfrm>
              <a:prstGeom prst="rect">
                <a:avLst/>
              </a:prstGeom>
              <a:blipFill>
                <a:blip r:embed="rId6"/>
                <a:stretch>
                  <a:fillRect t="-3125" b="-12500"/>
                </a:stretch>
              </a:blipFill>
            </p:spPr>
            <p:txBody>
              <a:bodyPr/>
              <a:lstStyle/>
              <a:p>
                <a:r>
                  <a:rPr lang="en-US">
                    <a:noFill/>
                  </a:rPr>
                  <a:t> </a:t>
                </a:r>
              </a:p>
            </p:txBody>
          </p:sp>
        </mc:Fallback>
      </mc:AlternateContent>
      <p:sp>
        <p:nvSpPr>
          <p:cNvPr id="19" name="TextBox 18">
            <a:extLst>
              <a:ext uri="{FF2B5EF4-FFF2-40B4-BE49-F238E27FC236}">
                <a16:creationId xmlns:a16="http://schemas.microsoft.com/office/drawing/2014/main" id="{821DA82E-0283-4F24-823C-544A4E5B92E4}"/>
              </a:ext>
            </a:extLst>
          </p:cNvPr>
          <p:cNvSpPr txBox="1"/>
          <p:nvPr/>
        </p:nvSpPr>
        <p:spPr>
          <a:xfrm>
            <a:off x="85854" y="4840906"/>
            <a:ext cx="8993058" cy="1492716"/>
          </a:xfrm>
          <a:prstGeom prst="rect">
            <a:avLst/>
          </a:prstGeom>
          <a:noFill/>
        </p:spPr>
        <p:txBody>
          <a:bodyPr wrap="square" rtlCol="0">
            <a:spAutoFit/>
          </a:bodyPr>
          <a:lstStyle/>
          <a:p>
            <a:pPr marL="214313" indent="-214313">
              <a:buFont typeface="Arial" panose="020B0604020202020204" pitchFamily="34" charset="0"/>
              <a:buChar char="•"/>
            </a:pPr>
            <a:r>
              <a:rPr lang="en-US" sz="2000" dirty="0">
                <a:latin typeface="Calibri" panose="020F0502020204030204" pitchFamily="34" charset="0"/>
                <a:cs typeface="Calibri" panose="020F0502020204030204" pitchFamily="34" charset="0"/>
              </a:rPr>
              <a:t>Predictive </a:t>
            </a:r>
            <a:r>
              <a:rPr lang="en-US" sz="2000" b="1" dirty="0">
                <a:latin typeface="Calibri" panose="020F0502020204030204" pitchFamily="34" charset="0"/>
                <a:cs typeface="Calibri" panose="020F0502020204030204" pitchFamily="34" charset="0"/>
              </a:rPr>
              <a:t>single-domain ROM </a:t>
            </a:r>
            <a:r>
              <a:rPr lang="en-US" sz="2000" dirty="0">
                <a:latin typeface="Calibri" panose="020F0502020204030204" pitchFamily="34" charset="0"/>
                <a:cs typeface="Calibri" panose="020F0502020204030204" pitchFamily="34" charset="0"/>
              </a:rPr>
              <a:t>solution exhibits </a:t>
            </a:r>
            <a:r>
              <a:rPr lang="en-US" sz="2000" b="1" dirty="0">
                <a:latin typeface="Calibri" panose="020F0502020204030204" pitchFamily="34" charset="0"/>
                <a:cs typeface="Calibri" panose="020F0502020204030204" pitchFamily="34" charset="0"/>
              </a:rPr>
              <a:t>spurious oscillations </a:t>
            </a:r>
            <a:r>
              <a:rPr lang="en-US" sz="2000" dirty="0">
                <a:latin typeface="Calibri" panose="020F0502020204030204" pitchFamily="34" charset="0"/>
                <a:cs typeface="Calibri" panose="020F0502020204030204" pitchFamily="34" charset="0"/>
              </a:rPr>
              <a:t>in velocity and acceleration</a:t>
            </a:r>
          </a:p>
          <a:p>
            <a:pPr marL="214313" indent="-214313">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14313" indent="-214313">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14313" indent="-214313">
              <a:buFont typeface="Arial" panose="020B0604020202020204" pitchFamily="34" charset="0"/>
              <a:buChar char="•"/>
            </a:pPr>
            <a:r>
              <a:rPr lang="en-US" sz="2000" dirty="0">
                <a:latin typeface="Calibri" panose="020F0502020204030204" pitchFamily="34" charset="0"/>
                <a:cs typeface="Calibri" panose="020F0502020204030204" pitchFamily="34" charset="0"/>
              </a:rPr>
              <a:t>Predictive </a:t>
            </a:r>
            <a:r>
              <a:rPr lang="en-US" sz="2000" b="1" dirty="0">
                <a:latin typeface="Calibri" panose="020F0502020204030204" pitchFamily="34" charset="0"/>
                <a:cs typeface="Calibri" panose="020F0502020204030204" pitchFamily="34" charset="0"/>
              </a:rPr>
              <a:t>FOM-HROM</a:t>
            </a:r>
            <a:r>
              <a:rPr lang="en-US" sz="2000" dirty="0">
                <a:latin typeface="Calibri" panose="020F0502020204030204" pitchFamily="34" charset="0"/>
                <a:cs typeface="Calibri" panose="020F0502020204030204" pitchFamily="34" charset="0"/>
              </a:rPr>
              <a:t> solution is </a:t>
            </a:r>
            <a:r>
              <a:rPr lang="en-US" sz="2000" b="1" dirty="0">
                <a:latin typeface="Calibri" panose="020F0502020204030204" pitchFamily="34" charset="0"/>
                <a:cs typeface="Calibri" panose="020F0502020204030204" pitchFamily="34" charset="0"/>
              </a:rPr>
              <a:t>smooth</a:t>
            </a:r>
            <a:r>
              <a:rPr lang="en-US" sz="2000" dirty="0">
                <a:latin typeface="Calibri" panose="020F0502020204030204" pitchFamily="34" charset="0"/>
                <a:cs typeface="Calibri" panose="020F0502020204030204" pitchFamily="34" charset="0"/>
              </a:rPr>
              <a:t> and </a:t>
            </a:r>
            <a:r>
              <a:rPr lang="en-US" sz="2000" b="1" dirty="0">
                <a:latin typeface="Calibri" panose="020F0502020204030204" pitchFamily="34" charset="0"/>
                <a:cs typeface="Calibri" panose="020F0502020204030204" pitchFamily="34" charset="0"/>
              </a:rPr>
              <a:t>oscillation-free</a:t>
            </a:r>
          </a:p>
          <a:p>
            <a:pPr marL="214313" indent="-214313">
              <a:buFont typeface="Arial" panose="020B0604020202020204" pitchFamily="34" charset="0"/>
              <a:buChar char="•"/>
            </a:pPr>
            <a:endParaRPr lang="en-US" sz="300" dirty="0">
              <a:latin typeface="Calibri" panose="020F0502020204030204" pitchFamily="34" charset="0"/>
              <a:cs typeface="Calibri" panose="020F0502020204030204" pitchFamily="34" charset="0"/>
            </a:endParaRPr>
          </a:p>
          <a:p>
            <a:pPr marL="557213" lvl="1" indent="-214313">
              <a:buFont typeface="Wingdings" panose="05000000000000000000" pitchFamily="2" charset="2"/>
              <a:buChar char="Ø"/>
            </a:pPr>
            <a:r>
              <a:rPr lang="en-US" sz="2000" dirty="0">
                <a:latin typeface="Calibri" panose="020F0502020204030204" pitchFamily="34" charset="0"/>
                <a:cs typeface="Calibri" panose="020F0502020204030204" pitchFamily="34" charset="0"/>
              </a:rPr>
              <a:t>Highlights coupling method’s ability to </a:t>
            </a:r>
            <a:r>
              <a:rPr lang="en-US" sz="2000" b="1" dirty="0">
                <a:latin typeface="Calibri" panose="020F0502020204030204" pitchFamily="34" charset="0"/>
                <a:cs typeface="Calibri" panose="020F0502020204030204" pitchFamily="34" charset="0"/>
              </a:rPr>
              <a:t>improve ROM predictive accuracy</a:t>
            </a:r>
          </a:p>
        </p:txBody>
      </p:sp>
      <p:grpSp>
        <p:nvGrpSpPr>
          <p:cNvPr id="24" name="Group 23">
            <a:extLst>
              <a:ext uri="{FF2B5EF4-FFF2-40B4-BE49-F238E27FC236}">
                <a16:creationId xmlns:a16="http://schemas.microsoft.com/office/drawing/2014/main" id="{80271E4E-B842-4A91-A706-5072FFF85B12}"/>
              </a:ext>
            </a:extLst>
          </p:cNvPr>
          <p:cNvGrpSpPr/>
          <p:nvPr/>
        </p:nvGrpSpPr>
        <p:grpSpPr>
          <a:xfrm>
            <a:off x="1060005" y="3990950"/>
            <a:ext cx="9528692" cy="358856"/>
            <a:chOff x="1705509" y="4755025"/>
            <a:chExt cx="12704923" cy="478473"/>
          </a:xfrm>
        </p:grpSpPr>
        <mc:AlternateContent xmlns:mc="http://schemas.openxmlformats.org/markup-compatibility/2006" xmlns:a14="http://schemas.microsoft.com/office/drawing/2010/main">
          <mc:Choice Requires="a14">
            <p:sp>
              <p:nvSpPr>
                <p:cNvPr id="20" name="TextBox 19">
                  <a:extLst>
                    <a:ext uri="{FF2B5EF4-FFF2-40B4-BE49-F238E27FC236}">
                      <a16:creationId xmlns:a16="http://schemas.microsoft.com/office/drawing/2014/main" id="{4FFA271B-47F4-4F9D-9401-6918EEFFDAA2}"/>
                    </a:ext>
                  </a:extLst>
                </p:cNvPr>
                <p:cNvSpPr txBox="1"/>
                <p:nvPr/>
              </p:nvSpPr>
              <p:spPr>
                <a:xfrm>
                  <a:off x="1856869" y="4768560"/>
                  <a:ext cx="12553563" cy="451404"/>
                </a:xfrm>
                <a:prstGeom prst="rect">
                  <a:avLst/>
                </a:prstGeom>
                <a:noFill/>
              </p:spPr>
              <p:txBody>
                <a:bodyPr wrap="square" rtlCol="0">
                  <a:spAutoFit/>
                </a:bodyPr>
                <a:lstStyle/>
                <a:p>
                  <a14:m>
                    <m:oMath xmlns:m="http://schemas.openxmlformats.org/officeDocument/2006/math">
                      <m:r>
                        <a:rPr lang="en-US" sz="1600" b="1" i="1">
                          <a:latin typeface="Cambria Math" panose="02040503050406030204" pitchFamily="18" charset="0"/>
                        </a:rPr>
                        <m:t>−</m:t>
                      </m:r>
                    </m:oMath>
                  </a14:m>
                  <a:r>
                    <a:rPr lang="en-US" sz="1600" dirty="0">
                      <a:latin typeface="Calibri" panose="020F0502020204030204" pitchFamily="34" charset="0"/>
                      <a:cs typeface="Calibri" panose="020F0502020204030204" pitchFamily="34" charset="0"/>
                    </a:rPr>
                    <a:t>  Single-domain FOM solution    </a:t>
                  </a:r>
                </a:p>
              </p:txBody>
            </p:sp>
          </mc:Choice>
          <mc:Fallback xmlns="">
            <p:sp>
              <p:nvSpPr>
                <p:cNvPr id="20" name="TextBox 19">
                  <a:extLst>
                    <a:ext uri="{FF2B5EF4-FFF2-40B4-BE49-F238E27FC236}">
                      <a16:creationId xmlns:a16="http://schemas.microsoft.com/office/drawing/2014/main" id="{4FFA271B-47F4-4F9D-9401-6918EEFFDAA2}"/>
                    </a:ext>
                  </a:extLst>
                </p:cNvPr>
                <p:cNvSpPr txBox="1">
                  <a:spLocks noRot="1" noChangeAspect="1" noMove="1" noResize="1" noEditPoints="1" noAdjustHandles="1" noChangeArrowheads="1" noChangeShapeType="1" noTextEdit="1"/>
                </p:cNvSpPr>
                <p:nvPr/>
              </p:nvSpPr>
              <p:spPr>
                <a:xfrm>
                  <a:off x="1856869" y="4768560"/>
                  <a:ext cx="12553563" cy="451404"/>
                </a:xfrm>
                <a:prstGeom prst="rect">
                  <a:avLst/>
                </a:prstGeom>
                <a:blipFill>
                  <a:blip r:embed="rId7"/>
                  <a:stretch>
                    <a:fillRect t="-5357" b="-21429"/>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22" name="TextBox 21">
                  <a:extLst>
                    <a:ext uri="{FF2B5EF4-FFF2-40B4-BE49-F238E27FC236}">
                      <a16:creationId xmlns:a16="http://schemas.microsoft.com/office/drawing/2014/main" id="{BBE65100-9DDB-4FEB-8518-9E1134EE5A88}"/>
                    </a:ext>
                  </a:extLst>
                </p:cNvPr>
                <p:cNvSpPr txBox="1"/>
                <p:nvPr/>
              </p:nvSpPr>
              <p:spPr>
                <a:xfrm>
                  <a:off x="5693597" y="4755025"/>
                  <a:ext cx="6416210" cy="451404"/>
                </a:xfrm>
                <a:prstGeom prst="rect">
                  <a:avLst/>
                </a:prstGeom>
                <a:noFill/>
                <a:ln w="19050">
                  <a:noFill/>
                </a:ln>
              </p:spPr>
              <p:txBody>
                <a:bodyPr wrap="square">
                  <a:spAutoFit/>
                </a:bodyPr>
                <a:lstStyle/>
                <a:p>
                  <a14:m>
                    <m:oMath xmlns:m="http://schemas.openxmlformats.org/officeDocument/2006/math">
                      <m:r>
                        <a:rPr lang="en-US" sz="1600" b="1" i="1" dirty="0">
                          <a:solidFill>
                            <a:srgbClr val="C00000"/>
                          </a:solidFill>
                          <a:latin typeface="Cambria Math" panose="02040503050406030204" pitchFamily="18" charset="0"/>
                        </a:rPr>
                        <m:t>− </m:t>
                      </m:r>
                    </m:oMath>
                  </a14:m>
                  <a:r>
                    <a:rPr lang="en-US" sz="1600" dirty="0">
                      <a:latin typeface="Calibri" panose="020F0502020204030204" pitchFamily="34" charset="0"/>
                      <a:cs typeface="Calibri" panose="020F0502020204030204" pitchFamily="34" charset="0"/>
                    </a:rPr>
                    <a:t>Solution in </a:t>
                  </a:r>
                  <a14:m>
                    <m:oMath xmlns:m="http://schemas.openxmlformats.org/officeDocument/2006/math">
                      <m:sSub>
                        <m:sSubPr>
                          <m:ctrlPr>
                            <a:rPr lang="en-US" sz="1600" i="1">
                              <a:latin typeface="Cambria Math" panose="02040503050406030204" pitchFamily="18" charset="0"/>
                            </a:rPr>
                          </m:ctrlPr>
                        </m:sSubPr>
                        <m:e>
                          <m:r>
                            <m:rPr>
                              <m:sty m:val="p"/>
                            </m:rPr>
                            <a:rPr lang="el-GR" sz="1600" i="1">
                              <a:latin typeface="Cambria Math" panose="02040503050406030204" pitchFamily="18" charset="0"/>
                              <a:ea typeface="Cambria Math" panose="02040503050406030204" pitchFamily="18" charset="0"/>
                            </a:rPr>
                            <m:t>Ω</m:t>
                          </m:r>
                        </m:e>
                        <m:sub>
                          <m:r>
                            <a:rPr lang="en-US" sz="1600" i="1">
                              <a:latin typeface="Cambria Math" panose="02040503050406030204" pitchFamily="18" charset="0"/>
                            </a:rPr>
                            <m:t>1</m:t>
                          </m:r>
                        </m:sub>
                      </m:sSub>
                      <m:r>
                        <a:rPr lang="en-US" sz="1600" i="1">
                          <a:latin typeface="Cambria Math" panose="02040503050406030204" pitchFamily="18" charset="0"/>
                        </a:rPr>
                        <m:t>                   </m:t>
                      </m:r>
                      <m:r>
                        <a:rPr lang="en-US" sz="1600" b="1" i="1" dirty="0" smtClean="0">
                          <a:solidFill>
                            <a:srgbClr val="00B050"/>
                          </a:solidFill>
                          <a:latin typeface="Cambria Math" panose="02040503050406030204" pitchFamily="18" charset="0"/>
                        </a:rPr>
                        <m:t>−</m:t>
                      </m:r>
                    </m:oMath>
                  </a14:m>
                  <a:r>
                    <a:rPr lang="en-US" sz="1600" dirty="0">
                      <a:latin typeface="Calibri" panose="020F0502020204030204" pitchFamily="34" charset="0"/>
                      <a:cs typeface="Calibri" panose="020F0502020204030204" pitchFamily="34" charset="0"/>
                    </a:rPr>
                    <a:t> Solution in </a:t>
                  </a:r>
                  <a14:m>
                    <m:oMath xmlns:m="http://schemas.openxmlformats.org/officeDocument/2006/math">
                      <m:sSub>
                        <m:sSubPr>
                          <m:ctrlPr>
                            <a:rPr lang="en-US" sz="1600" i="1">
                              <a:latin typeface="Cambria Math" panose="02040503050406030204" pitchFamily="18" charset="0"/>
                            </a:rPr>
                          </m:ctrlPr>
                        </m:sSubPr>
                        <m:e>
                          <m:r>
                            <m:rPr>
                              <m:sty m:val="p"/>
                            </m:rPr>
                            <a:rPr lang="el-GR" sz="1600" i="1">
                              <a:latin typeface="Cambria Math" panose="02040503050406030204" pitchFamily="18" charset="0"/>
                              <a:ea typeface="Cambria Math" panose="02040503050406030204" pitchFamily="18" charset="0"/>
                            </a:rPr>
                            <m:t>Ω</m:t>
                          </m:r>
                        </m:e>
                        <m:sub>
                          <m:r>
                            <a:rPr lang="en-US" sz="1600" i="1">
                              <a:latin typeface="Cambria Math" panose="02040503050406030204" pitchFamily="18" charset="0"/>
                              <a:ea typeface="Cambria Math" panose="02040503050406030204" pitchFamily="18" charset="0"/>
                            </a:rPr>
                            <m:t>2</m:t>
                          </m:r>
                        </m:sub>
                      </m:sSub>
                      <m:r>
                        <a:rPr lang="en-US" sz="1600" i="1">
                          <a:latin typeface="Cambria Math" panose="02040503050406030204" pitchFamily="18" charset="0"/>
                        </a:rPr>
                        <m:t> </m:t>
                      </m:r>
                    </m:oMath>
                  </a14:m>
                  <a:r>
                    <a:rPr lang="en-US" sz="1600" dirty="0">
                      <a:latin typeface="Calibri" panose="020F0502020204030204" pitchFamily="34" charset="0"/>
                      <a:cs typeface="Calibri" panose="020F0502020204030204" pitchFamily="34" charset="0"/>
                    </a:rPr>
                    <a:t> </a:t>
                  </a:r>
                </a:p>
              </p:txBody>
            </p:sp>
          </mc:Choice>
          <mc:Fallback xmlns="">
            <p:sp>
              <p:nvSpPr>
                <p:cNvPr id="22" name="TextBox 21">
                  <a:extLst>
                    <a:ext uri="{FF2B5EF4-FFF2-40B4-BE49-F238E27FC236}">
                      <a16:creationId xmlns:a16="http://schemas.microsoft.com/office/drawing/2014/main" id="{BBE65100-9DDB-4FEB-8518-9E1134EE5A88}"/>
                    </a:ext>
                  </a:extLst>
                </p:cNvPr>
                <p:cNvSpPr txBox="1">
                  <a:spLocks noRot="1" noChangeAspect="1" noMove="1" noResize="1" noEditPoints="1" noAdjustHandles="1" noChangeArrowheads="1" noChangeShapeType="1" noTextEdit="1"/>
                </p:cNvSpPr>
                <p:nvPr/>
              </p:nvSpPr>
              <p:spPr>
                <a:xfrm>
                  <a:off x="5693597" y="4755025"/>
                  <a:ext cx="6416210" cy="451404"/>
                </a:xfrm>
                <a:prstGeom prst="rect">
                  <a:avLst/>
                </a:prstGeom>
                <a:blipFill>
                  <a:blip r:embed="rId8"/>
                  <a:stretch>
                    <a:fillRect t="-5455" b="-23636"/>
                  </a:stretch>
                </a:blipFill>
                <a:ln w="19050">
                  <a:noFill/>
                </a:ln>
              </p:spPr>
              <p:txBody>
                <a:bodyPr/>
                <a:lstStyle/>
                <a:p>
                  <a:r>
                    <a:rPr lang="en-US">
                      <a:noFill/>
                    </a:rPr>
                    <a:t> </a:t>
                  </a:r>
                </a:p>
              </p:txBody>
            </p:sp>
          </mc:Fallback>
        </mc:AlternateContent>
        <p:sp>
          <p:nvSpPr>
            <p:cNvPr id="23" name="Rectangle 22">
              <a:extLst>
                <a:ext uri="{FF2B5EF4-FFF2-40B4-BE49-F238E27FC236}">
                  <a16:creationId xmlns:a16="http://schemas.microsoft.com/office/drawing/2014/main" id="{E8E36A80-6F2F-4D4F-9892-62D2C49983F6}"/>
                </a:ext>
              </a:extLst>
            </p:cNvPr>
            <p:cNvSpPr/>
            <p:nvPr/>
          </p:nvSpPr>
          <p:spPr>
            <a:xfrm>
              <a:off x="1705509" y="4773142"/>
              <a:ext cx="9438527" cy="460356"/>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a:p>
          </p:txBody>
        </p:sp>
      </p:grpSp>
      <p:sp>
        <p:nvSpPr>
          <p:cNvPr id="18" name="Title 1">
            <a:extLst>
              <a:ext uri="{FF2B5EF4-FFF2-40B4-BE49-F238E27FC236}">
                <a16:creationId xmlns:a16="http://schemas.microsoft.com/office/drawing/2014/main" id="{0BA7B257-6163-49FF-9671-FBC803AD53A3}"/>
              </a:ext>
            </a:extLst>
          </p:cNvPr>
          <p:cNvSpPr>
            <a:spLocks noGrp="1"/>
          </p:cNvSpPr>
          <p:nvPr>
            <p:ph type="title"/>
          </p:nvPr>
        </p:nvSpPr>
        <p:spPr>
          <a:xfrm>
            <a:off x="48714" y="410948"/>
            <a:ext cx="8735690" cy="495091"/>
          </a:xfrm>
        </p:spPr>
        <p:txBody>
          <a:bodyPr/>
          <a:lstStyle/>
          <a:p>
            <a:r>
              <a:rPr lang="en-US" sz="3600" dirty="0">
                <a:solidFill>
                  <a:schemeClr val="tx1"/>
                </a:solidFill>
              </a:rPr>
              <a:t>Numerical Example: Predictive Results</a:t>
            </a:r>
            <a:br>
              <a:rPr lang="en-US" sz="3600" dirty="0">
                <a:solidFill>
                  <a:schemeClr val="tx1"/>
                </a:solidFill>
              </a:rPr>
            </a:br>
            <a:endParaRPr lang="en-US" sz="3600" dirty="0">
              <a:solidFill>
                <a:schemeClr val="tx1"/>
              </a:solidFill>
            </a:endParaRPr>
          </a:p>
        </p:txBody>
      </p:sp>
    </p:spTree>
    <p:extLst>
      <p:ext uri="{BB962C8B-B14F-4D97-AF65-F5344CB8AC3E}">
        <p14:creationId xmlns:p14="http://schemas.microsoft.com/office/powerpoint/2010/main" val="703604508"/>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8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Slide Number Placeholder 3">
            <a:extLst>
              <a:ext uri="{FF2B5EF4-FFF2-40B4-BE49-F238E27FC236}">
                <a16:creationId xmlns:a16="http://schemas.microsoft.com/office/drawing/2014/main" id="{82FD5723-502C-46C5-A627-0508C05AAF47}"/>
              </a:ext>
            </a:extLst>
          </p:cNvPr>
          <p:cNvSpPr>
            <a:spLocks noGrp="1"/>
          </p:cNvSpPr>
          <p:nvPr>
            <p:ph type="sldNum" sz="quarter" idx="12"/>
          </p:nvPr>
        </p:nvSpPr>
        <p:spPr/>
        <p:txBody>
          <a:bodyPr/>
          <a:lstStyle/>
          <a:p>
            <a:fld id="{6113E31D-E2AB-40D1-8B51-AFA5AFEF393A}" type="slidenum">
              <a:rPr lang="en-US" smtClean="0"/>
              <a:t>84</a:t>
            </a:fld>
            <a:endParaRPr lang="en-US" dirty="0"/>
          </a:p>
        </p:txBody>
      </p:sp>
      <p:pic>
        <p:nvPicPr>
          <p:cNvPr id="9" name="movie_predict_1sd_FOM-n300ROM">
            <a:hlinkClick r:id="" action="ppaction://media"/>
            <a:extLst>
              <a:ext uri="{FF2B5EF4-FFF2-40B4-BE49-F238E27FC236}">
                <a16:creationId xmlns:a16="http://schemas.microsoft.com/office/drawing/2014/main" id="{94F13497-C9BC-93EB-5CED-C0D5B2B7F1A9}"/>
              </a:ext>
            </a:extLst>
          </p:cNvPr>
          <p:cNvPicPr>
            <a:picLocks noChangeAspect="1"/>
          </p:cNvPicPr>
          <p:nvPr>
            <a:videoFile r:link="rId2"/>
            <p:extLst>
              <p:ext uri="{DAA4B4D4-6D71-4841-9C94-3DE7FCFB9230}">
                <p14:media xmlns:p14="http://schemas.microsoft.com/office/powerpoint/2010/main" r:embed="rId1"/>
              </p:ext>
            </p:extLst>
          </p:nvPr>
        </p:nvPicPr>
        <p:blipFill>
          <a:blip r:embed="rId7"/>
          <a:stretch>
            <a:fillRect/>
          </a:stretch>
        </p:blipFill>
        <p:spPr>
          <a:xfrm>
            <a:off x="0" y="1795912"/>
            <a:ext cx="4356414" cy="3266177"/>
          </a:xfrm>
          <a:prstGeom prst="rect">
            <a:avLst/>
          </a:prstGeom>
        </p:spPr>
      </p:pic>
      <p:pic>
        <p:nvPicPr>
          <p:cNvPr id="10" name="movie_predict_2sd_FOM-n200HROM">
            <a:hlinkClick r:id="" action="ppaction://media"/>
            <a:extLst>
              <a:ext uri="{FF2B5EF4-FFF2-40B4-BE49-F238E27FC236}">
                <a16:creationId xmlns:a16="http://schemas.microsoft.com/office/drawing/2014/main" id="{B9436F50-6D6A-A20B-BCE9-7650D1B41FAC}"/>
              </a:ext>
            </a:extLst>
          </p:cNvPr>
          <p:cNvPicPr>
            <a:picLocks noChangeAspect="1"/>
          </p:cNvPicPr>
          <p:nvPr>
            <a:videoFile r:link="rId4"/>
            <p:extLst>
              <p:ext uri="{DAA4B4D4-6D71-4841-9C94-3DE7FCFB9230}">
                <p14:media xmlns:p14="http://schemas.microsoft.com/office/powerpoint/2010/main" r:embed="rId3"/>
              </p:ext>
            </p:extLst>
          </p:nvPr>
        </p:nvPicPr>
        <p:blipFill>
          <a:blip r:embed="rId8"/>
          <a:stretch>
            <a:fillRect/>
          </a:stretch>
        </p:blipFill>
        <p:spPr>
          <a:xfrm>
            <a:off x="4572000" y="1795912"/>
            <a:ext cx="4356414" cy="3266177"/>
          </a:xfrm>
          <a:prstGeom prst="rect">
            <a:avLst/>
          </a:prstGeom>
        </p:spPr>
      </p:pic>
      <mc:AlternateContent xmlns:mc="http://schemas.openxmlformats.org/markup-compatibility/2006" xmlns:a14="http://schemas.microsoft.com/office/drawing/2010/main">
        <mc:Choice Requires="a14">
          <p:sp>
            <p:nvSpPr>
              <p:cNvPr id="12" name="TextBox 11">
                <a:extLst>
                  <a:ext uri="{FF2B5EF4-FFF2-40B4-BE49-F238E27FC236}">
                    <a16:creationId xmlns:a16="http://schemas.microsoft.com/office/drawing/2014/main" id="{88141420-CA53-244F-3D5D-A5143364BEF6}"/>
                  </a:ext>
                </a:extLst>
              </p:cNvPr>
              <p:cNvSpPr txBox="1"/>
              <p:nvPr/>
            </p:nvSpPr>
            <p:spPr>
              <a:xfrm>
                <a:off x="653275" y="4922378"/>
                <a:ext cx="4578350" cy="300082"/>
              </a:xfrm>
              <a:prstGeom prst="rect">
                <a:avLst/>
              </a:prstGeom>
              <a:noFill/>
            </p:spPr>
            <p:txBody>
              <a:bodyPr wrap="square">
                <a:spAutoFit/>
              </a:bodyPr>
              <a:lstStyle/>
              <a:p>
                <a:r>
                  <a:rPr lang="en-US" sz="1350" dirty="0"/>
                  <a:t>Predictive single-domain ROM (</a:t>
                </a:r>
                <a14:m>
                  <m:oMath xmlns:m="http://schemas.openxmlformats.org/officeDocument/2006/math">
                    <m:sSub>
                      <m:sSubPr>
                        <m:ctrlPr>
                          <a:rPr lang="en-US" sz="1350" i="1">
                            <a:latin typeface="Cambria Math" panose="02040503050406030204" pitchFamily="18" charset="0"/>
                          </a:rPr>
                        </m:ctrlPr>
                      </m:sSubPr>
                      <m:e>
                        <m:r>
                          <a:rPr lang="en-US" sz="1350" i="1">
                            <a:latin typeface="Cambria Math" panose="02040503050406030204" pitchFamily="18" charset="0"/>
                          </a:rPr>
                          <m:t>𝑀</m:t>
                        </m:r>
                      </m:e>
                      <m:sub>
                        <m:r>
                          <a:rPr lang="en-US" sz="1350" i="1">
                            <a:latin typeface="Cambria Math" panose="02040503050406030204" pitchFamily="18" charset="0"/>
                          </a:rPr>
                          <m:t>1</m:t>
                        </m:r>
                      </m:sub>
                    </m:sSub>
                  </m:oMath>
                </a14:m>
                <a:r>
                  <a:rPr lang="en-US" sz="1350" dirty="0"/>
                  <a:t>= 300) </a:t>
                </a:r>
              </a:p>
            </p:txBody>
          </p:sp>
        </mc:Choice>
        <mc:Fallback xmlns="">
          <p:sp>
            <p:nvSpPr>
              <p:cNvPr id="12" name="TextBox 11">
                <a:extLst>
                  <a:ext uri="{FF2B5EF4-FFF2-40B4-BE49-F238E27FC236}">
                    <a16:creationId xmlns:a16="http://schemas.microsoft.com/office/drawing/2014/main" id="{88141420-CA53-244F-3D5D-A5143364BEF6}"/>
                  </a:ext>
                </a:extLst>
              </p:cNvPr>
              <p:cNvSpPr txBox="1">
                <a:spLocks noRot="1" noChangeAspect="1" noMove="1" noResize="1" noEditPoints="1" noAdjustHandles="1" noChangeArrowheads="1" noChangeShapeType="1" noTextEdit="1"/>
              </p:cNvSpPr>
              <p:nvPr/>
            </p:nvSpPr>
            <p:spPr>
              <a:xfrm>
                <a:off x="653275" y="4922378"/>
                <a:ext cx="4578350" cy="300082"/>
              </a:xfrm>
              <a:prstGeom prst="rect">
                <a:avLst/>
              </a:prstGeom>
              <a:blipFill>
                <a:blip r:embed="rId9"/>
                <a:stretch>
                  <a:fillRect l="-266" t="-2000" b="-18000"/>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3" name="TextBox 12">
                <a:extLst>
                  <a:ext uri="{FF2B5EF4-FFF2-40B4-BE49-F238E27FC236}">
                    <a16:creationId xmlns:a16="http://schemas.microsoft.com/office/drawing/2014/main" id="{8E048164-C37E-353D-97D5-BEE456E92272}"/>
                  </a:ext>
                </a:extLst>
              </p:cNvPr>
              <p:cNvSpPr txBox="1"/>
              <p:nvPr/>
            </p:nvSpPr>
            <p:spPr>
              <a:xfrm>
                <a:off x="5351800" y="4922378"/>
                <a:ext cx="3138926" cy="300082"/>
              </a:xfrm>
              <a:prstGeom prst="rect">
                <a:avLst/>
              </a:prstGeom>
              <a:noFill/>
            </p:spPr>
            <p:txBody>
              <a:bodyPr wrap="square" rtlCol="0">
                <a:spAutoFit/>
              </a:bodyPr>
              <a:lstStyle/>
              <a:p>
                <a:pPr algn="ctr"/>
                <a:r>
                  <a:rPr lang="en-US" sz="1350" dirty="0"/>
                  <a:t>Predictive FOM-HROM (</a:t>
                </a:r>
                <a14:m>
                  <m:oMath xmlns:m="http://schemas.openxmlformats.org/officeDocument/2006/math">
                    <m:sSub>
                      <m:sSubPr>
                        <m:ctrlPr>
                          <a:rPr lang="en-US" sz="1350" i="1">
                            <a:latin typeface="Cambria Math" panose="02040503050406030204" pitchFamily="18" charset="0"/>
                          </a:rPr>
                        </m:ctrlPr>
                      </m:sSubPr>
                      <m:e>
                        <m:r>
                          <a:rPr lang="en-US" sz="1350" i="1">
                            <a:latin typeface="Cambria Math" panose="02040503050406030204" pitchFamily="18" charset="0"/>
                          </a:rPr>
                          <m:t>𝑀</m:t>
                        </m:r>
                      </m:e>
                      <m:sub>
                        <m:r>
                          <a:rPr lang="en-US" sz="1350" i="1">
                            <a:latin typeface="Cambria Math" panose="02040503050406030204" pitchFamily="18" charset="0"/>
                          </a:rPr>
                          <m:t>2</m:t>
                        </m:r>
                      </m:sub>
                    </m:sSub>
                  </m:oMath>
                </a14:m>
                <a:r>
                  <a:rPr lang="en-US" sz="1350" dirty="0"/>
                  <a:t>= 200)</a:t>
                </a:r>
              </a:p>
            </p:txBody>
          </p:sp>
        </mc:Choice>
        <mc:Fallback xmlns="">
          <p:sp>
            <p:nvSpPr>
              <p:cNvPr id="13" name="TextBox 12">
                <a:extLst>
                  <a:ext uri="{FF2B5EF4-FFF2-40B4-BE49-F238E27FC236}">
                    <a16:creationId xmlns:a16="http://schemas.microsoft.com/office/drawing/2014/main" id="{8E048164-C37E-353D-97D5-BEE456E92272}"/>
                  </a:ext>
                </a:extLst>
              </p:cNvPr>
              <p:cNvSpPr txBox="1">
                <a:spLocks noRot="1" noChangeAspect="1" noMove="1" noResize="1" noEditPoints="1" noAdjustHandles="1" noChangeArrowheads="1" noChangeShapeType="1" noTextEdit="1"/>
              </p:cNvSpPr>
              <p:nvPr/>
            </p:nvSpPr>
            <p:spPr>
              <a:xfrm>
                <a:off x="5351800" y="4922378"/>
                <a:ext cx="3138926" cy="300082"/>
              </a:xfrm>
              <a:prstGeom prst="rect">
                <a:avLst/>
              </a:prstGeom>
              <a:blipFill>
                <a:blip r:embed="rId10"/>
                <a:stretch>
                  <a:fillRect t="-2000" b="-18000"/>
                </a:stretch>
              </a:blipFill>
            </p:spPr>
            <p:txBody>
              <a:bodyPr/>
              <a:lstStyle/>
              <a:p>
                <a:r>
                  <a:rPr lang="en-US">
                    <a:noFill/>
                  </a:rPr>
                  <a:t> </a:t>
                </a:r>
              </a:p>
            </p:txBody>
          </p:sp>
        </mc:Fallback>
      </mc:AlternateContent>
      <p:grpSp>
        <p:nvGrpSpPr>
          <p:cNvPr id="18" name="Group 17">
            <a:extLst>
              <a:ext uri="{FF2B5EF4-FFF2-40B4-BE49-F238E27FC236}">
                <a16:creationId xmlns:a16="http://schemas.microsoft.com/office/drawing/2014/main" id="{622413A0-385B-2741-B679-CC3D982FABC8}"/>
              </a:ext>
            </a:extLst>
          </p:cNvPr>
          <p:cNvGrpSpPr/>
          <p:nvPr/>
        </p:nvGrpSpPr>
        <p:grpSpPr>
          <a:xfrm>
            <a:off x="1228403" y="5393451"/>
            <a:ext cx="9528692" cy="310234"/>
            <a:chOff x="1705509" y="4755025"/>
            <a:chExt cx="12704923" cy="413644"/>
          </a:xfrm>
        </p:grpSpPr>
        <mc:AlternateContent xmlns:mc="http://schemas.openxmlformats.org/markup-compatibility/2006" xmlns:a14="http://schemas.microsoft.com/office/drawing/2010/main">
          <mc:Choice Requires="a14">
            <p:sp>
              <p:nvSpPr>
                <p:cNvPr id="19" name="TextBox 18">
                  <a:extLst>
                    <a:ext uri="{FF2B5EF4-FFF2-40B4-BE49-F238E27FC236}">
                      <a16:creationId xmlns:a16="http://schemas.microsoft.com/office/drawing/2014/main" id="{7EB218C0-3E47-530F-D030-230278DE86DE}"/>
                    </a:ext>
                  </a:extLst>
                </p:cNvPr>
                <p:cNvSpPr txBox="1"/>
                <p:nvPr/>
              </p:nvSpPr>
              <p:spPr>
                <a:xfrm>
                  <a:off x="1856869" y="4768560"/>
                  <a:ext cx="12553563" cy="400109"/>
                </a:xfrm>
                <a:prstGeom prst="rect">
                  <a:avLst/>
                </a:prstGeom>
                <a:noFill/>
              </p:spPr>
              <p:txBody>
                <a:bodyPr wrap="square" rtlCol="0">
                  <a:spAutoFit/>
                </a:bodyPr>
                <a:lstStyle/>
                <a:p>
                  <a14:m>
                    <m:oMath xmlns:m="http://schemas.openxmlformats.org/officeDocument/2006/math">
                      <m:r>
                        <a:rPr lang="en-US" sz="1350" b="1" i="1">
                          <a:latin typeface="Cambria Math" panose="02040503050406030204" pitchFamily="18" charset="0"/>
                        </a:rPr>
                        <m:t>−</m:t>
                      </m:r>
                    </m:oMath>
                  </a14:m>
                  <a:r>
                    <a:rPr lang="en-US" sz="1350" dirty="0">
                      <a:latin typeface="Calibri" panose="020F0502020204030204" pitchFamily="34" charset="0"/>
                      <a:cs typeface="Calibri" panose="020F0502020204030204" pitchFamily="34" charset="0"/>
                    </a:rPr>
                    <a:t>  Single-domain FOM solution    </a:t>
                  </a:r>
                </a:p>
              </p:txBody>
            </p:sp>
          </mc:Choice>
          <mc:Fallback xmlns="">
            <p:sp>
              <p:nvSpPr>
                <p:cNvPr id="19" name="TextBox 18">
                  <a:extLst>
                    <a:ext uri="{FF2B5EF4-FFF2-40B4-BE49-F238E27FC236}">
                      <a16:creationId xmlns:a16="http://schemas.microsoft.com/office/drawing/2014/main" id="{7EB218C0-3E47-530F-D030-230278DE86DE}"/>
                    </a:ext>
                  </a:extLst>
                </p:cNvPr>
                <p:cNvSpPr txBox="1">
                  <a:spLocks noRot="1" noChangeAspect="1" noMove="1" noResize="1" noEditPoints="1" noAdjustHandles="1" noChangeArrowheads="1" noChangeShapeType="1" noTextEdit="1"/>
                </p:cNvSpPr>
                <p:nvPr/>
              </p:nvSpPr>
              <p:spPr>
                <a:xfrm>
                  <a:off x="1856869" y="4768560"/>
                  <a:ext cx="12553563" cy="400109"/>
                </a:xfrm>
                <a:prstGeom prst="rect">
                  <a:avLst/>
                </a:prstGeom>
                <a:blipFill>
                  <a:blip r:embed="rId11"/>
                  <a:stretch>
                    <a:fillRect t="-2000" b="-18000"/>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20" name="TextBox 19">
                  <a:extLst>
                    <a:ext uri="{FF2B5EF4-FFF2-40B4-BE49-F238E27FC236}">
                      <a16:creationId xmlns:a16="http://schemas.microsoft.com/office/drawing/2014/main" id="{7567A7F3-758D-6C20-8492-69993E28F552}"/>
                    </a:ext>
                  </a:extLst>
                </p:cNvPr>
                <p:cNvSpPr txBox="1"/>
                <p:nvPr/>
              </p:nvSpPr>
              <p:spPr>
                <a:xfrm>
                  <a:off x="5693597" y="4755025"/>
                  <a:ext cx="6416210" cy="400108"/>
                </a:xfrm>
                <a:prstGeom prst="rect">
                  <a:avLst/>
                </a:prstGeom>
                <a:noFill/>
                <a:ln w="19050">
                  <a:noFill/>
                </a:ln>
              </p:spPr>
              <p:txBody>
                <a:bodyPr wrap="square">
                  <a:spAutoFit/>
                </a:bodyPr>
                <a:lstStyle/>
                <a:p>
                  <a14:m>
                    <m:oMath xmlns:m="http://schemas.openxmlformats.org/officeDocument/2006/math">
                      <m:r>
                        <a:rPr lang="en-US" sz="1350" b="1" i="1" dirty="0">
                          <a:solidFill>
                            <a:srgbClr val="C00000"/>
                          </a:solidFill>
                          <a:latin typeface="Cambria Math" panose="02040503050406030204" pitchFamily="18" charset="0"/>
                        </a:rPr>
                        <m:t>− </m:t>
                      </m:r>
                    </m:oMath>
                  </a14:m>
                  <a:r>
                    <a:rPr lang="en-US" sz="1350" dirty="0">
                      <a:latin typeface="Calibri" panose="020F0502020204030204" pitchFamily="34" charset="0"/>
                      <a:cs typeface="Calibri" panose="020F0502020204030204" pitchFamily="34" charset="0"/>
                    </a:rPr>
                    <a:t>Solution in </a:t>
                  </a:r>
                  <a14:m>
                    <m:oMath xmlns:m="http://schemas.openxmlformats.org/officeDocument/2006/math">
                      <m:sSub>
                        <m:sSubPr>
                          <m:ctrlPr>
                            <a:rPr lang="en-US" sz="1350" i="1">
                              <a:latin typeface="Cambria Math" panose="02040503050406030204" pitchFamily="18" charset="0"/>
                            </a:rPr>
                          </m:ctrlPr>
                        </m:sSubPr>
                        <m:e>
                          <m:r>
                            <m:rPr>
                              <m:sty m:val="p"/>
                            </m:rPr>
                            <a:rPr lang="el-GR" sz="1350" i="1">
                              <a:latin typeface="Cambria Math" panose="02040503050406030204" pitchFamily="18" charset="0"/>
                              <a:ea typeface="Cambria Math" panose="02040503050406030204" pitchFamily="18" charset="0"/>
                            </a:rPr>
                            <m:t>Ω</m:t>
                          </m:r>
                        </m:e>
                        <m:sub>
                          <m:r>
                            <a:rPr lang="en-US" sz="1350" i="1">
                              <a:latin typeface="Cambria Math" panose="02040503050406030204" pitchFamily="18" charset="0"/>
                            </a:rPr>
                            <m:t>1</m:t>
                          </m:r>
                        </m:sub>
                      </m:sSub>
                      <m:r>
                        <a:rPr lang="en-US" sz="1350" i="1">
                          <a:latin typeface="Cambria Math" panose="02040503050406030204" pitchFamily="18" charset="0"/>
                        </a:rPr>
                        <m:t>                   </m:t>
                      </m:r>
                      <m:r>
                        <a:rPr lang="en-US" sz="1350" b="1" i="1" dirty="0" smtClean="0">
                          <a:solidFill>
                            <a:srgbClr val="00B050"/>
                          </a:solidFill>
                          <a:latin typeface="Cambria Math" panose="02040503050406030204" pitchFamily="18" charset="0"/>
                        </a:rPr>
                        <m:t>−</m:t>
                      </m:r>
                    </m:oMath>
                  </a14:m>
                  <a:r>
                    <a:rPr lang="en-US" sz="1350" dirty="0">
                      <a:solidFill>
                        <a:srgbClr val="00B050"/>
                      </a:solidFill>
                      <a:latin typeface="Calibri" panose="020F0502020204030204" pitchFamily="34" charset="0"/>
                      <a:cs typeface="Calibri" panose="020F0502020204030204" pitchFamily="34" charset="0"/>
                    </a:rPr>
                    <a:t> </a:t>
                  </a:r>
                  <a:r>
                    <a:rPr lang="en-US" sz="1350" dirty="0">
                      <a:latin typeface="Calibri" panose="020F0502020204030204" pitchFamily="34" charset="0"/>
                      <a:cs typeface="Calibri" panose="020F0502020204030204" pitchFamily="34" charset="0"/>
                    </a:rPr>
                    <a:t>Solution in </a:t>
                  </a:r>
                  <a14:m>
                    <m:oMath xmlns:m="http://schemas.openxmlformats.org/officeDocument/2006/math">
                      <m:sSub>
                        <m:sSubPr>
                          <m:ctrlPr>
                            <a:rPr lang="en-US" sz="1350" i="1">
                              <a:latin typeface="Cambria Math" panose="02040503050406030204" pitchFamily="18" charset="0"/>
                            </a:rPr>
                          </m:ctrlPr>
                        </m:sSubPr>
                        <m:e>
                          <m:r>
                            <m:rPr>
                              <m:sty m:val="p"/>
                            </m:rPr>
                            <a:rPr lang="el-GR" sz="1350" i="1">
                              <a:latin typeface="Cambria Math" panose="02040503050406030204" pitchFamily="18" charset="0"/>
                              <a:ea typeface="Cambria Math" panose="02040503050406030204" pitchFamily="18" charset="0"/>
                            </a:rPr>
                            <m:t>Ω</m:t>
                          </m:r>
                        </m:e>
                        <m:sub>
                          <m:r>
                            <a:rPr lang="en-US" sz="1350" i="1">
                              <a:latin typeface="Cambria Math" panose="02040503050406030204" pitchFamily="18" charset="0"/>
                              <a:ea typeface="Cambria Math" panose="02040503050406030204" pitchFamily="18" charset="0"/>
                            </a:rPr>
                            <m:t>2</m:t>
                          </m:r>
                        </m:sub>
                      </m:sSub>
                      <m:r>
                        <a:rPr lang="en-US" sz="1350" i="1">
                          <a:latin typeface="Cambria Math" panose="02040503050406030204" pitchFamily="18" charset="0"/>
                        </a:rPr>
                        <m:t> </m:t>
                      </m:r>
                    </m:oMath>
                  </a14:m>
                  <a:r>
                    <a:rPr lang="en-US" sz="1350" dirty="0">
                      <a:latin typeface="Calibri" panose="020F0502020204030204" pitchFamily="34" charset="0"/>
                      <a:cs typeface="Calibri" panose="020F0502020204030204" pitchFamily="34" charset="0"/>
                    </a:rPr>
                    <a:t> </a:t>
                  </a:r>
                </a:p>
              </p:txBody>
            </p:sp>
          </mc:Choice>
          <mc:Fallback xmlns="">
            <p:sp>
              <p:nvSpPr>
                <p:cNvPr id="20" name="TextBox 19">
                  <a:extLst>
                    <a:ext uri="{FF2B5EF4-FFF2-40B4-BE49-F238E27FC236}">
                      <a16:creationId xmlns:a16="http://schemas.microsoft.com/office/drawing/2014/main" id="{7567A7F3-758D-6C20-8492-69993E28F552}"/>
                    </a:ext>
                  </a:extLst>
                </p:cNvPr>
                <p:cNvSpPr txBox="1">
                  <a:spLocks noRot="1" noChangeAspect="1" noMove="1" noResize="1" noEditPoints="1" noAdjustHandles="1" noChangeArrowheads="1" noChangeShapeType="1" noTextEdit="1"/>
                </p:cNvSpPr>
                <p:nvPr/>
              </p:nvSpPr>
              <p:spPr>
                <a:xfrm>
                  <a:off x="5693597" y="4755025"/>
                  <a:ext cx="6416210" cy="400108"/>
                </a:xfrm>
                <a:prstGeom prst="rect">
                  <a:avLst/>
                </a:prstGeom>
                <a:blipFill>
                  <a:blip r:embed="rId12"/>
                  <a:stretch>
                    <a:fillRect t="-4082" b="-20408"/>
                  </a:stretch>
                </a:blipFill>
                <a:ln w="19050">
                  <a:noFill/>
                </a:ln>
              </p:spPr>
              <p:txBody>
                <a:bodyPr/>
                <a:lstStyle/>
                <a:p>
                  <a:r>
                    <a:rPr lang="en-US">
                      <a:noFill/>
                    </a:rPr>
                    <a:t> </a:t>
                  </a:r>
                </a:p>
              </p:txBody>
            </p:sp>
          </mc:Fallback>
        </mc:AlternateContent>
        <p:sp>
          <p:nvSpPr>
            <p:cNvPr id="21" name="Rectangle 20">
              <a:extLst>
                <a:ext uri="{FF2B5EF4-FFF2-40B4-BE49-F238E27FC236}">
                  <a16:creationId xmlns:a16="http://schemas.microsoft.com/office/drawing/2014/main" id="{8E729FE7-D6D2-198B-1157-EFC1023AA113}"/>
                </a:ext>
              </a:extLst>
            </p:cNvPr>
            <p:cNvSpPr/>
            <p:nvPr/>
          </p:nvSpPr>
          <p:spPr>
            <a:xfrm>
              <a:off x="1705509" y="4773142"/>
              <a:ext cx="8866599" cy="369333"/>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a:p>
          </p:txBody>
        </p:sp>
      </p:grpSp>
      <p:sp>
        <p:nvSpPr>
          <p:cNvPr id="15" name="Title 1">
            <a:extLst>
              <a:ext uri="{FF2B5EF4-FFF2-40B4-BE49-F238E27FC236}">
                <a16:creationId xmlns:a16="http://schemas.microsoft.com/office/drawing/2014/main" id="{56E65AA3-CB8F-47DF-8DA4-DBF0ED773224}"/>
              </a:ext>
            </a:extLst>
          </p:cNvPr>
          <p:cNvSpPr>
            <a:spLocks noGrp="1"/>
          </p:cNvSpPr>
          <p:nvPr>
            <p:ph type="title"/>
          </p:nvPr>
        </p:nvSpPr>
        <p:spPr>
          <a:xfrm>
            <a:off x="48714" y="410948"/>
            <a:ext cx="8735690" cy="495091"/>
          </a:xfrm>
        </p:spPr>
        <p:txBody>
          <a:bodyPr/>
          <a:lstStyle/>
          <a:p>
            <a:r>
              <a:rPr lang="en-US" sz="3600" dirty="0">
                <a:solidFill>
                  <a:schemeClr val="tx1"/>
                </a:solidFill>
              </a:rPr>
              <a:t>Numerical Example: Predictive Results</a:t>
            </a:r>
            <a:br>
              <a:rPr lang="en-US" sz="3600" dirty="0">
                <a:solidFill>
                  <a:schemeClr val="tx1"/>
                </a:solidFill>
              </a:rPr>
            </a:br>
            <a:endParaRPr lang="en-US" sz="3600" dirty="0">
              <a:solidFill>
                <a:schemeClr val="tx1"/>
              </a:solidFill>
            </a:endParaRPr>
          </a:p>
        </p:txBody>
      </p:sp>
    </p:spTree>
    <p:extLst>
      <p:ext uri="{BB962C8B-B14F-4D97-AF65-F5344CB8AC3E}">
        <p14:creationId xmlns:p14="http://schemas.microsoft.com/office/powerpoint/2010/main" val="2856017435"/>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4208" fill="hold"/>
                                        <p:tgtEl>
                                          <p:spTgt spid="9"/>
                                        </p:tgtEl>
                                      </p:cBhvr>
                                    </p:cmd>
                                  </p:childTnLst>
                                </p:cTn>
                              </p:par>
                              <p:par>
                                <p:cTn id="7" presetID="1" presetClass="mediacall" presetSubtype="0" fill="hold" nodeType="withEffect">
                                  <p:stCondLst>
                                    <p:cond delay="0"/>
                                  </p:stCondLst>
                                  <p:childTnLst>
                                    <p:cmd type="call" cmd="playFrom(0.0)">
                                      <p:cBhvr>
                                        <p:cTn id="8" dur="4208" fill="hold"/>
                                        <p:tgtEl>
                                          <p:spTgt spid="10"/>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9" fill="hold" display="0">
                  <p:stCondLst>
                    <p:cond delay="indefinite"/>
                  </p:stCondLst>
                </p:cTn>
                <p:tgtEl>
                  <p:spTgt spid="9"/>
                </p:tgtEl>
              </p:cMediaNode>
            </p:video>
            <p:video>
              <p:cMediaNode vol="80000">
                <p:cTn id="10" fill="hold" display="0">
                  <p:stCondLst>
                    <p:cond delay="indefinite"/>
                  </p:stCondLst>
                </p:cTn>
                <p:tgtEl>
                  <p:spTgt spid="10"/>
                </p:tgtEl>
              </p:cMediaNode>
            </p:video>
          </p:childTnLst>
        </p:cTn>
      </p:par>
    </p:tnLst>
  </p:timing>
</p:sld>
</file>

<file path=ppt/slides/slide8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 name="Picture 6" descr="Diagram&#10;&#10;Description automatically generated">
            <a:extLst>
              <a:ext uri="{FF2B5EF4-FFF2-40B4-BE49-F238E27FC236}">
                <a16:creationId xmlns:a16="http://schemas.microsoft.com/office/drawing/2014/main" id="{4DEDE73E-F27A-4E8A-AFEC-DAC5059E9626}"/>
              </a:ext>
            </a:extLst>
          </p:cNvPr>
          <p:cNvPicPr>
            <a:picLocks noChangeAspect="1"/>
          </p:cNvPicPr>
          <p:nvPr/>
        </p:nvPicPr>
        <p:blipFill>
          <a:blip r:embed="rId3"/>
          <a:stretch>
            <a:fillRect/>
          </a:stretch>
        </p:blipFill>
        <p:spPr>
          <a:xfrm>
            <a:off x="4654410" y="3804456"/>
            <a:ext cx="4489590" cy="2406679"/>
          </a:xfrm>
          <a:prstGeom prst="rect">
            <a:avLst/>
          </a:prstGeom>
        </p:spPr>
      </p:pic>
      <p:sp>
        <p:nvSpPr>
          <p:cNvPr id="101" name="TextShape 1"/>
          <p:cNvSpPr txBox="1"/>
          <p:nvPr/>
        </p:nvSpPr>
        <p:spPr>
          <a:xfrm>
            <a:off x="304800" y="0"/>
            <a:ext cx="8229240" cy="991440"/>
          </a:xfrm>
          <a:prstGeom prst="rect">
            <a:avLst/>
          </a:prstGeom>
          <a:noFill/>
          <a:ln>
            <a:noFill/>
          </a:ln>
        </p:spPr>
        <p:txBody>
          <a:bodyPr anchor="ctr"/>
          <a:lstStyle/>
          <a:p>
            <a:r>
              <a:rPr lang="en-US" sz="3600" dirty="0">
                <a:latin typeface="Calibri" panose="020F0502020204030204" pitchFamily="34" charset="0"/>
              </a:rPr>
              <a:t>Outline</a:t>
            </a:r>
            <a:endParaRPr sz="3600" dirty="0">
              <a:latin typeface="Calibri" panose="020F0502020204030204" pitchFamily="34" charset="0"/>
            </a:endParaRPr>
          </a:p>
        </p:txBody>
      </p:sp>
      <p:sp>
        <p:nvSpPr>
          <p:cNvPr id="102" name="TextShape 2"/>
          <p:cNvSpPr txBox="1"/>
          <p:nvPr/>
        </p:nvSpPr>
        <p:spPr>
          <a:xfrm>
            <a:off x="73739" y="991440"/>
            <a:ext cx="6450351" cy="5348870"/>
          </a:xfrm>
          <a:prstGeom prst="rect">
            <a:avLst/>
          </a:prstGeom>
          <a:noFill/>
          <a:ln>
            <a:noFill/>
          </a:ln>
        </p:spPr>
        <p:txBody>
          <a:bodyPr/>
          <a:lstStyle/>
          <a:p>
            <a:pPr marL="457200" indent="-457200">
              <a:buAutoNum type="arabicPeriod"/>
            </a:pPr>
            <a:r>
              <a:rPr lang="en-US" sz="2400" dirty="0">
                <a:latin typeface="Calibri" panose="020F0502020204030204" pitchFamily="34" charset="0"/>
              </a:rPr>
              <a:t>Alternating Schwarz Method for Coupling of Full Order Models (FOMs) in Solid Mechanics</a:t>
            </a:r>
          </a:p>
          <a:p>
            <a:pPr marL="457200" indent="-457200">
              <a:buAutoNum type="arabicPeriod"/>
            </a:pPr>
            <a:endParaRPr lang="en-US" sz="400" dirty="0">
              <a:latin typeface="Calibri" panose="020F0502020204030204" pitchFamily="34" charset="0"/>
            </a:endParaRPr>
          </a:p>
          <a:p>
            <a:pPr marL="914400" lvl="1" indent="-457200">
              <a:buFont typeface="Arial" panose="020B0604020202020204" pitchFamily="34" charset="0"/>
              <a:buChar char="•"/>
            </a:pPr>
            <a:r>
              <a:rPr lang="en-US" sz="2400" dirty="0">
                <a:latin typeface="Calibri" panose="020F0502020204030204" pitchFamily="34" charset="0"/>
              </a:rPr>
              <a:t>Motivation &amp; Background</a:t>
            </a:r>
          </a:p>
          <a:p>
            <a:pPr marL="914400" lvl="1" indent="-457200">
              <a:buFont typeface="Arial" panose="020B0604020202020204" pitchFamily="34" charset="0"/>
              <a:buChar char="•"/>
            </a:pPr>
            <a:endParaRPr lang="en-US" sz="400" dirty="0">
              <a:latin typeface="Calibri" panose="020F0502020204030204" pitchFamily="34" charset="0"/>
            </a:endParaRPr>
          </a:p>
          <a:p>
            <a:pPr marL="914400" lvl="1" indent="-457200">
              <a:buFont typeface="Arial" panose="020B0604020202020204" pitchFamily="34" charset="0"/>
              <a:buChar char="•"/>
            </a:pPr>
            <a:r>
              <a:rPr lang="en-US" sz="2400" dirty="0" err="1">
                <a:latin typeface="Calibri" panose="020F0502020204030204" pitchFamily="34" charset="0"/>
              </a:rPr>
              <a:t>Quasistatics</a:t>
            </a:r>
            <a:endParaRPr lang="en-US" sz="2400" dirty="0">
              <a:latin typeface="Calibri" panose="020F0502020204030204" pitchFamily="34" charset="0"/>
            </a:endParaRPr>
          </a:p>
          <a:p>
            <a:pPr marL="914400" lvl="1" indent="-457200">
              <a:buFont typeface="Arial" panose="020B0604020202020204" pitchFamily="34" charset="0"/>
              <a:buChar char="•"/>
            </a:pPr>
            <a:endParaRPr lang="en-US" sz="400" dirty="0">
              <a:latin typeface="Calibri" panose="020F0502020204030204" pitchFamily="34" charset="0"/>
            </a:endParaRPr>
          </a:p>
          <a:p>
            <a:pPr marL="914400" lvl="1" indent="-457200">
              <a:buFont typeface="Arial" panose="020B0604020202020204" pitchFamily="34" charset="0"/>
              <a:buChar char="•"/>
            </a:pPr>
            <a:r>
              <a:rPr lang="en-US" sz="2400" dirty="0">
                <a:latin typeface="Calibri" panose="020F0502020204030204" pitchFamily="34" charset="0"/>
              </a:rPr>
              <a:t>Extension to Dynamics </a:t>
            </a:r>
          </a:p>
          <a:p>
            <a:pPr marL="914400" lvl="1" indent="-457200">
              <a:buFont typeface="Arial" panose="020B0604020202020204" pitchFamily="34" charset="0"/>
              <a:buChar char="•"/>
            </a:pPr>
            <a:endParaRPr lang="en-US" sz="400" dirty="0">
              <a:latin typeface="Calibri" panose="020F0502020204030204" pitchFamily="34" charset="0"/>
            </a:endParaRPr>
          </a:p>
          <a:p>
            <a:pPr marL="914400" lvl="1" indent="-457200">
              <a:buFont typeface="Arial" panose="020B0604020202020204" pitchFamily="34" charset="0"/>
              <a:buChar char="•"/>
            </a:pPr>
            <a:r>
              <a:rPr lang="en-US" sz="2400" dirty="0">
                <a:latin typeface="Calibri" panose="020F0502020204030204" pitchFamily="34" charset="0"/>
              </a:rPr>
              <a:t>Summary &amp; Next Steps</a:t>
            </a:r>
          </a:p>
          <a:p>
            <a:pPr lvl="1"/>
            <a:endParaRPr lang="en-US" sz="2400" dirty="0">
              <a:latin typeface="Calibri" panose="020F0502020204030204" pitchFamily="34" charset="0"/>
            </a:endParaRPr>
          </a:p>
          <a:p>
            <a:pPr marL="457200" indent="-457200">
              <a:buAutoNum type="arabicPeriod"/>
            </a:pPr>
            <a:r>
              <a:rPr lang="en-US" sz="2400" b="1" dirty="0">
                <a:latin typeface="Calibri" panose="020F0502020204030204" pitchFamily="34" charset="0"/>
              </a:rPr>
              <a:t>Alternating Schwarz Method for                          FOM-ROM* and ROM-ROM Coupling</a:t>
            </a:r>
          </a:p>
          <a:p>
            <a:pPr marL="457200" indent="-457200">
              <a:buAutoNum type="arabicPeriod"/>
            </a:pPr>
            <a:endParaRPr lang="en-US" sz="400" dirty="0">
              <a:latin typeface="Calibri" panose="020F0502020204030204" pitchFamily="34" charset="0"/>
            </a:endParaRPr>
          </a:p>
          <a:p>
            <a:pPr marL="914400" lvl="1" indent="-457200">
              <a:buFont typeface="Arial" panose="020B0604020202020204" pitchFamily="34" charset="0"/>
              <a:buChar char="•"/>
            </a:pPr>
            <a:r>
              <a:rPr lang="en-US" sz="2400" dirty="0">
                <a:latin typeface="Calibri" panose="020F0502020204030204" pitchFamily="34" charset="0"/>
              </a:rPr>
              <a:t>Motivation &amp; Background </a:t>
            </a:r>
          </a:p>
          <a:p>
            <a:pPr marL="914400" lvl="1" indent="-457200">
              <a:buFont typeface="Arial" panose="020B0604020202020204" pitchFamily="34" charset="0"/>
              <a:buChar char="•"/>
            </a:pPr>
            <a:endParaRPr lang="en-US" sz="400" dirty="0">
              <a:latin typeface="Calibri" panose="020F0502020204030204" pitchFamily="34" charset="0"/>
            </a:endParaRPr>
          </a:p>
          <a:p>
            <a:pPr marL="914400" lvl="1" indent="-457200">
              <a:buFont typeface="Arial" panose="020B0604020202020204" pitchFamily="34" charset="0"/>
              <a:buChar char="•"/>
            </a:pPr>
            <a:r>
              <a:rPr lang="en-US" sz="2400" dirty="0">
                <a:latin typeface="Calibri" panose="020F0502020204030204" pitchFamily="34" charset="0"/>
              </a:rPr>
              <a:t>Demonstration</a:t>
            </a:r>
          </a:p>
          <a:p>
            <a:pPr marL="914400" lvl="1" indent="-457200">
              <a:buFont typeface="Arial" panose="020B0604020202020204" pitchFamily="34" charset="0"/>
              <a:buChar char="•"/>
            </a:pPr>
            <a:endParaRPr lang="en-US" sz="400" dirty="0">
              <a:latin typeface="Calibri" panose="020F0502020204030204" pitchFamily="34" charset="0"/>
            </a:endParaRPr>
          </a:p>
          <a:p>
            <a:pPr marL="914400" lvl="1" indent="-457200">
              <a:buFont typeface="Arial" panose="020B0604020202020204" pitchFamily="34" charset="0"/>
              <a:buChar char="•"/>
            </a:pPr>
            <a:r>
              <a:rPr lang="en-US" sz="2400" b="1" dirty="0">
                <a:latin typeface="Calibri" panose="020F0502020204030204" pitchFamily="34" charset="0"/>
              </a:rPr>
              <a:t>Ongoing &amp; Future Work</a:t>
            </a:r>
          </a:p>
          <a:p>
            <a:pPr marL="914400" lvl="1" indent="-457200">
              <a:buFont typeface="Arial" panose="020B0604020202020204" pitchFamily="34" charset="0"/>
              <a:buChar char="•"/>
            </a:pPr>
            <a:endParaRPr lang="en-US" sz="2400" dirty="0">
              <a:latin typeface="Calibri" panose="020F0502020204030204" pitchFamily="34" charset="0"/>
            </a:endParaRPr>
          </a:p>
          <a:p>
            <a:pPr marL="914400" lvl="1" indent="-457200">
              <a:buFont typeface="Arial" panose="020B0604020202020204" pitchFamily="34" charset="0"/>
              <a:buChar char="•"/>
            </a:pPr>
            <a:endParaRPr lang="en-US" sz="2400" dirty="0">
              <a:latin typeface="Calibri" panose="020F0502020204030204" pitchFamily="34" charset="0"/>
            </a:endParaRPr>
          </a:p>
          <a:p>
            <a:endParaRPr sz="2400" dirty="0">
              <a:latin typeface="Calibri" panose="020F0502020204030204" pitchFamily="34" charset="0"/>
            </a:endParaRPr>
          </a:p>
        </p:txBody>
      </p:sp>
      <p:sp>
        <p:nvSpPr>
          <p:cNvPr id="2" name="Slide Number Placeholder 1">
            <a:extLst>
              <a:ext uri="{FF2B5EF4-FFF2-40B4-BE49-F238E27FC236}">
                <a16:creationId xmlns:a16="http://schemas.microsoft.com/office/drawing/2014/main" id="{805E14DB-F505-4B6E-B151-6BAAB23A7FBF}"/>
              </a:ext>
            </a:extLst>
          </p:cNvPr>
          <p:cNvSpPr>
            <a:spLocks noGrp="1"/>
          </p:cNvSpPr>
          <p:nvPr>
            <p:ph type="sldNum" sz="quarter" idx="12"/>
          </p:nvPr>
        </p:nvSpPr>
        <p:spPr/>
        <p:txBody>
          <a:bodyPr/>
          <a:lstStyle/>
          <a:p>
            <a:fld id="{A5E55A7B-7854-E145-92D9-B491DF4BAE2D}" type="slidenum">
              <a:rPr lang="en-US" smtClean="0"/>
              <a:pPr/>
              <a:t>85</a:t>
            </a:fld>
            <a:endParaRPr lang="en-US" dirty="0"/>
          </a:p>
        </p:txBody>
      </p:sp>
      <p:pic>
        <p:nvPicPr>
          <p:cNvPr id="8" name="Picture 7">
            <a:extLst>
              <a:ext uri="{FF2B5EF4-FFF2-40B4-BE49-F238E27FC236}">
                <a16:creationId xmlns:a16="http://schemas.microsoft.com/office/drawing/2014/main" id="{2DDDE8A6-7E41-4A84-BF6B-FBF8927911C3}"/>
              </a:ext>
            </a:extLst>
          </p:cNvPr>
          <p:cNvPicPr>
            <a:picLocks noChangeAspect="1"/>
          </p:cNvPicPr>
          <p:nvPr/>
        </p:nvPicPr>
        <p:blipFill>
          <a:blip r:embed="rId4"/>
          <a:stretch>
            <a:fillRect/>
          </a:stretch>
        </p:blipFill>
        <p:spPr>
          <a:xfrm>
            <a:off x="6404682" y="2041573"/>
            <a:ext cx="2799522" cy="1434538"/>
          </a:xfrm>
          <a:prstGeom prst="rect">
            <a:avLst/>
          </a:prstGeom>
        </p:spPr>
      </p:pic>
      <p:pic>
        <p:nvPicPr>
          <p:cNvPr id="9" name="Picture 8">
            <a:extLst>
              <a:ext uri="{FF2B5EF4-FFF2-40B4-BE49-F238E27FC236}">
                <a16:creationId xmlns:a16="http://schemas.microsoft.com/office/drawing/2014/main" id="{4721F3D3-2161-486D-80E0-DC9C4C41D8C5}"/>
              </a:ext>
            </a:extLst>
          </p:cNvPr>
          <p:cNvPicPr>
            <a:picLocks noChangeAspect="1"/>
          </p:cNvPicPr>
          <p:nvPr/>
        </p:nvPicPr>
        <p:blipFill>
          <a:blip r:embed="rId5"/>
          <a:stretch>
            <a:fillRect/>
          </a:stretch>
        </p:blipFill>
        <p:spPr>
          <a:xfrm>
            <a:off x="6404682" y="646865"/>
            <a:ext cx="2739318" cy="1434538"/>
          </a:xfrm>
          <a:prstGeom prst="rect">
            <a:avLst/>
          </a:prstGeom>
        </p:spPr>
      </p:pic>
      <p:sp>
        <p:nvSpPr>
          <p:cNvPr id="3" name="TextBox 2">
            <a:extLst>
              <a:ext uri="{FF2B5EF4-FFF2-40B4-BE49-F238E27FC236}">
                <a16:creationId xmlns:a16="http://schemas.microsoft.com/office/drawing/2014/main" id="{9C17EAC9-2546-4C83-9D8B-C19B660FE055}"/>
              </a:ext>
            </a:extLst>
          </p:cNvPr>
          <p:cNvSpPr txBox="1"/>
          <p:nvPr/>
        </p:nvSpPr>
        <p:spPr>
          <a:xfrm>
            <a:off x="0" y="6500219"/>
            <a:ext cx="4911047" cy="369332"/>
          </a:xfrm>
          <a:prstGeom prst="rect">
            <a:avLst/>
          </a:prstGeom>
          <a:noFill/>
        </p:spPr>
        <p:txBody>
          <a:bodyPr wrap="square" rtlCol="0">
            <a:spAutoFit/>
          </a:bodyPr>
          <a:lstStyle/>
          <a:p>
            <a:r>
              <a:rPr lang="en-US" dirty="0">
                <a:solidFill>
                  <a:schemeClr val="bg1"/>
                </a:solidFill>
                <a:latin typeface="Calibri" panose="020F0502020204030204" pitchFamily="34" charset="0"/>
                <a:cs typeface="Calibri" panose="020F0502020204030204" pitchFamily="34" charset="0"/>
              </a:rPr>
              <a:t>* Projection-based Reduced Order Model</a:t>
            </a:r>
          </a:p>
        </p:txBody>
      </p:sp>
    </p:spTree>
    <p:extLst>
      <p:ext uri="{BB962C8B-B14F-4D97-AF65-F5344CB8AC3E}">
        <p14:creationId xmlns:p14="http://schemas.microsoft.com/office/powerpoint/2010/main" val="1302956034"/>
      </p:ext>
    </p:extLst>
  </p:cSld>
  <p:clrMapOvr>
    <a:masterClrMapping/>
  </p:clrMapOvr>
  <p:timing>
    <p:tnLst>
      <p:par>
        <p:cTn id="1" dur="indefinite" restart="never" nodeType="tmRoot">
          <p:childTnLst>
            <p:seq>
              <p:cTn id="2" nodeType="mainSeq"/>
              <p:prevCondLst>
                <p:cond evt="onPrev" delay="0">
                  <p:tgtEl>
                    <p:sldTgt/>
                  </p:tgtEl>
                </p:cond>
              </p:prevCondLst>
              <p:nextCondLst>
                <p:cond evt="onNext" delay="0">
                  <p:tgtEl>
                    <p:sldTgt/>
                  </p:tgtEl>
                </p:cond>
              </p:nextCondLst>
            </p:seq>
          </p:childTnLst>
        </p:cTn>
      </p:par>
    </p:tnLst>
  </p:timing>
</p:sld>
</file>

<file path=ppt/slides/slide8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C60F3AE-3E7B-9D66-0D5F-37E17718AF0B}"/>
              </a:ext>
            </a:extLst>
          </p:cNvPr>
          <p:cNvSpPr>
            <a:spLocks noGrp="1"/>
          </p:cNvSpPr>
          <p:nvPr>
            <p:ph type="title"/>
          </p:nvPr>
        </p:nvSpPr>
        <p:spPr>
          <a:xfrm>
            <a:off x="0" y="-119576"/>
            <a:ext cx="8229600" cy="991675"/>
          </a:xfrm>
        </p:spPr>
        <p:txBody>
          <a:bodyPr/>
          <a:lstStyle/>
          <a:p>
            <a:r>
              <a:rPr lang="en-US" sz="3600" dirty="0">
                <a:solidFill>
                  <a:schemeClr val="tx1"/>
                </a:solidFill>
              </a:rPr>
              <a:t>Ongoing &amp; Future Work</a:t>
            </a:r>
          </a:p>
        </p:txBody>
      </p:sp>
      <p:sp>
        <p:nvSpPr>
          <p:cNvPr id="4" name="Slide Number Placeholder 3">
            <a:extLst>
              <a:ext uri="{FF2B5EF4-FFF2-40B4-BE49-F238E27FC236}">
                <a16:creationId xmlns:a16="http://schemas.microsoft.com/office/drawing/2014/main" id="{0C83CCE3-9A8E-6021-58EB-36EFA79E3232}"/>
              </a:ext>
            </a:extLst>
          </p:cNvPr>
          <p:cNvSpPr>
            <a:spLocks noGrp="1"/>
          </p:cNvSpPr>
          <p:nvPr>
            <p:ph type="sldNum" sz="quarter" idx="12"/>
          </p:nvPr>
        </p:nvSpPr>
        <p:spPr/>
        <p:txBody>
          <a:bodyPr/>
          <a:lstStyle/>
          <a:p>
            <a:fld id="{6113E31D-E2AB-40D1-8B51-AFA5AFEF393A}" type="slidenum">
              <a:rPr lang="en-US" smtClean="0"/>
              <a:t>86</a:t>
            </a:fld>
            <a:endParaRPr lang="en-US" dirty="0"/>
          </a:p>
        </p:txBody>
      </p:sp>
      <p:sp>
        <p:nvSpPr>
          <p:cNvPr id="6" name="TextBox 5">
            <a:extLst>
              <a:ext uri="{FF2B5EF4-FFF2-40B4-BE49-F238E27FC236}">
                <a16:creationId xmlns:a16="http://schemas.microsoft.com/office/drawing/2014/main" id="{E3EA29C3-ADD0-4FC1-A5C7-F07B3A984E40}"/>
              </a:ext>
            </a:extLst>
          </p:cNvPr>
          <p:cNvSpPr txBox="1"/>
          <p:nvPr/>
        </p:nvSpPr>
        <p:spPr>
          <a:xfrm>
            <a:off x="127765" y="726269"/>
            <a:ext cx="9016235" cy="3385542"/>
          </a:xfrm>
          <a:prstGeom prst="rect">
            <a:avLst/>
          </a:prstGeom>
          <a:noFill/>
        </p:spPr>
        <p:txBody>
          <a:bodyPr wrap="square" rtlCol="0">
            <a:spAutoFit/>
          </a:bodyPr>
          <a:lstStyle/>
          <a:p>
            <a:r>
              <a:rPr lang="en-US" sz="2000" b="1" dirty="0">
                <a:solidFill>
                  <a:srgbClr val="0070C0"/>
                </a:solidFill>
                <a:latin typeface="Calibri" panose="020F0502020204030204" pitchFamily="34" charset="0"/>
                <a:cs typeface="Calibri" panose="020F0502020204030204" pitchFamily="34" charset="0"/>
              </a:rPr>
              <a:t>Ongoing Work</a:t>
            </a:r>
          </a:p>
          <a:p>
            <a:endParaRPr lang="en-US" sz="400" dirty="0">
              <a:latin typeface="Calibri" panose="020F0502020204030204" pitchFamily="34" charset="0"/>
              <a:cs typeface="Calibri" panose="020F0502020204030204" pitchFamily="34" charset="0"/>
            </a:endParaRPr>
          </a:p>
          <a:p>
            <a:pPr marL="214313" indent="-214313">
              <a:buFont typeface="Arial" panose="020B0604020202020204" pitchFamily="34" charset="0"/>
              <a:buChar char="•"/>
            </a:pPr>
            <a:r>
              <a:rPr lang="en-US" dirty="0">
                <a:latin typeface="Calibri" panose="020F0502020204030204" pitchFamily="34" charset="0"/>
                <a:cs typeface="Calibri" panose="020F0502020204030204" pitchFamily="34" charset="0"/>
              </a:rPr>
              <a:t>Extension to </a:t>
            </a:r>
            <a:r>
              <a:rPr lang="en-US" b="1" dirty="0">
                <a:latin typeface="Calibri" panose="020F0502020204030204" pitchFamily="34" charset="0"/>
                <a:cs typeface="Calibri" panose="020F0502020204030204" pitchFamily="34" charset="0"/>
              </a:rPr>
              <a:t>multi-material</a:t>
            </a:r>
            <a:r>
              <a:rPr lang="en-US" dirty="0">
                <a:latin typeface="Calibri" panose="020F0502020204030204" pitchFamily="34" charset="0"/>
                <a:cs typeface="Calibri" panose="020F0502020204030204" pitchFamily="34" charset="0"/>
              </a:rPr>
              <a:t> problems (method works; results not shown herein).</a:t>
            </a:r>
          </a:p>
          <a:p>
            <a:pPr marL="214313" indent="-214313">
              <a:buFont typeface="Arial" panose="020B0604020202020204" pitchFamily="34" charset="0"/>
              <a:buChar char="•"/>
            </a:pPr>
            <a:endParaRPr lang="en-US" sz="200" dirty="0">
              <a:latin typeface="Calibri" panose="020F0502020204030204" pitchFamily="34" charset="0"/>
              <a:cs typeface="Calibri" panose="020F0502020204030204" pitchFamily="34" charset="0"/>
            </a:endParaRPr>
          </a:p>
          <a:p>
            <a:pPr marL="214313" indent="-214313">
              <a:buFont typeface="Arial" panose="020B0604020202020204" pitchFamily="34" charset="0"/>
              <a:buChar char="•"/>
            </a:pPr>
            <a:r>
              <a:rPr lang="en-US" dirty="0">
                <a:latin typeface="Calibri" panose="020F0502020204030204" pitchFamily="34" charset="0"/>
                <a:cs typeface="Calibri" panose="020F0502020204030204" pitchFamily="34" charset="0"/>
              </a:rPr>
              <a:t>Development of </a:t>
            </a:r>
            <a:r>
              <a:rPr lang="en-US" b="1" dirty="0">
                <a:latin typeface="Calibri" panose="020F0502020204030204" pitchFamily="34" charset="0"/>
                <a:cs typeface="Calibri" panose="020F0502020204030204" pitchFamily="34" charset="0"/>
              </a:rPr>
              <a:t>additive Schwarz </a:t>
            </a:r>
            <a:r>
              <a:rPr lang="en-US" dirty="0">
                <a:latin typeface="Calibri" panose="020F0502020204030204" pitchFamily="34" charset="0"/>
                <a:cs typeface="Calibri" panose="020F0502020204030204" pitchFamily="34" charset="0"/>
              </a:rPr>
              <a:t>variant, which has more potential for parallelization and speed-ups (preliminary FOM-FOM results show promise).</a:t>
            </a:r>
          </a:p>
          <a:p>
            <a:pPr marL="214313" indent="-214313">
              <a:buFont typeface="Arial" panose="020B0604020202020204" pitchFamily="34" charset="0"/>
              <a:buChar char="•"/>
            </a:pPr>
            <a:endParaRPr lang="en-US" sz="200" dirty="0">
              <a:latin typeface="Calibri" panose="020F0502020204030204" pitchFamily="34" charset="0"/>
              <a:cs typeface="Calibri" panose="020F0502020204030204" pitchFamily="34" charset="0"/>
            </a:endParaRPr>
          </a:p>
          <a:p>
            <a:pPr marL="214313" indent="-214313">
              <a:buFont typeface="Arial" panose="020B0604020202020204" pitchFamily="34" charset="0"/>
              <a:buChar char="•"/>
            </a:pPr>
            <a:r>
              <a:rPr lang="en-US" dirty="0">
                <a:latin typeface="Calibri" panose="020F0502020204030204" pitchFamily="34" charset="0"/>
                <a:cs typeface="Calibri" panose="020F0502020204030204" pitchFamily="34" charset="0"/>
              </a:rPr>
              <a:t>Extension of method to </a:t>
            </a:r>
            <a:r>
              <a:rPr lang="en-US" b="1" dirty="0">
                <a:latin typeface="Calibri" panose="020F0502020204030204" pitchFamily="34" charset="0"/>
                <a:cs typeface="Calibri" panose="020F0502020204030204" pitchFamily="34" charset="0"/>
              </a:rPr>
              <a:t>multi-D </a:t>
            </a:r>
            <a:r>
              <a:rPr lang="en-US" dirty="0">
                <a:latin typeface="Calibri" panose="020F0502020204030204" pitchFamily="34" charset="0"/>
                <a:cs typeface="Calibri" panose="020F0502020204030204" pitchFamily="34" charset="0"/>
              </a:rPr>
              <a:t>through newly-developed </a:t>
            </a:r>
            <a:r>
              <a:rPr lang="en-US" b="1" dirty="0">
                <a:latin typeface="Calibri" panose="020F0502020204030204" pitchFamily="34" charset="0"/>
                <a:cs typeface="Calibri" panose="020F0502020204030204" pitchFamily="34" charset="0"/>
              </a:rPr>
              <a:t>Python </a:t>
            </a:r>
            <a:r>
              <a:rPr lang="en-US" dirty="0">
                <a:latin typeface="Calibri" panose="020F0502020204030204" pitchFamily="34" charset="0"/>
                <a:cs typeface="Calibri" panose="020F0502020204030204" pitchFamily="34" charset="0"/>
              </a:rPr>
              <a:t>code, </a:t>
            </a:r>
            <a:r>
              <a:rPr lang="en-US" b="1" dirty="0">
                <a:latin typeface="Calibri" panose="020F0502020204030204" pitchFamily="34" charset="0"/>
                <a:cs typeface="Calibri" panose="020F0502020204030204" pitchFamily="34" charset="0"/>
              </a:rPr>
              <a:t>pressio-demoapps</a:t>
            </a:r>
            <a:r>
              <a:rPr lang="en-US" baseline="30000" dirty="0">
                <a:latin typeface="Calibri" panose="020F0502020204030204" pitchFamily="34" charset="0"/>
                <a:cs typeface="Calibri" panose="020F0502020204030204" pitchFamily="34" charset="0"/>
              </a:rPr>
              <a:t>1</a:t>
            </a:r>
            <a:r>
              <a:rPr lang="en-US" b="1" dirty="0">
                <a:latin typeface="Calibri" panose="020F0502020204030204" pitchFamily="34" charset="0"/>
                <a:cs typeface="Calibri" panose="020F0502020204030204" pitchFamily="34" charset="0"/>
              </a:rPr>
              <a:t>   library</a:t>
            </a:r>
            <a:r>
              <a:rPr lang="en-US" dirty="0">
                <a:latin typeface="Calibri" panose="020F0502020204030204" pitchFamily="34" charset="0"/>
                <a:cs typeface="Calibri" panose="020F0502020204030204" pitchFamily="34" charset="0"/>
              </a:rPr>
              <a:t> and/or </a:t>
            </a:r>
            <a:r>
              <a:rPr lang="en-US" b="1" dirty="0">
                <a:latin typeface="Calibri" panose="020F0502020204030204" pitchFamily="34" charset="0"/>
                <a:cs typeface="Calibri" panose="020F0502020204030204" pitchFamily="34" charset="0"/>
              </a:rPr>
              <a:t>3D solid mechanics Julia code</a:t>
            </a:r>
            <a:r>
              <a:rPr lang="en-US" baseline="30000" dirty="0">
                <a:latin typeface="Calibri" panose="020F0502020204030204" pitchFamily="34" charset="0"/>
                <a:cs typeface="Calibri" panose="020F0502020204030204" pitchFamily="34" charset="0"/>
              </a:rPr>
              <a:t>2</a:t>
            </a:r>
            <a:r>
              <a:rPr lang="en-US" dirty="0">
                <a:latin typeface="Calibri" panose="020F0502020204030204" pitchFamily="34" charset="0"/>
                <a:cs typeface="Calibri" panose="020F0502020204030204" pitchFamily="34" charset="0"/>
              </a:rPr>
              <a:t>.</a:t>
            </a:r>
          </a:p>
          <a:p>
            <a:pPr marL="214313" indent="-214313">
              <a:buFont typeface="Arial" panose="020B0604020202020204" pitchFamily="34" charset="0"/>
              <a:buChar char="•"/>
            </a:pPr>
            <a:endParaRPr lang="en-US" sz="200" dirty="0">
              <a:latin typeface="Calibri" panose="020F0502020204030204" pitchFamily="34" charset="0"/>
              <a:cs typeface="Calibri" panose="020F0502020204030204" pitchFamily="34" charset="0"/>
            </a:endParaRPr>
          </a:p>
          <a:p>
            <a:pPr marL="557213" lvl="1" indent="-214313">
              <a:buFont typeface="Wingdings" panose="05000000000000000000" pitchFamily="2" charset="2"/>
              <a:buChar char="Ø"/>
            </a:pPr>
            <a:r>
              <a:rPr lang="en-US" dirty="0">
                <a:latin typeface="Calibri" panose="020F0502020204030204" pitchFamily="34" charset="0"/>
                <a:cs typeface="Calibri" panose="020F0502020204030204" pitchFamily="34" charset="0"/>
              </a:rPr>
              <a:t>Multi-D implementation requires transfer operators for transmission BCs</a:t>
            </a:r>
          </a:p>
          <a:p>
            <a:pPr marL="557213" lvl="1" indent="-214313">
              <a:buFont typeface="Wingdings" panose="05000000000000000000" pitchFamily="2" charset="2"/>
              <a:buChar char="Ø"/>
            </a:pPr>
            <a:endParaRPr lang="en-US" sz="200" dirty="0">
              <a:latin typeface="Calibri" panose="020F0502020204030204" pitchFamily="34" charset="0"/>
              <a:cs typeface="Calibri" panose="020F0502020204030204" pitchFamily="34" charset="0"/>
            </a:endParaRPr>
          </a:p>
          <a:p>
            <a:pPr marL="214313" indent="-214313">
              <a:buFont typeface="Arial" panose="020B0604020202020204" pitchFamily="34" charset="0"/>
              <a:buChar char="•"/>
            </a:pPr>
            <a:r>
              <a:rPr lang="en-US" b="1" dirty="0">
                <a:latin typeface="Calibri" panose="020F0502020204030204" pitchFamily="34" charset="0"/>
                <a:cs typeface="Calibri" panose="020F0502020204030204" pitchFamily="34" charset="0"/>
              </a:rPr>
              <a:t>Journal publication </a:t>
            </a:r>
            <a:r>
              <a:rPr lang="en-US" dirty="0">
                <a:latin typeface="Calibri" panose="020F0502020204030204" pitchFamily="34" charset="0"/>
                <a:cs typeface="Calibri" panose="020F0502020204030204" pitchFamily="34" charset="0"/>
              </a:rPr>
              <a:t>on results presented here + 2D/3D results.</a:t>
            </a:r>
          </a:p>
          <a:p>
            <a:pPr marL="214313" indent="-214313">
              <a:buFont typeface="Arial" panose="020B0604020202020204" pitchFamily="34" charset="0"/>
              <a:buChar char="•"/>
            </a:pPr>
            <a:endParaRPr lang="en-US" sz="200" dirty="0">
              <a:latin typeface="Calibri" panose="020F0502020204030204" pitchFamily="34" charset="0"/>
              <a:cs typeface="Calibri" panose="020F0502020204030204" pitchFamily="34" charset="0"/>
            </a:endParaRPr>
          </a:p>
          <a:p>
            <a:pPr marL="214313" indent="-214313">
              <a:buFont typeface="Arial" panose="020B0604020202020204" pitchFamily="34" charset="0"/>
              <a:buChar char="•"/>
            </a:pPr>
            <a:r>
              <a:rPr lang="en-US" dirty="0">
                <a:latin typeface="Calibri" panose="020F0502020204030204" pitchFamily="34" charset="0"/>
                <a:cs typeface="Calibri" panose="020F0502020204030204" pitchFamily="34" charset="0"/>
              </a:rPr>
              <a:t>Alternating Schwarz-based coupling of </a:t>
            </a:r>
            <a:r>
              <a:rPr lang="en-US" b="1" dirty="0">
                <a:latin typeface="Calibri" panose="020F0502020204030204" pitchFamily="34" charset="0"/>
                <a:cs typeface="Calibri" panose="020F0502020204030204" pitchFamily="34" charset="0"/>
              </a:rPr>
              <a:t>Physics-Informed Neural Networks (PINNs) </a:t>
            </a:r>
          </a:p>
          <a:p>
            <a:endParaRPr lang="en-US" dirty="0">
              <a:latin typeface="Calibri" panose="020F0502020204030204" pitchFamily="34" charset="0"/>
              <a:cs typeface="Calibri" panose="020F0502020204030204" pitchFamily="34" charset="0"/>
            </a:endParaRPr>
          </a:p>
          <a:p>
            <a:pPr marL="214313" indent="-214313">
              <a:buFont typeface="Arial" panose="020B0604020202020204" pitchFamily="34" charset="0"/>
              <a:buChar char="•"/>
            </a:pPr>
            <a:endParaRPr lang="en-US" dirty="0">
              <a:latin typeface="Calibri" panose="020F0502020204030204" pitchFamily="34" charset="0"/>
              <a:cs typeface="Calibri" panose="020F0502020204030204" pitchFamily="34" charset="0"/>
            </a:endParaRPr>
          </a:p>
        </p:txBody>
      </p:sp>
      <p:sp>
        <p:nvSpPr>
          <p:cNvPr id="7" name="TextBox 6">
            <a:extLst>
              <a:ext uri="{FF2B5EF4-FFF2-40B4-BE49-F238E27FC236}">
                <a16:creationId xmlns:a16="http://schemas.microsoft.com/office/drawing/2014/main" id="{0FD45BFA-544F-4A01-AF55-0BEACD9EBCA1}"/>
              </a:ext>
            </a:extLst>
          </p:cNvPr>
          <p:cNvSpPr txBox="1"/>
          <p:nvPr/>
        </p:nvSpPr>
        <p:spPr>
          <a:xfrm>
            <a:off x="127765" y="3609366"/>
            <a:ext cx="8850183" cy="2800767"/>
          </a:xfrm>
          <a:prstGeom prst="rect">
            <a:avLst/>
          </a:prstGeom>
          <a:noFill/>
        </p:spPr>
        <p:txBody>
          <a:bodyPr wrap="square">
            <a:spAutoFit/>
          </a:bodyPr>
          <a:lstStyle/>
          <a:p>
            <a:r>
              <a:rPr lang="en-US" sz="2000" b="1" dirty="0">
                <a:solidFill>
                  <a:srgbClr val="0070C0"/>
                </a:solidFill>
                <a:latin typeface="Calibri" panose="020F0502020204030204" pitchFamily="34" charset="0"/>
                <a:cs typeface="Calibri" panose="020F0502020204030204" pitchFamily="34" charset="0"/>
              </a:rPr>
              <a:t>Next Steps</a:t>
            </a:r>
          </a:p>
          <a:p>
            <a:endParaRPr lang="en-US" sz="400" dirty="0">
              <a:latin typeface="Calibri" panose="020F0502020204030204" pitchFamily="34" charset="0"/>
              <a:cs typeface="Calibri" panose="020F0502020204030204" pitchFamily="34" charset="0"/>
            </a:endParaRPr>
          </a:p>
          <a:p>
            <a:pPr marL="214313" indent="-214313">
              <a:buFont typeface="Arial" panose="020B0604020202020204" pitchFamily="34" charset="0"/>
              <a:buChar char="•"/>
            </a:pPr>
            <a:r>
              <a:rPr lang="en-US" dirty="0">
                <a:latin typeface="Calibri" panose="020F0502020204030204" pitchFamily="34" charset="0"/>
                <a:cs typeface="Calibri" panose="020F0502020204030204" pitchFamily="34" charset="0"/>
              </a:rPr>
              <a:t>Development of </a:t>
            </a:r>
            <a:r>
              <a:rPr lang="en-US" b="1" dirty="0">
                <a:latin typeface="Calibri" panose="020F0502020204030204" pitchFamily="34" charset="0"/>
                <a:cs typeface="Calibri" panose="020F0502020204030204" pitchFamily="34" charset="0"/>
              </a:rPr>
              <a:t>smart DD approaches </a:t>
            </a:r>
            <a:r>
              <a:rPr lang="en-US" dirty="0">
                <a:latin typeface="Calibri" panose="020F0502020204030204" pitchFamily="34" charset="0"/>
                <a:cs typeface="Calibri" panose="020F0502020204030204" pitchFamily="34" charset="0"/>
              </a:rPr>
              <a:t>based on error indicators, to determine optimal placement of ROM and FOM (including </a:t>
            </a:r>
            <a:r>
              <a:rPr lang="en-US" b="1" dirty="0">
                <a:latin typeface="Calibri" panose="020F0502020204030204" pitchFamily="34" charset="0"/>
                <a:cs typeface="Calibri" panose="020F0502020204030204" pitchFamily="34" charset="0"/>
              </a:rPr>
              <a:t>on-the-fly ROM-FOM switching</a:t>
            </a:r>
            <a:r>
              <a:rPr lang="en-US" dirty="0">
                <a:latin typeface="Calibri" panose="020F0502020204030204" pitchFamily="34" charset="0"/>
                <a:cs typeface="Calibri" panose="020F0502020204030204" pitchFamily="34" charset="0"/>
              </a:rPr>
              <a:t>).</a:t>
            </a:r>
          </a:p>
          <a:p>
            <a:pPr marL="214313" indent="-214313">
              <a:buFont typeface="Arial" panose="020B0604020202020204" pitchFamily="34" charset="0"/>
              <a:buChar char="•"/>
            </a:pPr>
            <a:endParaRPr lang="en-US" sz="200" dirty="0">
              <a:latin typeface="Calibri" panose="020F0502020204030204" pitchFamily="34" charset="0"/>
              <a:cs typeface="Calibri" panose="020F0502020204030204" pitchFamily="34" charset="0"/>
            </a:endParaRPr>
          </a:p>
          <a:p>
            <a:pPr marL="214313" indent="-214313">
              <a:buFont typeface="Arial" panose="020B0604020202020204" pitchFamily="34" charset="0"/>
              <a:buChar char="•"/>
            </a:pPr>
            <a:r>
              <a:rPr lang="en-US" b="1" dirty="0">
                <a:latin typeface="Calibri" panose="020F0502020204030204" pitchFamily="34" charset="0"/>
                <a:cs typeface="Calibri" panose="020F0502020204030204" pitchFamily="34" charset="0"/>
              </a:rPr>
              <a:t>Analysis </a:t>
            </a:r>
            <a:r>
              <a:rPr lang="en-US" dirty="0">
                <a:latin typeface="Calibri" panose="020F0502020204030204" pitchFamily="34" charset="0"/>
                <a:cs typeface="Calibri" panose="020F0502020204030204" pitchFamily="34" charset="0"/>
              </a:rPr>
              <a:t>of method’s convergence properties for non-overlapping and ROM/HROM coupling cases.</a:t>
            </a:r>
          </a:p>
          <a:p>
            <a:pPr marL="214313" indent="-214313">
              <a:buFont typeface="Arial" panose="020B0604020202020204" pitchFamily="34" charset="0"/>
              <a:buChar char="•"/>
            </a:pPr>
            <a:endParaRPr lang="en-US" sz="200" dirty="0">
              <a:latin typeface="Calibri" panose="020F0502020204030204" pitchFamily="34" charset="0"/>
              <a:cs typeface="Calibri" panose="020F0502020204030204" pitchFamily="34" charset="0"/>
            </a:endParaRPr>
          </a:p>
          <a:p>
            <a:pPr marL="214313" indent="-214313">
              <a:buFont typeface="Arial" panose="020B0604020202020204" pitchFamily="34" charset="0"/>
              <a:buChar char="•"/>
            </a:pPr>
            <a:r>
              <a:rPr lang="en-US" dirty="0">
                <a:latin typeface="Calibri" panose="020F0502020204030204" pitchFamily="34" charset="0"/>
                <a:cs typeface="Calibri" panose="020F0502020204030204" pitchFamily="34" charset="0"/>
              </a:rPr>
              <a:t>Extension of coupling approach to </a:t>
            </a:r>
            <a:r>
              <a:rPr lang="en-US" b="1" dirty="0">
                <a:latin typeface="Calibri" panose="020F0502020204030204" pitchFamily="34" charset="0"/>
                <a:cs typeface="Calibri" panose="020F0502020204030204" pitchFamily="34" charset="0"/>
              </a:rPr>
              <a:t>POD modes </a:t>
            </a:r>
            <a:r>
              <a:rPr lang="en-US" dirty="0">
                <a:latin typeface="Calibri" panose="020F0502020204030204" pitchFamily="34" charset="0"/>
                <a:cs typeface="Calibri" panose="020F0502020204030204" pitchFamily="34" charset="0"/>
              </a:rPr>
              <a:t>built from snapshots on </a:t>
            </a:r>
            <a:r>
              <a:rPr lang="en-US" b="1" dirty="0">
                <a:latin typeface="Calibri" panose="020F0502020204030204" pitchFamily="34" charset="0"/>
                <a:cs typeface="Calibri" panose="020F0502020204030204" pitchFamily="34" charset="0"/>
              </a:rPr>
              <a:t>independently-simulated subdomains</a:t>
            </a:r>
            <a:r>
              <a:rPr lang="en-US" dirty="0">
                <a:latin typeface="Calibri" panose="020F0502020204030204" pitchFamily="34" charset="0"/>
                <a:cs typeface="Calibri" panose="020F0502020204030204" pitchFamily="34" charset="0"/>
              </a:rPr>
              <a:t>.</a:t>
            </a:r>
          </a:p>
          <a:p>
            <a:pPr marL="214313" indent="-214313">
              <a:buFont typeface="Arial" panose="020B0604020202020204" pitchFamily="34" charset="0"/>
              <a:buChar char="•"/>
            </a:pPr>
            <a:endParaRPr lang="en-US" sz="200" dirty="0">
              <a:latin typeface="Calibri" panose="020F0502020204030204" pitchFamily="34" charset="0"/>
              <a:cs typeface="Calibri" panose="020F0502020204030204" pitchFamily="34" charset="0"/>
            </a:endParaRPr>
          </a:p>
          <a:p>
            <a:pPr marL="214313" indent="-214313">
              <a:buFont typeface="Arial" panose="020B0604020202020204" pitchFamily="34" charset="0"/>
              <a:buChar char="•"/>
            </a:pPr>
            <a:r>
              <a:rPr lang="en-US" dirty="0">
                <a:latin typeface="Calibri" panose="020F0502020204030204" pitchFamily="34" charset="0"/>
                <a:cs typeface="Calibri" panose="020F0502020204030204" pitchFamily="34" charset="0"/>
              </a:rPr>
              <a:t>Application to </a:t>
            </a:r>
            <a:r>
              <a:rPr lang="en-US" b="1" dirty="0">
                <a:latin typeface="Calibri" panose="020F0502020204030204" pitchFamily="34" charset="0"/>
                <a:cs typeface="Calibri" panose="020F0502020204030204" pitchFamily="34" charset="0"/>
              </a:rPr>
              <a:t>other problems</a:t>
            </a:r>
            <a:r>
              <a:rPr lang="en-US" dirty="0">
                <a:latin typeface="Calibri" panose="020F0502020204030204" pitchFamily="34" charset="0"/>
                <a:cs typeface="Calibri" panose="020F0502020204030204" pitchFamily="34" charset="0"/>
              </a:rPr>
              <a:t>, including </a:t>
            </a:r>
            <a:r>
              <a:rPr lang="en-US" b="1" dirty="0">
                <a:latin typeface="Calibri" panose="020F0502020204030204" pitchFamily="34" charset="0"/>
                <a:cs typeface="Calibri" panose="020F0502020204030204" pitchFamily="34" charset="0"/>
              </a:rPr>
              <a:t>multi-physics problems</a:t>
            </a:r>
            <a:r>
              <a:rPr lang="en-US" dirty="0">
                <a:latin typeface="Calibri" panose="020F0502020204030204" pitchFamily="34" charset="0"/>
                <a:cs typeface="Calibri" panose="020F0502020204030204" pitchFamily="34" charset="0"/>
              </a:rPr>
              <a:t>.</a:t>
            </a:r>
          </a:p>
          <a:p>
            <a:pPr marL="214313" indent="-214313">
              <a:buFont typeface="Arial" panose="020B0604020202020204" pitchFamily="34" charset="0"/>
              <a:buChar char="•"/>
            </a:pPr>
            <a:endParaRPr lang="en-US" sz="200" dirty="0">
              <a:latin typeface="Calibri" panose="020F0502020204030204" pitchFamily="34" charset="0"/>
              <a:cs typeface="Calibri" panose="020F0502020204030204" pitchFamily="34" charset="0"/>
            </a:endParaRPr>
          </a:p>
          <a:p>
            <a:pPr marL="214313" indent="-214313">
              <a:buFont typeface="Arial" panose="020B0604020202020204" pitchFamily="34" charset="0"/>
              <a:buChar char="•"/>
            </a:pPr>
            <a:r>
              <a:rPr lang="en-US" b="1" dirty="0">
                <a:latin typeface="Calibri" panose="020F0502020204030204" pitchFamily="34" charset="0"/>
                <a:cs typeface="Calibri" panose="020F0502020204030204" pitchFamily="34" charset="0"/>
              </a:rPr>
              <a:t>Structure-preservation</a:t>
            </a:r>
            <a:r>
              <a:rPr lang="en-US" dirty="0">
                <a:latin typeface="Calibri" panose="020F0502020204030204" pitchFamily="34" charset="0"/>
                <a:cs typeface="Calibri" panose="020F0502020204030204" pitchFamily="34" charset="0"/>
              </a:rPr>
              <a:t> within ROMs and couplings involving ROMs</a:t>
            </a:r>
          </a:p>
        </p:txBody>
      </p:sp>
      <p:sp>
        <p:nvSpPr>
          <p:cNvPr id="8" name="TextBox 7">
            <a:extLst>
              <a:ext uri="{FF2B5EF4-FFF2-40B4-BE49-F238E27FC236}">
                <a16:creationId xmlns:a16="http://schemas.microsoft.com/office/drawing/2014/main" id="{9E7D5F7B-FA7A-48D7-82BE-43C8D7A7C733}"/>
              </a:ext>
            </a:extLst>
          </p:cNvPr>
          <p:cNvSpPr txBox="1"/>
          <p:nvPr/>
        </p:nvSpPr>
        <p:spPr>
          <a:xfrm>
            <a:off x="-26347" y="6569967"/>
            <a:ext cx="9170347" cy="307777"/>
          </a:xfrm>
          <a:prstGeom prst="rect">
            <a:avLst/>
          </a:prstGeom>
          <a:noFill/>
        </p:spPr>
        <p:txBody>
          <a:bodyPr wrap="square">
            <a:spAutoFit/>
          </a:bodyPr>
          <a:lstStyle/>
          <a:p>
            <a:r>
              <a:rPr lang="en-US" sz="1400" baseline="30000" dirty="0">
                <a:solidFill>
                  <a:schemeClr val="bg1"/>
                </a:solidFill>
                <a:latin typeface="Calibri" panose="020F0502020204030204" pitchFamily="34" charset="0"/>
                <a:cs typeface="Calibri" panose="020F0502020204030204" pitchFamily="34" charset="0"/>
              </a:rPr>
              <a:t>1</a:t>
            </a:r>
            <a:r>
              <a:rPr lang="en-US" sz="1400" dirty="0">
                <a:solidFill>
                  <a:schemeClr val="bg1"/>
                </a:solidFill>
                <a:latin typeface="Calibri" panose="020F0502020204030204" pitchFamily="34" charset="0"/>
                <a:cs typeface="Calibri" panose="020F0502020204030204" pitchFamily="34" charset="0"/>
              </a:rPr>
              <a:t> </a:t>
            </a:r>
            <a:r>
              <a:rPr lang="en-US" sz="1400" dirty="0">
                <a:solidFill>
                  <a:schemeClr val="bg1"/>
                </a:solidFill>
                <a:latin typeface="Calibri" panose="020F0502020204030204" pitchFamily="34" charset="0"/>
                <a:cs typeface="Calibri" panose="020F0502020204030204" pitchFamily="34" charset="0"/>
                <a:hlinkClick r:id="rId2">
                  <a:extLst>
                    <a:ext uri="{A12FA001-AC4F-418D-AE19-62706E023703}">
                      <ahyp:hlinkClr xmlns:ahyp="http://schemas.microsoft.com/office/drawing/2018/hyperlinkcolor" val="tx"/>
                    </a:ext>
                  </a:extLst>
                </a:hlinkClick>
              </a:rPr>
              <a:t>https://github.com/Pressio/pressio-demoapps</a:t>
            </a:r>
            <a:r>
              <a:rPr lang="en-US" sz="1400" dirty="0">
                <a:solidFill>
                  <a:schemeClr val="bg1"/>
                </a:solidFill>
                <a:latin typeface="Calibri" panose="020F0502020204030204" pitchFamily="34" charset="0"/>
                <a:cs typeface="Calibri" panose="020F0502020204030204" pitchFamily="34" charset="0"/>
              </a:rPr>
              <a:t>, </a:t>
            </a:r>
            <a:r>
              <a:rPr lang="en-US" sz="1400" baseline="30000" dirty="0">
                <a:solidFill>
                  <a:schemeClr val="bg1"/>
                </a:solidFill>
                <a:latin typeface="Calibri" panose="020F0502020204030204" pitchFamily="34" charset="0"/>
                <a:cs typeface="Calibri" panose="020F0502020204030204" pitchFamily="34" charset="0"/>
              </a:rPr>
              <a:t>2</a:t>
            </a:r>
            <a:r>
              <a:rPr lang="en-US" sz="1400" dirty="0">
                <a:solidFill>
                  <a:schemeClr val="bg1"/>
                </a:solidFill>
                <a:latin typeface="Calibri" panose="020F0502020204030204" pitchFamily="34" charset="0"/>
                <a:cs typeface="Calibri" panose="020F0502020204030204" pitchFamily="34" charset="0"/>
              </a:rPr>
              <a:t> </a:t>
            </a:r>
            <a:r>
              <a:rPr lang="en-US" sz="1400" dirty="0">
                <a:solidFill>
                  <a:schemeClr val="bg1"/>
                </a:solidFill>
                <a:latin typeface="Calibri" panose="020F0502020204030204" pitchFamily="34" charset="0"/>
                <a:cs typeface="Calibri" panose="020F0502020204030204" pitchFamily="34" charset="0"/>
                <a:hlinkClick r:id="rId3">
                  <a:extLst>
                    <a:ext uri="{A12FA001-AC4F-418D-AE19-62706E023703}">
                      <ahyp:hlinkClr xmlns:ahyp="http://schemas.microsoft.com/office/drawing/2018/hyperlinkcolor" val="tx"/>
                    </a:ext>
                  </a:extLst>
                </a:hlinkClick>
              </a:rPr>
              <a:t>https://github.com/lxmota/norma</a:t>
            </a:r>
            <a:r>
              <a:rPr lang="en-US" sz="1400" dirty="0">
                <a:solidFill>
                  <a:schemeClr val="bg1"/>
                </a:solidFill>
                <a:latin typeface="Calibri" panose="020F0502020204030204" pitchFamily="34" charset="0"/>
                <a:cs typeface="Calibri" panose="020F0502020204030204" pitchFamily="34" charset="0"/>
              </a:rPr>
              <a:t>  </a:t>
            </a:r>
          </a:p>
        </p:txBody>
      </p:sp>
      <p:pic>
        <p:nvPicPr>
          <p:cNvPr id="9" name="Picture 8">
            <a:extLst>
              <a:ext uri="{FF2B5EF4-FFF2-40B4-BE49-F238E27FC236}">
                <a16:creationId xmlns:a16="http://schemas.microsoft.com/office/drawing/2014/main" id="{54F2892B-CAE3-4C36-A4D6-7CFBEC8540F6}"/>
              </a:ext>
            </a:extLst>
          </p:cNvPr>
          <p:cNvPicPr>
            <a:picLocks noChangeAspect="1"/>
          </p:cNvPicPr>
          <p:nvPr/>
        </p:nvPicPr>
        <p:blipFill>
          <a:blip r:embed="rId4"/>
          <a:stretch>
            <a:fillRect/>
          </a:stretch>
        </p:blipFill>
        <p:spPr>
          <a:xfrm>
            <a:off x="7971111" y="2330220"/>
            <a:ext cx="996402" cy="747302"/>
          </a:xfrm>
          <a:prstGeom prst="rect">
            <a:avLst/>
          </a:prstGeom>
        </p:spPr>
      </p:pic>
      <p:pic>
        <p:nvPicPr>
          <p:cNvPr id="10" name="Picture 9">
            <a:extLst>
              <a:ext uri="{FF2B5EF4-FFF2-40B4-BE49-F238E27FC236}">
                <a16:creationId xmlns:a16="http://schemas.microsoft.com/office/drawing/2014/main" id="{1251F6E4-051C-44D2-B30F-4035B93085F2}"/>
              </a:ext>
            </a:extLst>
          </p:cNvPr>
          <p:cNvPicPr>
            <a:picLocks noChangeAspect="1"/>
          </p:cNvPicPr>
          <p:nvPr/>
        </p:nvPicPr>
        <p:blipFill>
          <a:blip r:embed="rId5"/>
          <a:stretch>
            <a:fillRect/>
          </a:stretch>
        </p:blipFill>
        <p:spPr>
          <a:xfrm>
            <a:off x="7038093" y="5438604"/>
            <a:ext cx="1620158" cy="755159"/>
          </a:xfrm>
          <a:prstGeom prst="rect">
            <a:avLst/>
          </a:prstGeom>
        </p:spPr>
      </p:pic>
    </p:spTree>
    <p:extLst>
      <p:ext uri="{BB962C8B-B14F-4D97-AF65-F5344CB8AC3E}">
        <p14:creationId xmlns:p14="http://schemas.microsoft.com/office/powerpoint/2010/main" val="2538122454"/>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8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1"/>
          <p:cNvSpPr txBox="1">
            <a:spLocks/>
          </p:cNvSpPr>
          <p:nvPr/>
        </p:nvSpPr>
        <p:spPr>
          <a:xfrm>
            <a:off x="152400" y="49492"/>
            <a:ext cx="8186271" cy="433589"/>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References – Part 2  </a:t>
            </a:r>
          </a:p>
        </p:txBody>
      </p:sp>
      <p:sp>
        <p:nvSpPr>
          <p:cNvPr id="4" name="TextBox 3"/>
          <p:cNvSpPr txBox="1"/>
          <p:nvPr/>
        </p:nvSpPr>
        <p:spPr>
          <a:xfrm>
            <a:off x="86474" y="725399"/>
            <a:ext cx="8991600" cy="5693866"/>
          </a:xfrm>
          <a:prstGeom prst="rect">
            <a:avLst/>
          </a:prstGeom>
          <a:ln>
            <a:noFill/>
          </a:ln>
        </p:spPr>
        <p:style>
          <a:lnRef idx="2">
            <a:schemeClr val="accent3"/>
          </a:lnRef>
          <a:fillRef idx="1">
            <a:schemeClr val="lt1"/>
          </a:fillRef>
          <a:effectRef idx="0">
            <a:schemeClr val="accent3"/>
          </a:effectRef>
          <a:fontRef idx="minor">
            <a:schemeClr val="dk1"/>
          </a:fontRef>
        </p:style>
        <p:txBody>
          <a:bodyPr wrap="square" rtlCol="0">
            <a:spAutoFit/>
          </a:bodyPr>
          <a:lstStyle/>
          <a:p>
            <a:r>
              <a:rPr lang="en-US" sz="1600" dirty="0">
                <a:solidFill>
                  <a:schemeClr val="tx1"/>
                </a:solidFill>
                <a:latin typeface="Calibri" panose="020F0502020204030204" pitchFamily="34" charset="0"/>
                <a:cs typeface="Calibri" panose="020F0502020204030204" pitchFamily="34" charset="0"/>
              </a:rPr>
              <a:t>[11] M. Gunzburger, J. Peterson, J. Shadid. “Reduced-order modeling of time-dependent PDEs with multiple parameters in the boundary data”</a:t>
            </a:r>
            <a:r>
              <a:rPr lang="en-US" sz="1600" i="1" dirty="0">
                <a:solidFill>
                  <a:schemeClr val="tx1"/>
                </a:solidFill>
                <a:latin typeface="Calibri" panose="020F0502020204030204" pitchFamily="34" charset="0"/>
                <a:cs typeface="Calibri" panose="020F0502020204030204" pitchFamily="34" charset="0"/>
              </a:rPr>
              <a:t>.  CMAME </a:t>
            </a:r>
            <a:r>
              <a:rPr lang="en-US" sz="1600" dirty="0">
                <a:solidFill>
                  <a:schemeClr val="tx1"/>
                </a:solidFill>
                <a:latin typeface="Calibri" panose="020F0502020204030204" pitchFamily="34" charset="0"/>
                <a:cs typeface="Calibri" panose="020F0502020204030204" pitchFamily="34" charset="0"/>
              </a:rPr>
              <a:t>196 (2007) 1030-1047.</a:t>
            </a:r>
          </a:p>
          <a:p>
            <a:endParaRPr lang="en-US" sz="200" dirty="0">
              <a:solidFill>
                <a:schemeClr val="tx1"/>
              </a:solidFill>
              <a:latin typeface="Calibri" panose="020F0502020204030204" pitchFamily="34" charset="0"/>
              <a:cs typeface="Calibri" panose="020F0502020204030204" pitchFamily="34" charset="0"/>
            </a:endParaRPr>
          </a:p>
          <a:p>
            <a:endParaRPr lang="en-US" sz="200" dirty="0">
              <a:solidFill>
                <a:schemeClr val="tx1"/>
              </a:solidFill>
              <a:latin typeface="Calibri" panose="020F0502020204030204" pitchFamily="34" charset="0"/>
              <a:cs typeface="Calibri" panose="020F0502020204030204" pitchFamily="34" charset="0"/>
            </a:endParaRPr>
          </a:p>
          <a:p>
            <a:r>
              <a:rPr lang="en-US" sz="1600" dirty="0">
                <a:solidFill>
                  <a:schemeClr val="tx1"/>
                </a:solidFill>
                <a:latin typeface="Calibri" panose="020F0502020204030204" pitchFamily="34" charset="0"/>
                <a:cs typeface="Calibri" panose="020F0502020204030204" pitchFamily="34" charset="0"/>
              </a:rPr>
              <a:t>[12] C. Hoang, Y. Choi, K. Carlberg. “Domain-decomposition least-squares Petrov–</a:t>
            </a:r>
            <a:r>
              <a:rPr lang="en-US" sz="1600" dirty="0" err="1">
                <a:solidFill>
                  <a:schemeClr val="tx1"/>
                </a:solidFill>
                <a:latin typeface="Calibri" panose="020F0502020204030204" pitchFamily="34" charset="0"/>
                <a:cs typeface="Calibri" panose="020F0502020204030204" pitchFamily="34" charset="0"/>
              </a:rPr>
              <a:t>Galerkin</a:t>
            </a:r>
            <a:r>
              <a:rPr lang="en-US" sz="1600" dirty="0">
                <a:solidFill>
                  <a:schemeClr val="tx1"/>
                </a:solidFill>
                <a:latin typeface="Calibri" panose="020F0502020204030204" pitchFamily="34" charset="0"/>
                <a:cs typeface="Calibri" panose="020F0502020204030204" pitchFamily="34" charset="0"/>
              </a:rPr>
              <a:t> (DD-LSPG) nonlinear model reduction”.  </a:t>
            </a:r>
            <a:r>
              <a:rPr lang="en-US" sz="1600" i="1" dirty="0">
                <a:solidFill>
                  <a:schemeClr val="tx1"/>
                </a:solidFill>
                <a:latin typeface="Calibri" panose="020F0502020204030204" pitchFamily="34" charset="0"/>
                <a:cs typeface="Calibri" panose="020F0502020204030204" pitchFamily="34" charset="0"/>
              </a:rPr>
              <a:t>CMAME</a:t>
            </a:r>
            <a:r>
              <a:rPr lang="en-US" sz="1600" dirty="0">
                <a:solidFill>
                  <a:schemeClr val="tx1"/>
                </a:solidFill>
                <a:latin typeface="Calibri" panose="020F0502020204030204" pitchFamily="34" charset="0"/>
                <a:cs typeface="Calibri" panose="020F0502020204030204" pitchFamily="34" charset="0"/>
              </a:rPr>
              <a:t> 384 (2021) 113997. </a:t>
            </a:r>
          </a:p>
          <a:p>
            <a:endParaRPr lang="en-US" sz="200" dirty="0">
              <a:solidFill>
                <a:schemeClr val="tx1"/>
              </a:solidFill>
              <a:latin typeface="Calibri" panose="020F0502020204030204" pitchFamily="34" charset="0"/>
              <a:cs typeface="Calibri" panose="020F0502020204030204" pitchFamily="34" charset="0"/>
            </a:endParaRPr>
          </a:p>
          <a:p>
            <a:endParaRPr lang="en-US" sz="200" dirty="0">
              <a:solidFill>
                <a:schemeClr val="tx1"/>
              </a:solidFill>
              <a:latin typeface="Calibri" panose="020F0502020204030204" pitchFamily="34" charset="0"/>
              <a:cs typeface="Calibri" panose="020F0502020204030204" pitchFamily="34" charset="0"/>
            </a:endParaRPr>
          </a:p>
          <a:p>
            <a:r>
              <a:rPr lang="en-US" sz="1600" dirty="0">
                <a:solidFill>
                  <a:schemeClr val="tx1"/>
                </a:solidFill>
                <a:latin typeface="Calibri" panose="020F0502020204030204" pitchFamily="34" charset="0"/>
                <a:cs typeface="Calibri" panose="020F0502020204030204" pitchFamily="34" charset="0"/>
              </a:rPr>
              <a:t>[13] K. Smetana, T. Taddei. “Localized model reduction for nonlinear elliptic partial differential equations: localized training, partition of unity, and adaptive enrichment”, </a:t>
            </a:r>
            <a:r>
              <a:rPr lang="en-US" sz="1600" i="1" dirty="0" err="1">
                <a:solidFill>
                  <a:schemeClr val="tx1"/>
                </a:solidFill>
                <a:latin typeface="Calibri" panose="020F0502020204030204" pitchFamily="34" charset="0"/>
                <a:cs typeface="Calibri" panose="020F0502020204030204" pitchFamily="34" charset="0"/>
              </a:rPr>
              <a:t>ArXiV</a:t>
            </a:r>
            <a:r>
              <a:rPr lang="en-US" sz="1600" i="1" dirty="0">
                <a:solidFill>
                  <a:schemeClr val="tx1"/>
                </a:solidFill>
                <a:latin typeface="Calibri" panose="020F0502020204030204" pitchFamily="34" charset="0"/>
                <a:cs typeface="Calibri" panose="020F0502020204030204" pitchFamily="34" charset="0"/>
              </a:rPr>
              <a:t> pre-print</a:t>
            </a:r>
            <a:r>
              <a:rPr lang="en-US" sz="1600" dirty="0">
                <a:solidFill>
                  <a:schemeClr val="tx1"/>
                </a:solidFill>
                <a:latin typeface="Calibri" panose="020F0502020204030204" pitchFamily="34" charset="0"/>
                <a:cs typeface="Calibri" panose="020F0502020204030204" pitchFamily="34" charset="0"/>
              </a:rPr>
              <a:t>, 2022.</a:t>
            </a:r>
          </a:p>
          <a:p>
            <a:endParaRPr lang="en-US" sz="200" dirty="0">
              <a:solidFill>
                <a:schemeClr val="tx1"/>
              </a:solidFill>
              <a:latin typeface="Calibri" panose="020F0502020204030204" pitchFamily="34" charset="0"/>
              <a:cs typeface="Calibri" panose="020F0502020204030204" pitchFamily="34" charset="0"/>
            </a:endParaRPr>
          </a:p>
          <a:p>
            <a:endParaRPr lang="en-US" sz="200" dirty="0">
              <a:solidFill>
                <a:schemeClr val="tx1"/>
              </a:solidFill>
              <a:latin typeface="Calibri" panose="020F0502020204030204" pitchFamily="34" charset="0"/>
              <a:cs typeface="Calibri" panose="020F0502020204030204" pitchFamily="34" charset="0"/>
            </a:endParaRPr>
          </a:p>
          <a:p>
            <a:r>
              <a:rPr lang="en-US" sz="1600" dirty="0">
                <a:solidFill>
                  <a:schemeClr val="tx1"/>
                </a:solidFill>
                <a:latin typeface="Calibri" panose="020F0502020204030204" pitchFamily="34" charset="0"/>
                <a:cs typeface="Calibri" panose="020F0502020204030204" pitchFamily="34" charset="0"/>
              </a:rPr>
              <a:t>[14] C. Farhat, T. Chapman, P. Avery. “Structure-preserving, stability, and accuracy properties of the energy-conserving sampling and weighting method for the hyper reduction of nonlinear finite element dynamic models”, </a:t>
            </a:r>
            <a:r>
              <a:rPr lang="en-US" sz="1600" i="1" dirty="0">
                <a:solidFill>
                  <a:schemeClr val="tx1"/>
                </a:solidFill>
                <a:latin typeface="Calibri" panose="020F0502020204030204" pitchFamily="34" charset="0"/>
                <a:cs typeface="Calibri" panose="020F0502020204030204" pitchFamily="34" charset="0"/>
              </a:rPr>
              <a:t>IJNME</a:t>
            </a:r>
            <a:r>
              <a:rPr lang="en-US" sz="1600" dirty="0">
                <a:solidFill>
                  <a:schemeClr val="tx1"/>
                </a:solidFill>
                <a:latin typeface="Calibri" panose="020F0502020204030204" pitchFamily="34" charset="0"/>
                <a:cs typeface="Calibri" panose="020F0502020204030204" pitchFamily="34" charset="0"/>
              </a:rPr>
              <a:t> 102 (2015) 1077-1110.  </a:t>
            </a:r>
          </a:p>
          <a:p>
            <a:endParaRPr lang="en-US" sz="200" dirty="0">
              <a:solidFill>
                <a:schemeClr val="tx1"/>
              </a:solidFill>
              <a:latin typeface="Calibri" panose="020F0502020204030204" pitchFamily="34" charset="0"/>
              <a:cs typeface="Calibri" panose="020F0502020204030204" pitchFamily="34" charset="0"/>
            </a:endParaRPr>
          </a:p>
          <a:p>
            <a:endParaRPr lang="en-US" sz="200" dirty="0">
              <a:solidFill>
                <a:schemeClr val="tx1"/>
              </a:solidFill>
              <a:latin typeface="Calibri" panose="020F0502020204030204" pitchFamily="34" charset="0"/>
              <a:cs typeface="Calibri" panose="020F0502020204030204" pitchFamily="34" charset="0"/>
            </a:endParaRPr>
          </a:p>
          <a:p>
            <a:r>
              <a:rPr lang="en-US" sz="1600" dirty="0">
                <a:solidFill>
                  <a:schemeClr val="tx1"/>
                </a:solidFill>
                <a:latin typeface="Calibri" panose="020F0502020204030204" pitchFamily="34" charset="0"/>
                <a:cs typeface="Calibri" panose="020F0502020204030204" pitchFamily="34" charset="0"/>
              </a:rPr>
              <a:t>[15] M. Bergmann, A. Ferrero, A. Iollo, E. Lombardi, A. </a:t>
            </a:r>
            <a:r>
              <a:rPr lang="en-US" sz="1600" dirty="0" err="1">
                <a:solidFill>
                  <a:schemeClr val="tx1"/>
                </a:solidFill>
                <a:latin typeface="Calibri" panose="020F0502020204030204" pitchFamily="34" charset="0"/>
                <a:cs typeface="Calibri" panose="020F0502020204030204" pitchFamily="34" charset="0"/>
              </a:rPr>
              <a:t>Scardigli</a:t>
            </a:r>
            <a:r>
              <a:rPr lang="en-US" sz="1600" dirty="0">
                <a:solidFill>
                  <a:schemeClr val="tx1"/>
                </a:solidFill>
                <a:latin typeface="Calibri" panose="020F0502020204030204" pitchFamily="34" charset="0"/>
                <a:cs typeface="Calibri" panose="020F0502020204030204" pitchFamily="34" charset="0"/>
              </a:rPr>
              <a:t>, H. </a:t>
            </a:r>
            <a:r>
              <a:rPr lang="en-US" sz="1600" dirty="0" err="1">
                <a:solidFill>
                  <a:schemeClr val="tx1"/>
                </a:solidFill>
                <a:latin typeface="Calibri" panose="020F0502020204030204" pitchFamily="34" charset="0"/>
                <a:cs typeface="Calibri" panose="020F0502020204030204" pitchFamily="34" charset="0"/>
              </a:rPr>
              <a:t>Telib</a:t>
            </a:r>
            <a:r>
              <a:rPr lang="en-US" sz="1600" dirty="0">
                <a:solidFill>
                  <a:schemeClr val="tx1"/>
                </a:solidFill>
                <a:latin typeface="Calibri" panose="020F0502020204030204" pitchFamily="34" charset="0"/>
                <a:cs typeface="Calibri" panose="020F0502020204030204" pitchFamily="34" charset="0"/>
              </a:rPr>
              <a:t>. “A zonal </a:t>
            </a:r>
            <a:r>
              <a:rPr lang="en-US" sz="1600" dirty="0" err="1">
                <a:solidFill>
                  <a:schemeClr val="tx1"/>
                </a:solidFill>
                <a:latin typeface="Calibri" panose="020F0502020204030204" pitchFamily="34" charset="0"/>
                <a:cs typeface="Calibri" panose="020F0502020204030204" pitchFamily="34" charset="0"/>
              </a:rPr>
              <a:t>Galerkin</a:t>
            </a:r>
            <a:r>
              <a:rPr lang="en-US" sz="1600" dirty="0">
                <a:solidFill>
                  <a:schemeClr val="tx1"/>
                </a:solidFill>
                <a:latin typeface="Calibri" panose="020F0502020204030204" pitchFamily="34" charset="0"/>
                <a:cs typeface="Calibri" panose="020F0502020204030204" pitchFamily="34" charset="0"/>
              </a:rPr>
              <a:t>-free POD model for incompressible flows.”  </a:t>
            </a:r>
            <a:r>
              <a:rPr lang="en-US" sz="1600" i="1" dirty="0">
                <a:solidFill>
                  <a:schemeClr val="tx1"/>
                </a:solidFill>
                <a:latin typeface="Calibri" panose="020F0502020204030204" pitchFamily="34" charset="0"/>
                <a:cs typeface="Calibri" panose="020F0502020204030204" pitchFamily="34" charset="0"/>
              </a:rPr>
              <a:t>JCP</a:t>
            </a:r>
            <a:r>
              <a:rPr lang="en-US" sz="1600" dirty="0">
                <a:solidFill>
                  <a:schemeClr val="tx1"/>
                </a:solidFill>
                <a:latin typeface="Calibri" panose="020F0502020204030204" pitchFamily="34" charset="0"/>
                <a:cs typeface="Calibri" panose="020F0502020204030204" pitchFamily="34" charset="0"/>
              </a:rPr>
              <a:t> 352 (2018) 301-325.</a:t>
            </a:r>
          </a:p>
          <a:p>
            <a:endParaRPr lang="en-US" sz="200" dirty="0">
              <a:solidFill>
                <a:schemeClr val="tx1"/>
              </a:solidFill>
              <a:latin typeface="Calibri" panose="020F0502020204030204" pitchFamily="34" charset="0"/>
              <a:cs typeface="Calibri" panose="020F0502020204030204" pitchFamily="34" charset="0"/>
            </a:endParaRPr>
          </a:p>
          <a:p>
            <a:endParaRPr lang="en-US" sz="200" dirty="0">
              <a:solidFill>
                <a:schemeClr val="tx1"/>
              </a:solidFill>
              <a:latin typeface="Calibri" panose="020F0502020204030204" pitchFamily="34" charset="0"/>
              <a:cs typeface="Calibri" panose="020F0502020204030204" pitchFamily="34" charset="0"/>
            </a:endParaRPr>
          </a:p>
          <a:p>
            <a:r>
              <a:rPr lang="en-US" sz="1600" dirty="0">
                <a:solidFill>
                  <a:schemeClr val="tx1"/>
                </a:solidFill>
                <a:latin typeface="Calibri" panose="020F0502020204030204" pitchFamily="34" charset="0"/>
                <a:cs typeface="Calibri" panose="020F0502020204030204" pitchFamily="34" charset="0"/>
              </a:rPr>
              <a:t>[16] A. Iollo, G. Sambataro, T. Taddei. “</a:t>
            </a:r>
            <a:r>
              <a:rPr lang="en-US" sz="1600" b="0" i="0" dirty="0">
                <a:solidFill>
                  <a:schemeClr val="tx1"/>
                </a:solidFill>
                <a:effectLst/>
                <a:latin typeface="Calibri" panose="020F0502020204030204" pitchFamily="34" charset="0"/>
                <a:cs typeface="Calibri" panose="020F0502020204030204" pitchFamily="34" charset="0"/>
              </a:rPr>
              <a:t>A one-shot overlapping Schwarz method for component-based model reduction: application to nonlinear elasticity”, </a:t>
            </a:r>
            <a:r>
              <a:rPr lang="en-US" sz="1600" b="0" i="1" dirty="0">
                <a:solidFill>
                  <a:schemeClr val="tx1"/>
                </a:solidFill>
                <a:effectLst/>
                <a:latin typeface="Calibri" panose="020F0502020204030204" pitchFamily="34" charset="0"/>
                <a:cs typeface="Calibri" panose="020F0502020204030204" pitchFamily="34" charset="0"/>
              </a:rPr>
              <a:t>CMAME </a:t>
            </a:r>
            <a:r>
              <a:rPr lang="en-US" sz="1600" b="0" i="0" dirty="0">
                <a:solidFill>
                  <a:schemeClr val="tx1"/>
                </a:solidFill>
                <a:effectLst/>
                <a:latin typeface="Calibri" panose="020F0502020204030204" pitchFamily="34" charset="0"/>
                <a:cs typeface="Calibri" panose="020F0502020204030204" pitchFamily="34" charset="0"/>
              </a:rPr>
              <a:t>404 (2023) 115786.  </a:t>
            </a:r>
          </a:p>
          <a:p>
            <a:endParaRPr lang="en-US" sz="200" dirty="0">
              <a:solidFill>
                <a:schemeClr val="tx1"/>
              </a:solidFill>
              <a:latin typeface="Calibri" panose="020F0502020204030204" pitchFamily="34" charset="0"/>
              <a:cs typeface="Calibri" panose="020F0502020204030204" pitchFamily="34" charset="0"/>
            </a:endParaRPr>
          </a:p>
          <a:p>
            <a:endParaRPr lang="en-US" sz="200" dirty="0">
              <a:solidFill>
                <a:schemeClr val="tx1"/>
              </a:solidFill>
              <a:latin typeface="Calibri" panose="020F0502020204030204" pitchFamily="34" charset="0"/>
              <a:cs typeface="Calibri" panose="020F0502020204030204" pitchFamily="34" charset="0"/>
            </a:endParaRPr>
          </a:p>
          <a:p>
            <a:r>
              <a:rPr lang="en-US" sz="1600" dirty="0">
                <a:solidFill>
                  <a:srgbClr val="0070C0"/>
                </a:solidFill>
                <a:latin typeface="Calibri" panose="020F0502020204030204" pitchFamily="34" charset="0"/>
                <a:cs typeface="Calibri" panose="020F0502020204030204" pitchFamily="34" charset="0"/>
              </a:rPr>
              <a:t>[17] </a:t>
            </a:r>
            <a:r>
              <a:rPr lang="en-US" sz="1600" b="0" i="0" dirty="0">
                <a:solidFill>
                  <a:srgbClr val="0070C0"/>
                </a:solidFill>
                <a:effectLst/>
                <a:latin typeface="Calibri" panose="020F0502020204030204" pitchFamily="34" charset="0"/>
                <a:cs typeface="Calibri" panose="020F0502020204030204" pitchFamily="34" charset="0"/>
              </a:rPr>
              <a:t>J. Hoy, </a:t>
            </a:r>
            <a:r>
              <a:rPr lang="en-US" sz="1600" b="1" i="0" dirty="0">
                <a:solidFill>
                  <a:srgbClr val="0070C0"/>
                </a:solidFill>
                <a:effectLst/>
                <a:latin typeface="Calibri" panose="020F0502020204030204" pitchFamily="34" charset="0"/>
                <a:cs typeface="Calibri" panose="020F0502020204030204" pitchFamily="34" charset="0"/>
              </a:rPr>
              <a:t>I. Tezaur</a:t>
            </a:r>
            <a:r>
              <a:rPr lang="en-US" sz="1600" b="0" i="0" dirty="0">
                <a:solidFill>
                  <a:srgbClr val="0070C0"/>
                </a:solidFill>
                <a:effectLst/>
                <a:latin typeface="Calibri" panose="020F0502020204030204" pitchFamily="34" charset="0"/>
                <a:cs typeface="Calibri" panose="020F0502020204030204" pitchFamily="34" charset="0"/>
              </a:rPr>
              <a:t>, A. Mota. "The Schwarz alternating method for multiscale contact mechanics". in </a:t>
            </a:r>
            <a:r>
              <a:rPr lang="en-US" sz="1600" b="0" i="1" dirty="0">
                <a:solidFill>
                  <a:srgbClr val="0070C0"/>
                </a:solidFill>
                <a:effectLst/>
                <a:latin typeface="Calibri" panose="020F0502020204030204" pitchFamily="34" charset="0"/>
                <a:cs typeface="Calibri" panose="020F0502020204030204" pitchFamily="34" charset="0"/>
              </a:rPr>
              <a:t>Computer Science Research Institute Summer Proceedings 2021, </a:t>
            </a:r>
            <a:r>
              <a:rPr lang="en-US" sz="1600" b="0" i="0" dirty="0">
                <a:solidFill>
                  <a:srgbClr val="0070C0"/>
                </a:solidFill>
                <a:effectLst/>
                <a:latin typeface="Calibri" panose="020F0502020204030204" pitchFamily="34" charset="0"/>
                <a:cs typeface="Calibri" panose="020F0502020204030204" pitchFamily="34" charset="0"/>
              </a:rPr>
              <a:t>J.D. Smith and E. Galvan, eds., Technical Report SAND2021-0653R, Sandia National Labs, 360-378, 2021.</a:t>
            </a:r>
          </a:p>
          <a:p>
            <a:endParaRPr lang="en-US" sz="200" dirty="0">
              <a:solidFill>
                <a:srgbClr val="0070C0"/>
              </a:solidFill>
              <a:latin typeface="Calibri" panose="020F0502020204030204" pitchFamily="34" charset="0"/>
              <a:cs typeface="Calibri" panose="020F0502020204030204" pitchFamily="34" charset="0"/>
            </a:endParaRPr>
          </a:p>
          <a:p>
            <a:endParaRPr lang="en-US" sz="200" dirty="0">
              <a:solidFill>
                <a:srgbClr val="0070C0"/>
              </a:solidFill>
              <a:latin typeface="Calibri" panose="020F0502020204030204" pitchFamily="34" charset="0"/>
              <a:cs typeface="Calibri" panose="020F0502020204030204" pitchFamily="34" charset="0"/>
            </a:endParaRPr>
          </a:p>
          <a:p>
            <a:r>
              <a:rPr lang="en-US" sz="1600" dirty="0">
                <a:solidFill>
                  <a:srgbClr val="0070C0"/>
                </a:solidFill>
                <a:latin typeface="Calibri" panose="020F0502020204030204" pitchFamily="34" charset="0"/>
                <a:cs typeface="Calibri" panose="020F0502020204030204" pitchFamily="34" charset="0"/>
              </a:rPr>
              <a:t>[18] </a:t>
            </a:r>
            <a:r>
              <a:rPr lang="en-US" sz="1600" b="0" i="0" dirty="0">
                <a:solidFill>
                  <a:srgbClr val="0070C0"/>
                </a:solidFill>
                <a:effectLst/>
                <a:latin typeface="Calibri" panose="020F0502020204030204" pitchFamily="34" charset="0"/>
                <a:cs typeface="Calibri" panose="020F0502020204030204" pitchFamily="34" charset="0"/>
              </a:rPr>
              <a:t>J. Barnett, </a:t>
            </a:r>
            <a:r>
              <a:rPr lang="en-US" sz="1600" b="1" i="0" dirty="0">
                <a:solidFill>
                  <a:srgbClr val="0070C0"/>
                </a:solidFill>
                <a:effectLst/>
                <a:latin typeface="Calibri" panose="020F0502020204030204" pitchFamily="34" charset="0"/>
                <a:cs typeface="Calibri" panose="020F0502020204030204" pitchFamily="34" charset="0"/>
              </a:rPr>
              <a:t>I. Tezaur</a:t>
            </a:r>
            <a:r>
              <a:rPr lang="en-US" sz="1600" b="0" i="0" dirty="0">
                <a:solidFill>
                  <a:srgbClr val="0070C0"/>
                </a:solidFill>
                <a:effectLst/>
                <a:latin typeface="Calibri" panose="020F0502020204030204" pitchFamily="34" charset="0"/>
                <a:cs typeface="Calibri" panose="020F0502020204030204" pitchFamily="34" charset="0"/>
              </a:rPr>
              <a:t>, A. Mota. "The Schwarz alternating method for the seamless coupling of nonlinear reduced order models and full order models", in </a:t>
            </a:r>
            <a:r>
              <a:rPr lang="en-US" sz="1600" b="0" i="1" dirty="0">
                <a:solidFill>
                  <a:srgbClr val="0070C0"/>
                </a:solidFill>
                <a:effectLst/>
                <a:latin typeface="Calibri" panose="020F0502020204030204" pitchFamily="34" charset="0"/>
                <a:cs typeface="Calibri" panose="020F0502020204030204" pitchFamily="34" charset="0"/>
              </a:rPr>
              <a:t>Computer Science Research Institute Summer Proceedings 2022</a:t>
            </a:r>
            <a:r>
              <a:rPr lang="en-US" sz="1600" b="0" i="0" dirty="0">
                <a:solidFill>
                  <a:srgbClr val="0070C0"/>
                </a:solidFill>
                <a:effectLst/>
                <a:latin typeface="Calibri" panose="020F0502020204030204" pitchFamily="34" charset="0"/>
                <a:cs typeface="Calibri" panose="020F0502020204030204" pitchFamily="34" charset="0"/>
              </a:rPr>
              <a:t>, S.K. Seritan and J.D. Smith, eds., Technical Report SAND2022-10280R, Sandia National Laboratories, 2022, pp. 31-55.</a:t>
            </a:r>
            <a:endParaRPr lang="en-US" sz="1600" dirty="0">
              <a:solidFill>
                <a:srgbClr val="0070C0"/>
              </a:solidFill>
              <a:latin typeface="Calibri" panose="020F0502020204030204" pitchFamily="34" charset="0"/>
              <a:cs typeface="Calibri" panose="020F0502020204030204" pitchFamily="34" charset="0"/>
            </a:endParaRPr>
          </a:p>
          <a:p>
            <a:endParaRPr lang="en-US" sz="1600" dirty="0">
              <a:solidFill>
                <a:srgbClr val="FF0000"/>
              </a:solidFill>
              <a:latin typeface="Calibri" panose="020F0502020204030204" pitchFamily="34" charset="0"/>
              <a:cs typeface="Calibri" panose="020F0502020204030204" pitchFamily="34" charset="0"/>
            </a:endParaRPr>
          </a:p>
        </p:txBody>
      </p:sp>
      <p:sp>
        <p:nvSpPr>
          <p:cNvPr id="2" name="Slide Number Placeholder 1">
            <a:extLst>
              <a:ext uri="{FF2B5EF4-FFF2-40B4-BE49-F238E27FC236}">
                <a16:creationId xmlns:a16="http://schemas.microsoft.com/office/drawing/2014/main" id="{7C77C6F2-569E-4476-BF52-945E8BB57311}"/>
              </a:ext>
            </a:extLst>
          </p:cNvPr>
          <p:cNvSpPr>
            <a:spLocks noGrp="1"/>
          </p:cNvSpPr>
          <p:nvPr>
            <p:ph type="sldNum" sz="quarter" idx="12"/>
          </p:nvPr>
        </p:nvSpPr>
        <p:spPr/>
        <p:txBody>
          <a:bodyPr/>
          <a:lstStyle/>
          <a:p>
            <a:fld id="{A5E55A7B-7854-E145-92D9-B491DF4BAE2D}" type="slidenum">
              <a:rPr lang="en-US" smtClean="0"/>
              <a:pPr/>
              <a:t>87</a:t>
            </a:fld>
            <a:endParaRPr lang="en-US" dirty="0"/>
          </a:p>
        </p:txBody>
      </p:sp>
    </p:spTree>
    <p:extLst>
      <p:ext uri="{BB962C8B-B14F-4D97-AF65-F5344CB8AC3E}">
        <p14:creationId xmlns:p14="http://schemas.microsoft.com/office/powerpoint/2010/main" val="3812937490"/>
      </p:ext>
    </p:extLst>
  </p:cSld>
  <p:clrMapOvr>
    <a:masterClrMapping/>
  </p:clrMapOvr>
</p:sld>
</file>

<file path=ppt/slides/slide8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7" name="Picture 16" descr="A picture containing mosquito net&#10;&#10;Description automatically generated">
            <a:extLst>
              <a:ext uri="{FF2B5EF4-FFF2-40B4-BE49-F238E27FC236}">
                <a16:creationId xmlns:a16="http://schemas.microsoft.com/office/drawing/2014/main" id="{9DBE05A3-B415-49BB-BCB6-2E25CBFD821B}"/>
              </a:ext>
            </a:extLst>
          </p:cNvPr>
          <p:cNvPicPr>
            <a:picLocks noChangeAspect="1"/>
          </p:cNvPicPr>
          <p:nvPr/>
        </p:nvPicPr>
        <p:blipFill>
          <a:blip r:embed="rId2"/>
          <a:stretch>
            <a:fillRect/>
          </a:stretch>
        </p:blipFill>
        <p:spPr>
          <a:xfrm>
            <a:off x="7464171" y="4126489"/>
            <a:ext cx="1442124" cy="2049334"/>
          </a:xfrm>
          <a:prstGeom prst="rect">
            <a:avLst/>
          </a:prstGeom>
        </p:spPr>
      </p:pic>
      <p:sp>
        <p:nvSpPr>
          <p:cNvPr id="2" name="Title 1">
            <a:extLst>
              <a:ext uri="{FF2B5EF4-FFF2-40B4-BE49-F238E27FC236}">
                <a16:creationId xmlns:a16="http://schemas.microsoft.com/office/drawing/2014/main" id="{4B88B1D4-05D8-4A02-B0A7-BBB5BF3C66D9}"/>
              </a:ext>
            </a:extLst>
          </p:cNvPr>
          <p:cNvSpPr>
            <a:spLocks noGrp="1"/>
          </p:cNvSpPr>
          <p:nvPr>
            <p:ph type="title"/>
          </p:nvPr>
        </p:nvSpPr>
        <p:spPr>
          <a:xfrm>
            <a:off x="53511" y="-120519"/>
            <a:ext cx="8229600" cy="991675"/>
          </a:xfrm>
        </p:spPr>
        <p:txBody>
          <a:bodyPr/>
          <a:lstStyle/>
          <a:p>
            <a:r>
              <a:rPr lang="en-US" sz="3600" dirty="0">
                <a:solidFill>
                  <a:schemeClr val="tx1"/>
                </a:solidFill>
                <a:latin typeface="Calibri" panose="020F0502020204030204" pitchFamily="34" charset="0"/>
                <a:cs typeface="Calibri" panose="020F0502020204030204" pitchFamily="34" charset="0"/>
              </a:rPr>
              <a:t>Careers at Sandia National Labs </a:t>
            </a:r>
          </a:p>
        </p:txBody>
      </p:sp>
      <p:sp>
        <p:nvSpPr>
          <p:cNvPr id="3" name="TextBox 2">
            <a:extLst>
              <a:ext uri="{FF2B5EF4-FFF2-40B4-BE49-F238E27FC236}">
                <a16:creationId xmlns:a16="http://schemas.microsoft.com/office/drawing/2014/main" id="{112B5823-19E5-48C9-A2F6-AE16F6D9AF60}"/>
              </a:ext>
            </a:extLst>
          </p:cNvPr>
          <p:cNvSpPr txBox="1"/>
          <p:nvPr/>
        </p:nvSpPr>
        <p:spPr>
          <a:xfrm>
            <a:off x="638564" y="910593"/>
            <a:ext cx="7391400" cy="707886"/>
          </a:xfrm>
          <a:prstGeom prst="rect">
            <a:avLst/>
          </a:prstGeom>
          <a:solidFill>
            <a:srgbClr val="CCFF99"/>
          </a:solidFill>
        </p:spPr>
        <p:txBody>
          <a:bodyPr wrap="square" rtlCol="0">
            <a:spAutoFit/>
          </a:bodyPr>
          <a:lstStyle/>
          <a:p>
            <a:pPr algn="ctr"/>
            <a:r>
              <a:rPr lang="en-US" sz="2000" b="1" u="sng" dirty="0">
                <a:latin typeface="Calibri" panose="020F0502020204030204" pitchFamily="34" charset="0"/>
                <a:cs typeface="Calibri" panose="020F0502020204030204" pitchFamily="34" charset="0"/>
              </a:rPr>
              <a:t>Students:</a:t>
            </a:r>
            <a:r>
              <a:rPr lang="en-US" sz="2000" dirty="0">
                <a:latin typeface="Calibri" panose="020F0502020204030204" pitchFamily="34" charset="0"/>
                <a:cs typeface="Calibri" panose="020F0502020204030204" pitchFamily="34" charset="0"/>
              </a:rPr>
              <a:t> please consider Sandia and other national labs as a potential employer for summer internships and when you graduate! </a:t>
            </a:r>
          </a:p>
        </p:txBody>
      </p:sp>
      <p:sp>
        <p:nvSpPr>
          <p:cNvPr id="11" name="TextBox 10">
            <a:extLst>
              <a:ext uri="{FF2B5EF4-FFF2-40B4-BE49-F238E27FC236}">
                <a16:creationId xmlns:a16="http://schemas.microsoft.com/office/drawing/2014/main" id="{C1000C1E-65E4-435B-9330-42FCB75F5CB1}"/>
              </a:ext>
            </a:extLst>
          </p:cNvPr>
          <p:cNvSpPr txBox="1"/>
          <p:nvPr/>
        </p:nvSpPr>
        <p:spPr>
          <a:xfrm>
            <a:off x="38100" y="5029850"/>
            <a:ext cx="7772400" cy="1323439"/>
          </a:xfrm>
          <a:prstGeom prst="rect">
            <a:avLst/>
          </a:prstGeom>
          <a:noFill/>
        </p:spPr>
        <p:txBody>
          <a:bodyPr wrap="square" rtlCol="0">
            <a:spAutoFit/>
          </a:bodyPr>
          <a:lstStyle/>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Sandia is a </a:t>
            </a:r>
            <a:r>
              <a:rPr lang="en-US" b="1" dirty="0">
                <a:latin typeface="Calibri" panose="020F0502020204030204" pitchFamily="34" charset="0"/>
                <a:cs typeface="Calibri" panose="020F0502020204030204" pitchFamily="34" charset="0"/>
              </a:rPr>
              <a:t>multidisciplinary </a:t>
            </a:r>
            <a:r>
              <a:rPr lang="en-US" dirty="0">
                <a:latin typeface="Calibri" panose="020F0502020204030204" pitchFamily="34" charset="0"/>
                <a:cs typeface="Calibri" panose="020F0502020204030204" pitchFamily="34" charset="0"/>
              </a:rPr>
              <a:t>national lab and Federally Funded Research &amp; Development Center (FFRDC).</a:t>
            </a:r>
          </a:p>
          <a:p>
            <a:pPr marL="285750" indent="-285750">
              <a:buFont typeface="Arial" panose="020B0604020202020204" pitchFamily="34" charset="0"/>
              <a:buChar char="•"/>
            </a:pPr>
            <a:endParaRPr lang="en-US" sz="2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2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Contractor for U.S. DOE’s National Nuclear Security Administration (</a:t>
            </a:r>
            <a:r>
              <a:rPr lang="en-US" b="1" dirty="0">
                <a:latin typeface="Calibri" panose="020F0502020204030204" pitchFamily="34" charset="0"/>
                <a:cs typeface="Calibri" panose="020F0502020204030204" pitchFamily="34" charset="0"/>
              </a:rPr>
              <a:t>NNSA</a:t>
            </a:r>
            <a:r>
              <a:rPr lang="en-US" dirty="0">
                <a:latin typeface="Calibri" panose="020F0502020204030204" pitchFamily="34" charset="0"/>
                <a:cs typeface="Calibri" panose="020F0502020204030204" pitchFamily="34" charset="0"/>
              </a:rPr>
              <a:t>).</a:t>
            </a:r>
          </a:p>
          <a:p>
            <a:pPr marL="285750" indent="-285750">
              <a:buFont typeface="Arial" panose="020B0604020202020204" pitchFamily="34" charset="0"/>
              <a:buChar char="•"/>
            </a:pPr>
            <a:endParaRPr lang="en-US" sz="2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2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b="1" dirty="0">
                <a:latin typeface="Calibri" panose="020F0502020204030204" pitchFamily="34" charset="0"/>
                <a:cs typeface="Calibri" panose="020F0502020204030204" pitchFamily="34" charset="0"/>
              </a:rPr>
              <a:t>Two main sites</a:t>
            </a:r>
            <a:r>
              <a:rPr lang="en-US" dirty="0">
                <a:latin typeface="Calibri" panose="020F0502020204030204" pitchFamily="34" charset="0"/>
                <a:cs typeface="Calibri" panose="020F0502020204030204" pitchFamily="34" charset="0"/>
              </a:rPr>
              <a:t>: Albuquerque, NM and Livermore, CA</a:t>
            </a:r>
          </a:p>
        </p:txBody>
      </p:sp>
      <p:pic>
        <p:nvPicPr>
          <p:cNvPr id="15" name="Picture 14">
            <a:extLst>
              <a:ext uri="{FF2B5EF4-FFF2-40B4-BE49-F238E27FC236}">
                <a16:creationId xmlns:a16="http://schemas.microsoft.com/office/drawing/2014/main" id="{AC7C14C4-8DBA-4422-BE89-AD207518F1C5}"/>
              </a:ext>
            </a:extLst>
          </p:cNvPr>
          <p:cNvPicPr>
            <a:picLocks noChangeAspect="1"/>
          </p:cNvPicPr>
          <p:nvPr/>
        </p:nvPicPr>
        <p:blipFill>
          <a:blip r:embed="rId3"/>
          <a:stretch>
            <a:fillRect/>
          </a:stretch>
        </p:blipFill>
        <p:spPr>
          <a:xfrm>
            <a:off x="5942597" y="2993747"/>
            <a:ext cx="1753603" cy="1888495"/>
          </a:xfrm>
          <a:prstGeom prst="rect">
            <a:avLst/>
          </a:prstGeom>
        </p:spPr>
      </p:pic>
      <p:pic>
        <p:nvPicPr>
          <p:cNvPr id="16" name="Picture 15" descr="A picture containing smoke, train, grass, outdoor&#10;&#10;Description automatically generated">
            <a:extLst>
              <a:ext uri="{FF2B5EF4-FFF2-40B4-BE49-F238E27FC236}">
                <a16:creationId xmlns:a16="http://schemas.microsoft.com/office/drawing/2014/main" id="{701FA633-7F9B-4AF7-A919-375097B5AC38}"/>
              </a:ext>
            </a:extLst>
          </p:cNvPr>
          <p:cNvPicPr>
            <a:picLocks noChangeAspect="1"/>
          </p:cNvPicPr>
          <p:nvPr/>
        </p:nvPicPr>
        <p:blipFill>
          <a:blip r:embed="rId4"/>
          <a:stretch>
            <a:fillRect/>
          </a:stretch>
        </p:blipFill>
        <p:spPr>
          <a:xfrm>
            <a:off x="7277878" y="1828561"/>
            <a:ext cx="1504172" cy="1600439"/>
          </a:xfrm>
          <a:prstGeom prst="rect">
            <a:avLst/>
          </a:prstGeom>
        </p:spPr>
      </p:pic>
      <p:grpSp>
        <p:nvGrpSpPr>
          <p:cNvPr id="20" name="Group 19">
            <a:extLst>
              <a:ext uri="{FF2B5EF4-FFF2-40B4-BE49-F238E27FC236}">
                <a16:creationId xmlns:a16="http://schemas.microsoft.com/office/drawing/2014/main" id="{2A3695D0-619D-430B-8395-55DFD713A8EE}"/>
              </a:ext>
            </a:extLst>
          </p:cNvPr>
          <p:cNvGrpSpPr/>
          <p:nvPr/>
        </p:nvGrpSpPr>
        <p:grpSpPr>
          <a:xfrm>
            <a:off x="381000" y="1695329"/>
            <a:ext cx="5181600" cy="3257671"/>
            <a:chOff x="508183" y="945163"/>
            <a:chExt cx="5421513" cy="3540760"/>
          </a:xfrm>
        </p:grpSpPr>
        <p:grpSp>
          <p:nvGrpSpPr>
            <p:cNvPr id="6" name="Group 5">
              <a:extLst>
                <a:ext uri="{FF2B5EF4-FFF2-40B4-BE49-F238E27FC236}">
                  <a16:creationId xmlns:a16="http://schemas.microsoft.com/office/drawing/2014/main" id="{5DE082D8-8AF2-481E-B36D-BB77FCFD6BAA}"/>
                </a:ext>
              </a:extLst>
            </p:cNvPr>
            <p:cNvGrpSpPr/>
            <p:nvPr/>
          </p:nvGrpSpPr>
          <p:grpSpPr>
            <a:xfrm>
              <a:off x="508183" y="945163"/>
              <a:ext cx="5421513" cy="3540760"/>
              <a:chOff x="409703" y="1068121"/>
              <a:chExt cx="5421513" cy="3540760"/>
            </a:xfrm>
          </p:grpSpPr>
          <p:pic>
            <p:nvPicPr>
              <p:cNvPr id="7" name="Picture 6" descr="Map&#10;&#10;Description automatically generated">
                <a:extLst>
                  <a:ext uri="{FF2B5EF4-FFF2-40B4-BE49-F238E27FC236}">
                    <a16:creationId xmlns:a16="http://schemas.microsoft.com/office/drawing/2014/main" id="{5B965662-CF74-4832-8F64-675196720C08}"/>
                  </a:ext>
                </a:extLst>
              </p:cNvPr>
              <p:cNvPicPr>
                <a:picLocks noChangeAspect="1"/>
              </p:cNvPicPr>
              <p:nvPr/>
            </p:nvPicPr>
            <p:blipFill>
              <a:blip r:embed="rId5"/>
              <a:stretch>
                <a:fillRect/>
              </a:stretch>
            </p:blipFill>
            <p:spPr>
              <a:xfrm>
                <a:off x="409703" y="1068121"/>
                <a:ext cx="5421513" cy="3540760"/>
              </a:xfrm>
              <a:prstGeom prst="rect">
                <a:avLst/>
              </a:prstGeom>
            </p:spPr>
          </p:pic>
          <p:cxnSp>
            <p:nvCxnSpPr>
              <p:cNvPr id="8" name="Straight Connector 7">
                <a:extLst>
                  <a:ext uri="{FF2B5EF4-FFF2-40B4-BE49-F238E27FC236}">
                    <a16:creationId xmlns:a16="http://schemas.microsoft.com/office/drawing/2014/main" id="{DF32918F-ECCA-4AD2-BC74-E8B0A4439EE2}"/>
                  </a:ext>
                </a:extLst>
              </p:cNvPr>
              <p:cNvCxnSpPr>
                <a:cxnSpLocks/>
              </p:cNvCxnSpPr>
              <p:nvPr/>
            </p:nvCxnSpPr>
            <p:spPr>
              <a:xfrm flipH="1">
                <a:off x="730037" y="2634125"/>
                <a:ext cx="693990" cy="51094"/>
              </a:xfrm>
              <a:prstGeom prst="line">
                <a:avLst/>
              </a:prstGeom>
              <a:ln w="19050">
                <a:solidFill>
                  <a:schemeClr val="tx1"/>
                </a:solidFill>
              </a:ln>
            </p:spPr>
            <p:style>
              <a:lnRef idx="1">
                <a:schemeClr val="accent1"/>
              </a:lnRef>
              <a:fillRef idx="0">
                <a:schemeClr val="accent1"/>
              </a:fillRef>
              <a:effectRef idx="0">
                <a:schemeClr val="accent1"/>
              </a:effectRef>
              <a:fontRef idx="minor">
                <a:schemeClr val="tx1"/>
              </a:fontRef>
            </p:style>
          </p:cxnSp>
          <p:cxnSp>
            <p:nvCxnSpPr>
              <p:cNvPr id="9" name="Straight Connector 8">
                <a:extLst>
                  <a:ext uri="{FF2B5EF4-FFF2-40B4-BE49-F238E27FC236}">
                    <a16:creationId xmlns:a16="http://schemas.microsoft.com/office/drawing/2014/main" id="{415A90A9-B2B0-43E1-A008-123D627C923E}"/>
                  </a:ext>
                </a:extLst>
              </p:cNvPr>
              <p:cNvCxnSpPr>
                <a:cxnSpLocks/>
              </p:cNvCxnSpPr>
              <p:nvPr/>
            </p:nvCxnSpPr>
            <p:spPr>
              <a:xfrm>
                <a:off x="1760949" y="2762774"/>
                <a:ext cx="311944" cy="533491"/>
              </a:xfrm>
              <a:prstGeom prst="line">
                <a:avLst/>
              </a:prstGeom>
              <a:ln w="19050">
                <a:solidFill>
                  <a:schemeClr val="tx1"/>
                </a:solidFill>
              </a:ln>
            </p:spPr>
            <p:style>
              <a:lnRef idx="1">
                <a:schemeClr val="accent1"/>
              </a:lnRef>
              <a:fillRef idx="0">
                <a:schemeClr val="accent1"/>
              </a:fillRef>
              <a:effectRef idx="0">
                <a:schemeClr val="accent1"/>
              </a:effectRef>
              <a:fontRef idx="minor">
                <a:schemeClr val="tx1"/>
              </a:fontRef>
            </p:style>
          </p:cxnSp>
          <p:pic>
            <p:nvPicPr>
              <p:cNvPr id="10" name="Picture 9">
                <a:extLst>
                  <a:ext uri="{FF2B5EF4-FFF2-40B4-BE49-F238E27FC236}">
                    <a16:creationId xmlns:a16="http://schemas.microsoft.com/office/drawing/2014/main" id="{F9C5DBC3-D2A3-4FED-B96E-A2AD4171BBAE}"/>
                  </a:ext>
                </a:extLst>
              </p:cNvPr>
              <p:cNvPicPr>
                <a:picLocks noChangeAspect="1"/>
              </p:cNvPicPr>
              <p:nvPr/>
            </p:nvPicPr>
            <p:blipFill>
              <a:blip r:embed="rId6"/>
              <a:stretch>
                <a:fillRect/>
              </a:stretch>
            </p:blipFill>
            <p:spPr>
              <a:xfrm>
                <a:off x="1412291" y="2386943"/>
                <a:ext cx="1006175" cy="402470"/>
              </a:xfrm>
              <a:prstGeom prst="rect">
                <a:avLst/>
              </a:prstGeom>
            </p:spPr>
          </p:pic>
        </p:grpSp>
        <p:sp>
          <p:nvSpPr>
            <p:cNvPr id="18" name="Star: 5 Points 17">
              <a:extLst>
                <a:ext uri="{FF2B5EF4-FFF2-40B4-BE49-F238E27FC236}">
                  <a16:creationId xmlns:a16="http://schemas.microsoft.com/office/drawing/2014/main" id="{4F8E96BA-8ACA-435E-95AD-178008E4C1EF}"/>
                </a:ext>
              </a:extLst>
            </p:cNvPr>
            <p:cNvSpPr/>
            <p:nvPr/>
          </p:nvSpPr>
          <p:spPr>
            <a:xfrm>
              <a:off x="2083621" y="3084455"/>
              <a:ext cx="179291" cy="158872"/>
            </a:xfrm>
            <a:prstGeom prst="star5">
              <a:avLst/>
            </a:prstGeom>
            <a:solidFill>
              <a:schemeClr val="tx2">
                <a:lumMod val="60000"/>
                <a:lumOff val="40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9" name="Star: 5 Points 18">
              <a:extLst>
                <a:ext uri="{FF2B5EF4-FFF2-40B4-BE49-F238E27FC236}">
                  <a16:creationId xmlns:a16="http://schemas.microsoft.com/office/drawing/2014/main" id="{022C3C57-B8C5-4AC6-8F3D-D4186EFA48F4}"/>
                </a:ext>
              </a:extLst>
            </p:cNvPr>
            <p:cNvSpPr/>
            <p:nvPr/>
          </p:nvSpPr>
          <p:spPr>
            <a:xfrm>
              <a:off x="707312" y="2467521"/>
              <a:ext cx="179291" cy="158872"/>
            </a:xfrm>
            <a:prstGeom prst="star5">
              <a:avLst/>
            </a:prstGeom>
            <a:solidFill>
              <a:schemeClr val="tx2">
                <a:lumMod val="60000"/>
                <a:lumOff val="40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21" name="Slide Number Placeholder 3">
            <a:extLst>
              <a:ext uri="{FF2B5EF4-FFF2-40B4-BE49-F238E27FC236}">
                <a16:creationId xmlns:a16="http://schemas.microsoft.com/office/drawing/2014/main" id="{4142F80A-8068-4EFC-8FE1-2565DC2C8FC0}"/>
              </a:ext>
            </a:extLst>
          </p:cNvPr>
          <p:cNvSpPr>
            <a:spLocks noGrp="1"/>
          </p:cNvSpPr>
          <p:nvPr>
            <p:ph type="sldNum" sz="quarter" idx="12"/>
          </p:nvPr>
        </p:nvSpPr>
        <p:spPr>
          <a:xfrm>
            <a:off x="8469312" y="6552884"/>
            <a:ext cx="609600" cy="374650"/>
          </a:xfrm>
        </p:spPr>
        <p:txBody>
          <a:bodyPr/>
          <a:lstStyle/>
          <a:p>
            <a:fld id="{6113E31D-E2AB-40D1-8B51-AFA5AFEF393A}" type="slidenum">
              <a:rPr lang="en-US" smtClean="0"/>
              <a:t>88</a:t>
            </a:fld>
            <a:endParaRPr lang="en-US" dirty="0"/>
          </a:p>
        </p:txBody>
      </p:sp>
    </p:spTree>
    <p:extLst>
      <p:ext uri="{BB962C8B-B14F-4D97-AF65-F5344CB8AC3E}">
        <p14:creationId xmlns:p14="http://schemas.microsoft.com/office/powerpoint/2010/main" val="832309413"/>
      </p:ext>
    </p:extLst>
  </p:cSld>
  <p:clrMapOvr>
    <a:masterClrMapping/>
  </p:clrMapOvr>
</p:sld>
</file>

<file path=ppt/slides/slide8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Box 2">
            <a:extLst>
              <a:ext uri="{FF2B5EF4-FFF2-40B4-BE49-F238E27FC236}">
                <a16:creationId xmlns:a16="http://schemas.microsoft.com/office/drawing/2014/main" id="{112B5823-19E5-48C9-A2F6-AE16F6D9AF60}"/>
              </a:ext>
            </a:extLst>
          </p:cNvPr>
          <p:cNvSpPr txBox="1"/>
          <p:nvPr/>
        </p:nvSpPr>
        <p:spPr>
          <a:xfrm>
            <a:off x="638564" y="910593"/>
            <a:ext cx="7391400" cy="707886"/>
          </a:xfrm>
          <a:prstGeom prst="rect">
            <a:avLst/>
          </a:prstGeom>
          <a:solidFill>
            <a:srgbClr val="CCFF99"/>
          </a:solidFill>
        </p:spPr>
        <p:txBody>
          <a:bodyPr wrap="square" rtlCol="0">
            <a:spAutoFit/>
          </a:bodyPr>
          <a:lstStyle/>
          <a:p>
            <a:pPr algn="ctr"/>
            <a:r>
              <a:rPr lang="en-US" sz="2000" b="1" u="sng" dirty="0">
                <a:latin typeface="Calibri" panose="020F0502020204030204" pitchFamily="34" charset="0"/>
                <a:cs typeface="Calibri" panose="020F0502020204030204" pitchFamily="34" charset="0"/>
              </a:rPr>
              <a:t>Students:</a:t>
            </a:r>
            <a:r>
              <a:rPr lang="en-US" sz="2000" dirty="0">
                <a:latin typeface="Calibri" panose="020F0502020204030204" pitchFamily="34" charset="0"/>
                <a:cs typeface="Calibri" panose="020F0502020204030204" pitchFamily="34" charset="0"/>
              </a:rPr>
              <a:t> please consider Sandia and other national labs as a potential employer for summer internships and when you graduate! </a:t>
            </a:r>
          </a:p>
        </p:txBody>
      </p:sp>
      <p:sp>
        <p:nvSpPr>
          <p:cNvPr id="4" name="TextBox 3">
            <a:extLst>
              <a:ext uri="{FF2B5EF4-FFF2-40B4-BE49-F238E27FC236}">
                <a16:creationId xmlns:a16="http://schemas.microsoft.com/office/drawing/2014/main" id="{651930DF-CED1-4445-8DF9-ECB1733990F8}"/>
              </a:ext>
            </a:extLst>
          </p:cNvPr>
          <p:cNvSpPr txBox="1"/>
          <p:nvPr/>
        </p:nvSpPr>
        <p:spPr>
          <a:xfrm>
            <a:off x="0" y="1671892"/>
            <a:ext cx="8787398" cy="1723549"/>
          </a:xfrm>
          <a:prstGeom prst="rect">
            <a:avLst/>
          </a:prstGeom>
          <a:noFill/>
        </p:spPr>
        <p:txBody>
          <a:bodyPr wrap="square" rtlCol="0">
            <a:spAutoFit/>
          </a:bodyPr>
          <a:lstStyle/>
          <a:p>
            <a:pPr marL="285750" indent="-285750">
              <a:buFont typeface="Arial" panose="020B0604020202020204" pitchFamily="34" charset="0"/>
              <a:buChar char="•"/>
            </a:pPr>
            <a:r>
              <a:rPr lang="en-US" sz="2000" dirty="0">
                <a:latin typeface="Calibri" panose="020F0502020204030204" pitchFamily="34" charset="0"/>
                <a:cs typeface="Calibri" panose="020F0502020204030204" pitchFamily="34" charset="0"/>
              </a:rPr>
              <a:t>Sandia is a </a:t>
            </a:r>
            <a:r>
              <a:rPr lang="en-US" sz="2000" b="1" i="1" dirty="0">
                <a:latin typeface="Calibri" panose="020F0502020204030204" pitchFamily="34" charset="0"/>
                <a:cs typeface="Calibri" panose="020F0502020204030204" pitchFamily="34" charset="0"/>
              </a:rPr>
              <a:t>great</a:t>
            </a:r>
            <a:r>
              <a:rPr lang="en-US" sz="2000" dirty="0">
                <a:latin typeface="Calibri" panose="020F0502020204030204" pitchFamily="34" charset="0"/>
                <a:cs typeface="Calibri" panose="020F0502020204030204" pitchFamily="34" charset="0"/>
              </a:rPr>
              <a:t> place to work! </a:t>
            </a:r>
          </a:p>
          <a:p>
            <a:pPr marL="285750" indent="-285750">
              <a:buFont typeface="Arial" panose="020B0604020202020204" pitchFamily="34" charset="0"/>
              <a:buChar char="•"/>
            </a:pPr>
            <a:endParaRPr lang="en-US" sz="200" dirty="0">
              <a:latin typeface="Calibri" panose="020F0502020204030204" pitchFamily="34" charset="0"/>
              <a:cs typeface="Calibri" panose="020F0502020204030204" pitchFamily="34" charset="0"/>
            </a:endParaRPr>
          </a:p>
          <a:p>
            <a:pPr marL="800100" lvl="1" indent="-342900">
              <a:buFont typeface="Wingdings" panose="05000000000000000000" pitchFamily="2" charset="2"/>
              <a:buChar char="Ø"/>
            </a:pPr>
            <a:r>
              <a:rPr lang="en-US" sz="2000" dirty="0">
                <a:latin typeface="Calibri" panose="020F0502020204030204" pitchFamily="34" charset="0"/>
                <a:cs typeface="Calibri" panose="020F0502020204030204" pitchFamily="34" charset="0"/>
              </a:rPr>
              <a:t>Lots of </a:t>
            </a:r>
            <a:r>
              <a:rPr lang="en-US" sz="2000" b="1" i="1" dirty="0">
                <a:latin typeface="Calibri" panose="020F0502020204030204" pitchFamily="34" charset="0"/>
                <a:cs typeface="Calibri" panose="020F0502020204030204" pitchFamily="34" charset="0"/>
              </a:rPr>
              <a:t>interesting </a:t>
            </a:r>
            <a:r>
              <a:rPr lang="en-US" sz="2000" dirty="0">
                <a:latin typeface="Calibri" panose="020F0502020204030204" pitchFamily="34" charset="0"/>
                <a:cs typeface="Calibri" panose="020F0502020204030204" pitchFamily="34" charset="0"/>
              </a:rPr>
              <a:t>problems that require </a:t>
            </a:r>
            <a:r>
              <a:rPr lang="en-US" sz="2000" b="1" i="1" dirty="0">
                <a:latin typeface="Calibri" panose="020F0502020204030204" pitchFamily="34" charset="0"/>
                <a:cs typeface="Calibri" panose="020F0502020204030204" pitchFamily="34" charset="0"/>
              </a:rPr>
              <a:t>fundamental research </a:t>
            </a:r>
            <a:r>
              <a:rPr lang="en-US" sz="2000" dirty="0">
                <a:latin typeface="Calibri" panose="020F0502020204030204" pitchFamily="34" charset="0"/>
                <a:cs typeface="Calibri" panose="020F0502020204030204" pitchFamily="34" charset="0"/>
              </a:rPr>
              <a:t>in applied math/computational science and impact </a:t>
            </a:r>
            <a:r>
              <a:rPr lang="en-US" sz="2000" b="1" i="1" dirty="0">
                <a:latin typeface="Calibri" panose="020F0502020204030204" pitchFamily="34" charset="0"/>
                <a:cs typeface="Calibri" panose="020F0502020204030204" pitchFamily="34" charset="0"/>
              </a:rPr>
              <a:t>mission-critical applications</a:t>
            </a:r>
            <a:r>
              <a:rPr lang="en-US" sz="2000" dirty="0">
                <a:latin typeface="Calibri" panose="020F0502020204030204" pitchFamily="34" charset="0"/>
                <a:cs typeface="Calibri" panose="020F0502020204030204" pitchFamily="34" charset="0"/>
              </a:rPr>
              <a:t>.</a:t>
            </a:r>
          </a:p>
          <a:p>
            <a:pPr marL="800100" lvl="1" indent="-342900">
              <a:buFont typeface="Wingdings" panose="05000000000000000000" pitchFamily="2" charset="2"/>
              <a:buChar char="Ø"/>
            </a:pPr>
            <a:endParaRPr lang="en-US" sz="400" dirty="0">
              <a:latin typeface="Calibri" panose="020F0502020204030204" pitchFamily="34" charset="0"/>
              <a:cs typeface="Calibri" panose="020F0502020204030204" pitchFamily="34" charset="0"/>
            </a:endParaRPr>
          </a:p>
          <a:p>
            <a:pPr marL="800100" lvl="1" indent="-342900">
              <a:buFont typeface="Wingdings" panose="05000000000000000000" pitchFamily="2" charset="2"/>
              <a:buChar char="Ø"/>
            </a:pPr>
            <a:r>
              <a:rPr lang="en-US" sz="2000" dirty="0">
                <a:latin typeface="Calibri" panose="020F0502020204030204" pitchFamily="34" charset="0"/>
                <a:cs typeface="Calibri" panose="020F0502020204030204" pitchFamily="34" charset="0"/>
              </a:rPr>
              <a:t>Great </a:t>
            </a:r>
            <a:r>
              <a:rPr lang="en-US" sz="2000" b="1" i="1" dirty="0">
                <a:latin typeface="Calibri" panose="020F0502020204030204" pitchFamily="34" charset="0"/>
                <a:cs typeface="Calibri" panose="020F0502020204030204" pitchFamily="34" charset="0"/>
              </a:rPr>
              <a:t>work/life balance</a:t>
            </a:r>
            <a:r>
              <a:rPr lang="en-US" sz="2000" dirty="0">
                <a:latin typeface="Calibri" panose="020F0502020204030204" pitchFamily="34" charset="0"/>
                <a:cs typeface="Calibri" panose="020F0502020204030204" pitchFamily="34" charset="0"/>
              </a:rPr>
              <a:t>.</a:t>
            </a:r>
          </a:p>
          <a:p>
            <a:pPr marL="285750" indent="-285750">
              <a:buFont typeface="Arial" panose="020B0604020202020204" pitchFamily="34" charset="0"/>
              <a:buChar char="•"/>
            </a:pPr>
            <a:endParaRPr lang="en-US" sz="2000" dirty="0">
              <a:latin typeface="Calibri" panose="020F0502020204030204" pitchFamily="34" charset="0"/>
              <a:cs typeface="Calibri" panose="020F0502020204030204" pitchFamily="34" charset="0"/>
            </a:endParaRPr>
          </a:p>
        </p:txBody>
      </p:sp>
      <p:sp>
        <p:nvSpPr>
          <p:cNvPr id="5" name="Rectangle 4">
            <a:extLst>
              <a:ext uri="{FF2B5EF4-FFF2-40B4-BE49-F238E27FC236}">
                <a16:creationId xmlns:a16="http://schemas.microsoft.com/office/drawing/2014/main" id="{B04024B8-1E04-4E36-817D-6D7E908FC246}"/>
              </a:ext>
            </a:extLst>
          </p:cNvPr>
          <p:cNvSpPr/>
          <p:nvPr/>
        </p:nvSpPr>
        <p:spPr>
          <a:xfrm>
            <a:off x="0" y="3131165"/>
            <a:ext cx="5533636" cy="2431435"/>
          </a:xfrm>
          <a:prstGeom prst="rect">
            <a:avLst/>
          </a:prstGeom>
        </p:spPr>
        <p:txBody>
          <a:bodyPr wrap="square">
            <a:spAutoFit/>
          </a:bodyPr>
          <a:lstStyle/>
          <a:p>
            <a:pPr marL="285750" indent="-285750">
              <a:buFont typeface="Arial" panose="020B0604020202020204" pitchFamily="34" charset="0"/>
              <a:buChar char="•"/>
            </a:pPr>
            <a:r>
              <a:rPr lang="en-US" sz="2000" b="1" i="1" dirty="0">
                <a:latin typeface="Calibri" panose="020F0502020204030204" pitchFamily="34" charset="0"/>
                <a:cs typeface="Calibri" panose="020F0502020204030204" pitchFamily="34" charset="0"/>
              </a:rPr>
              <a:t>Opportunities</a:t>
            </a:r>
            <a:r>
              <a:rPr lang="en-US" sz="2000" dirty="0">
                <a:latin typeface="Calibri" panose="020F0502020204030204" pitchFamily="34" charset="0"/>
                <a:cs typeface="Calibri" panose="020F0502020204030204" pitchFamily="34" charset="0"/>
              </a:rPr>
              <a:t> at/with Sandia: </a:t>
            </a:r>
          </a:p>
          <a:p>
            <a:pPr marL="285750" indent="-285750">
              <a:buFont typeface="Arial" panose="020B0604020202020204" pitchFamily="34" charset="0"/>
              <a:buChar char="•"/>
            </a:pPr>
            <a:endParaRPr lang="en-US" sz="200" dirty="0">
              <a:latin typeface="Calibri" panose="020F0502020204030204" pitchFamily="34" charset="0"/>
              <a:cs typeface="Calibri" panose="020F0502020204030204" pitchFamily="34" charset="0"/>
            </a:endParaRPr>
          </a:p>
          <a:p>
            <a:pPr marL="800100" lvl="1" indent="-342900">
              <a:buFont typeface="Wingdings" panose="05000000000000000000" pitchFamily="2" charset="2"/>
              <a:buChar char="Ø"/>
            </a:pPr>
            <a:r>
              <a:rPr lang="en-US" sz="2000" dirty="0">
                <a:latin typeface="Calibri" panose="020F0502020204030204" pitchFamily="34" charset="0"/>
                <a:cs typeface="Calibri" panose="020F0502020204030204" pitchFamily="34" charset="0"/>
              </a:rPr>
              <a:t>Interns (summer, year-round)</a:t>
            </a:r>
          </a:p>
          <a:p>
            <a:pPr marL="800100" lvl="1" indent="-342900">
              <a:buFont typeface="Wingdings" panose="05000000000000000000" pitchFamily="2" charset="2"/>
              <a:buChar char="Ø"/>
            </a:pPr>
            <a:endParaRPr lang="en-US" sz="200" dirty="0">
              <a:latin typeface="Calibri" panose="020F0502020204030204" pitchFamily="34" charset="0"/>
              <a:cs typeface="Calibri" panose="020F0502020204030204" pitchFamily="34" charset="0"/>
            </a:endParaRPr>
          </a:p>
          <a:p>
            <a:pPr marL="800100" lvl="1" indent="-342900">
              <a:buFont typeface="Wingdings" panose="05000000000000000000" pitchFamily="2" charset="2"/>
              <a:buChar char="Ø"/>
            </a:pPr>
            <a:endParaRPr lang="en-US" sz="200" dirty="0">
              <a:latin typeface="Calibri" panose="020F0502020204030204" pitchFamily="34" charset="0"/>
              <a:cs typeface="Calibri" panose="020F0502020204030204" pitchFamily="34" charset="0"/>
            </a:endParaRPr>
          </a:p>
          <a:p>
            <a:pPr marL="800100" lvl="1" indent="-342900">
              <a:buFont typeface="Wingdings" panose="05000000000000000000" pitchFamily="2" charset="2"/>
              <a:buChar char="Ø"/>
            </a:pPr>
            <a:r>
              <a:rPr lang="en-US" sz="2000" dirty="0">
                <a:latin typeface="Calibri" panose="020F0502020204030204" pitchFamily="34" charset="0"/>
                <a:cs typeface="Calibri" panose="020F0502020204030204" pitchFamily="34" charset="0"/>
              </a:rPr>
              <a:t>Post docs</a:t>
            </a:r>
          </a:p>
          <a:p>
            <a:pPr marL="800100" lvl="1" indent="-342900">
              <a:buFont typeface="Wingdings" panose="05000000000000000000" pitchFamily="2" charset="2"/>
              <a:buChar char="Ø"/>
            </a:pPr>
            <a:endParaRPr lang="en-US" sz="200" dirty="0">
              <a:latin typeface="Calibri" panose="020F0502020204030204" pitchFamily="34" charset="0"/>
              <a:cs typeface="Calibri" panose="020F0502020204030204" pitchFamily="34" charset="0"/>
            </a:endParaRPr>
          </a:p>
          <a:p>
            <a:pPr marL="800100" lvl="1" indent="-342900">
              <a:buFont typeface="Wingdings" panose="05000000000000000000" pitchFamily="2" charset="2"/>
              <a:buChar char="Ø"/>
            </a:pPr>
            <a:r>
              <a:rPr lang="en-US" sz="2000" dirty="0">
                <a:latin typeface="Calibri" panose="020F0502020204030204" pitchFamily="34" charset="0"/>
                <a:cs typeface="Calibri" panose="020F0502020204030204" pitchFamily="34" charset="0"/>
              </a:rPr>
              <a:t>Several prestigious post doctoral fellowships (von Neumann, Truman, Hruby, Data Science)</a:t>
            </a:r>
          </a:p>
          <a:p>
            <a:pPr marL="800100" lvl="1" indent="-342900">
              <a:buFont typeface="Wingdings" panose="05000000000000000000" pitchFamily="2" charset="2"/>
              <a:buChar char="Ø"/>
            </a:pPr>
            <a:endParaRPr lang="en-US" sz="400" dirty="0">
              <a:latin typeface="Calibri" panose="020F0502020204030204" pitchFamily="34" charset="0"/>
              <a:cs typeface="Calibri" panose="020F0502020204030204" pitchFamily="34" charset="0"/>
            </a:endParaRPr>
          </a:p>
          <a:p>
            <a:pPr marL="800100" lvl="1" indent="-342900">
              <a:buFont typeface="Wingdings" panose="05000000000000000000" pitchFamily="2" charset="2"/>
              <a:buChar char="Ø"/>
            </a:pPr>
            <a:r>
              <a:rPr lang="en-US" sz="2000" dirty="0">
                <a:latin typeface="Calibri" panose="020F0502020204030204" pitchFamily="34" charset="0"/>
                <a:cs typeface="Calibri" panose="020F0502020204030204" pitchFamily="34" charset="0"/>
              </a:rPr>
              <a:t>Staff </a:t>
            </a:r>
          </a:p>
        </p:txBody>
      </p:sp>
      <p:pic>
        <p:nvPicPr>
          <p:cNvPr id="23" name="Picture 22" descr="A picture containing mountain, outdoor, track, road&#10;&#10;Description automatically generated">
            <a:extLst>
              <a:ext uri="{FF2B5EF4-FFF2-40B4-BE49-F238E27FC236}">
                <a16:creationId xmlns:a16="http://schemas.microsoft.com/office/drawing/2014/main" id="{5B421082-1756-49EB-8A3B-46C029A60983}"/>
              </a:ext>
            </a:extLst>
          </p:cNvPr>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5485991" y="4245538"/>
            <a:ext cx="3301407" cy="1784699"/>
          </a:xfrm>
          <a:prstGeom prst="rect">
            <a:avLst/>
          </a:prstGeom>
        </p:spPr>
      </p:pic>
      <p:pic>
        <p:nvPicPr>
          <p:cNvPr id="25" name="Picture 24">
            <a:extLst>
              <a:ext uri="{FF2B5EF4-FFF2-40B4-BE49-F238E27FC236}">
                <a16:creationId xmlns:a16="http://schemas.microsoft.com/office/drawing/2014/main" id="{EB6AC487-71A5-4EE8-ABFA-F00BD2D0372D}"/>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4535795" y="2851546"/>
            <a:ext cx="4386846" cy="1394093"/>
          </a:xfrm>
          <a:prstGeom prst="rect">
            <a:avLst/>
          </a:prstGeom>
        </p:spPr>
      </p:pic>
      <p:pic>
        <p:nvPicPr>
          <p:cNvPr id="21" name="Picture 20">
            <a:extLst>
              <a:ext uri="{FF2B5EF4-FFF2-40B4-BE49-F238E27FC236}">
                <a16:creationId xmlns:a16="http://schemas.microsoft.com/office/drawing/2014/main" id="{A4296259-0DA4-4257-BE85-E2B37995A8E3}"/>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7495568" y="4192125"/>
            <a:ext cx="1427073" cy="881234"/>
          </a:xfrm>
          <a:prstGeom prst="rect">
            <a:avLst/>
          </a:prstGeom>
        </p:spPr>
      </p:pic>
      <p:sp>
        <p:nvSpPr>
          <p:cNvPr id="26" name="TextBox 25">
            <a:extLst>
              <a:ext uri="{FF2B5EF4-FFF2-40B4-BE49-F238E27FC236}">
                <a16:creationId xmlns:a16="http://schemas.microsoft.com/office/drawing/2014/main" id="{49632F99-782C-4D3D-8DFE-71AA3434F9C7}"/>
              </a:ext>
            </a:extLst>
          </p:cNvPr>
          <p:cNvSpPr txBox="1"/>
          <p:nvPr/>
        </p:nvSpPr>
        <p:spPr>
          <a:xfrm>
            <a:off x="152400" y="5562600"/>
            <a:ext cx="5029200" cy="707886"/>
          </a:xfrm>
          <a:prstGeom prst="rect">
            <a:avLst/>
          </a:prstGeom>
          <a:solidFill>
            <a:srgbClr val="FFCC99"/>
          </a:solidFill>
        </p:spPr>
        <p:txBody>
          <a:bodyPr wrap="square" rtlCol="0">
            <a:spAutoFit/>
          </a:bodyPr>
          <a:lstStyle/>
          <a:p>
            <a:pPr algn="ctr"/>
            <a:r>
              <a:rPr lang="en-US" sz="2000" b="1" i="1" dirty="0">
                <a:latin typeface="Calibri" panose="020F0502020204030204" pitchFamily="34" charset="0"/>
                <a:cs typeface="Calibri" panose="020F0502020204030204" pitchFamily="34" charset="0"/>
              </a:rPr>
              <a:t>Please see:</a:t>
            </a:r>
            <a:r>
              <a:rPr lang="en-US" sz="2000" dirty="0">
                <a:latin typeface="Calibri" panose="020F0502020204030204" pitchFamily="34" charset="0"/>
                <a:cs typeface="Calibri" panose="020F0502020204030204" pitchFamily="34" charset="0"/>
              </a:rPr>
              <a:t> </a:t>
            </a:r>
            <a:r>
              <a:rPr lang="en-US" sz="2000" dirty="0">
                <a:latin typeface="Calibri" panose="020F0502020204030204" pitchFamily="34" charset="0"/>
                <a:cs typeface="Calibri" panose="020F0502020204030204" pitchFamily="34" charset="0"/>
                <a:hlinkClick r:id="rId5"/>
              </a:rPr>
              <a:t>www.sandia.gov/careers</a:t>
            </a:r>
            <a:r>
              <a:rPr lang="en-US" sz="2000" dirty="0">
                <a:latin typeface="Calibri" panose="020F0502020204030204" pitchFamily="34" charset="0"/>
                <a:cs typeface="Calibri" panose="020F0502020204030204" pitchFamily="34" charset="0"/>
              </a:rPr>
              <a:t> for info about current opportunities.</a:t>
            </a:r>
          </a:p>
        </p:txBody>
      </p:sp>
      <p:sp>
        <p:nvSpPr>
          <p:cNvPr id="13" name="Title 1">
            <a:extLst>
              <a:ext uri="{FF2B5EF4-FFF2-40B4-BE49-F238E27FC236}">
                <a16:creationId xmlns:a16="http://schemas.microsoft.com/office/drawing/2014/main" id="{038D6857-9083-411E-987F-385F97164AD7}"/>
              </a:ext>
            </a:extLst>
          </p:cNvPr>
          <p:cNvSpPr>
            <a:spLocks noGrp="1"/>
          </p:cNvSpPr>
          <p:nvPr>
            <p:ph type="title"/>
          </p:nvPr>
        </p:nvSpPr>
        <p:spPr>
          <a:xfrm>
            <a:off x="53511" y="-120519"/>
            <a:ext cx="8229600" cy="991675"/>
          </a:xfrm>
        </p:spPr>
        <p:txBody>
          <a:bodyPr/>
          <a:lstStyle/>
          <a:p>
            <a:r>
              <a:rPr lang="en-US" sz="3600" dirty="0">
                <a:solidFill>
                  <a:schemeClr val="tx1"/>
                </a:solidFill>
                <a:latin typeface="Calibri" panose="020F0502020204030204" pitchFamily="34" charset="0"/>
                <a:cs typeface="Calibri" panose="020F0502020204030204" pitchFamily="34" charset="0"/>
              </a:rPr>
              <a:t>Careers at Sandia National Labs </a:t>
            </a:r>
          </a:p>
        </p:txBody>
      </p:sp>
      <p:sp>
        <p:nvSpPr>
          <p:cNvPr id="14" name="Slide Number Placeholder 3">
            <a:extLst>
              <a:ext uri="{FF2B5EF4-FFF2-40B4-BE49-F238E27FC236}">
                <a16:creationId xmlns:a16="http://schemas.microsoft.com/office/drawing/2014/main" id="{43B4B13F-8D80-46B6-B2BC-E4920A2FCFC2}"/>
              </a:ext>
            </a:extLst>
          </p:cNvPr>
          <p:cNvSpPr>
            <a:spLocks noGrp="1"/>
          </p:cNvSpPr>
          <p:nvPr>
            <p:ph type="sldNum" sz="quarter" idx="12"/>
          </p:nvPr>
        </p:nvSpPr>
        <p:spPr>
          <a:xfrm>
            <a:off x="8469312" y="6552884"/>
            <a:ext cx="609600" cy="374650"/>
          </a:xfrm>
        </p:spPr>
        <p:txBody>
          <a:bodyPr/>
          <a:lstStyle/>
          <a:p>
            <a:fld id="{6113E31D-E2AB-40D1-8B51-AFA5AFEF393A}" type="slidenum">
              <a:rPr lang="en-US" smtClean="0"/>
              <a:t>89</a:t>
            </a:fld>
            <a:endParaRPr lang="en-US" dirty="0"/>
          </a:p>
        </p:txBody>
      </p:sp>
    </p:spTree>
    <p:extLst>
      <p:ext uri="{BB962C8B-B14F-4D97-AF65-F5344CB8AC3E}">
        <p14:creationId xmlns:p14="http://schemas.microsoft.com/office/powerpoint/2010/main" val="3901065038"/>
      </p:ext>
    </p:extLst>
  </p:cSld>
  <p:clrMapOvr>
    <a:masterClrMapping/>
  </p:clrMapOvr>
</p:sld>
</file>

<file path=ppt/slides/slide9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 name="Title 1">
            <a:extLst>
              <a:ext uri="{FF2B5EF4-FFF2-40B4-BE49-F238E27FC236}">
                <a16:creationId xmlns:a16="http://schemas.microsoft.com/office/drawing/2014/main" id="{EBC8A73A-EDFB-488F-BCFB-67221A6DF491}"/>
              </a:ext>
            </a:extLst>
          </p:cNvPr>
          <p:cNvSpPr>
            <a:spLocks noGrp="1"/>
          </p:cNvSpPr>
          <p:nvPr>
            <p:ph type="title"/>
          </p:nvPr>
        </p:nvSpPr>
        <p:spPr>
          <a:xfrm>
            <a:off x="53511" y="-120519"/>
            <a:ext cx="8229600" cy="991675"/>
          </a:xfrm>
        </p:spPr>
        <p:txBody>
          <a:bodyPr/>
          <a:lstStyle/>
          <a:p>
            <a:r>
              <a:rPr lang="en-US" sz="3600" dirty="0">
                <a:solidFill>
                  <a:schemeClr val="tx1"/>
                </a:solidFill>
                <a:latin typeface="Calibri" panose="020F0502020204030204" pitchFamily="34" charset="0"/>
                <a:cs typeface="Calibri" panose="020F0502020204030204" pitchFamily="34" charset="0"/>
              </a:rPr>
              <a:t>Careers at Sandia National Labs </a:t>
            </a:r>
          </a:p>
        </p:txBody>
      </p:sp>
      <p:sp>
        <p:nvSpPr>
          <p:cNvPr id="10" name="Slide Number Placeholder 3">
            <a:extLst>
              <a:ext uri="{FF2B5EF4-FFF2-40B4-BE49-F238E27FC236}">
                <a16:creationId xmlns:a16="http://schemas.microsoft.com/office/drawing/2014/main" id="{A10A7261-F1F2-4A08-95EA-8BC33C379662}"/>
              </a:ext>
            </a:extLst>
          </p:cNvPr>
          <p:cNvSpPr>
            <a:spLocks noGrp="1"/>
          </p:cNvSpPr>
          <p:nvPr>
            <p:ph type="sldNum" sz="quarter" idx="12"/>
          </p:nvPr>
        </p:nvSpPr>
        <p:spPr>
          <a:xfrm>
            <a:off x="8469312" y="6552884"/>
            <a:ext cx="609600" cy="374650"/>
          </a:xfrm>
        </p:spPr>
        <p:txBody>
          <a:bodyPr/>
          <a:lstStyle/>
          <a:p>
            <a:fld id="{6113E31D-E2AB-40D1-8B51-AFA5AFEF393A}" type="slidenum">
              <a:rPr lang="en-US" smtClean="0"/>
              <a:t>90</a:t>
            </a:fld>
            <a:endParaRPr lang="en-US" dirty="0"/>
          </a:p>
        </p:txBody>
      </p:sp>
      <p:pic>
        <p:nvPicPr>
          <p:cNvPr id="6" name="Picture 5">
            <a:extLst>
              <a:ext uri="{FF2B5EF4-FFF2-40B4-BE49-F238E27FC236}">
                <a16:creationId xmlns:a16="http://schemas.microsoft.com/office/drawing/2014/main" id="{EFB4EC17-94B5-4257-9DCD-6DF4AC78E42C}"/>
              </a:ext>
            </a:extLst>
          </p:cNvPr>
          <p:cNvPicPr>
            <a:picLocks noChangeAspect="1"/>
          </p:cNvPicPr>
          <p:nvPr/>
        </p:nvPicPr>
        <p:blipFill>
          <a:blip r:embed="rId2"/>
          <a:stretch>
            <a:fillRect/>
          </a:stretch>
        </p:blipFill>
        <p:spPr>
          <a:xfrm>
            <a:off x="363568" y="2525277"/>
            <a:ext cx="5845997" cy="1376198"/>
          </a:xfrm>
          <a:prstGeom prst="rect">
            <a:avLst/>
          </a:prstGeom>
        </p:spPr>
      </p:pic>
      <p:pic>
        <p:nvPicPr>
          <p:cNvPr id="8" name="Picture 7">
            <a:extLst>
              <a:ext uri="{FF2B5EF4-FFF2-40B4-BE49-F238E27FC236}">
                <a16:creationId xmlns:a16="http://schemas.microsoft.com/office/drawing/2014/main" id="{227F81A2-2C05-44D1-BA8D-BF2BC9457C76}"/>
              </a:ext>
            </a:extLst>
          </p:cNvPr>
          <p:cNvPicPr>
            <a:picLocks noChangeAspect="1"/>
          </p:cNvPicPr>
          <p:nvPr/>
        </p:nvPicPr>
        <p:blipFill>
          <a:blip r:embed="rId3"/>
          <a:stretch>
            <a:fillRect/>
          </a:stretch>
        </p:blipFill>
        <p:spPr>
          <a:xfrm>
            <a:off x="363568" y="3971288"/>
            <a:ext cx="5845997" cy="1378231"/>
          </a:xfrm>
          <a:prstGeom prst="rect">
            <a:avLst/>
          </a:prstGeom>
        </p:spPr>
      </p:pic>
      <p:pic>
        <p:nvPicPr>
          <p:cNvPr id="11" name="Picture 10">
            <a:extLst>
              <a:ext uri="{FF2B5EF4-FFF2-40B4-BE49-F238E27FC236}">
                <a16:creationId xmlns:a16="http://schemas.microsoft.com/office/drawing/2014/main" id="{17F4140A-4A17-40D0-BF54-F1E5386E4A14}"/>
              </a:ext>
            </a:extLst>
          </p:cNvPr>
          <p:cNvPicPr>
            <a:picLocks noChangeAspect="1"/>
          </p:cNvPicPr>
          <p:nvPr/>
        </p:nvPicPr>
        <p:blipFill>
          <a:blip r:embed="rId4"/>
          <a:stretch>
            <a:fillRect/>
          </a:stretch>
        </p:blipFill>
        <p:spPr>
          <a:xfrm>
            <a:off x="360571" y="950040"/>
            <a:ext cx="5845997" cy="1447029"/>
          </a:xfrm>
          <a:prstGeom prst="rect">
            <a:avLst/>
          </a:prstGeom>
        </p:spPr>
      </p:pic>
      <mc:AlternateContent xmlns:mc="http://schemas.openxmlformats.org/markup-compatibility/2006" xmlns:a14="http://schemas.microsoft.com/office/drawing/2010/main">
        <mc:Choice Requires="a14">
          <p:sp>
            <p:nvSpPr>
              <p:cNvPr id="13" name="TextBox 12">
                <a:extLst>
                  <a:ext uri="{FF2B5EF4-FFF2-40B4-BE49-F238E27FC236}">
                    <a16:creationId xmlns:a16="http://schemas.microsoft.com/office/drawing/2014/main" id="{5B357DEC-1747-4D65-A145-2E5C53C83F58}"/>
                  </a:ext>
                </a:extLst>
              </p:cNvPr>
              <p:cNvSpPr txBox="1"/>
              <p:nvPr/>
            </p:nvSpPr>
            <p:spPr>
              <a:xfrm>
                <a:off x="2714211" y="5440169"/>
                <a:ext cx="211596" cy="430887"/>
              </a:xfrm>
              <a:prstGeom prst="rect">
                <a:avLst/>
              </a:prstGeom>
              <a:noFill/>
            </p:spPr>
            <p:txBody>
              <a:bodyPr wrap="none" lIns="0" tIns="0" rIns="0" bIns="0" rtlCol="0">
                <a:spAutoFit/>
              </a:bodyPr>
              <a:lstStyle/>
              <a:p>
                <a:pPr/>
                <a14:m>
                  <m:oMathPara xmlns:m="http://schemas.openxmlformats.org/officeDocument/2006/math">
                    <m:oMathParaPr>
                      <m:jc m:val="centerGroup"/>
                    </m:oMathParaPr>
                    <m:oMath xmlns:m="http://schemas.openxmlformats.org/officeDocument/2006/math">
                      <m:r>
                        <a:rPr lang="en-US" sz="2800" i="1" smtClean="0">
                          <a:latin typeface="Cambria Math" panose="02040503050406030204" pitchFamily="18" charset="0"/>
                          <a:ea typeface="Cambria Math" panose="02040503050406030204" pitchFamily="18" charset="0"/>
                        </a:rPr>
                        <m:t>⋮</m:t>
                      </m:r>
                    </m:oMath>
                  </m:oMathPara>
                </a14:m>
                <a:endParaRPr lang="en-US" sz="2800" dirty="0"/>
              </a:p>
            </p:txBody>
          </p:sp>
        </mc:Choice>
        <mc:Fallback xmlns="">
          <p:sp>
            <p:nvSpPr>
              <p:cNvPr id="13" name="TextBox 12">
                <a:extLst>
                  <a:ext uri="{FF2B5EF4-FFF2-40B4-BE49-F238E27FC236}">
                    <a16:creationId xmlns:a16="http://schemas.microsoft.com/office/drawing/2014/main" id="{5B357DEC-1747-4D65-A145-2E5C53C83F58}"/>
                  </a:ext>
                </a:extLst>
              </p:cNvPr>
              <p:cNvSpPr txBox="1">
                <a:spLocks noRot="1" noChangeAspect="1" noMove="1" noResize="1" noEditPoints="1" noAdjustHandles="1" noChangeArrowheads="1" noChangeShapeType="1" noTextEdit="1"/>
              </p:cNvSpPr>
              <p:nvPr/>
            </p:nvSpPr>
            <p:spPr>
              <a:xfrm>
                <a:off x="2714211" y="5440169"/>
                <a:ext cx="211596" cy="430887"/>
              </a:xfrm>
              <a:prstGeom prst="rect">
                <a:avLst/>
              </a:prstGeom>
              <a:blipFill>
                <a:blip r:embed="rId5"/>
                <a:stretch>
                  <a:fillRect/>
                </a:stretch>
              </a:blipFill>
            </p:spPr>
            <p:txBody>
              <a:bodyPr/>
              <a:lstStyle/>
              <a:p>
                <a:r>
                  <a:rPr lang="en-US">
                    <a:noFill/>
                  </a:rPr>
                  <a:t> </a:t>
                </a:r>
              </a:p>
            </p:txBody>
          </p:sp>
        </mc:Fallback>
      </mc:AlternateContent>
      <p:sp>
        <p:nvSpPr>
          <p:cNvPr id="14" name="TextBox 13">
            <a:extLst>
              <a:ext uri="{FF2B5EF4-FFF2-40B4-BE49-F238E27FC236}">
                <a16:creationId xmlns:a16="http://schemas.microsoft.com/office/drawing/2014/main" id="{8E363AEF-0901-44C7-B270-A5321FAA86BC}"/>
              </a:ext>
            </a:extLst>
          </p:cNvPr>
          <p:cNvSpPr txBox="1"/>
          <p:nvPr/>
        </p:nvSpPr>
        <p:spPr>
          <a:xfrm>
            <a:off x="5870498" y="940969"/>
            <a:ext cx="3026904" cy="1631216"/>
          </a:xfrm>
          <a:prstGeom prst="rect">
            <a:avLst/>
          </a:prstGeom>
          <a:noFill/>
        </p:spPr>
        <p:txBody>
          <a:bodyPr wrap="square" rtlCol="0">
            <a:spAutoFit/>
          </a:bodyPr>
          <a:lstStyle/>
          <a:p>
            <a:pPr algn="ctr"/>
            <a:r>
              <a:rPr lang="en-US" sz="2000" i="1" dirty="0">
                <a:latin typeface="Calibri" panose="020F0502020204030204" pitchFamily="34" charset="0"/>
                <a:cs typeface="Calibri" panose="020F0502020204030204" pitchFamily="34" charset="0"/>
              </a:rPr>
              <a:t>Left: </a:t>
            </a:r>
            <a:r>
              <a:rPr lang="en-US" sz="2000" dirty="0">
                <a:latin typeface="Calibri" panose="020F0502020204030204" pitchFamily="34" charset="0"/>
                <a:cs typeface="Calibri" panose="020F0502020204030204" pitchFamily="34" charset="0"/>
              </a:rPr>
              <a:t>current postings from </a:t>
            </a:r>
            <a:r>
              <a:rPr lang="en-US" sz="2000" dirty="0">
                <a:latin typeface="Calibri" panose="020F0502020204030204" pitchFamily="34" charset="0"/>
                <a:cs typeface="Calibri" panose="020F0502020204030204" pitchFamily="34" charset="0"/>
                <a:hlinkClick r:id="rId6"/>
              </a:rPr>
              <a:t>www.sandia.gov/careers</a:t>
            </a:r>
            <a:r>
              <a:rPr lang="en-US" sz="2000" dirty="0">
                <a:latin typeface="Calibri" panose="020F0502020204030204" pitchFamily="34" charset="0"/>
                <a:cs typeface="Calibri" panose="020F0502020204030204" pitchFamily="34" charset="0"/>
              </a:rPr>
              <a:t>  for Summer 2023.  </a:t>
            </a:r>
            <a:r>
              <a:rPr lang="en-US" sz="2000" b="1" i="1" dirty="0">
                <a:latin typeface="Calibri" panose="020F0502020204030204" pitchFamily="34" charset="0"/>
                <a:cs typeface="Calibri" panose="020F0502020204030204" pitchFamily="34" charset="0"/>
              </a:rPr>
              <a:t>Summer interns are hired by early March.</a:t>
            </a:r>
            <a:r>
              <a:rPr lang="en-US" sz="2000" b="1" dirty="0">
                <a:latin typeface="Calibri" panose="020F0502020204030204" pitchFamily="34" charset="0"/>
                <a:cs typeface="Calibri" panose="020F0502020204030204" pitchFamily="34" charset="0"/>
              </a:rPr>
              <a:t>  </a:t>
            </a:r>
          </a:p>
        </p:txBody>
      </p:sp>
      <p:sp>
        <p:nvSpPr>
          <p:cNvPr id="15" name="Rectangle 14">
            <a:extLst>
              <a:ext uri="{FF2B5EF4-FFF2-40B4-BE49-F238E27FC236}">
                <a16:creationId xmlns:a16="http://schemas.microsoft.com/office/drawing/2014/main" id="{14B25506-BA72-4CFE-912A-7562816EF80E}"/>
              </a:ext>
            </a:extLst>
          </p:cNvPr>
          <p:cNvSpPr/>
          <p:nvPr/>
        </p:nvSpPr>
        <p:spPr>
          <a:xfrm>
            <a:off x="360571" y="871156"/>
            <a:ext cx="5386637" cy="5328671"/>
          </a:xfrm>
          <a:prstGeom prst="rect">
            <a:avLst/>
          </a:prstGeom>
          <a:no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6" name="TextBox 15">
            <a:extLst>
              <a:ext uri="{FF2B5EF4-FFF2-40B4-BE49-F238E27FC236}">
                <a16:creationId xmlns:a16="http://schemas.microsoft.com/office/drawing/2014/main" id="{DA00F5B3-3EAA-4597-A595-554ECB5E2EB4}"/>
              </a:ext>
            </a:extLst>
          </p:cNvPr>
          <p:cNvSpPr txBox="1"/>
          <p:nvPr/>
        </p:nvSpPr>
        <p:spPr>
          <a:xfrm>
            <a:off x="5914754" y="2879220"/>
            <a:ext cx="2938391" cy="2554545"/>
          </a:xfrm>
          <a:prstGeom prst="rect">
            <a:avLst/>
          </a:prstGeom>
          <a:noFill/>
        </p:spPr>
        <p:txBody>
          <a:bodyPr wrap="square" rtlCol="0">
            <a:spAutoFit/>
          </a:bodyPr>
          <a:lstStyle/>
          <a:p>
            <a:pPr algn="ctr"/>
            <a:r>
              <a:rPr lang="en-US" sz="2000" b="1" i="1" dirty="0">
                <a:solidFill>
                  <a:srgbClr val="0070C0"/>
                </a:solidFill>
                <a:latin typeface="Calibri" panose="020F0502020204030204" pitchFamily="34" charset="0"/>
                <a:cs typeface="Calibri" panose="020F0502020204030204" pitchFamily="34" charset="0"/>
              </a:rPr>
              <a:t>I am hiring interns to help with ROM-ROM/ROM-FOM coupling work!  </a:t>
            </a:r>
          </a:p>
          <a:p>
            <a:pPr algn="ctr"/>
            <a:endParaRPr lang="en-US" sz="2000" b="1" i="1" dirty="0">
              <a:solidFill>
                <a:srgbClr val="0070C0"/>
              </a:solidFill>
              <a:latin typeface="Calibri" panose="020F0502020204030204" pitchFamily="34" charset="0"/>
              <a:cs typeface="Calibri" panose="020F0502020204030204" pitchFamily="34" charset="0"/>
            </a:endParaRPr>
          </a:p>
          <a:p>
            <a:pPr algn="ctr"/>
            <a:r>
              <a:rPr lang="en-US" sz="2000" dirty="0">
                <a:latin typeface="Calibri" panose="020F0502020204030204" pitchFamily="34" charset="0"/>
                <a:cs typeface="Calibri" panose="020F0502020204030204" pitchFamily="34" charset="0"/>
              </a:rPr>
              <a:t>If interested, email me (</a:t>
            </a:r>
            <a:r>
              <a:rPr lang="en-US" sz="2000" dirty="0">
                <a:latin typeface="Calibri" panose="020F0502020204030204" pitchFamily="34" charset="0"/>
                <a:cs typeface="Calibri" panose="020F0502020204030204" pitchFamily="34" charset="0"/>
                <a:hlinkClick r:id="rId7"/>
              </a:rPr>
              <a:t>ikalash@sandia.gov</a:t>
            </a:r>
            <a:r>
              <a:rPr lang="en-US" sz="2000" dirty="0">
                <a:latin typeface="Calibri" panose="020F0502020204030204" pitchFamily="34" charset="0"/>
                <a:cs typeface="Calibri" panose="020F0502020204030204" pitchFamily="34" charset="0"/>
              </a:rPr>
              <a:t>)     and apply to the CSRI Internship Posting (left).</a:t>
            </a:r>
          </a:p>
        </p:txBody>
      </p:sp>
      <p:sp>
        <p:nvSpPr>
          <p:cNvPr id="17" name="Star: 5 Points 16">
            <a:extLst>
              <a:ext uri="{FF2B5EF4-FFF2-40B4-BE49-F238E27FC236}">
                <a16:creationId xmlns:a16="http://schemas.microsoft.com/office/drawing/2014/main" id="{613C3E62-54E8-421E-8848-69F324C868CB}"/>
              </a:ext>
            </a:extLst>
          </p:cNvPr>
          <p:cNvSpPr/>
          <p:nvPr/>
        </p:nvSpPr>
        <p:spPr>
          <a:xfrm>
            <a:off x="4325420" y="3032630"/>
            <a:ext cx="575353" cy="519237"/>
          </a:xfrm>
          <a:prstGeom prst="star5">
            <a:avLst/>
          </a:prstGeom>
          <a:solidFill>
            <a:srgbClr val="357977"/>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2429080481"/>
      </p:ext>
    </p:extLst>
  </p:cSld>
  <p:clrMapOvr>
    <a:masterClrMapping/>
  </p:clrMapOvr>
</p:sld>
</file>

<file path=ppt/slides/slide9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1"/>
          <p:cNvSpPr txBox="1">
            <a:spLocks/>
          </p:cNvSpPr>
          <p:nvPr/>
        </p:nvSpPr>
        <p:spPr>
          <a:xfrm>
            <a:off x="2227781" y="2983258"/>
            <a:ext cx="8186271" cy="433589"/>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Start of Backup Slides</a:t>
            </a:r>
          </a:p>
        </p:txBody>
      </p:sp>
      <p:sp>
        <p:nvSpPr>
          <p:cNvPr id="2" name="Slide Number Placeholder 1">
            <a:extLst>
              <a:ext uri="{FF2B5EF4-FFF2-40B4-BE49-F238E27FC236}">
                <a16:creationId xmlns:a16="http://schemas.microsoft.com/office/drawing/2014/main" id="{7C77C6F2-569E-4476-BF52-945E8BB57311}"/>
              </a:ext>
            </a:extLst>
          </p:cNvPr>
          <p:cNvSpPr>
            <a:spLocks noGrp="1"/>
          </p:cNvSpPr>
          <p:nvPr>
            <p:ph type="sldNum" sz="quarter" idx="12"/>
          </p:nvPr>
        </p:nvSpPr>
        <p:spPr/>
        <p:txBody>
          <a:bodyPr/>
          <a:lstStyle/>
          <a:p>
            <a:fld id="{A5E55A7B-7854-E145-92D9-B491DF4BAE2D}" type="slidenum">
              <a:rPr lang="en-US" smtClean="0"/>
              <a:pPr/>
              <a:t>91</a:t>
            </a:fld>
            <a:endParaRPr lang="en-US" dirty="0"/>
          </a:p>
        </p:txBody>
      </p:sp>
    </p:spTree>
    <p:extLst>
      <p:ext uri="{BB962C8B-B14F-4D97-AF65-F5344CB8AC3E}">
        <p14:creationId xmlns:p14="http://schemas.microsoft.com/office/powerpoint/2010/main" val="2362509667"/>
      </p:ext>
    </p:extLst>
  </p:cSld>
  <p:clrMapOvr>
    <a:masterClrMapping/>
  </p:clrMapOvr>
</p:sld>
</file>

<file path=ppt/slides/slide9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28600" y="1485506"/>
            <a:ext cx="4036595" cy="1942570"/>
          </a:xfrm>
          <a:prstGeom prst="rect">
            <a:avLst/>
          </a:prstGeom>
        </p:spPr>
      </p:pic>
      <p:pic>
        <p:nvPicPr>
          <p:cNvPr id="4" name="Picture 3"/>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4758489" y="1765103"/>
            <a:ext cx="4156911" cy="1383377"/>
          </a:xfrm>
          <a:prstGeom prst="rect">
            <a:avLst/>
          </a:prstGeom>
        </p:spPr>
      </p:pic>
      <p:pic>
        <p:nvPicPr>
          <p:cNvPr id="6" name="Picture 5"/>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228600" y="3976728"/>
            <a:ext cx="4036811" cy="1941618"/>
          </a:xfrm>
          <a:prstGeom prst="rect">
            <a:avLst/>
          </a:prstGeom>
        </p:spPr>
      </p:pic>
      <p:pic>
        <p:nvPicPr>
          <p:cNvPr id="7" name="Picture 6"/>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4758488" y="4332980"/>
            <a:ext cx="4156912" cy="1107606"/>
          </a:xfrm>
          <a:prstGeom prst="rect">
            <a:avLst/>
          </a:prstGeom>
        </p:spPr>
      </p:pic>
      <p:sp>
        <p:nvSpPr>
          <p:cNvPr id="10" name="Subtitle 2"/>
          <p:cNvSpPr txBox="1">
            <a:spLocks/>
          </p:cNvSpPr>
          <p:nvPr/>
        </p:nvSpPr>
        <p:spPr bwMode="auto">
          <a:xfrm>
            <a:off x="732015" y="3458695"/>
            <a:ext cx="2991757" cy="337266"/>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400" dirty="0"/>
              <a:t>Full Schwarz</a:t>
            </a:r>
            <a:endParaRPr lang="en-US" sz="1400" i="1" dirty="0"/>
          </a:p>
        </p:txBody>
      </p:sp>
      <p:sp>
        <p:nvSpPr>
          <p:cNvPr id="11" name="Subtitle 2"/>
          <p:cNvSpPr txBox="1">
            <a:spLocks/>
          </p:cNvSpPr>
          <p:nvPr/>
        </p:nvSpPr>
        <p:spPr bwMode="auto">
          <a:xfrm>
            <a:off x="5366180" y="3453645"/>
            <a:ext cx="2991757" cy="337266"/>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400" dirty="0"/>
              <a:t>Modified Schwarz</a:t>
            </a:r>
            <a:endParaRPr lang="en-US" sz="1400" i="1" dirty="0"/>
          </a:p>
        </p:txBody>
      </p:sp>
      <p:sp>
        <p:nvSpPr>
          <p:cNvPr id="13" name="Subtitle 2"/>
          <p:cNvSpPr txBox="1">
            <a:spLocks/>
          </p:cNvSpPr>
          <p:nvPr/>
        </p:nvSpPr>
        <p:spPr bwMode="auto">
          <a:xfrm>
            <a:off x="751018" y="6005457"/>
            <a:ext cx="2991757" cy="337266"/>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400" dirty="0"/>
              <a:t>Inexact Schwarz</a:t>
            </a:r>
            <a:endParaRPr lang="en-US" sz="1400" i="1" dirty="0"/>
          </a:p>
        </p:txBody>
      </p:sp>
      <p:sp>
        <p:nvSpPr>
          <p:cNvPr id="14" name="Subtitle 2"/>
          <p:cNvSpPr txBox="1">
            <a:spLocks/>
          </p:cNvSpPr>
          <p:nvPr/>
        </p:nvSpPr>
        <p:spPr bwMode="auto">
          <a:xfrm>
            <a:off x="5324069" y="6005457"/>
            <a:ext cx="2991757" cy="337266"/>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400" dirty="0"/>
              <a:t>Monolithic Schwarz</a:t>
            </a:r>
            <a:endParaRPr lang="en-US" sz="1400" i="1" dirty="0"/>
          </a:p>
        </p:txBody>
      </p:sp>
      <p:sp>
        <p:nvSpPr>
          <p:cNvPr id="12" name="TextBox 11"/>
          <p:cNvSpPr txBox="1"/>
          <p:nvPr/>
        </p:nvSpPr>
        <p:spPr>
          <a:xfrm>
            <a:off x="24874" y="6528816"/>
            <a:ext cx="9124353" cy="307777"/>
          </a:xfrm>
          <a:prstGeom prst="rect">
            <a:avLst/>
          </a:prstGeom>
          <a:noFill/>
        </p:spPr>
        <p:txBody>
          <a:bodyPr wrap="square" rtlCol="0">
            <a:spAutoFit/>
          </a:bodyPr>
          <a:lstStyle/>
          <a:p>
            <a:r>
              <a:rPr lang="en-US" sz="1400" dirty="0">
                <a:solidFill>
                  <a:schemeClr val="bg1"/>
                </a:solidFill>
                <a:latin typeface="Calibri" panose="020F0502020204030204" pitchFamily="34" charset="0"/>
              </a:rPr>
              <a:t>*A. Mota, </a:t>
            </a:r>
            <a:r>
              <a:rPr lang="en-US" sz="1400" b="1" dirty="0">
                <a:solidFill>
                  <a:schemeClr val="bg1"/>
                </a:solidFill>
                <a:latin typeface="Calibri" panose="020F0502020204030204" pitchFamily="34" charset="0"/>
              </a:rPr>
              <a:t>I. Tezaur</a:t>
            </a:r>
            <a:r>
              <a:rPr lang="en-US" sz="1400" dirty="0">
                <a:solidFill>
                  <a:schemeClr val="bg1"/>
                </a:solidFill>
                <a:latin typeface="Calibri" panose="020F0502020204030204" pitchFamily="34" charset="0"/>
              </a:rPr>
              <a:t>, C. Alleman. "The Schwarz Alternating Method in Solid Mechanics", </a:t>
            </a:r>
            <a:r>
              <a:rPr lang="en-US" sz="1400" i="1" dirty="0">
                <a:solidFill>
                  <a:schemeClr val="bg1"/>
                </a:solidFill>
                <a:latin typeface="Calibri" panose="020F0502020204030204" pitchFamily="34" charset="0"/>
              </a:rPr>
              <a:t>CMAME</a:t>
            </a:r>
            <a:r>
              <a:rPr lang="en-US" sz="1400" dirty="0">
                <a:solidFill>
                  <a:schemeClr val="bg1"/>
                </a:solidFill>
                <a:latin typeface="Calibri" panose="020F0502020204030204" pitchFamily="34" charset="0"/>
              </a:rPr>
              <a:t> </a:t>
            </a:r>
            <a:r>
              <a:rPr lang="en-US" sz="1400" dirty="0">
                <a:solidFill>
                  <a:schemeClr val="bg1"/>
                </a:solidFill>
                <a:latin typeface="Calibri" panose="020F0502020204030204" pitchFamily="34" charset="0"/>
                <a:cs typeface="Calibri" panose="020F0502020204030204" pitchFamily="34" charset="0"/>
              </a:rPr>
              <a:t>319 (2017), 19-51.</a:t>
            </a:r>
            <a:endParaRPr lang="en-US" sz="1400" dirty="0">
              <a:solidFill>
                <a:schemeClr val="bg1"/>
              </a:solidFill>
            </a:endParaRPr>
          </a:p>
        </p:txBody>
      </p:sp>
      <p:sp>
        <p:nvSpPr>
          <p:cNvPr id="15" name="Title 1">
            <a:extLst>
              <a:ext uri="{FF2B5EF4-FFF2-40B4-BE49-F238E27FC236}">
                <a16:creationId xmlns:a16="http://schemas.microsoft.com/office/drawing/2014/main" id="{5B0E02B0-ECC1-4BA7-9FA3-E9791E2162E6}"/>
              </a:ext>
            </a:extLst>
          </p:cNvPr>
          <p:cNvSpPr txBox="1">
            <a:spLocks/>
          </p:cNvSpPr>
          <p:nvPr/>
        </p:nvSpPr>
        <p:spPr>
          <a:xfrm>
            <a:off x="172275" y="164645"/>
            <a:ext cx="8186271" cy="45881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Appendix. Four Variants* of Schwarz</a:t>
            </a:r>
          </a:p>
        </p:txBody>
      </p:sp>
      <p:sp>
        <p:nvSpPr>
          <p:cNvPr id="3" name="Slide Number Placeholder 2">
            <a:extLst>
              <a:ext uri="{FF2B5EF4-FFF2-40B4-BE49-F238E27FC236}">
                <a16:creationId xmlns:a16="http://schemas.microsoft.com/office/drawing/2014/main" id="{8D001A68-F880-4331-B10A-B40163B78AEB}"/>
              </a:ext>
            </a:extLst>
          </p:cNvPr>
          <p:cNvSpPr>
            <a:spLocks noGrp="1"/>
          </p:cNvSpPr>
          <p:nvPr>
            <p:ph type="sldNum" sz="quarter" idx="12"/>
          </p:nvPr>
        </p:nvSpPr>
        <p:spPr/>
        <p:txBody>
          <a:bodyPr/>
          <a:lstStyle/>
          <a:p>
            <a:fld id="{A5E55A7B-7854-E145-92D9-B491DF4BAE2D}" type="slidenum">
              <a:rPr lang="en-US" smtClean="0"/>
              <a:pPr/>
              <a:t>92</a:t>
            </a:fld>
            <a:endParaRPr lang="en-US" dirty="0"/>
          </a:p>
        </p:txBody>
      </p:sp>
    </p:spTree>
    <p:extLst>
      <p:ext uri="{BB962C8B-B14F-4D97-AF65-F5344CB8AC3E}">
        <p14:creationId xmlns:p14="http://schemas.microsoft.com/office/powerpoint/2010/main" val="2319844735"/>
      </p:ext>
    </p:extLst>
  </p:cSld>
  <p:clrMapOvr>
    <a:masterClrMapping/>
  </p:clrMapOvr>
</p:sld>
</file>

<file path=ppt/slides/slide9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172275" y="164645"/>
            <a:ext cx="8186271" cy="45881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Appendix. Four Variants* of Schwarz</a:t>
            </a:r>
          </a:p>
        </p:txBody>
      </p:sp>
      <p:pic>
        <p:nvPicPr>
          <p:cNvPr id="2" name="Picture 1"/>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28600" y="1485506"/>
            <a:ext cx="4036595" cy="1942570"/>
          </a:xfrm>
          <a:prstGeom prst="rect">
            <a:avLst/>
          </a:prstGeom>
        </p:spPr>
      </p:pic>
      <p:pic>
        <p:nvPicPr>
          <p:cNvPr id="4" name="Picture 3"/>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4758489" y="1765103"/>
            <a:ext cx="4156911" cy="1383377"/>
          </a:xfrm>
          <a:prstGeom prst="rect">
            <a:avLst/>
          </a:prstGeom>
        </p:spPr>
      </p:pic>
      <p:pic>
        <p:nvPicPr>
          <p:cNvPr id="6" name="Picture 5"/>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228600" y="3976728"/>
            <a:ext cx="4036811" cy="1941618"/>
          </a:xfrm>
          <a:prstGeom prst="rect">
            <a:avLst/>
          </a:prstGeom>
        </p:spPr>
      </p:pic>
      <p:pic>
        <p:nvPicPr>
          <p:cNvPr id="7" name="Picture 6"/>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4758488" y="4332980"/>
            <a:ext cx="4156912" cy="1107606"/>
          </a:xfrm>
          <a:prstGeom prst="rect">
            <a:avLst/>
          </a:prstGeom>
        </p:spPr>
      </p:pic>
      <p:sp>
        <p:nvSpPr>
          <p:cNvPr id="10" name="Subtitle 2"/>
          <p:cNvSpPr txBox="1">
            <a:spLocks/>
          </p:cNvSpPr>
          <p:nvPr/>
        </p:nvSpPr>
        <p:spPr bwMode="auto">
          <a:xfrm>
            <a:off x="732015" y="3458695"/>
            <a:ext cx="2991757" cy="337266"/>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400" dirty="0"/>
              <a:t>Full Schwarz</a:t>
            </a:r>
            <a:endParaRPr lang="en-US" sz="1400" i="1" dirty="0"/>
          </a:p>
        </p:txBody>
      </p:sp>
      <p:sp>
        <p:nvSpPr>
          <p:cNvPr id="11" name="Subtitle 2"/>
          <p:cNvSpPr txBox="1">
            <a:spLocks/>
          </p:cNvSpPr>
          <p:nvPr/>
        </p:nvSpPr>
        <p:spPr bwMode="auto">
          <a:xfrm>
            <a:off x="5366180" y="3453645"/>
            <a:ext cx="2991757" cy="337266"/>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400" dirty="0"/>
              <a:t>Modified Schwarz</a:t>
            </a:r>
            <a:endParaRPr lang="en-US" sz="1400" i="1" dirty="0"/>
          </a:p>
        </p:txBody>
      </p:sp>
      <p:sp>
        <p:nvSpPr>
          <p:cNvPr id="13" name="Subtitle 2"/>
          <p:cNvSpPr txBox="1">
            <a:spLocks/>
          </p:cNvSpPr>
          <p:nvPr/>
        </p:nvSpPr>
        <p:spPr bwMode="auto">
          <a:xfrm>
            <a:off x="751018" y="6005457"/>
            <a:ext cx="2991757" cy="337266"/>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400" dirty="0"/>
              <a:t>Inexact Schwarz</a:t>
            </a:r>
            <a:endParaRPr lang="en-US" sz="1400" i="1" dirty="0"/>
          </a:p>
        </p:txBody>
      </p:sp>
      <p:sp>
        <p:nvSpPr>
          <p:cNvPr id="14" name="Subtitle 2"/>
          <p:cNvSpPr txBox="1">
            <a:spLocks/>
          </p:cNvSpPr>
          <p:nvPr/>
        </p:nvSpPr>
        <p:spPr bwMode="auto">
          <a:xfrm>
            <a:off x="5324069" y="6005457"/>
            <a:ext cx="2991757" cy="337266"/>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400" dirty="0"/>
              <a:t>Monolithic Schwarz</a:t>
            </a:r>
            <a:endParaRPr lang="en-US" sz="1400" i="1" dirty="0"/>
          </a:p>
        </p:txBody>
      </p:sp>
      <p:sp>
        <p:nvSpPr>
          <p:cNvPr id="12" name="TextBox 11"/>
          <p:cNvSpPr txBox="1"/>
          <p:nvPr/>
        </p:nvSpPr>
        <p:spPr>
          <a:xfrm>
            <a:off x="5205401" y="853653"/>
            <a:ext cx="3297154" cy="523220"/>
          </a:xfrm>
          <a:prstGeom prst="rect">
            <a:avLst/>
          </a:prstGeom>
          <a:solidFill>
            <a:srgbClr val="FFFFCC"/>
          </a:solidFill>
        </p:spPr>
        <p:txBody>
          <a:bodyPr wrap="square" rtlCol="0">
            <a:spAutoFit/>
          </a:bodyPr>
          <a:lstStyle/>
          <a:p>
            <a:pPr algn="ctr"/>
            <a:r>
              <a:rPr lang="en-US" sz="1400" b="1" i="1" dirty="0">
                <a:latin typeface="Calibri" panose="020F0502020204030204" pitchFamily="34" charset="0"/>
              </a:rPr>
              <a:t>Modified</a:t>
            </a:r>
            <a:r>
              <a:rPr lang="en-US" sz="1400" i="1" dirty="0">
                <a:latin typeface="Calibri" panose="020F0502020204030204" pitchFamily="34" charset="0"/>
              </a:rPr>
              <a:t> </a:t>
            </a:r>
            <a:r>
              <a:rPr lang="en-US" sz="1400" dirty="0">
                <a:latin typeface="Calibri" panose="020F0502020204030204" pitchFamily="34" charset="0"/>
              </a:rPr>
              <a:t>and </a:t>
            </a:r>
            <a:r>
              <a:rPr lang="en-US" sz="1400" b="1" i="1" dirty="0">
                <a:latin typeface="Calibri" panose="020F0502020204030204" pitchFamily="34" charset="0"/>
              </a:rPr>
              <a:t>Monolithic</a:t>
            </a:r>
            <a:r>
              <a:rPr lang="en-US" sz="1400" dirty="0">
                <a:latin typeface="Calibri" panose="020F0502020204030204" pitchFamily="34" charset="0"/>
              </a:rPr>
              <a:t> Schwarz variants create and solve a </a:t>
            </a:r>
            <a:r>
              <a:rPr lang="en-US" sz="1400" b="1" i="1" dirty="0">
                <a:latin typeface="Calibri" panose="020F0502020204030204" pitchFamily="34" charset="0"/>
              </a:rPr>
              <a:t>block system</a:t>
            </a:r>
            <a:r>
              <a:rPr lang="en-US" sz="1400" dirty="0">
                <a:latin typeface="Calibri" panose="020F0502020204030204" pitchFamily="34" charset="0"/>
              </a:rPr>
              <a:t>.</a:t>
            </a:r>
          </a:p>
        </p:txBody>
      </p:sp>
      <p:sp>
        <p:nvSpPr>
          <p:cNvPr id="3" name="Rectangle 2"/>
          <p:cNvSpPr/>
          <p:nvPr/>
        </p:nvSpPr>
        <p:spPr>
          <a:xfrm>
            <a:off x="4611065" y="1508194"/>
            <a:ext cx="4417764" cy="4834529"/>
          </a:xfrm>
          <a:prstGeom prst="rect">
            <a:avLst/>
          </a:prstGeom>
          <a:no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5" name="TextBox 14"/>
          <p:cNvSpPr txBox="1"/>
          <p:nvPr/>
        </p:nvSpPr>
        <p:spPr>
          <a:xfrm>
            <a:off x="24874" y="6528816"/>
            <a:ext cx="9124353" cy="307777"/>
          </a:xfrm>
          <a:prstGeom prst="rect">
            <a:avLst/>
          </a:prstGeom>
          <a:noFill/>
        </p:spPr>
        <p:txBody>
          <a:bodyPr wrap="square" rtlCol="0">
            <a:spAutoFit/>
          </a:bodyPr>
          <a:lstStyle/>
          <a:p>
            <a:r>
              <a:rPr lang="en-US" sz="1400" dirty="0">
                <a:solidFill>
                  <a:schemeClr val="bg1"/>
                </a:solidFill>
                <a:latin typeface="Calibri" panose="020F0502020204030204" pitchFamily="34" charset="0"/>
              </a:rPr>
              <a:t>*A. Mota, </a:t>
            </a:r>
            <a:r>
              <a:rPr lang="en-US" sz="1400" b="1" dirty="0">
                <a:solidFill>
                  <a:schemeClr val="bg1"/>
                </a:solidFill>
                <a:latin typeface="Calibri" panose="020F0502020204030204" pitchFamily="34" charset="0"/>
              </a:rPr>
              <a:t>I. Tezaur</a:t>
            </a:r>
            <a:r>
              <a:rPr lang="en-US" sz="1400" dirty="0">
                <a:solidFill>
                  <a:schemeClr val="bg1"/>
                </a:solidFill>
                <a:latin typeface="Calibri" panose="020F0502020204030204" pitchFamily="34" charset="0"/>
              </a:rPr>
              <a:t>, C. Alleman. "The Schwarz Alternating Method in Solid Mechanics", </a:t>
            </a:r>
            <a:r>
              <a:rPr lang="en-US" sz="1400" i="1" dirty="0">
                <a:solidFill>
                  <a:schemeClr val="bg1"/>
                </a:solidFill>
                <a:latin typeface="Calibri" panose="020F0502020204030204" pitchFamily="34" charset="0"/>
              </a:rPr>
              <a:t>CMAME</a:t>
            </a:r>
            <a:r>
              <a:rPr lang="en-US" sz="1400" dirty="0">
                <a:solidFill>
                  <a:schemeClr val="bg1"/>
                </a:solidFill>
                <a:latin typeface="Calibri" panose="020F0502020204030204" pitchFamily="34" charset="0"/>
              </a:rPr>
              <a:t> </a:t>
            </a:r>
            <a:r>
              <a:rPr lang="en-US" sz="1400" dirty="0">
                <a:solidFill>
                  <a:schemeClr val="bg1"/>
                </a:solidFill>
                <a:latin typeface="Calibri" panose="020F0502020204030204" pitchFamily="34" charset="0"/>
                <a:cs typeface="Calibri" panose="020F0502020204030204" pitchFamily="34" charset="0"/>
              </a:rPr>
              <a:t>319 (2017), 19-51.</a:t>
            </a:r>
            <a:endParaRPr lang="en-US" sz="1400" dirty="0">
              <a:solidFill>
                <a:schemeClr val="bg1"/>
              </a:solidFill>
            </a:endParaRPr>
          </a:p>
        </p:txBody>
      </p:sp>
      <p:sp>
        <p:nvSpPr>
          <p:cNvPr id="8" name="Slide Number Placeholder 7">
            <a:extLst>
              <a:ext uri="{FF2B5EF4-FFF2-40B4-BE49-F238E27FC236}">
                <a16:creationId xmlns:a16="http://schemas.microsoft.com/office/drawing/2014/main" id="{CF98AD73-CF04-4A09-8E8E-8877A6250388}"/>
              </a:ext>
            </a:extLst>
          </p:cNvPr>
          <p:cNvSpPr>
            <a:spLocks noGrp="1"/>
          </p:cNvSpPr>
          <p:nvPr>
            <p:ph type="sldNum" sz="quarter" idx="12"/>
          </p:nvPr>
        </p:nvSpPr>
        <p:spPr/>
        <p:txBody>
          <a:bodyPr/>
          <a:lstStyle/>
          <a:p>
            <a:fld id="{A5E55A7B-7854-E145-92D9-B491DF4BAE2D}" type="slidenum">
              <a:rPr lang="en-US" smtClean="0"/>
              <a:pPr/>
              <a:t>93</a:t>
            </a:fld>
            <a:endParaRPr lang="en-US" dirty="0"/>
          </a:p>
        </p:txBody>
      </p:sp>
    </p:spTree>
    <p:extLst>
      <p:ext uri="{BB962C8B-B14F-4D97-AF65-F5344CB8AC3E}">
        <p14:creationId xmlns:p14="http://schemas.microsoft.com/office/powerpoint/2010/main" val="691203499"/>
      </p:ext>
    </p:extLst>
  </p:cSld>
  <p:clrMapOvr>
    <a:masterClrMapping/>
  </p:clrMapOvr>
</p:sld>
</file>

<file path=ppt/slides/slide9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172275" y="164645"/>
            <a:ext cx="8186271" cy="45881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Appendix. Four Variants* of Schwarz</a:t>
            </a:r>
          </a:p>
        </p:txBody>
      </p:sp>
      <p:pic>
        <p:nvPicPr>
          <p:cNvPr id="2" name="Picture 1"/>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28600" y="1485506"/>
            <a:ext cx="4036595" cy="1942570"/>
          </a:xfrm>
          <a:prstGeom prst="rect">
            <a:avLst/>
          </a:prstGeom>
        </p:spPr>
      </p:pic>
      <p:pic>
        <p:nvPicPr>
          <p:cNvPr id="4" name="Picture 3"/>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4758489" y="1765103"/>
            <a:ext cx="4156911" cy="1383377"/>
          </a:xfrm>
          <a:prstGeom prst="rect">
            <a:avLst/>
          </a:prstGeom>
        </p:spPr>
      </p:pic>
      <p:pic>
        <p:nvPicPr>
          <p:cNvPr id="6" name="Picture 5"/>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228600" y="3976728"/>
            <a:ext cx="4036811" cy="1941618"/>
          </a:xfrm>
          <a:prstGeom prst="rect">
            <a:avLst/>
          </a:prstGeom>
        </p:spPr>
      </p:pic>
      <p:pic>
        <p:nvPicPr>
          <p:cNvPr id="7" name="Picture 6"/>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4758488" y="4332980"/>
            <a:ext cx="4156912" cy="1107606"/>
          </a:xfrm>
          <a:prstGeom prst="rect">
            <a:avLst/>
          </a:prstGeom>
        </p:spPr>
      </p:pic>
      <p:sp>
        <p:nvSpPr>
          <p:cNvPr id="10" name="Subtitle 2"/>
          <p:cNvSpPr txBox="1">
            <a:spLocks/>
          </p:cNvSpPr>
          <p:nvPr/>
        </p:nvSpPr>
        <p:spPr bwMode="auto">
          <a:xfrm>
            <a:off x="732015" y="3458695"/>
            <a:ext cx="2991757" cy="337266"/>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400" dirty="0"/>
              <a:t>Full Schwarz</a:t>
            </a:r>
            <a:endParaRPr lang="en-US" sz="1400" i="1" dirty="0"/>
          </a:p>
        </p:txBody>
      </p:sp>
      <p:sp>
        <p:nvSpPr>
          <p:cNvPr id="11" name="Subtitle 2"/>
          <p:cNvSpPr txBox="1">
            <a:spLocks/>
          </p:cNvSpPr>
          <p:nvPr/>
        </p:nvSpPr>
        <p:spPr bwMode="auto">
          <a:xfrm>
            <a:off x="5366180" y="3453645"/>
            <a:ext cx="2991757" cy="337266"/>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400" dirty="0"/>
              <a:t>Modified Schwarz</a:t>
            </a:r>
            <a:endParaRPr lang="en-US" sz="1400" i="1" dirty="0"/>
          </a:p>
        </p:txBody>
      </p:sp>
      <p:sp>
        <p:nvSpPr>
          <p:cNvPr id="13" name="Subtitle 2"/>
          <p:cNvSpPr txBox="1">
            <a:spLocks/>
          </p:cNvSpPr>
          <p:nvPr/>
        </p:nvSpPr>
        <p:spPr bwMode="auto">
          <a:xfrm>
            <a:off x="751018" y="6005457"/>
            <a:ext cx="2991757" cy="337266"/>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400" dirty="0"/>
              <a:t>Inexact Schwarz</a:t>
            </a:r>
            <a:endParaRPr lang="en-US" sz="1400" i="1" dirty="0"/>
          </a:p>
        </p:txBody>
      </p:sp>
      <p:sp>
        <p:nvSpPr>
          <p:cNvPr id="14" name="Subtitle 2"/>
          <p:cNvSpPr txBox="1">
            <a:spLocks/>
          </p:cNvSpPr>
          <p:nvPr/>
        </p:nvSpPr>
        <p:spPr bwMode="auto">
          <a:xfrm>
            <a:off x="5324069" y="6005457"/>
            <a:ext cx="2991757" cy="337266"/>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400" dirty="0"/>
              <a:t>Monolithic Schwarz</a:t>
            </a:r>
            <a:endParaRPr lang="en-US" sz="1400" i="1" dirty="0"/>
          </a:p>
        </p:txBody>
      </p:sp>
      <p:sp>
        <p:nvSpPr>
          <p:cNvPr id="12" name="TextBox 11"/>
          <p:cNvSpPr txBox="1"/>
          <p:nvPr/>
        </p:nvSpPr>
        <p:spPr>
          <a:xfrm>
            <a:off x="211347" y="795432"/>
            <a:ext cx="4150974" cy="523220"/>
          </a:xfrm>
          <a:prstGeom prst="rect">
            <a:avLst/>
          </a:prstGeom>
          <a:solidFill>
            <a:srgbClr val="99FFCC"/>
          </a:solidFill>
        </p:spPr>
        <p:txBody>
          <a:bodyPr wrap="square" rtlCol="0">
            <a:spAutoFit/>
          </a:bodyPr>
          <a:lstStyle/>
          <a:p>
            <a:pPr algn="ctr"/>
            <a:r>
              <a:rPr lang="en-US" sz="1400" b="1" i="1" dirty="0">
                <a:latin typeface="Calibri" panose="020F0502020204030204" pitchFamily="34" charset="0"/>
              </a:rPr>
              <a:t>Most performant method</a:t>
            </a:r>
            <a:r>
              <a:rPr lang="en-US" sz="1400" dirty="0">
                <a:latin typeface="Calibri" panose="020F0502020204030204" pitchFamily="34" charset="0"/>
              </a:rPr>
              <a:t>: monotonic convergence, theoretical convergence guarantee.</a:t>
            </a:r>
          </a:p>
        </p:txBody>
      </p:sp>
      <p:sp>
        <p:nvSpPr>
          <p:cNvPr id="3" name="Rectangle 2"/>
          <p:cNvSpPr/>
          <p:nvPr/>
        </p:nvSpPr>
        <p:spPr>
          <a:xfrm>
            <a:off x="38014" y="1333961"/>
            <a:ext cx="4417764" cy="2456673"/>
          </a:xfrm>
          <a:prstGeom prst="rect">
            <a:avLst/>
          </a:prstGeom>
          <a:no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5" name="TextBox 14"/>
          <p:cNvSpPr txBox="1"/>
          <p:nvPr/>
        </p:nvSpPr>
        <p:spPr>
          <a:xfrm>
            <a:off x="24874" y="6528816"/>
            <a:ext cx="9124353" cy="307777"/>
          </a:xfrm>
          <a:prstGeom prst="rect">
            <a:avLst/>
          </a:prstGeom>
          <a:noFill/>
        </p:spPr>
        <p:txBody>
          <a:bodyPr wrap="square" rtlCol="0">
            <a:spAutoFit/>
          </a:bodyPr>
          <a:lstStyle/>
          <a:p>
            <a:r>
              <a:rPr lang="en-US" sz="1400" dirty="0">
                <a:solidFill>
                  <a:schemeClr val="bg1"/>
                </a:solidFill>
                <a:latin typeface="Calibri" panose="020F0502020204030204" pitchFamily="34" charset="0"/>
              </a:rPr>
              <a:t>*A. Mota, </a:t>
            </a:r>
            <a:r>
              <a:rPr lang="en-US" sz="1400" b="1" dirty="0">
                <a:solidFill>
                  <a:schemeClr val="bg1"/>
                </a:solidFill>
                <a:latin typeface="Calibri" panose="020F0502020204030204" pitchFamily="34" charset="0"/>
              </a:rPr>
              <a:t>I. Tezaur</a:t>
            </a:r>
            <a:r>
              <a:rPr lang="en-US" sz="1400" dirty="0">
                <a:solidFill>
                  <a:schemeClr val="bg1"/>
                </a:solidFill>
                <a:latin typeface="Calibri" panose="020F0502020204030204" pitchFamily="34" charset="0"/>
              </a:rPr>
              <a:t>, C. Alleman. "The Schwarz Alternating Method in Solid Mechanics", </a:t>
            </a:r>
            <a:r>
              <a:rPr lang="en-US" sz="1400" i="1" dirty="0">
                <a:solidFill>
                  <a:schemeClr val="bg1"/>
                </a:solidFill>
                <a:latin typeface="Calibri" panose="020F0502020204030204" pitchFamily="34" charset="0"/>
              </a:rPr>
              <a:t>CMAME</a:t>
            </a:r>
            <a:r>
              <a:rPr lang="en-US" sz="1400" dirty="0">
                <a:solidFill>
                  <a:schemeClr val="bg1"/>
                </a:solidFill>
                <a:latin typeface="Calibri" panose="020F0502020204030204" pitchFamily="34" charset="0"/>
              </a:rPr>
              <a:t> </a:t>
            </a:r>
            <a:r>
              <a:rPr lang="en-US" sz="1400" dirty="0">
                <a:solidFill>
                  <a:schemeClr val="bg1"/>
                </a:solidFill>
                <a:latin typeface="Calibri" panose="020F0502020204030204" pitchFamily="34" charset="0"/>
                <a:cs typeface="Calibri" panose="020F0502020204030204" pitchFamily="34" charset="0"/>
              </a:rPr>
              <a:t>319 (2017), 19-51.</a:t>
            </a:r>
            <a:endParaRPr lang="en-US" sz="1400" dirty="0">
              <a:solidFill>
                <a:schemeClr val="bg1"/>
              </a:solidFill>
            </a:endParaRPr>
          </a:p>
        </p:txBody>
      </p:sp>
      <p:sp>
        <p:nvSpPr>
          <p:cNvPr id="8" name="Slide Number Placeholder 7">
            <a:extLst>
              <a:ext uri="{FF2B5EF4-FFF2-40B4-BE49-F238E27FC236}">
                <a16:creationId xmlns:a16="http://schemas.microsoft.com/office/drawing/2014/main" id="{162DCC89-F317-4EB4-9045-B7883CBF7871}"/>
              </a:ext>
            </a:extLst>
          </p:cNvPr>
          <p:cNvSpPr>
            <a:spLocks noGrp="1"/>
          </p:cNvSpPr>
          <p:nvPr>
            <p:ph type="sldNum" sz="quarter" idx="12"/>
          </p:nvPr>
        </p:nvSpPr>
        <p:spPr/>
        <p:txBody>
          <a:bodyPr/>
          <a:lstStyle/>
          <a:p>
            <a:fld id="{A5E55A7B-7854-E145-92D9-B491DF4BAE2D}" type="slidenum">
              <a:rPr lang="en-US" smtClean="0"/>
              <a:pPr/>
              <a:t>94</a:t>
            </a:fld>
            <a:endParaRPr lang="en-US" dirty="0"/>
          </a:p>
        </p:txBody>
      </p:sp>
    </p:spTree>
    <p:extLst>
      <p:ext uri="{BB962C8B-B14F-4D97-AF65-F5344CB8AC3E}">
        <p14:creationId xmlns:p14="http://schemas.microsoft.com/office/powerpoint/2010/main" val="2534965944"/>
      </p:ext>
    </p:extLst>
  </p:cSld>
  <p:clrMapOvr>
    <a:masterClrMapping/>
  </p:clrMapOvr>
</p:sld>
</file>

<file path=ppt/slides/slide9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172275" y="164645"/>
            <a:ext cx="8186271" cy="45881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Appendix.  Full Schwarz Method</a:t>
            </a:r>
          </a:p>
        </p:txBody>
      </p:sp>
      <p:pic>
        <p:nvPicPr>
          <p:cNvPr id="3" name="Picture 2"/>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453222" y="2143427"/>
            <a:ext cx="8128348" cy="3911684"/>
          </a:xfrm>
          <a:prstGeom prst="rect">
            <a:avLst/>
          </a:prstGeom>
        </p:spPr>
      </p:pic>
      <mc:AlternateContent xmlns:mc="http://schemas.openxmlformats.org/markup-compatibility/2006" xmlns:a14="http://schemas.microsoft.com/office/drawing/2010/main">
        <mc:Choice Requires="a14">
          <p:sp>
            <p:nvSpPr>
              <p:cNvPr id="2" name="TextBox 1"/>
              <p:cNvSpPr txBox="1"/>
              <p:nvPr/>
            </p:nvSpPr>
            <p:spPr>
              <a:xfrm>
                <a:off x="735981" y="970156"/>
                <a:ext cx="7348653" cy="646331"/>
              </a:xfrm>
              <a:prstGeom prst="rect">
                <a:avLst/>
              </a:prstGeom>
              <a:solidFill>
                <a:srgbClr val="66FFCC"/>
              </a:solidFill>
            </p:spPr>
            <p:txBody>
              <a:bodyPr wrap="square" rtlCol="0">
                <a:spAutoFit/>
              </a:bodyPr>
              <a:lstStyle/>
              <a:p>
                <a:pPr algn="ctr"/>
                <a:r>
                  <a:rPr lang="en-US" b="1" i="1" dirty="0">
                    <a:latin typeface="Calibri" panose="020F0502020204030204" pitchFamily="34" charset="0"/>
                  </a:rPr>
                  <a:t>Classical </a:t>
                </a:r>
                <a:r>
                  <a:rPr lang="en-US" dirty="0">
                    <a:latin typeface="Calibri" panose="020F0502020204030204" pitchFamily="34" charset="0"/>
                  </a:rPr>
                  <a:t>algorithm originally proposed by Schwarz with </a:t>
                </a:r>
                <a:r>
                  <a:rPr lang="en-US" b="1" i="1" dirty="0">
                    <a:latin typeface="Calibri" panose="020F0502020204030204" pitchFamily="34" charset="0"/>
                  </a:rPr>
                  <a:t>outer Schwarz loop </a:t>
                </a:r>
                <a:r>
                  <a:rPr lang="en-US" dirty="0">
                    <a:latin typeface="Calibri" panose="020F0502020204030204" pitchFamily="34" charset="0"/>
                  </a:rPr>
                  <a:t>and </a:t>
                </a:r>
                <a:r>
                  <a:rPr lang="en-US" b="1" i="1" dirty="0">
                    <a:latin typeface="Calibri" panose="020F0502020204030204" pitchFamily="34" charset="0"/>
                  </a:rPr>
                  <a:t>inner Newton loop</a:t>
                </a:r>
                <a:r>
                  <a:rPr lang="en-US" dirty="0">
                    <a:latin typeface="Calibri" panose="020F0502020204030204" pitchFamily="34" charset="0"/>
                  </a:rPr>
                  <a:t>, each converged to a </a:t>
                </a:r>
                <a:r>
                  <a:rPr lang="en-US" b="1" i="1" dirty="0">
                    <a:latin typeface="Calibri" panose="020F0502020204030204" pitchFamily="34" charset="0"/>
                  </a:rPr>
                  <a:t>tight tolerance </a:t>
                </a:r>
                <a:r>
                  <a:rPr lang="en-US" dirty="0">
                    <a:latin typeface="Calibri" panose="020F0502020204030204" pitchFamily="34" charset="0"/>
                  </a:rPr>
                  <a:t>(</a:t>
                </a:r>
                <a14:m>
                  <m:oMath xmlns:m="http://schemas.openxmlformats.org/officeDocument/2006/math">
                    <m:sSub>
                      <m:sSubPr>
                        <m:ctrlPr>
                          <a:rPr lang="en-US" i="1" smtClean="0">
                            <a:latin typeface="Cambria Math" panose="02040503050406030204" pitchFamily="18" charset="0"/>
                          </a:rPr>
                        </m:ctrlPr>
                      </m:sSubPr>
                      <m:e>
                        <m:r>
                          <a:rPr lang="en-US" i="1" smtClean="0">
                            <a:latin typeface="Cambria Math" panose="02040503050406030204" pitchFamily="18" charset="0"/>
                            <a:ea typeface="Cambria Math" panose="02040503050406030204" pitchFamily="18" charset="0"/>
                          </a:rPr>
                          <m:t>𝜖</m:t>
                        </m:r>
                      </m:e>
                      <m:sub>
                        <m:r>
                          <a:rPr lang="en-US" b="0" i="1" smtClean="0">
                            <a:latin typeface="Cambria Math" panose="02040503050406030204" pitchFamily="18" charset="0"/>
                          </a:rPr>
                          <m:t>𝑚𝑎𝑐h𝑖𝑛𝑒</m:t>
                        </m:r>
                      </m:sub>
                    </m:sSub>
                    <m:r>
                      <a:rPr lang="en-US" b="0" i="1" smtClean="0">
                        <a:latin typeface="Cambria Math" panose="02040503050406030204" pitchFamily="18" charset="0"/>
                      </a:rPr>
                      <m:t>).</m:t>
                    </m:r>
                  </m:oMath>
                </a14:m>
                <a:endParaRPr lang="en-US" dirty="0">
                  <a:latin typeface="Calibri" panose="020F0502020204030204" pitchFamily="34" charset="0"/>
                </a:endParaRPr>
              </a:p>
            </p:txBody>
          </p:sp>
        </mc:Choice>
        <mc:Fallback xmlns="">
          <p:sp>
            <p:nvSpPr>
              <p:cNvPr id="2" name="TextBox 1"/>
              <p:cNvSpPr txBox="1">
                <a:spLocks noRot="1" noChangeAspect="1" noMove="1" noResize="1" noEditPoints="1" noAdjustHandles="1" noChangeArrowheads="1" noChangeShapeType="1" noTextEdit="1"/>
              </p:cNvSpPr>
              <p:nvPr/>
            </p:nvSpPr>
            <p:spPr>
              <a:xfrm>
                <a:off x="735981" y="970156"/>
                <a:ext cx="7348653" cy="646331"/>
              </a:xfrm>
              <a:prstGeom prst="rect">
                <a:avLst/>
              </a:prstGeom>
              <a:blipFill>
                <a:blip r:embed="rId4"/>
                <a:stretch>
                  <a:fillRect t="-4717" r="-332" b="-14151"/>
                </a:stretch>
              </a:blipFill>
            </p:spPr>
            <p:txBody>
              <a:bodyPr/>
              <a:lstStyle/>
              <a:p>
                <a:r>
                  <a:rPr lang="en-US">
                    <a:noFill/>
                  </a:rPr>
                  <a:t> </a:t>
                </a:r>
              </a:p>
            </p:txBody>
          </p:sp>
        </mc:Fallback>
      </mc:AlternateContent>
      <p:sp>
        <p:nvSpPr>
          <p:cNvPr id="4" name="Slide Number Placeholder 3">
            <a:extLst>
              <a:ext uri="{FF2B5EF4-FFF2-40B4-BE49-F238E27FC236}">
                <a16:creationId xmlns:a16="http://schemas.microsoft.com/office/drawing/2014/main" id="{FC253083-D97B-4B8D-8E90-B8F811AC5C7A}"/>
              </a:ext>
            </a:extLst>
          </p:cNvPr>
          <p:cNvSpPr>
            <a:spLocks noGrp="1"/>
          </p:cNvSpPr>
          <p:nvPr>
            <p:ph type="sldNum" sz="quarter" idx="12"/>
          </p:nvPr>
        </p:nvSpPr>
        <p:spPr/>
        <p:txBody>
          <a:bodyPr/>
          <a:lstStyle/>
          <a:p>
            <a:fld id="{A5E55A7B-7854-E145-92D9-B491DF4BAE2D}" type="slidenum">
              <a:rPr lang="en-US" smtClean="0"/>
              <a:pPr/>
              <a:t>95</a:t>
            </a:fld>
            <a:endParaRPr lang="en-US" dirty="0"/>
          </a:p>
        </p:txBody>
      </p:sp>
    </p:spTree>
    <p:extLst>
      <p:ext uri="{BB962C8B-B14F-4D97-AF65-F5344CB8AC3E}">
        <p14:creationId xmlns:p14="http://schemas.microsoft.com/office/powerpoint/2010/main" val="3965889756"/>
      </p:ext>
    </p:extLst>
  </p:cSld>
  <p:clrMapOvr>
    <a:masterClrMapping/>
  </p:clrMapOvr>
</p:sld>
</file>

<file path=ppt/slides/slide9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172275" y="164645"/>
            <a:ext cx="8186271" cy="45881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Appendix.  Inexact Schwarz Method</a:t>
            </a:r>
          </a:p>
        </p:txBody>
      </p:sp>
      <mc:AlternateContent xmlns:mc="http://schemas.openxmlformats.org/markup-compatibility/2006" xmlns:a14="http://schemas.microsoft.com/office/drawing/2010/main">
        <mc:Choice Requires="a14">
          <p:sp>
            <p:nvSpPr>
              <p:cNvPr id="6" name="TextBox 5"/>
              <p:cNvSpPr txBox="1"/>
              <p:nvPr/>
            </p:nvSpPr>
            <p:spPr>
              <a:xfrm>
                <a:off x="735981" y="970156"/>
                <a:ext cx="7348653" cy="646331"/>
              </a:xfrm>
              <a:prstGeom prst="rect">
                <a:avLst/>
              </a:prstGeom>
              <a:solidFill>
                <a:srgbClr val="FFCC99"/>
              </a:solidFill>
            </p:spPr>
            <p:txBody>
              <a:bodyPr wrap="square" rtlCol="0">
                <a:spAutoFit/>
              </a:bodyPr>
              <a:lstStyle/>
              <a:p>
                <a:pPr algn="ctr"/>
                <a:r>
                  <a:rPr lang="en-US" b="1" i="1" dirty="0">
                    <a:latin typeface="Calibri" panose="020F0502020204030204" pitchFamily="34" charset="0"/>
                  </a:rPr>
                  <a:t>Classical </a:t>
                </a:r>
                <a:r>
                  <a:rPr lang="en-US" dirty="0">
                    <a:latin typeface="Calibri" panose="020F0502020204030204" pitchFamily="34" charset="0"/>
                  </a:rPr>
                  <a:t>algorithm originally proposed by Schwarz with </a:t>
                </a:r>
                <a:r>
                  <a:rPr lang="en-US" b="1" i="1" dirty="0">
                    <a:latin typeface="Calibri" panose="020F0502020204030204" pitchFamily="34" charset="0"/>
                  </a:rPr>
                  <a:t>outer Schwarz loop </a:t>
                </a:r>
                <a:r>
                  <a:rPr lang="en-US" dirty="0">
                    <a:latin typeface="Calibri" panose="020F0502020204030204" pitchFamily="34" charset="0"/>
                  </a:rPr>
                  <a:t>and </a:t>
                </a:r>
                <a:r>
                  <a:rPr lang="en-US" b="1" i="1" dirty="0">
                    <a:latin typeface="Calibri" panose="020F0502020204030204" pitchFamily="34" charset="0"/>
                  </a:rPr>
                  <a:t>inner Newton loop</a:t>
                </a:r>
                <a:r>
                  <a:rPr lang="en-US" dirty="0">
                    <a:latin typeface="Calibri" panose="020F0502020204030204" pitchFamily="34" charset="0"/>
                  </a:rPr>
                  <a:t>, with Newton step converged to a </a:t>
                </a:r>
                <a:r>
                  <a:rPr lang="en-US" b="1" i="1" dirty="0">
                    <a:latin typeface="Calibri" panose="020F0502020204030204" pitchFamily="34" charset="0"/>
                  </a:rPr>
                  <a:t>loose tolerance</a:t>
                </a:r>
                <a14:m>
                  <m:oMath xmlns:m="http://schemas.openxmlformats.org/officeDocument/2006/math">
                    <m:r>
                      <a:rPr lang="en-US" b="0" i="1" smtClean="0">
                        <a:latin typeface="Cambria Math" panose="02040503050406030204" pitchFamily="18" charset="0"/>
                      </a:rPr>
                      <m:t>.</m:t>
                    </m:r>
                  </m:oMath>
                </a14:m>
                <a:endParaRPr lang="en-US" dirty="0">
                  <a:latin typeface="Calibri" panose="020F0502020204030204" pitchFamily="34" charset="0"/>
                </a:endParaRPr>
              </a:p>
            </p:txBody>
          </p:sp>
        </mc:Choice>
        <mc:Fallback xmlns="">
          <p:sp>
            <p:nvSpPr>
              <p:cNvPr id="6" name="TextBox 5"/>
              <p:cNvSpPr txBox="1">
                <a:spLocks noRot="1" noChangeAspect="1" noMove="1" noResize="1" noEditPoints="1" noAdjustHandles="1" noChangeArrowheads="1" noChangeShapeType="1" noTextEdit="1"/>
              </p:cNvSpPr>
              <p:nvPr/>
            </p:nvSpPr>
            <p:spPr>
              <a:xfrm>
                <a:off x="735981" y="970156"/>
                <a:ext cx="7348653" cy="646331"/>
              </a:xfrm>
              <a:prstGeom prst="rect">
                <a:avLst/>
              </a:prstGeom>
              <a:blipFill>
                <a:blip r:embed="rId3"/>
                <a:stretch>
                  <a:fillRect t="-4717" r="-332" b="-14151"/>
                </a:stretch>
              </a:blipFill>
            </p:spPr>
            <p:txBody>
              <a:bodyPr/>
              <a:lstStyle/>
              <a:p>
                <a:r>
                  <a:rPr lang="en-US">
                    <a:noFill/>
                  </a:rPr>
                  <a:t> </a:t>
                </a:r>
              </a:p>
            </p:txBody>
          </p:sp>
        </mc:Fallback>
      </mc:AlternateContent>
      <p:pic>
        <p:nvPicPr>
          <p:cNvPr id="7" name="Picture 6"/>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356838" y="2024863"/>
            <a:ext cx="8307659" cy="3995803"/>
          </a:xfrm>
          <a:prstGeom prst="rect">
            <a:avLst/>
          </a:prstGeom>
        </p:spPr>
      </p:pic>
      <p:sp>
        <p:nvSpPr>
          <p:cNvPr id="2" name="Slide Number Placeholder 1">
            <a:extLst>
              <a:ext uri="{FF2B5EF4-FFF2-40B4-BE49-F238E27FC236}">
                <a16:creationId xmlns:a16="http://schemas.microsoft.com/office/drawing/2014/main" id="{0781E6F3-7CA9-4663-9B2F-ECEDC3CD5D6E}"/>
              </a:ext>
            </a:extLst>
          </p:cNvPr>
          <p:cNvSpPr>
            <a:spLocks noGrp="1"/>
          </p:cNvSpPr>
          <p:nvPr>
            <p:ph type="sldNum" sz="quarter" idx="12"/>
          </p:nvPr>
        </p:nvSpPr>
        <p:spPr/>
        <p:txBody>
          <a:bodyPr/>
          <a:lstStyle/>
          <a:p>
            <a:fld id="{A5E55A7B-7854-E145-92D9-B491DF4BAE2D}" type="slidenum">
              <a:rPr lang="en-US" smtClean="0"/>
              <a:pPr/>
              <a:t>96</a:t>
            </a:fld>
            <a:endParaRPr lang="en-US" dirty="0"/>
          </a:p>
        </p:txBody>
      </p:sp>
    </p:spTree>
    <p:extLst>
      <p:ext uri="{BB962C8B-B14F-4D97-AF65-F5344CB8AC3E}">
        <p14:creationId xmlns:p14="http://schemas.microsoft.com/office/powerpoint/2010/main" val="97757796"/>
      </p:ext>
    </p:extLst>
  </p:cSld>
  <p:clrMapOvr>
    <a:masterClrMapping/>
  </p:clrMapOvr>
</p:sld>
</file>

<file path=ppt/slides/slide9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172275" y="164645"/>
            <a:ext cx="8186271" cy="45881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Appendix.  Monolithic Schwarz Method</a:t>
            </a:r>
          </a:p>
        </p:txBody>
      </p:sp>
      <p:pic>
        <p:nvPicPr>
          <p:cNvPr id="3" name="Picture 2"/>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72275" y="2117942"/>
            <a:ext cx="8789309" cy="2341905"/>
          </a:xfrm>
          <a:prstGeom prst="rect">
            <a:avLst/>
          </a:prstGeom>
        </p:spPr>
      </p:pic>
      <p:sp>
        <p:nvSpPr>
          <p:cNvPr id="4" name="TextBox 3"/>
          <p:cNvSpPr txBox="1"/>
          <p:nvPr/>
        </p:nvSpPr>
        <p:spPr>
          <a:xfrm>
            <a:off x="688655" y="1059366"/>
            <a:ext cx="7507491" cy="646331"/>
          </a:xfrm>
          <a:prstGeom prst="rect">
            <a:avLst/>
          </a:prstGeom>
          <a:solidFill>
            <a:schemeClr val="accent3">
              <a:lumMod val="20000"/>
              <a:lumOff val="80000"/>
            </a:schemeClr>
          </a:solidFill>
        </p:spPr>
        <p:txBody>
          <a:bodyPr wrap="square" rtlCol="0">
            <a:spAutoFit/>
          </a:bodyPr>
          <a:lstStyle/>
          <a:p>
            <a:pPr algn="ctr"/>
            <a:r>
              <a:rPr lang="en-US" dirty="0">
                <a:latin typeface="Calibri" panose="020F0502020204030204" pitchFamily="34" charset="0"/>
              </a:rPr>
              <a:t>Combines Schwarz and Newton loop into </a:t>
            </a:r>
            <a:r>
              <a:rPr lang="en-US" b="1" i="1" dirty="0">
                <a:latin typeface="Calibri" panose="020F0502020204030204" pitchFamily="34" charset="0"/>
              </a:rPr>
              <a:t>since Newton-Schwarz loop</a:t>
            </a:r>
            <a:r>
              <a:rPr lang="en-US" dirty="0">
                <a:latin typeface="Calibri" panose="020F0502020204030204" pitchFamily="34" charset="0"/>
              </a:rPr>
              <a:t>, with </a:t>
            </a:r>
            <a:r>
              <a:rPr lang="en-US" b="1" i="1" dirty="0">
                <a:latin typeface="Calibri" panose="020F0502020204030204" pitchFamily="34" charset="0"/>
              </a:rPr>
              <a:t>elimination of Schwarz boundary DOFs, </a:t>
            </a:r>
            <a:r>
              <a:rPr lang="en-US" dirty="0">
                <a:latin typeface="Calibri" panose="020F0502020204030204" pitchFamily="34" charset="0"/>
              </a:rPr>
              <a:t>and tight convergence tolerance.</a:t>
            </a:r>
          </a:p>
        </p:txBody>
      </p:sp>
      <mc:AlternateContent xmlns:mc="http://schemas.openxmlformats.org/markup-compatibility/2006" xmlns:a14="http://schemas.microsoft.com/office/drawing/2010/main">
        <mc:Choice Requires="a14">
          <p:sp>
            <p:nvSpPr>
              <p:cNvPr id="2" name="TextBox 1"/>
              <p:cNvSpPr txBox="1"/>
              <p:nvPr/>
            </p:nvSpPr>
            <p:spPr>
              <a:xfrm>
                <a:off x="349113" y="4733254"/>
                <a:ext cx="7557102" cy="1661993"/>
              </a:xfrm>
              <a:prstGeom prst="rect">
                <a:avLst/>
              </a:prstGeom>
              <a:noFill/>
            </p:spPr>
            <p:txBody>
              <a:bodyPr wrap="square" rtlCol="0">
                <a:spAutoFit/>
              </a:bodyPr>
              <a:lstStyle/>
              <a:p>
                <a:r>
                  <a:rPr lang="en-US" b="1" dirty="0">
                    <a:solidFill>
                      <a:srgbClr val="0070C0"/>
                    </a:solidFill>
                    <a:latin typeface="Calibri" panose="020F0502020204030204" pitchFamily="34" charset="0"/>
                  </a:rPr>
                  <a:t>Advantages:</a:t>
                </a:r>
              </a:p>
              <a:p>
                <a:endParaRPr lang="en-US" sz="400" dirty="0">
                  <a:latin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rPr>
                  <a:t>By-passes Schwarz loop.</a:t>
                </a:r>
              </a:p>
              <a:p>
                <a:endParaRPr lang="en-US" dirty="0">
                  <a:latin typeface="Calibri" panose="020F0502020204030204" pitchFamily="34" charset="0"/>
                </a:endParaRPr>
              </a:p>
              <a:p>
                <a:r>
                  <a:rPr lang="en-US" b="1" dirty="0">
                    <a:solidFill>
                      <a:srgbClr val="0070C0"/>
                    </a:solidFill>
                    <a:latin typeface="Calibri" panose="020F0502020204030204" pitchFamily="34" charset="0"/>
                  </a:rPr>
                  <a:t>Disadvantages:</a:t>
                </a:r>
                <a:endParaRPr lang="en-US" sz="400" b="1" dirty="0">
                  <a:solidFill>
                    <a:srgbClr val="0070C0"/>
                  </a:solidFill>
                  <a:latin typeface="Calibri" panose="020F0502020204030204" pitchFamily="34" charset="0"/>
                </a:endParaRPr>
              </a:p>
              <a:p>
                <a:endParaRPr lang="en-US" sz="400" dirty="0">
                  <a:latin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rPr>
                  <a:t>Off-diagonal coupling terms </a:t>
                </a:r>
                <a14:m>
                  <m:oMath xmlns:m="http://schemas.openxmlformats.org/officeDocument/2006/math">
                    <m:r>
                      <a:rPr lang="en-US" i="1" smtClean="0">
                        <a:latin typeface="Cambria Math" panose="02040503050406030204" pitchFamily="18" charset="0"/>
                        <a:ea typeface="Cambria Math" panose="02040503050406030204" pitchFamily="18" charset="0"/>
                      </a:rPr>
                      <m:t>→</m:t>
                    </m:r>
                    <m:r>
                      <a:rPr lang="en-US" b="0" i="1" smtClean="0">
                        <a:latin typeface="Cambria Math" panose="02040503050406030204" pitchFamily="18" charset="0"/>
                        <a:ea typeface="Cambria Math" panose="02040503050406030204" pitchFamily="18" charset="0"/>
                      </a:rPr>
                      <m:t> </m:t>
                    </m:r>
                  </m:oMath>
                </a14:m>
                <a:r>
                  <a:rPr lang="en-US" dirty="0">
                    <a:latin typeface="Calibri" panose="020F0502020204030204" pitchFamily="34" charset="0"/>
                  </a:rPr>
                  <a:t>block linear solver is needed.</a:t>
                </a:r>
              </a:p>
            </p:txBody>
          </p:sp>
        </mc:Choice>
        <mc:Fallback xmlns="">
          <p:sp>
            <p:nvSpPr>
              <p:cNvPr id="2" name="TextBox 1"/>
              <p:cNvSpPr txBox="1">
                <a:spLocks noRot="1" noChangeAspect="1" noMove="1" noResize="1" noEditPoints="1" noAdjustHandles="1" noChangeArrowheads="1" noChangeShapeType="1" noTextEdit="1"/>
              </p:cNvSpPr>
              <p:nvPr/>
            </p:nvSpPr>
            <p:spPr>
              <a:xfrm>
                <a:off x="349113" y="4733254"/>
                <a:ext cx="7557102" cy="1661993"/>
              </a:xfrm>
              <a:prstGeom prst="rect">
                <a:avLst/>
              </a:prstGeom>
              <a:blipFill>
                <a:blip r:embed="rId4"/>
                <a:stretch>
                  <a:fillRect l="-645" t="-1832" b="-1099"/>
                </a:stretch>
              </a:blipFill>
            </p:spPr>
            <p:txBody>
              <a:bodyPr/>
              <a:lstStyle/>
              <a:p>
                <a:r>
                  <a:rPr lang="en-US">
                    <a:noFill/>
                  </a:rPr>
                  <a:t> </a:t>
                </a:r>
              </a:p>
            </p:txBody>
          </p:sp>
        </mc:Fallback>
      </mc:AlternateContent>
      <p:sp>
        <p:nvSpPr>
          <p:cNvPr id="6" name="Slide Number Placeholder 5">
            <a:extLst>
              <a:ext uri="{FF2B5EF4-FFF2-40B4-BE49-F238E27FC236}">
                <a16:creationId xmlns:a16="http://schemas.microsoft.com/office/drawing/2014/main" id="{0E7E2740-BE5A-4FEC-AD73-D940C86325AD}"/>
              </a:ext>
            </a:extLst>
          </p:cNvPr>
          <p:cNvSpPr>
            <a:spLocks noGrp="1"/>
          </p:cNvSpPr>
          <p:nvPr>
            <p:ph type="sldNum" sz="quarter" idx="12"/>
          </p:nvPr>
        </p:nvSpPr>
        <p:spPr/>
        <p:txBody>
          <a:bodyPr/>
          <a:lstStyle/>
          <a:p>
            <a:fld id="{A5E55A7B-7854-E145-92D9-B491DF4BAE2D}" type="slidenum">
              <a:rPr lang="en-US" smtClean="0"/>
              <a:pPr/>
              <a:t>97</a:t>
            </a:fld>
            <a:endParaRPr lang="en-US" dirty="0"/>
          </a:p>
        </p:txBody>
      </p:sp>
    </p:spTree>
    <p:extLst>
      <p:ext uri="{BB962C8B-B14F-4D97-AF65-F5344CB8AC3E}">
        <p14:creationId xmlns:p14="http://schemas.microsoft.com/office/powerpoint/2010/main" val="1260956252"/>
      </p:ext>
    </p:extLst>
  </p:cSld>
  <p:clrMapOvr>
    <a:masterClrMapping/>
  </p:clrMapOvr>
</p:sld>
</file>

<file path=ppt/slides/slide9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172275" y="164645"/>
            <a:ext cx="8186271" cy="45881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Appendix.  Modified Schwarz Method</a:t>
            </a:r>
          </a:p>
        </p:txBody>
      </p:sp>
      <p:pic>
        <p:nvPicPr>
          <p:cNvPr id="3" name="Picture 2"/>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76060" y="2062977"/>
            <a:ext cx="8712157" cy="2899316"/>
          </a:xfrm>
          <a:prstGeom prst="rect">
            <a:avLst/>
          </a:prstGeom>
        </p:spPr>
      </p:pic>
      <p:sp>
        <p:nvSpPr>
          <p:cNvPr id="2" name="TextBox 1"/>
          <p:cNvSpPr txBox="1"/>
          <p:nvPr/>
        </p:nvSpPr>
        <p:spPr>
          <a:xfrm>
            <a:off x="688655" y="1059366"/>
            <a:ext cx="7507491" cy="646331"/>
          </a:xfrm>
          <a:prstGeom prst="rect">
            <a:avLst/>
          </a:prstGeom>
          <a:solidFill>
            <a:srgbClr val="99FF99"/>
          </a:solidFill>
        </p:spPr>
        <p:txBody>
          <a:bodyPr wrap="square" rtlCol="0">
            <a:spAutoFit/>
          </a:bodyPr>
          <a:lstStyle/>
          <a:p>
            <a:pPr algn="ctr"/>
            <a:r>
              <a:rPr lang="en-US" dirty="0">
                <a:latin typeface="Calibri" panose="020F0502020204030204" pitchFamily="34" charset="0"/>
              </a:rPr>
              <a:t>Combines Schwarz and Newton loop into </a:t>
            </a:r>
            <a:r>
              <a:rPr lang="en-US" b="1" i="1" dirty="0">
                <a:latin typeface="Calibri" panose="020F0502020204030204" pitchFamily="34" charset="0"/>
              </a:rPr>
              <a:t>since Newton-Schwarz loop</a:t>
            </a:r>
            <a:r>
              <a:rPr lang="en-US" dirty="0">
                <a:latin typeface="Calibri" panose="020F0502020204030204" pitchFamily="34" charset="0"/>
              </a:rPr>
              <a:t>, with </a:t>
            </a:r>
            <a:r>
              <a:rPr lang="en-US" b="1" i="1" dirty="0">
                <a:latin typeface="Calibri" panose="020F0502020204030204" pitchFamily="34" charset="0"/>
              </a:rPr>
              <a:t>Schwarz boundaries </a:t>
            </a:r>
            <a:r>
              <a:rPr lang="en-US" dirty="0">
                <a:latin typeface="Calibri" panose="020F0502020204030204" pitchFamily="34" charset="0"/>
              </a:rPr>
              <a:t>at </a:t>
            </a:r>
            <a:r>
              <a:rPr lang="en-US" b="1" i="1" dirty="0" err="1">
                <a:latin typeface="Calibri" panose="020F0502020204030204" pitchFamily="34" charset="0"/>
              </a:rPr>
              <a:t>Dirichlet</a:t>
            </a:r>
            <a:r>
              <a:rPr lang="en-US" b="1" dirty="0">
                <a:latin typeface="Calibri" panose="020F0502020204030204" pitchFamily="34" charset="0"/>
              </a:rPr>
              <a:t> </a:t>
            </a:r>
            <a:r>
              <a:rPr lang="en-US" b="1" i="1" dirty="0">
                <a:latin typeface="Calibri" panose="020F0502020204030204" pitchFamily="34" charset="0"/>
              </a:rPr>
              <a:t>boundaries</a:t>
            </a:r>
            <a:r>
              <a:rPr lang="en-US" b="1" dirty="0">
                <a:latin typeface="Calibri" panose="020F0502020204030204" pitchFamily="34" charset="0"/>
              </a:rPr>
              <a:t> </a:t>
            </a:r>
            <a:r>
              <a:rPr lang="en-US" dirty="0">
                <a:latin typeface="Calibri" panose="020F0502020204030204" pitchFamily="34" charset="0"/>
              </a:rPr>
              <a:t>and tight convergence tolerance.</a:t>
            </a:r>
          </a:p>
        </p:txBody>
      </p:sp>
      <p:sp>
        <p:nvSpPr>
          <p:cNvPr id="4" name="TextBox 3"/>
          <p:cNvSpPr txBox="1"/>
          <p:nvPr/>
        </p:nvSpPr>
        <p:spPr>
          <a:xfrm>
            <a:off x="4761186" y="5317529"/>
            <a:ext cx="4150974" cy="646331"/>
          </a:xfrm>
          <a:prstGeom prst="rect">
            <a:avLst/>
          </a:prstGeom>
          <a:solidFill>
            <a:schemeClr val="accent5">
              <a:lumMod val="20000"/>
              <a:lumOff val="80000"/>
            </a:schemeClr>
          </a:solidFill>
        </p:spPr>
        <p:txBody>
          <a:bodyPr wrap="square" rtlCol="0">
            <a:spAutoFit/>
          </a:bodyPr>
          <a:lstStyle/>
          <a:p>
            <a:pPr algn="ctr"/>
            <a:r>
              <a:rPr lang="en-US" b="1" i="1" dirty="0">
                <a:latin typeface="Calibri" panose="020F0502020204030204" pitchFamily="34" charset="0"/>
              </a:rPr>
              <a:t>Least-intrusive variant</a:t>
            </a:r>
            <a:r>
              <a:rPr lang="en-US" dirty="0">
                <a:latin typeface="Calibri" panose="020F0502020204030204" pitchFamily="34" charset="0"/>
              </a:rPr>
              <a:t>: by-passes Schwarz iteration, no need for block solver.</a:t>
            </a:r>
          </a:p>
        </p:txBody>
      </p:sp>
      <p:sp>
        <p:nvSpPr>
          <p:cNvPr id="6" name="TextBox 5"/>
          <p:cNvSpPr txBox="1"/>
          <p:nvPr/>
        </p:nvSpPr>
        <p:spPr>
          <a:xfrm>
            <a:off x="172275" y="5181073"/>
            <a:ext cx="4588911" cy="1261884"/>
          </a:xfrm>
          <a:prstGeom prst="rect">
            <a:avLst/>
          </a:prstGeom>
          <a:noFill/>
        </p:spPr>
        <p:txBody>
          <a:bodyPr wrap="square" rtlCol="0">
            <a:spAutoFit/>
          </a:bodyPr>
          <a:lstStyle/>
          <a:p>
            <a:r>
              <a:rPr lang="en-US" b="1" dirty="0">
                <a:solidFill>
                  <a:srgbClr val="0070C0"/>
                </a:solidFill>
                <a:latin typeface="Calibri" panose="020F0502020204030204" pitchFamily="34" charset="0"/>
              </a:rPr>
              <a:t>Advantages:</a:t>
            </a:r>
          </a:p>
          <a:p>
            <a:endParaRPr lang="en-US" sz="400" b="1" dirty="0">
              <a:solidFill>
                <a:srgbClr val="0070C0"/>
              </a:solidFill>
              <a:latin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rPr>
              <a:t>By-passes Schwarz loop.</a:t>
            </a:r>
          </a:p>
          <a:p>
            <a:pPr marL="285750" indent="-285750">
              <a:buFont typeface="Arial" panose="020B0604020202020204" pitchFamily="34" charset="0"/>
              <a:buChar char="•"/>
            </a:pPr>
            <a:r>
              <a:rPr lang="en-US" dirty="0">
                <a:latin typeface="Calibri" panose="020F0502020204030204" pitchFamily="34" charset="0"/>
              </a:rPr>
              <a:t>No diagonal coupling (conventional linear solver can be used in each subdomain).</a:t>
            </a:r>
          </a:p>
        </p:txBody>
      </p:sp>
      <p:sp>
        <p:nvSpPr>
          <p:cNvPr id="7" name="Slide Number Placeholder 6">
            <a:extLst>
              <a:ext uri="{FF2B5EF4-FFF2-40B4-BE49-F238E27FC236}">
                <a16:creationId xmlns:a16="http://schemas.microsoft.com/office/drawing/2014/main" id="{F60753B1-3066-466F-9D08-4F05B6747418}"/>
              </a:ext>
            </a:extLst>
          </p:cNvPr>
          <p:cNvSpPr>
            <a:spLocks noGrp="1"/>
          </p:cNvSpPr>
          <p:nvPr>
            <p:ph type="sldNum" sz="quarter" idx="12"/>
          </p:nvPr>
        </p:nvSpPr>
        <p:spPr/>
        <p:txBody>
          <a:bodyPr/>
          <a:lstStyle/>
          <a:p>
            <a:fld id="{A5E55A7B-7854-E145-92D9-B491DF4BAE2D}" type="slidenum">
              <a:rPr lang="en-US" smtClean="0"/>
              <a:pPr/>
              <a:t>98</a:t>
            </a:fld>
            <a:endParaRPr lang="en-US" dirty="0"/>
          </a:p>
        </p:txBody>
      </p:sp>
    </p:spTree>
    <p:extLst>
      <p:ext uri="{BB962C8B-B14F-4D97-AF65-F5344CB8AC3E}">
        <p14:creationId xmlns:p14="http://schemas.microsoft.com/office/powerpoint/2010/main" val="581095261"/>
      </p:ext>
    </p:extLst>
  </p:cSld>
  <p:clrMapOvr>
    <a:masterClrMapping/>
  </p:clrMapOvr>
</p:sld>
</file>

<file path=ppt/slides/slide9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266" name="Text Box 2"/>
          <p:cNvSpPr txBox="1">
            <a:spLocks noChangeArrowheads="1"/>
          </p:cNvSpPr>
          <p:nvPr/>
        </p:nvSpPr>
        <p:spPr bwMode="auto">
          <a:xfrm>
            <a:off x="167274" y="964087"/>
            <a:ext cx="7053333" cy="1768156"/>
          </a:xfrm>
          <a:prstGeom prst="rect">
            <a:avLst/>
          </a:pr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0" tIns="11103" rIns="0" bIns="0"/>
          <a:lstStyle>
            <a:lvl1pPr marL="401638" indent="-296863">
              <a:tabLst>
                <a:tab pos="401638" algn="l"/>
                <a:tab pos="858838" algn="l"/>
                <a:tab pos="1316038" algn="l"/>
                <a:tab pos="1773238" algn="l"/>
                <a:tab pos="2230438" algn="l"/>
                <a:tab pos="2687638" algn="l"/>
                <a:tab pos="3144838" algn="l"/>
                <a:tab pos="3602038" algn="l"/>
                <a:tab pos="4059238" algn="l"/>
                <a:tab pos="4516438" algn="l"/>
                <a:tab pos="4973638" algn="l"/>
                <a:tab pos="5430838" algn="l"/>
                <a:tab pos="5888038" algn="l"/>
                <a:tab pos="6345238" algn="l"/>
                <a:tab pos="6802438" algn="l"/>
                <a:tab pos="7259638" algn="l"/>
                <a:tab pos="7716838" algn="l"/>
                <a:tab pos="8174038" algn="l"/>
                <a:tab pos="8631238" algn="l"/>
                <a:tab pos="9088438" algn="l"/>
                <a:tab pos="9545638" algn="l"/>
              </a:tabLst>
              <a:defRPr sz="2400">
                <a:solidFill>
                  <a:srgbClr val="000000"/>
                </a:solidFill>
                <a:latin typeface="Bitstream Vera Serif" charset="0"/>
                <a:ea typeface="ＭＳ Ｐゴシック" charset="0"/>
                <a:cs typeface="msmincho" charset="0"/>
              </a:defRPr>
            </a:lvl1pPr>
            <a:lvl2pPr>
              <a:tabLst>
                <a:tab pos="401638" algn="l"/>
                <a:tab pos="858838" algn="l"/>
                <a:tab pos="1316038" algn="l"/>
                <a:tab pos="1773238" algn="l"/>
                <a:tab pos="2230438" algn="l"/>
                <a:tab pos="2687638" algn="l"/>
                <a:tab pos="3144838" algn="l"/>
                <a:tab pos="3602038" algn="l"/>
                <a:tab pos="4059238" algn="l"/>
                <a:tab pos="4516438" algn="l"/>
                <a:tab pos="4973638" algn="l"/>
                <a:tab pos="5430838" algn="l"/>
                <a:tab pos="5888038" algn="l"/>
                <a:tab pos="6345238" algn="l"/>
                <a:tab pos="6802438" algn="l"/>
                <a:tab pos="7259638" algn="l"/>
                <a:tab pos="7716838" algn="l"/>
                <a:tab pos="8174038" algn="l"/>
                <a:tab pos="8631238" algn="l"/>
                <a:tab pos="9088438" algn="l"/>
                <a:tab pos="9545638" algn="l"/>
              </a:tabLst>
              <a:defRPr sz="2400">
                <a:solidFill>
                  <a:srgbClr val="000000"/>
                </a:solidFill>
                <a:latin typeface="Bitstream Vera Serif" charset="0"/>
                <a:ea typeface="ＭＳ Ｐゴシック" charset="0"/>
                <a:cs typeface="msmincho" charset="0"/>
              </a:defRPr>
            </a:lvl2pPr>
            <a:lvl3pPr>
              <a:tabLst>
                <a:tab pos="401638" algn="l"/>
                <a:tab pos="858838" algn="l"/>
                <a:tab pos="1316038" algn="l"/>
                <a:tab pos="1773238" algn="l"/>
                <a:tab pos="2230438" algn="l"/>
                <a:tab pos="2687638" algn="l"/>
                <a:tab pos="3144838" algn="l"/>
                <a:tab pos="3602038" algn="l"/>
                <a:tab pos="4059238" algn="l"/>
                <a:tab pos="4516438" algn="l"/>
                <a:tab pos="4973638" algn="l"/>
                <a:tab pos="5430838" algn="l"/>
                <a:tab pos="5888038" algn="l"/>
                <a:tab pos="6345238" algn="l"/>
                <a:tab pos="6802438" algn="l"/>
                <a:tab pos="7259638" algn="l"/>
                <a:tab pos="7716838" algn="l"/>
                <a:tab pos="8174038" algn="l"/>
                <a:tab pos="8631238" algn="l"/>
                <a:tab pos="9088438" algn="l"/>
                <a:tab pos="9545638" algn="l"/>
              </a:tabLst>
              <a:defRPr sz="2400">
                <a:solidFill>
                  <a:srgbClr val="000000"/>
                </a:solidFill>
                <a:latin typeface="Bitstream Vera Serif" charset="0"/>
                <a:ea typeface="ＭＳ Ｐゴシック" charset="0"/>
                <a:cs typeface="msmincho" charset="0"/>
              </a:defRPr>
            </a:lvl3pPr>
            <a:lvl4pPr>
              <a:tabLst>
                <a:tab pos="401638" algn="l"/>
                <a:tab pos="858838" algn="l"/>
                <a:tab pos="1316038" algn="l"/>
                <a:tab pos="1773238" algn="l"/>
                <a:tab pos="2230438" algn="l"/>
                <a:tab pos="2687638" algn="l"/>
                <a:tab pos="3144838" algn="l"/>
                <a:tab pos="3602038" algn="l"/>
                <a:tab pos="4059238" algn="l"/>
                <a:tab pos="4516438" algn="l"/>
                <a:tab pos="4973638" algn="l"/>
                <a:tab pos="5430838" algn="l"/>
                <a:tab pos="5888038" algn="l"/>
                <a:tab pos="6345238" algn="l"/>
                <a:tab pos="6802438" algn="l"/>
                <a:tab pos="7259638" algn="l"/>
                <a:tab pos="7716838" algn="l"/>
                <a:tab pos="8174038" algn="l"/>
                <a:tab pos="8631238" algn="l"/>
                <a:tab pos="9088438" algn="l"/>
                <a:tab pos="9545638" algn="l"/>
              </a:tabLst>
              <a:defRPr sz="2400">
                <a:solidFill>
                  <a:srgbClr val="000000"/>
                </a:solidFill>
                <a:latin typeface="Bitstream Vera Serif" charset="0"/>
                <a:ea typeface="ＭＳ Ｐゴシック" charset="0"/>
                <a:cs typeface="msmincho" charset="0"/>
              </a:defRPr>
            </a:lvl4pPr>
            <a:lvl5pPr>
              <a:tabLst>
                <a:tab pos="401638" algn="l"/>
                <a:tab pos="858838" algn="l"/>
                <a:tab pos="1316038" algn="l"/>
                <a:tab pos="1773238" algn="l"/>
                <a:tab pos="2230438" algn="l"/>
                <a:tab pos="2687638" algn="l"/>
                <a:tab pos="3144838" algn="l"/>
                <a:tab pos="3602038" algn="l"/>
                <a:tab pos="4059238" algn="l"/>
                <a:tab pos="4516438" algn="l"/>
                <a:tab pos="4973638" algn="l"/>
                <a:tab pos="5430838" algn="l"/>
                <a:tab pos="5888038" algn="l"/>
                <a:tab pos="6345238" algn="l"/>
                <a:tab pos="6802438" algn="l"/>
                <a:tab pos="7259638" algn="l"/>
                <a:tab pos="7716838" algn="l"/>
                <a:tab pos="8174038" algn="l"/>
                <a:tab pos="8631238" algn="l"/>
                <a:tab pos="9088438" algn="l"/>
                <a:tab pos="9545638" algn="l"/>
              </a:tabLst>
              <a:defRPr sz="2400">
                <a:solidFill>
                  <a:srgbClr val="000000"/>
                </a:solidFill>
                <a:latin typeface="Bitstream Vera Serif" charset="0"/>
                <a:ea typeface="ＭＳ Ｐゴシック" charset="0"/>
                <a:cs typeface="msmincho" charset="0"/>
              </a:defRPr>
            </a:lvl5pPr>
            <a:lvl6pPr marL="2514600" indent="-228600" fontAlgn="base" hangingPunct="0">
              <a:lnSpc>
                <a:spcPct val="97000"/>
              </a:lnSpc>
              <a:spcBef>
                <a:spcPct val="0"/>
              </a:spcBef>
              <a:spcAft>
                <a:spcPct val="0"/>
              </a:spcAft>
              <a:buClr>
                <a:srgbClr val="000000"/>
              </a:buClr>
              <a:buSzPct val="100000"/>
              <a:buFont typeface="Times New Roman" charset="0"/>
              <a:tabLst>
                <a:tab pos="401638" algn="l"/>
                <a:tab pos="858838" algn="l"/>
                <a:tab pos="1316038" algn="l"/>
                <a:tab pos="1773238" algn="l"/>
                <a:tab pos="2230438" algn="l"/>
                <a:tab pos="2687638" algn="l"/>
                <a:tab pos="3144838" algn="l"/>
                <a:tab pos="3602038" algn="l"/>
                <a:tab pos="4059238" algn="l"/>
                <a:tab pos="4516438" algn="l"/>
                <a:tab pos="4973638" algn="l"/>
                <a:tab pos="5430838" algn="l"/>
                <a:tab pos="5888038" algn="l"/>
                <a:tab pos="6345238" algn="l"/>
                <a:tab pos="6802438" algn="l"/>
                <a:tab pos="7259638" algn="l"/>
                <a:tab pos="7716838" algn="l"/>
                <a:tab pos="8174038" algn="l"/>
                <a:tab pos="8631238" algn="l"/>
                <a:tab pos="9088438" algn="l"/>
                <a:tab pos="9545638" algn="l"/>
              </a:tabLst>
              <a:defRPr sz="2400">
                <a:solidFill>
                  <a:srgbClr val="000000"/>
                </a:solidFill>
                <a:latin typeface="Bitstream Vera Serif" charset="0"/>
                <a:ea typeface="ＭＳ Ｐゴシック" charset="0"/>
                <a:cs typeface="msmincho" charset="0"/>
              </a:defRPr>
            </a:lvl6pPr>
            <a:lvl7pPr marL="2971800" indent="-228600" fontAlgn="base" hangingPunct="0">
              <a:lnSpc>
                <a:spcPct val="97000"/>
              </a:lnSpc>
              <a:spcBef>
                <a:spcPct val="0"/>
              </a:spcBef>
              <a:spcAft>
                <a:spcPct val="0"/>
              </a:spcAft>
              <a:buClr>
                <a:srgbClr val="000000"/>
              </a:buClr>
              <a:buSzPct val="100000"/>
              <a:buFont typeface="Times New Roman" charset="0"/>
              <a:tabLst>
                <a:tab pos="401638" algn="l"/>
                <a:tab pos="858838" algn="l"/>
                <a:tab pos="1316038" algn="l"/>
                <a:tab pos="1773238" algn="l"/>
                <a:tab pos="2230438" algn="l"/>
                <a:tab pos="2687638" algn="l"/>
                <a:tab pos="3144838" algn="l"/>
                <a:tab pos="3602038" algn="l"/>
                <a:tab pos="4059238" algn="l"/>
                <a:tab pos="4516438" algn="l"/>
                <a:tab pos="4973638" algn="l"/>
                <a:tab pos="5430838" algn="l"/>
                <a:tab pos="5888038" algn="l"/>
                <a:tab pos="6345238" algn="l"/>
                <a:tab pos="6802438" algn="l"/>
                <a:tab pos="7259638" algn="l"/>
                <a:tab pos="7716838" algn="l"/>
                <a:tab pos="8174038" algn="l"/>
                <a:tab pos="8631238" algn="l"/>
                <a:tab pos="9088438" algn="l"/>
                <a:tab pos="9545638" algn="l"/>
              </a:tabLst>
              <a:defRPr sz="2400">
                <a:solidFill>
                  <a:srgbClr val="000000"/>
                </a:solidFill>
                <a:latin typeface="Bitstream Vera Serif" charset="0"/>
                <a:ea typeface="ＭＳ Ｐゴシック" charset="0"/>
                <a:cs typeface="msmincho" charset="0"/>
              </a:defRPr>
            </a:lvl7pPr>
            <a:lvl8pPr marL="3429000" indent="-228600" fontAlgn="base" hangingPunct="0">
              <a:lnSpc>
                <a:spcPct val="97000"/>
              </a:lnSpc>
              <a:spcBef>
                <a:spcPct val="0"/>
              </a:spcBef>
              <a:spcAft>
                <a:spcPct val="0"/>
              </a:spcAft>
              <a:buClr>
                <a:srgbClr val="000000"/>
              </a:buClr>
              <a:buSzPct val="100000"/>
              <a:buFont typeface="Times New Roman" charset="0"/>
              <a:tabLst>
                <a:tab pos="401638" algn="l"/>
                <a:tab pos="858838" algn="l"/>
                <a:tab pos="1316038" algn="l"/>
                <a:tab pos="1773238" algn="l"/>
                <a:tab pos="2230438" algn="l"/>
                <a:tab pos="2687638" algn="l"/>
                <a:tab pos="3144838" algn="l"/>
                <a:tab pos="3602038" algn="l"/>
                <a:tab pos="4059238" algn="l"/>
                <a:tab pos="4516438" algn="l"/>
                <a:tab pos="4973638" algn="l"/>
                <a:tab pos="5430838" algn="l"/>
                <a:tab pos="5888038" algn="l"/>
                <a:tab pos="6345238" algn="l"/>
                <a:tab pos="6802438" algn="l"/>
                <a:tab pos="7259638" algn="l"/>
                <a:tab pos="7716838" algn="l"/>
                <a:tab pos="8174038" algn="l"/>
                <a:tab pos="8631238" algn="l"/>
                <a:tab pos="9088438" algn="l"/>
                <a:tab pos="9545638" algn="l"/>
              </a:tabLst>
              <a:defRPr sz="2400">
                <a:solidFill>
                  <a:srgbClr val="000000"/>
                </a:solidFill>
                <a:latin typeface="Bitstream Vera Serif" charset="0"/>
                <a:ea typeface="ＭＳ Ｐゴシック" charset="0"/>
                <a:cs typeface="msmincho" charset="0"/>
              </a:defRPr>
            </a:lvl8pPr>
            <a:lvl9pPr marL="3886200" indent="-228600" fontAlgn="base" hangingPunct="0">
              <a:lnSpc>
                <a:spcPct val="97000"/>
              </a:lnSpc>
              <a:spcBef>
                <a:spcPct val="0"/>
              </a:spcBef>
              <a:spcAft>
                <a:spcPct val="0"/>
              </a:spcAft>
              <a:buClr>
                <a:srgbClr val="000000"/>
              </a:buClr>
              <a:buSzPct val="100000"/>
              <a:buFont typeface="Times New Roman" charset="0"/>
              <a:tabLst>
                <a:tab pos="401638" algn="l"/>
                <a:tab pos="858838" algn="l"/>
                <a:tab pos="1316038" algn="l"/>
                <a:tab pos="1773238" algn="l"/>
                <a:tab pos="2230438" algn="l"/>
                <a:tab pos="2687638" algn="l"/>
                <a:tab pos="3144838" algn="l"/>
                <a:tab pos="3602038" algn="l"/>
                <a:tab pos="4059238" algn="l"/>
                <a:tab pos="4516438" algn="l"/>
                <a:tab pos="4973638" algn="l"/>
                <a:tab pos="5430838" algn="l"/>
                <a:tab pos="5888038" algn="l"/>
                <a:tab pos="6345238" algn="l"/>
                <a:tab pos="6802438" algn="l"/>
                <a:tab pos="7259638" algn="l"/>
                <a:tab pos="7716838" algn="l"/>
                <a:tab pos="8174038" algn="l"/>
                <a:tab pos="8631238" algn="l"/>
                <a:tab pos="9088438" algn="l"/>
                <a:tab pos="9545638" algn="l"/>
              </a:tabLst>
              <a:defRPr sz="2400">
                <a:solidFill>
                  <a:srgbClr val="000000"/>
                </a:solidFill>
                <a:latin typeface="Bitstream Vera Serif" charset="0"/>
                <a:ea typeface="ＭＳ Ｐゴシック" charset="0"/>
                <a:cs typeface="msmincho" charset="0"/>
              </a:defRPr>
            </a:lvl9pPr>
          </a:lstStyle>
          <a:p>
            <a:pPr>
              <a:lnSpc>
                <a:spcPct val="70000"/>
              </a:lnSpc>
              <a:spcAft>
                <a:spcPts val="1293"/>
              </a:spcAft>
              <a:buSzPct val="45000"/>
              <a:buFont typeface="Wingdings" charset="0"/>
              <a:buChar char=""/>
            </a:pPr>
            <a:r>
              <a:rPr lang="en-US" sz="2000" b="1" i="1" dirty="0">
                <a:latin typeface="Calibri"/>
                <a:cs typeface="Calibri"/>
              </a:rPr>
              <a:t>1D proof of concept </a:t>
            </a:r>
            <a:r>
              <a:rPr lang="en-US" sz="2000" dirty="0">
                <a:latin typeface="Calibri"/>
                <a:cs typeface="Calibri"/>
              </a:rPr>
              <a:t>problem:</a:t>
            </a:r>
          </a:p>
          <a:p>
            <a:pPr lvl="1">
              <a:lnSpc>
                <a:spcPct val="70000"/>
              </a:lnSpc>
              <a:spcAft>
                <a:spcPts val="1293"/>
              </a:spcAft>
              <a:buSzPct val="45000"/>
              <a:buFont typeface="Wingdings" charset="0"/>
              <a:buChar char=""/>
            </a:pPr>
            <a:r>
              <a:rPr lang="en-US" sz="2000" b="1" i="1" dirty="0">
                <a:latin typeface="Calibri"/>
                <a:cs typeface="Calibri"/>
              </a:rPr>
              <a:t>   1D bar </a:t>
            </a:r>
            <a:r>
              <a:rPr lang="en-US" sz="2000" dirty="0">
                <a:latin typeface="Calibri"/>
                <a:cs typeface="Calibri"/>
              </a:rPr>
              <a:t>with area</a:t>
            </a:r>
            <a:r>
              <a:rPr lang="en-US" sz="2000" i="1" dirty="0">
                <a:latin typeface="Calibri"/>
                <a:cs typeface="Calibri"/>
              </a:rPr>
              <a:t> </a:t>
            </a:r>
            <a:r>
              <a:rPr lang="en-US" sz="2000" dirty="0">
                <a:latin typeface="Calibri"/>
                <a:cs typeface="Calibri"/>
              </a:rPr>
              <a:t>proportional to square root of length.</a:t>
            </a:r>
          </a:p>
          <a:p>
            <a:pPr lvl="1">
              <a:lnSpc>
                <a:spcPct val="70000"/>
              </a:lnSpc>
              <a:spcAft>
                <a:spcPts val="1293"/>
              </a:spcAft>
              <a:buSzPct val="45000"/>
              <a:buFont typeface="Wingdings" charset="0"/>
              <a:buChar char=""/>
            </a:pPr>
            <a:r>
              <a:rPr lang="en-US" sz="2000" dirty="0">
                <a:latin typeface="Calibri"/>
                <a:cs typeface="Calibri"/>
              </a:rPr>
              <a:t>   Strong </a:t>
            </a:r>
            <a:r>
              <a:rPr lang="en-US" sz="2000" b="1" i="1" dirty="0">
                <a:latin typeface="Calibri"/>
                <a:cs typeface="Calibri"/>
              </a:rPr>
              <a:t>singularity</a:t>
            </a:r>
            <a:r>
              <a:rPr lang="en-US" sz="2000" dirty="0">
                <a:latin typeface="Calibri"/>
                <a:cs typeface="Calibri"/>
              </a:rPr>
              <a:t> on left end of bar.</a:t>
            </a:r>
          </a:p>
          <a:p>
            <a:pPr lvl="1">
              <a:lnSpc>
                <a:spcPct val="70000"/>
              </a:lnSpc>
              <a:spcAft>
                <a:spcPts val="1293"/>
              </a:spcAft>
              <a:buSzPct val="45000"/>
              <a:buFont typeface="Wingdings" charset="0"/>
              <a:buChar char=""/>
            </a:pPr>
            <a:r>
              <a:rPr lang="en-US" sz="2000" dirty="0">
                <a:latin typeface="Calibri"/>
                <a:cs typeface="Calibri"/>
              </a:rPr>
              <a:t>   Simple </a:t>
            </a:r>
            <a:r>
              <a:rPr lang="en-US" sz="2000" b="1" i="1" dirty="0" err="1">
                <a:latin typeface="Calibri"/>
                <a:cs typeface="Calibri"/>
              </a:rPr>
              <a:t>hyperelestic</a:t>
            </a:r>
            <a:r>
              <a:rPr lang="en-US" sz="2000" dirty="0">
                <a:latin typeface="Calibri"/>
                <a:cs typeface="Calibri"/>
              </a:rPr>
              <a:t> material model with no damage.</a:t>
            </a:r>
          </a:p>
          <a:p>
            <a:pPr lvl="1">
              <a:lnSpc>
                <a:spcPct val="70000"/>
              </a:lnSpc>
              <a:spcAft>
                <a:spcPts val="1293"/>
              </a:spcAft>
              <a:buSzPct val="45000"/>
              <a:buFont typeface="Wingdings" charset="0"/>
              <a:buChar char=""/>
            </a:pPr>
            <a:r>
              <a:rPr lang="en-US" sz="2000" b="1" i="1" dirty="0">
                <a:latin typeface="Calibri"/>
                <a:cs typeface="Calibri"/>
              </a:rPr>
              <a:t>   MATLAB </a:t>
            </a:r>
            <a:r>
              <a:rPr lang="en-US" sz="2000" dirty="0">
                <a:latin typeface="Calibri"/>
                <a:cs typeface="Calibri"/>
              </a:rPr>
              <a:t>implementation.</a:t>
            </a:r>
          </a:p>
        </p:txBody>
      </p:sp>
      <p:sp>
        <p:nvSpPr>
          <p:cNvPr id="2" name="Title 1"/>
          <p:cNvSpPr>
            <a:spLocks noGrp="1"/>
          </p:cNvSpPr>
          <p:nvPr>
            <p:ph type="title"/>
          </p:nvPr>
        </p:nvSpPr>
        <p:spPr>
          <a:xfrm>
            <a:off x="211878" y="0"/>
            <a:ext cx="8229600" cy="991675"/>
          </a:xfrm>
        </p:spPr>
        <p:txBody>
          <a:bodyPr/>
          <a:lstStyle/>
          <a:p>
            <a:r>
              <a:rPr lang="en-US" sz="3600" dirty="0">
                <a:solidFill>
                  <a:schemeClr val="tx1"/>
                </a:solidFill>
              </a:rPr>
              <a:t>Appendix. </a:t>
            </a:r>
            <a:r>
              <a:rPr lang="en-US" sz="3600" dirty="0" err="1">
                <a:solidFill>
                  <a:schemeClr val="tx1"/>
                </a:solidFill>
              </a:rPr>
              <a:t>Foulk’s</a:t>
            </a:r>
            <a:r>
              <a:rPr lang="en-US" sz="3600" dirty="0">
                <a:solidFill>
                  <a:schemeClr val="tx1"/>
                </a:solidFill>
              </a:rPr>
              <a:t> Singular Bar</a:t>
            </a:r>
          </a:p>
        </p:txBody>
      </p:sp>
      <p:pic>
        <p:nvPicPr>
          <p:cNvPr id="4" name="Picture 3"/>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545018" y="3043789"/>
            <a:ext cx="7543528" cy="1788552"/>
          </a:xfrm>
          <a:prstGeom prst="rect">
            <a:avLst/>
          </a:prstGeom>
        </p:spPr>
      </p:pic>
      <p:graphicFrame>
        <p:nvGraphicFramePr>
          <p:cNvPr id="5" name="Object 4"/>
          <p:cNvGraphicFramePr>
            <a:graphicFrameLocks noChangeAspect="1"/>
          </p:cNvGraphicFramePr>
          <p:nvPr/>
        </p:nvGraphicFramePr>
        <p:xfrm>
          <a:off x="7362924" y="1036133"/>
          <a:ext cx="1346120" cy="1696109"/>
        </p:xfrm>
        <a:graphic>
          <a:graphicData uri="http://schemas.openxmlformats.org/presentationml/2006/ole">
            <mc:AlternateContent xmlns:mc="http://schemas.openxmlformats.org/markup-compatibility/2006">
              <mc:Choice xmlns:v="urn:schemas-microsoft-com:vml" Requires="v">
                <p:oleObj spid="_x0000_s1325" r:id="rId5" imgW="2539440" imgH="3199680" progId="">
                  <p:embed/>
                </p:oleObj>
              </mc:Choice>
              <mc:Fallback>
                <p:oleObj r:id="rId5" imgW="2539440" imgH="3199680" progId="">
                  <p:embed/>
                  <p:pic>
                    <p:nvPicPr>
                      <p:cNvPr id="5" name="Object 4"/>
                      <p:cNvPicPr/>
                      <p:nvPr/>
                    </p:nvPicPr>
                    <p:blipFill>
                      <a:blip r:embed="rId6"/>
                      <a:stretch>
                        <a:fillRect/>
                      </a:stretch>
                    </p:blipFill>
                    <p:spPr>
                      <a:xfrm>
                        <a:off x="7362924" y="1036133"/>
                        <a:ext cx="1346120" cy="1696109"/>
                      </a:xfrm>
                      <a:prstGeom prst="rect">
                        <a:avLst/>
                      </a:prstGeom>
                    </p:spPr>
                  </p:pic>
                </p:oleObj>
              </mc:Fallback>
            </mc:AlternateContent>
          </a:graphicData>
        </a:graphic>
      </p:graphicFrame>
      <p:sp>
        <p:nvSpPr>
          <p:cNvPr id="3" name="TextBox 2"/>
          <p:cNvSpPr txBox="1"/>
          <p:nvPr/>
        </p:nvSpPr>
        <p:spPr>
          <a:xfrm>
            <a:off x="94594" y="4876799"/>
            <a:ext cx="9165020" cy="1897955"/>
          </a:xfrm>
          <a:prstGeom prst="rect">
            <a:avLst/>
          </a:prstGeom>
          <a:noFill/>
        </p:spPr>
        <p:txBody>
          <a:bodyPr wrap="square" rtlCol="0">
            <a:spAutoFit/>
          </a:bodyPr>
          <a:lstStyle/>
          <a:p>
            <a:pPr>
              <a:lnSpc>
                <a:spcPct val="70000"/>
              </a:lnSpc>
              <a:spcAft>
                <a:spcPts val="1293"/>
              </a:spcAft>
              <a:buSzPct val="45000"/>
              <a:buFont typeface="Wingdings" charset="0"/>
              <a:buChar char=""/>
            </a:pPr>
            <a:r>
              <a:rPr lang="en-US" sz="2000" b="1" i="1" dirty="0">
                <a:latin typeface="Calibri"/>
                <a:cs typeface="Calibri"/>
              </a:rPr>
              <a:t>   Problem goals</a:t>
            </a:r>
            <a:r>
              <a:rPr lang="en-US" sz="2000" dirty="0">
                <a:latin typeface="Calibri"/>
                <a:cs typeface="Calibri"/>
              </a:rPr>
              <a:t>:</a:t>
            </a:r>
          </a:p>
          <a:p>
            <a:pPr lvl="1">
              <a:lnSpc>
                <a:spcPct val="70000"/>
              </a:lnSpc>
              <a:spcAft>
                <a:spcPts val="1293"/>
              </a:spcAft>
              <a:buSzPct val="45000"/>
              <a:buFont typeface="Wingdings" charset="0"/>
              <a:buChar char=""/>
            </a:pPr>
            <a:r>
              <a:rPr lang="en-US" sz="2000" dirty="0">
                <a:latin typeface="Calibri"/>
                <a:cs typeface="Calibri"/>
              </a:rPr>
              <a:t>    Explore </a:t>
            </a:r>
            <a:r>
              <a:rPr lang="en-US" sz="2000" b="1" i="1" dirty="0">
                <a:latin typeface="Calibri"/>
                <a:cs typeface="Calibri"/>
              </a:rPr>
              <a:t>viability</a:t>
            </a:r>
            <a:r>
              <a:rPr lang="en-US" sz="2000" dirty="0">
                <a:latin typeface="Calibri"/>
                <a:cs typeface="Calibri"/>
              </a:rPr>
              <a:t> of </a:t>
            </a:r>
            <a:r>
              <a:rPr lang="en-US" sz="2000" b="1" i="1" dirty="0">
                <a:latin typeface="Calibri"/>
                <a:cs typeface="Calibri"/>
              </a:rPr>
              <a:t>4 variants</a:t>
            </a:r>
            <a:r>
              <a:rPr lang="en-US" sz="2000" dirty="0">
                <a:latin typeface="Calibri"/>
                <a:cs typeface="Calibri"/>
              </a:rPr>
              <a:t> of the Schwarz alternating method.</a:t>
            </a:r>
          </a:p>
          <a:p>
            <a:pPr lvl="1">
              <a:lnSpc>
                <a:spcPct val="70000"/>
              </a:lnSpc>
              <a:spcAft>
                <a:spcPts val="1293"/>
              </a:spcAft>
              <a:buSzPct val="45000"/>
              <a:buFont typeface="Wingdings" charset="0"/>
              <a:buChar char=""/>
            </a:pPr>
            <a:r>
              <a:rPr lang="en-US" sz="2000" dirty="0">
                <a:latin typeface="Calibri"/>
                <a:cs typeface="Calibri"/>
              </a:rPr>
              <a:t>    Test </a:t>
            </a:r>
            <a:r>
              <a:rPr lang="en-US" sz="2000" b="1" i="1" dirty="0">
                <a:latin typeface="Calibri"/>
                <a:cs typeface="Calibri"/>
              </a:rPr>
              <a:t>convergence </a:t>
            </a:r>
            <a:r>
              <a:rPr lang="en-US" sz="2000" dirty="0">
                <a:latin typeface="Calibri"/>
                <a:cs typeface="Calibri"/>
              </a:rPr>
              <a:t>and compare with literature (Evans, 1986).</a:t>
            </a:r>
          </a:p>
          <a:p>
            <a:pPr lvl="2">
              <a:lnSpc>
                <a:spcPct val="70000"/>
              </a:lnSpc>
              <a:spcAft>
                <a:spcPts val="1293"/>
              </a:spcAft>
              <a:buSzPct val="45000"/>
              <a:buFont typeface="Wingdings" charset="0"/>
              <a:buChar char=""/>
            </a:pPr>
            <a:r>
              <a:rPr lang="en-US" sz="2000" dirty="0">
                <a:latin typeface="Calibri"/>
                <a:cs typeface="Calibri"/>
              </a:rPr>
              <a:t>     Expect </a:t>
            </a:r>
            <a:r>
              <a:rPr lang="en-US" sz="2000" b="1" i="1" dirty="0">
                <a:latin typeface="Calibri"/>
                <a:cs typeface="Calibri"/>
              </a:rPr>
              <a:t>faster convergence </a:t>
            </a:r>
            <a:r>
              <a:rPr lang="en-US" sz="2000" dirty="0">
                <a:latin typeface="Calibri"/>
                <a:cs typeface="Calibri"/>
              </a:rPr>
              <a:t>in </a:t>
            </a:r>
            <a:r>
              <a:rPr lang="en-US" sz="2000" b="1" i="1" dirty="0">
                <a:latin typeface="Calibri"/>
                <a:cs typeface="Calibri"/>
              </a:rPr>
              <a:t>fewer iterations </a:t>
            </a:r>
            <a:r>
              <a:rPr lang="en-US" sz="2000" dirty="0">
                <a:latin typeface="Calibri"/>
                <a:cs typeface="Calibri"/>
              </a:rPr>
              <a:t>with </a:t>
            </a:r>
            <a:r>
              <a:rPr lang="en-US" sz="2000" b="1" i="1" dirty="0">
                <a:latin typeface="Calibri"/>
                <a:cs typeface="Calibri"/>
              </a:rPr>
              <a:t>increased overlap</a:t>
            </a:r>
            <a:r>
              <a:rPr lang="en-US" sz="2000" dirty="0">
                <a:latin typeface="Calibri"/>
                <a:cs typeface="Calibri"/>
              </a:rPr>
              <a:t>.</a:t>
            </a:r>
            <a:endParaRPr lang="en-US" sz="2000" b="1" i="1" dirty="0">
              <a:latin typeface="Calibri"/>
              <a:cs typeface="Calibri"/>
            </a:endParaRPr>
          </a:p>
          <a:p>
            <a:endParaRPr lang="en-US" dirty="0"/>
          </a:p>
        </p:txBody>
      </p:sp>
      <p:sp>
        <p:nvSpPr>
          <p:cNvPr id="6" name="Slide Number Placeholder 5">
            <a:extLst>
              <a:ext uri="{FF2B5EF4-FFF2-40B4-BE49-F238E27FC236}">
                <a16:creationId xmlns:a16="http://schemas.microsoft.com/office/drawing/2014/main" id="{1231F56E-EE07-4036-AA0D-E54E8259472F}"/>
              </a:ext>
            </a:extLst>
          </p:cNvPr>
          <p:cNvSpPr>
            <a:spLocks noGrp="1"/>
          </p:cNvSpPr>
          <p:nvPr>
            <p:ph type="sldNum" sz="quarter" idx="12"/>
          </p:nvPr>
        </p:nvSpPr>
        <p:spPr/>
        <p:txBody>
          <a:bodyPr/>
          <a:lstStyle/>
          <a:p>
            <a:fld id="{A5E55A7B-7854-E145-92D9-B491DF4BAE2D}" type="slidenum">
              <a:rPr lang="en-US" smtClean="0"/>
              <a:pPr/>
              <a:t>99</a:t>
            </a:fld>
            <a:endParaRPr lang="en-US" dirty="0"/>
          </a:p>
        </p:txBody>
      </p:sp>
    </p:spTree>
    <p:extLst>
      <p:ext uri="{BB962C8B-B14F-4D97-AF65-F5344CB8AC3E}">
        <p14:creationId xmlns:p14="http://schemas.microsoft.com/office/powerpoint/2010/main" val="2184463149"/>
      </p:ext>
    </p:extLst>
  </p:cSld>
  <p:clrMapOvr>
    <a:masterClrMapping/>
  </p:clrMapOvr>
  <p:transition spd="med"/>
  <p:timing>
    <p:tnLst>
      <p:par>
        <p:cTn id="1" dur="indefinite" restart="never" nodeType="tmRoot">
          <p:childTnLst>
            <p:seq concurrent="1" nextAc="seek">
              <p:cTn id="2" dur="indefinite" nodeType="mainSeq"/>
              <p:prevCondLst>
                <p:cond evt="onPrev" delay="0">
                  <p:tgtEl>
                    <p:sldTgt/>
                  </p:tgtEl>
                </p:cond>
              </p:prevCondLst>
              <p:nextCondLst>
                <p:cond evt="onNext" delay="0">
                  <p:tgtEl>
                    <p:sldTgt/>
                  </p:tgtEl>
                </p:cond>
              </p:nextCondLst>
            </p:seq>
          </p:childTnLst>
        </p:cTn>
      </p:par>
    </p:tnLst>
  </p:timing>
</p:sld>
</file>

<file path=ppt/slides/slide10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33810" y="-233416"/>
            <a:ext cx="8586443" cy="1203550"/>
          </a:xfrm>
        </p:spPr>
        <p:txBody>
          <a:bodyPr/>
          <a:lstStyle/>
          <a:p>
            <a:r>
              <a:rPr lang="en-US" sz="3600" dirty="0">
                <a:solidFill>
                  <a:schemeClr val="tx1"/>
                </a:solidFill>
              </a:rPr>
              <a:t>Appendix. Singular Bar and Schwarz Variants</a:t>
            </a:r>
          </a:p>
        </p:txBody>
      </p:sp>
      <p:pic>
        <p:nvPicPr>
          <p:cNvPr id="6" name="Picture 5"/>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854242" y="793153"/>
            <a:ext cx="2803358" cy="2743163"/>
          </a:xfrm>
          <a:prstGeom prst="rect">
            <a:avLst/>
          </a:prstGeom>
        </p:spPr>
      </p:pic>
      <p:pic>
        <p:nvPicPr>
          <p:cNvPr id="8" name="Picture 7"/>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4966034" y="970134"/>
            <a:ext cx="3236457" cy="2389199"/>
          </a:xfrm>
          <a:prstGeom prst="rect">
            <a:avLst/>
          </a:prstGeom>
        </p:spPr>
      </p:pic>
      <p:pic>
        <p:nvPicPr>
          <p:cNvPr id="15" name="Picture 14"/>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716788" y="3645568"/>
            <a:ext cx="2940812" cy="2733712"/>
          </a:xfrm>
          <a:prstGeom prst="rect">
            <a:avLst/>
          </a:prstGeom>
        </p:spPr>
      </p:pic>
      <p:pic>
        <p:nvPicPr>
          <p:cNvPr id="27" name="Picture 26"/>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5053263" y="3560735"/>
            <a:ext cx="2962777" cy="2818545"/>
          </a:xfrm>
          <a:prstGeom prst="rect">
            <a:avLst/>
          </a:prstGeom>
        </p:spPr>
      </p:pic>
      <p:graphicFrame>
        <p:nvGraphicFramePr>
          <p:cNvPr id="7" name="Object 6"/>
          <p:cNvGraphicFramePr>
            <a:graphicFrameLocks noChangeAspect="1"/>
          </p:cNvGraphicFramePr>
          <p:nvPr/>
        </p:nvGraphicFramePr>
        <p:xfrm>
          <a:off x="3880688" y="2780778"/>
          <a:ext cx="1185935" cy="1494276"/>
        </p:xfrm>
        <a:graphic>
          <a:graphicData uri="http://schemas.openxmlformats.org/presentationml/2006/ole">
            <mc:AlternateContent xmlns:mc="http://schemas.openxmlformats.org/markup-compatibility/2006">
              <mc:Choice xmlns:v="urn:schemas-microsoft-com:vml" Requires="v">
                <p:oleObj spid="_x0000_s2349" r:id="rId8" imgW="2539440" imgH="3199680" progId="">
                  <p:embed/>
                </p:oleObj>
              </mc:Choice>
              <mc:Fallback>
                <p:oleObj r:id="rId8" imgW="2539440" imgH="3199680" progId="">
                  <p:embed/>
                  <p:pic>
                    <p:nvPicPr>
                      <p:cNvPr id="7" name="Object 6"/>
                      <p:cNvPicPr/>
                      <p:nvPr/>
                    </p:nvPicPr>
                    <p:blipFill>
                      <a:blip r:embed="rId9"/>
                      <a:stretch>
                        <a:fillRect/>
                      </a:stretch>
                    </p:blipFill>
                    <p:spPr>
                      <a:xfrm>
                        <a:off x="3880688" y="2780778"/>
                        <a:ext cx="1185935" cy="1494276"/>
                      </a:xfrm>
                      <a:prstGeom prst="rect">
                        <a:avLst/>
                      </a:prstGeom>
                    </p:spPr>
                  </p:pic>
                </p:oleObj>
              </mc:Fallback>
            </mc:AlternateContent>
          </a:graphicData>
        </a:graphic>
      </p:graphicFrame>
      <p:sp>
        <p:nvSpPr>
          <p:cNvPr id="3" name="Slide Number Placeholder 2">
            <a:extLst>
              <a:ext uri="{FF2B5EF4-FFF2-40B4-BE49-F238E27FC236}">
                <a16:creationId xmlns:a16="http://schemas.microsoft.com/office/drawing/2014/main" id="{BE6E5B8E-8853-43DE-A323-022268AB0C8A}"/>
              </a:ext>
            </a:extLst>
          </p:cNvPr>
          <p:cNvSpPr>
            <a:spLocks noGrp="1"/>
          </p:cNvSpPr>
          <p:nvPr>
            <p:ph type="sldNum" sz="quarter" idx="12"/>
          </p:nvPr>
        </p:nvSpPr>
        <p:spPr/>
        <p:txBody>
          <a:bodyPr/>
          <a:lstStyle/>
          <a:p>
            <a:fld id="{A5E55A7B-7854-E145-92D9-B491DF4BAE2D}" type="slidenum">
              <a:rPr lang="en-US" smtClean="0"/>
              <a:pPr/>
              <a:t>100</a:t>
            </a:fld>
            <a:endParaRPr lang="en-US" dirty="0"/>
          </a:p>
        </p:txBody>
      </p:sp>
    </p:spTree>
    <p:extLst>
      <p:ext uri="{BB962C8B-B14F-4D97-AF65-F5344CB8AC3E}">
        <p14:creationId xmlns:p14="http://schemas.microsoft.com/office/powerpoint/2010/main" val="3724851043"/>
      </p:ext>
    </p:extLst>
  </p:cSld>
  <p:clrMapOvr>
    <a:masterClrMapping/>
  </p:clrMapOvr>
  <p:transition spd="med"/>
  <p:timing>
    <p:tnLst>
      <p:par>
        <p:cTn id="1" dur="indefinite" restart="never" nodeType="tmRoot">
          <p:childTnLst>
            <p:seq concurrent="1" nextAc="seek">
              <p:cTn id="2" dur="indefinite" nodeType="mainSeq"/>
              <p:prevCondLst>
                <p:cond evt="onPrev" delay="0">
                  <p:tgtEl>
                    <p:sldTgt/>
                  </p:tgtEl>
                </p:cond>
              </p:prevCondLst>
              <p:nextCondLst>
                <p:cond evt="onNext" delay="0">
                  <p:tgtEl>
                    <p:sldTgt/>
                  </p:tgtEl>
                </p:cond>
              </p:nextCondLst>
            </p:seq>
          </p:childTnLst>
        </p:cTn>
      </p:par>
    </p:tnLst>
  </p:timing>
</p:sld>
</file>

<file path=ppt/slides/slide10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14" name="Group 13"/>
          <p:cNvGrpSpPr/>
          <p:nvPr/>
        </p:nvGrpSpPr>
        <p:grpSpPr>
          <a:xfrm>
            <a:off x="235527" y="881281"/>
            <a:ext cx="3272811" cy="5208944"/>
            <a:chOff x="823179" y="1044017"/>
            <a:chExt cx="3272811" cy="5208944"/>
          </a:xfrm>
        </p:grpSpPr>
        <p:pic>
          <p:nvPicPr>
            <p:cNvPr id="15" name="Picture 14"/>
            <p:cNvPicPr>
              <a:picLocks noChangeAspect="1"/>
            </p:cNvPicPr>
            <p:nvPr/>
          </p:nvPicPr>
          <p:blipFill>
            <a:blip r:embed="rId3">
              <a:extLst>
                <a:ext uri="{28A0092B-C50C-407E-A947-70E740481C1C}">
                  <a14:useLocalDpi xmlns:a14="http://schemas.microsoft.com/office/drawing/2010/main"/>
                </a:ext>
              </a:extLst>
            </a:blip>
            <a:stretch>
              <a:fillRect/>
            </a:stretch>
          </p:blipFill>
          <p:spPr>
            <a:xfrm rot="16200000">
              <a:off x="458950" y="2525774"/>
              <a:ext cx="5118797" cy="2155283"/>
            </a:xfrm>
            <a:prstGeom prst="rect">
              <a:avLst/>
            </a:prstGeom>
          </p:spPr>
        </p:pic>
        <p:pic>
          <p:nvPicPr>
            <p:cNvPr id="16" name="Picture 15"/>
            <p:cNvPicPr>
              <a:picLocks noChangeAspect="1"/>
            </p:cNvPicPr>
            <p:nvPr/>
          </p:nvPicPr>
          <p:blipFill rotWithShape="1">
            <a:blip r:embed="rId4">
              <a:extLst>
                <a:ext uri="{28A0092B-C50C-407E-A947-70E740481C1C}">
                  <a14:useLocalDpi xmlns:a14="http://schemas.microsoft.com/office/drawing/2010/main"/>
                </a:ext>
              </a:extLst>
            </a:blip>
            <a:srcRect t="16980" b="15969"/>
            <a:stretch/>
          </p:blipFill>
          <p:spPr>
            <a:xfrm rot="16200000">
              <a:off x="-1013666" y="2971009"/>
              <a:ext cx="5118797" cy="1445108"/>
            </a:xfrm>
            <a:prstGeom prst="rect">
              <a:avLst/>
            </a:prstGeom>
          </p:spPr>
        </p:pic>
        <p:sp>
          <p:nvSpPr>
            <p:cNvPr id="17" name="TextBox 16"/>
            <p:cNvSpPr txBox="1"/>
            <p:nvPr/>
          </p:nvSpPr>
          <p:spPr>
            <a:xfrm>
              <a:off x="1621684" y="2795216"/>
              <a:ext cx="1363824" cy="738664"/>
            </a:xfrm>
            <a:prstGeom prst="rect">
              <a:avLst/>
            </a:prstGeom>
            <a:noFill/>
          </p:spPr>
          <p:txBody>
            <a:bodyPr wrap="square" rtlCol="0">
              <a:spAutoFit/>
            </a:bodyPr>
            <a:lstStyle/>
            <a:p>
              <a:pPr algn="ctr"/>
              <a:r>
                <a:rPr lang="en-US" sz="1400" dirty="0">
                  <a:latin typeface="Calibri" panose="020F0502020204030204" pitchFamily="34" charset="0"/>
                </a:rPr>
                <a:t>Region of localization (necking)</a:t>
              </a:r>
            </a:p>
          </p:txBody>
        </p:sp>
        <p:cxnSp>
          <p:nvCxnSpPr>
            <p:cNvPr id="18" name="Straight Arrow Connector 17"/>
            <p:cNvCxnSpPr/>
            <p:nvPr/>
          </p:nvCxnSpPr>
          <p:spPr>
            <a:xfrm flipH="1">
              <a:off x="1741118" y="3533880"/>
              <a:ext cx="433114" cy="159683"/>
            </a:xfrm>
            <a:prstGeom prst="straightConnector1">
              <a:avLst/>
            </a:prstGeom>
            <a:ln>
              <a:tailEnd type="triangle"/>
            </a:ln>
            <a:effectLst/>
          </p:spPr>
          <p:style>
            <a:lnRef idx="2">
              <a:schemeClr val="accent1"/>
            </a:lnRef>
            <a:fillRef idx="0">
              <a:schemeClr val="accent1"/>
            </a:fillRef>
            <a:effectRef idx="1">
              <a:schemeClr val="accent1"/>
            </a:effectRef>
            <a:fontRef idx="minor">
              <a:schemeClr val="tx1"/>
            </a:fontRef>
          </p:style>
        </p:cxnSp>
        <p:cxnSp>
          <p:nvCxnSpPr>
            <p:cNvPr id="19" name="Straight Arrow Connector 18"/>
            <p:cNvCxnSpPr/>
            <p:nvPr/>
          </p:nvCxnSpPr>
          <p:spPr>
            <a:xfrm>
              <a:off x="2386590" y="3533880"/>
              <a:ext cx="399767" cy="138623"/>
            </a:xfrm>
            <a:prstGeom prst="straightConnector1">
              <a:avLst/>
            </a:prstGeom>
            <a:ln>
              <a:tailEnd type="triangle"/>
            </a:ln>
            <a:effectLst/>
          </p:spPr>
          <p:style>
            <a:lnRef idx="2">
              <a:schemeClr val="accent1"/>
            </a:lnRef>
            <a:fillRef idx="0">
              <a:schemeClr val="accent1"/>
            </a:fillRef>
            <a:effectRef idx="1">
              <a:schemeClr val="accent1"/>
            </a:effectRef>
            <a:fontRef idx="minor">
              <a:schemeClr val="tx1"/>
            </a:fontRef>
          </p:style>
        </p:cxnSp>
      </p:grpSp>
      <p:sp>
        <p:nvSpPr>
          <p:cNvPr id="10" name="Title 2"/>
          <p:cNvSpPr>
            <a:spLocks noGrp="1"/>
          </p:cNvSpPr>
          <p:nvPr>
            <p:ph type="title"/>
          </p:nvPr>
        </p:nvSpPr>
        <p:spPr>
          <a:xfrm>
            <a:off x="182880" y="165274"/>
            <a:ext cx="8298678" cy="779462"/>
          </a:xfrm>
        </p:spPr>
        <p:txBody>
          <a:bodyPr/>
          <a:lstStyle/>
          <a:p>
            <a:pPr algn="l"/>
            <a:r>
              <a:rPr lang="en-US" sz="3600" dirty="0">
                <a:solidFill>
                  <a:schemeClr val="tx1"/>
                </a:solidFill>
                <a:latin typeface="Calibri" charset="0"/>
                <a:ea typeface="Calibri" charset="0"/>
                <a:cs typeface="Calibri" charset="0"/>
              </a:rPr>
              <a:t>Appendix. Multiscale Modeling of Localization</a:t>
            </a:r>
          </a:p>
        </p:txBody>
      </p:sp>
      <p:sp>
        <p:nvSpPr>
          <p:cNvPr id="6" name="TextBox 5"/>
          <p:cNvSpPr txBox="1"/>
          <p:nvPr/>
        </p:nvSpPr>
        <p:spPr>
          <a:xfrm>
            <a:off x="3328984" y="4515805"/>
            <a:ext cx="5751477" cy="2215991"/>
          </a:xfrm>
          <a:prstGeom prst="rect">
            <a:avLst/>
          </a:prstGeom>
          <a:noFill/>
        </p:spPr>
        <p:txBody>
          <a:bodyPr wrap="square" lIns="0" rtlCol="0">
            <a:spAutoFit/>
          </a:bodyPr>
          <a:lstStyle/>
          <a:p>
            <a:pPr marL="12700" lvl="1"/>
            <a:r>
              <a:rPr lang="en-US" b="1" u="sng" dirty="0">
                <a:solidFill>
                  <a:srgbClr val="1F497D"/>
                </a:solidFill>
                <a:latin typeface="Calibri" panose="020F0502020204030204" pitchFamily="34" charset="0"/>
              </a:rPr>
              <a:t>Goals:</a:t>
            </a:r>
          </a:p>
          <a:p>
            <a:pPr marL="12700" lvl="1"/>
            <a:endParaRPr lang="en-US" sz="400" dirty="0">
              <a:latin typeface="Calibri" panose="020F0502020204030204" pitchFamily="34" charset="0"/>
            </a:endParaRPr>
          </a:p>
          <a:p>
            <a:pPr marL="298450" lvl="1" indent="-285750">
              <a:buFont typeface="Arial" panose="020B0604020202020204" pitchFamily="34" charset="0"/>
              <a:buChar char="•"/>
            </a:pPr>
            <a:r>
              <a:rPr lang="en-US" dirty="0">
                <a:latin typeface="Calibri" panose="020F0502020204030204" pitchFamily="34" charset="0"/>
              </a:rPr>
              <a:t>Connect </a:t>
            </a:r>
            <a:r>
              <a:rPr lang="en-US" b="1" i="1" dirty="0">
                <a:latin typeface="Calibri" panose="020F0502020204030204" pitchFamily="34" charset="0"/>
              </a:rPr>
              <a:t>physical length scales </a:t>
            </a:r>
            <a:r>
              <a:rPr lang="en-US" dirty="0">
                <a:latin typeface="Calibri" panose="020F0502020204030204" pitchFamily="34" charset="0"/>
              </a:rPr>
              <a:t>to </a:t>
            </a:r>
            <a:r>
              <a:rPr lang="en-US" b="1" i="1" dirty="0">
                <a:latin typeface="Calibri" panose="020F0502020204030204" pitchFamily="34" charset="0"/>
              </a:rPr>
              <a:t>engineering scale models.</a:t>
            </a:r>
          </a:p>
          <a:p>
            <a:pPr marL="298450" lvl="1" indent="-285750">
              <a:buFont typeface="Arial" panose="020B0604020202020204" pitchFamily="34" charset="0"/>
              <a:buChar char="•"/>
            </a:pPr>
            <a:endParaRPr lang="en-US" sz="400" dirty="0">
              <a:latin typeface="Calibri" panose="020F0502020204030204" pitchFamily="34" charset="0"/>
            </a:endParaRPr>
          </a:p>
          <a:p>
            <a:pPr marL="298450" lvl="1" indent="-285750">
              <a:buFont typeface="Arial" panose="020B0604020202020204" pitchFamily="34" charset="0"/>
              <a:buChar char="•"/>
            </a:pPr>
            <a:r>
              <a:rPr lang="en-US" dirty="0">
                <a:latin typeface="Calibri" panose="020F0502020204030204" pitchFamily="34" charset="0"/>
              </a:rPr>
              <a:t>Investigate importance of </a:t>
            </a:r>
            <a:r>
              <a:rPr lang="en-US" b="1" i="1" dirty="0">
                <a:latin typeface="Calibri" panose="020F0502020204030204" pitchFamily="34" charset="0"/>
              </a:rPr>
              <a:t>microstructural detail.</a:t>
            </a:r>
          </a:p>
          <a:p>
            <a:pPr marL="298450" lvl="1" indent="-285750">
              <a:buFont typeface="Arial" panose="020B0604020202020204" pitchFamily="34" charset="0"/>
              <a:buChar char="•"/>
            </a:pPr>
            <a:endParaRPr lang="en-US" sz="400" dirty="0">
              <a:latin typeface="Calibri" panose="020F0502020204030204" pitchFamily="34" charset="0"/>
            </a:endParaRPr>
          </a:p>
          <a:p>
            <a:pPr marL="298450" lvl="1" indent="-285750">
              <a:buFont typeface="Arial" panose="020B0604020202020204" pitchFamily="34" charset="0"/>
              <a:buChar char="•"/>
            </a:pPr>
            <a:r>
              <a:rPr lang="en-US" dirty="0">
                <a:latin typeface="Calibri" panose="020F0502020204030204" pitchFamily="34" charset="0"/>
              </a:rPr>
              <a:t>Develop bridging technologies for </a:t>
            </a:r>
            <a:r>
              <a:rPr lang="en-US" b="1" i="1" dirty="0">
                <a:latin typeface="Calibri" panose="020F0502020204030204" pitchFamily="34" charset="0"/>
              </a:rPr>
              <a:t>spatial multiscale/ </a:t>
            </a:r>
            <a:r>
              <a:rPr lang="en-US" b="1" i="1" dirty="0" err="1">
                <a:latin typeface="Calibri" panose="020F0502020204030204" pitchFamily="34" charset="0"/>
              </a:rPr>
              <a:t>multiphysics</a:t>
            </a:r>
            <a:r>
              <a:rPr lang="en-US" b="1" i="1" dirty="0">
                <a:latin typeface="Calibri" panose="020F0502020204030204" pitchFamily="34" charset="0"/>
              </a:rPr>
              <a:t>.</a:t>
            </a:r>
          </a:p>
          <a:p>
            <a:pPr lvl="1"/>
            <a:endParaRPr lang="en-US" dirty="0">
              <a:latin typeface="Calibri" panose="020F0502020204030204" pitchFamily="34" charset="0"/>
            </a:endParaRPr>
          </a:p>
        </p:txBody>
      </p:sp>
      <p:grpSp>
        <p:nvGrpSpPr>
          <p:cNvPr id="20" name="Group 19"/>
          <p:cNvGrpSpPr/>
          <p:nvPr/>
        </p:nvGrpSpPr>
        <p:grpSpPr>
          <a:xfrm>
            <a:off x="3719211" y="780560"/>
            <a:ext cx="5059029" cy="3220179"/>
            <a:chOff x="4894414" y="3083531"/>
            <a:chExt cx="5059029" cy="3220179"/>
          </a:xfrm>
        </p:grpSpPr>
        <p:pic>
          <p:nvPicPr>
            <p:cNvPr id="21" name="Picture 20" descr="crossSection.png"/>
            <p:cNvPicPr>
              <a:picLocks noChangeAspect="1"/>
            </p:cNvPicPr>
            <p:nvPr/>
          </p:nvPicPr>
          <p:blipFill rotWithShape="1">
            <a:blip r:embed="rId5">
              <a:extLst>
                <a:ext uri="{28A0092B-C50C-407E-A947-70E740481C1C}">
                  <a14:useLocalDpi xmlns:a14="http://schemas.microsoft.com/office/drawing/2010/main"/>
                </a:ext>
              </a:extLst>
            </a:blip>
            <a:srcRect t="9129"/>
            <a:stretch/>
          </p:blipFill>
          <p:spPr>
            <a:xfrm rot="253606">
              <a:off x="4894414" y="3364905"/>
              <a:ext cx="1975383" cy="2938805"/>
            </a:xfrm>
            <a:prstGeom prst="rect">
              <a:avLst/>
            </a:prstGeom>
          </p:spPr>
        </p:pic>
        <p:pic>
          <p:nvPicPr>
            <p:cNvPr id="22" name="Picture 21"/>
            <p:cNvPicPr>
              <a:picLocks noChangeAspect="1"/>
            </p:cNvPicPr>
            <p:nvPr/>
          </p:nvPicPr>
          <p:blipFill>
            <a:blip r:embed="rId6">
              <a:extLst>
                <a:ext uri="{28A0092B-C50C-407E-A947-70E740481C1C}">
                  <a14:useLocalDpi xmlns:a14="http://schemas.microsoft.com/office/drawing/2010/main"/>
                </a:ext>
              </a:extLst>
            </a:blip>
            <a:stretch>
              <a:fillRect/>
            </a:stretch>
          </p:blipFill>
          <p:spPr>
            <a:xfrm>
              <a:off x="7003914" y="3582429"/>
              <a:ext cx="2391655" cy="2209345"/>
            </a:xfrm>
            <a:prstGeom prst="rect">
              <a:avLst/>
            </a:prstGeom>
          </p:spPr>
        </p:pic>
        <p:sp>
          <p:nvSpPr>
            <p:cNvPr id="23" name="TextBox 22"/>
            <p:cNvSpPr txBox="1"/>
            <p:nvPr/>
          </p:nvSpPr>
          <p:spPr>
            <a:xfrm>
              <a:off x="6437815" y="3083531"/>
              <a:ext cx="3515628" cy="369332"/>
            </a:xfrm>
            <a:prstGeom prst="rect">
              <a:avLst/>
            </a:prstGeom>
            <a:noFill/>
          </p:spPr>
          <p:txBody>
            <a:bodyPr wrap="square" rtlCol="0">
              <a:spAutoFit/>
            </a:bodyPr>
            <a:lstStyle/>
            <a:p>
              <a:r>
                <a:rPr lang="en-US" dirty="0">
                  <a:latin typeface="Calibri" panose="020F0502020204030204" pitchFamily="34" charset="0"/>
                </a:rPr>
                <a:t>Region of localization (fracture)</a:t>
              </a:r>
            </a:p>
          </p:txBody>
        </p:sp>
        <p:cxnSp>
          <p:nvCxnSpPr>
            <p:cNvPr id="24" name="Straight Arrow Connector 23"/>
            <p:cNvCxnSpPr/>
            <p:nvPr/>
          </p:nvCxnSpPr>
          <p:spPr>
            <a:xfrm flipH="1">
              <a:off x="7245181" y="3362534"/>
              <a:ext cx="134745" cy="826342"/>
            </a:xfrm>
            <a:prstGeom prst="straightConnector1">
              <a:avLst/>
            </a:prstGeom>
            <a:ln>
              <a:tailEnd type="triangle"/>
            </a:ln>
            <a:effectLst/>
          </p:spPr>
          <p:style>
            <a:lnRef idx="2">
              <a:schemeClr val="accent1"/>
            </a:lnRef>
            <a:fillRef idx="0">
              <a:schemeClr val="accent1"/>
            </a:fillRef>
            <a:effectRef idx="1">
              <a:schemeClr val="accent1"/>
            </a:effectRef>
            <a:fontRef idx="minor">
              <a:schemeClr val="tx1"/>
            </a:fontRef>
          </p:style>
        </p:cxnSp>
        <p:cxnSp>
          <p:nvCxnSpPr>
            <p:cNvPr id="25" name="Straight Arrow Connector 24"/>
            <p:cNvCxnSpPr>
              <a:stCxn id="23" idx="1"/>
            </p:cNvCxnSpPr>
            <p:nvPr/>
          </p:nvCxnSpPr>
          <p:spPr>
            <a:xfrm flipH="1">
              <a:off x="5630449" y="3268197"/>
              <a:ext cx="807366" cy="325702"/>
            </a:xfrm>
            <a:prstGeom prst="straightConnector1">
              <a:avLst/>
            </a:prstGeom>
            <a:ln>
              <a:tailEnd type="triangle"/>
            </a:ln>
            <a:effectLst/>
          </p:spPr>
          <p:style>
            <a:lnRef idx="2">
              <a:schemeClr val="accent1"/>
            </a:lnRef>
            <a:fillRef idx="0">
              <a:schemeClr val="accent1"/>
            </a:fillRef>
            <a:effectRef idx="1">
              <a:schemeClr val="accent1"/>
            </a:effectRef>
            <a:fontRef idx="minor">
              <a:schemeClr val="tx1"/>
            </a:fontRef>
          </p:style>
        </p:cxnSp>
      </p:grpSp>
      <p:sp>
        <p:nvSpPr>
          <p:cNvPr id="2" name="TextBox 1"/>
          <p:cNvSpPr txBox="1"/>
          <p:nvPr/>
        </p:nvSpPr>
        <p:spPr>
          <a:xfrm>
            <a:off x="3660695" y="3813720"/>
            <a:ext cx="5146318" cy="646331"/>
          </a:xfrm>
          <a:prstGeom prst="rect">
            <a:avLst/>
          </a:prstGeom>
          <a:solidFill>
            <a:srgbClr val="FFFFCC"/>
          </a:solidFill>
        </p:spPr>
        <p:txBody>
          <a:bodyPr wrap="square" rtlCol="0">
            <a:spAutoFit/>
          </a:bodyPr>
          <a:lstStyle/>
          <a:p>
            <a:pPr marL="0" lvl="1" algn="ctr"/>
            <a:r>
              <a:rPr lang="en-US" dirty="0">
                <a:latin typeface="Calibri" panose="020F0502020204030204" pitchFamily="34" charset="0"/>
              </a:rPr>
              <a:t>Strain localization can cause </a:t>
            </a:r>
            <a:r>
              <a:rPr lang="en-US" b="1" i="1" dirty="0">
                <a:latin typeface="Calibri" panose="020F0502020204030204" pitchFamily="34" charset="0"/>
              </a:rPr>
              <a:t>localized necking </a:t>
            </a:r>
            <a:r>
              <a:rPr lang="en-US" dirty="0">
                <a:latin typeface="Calibri" panose="020F0502020204030204" pitchFamily="34" charset="0"/>
              </a:rPr>
              <a:t>(left) and ultimately</a:t>
            </a:r>
            <a:r>
              <a:rPr lang="en-US" b="1" i="1" dirty="0">
                <a:latin typeface="Calibri" panose="020F0502020204030204" pitchFamily="34" charset="0"/>
              </a:rPr>
              <a:t> fracture </a:t>
            </a:r>
            <a:r>
              <a:rPr lang="en-US" dirty="0">
                <a:latin typeface="Calibri" panose="020F0502020204030204" pitchFamily="34" charset="0"/>
              </a:rPr>
              <a:t>(above).</a:t>
            </a:r>
            <a:endParaRPr lang="en-US" dirty="0"/>
          </a:p>
        </p:txBody>
      </p:sp>
      <p:sp>
        <p:nvSpPr>
          <p:cNvPr id="3" name="Slide Number Placeholder 2">
            <a:extLst>
              <a:ext uri="{FF2B5EF4-FFF2-40B4-BE49-F238E27FC236}">
                <a16:creationId xmlns:a16="http://schemas.microsoft.com/office/drawing/2014/main" id="{E67AAE53-15B2-48FC-AFD7-5EA4C6219AB7}"/>
              </a:ext>
            </a:extLst>
          </p:cNvPr>
          <p:cNvSpPr>
            <a:spLocks noGrp="1"/>
          </p:cNvSpPr>
          <p:nvPr>
            <p:ph type="sldNum" sz="quarter" idx="12"/>
          </p:nvPr>
        </p:nvSpPr>
        <p:spPr/>
        <p:txBody>
          <a:bodyPr/>
          <a:lstStyle/>
          <a:p>
            <a:fld id="{A5E55A7B-7854-E145-92D9-B491DF4BAE2D}" type="slidenum">
              <a:rPr lang="en-US" smtClean="0"/>
              <a:pPr/>
              <a:t>101</a:t>
            </a:fld>
            <a:endParaRPr lang="en-US" dirty="0"/>
          </a:p>
        </p:txBody>
      </p:sp>
    </p:spTree>
    <p:extLst>
      <p:ext uri="{BB962C8B-B14F-4D97-AF65-F5344CB8AC3E}">
        <p14:creationId xmlns:p14="http://schemas.microsoft.com/office/powerpoint/2010/main" val="3972099513"/>
      </p:ext>
    </p:extLst>
  </p:cSld>
  <p:clrMapOvr>
    <a:masterClrMapping/>
  </p:clrMapOvr>
</p:sld>
</file>

<file path=ppt/slides/slide10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45330" y="111510"/>
            <a:ext cx="8229600" cy="991675"/>
          </a:xfrm>
        </p:spPr>
        <p:txBody>
          <a:bodyPr/>
          <a:lstStyle/>
          <a:p>
            <a:r>
              <a:rPr lang="en-US" sz="3600" dirty="0">
                <a:solidFill>
                  <a:schemeClr val="tx1"/>
                </a:solidFill>
              </a:rPr>
              <a:t>Appendix.  Parallelization via DTK: Weak Scaling on Cubes Problem</a:t>
            </a:r>
          </a:p>
        </p:txBody>
      </p:sp>
      <p:pic>
        <p:nvPicPr>
          <p:cNvPr id="4" name="Picture 3" descr="CoupledSchwarz_Cubes_StudyScaling_c8f16o1.eps"/>
          <p:cNvPicPr>
            <a:picLocks noChangeAspect="1"/>
          </p:cNvPicPr>
          <p:nvPr/>
        </p:nvPicPr>
        <p:blipFill rotWithShape="1">
          <a:blip r:embed="rId2">
            <a:extLst>
              <a:ext uri="{28A0092B-C50C-407E-A947-70E740481C1C}">
                <a14:useLocalDpi xmlns:a14="http://schemas.microsoft.com/office/drawing/2010/main" val="0"/>
              </a:ext>
            </a:extLst>
          </a:blip>
          <a:srcRect l="30107" r="30088"/>
          <a:stretch/>
        </p:blipFill>
        <p:spPr>
          <a:xfrm>
            <a:off x="1942348" y="2309630"/>
            <a:ext cx="1600200" cy="2663574"/>
          </a:xfrm>
          <a:prstGeom prst="rect">
            <a:avLst/>
          </a:prstGeom>
        </p:spPr>
      </p:pic>
      <p:pic>
        <p:nvPicPr>
          <p:cNvPr id="5" name="Picture 4" descr="CoupledSchwarz_Cubes_StudyScaling_c4f8o1.eps"/>
          <p:cNvPicPr>
            <a:picLocks noChangeAspect="1"/>
          </p:cNvPicPr>
          <p:nvPr/>
        </p:nvPicPr>
        <p:blipFill rotWithShape="1">
          <a:blip r:embed="rId3">
            <a:extLst>
              <a:ext uri="{28A0092B-C50C-407E-A947-70E740481C1C}">
                <a14:useLocalDpi xmlns:a14="http://schemas.microsoft.com/office/drawing/2010/main" val="0"/>
              </a:ext>
            </a:extLst>
          </a:blip>
          <a:srcRect l="30000" r="29622"/>
          <a:stretch/>
        </p:blipFill>
        <p:spPr>
          <a:xfrm>
            <a:off x="342148" y="1416186"/>
            <a:ext cx="1600200" cy="2625824"/>
          </a:xfrm>
          <a:prstGeom prst="rect">
            <a:avLst/>
          </a:prstGeom>
        </p:spPr>
      </p:pic>
      <p:pic>
        <p:nvPicPr>
          <p:cNvPr id="6" name="Picture 5" descr="CoupledSchwarz_Cubes_StudyScaling_c16f32o1.png"/>
          <p:cNvPicPr>
            <a:picLocks noChangeAspect="1"/>
          </p:cNvPicPr>
          <p:nvPr/>
        </p:nvPicPr>
        <p:blipFill rotWithShape="1">
          <a:blip r:embed="rId4">
            <a:extLst>
              <a:ext uri="{28A0092B-C50C-407E-A947-70E740481C1C}">
                <a14:useLocalDpi xmlns:a14="http://schemas.microsoft.com/office/drawing/2010/main" val="0"/>
              </a:ext>
            </a:extLst>
          </a:blip>
          <a:srcRect l="35736" r="35675"/>
          <a:stretch/>
        </p:blipFill>
        <p:spPr>
          <a:xfrm>
            <a:off x="3542548" y="3219782"/>
            <a:ext cx="1600200" cy="2697643"/>
          </a:xfrm>
          <a:prstGeom prst="rect">
            <a:avLst/>
          </a:prstGeom>
        </p:spPr>
      </p:pic>
      <p:pic>
        <p:nvPicPr>
          <p:cNvPr id="7" name="Picture 6"/>
          <p:cNvPicPr>
            <a:picLocks noChangeAspect="1"/>
          </p:cNvPicPr>
          <p:nvPr/>
        </p:nvPicPr>
        <p:blipFill>
          <a:blip r:embed="rId5"/>
          <a:stretch>
            <a:fillRect/>
          </a:stretch>
        </p:blipFill>
        <p:spPr>
          <a:xfrm>
            <a:off x="5257800" y="1416186"/>
            <a:ext cx="3657600" cy="2508068"/>
          </a:xfrm>
          <a:prstGeom prst="rect">
            <a:avLst/>
          </a:prstGeom>
        </p:spPr>
      </p:pic>
      <p:sp>
        <p:nvSpPr>
          <p:cNvPr id="8" name="TextBox 7"/>
          <p:cNvSpPr txBox="1"/>
          <p:nvPr/>
        </p:nvSpPr>
        <p:spPr>
          <a:xfrm>
            <a:off x="-25031" y="3973424"/>
            <a:ext cx="2196494" cy="523220"/>
          </a:xfrm>
          <a:prstGeom prst="rect">
            <a:avLst/>
          </a:prstGeom>
          <a:noFill/>
        </p:spPr>
        <p:txBody>
          <a:bodyPr wrap="square" rtlCol="0">
            <a:spAutoFit/>
          </a:bodyPr>
          <a:lstStyle/>
          <a:p>
            <a:pPr algn="ctr"/>
            <a:r>
              <a:rPr lang="en-US" sz="1400" dirty="0">
                <a:latin typeface="Calibri" panose="020F0502020204030204" pitchFamily="34" charset="0"/>
              </a:rPr>
              <a:t>1 Processor,</a:t>
            </a:r>
          </a:p>
          <a:p>
            <a:pPr algn="ctr"/>
            <a:r>
              <a:rPr lang="en-US" sz="1400" dirty="0">
                <a:latin typeface="Calibri" panose="020F0502020204030204" pitchFamily="34" charset="0"/>
              </a:rPr>
              <a:t>2.5*10</a:t>
            </a:r>
            <a:r>
              <a:rPr lang="en-US" sz="1400" baseline="30000" dirty="0">
                <a:latin typeface="Calibri" panose="020F0502020204030204" pitchFamily="34" charset="0"/>
              </a:rPr>
              <a:t>3</a:t>
            </a:r>
            <a:r>
              <a:rPr lang="en-US" sz="1400" dirty="0">
                <a:latin typeface="Calibri" panose="020F0502020204030204" pitchFamily="34" charset="0"/>
              </a:rPr>
              <a:t> DOF / </a:t>
            </a:r>
            <a:r>
              <a:rPr lang="en-US" sz="1400" dirty="0" err="1">
                <a:latin typeface="Calibri" panose="020F0502020204030204" pitchFamily="34" charset="0"/>
              </a:rPr>
              <a:t>proc</a:t>
            </a:r>
            <a:endParaRPr lang="en-US" sz="1400" dirty="0">
              <a:latin typeface="Calibri" panose="020F0502020204030204" pitchFamily="34" charset="0"/>
            </a:endParaRPr>
          </a:p>
        </p:txBody>
      </p:sp>
      <p:sp>
        <p:nvSpPr>
          <p:cNvPr id="9" name="TextBox 8"/>
          <p:cNvSpPr txBox="1"/>
          <p:nvPr/>
        </p:nvSpPr>
        <p:spPr>
          <a:xfrm>
            <a:off x="1589448" y="4919647"/>
            <a:ext cx="2196494" cy="523220"/>
          </a:xfrm>
          <a:prstGeom prst="rect">
            <a:avLst/>
          </a:prstGeom>
          <a:noFill/>
        </p:spPr>
        <p:txBody>
          <a:bodyPr wrap="square" rtlCol="0">
            <a:spAutoFit/>
          </a:bodyPr>
          <a:lstStyle/>
          <a:p>
            <a:pPr algn="ctr"/>
            <a:r>
              <a:rPr lang="en-US" sz="1400" dirty="0">
                <a:latin typeface="Calibri" panose="020F0502020204030204" pitchFamily="34" charset="0"/>
              </a:rPr>
              <a:t>8 Processors,</a:t>
            </a:r>
          </a:p>
          <a:p>
            <a:pPr algn="ctr"/>
            <a:r>
              <a:rPr lang="en-US" sz="1400" dirty="0">
                <a:latin typeface="Calibri" panose="020F0502020204030204" pitchFamily="34" charset="0"/>
              </a:rPr>
              <a:t>2.1*10</a:t>
            </a:r>
            <a:r>
              <a:rPr lang="en-US" sz="1400" baseline="30000" dirty="0">
                <a:latin typeface="Calibri" panose="020F0502020204030204" pitchFamily="34" charset="0"/>
              </a:rPr>
              <a:t>3</a:t>
            </a:r>
            <a:r>
              <a:rPr lang="en-US" sz="1400" dirty="0">
                <a:latin typeface="Calibri" panose="020F0502020204030204" pitchFamily="34" charset="0"/>
              </a:rPr>
              <a:t> DOF / </a:t>
            </a:r>
            <a:r>
              <a:rPr lang="en-US" sz="1400" dirty="0" err="1">
                <a:latin typeface="Calibri" panose="020F0502020204030204" pitchFamily="34" charset="0"/>
              </a:rPr>
              <a:t>proc</a:t>
            </a:r>
            <a:endParaRPr lang="en-US" sz="1400" dirty="0">
              <a:latin typeface="Calibri" panose="020F0502020204030204" pitchFamily="34" charset="0"/>
            </a:endParaRPr>
          </a:p>
        </p:txBody>
      </p:sp>
      <p:sp>
        <p:nvSpPr>
          <p:cNvPr id="10" name="TextBox 9"/>
          <p:cNvSpPr txBox="1"/>
          <p:nvPr/>
        </p:nvSpPr>
        <p:spPr>
          <a:xfrm>
            <a:off x="3238255" y="5916837"/>
            <a:ext cx="2196494" cy="523220"/>
          </a:xfrm>
          <a:prstGeom prst="rect">
            <a:avLst/>
          </a:prstGeom>
          <a:noFill/>
        </p:spPr>
        <p:txBody>
          <a:bodyPr wrap="square" rtlCol="0">
            <a:spAutoFit/>
          </a:bodyPr>
          <a:lstStyle/>
          <a:p>
            <a:pPr algn="ctr"/>
            <a:r>
              <a:rPr lang="en-US" sz="1400" dirty="0">
                <a:latin typeface="Calibri" panose="020F0502020204030204" pitchFamily="34" charset="0"/>
              </a:rPr>
              <a:t>64 Processors,</a:t>
            </a:r>
          </a:p>
          <a:p>
            <a:pPr algn="ctr"/>
            <a:r>
              <a:rPr lang="en-US" sz="1400" dirty="0">
                <a:latin typeface="Calibri" panose="020F0502020204030204" pitchFamily="34" charset="0"/>
              </a:rPr>
              <a:t>1.9*10</a:t>
            </a:r>
            <a:r>
              <a:rPr lang="en-US" sz="1400" baseline="30000" dirty="0">
                <a:latin typeface="Calibri" panose="020F0502020204030204" pitchFamily="34" charset="0"/>
              </a:rPr>
              <a:t>3</a:t>
            </a:r>
            <a:r>
              <a:rPr lang="en-US" sz="1400" dirty="0">
                <a:latin typeface="Calibri" panose="020F0502020204030204" pitchFamily="34" charset="0"/>
              </a:rPr>
              <a:t> DOF / </a:t>
            </a:r>
            <a:r>
              <a:rPr lang="en-US" sz="1400" dirty="0" err="1">
                <a:latin typeface="Calibri" panose="020F0502020204030204" pitchFamily="34" charset="0"/>
              </a:rPr>
              <a:t>proc</a:t>
            </a:r>
            <a:endParaRPr lang="en-US" sz="1400" dirty="0">
              <a:latin typeface="Calibri" panose="020F0502020204030204" pitchFamily="34" charset="0"/>
            </a:endParaRPr>
          </a:p>
        </p:txBody>
      </p:sp>
      <p:sp>
        <p:nvSpPr>
          <p:cNvPr id="3" name="Slide Number Placeholder 2">
            <a:extLst>
              <a:ext uri="{FF2B5EF4-FFF2-40B4-BE49-F238E27FC236}">
                <a16:creationId xmlns:a16="http://schemas.microsoft.com/office/drawing/2014/main" id="{D3F5BB27-FE8F-4BAA-A4C8-52B14109A063}"/>
              </a:ext>
            </a:extLst>
          </p:cNvPr>
          <p:cNvSpPr>
            <a:spLocks noGrp="1"/>
          </p:cNvSpPr>
          <p:nvPr>
            <p:ph type="sldNum" sz="quarter" idx="12"/>
          </p:nvPr>
        </p:nvSpPr>
        <p:spPr/>
        <p:txBody>
          <a:bodyPr/>
          <a:lstStyle/>
          <a:p>
            <a:fld id="{A5E55A7B-7854-E145-92D9-B491DF4BAE2D}" type="slidenum">
              <a:rPr lang="en-US" smtClean="0"/>
              <a:pPr/>
              <a:t>102</a:t>
            </a:fld>
            <a:endParaRPr lang="en-US" dirty="0"/>
          </a:p>
        </p:txBody>
      </p:sp>
    </p:spTree>
    <p:extLst>
      <p:ext uri="{BB962C8B-B14F-4D97-AF65-F5344CB8AC3E}">
        <p14:creationId xmlns:p14="http://schemas.microsoft.com/office/powerpoint/2010/main" val="1592275554"/>
      </p:ext>
    </p:extLst>
  </p:cSld>
  <p:clrMapOvr>
    <a:masterClrMapping/>
  </p:clrMapOvr>
</p:sld>
</file>

<file path=ppt/slides/slide10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67272" y="111510"/>
            <a:ext cx="8229600" cy="991675"/>
          </a:xfrm>
        </p:spPr>
        <p:txBody>
          <a:bodyPr/>
          <a:lstStyle/>
          <a:p>
            <a:r>
              <a:rPr lang="en-US" sz="3600" dirty="0">
                <a:solidFill>
                  <a:schemeClr val="tx1"/>
                </a:solidFill>
              </a:rPr>
              <a:t>Appendix.  Parallelization via DTK: Strong Scaling on Cubes Problem</a:t>
            </a:r>
          </a:p>
        </p:txBody>
      </p:sp>
      <p:sp>
        <p:nvSpPr>
          <p:cNvPr id="7" name="TextBox 6"/>
          <p:cNvSpPr txBox="1"/>
          <p:nvPr/>
        </p:nvSpPr>
        <p:spPr>
          <a:xfrm>
            <a:off x="2132416" y="1281605"/>
            <a:ext cx="2984133" cy="338554"/>
          </a:xfrm>
          <a:prstGeom prst="rect">
            <a:avLst/>
          </a:prstGeom>
          <a:noFill/>
        </p:spPr>
        <p:txBody>
          <a:bodyPr wrap="square" rtlCol="0">
            <a:spAutoFit/>
          </a:bodyPr>
          <a:lstStyle/>
          <a:p>
            <a:pPr algn="ctr"/>
            <a:r>
              <a:rPr lang="en-US" sz="1600" dirty="0">
                <a:latin typeface="Calibri" panose="020F0502020204030204" pitchFamily="34" charset="0"/>
              </a:rPr>
              <a:t>Small problem (2.5*10</a:t>
            </a:r>
            <a:r>
              <a:rPr lang="en-US" sz="1600" baseline="30000" dirty="0">
                <a:latin typeface="Calibri" panose="020F0502020204030204" pitchFamily="34" charset="0"/>
              </a:rPr>
              <a:t>3</a:t>
            </a:r>
            <a:r>
              <a:rPr lang="en-US" sz="1600" dirty="0">
                <a:latin typeface="Calibri" panose="020F0502020204030204" pitchFamily="34" charset="0"/>
              </a:rPr>
              <a:t> DOFs)</a:t>
            </a:r>
          </a:p>
        </p:txBody>
      </p:sp>
      <p:sp>
        <p:nvSpPr>
          <p:cNvPr id="8" name="TextBox 7"/>
          <p:cNvSpPr txBox="1"/>
          <p:nvPr/>
        </p:nvSpPr>
        <p:spPr>
          <a:xfrm>
            <a:off x="5157266" y="1253745"/>
            <a:ext cx="3618741" cy="338554"/>
          </a:xfrm>
          <a:prstGeom prst="rect">
            <a:avLst/>
          </a:prstGeom>
          <a:noFill/>
        </p:spPr>
        <p:txBody>
          <a:bodyPr wrap="square" rtlCol="0">
            <a:spAutoFit/>
          </a:bodyPr>
          <a:lstStyle/>
          <a:p>
            <a:pPr algn="ctr"/>
            <a:r>
              <a:rPr lang="en-US" sz="1600" dirty="0">
                <a:latin typeface="Calibri" panose="020F0502020204030204" pitchFamily="34" charset="0"/>
              </a:rPr>
              <a:t>Medium problem (1.7*10</a:t>
            </a:r>
            <a:r>
              <a:rPr lang="en-US" sz="1600" baseline="30000" dirty="0">
                <a:latin typeface="Calibri" panose="020F0502020204030204" pitchFamily="34" charset="0"/>
              </a:rPr>
              <a:t>4</a:t>
            </a:r>
            <a:r>
              <a:rPr lang="en-US" sz="1600" dirty="0">
                <a:latin typeface="Calibri" panose="020F0502020204030204" pitchFamily="34" charset="0"/>
              </a:rPr>
              <a:t> DOFs)</a:t>
            </a:r>
          </a:p>
        </p:txBody>
      </p:sp>
      <p:grpSp>
        <p:nvGrpSpPr>
          <p:cNvPr id="26" name="Group 25"/>
          <p:cNvGrpSpPr/>
          <p:nvPr/>
        </p:nvGrpSpPr>
        <p:grpSpPr>
          <a:xfrm>
            <a:off x="5775189" y="1682615"/>
            <a:ext cx="2743200" cy="2057400"/>
            <a:chOff x="5943600" y="3925945"/>
            <a:chExt cx="2743200" cy="2057400"/>
          </a:xfrm>
        </p:grpSpPr>
        <p:pic>
          <p:nvPicPr>
            <p:cNvPr id="4" name="Picture 3"/>
            <p:cNvPicPr>
              <a:picLocks noChangeAspect="1"/>
            </p:cNvPicPr>
            <p:nvPr/>
          </p:nvPicPr>
          <p:blipFill>
            <a:blip r:embed="rId2"/>
            <a:stretch>
              <a:fillRect/>
            </a:stretch>
          </p:blipFill>
          <p:spPr>
            <a:xfrm>
              <a:off x="5943600" y="3925945"/>
              <a:ext cx="2743200" cy="2057400"/>
            </a:xfrm>
            <a:prstGeom prst="rect">
              <a:avLst/>
            </a:prstGeom>
          </p:spPr>
        </p:pic>
        <p:grpSp>
          <p:nvGrpSpPr>
            <p:cNvPr id="16" name="Group 15"/>
            <p:cNvGrpSpPr/>
            <p:nvPr/>
          </p:nvGrpSpPr>
          <p:grpSpPr>
            <a:xfrm>
              <a:off x="6774397" y="5302950"/>
              <a:ext cx="1188256" cy="319482"/>
              <a:chOff x="6804105" y="5273242"/>
              <a:chExt cx="1188256" cy="319482"/>
            </a:xfrm>
          </p:grpSpPr>
          <p:sp>
            <p:nvSpPr>
              <p:cNvPr id="6" name="TextBox 5"/>
              <p:cNvSpPr txBox="1"/>
              <p:nvPr/>
            </p:nvSpPr>
            <p:spPr>
              <a:xfrm>
                <a:off x="6804105" y="5377280"/>
                <a:ext cx="1188256" cy="215444"/>
              </a:xfrm>
              <a:prstGeom prst="rect">
                <a:avLst/>
              </a:prstGeom>
              <a:noFill/>
            </p:spPr>
            <p:txBody>
              <a:bodyPr wrap="square" rtlCol="0">
                <a:spAutoFit/>
              </a:bodyPr>
              <a:lstStyle/>
              <a:p>
                <a:pPr algn="ctr"/>
                <a:r>
                  <a:rPr lang="en-US" sz="800" dirty="0"/>
                  <a:t>176 DOF/processor</a:t>
                </a:r>
              </a:p>
            </p:txBody>
          </p:sp>
          <p:cxnSp>
            <p:nvCxnSpPr>
              <p:cNvPr id="12" name="Straight Arrow Connector 11"/>
              <p:cNvCxnSpPr/>
              <p:nvPr/>
            </p:nvCxnSpPr>
            <p:spPr>
              <a:xfrm flipV="1">
                <a:off x="7753369" y="5273242"/>
                <a:ext cx="141106" cy="163396"/>
              </a:xfrm>
              <a:prstGeom prst="straightConnector1">
                <a:avLst/>
              </a:prstGeom>
              <a:ln w="3175" cmpd="sng">
                <a:solidFill>
                  <a:schemeClr val="tx1"/>
                </a:solidFill>
                <a:headEnd type="none"/>
                <a:tailEnd type="triangle"/>
              </a:ln>
            </p:spPr>
            <p:style>
              <a:lnRef idx="2">
                <a:schemeClr val="accent1"/>
              </a:lnRef>
              <a:fillRef idx="0">
                <a:schemeClr val="accent1"/>
              </a:fillRef>
              <a:effectRef idx="1">
                <a:schemeClr val="accent1"/>
              </a:effectRef>
              <a:fontRef idx="minor">
                <a:schemeClr val="tx1"/>
              </a:fontRef>
            </p:style>
          </p:cxnSp>
        </p:grpSp>
      </p:grpSp>
      <p:grpSp>
        <p:nvGrpSpPr>
          <p:cNvPr id="25" name="Group 24"/>
          <p:cNvGrpSpPr/>
          <p:nvPr/>
        </p:nvGrpSpPr>
        <p:grpSpPr>
          <a:xfrm>
            <a:off x="2270086" y="1675400"/>
            <a:ext cx="2743200" cy="2057400"/>
            <a:chOff x="4389249" y="861947"/>
            <a:chExt cx="2743200" cy="2057400"/>
          </a:xfrm>
        </p:grpSpPr>
        <p:pic>
          <p:nvPicPr>
            <p:cNvPr id="5" name="Picture 4"/>
            <p:cNvPicPr>
              <a:picLocks noChangeAspect="1"/>
            </p:cNvPicPr>
            <p:nvPr/>
          </p:nvPicPr>
          <p:blipFill>
            <a:blip r:embed="rId3"/>
            <a:stretch>
              <a:fillRect/>
            </a:stretch>
          </p:blipFill>
          <p:spPr>
            <a:xfrm>
              <a:off x="4389249" y="861947"/>
              <a:ext cx="2743200" cy="2057400"/>
            </a:xfrm>
            <a:prstGeom prst="rect">
              <a:avLst/>
            </a:prstGeom>
          </p:spPr>
        </p:pic>
        <p:grpSp>
          <p:nvGrpSpPr>
            <p:cNvPr id="17" name="Group 16"/>
            <p:cNvGrpSpPr/>
            <p:nvPr/>
          </p:nvGrpSpPr>
          <p:grpSpPr>
            <a:xfrm>
              <a:off x="5125450" y="2289697"/>
              <a:ext cx="1188256" cy="319482"/>
              <a:chOff x="6495503" y="5273242"/>
              <a:chExt cx="1188256" cy="319482"/>
            </a:xfrm>
          </p:grpSpPr>
          <p:sp>
            <p:nvSpPr>
              <p:cNvPr id="18" name="TextBox 17"/>
              <p:cNvSpPr txBox="1"/>
              <p:nvPr/>
            </p:nvSpPr>
            <p:spPr>
              <a:xfrm>
                <a:off x="6495503" y="5377280"/>
                <a:ext cx="1188256" cy="215444"/>
              </a:xfrm>
              <a:prstGeom prst="rect">
                <a:avLst/>
              </a:prstGeom>
              <a:noFill/>
            </p:spPr>
            <p:txBody>
              <a:bodyPr wrap="square" rtlCol="0">
                <a:spAutoFit/>
              </a:bodyPr>
              <a:lstStyle/>
              <a:p>
                <a:pPr algn="ctr"/>
                <a:r>
                  <a:rPr lang="en-US" sz="800" dirty="0"/>
                  <a:t>107 DOF/processor</a:t>
                </a:r>
              </a:p>
            </p:txBody>
          </p:sp>
          <p:cxnSp>
            <p:nvCxnSpPr>
              <p:cNvPr id="19" name="Straight Arrow Connector 18"/>
              <p:cNvCxnSpPr/>
              <p:nvPr/>
            </p:nvCxnSpPr>
            <p:spPr>
              <a:xfrm flipV="1">
                <a:off x="7363075" y="5273242"/>
                <a:ext cx="141106" cy="163396"/>
              </a:xfrm>
              <a:prstGeom prst="straightConnector1">
                <a:avLst/>
              </a:prstGeom>
              <a:ln w="3175" cmpd="sng">
                <a:solidFill>
                  <a:schemeClr val="tx1"/>
                </a:solidFill>
                <a:headEnd type="none"/>
                <a:tailEnd type="triangle"/>
              </a:ln>
            </p:spPr>
            <p:style>
              <a:lnRef idx="2">
                <a:schemeClr val="accent1"/>
              </a:lnRef>
              <a:fillRef idx="0">
                <a:schemeClr val="accent1"/>
              </a:fillRef>
              <a:effectRef idx="1">
                <a:schemeClr val="accent1"/>
              </a:effectRef>
              <a:fontRef idx="minor">
                <a:schemeClr val="tx1"/>
              </a:fontRef>
            </p:style>
          </p:cxnSp>
        </p:grpSp>
      </p:grpSp>
      <p:pic>
        <p:nvPicPr>
          <p:cNvPr id="21" name="Picture 20" descr="CoupledSchwarz_Cubes_StudyScaling_c8f16o1.eps"/>
          <p:cNvPicPr>
            <a:picLocks noChangeAspect="1"/>
          </p:cNvPicPr>
          <p:nvPr/>
        </p:nvPicPr>
        <p:blipFill rotWithShape="1">
          <a:blip r:embed="rId4">
            <a:extLst>
              <a:ext uri="{28A0092B-C50C-407E-A947-70E740481C1C}">
                <a14:useLocalDpi xmlns:a14="http://schemas.microsoft.com/office/drawing/2010/main" val="0"/>
              </a:ext>
            </a:extLst>
          </a:blip>
          <a:srcRect l="30107" r="30088"/>
          <a:stretch/>
        </p:blipFill>
        <p:spPr>
          <a:xfrm>
            <a:off x="308896" y="4050408"/>
            <a:ext cx="1371600" cy="2283063"/>
          </a:xfrm>
          <a:prstGeom prst="rect">
            <a:avLst/>
          </a:prstGeom>
        </p:spPr>
      </p:pic>
      <p:pic>
        <p:nvPicPr>
          <p:cNvPr id="22" name="Picture 21" descr="CoupledSchwarz_Cubes_StudyScaling_c4f8o1.eps"/>
          <p:cNvPicPr>
            <a:picLocks noChangeAspect="1"/>
          </p:cNvPicPr>
          <p:nvPr/>
        </p:nvPicPr>
        <p:blipFill rotWithShape="1">
          <a:blip r:embed="rId5">
            <a:extLst>
              <a:ext uri="{28A0092B-C50C-407E-A947-70E740481C1C}">
                <a14:useLocalDpi xmlns:a14="http://schemas.microsoft.com/office/drawing/2010/main" val="0"/>
              </a:ext>
            </a:extLst>
          </a:blip>
          <a:srcRect l="30000" r="29622"/>
          <a:stretch/>
        </p:blipFill>
        <p:spPr>
          <a:xfrm>
            <a:off x="253141" y="1496978"/>
            <a:ext cx="1371600" cy="2250706"/>
          </a:xfrm>
          <a:prstGeom prst="rect">
            <a:avLst/>
          </a:prstGeom>
        </p:spPr>
      </p:pic>
      <p:pic>
        <p:nvPicPr>
          <p:cNvPr id="23" name="Picture 22" descr="CoupledSchwarz_Cubes_StudyScaling_c16f32o1.png"/>
          <p:cNvPicPr>
            <a:picLocks noChangeAspect="1"/>
          </p:cNvPicPr>
          <p:nvPr/>
        </p:nvPicPr>
        <p:blipFill rotWithShape="1">
          <a:blip r:embed="rId6">
            <a:extLst>
              <a:ext uri="{28A0092B-C50C-407E-A947-70E740481C1C}">
                <a14:useLocalDpi xmlns:a14="http://schemas.microsoft.com/office/drawing/2010/main" val="0"/>
              </a:ext>
            </a:extLst>
          </a:blip>
          <a:srcRect l="35736" r="35675"/>
          <a:stretch/>
        </p:blipFill>
        <p:spPr>
          <a:xfrm>
            <a:off x="2411111" y="4042936"/>
            <a:ext cx="1371600" cy="2312265"/>
          </a:xfrm>
          <a:prstGeom prst="rect">
            <a:avLst/>
          </a:prstGeom>
        </p:spPr>
      </p:pic>
      <p:pic>
        <p:nvPicPr>
          <p:cNvPr id="24" name="Picture 23"/>
          <p:cNvPicPr>
            <a:picLocks noChangeAspect="1"/>
          </p:cNvPicPr>
          <p:nvPr/>
        </p:nvPicPr>
        <p:blipFill>
          <a:blip r:embed="rId7"/>
          <a:stretch>
            <a:fillRect/>
          </a:stretch>
        </p:blipFill>
        <p:spPr>
          <a:xfrm>
            <a:off x="5741016" y="4398735"/>
            <a:ext cx="2743200" cy="2057400"/>
          </a:xfrm>
          <a:prstGeom prst="rect">
            <a:avLst/>
          </a:prstGeom>
        </p:spPr>
      </p:pic>
      <p:sp>
        <p:nvSpPr>
          <p:cNvPr id="27" name="TextBox 26"/>
          <p:cNvSpPr txBox="1"/>
          <p:nvPr/>
        </p:nvSpPr>
        <p:spPr>
          <a:xfrm>
            <a:off x="5243519" y="3995635"/>
            <a:ext cx="3618741" cy="338554"/>
          </a:xfrm>
          <a:prstGeom prst="rect">
            <a:avLst/>
          </a:prstGeom>
          <a:noFill/>
        </p:spPr>
        <p:txBody>
          <a:bodyPr wrap="square" rtlCol="0">
            <a:spAutoFit/>
          </a:bodyPr>
          <a:lstStyle/>
          <a:p>
            <a:pPr algn="ctr"/>
            <a:r>
              <a:rPr lang="en-US" sz="1600" dirty="0">
                <a:latin typeface="Calibri" panose="020F0502020204030204" pitchFamily="34" charset="0"/>
              </a:rPr>
              <a:t>Large problem (1.6*10</a:t>
            </a:r>
            <a:r>
              <a:rPr lang="en-US" sz="1600" baseline="30000" dirty="0">
                <a:latin typeface="Calibri" panose="020F0502020204030204" pitchFamily="34" charset="0"/>
              </a:rPr>
              <a:t>5</a:t>
            </a:r>
            <a:r>
              <a:rPr lang="en-US" sz="1600" dirty="0">
                <a:latin typeface="Calibri" panose="020F0502020204030204" pitchFamily="34" charset="0"/>
              </a:rPr>
              <a:t> DOFs)</a:t>
            </a:r>
          </a:p>
        </p:txBody>
      </p:sp>
      <p:sp>
        <p:nvSpPr>
          <p:cNvPr id="28" name="TextBox 27"/>
          <p:cNvSpPr txBox="1"/>
          <p:nvPr/>
        </p:nvSpPr>
        <p:spPr>
          <a:xfrm>
            <a:off x="6101066" y="5910801"/>
            <a:ext cx="1188256" cy="215444"/>
          </a:xfrm>
          <a:prstGeom prst="rect">
            <a:avLst/>
          </a:prstGeom>
          <a:noFill/>
        </p:spPr>
        <p:txBody>
          <a:bodyPr wrap="square" rtlCol="0">
            <a:spAutoFit/>
          </a:bodyPr>
          <a:lstStyle/>
          <a:p>
            <a:pPr algn="ctr"/>
            <a:r>
              <a:rPr lang="en-US" sz="800" dirty="0"/>
              <a:t>5124 DOF/processor</a:t>
            </a:r>
          </a:p>
        </p:txBody>
      </p:sp>
      <p:cxnSp>
        <p:nvCxnSpPr>
          <p:cNvPr id="29" name="Straight Arrow Connector 28"/>
          <p:cNvCxnSpPr/>
          <p:nvPr/>
        </p:nvCxnSpPr>
        <p:spPr>
          <a:xfrm flipV="1">
            <a:off x="7182724" y="5995376"/>
            <a:ext cx="461734" cy="49866"/>
          </a:xfrm>
          <a:prstGeom prst="straightConnector1">
            <a:avLst/>
          </a:prstGeom>
          <a:ln w="3175" cmpd="sng">
            <a:solidFill>
              <a:schemeClr val="tx1"/>
            </a:solidFill>
            <a:headEnd type="none"/>
            <a:tailEnd type="triangle"/>
          </a:ln>
        </p:spPr>
        <p:style>
          <a:lnRef idx="2">
            <a:schemeClr val="accent1"/>
          </a:lnRef>
          <a:fillRef idx="0">
            <a:schemeClr val="accent1"/>
          </a:fillRef>
          <a:effectRef idx="1">
            <a:schemeClr val="accent1"/>
          </a:effectRef>
          <a:fontRef idx="minor">
            <a:schemeClr val="tx1"/>
          </a:fontRef>
        </p:style>
      </p:cxnSp>
      <p:sp>
        <p:nvSpPr>
          <p:cNvPr id="3" name="Slide Number Placeholder 2">
            <a:extLst>
              <a:ext uri="{FF2B5EF4-FFF2-40B4-BE49-F238E27FC236}">
                <a16:creationId xmlns:a16="http://schemas.microsoft.com/office/drawing/2014/main" id="{CBB088C6-4574-4EF2-A21F-678896D29CE0}"/>
              </a:ext>
            </a:extLst>
          </p:cNvPr>
          <p:cNvSpPr>
            <a:spLocks noGrp="1"/>
          </p:cNvSpPr>
          <p:nvPr>
            <p:ph type="sldNum" sz="quarter" idx="12"/>
          </p:nvPr>
        </p:nvSpPr>
        <p:spPr/>
        <p:txBody>
          <a:bodyPr/>
          <a:lstStyle/>
          <a:p>
            <a:fld id="{A5E55A7B-7854-E145-92D9-B491DF4BAE2D}" type="slidenum">
              <a:rPr lang="en-US" smtClean="0"/>
              <a:pPr/>
              <a:t>103</a:t>
            </a:fld>
            <a:endParaRPr lang="en-US" dirty="0"/>
          </a:p>
        </p:txBody>
      </p:sp>
    </p:spTree>
    <p:extLst>
      <p:ext uri="{BB962C8B-B14F-4D97-AF65-F5344CB8AC3E}">
        <p14:creationId xmlns:p14="http://schemas.microsoft.com/office/powerpoint/2010/main" val="1581510811"/>
      </p:ext>
    </p:extLst>
  </p:cSld>
  <p:clrMapOvr>
    <a:masterClrMapping/>
  </p:clrMapOvr>
</p:sld>
</file>

<file path=ppt/slides/slide10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41469" y="86049"/>
            <a:ext cx="9102531" cy="696154"/>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Appendix. Notched Cylinder: HEX-HEX Coupling</a:t>
            </a:r>
          </a:p>
        </p:txBody>
      </p:sp>
      <p:pic>
        <p:nvPicPr>
          <p:cNvPr id="2" name="Picture 1"/>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804504"/>
            <a:ext cx="9144000" cy="3604176"/>
          </a:xfrm>
          <a:prstGeom prst="rect">
            <a:avLst/>
          </a:prstGeom>
        </p:spPr>
      </p:pic>
      <p:pic>
        <p:nvPicPr>
          <p:cNvPr id="3" name="Picture 2"/>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980286" y="4517639"/>
            <a:ext cx="4702628" cy="1878819"/>
          </a:xfrm>
          <a:prstGeom prst="rect">
            <a:avLst/>
          </a:prstGeom>
        </p:spPr>
      </p:pic>
      <p:pic>
        <p:nvPicPr>
          <p:cNvPr id="6" name="Picture 5" descr="albany_90.png"/>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6865386" y="4957828"/>
            <a:ext cx="1507125" cy="784053"/>
          </a:xfrm>
          <a:prstGeom prst="rect">
            <a:avLst/>
          </a:prstGeom>
        </p:spPr>
      </p:pic>
      <p:sp>
        <p:nvSpPr>
          <p:cNvPr id="4" name="Slide Number Placeholder 3">
            <a:extLst>
              <a:ext uri="{FF2B5EF4-FFF2-40B4-BE49-F238E27FC236}">
                <a16:creationId xmlns:a16="http://schemas.microsoft.com/office/drawing/2014/main" id="{A61B78DC-85CF-4896-B4A1-88DAF2C037B7}"/>
              </a:ext>
            </a:extLst>
          </p:cNvPr>
          <p:cNvSpPr>
            <a:spLocks noGrp="1"/>
          </p:cNvSpPr>
          <p:nvPr>
            <p:ph type="sldNum" sz="quarter" idx="12"/>
          </p:nvPr>
        </p:nvSpPr>
        <p:spPr/>
        <p:txBody>
          <a:bodyPr/>
          <a:lstStyle/>
          <a:p>
            <a:fld id="{A5E55A7B-7854-E145-92D9-B491DF4BAE2D}" type="slidenum">
              <a:rPr lang="en-US" smtClean="0"/>
              <a:pPr/>
              <a:t>104</a:t>
            </a:fld>
            <a:endParaRPr lang="en-US" dirty="0"/>
          </a:p>
        </p:txBody>
      </p:sp>
    </p:spTree>
    <p:extLst>
      <p:ext uri="{BB962C8B-B14F-4D97-AF65-F5344CB8AC3E}">
        <p14:creationId xmlns:p14="http://schemas.microsoft.com/office/powerpoint/2010/main" val="2218390044"/>
      </p:ext>
    </p:extLst>
  </p:cSld>
  <p:clrMapOvr>
    <a:masterClrMapping/>
  </p:clrMapOvr>
</p:sld>
</file>

<file path=ppt/slides/slide10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1713204"/>
            <a:ext cx="9144000" cy="3544519"/>
          </a:xfrm>
          <a:prstGeom prst="rect">
            <a:avLst/>
          </a:prstGeom>
        </p:spPr>
      </p:pic>
      <p:sp>
        <p:nvSpPr>
          <p:cNvPr id="6" name="Title 1"/>
          <p:cNvSpPr txBox="1">
            <a:spLocks/>
          </p:cNvSpPr>
          <p:nvPr/>
        </p:nvSpPr>
        <p:spPr>
          <a:xfrm>
            <a:off x="41469" y="86049"/>
            <a:ext cx="9102531" cy="696154"/>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Appendix. Notched Cylinder: Nonconformal                     HEX - HEX Coupling</a:t>
            </a:r>
          </a:p>
        </p:txBody>
      </p:sp>
      <p:pic>
        <p:nvPicPr>
          <p:cNvPr id="4" name="Picture 3" descr="albany_90.pn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7241166" y="5584129"/>
            <a:ext cx="1507125" cy="784053"/>
          </a:xfrm>
          <a:prstGeom prst="rect">
            <a:avLst/>
          </a:prstGeom>
        </p:spPr>
      </p:pic>
      <p:sp>
        <p:nvSpPr>
          <p:cNvPr id="3" name="Slide Number Placeholder 2">
            <a:extLst>
              <a:ext uri="{FF2B5EF4-FFF2-40B4-BE49-F238E27FC236}">
                <a16:creationId xmlns:a16="http://schemas.microsoft.com/office/drawing/2014/main" id="{69F462E5-9E2B-4F8F-B9F4-A3375A1DE1D9}"/>
              </a:ext>
            </a:extLst>
          </p:cNvPr>
          <p:cNvSpPr>
            <a:spLocks noGrp="1"/>
          </p:cNvSpPr>
          <p:nvPr>
            <p:ph type="sldNum" sz="quarter" idx="12"/>
          </p:nvPr>
        </p:nvSpPr>
        <p:spPr/>
        <p:txBody>
          <a:bodyPr/>
          <a:lstStyle/>
          <a:p>
            <a:fld id="{A5E55A7B-7854-E145-92D9-B491DF4BAE2D}" type="slidenum">
              <a:rPr lang="en-US" smtClean="0"/>
              <a:pPr/>
              <a:t>105</a:t>
            </a:fld>
            <a:endParaRPr lang="en-US" dirty="0"/>
          </a:p>
        </p:txBody>
      </p:sp>
    </p:spTree>
    <p:extLst>
      <p:ext uri="{BB962C8B-B14F-4D97-AF65-F5344CB8AC3E}">
        <p14:creationId xmlns:p14="http://schemas.microsoft.com/office/powerpoint/2010/main" val="579479069"/>
      </p:ext>
    </p:extLst>
  </p:cSld>
  <p:clrMapOvr>
    <a:masterClrMapping/>
  </p:clrMapOvr>
</p:sld>
</file>

<file path=ppt/slides/slide10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951466"/>
            <a:ext cx="9144000" cy="3224952"/>
          </a:xfrm>
          <a:prstGeom prst="rect">
            <a:avLst/>
          </a:prstGeom>
        </p:spPr>
      </p:pic>
      <p:pic>
        <p:nvPicPr>
          <p:cNvPr id="4" name="Picture 3"/>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941855" y="4585154"/>
            <a:ext cx="4453812" cy="1567996"/>
          </a:xfrm>
          <a:prstGeom prst="rect">
            <a:avLst/>
          </a:prstGeom>
        </p:spPr>
      </p:pic>
      <p:sp>
        <p:nvSpPr>
          <p:cNvPr id="6" name="Title 1"/>
          <p:cNvSpPr txBox="1">
            <a:spLocks/>
          </p:cNvSpPr>
          <p:nvPr/>
        </p:nvSpPr>
        <p:spPr>
          <a:xfrm>
            <a:off x="41469" y="86049"/>
            <a:ext cx="9102531" cy="696154"/>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Appendix.  Notched Cylinder: Nonconformal                     HEX - HEX Coupling</a:t>
            </a:r>
          </a:p>
        </p:txBody>
      </p:sp>
      <p:pic>
        <p:nvPicPr>
          <p:cNvPr id="5" name="Picture 4" descr="albany_90.png"/>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6790229" y="4977125"/>
            <a:ext cx="1507125" cy="784053"/>
          </a:xfrm>
          <a:prstGeom prst="rect">
            <a:avLst/>
          </a:prstGeom>
        </p:spPr>
      </p:pic>
      <p:sp>
        <p:nvSpPr>
          <p:cNvPr id="2" name="Slide Number Placeholder 1">
            <a:extLst>
              <a:ext uri="{FF2B5EF4-FFF2-40B4-BE49-F238E27FC236}">
                <a16:creationId xmlns:a16="http://schemas.microsoft.com/office/drawing/2014/main" id="{0B24D918-EA85-4245-8719-3BC8235C5682}"/>
              </a:ext>
            </a:extLst>
          </p:cNvPr>
          <p:cNvSpPr>
            <a:spLocks noGrp="1"/>
          </p:cNvSpPr>
          <p:nvPr>
            <p:ph type="sldNum" sz="quarter" idx="12"/>
          </p:nvPr>
        </p:nvSpPr>
        <p:spPr/>
        <p:txBody>
          <a:bodyPr/>
          <a:lstStyle/>
          <a:p>
            <a:fld id="{A5E55A7B-7854-E145-92D9-B491DF4BAE2D}" type="slidenum">
              <a:rPr lang="en-US" smtClean="0"/>
              <a:pPr/>
              <a:t>106</a:t>
            </a:fld>
            <a:endParaRPr lang="en-US" dirty="0"/>
          </a:p>
        </p:txBody>
      </p:sp>
    </p:spTree>
    <p:extLst>
      <p:ext uri="{BB962C8B-B14F-4D97-AF65-F5344CB8AC3E}">
        <p14:creationId xmlns:p14="http://schemas.microsoft.com/office/powerpoint/2010/main" val="3766825381"/>
      </p:ext>
    </p:extLst>
  </p:cSld>
  <p:clrMapOvr>
    <a:masterClrMapping/>
  </p:clrMapOvr>
</p:sld>
</file>

<file path=ppt/slides/slide10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le 1"/>
          <p:cNvSpPr txBox="1">
            <a:spLocks/>
          </p:cNvSpPr>
          <p:nvPr/>
        </p:nvSpPr>
        <p:spPr>
          <a:xfrm>
            <a:off x="290651" y="158838"/>
            <a:ext cx="8186271" cy="433589"/>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Appendix. </a:t>
            </a:r>
            <a:r>
              <a:rPr lang="en-US" sz="3600" dirty="0" err="1">
                <a:solidFill>
                  <a:schemeClr val="tx1"/>
                </a:solidFill>
              </a:rPr>
              <a:t>Rubiks</a:t>
            </a:r>
            <a:r>
              <a:rPr lang="en-US" sz="3600" dirty="0">
                <a:solidFill>
                  <a:schemeClr val="tx1"/>
                </a:solidFill>
              </a:rPr>
              <a:t> Cube Problem</a:t>
            </a:r>
          </a:p>
        </p:txBody>
      </p:sp>
      <p:pic>
        <p:nvPicPr>
          <p:cNvPr id="9" name="Picture 8" descr="barCombinedTets.png"/>
          <p:cNvPicPr>
            <a:picLocks noChangeAspect="1"/>
          </p:cNvPicPr>
          <p:nvPr/>
        </p:nvPicPr>
        <p:blipFill rotWithShape="1">
          <a:blip r:embed="rId3">
            <a:extLst>
              <a:ext uri="{28A0092B-C50C-407E-A947-70E740481C1C}">
                <a14:useLocalDpi xmlns:a14="http://schemas.microsoft.com/office/drawing/2010/main" val="0"/>
              </a:ext>
            </a:extLst>
          </a:blip>
          <a:srcRect l="18377" t="2037" r="16335" b="4629"/>
          <a:stretch/>
        </p:blipFill>
        <p:spPr>
          <a:xfrm>
            <a:off x="4873162" y="2038880"/>
            <a:ext cx="3459615" cy="4305300"/>
          </a:xfrm>
          <a:prstGeom prst="rect">
            <a:avLst/>
          </a:prstGeom>
        </p:spPr>
      </p:pic>
      <p:pic>
        <p:nvPicPr>
          <p:cNvPr id="10" name="Picture 9" descr="combined_hexes_035.png"/>
          <p:cNvPicPr>
            <a:picLocks noChangeAspect="1"/>
          </p:cNvPicPr>
          <p:nvPr/>
        </p:nvPicPr>
        <p:blipFill rotWithShape="1">
          <a:blip r:embed="rId4">
            <a:extLst>
              <a:ext uri="{28A0092B-C50C-407E-A947-70E740481C1C}">
                <a14:useLocalDpi xmlns:a14="http://schemas.microsoft.com/office/drawing/2010/main" val="0"/>
              </a:ext>
            </a:extLst>
          </a:blip>
          <a:srcRect l="13380" r="20688"/>
          <a:stretch/>
        </p:blipFill>
        <p:spPr>
          <a:xfrm>
            <a:off x="1202862" y="2057344"/>
            <a:ext cx="3246881" cy="4286836"/>
          </a:xfrm>
          <a:prstGeom prst="rect">
            <a:avLst/>
          </a:prstGeom>
        </p:spPr>
      </p:pic>
      <p:sp>
        <p:nvSpPr>
          <p:cNvPr id="11" name="TextBox 10"/>
          <p:cNvSpPr txBox="1"/>
          <p:nvPr/>
        </p:nvSpPr>
        <p:spPr>
          <a:xfrm>
            <a:off x="3165733" y="5518680"/>
            <a:ext cx="1467882" cy="646331"/>
          </a:xfrm>
          <a:prstGeom prst="rect">
            <a:avLst/>
          </a:prstGeom>
          <a:noFill/>
        </p:spPr>
        <p:txBody>
          <a:bodyPr wrap="none" rtlCol="0">
            <a:spAutoFit/>
          </a:bodyPr>
          <a:lstStyle/>
          <a:p>
            <a:pPr algn="ctr"/>
            <a:r>
              <a:rPr lang="en-US" sz="1800" dirty="0"/>
              <a:t>plotting axial</a:t>
            </a:r>
          </a:p>
          <a:p>
            <a:pPr algn="ctr"/>
            <a:r>
              <a:rPr lang="en-US" sz="1800" dirty="0"/>
              <a:t>stress </a:t>
            </a:r>
          </a:p>
        </p:txBody>
      </p:sp>
      <p:pic>
        <p:nvPicPr>
          <p:cNvPr id="15" name="Picture 14" descr="Swartz.png"/>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177800" y="793798"/>
            <a:ext cx="3059449" cy="3600402"/>
          </a:xfrm>
          <a:prstGeom prst="rect">
            <a:avLst/>
          </a:prstGeom>
        </p:spPr>
      </p:pic>
      <p:sp>
        <p:nvSpPr>
          <p:cNvPr id="16" name="TextBox 15"/>
          <p:cNvSpPr txBox="1"/>
          <p:nvPr/>
        </p:nvSpPr>
        <p:spPr>
          <a:xfrm>
            <a:off x="4085762" y="3423180"/>
            <a:ext cx="1790700" cy="707886"/>
          </a:xfrm>
          <a:prstGeom prst="rect">
            <a:avLst/>
          </a:prstGeom>
          <a:noFill/>
        </p:spPr>
        <p:txBody>
          <a:bodyPr wrap="square" rtlCol="0">
            <a:spAutoFit/>
          </a:bodyPr>
          <a:lstStyle/>
          <a:p>
            <a:pPr algn="ctr"/>
            <a:r>
              <a:rPr lang="en-US" sz="2000" dirty="0"/>
              <a:t>concurrent coupling</a:t>
            </a:r>
          </a:p>
        </p:txBody>
      </p:sp>
      <p:sp>
        <p:nvSpPr>
          <p:cNvPr id="17" name="TextBox 16"/>
          <p:cNvSpPr txBox="1"/>
          <p:nvPr/>
        </p:nvSpPr>
        <p:spPr>
          <a:xfrm>
            <a:off x="3244242" y="910771"/>
            <a:ext cx="2833942" cy="954107"/>
          </a:xfrm>
          <a:prstGeom prst="rect">
            <a:avLst/>
          </a:prstGeom>
          <a:noFill/>
          <a:ln>
            <a:solidFill>
              <a:srgbClr val="30A6CD"/>
            </a:solidFill>
          </a:ln>
        </p:spPr>
        <p:txBody>
          <a:bodyPr wrap="square" rtlCol="0">
            <a:spAutoFit/>
          </a:bodyPr>
          <a:lstStyle/>
          <a:p>
            <a:pPr algn="ctr"/>
            <a:r>
              <a:rPr lang="en-US" sz="1400" dirty="0">
                <a:solidFill>
                  <a:srgbClr val="0070C0"/>
                </a:solidFill>
                <a:latin typeface="Calibri"/>
                <a:cs typeface="Calibri"/>
              </a:rPr>
              <a:t>Two distinct bodies, the component scale and the microstructural scale, are coupled iteratively with alternating Schwarz </a:t>
            </a:r>
          </a:p>
        </p:txBody>
      </p:sp>
      <p:sp>
        <p:nvSpPr>
          <p:cNvPr id="18" name="TextBox 17"/>
          <p:cNvSpPr txBox="1"/>
          <p:nvPr/>
        </p:nvSpPr>
        <p:spPr>
          <a:xfrm>
            <a:off x="7889894" y="3308880"/>
            <a:ext cx="1326768" cy="646331"/>
          </a:xfrm>
          <a:prstGeom prst="rect">
            <a:avLst/>
          </a:prstGeom>
          <a:noFill/>
        </p:spPr>
        <p:txBody>
          <a:bodyPr wrap="none" rtlCol="0">
            <a:spAutoFit/>
          </a:bodyPr>
          <a:lstStyle/>
          <a:p>
            <a:r>
              <a:rPr lang="en-US" sz="1800" dirty="0"/>
              <a:t>component </a:t>
            </a:r>
          </a:p>
          <a:p>
            <a:r>
              <a:rPr lang="en-US" sz="1800" dirty="0"/>
              <a:t>scale</a:t>
            </a:r>
          </a:p>
        </p:txBody>
      </p:sp>
      <p:sp>
        <p:nvSpPr>
          <p:cNvPr id="19" name="TextBox 18"/>
          <p:cNvSpPr txBox="1"/>
          <p:nvPr/>
        </p:nvSpPr>
        <p:spPr>
          <a:xfrm>
            <a:off x="4847762" y="2254780"/>
            <a:ext cx="1790700" cy="707886"/>
          </a:xfrm>
          <a:prstGeom prst="rect">
            <a:avLst/>
          </a:prstGeom>
          <a:noFill/>
        </p:spPr>
        <p:txBody>
          <a:bodyPr wrap="square" rtlCol="0">
            <a:spAutoFit/>
          </a:bodyPr>
          <a:lstStyle/>
          <a:p>
            <a:pPr algn="ctr"/>
            <a:r>
              <a:rPr lang="en-US" sz="2000" dirty="0"/>
              <a:t>distinct </a:t>
            </a:r>
          </a:p>
          <a:p>
            <a:pPr algn="ctr"/>
            <a:r>
              <a:rPr lang="en-US" sz="2000" dirty="0"/>
              <a:t>models</a:t>
            </a:r>
          </a:p>
        </p:txBody>
      </p:sp>
      <p:sp>
        <p:nvSpPr>
          <p:cNvPr id="20" name="TextBox 19"/>
          <p:cNvSpPr txBox="1"/>
          <p:nvPr/>
        </p:nvSpPr>
        <p:spPr>
          <a:xfrm>
            <a:off x="6391294" y="5723249"/>
            <a:ext cx="1698151" cy="646331"/>
          </a:xfrm>
          <a:prstGeom prst="rect">
            <a:avLst/>
          </a:prstGeom>
          <a:noFill/>
        </p:spPr>
        <p:txBody>
          <a:bodyPr wrap="none" rtlCol="0">
            <a:spAutoFit/>
          </a:bodyPr>
          <a:lstStyle/>
          <a:p>
            <a:r>
              <a:rPr lang="en-US" sz="1800" dirty="0"/>
              <a:t>microstructural </a:t>
            </a:r>
          </a:p>
          <a:p>
            <a:r>
              <a:rPr lang="en-US" sz="1800" dirty="0"/>
              <a:t>scale</a:t>
            </a:r>
          </a:p>
        </p:txBody>
      </p:sp>
      <p:sp>
        <p:nvSpPr>
          <p:cNvPr id="13" name="TextBox 12"/>
          <p:cNvSpPr txBox="1"/>
          <p:nvPr/>
        </p:nvSpPr>
        <p:spPr>
          <a:xfrm>
            <a:off x="6391294" y="783904"/>
            <a:ext cx="2778073" cy="523220"/>
          </a:xfrm>
          <a:prstGeom prst="rect">
            <a:avLst/>
          </a:prstGeom>
          <a:noFill/>
        </p:spPr>
        <p:txBody>
          <a:bodyPr wrap="square" rtlCol="0">
            <a:spAutoFit/>
          </a:bodyPr>
          <a:lstStyle/>
          <a:p>
            <a:r>
              <a:rPr lang="en-US" sz="1400" i="1" dirty="0"/>
              <a:t>Work by J. </a:t>
            </a:r>
            <a:r>
              <a:rPr lang="en-US" sz="1400" i="1" dirty="0" err="1"/>
              <a:t>Foulk</a:t>
            </a:r>
            <a:r>
              <a:rPr lang="en-US" sz="1400" i="1" dirty="0"/>
              <a:t>, D. </a:t>
            </a:r>
            <a:r>
              <a:rPr lang="en-US" sz="1400" i="1" dirty="0" err="1"/>
              <a:t>Littlewood</a:t>
            </a:r>
            <a:r>
              <a:rPr lang="en-US" sz="1400" i="1" dirty="0"/>
              <a:t>, C. </a:t>
            </a:r>
            <a:r>
              <a:rPr lang="en-US" sz="1400" i="1" dirty="0" err="1"/>
              <a:t>Battaile</a:t>
            </a:r>
            <a:r>
              <a:rPr lang="en-US" sz="1400" i="1" dirty="0"/>
              <a:t>,  H. Lim</a:t>
            </a:r>
          </a:p>
        </p:txBody>
      </p:sp>
      <p:sp>
        <p:nvSpPr>
          <p:cNvPr id="2" name="Slide Number Placeholder 1">
            <a:extLst>
              <a:ext uri="{FF2B5EF4-FFF2-40B4-BE49-F238E27FC236}">
                <a16:creationId xmlns:a16="http://schemas.microsoft.com/office/drawing/2014/main" id="{50E82C0B-46D3-4053-9557-555BFFDF1D60}"/>
              </a:ext>
            </a:extLst>
          </p:cNvPr>
          <p:cNvSpPr>
            <a:spLocks noGrp="1"/>
          </p:cNvSpPr>
          <p:nvPr>
            <p:ph type="sldNum" sz="quarter" idx="12"/>
          </p:nvPr>
        </p:nvSpPr>
        <p:spPr/>
        <p:txBody>
          <a:bodyPr/>
          <a:lstStyle/>
          <a:p>
            <a:fld id="{A5E55A7B-7854-E145-92D9-B491DF4BAE2D}" type="slidenum">
              <a:rPr lang="en-US" smtClean="0"/>
              <a:pPr/>
              <a:t>107</a:t>
            </a:fld>
            <a:endParaRPr lang="en-US" dirty="0"/>
          </a:p>
        </p:txBody>
      </p:sp>
    </p:spTree>
    <p:extLst>
      <p:ext uri="{BB962C8B-B14F-4D97-AF65-F5344CB8AC3E}">
        <p14:creationId xmlns:p14="http://schemas.microsoft.com/office/powerpoint/2010/main" val="2247251270"/>
      </p:ext>
    </p:extLst>
  </p:cSld>
  <p:clrMapOvr>
    <a:masterClrMapping/>
  </p:clrMapOvr>
</p:sld>
</file>

<file path=ppt/slides/slide10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5" name="Picture 14"/>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993820" y="983904"/>
            <a:ext cx="6525339" cy="4796125"/>
          </a:xfrm>
          <a:prstGeom prst="rect">
            <a:avLst/>
          </a:prstGeom>
        </p:spPr>
      </p:pic>
      <p:sp>
        <p:nvSpPr>
          <p:cNvPr id="7" name="Title 6"/>
          <p:cNvSpPr>
            <a:spLocks noGrp="1"/>
          </p:cNvSpPr>
          <p:nvPr>
            <p:ph type="title"/>
          </p:nvPr>
        </p:nvSpPr>
        <p:spPr>
          <a:xfrm>
            <a:off x="365760" y="91440"/>
            <a:ext cx="8153400" cy="991675"/>
          </a:xfrm>
        </p:spPr>
        <p:txBody>
          <a:bodyPr/>
          <a:lstStyle/>
          <a:p>
            <a:r>
              <a:rPr lang="en-US" sz="3600" dirty="0"/>
              <a:t>Appendix.  Tensile Bar</a:t>
            </a:r>
            <a:endParaRPr lang="en-US" sz="3600" dirty="0">
              <a:latin typeface="Arial"/>
              <a:cs typeface="Arial"/>
            </a:endParaRPr>
          </a:p>
        </p:txBody>
      </p:sp>
      <p:pic>
        <p:nvPicPr>
          <p:cNvPr id="5" name="Picture 4"/>
          <p:cNvPicPr>
            <a:picLocks noChangeAspect="1"/>
          </p:cNvPicPr>
          <p:nvPr/>
        </p:nvPicPr>
        <p:blipFill rotWithShape="1">
          <a:blip r:embed="rId4">
            <a:extLst>
              <a:ext uri="{28A0092B-C50C-407E-A947-70E740481C1C}">
                <a14:useLocalDpi xmlns:a14="http://schemas.microsoft.com/office/drawing/2010/main" val="0"/>
              </a:ext>
            </a:extLst>
          </a:blip>
          <a:srcRect l="36922" r="33534"/>
          <a:stretch/>
        </p:blipFill>
        <p:spPr>
          <a:xfrm>
            <a:off x="77858" y="1053517"/>
            <a:ext cx="1300367" cy="4200643"/>
          </a:xfrm>
          <a:prstGeom prst="rect">
            <a:avLst/>
          </a:prstGeom>
        </p:spPr>
      </p:pic>
      <p:sp>
        <p:nvSpPr>
          <p:cNvPr id="6" name="TextBox 5"/>
          <p:cNvSpPr txBox="1"/>
          <p:nvPr/>
        </p:nvSpPr>
        <p:spPr>
          <a:xfrm>
            <a:off x="161789" y="5381814"/>
            <a:ext cx="2343416" cy="584775"/>
          </a:xfrm>
          <a:prstGeom prst="rect">
            <a:avLst/>
          </a:prstGeom>
          <a:noFill/>
        </p:spPr>
        <p:txBody>
          <a:bodyPr wrap="square" rtlCol="0">
            <a:spAutoFit/>
          </a:bodyPr>
          <a:lstStyle/>
          <a:p>
            <a:pPr algn="ctr"/>
            <a:r>
              <a:rPr lang="en-US" sz="1600" dirty="0">
                <a:latin typeface="Calibri" panose="020F0502020204030204" pitchFamily="34" charset="0"/>
              </a:rPr>
              <a:t>Embed microstructure in ASTM tensile geometry</a:t>
            </a:r>
          </a:p>
        </p:txBody>
      </p:sp>
      <p:sp>
        <p:nvSpPr>
          <p:cNvPr id="2" name="Slide Number Placeholder 1">
            <a:extLst>
              <a:ext uri="{FF2B5EF4-FFF2-40B4-BE49-F238E27FC236}">
                <a16:creationId xmlns:a16="http://schemas.microsoft.com/office/drawing/2014/main" id="{DEC03CF3-7583-4AF8-9FEF-890170C251CB}"/>
              </a:ext>
            </a:extLst>
          </p:cNvPr>
          <p:cNvSpPr>
            <a:spLocks noGrp="1"/>
          </p:cNvSpPr>
          <p:nvPr>
            <p:ph type="sldNum" sz="quarter" idx="12"/>
          </p:nvPr>
        </p:nvSpPr>
        <p:spPr/>
        <p:txBody>
          <a:bodyPr/>
          <a:lstStyle/>
          <a:p>
            <a:fld id="{A5E55A7B-7854-E145-92D9-B491DF4BAE2D}" type="slidenum">
              <a:rPr lang="en-US" smtClean="0"/>
              <a:pPr/>
              <a:t>108</a:t>
            </a:fld>
            <a:endParaRPr lang="en-US" dirty="0"/>
          </a:p>
        </p:txBody>
      </p:sp>
    </p:spTree>
    <p:extLst>
      <p:ext uri="{BB962C8B-B14F-4D97-AF65-F5344CB8AC3E}">
        <p14:creationId xmlns:p14="http://schemas.microsoft.com/office/powerpoint/2010/main" val="1819011746"/>
      </p:ext>
    </p:extLst>
  </p:cSld>
  <p:clrMapOvr>
    <a:masterClrMapping/>
  </p:clrMapOvr>
</p:sld>
</file>

<file path=ppt/slides/slide10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6"/>
          <p:cNvSpPr>
            <a:spLocks noGrp="1"/>
          </p:cNvSpPr>
          <p:nvPr>
            <p:ph type="title"/>
          </p:nvPr>
        </p:nvSpPr>
        <p:spPr>
          <a:xfrm>
            <a:off x="274320" y="91440"/>
            <a:ext cx="8153400" cy="991675"/>
          </a:xfrm>
        </p:spPr>
        <p:txBody>
          <a:bodyPr/>
          <a:lstStyle/>
          <a:p>
            <a:r>
              <a:rPr lang="en-US" sz="3600" dirty="0">
                <a:latin typeface="Calibri" charset="0"/>
                <a:ea typeface="Calibri" charset="0"/>
                <a:cs typeface="Calibri" charset="0"/>
              </a:rPr>
              <a:t>Appendix.  Tensile Bar: </a:t>
            </a:r>
            <a:r>
              <a:rPr lang="en-US" sz="3600" dirty="0" err="1">
                <a:latin typeface="Calibri" charset="0"/>
                <a:ea typeface="Calibri" charset="0"/>
                <a:cs typeface="Calibri" charset="0"/>
              </a:rPr>
              <a:t>Meso</a:t>
            </a:r>
            <a:r>
              <a:rPr lang="en-US" sz="3600" dirty="0">
                <a:latin typeface="Calibri" charset="0"/>
                <a:ea typeface="Calibri" charset="0"/>
                <a:cs typeface="Calibri" charset="0"/>
              </a:rPr>
              <a:t>-Macroscale Coupling</a:t>
            </a:r>
          </a:p>
        </p:txBody>
      </p:sp>
      <p:pic>
        <p:nvPicPr>
          <p:cNvPr id="3" name="Picture 2"/>
          <p:cNvPicPr>
            <a:picLocks noChangeAspect="1"/>
          </p:cNvPicPr>
          <p:nvPr/>
        </p:nvPicPr>
        <p:blipFill rotWithShape="1">
          <a:blip r:embed="rId3">
            <a:extLst>
              <a:ext uri="{28A0092B-C50C-407E-A947-70E740481C1C}">
                <a14:useLocalDpi xmlns:a14="http://schemas.microsoft.com/office/drawing/2010/main" val="0"/>
              </a:ext>
            </a:extLst>
          </a:blip>
          <a:srcRect l="8551" t="10769" r="9762" b="7693"/>
          <a:stretch/>
        </p:blipFill>
        <p:spPr>
          <a:xfrm>
            <a:off x="2627043" y="1054791"/>
            <a:ext cx="1381759" cy="1148258"/>
          </a:xfrm>
          <a:prstGeom prst="rect">
            <a:avLst/>
          </a:prstGeom>
        </p:spPr>
      </p:pic>
      <p:pic>
        <p:nvPicPr>
          <p:cNvPr id="8" name="Picture 7"/>
          <p:cNvPicPr>
            <a:picLocks noChangeAspect="1"/>
          </p:cNvPicPr>
          <p:nvPr/>
        </p:nvPicPr>
        <p:blipFill rotWithShape="1">
          <a:blip r:embed="rId4">
            <a:extLst>
              <a:ext uri="{28A0092B-C50C-407E-A947-70E740481C1C}">
                <a14:useLocalDpi xmlns:a14="http://schemas.microsoft.com/office/drawing/2010/main" val="0"/>
              </a:ext>
            </a:extLst>
          </a:blip>
          <a:srcRect l="5000" t="32324" r="7084" b="36382"/>
          <a:stretch/>
        </p:blipFill>
        <p:spPr>
          <a:xfrm>
            <a:off x="4909208" y="1093275"/>
            <a:ext cx="4142153" cy="893264"/>
          </a:xfrm>
          <a:prstGeom prst="rect">
            <a:avLst/>
          </a:prstGeom>
        </p:spPr>
      </p:pic>
      <p:sp>
        <p:nvSpPr>
          <p:cNvPr id="9" name="TextBox 8"/>
          <p:cNvSpPr txBox="1"/>
          <p:nvPr/>
        </p:nvSpPr>
        <p:spPr>
          <a:xfrm>
            <a:off x="4110346" y="1195755"/>
            <a:ext cx="425116" cy="584775"/>
          </a:xfrm>
          <a:prstGeom prst="rect">
            <a:avLst/>
          </a:prstGeom>
          <a:noFill/>
        </p:spPr>
        <p:txBody>
          <a:bodyPr wrap="none" rtlCol="0">
            <a:spAutoFit/>
          </a:bodyPr>
          <a:lstStyle/>
          <a:p>
            <a:r>
              <a:rPr lang="en-US" sz="3200" dirty="0"/>
              <a:t>+</a:t>
            </a:r>
          </a:p>
        </p:txBody>
      </p:sp>
      <p:sp>
        <p:nvSpPr>
          <p:cNvPr id="10" name="TextBox 9"/>
          <p:cNvSpPr txBox="1"/>
          <p:nvPr/>
        </p:nvSpPr>
        <p:spPr>
          <a:xfrm>
            <a:off x="1485908" y="1162174"/>
            <a:ext cx="1103507" cy="338554"/>
          </a:xfrm>
          <a:prstGeom prst="rect">
            <a:avLst/>
          </a:prstGeom>
          <a:noFill/>
        </p:spPr>
        <p:txBody>
          <a:bodyPr wrap="none" rtlCol="0">
            <a:spAutoFit/>
          </a:bodyPr>
          <a:lstStyle/>
          <a:p>
            <a:r>
              <a:rPr lang="en-US" sz="1600" i="1" dirty="0">
                <a:latin typeface="Calibri" panose="020F0502020204030204" pitchFamily="34" charset="0"/>
              </a:rPr>
              <a:t>Mesoscale </a:t>
            </a:r>
          </a:p>
        </p:txBody>
      </p:sp>
      <p:sp>
        <p:nvSpPr>
          <p:cNvPr id="11" name="TextBox 10"/>
          <p:cNvSpPr txBox="1"/>
          <p:nvPr/>
        </p:nvSpPr>
        <p:spPr>
          <a:xfrm>
            <a:off x="6386852" y="905950"/>
            <a:ext cx="1186863" cy="338554"/>
          </a:xfrm>
          <a:prstGeom prst="rect">
            <a:avLst/>
          </a:prstGeom>
          <a:noFill/>
        </p:spPr>
        <p:txBody>
          <a:bodyPr wrap="none" rtlCol="0">
            <a:spAutoFit/>
          </a:bodyPr>
          <a:lstStyle/>
          <a:p>
            <a:pPr algn="ctr"/>
            <a:r>
              <a:rPr lang="en-US" sz="1600" i="1" dirty="0">
                <a:latin typeface="Calibri" panose="020F0502020204030204" pitchFamily="34" charset="0"/>
              </a:rPr>
              <a:t>Macroscale </a:t>
            </a:r>
          </a:p>
        </p:txBody>
      </p:sp>
      <p:cxnSp>
        <p:nvCxnSpPr>
          <p:cNvPr id="16" name="Straight Connector 15"/>
          <p:cNvCxnSpPr/>
          <p:nvPr/>
        </p:nvCxnSpPr>
        <p:spPr>
          <a:xfrm flipH="1">
            <a:off x="4289194" y="1780530"/>
            <a:ext cx="21987" cy="4618486"/>
          </a:xfrm>
          <a:prstGeom prst="line">
            <a:avLst/>
          </a:prstGeom>
          <a:ln w="9525">
            <a:solidFill>
              <a:schemeClr val="tx1"/>
            </a:solidFill>
            <a:prstDash val="dash"/>
          </a:ln>
          <a:effectLst/>
        </p:spPr>
        <p:style>
          <a:lnRef idx="2">
            <a:schemeClr val="accent1"/>
          </a:lnRef>
          <a:fillRef idx="0">
            <a:schemeClr val="accent1"/>
          </a:fillRef>
          <a:effectRef idx="1">
            <a:schemeClr val="accent1"/>
          </a:effectRef>
          <a:fontRef idx="minor">
            <a:schemeClr val="tx1"/>
          </a:fontRef>
        </p:style>
      </p:cxnSp>
      <p:sp>
        <p:nvSpPr>
          <p:cNvPr id="18" name="TextBox 17"/>
          <p:cNvSpPr txBox="1"/>
          <p:nvPr/>
        </p:nvSpPr>
        <p:spPr>
          <a:xfrm>
            <a:off x="171696" y="1488142"/>
            <a:ext cx="2540296" cy="523220"/>
          </a:xfrm>
          <a:prstGeom prst="rect">
            <a:avLst/>
          </a:prstGeom>
          <a:noFill/>
        </p:spPr>
        <p:txBody>
          <a:bodyPr wrap="square" rtlCol="0">
            <a:spAutoFit/>
          </a:bodyPr>
          <a:lstStyle/>
          <a:p>
            <a:pPr algn="ctr"/>
            <a:r>
              <a:rPr lang="en-US" sz="1400" i="1" dirty="0">
                <a:latin typeface="Calibri" panose="020F0502020204030204" pitchFamily="34" charset="0"/>
              </a:rPr>
              <a:t>SPARKS-generated  microstructure (F. </a:t>
            </a:r>
            <a:r>
              <a:rPr lang="en-US" sz="1400" i="1" dirty="0" err="1">
                <a:latin typeface="Calibri" panose="020F0502020204030204" pitchFamily="34" charset="0"/>
              </a:rPr>
              <a:t>Abdeljawad</a:t>
            </a:r>
            <a:r>
              <a:rPr lang="en-US" sz="1400" i="1" dirty="0">
                <a:latin typeface="Calibri" panose="020F0502020204030204" pitchFamily="34" charset="0"/>
              </a:rPr>
              <a:t>)</a:t>
            </a:r>
          </a:p>
        </p:txBody>
      </p:sp>
      <p:sp>
        <p:nvSpPr>
          <p:cNvPr id="19" name="TextBox 18"/>
          <p:cNvSpPr txBox="1"/>
          <p:nvPr/>
        </p:nvSpPr>
        <p:spPr>
          <a:xfrm>
            <a:off x="163865" y="4321418"/>
            <a:ext cx="3674532" cy="338554"/>
          </a:xfrm>
          <a:prstGeom prst="rect">
            <a:avLst/>
          </a:prstGeom>
          <a:noFill/>
        </p:spPr>
        <p:txBody>
          <a:bodyPr wrap="none" rtlCol="0">
            <a:spAutoFit/>
          </a:bodyPr>
          <a:lstStyle/>
          <a:p>
            <a:r>
              <a:rPr lang="en-US" sz="1600" dirty="0">
                <a:latin typeface="Calibri" panose="020F0502020204030204" pitchFamily="34" charset="0"/>
              </a:rPr>
              <a:t>Fix microstructure, investigate ensembles </a:t>
            </a:r>
          </a:p>
        </p:txBody>
      </p:sp>
      <p:pic>
        <p:nvPicPr>
          <p:cNvPr id="23" name="Picture 22"/>
          <p:cNvPicPr>
            <a:picLocks noChangeAspect="1"/>
          </p:cNvPicPr>
          <p:nvPr/>
        </p:nvPicPr>
        <p:blipFill rotWithShape="1">
          <a:blip r:embed="rId5">
            <a:extLst>
              <a:ext uri="{28A0092B-C50C-407E-A947-70E740481C1C}">
                <a14:useLocalDpi xmlns:a14="http://schemas.microsoft.com/office/drawing/2010/main" val="0"/>
              </a:ext>
            </a:extLst>
          </a:blip>
          <a:srcRect l="12340" t="16964" r="14904" b="11646"/>
          <a:stretch/>
        </p:blipFill>
        <p:spPr>
          <a:xfrm>
            <a:off x="361029" y="4642589"/>
            <a:ext cx="2386692" cy="1756427"/>
          </a:xfrm>
          <a:prstGeom prst="rect">
            <a:avLst/>
          </a:prstGeom>
        </p:spPr>
      </p:pic>
      <p:sp>
        <p:nvSpPr>
          <p:cNvPr id="24" name="TextBox 23"/>
          <p:cNvSpPr txBox="1"/>
          <p:nvPr/>
        </p:nvSpPr>
        <p:spPr>
          <a:xfrm>
            <a:off x="2771333" y="4752843"/>
            <a:ext cx="1469178" cy="1169551"/>
          </a:xfrm>
          <a:prstGeom prst="rect">
            <a:avLst/>
          </a:prstGeom>
          <a:noFill/>
        </p:spPr>
        <p:txBody>
          <a:bodyPr wrap="square" rtlCol="0">
            <a:spAutoFit/>
          </a:bodyPr>
          <a:lstStyle/>
          <a:p>
            <a:pPr algn="ctr"/>
            <a:r>
              <a:rPr lang="en-US" sz="1400" i="1" dirty="0">
                <a:latin typeface="Calibri" panose="020F0502020204030204" pitchFamily="34" charset="0"/>
              </a:rPr>
              <a:t>151 axial vectors from 3 of the 10 ensembles of random rotations </a:t>
            </a:r>
          </a:p>
          <a:p>
            <a:pPr algn="ctr"/>
            <a:r>
              <a:rPr lang="en-US" sz="1400" i="1" dirty="0">
                <a:latin typeface="Calibri" panose="020F0502020204030204" pitchFamily="34" charset="0"/>
              </a:rPr>
              <a:t>(blue, green, red)</a:t>
            </a:r>
          </a:p>
        </p:txBody>
      </p:sp>
      <p:sp>
        <p:nvSpPr>
          <p:cNvPr id="25" name="TextBox 24"/>
          <p:cNvSpPr txBox="1"/>
          <p:nvPr/>
        </p:nvSpPr>
        <p:spPr>
          <a:xfrm>
            <a:off x="4514269" y="2142502"/>
            <a:ext cx="4655185" cy="830997"/>
          </a:xfrm>
          <a:prstGeom prst="rect">
            <a:avLst/>
          </a:prstGeom>
          <a:noFill/>
        </p:spPr>
        <p:txBody>
          <a:bodyPr wrap="none" rtlCol="0">
            <a:spAutoFit/>
          </a:bodyPr>
          <a:lstStyle/>
          <a:p>
            <a:pPr marL="171450" indent="-171450">
              <a:buClr>
                <a:srgbClr val="0033CC"/>
              </a:buClr>
              <a:buSzPct val="120000"/>
              <a:buFont typeface="Wingdings" charset="2"/>
              <a:buChar char="§"/>
            </a:pPr>
            <a:r>
              <a:rPr lang="en-US" sz="1600" dirty="0">
                <a:latin typeface="Calibri" panose="020F0502020204030204" pitchFamily="34" charset="0"/>
              </a:rPr>
              <a:t>Load microstructural ensembles in uniaxial stress</a:t>
            </a:r>
          </a:p>
          <a:p>
            <a:pPr marL="171450" indent="-171450">
              <a:buClr>
                <a:srgbClr val="0033CC"/>
              </a:buClr>
              <a:buSzPct val="120000"/>
              <a:buFont typeface="Wingdings" charset="2"/>
              <a:buChar char="§"/>
            </a:pPr>
            <a:r>
              <a:rPr lang="en-US" sz="1600" dirty="0">
                <a:latin typeface="Calibri" panose="020F0502020204030204" pitchFamily="34" charset="0"/>
              </a:rPr>
              <a:t>Fit flow curves with a macroscale J</a:t>
            </a:r>
            <a:r>
              <a:rPr lang="en-US" sz="1600" baseline="-25000" dirty="0">
                <a:latin typeface="Calibri" panose="020F0502020204030204" pitchFamily="34" charset="0"/>
              </a:rPr>
              <a:t>2</a:t>
            </a:r>
            <a:r>
              <a:rPr lang="en-US" sz="1600" dirty="0">
                <a:latin typeface="Calibri" panose="020F0502020204030204" pitchFamily="34" charset="0"/>
              </a:rPr>
              <a:t> plasticity model</a:t>
            </a:r>
          </a:p>
          <a:p>
            <a:pPr marL="171450" indent="-171450">
              <a:buClr>
                <a:srgbClr val="0033CC"/>
              </a:buClr>
              <a:buSzPct val="120000"/>
              <a:buFont typeface="Wingdings" charset="2"/>
              <a:buChar char="§"/>
            </a:pPr>
            <a:endParaRPr lang="en-US" sz="1600" dirty="0">
              <a:latin typeface="Calibri" panose="020F0502020204030204" pitchFamily="34" charset="0"/>
            </a:endParaRPr>
          </a:p>
        </p:txBody>
      </p:sp>
      <p:pic>
        <p:nvPicPr>
          <p:cNvPr id="2" name="Picture 1"/>
          <p:cNvPicPr>
            <a:picLocks noChangeAspect="1"/>
          </p:cNvPicPr>
          <p:nvPr/>
        </p:nvPicPr>
        <p:blipFill rotWithShape="1">
          <a:blip r:embed="rId6">
            <a:extLst>
              <a:ext uri="{28A0092B-C50C-407E-A947-70E740481C1C}">
                <a14:useLocalDpi xmlns:a14="http://schemas.microsoft.com/office/drawing/2010/main" val="0"/>
              </a:ext>
            </a:extLst>
          </a:blip>
          <a:srcRect r="2143"/>
          <a:stretch/>
        </p:blipFill>
        <p:spPr>
          <a:xfrm>
            <a:off x="4630458" y="2781825"/>
            <a:ext cx="4193080" cy="3213690"/>
          </a:xfrm>
          <a:prstGeom prst="rect">
            <a:avLst/>
          </a:prstGeom>
        </p:spPr>
      </p:pic>
      <p:pic>
        <p:nvPicPr>
          <p:cNvPr id="27" name="Picture 26"/>
          <p:cNvPicPr>
            <a:picLocks noChangeAspect="1"/>
          </p:cNvPicPr>
          <p:nvPr/>
        </p:nvPicPr>
        <p:blipFill>
          <a:blip r:embed="rId7"/>
          <a:stretch>
            <a:fillRect/>
          </a:stretch>
        </p:blipFill>
        <p:spPr>
          <a:xfrm>
            <a:off x="258191" y="2164565"/>
            <a:ext cx="3254997" cy="2131736"/>
          </a:xfrm>
          <a:prstGeom prst="rect">
            <a:avLst/>
          </a:prstGeom>
        </p:spPr>
      </p:pic>
      <p:pic>
        <p:nvPicPr>
          <p:cNvPr id="31" name="Picture 30"/>
          <p:cNvPicPr>
            <a:picLocks noChangeAspect="1"/>
          </p:cNvPicPr>
          <p:nvPr/>
        </p:nvPicPr>
        <p:blipFill>
          <a:blip r:embed="rId8"/>
          <a:stretch>
            <a:fillRect/>
          </a:stretch>
        </p:blipFill>
        <p:spPr>
          <a:xfrm>
            <a:off x="5970837" y="3677409"/>
            <a:ext cx="2615053" cy="1440422"/>
          </a:xfrm>
          <a:prstGeom prst="rect">
            <a:avLst/>
          </a:prstGeom>
        </p:spPr>
      </p:pic>
      <p:pic>
        <p:nvPicPr>
          <p:cNvPr id="32" name="Picture 31"/>
          <p:cNvPicPr>
            <a:picLocks noChangeAspect="1"/>
          </p:cNvPicPr>
          <p:nvPr/>
        </p:nvPicPr>
        <p:blipFill>
          <a:blip r:embed="rId9"/>
          <a:stretch>
            <a:fillRect/>
          </a:stretch>
        </p:blipFill>
        <p:spPr>
          <a:xfrm>
            <a:off x="5419710" y="6097203"/>
            <a:ext cx="2886090" cy="243272"/>
          </a:xfrm>
          <a:prstGeom prst="rect">
            <a:avLst/>
          </a:prstGeom>
        </p:spPr>
      </p:pic>
      <p:sp>
        <p:nvSpPr>
          <p:cNvPr id="4" name="Slide Number Placeholder 3">
            <a:extLst>
              <a:ext uri="{FF2B5EF4-FFF2-40B4-BE49-F238E27FC236}">
                <a16:creationId xmlns:a16="http://schemas.microsoft.com/office/drawing/2014/main" id="{06D96505-B5FB-455F-A69C-760EBF054890}"/>
              </a:ext>
            </a:extLst>
          </p:cNvPr>
          <p:cNvSpPr>
            <a:spLocks noGrp="1"/>
          </p:cNvSpPr>
          <p:nvPr>
            <p:ph type="sldNum" sz="quarter" idx="12"/>
          </p:nvPr>
        </p:nvSpPr>
        <p:spPr/>
        <p:txBody>
          <a:bodyPr/>
          <a:lstStyle/>
          <a:p>
            <a:fld id="{A5E55A7B-7854-E145-92D9-B491DF4BAE2D}" type="slidenum">
              <a:rPr lang="en-US" smtClean="0"/>
              <a:pPr/>
              <a:t>109</a:t>
            </a:fld>
            <a:endParaRPr lang="en-US" dirty="0"/>
          </a:p>
        </p:txBody>
      </p:sp>
    </p:spTree>
    <p:extLst>
      <p:ext uri="{BB962C8B-B14F-4D97-AF65-F5344CB8AC3E}">
        <p14:creationId xmlns:p14="http://schemas.microsoft.com/office/powerpoint/2010/main" val="1849650765"/>
      </p:ext>
    </p:extLst>
  </p:cSld>
  <p:clrMapOvr>
    <a:masterClrMapping/>
  </p:clrMapOvr>
</p:sld>
</file>

<file path=ppt/slides/slide1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06680" y="37578"/>
            <a:ext cx="8229600" cy="991675"/>
          </a:xfrm>
        </p:spPr>
        <p:txBody>
          <a:bodyPr/>
          <a:lstStyle/>
          <a:p>
            <a:r>
              <a:rPr lang="en-US" sz="3600" dirty="0"/>
              <a:t>Appendix.  Tensile Bar: Results</a:t>
            </a:r>
          </a:p>
        </p:txBody>
      </p:sp>
      <p:pic>
        <p:nvPicPr>
          <p:cNvPr id="5" name="Picture 4"/>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4572000" y="3785317"/>
            <a:ext cx="3524356" cy="2555158"/>
          </a:xfrm>
          <a:prstGeom prst="rect">
            <a:avLst/>
          </a:prstGeom>
        </p:spPr>
      </p:pic>
      <p:pic>
        <p:nvPicPr>
          <p:cNvPr id="9" name="SchwarzTensileBar.avi">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3715669" y="1276765"/>
            <a:ext cx="5356860" cy="2588219"/>
          </a:xfrm>
          <a:prstGeom prst="rect">
            <a:avLst/>
          </a:prstGeom>
        </p:spPr>
      </p:pic>
      <p:pic>
        <p:nvPicPr>
          <p:cNvPr id="4" name="Picture 3"/>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253633" y="2693875"/>
            <a:ext cx="3975874" cy="2912397"/>
          </a:xfrm>
          <a:prstGeom prst="rect">
            <a:avLst/>
          </a:prstGeom>
        </p:spPr>
      </p:pic>
      <p:sp>
        <p:nvSpPr>
          <p:cNvPr id="10" name="TextBox 9"/>
          <p:cNvSpPr txBox="1"/>
          <p:nvPr/>
        </p:nvSpPr>
        <p:spPr>
          <a:xfrm>
            <a:off x="744240" y="1812592"/>
            <a:ext cx="2994660" cy="646331"/>
          </a:xfrm>
          <a:prstGeom prst="rect">
            <a:avLst/>
          </a:prstGeom>
          <a:noFill/>
        </p:spPr>
        <p:txBody>
          <a:bodyPr wrap="square" rtlCol="0">
            <a:spAutoFit/>
          </a:bodyPr>
          <a:lstStyle/>
          <a:p>
            <a:pPr algn="ctr"/>
            <a:r>
              <a:rPr lang="en-US" dirty="0">
                <a:latin typeface="Calibri" panose="020F0502020204030204" pitchFamily="34" charset="0"/>
              </a:rPr>
              <a:t>Reduction in cross-sectional area over time</a:t>
            </a:r>
          </a:p>
        </p:txBody>
      </p:sp>
      <p:sp>
        <p:nvSpPr>
          <p:cNvPr id="3" name="Slide Number Placeholder 2">
            <a:extLst>
              <a:ext uri="{FF2B5EF4-FFF2-40B4-BE49-F238E27FC236}">
                <a16:creationId xmlns:a16="http://schemas.microsoft.com/office/drawing/2014/main" id="{330274B6-972A-4DCD-8C2C-1DAF275DD74A}"/>
              </a:ext>
            </a:extLst>
          </p:cNvPr>
          <p:cNvSpPr>
            <a:spLocks noGrp="1"/>
          </p:cNvSpPr>
          <p:nvPr>
            <p:ph type="sldNum" sz="quarter" idx="12"/>
          </p:nvPr>
        </p:nvSpPr>
        <p:spPr/>
        <p:txBody>
          <a:bodyPr/>
          <a:lstStyle/>
          <a:p>
            <a:fld id="{A5E55A7B-7854-E145-92D9-B491DF4BAE2D}" type="slidenum">
              <a:rPr lang="en-US" smtClean="0"/>
              <a:pPr/>
              <a:t>110</a:t>
            </a:fld>
            <a:endParaRPr lang="en-US" dirty="0"/>
          </a:p>
        </p:txBody>
      </p:sp>
    </p:spTree>
    <p:extLst>
      <p:ext uri="{BB962C8B-B14F-4D97-AF65-F5344CB8AC3E}">
        <p14:creationId xmlns:p14="http://schemas.microsoft.com/office/powerpoint/2010/main" val="3957690647"/>
      </p:ext>
    </p:extLst>
  </p:cSld>
  <p:clrMapOvr>
    <a:masterClrMapping/>
  </p:clrMapOvr>
  <p:timing>
    <p:tnLst>
      <p:par>
        <p:cTn id="1" dur="indefinite" restart="never" nodeType="tmRoot">
          <p:childTnLst>
            <p:seq concurrent="1" nextAc="seek">
              <p:cTn id="2" restart="whenNotActive" fill="hold" evtFilter="cancelBubble" nodeType="interactiveSeq">
                <p:stCondLst>
                  <p:cond evt="onClick" delay="0">
                    <p:tgtEl>
                      <p:spTgt spid="9"/>
                    </p:tgtEl>
                  </p:cond>
                </p:stCondLst>
                <p:endSync evt="end" delay="0">
                  <p:rtn val="all"/>
                </p:endSync>
                <p:childTnLst>
                  <p:par>
                    <p:cTn id="3" fill="hold">
                      <p:stCondLst>
                        <p:cond delay="0"/>
                      </p:stCondLst>
                      <p:childTnLst>
                        <p:par>
                          <p:cTn id="4" fill="hold">
                            <p:stCondLst>
                              <p:cond delay="0"/>
                            </p:stCondLst>
                            <p:childTnLst>
                              <p:par>
                                <p:cTn id="5" presetID="2" presetClass="mediacall" presetSubtype="0" fill="hold" nodeType="clickEffect">
                                  <p:stCondLst>
                                    <p:cond delay="0"/>
                                  </p:stCondLst>
                                  <p:childTnLst>
                                    <p:cmd type="call" cmd="togglePause">
                                      <p:cBhvr>
                                        <p:cTn id="6" dur="1" fill="hold"/>
                                        <p:tgtEl>
                                          <p:spTgt spid="9"/>
                                        </p:tgtEl>
                                      </p:cBhvr>
                                    </p:cmd>
                                  </p:childTnLst>
                                </p:cTn>
                              </p:par>
                            </p:childTnLst>
                          </p:cTn>
                        </p:par>
                      </p:childTnLst>
                    </p:cTn>
                  </p:par>
                </p:childTnLst>
              </p:cTn>
              <p:nextCondLst>
                <p:cond evt="onClick" delay="0">
                  <p:tgtEl>
                    <p:spTgt spid="9"/>
                  </p:tgtEl>
                </p:cond>
              </p:nextCondLst>
            </p:seq>
            <p:video>
              <p:cMediaNode vol="80000">
                <p:cTn id="7" fill="hold" display="0">
                  <p:stCondLst>
                    <p:cond delay="indefinite"/>
                  </p:stCondLst>
                </p:cTn>
                <p:tgtEl>
                  <p:spTgt spid="9"/>
                </p:tgtEl>
              </p:cMediaNode>
            </p:video>
          </p:childTnLst>
        </p:cTn>
      </p:par>
    </p:tnLst>
  </p:timing>
</p:sld>
</file>

<file path=ppt/slides/slide1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131477" y="16994"/>
            <a:ext cx="8186271" cy="45881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Appendix.  Schwarz Alternating Method </a:t>
            </a:r>
          </a:p>
          <a:p>
            <a:r>
              <a:rPr lang="en-US" sz="3600" dirty="0">
                <a:solidFill>
                  <a:schemeClr val="tx1"/>
                </a:solidFill>
              </a:rPr>
              <a:t>for Dynamics</a:t>
            </a:r>
            <a:br>
              <a:rPr lang="en-US" sz="3600" dirty="0">
                <a:solidFill>
                  <a:schemeClr val="tx1"/>
                </a:solidFill>
              </a:rPr>
            </a:br>
            <a:endParaRPr lang="en-US" sz="3600" dirty="0">
              <a:solidFill>
                <a:schemeClr val="tx1"/>
              </a:solidFill>
            </a:endParaRPr>
          </a:p>
          <a:p>
            <a:br>
              <a:rPr lang="en-US" sz="3600" dirty="0">
                <a:solidFill>
                  <a:schemeClr val="tx1"/>
                </a:solidFill>
              </a:rPr>
            </a:br>
            <a:endParaRPr lang="en-US" sz="3600" dirty="0">
              <a:solidFill>
                <a:schemeClr val="tx1"/>
              </a:solidFill>
            </a:endParaRPr>
          </a:p>
        </p:txBody>
      </p:sp>
      <p:sp>
        <p:nvSpPr>
          <p:cNvPr id="6" name="Content Placeholder 2"/>
          <p:cNvSpPr txBox="1">
            <a:spLocks/>
          </p:cNvSpPr>
          <p:nvPr/>
        </p:nvSpPr>
        <p:spPr bwMode="auto">
          <a:xfrm>
            <a:off x="163821" y="1278988"/>
            <a:ext cx="8780242" cy="822989"/>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a:defRPr/>
            </a:pPr>
            <a:r>
              <a:rPr lang="en-US" sz="1800" dirty="0">
                <a:latin typeface="Calibri" pitchFamily="34" charset="0"/>
                <a:cs typeface="Calibri" pitchFamily="34" charset="0"/>
              </a:rPr>
              <a:t>In the literature the Schwarz method is applied to dynamics by using </a:t>
            </a:r>
            <a:r>
              <a:rPr lang="en-US" sz="1800" b="1" i="1" dirty="0">
                <a:latin typeface="Calibri" pitchFamily="34" charset="0"/>
                <a:cs typeface="Calibri" pitchFamily="34" charset="0"/>
              </a:rPr>
              <a:t>space-time </a:t>
            </a:r>
            <a:r>
              <a:rPr lang="en-US" sz="1800" b="1" i="1" dirty="0" err="1">
                <a:latin typeface="Calibri" pitchFamily="34" charset="0"/>
                <a:cs typeface="Calibri" pitchFamily="34" charset="0"/>
              </a:rPr>
              <a:t>discretizations</a:t>
            </a:r>
            <a:r>
              <a:rPr lang="en-US" sz="1800" dirty="0">
                <a:latin typeface="Calibri" pitchFamily="34" charset="0"/>
                <a:cs typeface="Calibri" pitchFamily="34" charset="0"/>
              </a:rPr>
              <a:t>.</a:t>
            </a:r>
          </a:p>
          <a:p>
            <a:pPr marL="0" indent="0">
              <a:buNone/>
              <a:defRPr/>
            </a:pPr>
            <a:endParaRPr lang="en-US" sz="400" dirty="0">
              <a:latin typeface="Calibri" pitchFamily="34" charset="0"/>
              <a:cs typeface="Calibri" pitchFamily="34" charset="0"/>
            </a:endParaRPr>
          </a:p>
          <a:p>
            <a:pPr>
              <a:defRPr/>
            </a:pPr>
            <a:r>
              <a:rPr lang="en-US" sz="1800" dirty="0">
                <a:latin typeface="Calibri" pitchFamily="34" charset="0"/>
                <a:cs typeface="Calibri" pitchFamily="34" charset="0"/>
              </a:rPr>
              <a:t>This was deemed </a:t>
            </a:r>
            <a:r>
              <a:rPr lang="en-US" sz="1800" b="1" i="1" dirty="0">
                <a:latin typeface="Calibri" pitchFamily="34" charset="0"/>
                <a:cs typeface="Calibri" pitchFamily="34" charset="0"/>
              </a:rPr>
              <a:t>unfeasible</a:t>
            </a:r>
            <a:r>
              <a:rPr lang="en-US" sz="1800" dirty="0">
                <a:latin typeface="Calibri" pitchFamily="34" charset="0"/>
                <a:cs typeface="Calibri" pitchFamily="34" charset="0"/>
              </a:rPr>
              <a:t> given the design of our current codes and size of simulations.</a:t>
            </a:r>
          </a:p>
        </p:txBody>
      </p:sp>
      <p:pic>
        <p:nvPicPr>
          <p:cNvPr id="10" name="Picture 9" descr="SpaceTime-Nonmatching.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947731" y="2507925"/>
            <a:ext cx="3028682" cy="3432344"/>
          </a:xfrm>
          <a:prstGeom prst="rect">
            <a:avLst/>
          </a:prstGeom>
        </p:spPr>
      </p:pic>
      <p:sp>
        <p:nvSpPr>
          <p:cNvPr id="11" name="TextBox 10"/>
          <p:cNvSpPr txBox="1"/>
          <p:nvPr/>
        </p:nvSpPr>
        <p:spPr>
          <a:xfrm>
            <a:off x="1834985" y="6029391"/>
            <a:ext cx="5089921" cy="307777"/>
          </a:xfrm>
          <a:prstGeom prst="rect">
            <a:avLst/>
          </a:prstGeom>
          <a:noFill/>
        </p:spPr>
        <p:txBody>
          <a:bodyPr wrap="square" rtlCol="0">
            <a:spAutoFit/>
          </a:bodyPr>
          <a:lstStyle/>
          <a:p>
            <a:pPr algn="ctr"/>
            <a:r>
              <a:rPr lang="en-US" sz="1400" dirty="0">
                <a:latin typeface="Calibri"/>
                <a:cs typeface="Calibri"/>
              </a:rPr>
              <a:t>Overlapping non-matching meshes and time steps in dynamics.</a:t>
            </a:r>
          </a:p>
        </p:txBody>
      </p:sp>
      <p:sp>
        <p:nvSpPr>
          <p:cNvPr id="2" name="Slide Number Placeholder 1">
            <a:extLst>
              <a:ext uri="{FF2B5EF4-FFF2-40B4-BE49-F238E27FC236}">
                <a16:creationId xmlns:a16="http://schemas.microsoft.com/office/drawing/2014/main" id="{04AF63C7-FD63-4F08-801D-E1E6456548AF}"/>
              </a:ext>
            </a:extLst>
          </p:cNvPr>
          <p:cNvSpPr>
            <a:spLocks noGrp="1"/>
          </p:cNvSpPr>
          <p:nvPr>
            <p:ph type="sldNum" sz="quarter" idx="12"/>
          </p:nvPr>
        </p:nvSpPr>
        <p:spPr/>
        <p:txBody>
          <a:bodyPr/>
          <a:lstStyle/>
          <a:p>
            <a:fld id="{A5E55A7B-7854-E145-92D9-B491DF4BAE2D}" type="slidenum">
              <a:rPr lang="en-US" smtClean="0"/>
              <a:pPr/>
              <a:t>111</a:t>
            </a:fld>
            <a:endParaRPr lang="en-US" dirty="0"/>
          </a:p>
        </p:txBody>
      </p:sp>
    </p:spTree>
    <p:extLst>
      <p:ext uri="{BB962C8B-B14F-4D97-AF65-F5344CB8AC3E}">
        <p14:creationId xmlns:p14="http://schemas.microsoft.com/office/powerpoint/2010/main" val="85945007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ntr" presetSubtype="0" fill="hold" grpId="0" nodeType="withEffect">
                                  <p:stCondLst>
                                    <p:cond delay="0"/>
                                  </p:stCondLst>
                                  <p:childTnLst>
                                    <p:set>
                                      <p:cBhvr>
                                        <p:cTn id="6" dur="1" fill="hold">
                                          <p:stCondLst>
                                            <p:cond delay="0"/>
                                          </p:stCondLst>
                                        </p:cTn>
                                        <p:tgtEl>
                                          <p:spTgt spid="11"/>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1" grpId="0"/>
    </p:bldLst>
  </p:timing>
</p:sld>
</file>

<file path=ppt/slides/slide1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231844" y="195410"/>
            <a:ext cx="8186271" cy="45881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Appendix. A Schwarz-like Time Integrator</a:t>
            </a:r>
            <a:br>
              <a:rPr lang="en-US" sz="3600" dirty="0">
                <a:solidFill>
                  <a:schemeClr val="tx1"/>
                </a:solidFill>
              </a:rPr>
            </a:br>
            <a:endParaRPr lang="en-US" sz="3600" dirty="0">
              <a:solidFill>
                <a:schemeClr val="tx1"/>
              </a:solidFill>
            </a:endParaRPr>
          </a:p>
          <a:p>
            <a:br>
              <a:rPr lang="en-US" sz="3600" dirty="0">
                <a:solidFill>
                  <a:schemeClr val="tx1"/>
                </a:solidFill>
              </a:rPr>
            </a:br>
            <a:endParaRPr lang="en-US" sz="3600" dirty="0">
              <a:solidFill>
                <a:schemeClr val="tx1"/>
              </a:solidFill>
            </a:endParaRPr>
          </a:p>
        </p:txBody>
      </p:sp>
      <p:sp>
        <p:nvSpPr>
          <p:cNvPr id="6" name="Content Placeholder 2"/>
          <p:cNvSpPr txBox="1">
            <a:spLocks/>
          </p:cNvSpPr>
          <p:nvPr/>
        </p:nvSpPr>
        <p:spPr bwMode="auto">
          <a:xfrm>
            <a:off x="219576" y="927884"/>
            <a:ext cx="8780242" cy="1680817"/>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a:defRPr/>
            </a:pPr>
            <a:r>
              <a:rPr lang="en-US" sz="1800" dirty="0">
                <a:latin typeface="Calibri" pitchFamily="34" charset="0"/>
                <a:cs typeface="Calibri" pitchFamily="34" charset="0"/>
              </a:rPr>
              <a:t>We developed an </a:t>
            </a:r>
            <a:r>
              <a:rPr lang="en-US" sz="1800" b="1" i="1" dirty="0">
                <a:latin typeface="Calibri" pitchFamily="34" charset="0"/>
                <a:cs typeface="Calibri" pitchFamily="34" charset="0"/>
              </a:rPr>
              <a:t>extension of Schwarz coupling</a:t>
            </a:r>
            <a:r>
              <a:rPr lang="en-US" sz="1800" dirty="0">
                <a:latin typeface="Calibri" pitchFamily="34" charset="0"/>
                <a:cs typeface="Calibri" pitchFamily="34" charset="0"/>
              </a:rPr>
              <a:t> to </a:t>
            </a:r>
            <a:r>
              <a:rPr lang="en-US" sz="1800" b="1" i="1" dirty="0">
                <a:latin typeface="Calibri" pitchFamily="34" charset="0"/>
                <a:cs typeface="Calibri" pitchFamily="34" charset="0"/>
              </a:rPr>
              <a:t>dynamics</a:t>
            </a:r>
            <a:r>
              <a:rPr lang="en-US" sz="1800" dirty="0">
                <a:latin typeface="Calibri" pitchFamily="34" charset="0"/>
                <a:cs typeface="Calibri" pitchFamily="34" charset="0"/>
              </a:rPr>
              <a:t> using a governing time stepping algorithm that controls time integrators within each domain. </a:t>
            </a:r>
          </a:p>
          <a:p>
            <a:pPr marL="0" indent="0">
              <a:buNone/>
              <a:defRPr/>
            </a:pPr>
            <a:endParaRPr lang="en-US" sz="400" dirty="0">
              <a:latin typeface="Calibri" pitchFamily="34" charset="0"/>
              <a:cs typeface="Calibri" pitchFamily="34" charset="0"/>
            </a:endParaRPr>
          </a:p>
          <a:p>
            <a:pPr>
              <a:defRPr/>
            </a:pPr>
            <a:r>
              <a:rPr lang="en-US" sz="1800" dirty="0">
                <a:latin typeface="Calibri" pitchFamily="34" charset="0"/>
                <a:cs typeface="Calibri" pitchFamily="34" charset="0"/>
              </a:rPr>
              <a:t>Can use </a:t>
            </a:r>
            <a:r>
              <a:rPr lang="en-US" sz="1800" b="1" i="1" dirty="0">
                <a:latin typeface="Calibri" pitchFamily="34" charset="0"/>
                <a:cs typeface="Calibri" pitchFamily="34" charset="0"/>
              </a:rPr>
              <a:t>different integrators </a:t>
            </a:r>
            <a:r>
              <a:rPr lang="en-US" sz="1800" dirty="0">
                <a:latin typeface="Calibri" pitchFamily="34" charset="0"/>
                <a:cs typeface="Calibri" pitchFamily="34" charset="0"/>
              </a:rPr>
              <a:t>with </a:t>
            </a:r>
            <a:r>
              <a:rPr lang="en-US" sz="1800" b="1" i="1" dirty="0">
                <a:latin typeface="Calibri" pitchFamily="34" charset="0"/>
                <a:cs typeface="Calibri" pitchFamily="34" charset="0"/>
              </a:rPr>
              <a:t>different time steps</a:t>
            </a:r>
            <a:r>
              <a:rPr lang="en-US" sz="1800" dirty="0">
                <a:latin typeface="Calibri" pitchFamily="34" charset="0"/>
                <a:cs typeface="Calibri" pitchFamily="34" charset="0"/>
              </a:rPr>
              <a:t> within each domain.</a:t>
            </a:r>
          </a:p>
          <a:p>
            <a:pPr marL="0" indent="0">
              <a:buNone/>
              <a:defRPr/>
            </a:pPr>
            <a:endParaRPr lang="en-US" sz="400" dirty="0">
              <a:latin typeface="Calibri" pitchFamily="34" charset="0"/>
              <a:cs typeface="Calibri" pitchFamily="34" charset="0"/>
            </a:endParaRPr>
          </a:p>
          <a:p>
            <a:pPr>
              <a:defRPr/>
            </a:pPr>
            <a:r>
              <a:rPr lang="en-US" sz="1800" dirty="0">
                <a:latin typeface="Calibri" pitchFamily="34" charset="0"/>
                <a:cs typeface="Calibri" pitchFamily="34" charset="0"/>
              </a:rPr>
              <a:t>1D results show </a:t>
            </a:r>
            <a:r>
              <a:rPr lang="en-US" sz="1800" b="1" i="1" dirty="0">
                <a:latin typeface="Calibri" pitchFamily="34" charset="0"/>
                <a:cs typeface="Calibri" pitchFamily="34" charset="0"/>
              </a:rPr>
              <a:t>smooth coupling without numerical artifacts </a:t>
            </a:r>
            <a:r>
              <a:rPr lang="en-US" sz="1800" dirty="0">
                <a:latin typeface="Calibri" pitchFamily="34" charset="0"/>
                <a:cs typeface="Calibri" pitchFamily="34" charset="0"/>
              </a:rPr>
              <a:t>such as spurious wave reflections at boundaries of coupled domains.</a:t>
            </a:r>
          </a:p>
        </p:txBody>
      </p:sp>
      <p:pic>
        <p:nvPicPr>
          <p:cNvPr id="3" name="Picture 2" descr="Schwarz-time-integration.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065196" y="3302490"/>
            <a:ext cx="4898136" cy="1929384"/>
          </a:xfrm>
          <a:prstGeom prst="rect">
            <a:avLst/>
          </a:prstGeom>
        </p:spPr>
      </p:pic>
      <p:pic>
        <p:nvPicPr>
          <p:cNvPr id="2" name="Picture 1" descr="Schwarz-domains.pn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241878" y="3017710"/>
            <a:ext cx="1637099" cy="2938008"/>
          </a:xfrm>
          <a:prstGeom prst="rect">
            <a:avLst/>
          </a:prstGeom>
        </p:spPr>
      </p:pic>
      <p:sp>
        <p:nvSpPr>
          <p:cNvPr id="9" name="Content Placeholder 2"/>
          <p:cNvSpPr txBox="1">
            <a:spLocks/>
          </p:cNvSpPr>
          <p:nvPr/>
        </p:nvSpPr>
        <p:spPr bwMode="auto">
          <a:xfrm>
            <a:off x="6963332" y="3478119"/>
            <a:ext cx="2185855" cy="1090696"/>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buNone/>
              <a:defRPr/>
            </a:pPr>
            <a:r>
              <a:rPr lang="en-US" sz="1600" dirty="0">
                <a:latin typeface="Calibri" pitchFamily="34" charset="0"/>
                <a:cs typeface="Calibri" pitchFamily="34" charset="0"/>
              </a:rPr>
              <a:t>Controller time stepper</a:t>
            </a:r>
          </a:p>
          <a:p>
            <a:pPr marL="0" indent="0">
              <a:buNone/>
              <a:defRPr/>
            </a:pPr>
            <a:endParaRPr lang="en-US" sz="1600" dirty="0">
              <a:latin typeface="Calibri" pitchFamily="34" charset="0"/>
              <a:cs typeface="Calibri" pitchFamily="34" charset="0"/>
            </a:endParaRPr>
          </a:p>
          <a:p>
            <a:pPr marL="0" indent="0">
              <a:buNone/>
              <a:defRPr/>
            </a:pPr>
            <a:r>
              <a:rPr lang="en-US" sz="1600" dirty="0">
                <a:latin typeface="Calibri" pitchFamily="34" charset="0"/>
                <a:cs typeface="Calibri" pitchFamily="34" charset="0"/>
              </a:rPr>
              <a:t>Time integrator for </a:t>
            </a:r>
            <a:r>
              <a:rPr lang="en-US" sz="1600" i="1" dirty="0">
                <a:latin typeface="Symbol"/>
                <a:cs typeface="Wingdings 2" charset="2"/>
              </a:rPr>
              <a:t>W</a:t>
            </a:r>
            <a:r>
              <a:rPr lang="en-US" sz="1600" baseline="-25000" dirty="0">
                <a:latin typeface="Symbol"/>
                <a:cs typeface="Wingdings 2" charset="2"/>
              </a:rPr>
              <a:t>1</a:t>
            </a:r>
            <a:endParaRPr lang="en-US" sz="1600" dirty="0">
              <a:latin typeface="Calibri" pitchFamily="34" charset="0"/>
              <a:cs typeface="Calibri" pitchFamily="34" charset="0"/>
            </a:endParaRPr>
          </a:p>
          <a:p>
            <a:pPr marL="0" indent="0">
              <a:buNone/>
              <a:defRPr/>
            </a:pPr>
            <a:endParaRPr lang="en-US" sz="1600" dirty="0">
              <a:latin typeface="Calibri" pitchFamily="34" charset="0"/>
              <a:cs typeface="Calibri" pitchFamily="34" charset="0"/>
            </a:endParaRPr>
          </a:p>
          <a:p>
            <a:pPr marL="0" indent="0">
              <a:buNone/>
              <a:defRPr/>
            </a:pPr>
            <a:r>
              <a:rPr lang="en-US" sz="1600" dirty="0">
                <a:latin typeface="Calibri" pitchFamily="34" charset="0"/>
                <a:cs typeface="Calibri" pitchFamily="34" charset="0"/>
              </a:rPr>
              <a:t>Time integrator for </a:t>
            </a:r>
            <a:r>
              <a:rPr lang="en-US" sz="1600" i="1" dirty="0">
                <a:latin typeface="Symbol"/>
                <a:cs typeface="Wingdings 2" charset="2"/>
              </a:rPr>
              <a:t>W</a:t>
            </a:r>
            <a:r>
              <a:rPr lang="en-US" sz="1600" baseline="-25000" dirty="0">
                <a:latin typeface="Symbol"/>
                <a:cs typeface="Wingdings 2" charset="2"/>
              </a:rPr>
              <a:t>2</a:t>
            </a:r>
            <a:endParaRPr lang="en-US" sz="1600" dirty="0">
              <a:latin typeface="Calibri" pitchFamily="34" charset="0"/>
              <a:cs typeface="Calibri" pitchFamily="34" charset="0"/>
            </a:endParaRPr>
          </a:p>
        </p:txBody>
      </p:sp>
      <p:sp>
        <p:nvSpPr>
          <p:cNvPr id="4" name="Slide Number Placeholder 3">
            <a:extLst>
              <a:ext uri="{FF2B5EF4-FFF2-40B4-BE49-F238E27FC236}">
                <a16:creationId xmlns:a16="http://schemas.microsoft.com/office/drawing/2014/main" id="{63CCF375-E3B2-47AC-A5CA-DF3A94D3C602}"/>
              </a:ext>
            </a:extLst>
          </p:cNvPr>
          <p:cNvSpPr>
            <a:spLocks noGrp="1"/>
          </p:cNvSpPr>
          <p:nvPr>
            <p:ph type="sldNum" sz="quarter" idx="12"/>
          </p:nvPr>
        </p:nvSpPr>
        <p:spPr/>
        <p:txBody>
          <a:bodyPr/>
          <a:lstStyle/>
          <a:p>
            <a:fld id="{A5E55A7B-7854-E145-92D9-B491DF4BAE2D}" type="slidenum">
              <a:rPr lang="en-US" smtClean="0"/>
              <a:pPr/>
              <a:t>112</a:t>
            </a:fld>
            <a:endParaRPr lang="en-US" dirty="0"/>
          </a:p>
        </p:txBody>
      </p:sp>
    </p:spTree>
    <p:extLst>
      <p:ext uri="{BB962C8B-B14F-4D97-AF65-F5344CB8AC3E}">
        <p14:creationId xmlns:p14="http://schemas.microsoft.com/office/powerpoint/2010/main" val="821586269"/>
      </p:ext>
    </p:extLst>
  </p:cSld>
  <p:clrMapOvr>
    <a:masterClrMapping/>
  </p:clrMapOvr>
</p:sld>
</file>

<file path=ppt/slides/slide1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231844" y="61596"/>
            <a:ext cx="8186271" cy="45881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Schwarz Alternating Method for Dynamic Multiscale Coupling: Theory</a:t>
            </a:r>
            <a:br>
              <a:rPr lang="en-US" sz="3600" dirty="0">
                <a:solidFill>
                  <a:schemeClr val="tx1"/>
                </a:solidFill>
              </a:rPr>
            </a:br>
            <a:endParaRPr lang="en-US" sz="3600" dirty="0">
              <a:solidFill>
                <a:schemeClr val="tx1"/>
              </a:solidFill>
            </a:endParaRPr>
          </a:p>
          <a:p>
            <a:br>
              <a:rPr lang="en-US" sz="3600" dirty="0">
                <a:solidFill>
                  <a:schemeClr val="tx1"/>
                </a:solidFill>
              </a:rPr>
            </a:br>
            <a:endParaRPr lang="en-US" sz="3600" dirty="0">
              <a:solidFill>
                <a:schemeClr val="tx1"/>
              </a:solidFill>
            </a:endParaRPr>
          </a:p>
        </p:txBody>
      </p:sp>
      <p:pic>
        <p:nvPicPr>
          <p:cNvPr id="9" name="Picture 8">
            <a:extLst>
              <a:ext uri="{FF2B5EF4-FFF2-40B4-BE49-F238E27FC236}">
                <a16:creationId xmlns:a16="http://schemas.microsoft.com/office/drawing/2014/main" id="{3DD3E806-4B56-46B2-A113-0E2310118007}"/>
              </a:ext>
            </a:extLst>
          </p:cNvPr>
          <p:cNvPicPr>
            <a:picLocks noChangeAspect="1"/>
          </p:cNvPicPr>
          <p:nvPr/>
        </p:nvPicPr>
        <p:blipFill>
          <a:blip r:embed="rId3"/>
          <a:stretch>
            <a:fillRect/>
          </a:stretch>
        </p:blipFill>
        <p:spPr>
          <a:xfrm>
            <a:off x="3952875" y="1663977"/>
            <a:ext cx="5060802" cy="3187146"/>
          </a:xfrm>
          <a:prstGeom prst="rect">
            <a:avLst/>
          </a:prstGeom>
        </p:spPr>
      </p:pic>
      <mc:AlternateContent xmlns:mc="http://schemas.openxmlformats.org/markup-compatibility/2006" xmlns:a14="http://schemas.microsoft.com/office/drawing/2010/main">
        <mc:Choice Requires="a14">
          <p:sp>
            <p:nvSpPr>
              <p:cNvPr id="10" name="Rectangle 9">
                <a:extLst>
                  <a:ext uri="{FF2B5EF4-FFF2-40B4-BE49-F238E27FC236}">
                    <a16:creationId xmlns:a16="http://schemas.microsoft.com/office/drawing/2014/main" id="{7B954A76-9BEC-4156-83D6-52884F84ADF0}"/>
                  </a:ext>
                </a:extLst>
              </p:cNvPr>
              <p:cNvSpPr/>
              <p:nvPr/>
            </p:nvSpPr>
            <p:spPr>
              <a:xfrm>
                <a:off x="231844" y="1783824"/>
                <a:ext cx="3752850" cy="3785652"/>
              </a:xfrm>
              <a:prstGeom prst="rect">
                <a:avLst/>
              </a:prstGeom>
              <a:solidFill>
                <a:schemeClr val="bg1"/>
              </a:solidFill>
            </p:spPr>
            <p:txBody>
              <a:bodyPr wrap="square">
                <a:spAutoFit/>
              </a:bodyPr>
              <a:lstStyle/>
              <a:p>
                <a:pPr marL="342900" indent="-342900">
                  <a:buFont typeface="Arial" panose="020B0604020202020204" pitchFamily="34" charset="0"/>
                  <a:buChar char="•"/>
                </a:pPr>
                <a:r>
                  <a:rPr lang="en-US" sz="2000" dirty="0">
                    <a:solidFill>
                      <a:srgbClr val="000000"/>
                    </a:solidFill>
                    <a:latin typeface="Calibri" panose="020F0502020204030204" pitchFamily="34" charset="0"/>
                    <a:cs typeface="Calibri" panose="020F0502020204030204" pitchFamily="34" charset="0"/>
                  </a:rPr>
                  <a:t>Our dynamic alternating Schwarz algorithm can be </a:t>
                </a:r>
                <a:r>
                  <a:rPr lang="en-US" sz="2000" b="1" i="1" dirty="0">
                    <a:solidFill>
                      <a:srgbClr val="000000"/>
                    </a:solidFill>
                    <a:latin typeface="Calibri" panose="020F0502020204030204" pitchFamily="34" charset="0"/>
                    <a:cs typeface="Calibri" panose="020F0502020204030204" pitchFamily="34" charset="0"/>
                  </a:rPr>
                  <a:t>interpreted</a:t>
                </a:r>
                <a:r>
                  <a:rPr lang="en-US" sz="2000" dirty="0">
                    <a:solidFill>
                      <a:srgbClr val="000000"/>
                    </a:solidFill>
                    <a:latin typeface="Calibri" panose="020F0502020204030204" pitchFamily="34" charset="0"/>
                    <a:cs typeface="Calibri" panose="020F0502020204030204" pitchFamily="34" charset="0"/>
                  </a:rPr>
                  <a:t> as applying the traditional Schwarz alternating iterations in </a:t>
                </a:r>
                <a:r>
                  <a:rPr lang="en-US" sz="2000" b="1" i="1" dirty="0">
                    <a:solidFill>
                      <a:srgbClr val="000000"/>
                    </a:solidFill>
                    <a:latin typeface="Calibri" panose="020F0502020204030204" pitchFamily="34" charset="0"/>
                    <a:cs typeface="Calibri" panose="020F0502020204030204" pitchFamily="34" charset="0"/>
                  </a:rPr>
                  <a:t>space-time </a:t>
                </a:r>
                <a:r>
                  <a:rPr lang="en-US" sz="2000" dirty="0">
                    <a:solidFill>
                      <a:srgbClr val="000000"/>
                    </a:solidFill>
                    <a:latin typeface="Calibri" panose="020F0502020204030204" pitchFamily="34" charset="0"/>
                    <a:cs typeface="Calibri" panose="020F0502020204030204" pitchFamily="34" charset="0"/>
                  </a:rPr>
                  <a:t>between </a:t>
                </a:r>
                <a14:m>
                  <m:oMath xmlns:m="http://schemas.openxmlformats.org/officeDocument/2006/math">
                    <m:sSub>
                      <m:sSubPr>
                        <m:ctrlPr>
                          <a:rPr lang="en-US" sz="2000" i="1" smtClean="0">
                            <a:solidFill>
                              <a:srgbClr val="000000"/>
                            </a:solidFill>
                            <a:latin typeface="Cambria Math" panose="02040503050406030204" pitchFamily="18" charset="0"/>
                          </a:rPr>
                        </m:ctrlPr>
                      </m:sSubPr>
                      <m:e>
                        <m:r>
                          <m:rPr>
                            <m:sty m:val="p"/>
                          </m:rPr>
                          <a:rPr lang="el-GR" sz="2000" i="1" smtClean="0">
                            <a:solidFill>
                              <a:srgbClr val="000000"/>
                            </a:solidFill>
                            <a:latin typeface="Cambria Math" panose="02040503050406030204" pitchFamily="18" charset="0"/>
                            <a:ea typeface="Cambria Math" panose="02040503050406030204" pitchFamily="18" charset="0"/>
                          </a:rPr>
                          <m:t>Ω</m:t>
                        </m:r>
                      </m:e>
                      <m:sub>
                        <m:r>
                          <a:rPr lang="en-US" sz="2000" b="0" i="1" smtClean="0">
                            <a:solidFill>
                              <a:srgbClr val="000000"/>
                            </a:solidFill>
                            <a:latin typeface="Cambria Math" panose="02040503050406030204" pitchFamily="18" charset="0"/>
                          </a:rPr>
                          <m:t>1</m:t>
                        </m:r>
                      </m:sub>
                    </m:sSub>
                    <m:r>
                      <a:rPr lang="en-US" sz="2000" i="1" smtClean="0">
                        <a:solidFill>
                          <a:srgbClr val="000000"/>
                        </a:solidFill>
                        <a:latin typeface="Cambria Math" panose="02040503050406030204" pitchFamily="18" charset="0"/>
                        <a:ea typeface="Cambria Math" panose="02040503050406030204" pitchFamily="18" charset="0"/>
                      </a:rPr>
                      <m:t>×</m:t>
                    </m:r>
                    <m:sSub>
                      <m:sSubPr>
                        <m:ctrlPr>
                          <a:rPr lang="en-US" sz="2000" i="1" smtClean="0">
                            <a:solidFill>
                              <a:srgbClr val="000000"/>
                            </a:solidFill>
                            <a:latin typeface="Cambria Math" panose="02040503050406030204" pitchFamily="18" charset="0"/>
                            <a:ea typeface="Cambria Math" panose="02040503050406030204" pitchFamily="18" charset="0"/>
                          </a:rPr>
                        </m:ctrlPr>
                      </m:sSubPr>
                      <m:e>
                        <m:r>
                          <a:rPr lang="en-US" sz="2000" b="0" i="1" smtClean="0">
                            <a:solidFill>
                              <a:srgbClr val="000000"/>
                            </a:solidFill>
                            <a:latin typeface="Cambria Math" panose="02040503050406030204" pitchFamily="18" charset="0"/>
                            <a:ea typeface="Cambria Math" panose="02040503050406030204" pitchFamily="18" charset="0"/>
                          </a:rPr>
                          <m:t>𝐼</m:t>
                        </m:r>
                      </m:e>
                      <m:sub>
                        <m:r>
                          <a:rPr lang="en-US" sz="2000" b="0" i="1" smtClean="0">
                            <a:solidFill>
                              <a:srgbClr val="000000"/>
                            </a:solidFill>
                            <a:latin typeface="Cambria Math" panose="02040503050406030204" pitchFamily="18" charset="0"/>
                            <a:ea typeface="Cambria Math" panose="02040503050406030204" pitchFamily="18" charset="0"/>
                          </a:rPr>
                          <m:t>𝑘</m:t>
                        </m:r>
                      </m:sub>
                    </m:sSub>
                  </m:oMath>
                </a14:m>
                <a:r>
                  <a:rPr lang="en-US" sz="2000" dirty="0">
                    <a:solidFill>
                      <a:srgbClr val="000000"/>
                    </a:solidFill>
                    <a:latin typeface="Calibri" panose="020F0502020204030204" pitchFamily="34" charset="0"/>
                    <a:cs typeface="Calibri" panose="020F0502020204030204" pitchFamily="34" charset="0"/>
                  </a:rPr>
                  <a:t> and </a:t>
                </a:r>
                <a14:m>
                  <m:oMath xmlns:m="http://schemas.openxmlformats.org/officeDocument/2006/math">
                    <m:sSub>
                      <m:sSubPr>
                        <m:ctrlPr>
                          <a:rPr lang="en-US" sz="2000" i="1">
                            <a:solidFill>
                              <a:srgbClr val="000000"/>
                            </a:solidFill>
                            <a:latin typeface="Cambria Math" panose="02040503050406030204" pitchFamily="18" charset="0"/>
                          </a:rPr>
                        </m:ctrlPr>
                      </m:sSubPr>
                      <m:e>
                        <m:r>
                          <m:rPr>
                            <m:sty m:val="p"/>
                          </m:rPr>
                          <a:rPr lang="el-GR" sz="2000" i="1">
                            <a:solidFill>
                              <a:srgbClr val="000000"/>
                            </a:solidFill>
                            <a:latin typeface="Cambria Math" panose="02040503050406030204" pitchFamily="18" charset="0"/>
                            <a:ea typeface="Cambria Math" panose="02040503050406030204" pitchFamily="18" charset="0"/>
                          </a:rPr>
                          <m:t>Ω</m:t>
                        </m:r>
                      </m:e>
                      <m:sub>
                        <m:r>
                          <a:rPr lang="en-US" sz="2000" b="0" i="1" smtClean="0">
                            <a:solidFill>
                              <a:srgbClr val="000000"/>
                            </a:solidFill>
                            <a:latin typeface="Cambria Math" panose="02040503050406030204" pitchFamily="18" charset="0"/>
                          </a:rPr>
                          <m:t>2</m:t>
                        </m:r>
                      </m:sub>
                    </m:sSub>
                    <m:r>
                      <a:rPr lang="en-US" sz="2000" i="1">
                        <a:solidFill>
                          <a:srgbClr val="000000"/>
                        </a:solidFill>
                        <a:latin typeface="Cambria Math" panose="02040503050406030204" pitchFamily="18" charset="0"/>
                        <a:ea typeface="Cambria Math" panose="02040503050406030204" pitchFamily="18" charset="0"/>
                      </a:rPr>
                      <m:t>×</m:t>
                    </m:r>
                    <m:sSub>
                      <m:sSubPr>
                        <m:ctrlPr>
                          <a:rPr lang="en-US" sz="2000" i="1">
                            <a:solidFill>
                              <a:srgbClr val="000000"/>
                            </a:solidFill>
                            <a:latin typeface="Cambria Math" panose="02040503050406030204" pitchFamily="18" charset="0"/>
                            <a:ea typeface="Cambria Math" panose="02040503050406030204" pitchFamily="18" charset="0"/>
                          </a:rPr>
                        </m:ctrlPr>
                      </m:sSubPr>
                      <m:e>
                        <m:r>
                          <a:rPr lang="en-US" sz="2000" i="1">
                            <a:solidFill>
                              <a:srgbClr val="000000"/>
                            </a:solidFill>
                            <a:latin typeface="Cambria Math" panose="02040503050406030204" pitchFamily="18" charset="0"/>
                            <a:ea typeface="Cambria Math" panose="02040503050406030204" pitchFamily="18" charset="0"/>
                          </a:rPr>
                          <m:t>𝐼</m:t>
                        </m:r>
                      </m:e>
                      <m:sub>
                        <m:r>
                          <a:rPr lang="en-US" sz="2000" i="1">
                            <a:solidFill>
                              <a:srgbClr val="000000"/>
                            </a:solidFill>
                            <a:latin typeface="Cambria Math" panose="02040503050406030204" pitchFamily="18" charset="0"/>
                            <a:ea typeface="Cambria Math" panose="02040503050406030204" pitchFamily="18" charset="0"/>
                          </a:rPr>
                          <m:t>𝑘</m:t>
                        </m:r>
                      </m:sub>
                    </m:sSub>
                  </m:oMath>
                </a14:m>
                <a:r>
                  <a:rPr lang="en-US" sz="2000" dirty="0">
                    <a:latin typeface="Calibri" panose="020F0502020204030204" pitchFamily="34" charset="0"/>
                    <a:cs typeface="Calibri" panose="020F0502020204030204" pitchFamily="34" charset="0"/>
                  </a:rPr>
                  <a:t> </a:t>
                </a:r>
              </a:p>
              <a:p>
                <a:endParaRPr lang="en-US" sz="20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r>
                  <a:rPr lang="en-US" sz="2000" dirty="0">
                    <a:latin typeface="Calibri" panose="020F0502020204030204" pitchFamily="34" charset="0"/>
                    <a:cs typeface="Calibri" panose="020F0502020204030204" pitchFamily="34" charset="0"/>
                  </a:rPr>
                  <a:t>This interpretation </a:t>
                </a:r>
                <a:r>
                  <a:rPr lang="en-US" sz="2000" b="1" i="1" dirty="0">
                    <a:latin typeface="Calibri" panose="020F0502020204030204" pitchFamily="34" charset="0"/>
                    <a:cs typeface="Calibri" panose="020F0502020204030204" pitchFamily="34" charset="0"/>
                  </a:rPr>
                  <a:t>does not </a:t>
                </a:r>
                <a:r>
                  <a:rPr lang="en-US" sz="2000" dirty="0">
                    <a:latin typeface="Calibri" panose="020F0502020204030204" pitchFamily="34" charset="0"/>
                    <a:cs typeface="Calibri" panose="020F0502020204030204" pitchFamily="34" charset="0"/>
                  </a:rPr>
                  <a:t>require the method to be implemented using a space-time framework.</a:t>
                </a:r>
              </a:p>
              <a:p>
                <a:pPr marL="342900" indent="-342900" algn="ctr">
                  <a:buFont typeface="Arial" panose="020B0604020202020204" pitchFamily="34" charset="0"/>
                  <a:buChar char="•"/>
                </a:pPr>
                <a:endParaRPr lang="en-US" sz="2000" dirty="0">
                  <a:latin typeface="Calibri" panose="020F0502020204030204" pitchFamily="34" charset="0"/>
                  <a:cs typeface="Calibri" panose="020F0502020204030204" pitchFamily="34" charset="0"/>
                </a:endParaRPr>
              </a:p>
            </p:txBody>
          </p:sp>
        </mc:Choice>
        <mc:Fallback xmlns="">
          <p:sp>
            <p:nvSpPr>
              <p:cNvPr id="10" name="Rectangle 9">
                <a:extLst>
                  <a:ext uri="{FF2B5EF4-FFF2-40B4-BE49-F238E27FC236}">
                    <a16:creationId xmlns:a16="http://schemas.microsoft.com/office/drawing/2014/main" id="{7B954A76-9BEC-4156-83D6-52884F84ADF0}"/>
                  </a:ext>
                </a:extLst>
              </p:cNvPr>
              <p:cNvSpPr>
                <a:spLocks noRot="1" noChangeAspect="1" noMove="1" noResize="1" noEditPoints="1" noAdjustHandles="1" noChangeArrowheads="1" noChangeShapeType="1" noTextEdit="1"/>
              </p:cNvSpPr>
              <p:nvPr/>
            </p:nvSpPr>
            <p:spPr>
              <a:xfrm>
                <a:off x="231844" y="1783824"/>
                <a:ext cx="3752850" cy="3785652"/>
              </a:xfrm>
              <a:prstGeom prst="rect">
                <a:avLst/>
              </a:prstGeom>
              <a:blipFill>
                <a:blip r:embed="rId4"/>
                <a:stretch>
                  <a:fillRect l="-1461" t="-966" r="-1623"/>
                </a:stretch>
              </a:blipFill>
            </p:spPr>
            <p:txBody>
              <a:bodyPr/>
              <a:lstStyle/>
              <a:p>
                <a:r>
                  <a:rPr lang="en-US">
                    <a:noFill/>
                  </a:rPr>
                  <a:t> </a:t>
                </a:r>
              </a:p>
            </p:txBody>
          </p:sp>
        </mc:Fallback>
      </mc:AlternateContent>
      <p:sp>
        <p:nvSpPr>
          <p:cNvPr id="2" name="Slide Number Placeholder 1">
            <a:extLst>
              <a:ext uri="{FF2B5EF4-FFF2-40B4-BE49-F238E27FC236}">
                <a16:creationId xmlns:a16="http://schemas.microsoft.com/office/drawing/2014/main" id="{8D49D2BB-9BB8-47BC-B9E0-3D496D3112EC}"/>
              </a:ext>
            </a:extLst>
          </p:cNvPr>
          <p:cNvSpPr>
            <a:spLocks noGrp="1"/>
          </p:cNvSpPr>
          <p:nvPr>
            <p:ph type="sldNum" sz="quarter" idx="12"/>
          </p:nvPr>
        </p:nvSpPr>
        <p:spPr/>
        <p:txBody>
          <a:bodyPr/>
          <a:lstStyle/>
          <a:p>
            <a:fld id="{A5E55A7B-7854-E145-92D9-B491DF4BAE2D}" type="slidenum">
              <a:rPr lang="en-US" smtClean="0"/>
              <a:pPr/>
              <a:t>113</a:t>
            </a:fld>
            <a:endParaRPr lang="en-US" dirty="0"/>
          </a:p>
        </p:txBody>
      </p:sp>
    </p:spTree>
    <p:extLst>
      <p:ext uri="{BB962C8B-B14F-4D97-AF65-F5344CB8AC3E}">
        <p14:creationId xmlns:p14="http://schemas.microsoft.com/office/powerpoint/2010/main" val="198222442"/>
      </p:ext>
    </p:extLst>
  </p:cSld>
  <p:clrMapOvr>
    <a:masterClrMapping/>
  </p:clrMapOvr>
</p:sld>
</file>

<file path=ppt/slides/slide1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96559" y="-222423"/>
            <a:ext cx="8229600" cy="991675"/>
          </a:xfrm>
        </p:spPr>
        <p:txBody>
          <a:bodyPr/>
          <a:lstStyle/>
          <a:p>
            <a:r>
              <a:rPr lang="en-US" sz="2800" dirty="0">
                <a:solidFill>
                  <a:schemeClr val="tx1"/>
                </a:solidFill>
              </a:rPr>
              <a:t>Appendix.  Sierra/SM: Dynamic Schwarz Coupling</a:t>
            </a:r>
          </a:p>
        </p:txBody>
      </p:sp>
      <p:pic>
        <p:nvPicPr>
          <p:cNvPr id="7" name="Picture 6">
            <a:extLst>
              <a:ext uri="{FF2B5EF4-FFF2-40B4-BE49-F238E27FC236}">
                <a16:creationId xmlns:a16="http://schemas.microsoft.com/office/drawing/2014/main" id="{2604A203-72D4-E84A-831A-B46DC743D3A6}"/>
              </a:ext>
            </a:extLst>
          </p:cNvPr>
          <p:cNvPicPr>
            <a:picLocks noChangeAspect="1"/>
          </p:cNvPicPr>
          <p:nvPr/>
        </p:nvPicPr>
        <p:blipFill>
          <a:blip r:embed="rId3"/>
          <a:stretch>
            <a:fillRect/>
          </a:stretch>
        </p:blipFill>
        <p:spPr>
          <a:xfrm>
            <a:off x="1410724" y="682560"/>
            <a:ext cx="2859162" cy="5704444"/>
          </a:xfrm>
          <a:prstGeom prst="rect">
            <a:avLst/>
          </a:prstGeom>
        </p:spPr>
      </p:pic>
      <p:pic>
        <p:nvPicPr>
          <p:cNvPr id="9" name="Picture 8">
            <a:extLst>
              <a:ext uri="{FF2B5EF4-FFF2-40B4-BE49-F238E27FC236}">
                <a16:creationId xmlns:a16="http://schemas.microsoft.com/office/drawing/2014/main" id="{7EA590E9-C52F-FA49-970E-4F3309F31A71}"/>
              </a:ext>
            </a:extLst>
          </p:cNvPr>
          <p:cNvPicPr>
            <a:picLocks noChangeAspect="1"/>
          </p:cNvPicPr>
          <p:nvPr/>
        </p:nvPicPr>
        <p:blipFill>
          <a:blip r:embed="rId4"/>
          <a:stretch>
            <a:fillRect/>
          </a:stretch>
        </p:blipFill>
        <p:spPr>
          <a:xfrm>
            <a:off x="4606392" y="1117536"/>
            <a:ext cx="4309008" cy="5143606"/>
          </a:xfrm>
          <a:prstGeom prst="rect">
            <a:avLst/>
          </a:prstGeom>
        </p:spPr>
      </p:pic>
      <p:pic>
        <p:nvPicPr>
          <p:cNvPr id="10" name="Picture 9">
            <a:extLst>
              <a:ext uri="{FF2B5EF4-FFF2-40B4-BE49-F238E27FC236}">
                <a16:creationId xmlns:a16="http://schemas.microsoft.com/office/drawing/2014/main" id="{E2EF4748-5219-844C-8307-CB3DAE249C4C}"/>
              </a:ext>
            </a:extLst>
          </p:cNvPr>
          <p:cNvPicPr>
            <a:picLocks noChangeAspect="1"/>
          </p:cNvPicPr>
          <p:nvPr/>
        </p:nvPicPr>
        <p:blipFill>
          <a:blip r:embed="rId5"/>
          <a:stretch>
            <a:fillRect/>
          </a:stretch>
        </p:blipFill>
        <p:spPr>
          <a:xfrm flipH="1">
            <a:off x="457200" y="691427"/>
            <a:ext cx="842696" cy="5725116"/>
          </a:xfrm>
          <a:prstGeom prst="rect">
            <a:avLst/>
          </a:prstGeom>
        </p:spPr>
      </p:pic>
      <p:sp>
        <p:nvSpPr>
          <p:cNvPr id="11" name="TextBox 10">
            <a:extLst>
              <a:ext uri="{FF2B5EF4-FFF2-40B4-BE49-F238E27FC236}">
                <a16:creationId xmlns:a16="http://schemas.microsoft.com/office/drawing/2014/main" id="{E8BE9C10-3AE7-224A-A0B4-8F92152665C8}"/>
              </a:ext>
            </a:extLst>
          </p:cNvPr>
          <p:cNvSpPr txBox="1"/>
          <p:nvPr/>
        </p:nvSpPr>
        <p:spPr>
          <a:xfrm>
            <a:off x="6162119" y="682560"/>
            <a:ext cx="1197554" cy="430887"/>
          </a:xfrm>
          <a:prstGeom prst="rect">
            <a:avLst/>
          </a:prstGeom>
          <a:noFill/>
        </p:spPr>
        <p:txBody>
          <a:bodyPr wrap="square" rtlCol="0">
            <a:spAutoFit/>
          </a:bodyPr>
          <a:lstStyle/>
          <a:p>
            <a:pPr algn="ctr"/>
            <a:r>
              <a:rPr lang="en-US" sz="2200" dirty="0" err="1">
                <a:latin typeface="Calibri" panose="020F0502020204030204" pitchFamily="34" charset="0"/>
                <a:cs typeface="Calibri" panose="020F0502020204030204" pitchFamily="34" charset="0"/>
              </a:rPr>
              <a:t>tension.i</a:t>
            </a:r>
            <a:endParaRPr lang="en-US" sz="2200" dirty="0">
              <a:latin typeface="Calibri" panose="020F0502020204030204" pitchFamily="34" charset="0"/>
              <a:cs typeface="Calibri" panose="020F0502020204030204" pitchFamily="34" charset="0"/>
            </a:endParaRPr>
          </a:p>
        </p:txBody>
      </p:sp>
      <p:sp>
        <p:nvSpPr>
          <p:cNvPr id="4" name="Slide Number Placeholder 3">
            <a:extLst>
              <a:ext uri="{FF2B5EF4-FFF2-40B4-BE49-F238E27FC236}">
                <a16:creationId xmlns:a16="http://schemas.microsoft.com/office/drawing/2014/main" id="{C868A524-69F3-45D2-8B80-8C01E3180FB9}"/>
              </a:ext>
            </a:extLst>
          </p:cNvPr>
          <p:cNvSpPr>
            <a:spLocks noGrp="1"/>
          </p:cNvSpPr>
          <p:nvPr>
            <p:ph type="sldNum" sz="quarter" idx="12"/>
          </p:nvPr>
        </p:nvSpPr>
        <p:spPr/>
        <p:txBody>
          <a:bodyPr/>
          <a:lstStyle/>
          <a:p>
            <a:fld id="{A5E55A7B-7854-E145-92D9-B491DF4BAE2D}" type="slidenum">
              <a:rPr lang="en-US" smtClean="0"/>
              <a:pPr/>
              <a:t>114</a:t>
            </a:fld>
            <a:endParaRPr lang="en-US" dirty="0"/>
          </a:p>
        </p:txBody>
      </p:sp>
    </p:spTree>
    <p:extLst>
      <p:ext uri="{BB962C8B-B14F-4D97-AF65-F5344CB8AC3E}">
        <p14:creationId xmlns:p14="http://schemas.microsoft.com/office/powerpoint/2010/main" val="503173865"/>
      </p:ext>
    </p:extLst>
  </p:cSld>
  <p:clrMapOvr>
    <a:masterClrMapping/>
  </p:clrMapOvr>
</p:sld>
</file>

<file path=ppt/slides/slide1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1" name="Picture 10">
            <a:extLst>
              <a:ext uri="{FF2B5EF4-FFF2-40B4-BE49-F238E27FC236}">
                <a16:creationId xmlns:a16="http://schemas.microsoft.com/office/drawing/2014/main" id="{B6760D81-11C2-784B-9682-74E4A5FF790D}"/>
              </a:ext>
            </a:extLst>
          </p:cNvPr>
          <p:cNvPicPr>
            <a:picLocks noChangeAspect="1"/>
          </p:cNvPicPr>
          <p:nvPr/>
        </p:nvPicPr>
        <p:blipFill>
          <a:blip r:embed="rId3"/>
          <a:stretch>
            <a:fillRect/>
          </a:stretch>
        </p:blipFill>
        <p:spPr>
          <a:xfrm>
            <a:off x="539699" y="761118"/>
            <a:ext cx="855298" cy="5678344"/>
          </a:xfrm>
          <a:prstGeom prst="rect">
            <a:avLst/>
          </a:prstGeom>
        </p:spPr>
      </p:pic>
      <p:pic>
        <p:nvPicPr>
          <p:cNvPr id="13" name="Picture 12">
            <a:extLst>
              <a:ext uri="{FF2B5EF4-FFF2-40B4-BE49-F238E27FC236}">
                <a16:creationId xmlns:a16="http://schemas.microsoft.com/office/drawing/2014/main" id="{E4957F4B-8DB1-3949-963A-4B5D5D3B8AA2}"/>
              </a:ext>
            </a:extLst>
          </p:cNvPr>
          <p:cNvPicPr>
            <a:picLocks noChangeAspect="1"/>
          </p:cNvPicPr>
          <p:nvPr/>
        </p:nvPicPr>
        <p:blipFill>
          <a:blip r:embed="rId4"/>
          <a:stretch>
            <a:fillRect/>
          </a:stretch>
        </p:blipFill>
        <p:spPr>
          <a:xfrm>
            <a:off x="4534595" y="2290046"/>
            <a:ext cx="1246402" cy="2277908"/>
          </a:xfrm>
          <a:prstGeom prst="rect">
            <a:avLst/>
          </a:prstGeom>
        </p:spPr>
      </p:pic>
      <p:sp>
        <p:nvSpPr>
          <p:cNvPr id="14" name="TextBox 13">
            <a:extLst>
              <a:ext uri="{FF2B5EF4-FFF2-40B4-BE49-F238E27FC236}">
                <a16:creationId xmlns:a16="http://schemas.microsoft.com/office/drawing/2014/main" id="{0D3D75ED-3B78-C342-B9B8-474B879D28F6}"/>
              </a:ext>
            </a:extLst>
          </p:cNvPr>
          <p:cNvSpPr txBox="1"/>
          <p:nvPr/>
        </p:nvSpPr>
        <p:spPr>
          <a:xfrm>
            <a:off x="3924198" y="761118"/>
            <a:ext cx="858195" cy="430887"/>
          </a:xfrm>
          <a:prstGeom prst="rect">
            <a:avLst/>
          </a:prstGeom>
          <a:noFill/>
        </p:spPr>
        <p:txBody>
          <a:bodyPr wrap="square" rtlCol="0">
            <a:spAutoFit/>
          </a:bodyPr>
          <a:lstStyle/>
          <a:p>
            <a:pPr algn="ctr"/>
            <a:r>
              <a:rPr lang="en-US" sz="2200" dirty="0" err="1">
                <a:latin typeface="Calibri" panose="020F0502020204030204" pitchFamily="34" charset="0"/>
                <a:cs typeface="Calibri" panose="020F0502020204030204" pitchFamily="34" charset="0"/>
              </a:rPr>
              <a:t>ends.i</a:t>
            </a:r>
            <a:endParaRPr lang="en-US" sz="2200" dirty="0">
              <a:latin typeface="Calibri" panose="020F0502020204030204" pitchFamily="34" charset="0"/>
              <a:cs typeface="Calibri" panose="020F0502020204030204" pitchFamily="34" charset="0"/>
            </a:endParaRPr>
          </a:p>
        </p:txBody>
      </p:sp>
      <p:sp>
        <p:nvSpPr>
          <p:cNvPr id="15" name="TextBox 14">
            <a:extLst>
              <a:ext uri="{FF2B5EF4-FFF2-40B4-BE49-F238E27FC236}">
                <a16:creationId xmlns:a16="http://schemas.microsoft.com/office/drawing/2014/main" id="{646029BE-8E8B-7346-831B-7D5666D02FED}"/>
              </a:ext>
            </a:extLst>
          </p:cNvPr>
          <p:cNvSpPr txBox="1"/>
          <p:nvPr/>
        </p:nvSpPr>
        <p:spPr>
          <a:xfrm>
            <a:off x="6854425" y="5247685"/>
            <a:ext cx="1197554" cy="430887"/>
          </a:xfrm>
          <a:prstGeom prst="rect">
            <a:avLst/>
          </a:prstGeom>
          <a:noFill/>
        </p:spPr>
        <p:txBody>
          <a:bodyPr wrap="square" rtlCol="0">
            <a:spAutoFit/>
          </a:bodyPr>
          <a:lstStyle/>
          <a:p>
            <a:pPr algn="ctr"/>
            <a:r>
              <a:rPr lang="en-US" sz="2200" dirty="0" err="1">
                <a:latin typeface="Calibri" panose="020F0502020204030204" pitchFamily="34" charset="0"/>
                <a:cs typeface="Calibri" panose="020F0502020204030204" pitchFamily="34" charset="0"/>
              </a:rPr>
              <a:t>gauge.i</a:t>
            </a:r>
            <a:endParaRPr lang="en-US" sz="2200" dirty="0">
              <a:latin typeface="Calibri" panose="020F0502020204030204" pitchFamily="34" charset="0"/>
              <a:cs typeface="Calibri" panose="020F0502020204030204" pitchFamily="34" charset="0"/>
            </a:endParaRPr>
          </a:p>
        </p:txBody>
      </p:sp>
      <p:pic>
        <p:nvPicPr>
          <p:cNvPr id="5" name="Picture 4">
            <a:extLst>
              <a:ext uri="{FF2B5EF4-FFF2-40B4-BE49-F238E27FC236}">
                <a16:creationId xmlns:a16="http://schemas.microsoft.com/office/drawing/2014/main" id="{A0EB2BB6-1B51-D44E-8803-D543DB96775E}"/>
              </a:ext>
            </a:extLst>
          </p:cNvPr>
          <p:cNvPicPr>
            <a:picLocks noChangeAspect="1"/>
          </p:cNvPicPr>
          <p:nvPr/>
        </p:nvPicPr>
        <p:blipFill>
          <a:blip r:embed="rId5"/>
          <a:stretch>
            <a:fillRect/>
          </a:stretch>
        </p:blipFill>
        <p:spPr>
          <a:xfrm>
            <a:off x="1965670" y="697374"/>
            <a:ext cx="1940362" cy="5742088"/>
          </a:xfrm>
          <a:prstGeom prst="rect">
            <a:avLst/>
          </a:prstGeom>
        </p:spPr>
      </p:pic>
      <p:pic>
        <p:nvPicPr>
          <p:cNvPr id="8" name="Picture 7">
            <a:extLst>
              <a:ext uri="{FF2B5EF4-FFF2-40B4-BE49-F238E27FC236}">
                <a16:creationId xmlns:a16="http://schemas.microsoft.com/office/drawing/2014/main" id="{58F20349-A524-B14A-AB02-42807CC0403F}"/>
              </a:ext>
            </a:extLst>
          </p:cNvPr>
          <p:cNvPicPr>
            <a:picLocks noChangeAspect="1"/>
          </p:cNvPicPr>
          <p:nvPr/>
        </p:nvPicPr>
        <p:blipFill>
          <a:blip r:embed="rId6"/>
          <a:stretch>
            <a:fillRect/>
          </a:stretch>
        </p:blipFill>
        <p:spPr>
          <a:xfrm>
            <a:off x="6332225" y="1689049"/>
            <a:ext cx="2241954" cy="3479902"/>
          </a:xfrm>
          <a:prstGeom prst="rect">
            <a:avLst/>
          </a:prstGeom>
        </p:spPr>
      </p:pic>
      <p:sp>
        <p:nvSpPr>
          <p:cNvPr id="16" name="Title 1">
            <a:extLst>
              <a:ext uri="{FF2B5EF4-FFF2-40B4-BE49-F238E27FC236}">
                <a16:creationId xmlns:a16="http://schemas.microsoft.com/office/drawing/2014/main" id="{561EFA06-C07A-45D3-B6FC-476B2D997F69}"/>
              </a:ext>
            </a:extLst>
          </p:cNvPr>
          <p:cNvSpPr>
            <a:spLocks noGrp="1"/>
          </p:cNvSpPr>
          <p:nvPr>
            <p:ph type="title"/>
          </p:nvPr>
        </p:nvSpPr>
        <p:spPr>
          <a:xfrm>
            <a:off x="296559" y="-222423"/>
            <a:ext cx="8229600" cy="991675"/>
          </a:xfrm>
        </p:spPr>
        <p:txBody>
          <a:bodyPr/>
          <a:lstStyle/>
          <a:p>
            <a:r>
              <a:rPr lang="en-US" sz="2800" dirty="0">
                <a:solidFill>
                  <a:schemeClr val="tx1"/>
                </a:solidFill>
              </a:rPr>
              <a:t>Appendix.  Sierra/SM: Dynamic Schwarz Coupling</a:t>
            </a:r>
          </a:p>
        </p:txBody>
      </p:sp>
      <p:sp>
        <p:nvSpPr>
          <p:cNvPr id="2" name="Slide Number Placeholder 1">
            <a:extLst>
              <a:ext uri="{FF2B5EF4-FFF2-40B4-BE49-F238E27FC236}">
                <a16:creationId xmlns:a16="http://schemas.microsoft.com/office/drawing/2014/main" id="{25A67C47-BBD4-4DBF-BC4F-6E2D23354BF2}"/>
              </a:ext>
            </a:extLst>
          </p:cNvPr>
          <p:cNvSpPr>
            <a:spLocks noGrp="1"/>
          </p:cNvSpPr>
          <p:nvPr>
            <p:ph type="sldNum" sz="quarter" idx="12"/>
          </p:nvPr>
        </p:nvSpPr>
        <p:spPr/>
        <p:txBody>
          <a:bodyPr/>
          <a:lstStyle/>
          <a:p>
            <a:fld id="{A5E55A7B-7854-E145-92D9-B491DF4BAE2D}" type="slidenum">
              <a:rPr lang="en-US" smtClean="0"/>
              <a:pPr/>
              <a:t>115</a:t>
            </a:fld>
            <a:endParaRPr lang="en-US" dirty="0"/>
          </a:p>
        </p:txBody>
      </p:sp>
    </p:spTree>
    <p:extLst>
      <p:ext uri="{BB962C8B-B14F-4D97-AF65-F5344CB8AC3E}">
        <p14:creationId xmlns:p14="http://schemas.microsoft.com/office/powerpoint/2010/main" val="4023399155"/>
      </p:ext>
    </p:extLst>
  </p:cSld>
  <p:clrMapOvr>
    <a:masterClrMapping/>
  </p:clrMapOvr>
</p:sld>
</file>

<file path=ppt/slides/slide1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a:extLst>
              <a:ext uri="{FF2B5EF4-FFF2-40B4-BE49-F238E27FC236}">
                <a16:creationId xmlns:a16="http://schemas.microsoft.com/office/drawing/2014/main" id="{305B3572-8ADC-844D-9B5D-E34F3057887A}"/>
              </a:ext>
            </a:extLst>
          </p:cNvPr>
          <p:cNvPicPr>
            <a:picLocks noChangeAspect="1"/>
          </p:cNvPicPr>
          <p:nvPr/>
        </p:nvPicPr>
        <p:blipFill>
          <a:blip r:embed="rId3"/>
          <a:stretch>
            <a:fillRect/>
          </a:stretch>
        </p:blipFill>
        <p:spPr>
          <a:xfrm>
            <a:off x="147680" y="723336"/>
            <a:ext cx="2913134" cy="5698154"/>
          </a:xfrm>
          <a:prstGeom prst="rect">
            <a:avLst/>
          </a:prstGeom>
        </p:spPr>
      </p:pic>
      <p:pic>
        <p:nvPicPr>
          <p:cNvPr id="8" name="Picture 7">
            <a:extLst>
              <a:ext uri="{FF2B5EF4-FFF2-40B4-BE49-F238E27FC236}">
                <a16:creationId xmlns:a16="http://schemas.microsoft.com/office/drawing/2014/main" id="{8D9F8433-DE34-2D4A-A056-EC160A1F9D3B}"/>
              </a:ext>
            </a:extLst>
          </p:cNvPr>
          <p:cNvPicPr>
            <a:picLocks noChangeAspect="1"/>
          </p:cNvPicPr>
          <p:nvPr/>
        </p:nvPicPr>
        <p:blipFill>
          <a:blip r:embed="rId4"/>
          <a:stretch>
            <a:fillRect/>
          </a:stretch>
        </p:blipFill>
        <p:spPr>
          <a:xfrm>
            <a:off x="5598990" y="1396306"/>
            <a:ext cx="3011610" cy="2310276"/>
          </a:xfrm>
          <a:prstGeom prst="rect">
            <a:avLst/>
          </a:prstGeom>
        </p:spPr>
      </p:pic>
      <p:pic>
        <p:nvPicPr>
          <p:cNvPr id="12" name="Picture 11">
            <a:extLst>
              <a:ext uri="{FF2B5EF4-FFF2-40B4-BE49-F238E27FC236}">
                <a16:creationId xmlns:a16="http://schemas.microsoft.com/office/drawing/2014/main" id="{F22B2D75-91C3-044D-9D49-06E2AF789782}"/>
              </a:ext>
            </a:extLst>
          </p:cNvPr>
          <p:cNvPicPr>
            <a:picLocks noChangeAspect="1"/>
          </p:cNvPicPr>
          <p:nvPr/>
        </p:nvPicPr>
        <p:blipFill>
          <a:blip r:embed="rId5"/>
          <a:stretch>
            <a:fillRect/>
          </a:stretch>
        </p:blipFill>
        <p:spPr>
          <a:xfrm>
            <a:off x="5605138" y="3887825"/>
            <a:ext cx="3005462" cy="2373784"/>
          </a:xfrm>
          <a:prstGeom prst="rect">
            <a:avLst/>
          </a:prstGeom>
        </p:spPr>
      </p:pic>
      <p:sp>
        <p:nvSpPr>
          <p:cNvPr id="14" name="TextBox 13">
            <a:extLst>
              <a:ext uri="{FF2B5EF4-FFF2-40B4-BE49-F238E27FC236}">
                <a16:creationId xmlns:a16="http://schemas.microsoft.com/office/drawing/2014/main" id="{0735132C-90CD-4E47-8EED-FD225FBFC4FC}"/>
              </a:ext>
            </a:extLst>
          </p:cNvPr>
          <p:cNvSpPr txBox="1"/>
          <p:nvPr/>
        </p:nvSpPr>
        <p:spPr>
          <a:xfrm>
            <a:off x="3130707" y="807009"/>
            <a:ext cx="2096201" cy="430887"/>
          </a:xfrm>
          <a:prstGeom prst="rect">
            <a:avLst/>
          </a:prstGeom>
          <a:noFill/>
        </p:spPr>
        <p:txBody>
          <a:bodyPr wrap="square" rtlCol="0">
            <a:spAutoFit/>
          </a:bodyPr>
          <a:lstStyle/>
          <a:p>
            <a:pPr algn="ctr"/>
            <a:r>
              <a:rPr lang="en-US" sz="2200" dirty="0" err="1">
                <a:latin typeface="Calibri" panose="020F0502020204030204" pitchFamily="34" charset="0"/>
                <a:cs typeface="Calibri" panose="020F0502020204030204" pitchFamily="34" charset="0"/>
              </a:rPr>
              <a:t>schwarz_funcs.i</a:t>
            </a:r>
            <a:endParaRPr lang="en-US" sz="2200" dirty="0">
              <a:latin typeface="Calibri" panose="020F0502020204030204" pitchFamily="34" charset="0"/>
              <a:cs typeface="Calibri" panose="020F0502020204030204" pitchFamily="34" charset="0"/>
            </a:endParaRPr>
          </a:p>
        </p:txBody>
      </p:sp>
      <p:sp>
        <p:nvSpPr>
          <p:cNvPr id="15" name="TextBox 14">
            <a:extLst>
              <a:ext uri="{FF2B5EF4-FFF2-40B4-BE49-F238E27FC236}">
                <a16:creationId xmlns:a16="http://schemas.microsoft.com/office/drawing/2014/main" id="{9C3EC0A8-7B63-134B-BDC0-225F1FEB3C1E}"/>
              </a:ext>
            </a:extLst>
          </p:cNvPr>
          <p:cNvSpPr txBox="1"/>
          <p:nvPr/>
        </p:nvSpPr>
        <p:spPr>
          <a:xfrm>
            <a:off x="3698061" y="2386865"/>
            <a:ext cx="1900929" cy="430887"/>
          </a:xfrm>
          <a:prstGeom prst="rect">
            <a:avLst/>
          </a:prstGeom>
          <a:noFill/>
        </p:spPr>
        <p:txBody>
          <a:bodyPr wrap="square" rtlCol="0">
            <a:spAutoFit/>
          </a:bodyPr>
          <a:lstStyle/>
          <a:p>
            <a:pPr algn="ctr"/>
            <a:r>
              <a:rPr lang="en-US" sz="2200" dirty="0" err="1">
                <a:latin typeface="Calibri" panose="020F0502020204030204" pitchFamily="34" charset="0"/>
                <a:cs typeface="Calibri" panose="020F0502020204030204" pitchFamily="34" charset="0"/>
              </a:rPr>
              <a:t>schwarz_vars.i</a:t>
            </a:r>
            <a:endParaRPr lang="en-US" sz="2200" dirty="0">
              <a:latin typeface="Calibri" panose="020F0502020204030204" pitchFamily="34" charset="0"/>
              <a:cs typeface="Calibri" panose="020F0502020204030204" pitchFamily="34" charset="0"/>
            </a:endParaRPr>
          </a:p>
        </p:txBody>
      </p:sp>
      <p:sp>
        <p:nvSpPr>
          <p:cNvPr id="16" name="TextBox 15">
            <a:extLst>
              <a:ext uri="{FF2B5EF4-FFF2-40B4-BE49-F238E27FC236}">
                <a16:creationId xmlns:a16="http://schemas.microsoft.com/office/drawing/2014/main" id="{CC9FD4CF-5F80-5E4C-A49B-7E507C7A4E79}"/>
              </a:ext>
            </a:extLst>
          </p:cNvPr>
          <p:cNvSpPr txBox="1"/>
          <p:nvPr/>
        </p:nvSpPr>
        <p:spPr>
          <a:xfrm>
            <a:off x="4552925" y="4890051"/>
            <a:ext cx="982691" cy="430887"/>
          </a:xfrm>
          <a:prstGeom prst="rect">
            <a:avLst/>
          </a:prstGeom>
          <a:noFill/>
        </p:spPr>
        <p:txBody>
          <a:bodyPr wrap="square" rtlCol="0">
            <a:spAutoFit/>
          </a:bodyPr>
          <a:lstStyle/>
          <a:p>
            <a:pPr algn="ctr"/>
            <a:r>
              <a:rPr lang="en-US" sz="2200" dirty="0" err="1">
                <a:latin typeface="Calibri" panose="020F0502020204030204" pitchFamily="34" charset="0"/>
                <a:cs typeface="Calibri" panose="020F0502020204030204" pitchFamily="34" charset="0"/>
              </a:rPr>
              <a:t>solver.i</a:t>
            </a:r>
            <a:endParaRPr lang="en-US" sz="2200" dirty="0">
              <a:latin typeface="Calibri" panose="020F0502020204030204" pitchFamily="34" charset="0"/>
              <a:cs typeface="Calibri" panose="020F0502020204030204" pitchFamily="34" charset="0"/>
            </a:endParaRPr>
          </a:p>
        </p:txBody>
      </p:sp>
      <p:sp>
        <p:nvSpPr>
          <p:cNvPr id="13" name="Title 1">
            <a:extLst>
              <a:ext uri="{FF2B5EF4-FFF2-40B4-BE49-F238E27FC236}">
                <a16:creationId xmlns:a16="http://schemas.microsoft.com/office/drawing/2014/main" id="{D8F303A2-9078-4421-A900-EAEDC269D2EA}"/>
              </a:ext>
            </a:extLst>
          </p:cNvPr>
          <p:cNvSpPr>
            <a:spLocks noGrp="1"/>
          </p:cNvSpPr>
          <p:nvPr>
            <p:ph type="title"/>
          </p:nvPr>
        </p:nvSpPr>
        <p:spPr>
          <a:xfrm>
            <a:off x="296559" y="-222423"/>
            <a:ext cx="8229600" cy="991675"/>
          </a:xfrm>
        </p:spPr>
        <p:txBody>
          <a:bodyPr/>
          <a:lstStyle/>
          <a:p>
            <a:r>
              <a:rPr lang="en-US" sz="2800" dirty="0">
                <a:solidFill>
                  <a:schemeClr val="tx1"/>
                </a:solidFill>
              </a:rPr>
              <a:t>Appendix.  Sierra/SM: Dynamic Schwarz Coupling</a:t>
            </a:r>
          </a:p>
        </p:txBody>
      </p:sp>
      <p:sp>
        <p:nvSpPr>
          <p:cNvPr id="2" name="Slide Number Placeholder 1">
            <a:extLst>
              <a:ext uri="{FF2B5EF4-FFF2-40B4-BE49-F238E27FC236}">
                <a16:creationId xmlns:a16="http://schemas.microsoft.com/office/drawing/2014/main" id="{412F63BF-DCED-43DB-960B-B184C713BDF5}"/>
              </a:ext>
            </a:extLst>
          </p:cNvPr>
          <p:cNvSpPr>
            <a:spLocks noGrp="1"/>
          </p:cNvSpPr>
          <p:nvPr>
            <p:ph type="sldNum" sz="quarter" idx="12"/>
          </p:nvPr>
        </p:nvSpPr>
        <p:spPr/>
        <p:txBody>
          <a:bodyPr/>
          <a:lstStyle/>
          <a:p>
            <a:fld id="{A5E55A7B-7854-E145-92D9-B491DF4BAE2D}" type="slidenum">
              <a:rPr lang="en-US" smtClean="0"/>
              <a:pPr/>
              <a:t>116</a:t>
            </a:fld>
            <a:endParaRPr lang="en-US" dirty="0"/>
          </a:p>
        </p:txBody>
      </p:sp>
    </p:spTree>
    <p:extLst>
      <p:ext uri="{BB962C8B-B14F-4D97-AF65-F5344CB8AC3E}">
        <p14:creationId xmlns:p14="http://schemas.microsoft.com/office/powerpoint/2010/main" val="2939227747"/>
      </p:ext>
    </p:extLst>
  </p:cSld>
  <p:clrMapOvr>
    <a:masterClrMapping/>
  </p:clrMapOvr>
</p:sld>
</file>

<file path=ppt/slides/slide1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120324" y="72748"/>
            <a:ext cx="8186271" cy="441012"/>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Appendix.  Dynamic Singular Bar</a:t>
            </a:r>
          </a:p>
        </p:txBody>
      </p:sp>
      <p:sp>
        <p:nvSpPr>
          <p:cNvPr id="6" name="Content Placeholder 2"/>
          <p:cNvSpPr txBox="1">
            <a:spLocks/>
          </p:cNvSpPr>
          <p:nvPr/>
        </p:nvSpPr>
        <p:spPr bwMode="auto">
          <a:xfrm>
            <a:off x="30006" y="725231"/>
            <a:ext cx="8673521" cy="1033022"/>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a:defRPr/>
            </a:pPr>
            <a:r>
              <a:rPr lang="en-US" sz="1800" dirty="0"/>
              <a:t>Inelasticity masks problems by introducing </a:t>
            </a:r>
            <a:r>
              <a:rPr lang="en-US" sz="1800" b="1" i="1" dirty="0"/>
              <a:t>energy dissipation</a:t>
            </a:r>
            <a:r>
              <a:rPr lang="en-US" sz="1800" dirty="0"/>
              <a:t>.</a:t>
            </a:r>
          </a:p>
          <a:p>
            <a:pPr>
              <a:defRPr/>
            </a:pPr>
            <a:r>
              <a:rPr lang="en-US" sz="1800" dirty="0"/>
              <a:t>Schwarz does </a:t>
            </a:r>
            <a:r>
              <a:rPr lang="en-US" sz="1800" b="1" i="1" dirty="0"/>
              <a:t>not</a:t>
            </a:r>
            <a:r>
              <a:rPr lang="en-US" sz="1800" dirty="0"/>
              <a:t> introduce </a:t>
            </a:r>
            <a:r>
              <a:rPr lang="en-US" sz="1800" b="1" i="1" dirty="0"/>
              <a:t>numerical artifacts</a:t>
            </a:r>
            <a:r>
              <a:rPr lang="en-US" sz="1800" dirty="0"/>
              <a:t>.</a:t>
            </a:r>
          </a:p>
          <a:p>
            <a:pPr>
              <a:defRPr/>
            </a:pPr>
            <a:r>
              <a:rPr lang="en-US" sz="1800" dirty="0"/>
              <a:t>Can couple domains with </a:t>
            </a:r>
            <a:r>
              <a:rPr lang="en-US" sz="1800" b="1" i="1" dirty="0"/>
              <a:t>different time integration schemes </a:t>
            </a:r>
            <a:r>
              <a:rPr lang="en-US" sz="1800" dirty="0"/>
              <a:t>(</a:t>
            </a:r>
            <a:r>
              <a:rPr lang="en-US" sz="1800" b="1" i="1" dirty="0"/>
              <a:t>Explicit-Implicit</a:t>
            </a:r>
            <a:r>
              <a:rPr lang="en-US" sz="1800" dirty="0"/>
              <a:t> below).</a:t>
            </a:r>
          </a:p>
        </p:txBody>
      </p:sp>
      <p:pic>
        <p:nvPicPr>
          <p:cNvPr id="4" name="Picture 3"/>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84414" y="1847461"/>
            <a:ext cx="3035560" cy="2264469"/>
          </a:xfrm>
          <a:prstGeom prst="rect">
            <a:avLst/>
          </a:prstGeom>
        </p:spPr>
      </p:pic>
      <p:pic>
        <p:nvPicPr>
          <p:cNvPr id="14" name="Picture 13"/>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3119974" y="1847461"/>
            <a:ext cx="2920042" cy="2268851"/>
          </a:xfrm>
          <a:prstGeom prst="rect">
            <a:avLst/>
          </a:prstGeom>
        </p:spPr>
      </p:pic>
      <p:pic>
        <p:nvPicPr>
          <p:cNvPr id="16" name="Picture 15"/>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6184737" y="1847461"/>
            <a:ext cx="2888126" cy="2264469"/>
          </a:xfrm>
          <a:prstGeom prst="rect">
            <a:avLst/>
          </a:prstGeom>
        </p:spPr>
      </p:pic>
      <p:pic>
        <p:nvPicPr>
          <p:cNvPr id="18" name="Picture 17"/>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97156" y="4111929"/>
            <a:ext cx="3012496" cy="2245327"/>
          </a:xfrm>
          <a:prstGeom prst="rect">
            <a:avLst/>
          </a:prstGeom>
        </p:spPr>
      </p:pic>
      <p:pic>
        <p:nvPicPr>
          <p:cNvPr id="19" name="Picture 18"/>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3130296" y="4111929"/>
            <a:ext cx="2909720" cy="2259994"/>
          </a:xfrm>
          <a:prstGeom prst="rect">
            <a:avLst/>
          </a:prstGeom>
        </p:spPr>
      </p:pic>
      <p:pic>
        <p:nvPicPr>
          <p:cNvPr id="20" name="Picture 19"/>
          <p:cNvPicPr>
            <a:picLocks noChangeAspect="1"/>
          </p:cNvPicPr>
          <p:nvPr/>
        </p:nvPicPr>
        <p:blipFill>
          <a:blip r:embed="rId8">
            <a:extLst>
              <a:ext uri="{28A0092B-C50C-407E-A947-70E740481C1C}">
                <a14:useLocalDpi xmlns:a14="http://schemas.microsoft.com/office/drawing/2010/main" val="0"/>
              </a:ext>
            </a:extLst>
          </a:blip>
          <a:stretch>
            <a:fillRect/>
          </a:stretch>
        </p:blipFill>
        <p:spPr>
          <a:xfrm>
            <a:off x="6184737" y="4085927"/>
            <a:ext cx="2888126" cy="2262211"/>
          </a:xfrm>
          <a:prstGeom prst="rect">
            <a:avLst/>
          </a:prstGeom>
        </p:spPr>
      </p:pic>
      <p:sp>
        <p:nvSpPr>
          <p:cNvPr id="2" name="Slide Number Placeholder 1">
            <a:extLst>
              <a:ext uri="{FF2B5EF4-FFF2-40B4-BE49-F238E27FC236}">
                <a16:creationId xmlns:a16="http://schemas.microsoft.com/office/drawing/2014/main" id="{621F468F-3472-4568-AB1B-24F49D10E261}"/>
              </a:ext>
            </a:extLst>
          </p:cNvPr>
          <p:cNvSpPr>
            <a:spLocks noGrp="1"/>
          </p:cNvSpPr>
          <p:nvPr>
            <p:ph type="sldNum" sz="quarter" idx="12"/>
          </p:nvPr>
        </p:nvSpPr>
        <p:spPr/>
        <p:txBody>
          <a:bodyPr/>
          <a:lstStyle/>
          <a:p>
            <a:fld id="{A5E55A7B-7854-E145-92D9-B491DF4BAE2D}" type="slidenum">
              <a:rPr lang="en-US" smtClean="0"/>
              <a:pPr/>
              <a:t>117</a:t>
            </a:fld>
            <a:endParaRPr lang="en-US" dirty="0"/>
          </a:p>
        </p:txBody>
      </p:sp>
    </p:spTree>
    <p:extLst>
      <p:ext uri="{BB962C8B-B14F-4D97-AF65-F5344CB8AC3E}">
        <p14:creationId xmlns:p14="http://schemas.microsoft.com/office/powerpoint/2010/main" val="1165961131"/>
      </p:ext>
    </p:extLst>
  </p:cSld>
  <p:clrMapOvr>
    <a:masterClrMapping/>
  </p:clrMapOvr>
</p:sld>
</file>

<file path=ppt/slides/slide1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265295" y="184963"/>
            <a:ext cx="8878705" cy="476619"/>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Appendix. Elastic Wave: Energy Conservation</a:t>
            </a:r>
          </a:p>
        </p:txBody>
      </p:sp>
      <mc:AlternateContent xmlns:mc="http://schemas.openxmlformats.org/markup-compatibility/2006" xmlns:a14="http://schemas.microsoft.com/office/drawing/2010/main">
        <mc:Choice Requires="a14">
          <p:sp>
            <p:nvSpPr>
              <p:cNvPr id="9" name="TextBox 8">
                <a:extLst>
                  <a:ext uri="{FF2B5EF4-FFF2-40B4-BE49-F238E27FC236}">
                    <a16:creationId xmlns:a16="http://schemas.microsoft.com/office/drawing/2014/main" id="{AF6D736A-C179-4066-9F11-6194726F599C}"/>
                  </a:ext>
                </a:extLst>
              </p:cNvPr>
              <p:cNvSpPr txBox="1"/>
              <p:nvPr/>
            </p:nvSpPr>
            <p:spPr>
              <a:xfrm>
                <a:off x="0" y="5462546"/>
                <a:ext cx="8963094" cy="1169551"/>
              </a:xfrm>
              <a:prstGeom prst="rect">
                <a:avLst/>
              </a:prstGeom>
              <a:noFill/>
            </p:spPr>
            <p:txBody>
              <a:bodyPr wrap="square" rtlCol="0">
                <a:spAutoFit/>
              </a:bodyPr>
              <a:lstStyle/>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For clamped beam problem, total energy (TE = </a:t>
                </a:r>
                <a14:m>
                  <m:oMath xmlns:m="http://schemas.openxmlformats.org/officeDocument/2006/math">
                    <m:r>
                      <a:rPr lang="en-US" i="1" dirty="0" smtClean="0">
                        <a:latin typeface="Cambria Math" panose="02040503050406030204" pitchFamily="18" charset="0"/>
                      </a:rPr>
                      <m:t>0.5</m:t>
                    </m:r>
                    <m:sSup>
                      <m:sSupPr>
                        <m:ctrlPr>
                          <a:rPr lang="en-US" i="1" smtClean="0">
                            <a:latin typeface="Cambria Math" panose="02040503050406030204" pitchFamily="18" charset="0"/>
                          </a:rPr>
                        </m:ctrlPr>
                      </m:sSupPr>
                      <m:e>
                        <m:r>
                          <a:rPr lang="en-US" b="1" i="1" smtClean="0">
                            <a:latin typeface="Cambria Math" panose="02040503050406030204" pitchFamily="18" charset="0"/>
                          </a:rPr>
                          <m:t>𝒙</m:t>
                        </m:r>
                      </m:e>
                      <m:sup>
                        <m:r>
                          <a:rPr lang="en-US" b="0" i="1" smtClean="0">
                            <a:latin typeface="Cambria Math" panose="02040503050406030204" pitchFamily="18" charset="0"/>
                          </a:rPr>
                          <m:t>𝑇</m:t>
                        </m:r>
                      </m:sup>
                    </m:sSup>
                    <m:r>
                      <a:rPr lang="en-US" b="1" i="1" smtClean="0">
                        <a:latin typeface="Cambria Math" panose="02040503050406030204" pitchFamily="18" charset="0"/>
                      </a:rPr>
                      <m:t>𝑲𝒙</m:t>
                    </m:r>
                    <m:r>
                      <a:rPr lang="en-US" b="0" i="1" smtClean="0">
                        <a:latin typeface="Cambria Math" panose="02040503050406030204" pitchFamily="18" charset="0"/>
                      </a:rPr>
                      <m:t>+0.5</m:t>
                    </m:r>
                    <m:sSup>
                      <m:sSupPr>
                        <m:ctrlPr>
                          <a:rPr lang="en-US" b="0" i="1" smtClean="0">
                            <a:latin typeface="Cambria Math" panose="02040503050406030204" pitchFamily="18" charset="0"/>
                          </a:rPr>
                        </m:ctrlPr>
                      </m:sSupPr>
                      <m:e>
                        <m:acc>
                          <m:accPr>
                            <m:chr m:val="̇"/>
                            <m:ctrlPr>
                              <a:rPr lang="en-US" b="1" i="1">
                                <a:latin typeface="Cambria Math" panose="02040503050406030204" pitchFamily="18" charset="0"/>
                              </a:rPr>
                            </m:ctrlPr>
                          </m:accPr>
                          <m:e>
                            <m:r>
                              <a:rPr lang="en-US" b="1" i="1">
                                <a:latin typeface="Cambria Math" panose="02040503050406030204" pitchFamily="18" charset="0"/>
                              </a:rPr>
                              <m:t>𝒙</m:t>
                            </m:r>
                          </m:e>
                        </m:acc>
                      </m:e>
                      <m:sup>
                        <m:r>
                          <a:rPr lang="en-US" b="0" i="1" smtClean="0">
                            <a:latin typeface="Cambria Math" panose="02040503050406030204" pitchFamily="18" charset="0"/>
                          </a:rPr>
                          <m:t>𝑇</m:t>
                        </m:r>
                      </m:sup>
                    </m:sSup>
                    <m:r>
                      <a:rPr lang="en-US" b="1" i="1" smtClean="0">
                        <a:latin typeface="Cambria Math" panose="02040503050406030204" pitchFamily="18" charset="0"/>
                      </a:rPr>
                      <m:t>𝑴</m:t>
                    </m:r>
                    <m:acc>
                      <m:accPr>
                        <m:chr m:val="̇"/>
                        <m:ctrlPr>
                          <a:rPr lang="en-US" b="1" i="1" smtClean="0">
                            <a:latin typeface="Cambria Math" panose="02040503050406030204" pitchFamily="18" charset="0"/>
                          </a:rPr>
                        </m:ctrlPr>
                      </m:accPr>
                      <m:e>
                        <m:r>
                          <a:rPr lang="en-US" b="1" i="1" smtClean="0">
                            <a:latin typeface="Cambria Math" panose="02040503050406030204" pitchFamily="18" charset="0"/>
                          </a:rPr>
                          <m:t>𝒙</m:t>
                        </m:r>
                      </m:e>
                    </m:acc>
                  </m:oMath>
                </a14:m>
                <a:r>
                  <a:rPr lang="en-US" dirty="0">
                    <a:latin typeface="Calibri" panose="020F0502020204030204" pitchFamily="34" charset="0"/>
                    <a:cs typeface="Calibri" panose="020F0502020204030204" pitchFamily="34" charset="0"/>
                  </a:rPr>
                  <a:t>) should be conserved.</a:t>
                </a:r>
              </a:p>
              <a:p>
                <a:endParaRPr lang="en-US" sz="4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Total energy is calculated in 2 ways: with most of contribution from </a:t>
                </a:r>
                <a14:m>
                  <m:oMath xmlns:m="http://schemas.openxmlformats.org/officeDocument/2006/math">
                    <m:sSub>
                      <m:sSubPr>
                        <m:ctrlPr>
                          <a:rPr lang="el-GR" i="1">
                            <a:latin typeface="Cambria Math" panose="02040503050406030204" pitchFamily="18" charset="0"/>
                            <a:ea typeface="Cambria Math" panose="02040503050406030204" pitchFamily="18" charset="0"/>
                            <a:cs typeface="Calibri" panose="020F0502020204030204" pitchFamily="34" charset="0"/>
                          </a:rPr>
                        </m:ctrlPr>
                      </m:sSubPr>
                      <m:e>
                        <m:r>
                          <m:rPr>
                            <m:sty m:val="p"/>
                          </m:rPr>
                          <a:rPr lang="el-GR" i="1">
                            <a:latin typeface="Cambria Math" panose="02040503050406030204" pitchFamily="18" charset="0"/>
                            <a:ea typeface="Cambria Math" panose="02040503050406030204" pitchFamily="18" charset="0"/>
                            <a:cs typeface="Calibri" panose="020F0502020204030204" pitchFamily="34" charset="0"/>
                          </a:rPr>
                          <m:t>Ω</m:t>
                        </m:r>
                      </m:e>
                      <m:sub>
                        <m:r>
                          <a:rPr lang="en-US" i="1">
                            <a:latin typeface="Cambria Math" panose="02040503050406030204" pitchFamily="18" charset="0"/>
                            <a:ea typeface="Cambria Math" panose="02040503050406030204" pitchFamily="18" charset="0"/>
                            <a:cs typeface="Calibri" panose="020F0502020204030204" pitchFamily="34" charset="0"/>
                          </a:rPr>
                          <m:t>0</m:t>
                        </m:r>
                      </m:sub>
                    </m:sSub>
                  </m:oMath>
                </a14:m>
                <a:r>
                  <a:rPr lang="en-US" dirty="0">
                    <a:latin typeface="Calibri" panose="020F0502020204030204" pitchFamily="34" charset="0"/>
                    <a:ea typeface="Cambria Math" panose="02040503050406030204" pitchFamily="18" charset="0"/>
                    <a:cs typeface="Calibri" panose="020F0502020204030204" pitchFamily="34" charset="0"/>
                  </a:rPr>
                  <a:t> </a:t>
                </a:r>
                <a:r>
                  <a:rPr lang="en-US" dirty="0">
                    <a:latin typeface="Calibri" panose="020F0502020204030204" pitchFamily="34" charset="0"/>
                    <a:cs typeface="Calibri" panose="020F0502020204030204" pitchFamily="34" charset="0"/>
                  </a:rPr>
                  <a:t>and from </a:t>
                </a:r>
                <a14:m>
                  <m:oMath xmlns:m="http://schemas.openxmlformats.org/officeDocument/2006/math">
                    <m:sSub>
                      <m:sSubPr>
                        <m:ctrlPr>
                          <a:rPr lang="el-GR" i="1">
                            <a:latin typeface="Cambria Math" panose="02040503050406030204" pitchFamily="18" charset="0"/>
                            <a:ea typeface="Cambria Math" panose="02040503050406030204" pitchFamily="18" charset="0"/>
                            <a:cs typeface="Calibri" panose="020F0502020204030204" pitchFamily="34" charset="0"/>
                          </a:rPr>
                        </m:ctrlPr>
                      </m:sSubPr>
                      <m:e>
                        <m:r>
                          <m:rPr>
                            <m:sty m:val="p"/>
                          </m:rPr>
                          <a:rPr lang="el-GR" i="1">
                            <a:latin typeface="Cambria Math" panose="02040503050406030204" pitchFamily="18" charset="0"/>
                            <a:ea typeface="Cambria Math" panose="02040503050406030204" pitchFamily="18" charset="0"/>
                            <a:cs typeface="Calibri" panose="020F0502020204030204" pitchFamily="34" charset="0"/>
                          </a:rPr>
                          <m:t>Ω</m:t>
                        </m:r>
                      </m:e>
                      <m:sub>
                        <m:r>
                          <a:rPr lang="en-US" b="0" i="1" smtClean="0">
                            <a:latin typeface="Cambria Math" panose="02040503050406030204" pitchFamily="18" charset="0"/>
                            <a:ea typeface="Cambria Math" panose="02040503050406030204" pitchFamily="18" charset="0"/>
                            <a:cs typeface="Calibri" panose="020F0502020204030204" pitchFamily="34" charset="0"/>
                          </a:rPr>
                          <m:t>1</m:t>
                        </m:r>
                      </m:sub>
                    </m:sSub>
                    <m:r>
                      <a:rPr lang="en-US" b="0" i="1" smtClean="0">
                        <a:latin typeface="Cambria Math" panose="02040503050406030204" pitchFamily="18" charset="0"/>
                        <a:ea typeface="Cambria Math" panose="02040503050406030204" pitchFamily="18" charset="0"/>
                        <a:cs typeface="Calibri" panose="020F0502020204030204" pitchFamily="34" charset="0"/>
                      </a:rPr>
                      <m:t>.</m:t>
                    </m:r>
                  </m:oMath>
                </a14:m>
                <a:endParaRPr lang="en-US" b="0" dirty="0">
                  <a:latin typeface="Calibri" panose="020F0502020204030204" pitchFamily="34" charset="0"/>
                  <a:ea typeface="Cambria Math" panose="02040503050406030204" pitchFamily="18" charset="0"/>
                  <a:cs typeface="Calibri" panose="020F0502020204030204" pitchFamily="34" charset="0"/>
                </a:endParaRPr>
              </a:p>
              <a:p>
                <a:endParaRPr lang="en-US" sz="400" dirty="0">
                  <a:latin typeface="Calibri" panose="020F0502020204030204" pitchFamily="34" charset="0"/>
                  <a:ea typeface="Cambria Math" panose="02040503050406030204" pitchFamily="18" charset="0"/>
                  <a:cs typeface="Calibri" panose="020F0502020204030204" pitchFamily="34" charset="0"/>
                </a:endParaRPr>
              </a:p>
              <a:p>
                <a:endParaRPr lang="en-US" sz="400" dirty="0">
                  <a:latin typeface="Calibri" panose="020F0502020204030204" pitchFamily="34" charset="0"/>
                  <a:ea typeface="Cambria Math" panose="02040503050406030204" pitchFamily="18" charset="0"/>
                  <a:cs typeface="Calibri" panose="020F0502020204030204" pitchFamily="34" charset="0"/>
                </a:endParaRPr>
              </a:p>
              <a:p>
                <a:pPr marL="285750" indent="-285750">
                  <a:buFont typeface="Arial" panose="020B0604020202020204" pitchFamily="34" charset="0"/>
                  <a:buChar char="•"/>
                </a:pPr>
                <a:endParaRPr lang="en-US" dirty="0">
                  <a:latin typeface="Calibri" panose="020F0502020204030204" pitchFamily="34" charset="0"/>
                  <a:cs typeface="Calibri" panose="020F0502020204030204" pitchFamily="34" charset="0"/>
                </a:endParaRPr>
              </a:p>
            </p:txBody>
          </p:sp>
        </mc:Choice>
        <mc:Fallback xmlns="">
          <p:sp>
            <p:nvSpPr>
              <p:cNvPr id="9" name="TextBox 8">
                <a:extLst>
                  <a:ext uri="{FF2B5EF4-FFF2-40B4-BE49-F238E27FC236}">
                    <a16:creationId xmlns:a16="http://schemas.microsoft.com/office/drawing/2014/main" id="{AF6D736A-C179-4066-9F11-6194726F599C}"/>
                  </a:ext>
                </a:extLst>
              </p:cNvPr>
              <p:cNvSpPr txBox="1">
                <a:spLocks noRot="1" noChangeAspect="1" noMove="1" noResize="1" noEditPoints="1" noAdjustHandles="1" noChangeArrowheads="1" noChangeShapeType="1" noTextEdit="1"/>
              </p:cNvSpPr>
              <p:nvPr/>
            </p:nvSpPr>
            <p:spPr>
              <a:xfrm>
                <a:off x="0" y="5462546"/>
                <a:ext cx="8963094" cy="1169551"/>
              </a:xfrm>
              <a:prstGeom prst="rect">
                <a:avLst/>
              </a:prstGeom>
              <a:blipFill>
                <a:blip r:embed="rId3"/>
                <a:stretch>
                  <a:fillRect l="-408" t="-2604" r="-544"/>
                </a:stretch>
              </a:blipFill>
            </p:spPr>
            <p:txBody>
              <a:bodyPr/>
              <a:lstStyle/>
              <a:p>
                <a:r>
                  <a:rPr lang="en-US">
                    <a:noFill/>
                  </a:rPr>
                  <a:t> </a:t>
                </a:r>
              </a:p>
            </p:txBody>
          </p:sp>
        </mc:Fallback>
      </mc:AlternateContent>
      <p:pic>
        <p:nvPicPr>
          <p:cNvPr id="11" name="Picture 10">
            <a:extLst>
              <a:ext uri="{FF2B5EF4-FFF2-40B4-BE49-F238E27FC236}">
                <a16:creationId xmlns:a16="http://schemas.microsoft.com/office/drawing/2014/main" id="{3ED1FA5F-EB99-4582-A5BB-D2BC448EC44D}"/>
              </a:ext>
            </a:extLst>
          </p:cNvPr>
          <p:cNvPicPr>
            <a:picLocks noChangeAspect="1"/>
          </p:cNvPicPr>
          <p:nvPr/>
        </p:nvPicPr>
        <p:blipFill>
          <a:blip r:embed="rId4"/>
          <a:stretch>
            <a:fillRect/>
          </a:stretch>
        </p:blipFill>
        <p:spPr>
          <a:xfrm>
            <a:off x="1819189" y="1252739"/>
            <a:ext cx="5078482" cy="3673978"/>
          </a:xfrm>
          <a:prstGeom prst="rect">
            <a:avLst/>
          </a:prstGeom>
          <a:solidFill>
            <a:srgbClr val="FFFFFF">
              <a:shade val="85000"/>
            </a:srgbClr>
          </a:solidFill>
          <a:ln w="190500" cap="rnd">
            <a:solidFill>
              <a:srgbClr val="FFFFFF"/>
            </a:solidFill>
          </a:ln>
          <a:effectLst>
            <a:outerShdw blurRad="50000" algn="tl" rotWithShape="0">
              <a:srgbClr val="000000">
                <a:alpha val="41000"/>
              </a:srgbClr>
            </a:outerShdw>
          </a:effectLst>
          <a:scene3d>
            <a:camera prst="orthographicFront"/>
            <a:lightRig rig="twoPt" dir="t">
              <a:rot lat="0" lon="0" rev="7800000"/>
            </a:lightRig>
          </a:scene3d>
          <a:sp3d contourW="6350">
            <a:bevelT w="50800" h="16510"/>
            <a:contourClr>
              <a:srgbClr val="C0C0C0"/>
            </a:contourClr>
          </a:sp3d>
        </p:spPr>
      </p:pic>
      <p:sp>
        <p:nvSpPr>
          <p:cNvPr id="2" name="Rectangle 1">
            <a:extLst>
              <a:ext uri="{FF2B5EF4-FFF2-40B4-BE49-F238E27FC236}">
                <a16:creationId xmlns:a16="http://schemas.microsoft.com/office/drawing/2014/main" id="{9E04A082-44E3-46F9-A556-3A7D24BFB9FD}"/>
              </a:ext>
            </a:extLst>
          </p:cNvPr>
          <p:cNvSpPr/>
          <p:nvPr/>
        </p:nvSpPr>
        <p:spPr>
          <a:xfrm>
            <a:off x="5577637" y="2637662"/>
            <a:ext cx="2873929" cy="923330"/>
          </a:xfrm>
          <a:prstGeom prst="rect">
            <a:avLst/>
          </a:prstGeom>
          <a:solidFill>
            <a:srgbClr val="FFCC99"/>
          </a:solidFill>
        </p:spPr>
        <p:txBody>
          <a:bodyPr wrap="square">
            <a:spAutoFit/>
          </a:bodyPr>
          <a:lstStyle/>
          <a:p>
            <a:pPr algn="ctr"/>
            <a:r>
              <a:rPr lang="en-US" dirty="0">
                <a:latin typeface="Calibri" panose="020F0502020204030204" pitchFamily="34" charset="0"/>
                <a:cs typeface="Calibri" panose="020F0502020204030204" pitchFamily="34" charset="0"/>
              </a:rPr>
              <a:t>Total energy is </a:t>
            </a:r>
            <a:r>
              <a:rPr lang="en-US" b="1" dirty="0">
                <a:latin typeface="Calibri" panose="020F0502020204030204" pitchFamily="34" charset="0"/>
                <a:cs typeface="Calibri" panose="020F0502020204030204" pitchFamily="34" charset="0"/>
              </a:rPr>
              <a:t>conserved</a:t>
            </a:r>
            <a:r>
              <a:rPr lang="en-US" dirty="0">
                <a:latin typeface="Calibri" panose="020F0502020204030204" pitchFamily="34" charset="0"/>
                <a:cs typeface="Calibri" panose="020F0502020204030204" pitchFamily="34" charset="0"/>
              </a:rPr>
              <a:t> and matches single-domain total energy.</a:t>
            </a:r>
          </a:p>
        </p:txBody>
      </p:sp>
      <p:pic>
        <p:nvPicPr>
          <p:cNvPr id="10" name="Picture 9" descr="albany_90.png">
            <a:extLst>
              <a:ext uri="{FF2B5EF4-FFF2-40B4-BE49-F238E27FC236}">
                <a16:creationId xmlns:a16="http://schemas.microsoft.com/office/drawing/2014/main" id="{FE4315C8-EF0A-4F0C-B09E-2CD7C5318D89}"/>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265295" y="2724682"/>
            <a:ext cx="1134967" cy="590446"/>
          </a:xfrm>
          <a:prstGeom prst="rect">
            <a:avLst/>
          </a:prstGeom>
        </p:spPr>
      </p:pic>
      <p:sp>
        <p:nvSpPr>
          <p:cNvPr id="3" name="Slide Number Placeholder 2">
            <a:extLst>
              <a:ext uri="{FF2B5EF4-FFF2-40B4-BE49-F238E27FC236}">
                <a16:creationId xmlns:a16="http://schemas.microsoft.com/office/drawing/2014/main" id="{B6E0DB8E-B1C2-429A-9DE3-26C401450B07}"/>
              </a:ext>
            </a:extLst>
          </p:cNvPr>
          <p:cNvSpPr>
            <a:spLocks noGrp="1"/>
          </p:cNvSpPr>
          <p:nvPr>
            <p:ph type="sldNum" sz="quarter" idx="12"/>
          </p:nvPr>
        </p:nvSpPr>
        <p:spPr/>
        <p:txBody>
          <a:bodyPr/>
          <a:lstStyle/>
          <a:p>
            <a:fld id="{A5E55A7B-7854-E145-92D9-B491DF4BAE2D}" type="slidenum">
              <a:rPr lang="en-US" smtClean="0"/>
              <a:pPr/>
              <a:t>118</a:t>
            </a:fld>
            <a:endParaRPr lang="en-US" dirty="0"/>
          </a:p>
        </p:txBody>
      </p:sp>
    </p:spTree>
    <p:extLst>
      <p:ext uri="{BB962C8B-B14F-4D97-AF65-F5344CB8AC3E}">
        <p14:creationId xmlns:p14="http://schemas.microsoft.com/office/powerpoint/2010/main" val="1032994535"/>
      </p:ext>
    </p:extLst>
  </p:cSld>
  <p:clrMapOvr>
    <a:masterClrMapping/>
  </p:clrMapOvr>
</p:sld>
</file>

<file path=ppt/slides/slide1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7" name="TextShape 1"/>
          <p:cNvSpPr txBox="1"/>
          <p:nvPr/>
        </p:nvSpPr>
        <p:spPr>
          <a:xfrm>
            <a:off x="269202" y="-168315"/>
            <a:ext cx="8333259" cy="1142640"/>
          </a:xfrm>
          <a:prstGeom prst="rect">
            <a:avLst/>
          </a:prstGeom>
          <a:solidFill>
            <a:schemeClr val="bg1"/>
          </a:solidFill>
          <a:ln>
            <a:noFill/>
          </a:ln>
        </p:spPr>
        <p:txBody>
          <a:bodyPr lIns="0" tIns="0" rIns="0" bIns="0" anchor="ctr"/>
          <a:lstStyle/>
          <a:p>
            <a:r>
              <a:rPr lang="en-US" sz="3600" dirty="0">
                <a:latin typeface="Calibri"/>
              </a:rPr>
              <a:t>Appendix: Some Schwarz Performance Data</a:t>
            </a:r>
            <a:endParaRPr sz="3600" dirty="0"/>
          </a:p>
        </p:txBody>
      </p:sp>
      <p:sp>
        <p:nvSpPr>
          <p:cNvPr id="10" name="TextBox 9">
            <a:extLst>
              <a:ext uri="{FF2B5EF4-FFF2-40B4-BE49-F238E27FC236}">
                <a16:creationId xmlns:a16="http://schemas.microsoft.com/office/drawing/2014/main" id="{6A58B7F4-659C-404D-B4E3-139547E76EEB}"/>
              </a:ext>
            </a:extLst>
          </p:cNvPr>
          <p:cNvSpPr txBox="1"/>
          <p:nvPr/>
        </p:nvSpPr>
        <p:spPr>
          <a:xfrm>
            <a:off x="269203" y="749191"/>
            <a:ext cx="4185102" cy="369332"/>
          </a:xfrm>
          <a:prstGeom prst="rect">
            <a:avLst/>
          </a:prstGeom>
          <a:noFill/>
        </p:spPr>
        <p:txBody>
          <a:bodyPr wrap="square" rtlCol="0">
            <a:spAutoFit/>
          </a:bodyPr>
          <a:lstStyle/>
          <a:p>
            <a:r>
              <a:rPr lang="en-US" b="1" dirty="0">
                <a:latin typeface="Calibri" panose="020F0502020204030204" pitchFamily="34" charset="0"/>
                <a:cs typeface="Calibri" panose="020F0502020204030204" pitchFamily="34" charset="0"/>
              </a:rPr>
              <a:t>Max / Avg # Schwarz iterations during run</a:t>
            </a:r>
          </a:p>
        </p:txBody>
      </p:sp>
      <p:graphicFrame>
        <p:nvGraphicFramePr>
          <p:cNvPr id="6" name="Table 5">
            <a:extLst>
              <a:ext uri="{FF2B5EF4-FFF2-40B4-BE49-F238E27FC236}">
                <a16:creationId xmlns:a16="http://schemas.microsoft.com/office/drawing/2014/main" id="{CC33DB1D-D39C-4E80-9D99-11E8B9DDB821}"/>
              </a:ext>
            </a:extLst>
          </p:cNvPr>
          <p:cNvGraphicFramePr>
            <a:graphicFrameLocks noGrp="1"/>
          </p:cNvGraphicFramePr>
          <p:nvPr/>
        </p:nvGraphicFramePr>
        <p:xfrm>
          <a:off x="457663" y="1298880"/>
          <a:ext cx="7851044" cy="2316480"/>
        </p:xfrm>
        <a:graphic>
          <a:graphicData uri="http://schemas.openxmlformats.org/drawingml/2006/table">
            <a:tbl>
              <a:tblPr firstRow="1" bandRow="1"/>
              <a:tblGrid>
                <a:gridCol w="1387732">
                  <a:extLst>
                    <a:ext uri="{9D8B030D-6E8A-4147-A177-3AD203B41FA5}">
                      <a16:colId xmlns:a16="http://schemas.microsoft.com/office/drawing/2014/main" val="4185053729"/>
                    </a:ext>
                  </a:extLst>
                </a:gridCol>
                <a:gridCol w="1118321">
                  <a:extLst>
                    <a:ext uri="{9D8B030D-6E8A-4147-A177-3AD203B41FA5}">
                      <a16:colId xmlns:a16="http://schemas.microsoft.com/office/drawing/2014/main" val="2307892547"/>
                    </a:ext>
                  </a:extLst>
                </a:gridCol>
                <a:gridCol w="1081733">
                  <a:extLst>
                    <a:ext uri="{9D8B030D-6E8A-4147-A177-3AD203B41FA5}">
                      <a16:colId xmlns:a16="http://schemas.microsoft.com/office/drawing/2014/main" val="4166987767"/>
                    </a:ext>
                  </a:extLst>
                </a:gridCol>
                <a:gridCol w="1163853">
                  <a:extLst>
                    <a:ext uri="{9D8B030D-6E8A-4147-A177-3AD203B41FA5}">
                      <a16:colId xmlns:a16="http://schemas.microsoft.com/office/drawing/2014/main" val="3268236865"/>
                    </a:ext>
                  </a:extLst>
                </a:gridCol>
                <a:gridCol w="1163853">
                  <a:extLst>
                    <a:ext uri="{9D8B030D-6E8A-4147-A177-3AD203B41FA5}">
                      <a16:colId xmlns:a16="http://schemas.microsoft.com/office/drawing/2014/main" val="1774679426"/>
                    </a:ext>
                  </a:extLst>
                </a:gridCol>
                <a:gridCol w="989120">
                  <a:extLst>
                    <a:ext uri="{9D8B030D-6E8A-4147-A177-3AD203B41FA5}">
                      <a16:colId xmlns:a16="http://schemas.microsoft.com/office/drawing/2014/main" val="4130443307"/>
                    </a:ext>
                  </a:extLst>
                </a:gridCol>
                <a:gridCol w="946432">
                  <a:extLst>
                    <a:ext uri="{9D8B030D-6E8A-4147-A177-3AD203B41FA5}">
                      <a16:colId xmlns:a16="http://schemas.microsoft.com/office/drawing/2014/main" val="401277875"/>
                    </a:ext>
                  </a:extLst>
                </a:gridCol>
              </a:tblGrid>
              <a:tr h="493560">
                <a:tc>
                  <a:txBody>
                    <a:bodyPr/>
                    <a:lstStyle/>
                    <a:p>
                      <a:pPr marL="0" marR="0" indent="0" algn="ctr" hangingPunct="0">
                        <a:lnSpc>
                          <a:spcPct val="100000"/>
                        </a:lnSpc>
                        <a:spcBef>
                          <a:spcPts val="0"/>
                        </a:spcBef>
                        <a:spcAft>
                          <a:spcPts val="0"/>
                        </a:spcAft>
                        <a:tabLst/>
                      </a:pPr>
                      <a:endParaRPr lang="en-US" sz="1600" b="0" i="0" u="none" strike="noStrike" kern="1200" cap="none">
                        <a:ln>
                          <a:noFill/>
                        </a:ln>
                        <a:latin typeface="Calibri" panose="020F0502020204030204" pitchFamily="34" charset="0"/>
                        <a:cs typeface="Calibri" panose="020F0502020204030204" pitchFamily="34" charset="0"/>
                      </a:endParaRP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Impl-impl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 dt=1e-6,  Schwarz </a:t>
                      </a: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=1e-6</a:t>
                      </a:r>
                    </a:p>
                  </a:txBody>
                  <a:tcPr>
                    <a:solidFill>
                      <a:schemeClr val="bg1"/>
                    </a:solidFill>
                  </a:tcPr>
                </a:tc>
                <a:tc>
                  <a:txBody>
                    <a:bodyPr/>
                    <a:lstStyle/>
                    <a:p>
                      <a:pPr marL="0" marR="0" lvl="0" indent="0" algn="ctr" defTabSz="457200" rtl="0" eaLnBrk="1" fontAlgn="auto" latinLnBrk="0" hangingPunct="0">
                        <a:lnSpc>
                          <a:spcPct val="100000"/>
                        </a:lnSpc>
                        <a:spcBef>
                          <a:spcPts val="0"/>
                        </a:spcBef>
                        <a:spcAft>
                          <a:spcPts val="0"/>
                        </a:spcAft>
                        <a:buClrTx/>
                        <a:buSzTx/>
                        <a:buFontTx/>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Impl-impl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 dt=1e-7, Schwarz </a:t>
                      </a: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=1e-6</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Impl-impl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 dt=1e-7, Schwarz </a:t>
                      </a: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=1e-10</a:t>
                      </a:r>
                    </a:p>
                  </a:txBody>
                  <a:tcPr>
                    <a:no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Impl-impl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 dt=1e-7, Schwarz </a:t>
                      </a: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=1e-15</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Expl-impl</a:t>
                      </a: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dt=1e-7</a:t>
                      </a:r>
                    </a:p>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Schwarz </a:t>
                      </a:r>
                    </a:p>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=1e-6</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Expl-impl</a:t>
                      </a: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dt=1e-8</a:t>
                      </a:r>
                    </a:p>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Schwarz </a:t>
                      </a:r>
                    </a:p>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=1e-6</a:t>
                      </a:r>
                    </a:p>
                  </a:txBody>
                  <a:tcPr>
                    <a:solidFill>
                      <a:schemeClr val="bg1"/>
                    </a:solidFill>
                  </a:tcPr>
                </a:tc>
                <a:extLst>
                  <a:ext uri="{0D108BD9-81ED-4DB2-BD59-A6C34878D82A}">
                    <a16:rowId xmlns:a16="http://schemas.microsoft.com/office/drawing/2014/main" val="3113766870"/>
                  </a:ext>
                </a:extLst>
              </a:tr>
              <a:tr h="293760">
                <a:tc>
                  <a:txBody>
                    <a:bodyPr/>
                    <a:lstStyle/>
                    <a:p>
                      <a:pPr marL="0" marR="0" lvl="0" indent="0" algn="ctr" hangingPunct="0">
                        <a:lnSpc>
                          <a:spcPct val="100000"/>
                        </a:lnSpc>
                        <a:spcBef>
                          <a:spcPts val="0"/>
                        </a:spcBef>
                        <a:spcAft>
                          <a:spcPts val="0"/>
                        </a:spcAft>
                        <a:buNone/>
                        <a:tabLst/>
                        <a:defRPr/>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Hex-Hex</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3 / 2.23</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a:ln>
                            <a:noFill/>
                          </a:ln>
                          <a:solidFill>
                            <a:schemeClr val="tx1"/>
                          </a:solidFill>
                          <a:latin typeface="Calibri" panose="020F0502020204030204" pitchFamily="34" charset="0"/>
                          <a:ea typeface="Source Han Sans CN" pitchFamily="2"/>
                          <a:cs typeface="Calibri" panose="020F0502020204030204" pitchFamily="34" charset="0"/>
                        </a:rPr>
                        <a:t>3 / 2.08</a:t>
                      </a:r>
                    </a:p>
                  </a:txBody>
                  <a:tcPr>
                    <a:noFill/>
                  </a:tcPr>
                </a:tc>
                <a:tc>
                  <a:txBody>
                    <a:bodyPr/>
                    <a:lstStyle/>
                    <a:p>
                      <a:pPr marL="0" marR="0" lvl="0" indent="0" algn="ctr" hangingPunct="0">
                        <a:lnSpc>
                          <a:spcPct val="100000"/>
                        </a:lnSpc>
                        <a:spcBef>
                          <a:spcPts val="0"/>
                        </a:spcBef>
                        <a:spcAft>
                          <a:spcPts val="0"/>
                        </a:spcAft>
                        <a:buNone/>
                        <a:tabLst/>
                        <a:defRPr sz="1400"/>
                      </a:pP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4 / 2.83</a:t>
                      </a:r>
                    </a:p>
                  </a:txBody>
                  <a:tcPr>
                    <a:no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2 / 2.0</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extLst>
                  <a:ext uri="{0D108BD9-81ED-4DB2-BD59-A6C34878D82A}">
                    <a16:rowId xmlns:a16="http://schemas.microsoft.com/office/drawing/2014/main" val="3544895156"/>
                  </a:ext>
                </a:extLst>
              </a:tr>
              <a:tr h="293760">
                <a:tc>
                  <a:txBody>
                    <a:bodyPr/>
                    <a:lstStyle/>
                    <a:p>
                      <a:pPr marL="0" marR="0" lvl="0" indent="0" algn="ctr" hangingPunct="0">
                        <a:lnSpc>
                          <a:spcPct val="100000"/>
                        </a:lnSpc>
                        <a:spcBef>
                          <a:spcPts val="0"/>
                        </a:spcBef>
                        <a:spcAft>
                          <a:spcPts val="0"/>
                        </a:spcAft>
                        <a:buNone/>
                        <a:tabLst/>
                        <a:defRPr/>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Tet-Hex</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txBody>
                  <a:tcP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solidFill>
                      <a:schemeClr val="bg1"/>
                    </a:solidFill>
                  </a:tcPr>
                </a:tc>
                <a:tc>
                  <a:txBody>
                    <a:bodyPr/>
                    <a:lstStyle/>
                    <a:p>
                      <a:pPr marL="0" marR="0" indent="0" algn="ctr" hangingPunct="0">
                        <a:lnSpc>
                          <a:spcPct val="100000"/>
                        </a:lnSpc>
                        <a:spcBef>
                          <a:spcPts val="0"/>
                        </a:spcBef>
                        <a:spcAft>
                          <a:spcPts val="0"/>
                        </a:spcAft>
                        <a:tabLst/>
                      </a:pPr>
                      <a:r>
                        <a:rPr lang="en-US" sz="1600" b="0" i="0" u="none" strike="noStrike" kern="1200" cap="none" dirty="0">
                          <a:ln>
                            <a:noFill/>
                          </a:ln>
                          <a:latin typeface="Calibri" panose="020F0502020204030204" pitchFamily="34" charset="0"/>
                          <a:cs typeface="Calibri" panose="020F0502020204030204" pitchFamily="34" charset="0"/>
                        </a:rPr>
                        <a:t>2 / 2.0</a:t>
                      </a:r>
                    </a:p>
                  </a:txBody>
                  <a:tcP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extLst>
                  <a:ext uri="{0D108BD9-81ED-4DB2-BD59-A6C34878D82A}">
                    <a16:rowId xmlns:a16="http://schemas.microsoft.com/office/drawing/2014/main" val="3047504344"/>
                  </a:ext>
                </a:extLst>
              </a:tr>
              <a:tr h="293760">
                <a:tc>
                  <a:txBody>
                    <a:bodyPr/>
                    <a:lstStyle/>
                    <a:p>
                      <a:pPr marL="0" marR="0" lvl="0" indent="0" algn="ctr" hangingPunct="0">
                        <a:lnSpc>
                          <a:spcPct val="100000"/>
                        </a:lnSpc>
                        <a:spcBef>
                          <a:spcPts val="0"/>
                        </a:spcBef>
                        <a:spcAft>
                          <a:spcPts val="0"/>
                        </a:spcAft>
                        <a:buNone/>
                        <a:tabLst/>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Nonconformal Hex-Hex </a:t>
                      </a:r>
                    </a:p>
                  </a:txBody>
                  <a:tcP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tc>
                  <a:txBody>
                    <a:bodyPr/>
                    <a:lstStyle/>
                    <a:p>
                      <a:pPr marL="0" marR="0" indent="0" algn="ctr" hangingPunct="0">
                        <a:lnSpc>
                          <a:spcPct val="100000"/>
                        </a:lnSpc>
                        <a:spcBef>
                          <a:spcPts val="0"/>
                        </a:spcBef>
                        <a:spcAft>
                          <a:spcPts val="0"/>
                        </a:spcAft>
                        <a:tabLst/>
                      </a:pPr>
                      <a:r>
                        <a:rPr lang="en-US" sz="1600" b="0" i="0" u="none" strike="noStrike" kern="1200" cap="none" dirty="0">
                          <a:ln>
                            <a:noFill/>
                          </a:ln>
                          <a:latin typeface="Calibri" panose="020F0502020204030204" pitchFamily="34" charset="0"/>
                          <a:cs typeface="Calibri" panose="020F0502020204030204" pitchFamily="34" charset="0"/>
                        </a:rPr>
                        <a:t>2 / 2.0</a:t>
                      </a:r>
                    </a:p>
                  </a:txBody>
                  <a:tcPr>
                    <a:noFill/>
                  </a:tcPr>
                </a:tc>
                <a:tc>
                  <a:txBody>
                    <a:bodyPr/>
                    <a:lstStyle/>
                    <a:p>
                      <a:pPr marL="0" marR="0" lvl="0" indent="0" algn="ctr" defTabSz="457200" rtl="0" eaLnBrk="1" fontAlgn="auto" latinLnBrk="0" hangingPunct="0">
                        <a:lnSpc>
                          <a:spcPct val="100000"/>
                        </a:lnSpc>
                        <a:spcBef>
                          <a:spcPts val="0"/>
                        </a:spcBef>
                        <a:spcAft>
                          <a:spcPts val="0"/>
                        </a:spcAft>
                        <a:buClrTx/>
                        <a:buSzTx/>
                        <a:buFontTx/>
                        <a:buNone/>
                        <a:tabLst/>
                        <a:defRPr/>
                      </a:pPr>
                      <a:r>
                        <a:rPr lang="en-US" sz="1600" b="0" i="0" u="none" strike="noStrike" kern="1200" cap="none" dirty="0">
                          <a:ln>
                            <a:noFill/>
                          </a:ln>
                          <a:latin typeface="Calibri" panose="020F0502020204030204" pitchFamily="34" charset="0"/>
                          <a:cs typeface="Calibri" panose="020F0502020204030204" pitchFamily="34" charset="0"/>
                        </a:rPr>
                        <a:t>3 / 2.36</a:t>
                      </a:r>
                    </a:p>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no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tc>
                  <a:txBody>
                    <a:bodyPr/>
                    <a:lstStyle/>
                    <a:p>
                      <a:pPr marL="0" marR="0" indent="0" algn="ctr" hangingPunct="0">
                        <a:lnSpc>
                          <a:spcPct val="100000"/>
                        </a:lnSpc>
                        <a:spcBef>
                          <a:spcPts val="0"/>
                        </a:spcBef>
                        <a:spcAft>
                          <a:spcPts val="0"/>
                        </a:spcAft>
                        <a:tabLst/>
                      </a:pPr>
                      <a:r>
                        <a:rPr lang="en-US" sz="1600" b="0" i="0" u="none" strike="noStrike" kern="1200" cap="none" dirty="0">
                          <a:ln>
                            <a:noFill/>
                          </a:ln>
                          <a:latin typeface="Calibri" panose="020F0502020204030204" pitchFamily="34" charset="0"/>
                          <a:cs typeface="Calibri" panose="020F0502020204030204" pitchFamily="34" charset="0"/>
                        </a:rPr>
                        <a:t>2 / 2.0</a:t>
                      </a:r>
                    </a:p>
                  </a:txBody>
                  <a:tcPr>
                    <a:lnBlToTr w="12700" cap="flat" cmpd="sng" algn="ctr">
                      <a:noFill/>
                      <a:prstDash val="solid"/>
                      <a:round/>
                      <a:headEnd type="none" w="med" len="med"/>
                      <a:tailEnd type="none" w="med" len="med"/>
                    </a:lnBlToTr>
                    <a:solidFill>
                      <a:schemeClr val="bg1"/>
                    </a:solidFill>
                  </a:tcPr>
                </a:tc>
                <a:tc>
                  <a:txBody>
                    <a:bodyPr/>
                    <a:lstStyle/>
                    <a:p>
                      <a:pPr marL="0" marR="0" indent="0" algn="ctr" hangingPunct="0">
                        <a:lnSpc>
                          <a:spcPct val="100000"/>
                        </a:lnSpc>
                        <a:spcBef>
                          <a:spcPts val="0"/>
                        </a:spcBef>
                        <a:spcAft>
                          <a:spcPts val="0"/>
                        </a:spcAft>
                        <a:tabLst/>
                      </a:pPr>
                      <a:r>
                        <a:rPr lang="en-US" sz="1600" b="0" i="0" u="none" strike="noStrike" kern="1200" cap="none" dirty="0">
                          <a:ln>
                            <a:noFill/>
                          </a:ln>
                          <a:latin typeface="Calibri" panose="020F0502020204030204" pitchFamily="34" charset="0"/>
                          <a:cs typeface="Calibri" panose="020F0502020204030204" pitchFamily="34" charset="0"/>
                        </a:rPr>
                        <a:t>2 / 1.54</a:t>
                      </a:r>
                    </a:p>
                  </a:txBody>
                  <a:tcPr>
                    <a:solidFill>
                      <a:schemeClr val="bg1"/>
                    </a:solidFill>
                  </a:tcPr>
                </a:tc>
                <a:extLst>
                  <a:ext uri="{0D108BD9-81ED-4DB2-BD59-A6C34878D82A}">
                    <a16:rowId xmlns:a16="http://schemas.microsoft.com/office/drawing/2014/main" val="2024955350"/>
                  </a:ext>
                </a:extLst>
              </a:tr>
            </a:tbl>
          </a:graphicData>
        </a:graphic>
      </p:graphicFrame>
      <p:pic>
        <p:nvPicPr>
          <p:cNvPr id="11" name="Picture 10" descr="albany_90.png">
            <a:extLst>
              <a:ext uri="{FF2B5EF4-FFF2-40B4-BE49-F238E27FC236}">
                <a16:creationId xmlns:a16="http://schemas.microsoft.com/office/drawing/2014/main" id="{FD036A9C-06AB-45C4-B92A-F5E19036798F}"/>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7853952" y="813576"/>
            <a:ext cx="1134967" cy="590446"/>
          </a:xfrm>
          <a:prstGeom prst="rect">
            <a:avLst/>
          </a:prstGeom>
        </p:spPr>
      </p:pic>
    </p:spTree>
    <p:extLst>
      <p:ext uri="{BB962C8B-B14F-4D97-AF65-F5344CB8AC3E}">
        <p14:creationId xmlns:p14="http://schemas.microsoft.com/office/powerpoint/2010/main" val="1423831821"/>
      </p:ext>
    </p:extLst>
  </p:cSld>
  <p:clrMapOvr>
    <a:masterClrMapping/>
  </p:clrMapOvr>
</p:sld>
</file>

<file path=ppt/slides/slide1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TextShape 1">
            <a:extLst>
              <a:ext uri="{FF2B5EF4-FFF2-40B4-BE49-F238E27FC236}">
                <a16:creationId xmlns:a16="http://schemas.microsoft.com/office/drawing/2014/main" id="{9D476118-2D5F-45E9-BCF3-CF7C77BADF2D}"/>
              </a:ext>
            </a:extLst>
          </p:cNvPr>
          <p:cNvSpPr txBox="1"/>
          <p:nvPr/>
        </p:nvSpPr>
        <p:spPr>
          <a:xfrm>
            <a:off x="269202" y="-168315"/>
            <a:ext cx="8333259" cy="1142640"/>
          </a:xfrm>
          <a:prstGeom prst="rect">
            <a:avLst/>
          </a:prstGeom>
          <a:solidFill>
            <a:schemeClr val="bg1"/>
          </a:solidFill>
          <a:ln>
            <a:noFill/>
          </a:ln>
        </p:spPr>
        <p:txBody>
          <a:bodyPr lIns="0" tIns="0" rIns="0" bIns="0" anchor="ctr"/>
          <a:lstStyle/>
          <a:p>
            <a:r>
              <a:rPr lang="en-US" sz="3600" dirty="0">
                <a:latin typeface="Calibri"/>
              </a:rPr>
              <a:t>Appendix: Some Schwarz Performance Data</a:t>
            </a:r>
            <a:endParaRPr sz="3600" dirty="0"/>
          </a:p>
        </p:txBody>
      </p:sp>
      <p:pic>
        <p:nvPicPr>
          <p:cNvPr id="11" name="Picture 10" descr="albany_90.png">
            <a:extLst>
              <a:ext uri="{FF2B5EF4-FFF2-40B4-BE49-F238E27FC236}">
                <a16:creationId xmlns:a16="http://schemas.microsoft.com/office/drawing/2014/main" id="{DFFD25C9-6B67-4ABC-A1BE-4A60B99D7A15}"/>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7853952" y="813576"/>
            <a:ext cx="1134967" cy="590446"/>
          </a:xfrm>
          <a:prstGeom prst="rect">
            <a:avLst/>
          </a:prstGeom>
        </p:spPr>
      </p:pic>
      <p:sp>
        <p:nvSpPr>
          <p:cNvPr id="10" name="TextBox 9">
            <a:extLst>
              <a:ext uri="{FF2B5EF4-FFF2-40B4-BE49-F238E27FC236}">
                <a16:creationId xmlns:a16="http://schemas.microsoft.com/office/drawing/2014/main" id="{6A58B7F4-659C-404D-B4E3-139547E76EEB}"/>
              </a:ext>
            </a:extLst>
          </p:cNvPr>
          <p:cNvSpPr txBox="1"/>
          <p:nvPr/>
        </p:nvSpPr>
        <p:spPr>
          <a:xfrm>
            <a:off x="269203" y="749191"/>
            <a:ext cx="4185102" cy="369332"/>
          </a:xfrm>
          <a:prstGeom prst="rect">
            <a:avLst/>
          </a:prstGeom>
          <a:noFill/>
        </p:spPr>
        <p:txBody>
          <a:bodyPr wrap="square" rtlCol="0">
            <a:spAutoFit/>
          </a:bodyPr>
          <a:lstStyle/>
          <a:p>
            <a:r>
              <a:rPr lang="en-US" b="1" dirty="0">
                <a:latin typeface="Calibri" panose="020F0502020204030204" pitchFamily="34" charset="0"/>
                <a:cs typeface="Calibri" panose="020F0502020204030204" pitchFamily="34" charset="0"/>
              </a:rPr>
              <a:t>Max / Avg # Schwarz iterations during run</a:t>
            </a:r>
          </a:p>
        </p:txBody>
      </p:sp>
      <p:graphicFrame>
        <p:nvGraphicFramePr>
          <p:cNvPr id="6" name="Table 5">
            <a:extLst>
              <a:ext uri="{FF2B5EF4-FFF2-40B4-BE49-F238E27FC236}">
                <a16:creationId xmlns:a16="http://schemas.microsoft.com/office/drawing/2014/main" id="{CC33DB1D-D39C-4E80-9D99-11E8B9DDB821}"/>
              </a:ext>
            </a:extLst>
          </p:cNvPr>
          <p:cNvGraphicFramePr>
            <a:graphicFrameLocks noGrp="1"/>
          </p:cNvGraphicFramePr>
          <p:nvPr/>
        </p:nvGraphicFramePr>
        <p:xfrm>
          <a:off x="457663" y="1298880"/>
          <a:ext cx="7851044" cy="2316480"/>
        </p:xfrm>
        <a:graphic>
          <a:graphicData uri="http://schemas.openxmlformats.org/drawingml/2006/table">
            <a:tbl>
              <a:tblPr firstRow="1" bandRow="1"/>
              <a:tblGrid>
                <a:gridCol w="1387732">
                  <a:extLst>
                    <a:ext uri="{9D8B030D-6E8A-4147-A177-3AD203B41FA5}">
                      <a16:colId xmlns:a16="http://schemas.microsoft.com/office/drawing/2014/main" val="4185053729"/>
                    </a:ext>
                  </a:extLst>
                </a:gridCol>
                <a:gridCol w="1118321">
                  <a:extLst>
                    <a:ext uri="{9D8B030D-6E8A-4147-A177-3AD203B41FA5}">
                      <a16:colId xmlns:a16="http://schemas.microsoft.com/office/drawing/2014/main" val="2307892547"/>
                    </a:ext>
                  </a:extLst>
                </a:gridCol>
                <a:gridCol w="1081733">
                  <a:extLst>
                    <a:ext uri="{9D8B030D-6E8A-4147-A177-3AD203B41FA5}">
                      <a16:colId xmlns:a16="http://schemas.microsoft.com/office/drawing/2014/main" val="4166987767"/>
                    </a:ext>
                  </a:extLst>
                </a:gridCol>
                <a:gridCol w="1163853">
                  <a:extLst>
                    <a:ext uri="{9D8B030D-6E8A-4147-A177-3AD203B41FA5}">
                      <a16:colId xmlns:a16="http://schemas.microsoft.com/office/drawing/2014/main" val="3268236865"/>
                    </a:ext>
                  </a:extLst>
                </a:gridCol>
                <a:gridCol w="1163853">
                  <a:extLst>
                    <a:ext uri="{9D8B030D-6E8A-4147-A177-3AD203B41FA5}">
                      <a16:colId xmlns:a16="http://schemas.microsoft.com/office/drawing/2014/main" val="1774679426"/>
                    </a:ext>
                  </a:extLst>
                </a:gridCol>
                <a:gridCol w="989120">
                  <a:extLst>
                    <a:ext uri="{9D8B030D-6E8A-4147-A177-3AD203B41FA5}">
                      <a16:colId xmlns:a16="http://schemas.microsoft.com/office/drawing/2014/main" val="4130443307"/>
                    </a:ext>
                  </a:extLst>
                </a:gridCol>
                <a:gridCol w="946432">
                  <a:extLst>
                    <a:ext uri="{9D8B030D-6E8A-4147-A177-3AD203B41FA5}">
                      <a16:colId xmlns:a16="http://schemas.microsoft.com/office/drawing/2014/main" val="401277875"/>
                    </a:ext>
                  </a:extLst>
                </a:gridCol>
              </a:tblGrid>
              <a:tr h="493560">
                <a:tc>
                  <a:txBody>
                    <a:bodyPr/>
                    <a:lstStyle/>
                    <a:p>
                      <a:pPr marL="0" marR="0" indent="0" algn="ctr" hangingPunct="0">
                        <a:lnSpc>
                          <a:spcPct val="100000"/>
                        </a:lnSpc>
                        <a:spcBef>
                          <a:spcPts val="0"/>
                        </a:spcBef>
                        <a:spcAft>
                          <a:spcPts val="0"/>
                        </a:spcAft>
                        <a:tabLst/>
                      </a:pPr>
                      <a:endParaRPr lang="en-US" sz="1600" b="0" i="0" u="none" strike="noStrike" kern="1200" cap="none">
                        <a:ln>
                          <a:noFill/>
                        </a:ln>
                        <a:latin typeface="Calibri" panose="020F0502020204030204" pitchFamily="34" charset="0"/>
                        <a:cs typeface="Calibri" panose="020F0502020204030204" pitchFamily="34" charset="0"/>
                      </a:endParaRP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Impl-impl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 dt=1e-6,  Schwarz </a:t>
                      </a: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=1e-6</a:t>
                      </a:r>
                    </a:p>
                  </a:txBody>
                  <a:tcPr>
                    <a:solidFill>
                      <a:schemeClr val="bg1"/>
                    </a:solidFill>
                  </a:tcPr>
                </a:tc>
                <a:tc>
                  <a:txBody>
                    <a:bodyPr/>
                    <a:lstStyle/>
                    <a:p>
                      <a:pPr marL="0" marR="0" lvl="0" indent="0" algn="ctr" defTabSz="457200" rtl="0" eaLnBrk="1" fontAlgn="auto" latinLnBrk="0" hangingPunct="0">
                        <a:lnSpc>
                          <a:spcPct val="100000"/>
                        </a:lnSpc>
                        <a:spcBef>
                          <a:spcPts val="0"/>
                        </a:spcBef>
                        <a:spcAft>
                          <a:spcPts val="0"/>
                        </a:spcAft>
                        <a:buClrTx/>
                        <a:buSzTx/>
                        <a:buFontTx/>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Impl-impl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 dt=1e-7, Schwarz </a:t>
                      </a: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=1e-6</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Impl-impl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 dt=1e-7, Schwarz </a:t>
                      </a: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=1e-10</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Impl-impl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 dt=1e-7, Schwarz </a:t>
                      </a: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=1e-15</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Expl-impl</a:t>
                      </a: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dt=1e-7</a:t>
                      </a:r>
                    </a:p>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Schwarz </a:t>
                      </a:r>
                    </a:p>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=1e-6</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Expl-impl</a:t>
                      </a: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dt=1e-8</a:t>
                      </a:r>
                    </a:p>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Schwarz </a:t>
                      </a:r>
                    </a:p>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=1e-6</a:t>
                      </a:r>
                    </a:p>
                  </a:txBody>
                  <a:tcPr>
                    <a:solidFill>
                      <a:schemeClr val="bg1"/>
                    </a:solidFill>
                  </a:tcPr>
                </a:tc>
                <a:extLst>
                  <a:ext uri="{0D108BD9-81ED-4DB2-BD59-A6C34878D82A}">
                    <a16:rowId xmlns:a16="http://schemas.microsoft.com/office/drawing/2014/main" val="3113766870"/>
                  </a:ext>
                </a:extLst>
              </a:tr>
              <a:tr h="293760">
                <a:tc>
                  <a:txBody>
                    <a:bodyPr/>
                    <a:lstStyle/>
                    <a:p>
                      <a:pPr marL="0" marR="0" lvl="0" indent="0" algn="ctr" hangingPunct="0">
                        <a:lnSpc>
                          <a:spcPct val="100000"/>
                        </a:lnSpc>
                        <a:spcBef>
                          <a:spcPts val="0"/>
                        </a:spcBef>
                        <a:spcAft>
                          <a:spcPts val="0"/>
                        </a:spcAft>
                        <a:buNone/>
                        <a:tabLst/>
                        <a:defRPr/>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Hex-Hex</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3 / 2.23</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a:ln>
                            <a:noFill/>
                          </a:ln>
                          <a:solidFill>
                            <a:schemeClr val="tx1"/>
                          </a:solidFill>
                          <a:latin typeface="Calibri" panose="020F0502020204030204" pitchFamily="34" charset="0"/>
                          <a:ea typeface="Source Han Sans CN" pitchFamily="2"/>
                          <a:cs typeface="Calibri" panose="020F0502020204030204" pitchFamily="34" charset="0"/>
                        </a:rPr>
                        <a:t>3 / 2.08</a:t>
                      </a:r>
                    </a:p>
                  </a:txBody>
                  <a:tcPr>
                    <a:solidFill>
                      <a:srgbClr val="FFFFCC"/>
                    </a:solidFill>
                  </a:tcPr>
                </a:tc>
                <a:tc>
                  <a:txBody>
                    <a:bodyPr/>
                    <a:lstStyle/>
                    <a:p>
                      <a:pPr marL="0" marR="0" lvl="0" indent="0" algn="ctr" hangingPunct="0">
                        <a:lnSpc>
                          <a:spcPct val="100000"/>
                        </a:lnSpc>
                        <a:spcBef>
                          <a:spcPts val="0"/>
                        </a:spcBef>
                        <a:spcAft>
                          <a:spcPts val="0"/>
                        </a:spcAft>
                        <a:buNone/>
                        <a:tabLst/>
                        <a:defRPr sz="1400"/>
                      </a:pP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4 / 2.83</a:t>
                      </a:r>
                    </a:p>
                  </a:txBody>
                  <a:tcPr>
                    <a:solidFill>
                      <a:srgbClr val="FFFFCC"/>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2 / 2.0</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extLst>
                  <a:ext uri="{0D108BD9-81ED-4DB2-BD59-A6C34878D82A}">
                    <a16:rowId xmlns:a16="http://schemas.microsoft.com/office/drawing/2014/main" val="3544895156"/>
                  </a:ext>
                </a:extLst>
              </a:tr>
              <a:tr h="293760">
                <a:tc>
                  <a:txBody>
                    <a:bodyPr/>
                    <a:lstStyle/>
                    <a:p>
                      <a:pPr marL="0" marR="0" lvl="0" indent="0" algn="ctr" hangingPunct="0">
                        <a:lnSpc>
                          <a:spcPct val="100000"/>
                        </a:lnSpc>
                        <a:spcBef>
                          <a:spcPts val="0"/>
                        </a:spcBef>
                        <a:spcAft>
                          <a:spcPts val="0"/>
                        </a:spcAft>
                        <a:buNone/>
                        <a:tabLst/>
                        <a:defRPr/>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Tet-Hex</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txBody>
                  <a:tcP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solidFill>
                      <a:schemeClr val="bg1"/>
                    </a:solidFill>
                  </a:tcPr>
                </a:tc>
                <a:tc>
                  <a:txBody>
                    <a:bodyPr/>
                    <a:lstStyle/>
                    <a:p>
                      <a:pPr marL="0" marR="0" indent="0" algn="ctr" hangingPunct="0">
                        <a:lnSpc>
                          <a:spcPct val="100000"/>
                        </a:lnSpc>
                        <a:spcBef>
                          <a:spcPts val="0"/>
                        </a:spcBef>
                        <a:spcAft>
                          <a:spcPts val="0"/>
                        </a:spcAft>
                        <a:tabLst/>
                      </a:pPr>
                      <a:r>
                        <a:rPr lang="en-US" sz="1600" b="0" i="0" u="none" strike="noStrike" kern="1200" cap="none" dirty="0">
                          <a:ln>
                            <a:noFill/>
                          </a:ln>
                          <a:latin typeface="Calibri" panose="020F0502020204030204" pitchFamily="34" charset="0"/>
                          <a:cs typeface="Calibri" panose="020F0502020204030204" pitchFamily="34" charset="0"/>
                        </a:rPr>
                        <a:t>2 / 2.0</a:t>
                      </a:r>
                    </a:p>
                  </a:txBody>
                  <a:tcP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extLst>
                  <a:ext uri="{0D108BD9-81ED-4DB2-BD59-A6C34878D82A}">
                    <a16:rowId xmlns:a16="http://schemas.microsoft.com/office/drawing/2014/main" val="3047504344"/>
                  </a:ext>
                </a:extLst>
              </a:tr>
              <a:tr h="293760">
                <a:tc>
                  <a:txBody>
                    <a:bodyPr/>
                    <a:lstStyle/>
                    <a:p>
                      <a:pPr marL="0" marR="0" lvl="0" indent="0" algn="ctr" hangingPunct="0">
                        <a:lnSpc>
                          <a:spcPct val="100000"/>
                        </a:lnSpc>
                        <a:spcBef>
                          <a:spcPts val="0"/>
                        </a:spcBef>
                        <a:spcAft>
                          <a:spcPts val="0"/>
                        </a:spcAft>
                        <a:buNone/>
                        <a:tabLst/>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Nonconformal Hex-Hex </a:t>
                      </a:r>
                    </a:p>
                  </a:txBody>
                  <a:tcP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tc>
                  <a:txBody>
                    <a:bodyPr/>
                    <a:lstStyle/>
                    <a:p>
                      <a:pPr marL="0" marR="0" indent="0" algn="ctr" hangingPunct="0">
                        <a:lnSpc>
                          <a:spcPct val="100000"/>
                        </a:lnSpc>
                        <a:spcBef>
                          <a:spcPts val="0"/>
                        </a:spcBef>
                        <a:spcAft>
                          <a:spcPts val="0"/>
                        </a:spcAft>
                        <a:tabLst/>
                      </a:pPr>
                      <a:r>
                        <a:rPr lang="en-US" sz="1600" b="0" i="0" u="none" strike="noStrike" kern="1200" cap="none" dirty="0">
                          <a:ln>
                            <a:noFill/>
                          </a:ln>
                          <a:latin typeface="Calibri" panose="020F0502020204030204" pitchFamily="34" charset="0"/>
                          <a:cs typeface="Calibri" panose="020F0502020204030204" pitchFamily="34" charset="0"/>
                        </a:rPr>
                        <a:t>2 / 2.0</a:t>
                      </a:r>
                    </a:p>
                  </a:txBody>
                  <a:tcPr>
                    <a:solidFill>
                      <a:srgbClr val="CCECFF"/>
                    </a:solidFill>
                  </a:tcPr>
                </a:tc>
                <a:tc>
                  <a:txBody>
                    <a:bodyPr/>
                    <a:lstStyle/>
                    <a:p>
                      <a:pPr marL="0" marR="0" lvl="0" indent="0" algn="ctr" defTabSz="457200" rtl="0" eaLnBrk="1" fontAlgn="auto" latinLnBrk="0" hangingPunct="0">
                        <a:lnSpc>
                          <a:spcPct val="100000"/>
                        </a:lnSpc>
                        <a:spcBef>
                          <a:spcPts val="0"/>
                        </a:spcBef>
                        <a:spcAft>
                          <a:spcPts val="0"/>
                        </a:spcAft>
                        <a:buClrTx/>
                        <a:buSzTx/>
                        <a:buFontTx/>
                        <a:buNone/>
                        <a:tabLst/>
                        <a:defRPr/>
                      </a:pPr>
                      <a:r>
                        <a:rPr lang="en-US" sz="1600" b="0" i="0" u="none" strike="noStrike" kern="1200" cap="none" dirty="0">
                          <a:ln>
                            <a:noFill/>
                          </a:ln>
                          <a:latin typeface="Calibri" panose="020F0502020204030204" pitchFamily="34" charset="0"/>
                          <a:cs typeface="Calibri" panose="020F0502020204030204" pitchFamily="34" charset="0"/>
                        </a:rPr>
                        <a:t>3 / 2.36</a:t>
                      </a:r>
                    </a:p>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solidFill>
                      <a:srgbClr val="CCECFF"/>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tc>
                  <a:txBody>
                    <a:bodyPr/>
                    <a:lstStyle/>
                    <a:p>
                      <a:pPr marL="0" marR="0" indent="0" algn="ctr" hangingPunct="0">
                        <a:lnSpc>
                          <a:spcPct val="100000"/>
                        </a:lnSpc>
                        <a:spcBef>
                          <a:spcPts val="0"/>
                        </a:spcBef>
                        <a:spcAft>
                          <a:spcPts val="0"/>
                        </a:spcAft>
                        <a:tabLst/>
                      </a:pPr>
                      <a:r>
                        <a:rPr lang="en-US" sz="1600" b="0" i="0" u="none" strike="noStrike" kern="1200" cap="none" dirty="0">
                          <a:ln>
                            <a:noFill/>
                          </a:ln>
                          <a:latin typeface="Calibri" panose="020F0502020204030204" pitchFamily="34" charset="0"/>
                          <a:cs typeface="Calibri" panose="020F0502020204030204" pitchFamily="34" charset="0"/>
                        </a:rPr>
                        <a:t>2 / 2.0</a:t>
                      </a:r>
                    </a:p>
                  </a:txBody>
                  <a:tcPr>
                    <a:lnBlToTr w="12700" cap="flat" cmpd="sng" algn="ctr">
                      <a:noFill/>
                      <a:prstDash val="solid"/>
                      <a:round/>
                      <a:headEnd type="none" w="med" len="med"/>
                      <a:tailEnd type="none" w="med" len="med"/>
                    </a:lnBlToTr>
                    <a:solidFill>
                      <a:schemeClr val="bg1"/>
                    </a:solidFill>
                  </a:tcPr>
                </a:tc>
                <a:tc>
                  <a:txBody>
                    <a:bodyPr/>
                    <a:lstStyle/>
                    <a:p>
                      <a:pPr marL="0" marR="0" indent="0" algn="ctr" hangingPunct="0">
                        <a:lnSpc>
                          <a:spcPct val="100000"/>
                        </a:lnSpc>
                        <a:spcBef>
                          <a:spcPts val="0"/>
                        </a:spcBef>
                        <a:spcAft>
                          <a:spcPts val="0"/>
                        </a:spcAft>
                        <a:tabLst/>
                      </a:pPr>
                      <a:r>
                        <a:rPr lang="en-US" sz="1600" b="0" i="0" u="none" strike="noStrike" kern="1200" cap="none" dirty="0">
                          <a:ln>
                            <a:noFill/>
                          </a:ln>
                          <a:latin typeface="Calibri" panose="020F0502020204030204" pitchFamily="34" charset="0"/>
                          <a:cs typeface="Calibri" panose="020F0502020204030204" pitchFamily="34" charset="0"/>
                        </a:rPr>
                        <a:t>2 / 1.54</a:t>
                      </a:r>
                    </a:p>
                  </a:txBody>
                  <a:tcPr>
                    <a:solidFill>
                      <a:schemeClr val="bg1"/>
                    </a:solidFill>
                  </a:tcPr>
                </a:tc>
                <a:extLst>
                  <a:ext uri="{0D108BD9-81ED-4DB2-BD59-A6C34878D82A}">
                    <a16:rowId xmlns:a16="http://schemas.microsoft.com/office/drawing/2014/main" val="2024955350"/>
                  </a:ext>
                </a:extLst>
              </a:tr>
            </a:tbl>
          </a:graphicData>
        </a:graphic>
      </p:graphicFrame>
      <p:sp>
        <p:nvSpPr>
          <p:cNvPr id="9" name="TextBox 8">
            <a:extLst>
              <a:ext uri="{FF2B5EF4-FFF2-40B4-BE49-F238E27FC236}">
                <a16:creationId xmlns:a16="http://schemas.microsoft.com/office/drawing/2014/main" id="{5C6A02DC-F202-446F-A4B7-E315BEAAF3EC}"/>
              </a:ext>
            </a:extLst>
          </p:cNvPr>
          <p:cNvSpPr txBox="1"/>
          <p:nvPr/>
        </p:nvSpPr>
        <p:spPr>
          <a:xfrm>
            <a:off x="1841442" y="4257887"/>
            <a:ext cx="5015620" cy="646331"/>
          </a:xfrm>
          <a:prstGeom prst="rect">
            <a:avLst/>
          </a:prstGeom>
          <a:noFill/>
          <a:ln>
            <a:solidFill>
              <a:schemeClr val="tx1"/>
            </a:solidFill>
          </a:ln>
        </p:spPr>
        <p:txBody>
          <a:bodyPr wrap="square" rtlCol="0">
            <a:spAutoFit/>
          </a:bodyPr>
          <a:lstStyle/>
          <a:p>
            <a:pPr algn="ctr"/>
            <a:r>
              <a:rPr lang="en-US" dirty="0">
                <a:latin typeface="Calibri" panose="020F0502020204030204" pitchFamily="34" charset="0"/>
                <a:cs typeface="Calibri" panose="020F0502020204030204" pitchFamily="34" charset="0"/>
              </a:rPr>
              <a:t>As Schwarz tolerance is </a:t>
            </a:r>
            <a:r>
              <a:rPr lang="en-US" b="1" dirty="0">
                <a:latin typeface="Calibri" panose="020F0502020204030204" pitchFamily="34" charset="0"/>
                <a:cs typeface="Calibri" panose="020F0502020204030204" pitchFamily="34" charset="0"/>
              </a:rPr>
              <a:t>tightened</a:t>
            </a:r>
            <a:r>
              <a:rPr lang="en-US" dirty="0">
                <a:latin typeface="Calibri" panose="020F0502020204030204" pitchFamily="34" charset="0"/>
                <a:cs typeface="Calibri" panose="020F0502020204030204" pitchFamily="34" charset="0"/>
              </a:rPr>
              <a:t>, number of Schwarz </a:t>
            </a:r>
            <a:r>
              <a:rPr lang="en-US" b="1" dirty="0">
                <a:latin typeface="Calibri" panose="020F0502020204030204" pitchFamily="34" charset="0"/>
                <a:cs typeface="Calibri" panose="020F0502020204030204" pitchFamily="34" charset="0"/>
              </a:rPr>
              <a:t>iterations goes up</a:t>
            </a:r>
            <a:r>
              <a:rPr lang="en-US" dirty="0">
                <a:latin typeface="Calibri" panose="020F0502020204030204" pitchFamily="34" charset="0"/>
                <a:cs typeface="Calibri" panose="020F0502020204030204" pitchFamily="34" charset="0"/>
              </a:rPr>
              <a:t> (as expected)</a:t>
            </a:r>
          </a:p>
        </p:txBody>
      </p:sp>
    </p:spTree>
    <p:extLst>
      <p:ext uri="{BB962C8B-B14F-4D97-AF65-F5344CB8AC3E}">
        <p14:creationId xmlns:p14="http://schemas.microsoft.com/office/powerpoint/2010/main" val="2719491727"/>
      </p:ext>
    </p:extLst>
  </p:cSld>
  <p:clrMapOvr>
    <a:masterClrMapping/>
  </p:clrMapOvr>
</p:sld>
</file>

<file path=ppt/slides/slide1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TextShape 1">
            <a:extLst>
              <a:ext uri="{FF2B5EF4-FFF2-40B4-BE49-F238E27FC236}">
                <a16:creationId xmlns:a16="http://schemas.microsoft.com/office/drawing/2014/main" id="{D89076D0-6CED-4241-81DB-1BDB6D1E0D32}"/>
              </a:ext>
            </a:extLst>
          </p:cNvPr>
          <p:cNvSpPr txBox="1"/>
          <p:nvPr/>
        </p:nvSpPr>
        <p:spPr>
          <a:xfrm>
            <a:off x="269202" y="-168315"/>
            <a:ext cx="8333259" cy="1142640"/>
          </a:xfrm>
          <a:prstGeom prst="rect">
            <a:avLst/>
          </a:prstGeom>
          <a:solidFill>
            <a:schemeClr val="bg1"/>
          </a:solidFill>
          <a:ln>
            <a:noFill/>
          </a:ln>
        </p:spPr>
        <p:txBody>
          <a:bodyPr lIns="0" tIns="0" rIns="0" bIns="0" anchor="ctr"/>
          <a:lstStyle/>
          <a:p>
            <a:r>
              <a:rPr lang="en-US" sz="3600" dirty="0">
                <a:latin typeface="Calibri"/>
              </a:rPr>
              <a:t>Appendix: Some Schwarz Performance Data</a:t>
            </a:r>
            <a:endParaRPr sz="3600" dirty="0"/>
          </a:p>
        </p:txBody>
      </p:sp>
      <p:pic>
        <p:nvPicPr>
          <p:cNvPr id="11" name="Picture 10" descr="albany_90.png">
            <a:extLst>
              <a:ext uri="{FF2B5EF4-FFF2-40B4-BE49-F238E27FC236}">
                <a16:creationId xmlns:a16="http://schemas.microsoft.com/office/drawing/2014/main" id="{FB2837C9-723A-4C7B-85BC-D4CA47F718C0}"/>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7853952" y="813576"/>
            <a:ext cx="1134967" cy="590446"/>
          </a:xfrm>
          <a:prstGeom prst="rect">
            <a:avLst/>
          </a:prstGeom>
        </p:spPr>
      </p:pic>
      <p:pic>
        <p:nvPicPr>
          <p:cNvPr id="4" name="Picture 3">
            <a:extLst>
              <a:ext uri="{FF2B5EF4-FFF2-40B4-BE49-F238E27FC236}">
                <a16:creationId xmlns:a16="http://schemas.microsoft.com/office/drawing/2014/main" id="{57CEB48C-3FDB-4BE8-9697-66FD8D1AA796}"/>
              </a:ext>
            </a:extLst>
          </p:cNvPr>
          <p:cNvPicPr>
            <a:picLocks noChangeAspect="1"/>
          </p:cNvPicPr>
          <p:nvPr/>
        </p:nvPicPr>
        <p:blipFill>
          <a:blip r:embed="rId3"/>
          <a:stretch>
            <a:fillRect/>
          </a:stretch>
        </p:blipFill>
        <p:spPr>
          <a:xfrm>
            <a:off x="80388" y="3615360"/>
            <a:ext cx="3701027" cy="2775771"/>
          </a:xfrm>
          <a:prstGeom prst="rect">
            <a:avLst/>
          </a:prstGeom>
        </p:spPr>
      </p:pic>
      <p:sp>
        <p:nvSpPr>
          <p:cNvPr id="10" name="TextBox 9">
            <a:extLst>
              <a:ext uri="{FF2B5EF4-FFF2-40B4-BE49-F238E27FC236}">
                <a16:creationId xmlns:a16="http://schemas.microsoft.com/office/drawing/2014/main" id="{6A58B7F4-659C-404D-B4E3-139547E76EEB}"/>
              </a:ext>
            </a:extLst>
          </p:cNvPr>
          <p:cNvSpPr txBox="1"/>
          <p:nvPr/>
        </p:nvSpPr>
        <p:spPr>
          <a:xfrm>
            <a:off x="269203" y="749191"/>
            <a:ext cx="4185102" cy="369332"/>
          </a:xfrm>
          <a:prstGeom prst="rect">
            <a:avLst/>
          </a:prstGeom>
          <a:noFill/>
        </p:spPr>
        <p:txBody>
          <a:bodyPr wrap="square" rtlCol="0">
            <a:spAutoFit/>
          </a:bodyPr>
          <a:lstStyle/>
          <a:p>
            <a:r>
              <a:rPr lang="en-US" b="1" dirty="0">
                <a:latin typeface="Calibri" panose="020F0502020204030204" pitchFamily="34" charset="0"/>
                <a:cs typeface="Calibri" panose="020F0502020204030204" pitchFamily="34" charset="0"/>
              </a:rPr>
              <a:t>Max / Avg # Schwarz iterations during run</a:t>
            </a:r>
          </a:p>
        </p:txBody>
      </p:sp>
      <p:graphicFrame>
        <p:nvGraphicFramePr>
          <p:cNvPr id="6" name="Table 5">
            <a:extLst>
              <a:ext uri="{FF2B5EF4-FFF2-40B4-BE49-F238E27FC236}">
                <a16:creationId xmlns:a16="http://schemas.microsoft.com/office/drawing/2014/main" id="{CC33DB1D-D39C-4E80-9D99-11E8B9DDB821}"/>
              </a:ext>
            </a:extLst>
          </p:cNvPr>
          <p:cNvGraphicFramePr>
            <a:graphicFrameLocks noGrp="1"/>
          </p:cNvGraphicFramePr>
          <p:nvPr/>
        </p:nvGraphicFramePr>
        <p:xfrm>
          <a:off x="457663" y="1298880"/>
          <a:ext cx="7851044" cy="2316480"/>
        </p:xfrm>
        <a:graphic>
          <a:graphicData uri="http://schemas.openxmlformats.org/drawingml/2006/table">
            <a:tbl>
              <a:tblPr firstRow="1" bandRow="1"/>
              <a:tblGrid>
                <a:gridCol w="1387732">
                  <a:extLst>
                    <a:ext uri="{9D8B030D-6E8A-4147-A177-3AD203B41FA5}">
                      <a16:colId xmlns:a16="http://schemas.microsoft.com/office/drawing/2014/main" val="4185053729"/>
                    </a:ext>
                  </a:extLst>
                </a:gridCol>
                <a:gridCol w="1118321">
                  <a:extLst>
                    <a:ext uri="{9D8B030D-6E8A-4147-A177-3AD203B41FA5}">
                      <a16:colId xmlns:a16="http://schemas.microsoft.com/office/drawing/2014/main" val="2307892547"/>
                    </a:ext>
                  </a:extLst>
                </a:gridCol>
                <a:gridCol w="1081733">
                  <a:extLst>
                    <a:ext uri="{9D8B030D-6E8A-4147-A177-3AD203B41FA5}">
                      <a16:colId xmlns:a16="http://schemas.microsoft.com/office/drawing/2014/main" val="4166987767"/>
                    </a:ext>
                  </a:extLst>
                </a:gridCol>
                <a:gridCol w="1163853">
                  <a:extLst>
                    <a:ext uri="{9D8B030D-6E8A-4147-A177-3AD203B41FA5}">
                      <a16:colId xmlns:a16="http://schemas.microsoft.com/office/drawing/2014/main" val="3268236865"/>
                    </a:ext>
                  </a:extLst>
                </a:gridCol>
                <a:gridCol w="1163853">
                  <a:extLst>
                    <a:ext uri="{9D8B030D-6E8A-4147-A177-3AD203B41FA5}">
                      <a16:colId xmlns:a16="http://schemas.microsoft.com/office/drawing/2014/main" val="1774679426"/>
                    </a:ext>
                  </a:extLst>
                </a:gridCol>
                <a:gridCol w="989120">
                  <a:extLst>
                    <a:ext uri="{9D8B030D-6E8A-4147-A177-3AD203B41FA5}">
                      <a16:colId xmlns:a16="http://schemas.microsoft.com/office/drawing/2014/main" val="4130443307"/>
                    </a:ext>
                  </a:extLst>
                </a:gridCol>
                <a:gridCol w="946432">
                  <a:extLst>
                    <a:ext uri="{9D8B030D-6E8A-4147-A177-3AD203B41FA5}">
                      <a16:colId xmlns:a16="http://schemas.microsoft.com/office/drawing/2014/main" val="401277875"/>
                    </a:ext>
                  </a:extLst>
                </a:gridCol>
              </a:tblGrid>
              <a:tr h="493560">
                <a:tc>
                  <a:txBody>
                    <a:bodyPr/>
                    <a:lstStyle/>
                    <a:p>
                      <a:pPr marL="0" marR="0" indent="0" algn="ctr" hangingPunct="0">
                        <a:lnSpc>
                          <a:spcPct val="100000"/>
                        </a:lnSpc>
                        <a:spcBef>
                          <a:spcPts val="0"/>
                        </a:spcBef>
                        <a:spcAft>
                          <a:spcPts val="0"/>
                        </a:spcAft>
                        <a:tabLst/>
                      </a:pPr>
                      <a:endParaRPr lang="en-US" sz="1600" b="0" i="0" u="none" strike="noStrike" kern="1200" cap="none">
                        <a:ln>
                          <a:noFill/>
                        </a:ln>
                        <a:latin typeface="Calibri" panose="020F0502020204030204" pitchFamily="34" charset="0"/>
                        <a:cs typeface="Calibri" panose="020F0502020204030204" pitchFamily="34" charset="0"/>
                      </a:endParaRP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Impl-impl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 dt=1e-6,  Schwarz </a:t>
                      </a: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=1e-6</a:t>
                      </a:r>
                    </a:p>
                  </a:txBody>
                  <a:tcPr>
                    <a:solidFill>
                      <a:schemeClr val="bg1"/>
                    </a:solidFill>
                  </a:tcPr>
                </a:tc>
                <a:tc>
                  <a:txBody>
                    <a:bodyPr/>
                    <a:lstStyle/>
                    <a:p>
                      <a:pPr marL="0" marR="0" lvl="0" indent="0" algn="ctr" defTabSz="457200" rtl="0" eaLnBrk="1" fontAlgn="auto" latinLnBrk="0" hangingPunct="0">
                        <a:lnSpc>
                          <a:spcPct val="100000"/>
                        </a:lnSpc>
                        <a:spcBef>
                          <a:spcPts val="0"/>
                        </a:spcBef>
                        <a:spcAft>
                          <a:spcPts val="0"/>
                        </a:spcAft>
                        <a:buClrTx/>
                        <a:buSzTx/>
                        <a:buFontTx/>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Impl-impl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 dt=1e-7, Schwarz </a:t>
                      </a: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=1e-6</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Impl-impl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 dt=1e-7, Schwarz </a:t>
                      </a: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=1e-10</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Impl-impl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 dt=1e-7, Schwarz </a:t>
                      </a: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=1e-15</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Expl-impl</a:t>
                      </a: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dt=1e-7</a:t>
                      </a:r>
                    </a:p>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Schwarz </a:t>
                      </a:r>
                    </a:p>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=1e-6</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Expl-impl</a:t>
                      </a: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dt=1e-8</a:t>
                      </a:r>
                    </a:p>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Schwarz </a:t>
                      </a:r>
                    </a:p>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=1e-6</a:t>
                      </a:r>
                    </a:p>
                  </a:txBody>
                  <a:tcPr>
                    <a:solidFill>
                      <a:schemeClr val="bg1"/>
                    </a:solidFill>
                  </a:tcPr>
                </a:tc>
                <a:extLst>
                  <a:ext uri="{0D108BD9-81ED-4DB2-BD59-A6C34878D82A}">
                    <a16:rowId xmlns:a16="http://schemas.microsoft.com/office/drawing/2014/main" val="3113766870"/>
                  </a:ext>
                </a:extLst>
              </a:tr>
              <a:tr h="293760">
                <a:tc>
                  <a:txBody>
                    <a:bodyPr/>
                    <a:lstStyle/>
                    <a:p>
                      <a:pPr marL="0" marR="0" lvl="0" indent="0" algn="ctr" hangingPunct="0">
                        <a:lnSpc>
                          <a:spcPct val="100000"/>
                        </a:lnSpc>
                        <a:spcBef>
                          <a:spcPts val="0"/>
                        </a:spcBef>
                        <a:spcAft>
                          <a:spcPts val="0"/>
                        </a:spcAft>
                        <a:buNone/>
                        <a:tabLst/>
                        <a:defRPr/>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Hex-Hex</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3 / 2.23</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a:ln>
                            <a:noFill/>
                          </a:ln>
                          <a:solidFill>
                            <a:schemeClr val="tx1"/>
                          </a:solidFill>
                          <a:latin typeface="Calibri" panose="020F0502020204030204" pitchFamily="34" charset="0"/>
                          <a:ea typeface="Source Han Sans CN" pitchFamily="2"/>
                          <a:cs typeface="Calibri" panose="020F0502020204030204" pitchFamily="34" charset="0"/>
                        </a:rPr>
                        <a:t>3 / 2.08</a:t>
                      </a:r>
                    </a:p>
                  </a:txBody>
                  <a:tcPr>
                    <a:noFill/>
                  </a:tcPr>
                </a:tc>
                <a:tc>
                  <a:txBody>
                    <a:bodyPr/>
                    <a:lstStyle/>
                    <a:p>
                      <a:pPr marL="0" marR="0" lvl="0" indent="0" algn="ctr" hangingPunct="0">
                        <a:lnSpc>
                          <a:spcPct val="100000"/>
                        </a:lnSpc>
                        <a:spcBef>
                          <a:spcPts val="0"/>
                        </a:spcBef>
                        <a:spcAft>
                          <a:spcPts val="0"/>
                        </a:spcAft>
                        <a:buNone/>
                        <a:tabLst/>
                        <a:defRPr sz="1400"/>
                      </a:pP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4 / 2.83</a:t>
                      </a:r>
                    </a:p>
                  </a:txBody>
                  <a:tcPr>
                    <a:no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2 / 2.0</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extLst>
                  <a:ext uri="{0D108BD9-81ED-4DB2-BD59-A6C34878D82A}">
                    <a16:rowId xmlns:a16="http://schemas.microsoft.com/office/drawing/2014/main" val="3544895156"/>
                  </a:ext>
                </a:extLst>
              </a:tr>
              <a:tr h="293760">
                <a:tc>
                  <a:txBody>
                    <a:bodyPr/>
                    <a:lstStyle/>
                    <a:p>
                      <a:pPr marL="0" marR="0" lvl="0" indent="0" algn="ctr" hangingPunct="0">
                        <a:lnSpc>
                          <a:spcPct val="100000"/>
                        </a:lnSpc>
                        <a:spcBef>
                          <a:spcPts val="0"/>
                        </a:spcBef>
                        <a:spcAft>
                          <a:spcPts val="0"/>
                        </a:spcAft>
                        <a:buNone/>
                        <a:tabLst/>
                        <a:defRPr/>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Tet-Hex</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txBody>
                  <a:tcP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solidFill>
                      <a:schemeClr val="bg1"/>
                    </a:solidFill>
                  </a:tcPr>
                </a:tc>
                <a:tc>
                  <a:txBody>
                    <a:bodyPr/>
                    <a:lstStyle/>
                    <a:p>
                      <a:pPr marL="0" marR="0" indent="0" algn="ctr" hangingPunct="0">
                        <a:lnSpc>
                          <a:spcPct val="100000"/>
                        </a:lnSpc>
                        <a:spcBef>
                          <a:spcPts val="0"/>
                        </a:spcBef>
                        <a:spcAft>
                          <a:spcPts val="0"/>
                        </a:spcAft>
                        <a:tabLst/>
                      </a:pPr>
                      <a:r>
                        <a:rPr lang="en-US" sz="1600" b="0" i="0" u="none" strike="noStrike" kern="1200" cap="none" dirty="0">
                          <a:ln>
                            <a:noFill/>
                          </a:ln>
                          <a:latin typeface="Calibri" panose="020F0502020204030204" pitchFamily="34" charset="0"/>
                          <a:cs typeface="Calibri" panose="020F0502020204030204" pitchFamily="34" charset="0"/>
                        </a:rPr>
                        <a:t>2 / 2.0</a:t>
                      </a:r>
                    </a:p>
                  </a:txBody>
                  <a:tcP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extLst>
                  <a:ext uri="{0D108BD9-81ED-4DB2-BD59-A6C34878D82A}">
                    <a16:rowId xmlns:a16="http://schemas.microsoft.com/office/drawing/2014/main" val="3047504344"/>
                  </a:ext>
                </a:extLst>
              </a:tr>
              <a:tr h="293760">
                <a:tc>
                  <a:txBody>
                    <a:bodyPr/>
                    <a:lstStyle/>
                    <a:p>
                      <a:pPr marL="0" marR="0" lvl="0" indent="0" algn="ctr" hangingPunct="0">
                        <a:lnSpc>
                          <a:spcPct val="100000"/>
                        </a:lnSpc>
                        <a:spcBef>
                          <a:spcPts val="0"/>
                        </a:spcBef>
                        <a:spcAft>
                          <a:spcPts val="0"/>
                        </a:spcAft>
                        <a:buNone/>
                        <a:tabLst/>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Nonconformal Hex-Hex </a:t>
                      </a:r>
                    </a:p>
                  </a:txBody>
                  <a:tcP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tc>
                  <a:txBody>
                    <a:bodyPr/>
                    <a:lstStyle/>
                    <a:p>
                      <a:pPr marL="0" marR="0" indent="0" algn="ctr" hangingPunct="0">
                        <a:lnSpc>
                          <a:spcPct val="100000"/>
                        </a:lnSpc>
                        <a:spcBef>
                          <a:spcPts val="0"/>
                        </a:spcBef>
                        <a:spcAft>
                          <a:spcPts val="0"/>
                        </a:spcAft>
                        <a:tabLst/>
                      </a:pPr>
                      <a:r>
                        <a:rPr lang="en-US" sz="1600" b="0" i="0" u="none" strike="noStrike" kern="1200" cap="none" dirty="0">
                          <a:ln>
                            <a:noFill/>
                          </a:ln>
                          <a:latin typeface="Calibri" panose="020F0502020204030204" pitchFamily="34" charset="0"/>
                          <a:cs typeface="Calibri" panose="020F0502020204030204" pitchFamily="34" charset="0"/>
                        </a:rPr>
                        <a:t>2 / 2.0</a:t>
                      </a:r>
                    </a:p>
                  </a:txBody>
                  <a:tcPr>
                    <a:noFill/>
                  </a:tcPr>
                </a:tc>
                <a:tc>
                  <a:txBody>
                    <a:bodyPr/>
                    <a:lstStyle/>
                    <a:p>
                      <a:pPr marL="0" marR="0" lvl="0" indent="0" algn="ctr" defTabSz="457200" rtl="0" eaLnBrk="1" fontAlgn="auto" latinLnBrk="0" hangingPunct="0">
                        <a:lnSpc>
                          <a:spcPct val="100000"/>
                        </a:lnSpc>
                        <a:spcBef>
                          <a:spcPts val="0"/>
                        </a:spcBef>
                        <a:spcAft>
                          <a:spcPts val="0"/>
                        </a:spcAft>
                        <a:buClrTx/>
                        <a:buSzTx/>
                        <a:buFontTx/>
                        <a:buNone/>
                        <a:tabLst/>
                        <a:defRPr/>
                      </a:pPr>
                      <a:r>
                        <a:rPr lang="en-US" sz="1600" b="0" i="0" u="none" strike="noStrike" kern="1200" cap="none" dirty="0">
                          <a:ln>
                            <a:noFill/>
                          </a:ln>
                          <a:latin typeface="Calibri" panose="020F0502020204030204" pitchFamily="34" charset="0"/>
                          <a:cs typeface="Calibri" panose="020F0502020204030204" pitchFamily="34" charset="0"/>
                        </a:rPr>
                        <a:t>3 / 2.36</a:t>
                      </a:r>
                    </a:p>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no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tc>
                  <a:txBody>
                    <a:bodyPr/>
                    <a:lstStyle/>
                    <a:p>
                      <a:pPr marL="0" marR="0" indent="0" algn="ctr" hangingPunct="0">
                        <a:lnSpc>
                          <a:spcPct val="100000"/>
                        </a:lnSpc>
                        <a:spcBef>
                          <a:spcPts val="0"/>
                        </a:spcBef>
                        <a:spcAft>
                          <a:spcPts val="0"/>
                        </a:spcAft>
                        <a:tabLst/>
                      </a:pPr>
                      <a:r>
                        <a:rPr lang="en-US" sz="1600" b="0" i="0" u="none" strike="noStrike" kern="1200" cap="none" dirty="0">
                          <a:ln>
                            <a:noFill/>
                          </a:ln>
                          <a:latin typeface="Calibri" panose="020F0502020204030204" pitchFamily="34" charset="0"/>
                          <a:cs typeface="Calibri" panose="020F0502020204030204" pitchFamily="34" charset="0"/>
                        </a:rPr>
                        <a:t>2 / 2.0</a:t>
                      </a:r>
                    </a:p>
                  </a:txBody>
                  <a:tcPr>
                    <a:lnBlToTr w="12700" cap="flat" cmpd="sng" algn="ctr">
                      <a:noFill/>
                      <a:prstDash val="solid"/>
                      <a:round/>
                      <a:headEnd type="none" w="med" len="med"/>
                      <a:tailEnd type="none" w="med" len="med"/>
                    </a:lnBlToTr>
                    <a:solidFill>
                      <a:schemeClr val="bg1"/>
                    </a:solidFill>
                  </a:tcPr>
                </a:tc>
                <a:tc>
                  <a:txBody>
                    <a:bodyPr/>
                    <a:lstStyle/>
                    <a:p>
                      <a:pPr marL="0" marR="0" indent="0" algn="ctr" hangingPunct="0">
                        <a:lnSpc>
                          <a:spcPct val="100000"/>
                        </a:lnSpc>
                        <a:spcBef>
                          <a:spcPts val="0"/>
                        </a:spcBef>
                        <a:spcAft>
                          <a:spcPts val="0"/>
                        </a:spcAft>
                        <a:tabLst/>
                      </a:pPr>
                      <a:r>
                        <a:rPr lang="en-US" sz="1600" b="0" i="0" u="none" strike="noStrike" kern="1200" cap="none" dirty="0">
                          <a:ln>
                            <a:noFill/>
                          </a:ln>
                          <a:latin typeface="Calibri" panose="020F0502020204030204" pitchFamily="34" charset="0"/>
                          <a:cs typeface="Calibri" panose="020F0502020204030204" pitchFamily="34" charset="0"/>
                        </a:rPr>
                        <a:t>2 / 1.54</a:t>
                      </a:r>
                    </a:p>
                  </a:txBody>
                  <a:tcPr>
                    <a:solidFill>
                      <a:schemeClr val="bg1"/>
                    </a:solidFill>
                  </a:tcPr>
                </a:tc>
                <a:extLst>
                  <a:ext uri="{0D108BD9-81ED-4DB2-BD59-A6C34878D82A}">
                    <a16:rowId xmlns:a16="http://schemas.microsoft.com/office/drawing/2014/main" val="2024955350"/>
                  </a:ext>
                </a:extLst>
              </a:tr>
            </a:tbl>
          </a:graphicData>
        </a:graphic>
      </p:graphicFrame>
      <p:sp>
        <p:nvSpPr>
          <p:cNvPr id="7" name="TextBox 6">
            <a:extLst>
              <a:ext uri="{FF2B5EF4-FFF2-40B4-BE49-F238E27FC236}">
                <a16:creationId xmlns:a16="http://schemas.microsoft.com/office/drawing/2014/main" id="{958138A0-C522-4709-B383-10D3A1A3E300}"/>
              </a:ext>
            </a:extLst>
          </p:cNvPr>
          <p:cNvSpPr txBox="1"/>
          <p:nvPr/>
        </p:nvSpPr>
        <p:spPr>
          <a:xfrm>
            <a:off x="4128380" y="4590107"/>
            <a:ext cx="3367889" cy="1200329"/>
          </a:xfrm>
          <a:prstGeom prst="rect">
            <a:avLst/>
          </a:prstGeom>
          <a:noFill/>
          <a:ln>
            <a:solidFill>
              <a:schemeClr val="tx1"/>
            </a:solidFill>
          </a:ln>
        </p:spPr>
        <p:txBody>
          <a:bodyPr wrap="square" rtlCol="0">
            <a:spAutoFit/>
          </a:bodyPr>
          <a:lstStyle/>
          <a:p>
            <a:pPr algn="ctr"/>
            <a:r>
              <a:rPr lang="en-US" b="1" i="1" dirty="0">
                <a:latin typeface="Calibri" panose="020F0502020204030204" pitchFamily="34" charset="0"/>
                <a:cs typeface="Calibri" panose="020F0502020204030204" pitchFamily="34" charset="0"/>
              </a:rPr>
              <a:t>Left:</a:t>
            </a:r>
            <a:r>
              <a:rPr lang="en-US" dirty="0">
                <a:latin typeface="Calibri" panose="020F0502020204030204" pitchFamily="34" charset="0"/>
                <a:cs typeface="Calibri" panose="020F0502020204030204" pitchFamily="34" charset="0"/>
              </a:rPr>
              <a:t> time vs. # Schwarz iterations (per time step) – behavior is as expected given nature of solution/domain decomposition</a:t>
            </a:r>
          </a:p>
        </p:txBody>
      </p:sp>
    </p:spTree>
    <p:extLst>
      <p:ext uri="{BB962C8B-B14F-4D97-AF65-F5344CB8AC3E}">
        <p14:creationId xmlns:p14="http://schemas.microsoft.com/office/powerpoint/2010/main" val="742778907"/>
      </p:ext>
    </p:extLst>
  </p:cSld>
  <p:clrMapOvr>
    <a:masterClrMapping/>
  </p:clrMapOvr>
</p:sld>
</file>

<file path=ppt/slides/slide1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TextShape 1">
            <a:extLst>
              <a:ext uri="{FF2B5EF4-FFF2-40B4-BE49-F238E27FC236}">
                <a16:creationId xmlns:a16="http://schemas.microsoft.com/office/drawing/2014/main" id="{32588A04-7FA1-42D9-9DAE-80696F58929F}"/>
              </a:ext>
            </a:extLst>
          </p:cNvPr>
          <p:cNvSpPr txBox="1"/>
          <p:nvPr/>
        </p:nvSpPr>
        <p:spPr>
          <a:xfrm>
            <a:off x="269202" y="-168315"/>
            <a:ext cx="8333259" cy="1142640"/>
          </a:xfrm>
          <a:prstGeom prst="rect">
            <a:avLst/>
          </a:prstGeom>
          <a:solidFill>
            <a:schemeClr val="bg1"/>
          </a:solidFill>
          <a:ln>
            <a:noFill/>
          </a:ln>
        </p:spPr>
        <p:txBody>
          <a:bodyPr lIns="0" tIns="0" rIns="0" bIns="0" anchor="ctr"/>
          <a:lstStyle/>
          <a:p>
            <a:r>
              <a:rPr lang="en-US" sz="3600" dirty="0">
                <a:latin typeface="Calibri"/>
              </a:rPr>
              <a:t>Appendix: Some Schwarz Performance Data</a:t>
            </a:r>
            <a:endParaRPr sz="3600" dirty="0"/>
          </a:p>
        </p:txBody>
      </p:sp>
      <p:pic>
        <p:nvPicPr>
          <p:cNvPr id="13" name="Picture 12" descr="albany_90.png">
            <a:extLst>
              <a:ext uri="{FF2B5EF4-FFF2-40B4-BE49-F238E27FC236}">
                <a16:creationId xmlns:a16="http://schemas.microsoft.com/office/drawing/2014/main" id="{D3FAB41C-8C80-4DB2-B1E7-1AC5FE8DD440}"/>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7853952" y="813576"/>
            <a:ext cx="1134967" cy="590446"/>
          </a:xfrm>
          <a:prstGeom prst="rect">
            <a:avLst/>
          </a:prstGeom>
        </p:spPr>
      </p:pic>
      <p:pic>
        <p:nvPicPr>
          <p:cNvPr id="4" name="Picture 3">
            <a:extLst>
              <a:ext uri="{FF2B5EF4-FFF2-40B4-BE49-F238E27FC236}">
                <a16:creationId xmlns:a16="http://schemas.microsoft.com/office/drawing/2014/main" id="{57CEB48C-3FDB-4BE8-9697-66FD8D1AA796}"/>
              </a:ext>
            </a:extLst>
          </p:cNvPr>
          <p:cNvPicPr>
            <a:picLocks noChangeAspect="1"/>
          </p:cNvPicPr>
          <p:nvPr/>
        </p:nvPicPr>
        <p:blipFill>
          <a:blip r:embed="rId3"/>
          <a:stretch>
            <a:fillRect/>
          </a:stretch>
        </p:blipFill>
        <p:spPr>
          <a:xfrm>
            <a:off x="80388" y="3615360"/>
            <a:ext cx="3701027" cy="2775771"/>
          </a:xfrm>
          <a:prstGeom prst="rect">
            <a:avLst/>
          </a:prstGeom>
        </p:spPr>
      </p:pic>
      <p:sp>
        <p:nvSpPr>
          <p:cNvPr id="10" name="TextBox 9">
            <a:extLst>
              <a:ext uri="{FF2B5EF4-FFF2-40B4-BE49-F238E27FC236}">
                <a16:creationId xmlns:a16="http://schemas.microsoft.com/office/drawing/2014/main" id="{6A58B7F4-659C-404D-B4E3-139547E76EEB}"/>
              </a:ext>
            </a:extLst>
          </p:cNvPr>
          <p:cNvSpPr txBox="1"/>
          <p:nvPr/>
        </p:nvSpPr>
        <p:spPr>
          <a:xfrm>
            <a:off x="269203" y="749191"/>
            <a:ext cx="4185102" cy="369332"/>
          </a:xfrm>
          <a:prstGeom prst="rect">
            <a:avLst/>
          </a:prstGeom>
          <a:noFill/>
        </p:spPr>
        <p:txBody>
          <a:bodyPr wrap="square" rtlCol="0">
            <a:spAutoFit/>
          </a:bodyPr>
          <a:lstStyle/>
          <a:p>
            <a:r>
              <a:rPr lang="en-US" b="1" dirty="0">
                <a:latin typeface="Calibri" panose="020F0502020204030204" pitchFamily="34" charset="0"/>
                <a:cs typeface="Calibri" panose="020F0502020204030204" pitchFamily="34" charset="0"/>
              </a:rPr>
              <a:t>Max / Avg # Schwarz iterations during run</a:t>
            </a:r>
          </a:p>
        </p:txBody>
      </p:sp>
      <p:graphicFrame>
        <p:nvGraphicFramePr>
          <p:cNvPr id="6" name="Table 5">
            <a:extLst>
              <a:ext uri="{FF2B5EF4-FFF2-40B4-BE49-F238E27FC236}">
                <a16:creationId xmlns:a16="http://schemas.microsoft.com/office/drawing/2014/main" id="{CC33DB1D-D39C-4E80-9D99-11E8B9DDB821}"/>
              </a:ext>
            </a:extLst>
          </p:cNvPr>
          <p:cNvGraphicFramePr>
            <a:graphicFrameLocks noGrp="1"/>
          </p:cNvGraphicFramePr>
          <p:nvPr/>
        </p:nvGraphicFramePr>
        <p:xfrm>
          <a:off x="457663" y="1298880"/>
          <a:ext cx="7851044" cy="2316480"/>
        </p:xfrm>
        <a:graphic>
          <a:graphicData uri="http://schemas.openxmlformats.org/drawingml/2006/table">
            <a:tbl>
              <a:tblPr firstRow="1" bandRow="1"/>
              <a:tblGrid>
                <a:gridCol w="1387732">
                  <a:extLst>
                    <a:ext uri="{9D8B030D-6E8A-4147-A177-3AD203B41FA5}">
                      <a16:colId xmlns:a16="http://schemas.microsoft.com/office/drawing/2014/main" val="4185053729"/>
                    </a:ext>
                  </a:extLst>
                </a:gridCol>
                <a:gridCol w="1118321">
                  <a:extLst>
                    <a:ext uri="{9D8B030D-6E8A-4147-A177-3AD203B41FA5}">
                      <a16:colId xmlns:a16="http://schemas.microsoft.com/office/drawing/2014/main" val="2307892547"/>
                    </a:ext>
                  </a:extLst>
                </a:gridCol>
                <a:gridCol w="1081733">
                  <a:extLst>
                    <a:ext uri="{9D8B030D-6E8A-4147-A177-3AD203B41FA5}">
                      <a16:colId xmlns:a16="http://schemas.microsoft.com/office/drawing/2014/main" val="4166987767"/>
                    </a:ext>
                  </a:extLst>
                </a:gridCol>
                <a:gridCol w="1163853">
                  <a:extLst>
                    <a:ext uri="{9D8B030D-6E8A-4147-A177-3AD203B41FA5}">
                      <a16:colId xmlns:a16="http://schemas.microsoft.com/office/drawing/2014/main" val="3268236865"/>
                    </a:ext>
                  </a:extLst>
                </a:gridCol>
                <a:gridCol w="1163853">
                  <a:extLst>
                    <a:ext uri="{9D8B030D-6E8A-4147-A177-3AD203B41FA5}">
                      <a16:colId xmlns:a16="http://schemas.microsoft.com/office/drawing/2014/main" val="1774679426"/>
                    </a:ext>
                  </a:extLst>
                </a:gridCol>
                <a:gridCol w="989120">
                  <a:extLst>
                    <a:ext uri="{9D8B030D-6E8A-4147-A177-3AD203B41FA5}">
                      <a16:colId xmlns:a16="http://schemas.microsoft.com/office/drawing/2014/main" val="4130443307"/>
                    </a:ext>
                  </a:extLst>
                </a:gridCol>
                <a:gridCol w="946432">
                  <a:extLst>
                    <a:ext uri="{9D8B030D-6E8A-4147-A177-3AD203B41FA5}">
                      <a16:colId xmlns:a16="http://schemas.microsoft.com/office/drawing/2014/main" val="401277875"/>
                    </a:ext>
                  </a:extLst>
                </a:gridCol>
              </a:tblGrid>
              <a:tr h="493560">
                <a:tc>
                  <a:txBody>
                    <a:bodyPr/>
                    <a:lstStyle/>
                    <a:p>
                      <a:pPr marL="0" marR="0" indent="0" algn="ctr" hangingPunct="0">
                        <a:lnSpc>
                          <a:spcPct val="100000"/>
                        </a:lnSpc>
                        <a:spcBef>
                          <a:spcPts val="0"/>
                        </a:spcBef>
                        <a:spcAft>
                          <a:spcPts val="0"/>
                        </a:spcAft>
                        <a:tabLst/>
                      </a:pPr>
                      <a:endParaRPr lang="en-US" sz="1600" b="0" i="0" u="none" strike="noStrike" kern="1200" cap="none">
                        <a:ln>
                          <a:noFill/>
                        </a:ln>
                        <a:latin typeface="Calibri" panose="020F0502020204030204" pitchFamily="34" charset="0"/>
                        <a:cs typeface="Calibri" panose="020F0502020204030204" pitchFamily="34" charset="0"/>
                      </a:endParaRP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Impl-impl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 dt=1e-6,  Schwarz </a:t>
                      </a: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=1e-6</a:t>
                      </a:r>
                    </a:p>
                  </a:txBody>
                  <a:tcPr>
                    <a:solidFill>
                      <a:schemeClr val="bg1"/>
                    </a:solidFill>
                  </a:tcPr>
                </a:tc>
                <a:tc>
                  <a:txBody>
                    <a:bodyPr/>
                    <a:lstStyle/>
                    <a:p>
                      <a:pPr marL="0" marR="0" lvl="0" indent="0" algn="ctr" defTabSz="457200" rtl="0" eaLnBrk="1" fontAlgn="auto" latinLnBrk="0" hangingPunct="0">
                        <a:lnSpc>
                          <a:spcPct val="100000"/>
                        </a:lnSpc>
                        <a:spcBef>
                          <a:spcPts val="0"/>
                        </a:spcBef>
                        <a:spcAft>
                          <a:spcPts val="0"/>
                        </a:spcAft>
                        <a:buClrTx/>
                        <a:buSzTx/>
                        <a:buFontTx/>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Impl-impl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 dt=1e-7, Schwarz </a:t>
                      </a: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=1e-6</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Impl-impl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 dt=1e-7, Schwarz </a:t>
                      </a: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=1e-10</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Impl-impl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 dt=1e-7, Schwarz </a:t>
                      </a: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=1e-15</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Expl-impl</a:t>
                      </a: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dt=1e-7</a:t>
                      </a:r>
                    </a:p>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Schwarz </a:t>
                      </a:r>
                    </a:p>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=1e-6</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Expl-impl</a:t>
                      </a: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dt=1e-8</a:t>
                      </a:r>
                    </a:p>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Schwarz </a:t>
                      </a:r>
                    </a:p>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=1e-6</a:t>
                      </a:r>
                    </a:p>
                  </a:txBody>
                  <a:tcPr>
                    <a:solidFill>
                      <a:schemeClr val="bg1"/>
                    </a:solidFill>
                  </a:tcPr>
                </a:tc>
                <a:extLst>
                  <a:ext uri="{0D108BD9-81ED-4DB2-BD59-A6C34878D82A}">
                    <a16:rowId xmlns:a16="http://schemas.microsoft.com/office/drawing/2014/main" val="3113766870"/>
                  </a:ext>
                </a:extLst>
              </a:tr>
              <a:tr h="293760">
                <a:tc>
                  <a:txBody>
                    <a:bodyPr/>
                    <a:lstStyle/>
                    <a:p>
                      <a:pPr marL="0" marR="0" lvl="0" indent="0" algn="ctr" hangingPunct="0">
                        <a:lnSpc>
                          <a:spcPct val="100000"/>
                        </a:lnSpc>
                        <a:spcBef>
                          <a:spcPts val="0"/>
                        </a:spcBef>
                        <a:spcAft>
                          <a:spcPts val="0"/>
                        </a:spcAft>
                        <a:buNone/>
                        <a:tabLst/>
                        <a:defRPr/>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Hex-Hex</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3 / 2.23</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a:ln>
                            <a:noFill/>
                          </a:ln>
                          <a:solidFill>
                            <a:schemeClr val="tx1"/>
                          </a:solidFill>
                          <a:latin typeface="Calibri" panose="020F0502020204030204" pitchFamily="34" charset="0"/>
                          <a:ea typeface="Source Han Sans CN" pitchFamily="2"/>
                          <a:cs typeface="Calibri" panose="020F0502020204030204" pitchFamily="34" charset="0"/>
                        </a:rPr>
                        <a:t>3 / 2.08</a:t>
                      </a:r>
                    </a:p>
                  </a:txBody>
                  <a:tcPr>
                    <a:noFill/>
                  </a:tcPr>
                </a:tc>
                <a:tc>
                  <a:txBody>
                    <a:bodyPr/>
                    <a:lstStyle/>
                    <a:p>
                      <a:pPr marL="0" marR="0" lvl="0" indent="0" algn="ctr" hangingPunct="0">
                        <a:lnSpc>
                          <a:spcPct val="100000"/>
                        </a:lnSpc>
                        <a:spcBef>
                          <a:spcPts val="0"/>
                        </a:spcBef>
                        <a:spcAft>
                          <a:spcPts val="0"/>
                        </a:spcAft>
                        <a:buNone/>
                        <a:tabLst/>
                        <a:defRPr sz="1400"/>
                      </a:pP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4 / 2.83</a:t>
                      </a:r>
                    </a:p>
                  </a:txBody>
                  <a:tcPr>
                    <a:no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2 / 2.0</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extLst>
                  <a:ext uri="{0D108BD9-81ED-4DB2-BD59-A6C34878D82A}">
                    <a16:rowId xmlns:a16="http://schemas.microsoft.com/office/drawing/2014/main" val="3544895156"/>
                  </a:ext>
                </a:extLst>
              </a:tr>
              <a:tr h="293760">
                <a:tc>
                  <a:txBody>
                    <a:bodyPr/>
                    <a:lstStyle/>
                    <a:p>
                      <a:pPr marL="0" marR="0" lvl="0" indent="0" algn="ctr" hangingPunct="0">
                        <a:lnSpc>
                          <a:spcPct val="100000"/>
                        </a:lnSpc>
                        <a:spcBef>
                          <a:spcPts val="0"/>
                        </a:spcBef>
                        <a:spcAft>
                          <a:spcPts val="0"/>
                        </a:spcAft>
                        <a:buNone/>
                        <a:tabLst/>
                        <a:defRPr/>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Tet-Hex</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txBody>
                  <a:tcP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solidFill>
                      <a:schemeClr val="bg1"/>
                    </a:solidFill>
                  </a:tcPr>
                </a:tc>
                <a:tc>
                  <a:txBody>
                    <a:bodyPr/>
                    <a:lstStyle/>
                    <a:p>
                      <a:pPr marL="0" marR="0" indent="0" algn="ctr" hangingPunct="0">
                        <a:lnSpc>
                          <a:spcPct val="100000"/>
                        </a:lnSpc>
                        <a:spcBef>
                          <a:spcPts val="0"/>
                        </a:spcBef>
                        <a:spcAft>
                          <a:spcPts val="0"/>
                        </a:spcAft>
                        <a:tabLst/>
                      </a:pPr>
                      <a:r>
                        <a:rPr lang="en-US" sz="1600" b="0" i="0" u="none" strike="noStrike" kern="1200" cap="none" dirty="0">
                          <a:ln>
                            <a:noFill/>
                          </a:ln>
                          <a:latin typeface="Calibri" panose="020F0502020204030204" pitchFamily="34" charset="0"/>
                          <a:cs typeface="Calibri" panose="020F0502020204030204" pitchFamily="34" charset="0"/>
                        </a:rPr>
                        <a:t>2 / 2.0</a:t>
                      </a:r>
                    </a:p>
                  </a:txBody>
                  <a:tcP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extLst>
                  <a:ext uri="{0D108BD9-81ED-4DB2-BD59-A6C34878D82A}">
                    <a16:rowId xmlns:a16="http://schemas.microsoft.com/office/drawing/2014/main" val="3047504344"/>
                  </a:ext>
                </a:extLst>
              </a:tr>
              <a:tr h="293760">
                <a:tc>
                  <a:txBody>
                    <a:bodyPr/>
                    <a:lstStyle/>
                    <a:p>
                      <a:pPr marL="0" marR="0" lvl="0" indent="0" algn="ctr" hangingPunct="0">
                        <a:lnSpc>
                          <a:spcPct val="100000"/>
                        </a:lnSpc>
                        <a:spcBef>
                          <a:spcPts val="0"/>
                        </a:spcBef>
                        <a:spcAft>
                          <a:spcPts val="0"/>
                        </a:spcAft>
                        <a:buNone/>
                        <a:tabLst/>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Nonconformal Hex-Hex </a:t>
                      </a:r>
                    </a:p>
                  </a:txBody>
                  <a:tcP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tc>
                  <a:txBody>
                    <a:bodyPr/>
                    <a:lstStyle/>
                    <a:p>
                      <a:pPr marL="0" marR="0" indent="0" algn="ctr" hangingPunct="0">
                        <a:lnSpc>
                          <a:spcPct val="100000"/>
                        </a:lnSpc>
                        <a:spcBef>
                          <a:spcPts val="0"/>
                        </a:spcBef>
                        <a:spcAft>
                          <a:spcPts val="0"/>
                        </a:spcAft>
                        <a:tabLst/>
                      </a:pPr>
                      <a:r>
                        <a:rPr lang="en-US" sz="1600" b="0" i="0" u="none" strike="noStrike" kern="1200" cap="none" dirty="0">
                          <a:ln>
                            <a:noFill/>
                          </a:ln>
                          <a:latin typeface="Calibri" panose="020F0502020204030204" pitchFamily="34" charset="0"/>
                          <a:cs typeface="Calibri" panose="020F0502020204030204" pitchFamily="34" charset="0"/>
                        </a:rPr>
                        <a:t>2 / 2.0</a:t>
                      </a:r>
                    </a:p>
                  </a:txBody>
                  <a:tcPr>
                    <a:noFill/>
                  </a:tcPr>
                </a:tc>
                <a:tc>
                  <a:txBody>
                    <a:bodyPr/>
                    <a:lstStyle/>
                    <a:p>
                      <a:pPr marL="0" marR="0" lvl="0" indent="0" algn="ctr" defTabSz="457200" rtl="0" eaLnBrk="1" fontAlgn="auto" latinLnBrk="0" hangingPunct="0">
                        <a:lnSpc>
                          <a:spcPct val="100000"/>
                        </a:lnSpc>
                        <a:spcBef>
                          <a:spcPts val="0"/>
                        </a:spcBef>
                        <a:spcAft>
                          <a:spcPts val="0"/>
                        </a:spcAft>
                        <a:buClrTx/>
                        <a:buSzTx/>
                        <a:buFontTx/>
                        <a:buNone/>
                        <a:tabLst/>
                        <a:defRPr/>
                      </a:pPr>
                      <a:r>
                        <a:rPr lang="en-US" sz="1600" b="0" i="0" u="none" strike="noStrike" kern="1200" cap="none" dirty="0">
                          <a:ln>
                            <a:noFill/>
                          </a:ln>
                          <a:latin typeface="Calibri" panose="020F0502020204030204" pitchFamily="34" charset="0"/>
                          <a:cs typeface="Calibri" panose="020F0502020204030204" pitchFamily="34" charset="0"/>
                        </a:rPr>
                        <a:t>3 / 2.36</a:t>
                      </a:r>
                    </a:p>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no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tc>
                  <a:txBody>
                    <a:bodyPr/>
                    <a:lstStyle/>
                    <a:p>
                      <a:pPr marL="0" marR="0" indent="0" algn="ctr" hangingPunct="0">
                        <a:lnSpc>
                          <a:spcPct val="100000"/>
                        </a:lnSpc>
                        <a:spcBef>
                          <a:spcPts val="0"/>
                        </a:spcBef>
                        <a:spcAft>
                          <a:spcPts val="0"/>
                        </a:spcAft>
                        <a:tabLst/>
                      </a:pPr>
                      <a:r>
                        <a:rPr lang="en-US" sz="1600" b="0" i="0" u="none" strike="noStrike" kern="1200" cap="none" dirty="0">
                          <a:ln>
                            <a:noFill/>
                          </a:ln>
                          <a:latin typeface="Calibri" panose="020F0502020204030204" pitchFamily="34" charset="0"/>
                          <a:cs typeface="Calibri" panose="020F0502020204030204" pitchFamily="34" charset="0"/>
                        </a:rPr>
                        <a:t>2 / 2.0</a:t>
                      </a:r>
                    </a:p>
                  </a:txBody>
                  <a:tcPr>
                    <a:lnBlToTr w="12700" cap="flat" cmpd="sng" algn="ctr">
                      <a:noFill/>
                      <a:prstDash val="solid"/>
                      <a:round/>
                      <a:headEnd type="none" w="med" len="med"/>
                      <a:tailEnd type="none" w="med" len="med"/>
                    </a:lnBlToTr>
                    <a:solidFill>
                      <a:schemeClr val="bg1"/>
                    </a:solidFill>
                  </a:tcPr>
                </a:tc>
                <a:tc>
                  <a:txBody>
                    <a:bodyPr/>
                    <a:lstStyle/>
                    <a:p>
                      <a:pPr marL="0" marR="0" indent="0" algn="ctr" hangingPunct="0">
                        <a:lnSpc>
                          <a:spcPct val="100000"/>
                        </a:lnSpc>
                        <a:spcBef>
                          <a:spcPts val="0"/>
                        </a:spcBef>
                        <a:spcAft>
                          <a:spcPts val="0"/>
                        </a:spcAft>
                        <a:tabLst/>
                      </a:pPr>
                      <a:r>
                        <a:rPr lang="en-US" sz="1600" b="0" i="0" u="none" strike="noStrike" kern="1200" cap="none" dirty="0">
                          <a:ln>
                            <a:noFill/>
                          </a:ln>
                          <a:latin typeface="Calibri" panose="020F0502020204030204" pitchFamily="34" charset="0"/>
                          <a:cs typeface="Calibri" panose="020F0502020204030204" pitchFamily="34" charset="0"/>
                        </a:rPr>
                        <a:t>2 / 1.54</a:t>
                      </a:r>
                    </a:p>
                  </a:txBody>
                  <a:tcPr>
                    <a:solidFill>
                      <a:schemeClr val="bg1"/>
                    </a:solidFill>
                  </a:tcPr>
                </a:tc>
                <a:extLst>
                  <a:ext uri="{0D108BD9-81ED-4DB2-BD59-A6C34878D82A}">
                    <a16:rowId xmlns:a16="http://schemas.microsoft.com/office/drawing/2014/main" val="2024955350"/>
                  </a:ext>
                </a:extLst>
              </a:tr>
            </a:tbl>
          </a:graphicData>
        </a:graphic>
      </p:graphicFrame>
      <p:pic>
        <p:nvPicPr>
          <p:cNvPr id="8" name="Picture 7">
            <a:extLst>
              <a:ext uri="{FF2B5EF4-FFF2-40B4-BE49-F238E27FC236}">
                <a16:creationId xmlns:a16="http://schemas.microsoft.com/office/drawing/2014/main" id="{B73F8DB4-3C51-4EB5-B3D7-92B1ECC5F002}"/>
              </a:ext>
            </a:extLst>
          </p:cNvPr>
          <p:cNvPicPr>
            <a:picLocks noChangeAspect="1"/>
          </p:cNvPicPr>
          <p:nvPr/>
        </p:nvPicPr>
        <p:blipFill>
          <a:blip r:embed="rId4"/>
          <a:stretch>
            <a:fillRect/>
          </a:stretch>
        </p:blipFill>
        <p:spPr>
          <a:xfrm>
            <a:off x="4383185" y="3795717"/>
            <a:ext cx="3579132" cy="2593302"/>
          </a:xfrm>
          <a:prstGeom prst="rect">
            <a:avLst/>
          </a:prstGeom>
        </p:spPr>
      </p:pic>
      <p:cxnSp>
        <p:nvCxnSpPr>
          <p:cNvPr id="9" name="Straight Connector 8">
            <a:extLst>
              <a:ext uri="{FF2B5EF4-FFF2-40B4-BE49-F238E27FC236}">
                <a16:creationId xmlns:a16="http://schemas.microsoft.com/office/drawing/2014/main" id="{91A378F2-4A02-41AD-AC46-0B896D2C6914}"/>
              </a:ext>
            </a:extLst>
          </p:cNvPr>
          <p:cNvCxnSpPr/>
          <p:nvPr/>
        </p:nvCxnSpPr>
        <p:spPr>
          <a:xfrm>
            <a:off x="570368" y="3720438"/>
            <a:ext cx="0" cy="2505952"/>
          </a:xfrm>
          <a:prstGeom prst="line">
            <a:avLst/>
          </a:prstGeom>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532332199"/>
      </p:ext>
    </p:extLst>
  </p:cSld>
  <p:clrMapOvr>
    <a:masterClrMapping/>
  </p:clrMapOvr>
</p:sld>
</file>

<file path=ppt/slides/slide1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TextShape 1">
            <a:extLst>
              <a:ext uri="{FF2B5EF4-FFF2-40B4-BE49-F238E27FC236}">
                <a16:creationId xmlns:a16="http://schemas.microsoft.com/office/drawing/2014/main" id="{7B9BC47F-C60E-4A1C-AB34-D03B9C29D971}"/>
              </a:ext>
            </a:extLst>
          </p:cNvPr>
          <p:cNvSpPr txBox="1"/>
          <p:nvPr/>
        </p:nvSpPr>
        <p:spPr>
          <a:xfrm>
            <a:off x="269202" y="-168315"/>
            <a:ext cx="8333259" cy="1142640"/>
          </a:xfrm>
          <a:prstGeom prst="rect">
            <a:avLst/>
          </a:prstGeom>
          <a:solidFill>
            <a:schemeClr val="bg1"/>
          </a:solidFill>
          <a:ln>
            <a:noFill/>
          </a:ln>
        </p:spPr>
        <p:txBody>
          <a:bodyPr lIns="0" tIns="0" rIns="0" bIns="0" anchor="ctr"/>
          <a:lstStyle/>
          <a:p>
            <a:r>
              <a:rPr lang="en-US" sz="3600" dirty="0">
                <a:latin typeface="Calibri"/>
              </a:rPr>
              <a:t>Appendix: Some Schwarz Performance Data</a:t>
            </a:r>
            <a:endParaRPr sz="3600" dirty="0"/>
          </a:p>
        </p:txBody>
      </p:sp>
      <p:pic>
        <p:nvPicPr>
          <p:cNvPr id="14" name="Picture 13" descr="albany_90.png">
            <a:extLst>
              <a:ext uri="{FF2B5EF4-FFF2-40B4-BE49-F238E27FC236}">
                <a16:creationId xmlns:a16="http://schemas.microsoft.com/office/drawing/2014/main" id="{6454F7E8-79A8-4998-8E3D-900AF1C2C74F}"/>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7853952" y="813576"/>
            <a:ext cx="1134967" cy="590446"/>
          </a:xfrm>
          <a:prstGeom prst="rect">
            <a:avLst/>
          </a:prstGeom>
        </p:spPr>
      </p:pic>
      <p:pic>
        <p:nvPicPr>
          <p:cNvPr id="4" name="Picture 3">
            <a:extLst>
              <a:ext uri="{FF2B5EF4-FFF2-40B4-BE49-F238E27FC236}">
                <a16:creationId xmlns:a16="http://schemas.microsoft.com/office/drawing/2014/main" id="{57CEB48C-3FDB-4BE8-9697-66FD8D1AA796}"/>
              </a:ext>
            </a:extLst>
          </p:cNvPr>
          <p:cNvPicPr>
            <a:picLocks noChangeAspect="1"/>
          </p:cNvPicPr>
          <p:nvPr/>
        </p:nvPicPr>
        <p:blipFill>
          <a:blip r:embed="rId3"/>
          <a:stretch>
            <a:fillRect/>
          </a:stretch>
        </p:blipFill>
        <p:spPr>
          <a:xfrm>
            <a:off x="80388" y="3615360"/>
            <a:ext cx="3701027" cy="2775771"/>
          </a:xfrm>
          <a:prstGeom prst="rect">
            <a:avLst/>
          </a:prstGeom>
        </p:spPr>
      </p:pic>
      <p:sp>
        <p:nvSpPr>
          <p:cNvPr id="10" name="TextBox 9">
            <a:extLst>
              <a:ext uri="{FF2B5EF4-FFF2-40B4-BE49-F238E27FC236}">
                <a16:creationId xmlns:a16="http://schemas.microsoft.com/office/drawing/2014/main" id="{6A58B7F4-659C-404D-B4E3-139547E76EEB}"/>
              </a:ext>
            </a:extLst>
          </p:cNvPr>
          <p:cNvSpPr txBox="1"/>
          <p:nvPr/>
        </p:nvSpPr>
        <p:spPr>
          <a:xfrm>
            <a:off x="269203" y="749191"/>
            <a:ext cx="4185102" cy="369332"/>
          </a:xfrm>
          <a:prstGeom prst="rect">
            <a:avLst/>
          </a:prstGeom>
          <a:noFill/>
        </p:spPr>
        <p:txBody>
          <a:bodyPr wrap="square" rtlCol="0">
            <a:spAutoFit/>
          </a:bodyPr>
          <a:lstStyle/>
          <a:p>
            <a:r>
              <a:rPr lang="en-US" b="1" dirty="0">
                <a:latin typeface="Calibri" panose="020F0502020204030204" pitchFamily="34" charset="0"/>
                <a:cs typeface="Calibri" panose="020F0502020204030204" pitchFamily="34" charset="0"/>
              </a:rPr>
              <a:t>Max / Avg # Schwarz iterations during run</a:t>
            </a:r>
          </a:p>
        </p:txBody>
      </p:sp>
      <p:graphicFrame>
        <p:nvGraphicFramePr>
          <p:cNvPr id="6" name="Table 5">
            <a:extLst>
              <a:ext uri="{FF2B5EF4-FFF2-40B4-BE49-F238E27FC236}">
                <a16:creationId xmlns:a16="http://schemas.microsoft.com/office/drawing/2014/main" id="{CC33DB1D-D39C-4E80-9D99-11E8B9DDB821}"/>
              </a:ext>
            </a:extLst>
          </p:cNvPr>
          <p:cNvGraphicFramePr>
            <a:graphicFrameLocks noGrp="1"/>
          </p:cNvGraphicFramePr>
          <p:nvPr/>
        </p:nvGraphicFramePr>
        <p:xfrm>
          <a:off x="457663" y="1298880"/>
          <a:ext cx="7851044" cy="2316480"/>
        </p:xfrm>
        <a:graphic>
          <a:graphicData uri="http://schemas.openxmlformats.org/drawingml/2006/table">
            <a:tbl>
              <a:tblPr firstRow="1" bandRow="1"/>
              <a:tblGrid>
                <a:gridCol w="1387732">
                  <a:extLst>
                    <a:ext uri="{9D8B030D-6E8A-4147-A177-3AD203B41FA5}">
                      <a16:colId xmlns:a16="http://schemas.microsoft.com/office/drawing/2014/main" val="4185053729"/>
                    </a:ext>
                  </a:extLst>
                </a:gridCol>
                <a:gridCol w="1118321">
                  <a:extLst>
                    <a:ext uri="{9D8B030D-6E8A-4147-A177-3AD203B41FA5}">
                      <a16:colId xmlns:a16="http://schemas.microsoft.com/office/drawing/2014/main" val="2307892547"/>
                    </a:ext>
                  </a:extLst>
                </a:gridCol>
                <a:gridCol w="1081733">
                  <a:extLst>
                    <a:ext uri="{9D8B030D-6E8A-4147-A177-3AD203B41FA5}">
                      <a16:colId xmlns:a16="http://schemas.microsoft.com/office/drawing/2014/main" val="4166987767"/>
                    </a:ext>
                  </a:extLst>
                </a:gridCol>
                <a:gridCol w="1163853">
                  <a:extLst>
                    <a:ext uri="{9D8B030D-6E8A-4147-A177-3AD203B41FA5}">
                      <a16:colId xmlns:a16="http://schemas.microsoft.com/office/drawing/2014/main" val="3268236865"/>
                    </a:ext>
                  </a:extLst>
                </a:gridCol>
                <a:gridCol w="1163853">
                  <a:extLst>
                    <a:ext uri="{9D8B030D-6E8A-4147-A177-3AD203B41FA5}">
                      <a16:colId xmlns:a16="http://schemas.microsoft.com/office/drawing/2014/main" val="1774679426"/>
                    </a:ext>
                  </a:extLst>
                </a:gridCol>
                <a:gridCol w="989120">
                  <a:extLst>
                    <a:ext uri="{9D8B030D-6E8A-4147-A177-3AD203B41FA5}">
                      <a16:colId xmlns:a16="http://schemas.microsoft.com/office/drawing/2014/main" val="4130443307"/>
                    </a:ext>
                  </a:extLst>
                </a:gridCol>
                <a:gridCol w="946432">
                  <a:extLst>
                    <a:ext uri="{9D8B030D-6E8A-4147-A177-3AD203B41FA5}">
                      <a16:colId xmlns:a16="http://schemas.microsoft.com/office/drawing/2014/main" val="401277875"/>
                    </a:ext>
                  </a:extLst>
                </a:gridCol>
              </a:tblGrid>
              <a:tr h="493560">
                <a:tc>
                  <a:txBody>
                    <a:bodyPr/>
                    <a:lstStyle/>
                    <a:p>
                      <a:pPr marL="0" marR="0" indent="0" algn="ctr" hangingPunct="0">
                        <a:lnSpc>
                          <a:spcPct val="100000"/>
                        </a:lnSpc>
                        <a:spcBef>
                          <a:spcPts val="0"/>
                        </a:spcBef>
                        <a:spcAft>
                          <a:spcPts val="0"/>
                        </a:spcAft>
                        <a:tabLst/>
                      </a:pPr>
                      <a:endParaRPr lang="en-US" sz="1600" b="0" i="0" u="none" strike="noStrike" kern="1200" cap="none">
                        <a:ln>
                          <a:noFill/>
                        </a:ln>
                        <a:latin typeface="Calibri" panose="020F0502020204030204" pitchFamily="34" charset="0"/>
                        <a:cs typeface="Calibri" panose="020F0502020204030204" pitchFamily="34" charset="0"/>
                      </a:endParaRP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Impl-impl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 dt=1e-6,  Schwarz </a:t>
                      </a: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=1e-6</a:t>
                      </a:r>
                    </a:p>
                  </a:txBody>
                  <a:tcPr>
                    <a:solidFill>
                      <a:schemeClr val="bg1"/>
                    </a:solidFill>
                  </a:tcPr>
                </a:tc>
                <a:tc>
                  <a:txBody>
                    <a:bodyPr/>
                    <a:lstStyle/>
                    <a:p>
                      <a:pPr marL="0" marR="0" lvl="0" indent="0" algn="ctr" defTabSz="457200" rtl="0" eaLnBrk="1" fontAlgn="auto" latinLnBrk="0" hangingPunct="0">
                        <a:lnSpc>
                          <a:spcPct val="100000"/>
                        </a:lnSpc>
                        <a:spcBef>
                          <a:spcPts val="0"/>
                        </a:spcBef>
                        <a:spcAft>
                          <a:spcPts val="0"/>
                        </a:spcAft>
                        <a:buClrTx/>
                        <a:buSzTx/>
                        <a:buFontTx/>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Impl-impl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 dt=1e-7, Schwarz </a:t>
                      </a: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=1e-6</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Impl-impl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 dt=1e-7, Schwarz </a:t>
                      </a: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=1e-10</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Impl-impl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 dt=1e-7, Schwarz </a:t>
                      </a: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=1e-15</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Expl-impl</a:t>
                      </a: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dt=1e-7</a:t>
                      </a:r>
                    </a:p>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Schwarz </a:t>
                      </a:r>
                    </a:p>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=1e-6</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Expl-impl</a:t>
                      </a: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dt=1e-8</a:t>
                      </a:r>
                    </a:p>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Schwarz </a:t>
                      </a:r>
                    </a:p>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=1e-6</a:t>
                      </a:r>
                    </a:p>
                  </a:txBody>
                  <a:tcPr>
                    <a:solidFill>
                      <a:schemeClr val="bg1"/>
                    </a:solidFill>
                  </a:tcPr>
                </a:tc>
                <a:extLst>
                  <a:ext uri="{0D108BD9-81ED-4DB2-BD59-A6C34878D82A}">
                    <a16:rowId xmlns:a16="http://schemas.microsoft.com/office/drawing/2014/main" val="3113766870"/>
                  </a:ext>
                </a:extLst>
              </a:tr>
              <a:tr h="293760">
                <a:tc>
                  <a:txBody>
                    <a:bodyPr/>
                    <a:lstStyle/>
                    <a:p>
                      <a:pPr marL="0" marR="0" lvl="0" indent="0" algn="ctr" hangingPunct="0">
                        <a:lnSpc>
                          <a:spcPct val="100000"/>
                        </a:lnSpc>
                        <a:spcBef>
                          <a:spcPts val="0"/>
                        </a:spcBef>
                        <a:spcAft>
                          <a:spcPts val="0"/>
                        </a:spcAft>
                        <a:buNone/>
                        <a:tabLst/>
                        <a:defRPr/>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Hex-Hex</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3 / 2.23</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a:ln>
                            <a:noFill/>
                          </a:ln>
                          <a:solidFill>
                            <a:schemeClr val="tx1"/>
                          </a:solidFill>
                          <a:latin typeface="Calibri" panose="020F0502020204030204" pitchFamily="34" charset="0"/>
                          <a:ea typeface="Source Han Sans CN" pitchFamily="2"/>
                          <a:cs typeface="Calibri" panose="020F0502020204030204" pitchFamily="34" charset="0"/>
                        </a:rPr>
                        <a:t>3 / 2.08</a:t>
                      </a:r>
                    </a:p>
                  </a:txBody>
                  <a:tcPr>
                    <a:noFill/>
                  </a:tcPr>
                </a:tc>
                <a:tc>
                  <a:txBody>
                    <a:bodyPr/>
                    <a:lstStyle/>
                    <a:p>
                      <a:pPr marL="0" marR="0" lvl="0" indent="0" algn="ctr" hangingPunct="0">
                        <a:lnSpc>
                          <a:spcPct val="100000"/>
                        </a:lnSpc>
                        <a:spcBef>
                          <a:spcPts val="0"/>
                        </a:spcBef>
                        <a:spcAft>
                          <a:spcPts val="0"/>
                        </a:spcAft>
                        <a:buNone/>
                        <a:tabLst/>
                        <a:defRPr sz="1400"/>
                      </a:pP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4 / 2.83</a:t>
                      </a:r>
                    </a:p>
                  </a:txBody>
                  <a:tcPr>
                    <a:no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2 / 2.0</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extLst>
                  <a:ext uri="{0D108BD9-81ED-4DB2-BD59-A6C34878D82A}">
                    <a16:rowId xmlns:a16="http://schemas.microsoft.com/office/drawing/2014/main" val="3544895156"/>
                  </a:ext>
                </a:extLst>
              </a:tr>
              <a:tr h="293760">
                <a:tc>
                  <a:txBody>
                    <a:bodyPr/>
                    <a:lstStyle/>
                    <a:p>
                      <a:pPr marL="0" marR="0" lvl="0" indent="0" algn="ctr" hangingPunct="0">
                        <a:lnSpc>
                          <a:spcPct val="100000"/>
                        </a:lnSpc>
                        <a:spcBef>
                          <a:spcPts val="0"/>
                        </a:spcBef>
                        <a:spcAft>
                          <a:spcPts val="0"/>
                        </a:spcAft>
                        <a:buNone/>
                        <a:tabLst/>
                        <a:defRPr/>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Tet-Hex</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txBody>
                  <a:tcP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solidFill>
                      <a:schemeClr val="bg1"/>
                    </a:solidFill>
                  </a:tcPr>
                </a:tc>
                <a:tc>
                  <a:txBody>
                    <a:bodyPr/>
                    <a:lstStyle/>
                    <a:p>
                      <a:pPr marL="0" marR="0" indent="0" algn="ctr" hangingPunct="0">
                        <a:lnSpc>
                          <a:spcPct val="100000"/>
                        </a:lnSpc>
                        <a:spcBef>
                          <a:spcPts val="0"/>
                        </a:spcBef>
                        <a:spcAft>
                          <a:spcPts val="0"/>
                        </a:spcAft>
                        <a:tabLst/>
                      </a:pPr>
                      <a:r>
                        <a:rPr lang="en-US" sz="1600" b="0" i="0" u="none" strike="noStrike" kern="1200" cap="none" dirty="0">
                          <a:ln>
                            <a:noFill/>
                          </a:ln>
                          <a:latin typeface="Calibri" panose="020F0502020204030204" pitchFamily="34" charset="0"/>
                          <a:cs typeface="Calibri" panose="020F0502020204030204" pitchFamily="34" charset="0"/>
                        </a:rPr>
                        <a:t>2 / 2.0</a:t>
                      </a:r>
                    </a:p>
                  </a:txBody>
                  <a:tcP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extLst>
                  <a:ext uri="{0D108BD9-81ED-4DB2-BD59-A6C34878D82A}">
                    <a16:rowId xmlns:a16="http://schemas.microsoft.com/office/drawing/2014/main" val="3047504344"/>
                  </a:ext>
                </a:extLst>
              </a:tr>
              <a:tr h="293760">
                <a:tc>
                  <a:txBody>
                    <a:bodyPr/>
                    <a:lstStyle/>
                    <a:p>
                      <a:pPr marL="0" marR="0" lvl="0" indent="0" algn="ctr" hangingPunct="0">
                        <a:lnSpc>
                          <a:spcPct val="100000"/>
                        </a:lnSpc>
                        <a:spcBef>
                          <a:spcPts val="0"/>
                        </a:spcBef>
                        <a:spcAft>
                          <a:spcPts val="0"/>
                        </a:spcAft>
                        <a:buNone/>
                        <a:tabLst/>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Nonconformal Hex-Hex </a:t>
                      </a:r>
                    </a:p>
                  </a:txBody>
                  <a:tcP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tc>
                  <a:txBody>
                    <a:bodyPr/>
                    <a:lstStyle/>
                    <a:p>
                      <a:pPr marL="0" marR="0" indent="0" algn="ctr" hangingPunct="0">
                        <a:lnSpc>
                          <a:spcPct val="100000"/>
                        </a:lnSpc>
                        <a:spcBef>
                          <a:spcPts val="0"/>
                        </a:spcBef>
                        <a:spcAft>
                          <a:spcPts val="0"/>
                        </a:spcAft>
                        <a:tabLst/>
                      </a:pPr>
                      <a:r>
                        <a:rPr lang="en-US" sz="1600" b="0" i="0" u="none" strike="noStrike" kern="1200" cap="none" dirty="0">
                          <a:ln>
                            <a:noFill/>
                          </a:ln>
                          <a:latin typeface="Calibri" panose="020F0502020204030204" pitchFamily="34" charset="0"/>
                          <a:cs typeface="Calibri" panose="020F0502020204030204" pitchFamily="34" charset="0"/>
                        </a:rPr>
                        <a:t>2 / 2.0</a:t>
                      </a:r>
                    </a:p>
                  </a:txBody>
                  <a:tcPr>
                    <a:noFill/>
                  </a:tcPr>
                </a:tc>
                <a:tc>
                  <a:txBody>
                    <a:bodyPr/>
                    <a:lstStyle/>
                    <a:p>
                      <a:pPr marL="0" marR="0" lvl="0" indent="0" algn="ctr" defTabSz="457200" rtl="0" eaLnBrk="1" fontAlgn="auto" latinLnBrk="0" hangingPunct="0">
                        <a:lnSpc>
                          <a:spcPct val="100000"/>
                        </a:lnSpc>
                        <a:spcBef>
                          <a:spcPts val="0"/>
                        </a:spcBef>
                        <a:spcAft>
                          <a:spcPts val="0"/>
                        </a:spcAft>
                        <a:buClrTx/>
                        <a:buSzTx/>
                        <a:buFontTx/>
                        <a:buNone/>
                        <a:tabLst/>
                        <a:defRPr/>
                      </a:pPr>
                      <a:r>
                        <a:rPr lang="en-US" sz="1600" b="0" i="0" u="none" strike="noStrike" kern="1200" cap="none" dirty="0">
                          <a:ln>
                            <a:noFill/>
                          </a:ln>
                          <a:latin typeface="Calibri" panose="020F0502020204030204" pitchFamily="34" charset="0"/>
                          <a:cs typeface="Calibri" panose="020F0502020204030204" pitchFamily="34" charset="0"/>
                        </a:rPr>
                        <a:t>3 / 2.36</a:t>
                      </a:r>
                    </a:p>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no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tc>
                  <a:txBody>
                    <a:bodyPr/>
                    <a:lstStyle/>
                    <a:p>
                      <a:pPr marL="0" marR="0" indent="0" algn="ctr" hangingPunct="0">
                        <a:lnSpc>
                          <a:spcPct val="100000"/>
                        </a:lnSpc>
                        <a:spcBef>
                          <a:spcPts val="0"/>
                        </a:spcBef>
                        <a:spcAft>
                          <a:spcPts val="0"/>
                        </a:spcAft>
                        <a:tabLst/>
                      </a:pPr>
                      <a:r>
                        <a:rPr lang="en-US" sz="1600" b="0" i="0" u="none" strike="noStrike" kern="1200" cap="none" dirty="0">
                          <a:ln>
                            <a:noFill/>
                          </a:ln>
                          <a:latin typeface="Calibri" panose="020F0502020204030204" pitchFamily="34" charset="0"/>
                          <a:cs typeface="Calibri" panose="020F0502020204030204" pitchFamily="34" charset="0"/>
                        </a:rPr>
                        <a:t>2 / 2.0</a:t>
                      </a:r>
                    </a:p>
                  </a:txBody>
                  <a:tcPr>
                    <a:lnBlToTr w="12700" cap="flat" cmpd="sng" algn="ctr">
                      <a:noFill/>
                      <a:prstDash val="solid"/>
                      <a:round/>
                      <a:headEnd type="none" w="med" len="med"/>
                      <a:tailEnd type="none" w="med" len="med"/>
                    </a:lnBlToTr>
                    <a:solidFill>
                      <a:schemeClr val="bg1"/>
                    </a:solidFill>
                  </a:tcPr>
                </a:tc>
                <a:tc>
                  <a:txBody>
                    <a:bodyPr/>
                    <a:lstStyle/>
                    <a:p>
                      <a:pPr marL="0" marR="0" indent="0" algn="ctr" hangingPunct="0">
                        <a:lnSpc>
                          <a:spcPct val="100000"/>
                        </a:lnSpc>
                        <a:spcBef>
                          <a:spcPts val="0"/>
                        </a:spcBef>
                        <a:spcAft>
                          <a:spcPts val="0"/>
                        </a:spcAft>
                        <a:tabLst/>
                      </a:pPr>
                      <a:r>
                        <a:rPr lang="en-US" sz="1600" b="0" i="0" u="none" strike="noStrike" kern="1200" cap="none" dirty="0">
                          <a:ln>
                            <a:noFill/>
                          </a:ln>
                          <a:latin typeface="Calibri" panose="020F0502020204030204" pitchFamily="34" charset="0"/>
                          <a:cs typeface="Calibri" panose="020F0502020204030204" pitchFamily="34" charset="0"/>
                        </a:rPr>
                        <a:t>2 / 1.54</a:t>
                      </a:r>
                    </a:p>
                  </a:txBody>
                  <a:tcPr>
                    <a:solidFill>
                      <a:schemeClr val="bg1"/>
                    </a:solidFill>
                  </a:tcPr>
                </a:tc>
                <a:extLst>
                  <a:ext uri="{0D108BD9-81ED-4DB2-BD59-A6C34878D82A}">
                    <a16:rowId xmlns:a16="http://schemas.microsoft.com/office/drawing/2014/main" val="2024955350"/>
                  </a:ext>
                </a:extLst>
              </a:tr>
            </a:tbl>
          </a:graphicData>
        </a:graphic>
      </p:graphicFrame>
      <p:cxnSp>
        <p:nvCxnSpPr>
          <p:cNvPr id="11" name="Straight Connector 10">
            <a:extLst>
              <a:ext uri="{FF2B5EF4-FFF2-40B4-BE49-F238E27FC236}">
                <a16:creationId xmlns:a16="http://schemas.microsoft.com/office/drawing/2014/main" id="{4D7653FD-9419-417F-A5AD-9AB5990A8559}"/>
              </a:ext>
            </a:extLst>
          </p:cNvPr>
          <p:cNvCxnSpPr/>
          <p:nvPr/>
        </p:nvCxnSpPr>
        <p:spPr>
          <a:xfrm>
            <a:off x="1204110" y="3694117"/>
            <a:ext cx="0" cy="2505952"/>
          </a:xfrm>
          <a:prstGeom prst="line">
            <a:avLst/>
          </a:prstGeom>
        </p:spPr>
        <p:style>
          <a:lnRef idx="2">
            <a:schemeClr val="accent1"/>
          </a:lnRef>
          <a:fillRef idx="0">
            <a:schemeClr val="accent1"/>
          </a:fillRef>
          <a:effectRef idx="1">
            <a:schemeClr val="accent1"/>
          </a:effectRef>
          <a:fontRef idx="minor">
            <a:schemeClr val="tx1"/>
          </a:fontRef>
        </p:style>
      </p:cxnSp>
      <p:pic>
        <p:nvPicPr>
          <p:cNvPr id="12" name="Picture 11">
            <a:extLst>
              <a:ext uri="{FF2B5EF4-FFF2-40B4-BE49-F238E27FC236}">
                <a16:creationId xmlns:a16="http://schemas.microsoft.com/office/drawing/2014/main" id="{C2C8062B-2A96-4072-860F-69EA4CBA7006}"/>
              </a:ext>
            </a:extLst>
          </p:cNvPr>
          <p:cNvPicPr>
            <a:picLocks noChangeAspect="1"/>
          </p:cNvPicPr>
          <p:nvPr/>
        </p:nvPicPr>
        <p:blipFill>
          <a:blip r:embed="rId4"/>
          <a:stretch>
            <a:fillRect/>
          </a:stretch>
        </p:blipFill>
        <p:spPr>
          <a:xfrm>
            <a:off x="4302367" y="3795717"/>
            <a:ext cx="3460552" cy="2595414"/>
          </a:xfrm>
          <a:prstGeom prst="rect">
            <a:avLst/>
          </a:prstGeom>
        </p:spPr>
      </p:pic>
    </p:spTree>
    <p:extLst>
      <p:ext uri="{BB962C8B-B14F-4D97-AF65-F5344CB8AC3E}">
        <p14:creationId xmlns:p14="http://schemas.microsoft.com/office/powerpoint/2010/main" val="4049026114"/>
      </p:ext>
    </p:extLst>
  </p:cSld>
  <p:clrMapOvr>
    <a:masterClrMapping/>
  </p:clrMapOvr>
</p:sld>
</file>

<file path=ppt/slides/slide1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 name="TextShape 1">
            <a:extLst>
              <a:ext uri="{FF2B5EF4-FFF2-40B4-BE49-F238E27FC236}">
                <a16:creationId xmlns:a16="http://schemas.microsoft.com/office/drawing/2014/main" id="{0C308792-25FF-45D1-B487-0D4A42E4883C}"/>
              </a:ext>
            </a:extLst>
          </p:cNvPr>
          <p:cNvSpPr txBox="1"/>
          <p:nvPr/>
        </p:nvSpPr>
        <p:spPr>
          <a:xfrm>
            <a:off x="269202" y="-168315"/>
            <a:ext cx="8333259" cy="1142640"/>
          </a:xfrm>
          <a:prstGeom prst="rect">
            <a:avLst/>
          </a:prstGeom>
          <a:solidFill>
            <a:schemeClr val="bg1"/>
          </a:solidFill>
          <a:ln>
            <a:noFill/>
          </a:ln>
        </p:spPr>
        <p:txBody>
          <a:bodyPr lIns="0" tIns="0" rIns="0" bIns="0" anchor="ctr"/>
          <a:lstStyle/>
          <a:p>
            <a:r>
              <a:rPr lang="en-US" sz="3600" dirty="0">
                <a:latin typeface="Calibri"/>
              </a:rPr>
              <a:t>Appendix: Some Schwarz Performance Data</a:t>
            </a:r>
            <a:endParaRPr sz="3600" dirty="0"/>
          </a:p>
        </p:txBody>
      </p:sp>
      <p:pic>
        <p:nvPicPr>
          <p:cNvPr id="13" name="Picture 12" descr="albany_90.png">
            <a:extLst>
              <a:ext uri="{FF2B5EF4-FFF2-40B4-BE49-F238E27FC236}">
                <a16:creationId xmlns:a16="http://schemas.microsoft.com/office/drawing/2014/main" id="{0A3C98AA-D246-422A-9107-9CD2348D70A5}"/>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7853952" y="813576"/>
            <a:ext cx="1134967" cy="590446"/>
          </a:xfrm>
          <a:prstGeom prst="rect">
            <a:avLst/>
          </a:prstGeom>
        </p:spPr>
      </p:pic>
      <p:pic>
        <p:nvPicPr>
          <p:cNvPr id="4" name="Picture 3">
            <a:extLst>
              <a:ext uri="{FF2B5EF4-FFF2-40B4-BE49-F238E27FC236}">
                <a16:creationId xmlns:a16="http://schemas.microsoft.com/office/drawing/2014/main" id="{57CEB48C-3FDB-4BE8-9697-66FD8D1AA796}"/>
              </a:ext>
            </a:extLst>
          </p:cNvPr>
          <p:cNvPicPr>
            <a:picLocks noChangeAspect="1"/>
          </p:cNvPicPr>
          <p:nvPr/>
        </p:nvPicPr>
        <p:blipFill>
          <a:blip r:embed="rId3"/>
          <a:stretch>
            <a:fillRect/>
          </a:stretch>
        </p:blipFill>
        <p:spPr>
          <a:xfrm>
            <a:off x="80388" y="3615360"/>
            <a:ext cx="3701027" cy="2775771"/>
          </a:xfrm>
          <a:prstGeom prst="rect">
            <a:avLst/>
          </a:prstGeom>
        </p:spPr>
      </p:pic>
      <p:sp>
        <p:nvSpPr>
          <p:cNvPr id="10" name="TextBox 9">
            <a:extLst>
              <a:ext uri="{FF2B5EF4-FFF2-40B4-BE49-F238E27FC236}">
                <a16:creationId xmlns:a16="http://schemas.microsoft.com/office/drawing/2014/main" id="{6A58B7F4-659C-404D-B4E3-139547E76EEB}"/>
              </a:ext>
            </a:extLst>
          </p:cNvPr>
          <p:cNvSpPr txBox="1"/>
          <p:nvPr/>
        </p:nvSpPr>
        <p:spPr>
          <a:xfrm>
            <a:off x="269203" y="749191"/>
            <a:ext cx="4185102" cy="369332"/>
          </a:xfrm>
          <a:prstGeom prst="rect">
            <a:avLst/>
          </a:prstGeom>
          <a:noFill/>
        </p:spPr>
        <p:txBody>
          <a:bodyPr wrap="square" rtlCol="0">
            <a:spAutoFit/>
          </a:bodyPr>
          <a:lstStyle/>
          <a:p>
            <a:r>
              <a:rPr lang="en-US" b="1" dirty="0">
                <a:latin typeface="Calibri" panose="020F0502020204030204" pitchFamily="34" charset="0"/>
                <a:cs typeface="Calibri" panose="020F0502020204030204" pitchFamily="34" charset="0"/>
              </a:rPr>
              <a:t>Max / Avg # Schwarz iterations during run</a:t>
            </a:r>
          </a:p>
        </p:txBody>
      </p:sp>
      <p:graphicFrame>
        <p:nvGraphicFramePr>
          <p:cNvPr id="6" name="Table 5">
            <a:extLst>
              <a:ext uri="{FF2B5EF4-FFF2-40B4-BE49-F238E27FC236}">
                <a16:creationId xmlns:a16="http://schemas.microsoft.com/office/drawing/2014/main" id="{CC33DB1D-D39C-4E80-9D99-11E8B9DDB821}"/>
              </a:ext>
            </a:extLst>
          </p:cNvPr>
          <p:cNvGraphicFramePr>
            <a:graphicFrameLocks noGrp="1"/>
          </p:cNvGraphicFramePr>
          <p:nvPr/>
        </p:nvGraphicFramePr>
        <p:xfrm>
          <a:off x="457663" y="1298880"/>
          <a:ext cx="7851044" cy="2316480"/>
        </p:xfrm>
        <a:graphic>
          <a:graphicData uri="http://schemas.openxmlformats.org/drawingml/2006/table">
            <a:tbl>
              <a:tblPr firstRow="1" bandRow="1"/>
              <a:tblGrid>
                <a:gridCol w="1387732">
                  <a:extLst>
                    <a:ext uri="{9D8B030D-6E8A-4147-A177-3AD203B41FA5}">
                      <a16:colId xmlns:a16="http://schemas.microsoft.com/office/drawing/2014/main" val="4185053729"/>
                    </a:ext>
                  </a:extLst>
                </a:gridCol>
                <a:gridCol w="1118321">
                  <a:extLst>
                    <a:ext uri="{9D8B030D-6E8A-4147-A177-3AD203B41FA5}">
                      <a16:colId xmlns:a16="http://schemas.microsoft.com/office/drawing/2014/main" val="2307892547"/>
                    </a:ext>
                  </a:extLst>
                </a:gridCol>
                <a:gridCol w="1081733">
                  <a:extLst>
                    <a:ext uri="{9D8B030D-6E8A-4147-A177-3AD203B41FA5}">
                      <a16:colId xmlns:a16="http://schemas.microsoft.com/office/drawing/2014/main" val="4166987767"/>
                    </a:ext>
                  </a:extLst>
                </a:gridCol>
                <a:gridCol w="1163853">
                  <a:extLst>
                    <a:ext uri="{9D8B030D-6E8A-4147-A177-3AD203B41FA5}">
                      <a16:colId xmlns:a16="http://schemas.microsoft.com/office/drawing/2014/main" val="3268236865"/>
                    </a:ext>
                  </a:extLst>
                </a:gridCol>
                <a:gridCol w="1163853">
                  <a:extLst>
                    <a:ext uri="{9D8B030D-6E8A-4147-A177-3AD203B41FA5}">
                      <a16:colId xmlns:a16="http://schemas.microsoft.com/office/drawing/2014/main" val="1774679426"/>
                    </a:ext>
                  </a:extLst>
                </a:gridCol>
                <a:gridCol w="989120">
                  <a:extLst>
                    <a:ext uri="{9D8B030D-6E8A-4147-A177-3AD203B41FA5}">
                      <a16:colId xmlns:a16="http://schemas.microsoft.com/office/drawing/2014/main" val="4130443307"/>
                    </a:ext>
                  </a:extLst>
                </a:gridCol>
                <a:gridCol w="946432">
                  <a:extLst>
                    <a:ext uri="{9D8B030D-6E8A-4147-A177-3AD203B41FA5}">
                      <a16:colId xmlns:a16="http://schemas.microsoft.com/office/drawing/2014/main" val="401277875"/>
                    </a:ext>
                  </a:extLst>
                </a:gridCol>
              </a:tblGrid>
              <a:tr h="493560">
                <a:tc>
                  <a:txBody>
                    <a:bodyPr/>
                    <a:lstStyle/>
                    <a:p>
                      <a:pPr marL="0" marR="0" indent="0" algn="ctr" hangingPunct="0">
                        <a:lnSpc>
                          <a:spcPct val="100000"/>
                        </a:lnSpc>
                        <a:spcBef>
                          <a:spcPts val="0"/>
                        </a:spcBef>
                        <a:spcAft>
                          <a:spcPts val="0"/>
                        </a:spcAft>
                        <a:tabLst/>
                      </a:pPr>
                      <a:endParaRPr lang="en-US" sz="1600" b="0" i="0" u="none" strike="noStrike" kern="1200" cap="none">
                        <a:ln>
                          <a:noFill/>
                        </a:ln>
                        <a:latin typeface="Calibri" panose="020F0502020204030204" pitchFamily="34" charset="0"/>
                        <a:cs typeface="Calibri" panose="020F0502020204030204" pitchFamily="34" charset="0"/>
                      </a:endParaRP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Impl-impl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 dt=1e-6,  Schwarz </a:t>
                      </a: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=1e-6</a:t>
                      </a:r>
                    </a:p>
                  </a:txBody>
                  <a:tcPr>
                    <a:solidFill>
                      <a:schemeClr val="bg1"/>
                    </a:solidFill>
                  </a:tcPr>
                </a:tc>
                <a:tc>
                  <a:txBody>
                    <a:bodyPr/>
                    <a:lstStyle/>
                    <a:p>
                      <a:pPr marL="0" marR="0" lvl="0" indent="0" algn="ctr" defTabSz="457200" rtl="0" eaLnBrk="1" fontAlgn="auto" latinLnBrk="0" hangingPunct="0">
                        <a:lnSpc>
                          <a:spcPct val="100000"/>
                        </a:lnSpc>
                        <a:spcBef>
                          <a:spcPts val="0"/>
                        </a:spcBef>
                        <a:spcAft>
                          <a:spcPts val="0"/>
                        </a:spcAft>
                        <a:buClrTx/>
                        <a:buSzTx/>
                        <a:buFontTx/>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Impl-impl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 dt=1e-7, Schwarz </a:t>
                      </a: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=1e-6</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Impl-impl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 dt=1e-7, Schwarz </a:t>
                      </a: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=1e-10</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Impl-impl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 dt=1e-7, Schwarz </a:t>
                      </a: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=1e-15</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Expl-impl</a:t>
                      </a: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dt=1e-7</a:t>
                      </a:r>
                    </a:p>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Schwarz </a:t>
                      </a:r>
                    </a:p>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=1e-6</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Expl-impl</a:t>
                      </a: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dt=1e-8</a:t>
                      </a:r>
                    </a:p>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Schwarz </a:t>
                      </a:r>
                    </a:p>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=1e-6</a:t>
                      </a:r>
                    </a:p>
                  </a:txBody>
                  <a:tcPr>
                    <a:solidFill>
                      <a:schemeClr val="bg1"/>
                    </a:solidFill>
                  </a:tcPr>
                </a:tc>
                <a:extLst>
                  <a:ext uri="{0D108BD9-81ED-4DB2-BD59-A6C34878D82A}">
                    <a16:rowId xmlns:a16="http://schemas.microsoft.com/office/drawing/2014/main" val="3113766870"/>
                  </a:ext>
                </a:extLst>
              </a:tr>
              <a:tr h="293760">
                <a:tc>
                  <a:txBody>
                    <a:bodyPr/>
                    <a:lstStyle/>
                    <a:p>
                      <a:pPr marL="0" marR="0" lvl="0" indent="0" algn="ctr" hangingPunct="0">
                        <a:lnSpc>
                          <a:spcPct val="100000"/>
                        </a:lnSpc>
                        <a:spcBef>
                          <a:spcPts val="0"/>
                        </a:spcBef>
                        <a:spcAft>
                          <a:spcPts val="0"/>
                        </a:spcAft>
                        <a:buNone/>
                        <a:tabLst/>
                        <a:defRPr/>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Hex-Hex</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3 / 2.23</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a:ln>
                            <a:noFill/>
                          </a:ln>
                          <a:solidFill>
                            <a:schemeClr val="tx1"/>
                          </a:solidFill>
                          <a:latin typeface="Calibri" panose="020F0502020204030204" pitchFamily="34" charset="0"/>
                          <a:ea typeface="Source Han Sans CN" pitchFamily="2"/>
                          <a:cs typeface="Calibri" panose="020F0502020204030204" pitchFamily="34" charset="0"/>
                        </a:rPr>
                        <a:t>3 / 2.08</a:t>
                      </a:r>
                    </a:p>
                  </a:txBody>
                  <a:tcPr>
                    <a:noFill/>
                  </a:tcPr>
                </a:tc>
                <a:tc>
                  <a:txBody>
                    <a:bodyPr/>
                    <a:lstStyle/>
                    <a:p>
                      <a:pPr marL="0" marR="0" lvl="0" indent="0" algn="ctr" hangingPunct="0">
                        <a:lnSpc>
                          <a:spcPct val="100000"/>
                        </a:lnSpc>
                        <a:spcBef>
                          <a:spcPts val="0"/>
                        </a:spcBef>
                        <a:spcAft>
                          <a:spcPts val="0"/>
                        </a:spcAft>
                        <a:buNone/>
                        <a:tabLst/>
                        <a:defRPr sz="1400"/>
                      </a:pP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4 / 2.83</a:t>
                      </a:r>
                    </a:p>
                  </a:txBody>
                  <a:tcPr>
                    <a:no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2 / 2.0</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extLst>
                  <a:ext uri="{0D108BD9-81ED-4DB2-BD59-A6C34878D82A}">
                    <a16:rowId xmlns:a16="http://schemas.microsoft.com/office/drawing/2014/main" val="3544895156"/>
                  </a:ext>
                </a:extLst>
              </a:tr>
              <a:tr h="293760">
                <a:tc>
                  <a:txBody>
                    <a:bodyPr/>
                    <a:lstStyle/>
                    <a:p>
                      <a:pPr marL="0" marR="0" lvl="0" indent="0" algn="ctr" hangingPunct="0">
                        <a:lnSpc>
                          <a:spcPct val="100000"/>
                        </a:lnSpc>
                        <a:spcBef>
                          <a:spcPts val="0"/>
                        </a:spcBef>
                        <a:spcAft>
                          <a:spcPts val="0"/>
                        </a:spcAft>
                        <a:buNone/>
                        <a:tabLst/>
                        <a:defRPr/>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Tet-Hex</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txBody>
                  <a:tcP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solidFill>
                      <a:schemeClr val="bg1"/>
                    </a:solidFill>
                  </a:tcPr>
                </a:tc>
                <a:tc>
                  <a:txBody>
                    <a:bodyPr/>
                    <a:lstStyle/>
                    <a:p>
                      <a:pPr marL="0" marR="0" indent="0" algn="ctr" hangingPunct="0">
                        <a:lnSpc>
                          <a:spcPct val="100000"/>
                        </a:lnSpc>
                        <a:spcBef>
                          <a:spcPts val="0"/>
                        </a:spcBef>
                        <a:spcAft>
                          <a:spcPts val="0"/>
                        </a:spcAft>
                        <a:tabLst/>
                      </a:pPr>
                      <a:r>
                        <a:rPr lang="en-US" sz="1600" b="0" i="0" u="none" strike="noStrike" kern="1200" cap="none" dirty="0">
                          <a:ln>
                            <a:noFill/>
                          </a:ln>
                          <a:latin typeface="Calibri" panose="020F0502020204030204" pitchFamily="34" charset="0"/>
                          <a:cs typeface="Calibri" panose="020F0502020204030204" pitchFamily="34" charset="0"/>
                        </a:rPr>
                        <a:t>2 / 2.0</a:t>
                      </a:r>
                    </a:p>
                  </a:txBody>
                  <a:tcP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extLst>
                  <a:ext uri="{0D108BD9-81ED-4DB2-BD59-A6C34878D82A}">
                    <a16:rowId xmlns:a16="http://schemas.microsoft.com/office/drawing/2014/main" val="3047504344"/>
                  </a:ext>
                </a:extLst>
              </a:tr>
              <a:tr h="293760">
                <a:tc>
                  <a:txBody>
                    <a:bodyPr/>
                    <a:lstStyle/>
                    <a:p>
                      <a:pPr marL="0" marR="0" lvl="0" indent="0" algn="ctr" hangingPunct="0">
                        <a:lnSpc>
                          <a:spcPct val="100000"/>
                        </a:lnSpc>
                        <a:spcBef>
                          <a:spcPts val="0"/>
                        </a:spcBef>
                        <a:spcAft>
                          <a:spcPts val="0"/>
                        </a:spcAft>
                        <a:buNone/>
                        <a:tabLst/>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Nonconformal Hex-Hex </a:t>
                      </a:r>
                    </a:p>
                  </a:txBody>
                  <a:tcP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tc>
                  <a:txBody>
                    <a:bodyPr/>
                    <a:lstStyle/>
                    <a:p>
                      <a:pPr marL="0" marR="0" indent="0" algn="ctr" hangingPunct="0">
                        <a:lnSpc>
                          <a:spcPct val="100000"/>
                        </a:lnSpc>
                        <a:spcBef>
                          <a:spcPts val="0"/>
                        </a:spcBef>
                        <a:spcAft>
                          <a:spcPts val="0"/>
                        </a:spcAft>
                        <a:tabLst/>
                      </a:pPr>
                      <a:r>
                        <a:rPr lang="en-US" sz="1600" b="0" i="0" u="none" strike="noStrike" kern="1200" cap="none" dirty="0">
                          <a:ln>
                            <a:noFill/>
                          </a:ln>
                          <a:latin typeface="Calibri" panose="020F0502020204030204" pitchFamily="34" charset="0"/>
                          <a:cs typeface="Calibri" panose="020F0502020204030204" pitchFamily="34" charset="0"/>
                        </a:rPr>
                        <a:t>2 / 2.0</a:t>
                      </a:r>
                    </a:p>
                  </a:txBody>
                  <a:tcPr>
                    <a:noFill/>
                  </a:tcPr>
                </a:tc>
                <a:tc>
                  <a:txBody>
                    <a:bodyPr/>
                    <a:lstStyle/>
                    <a:p>
                      <a:pPr marL="0" marR="0" lvl="0" indent="0" algn="ctr" defTabSz="457200" rtl="0" eaLnBrk="1" fontAlgn="auto" latinLnBrk="0" hangingPunct="0">
                        <a:lnSpc>
                          <a:spcPct val="100000"/>
                        </a:lnSpc>
                        <a:spcBef>
                          <a:spcPts val="0"/>
                        </a:spcBef>
                        <a:spcAft>
                          <a:spcPts val="0"/>
                        </a:spcAft>
                        <a:buClrTx/>
                        <a:buSzTx/>
                        <a:buFontTx/>
                        <a:buNone/>
                        <a:tabLst/>
                        <a:defRPr/>
                      </a:pPr>
                      <a:r>
                        <a:rPr lang="en-US" sz="1600" b="0" i="0" u="none" strike="noStrike" kern="1200" cap="none" dirty="0">
                          <a:ln>
                            <a:noFill/>
                          </a:ln>
                          <a:latin typeface="Calibri" panose="020F0502020204030204" pitchFamily="34" charset="0"/>
                          <a:cs typeface="Calibri" panose="020F0502020204030204" pitchFamily="34" charset="0"/>
                        </a:rPr>
                        <a:t>3 / 2.36</a:t>
                      </a:r>
                    </a:p>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no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tc>
                  <a:txBody>
                    <a:bodyPr/>
                    <a:lstStyle/>
                    <a:p>
                      <a:pPr marL="0" marR="0" indent="0" algn="ctr" hangingPunct="0">
                        <a:lnSpc>
                          <a:spcPct val="100000"/>
                        </a:lnSpc>
                        <a:spcBef>
                          <a:spcPts val="0"/>
                        </a:spcBef>
                        <a:spcAft>
                          <a:spcPts val="0"/>
                        </a:spcAft>
                        <a:tabLst/>
                      </a:pPr>
                      <a:r>
                        <a:rPr lang="en-US" sz="1600" b="0" i="0" u="none" strike="noStrike" kern="1200" cap="none" dirty="0">
                          <a:ln>
                            <a:noFill/>
                          </a:ln>
                          <a:latin typeface="Calibri" panose="020F0502020204030204" pitchFamily="34" charset="0"/>
                          <a:cs typeface="Calibri" panose="020F0502020204030204" pitchFamily="34" charset="0"/>
                        </a:rPr>
                        <a:t>2 / 2.0</a:t>
                      </a:r>
                    </a:p>
                  </a:txBody>
                  <a:tcPr>
                    <a:lnBlToTr w="12700" cap="flat" cmpd="sng" algn="ctr">
                      <a:noFill/>
                      <a:prstDash val="solid"/>
                      <a:round/>
                      <a:headEnd type="none" w="med" len="med"/>
                      <a:tailEnd type="none" w="med" len="med"/>
                    </a:lnBlToTr>
                    <a:solidFill>
                      <a:schemeClr val="bg1"/>
                    </a:solidFill>
                  </a:tcPr>
                </a:tc>
                <a:tc>
                  <a:txBody>
                    <a:bodyPr/>
                    <a:lstStyle/>
                    <a:p>
                      <a:pPr marL="0" marR="0" indent="0" algn="ctr" hangingPunct="0">
                        <a:lnSpc>
                          <a:spcPct val="100000"/>
                        </a:lnSpc>
                        <a:spcBef>
                          <a:spcPts val="0"/>
                        </a:spcBef>
                        <a:spcAft>
                          <a:spcPts val="0"/>
                        </a:spcAft>
                        <a:tabLst/>
                      </a:pPr>
                      <a:r>
                        <a:rPr lang="en-US" sz="1600" b="0" i="0" u="none" strike="noStrike" kern="1200" cap="none" dirty="0">
                          <a:ln>
                            <a:noFill/>
                          </a:ln>
                          <a:latin typeface="Calibri" panose="020F0502020204030204" pitchFamily="34" charset="0"/>
                          <a:cs typeface="Calibri" panose="020F0502020204030204" pitchFamily="34" charset="0"/>
                        </a:rPr>
                        <a:t>2 / 1.54</a:t>
                      </a:r>
                    </a:p>
                  </a:txBody>
                  <a:tcPr>
                    <a:solidFill>
                      <a:schemeClr val="bg1"/>
                    </a:solidFill>
                  </a:tcPr>
                </a:tc>
                <a:extLst>
                  <a:ext uri="{0D108BD9-81ED-4DB2-BD59-A6C34878D82A}">
                    <a16:rowId xmlns:a16="http://schemas.microsoft.com/office/drawing/2014/main" val="2024955350"/>
                  </a:ext>
                </a:extLst>
              </a:tr>
            </a:tbl>
          </a:graphicData>
        </a:graphic>
      </p:graphicFrame>
      <p:cxnSp>
        <p:nvCxnSpPr>
          <p:cNvPr id="11" name="Straight Connector 10">
            <a:extLst>
              <a:ext uri="{FF2B5EF4-FFF2-40B4-BE49-F238E27FC236}">
                <a16:creationId xmlns:a16="http://schemas.microsoft.com/office/drawing/2014/main" id="{4D7653FD-9419-417F-A5AD-9AB5990A8559}"/>
              </a:ext>
            </a:extLst>
          </p:cNvPr>
          <p:cNvCxnSpPr/>
          <p:nvPr/>
        </p:nvCxnSpPr>
        <p:spPr>
          <a:xfrm>
            <a:off x="2035383" y="3694117"/>
            <a:ext cx="0" cy="2505952"/>
          </a:xfrm>
          <a:prstGeom prst="line">
            <a:avLst/>
          </a:prstGeom>
        </p:spPr>
        <p:style>
          <a:lnRef idx="2">
            <a:schemeClr val="accent1"/>
          </a:lnRef>
          <a:fillRef idx="0">
            <a:schemeClr val="accent1"/>
          </a:fillRef>
          <a:effectRef idx="1">
            <a:schemeClr val="accent1"/>
          </a:effectRef>
          <a:fontRef idx="minor">
            <a:schemeClr val="tx1"/>
          </a:fontRef>
        </p:style>
      </p:cxnSp>
      <p:pic>
        <p:nvPicPr>
          <p:cNvPr id="3" name="Picture 2" descr="Chart&#10;&#10;Description automatically generated">
            <a:extLst>
              <a:ext uri="{FF2B5EF4-FFF2-40B4-BE49-F238E27FC236}">
                <a16:creationId xmlns:a16="http://schemas.microsoft.com/office/drawing/2014/main" id="{F482191A-2FDE-4163-B456-1C7190BD2BFB}"/>
              </a:ext>
            </a:extLst>
          </p:cNvPr>
          <p:cNvPicPr>
            <a:picLocks noChangeAspect="1"/>
          </p:cNvPicPr>
          <p:nvPr/>
        </p:nvPicPr>
        <p:blipFill>
          <a:blip r:embed="rId4"/>
          <a:stretch>
            <a:fillRect/>
          </a:stretch>
        </p:blipFill>
        <p:spPr>
          <a:xfrm>
            <a:off x="4132613" y="3760092"/>
            <a:ext cx="3365818" cy="2524364"/>
          </a:xfrm>
          <a:prstGeom prst="rect">
            <a:avLst/>
          </a:prstGeom>
        </p:spPr>
      </p:pic>
    </p:spTree>
    <p:extLst>
      <p:ext uri="{BB962C8B-B14F-4D97-AF65-F5344CB8AC3E}">
        <p14:creationId xmlns:p14="http://schemas.microsoft.com/office/powerpoint/2010/main" val="2919416120"/>
      </p:ext>
    </p:extLst>
  </p:cSld>
  <p:clrMapOvr>
    <a:masterClrMapping/>
  </p:clrMapOvr>
</p:sld>
</file>

<file path=ppt/slides/slide1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 name="TextShape 1">
            <a:extLst>
              <a:ext uri="{FF2B5EF4-FFF2-40B4-BE49-F238E27FC236}">
                <a16:creationId xmlns:a16="http://schemas.microsoft.com/office/drawing/2014/main" id="{70466D6A-8372-4FA3-94DB-52CDA7078808}"/>
              </a:ext>
            </a:extLst>
          </p:cNvPr>
          <p:cNvSpPr txBox="1"/>
          <p:nvPr/>
        </p:nvSpPr>
        <p:spPr>
          <a:xfrm>
            <a:off x="269202" y="-168315"/>
            <a:ext cx="8333259" cy="1142640"/>
          </a:xfrm>
          <a:prstGeom prst="rect">
            <a:avLst/>
          </a:prstGeom>
          <a:solidFill>
            <a:schemeClr val="bg1"/>
          </a:solidFill>
          <a:ln>
            <a:noFill/>
          </a:ln>
        </p:spPr>
        <p:txBody>
          <a:bodyPr lIns="0" tIns="0" rIns="0" bIns="0" anchor="ctr"/>
          <a:lstStyle/>
          <a:p>
            <a:r>
              <a:rPr lang="en-US" sz="3600" dirty="0">
                <a:latin typeface="Calibri"/>
              </a:rPr>
              <a:t>Appendix: Some Schwarz Performance Data</a:t>
            </a:r>
            <a:endParaRPr sz="3600" dirty="0"/>
          </a:p>
        </p:txBody>
      </p:sp>
      <p:pic>
        <p:nvPicPr>
          <p:cNvPr id="4" name="Picture 3">
            <a:extLst>
              <a:ext uri="{FF2B5EF4-FFF2-40B4-BE49-F238E27FC236}">
                <a16:creationId xmlns:a16="http://schemas.microsoft.com/office/drawing/2014/main" id="{57CEB48C-3FDB-4BE8-9697-66FD8D1AA796}"/>
              </a:ext>
            </a:extLst>
          </p:cNvPr>
          <p:cNvPicPr>
            <a:picLocks noChangeAspect="1"/>
          </p:cNvPicPr>
          <p:nvPr/>
        </p:nvPicPr>
        <p:blipFill>
          <a:blip r:embed="rId2"/>
          <a:stretch>
            <a:fillRect/>
          </a:stretch>
        </p:blipFill>
        <p:spPr>
          <a:xfrm>
            <a:off x="80388" y="3615360"/>
            <a:ext cx="3701027" cy="2775771"/>
          </a:xfrm>
          <a:prstGeom prst="rect">
            <a:avLst/>
          </a:prstGeom>
        </p:spPr>
      </p:pic>
      <p:sp>
        <p:nvSpPr>
          <p:cNvPr id="10" name="TextBox 9">
            <a:extLst>
              <a:ext uri="{FF2B5EF4-FFF2-40B4-BE49-F238E27FC236}">
                <a16:creationId xmlns:a16="http://schemas.microsoft.com/office/drawing/2014/main" id="{6A58B7F4-659C-404D-B4E3-139547E76EEB}"/>
              </a:ext>
            </a:extLst>
          </p:cNvPr>
          <p:cNvSpPr txBox="1"/>
          <p:nvPr/>
        </p:nvSpPr>
        <p:spPr>
          <a:xfrm>
            <a:off x="269203" y="749191"/>
            <a:ext cx="4185102" cy="369332"/>
          </a:xfrm>
          <a:prstGeom prst="rect">
            <a:avLst/>
          </a:prstGeom>
          <a:noFill/>
        </p:spPr>
        <p:txBody>
          <a:bodyPr wrap="square" rtlCol="0">
            <a:spAutoFit/>
          </a:bodyPr>
          <a:lstStyle/>
          <a:p>
            <a:r>
              <a:rPr lang="en-US" b="1" dirty="0">
                <a:latin typeface="Calibri" panose="020F0502020204030204" pitchFamily="34" charset="0"/>
                <a:cs typeface="Calibri" panose="020F0502020204030204" pitchFamily="34" charset="0"/>
              </a:rPr>
              <a:t>Max / Avg # Schwarz iterations during run</a:t>
            </a:r>
          </a:p>
        </p:txBody>
      </p:sp>
      <p:graphicFrame>
        <p:nvGraphicFramePr>
          <p:cNvPr id="6" name="Table 5">
            <a:extLst>
              <a:ext uri="{FF2B5EF4-FFF2-40B4-BE49-F238E27FC236}">
                <a16:creationId xmlns:a16="http://schemas.microsoft.com/office/drawing/2014/main" id="{CC33DB1D-D39C-4E80-9D99-11E8B9DDB821}"/>
              </a:ext>
            </a:extLst>
          </p:cNvPr>
          <p:cNvGraphicFramePr>
            <a:graphicFrameLocks noGrp="1"/>
          </p:cNvGraphicFramePr>
          <p:nvPr/>
        </p:nvGraphicFramePr>
        <p:xfrm>
          <a:off x="457663" y="1298880"/>
          <a:ext cx="7851044" cy="2316480"/>
        </p:xfrm>
        <a:graphic>
          <a:graphicData uri="http://schemas.openxmlformats.org/drawingml/2006/table">
            <a:tbl>
              <a:tblPr firstRow="1" bandRow="1"/>
              <a:tblGrid>
                <a:gridCol w="1387732">
                  <a:extLst>
                    <a:ext uri="{9D8B030D-6E8A-4147-A177-3AD203B41FA5}">
                      <a16:colId xmlns:a16="http://schemas.microsoft.com/office/drawing/2014/main" val="4185053729"/>
                    </a:ext>
                  </a:extLst>
                </a:gridCol>
                <a:gridCol w="1118321">
                  <a:extLst>
                    <a:ext uri="{9D8B030D-6E8A-4147-A177-3AD203B41FA5}">
                      <a16:colId xmlns:a16="http://schemas.microsoft.com/office/drawing/2014/main" val="2307892547"/>
                    </a:ext>
                  </a:extLst>
                </a:gridCol>
                <a:gridCol w="1081733">
                  <a:extLst>
                    <a:ext uri="{9D8B030D-6E8A-4147-A177-3AD203B41FA5}">
                      <a16:colId xmlns:a16="http://schemas.microsoft.com/office/drawing/2014/main" val="4166987767"/>
                    </a:ext>
                  </a:extLst>
                </a:gridCol>
                <a:gridCol w="1163853">
                  <a:extLst>
                    <a:ext uri="{9D8B030D-6E8A-4147-A177-3AD203B41FA5}">
                      <a16:colId xmlns:a16="http://schemas.microsoft.com/office/drawing/2014/main" val="3268236865"/>
                    </a:ext>
                  </a:extLst>
                </a:gridCol>
                <a:gridCol w="1163853">
                  <a:extLst>
                    <a:ext uri="{9D8B030D-6E8A-4147-A177-3AD203B41FA5}">
                      <a16:colId xmlns:a16="http://schemas.microsoft.com/office/drawing/2014/main" val="1774679426"/>
                    </a:ext>
                  </a:extLst>
                </a:gridCol>
                <a:gridCol w="989120">
                  <a:extLst>
                    <a:ext uri="{9D8B030D-6E8A-4147-A177-3AD203B41FA5}">
                      <a16:colId xmlns:a16="http://schemas.microsoft.com/office/drawing/2014/main" val="4130443307"/>
                    </a:ext>
                  </a:extLst>
                </a:gridCol>
                <a:gridCol w="946432">
                  <a:extLst>
                    <a:ext uri="{9D8B030D-6E8A-4147-A177-3AD203B41FA5}">
                      <a16:colId xmlns:a16="http://schemas.microsoft.com/office/drawing/2014/main" val="401277875"/>
                    </a:ext>
                  </a:extLst>
                </a:gridCol>
              </a:tblGrid>
              <a:tr h="493560">
                <a:tc>
                  <a:txBody>
                    <a:bodyPr/>
                    <a:lstStyle/>
                    <a:p>
                      <a:pPr marL="0" marR="0" indent="0" algn="ctr" hangingPunct="0">
                        <a:lnSpc>
                          <a:spcPct val="100000"/>
                        </a:lnSpc>
                        <a:spcBef>
                          <a:spcPts val="0"/>
                        </a:spcBef>
                        <a:spcAft>
                          <a:spcPts val="0"/>
                        </a:spcAft>
                        <a:tabLst/>
                      </a:pPr>
                      <a:endParaRPr lang="en-US" sz="1600" b="0" i="0" u="none" strike="noStrike" kern="1200" cap="none">
                        <a:ln>
                          <a:noFill/>
                        </a:ln>
                        <a:latin typeface="Calibri" panose="020F0502020204030204" pitchFamily="34" charset="0"/>
                        <a:cs typeface="Calibri" panose="020F0502020204030204" pitchFamily="34" charset="0"/>
                      </a:endParaRP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Impl-impl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 dt=1e-6,  Schwarz </a:t>
                      </a: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=1e-6</a:t>
                      </a:r>
                    </a:p>
                  </a:txBody>
                  <a:tcPr>
                    <a:solidFill>
                      <a:schemeClr val="bg1"/>
                    </a:solidFill>
                  </a:tcPr>
                </a:tc>
                <a:tc>
                  <a:txBody>
                    <a:bodyPr/>
                    <a:lstStyle/>
                    <a:p>
                      <a:pPr marL="0" marR="0" lvl="0" indent="0" algn="ctr" defTabSz="457200" rtl="0" eaLnBrk="1" fontAlgn="auto" latinLnBrk="0" hangingPunct="0">
                        <a:lnSpc>
                          <a:spcPct val="100000"/>
                        </a:lnSpc>
                        <a:spcBef>
                          <a:spcPts val="0"/>
                        </a:spcBef>
                        <a:spcAft>
                          <a:spcPts val="0"/>
                        </a:spcAft>
                        <a:buClrTx/>
                        <a:buSzTx/>
                        <a:buFontTx/>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Impl-impl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 dt=1e-7, Schwarz </a:t>
                      </a: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=1e-6</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Impl-impl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 dt=1e-7, Schwarz </a:t>
                      </a: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=1e-10</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Impl-impl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 dt=1e-7, Schwarz </a:t>
                      </a: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=1e-15</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Expl-impl</a:t>
                      </a: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dt=1e-7</a:t>
                      </a:r>
                    </a:p>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Schwarz </a:t>
                      </a:r>
                    </a:p>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=1e-6</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Expl-impl</a:t>
                      </a: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dt=1e-8</a:t>
                      </a:r>
                    </a:p>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Schwarz </a:t>
                      </a:r>
                    </a:p>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=1e-6</a:t>
                      </a:r>
                    </a:p>
                  </a:txBody>
                  <a:tcPr>
                    <a:solidFill>
                      <a:schemeClr val="bg1"/>
                    </a:solidFill>
                  </a:tcPr>
                </a:tc>
                <a:extLst>
                  <a:ext uri="{0D108BD9-81ED-4DB2-BD59-A6C34878D82A}">
                    <a16:rowId xmlns:a16="http://schemas.microsoft.com/office/drawing/2014/main" val="3113766870"/>
                  </a:ext>
                </a:extLst>
              </a:tr>
              <a:tr h="293760">
                <a:tc>
                  <a:txBody>
                    <a:bodyPr/>
                    <a:lstStyle/>
                    <a:p>
                      <a:pPr marL="0" marR="0" lvl="0" indent="0" algn="ctr" hangingPunct="0">
                        <a:lnSpc>
                          <a:spcPct val="100000"/>
                        </a:lnSpc>
                        <a:spcBef>
                          <a:spcPts val="0"/>
                        </a:spcBef>
                        <a:spcAft>
                          <a:spcPts val="0"/>
                        </a:spcAft>
                        <a:buNone/>
                        <a:tabLst/>
                        <a:defRPr/>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Hex-Hex</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3 / 2.23</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a:ln>
                            <a:noFill/>
                          </a:ln>
                          <a:solidFill>
                            <a:schemeClr val="tx1"/>
                          </a:solidFill>
                          <a:latin typeface="Calibri" panose="020F0502020204030204" pitchFamily="34" charset="0"/>
                          <a:ea typeface="Source Han Sans CN" pitchFamily="2"/>
                          <a:cs typeface="Calibri" panose="020F0502020204030204" pitchFamily="34" charset="0"/>
                        </a:rPr>
                        <a:t>3 / 2.08</a:t>
                      </a:r>
                    </a:p>
                  </a:txBody>
                  <a:tcPr>
                    <a:noFill/>
                  </a:tcPr>
                </a:tc>
                <a:tc>
                  <a:txBody>
                    <a:bodyPr/>
                    <a:lstStyle/>
                    <a:p>
                      <a:pPr marL="0" marR="0" lvl="0" indent="0" algn="ctr" hangingPunct="0">
                        <a:lnSpc>
                          <a:spcPct val="100000"/>
                        </a:lnSpc>
                        <a:spcBef>
                          <a:spcPts val="0"/>
                        </a:spcBef>
                        <a:spcAft>
                          <a:spcPts val="0"/>
                        </a:spcAft>
                        <a:buNone/>
                        <a:tabLst/>
                        <a:defRPr sz="1400"/>
                      </a:pP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4 / 2.83</a:t>
                      </a:r>
                    </a:p>
                  </a:txBody>
                  <a:tcPr>
                    <a:no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2 / 2.0</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extLst>
                  <a:ext uri="{0D108BD9-81ED-4DB2-BD59-A6C34878D82A}">
                    <a16:rowId xmlns:a16="http://schemas.microsoft.com/office/drawing/2014/main" val="3544895156"/>
                  </a:ext>
                </a:extLst>
              </a:tr>
              <a:tr h="293760">
                <a:tc>
                  <a:txBody>
                    <a:bodyPr/>
                    <a:lstStyle/>
                    <a:p>
                      <a:pPr marL="0" marR="0" lvl="0" indent="0" algn="ctr" hangingPunct="0">
                        <a:lnSpc>
                          <a:spcPct val="100000"/>
                        </a:lnSpc>
                        <a:spcBef>
                          <a:spcPts val="0"/>
                        </a:spcBef>
                        <a:spcAft>
                          <a:spcPts val="0"/>
                        </a:spcAft>
                        <a:buNone/>
                        <a:tabLst/>
                        <a:defRPr/>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Tet-Hex</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txBody>
                  <a:tcP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solidFill>
                      <a:schemeClr val="bg1"/>
                    </a:solidFill>
                  </a:tcPr>
                </a:tc>
                <a:tc>
                  <a:txBody>
                    <a:bodyPr/>
                    <a:lstStyle/>
                    <a:p>
                      <a:pPr marL="0" marR="0" indent="0" algn="ctr" hangingPunct="0">
                        <a:lnSpc>
                          <a:spcPct val="100000"/>
                        </a:lnSpc>
                        <a:spcBef>
                          <a:spcPts val="0"/>
                        </a:spcBef>
                        <a:spcAft>
                          <a:spcPts val="0"/>
                        </a:spcAft>
                        <a:tabLst/>
                      </a:pPr>
                      <a:r>
                        <a:rPr lang="en-US" sz="1600" b="0" i="0" u="none" strike="noStrike" kern="1200" cap="none" dirty="0">
                          <a:ln>
                            <a:noFill/>
                          </a:ln>
                          <a:latin typeface="Calibri" panose="020F0502020204030204" pitchFamily="34" charset="0"/>
                          <a:cs typeface="Calibri" panose="020F0502020204030204" pitchFamily="34" charset="0"/>
                        </a:rPr>
                        <a:t>2 / 2.0</a:t>
                      </a:r>
                    </a:p>
                  </a:txBody>
                  <a:tcP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extLst>
                  <a:ext uri="{0D108BD9-81ED-4DB2-BD59-A6C34878D82A}">
                    <a16:rowId xmlns:a16="http://schemas.microsoft.com/office/drawing/2014/main" val="3047504344"/>
                  </a:ext>
                </a:extLst>
              </a:tr>
              <a:tr h="293760">
                <a:tc>
                  <a:txBody>
                    <a:bodyPr/>
                    <a:lstStyle/>
                    <a:p>
                      <a:pPr marL="0" marR="0" lvl="0" indent="0" algn="ctr" hangingPunct="0">
                        <a:lnSpc>
                          <a:spcPct val="100000"/>
                        </a:lnSpc>
                        <a:spcBef>
                          <a:spcPts val="0"/>
                        </a:spcBef>
                        <a:spcAft>
                          <a:spcPts val="0"/>
                        </a:spcAft>
                        <a:buNone/>
                        <a:tabLst/>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Nonconformal Hex-Hex </a:t>
                      </a:r>
                    </a:p>
                  </a:txBody>
                  <a:tcP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tc>
                  <a:txBody>
                    <a:bodyPr/>
                    <a:lstStyle/>
                    <a:p>
                      <a:pPr marL="0" marR="0" indent="0" algn="ctr" hangingPunct="0">
                        <a:lnSpc>
                          <a:spcPct val="100000"/>
                        </a:lnSpc>
                        <a:spcBef>
                          <a:spcPts val="0"/>
                        </a:spcBef>
                        <a:spcAft>
                          <a:spcPts val="0"/>
                        </a:spcAft>
                        <a:tabLst/>
                      </a:pPr>
                      <a:r>
                        <a:rPr lang="en-US" sz="1600" b="0" i="0" u="none" strike="noStrike" kern="1200" cap="none" dirty="0">
                          <a:ln>
                            <a:noFill/>
                          </a:ln>
                          <a:latin typeface="Calibri" panose="020F0502020204030204" pitchFamily="34" charset="0"/>
                          <a:cs typeface="Calibri" panose="020F0502020204030204" pitchFamily="34" charset="0"/>
                        </a:rPr>
                        <a:t>2 / 2.0</a:t>
                      </a:r>
                    </a:p>
                  </a:txBody>
                  <a:tcPr>
                    <a:noFill/>
                  </a:tcPr>
                </a:tc>
                <a:tc>
                  <a:txBody>
                    <a:bodyPr/>
                    <a:lstStyle/>
                    <a:p>
                      <a:pPr marL="0" marR="0" lvl="0" indent="0" algn="ctr" defTabSz="457200" rtl="0" eaLnBrk="1" fontAlgn="auto" latinLnBrk="0" hangingPunct="0">
                        <a:lnSpc>
                          <a:spcPct val="100000"/>
                        </a:lnSpc>
                        <a:spcBef>
                          <a:spcPts val="0"/>
                        </a:spcBef>
                        <a:spcAft>
                          <a:spcPts val="0"/>
                        </a:spcAft>
                        <a:buClrTx/>
                        <a:buSzTx/>
                        <a:buFontTx/>
                        <a:buNone/>
                        <a:tabLst/>
                        <a:defRPr/>
                      </a:pPr>
                      <a:r>
                        <a:rPr lang="en-US" sz="1600" b="0" i="0" u="none" strike="noStrike" kern="1200" cap="none" dirty="0">
                          <a:ln>
                            <a:noFill/>
                          </a:ln>
                          <a:latin typeface="Calibri" panose="020F0502020204030204" pitchFamily="34" charset="0"/>
                          <a:cs typeface="Calibri" panose="020F0502020204030204" pitchFamily="34" charset="0"/>
                        </a:rPr>
                        <a:t>3 / 2.36</a:t>
                      </a:r>
                    </a:p>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no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tc>
                  <a:txBody>
                    <a:bodyPr/>
                    <a:lstStyle/>
                    <a:p>
                      <a:pPr marL="0" marR="0" indent="0" algn="ctr" hangingPunct="0">
                        <a:lnSpc>
                          <a:spcPct val="100000"/>
                        </a:lnSpc>
                        <a:spcBef>
                          <a:spcPts val="0"/>
                        </a:spcBef>
                        <a:spcAft>
                          <a:spcPts val="0"/>
                        </a:spcAft>
                        <a:tabLst/>
                      </a:pPr>
                      <a:r>
                        <a:rPr lang="en-US" sz="1600" b="0" i="0" u="none" strike="noStrike" kern="1200" cap="none" dirty="0">
                          <a:ln>
                            <a:noFill/>
                          </a:ln>
                          <a:latin typeface="Calibri" panose="020F0502020204030204" pitchFamily="34" charset="0"/>
                          <a:cs typeface="Calibri" panose="020F0502020204030204" pitchFamily="34" charset="0"/>
                        </a:rPr>
                        <a:t>2 / 2.0</a:t>
                      </a:r>
                    </a:p>
                  </a:txBody>
                  <a:tcPr>
                    <a:lnBlToTr w="12700" cap="flat" cmpd="sng" algn="ctr">
                      <a:noFill/>
                      <a:prstDash val="solid"/>
                      <a:round/>
                      <a:headEnd type="none" w="med" len="med"/>
                      <a:tailEnd type="none" w="med" len="med"/>
                    </a:lnBlToTr>
                    <a:solidFill>
                      <a:schemeClr val="bg1"/>
                    </a:solidFill>
                  </a:tcPr>
                </a:tc>
                <a:tc>
                  <a:txBody>
                    <a:bodyPr/>
                    <a:lstStyle/>
                    <a:p>
                      <a:pPr marL="0" marR="0" indent="0" algn="ctr" hangingPunct="0">
                        <a:lnSpc>
                          <a:spcPct val="100000"/>
                        </a:lnSpc>
                        <a:spcBef>
                          <a:spcPts val="0"/>
                        </a:spcBef>
                        <a:spcAft>
                          <a:spcPts val="0"/>
                        </a:spcAft>
                        <a:tabLst/>
                      </a:pPr>
                      <a:r>
                        <a:rPr lang="en-US" sz="1600" b="0" i="0" u="none" strike="noStrike" kern="1200" cap="none" dirty="0">
                          <a:ln>
                            <a:noFill/>
                          </a:ln>
                          <a:latin typeface="Calibri" panose="020F0502020204030204" pitchFamily="34" charset="0"/>
                          <a:cs typeface="Calibri" panose="020F0502020204030204" pitchFamily="34" charset="0"/>
                        </a:rPr>
                        <a:t>2 / 1.54</a:t>
                      </a:r>
                    </a:p>
                  </a:txBody>
                  <a:tcPr>
                    <a:solidFill>
                      <a:schemeClr val="bg1"/>
                    </a:solidFill>
                  </a:tcPr>
                </a:tc>
                <a:extLst>
                  <a:ext uri="{0D108BD9-81ED-4DB2-BD59-A6C34878D82A}">
                    <a16:rowId xmlns:a16="http://schemas.microsoft.com/office/drawing/2014/main" val="2024955350"/>
                  </a:ext>
                </a:extLst>
              </a:tr>
            </a:tbl>
          </a:graphicData>
        </a:graphic>
      </p:graphicFrame>
      <p:cxnSp>
        <p:nvCxnSpPr>
          <p:cNvPr id="11" name="Straight Connector 10">
            <a:extLst>
              <a:ext uri="{FF2B5EF4-FFF2-40B4-BE49-F238E27FC236}">
                <a16:creationId xmlns:a16="http://schemas.microsoft.com/office/drawing/2014/main" id="{4D7653FD-9419-417F-A5AD-9AB5990A8559}"/>
              </a:ext>
            </a:extLst>
          </p:cNvPr>
          <p:cNvCxnSpPr/>
          <p:nvPr/>
        </p:nvCxnSpPr>
        <p:spPr>
          <a:xfrm>
            <a:off x="2636670" y="3710309"/>
            <a:ext cx="0" cy="2505952"/>
          </a:xfrm>
          <a:prstGeom prst="line">
            <a:avLst/>
          </a:prstGeom>
        </p:spPr>
        <p:style>
          <a:lnRef idx="2">
            <a:schemeClr val="accent1"/>
          </a:lnRef>
          <a:fillRef idx="0">
            <a:schemeClr val="accent1"/>
          </a:fillRef>
          <a:effectRef idx="1">
            <a:schemeClr val="accent1"/>
          </a:effectRef>
          <a:fontRef idx="minor">
            <a:schemeClr val="tx1"/>
          </a:fontRef>
        </p:style>
      </p:cxnSp>
      <p:pic>
        <p:nvPicPr>
          <p:cNvPr id="8" name="Picture 7">
            <a:extLst>
              <a:ext uri="{FF2B5EF4-FFF2-40B4-BE49-F238E27FC236}">
                <a16:creationId xmlns:a16="http://schemas.microsoft.com/office/drawing/2014/main" id="{01F79939-32B5-43C1-AFAC-FA18104B4555}"/>
              </a:ext>
            </a:extLst>
          </p:cNvPr>
          <p:cNvPicPr>
            <a:picLocks noChangeAspect="1"/>
          </p:cNvPicPr>
          <p:nvPr/>
        </p:nvPicPr>
        <p:blipFill>
          <a:blip r:embed="rId3"/>
          <a:stretch>
            <a:fillRect/>
          </a:stretch>
        </p:blipFill>
        <p:spPr>
          <a:xfrm>
            <a:off x="4084178" y="3795717"/>
            <a:ext cx="3452881" cy="2501824"/>
          </a:xfrm>
          <a:prstGeom prst="rect">
            <a:avLst/>
          </a:prstGeom>
        </p:spPr>
      </p:pic>
      <p:pic>
        <p:nvPicPr>
          <p:cNvPr id="13" name="Picture 12" descr="albany_90.png">
            <a:extLst>
              <a:ext uri="{FF2B5EF4-FFF2-40B4-BE49-F238E27FC236}">
                <a16:creationId xmlns:a16="http://schemas.microsoft.com/office/drawing/2014/main" id="{91D21331-C4F8-4A32-A868-AD54A41258E8}"/>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7853952" y="813576"/>
            <a:ext cx="1134967" cy="590446"/>
          </a:xfrm>
          <a:prstGeom prst="rect">
            <a:avLst/>
          </a:prstGeom>
        </p:spPr>
      </p:pic>
    </p:spTree>
    <p:extLst>
      <p:ext uri="{BB962C8B-B14F-4D97-AF65-F5344CB8AC3E}">
        <p14:creationId xmlns:p14="http://schemas.microsoft.com/office/powerpoint/2010/main" val="3514481983"/>
      </p:ext>
    </p:extLst>
  </p:cSld>
  <p:clrMapOvr>
    <a:masterClrMapping/>
  </p:clrMapOvr>
</p:sld>
</file>

<file path=ppt/slides/slide1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 name="TextShape 1">
            <a:extLst>
              <a:ext uri="{FF2B5EF4-FFF2-40B4-BE49-F238E27FC236}">
                <a16:creationId xmlns:a16="http://schemas.microsoft.com/office/drawing/2014/main" id="{3C5FF519-1B79-48B8-B483-A724E04FEFA8}"/>
              </a:ext>
            </a:extLst>
          </p:cNvPr>
          <p:cNvSpPr txBox="1"/>
          <p:nvPr/>
        </p:nvSpPr>
        <p:spPr>
          <a:xfrm>
            <a:off x="269202" y="-168315"/>
            <a:ext cx="8333259" cy="1142640"/>
          </a:xfrm>
          <a:prstGeom prst="rect">
            <a:avLst/>
          </a:prstGeom>
          <a:solidFill>
            <a:schemeClr val="bg1"/>
          </a:solidFill>
          <a:ln>
            <a:noFill/>
          </a:ln>
        </p:spPr>
        <p:txBody>
          <a:bodyPr lIns="0" tIns="0" rIns="0" bIns="0" anchor="ctr"/>
          <a:lstStyle/>
          <a:p>
            <a:r>
              <a:rPr lang="en-US" sz="3600" dirty="0">
                <a:latin typeface="Calibri"/>
              </a:rPr>
              <a:t>Appendix: Some Schwarz Performance Data</a:t>
            </a:r>
            <a:endParaRPr sz="3600" dirty="0"/>
          </a:p>
        </p:txBody>
      </p:sp>
      <p:pic>
        <p:nvPicPr>
          <p:cNvPr id="13" name="Picture 12" descr="albany_90.png">
            <a:extLst>
              <a:ext uri="{FF2B5EF4-FFF2-40B4-BE49-F238E27FC236}">
                <a16:creationId xmlns:a16="http://schemas.microsoft.com/office/drawing/2014/main" id="{5130FE31-0152-474E-B83D-6FC8AC2E34F2}"/>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7853952" y="813576"/>
            <a:ext cx="1134967" cy="590446"/>
          </a:xfrm>
          <a:prstGeom prst="rect">
            <a:avLst/>
          </a:prstGeom>
        </p:spPr>
      </p:pic>
      <p:pic>
        <p:nvPicPr>
          <p:cNvPr id="4" name="Picture 3">
            <a:extLst>
              <a:ext uri="{FF2B5EF4-FFF2-40B4-BE49-F238E27FC236}">
                <a16:creationId xmlns:a16="http://schemas.microsoft.com/office/drawing/2014/main" id="{57CEB48C-3FDB-4BE8-9697-66FD8D1AA796}"/>
              </a:ext>
            </a:extLst>
          </p:cNvPr>
          <p:cNvPicPr>
            <a:picLocks noChangeAspect="1"/>
          </p:cNvPicPr>
          <p:nvPr/>
        </p:nvPicPr>
        <p:blipFill>
          <a:blip r:embed="rId3"/>
          <a:stretch>
            <a:fillRect/>
          </a:stretch>
        </p:blipFill>
        <p:spPr>
          <a:xfrm>
            <a:off x="80388" y="3615360"/>
            <a:ext cx="3701027" cy="2775771"/>
          </a:xfrm>
          <a:prstGeom prst="rect">
            <a:avLst/>
          </a:prstGeom>
        </p:spPr>
      </p:pic>
      <p:sp>
        <p:nvSpPr>
          <p:cNvPr id="10" name="TextBox 9">
            <a:extLst>
              <a:ext uri="{FF2B5EF4-FFF2-40B4-BE49-F238E27FC236}">
                <a16:creationId xmlns:a16="http://schemas.microsoft.com/office/drawing/2014/main" id="{6A58B7F4-659C-404D-B4E3-139547E76EEB}"/>
              </a:ext>
            </a:extLst>
          </p:cNvPr>
          <p:cNvSpPr txBox="1"/>
          <p:nvPr/>
        </p:nvSpPr>
        <p:spPr>
          <a:xfrm>
            <a:off x="269203" y="749191"/>
            <a:ext cx="4185102" cy="369332"/>
          </a:xfrm>
          <a:prstGeom prst="rect">
            <a:avLst/>
          </a:prstGeom>
          <a:noFill/>
        </p:spPr>
        <p:txBody>
          <a:bodyPr wrap="square" rtlCol="0">
            <a:spAutoFit/>
          </a:bodyPr>
          <a:lstStyle/>
          <a:p>
            <a:r>
              <a:rPr lang="en-US" b="1" dirty="0">
                <a:latin typeface="Calibri" panose="020F0502020204030204" pitchFamily="34" charset="0"/>
                <a:cs typeface="Calibri" panose="020F0502020204030204" pitchFamily="34" charset="0"/>
              </a:rPr>
              <a:t>Max / Avg # Schwarz iterations during run</a:t>
            </a:r>
          </a:p>
        </p:txBody>
      </p:sp>
      <p:graphicFrame>
        <p:nvGraphicFramePr>
          <p:cNvPr id="6" name="Table 5">
            <a:extLst>
              <a:ext uri="{FF2B5EF4-FFF2-40B4-BE49-F238E27FC236}">
                <a16:creationId xmlns:a16="http://schemas.microsoft.com/office/drawing/2014/main" id="{CC33DB1D-D39C-4E80-9D99-11E8B9DDB821}"/>
              </a:ext>
            </a:extLst>
          </p:cNvPr>
          <p:cNvGraphicFramePr>
            <a:graphicFrameLocks noGrp="1"/>
          </p:cNvGraphicFramePr>
          <p:nvPr/>
        </p:nvGraphicFramePr>
        <p:xfrm>
          <a:off x="457663" y="1298880"/>
          <a:ext cx="7851044" cy="2316480"/>
        </p:xfrm>
        <a:graphic>
          <a:graphicData uri="http://schemas.openxmlformats.org/drawingml/2006/table">
            <a:tbl>
              <a:tblPr firstRow="1" bandRow="1"/>
              <a:tblGrid>
                <a:gridCol w="1387732">
                  <a:extLst>
                    <a:ext uri="{9D8B030D-6E8A-4147-A177-3AD203B41FA5}">
                      <a16:colId xmlns:a16="http://schemas.microsoft.com/office/drawing/2014/main" val="4185053729"/>
                    </a:ext>
                  </a:extLst>
                </a:gridCol>
                <a:gridCol w="1118321">
                  <a:extLst>
                    <a:ext uri="{9D8B030D-6E8A-4147-A177-3AD203B41FA5}">
                      <a16:colId xmlns:a16="http://schemas.microsoft.com/office/drawing/2014/main" val="2307892547"/>
                    </a:ext>
                  </a:extLst>
                </a:gridCol>
                <a:gridCol w="1081733">
                  <a:extLst>
                    <a:ext uri="{9D8B030D-6E8A-4147-A177-3AD203B41FA5}">
                      <a16:colId xmlns:a16="http://schemas.microsoft.com/office/drawing/2014/main" val="4166987767"/>
                    </a:ext>
                  </a:extLst>
                </a:gridCol>
                <a:gridCol w="1163853">
                  <a:extLst>
                    <a:ext uri="{9D8B030D-6E8A-4147-A177-3AD203B41FA5}">
                      <a16:colId xmlns:a16="http://schemas.microsoft.com/office/drawing/2014/main" val="3268236865"/>
                    </a:ext>
                  </a:extLst>
                </a:gridCol>
                <a:gridCol w="1163853">
                  <a:extLst>
                    <a:ext uri="{9D8B030D-6E8A-4147-A177-3AD203B41FA5}">
                      <a16:colId xmlns:a16="http://schemas.microsoft.com/office/drawing/2014/main" val="1774679426"/>
                    </a:ext>
                  </a:extLst>
                </a:gridCol>
                <a:gridCol w="989120">
                  <a:extLst>
                    <a:ext uri="{9D8B030D-6E8A-4147-A177-3AD203B41FA5}">
                      <a16:colId xmlns:a16="http://schemas.microsoft.com/office/drawing/2014/main" val="4130443307"/>
                    </a:ext>
                  </a:extLst>
                </a:gridCol>
                <a:gridCol w="946432">
                  <a:extLst>
                    <a:ext uri="{9D8B030D-6E8A-4147-A177-3AD203B41FA5}">
                      <a16:colId xmlns:a16="http://schemas.microsoft.com/office/drawing/2014/main" val="401277875"/>
                    </a:ext>
                  </a:extLst>
                </a:gridCol>
              </a:tblGrid>
              <a:tr h="493560">
                <a:tc>
                  <a:txBody>
                    <a:bodyPr/>
                    <a:lstStyle/>
                    <a:p>
                      <a:pPr marL="0" marR="0" indent="0" algn="ctr" hangingPunct="0">
                        <a:lnSpc>
                          <a:spcPct val="100000"/>
                        </a:lnSpc>
                        <a:spcBef>
                          <a:spcPts val="0"/>
                        </a:spcBef>
                        <a:spcAft>
                          <a:spcPts val="0"/>
                        </a:spcAft>
                        <a:tabLst/>
                      </a:pPr>
                      <a:endParaRPr lang="en-US" sz="1600" b="0" i="0" u="none" strike="noStrike" kern="1200" cap="none">
                        <a:ln>
                          <a:noFill/>
                        </a:ln>
                        <a:latin typeface="Calibri" panose="020F0502020204030204" pitchFamily="34" charset="0"/>
                        <a:cs typeface="Calibri" panose="020F0502020204030204" pitchFamily="34" charset="0"/>
                      </a:endParaRP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Impl-impl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 dt=1e-6,  Schwarz </a:t>
                      </a: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=1e-6</a:t>
                      </a:r>
                    </a:p>
                  </a:txBody>
                  <a:tcPr>
                    <a:solidFill>
                      <a:schemeClr val="bg1"/>
                    </a:solidFill>
                  </a:tcPr>
                </a:tc>
                <a:tc>
                  <a:txBody>
                    <a:bodyPr/>
                    <a:lstStyle/>
                    <a:p>
                      <a:pPr marL="0" marR="0" lvl="0" indent="0" algn="ctr" defTabSz="457200" rtl="0" eaLnBrk="1" fontAlgn="auto" latinLnBrk="0" hangingPunct="0">
                        <a:lnSpc>
                          <a:spcPct val="100000"/>
                        </a:lnSpc>
                        <a:spcBef>
                          <a:spcPts val="0"/>
                        </a:spcBef>
                        <a:spcAft>
                          <a:spcPts val="0"/>
                        </a:spcAft>
                        <a:buClrTx/>
                        <a:buSzTx/>
                        <a:buFontTx/>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Impl-impl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 dt=1e-7, Schwarz </a:t>
                      </a: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=1e-6</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Impl-impl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 dt=1e-7, Schwarz </a:t>
                      </a: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=1e-10</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Impl-impl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 dt=1e-7, Schwarz </a:t>
                      </a: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=1e-15</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Expl-impl</a:t>
                      </a: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dt=1e-7</a:t>
                      </a:r>
                    </a:p>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Schwarz </a:t>
                      </a:r>
                    </a:p>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=1e-6</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Expl-impl</a:t>
                      </a: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dt=1e-8</a:t>
                      </a:r>
                    </a:p>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Schwarz </a:t>
                      </a:r>
                    </a:p>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=1e-6</a:t>
                      </a:r>
                    </a:p>
                  </a:txBody>
                  <a:tcPr>
                    <a:solidFill>
                      <a:schemeClr val="bg1"/>
                    </a:solidFill>
                  </a:tcPr>
                </a:tc>
                <a:extLst>
                  <a:ext uri="{0D108BD9-81ED-4DB2-BD59-A6C34878D82A}">
                    <a16:rowId xmlns:a16="http://schemas.microsoft.com/office/drawing/2014/main" val="3113766870"/>
                  </a:ext>
                </a:extLst>
              </a:tr>
              <a:tr h="293760">
                <a:tc>
                  <a:txBody>
                    <a:bodyPr/>
                    <a:lstStyle/>
                    <a:p>
                      <a:pPr marL="0" marR="0" lvl="0" indent="0" algn="ctr" hangingPunct="0">
                        <a:lnSpc>
                          <a:spcPct val="100000"/>
                        </a:lnSpc>
                        <a:spcBef>
                          <a:spcPts val="0"/>
                        </a:spcBef>
                        <a:spcAft>
                          <a:spcPts val="0"/>
                        </a:spcAft>
                        <a:buNone/>
                        <a:tabLst/>
                        <a:defRPr/>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Hex-Hex</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3 / 2.23</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a:ln>
                            <a:noFill/>
                          </a:ln>
                          <a:solidFill>
                            <a:schemeClr val="tx1"/>
                          </a:solidFill>
                          <a:latin typeface="Calibri" panose="020F0502020204030204" pitchFamily="34" charset="0"/>
                          <a:ea typeface="Source Han Sans CN" pitchFamily="2"/>
                          <a:cs typeface="Calibri" panose="020F0502020204030204" pitchFamily="34" charset="0"/>
                        </a:rPr>
                        <a:t>3 / 2.08</a:t>
                      </a:r>
                    </a:p>
                  </a:txBody>
                  <a:tcPr>
                    <a:noFill/>
                  </a:tcPr>
                </a:tc>
                <a:tc>
                  <a:txBody>
                    <a:bodyPr/>
                    <a:lstStyle/>
                    <a:p>
                      <a:pPr marL="0" marR="0" lvl="0" indent="0" algn="ctr" hangingPunct="0">
                        <a:lnSpc>
                          <a:spcPct val="100000"/>
                        </a:lnSpc>
                        <a:spcBef>
                          <a:spcPts val="0"/>
                        </a:spcBef>
                        <a:spcAft>
                          <a:spcPts val="0"/>
                        </a:spcAft>
                        <a:buNone/>
                        <a:tabLst/>
                        <a:defRPr sz="1400"/>
                      </a:pP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4 / 2.83</a:t>
                      </a:r>
                    </a:p>
                  </a:txBody>
                  <a:tcPr>
                    <a:no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2 / 2.0</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extLst>
                  <a:ext uri="{0D108BD9-81ED-4DB2-BD59-A6C34878D82A}">
                    <a16:rowId xmlns:a16="http://schemas.microsoft.com/office/drawing/2014/main" val="3544895156"/>
                  </a:ext>
                </a:extLst>
              </a:tr>
              <a:tr h="293760">
                <a:tc>
                  <a:txBody>
                    <a:bodyPr/>
                    <a:lstStyle/>
                    <a:p>
                      <a:pPr marL="0" marR="0" lvl="0" indent="0" algn="ctr" hangingPunct="0">
                        <a:lnSpc>
                          <a:spcPct val="100000"/>
                        </a:lnSpc>
                        <a:spcBef>
                          <a:spcPts val="0"/>
                        </a:spcBef>
                        <a:spcAft>
                          <a:spcPts val="0"/>
                        </a:spcAft>
                        <a:buNone/>
                        <a:tabLst/>
                        <a:defRPr/>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Tet-Hex</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txBody>
                  <a:tcP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solidFill>
                      <a:schemeClr val="bg1"/>
                    </a:solidFill>
                  </a:tcPr>
                </a:tc>
                <a:tc>
                  <a:txBody>
                    <a:bodyPr/>
                    <a:lstStyle/>
                    <a:p>
                      <a:pPr marL="0" marR="0" indent="0" algn="ctr" hangingPunct="0">
                        <a:lnSpc>
                          <a:spcPct val="100000"/>
                        </a:lnSpc>
                        <a:spcBef>
                          <a:spcPts val="0"/>
                        </a:spcBef>
                        <a:spcAft>
                          <a:spcPts val="0"/>
                        </a:spcAft>
                        <a:tabLst/>
                      </a:pPr>
                      <a:r>
                        <a:rPr lang="en-US" sz="1600" b="0" i="0" u="none" strike="noStrike" kern="1200" cap="none" dirty="0">
                          <a:ln>
                            <a:noFill/>
                          </a:ln>
                          <a:latin typeface="Calibri" panose="020F0502020204030204" pitchFamily="34" charset="0"/>
                          <a:cs typeface="Calibri" panose="020F0502020204030204" pitchFamily="34" charset="0"/>
                        </a:rPr>
                        <a:t>2 / 2.0</a:t>
                      </a:r>
                    </a:p>
                  </a:txBody>
                  <a:tcP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extLst>
                  <a:ext uri="{0D108BD9-81ED-4DB2-BD59-A6C34878D82A}">
                    <a16:rowId xmlns:a16="http://schemas.microsoft.com/office/drawing/2014/main" val="3047504344"/>
                  </a:ext>
                </a:extLst>
              </a:tr>
              <a:tr h="293760">
                <a:tc>
                  <a:txBody>
                    <a:bodyPr/>
                    <a:lstStyle/>
                    <a:p>
                      <a:pPr marL="0" marR="0" lvl="0" indent="0" algn="ctr" hangingPunct="0">
                        <a:lnSpc>
                          <a:spcPct val="100000"/>
                        </a:lnSpc>
                        <a:spcBef>
                          <a:spcPts val="0"/>
                        </a:spcBef>
                        <a:spcAft>
                          <a:spcPts val="0"/>
                        </a:spcAft>
                        <a:buNone/>
                        <a:tabLst/>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Nonconformal Hex-Hex </a:t>
                      </a:r>
                    </a:p>
                  </a:txBody>
                  <a:tcP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tc>
                  <a:txBody>
                    <a:bodyPr/>
                    <a:lstStyle/>
                    <a:p>
                      <a:pPr marL="0" marR="0" indent="0" algn="ctr" hangingPunct="0">
                        <a:lnSpc>
                          <a:spcPct val="100000"/>
                        </a:lnSpc>
                        <a:spcBef>
                          <a:spcPts val="0"/>
                        </a:spcBef>
                        <a:spcAft>
                          <a:spcPts val="0"/>
                        </a:spcAft>
                        <a:tabLst/>
                      </a:pPr>
                      <a:r>
                        <a:rPr lang="en-US" sz="1600" b="0" i="0" u="none" strike="noStrike" kern="1200" cap="none" dirty="0">
                          <a:ln>
                            <a:noFill/>
                          </a:ln>
                          <a:latin typeface="Calibri" panose="020F0502020204030204" pitchFamily="34" charset="0"/>
                          <a:cs typeface="Calibri" panose="020F0502020204030204" pitchFamily="34" charset="0"/>
                        </a:rPr>
                        <a:t>2 / 2.0</a:t>
                      </a:r>
                    </a:p>
                  </a:txBody>
                  <a:tcPr>
                    <a:noFill/>
                  </a:tcPr>
                </a:tc>
                <a:tc>
                  <a:txBody>
                    <a:bodyPr/>
                    <a:lstStyle/>
                    <a:p>
                      <a:pPr marL="0" marR="0" lvl="0" indent="0" algn="ctr" defTabSz="457200" rtl="0" eaLnBrk="1" fontAlgn="auto" latinLnBrk="0" hangingPunct="0">
                        <a:lnSpc>
                          <a:spcPct val="100000"/>
                        </a:lnSpc>
                        <a:spcBef>
                          <a:spcPts val="0"/>
                        </a:spcBef>
                        <a:spcAft>
                          <a:spcPts val="0"/>
                        </a:spcAft>
                        <a:buClrTx/>
                        <a:buSzTx/>
                        <a:buFontTx/>
                        <a:buNone/>
                        <a:tabLst/>
                        <a:defRPr/>
                      </a:pPr>
                      <a:r>
                        <a:rPr lang="en-US" sz="1600" b="0" i="0" u="none" strike="noStrike" kern="1200" cap="none" dirty="0">
                          <a:ln>
                            <a:noFill/>
                          </a:ln>
                          <a:latin typeface="Calibri" panose="020F0502020204030204" pitchFamily="34" charset="0"/>
                          <a:cs typeface="Calibri" panose="020F0502020204030204" pitchFamily="34" charset="0"/>
                        </a:rPr>
                        <a:t>3 / 2.36</a:t>
                      </a:r>
                    </a:p>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no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tc>
                  <a:txBody>
                    <a:bodyPr/>
                    <a:lstStyle/>
                    <a:p>
                      <a:pPr marL="0" marR="0" indent="0" algn="ctr" hangingPunct="0">
                        <a:lnSpc>
                          <a:spcPct val="100000"/>
                        </a:lnSpc>
                        <a:spcBef>
                          <a:spcPts val="0"/>
                        </a:spcBef>
                        <a:spcAft>
                          <a:spcPts val="0"/>
                        </a:spcAft>
                        <a:tabLst/>
                      </a:pPr>
                      <a:r>
                        <a:rPr lang="en-US" sz="1600" b="0" i="0" u="none" strike="noStrike" kern="1200" cap="none" dirty="0">
                          <a:ln>
                            <a:noFill/>
                          </a:ln>
                          <a:latin typeface="Calibri" panose="020F0502020204030204" pitchFamily="34" charset="0"/>
                          <a:cs typeface="Calibri" panose="020F0502020204030204" pitchFamily="34" charset="0"/>
                        </a:rPr>
                        <a:t>2 / 2.0</a:t>
                      </a:r>
                    </a:p>
                  </a:txBody>
                  <a:tcPr>
                    <a:lnBlToTr w="12700" cap="flat" cmpd="sng" algn="ctr">
                      <a:noFill/>
                      <a:prstDash val="solid"/>
                      <a:round/>
                      <a:headEnd type="none" w="med" len="med"/>
                      <a:tailEnd type="none" w="med" len="med"/>
                    </a:lnBlToTr>
                    <a:solidFill>
                      <a:schemeClr val="bg1"/>
                    </a:solidFill>
                  </a:tcPr>
                </a:tc>
                <a:tc>
                  <a:txBody>
                    <a:bodyPr/>
                    <a:lstStyle/>
                    <a:p>
                      <a:pPr marL="0" marR="0" indent="0" algn="ctr" hangingPunct="0">
                        <a:lnSpc>
                          <a:spcPct val="100000"/>
                        </a:lnSpc>
                        <a:spcBef>
                          <a:spcPts val="0"/>
                        </a:spcBef>
                        <a:spcAft>
                          <a:spcPts val="0"/>
                        </a:spcAft>
                        <a:tabLst/>
                      </a:pPr>
                      <a:r>
                        <a:rPr lang="en-US" sz="1600" b="0" i="0" u="none" strike="noStrike" kern="1200" cap="none" dirty="0">
                          <a:ln>
                            <a:noFill/>
                          </a:ln>
                          <a:latin typeface="Calibri" panose="020F0502020204030204" pitchFamily="34" charset="0"/>
                          <a:cs typeface="Calibri" panose="020F0502020204030204" pitchFamily="34" charset="0"/>
                        </a:rPr>
                        <a:t>2 / 1.54</a:t>
                      </a:r>
                    </a:p>
                  </a:txBody>
                  <a:tcPr>
                    <a:solidFill>
                      <a:schemeClr val="bg1"/>
                    </a:solidFill>
                  </a:tcPr>
                </a:tc>
                <a:extLst>
                  <a:ext uri="{0D108BD9-81ED-4DB2-BD59-A6C34878D82A}">
                    <a16:rowId xmlns:a16="http://schemas.microsoft.com/office/drawing/2014/main" val="2024955350"/>
                  </a:ext>
                </a:extLst>
              </a:tr>
            </a:tbl>
          </a:graphicData>
        </a:graphic>
      </p:graphicFrame>
      <p:cxnSp>
        <p:nvCxnSpPr>
          <p:cNvPr id="11" name="Straight Connector 10">
            <a:extLst>
              <a:ext uri="{FF2B5EF4-FFF2-40B4-BE49-F238E27FC236}">
                <a16:creationId xmlns:a16="http://schemas.microsoft.com/office/drawing/2014/main" id="{4D7653FD-9419-417F-A5AD-9AB5990A8559}"/>
              </a:ext>
            </a:extLst>
          </p:cNvPr>
          <p:cNvCxnSpPr/>
          <p:nvPr/>
        </p:nvCxnSpPr>
        <p:spPr>
          <a:xfrm>
            <a:off x="3408830" y="3712459"/>
            <a:ext cx="0" cy="2505952"/>
          </a:xfrm>
          <a:prstGeom prst="line">
            <a:avLst/>
          </a:prstGeom>
        </p:spPr>
        <p:style>
          <a:lnRef idx="2">
            <a:schemeClr val="accent1"/>
          </a:lnRef>
          <a:fillRef idx="0">
            <a:schemeClr val="accent1"/>
          </a:fillRef>
          <a:effectRef idx="1">
            <a:schemeClr val="accent1"/>
          </a:effectRef>
          <a:fontRef idx="minor">
            <a:schemeClr val="tx1"/>
          </a:fontRef>
        </p:style>
      </p:cxnSp>
      <p:pic>
        <p:nvPicPr>
          <p:cNvPr id="7" name="Picture 6">
            <a:extLst>
              <a:ext uri="{FF2B5EF4-FFF2-40B4-BE49-F238E27FC236}">
                <a16:creationId xmlns:a16="http://schemas.microsoft.com/office/drawing/2014/main" id="{2F573FAE-7841-45BB-AD0B-A0CEA0CBA217}"/>
              </a:ext>
            </a:extLst>
          </p:cNvPr>
          <p:cNvPicPr>
            <a:picLocks noChangeAspect="1"/>
          </p:cNvPicPr>
          <p:nvPr/>
        </p:nvPicPr>
        <p:blipFill>
          <a:blip r:embed="rId4"/>
          <a:stretch>
            <a:fillRect/>
          </a:stretch>
        </p:blipFill>
        <p:spPr>
          <a:xfrm>
            <a:off x="4142710" y="3795717"/>
            <a:ext cx="3460552" cy="2595414"/>
          </a:xfrm>
          <a:prstGeom prst="rect">
            <a:avLst/>
          </a:prstGeom>
        </p:spPr>
      </p:pic>
    </p:spTree>
    <p:extLst>
      <p:ext uri="{BB962C8B-B14F-4D97-AF65-F5344CB8AC3E}">
        <p14:creationId xmlns:p14="http://schemas.microsoft.com/office/powerpoint/2010/main" val="4268082234"/>
      </p:ext>
    </p:extLst>
  </p:cSld>
  <p:clrMapOvr>
    <a:masterClrMapping/>
  </p:clrMapOvr>
</p:sld>
</file>

<file path=ppt/slides/slide1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265295" y="184963"/>
            <a:ext cx="8186271" cy="476619"/>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Appendix. Elastic Wave Propagation</a:t>
            </a:r>
          </a:p>
        </p:txBody>
      </p:sp>
      <p:pic>
        <p:nvPicPr>
          <p:cNvPr id="4" name="Picture 3">
            <a:extLst>
              <a:ext uri="{FF2B5EF4-FFF2-40B4-BE49-F238E27FC236}">
                <a16:creationId xmlns:a16="http://schemas.microsoft.com/office/drawing/2014/main" id="{D8640611-E74E-49F3-B5AF-643BE82F4754}"/>
              </a:ext>
            </a:extLst>
          </p:cNvPr>
          <p:cNvPicPr>
            <a:picLocks noChangeAspect="1"/>
          </p:cNvPicPr>
          <p:nvPr/>
        </p:nvPicPr>
        <p:blipFill>
          <a:blip r:embed="rId3"/>
          <a:stretch>
            <a:fillRect/>
          </a:stretch>
        </p:blipFill>
        <p:spPr>
          <a:xfrm>
            <a:off x="-100361" y="1075111"/>
            <a:ext cx="4784612" cy="3588459"/>
          </a:xfrm>
          <a:prstGeom prst="rect">
            <a:avLst/>
          </a:prstGeom>
        </p:spPr>
      </p:pic>
      <p:pic>
        <p:nvPicPr>
          <p:cNvPr id="6" name="Picture 5">
            <a:extLst>
              <a:ext uri="{FF2B5EF4-FFF2-40B4-BE49-F238E27FC236}">
                <a16:creationId xmlns:a16="http://schemas.microsoft.com/office/drawing/2014/main" id="{09FB3851-3FA5-4E2E-AFD1-AB5C3EA10291}"/>
              </a:ext>
            </a:extLst>
          </p:cNvPr>
          <p:cNvPicPr>
            <a:picLocks noChangeAspect="1"/>
          </p:cNvPicPr>
          <p:nvPr/>
        </p:nvPicPr>
        <p:blipFill>
          <a:blip r:embed="rId4"/>
          <a:stretch>
            <a:fillRect/>
          </a:stretch>
        </p:blipFill>
        <p:spPr>
          <a:xfrm>
            <a:off x="4358430" y="1075111"/>
            <a:ext cx="4849639" cy="3637230"/>
          </a:xfrm>
          <a:prstGeom prst="rect">
            <a:avLst/>
          </a:prstGeom>
        </p:spPr>
      </p:pic>
      <p:sp>
        <p:nvSpPr>
          <p:cNvPr id="7" name="TextBox 6">
            <a:extLst>
              <a:ext uri="{FF2B5EF4-FFF2-40B4-BE49-F238E27FC236}">
                <a16:creationId xmlns:a16="http://schemas.microsoft.com/office/drawing/2014/main" id="{CBC8AE7C-D507-4404-AFB9-6AFA78BDC199}"/>
              </a:ext>
            </a:extLst>
          </p:cNvPr>
          <p:cNvSpPr txBox="1"/>
          <p:nvPr/>
        </p:nvSpPr>
        <p:spPr>
          <a:xfrm>
            <a:off x="0" y="4880550"/>
            <a:ext cx="9144000" cy="1600438"/>
          </a:xfrm>
          <a:prstGeom prst="rect">
            <a:avLst/>
          </a:prstGeom>
          <a:noFill/>
        </p:spPr>
        <p:txBody>
          <a:bodyPr wrap="square" rtlCol="0">
            <a:spAutoFit/>
          </a:bodyPr>
          <a:lstStyle/>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Left figure shows </a:t>
            </a:r>
            <a:r>
              <a:rPr lang="en-US" b="1" i="1" dirty="0">
                <a:latin typeface="Calibri" panose="020F0502020204030204" pitchFamily="34" charset="0"/>
                <a:cs typeface="Calibri" panose="020F0502020204030204" pitchFamily="34" charset="0"/>
              </a:rPr>
              <a:t># of iterations </a:t>
            </a:r>
            <a:r>
              <a:rPr lang="en-US" dirty="0">
                <a:latin typeface="Calibri" panose="020F0502020204030204" pitchFamily="34" charset="0"/>
                <a:cs typeface="Calibri" panose="020F0502020204030204" pitchFamily="34" charset="0"/>
              </a:rPr>
              <a:t>as a function of </a:t>
            </a:r>
            <a:r>
              <a:rPr lang="en-US" b="1" i="1" dirty="0">
                <a:latin typeface="Calibri" panose="020F0502020204030204" pitchFamily="34" charset="0"/>
                <a:cs typeface="Calibri" panose="020F0502020204030204" pitchFamily="34" charset="0"/>
              </a:rPr>
              <a:t>overlap region size </a:t>
            </a:r>
            <a:r>
              <a:rPr lang="en-US" dirty="0">
                <a:latin typeface="Calibri" panose="020F0502020204030204" pitchFamily="34" charset="0"/>
                <a:cs typeface="Calibri" panose="020F0502020204030204" pitchFamily="34" charset="0"/>
              </a:rPr>
              <a:t>for 2 subdomains. The method does not converge for 0% overlap. If the overlap is 100% then the single-domain solution is recovered for each of the subdomains. </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Right figure shows </a:t>
            </a:r>
            <a:r>
              <a:rPr lang="en-US" b="1" i="1" dirty="0">
                <a:latin typeface="Calibri" panose="020F0502020204030204" pitchFamily="34" charset="0"/>
                <a:cs typeface="Calibri" panose="020F0502020204030204" pitchFamily="34" charset="0"/>
              </a:rPr>
              <a:t>linear convergence rate </a:t>
            </a:r>
            <a:r>
              <a:rPr lang="en-US" dirty="0">
                <a:latin typeface="Calibri" panose="020F0502020204030204" pitchFamily="34" charset="0"/>
                <a:cs typeface="Calibri" panose="020F0502020204030204" pitchFamily="34" charset="0"/>
              </a:rPr>
              <a:t>of dynamic Schwarz implementation (for small overlap fraction of 0.2%).</a:t>
            </a:r>
          </a:p>
        </p:txBody>
      </p:sp>
      <p:sp>
        <p:nvSpPr>
          <p:cNvPr id="8" name="TextBox 7">
            <a:extLst>
              <a:ext uri="{FF2B5EF4-FFF2-40B4-BE49-F238E27FC236}">
                <a16:creationId xmlns:a16="http://schemas.microsoft.com/office/drawing/2014/main" id="{3C2EC871-089C-4987-8447-2082D468305F}"/>
              </a:ext>
            </a:extLst>
          </p:cNvPr>
          <p:cNvSpPr txBox="1"/>
          <p:nvPr/>
        </p:nvSpPr>
        <p:spPr>
          <a:xfrm>
            <a:off x="265295" y="787336"/>
            <a:ext cx="5954751" cy="461665"/>
          </a:xfrm>
          <a:prstGeom prst="rect">
            <a:avLst/>
          </a:prstGeom>
          <a:noFill/>
        </p:spPr>
        <p:txBody>
          <a:bodyPr wrap="square" rtlCol="0">
            <a:spAutoFit/>
          </a:bodyPr>
          <a:lstStyle/>
          <a:p>
            <a:r>
              <a:rPr lang="en-US" sz="2400" b="1" dirty="0">
                <a:latin typeface="Calibri" panose="020F0502020204030204" pitchFamily="34" charset="0"/>
                <a:cs typeface="Calibri" panose="020F0502020204030204" pitchFamily="34" charset="0"/>
              </a:rPr>
              <a:t>Some Performance Results</a:t>
            </a:r>
          </a:p>
        </p:txBody>
      </p:sp>
      <p:sp>
        <p:nvSpPr>
          <p:cNvPr id="2" name="Slide Number Placeholder 1">
            <a:extLst>
              <a:ext uri="{FF2B5EF4-FFF2-40B4-BE49-F238E27FC236}">
                <a16:creationId xmlns:a16="http://schemas.microsoft.com/office/drawing/2014/main" id="{324FA575-2697-4ADD-95BD-8300F0C8C661}"/>
              </a:ext>
            </a:extLst>
          </p:cNvPr>
          <p:cNvSpPr>
            <a:spLocks noGrp="1"/>
          </p:cNvSpPr>
          <p:nvPr>
            <p:ph type="sldNum" sz="quarter" idx="12"/>
          </p:nvPr>
        </p:nvSpPr>
        <p:spPr/>
        <p:txBody>
          <a:bodyPr/>
          <a:lstStyle/>
          <a:p>
            <a:fld id="{A5E55A7B-7854-E145-92D9-B491DF4BAE2D}" type="slidenum">
              <a:rPr lang="en-US" smtClean="0"/>
              <a:pPr/>
              <a:t>127</a:t>
            </a:fld>
            <a:endParaRPr lang="en-US" dirty="0"/>
          </a:p>
        </p:txBody>
      </p:sp>
    </p:spTree>
    <p:extLst>
      <p:ext uri="{BB962C8B-B14F-4D97-AF65-F5344CB8AC3E}">
        <p14:creationId xmlns:p14="http://schemas.microsoft.com/office/powerpoint/2010/main" val="1988738764"/>
      </p:ext>
    </p:extLst>
  </p:cSld>
  <p:clrMapOvr>
    <a:masterClrMapping/>
  </p:clrMapOvr>
</p:sld>
</file>

<file path=ppt/slides/slide1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265295" y="184963"/>
            <a:ext cx="8186271" cy="476619"/>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Appendix. Torsion Problem</a:t>
            </a:r>
          </a:p>
        </p:txBody>
      </p:sp>
      <mc:AlternateContent xmlns:mc="http://schemas.openxmlformats.org/markup-compatibility/2006" xmlns:a14="http://schemas.microsoft.com/office/drawing/2010/main">
        <mc:Choice Requires="a14">
          <p:sp>
            <p:nvSpPr>
              <p:cNvPr id="2" name="TextBox 1">
                <a:extLst>
                  <a:ext uri="{FF2B5EF4-FFF2-40B4-BE49-F238E27FC236}">
                    <a16:creationId xmlns:a16="http://schemas.microsoft.com/office/drawing/2014/main" id="{B60B569A-DF3D-43D4-8185-FFA9F1E1B346}"/>
                  </a:ext>
                </a:extLst>
              </p:cNvPr>
              <p:cNvSpPr txBox="1"/>
              <p:nvPr/>
            </p:nvSpPr>
            <p:spPr>
              <a:xfrm>
                <a:off x="131480" y="1108646"/>
                <a:ext cx="5912481" cy="5139869"/>
              </a:xfrm>
              <a:prstGeom prst="rect">
                <a:avLst/>
              </a:prstGeom>
              <a:noFill/>
            </p:spPr>
            <p:txBody>
              <a:bodyPr wrap="square" rtlCol="0">
                <a:spAutoFit/>
              </a:bodyPr>
              <a:lstStyle/>
              <a:p>
                <a:pPr marL="285750" indent="-285750">
                  <a:buFont typeface="Arial" panose="020B0604020202020204" pitchFamily="34" charset="0"/>
                  <a:buChar char="•"/>
                </a:pPr>
                <a:r>
                  <a:rPr lang="en-US" sz="2000" dirty="0">
                    <a:latin typeface="Calibri" panose="020F0502020204030204" pitchFamily="34" charset="0"/>
                    <a:cs typeface="Calibri" panose="020F0502020204030204" pitchFamily="34" charset="0"/>
                  </a:rPr>
                  <a:t>Nonlinear elastic bar (</a:t>
                </a:r>
                <a:r>
                  <a:rPr lang="en-US" sz="2000" dirty="0" err="1">
                    <a:latin typeface="Calibri" panose="020F0502020204030204" pitchFamily="34" charset="0"/>
                    <a:cs typeface="Calibri" panose="020F0502020204030204" pitchFamily="34" charset="0"/>
                  </a:rPr>
                  <a:t>Neohookean</a:t>
                </a:r>
                <a:r>
                  <a:rPr lang="en-US" sz="2000" dirty="0">
                    <a:latin typeface="Calibri" panose="020F0502020204030204" pitchFamily="34" charset="0"/>
                    <a:cs typeface="Calibri" panose="020F0502020204030204" pitchFamily="34" charset="0"/>
                  </a:rPr>
                  <a:t> material model) subjected to a high degree of </a:t>
                </a:r>
                <a:r>
                  <a:rPr lang="en-US" sz="2000" b="1" i="1" dirty="0">
                    <a:latin typeface="Calibri" panose="020F0502020204030204" pitchFamily="34" charset="0"/>
                    <a:cs typeface="Calibri" panose="020F0502020204030204" pitchFamily="34" charset="0"/>
                  </a:rPr>
                  <a:t>torsion</a:t>
                </a:r>
                <a:r>
                  <a:rPr lang="en-US" sz="2000" dirty="0">
                    <a:latin typeface="Calibri" panose="020F0502020204030204" pitchFamily="34" charset="0"/>
                    <a:cs typeface="Calibri" panose="020F0502020204030204" pitchFamily="34" charset="0"/>
                  </a:rPr>
                  <a:t>.</a:t>
                </a:r>
              </a:p>
              <a:p>
                <a:pPr marL="285750" indent="-285750">
                  <a:buFont typeface="Arial" panose="020B0604020202020204" pitchFamily="34" charset="0"/>
                  <a:buChar char="•"/>
                </a:pPr>
                <a:endParaRPr lang="en-US" i="1" dirty="0">
                  <a:latin typeface="Calibri" panose="020F0502020204030204" pitchFamily="34" charset="0"/>
                  <a:ea typeface="Cambria Math" panose="02040503050406030204" pitchFamily="18" charset="0"/>
                  <a:cs typeface="Calibri" panose="020F0502020204030204" pitchFamily="34" charset="0"/>
                </a:endParaRPr>
              </a:p>
              <a:p>
                <a:pPr marL="285750" indent="-285750">
                  <a:buFont typeface="Arial" panose="020B0604020202020204" pitchFamily="34" charset="0"/>
                  <a:buChar char="•"/>
                </a:pPr>
                <a:r>
                  <a:rPr lang="en-US" sz="2000" dirty="0">
                    <a:latin typeface="Calibri" panose="020F0502020204030204" pitchFamily="34" charset="0"/>
                    <a:ea typeface="Cambria Math" panose="02040503050406030204" pitchFamily="18" charset="0"/>
                    <a:cs typeface="Calibri" panose="020F0502020204030204" pitchFamily="34" charset="0"/>
                  </a:rPr>
                  <a:t>The </a:t>
                </a:r>
                <a:r>
                  <a:rPr lang="en-US" sz="2000" b="1" i="1" dirty="0">
                    <a:latin typeface="Calibri" panose="020F0502020204030204" pitchFamily="34" charset="0"/>
                    <a:ea typeface="Cambria Math" panose="02040503050406030204" pitchFamily="18" charset="0"/>
                    <a:cs typeface="Calibri" panose="020F0502020204030204" pitchFamily="34" charset="0"/>
                  </a:rPr>
                  <a:t>domain</a:t>
                </a:r>
                <a:r>
                  <a:rPr lang="en-US" sz="2000" dirty="0">
                    <a:latin typeface="Calibri" panose="020F0502020204030204" pitchFamily="34" charset="0"/>
                    <a:ea typeface="Cambria Math" panose="02040503050406030204" pitchFamily="18" charset="0"/>
                    <a:cs typeface="Calibri" panose="020F0502020204030204" pitchFamily="34" charset="0"/>
                  </a:rPr>
                  <a:t> is </a:t>
                </a:r>
                <a14:m>
                  <m:oMath xmlns:m="http://schemas.openxmlformats.org/officeDocument/2006/math">
                    <m:r>
                      <m:rPr>
                        <m:sty m:val="p"/>
                      </m:rPr>
                      <a:rPr lang="el-GR" sz="2000" i="1">
                        <a:latin typeface="Cambria Math" panose="02040503050406030204" pitchFamily="18" charset="0"/>
                        <a:ea typeface="Cambria Math" panose="02040503050406030204" pitchFamily="18" charset="0"/>
                        <a:cs typeface="Calibri" panose="020F0502020204030204" pitchFamily="34" charset="0"/>
                      </a:rPr>
                      <m:t>Ω</m:t>
                    </m:r>
                    <m:r>
                      <a:rPr lang="en-US" sz="2000" i="1">
                        <a:latin typeface="Cambria Math" panose="02040503050406030204" pitchFamily="18" charset="0"/>
                        <a:ea typeface="Cambria Math" panose="02040503050406030204" pitchFamily="18" charset="0"/>
                        <a:cs typeface="Calibri" panose="020F0502020204030204" pitchFamily="34" charset="0"/>
                      </a:rPr>
                      <m:t>=(−0.025,0.025)×</m:t>
                    </m:r>
                  </m:oMath>
                </a14:m>
                <a:r>
                  <a:rPr lang="en-US" sz="2000" dirty="0">
                    <a:latin typeface="Calibri" panose="020F0502020204030204" pitchFamily="34" charset="0"/>
                    <a:ea typeface="Cambria Math" panose="02040503050406030204" pitchFamily="18" charset="0"/>
                    <a:cs typeface="Calibri" panose="020F0502020204030204" pitchFamily="34" charset="0"/>
                  </a:rPr>
                  <a:t> </a:t>
                </a:r>
                <a14:m>
                  <m:oMath xmlns:m="http://schemas.openxmlformats.org/officeDocument/2006/math">
                    <m:r>
                      <a:rPr lang="en-US" sz="2000" i="1">
                        <a:latin typeface="Cambria Math" panose="02040503050406030204" pitchFamily="18" charset="0"/>
                        <a:ea typeface="Cambria Math" panose="02040503050406030204" pitchFamily="18" charset="0"/>
                        <a:cs typeface="Calibri" panose="020F0502020204030204" pitchFamily="34" charset="0"/>
                      </a:rPr>
                      <m:t>(−0.025,0.025)×(−0.5,0.5)</m:t>
                    </m:r>
                  </m:oMath>
                </a14:m>
                <a:r>
                  <a:rPr lang="en-US" sz="2000" dirty="0">
                    <a:latin typeface="Calibri" panose="020F0502020204030204" pitchFamily="34" charset="0"/>
                    <a:cs typeface="Calibri" panose="020F0502020204030204" pitchFamily="34" charset="0"/>
                  </a:rPr>
                  <a:t>.</a:t>
                </a:r>
              </a:p>
              <a:p>
                <a:endParaRPr lang="en-US" sz="4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000" dirty="0">
                    <a:latin typeface="Calibri" panose="020F0502020204030204" pitchFamily="34" charset="0"/>
                    <a:cs typeface="Calibri" panose="020F0502020204030204" pitchFamily="34" charset="0"/>
                  </a:rPr>
                  <a:t>We evaluate </a:t>
                </a:r>
                <a:r>
                  <a:rPr lang="en-US" sz="2000" b="1" i="1" dirty="0">
                    <a:latin typeface="Calibri" panose="020F0502020204030204" pitchFamily="34" charset="0"/>
                    <a:cs typeface="Calibri" panose="020F0502020204030204" pitchFamily="34" charset="0"/>
                  </a:rPr>
                  <a:t>dynamic Schwarz </a:t>
                </a:r>
                <a:r>
                  <a:rPr lang="en-US" sz="2000" dirty="0">
                    <a:latin typeface="Calibri" panose="020F0502020204030204" pitchFamily="34" charset="0"/>
                    <a:cs typeface="Calibri" panose="020F0502020204030204" pitchFamily="34" charset="0"/>
                  </a:rPr>
                  <a:t>with 2 subdomains: </a:t>
                </a:r>
                <a14:m>
                  <m:oMath xmlns:m="http://schemas.openxmlformats.org/officeDocument/2006/math">
                    <m:sSub>
                      <m:sSubPr>
                        <m:ctrlPr>
                          <a:rPr lang="en-US" sz="2000" i="1">
                            <a:latin typeface="Cambria Math" panose="02040503050406030204" pitchFamily="18" charset="0"/>
                            <a:ea typeface="Cambria Math" panose="02040503050406030204" pitchFamily="18" charset="0"/>
                            <a:cs typeface="Calibri" panose="020F0502020204030204" pitchFamily="34" charset="0"/>
                          </a:rPr>
                        </m:ctrlPr>
                      </m:sSubPr>
                      <m:e>
                        <m:r>
                          <m:rPr>
                            <m:sty m:val="p"/>
                          </m:rPr>
                          <a:rPr lang="el-GR" sz="2000" i="1">
                            <a:latin typeface="Cambria Math" panose="02040503050406030204" pitchFamily="18" charset="0"/>
                            <a:ea typeface="Cambria Math" panose="02040503050406030204" pitchFamily="18" charset="0"/>
                            <a:cs typeface="Calibri" panose="020F0502020204030204" pitchFamily="34" charset="0"/>
                          </a:rPr>
                          <m:t>Ω</m:t>
                        </m:r>
                      </m:e>
                      <m:sub>
                        <m:r>
                          <a:rPr lang="en-US" sz="2000" i="1">
                            <a:latin typeface="Cambria Math" panose="02040503050406030204" pitchFamily="18" charset="0"/>
                            <a:ea typeface="Cambria Math" panose="02040503050406030204" pitchFamily="18" charset="0"/>
                            <a:cs typeface="Calibri" panose="020F0502020204030204" pitchFamily="34" charset="0"/>
                          </a:rPr>
                          <m:t>0</m:t>
                        </m:r>
                      </m:sub>
                    </m:sSub>
                    <m:r>
                      <a:rPr lang="en-US" sz="2000" i="1">
                        <a:latin typeface="Cambria Math" panose="02040503050406030204" pitchFamily="18" charset="0"/>
                        <a:ea typeface="Cambria Math" panose="02040503050406030204" pitchFamily="18" charset="0"/>
                        <a:cs typeface="Calibri" panose="020F0502020204030204" pitchFamily="34" charset="0"/>
                      </a:rPr>
                      <m:t>=(−0.025,0.025)×</m:t>
                    </m:r>
                  </m:oMath>
                </a14:m>
                <a:r>
                  <a:rPr lang="en-US" sz="2000" dirty="0">
                    <a:latin typeface="Calibri" panose="020F0502020204030204" pitchFamily="34" charset="0"/>
                    <a:ea typeface="Cambria Math" panose="02040503050406030204" pitchFamily="18" charset="0"/>
                    <a:cs typeface="Calibri" panose="020F0502020204030204" pitchFamily="34" charset="0"/>
                  </a:rPr>
                  <a:t> </a:t>
                </a:r>
                <a14:m>
                  <m:oMath xmlns:m="http://schemas.openxmlformats.org/officeDocument/2006/math">
                    <m:d>
                      <m:dPr>
                        <m:ctrlPr>
                          <a:rPr lang="en-US" sz="2000" i="1">
                            <a:latin typeface="Cambria Math" panose="02040503050406030204" pitchFamily="18" charset="0"/>
                            <a:ea typeface="Cambria Math" panose="02040503050406030204" pitchFamily="18" charset="0"/>
                            <a:cs typeface="Calibri" panose="020F0502020204030204" pitchFamily="34" charset="0"/>
                          </a:rPr>
                        </m:ctrlPr>
                      </m:dPr>
                      <m:e>
                        <m:r>
                          <a:rPr lang="en-US" sz="2000" i="1">
                            <a:latin typeface="Cambria Math" panose="02040503050406030204" pitchFamily="18" charset="0"/>
                            <a:ea typeface="Cambria Math" panose="02040503050406030204" pitchFamily="18" charset="0"/>
                            <a:cs typeface="Calibri" panose="020F0502020204030204" pitchFamily="34" charset="0"/>
                          </a:rPr>
                          <m:t>−0.025,0.025</m:t>
                        </m:r>
                      </m:e>
                    </m:d>
                    <m:r>
                      <a:rPr lang="en-US" sz="2000" i="1">
                        <a:latin typeface="Cambria Math" panose="02040503050406030204" pitchFamily="18" charset="0"/>
                        <a:ea typeface="Cambria Math" panose="02040503050406030204" pitchFamily="18" charset="0"/>
                        <a:cs typeface="Calibri" panose="020F0502020204030204" pitchFamily="34" charset="0"/>
                      </a:rPr>
                      <m:t>×</m:t>
                    </m:r>
                    <m:d>
                      <m:dPr>
                        <m:ctrlPr>
                          <a:rPr lang="en-US" sz="2000" i="1">
                            <a:latin typeface="Cambria Math" panose="02040503050406030204" pitchFamily="18" charset="0"/>
                            <a:ea typeface="Cambria Math" panose="02040503050406030204" pitchFamily="18" charset="0"/>
                            <a:cs typeface="Calibri" panose="020F0502020204030204" pitchFamily="34" charset="0"/>
                          </a:rPr>
                        </m:ctrlPr>
                      </m:dPr>
                      <m:e>
                        <m:r>
                          <a:rPr lang="en-US" sz="2000" i="1">
                            <a:latin typeface="Cambria Math" panose="02040503050406030204" pitchFamily="18" charset="0"/>
                            <a:ea typeface="Cambria Math" panose="02040503050406030204" pitchFamily="18" charset="0"/>
                            <a:cs typeface="Calibri" panose="020F0502020204030204" pitchFamily="34" charset="0"/>
                          </a:rPr>
                          <m:t>−0.5,0.25</m:t>
                        </m:r>
                      </m:e>
                    </m:d>
                    <m:r>
                      <a:rPr lang="en-US" sz="2000" i="1">
                        <a:latin typeface="Cambria Math" panose="02040503050406030204" pitchFamily="18" charset="0"/>
                        <a:ea typeface="Cambria Math" panose="02040503050406030204" pitchFamily="18" charset="0"/>
                        <a:cs typeface="Calibri" panose="020F0502020204030204" pitchFamily="34" charset="0"/>
                      </a:rPr>
                      <m:t>, </m:t>
                    </m:r>
                    <m:sSub>
                      <m:sSubPr>
                        <m:ctrlPr>
                          <a:rPr lang="en-US" sz="2000" i="1">
                            <a:latin typeface="Cambria Math" panose="02040503050406030204" pitchFamily="18" charset="0"/>
                            <a:ea typeface="Cambria Math" panose="02040503050406030204" pitchFamily="18" charset="0"/>
                            <a:cs typeface="Calibri" panose="020F0502020204030204" pitchFamily="34" charset="0"/>
                          </a:rPr>
                        </m:ctrlPr>
                      </m:sSubPr>
                      <m:e>
                        <m:r>
                          <m:rPr>
                            <m:sty m:val="p"/>
                          </m:rPr>
                          <a:rPr lang="el-GR" sz="2000" i="1">
                            <a:latin typeface="Cambria Math" panose="02040503050406030204" pitchFamily="18" charset="0"/>
                            <a:ea typeface="Cambria Math" panose="02040503050406030204" pitchFamily="18" charset="0"/>
                            <a:cs typeface="Calibri" panose="020F0502020204030204" pitchFamily="34" charset="0"/>
                          </a:rPr>
                          <m:t>Ω</m:t>
                        </m:r>
                      </m:e>
                      <m:sub>
                        <m:r>
                          <a:rPr lang="en-US" sz="2000" i="1">
                            <a:latin typeface="Cambria Math" panose="02040503050406030204" pitchFamily="18" charset="0"/>
                            <a:ea typeface="Cambria Math" panose="02040503050406030204" pitchFamily="18" charset="0"/>
                            <a:cs typeface="Calibri" panose="020F0502020204030204" pitchFamily="34" charset="0"/>
                          </a:rPr>
                          <m:t>1</m:t>
                        </m:r>
                      </m:sub>
                    </m:sSub>
                    <m:r>
                      <a:rPr lang="en-US" sz="2000" i="1">
                        <a:latin typeface="Cambria Math" panose="02040503050406030204" pitchFamily="18" charset="0"/>
                        <a:ea typeface="Cambria Math" panose="02040503050406030204" pitchFamily="18" charset="0"/>
                        <a:cs typeface="Calibri" panose="020F0502020204030204" pitchFamily="34" charset="0"/>
                      </a:rPr>
                      <m:t>=(−0.025,0.025)×</m:t>
                    </m:r>
                  </m:oMath>
                </a14:m>
                <a:r>
                  <a:rPr lang="en-US" sz="2000" dirty="0">
                    <a:latin typeface="Calibri" panose="020F0502020204030204" pitchFamily="34" charset="0"/>
                    <a:ea typeface="Cambria Math" panose="02040503050406030204" pitchFamily="18" charset="0"/>
                    <a:cs typeface="Calibri" panose="020F0502020204030204" pitchFamily="34" charset="0"/>
                  </a:rPr>
                  <a:t> </a:t>
                </a:r>
                <a14:m>
                  <m:oMath xmlns:m="http://schemas.openxmlformats.org/officeDocument/2006/math">
                    <m:d>
                      <m:dPr>
                        <m:ctrlPr>
                          <a:rPr lang="en-US" sz="2000" i="1">
                            <a:latin typeface="Cambria Math" panose="02040503050406030204" pitchFamily="18" charset="0"/>
                            <a:ea typeface="Cambria Math" panose="02040503050406030204" pitchFamily="18" charset="0"/>
                            <a:cs typeface="Calibri" panose="020F0502020204030204" pitchFamily="34" charset="0"/>
                          </a:rPr>
                        </m:ctrlPr>
                      </m:dPr>
                      <m:e>
                        <m:r>
                          <a:rPr lang="en-US" sz="2000" i="1">
                            <a:latin typeface="Cambria Math" panose="02040503050406030204" pitchFamily="18" charset="0"/>
                            <a:ea typeface="Cambria Math" panose="02040503050406030204" pitchFamily="18" charset="0"/>
                            <a:cs typeface="Calibri" panose="020F0502020204030204" pitchFamily="34" charset="0"/>
                          </a:rPr>
                          <m:t>−0.025,0.025</m:t>
                        </m:r>
                      </m:e>
                    </m:d>
                    <m:r>
                      <a:rPr lang="en-US" sz="2000" i="1">
                        <a:latin typeface="Cambria Math" panose="02040503050406030204" pitchFamily="18" charset="0"/>
                        <a:ea typeface="Cambria Math" panose="02040503050406030204" pitchFamily="18" charset="0"/>
                        <a:cs typeface="Calibri" panose="020F0502020204030204" pitchFamily="34" charset="0"/>
                      </a:rPr>
                      <m:t>×</m:t>
                    </m:r>
                    <m:d>
                      <m:dPr>
                        <m:ctrlPr>
                          <a:rPr lang="en-US" sz="2000" i="1">
                            <a:latin typeface="Cambria Math" panose="02040503050406030204" pitchFamily="18" charset="0"/>
                            <a:ea typeface="Cambria Math" panose="02040503050406030204" pitchFamily="18" charset="0"/>
                            <a:cs typeface="Calibri" panose="020F0502020204030204" pitchFamily="34" charset="0"/>
                          </a:rPr>
                        </m:ctrlPr>
                      </m:dPr>
                      <m:e>
                        <m:r>
                          <a:rPr lang="en-US" sz="2000" i="1">
                            <a:latin typeface="Cambria Math" panose="02040503050406030204" pitchFamily="18" charset="0"/>
                            <a:ea typeface="Cambria Math" panose="02040503050406030204" pitchFamily="18" charset="0"/>
                            <a:cs typeface="Calibri" panose="020F0502020204030204" pitchFamily="34" charset="0"/>
                          </a:rPr>
                          <m:t>−0.25,0.5</m:t>
                        </m:r>
                      </m:e>
                    </m:d>
                  </m:oMath>
                </a14:m>
                <a:r>
                  <a:rPr lang="en-US" sz="2000" dirty="0">
                    <a:latin typeface="Calibri" panose="020F0502020204030204" pitchFamily="34" charset="0"/>
                    <a:cs typeface="Calibri" panose="020F0502020204030204" pitchFamily="34" charset="0"/>
                  </a:rPr>
                  <a:t>.</a:t>
                </a:r>
              </a:p>
              <a:p>
                <a:pPr marL="285750" indent="-285750">
                  <a:buFont typeface="Arial" panose="020B0604020202020204" pitchFamily="34" charset="0"/>
                  <a:buChar char="•"/>
                </a:pPr>
                <a:endParaRPr lang="en-US"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000" b="1" i="1" dirty="0">
                    <a:latin typeface="Calibri" panose="020F0502020204030204" pitchFamily="34" charset="0"/>
                    <a:cs typeface="Calibri" panose="020F0502020204030204" pitchFamily="34" charset="0"/>
                  </a:rPr>
                  <a:t>Time-</a:t>
                </a:r>
                <a:r>
                  <a:rPr lang="en-US" sz="2000" b="1" i="1" dirty="0" err="1">
                    <a:latin typeface="Calibri" panose="020F0502020204030204" pitchFamily="34" charset="0"/>
                    <a:cs typeface="Calibri" panose="020F0502020204030204" pitchFamily="34" charset="0"/>
                  </a:rPr>
                  <a:t>discretizations</a:t>
                </a:r>
                <a:r>
                  <a:rPr lang="en-US" sz="2000" b="1" dirty="0">
                    <a:latin typeface="Calibri" panose="020F0502020204030204" pitchFamily="34" charset="0"/>
                    <a:cs typeface="Calibri" panose="020F0502020204030204" pitchFamily="34" charset="0"/>
                  </a:rPr>
                  <a:t>: </a:t>
                </a:r>
                <a:r>
                  <a:rPr lang="en-US" sz="2000" dirty="0">
                    <a:latin typeface="Calibri" panose="020F0502020204030204" pitchFamily="34" charset="0"/>
                    <a:cs typeface="Calibri" panose="020F0502020204030204" pitchFamily="34" charset="0"/>
                  </a:rPr>
                  <a:t>Newmark (implicit, explicit) with same </a:t>
                </a:r>
                <a14:m>
                  <m:oMath xmlns:m="http://schemas.openxmlformats.org/officeDocument/2006/math">
                    <m:r>
                      <m:rPr>
                        <m:sty m:val="p"/>
                      </m:rPr>
                      <a:rPr lang="el-GR" sz="2000" i="1">
                        <a:latin typeface="Cambria Math" panose="02040503050406030204" pitchFamily="18" charset="0"/>
                        <a:ea typeface="Cambria Math" panose="02040503050406030204" pitchFamily="18" charset="0"/>
                        <a:cs typeface="Calibri" panose="020F0502020204030204" pitchFamily="34" charset="0"/>
                      </a:rPr>
                      <m:t>Δ</m:t>
                    </m:r>
                    <m:r>
                      <a:rPr lang="en-US" sz="2000" i="1">
                        <a:latin typeface="Cambria Math" panose="02040503050406030204" pitchFamily="18" charset="0"/>
                        <a:ea typeface="Cambria Math" panose="02040503050406030204" pitchFamily="18" charset="0"/>
                        <a:cs typeface="Calibri" panose="020F0502020204030204" pitchFamily="34" charset="0"/>
                      </a:rPr>
                      <m:t>𝑡</m:t>
                    </m:r>
                  </m:oMath>
                </a14:m>
                <a:r>
                  <a:rPr lang="en-US" sz="2000" dirty="0">
                    <a:latin typeface="Calibri" panose="020F0502020204030204" pitchFamily="34" charset="0"/>
                    <a:cs typeface="Calibri" panose="020F0502020204030204" pitchFamily="34" charset="0"/>
                  </a:rPr>
                  <a:t>.</a:t>
                </a:r>
              </a:p>
              <a:p>
                <a:pPr marL="285750" indent="-285750">
                  <a:buFont typeface="Arial" panose="020B0604020202020204" pitchFamily="34" charset="0"/>
                  <a:buChar char="•"/>
                </a:pPr>
                <a:endParaRPr lang="en-US"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000" b="1" i="1" dirty="0">
                    <a:latin typeface="Calibri" panose="020F0502020204030204" pitchFamily="34" charset="0"/>
                    <a:cs typeface="Calibri" panose="020F0502020204030204" pitchFamily="34" charset="0"/>
                  </a:rPr>
                  <a:t>Meshes:</a:t>
                </a:r>
                <a:r>
                  <a:rPr lang="en-US" sz="2000" dirty="0">
                    <a:latin typeface="Calibri" panose="020F0502020204030204" pitchFamily="34" charset="0"/>
                    <a:cs typeface="Calibri" panose="020F0502020204030204" pitchFamily="34" charset="0"/>
                  </a:rPr>
                  <a:t> HEX, Composite TET10.</a:t>
                </a:r>
              </a:p>
              <a:p>
                <a:pPr marL="285750" indent="-285750">
                  <a:buFont typeface="Arial" panose="020B0604020202020204" pitchFamily="34" charset="0"/>
                  <a:buChar char="•"/>
                </a:pPr>
                <a:endParaRPr lang="en-US"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dirty="0">
                  <a:latin typeface="Calibri" panose="020F0502020204030204" pitchFamily="34" charset="0"/>
                  <a:cs typeface="Calibri" panose="020F0502020204030204" pitchFamily="34" charset="0"/>
                </a:endParaRPr>
              </a:p>
            </p:txBody>
          </p:sp>
        </mc:Choice>
        <mc:Fallback xmlns="">
          <p:sp>
            <p:nvSpPr>
              <p:cNvPr id="2" name="TextBox 1">
                <a:extLst>
                  <a:ext uri="{FF2B5EF4-FFF2-40B4-BE49-F238E27FC236}">
                    <a16:creationId xmlns:a16="http://schemas.microsoft.com/office/drawing/2014/main" id="{B60B569A-DF3D-43D4-8185-FFA9F1E1B346}"/>
                  </a:ext>
                </a:extLst>
              </p:cNvPr>
              <p:cNvSpPr txBox="1">
                <a:spLocks noRot="1" noChangeAspect="1" noMove="1" noResize="1" noEditPoints="1" noAdjustHandles="1" noChangeArrowheads="1" noChangeShapeType="1" noTextEdit="1"/>
              </p:cNvSpPr>
              <p:nvPr/>
            </p:nvSpPr>
            <p:spPr>
              <a:xfrm>
                <a:off x="131480" y="1108646"/>
                <a:ext cx="5912481" cy="5139869"/>
              </a:xfrm>
              <a:prstGeom prst="rect">
                <a:avLst/>
              </a:prstGeom>
              <a:blipFill>
                <a:blip r:embed="rId3"/>
                <a:stretch>
                  <a:fillRect l="-929" t="-712"/>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6" name="TextBox 5">
                <a:extLst>
                  <a:ext uri="{FF2B5EF4-FFF2-40B4-BE49-F238E27FC236}">
                    <a16:creationId xmlns:a16="http://schemas.microsoft.com/office/drawing/2014/main" id="{3751CAC8-90C6-4697-81C8-C1C0E2FBBAD1}"/>
                  </a:ext>
                </a:extLst>
              </p:cNvPr>
              <p:cNvSpPr txBox="1"/>
              <p:nvPr/>
            </p:nvSpPr>
            <p:spPr>
              <a:xfrm>
                <a:off x="6497328" y="893862"/>
                <a:ext cx="756356" cy="338554"/>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sz="1600" i="1" smtClean="0">
                              <a:latin typeface="Cambria Math" panose="02040503050406030204" pitchFamily="18" charset="0"/>
                            </a:rPr>
                          </m:ctrlPr>
                        </m:sSubPr>
                        <m:e>
                          <m:r>
                            <m:rPr>
                              <m:sty m:val="p"/>
                            </m:rPr>
                            <a:rPr lang="el-GR" sz="1600" i="1" smtClean="0">
                              <a:latin typeface="Cambria Math" panose="02040503050406030204" pitchFamily="18" charset="0"/>
                              <a:ea typeface="Cambria Math" panose="02040503050406030204" pitchFamily="18" charset="0"/>
                            </a:rPr>
                            <m:t>Ω</m:t>
                          </m:r>
                        </m:e>
                        <m:sub>
                          <m:r>
                            <a:rPr lang="en-US" sz="1600" b="0" i="1" smtClean="0">
                              <a:latin typeface="Cambria Math" panose="02040503050406030204" pitchFamily="18" charset="0"/>
                            </a:rPr>
                            <m:t>0</m:t>
                          </m:r>
                        </m:sub>
                      </m:sSub>
                    </m:oMath>
                  </m:oMathPara>
                </a14:m>
                <a:endParaRPr lang="en-US" sz="1600" dirty="0"/>
              </a:p>
            </p:txBody>
          </p:sp>
        </mc:Choice>
        <mc:Fallback xmlns="">
          <p:sp>
            <p:nvSpPr>
              <p:cNvPr id="6" name="TextBox 5">
                <a:extLst>
                  <a:ext uri="{FF2B5EF4-FFF2-40B4-BE49-F238E27FC236}">
                    <a16:creationId xmlns:a16="http://schemas.microsoft.com/office/drawing/2014/main" id="{3751CAC8-90C6-4697-81C8-C1C0E2FBBAD1}"/>
                  </a:ext>
                </a:extLst>
              </p:cNvPr>
              <p:cNvSpPr txBox="1">
                <a:spLocks noRot="1" noChangeAspect="1" noMove="1" noResize="1" noEditPoints="1" noAdjustHandles="1" noChangeArrowheads="1" noChangeShapeType="1" noTextEdit="1"/>
              </p:cNvSpPr>
              <p:nvPr/>
            </p:nvSpPr>
            <p:spPr>
              <a:xfrm>
                <a:off x="6497328" y="893862"/>
                <a:ext cx="756356" cy="338554"/>
              </a:xfrm>
              <a:prstGeom prst="rect">
                <a:avLst/>
              </a:prstGeom>
              <a:blipFill>
                <a:blip r:embed="rId4"/>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7" name="TextBox 6">
                <a:extLst>
                  <a:ext uri="{FF2B5EF4-FFF2-40B4-BE49-F238E27FC236}">
                    <a16:creationId xmlns:a16="http://schemas.microsoft.com/office/drawing/2014/main" id="{9F5410DA-5B18-435D-9E59-EB4CADA4D9C3}"/>
                  </a:ext>
                </a:extLst>
              </p:cNvPr>
              <p:cNvSpPr txBox="1"/>
              <p:nvPr/>
            </p:nvSpPr>
            <p:spPr>
              <a:xfrm>
                <a:off x="7250995" y="880316"/>
                <a:ext cx="756356" cy="338554"/>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sz="1600" i="1" smtClean="0">
                              <a:latin typeface="Cambria Math" panose="02040503050406030204" pitchFamily="18" charset="0"/>
                            </a:rPr>
                          </m:ctrlPr>
                        </m:sSubPr>
                        <m:e>
                          <m:r>
                            <m:rPr>
                              <m:sty m:val="p"/>
                            </m:rPr>
                            <a:rPr lang="el-GR" sz="1600" i="1" smtClean="0">
                              <a:latin typeface="Cambria Math" panose="02040503050406030204" pitchFamily="18" charset="0"/>
                              <a:ea typeface="Cambria Math" panose="02040503050406030204" pitchFamily="18" charset="0"/>
                            </a:rPr>
                            <m:t>Ω</m:t>
                          </m:r>
                        </m:e>
                        <m:sub>
                          <m:r>
                            <a:rPr lang="en-US" sz="1600" b="0" i="1" smtClean="0">
                              <a:latin typeface="Cambria Math" panose="02040503050406030204" pitchFamily="18" charset="0"/>
                            </a:rPr>
                            <m:t>1</m:t>
                          </m:r>
                        </m:sub>
                      </m:sSub>
                    </m:oMath>
                  </m:oMathPara>
                </a14:m>
                <a:endParaRPr lang="en-US" sz="1600" dirty="0"/>
              </a:p>
            </p:txBody>
          </p:sp>
        </mc:Choice>
        <mc:Fallback xmlns="">
          <p:sp>
            <p:nvSpPr>
              <p:cNvPr id="7" name="TextBox 6">
                <a:extLst>
                  <a:ext uri="{FF2B5EF4-FFF2-40B4-BE49-F238E27FC236}">
                    <a16:creationId xmlns:a16="http://schemas.microsoft.com/office/drawing/2014/main" id="{9F5410DA-5B18-435D-9E59-EB4CADA4D9C3}"/>
                  </a:ext>
                </a:extLst>
              </p:cNvPr>
              <p:cNvSpPr txBox="1">
                <a:spLocks noRot="1" noChangeAspect="1" noMove="1" noResize="1" noEditPoints="1" noAdjustHandles="1" noChangeArrowheads="1" noChangeShapeType="1" noTextEdit="1"/>
              </p:cNvSpPr>
              <p:nvPr/>
            </p:nvSpPr>
            <p:spPr>
              <a:xfrm>
                <a:off x="7250995" y="880316"/>
                <a:ext cx="756356" cy="338554"/>
              </a:xfrm>
              <a:prstGeom prst="rect">
                <a:avLst/>
              </a:prstGeom>
              <a:blipFill>
                <a:blip r:embed="rId5"/>
                <a:stretch>
                  <a:fillRect/>
                </a:stretch>
              </a:blipFill>
            </p:spPr>
            <p:txBody>
              <a:bodyPr/>
              <a:lstStyle/>
              <a:p>
                <a:r>
                  <a:rPr lang="en-US">
                    <a:noFill/>
                  </a:rPr>
                  <a:t> </a:t>
                </a:r>
              </a:p>
            </p:txBody>
          </p:sp>
        </mc:Fallback>
      </mc:AlternateContent>
      <p:pic>
        <p:nvPicPr>
          <p:cNvPr id="8" name="Picture 7">
            <a:extLst>
              <a:ext uri="{FF2B5EF4-FFF2-40B4-BE49-F238E27FC236}">
                <a16:creationId xmlns:a16="http://schemas.microsoft.com/office/drawing/2014/main" id="{4BB29832-5B01-40E2-A8E5-EB2F01704938}"/>
              </a:ext>
            </a:extLst>
          </p:cNvPr>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7405977" y="1246409"/>
            <a:ext cx="446392" cy="4821039"/>
          </a:xfrm>
          <a:prstGeom prst="rect">
            <a:avLst/>
          </a:prstGeom>
        </p:spPr>
      </p:pic>
      <p:pic>
        <p:nvPicPr>
          <p:cNvPr id="9" name="Picture 8">
            <a:extLst>
              <a:ext uri="{FF2B5EF4-FFF2-40B4-BE49-F238E27FC236}">
                <a16:creationId xmlns:a16="http://schemas.microsoft.com/office/drawing/2014/main" id="{9B95C124-EA97-4021-A35A-DD776C3E3804}"/>
              </a:ext>
            </a:extLst>
          </p:cNvPr>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6639644" y="1252736"/>
            <a:ext cx="445807" cy="4814712"/>
          </a:xfrm>
          <a:prstGeom prst="rect">
            <a:avLst/>
          </a:prstGeom>
        </p:spPr>
      </p:pic>
      <p:pic>
        <p:nvPicPr>
          <p:cNvPr id="10" name="Picture 9">
            <a:extLst>
              <a:ext uri="{FF2B5EF4-FFF2-40B4-BE49-F238E27FC236}">
                <a16:creationId xmlns:a16="http://schemas.microsoft.com/office/drawing/2014/main" id="{1A8DCB51-D015-4F37-9D32-04983592EA96}"/>
              </a:ext>
            </a:extLst>
          </p:cNvPr>
          <p:cNvPicPr>
            <a:picLocks noChangeAspect="1"/>
          </p:cNvPicPr>
          <p:nvPr/>
        </p:nvPicPr>
        <p:blipFill>
          <a:blip r:embed="rId8">
            <a:extLst>
              <a:ext uri="{28A0092B-C50C-407E-A947-70E740481C1C}">
                <a14:useLocalDpi xmlns:a14="http://schemas.microsoft.com/office/drawing/2010/main" val="0"/>
              </a:ext>
            </a:extLst>
          </a:blip>
          <a:stretch>
            <a:fillRect/>
          </a:stretch>
        </p:blipFill>
        <p:spPr>
          <a:xfrm>
            <a:off x="8189806" y="1252736"/>
            <a:ext cx="399179" cy="4814712"/>
          </a:xfrm>
          <a:prstGeom prst="rect">
            <a:avLst/>
          </a:prstGeom>
        </p:spPr>
      </p:pic>
      <mc:AlternateContent xmlns:mc="http://schemas.openxmlformats.org/markup-compatibility/2006" xmlns:a14="http://schemas.microsoft.com/office/drawing/2010/main">
        <mc:Choice Requires="a14">
          <p:sp>
            <p:nvSpPr>
              <p:cNvPr id="11" name="TextBox 10">
                <a:extLst>
                  <a:ext uri="{FF2B5EF4-FFF2-40B4-BE49-F238E27FC236}">
                    <a16:creationId xmlns:a16="http://schemas.microsoft.com/office/drawing/2014/main" id="{25F51942-DC3C-487B-B1EE-C09F22B31F08}"/>
                  </a:ext>
                </a:extLst>
              </p:cNvPr>
              <p:cNvSpPr txBox="1"/>
              <p:nvPr/>
            </p:nvSpPr>
            <p:spPr>
              <a:xfrm>
                <a:off x="8231129" y="929868"/>
                <a:ext cx="412485" cy="246221"/>
              </a:xfrm>
              <a:prstGeom prst="rect">
                <a:avLst/>
              </a:prstGeom>
              <a:noFill/>
            </p:spPr>
            <p:txBody>
              <a:bodyPr wrap="none" lIns="0" tIns="0" rIns="0" bIns="0" rtlCol="0">
                <a:spAutoFit/>
              </a:bodyPr>
              <a:lstStyle/>
              <a:p>
                <a:pPr/>
                <a14:m>
                  <m:oMathPara xmlns:m="http://schemas.openxmlformats.org/officeDocument/2006/math">
                    <m:oMathParaPr>
                      <m:jc m:val="centerGroup"/>
                    </m:oMathParaPr>
                    <m:oMath xmlns:m="http://schemas.openxmlformats.org/officeDocument/2006/math">
                      <m:sSub>
                        <m:sSubPr>
                          <m:ctrlPr>
                            <a:rPr lang="en-US" sz="1600" i="1" smtClean="0">
                              <a:latin typeface="Cambria Math" panose="02040503050406030204" pitchFamily="18" charset="0"/>
                            </a:rPr>
                          </m:ctrlPr>
                        </m:sSubPr>
                        <m:e>
                          <m:r>
                            <m:rPr>
                              <m:sty m:val="p"/>
                            </m:rPr>
                            <a:rPr lang="el-GR" sz="1600" i="1">
                              <a:latin typeface="Cambria Math" panose="02040503050406030204" pitchFamily="18" charset="0"/>
                              <a:ea typeface="Cambria Math" panose="02040503050406030204" pitchFamily="18" charset="0"/>
                            </a:rPr>
                            <m:t>Ω</m:t>
                          </m:r>
                        </m:e>
                        <m:sub>
                          <m:r>
                            <m:rPr>
                              <m:sty m:val="p"/>
                            </m:rPr>
                            <a:rPr lang="en-US" sz="1600" b="0" i="0" smtClean="0">
                              <a:latin typeface="Cambria Math" panose="02040503050406030204" pitchFamily="18" charset="0"/>
                            </a:rPr>
                            <m:t>ref</m:t>
                          </m:r>
                        </m:sub>
                      </m:sSub>
                    </m:oMath>
                  </m:oMathPara>
                </a14:m>
                <a:endParaRPr lang="en-US" sz="1600" dirty="0"/>
              </a:p>
            </p:txBody>
          </p:sp>
        </mc:Choice>
        <mc:Fallback xmlns="">
          <p:sp>
            <p:nvSpPr>
              <p:cNvPr id="11" name="TextBox 10">
                <a:extLst>
                  <a:ext uri="{FF2B5EF4-FFF2-40B4-BE49-F238E27FC236}">
                    <a16:creationId xmlns:a16="http://schemas.microsoft.com/office/drawing/2014/main" id="{25F51942-DC3C-487B-B1EE-C09F22B31F08}"/>
                  </a:ext>
                </a:extLst>
              </p:cNvPr>
              <p:cNvSpPr txBox="1">
                <a:spLocks noRot="1" noChangeAspect="1" noMove="1" noResize="1" noEditPoints="1" noAdjustHandles="1" noChangeArrowheads="1" noChangeShapeType="1" noTextEdit="1"/>
              </p:cNvSpPr>
              <p:nvPr/>
            </p:nvSpPr>
            <p:spPr>
              <a:xfrm>
                <a:off x="8231129" y="929868"/>
                <a:ext cx="412485" cy="246221"/>
              </a:xfrm>
              <a:prstGeom prst="rect">
                <a:avLst/>
              </a:prstGeom>
              <a:blipFill>
                <a:blip r:embed="rId9"/>
                <a:stretch>
                  <a:fillRect l="-8824" r="-1471" b="-20000"/>
                </a:stretch>
              </a:blipFill>
            </p:spPr>
            <p:txBody>
              <a:bodyPr/>
              <a:lstStyle/>
              <a:p>
                <a:r>
                  <a:rPr lang="en-US">
                    <a:noFill/>
                  </a:rPr>
                  <a:t> </a:t>
                </a:r>
              </a:p>
            </p:txBody>
          </p:sp>
        </mc:Fallback>
      </mc:AlternateContent>
      <p:pic>
        <p:nvPicPr>
          <p:cNvPr id="12" name="Picture 11" descr="albany_90.png">
            <a:extLst>
              <a:ext uri="{FF2B5EF4-FFF2-40B4-BE49-F238E27FC236}">
                <a16:creationId xmlns:a16="http://schemas.microsoft.com/office/drawing/2014/main" id="{90D4D022-B4D1-4B6F-8363-1C00B6B8B019}"/>
              </a:ext>
            </a:extLst>
          </p:cNvPr>
          <p:cNvPicPr>
            <a:picLocks noChangeAspect="1"/>
          </p:cNvPicPr>
          <p:nvPr/>
        </p:nvPicPr>
        <p:blipFill>
          <a:blip r:embed="rId10">
            <a:extLst>
              <a:ext uri="{28A0092B-C50C-407E-A947-70E740481C1C}">
                <a14:useLocalDpi xmlns:a14="http://schemas.microsoft.com/office/drawing/2010/main" val="0"/>
              </a:ext>
            </a:extLst>
          </a:blip>
          <a:stretch>
            <a:fillRect/>
          </a:stretch>
        </p:blipFill>
        <p:spPr>
          <a:xfrm>
            <a:off x="4782697" y="5273064"/>
            <a:ext cx="1526981" cy="794384"/>
          </a:xfrm>
          <a:prstGeom prst="rect">
            <a:avLst/>
          </a:prstGeom>
        </p:spPr>
      </p:pic>
      <p:sp>
        <p:nvSpPr>
          <p:cNvPr id="3" name="Slide Number Placeholder 2">
            <a:extLst>
              <a:ext uri="{FF2B5EF4-FFF2-40B4-BE49-F238E27FC236}">
                <a16:creationId xmlns:a16="http://schemas.microsoft.com/office/drawing/2014/main" id="{7E33BF91-EDA6-45BC-954A-09E96A19DB13}"/>
              </a:ext>
            </a:extLst>
          </p:cNvPr>
          <p:cNvSpPr>
            <a:spLocks noGrp="1"/>
          </p:cNvSpPr>
          <p:nvPr>
            <p:ph type="sldNum" sz="quarter" idx="12"/>
          </p:nvPr>
        </p:nvSpPr>
        <p:spPr/>
        <p:txBody>
          <a:bodyPr/>
          <a:lstStyle/>
          <a:p>
            <a:fld id="{A5E55A7B-7854-E145-92D9-B491DF4BAE2D}" type="slidenum">
              <a:rPr lang="en-US" smtClean="0"/>
              <a:pPr/>
              <a:t>128</a:t>
            </a:fld>
            <a:endParaRPr lang="en-US" dirty="0"/>
          </a:p>
        </p:txBody>
      </p:sp>
    </p:spTree>
    <p:extLst>
      <p:ext uri="{BB962C8B-B14F-4D97-AF65-F5344CB8AC3E}">
        <p14:creationId xmlns:p14="http://schemas.microsoft.com/office/powerpoint/2010/main" val="3419110899"/>
      </p:ext>
    </p:extLst>
  </p:cSld>
  <p:clrMapOvr>
    <a:masterClrMapping/>
  </p:clrMapOvr>
</p:sld>
</file>

<file path=ppt/slides/slide1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265295" y="184963"/>
            <a:ext cx="8186271" cy="476619"/>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Appendix.  Torsion: HEX - HEX Coupling</a:t>
            </a:r>
          </a:p>
        </p:txBody>
      </p:sp>
      <p:sp>
        <p:nvSpPr>
          <p:cNvPr id="16" name="TextBox 15">
            <a:extLst>
              <a:ext uri="{FF2B5EF4-FFF2-40B4-BE49-F238E27FC236}">
                <a16:creationId xmlns:a16="http://schemas.microsoft.com/office/drawing/2014/main" id="{71BE921F-58B2-49AB-A1CA-987DFDA4AACE}"/>
              </a:ext>
            </a:extLst>
          </p:cNvPr>
          <p:cNvSpPr txBox="1"/>
          <p:nvPr/>
        </p:nvSpPr>
        <p:spPr>
          <a:xfrm>
            <a:off x="1553385" y="5763590"/>
            <a:ext cx="3939245" cy="646331"/>
          </a:xfrm>
          <a:prstGeom prst="rect">
            <a:avLst/>
          </a:prstGeom>
          <a:solidFill>
            <a:srgbClr val="CCECFF"/>
          </a:solidFill>
        </p:spPr>
        <p:txBody>
          <a:bodyPr wrap="square" rtlCol="0">
            <a:spAutoFit/>
          </a:bodyPr>
          <a:lstStyle/>
          <a:p>
            <a:pPr algn="ctr"/>
            <a:r>
              <a:rPr lang="en-US" dirty="0">
                <a:latin typeface="Calibri" panose="020F0502020204030204" pitchFamily="34" charset="0"/>
                <a:cs typeface="Calibri" panose="020F0502020204030204" pitchFamily="34" charset="0"/>
              </a:rPr>
              <a:t>Schwarz and single-domain results agree to almost </a:t>
            </a:r>
            <a:r>
              <a:rPr lang="en-US" b="1" i="1" dirty="0">
                <a:latin typeface="Calibri" panose="020F0502020204030204" pitchFamily="34" charset="0"/>
                <a:cs typeface="Calibri" panose="020F0502020204030204" pitchFamily="34" charset="0"/>
              </a:rPr>
              <a:t>machine-precision</a:t>
            </a:r>
            <a:r>
              <a:rPr lang="en-US" dirty="0">
                <a:latin typeface="Calibri" panose="020F0502020204030204" pitchFamily="34" charset="0"/>
                <a:cs typeface="Calibri" panose="020F0502020204030204" pitchFamily="34" charset="0"/>
              </a:rPr>
              <a:t>!  </a:t>
            </a:r>
            <a:endParaRPr lang="en-US" dirty="0"/>
          </a:p>
        </p:txBody>
      </p:sp>
      <mc:AlternateContent xmlns:mc="http://schemas.openxmlformats.org/markup-compatibility/2006" xmlns:a14="http://schemas.microsoft.com/office/drawing/2010/main">
        <mc:Choice Requires="a14">
          <p:sp>
            <p:nvSpPr>
              <p:cNvPr id="9" name="TextBox 8">
                <a:extLst>
                  <a:ext uri="{FF2B5EF4-FFF2-40B4-BE49-F238E27FC236}">
                    <a16:creationId xmlns:a16="http://schemas.microsoft.com/office/drawing/2014/main" id="{823F37B2-5E28-4BB8-A00D-72BF12846558}"/>
                  </a:ext>
                </a:extLst>
              </p:cNvPr>
              <p:cNvSpPr txBox="1"/>
              <p:nvPr/>
            </p:nvSpPr>
            <p:spPr>
              <a:xfrm>
                <a:off x="7367113" y="940044"/>
                <a:ext cx="756356" cy="338554"/>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sz="1600" i="1" smtClean="0">
                              <a:latin typeface="Cambria Math" panose="02040503050406030204" pitchFamily="18" charset="0"/>
                            </a:rPr>
                          </m:ctrlPr>
                        </m:sSubPr>
                        <m:e>
                          <m:r>
                            <m:rPr>
                              <m:sty m:val="p"/>
                            </m:rPr>
                            <a:rPr lang="el-GR" sz="1600" i="1" smtClean="0">
                              <a:latin typeface="Cambria Math" panose="02040503050406030204" pitchFamily="18" charset="0"/>
                              <a:ea typeface="Cambria Math" panose="02040503050406030204" pitchFamily="18" charset="0"/>
                            </a:rPr>
                            <m:t>Ω</m:t>
                          </m:r>
                        </m:e>
                        <m:sub>
                          <m:r>
                            <a:rPr lang="en-US" sz="1600" b="0" i="1" smtClean="0">
                              <a:latin typeface="Cambria Math" panose="02040503050406030204" pitchFamily="18" charset="0"/>
                            </a:rPr>
                            <m:t>0</m:t>
                          </m:r>
                        </m:sub>
                      </m:sSub>
                    </m:oMath>
                  </m:oMathPara>
                </a14:m>
                <a:endParaRPr lang="en-US" sz="1600" dirty="0"/>
              </a:p>
            </p:txBody>
          </p:sp>
        </mc:Choice>
        <mc:Fallback xmlns="">
          <p:sp>
            <p:nvSpPr>
              <p:cNvPr id="9" name="TextBox 8">
                <a:extLst>
                  <a:ext uri="{FF2B5EF4-FFF2-40B4-BE49-F238E27FC236}">
                    <a16:creationId xmlns:a16="http://schemas.microsoft.com/office/drawing/2014/main" id="{823F37B2-5E28-4BB8-A00D-72BF12846558}"/>
                  </a:ext>
                </a:extLst>
              </p:cNvPr>
              <p:cNvSpPr txBox="1">
                <a:spLocks noRot="1" noChangeAspect="1" noMove="1" noResize="1" noEditPoints="1" noAdjustHandles="1" noChangeArrowheads="1" noChangeShapeType="1" noTextEdit="1"/>
              </p:cNvSpPr>
              <p:nvPr/>
            </p:nvSpPr>
            <p:spPr>
              <a:xfrm>
                <a:off x="7367113" y="940044"/>
                <a:ext cx="756356" cy="338554"/>
              </a:xfrm>
              <a:prstGeom prst="rect">
                <a:avLst/>
              </a:prstGeom>
              <a:blipFill>
                <a:blip r:embed="rId3"/>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0" name="TextBox 9">
                <a:extLst>
                  <a:ext uri="{FF2B5EF4-FFF2-40B4-BE49-F238E27FC236}">
                    <a16:creationId xmlns:a16="http://schemas.microsoft.com/office/drawing/2014/main" id="{CB447C9C-B949-4922-A130-FF3A600C9DCA}"/>
                  </a:ext>
                </a:extLst>
              </p:cNvPr>
              <p:cNvSpPr txBox="1"/>
              <p:nvPr/>
            </p:nvSpPr>
            <p:spPr>
              <a:xfrm>
                <a:off x="7864306" y="937649"/>
                <a:ext cx="756356" cy="338554"/>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sz="1600" i="1" smtClean="0">
                              <a:latin typeface="Cambria Math" panose="02040503050406030204" pitchFamily="18" charset="0"/>
                            </a:rPr>
                          </m:ctrlPr>
                        </m:sSubPr>
                        <m:e>
                          <m:r>
                            <m:rPr>
                              <m:sty m:val="p"/>
                            </m:rPr>
                            <a:rPr lang="el-GR" sz="1600" i="1" smtClean="0">
                              <a:latin typeface="Cambria Math" panose="02040503050406030204" pitchFamily="18" charset="0"/>
                              <a:ea typeface="Cambria Math" panose="02040503050406030204" pitchFamily="18" charset="0"/>
                            </a:rPr>
                            <m:t>Ω</m:t>
                          </m:r>
                        </m:e>
                        <m:sub>
                          <m:r>
                            <a:rPr lang="en-US" sz="1600" b="0" i="1" smtClean="0">
                              <a:latin typeface="Cambria Math" panose="02040503050406030204" pitchFamily="18" charset="0"/>
                            </a:rPr>
                            <m:t>1</m:t>
                          </m:r>
                        </m:sub>
                      </m:sSub>
                    </m:oMath>
                  </m:oMathPara>
                </a14:m>
                <a:endParaRPr lang="en-US" sz="1600" dirty="0"/>
              </a:p>
            </p:txBody>
          </p:sp>
        </mc:Choice>
        <mc:Fallback xmlns="">
          <p:sp>
            <p:nvSpPr>
              <p:cNvPr id="10" name="TextBox 9">
                <a:extLst>
                  <a:ext uri="{FF2B5EF4-FFF2-40B4-BE49-F238E27FC236}">
                    <a16:creationId xmlns:a16="http://schemas.microsoft.com/office/drawing/2014/main" id="{CB447C9C-B949-4922-A130-FF3A600C9DCA}"/>
                  </a:ext>
                </a:extLst>
              </p:cNvPr>
              <p:cNvSpPr txBox="1">
                <a:spLocks noRot="1" noChangeAspect="1" noMove="1" noResize="1" noEditPoints="1" noAdjustHandles="1" noChangeArrowheads="1" noChangeShapeType="1" noTextEdit="1"/>
              </p:cNvSpPr>
              <p:nvPr/>
            </p:nvSpPr>
            <p:spPr>
              <a:xfrm>
                <a:off x="7864306" y="937649"/>
                <a:ext cx="756356" cy="338554"/>
              </a:xfrm>
              <a:prstGeom prst="rect">
                <a:avLst/>
              </a:prstGeom>
              <a:blipFill>
                <a:blip r:embed="rId4"/>
                <a:stretch>
                  <a:fillRect/>
                </a:stretch>
              </a:blipFill>
            </p:spPr>
            <p:txBody>
              <a:bodyPr/>
              <a:lstStyle/>
              <a:p>
                <a:r>
                  <a:rPr lang="en-US">
                    <a:noFill/>
                  </a:rPr>
                  <a:t> </a:t>
                </a:r>
              </a:p>
            </p:txBody>
          </p:sp>
        </mc:Fallback>
      </mc:AlternateContent>
      <p:pic>
        <p:nvPicPr>
          <p:cNvPr id="11" name="Picture 10">
            <a:extLst>
              <a:ext uri="{FF2B5EF4-FFF2-40B4-BE49-F238E27FC236}">
                <a16:creationId xmlns:a16="http://schemas.microsoft.com/office/drawing/2014/main" id="{7F452AAC-1AFF-46C8-A481-3AD28D9D63C0}"/>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8008140" y="1292591"/>
            <a:ext cx="446392" cy="4821039"/>
          </a:xfrm>
          <a:prstGeom prst="rect">
            <a:avLst/>
          </a:prstGeom>
        </p:spPr>
      </p:pic>
      <p:pic>
        <p:nvPicPr>
          <p:cNvPr id="12" name="Picture 11">
            <a:extLst>
              <a:ext uri="{FF2B5EF4-FFF2-40B4-BE49-F238E27FC236}">
                <a16:creationId xmlns:a16="http://schemas.microsoft.com/office/drawing/2014/main" id="{ACA6835A-6163-4FA0-BDBC-A37F950ADD08}"/>
              </a:ext>
            </a:extLst>
          </p:cNvPr>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7500921" y="1308443"/>
            <a:ext cx="445807" cy="4814712"/>
          </a:xfrm>
          <a:prstGeom prst="rect">
            <a:avLst/>
          </a:prstGeom>
        </p:spPr>
      </p:pic>
      <p:pic>
        <p:nvPicPr>
          <p:cNvPr id="18" name="Picture 17">
            <a:extLst>
              <a:ext uri="{FF2B5EF4-FFF2-40B4-BE49-F238E27FC236}">
                <a16:creationId xmlns:a16="http://schemas.microsoft.com/office/drawing/2014/main" id="{D8326C47-2480-4C94-BB77-2DCD32742D57}"/>
              </a:ext>
            </a:extLst>
          </p:cNvPr>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8490887" y="1298918"/>
            <a:ext cx="399179" cy="4814712"/>
          </a:xfrm>
          <a:prstGeom prst="rect">
            <a:avLst/>
          </a:prstGeom>
        </p:spPr>
      </p:pic>
      <mc:AlternateContent xmlns:mc="http://schemas.openxmlformats.org/markup-compatibility/2006" xmlns:a14="http://schemas.microsoft.com/office/drawing/2010/main">
        <mc:Choice Requires="a14">
          <p:sp>
            <p:nvSpPr>
              <p:cNvPr id="19" name="TextBox 18">
                <a:extLst>
                  <a:ext uri="{FF2B5EF4-FFF2-40B4-BE49-F238E27FC236}">
                    <a16:creationId xmlns:a16="http://schemas.microsoft.com/office/drawing/2014/main" id="{FB87BA4F-AB3E-4A02-A20F-46A2660D897A}"/>
                  </a:ext>
                </a:extLst>
              </p:cNvPr>
              <p:cNvSpPr txBox="1"/>
              <p:nvPr/>
            </p:nvSpPr>
            <p:spPr>
              <a:xfrm>
                <a:off x="8532210" y="976050"/>
                <a:ext cx="412485" cy="246221"/>
              </a:xfrm>
              <a:prstGeom prst="rect">
                <a:avLst/>
              </a:prstGeom>
              <a:noFill/>
            </p:spPr>
            <p:txBody>
              <a:bodyPr wrap="none" lIns="0" tIns="0" rIns="0" bIns="0" rtlCol="0">
                <a:spAutoFit/>
              </a:bodyPr>
              <a:lstStyle/>
              <a:p>
                <a:pPr/>
                <a14:m>
                  <m:oMathPara xmlns:m="http://schemas.openxmlformats.org/officeDocument/2006/math">
                    <m:oMathParaPr>
                      <m:jc m:val="centerGroup"/>
                    </m:oMathParaPr>
                    <m:oMath xmlns:m="http://schemas.openxmlformats.org/officeDocument/2006/math">
                      <m:sSub>
                        <m:sSubPr>
                          <m:ctrlPr>
                            <a:rPr lang="en-US" sz="1600" i="1" smtClean="0">
                              <a:latin typeface="Cambria Math" panose="02040503050406030204" pitchFamily="18" charset="0"/>
                            </a:rPr>
                          </m:ctrlPr>
                        </m:sSubPr>
                        <m:e>
                          <m:r>
                            <m:rPr>
                              <m:sty m:val="p"/>
                            </m:rPr>
                            <a:rPr lang="el-GR" sz="1600" i="1">
                              <a:latin typeface="Cambria Math" panose="02040503050406030204" pitchFamily="18" charset="0"/>
                              <a:ea typeface="Cambria Math" panose="02040503050406030204" pitchFamily="18" charset="0"/>
                            </a:rPr>
                            <m:t>Ω</m:t>
                          </m:r>
                        </m:e>
                        <m:sub>
                          <m:r>
                            <m:rPr>
                              <m:sty m:val="p"/>
                            </m:rPr>
                            <a:rPr lang="en-US" sz="1600" b="0" i="0" smtClean="0">
                              <a:latin typeface="Cambria Math" panose="02040503050406030204" pitchFamily="18" charset="0"/>
                            </a:rPr>
                            <m:t>ref</m:t>
                          </m:r>
                        </m:sub>
                      </m:sSub>
                    </m:oMath>
                  </m:oMathPara>
                </a14:m>
                <a:endParaRPr lang="en-US" sz="1600" dirty="0"/>
              </a:p>
            </p:txBody>
          </p:sp>
        </mc:Choice>
        <mc:Fallback xmlns="">
          <p:sp>
            <p:nvSpPr>
              <p:cNvPr id="19" name="TextBox 18">
                <a:extLst>
                  <a:ext uri="{FF2B5EF4-FFF2-40B4-BE49-F238E27FC236}">
                    <a16:creationId xmlns:a16="http://schemas.microsoft.com/office/drawing/2014/main" id="{FB87BA4F-AB3E-4A02-A20F-46A2660D897A}"/>
                  </a:ext>
                </a:extLst>
              </p:cNvPr>
              <p:cNvSpPr txBox="1">
                <a:spLocks noRot="1" noChangeAspect="1" noMove="1" noResize="1" noEditPoints="1" noAdjustHandles="1" noChangeArrowheads="1" noChangeShapeType="1" noTextEdit="1"/>
              </p:cNvSpPr>
              <p:nvPr/>
            </p:nvSpPr>
            <p:spPr>
              <a:xfrm>
                <a:off x="8532210" y="976050"/>
                <a:ext cx="412485" cy="246221"/>
              </a:xfrm>
              <a:prstGeom prst="rect">
                <a:avLst/>
              </a:prstGeom>
              <a:blipFill>
                <a:blip r:embed="rId8"/>
                <a:stretch>
                  <a:fillRect l="-10448" r="-2985" b="-17073"/>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2" name="TextBox 1">
                <a:extLst>
                  <a:ext uri="{FF2B5EF4-FFF2-40B4-BE49-F238E27FC236}">
                    <a16:creationId xmlns:a16="http://schemas.microsoft.com/office/drawing/2014/main" id="{6D3D9494-BFD5-411E-AEAB-9F84C39CBC6E}"/>
                  </a:ext>
                </a:extLst>
              </p:cNvPr>
              <p:cNvSpPr txBox="1"/>
              <p:nvPr/>
            </p:nvSpPr>
            <p:spPr>
              <a:xfrm>
                <a:off x="218638" y="886337"/>
                <a:ext cx="6959299" cy="1600438"/>
              </a:xfrm>
              <a:prstGeom prst="rect">
                <a:avLst/>
              </a:prstGeom>
              <a:noFill/>
            </p:spPr>
            <p:txBody>
              <a:bodyPr wrap="square" rtlCol="0">
                <a:spAutoFit/>
              </a:bodyPr>
              <a:lstStyle/>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Each subdomain discretized using </a:t>
                </a:r>
                <a:r>
                  <a:rPr lang="en-US" b="1" dirty="0">
                    <a:latin typeface="Calibri" panose="020F0502020204030204" pitchFamily="34" charset="0"/>
                    <a:cs typeface="Calibri" panose="020F0502020204030204" pitchFamily="34" charset="0"/>
                  </a:rPr>
                  <a:t>uniform HEX mesh </a:t>
                </a:r>
                <a:r>
                  <a:rPr lang="en-US" dirty="0">
                    <a:latin typeface="Calibri" panose="020F0502020204030204" pitchFamily="34" charset="0"/>
                    <a:cs typeface="Calibri" panose="020F0502020204030204" pitchFamily="34" charset="0"/>
                  </a:rPr>
                  <a:t>with </a:t>
                </a:r>
                <a14:m>
                  <m:oMath xmlns:m="http://schemas.openxmlformats.org/officeDocument/2006/math">
                    <m:r>
                      <a:rPr lang="en-US" i="1" smtClean="0">
                        <a:latin typeface="Cambria Math" panose="02040503050406030204" pitchFamily="18" charset="0"/>
                        <a:ea typeface="Cambria Math" panose="02040503050406030204" pitchFamily="18" charset="0"/>
                      </a:rPr>
                      <m:t>∆</m:t>
                    </m:r>
                    <m:sSub>
                      <m:sSubPr>
                        <m:ctrlPr>
                          <a:rPr lang="en-US" i="1" dirty="0" smtClean="0">
                            <a:latin typeface="Cambria Math" panose="02040503050406030204" pitchFamily="18" charset="0"/>
                            <a:ea typeface="Cambria Math" panose="02040503050406030204" pitchFamily="18" charset="0"/>
                            <a:cs typeface="Calibri" panose="020F0502020204030204" pitchFamily="34" charset="0"/>
                          </a:rPr>
                        </m:ctrlPr>
                      </m:sSubPr>
                      <m:e>
                        <m:r>
                          <a:rPr lang="en-US" b="0" i="1" dirty="0" smtClean="0">
                            <a:latin typeface="Cambria Math" panose="02040503050406030204" pitchFamily="18" charset="0"/>
                            <a:ea typeface="Cambria Math" panose="02040503050406030204" pitchFamily="18" charset="0"/>
                            <a:cs typeface="Calibri" panose="020F0502020204030204" pitchFamily="34" charset="0"/>
                          </a:rPr>
                          <m:t>𝑥</m:t>
                        </m:r>
                      </m:e>
                      <m:sub>
                        <m:r>
                          <a:rPr lang="en-US" b="0" i="1" dirty="0" smtClean="0">
                            <a:latin typeface="Cambria Math" panose="02040503050406030204" pitchFamily="18" charset="0"/>
                            <a:ea typeface="Cambria Math" panose="02040503050406030204" pitchFamily="18" charset="0"/>
                            <a:cs typeface="Calibri" panose="020F0502020204030204" pitchFamily="34" charset="0"/>
                          </a:rPr>
                          <m:t>𝑖</m:t>
                        </m:r>
                      </m:sub>
                    </m:sSub>
                    <m:r>
                      <a:rPr lang="en-US" b="0" i="0" smtClean="0">
                        <a:latin typeface="Cambria Math" panose="02040503050406030204" pitchFamily="18" charset="0"/>
                        <a:ea typeface="Cambria Math" panose="02040503050406030204" pitchFamily="18" charset="0"/>
                      </a:rPr>
                      <m:t>=0.01</m:t>
                    </m:r>
                  </m:oMath>
                </a14:m>
                <a:r>
                  <a:rPr lang="en-US" dirty="0">
                    <a:latin typeface="Calibri" panose="020F0502020204030204" pitchFamily="34" charset="0"/>
                    <a:cs typeface="Calibri" panose="020F0502020204030204" pitchFamily="34" charset="0"/>
                  </a:rPr>
                  <a:t>, and advanced in time using implicit Newmark-Beta scheme with </a:t>
                </a:r>
                <a14:m>
                  <m:oMath xmlns:m="http://schemas.openxmlformats.org/officeDocument/2006/math">
                    <m:r>
                      <a:rPr lang="en-US" i="1">
                        <a:latin typeface="Cambria Math" panose="02040503050406030204" pitchFamily="18" charset="0"/>
                        <a:ea typeface="Cambria Math" panose="02040503050406030204" pitchFamily="18" charset="0"/>
                      </a:rPr>
                      <m:t>∆</m:t>
                    </m:r>
                    <m:r>
                      <a:rPr lang="en-US" b="0" i="1" smtClean="0">
                        <a:latin typeface="Cambria Math" panose="02040503050406030204" pitchFamily="18" charset="0"/>
                        <a:ea typeface="Cambria Math" panose="02040503050406030204" pitchFamily="18" charset="0"/>
                      </a:rPr>
                      <m:t>𝑡</m:t>
                    </m:r>
                    <m:r>
                      <a:rPr lang="en-US" b="0" i="1" smtClean="0">
                        <a:latin typeface="Cambria Math" panose="02040503050406030204" pitchFamily="18" charset="0"/>
                        <a:ea typeface="Cambria Math" panose="02040503050406030204" pitchFamily="18" charset="0"/>
                      </a:rPr>
                      <m:t>=</m:t>
                    </m:r>
                  </m:oMath>
                </a14:m>
                <a:r>
                  <a:rPr lang="en-US" dirty="0">
                    <a:latin typeface="Calibri" panose="020F0502020204030204" pitchFamily="34" charset="0"/>
                    <a:cs typeface="Calibri" panose="020F0502020204030204" pitchFamily="34" charset="0"/>
                  </a:rPr>
                  <a:t>1e-6.</a:t>
                </a:r>
              </a:p>
              <a:p>
                <a:pPr marL="285750" indent="-285750">
                  <a:buFont typeface="Arial" panose="020B0604020202020204" pitchFamily="34" charset="0"/>
                  <a:buChar char="•"/>
                </a:pPr>
                <a:endParaRPr lang="en-US" sz="8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Results compared to single-domain solution on mesh </a:t>
                </a:r>
                <a:r>
                  <a:rPr lang="en-US" b="1" dirty="0">
                    <a:latin typeface="Calibri" panose="020F0502020204030204" pitchFamily="34" charset="0"/>
                    <a:cs typeface="Calibri" panose="020F0502020204030204" pitchFamily="34" charset="0"/>
                  </a:rPr>
                  <a:t>conformal</a:t>
                </a:r>
                <a:r>
                  <a:rPr lang="en-US" dirty="0">
                    <a:latin typeface="Calibri" panose="020F0502020204030204" pitchFamily="34" charset="0"/>
                    <a:cs typeface="Calibri" panose="020F0502020204030204" pitchFamily="34" charset="0"/>
                  </a:rPr>
                  <a:t> with Schwarz domain meshes.</a:t>
                </a:r>
              </a:p>
            </p:txBody>
          </p:sp>
        </mc:Choice>
        <mc:Fallback xmlns="">
          <p:sp>
            <p:nvSpPr>
              <p:cNvPr id="2" name="TextBox 1">
                <a:extLst>
                  <a:ext uri="{FF2B5EF4-FFF2-40B4-BE49-F238E27FC236}">
                    <a16:creationId xmlns:a16="http://schemas.microsoft.com/office/drawing/2014/main" id="{6D3D9494-BFD5-411E-AEAB-9F84C39CBC6E}"/>
                  </a:ext>
                </a:extLst>
              </p:cNvPr>
              <p:cNvSpPr txBox="1">
                <a:spLocks noRot="1" noChangeAspect="1" noMove="1" noResize="1" noEditPoints="1" noAdjustHandles="1" noChangeArrowheads="1" noChangeShapeType="1" noTextEdit="1"/>
              </p:cNvSpPr>
              <p:nvPr/>
            </p:nvSpPr>
            <p:spPr>
              <a:xfrm>
                <a:off x="218638" y="886337"/>
                <a:ext cx="6959299" cy="1600438"/>
              </a:xfrm>
              <a:prstGeom prst="rect">
                <a:avLst/>
              </a:prstGeom>
              <a:blipFill>
                <a:blip r:embed="rId9"/>
                <a:stretch>
                  <a:fillRect l="-613" t="-1901" r="-263" b="-4943"/>
                </a:stretch>
              </a:blipFill>
            </p:spPr>
            <p:txBody>
              <a:bodyPr/>
              <a:lstStyle/>
              <a:p>
                <a:r>
                  <a:rPr lang="en-US">
                    <a:noFill/>
                  </a:rPr>
                  <a:t> </a:t>
                </a:r>
              </a:p>
            </p:txBody>
          </p:sp>
        </mc:Fallback>
      </mc:AlternateContent>
      <p:pic>
        <p:nvPicPr>
          <p:cNvPr id="6" name="Picture 5">
            <a:extLst>
              <a:ext uri="{FF2B5EF4-FFF2-40B4-BE49-F238E27FC236}">
                <a16:creationId xmlns:a16="http://schemas.microsoft.com/office/drawing/2014/main" id="{D7827181-B255-4588-BF1C-53C2469C5441}"/>
              </a:ext>
            </a:extLst>
          </p:cNvPr>
          <p:cNvPicPr>
            <a:picLocks noChangeAspect="1"/>
          </p:cNvPicPr>
          <p:nvPr/>
        </p:nvPicPr>
        <p:blipFill>
          <a:blip r:embed="rId10"/>
          <a:stretch>
            <a:fillRect/>
          </a:stretch>
        </p:blipFill>
        <p:spPr>
          <a:xfrm rot="16200000">
            <a:off x="3137838" y="336143"/>
            <a:ext cx="395712" cy="5466352"/>
          </a:xfrm>
          <a:prstGeom prst="rect">
            <a:avLst/>
          </a:prstGeom>
        </p:spPr>
      </p:pic>
      <p:pic>
        <p:nvPicPr>
          <p:cNvPr id="8" name="Picture 7">
            <a:extLst>
              <a:ext uri="{FF2B5EF4-FFF2-40B4-BE49-F238E27FC236}">
                <a16:creationId xmlns:a16="http://schemas.microsoft.com/office/drawing/2014/main" id="{1313DCC8-48A8-48C4-8634-60DDCB8E4680}"/>
              </a:ext>
            </a:extLst>
          </p:cNvPr>
          <p:cNvPicPr>
            <a:picLocks noChangeAspect="1"/>
          </p:cNvPicPr>
          <p:nvPr/>
        </p:nvPicPr>
        <p:blipFill>
          <a:blip r:embed="rId11"/>
          <a:stretch>
            <a:fillRect/>
          </a:stretch>
        </p:blipFill>
        <p:spPr>
          <a:xfrm rot="16200000">
            <a:off x="3144998" y="968847"/>
            <a:ext cx="394746" cy="5452999"/>
          </a:xfrm>
          <a:prstGeom prst="rect">
            <a:avLst/>
          </a:prstGeom>
        </p:spPr>
      </p:pic>
      <p:pic>
        <p:nvPicPr>
          <p:cNvPr id="21" name="Picture 20">
            <a:extLst>
              <a:ext uri="{FF2B5EF4-FFF2-40B4-BE49-F238E27FC236}">
                <a16:creationId xmlns:a16="http://schemas.microsoft.com/office/drawing/2014/main" id="{ED2F5045-B30C-464F-AA77-5CF2C970C546}"/>
              </a:ext>
            </a:extLst>
          </p:cNvPr>
          <p:cNvPicPr>
            <a:picLocks noChangeAspect="1"/>
          </p:cNvPicPr>
          <p:nvPr/>
        </p:nvPicPr>
        <p:blipFill>
          <a:blip r:embed="rId12"/>
          <a:stretch>
            <a:fillRect/>
          </a:stretch>
        </p:blipFill>
        <p:spPr>
          <a:xfrm>
            <a:off x="6262563" y="2640663"/>
            <a:ext cx="736955" cy="1450880"/>
          </a:xfrm>
          <a:prstGeom prst="rect">
            <a:avLst/>
          </a:prstGeom>
        </p:spPr>
      </p:pic>
      <p:pic>
        <p:nvPicPr>
          <p:cNvPr id="23" name="Picture 22">
            <a:extLst>
              <a:ext uri="{FF2B5EF4-FFF2-40B4-BE49-F238E27FC236}">
                <a16:creationId xmlns:a16="http://schemas.microsoft.com/office/drawing/2014/main" id="{39DD5C13-AB31-448B-993F-020B75C26BE7}"/>
              </a:ext>
            </a:extLst>
          </p:cNvPr>
          <p:cNvPicPr>
            <a:picLocks noChangeAspect="1"/>
          </p:cNvPicPr>
          <p:nvPr/>
        </p:nvPicPr>
        <p:blipFill>
          <a:blip r:embed="rId13"/>
          <a:stretch>
            <a:fillRect/>
          </a:stretch>
        </p:blipFill>
        <p:spPr>
          <a:xfrm rot="16200000">
            <a:off x="3213548" y="2007653"/>
            <a:ext cx="284157" cy="5426488"/>
          </a:xfrm>
          <a:prstGeom prst="rect">
            <a:avLst/>
          </a:prstGeom>
        </p:spPr>
      </p:pic>
      <p:pic>
        <p:nvPicPr>
          <p:cNvPr id="25" name="Picture 24">
            <a:extLst>
              <a:ext uri="{FF2B5EF4-FFF2-40B4-BE49-F238E27FC236}">
                <a16:creationId xmlns:a16="http://schemas.microsoft.com/office/drawing/2014/main" id="{48A97564-33A8-489E-8B73-665B0B55FBEA}"/>
              </a:ext>
            </a:extLst>
          </p:cNvPr>
          <p:cNvPicPr>
            <a:picLocks noChangeAspect="1"/>
          </p:cNvPicPr>
          <p:nvPr/>
        </p:nvPicPr>
        <p:blipFill>
          <a:blip r:embed="rId14"/>
          <a:stretch>
            <a:fillRect/>
          </a:stretch>
        </p:blipFill>
        <p:spPr>
          <a:xfrm rot="16200000" flipH="1">
            <a:off x="3199600" y="2621603"/>
            <a:ext cx="285545" cy="5452999"/>
          </a:xfrm>
          <a:prstGeom prst="rect">
            <a:avLst/>
          </a:prstGeom>
        </p:spPr>
      </p:pic>
      <p:pic>
        <p:nvPicPr>
          <p:cNvPr id="27" name="Picture 26">
            <a:extLst>
              <a:ext uri="{FF2B5EF4-FFF2-40B4-BE49-F238E27FC236}">
                <a16:creationId xmlns:a16="http://schemas.microsoft.com/office/drawing/2014/main" id="{DCEA152F-D78F-40D9-8A1A-C1D6EC5B0989}"/>
              </a:ext>
            </a:extLst>
          </p:cNvPr>
          <p:cNvPicPr>
            <a:picLocks noChangeAspect="1"/>
          </p:cNvPicPr>
          <p:nvPr/>
        </p:nvPicPr>
        <p:blipFill>
          <a:blip r:embed="rId15"/>
          <a:stretch>
            <a:fillRect/>
          </a:stretch>
        </p:blipFill>
        <p:spPr>
          <a:xfrm>
            <a:off x="6335972" y="4285056"/>
            <a:ext cx="573165" cy="1368117"/>
          </a:xfrm>
          <a:prstGeom prst="rect">
            <a:avLst/>
          </a:prstGeom>
        </p:spPr>
      </p:pic>
      <mc:AlternateContent xmlns:mc="http://schemas.openxmlformats.org/markup-compatibility/2006" xmlns:a14="http://schemas.microsoft.com/office/drawing/2010/main">
        <mc:Choice Requires="a14">
          <p:sp>
            <p:nvSpPr>
              <p:cNvPr id="28" name="TextBox 27">
                <a:extLst>
                  <a:ext uri="{FF2B5EF4-FFF2-40B4-BE49-F238E27FC236}">
                    <a16:creationId xmlns:a16="http://schemas.microsoft.com/office/drawing/2014/main" id="{C04871D7-DAD9-4273-9CB2-9D2A9117E78F}"/>
                  </a:ext>
                </a:extLst>
              </p:cNvPr>
              <p:cNvSpPr txBox="1"/>
              <p:nvPr/>
            </p:nvSpPr>
            <p:spPr>
              <a:xfrm>
                <a:off x="44001" y="2900041"/>
                <a:ext cx="756356" cy="338554"/>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sz="1600" i="1" smtClean="0">
                              <a:latin typeface="Cambria Math" panose="02040503050406030204" pitchFamily="18" charset="0"/>
                            </a:rPr>
                          </m:ctrlPr>
                        </m:sSubPr>
                        <m:e>
                          <m:r>
                            <m:rPr>
                              <m:sty m:val="p"/>
                            </m:rPr>
                            <a:rPr lang="el-GR" sz="1600" i="1" smtClean="0">
                              <a:latin typeface="Cambria Math" panose="02040503050406030204" pitchFamily="18" charset="0"/>
                              <a:ea typeface="Cambria Math" panose="02040503050406030204" pitchFamily="18" charset="0"/>
                            </a:rPr>
                            <m:t>Ω</m:t>
                          </m:r>
                        </m:e>
                        <m:sub>
                          <m:r>
                            <a:rPr lang="en-US" sz="1600" b="0" i="1" smtClean="0">
                              <a:latin typeface="Cambria Math" panose="02040503050406030204" pitchFamily="18" charset="0"/>
                            </a:rPr>
                            <m:t>0</m:t>
                          </m:r>
                        </m:sub>
                      </m:sSub>
                    </m:oMath>
                  </m:oMathPara>
                </a14:m>
                <a:endParaRPr lang="en-US" sz="1600" dirty="0"/>
              </a:p>
            </p:txBody>
          </p:sp>
        </mc:Choice>
        <mc:Fallback xmlns="">
          <p:sp>
            <p:nvSpPr>
              <p:cNvPr id="28" name="TextBox 27">
                <a:extLst>
                  <a:ext uri="{FF2B5EF4-FFF2-40B4-BE49-F238E27FC236}">
                    <a16:creationId xmlns:a16="http://schemas.microsoft.com/office/drawing/2014/main" id="{C04871D7-DAD9-4273-9CB2-9D2A9117E78F}"/>
                  </a:ext>
                </a:extLst>
              </p:cNvPr>
              <p:cNvSpPr txBox="1">
                <a:spLocks noRot="1" noChangeAspect="1" noMove="1" noResize="1" noEditPoints="1" noAdjustHandles="1" noChangeArrowheads="1" noChangeShapeType="1" noTextEdit="1"/>
              </p:cNvSpPr>
              <p:nvPr/>
            </p:nvSpPr>
            <p:spPr>
              <a:xfrm>
                <a:off x="44001" y="2900041"/>
                <a:ext cx="756356" cy="338554"/>
              </a:xfrm>
              <a:prstGeom prst="rect">
                <a:avLst/>
              </a:prstGeom>
              <a:blipFill>
                <a:blip r:embed="rId16"/>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29" name="TextBox 28">
                <a:extLst>
                  <a:ext uri="{FF2B5EF4-FFF2-40B4-BE49-F238E27FC236}">
                    <a16:creationId xmlns:a16="http://schemas.microsoft.com/office/drawing/2014/main" id="{117C5EDD-4849-4F60-A015-D2B1B144A338}"/>
                  </a:ext>
                </a:extLst>
              </p:cNvPr>
              <p:cNvSpPr txBox="1"/>
              <p:nvPr/>
            </p:nvSpPr>
            <p:spPr>
              <a:xfrm>
                <a:off x="44001" y="3507498"/>
                <a:ext cx="756356" cy="338554"/>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sz="1600" i="1" smtClean="0">
                              <a:latin typeface="Cambria Math" panose="02040503050406030204" pitchFamily="18" charset="0"/>
                            </a:rPr>
                          </m:ctrlPr>
                        </m:sSubPr>
                        <m:e>
                          <m:r>
                            <m:rPr>
                              <m:sty m:val="p"/>
                            </m:rPr>
                            <a:rPr lang="el-GR" sz="1600" i="1" smtClean="0">
                              <a:latin typeface="Cambria Math" panose="02040503050406030204" pitchFamily="18" charset="0"/>
                              <a:ea typeface="Cambria Math" panose="02040503050406030204" pitchFamily="18" charset="0"/>
                            </a:rPr>
                            <m:t>Ω</m:t>
                          </m:r>
                        </m:e>
                        <m:sub>
                          <m:r>
                            <a:rPr lang="en-US" sz="1600" b="0" i="1" smtClean="0">
                              <a:latin typeface="Cambria Math" panose="02040503050406030204" pitchFamily="18" charset="0"/>
                            </a:rPr>
                            <m:t>1</m:t>
                          </m:r>
                        </m:sub>
                      </m:sSub>
                    </m:oMath>
                  </m:oMathPara>
                </a14:m>
                <a:endParaRPr lang="en-US" sz="1600" dirty="0"/>
              </a:p>
            </p:txBody>
          </p:sp>
        </mc:Choice>
        <mc:Fallback xmlns="">
          <p:sp>
            <p:nvSpPr>
              <p:cNvPr id="29" name="TextBox 28">
                <a:extLst>
                  <a:ext uri="{FF2B5EF4-FFF2-40B4-BE49-F238E27FC236}">
                    <a16:creationId xmlns:a16="http://schemas.microsoft.com/office/drawing/2014/main" id="{117C5EDD-4849-4F60-A015-D2B1B144A338}"/>
                  </a:ext>
                </a:extLst>
              </p:cNvPr>
              <p:cNvSpPr txBox="1">
                <a:spLocks noRot="1" noChangeAspect="1" noMove="1" noResize="1" noEditPoints="1" noAdjustHandles="1" noChangeArrowheads="1" noChangeShapeType="1" noTextEdit="1"/>
              </p:cNvSpPr>
              <p:nvPr/>
            </p:nvSpPr>
            <p:spPr>
              <a:xfrm>
                <a:off x="44001" y="3507498"/>
                <a:ext cx="756356" cy="338554"/>
              </a:xfrm>
              <a:prstGeom prst="rect">
                <a:avLst/>
              </a:prstGeom>
              <a:blipFill>
                <a:blip r:embed="rId17"/>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30" name="TextBox 29">
                <a:extLst>
                  <a:ext uri="{FF2B5EF4-FFF2-40B4-BE49-F238E27FC236}">
                    <a16:creationId xmlns:a16="http://schemas.microsoft.com/office/drawing/2014/main" id="{F93E1F76-6076-4377-8BCB-387DD325A59B}"/>
                  </a:ext>
                </a:extLst>
              </p:cNvPr>
              <p:cNvSpPr txBox="1"/>
              <p:nvPr/>
            </p:nvSpPr>
            <p:spPr>
              <a:xfrm>
                <a:off x="40286" y="4591309"/>
                <a:ext cx="756356" cy="338554"/>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sz="1600" i="1" smtClean="0">
                              <a:latin typeface="Cambria Math" panose="02040503050406030204" pitchFamily="18" charset="0"/>
                            </a:rPr>
                          </m:ctrlPr>
                        </m:sSubPr>
                        <m:e>
                          <m:r>
                            <m:rPr>
                              <m:sty m:val="p"/>
                            </m:rPr>
                            <a:rPr lang="el-GR" sz="1600" i="1" smtClean="0">
                              <a:latin typeface="Cambria Math" panose="02040503050406030204" pitchFamily="18" charset="0"/>
                              <a:ea typeface="Cambria Math" panose="02040503050406030204" pitchFamily="18" charset="0"/>
                            </a:rPr>
                            <m:t>Ω</m:t>
                          </m:r>
                        </m:e>
                        <m:sub>
                          <m:r>
                            <a:rPr lang="en-US" sz="1600" b="0" i="1" smtClean="0">
                              <a:latin typeface="Cambria Math" panose="02040503050406030204" pitchFamily="18" charset="0"/>
                            </a:rPr>
                            <m:t>1</m:t>
                          </m:r>
                        </m:sub>
                      </m:sSub>
                    </m:oMath>
                  </m:oMathPara>
                </a14:m>
                <a:endParaRPr lang="en-US" sz="1600" dirty="0"/>
              </a:p>
            </p:txBody>
          </p:sp>
        </mc:Choice>
        <mc:Fallback xmlns="">
          <p:sp>
            <p:nvSpPr>
              <p:cNvPr id="30" name="TextBox 29">
                <a:extLst>
                  <a:ext uri="{FF2B5EF4-FFF2-40B4-BE49-F238E27FC236}">
                    <a16:creationId xmlns:a16="http://schemas.microsoft.com/office/drawing/2014/main" id="{F93E1F76-6076-4377-8BCB-387DD325A59B}"/>
                  </a:ext>
                </a:extLst>
              </p:cNvPr>
              <p:cNvSpPr txBox="1">
                <a:spLocks noRot="1" noChangeAspect="1" noMove="1" noResize="1" noEditPoints="1" noAdjustHandles="1" noChangeArrowheads="1" noChangeShapeType="1" noTextEdit="1"/>
              </p:cNvSpPr>
              <p:nvPr/>
            </p:nvSpPr>
            <p:spPr>
              <a:xfrm>
                <a:off x="40286" y="4591309"/>
                <a:ext cx="756356" cy="338554"/>
              </a:xfrm>
              <a:prstGeom prst="rect">
                <a:avLst/>
              </a:prstGeom>
              <a:blipFill>
                <a:blip r:embed="rId18"/>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31" name="TextBox 30">
                <a:extLst>
                  <a:ext uri="{FF2B5EF4-FFF2-40B4-BE49-F238E27FC236}">
                    <a16:creationId xmlns:a16="http://schemas.microsoft.com/office/drawing/2014/main" id="{F9B40BE2-1ACB-43B2-9D3A-2B96F7F4F56A}"/>
                  </a:ext>
                </a:extLst>
              </p:cNvPr>
              <p:cNvSpPr txBox="1"/>
              <p:nvPr/>
            </p:nvSpPr>
            <p:spPr>
              <a:xfrm>
                <a:off x="40286" y="5198766"/>
                <a:ext cx="756356" cy="338554"/>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sz="1600" i="1" smtClean="0">
                              <a:latin typeface="Cambria Math" panose="02040503050406030204" pitchFamily="18" charset="0"/>
                            </a:rPr>
                          </m:ctrlPr>
                        </m:sSubPr>
                        <m:e>
                          <m:r>
                            <m:rPr>
                              <m:sty m:val="p"/>
                            </m:rPr>
                            <a:rPr lang="el-GR" sz="1600" i="1" smtClean="0">
                              <a:latin typeface="Cambria Math" panose="02040503050406030204" pitchFamily="18" charset="0"/>
                              <a:ea typeface="Cambria Math" panose="02040503050406030204" pitchFamily="18" charset="0"/>
                            </a:rPr>
                            <m:t>Ω</m:t>
                          </m:r>
                        </m:e>
                        <m:sub>
                          <m:r>
                            <a:rPr lang="en-US" sz="1600" b="0" i="1" smtClean="0">
                              <a:latin typeface="Cambria Math" panose="02040503050406030204" pitchFamily="18" charset="0"/>
                            </a:rPr>
                            <m:t>0</m:t>
                          </m:r>
                        </m:sub>
                      </m:sSub>
                    </m:oMath>
                  </m:oMathPara>
                </a14:m>
                <a:endParaRPr lang="en-US" sz="1600" dirty="0"/>
              </a:p>
            </p:txBody>
          </p:sp>
        </mc:Choice>
        <mc:Fallback xmlns="">
          <p:sp>
            <p:nvSpPr>
              <p:cNvPr id="31" name="TextBox 30">
                <a:extLst>
                  <a:ext uri="{FF2B5EF4-FFF2-40B4-BE49-F238E27FC236}">
                    <a16:creationId xmlns:a16="http://schemas.microsoft.com/office/drawing/2014/main" id="{F9B40BE2-1ACB-43B2-9D3A-2B96F7F4F56A}"/>
                  </a:ext>
                </a:extLst>
              </p:cNvPr>
              <p:cNvSpPr txBox="1">
                <a:spLocks noRot="1" noChangeAspect="1" noMove="1" noResize="1" noEditPoints="1" noAdjustHandles="1" noChangeArrowheads="1" noChangeShapeType="1" noTextEdit="1"/>
              </p:cNvSpPr>
              <p:nvPr/>
            </p:nvSpPr>
            <p:spPr>
              <a:xfrm>
                <a:off x="40286" y="5198766"/>
                <a:ext cx="756356" cy="338554"/>
              </a:xfrm>
              <a:prstGeom prst="rect">
                <a:avLst/>
              </a:prstGeom>
              <a:blipFill>
                <a:blip r:embed="rId19"/>
                <a:stretch>
                  <a:fillRect/>
                </a:stretch>
              </a:blipFill>
            </p:spPr>
            <p:txBody>
              <a:bodyPr/>
              <a:lstStyle/>
              <a:p>
                <a:r>
                  <a:rPr lang="en-US">
                    <a:noFill/>
                  </a:rPr>
                  <a:t> </a:t>
                </a:r>
              </a:p>
            </p:txBody>
          </p:sp>
        </mc:Fallback>
      </mc:AlternateContent>
      <p:sp>
        <p:nvSpPr>
          <p:cNvPr id="32" name="TextBox 31">
            <a:extLst>
              <a:ext uri="{FF2B5EF4-FFF2-40B4-BE49-F238E27FC236}">
                <a16:creationId xmlns:a16="http://schemas.microsoft.com/office/drawing/2014/main" id="{EA150E8B-6499-45E8-AE0F-BCEA3DAC6333}"/>
              </a:ext>
            </a:extLst>
          </p:cNvPr>
          <p:cNvSpPr txBox="1"/>
          <p:nvPr/>
        </p:nvSpPr>
        <p:spPr>
          <a:xfrm>
            <a:off x="1609680" y="2508701"/>
            <a:ext cx="4034333" cy="307777"/>
          </a:xfrm>
          <a:prstGeom prst="rect">
            <a:avLst/>
          </a:prstGeom>
          <a:noFill/>
        </p:spPr>
        <p:txBody>
          <a:bodyPr wrap="square" rtlCol="0">
            <a:spAutoFit/>
          </a:bodyPr>
          <a:lstStyle/>
          <a:p>
            <a:r>
              <a:rPr lang="en-US" sz="1400" dirty="0">
                <a:latin typeface="Calibri" panose="020F0502020204030204" pitchFamily="34" charset="0"/>
                <a:cs typeface="Calibri" panose="020F0502020204030204" pitchFamily="34" charset="0"/>
              </a:rPr>
              <a:t>Displacement relative errors at final time (T=0.002)</a:t>
            </a:r>
          </a:p>
        </p:txBody>
      </p:sp>
      <p:sp>
        <p:nvSpPr>
          <p:cNvPr id="24" name="TextBox 23">
            <a:extLst>
              <a:ext uri="{FF2B5EF4-FFF2-40B4-BE49-F238E27FC236}">
                <a16:creationId xmlns:a16="http://schemas.microsoft.com/office/drawing/2014/main" id="{2AECE0DB-636D-4E23-B19C-FFD3D3194A85}"/>
              </a:ext>
            </a:extLst>
          </p:cNvPr>
          <p:cNvSpPr txBox="1"/>
          <p:nvPr/>
        </p:nvSpPr>
        <p:spPr>
          <a:xfrm>
            <a:off x="1681120" y="4133308"/>
            <a:ext cx="4034333" cy="307777"/>
          </a:xfrm>
          <a:prstGeom prst="rect">
            <a:avLst/>
          </a:prstGeom>
          <a:noFill/>
        </p:spPr>
        <p:txBody>
          <a:bodyPr wrap="square" rtlCol="0">
            <a:spAutoFit/>
          </a:bodyPr>
          <a:lstStyle/>
          <a:p>
            <a:r>
              <a:rPr lang="en-US" sz="1400" dirty="0">
                <a:latin typeface="Calibri" panose="020F0502020204030204" pitchFamily="34" charset="0"/>
                <a:cs typeface="Calibri" panose="020F0502020204030204" pitchFamily="34" charset="0"/>
              </a:rPr>
              <a:t>Velocity relative errors at final time (T=0.002)</a:t>
            </a:r>
          </a:p>
        </p:txBody>
      </p:sp>
      <p:pic>
        <p:nvPicPr>
          <p:cNvPr id="26" name="Picture 25" descr="albany_90.png">
            <a:extLst>
              <a:ext uri="{FF2B5EF4-FFF2-40B4-BE49-F238E27FC236}">
                <a16:creationId xmlns:a16="http://schemas.microsoft.com/office/drawing/2014/main" id="{2BB8B23D-08A5-44C0-9344-028196966327}"/>
              </a:ext>
            </a:extLst>
          </p:cNvPr>
          <p:cNvPicPr>
            <a:picLocks noChangeAspect="1"/>
          </p:cNvPicPr>
          <p:nvPr/>
        </p:nvPicPr>
        <p:blipFill>
          <a:blip r:embed="rId20">
            <a:extLst>
              <a:ext uri="{28A0092B-C50C-407E-A947-70E740481C1C}">
                <a14:useLocalDpi xmlns:a14="http://schemas.microsoft.com/office/drawing/2010/main" val="0"/>
              </a:ext>
            </a:extLst>
          </a:blip>
          <a:stretch>
            <a:fillRect/>
          </a:stretch>
        </p:blipFill>
        <p:spPr>
          <a:xfrm>
            <a:off x="6084464" y="5851123"/>
            <a:ext cx="1134967" cy="590446"/>
          </a:xfrm>
          <a:prstGeom prst="rect">
            <a:avLst/>
          </a:prstGeom>
        </p:spPr>
      </p:pic>
      <p:sp>
        <p:nvSpPr>
          <p:cNvPr id="3" name="Slide Number Placeholder 2">
            <a:extLst>
              <a:ext uri="{FF2B5EF4-FFF2-40B4-BE49-F238E27FC236}">
                <a16:creationId xmlns:a16="http://schemas.microsoft.com/office/drawing/2014/main" id="{54B17D09-7385-44E2-A1C6-664646ADAE9E}"/>
              </a:ext>
            </a:extLst>
          </p:cNvPr>
          <p:cNvSpPr>
            <a:spLocks noGrp="1"/>
          </p:cNvSpPr>
          <p:nvPr>
            <p:ph type="sldNum" sz="quarter" idx="12"/>
          </p:nvPr>
        </p:nvSpPr>
        <p:spPr/>
        <p:txBody>
          <a:bodyPr/>
          <a:lstStyle/>
          <a:p>
            <a:fld id="{A5E55A7B-7854-E145-92D9-B491DF4BAE2D}" type="slidenum">
              <a:rPr lang="en-US" smtClean="0"/>
              <a:pPr/>
              <a:t>129</a:t>
            </a:fld>
            <a:endParaRPr lang="en-US" dirty="0"/>
          </a:p>
        </p:txBody>
      </p:sp>
    </p:spTree>
    <p:extLst>
      <p:ext uri="{BB962C8B-B14F-4D97-AF65-F5344CB8AC3E}">
        <p14:creationId xmlns:p14="http://schemas.microsoft.com/office/powerpoint/2010/main" val="355580467"/>
      </p:ext>
    </p:extLst>
  </p:cSld>
  <p:clrMapOvr>
    <a:masterClrMapping/>
  </p:clrMapOvr>
</p:sld>
</file>

<file path=ppt/slides/slide1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103370" y="128432"/>
            <a:ext cx="8186271" cy="476619"/>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Appendix.  Torsion: HEX - CTET10 Coupling</a:t>
            </a:r>
          </a:p>
        </p:txBody>
      </p:sp>
      <p:pic>
        <p:nvPicPr>
          <p:cNvPr id="9" name="dispMag_cthex">
            <a:hlinkClick r:id="" action="ppaction://media"/>
            <a:extLst>
              <a:ext uri="{FF2B5EF4-FFF2-40B4-BE49-F238E27FC236}">
                <a16:creationId xmlns:a16="http://schemas.microsoft.com/office/drawing/2014/main" id="{46E27437-789F-4666-A865-E5B56380CAED}"/>
              </a:ext>
            </a:extLst>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296252" y="2606567"/>
            <a:ext cx="6894453" cy="3382591"/>
          </a:xfrm>
          <a:prstGeom prst="rect">
            <a:avLst/>
          </a:prstGeom>
          <a:ln>
            <a:noFill/>
          </a:ln>
          <a:effectLst>
            <a:outerShdw blurRad="190500" algn="tl" rotWithShape="0">
              <a:srgbClr val="000000">
                <a:alpha val="70000"/>
              </a:srgbClr>
            </a:outerShdw>
          </a:effectLst>
        </p:spPr>
      </p:pic>
      <mc:AlternateContent xmlns:mc="http://schemas.openxmlformats.org/markup-compatibility/2006" xmlns:a14="http://schemas.microsoft.com/office/drawing/2010/main">
        <mc:Choice Requires="a14">
          <p:sp>
            <p:nvSpPr>
              <p:cNvPr id="10" name="TextBox 9">
                <a:extLst>
                  <a:ext uri="{FF2B5EF4-FFF2-40B4-BE49-F238E27FC236}">
                    <a16:creationId xmlns:a16="http://schemas.microsoft.com/office/drawing/2014/main" id="{415CA8C0-F604-4A51-BFD8-96EED5DEFF98}"/>
                  </a:ext>
                </a:extLst>
              </p:cNvPr>
              <p:cNvSpPr txBox="1"/>
              <p:nvPr/>
            </p:nvSpPr>
            <p:spPr>
              <a:xfrm>
                <a:off x="0" y="895996"/>
                <a:ext cx="6894453" cy="1323439"/>
              </a:xfrm>
              <a:prstGeom prst="rect">
                <a:avLst/>
              </a:prstGeom>
              <a:solidFill>
                <a:schemeClr val="bg1"/>
              </a:solidFill>
            </p:spPr>
            <p:txBody>
              <a:bodyPr wrap="square" rtlCol="0">
                <a:spAutoFit/>
              </a:bodyPr>
              <a:lstStyle/>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Coupling of Composite TET10 elements + explicit Newmark with consistent mass in </a:t>
                </a:r>
                <a14:m>
                  <m:oMath xmlns:m="http://schemas.openxmlformats.org/officeDocument/2006/math">
                    <m:sSub>
                      <m:sSubPr>
                        <m:ctrlPr>
                          <a:rPr lang="en-US" i="1">
                            <a:latin typeface="Cambria Math" panose="02040503050406030204" pitchFamily="18" charset="0"/>
                          </a:rPr>
                        </m:ctrlPr>
                      </m:sSubPr>
                      <m:e>
                        <m:r>
                          <m:rPr>
                            <m:sty m:val="p"/>
                          </m:rPr>
                          <a:rPr lang="el-GR" i="1">
                            <a:latin typeface="Cambria Math" panose="02040503050406030204" pitchFamily="18" charset="0"/>
                            <a:ea typeface="Cambria Math" panose="02040503050406030204" pitchFamily="18" charset="0"/>
                          </a:rPr>
                          <m:t>Ω</m:t>
                        </m:r>
                      </m:e>
                      <m:sub>
                        <m:r>
                          <a:rPr lang="en-US" i="1">
                            <a:latin typeface="Cambria Math" panose="02040503050406030204" pitchFamily="18" charset="0"/>
                          </a:rPr>
                          <m:t>0</m:t>
                        </m:r>
                      </m:sub>
                    </m:sSub>
                  </m:oMath>
                </a14:m>
                <a:r>
                  <a:rPr lang="en-US" dirty="0">
                    <a:latin typeface="Calibri" panose="020F0502020204030204" pitchFamily="34" charset="0"/>
                    <a:cs typeface="Calibri" panose="020F0502020204030204" pitchFamily="34" charset="0"/>
                  </a:rPr>
                  <a:t> with HEX elements + implicit Newmark in </a:t>
                </a:r>
                <a14:m>
                  <m:oMath xmlns:m="http://schemas.openxmlformats.org/officeDocument/2006/math">
                    <m:sSub>
                      <m:sSubPr>
                        <m:ctrlPr>
                          <a:rPr lang="en-US" i="1">
                            <a:latin typeface="Cambria Math" panose="02040503050406030204" pitchFamily="18" charset="0"/>
                          </a:rPr>
                        </m:ctrlPr>
                      </m:sSubPr>
                      <m:e>
                        <m:r>
                          <m:rPr>
                            <m:sty m:val="p"/>
                          </m:rPr>
                          <a:rPr lang="el-GR" i="1">
                            <a:latin typeface="Cambria Math" panose="02040503050406030204" pitchFamily="18" charset="0"/>
                            <a:ea typeface="Cambria Math" panose="02040503050406030204" pitchFamily="18" charset="0"/>
                          </a:rPr>
                          <m:t>Ω</m:t>
                        </m:r>
                      </m:e>
                      <m:sub>
                        <m:r>
                          <a:rPr lang="en-US" i="1">
                            <a:latin typeface="Cambria Math" panose="02040503050406030204" pitchFamily="18" charset="0"/>
                          </a:rPr>
                          <m:t>1</m:t>
                        </m:r>
                      </m:sub>
                    </m:sSub>
                    <m:r>
                      <a:rPr lang="en-US" i="1">
                        <a:latin typeface="Cambria Math" panose="02040503050406030204" pitchFamily="18" charset="0"/>
                      </a:rPr>
                      <m:t>.</m:t>
                    </m:r>
                  </m:oMath>
                </a14:m>
                <a:endParaRPr lang="en-US"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Reference solution is computed on fine hex mesh + implicit Newmark </a:t>
                </a:r>
                <a14:m>
                  <m:oMath xmlns:m="http://schemas.openxmlformats.org/officeDocument/2006/math">
                    <m:sSub>
                      <m:sSubPr>
                        <m:ctrlPr>
                          <a:rPr lang="en-US" i="1">
                            <a:latin typeface="Cambria Math" panose="02040503050406030204" pitchFamily="18" charset="0"/>
                          </a:rPr>
                        </m:ctrlPr>
                      </m:sSubPr>
                      <m:e>
                        <m:r>
                          <m:rPr>
                            <m:sty m:val="p"/>
                          </m:rPr>
                          <a:rPr lang="el-GR" i="1">
                            <a:latin typeface="Cambria Math" panose="02040503050406030204" pitchFamily="18" charset="0"/>
                            <a:ea typeface="Cambria Math" panose="02040503050406030204" pitchFamily="18" charset="0"/>
                          </a:rPr>
                          <m:t>Ω</m:t>
                        </m:r>
                      </m:e>
                      <m:sub>
                        <m:r>
                          <m:rPr>
                            <m:sty m:val="p"/>
                          </m:rPr>
                          <a:rPr lang="en-US">
                            <a:latin typeface="Cambria Math" panose="02040503050406030204" pitchFamily="18" charset="0"/>
                          </a:rPr>
                          <m:t>ref</m:t>
                        </m:r>
                      </m:sub>
                    </m:sSub>
                  </m:oMath>
                </a14:m>
                <a:endParaRPr lang="en-US"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p:txBody>
          </p:sp>
        </mc:Choice>
        <mc:Fallback xmlns="">
          <p:sp>
            <p:nvSpPr>
              <p:cNvPr id="10" name="TextBox 9">
                <a:extLst>
                  <a:ext uri="{FF2B5EF4-FFF2-40B4-BE49-F238E27FC236}">
                    <a16:creationId xmlns:a16="http://schemas.microsoft.com/office/drawing/2014/main" id="{415CA8C0-F604-4A51-BFD8-96EED5DEFF98}"/>
                  </a:ext>
                </a:extLst>
              </p:cNvPr>
              <p:cNvSpPr txBox="1">
                <a:spLocks noRot="1" noChangeAspect="1" noMove="1" noResize="1" noEditPoints="1" noAdjustHandles="1" noChangeArrowheads="1" noChangeShapeType="1" noTextEdit="1"/>
              </p:cNvSpPr>
              <p:nvPr/>
            </p:nvSpPr>
            <p:spPr>
              <a:xfrm>
                <a:off x="0" y="895996"/>
                <a:ext cx="6894453" cy="1323439"/>
              </a:xfrm>
              <a:prstGeom prst="rect">
                <a:avLst/>
              </a:prstGeom>
              <a:blipFill>
                <a:blip r:embed="rId6"/>
                <a:stretch>
                  <a:fillRect l="-531" t="-2765" b="-1843"/>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1" name="TextBox 10">
                <a:extLst>
                  <a:ext uri="{FF2B5EF4-FFF2-40B4-BE49-F238E27FC236}">
                    <a16:creationId xmlns:a16="http://schemas.microsoft.com/office/drawing/2014/main" id="{CCECEBA0-6C16-498B-A80B-5307A88BB7C4}"/>
                  </a:ext>
                </a:extLst>
              </p:cNvPr>
              <p:cNvSpPr txBox="1"/>
              <p:nvPr/>
            </p:nvSpPr>
            <p:spPr>
              <a:xfrm>
                <a:off x="7192127" y="728904"/>
                <a:ext cx="756356" cy="338554"/>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sz="1600" i="1" smtClean="0">
                              <a:latin typeface="Cambria Math" panose="02040503050406030204" pitchFamily="18" charset="0"/>
                            </a:rPr>
                          </m:ctrlPr>
                        </m:sSubPr>
                        <m:e>
                          <m:r>
                            <m:rPr>
                              <m:sty m:val="p"/>
                            </m:rPr>
                            <a:rPr lang="el-GR" sz="1600" i="1" smtClean="0">
                              <a:latin typeface="Cambria Math" panose="02040503050406030204" pitchFamily="18" charset="0"/>
                              <a:ea typeface="Cambria Math" panose="02040503050406030204" pitchFamily="18" charset="0"/>
                            </a:rPr>
                            <m:t>Ω</m:t>
                          </m:r>
                        </m:e>
                        <m:sub>
                          <m:r>
                            <a:rPr lang="en-US" sz="1600" b="0" i="1" smtClean="0">
                              <a:latin typeface="Cambria Math" panose="02040503050406030204" pitchFamily="18" charset="0"/>
                            </a:rPr>
                            <m:t>0</m:t>
                          </m:r>
                        </m:sub>
                      </m:sSub>
                    </m:oMath>
                  </m:oMathPara>
                </a14:m>
                <a:endParaRPr lang="en-US" sz="1600" dirty="0"/>
              </a:p>
            </p:txBody>
          </p:sp>
        </mc:Choice>
        <mc:Fallback xmlns="">
          <p:sp>
            <p:nvSpPr>
              <p:cNvPr id="11" name="TextBox 10">
                <a:extLst>
                  <a:ext uri="{FF2B5EF4-FFF2-40B4-BE49-F238E27FC236}">
                    <a16:creationId xmlns:a16="http://schemas.microsoft.com/office/drawing/2014/main" id="{CCECEBA0-6C16-498B-A80B-5307A88BB7C4}"/>
                  </a:ext>
                </a:extLst>
              </p:cNvPr>
              <p:cNvSpPr txBox="1">
                <a:spLocks noRot="1" noChangeAspect="1" noMove="1" noResize="1" noEditPoints="1" noAdjustHandles="1" noChangeArrowheads="1" noChangeShapeType="1" noTextEdit="1"/>
              </p:cNvSpPr>
              <p:nvPr/>
            </p:nvSpPr>
            <p:spPr>
              <a:xfrm>
                <a:off x="7192127" y="728904"/>
                <a:ext cx="756356" cy="338554"/>
              </a:xfrm>
              <a:prstGeom prst="rect">
                <a:avLst/>
              </a:prstGeom>
              <a:blipFill>
                <a:blip r:embed="rId7"/>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2" name="TextBox 11">
                <a:extLst>
                  <a:ext uri="{FF2B5EF4-FFF2-40B4-BE49-F238E27FC236}">
                    <a16:creationId xmlns:a16="http://schemas.microsoft.com/office/drawing/2014/main" id="{32635005-259D-4CD2-A12E-2E9CB36ED933}"/>
                  </a:ext>
                </a:extLst>
              </p:cNvPr>
              <p:cNvSpPr txBox="1"/>
              <p:nvPr/>
            </p:nvSpPr>
            <p:spPr>
              <a:xfrm>
                <a:off x="7800197" y="728904"/>
                <a:ext cx="756356" cy="338554"/>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sz="1600" i="1" smtClean="0">
                              <a:latin typeface="Cambria Math" panose="02040503050406030204" pitchFamily="18" charset="0"/>
                            </a:rPr>
                          </m:ctrlPr>
                        </m:sSubPr>
                        <m:e>
                          <m:r>
                            <m:rPr>
                              <m:sty m:val="p"/>
                            </m:rPr>
                            <a:rPr lang="el-GR" sz="1600" i="1" smtClean="0">
                              <a:latin typeface="Cambria Math" panose="02040503050406030204" pitchFamily="18" charset="0"/>
                              <a:ea typeface="Cambria Math" panose="02040503050406030204" pitchFamily="18" charset="0"/>
                            </a:rPr>
                            <m:t>Ω</m:t>
                          </m:r>
                        </m:e>
                        <m:sub>
                          <m:r>
                            <a:rPr lang="en-US" sz="1600" b="0" i="1" smtClean="0">
                              <a:latin typeface="Cambria Math" panose="02040503050406030204" pitchFamily="18" charset="0"/>
                            </a:rPr>
                            <m:t>1</m:t>
                          </m:r>
                        </m:sub>
                      </m:sSub>
                    </m:oMath>
                  </m:oMathPara>
                </a14:m>
                <a:endParaRPr lang="en-US" sz="1600" dirty="0"/>
              </a:p>
            </p:txBody>
          </p:sp>
        </mc:Choice>
        <mc:Fallback xmlns="">
          <p:sp>
            <p:nvSpPr>
              <p:cNvPr id="12" name="TextBox 11">
                <a:extLst>
                  <a:ext uri="{FF2B5EF4-FFF2-40B4-BE49-F238E27FC236}">
                    <a16:creationId xmlns:a16="http://schemas.microsoft.com/office/drawing/2014/main" id="{32635005-259D-4CD2-A12E-2E9CB36ED933}"/>
                  </a:ext>
                </a:extLst>
              </p:cNvPr>
              <p:cNvSpPr txBox="1">
                <a:spLocks noRot="1" noChangeAspect="1" noMove="1" noResize="1" noEditPoints="1" noAdjustHandles="1" noChangeArrowheads="1" noChangeShapeType="1" noTextEdit="1"/>
              </p:cNvSpPr>
              <p:nvPr/>
            </p:nvSpPr>
            <p:spPr>
              <a:xfrm>
                <a:off x="7800197" y="728904"/>
                <a:ext cx="756356" cy="338554"/>
              </a:xfrm>
              <a:prstGeom prst="rect">
                <a:avLst/>
              </a:prstGeom>
              <a:blipFill>
                <a:blip r:embed="rId8"/>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8" name="TextBox 17">
                <a:extLst>
                  <a:ext uri="{FF2B5EF4-FFF2-40B4-BE49-F238E27FC236}">
                    <a16:creationId xmlns:a16="http://schemas.microsoft.com/office/drawing/2014/main" id="{6BD124ED-21A1-46B2-B03C-73228D1B4FF0}"/>
                  </a:ext>
                </a:extLst>
              </p:cNvPr>
              <p:cNvSpPr txBox="1"/>
              <p:nvPr/>
            </p:nvSpPr>
            <p:spPr>
              <a:xfrm>
                <a:off x="8639029" y="768770"/>
                <a:ext cx="412485" cy="246221"/>
              </a:xfrm>
              <a:prstGeom prst="rect">
                <a:avLst/>
              </a:prstGeom>
              <a:noFill/>
            </p:spPr>
            <p:txBody>
              <a:bodyPr wrap="none" lIns="0" tIns="0" rIns="0" bIns="0" rtlCol="0">
                <a:spAutoFit/>
              </a:bodyPr>
              <a:lstStyle/>
              <a:p>
                <a:pPr/>
                <a14:m>
                  <m:oMathPara xmlns:m="http://schemas.openxmlformats.org/officeDocument/2006/math">
                    <m:oMathParaPr>
                      <m:jc m:val="centerGroup"/>
                    </m:oMathParaPr>
                    <m:oMath xmlns:m="http://schemas.openxmlformats.org/officeDocument/2006/math">
                      <m:sSub>
                        <m:sSubPr>
                          <m:ctrlPr>
                            <a:rPr lang="en-US" sz="1600" i="1" smtClean="0">
                              <a:latin typeface="Cambria Math" panose="02040503050406030204" pitchFamily="18" charset="0"/>
                            </a:rPr>
                          </m:ctrlPr>
                        </m:sSubPr>
                        <m:e>
                          <m:r>
                            <m:rPr>
                              <m:sty m:val="p"/>
                            </m:rPr>
                            <a:rPr lang="el-GR" sz="1600" i="1">
                              <a:latin typeface="Cambria Math" panose="02040503050406030204" pitchFamily="18" charset="0"/>
                              <a:ea typeface="Cambria Math" panose="02040503050406030204" pitchFamily="18" charset="0"/>
                            </a:rPr>
                            <m:t>Ω</m:t>
                          </m:r>
                        </m:e>
                        <m:sub>
                          <m:r>
                            <m:rPr>
                              <m:sty m:val="p"/>
                            </m:rPr>
                            <a:rPr lang="en-US" sz="1600" b="0" i="0" smtClean="0">
                              <a:latin typeface="Cambria Math" panose="02040503050406030204" pitchFamily="18" charset="0"/>
                            </a:rPr>
                            <m:t>ref</m:t>
                          </m:r>
                        </m:sub>
                      </m:sSub>
                    </m:oMath>
                  </m:oMathPara>
                </a14:m>
                <a:endParaRPr lang="en-US" sz="1600" dirty="0"/>
              </a:p>
            </p:txBody>
          </p:sp>
        </mc:Choice>
        <mc:Fallback xmlns="">
          <p:sp>
            <p:nvSpPr>
              <p:cNvPr id="18" name="TextBox 17">
                <a:extLst>
                  <a:ext uri="{FF2B5EF4-FFF2-40B4-BE49-F238E27FC236}">
                    <a16:creationId xmlns:a16="http://schemas.microsoft.com/office/drawing/2014/main" id="{6BD124ED-21A1-46B2-B03C-73228D1B4FF0}"/>
                  </a:ext>
                </a:extLst>
              </p:cNvPr>
              <p:cNvSpPr txBox="1">
                <a:spLocks noRot="1" noChangeAspect="1" noMove="1" noResize="1" noEditPoints="1" noAdjustHandles="1" noChangeArrowheads="1" noChangeShapeType="1" noTextEdit="1"/>
              </p:cNvSpPr>
              <p:nvPr/>
            </p:nvSpPr>
            <p:spPr>
              <a:xfrm>
                <a:off x="8639029" y="768770"/>
                <a:ext cx="412485" cy="246221"/>
              </a:xfrm>
              <a:prstGeom prst="rect">
                <a:avLst/>
              </a:prstGeom>
              <a:blipFill>
                <a:blip r:embed="rId9"/>
                <a:stretch>
                  <a:fillRect l="-8824" r="-1471" b="-17073"/>
                </a:stretch>
              </a:blipFill>
            </p:spPr>
            <p:txBody>
              <a:bodyPr/>
              <a:lstStyle/>
              <a:p>
                <a:r>
                  <a:rPr lang="en-US">
                    <a:noFill/>
                  </a:rPr>
                  <a:t> </a:t>
                </a:r>
              </a:p>
            </p:txBody>
          </p:sp>
        </mc:Fallback>
      </mc:AlternateContent>
      <p:pic>
        <p:nvPicPr>
          <p:cNvPr id="19" name="Picture 18">
            <a:extLst>
              <a:ext uri="{FF2B5EF4-FFF2-40B4-BE49-F238E27FC236}">
                <a16:creationId xmlns:a16="http://schemas.microsoft.com/office/drawing/2014/main" id="{0CAF05B3-2C5C-4D74-8B38-0B533D97B27D}"/>
              </a:ext>
            </a:extLst>
          </p:cNvPr>
          <p:cNvPicPr>
            <a:picLocks noChangeAspect="1"/>
          </p:cNvPicPr>
          <p:nvPr/>
        </p:nvPicPr>
        <p:blipFill>
          <a:blip r:embed="rId10"/>
          <a:stretch>
            <a:fillRect/>
          </a:stretch>
        </p:blipFill>
        <p:spPr>
          <a:xfrm>
            <a:off x="7945670" y="1035250"/>
            <a:ext cx="458695" cy="4953908"/>
          </a:xfrm>
          <a:prstGeom prst="rect">
            <a:avLst/>
          </a:prstGeom>
        </p:spPr>
      </p:pic>
      <p:pic>
        <p:nvPicPr>
          <p:cNvPr id="20" name="Picture 19">
            <a:extLst>
              <a:ext uri="{FF2B5EF4-FFF2-40B4-BE49-F238E27FC236}">
                <a16:creationId xmlns:a16="http://schemas.microsoft.com/office/drawing/2014/main" id="{1733BD20-207F-4A1F-BA25-4F2FD815C9BF}"/>
              </a:ext>
            </a:extLst>
          </p:cNvPr>
          <p:cNvPicPr>
            <a:picLocks noChangeAspect="1"/>
          </p:cNvPicPr>
          <p:nvPr/>
        </p:nvPicPr>
        <p:blipFill>
          <a:blip r:embed="rId11"/>
          <a:stretch>
            <a:fillRect/>
          </a:stretch>
        </p:blipFill>
        <p:spPr>
          <a:xfrm>
            <a:off x="7295507" y="1035250"/>
            <a:ext cx="458695" cy="4953908"/>
          </a:xfrm>
          <a:prstGeom prst="rect">
            <a:avLst/>
          </a:prstGeom>
        </p:spPr>
      </p:pic>
      <p:pic>
        <p:nvPicPr>
          <p:cNvPr id="21" name="Picture 20">
            <a:extLst>
              <a:ext uri="{FF2B5EF4-FFF2-40B4-BE49-F238E27FC236}">
                <a16:creationId xmlns:a16="http://schemas.microsoft.com/office/drawing/2014/main" id="{F495081B-9D86-4B16-84BB-08ABE2F4D054}"/>
              </a:ext>
            </a:extLst>
          </p:cNvPr>
          <p:cNvPicPr>
            <a:picLocks noChangeAspect="1"/>
          </p:cNvPicPr>
          <p:nvPr/>
        </p:nvPicPr>
        <p:blipFill>
          <a:blip r:embed="rId12"/>
          <a:stretch>
            <a:fillRect/>
          </a:stretch>
        </p:blipFill>
        <p:spPr>
          <a:xfrm>
            <a:off x="8602548" y="1014991"/>
            <a:ext cx="458695" cy="4953908"/>
          </a:xfrm>
          <a:prstGeom prst="rect">
            <a:avLst/>
          </a:prstGeom>
        </p:spPr>
      </p:pic>
      <p:sp>
        <p:nvSpPr>
          <p:cNvPr id="23" name="TextBox 22">
            <a:extLst>
              <a:ext uri="{FF2B5EF4-FFF2-40B4-BE49-F238E27FC236}">
                <a16:creationId xmlns:a16="http://schemas.microsoft.com/office/drawing/2014/main" id="{85A14CCB-4190-4B7E-BDEA-2586AC06D3F0}"/>
              </a:ext>
            </a:extLst>
          </p:cNvPr>
          <p:cNvSpPr txBox="1"/>
          <p:nvPr/>
        </p:nvSpPr>
        <p:spPr>
          <a:xfrm>
            <a:off x="2382690" y="5008283"/>
            <a:ext cx="2419760" cy="830997"/>
          </a:xfrm>
          <a:prstGeom prst="rect">
            <a:avLst/>
          </a:prstGeom>
          <a:solidFill>
            <a:schemeClr val="bg1"/>
          </a:solidFill>
          <a:ln>
            <a:solidFill>
              <a:schemeClr val="tx1"/>
            </a:solidFill>
          </a:ln>
        </p:spPr>
        <p:txBody>
          <a:bodyPr wrap="square" rtlCol="0">
            <a:spAutoFit/>
          </a:bodyPr>
          <a:lstStyle/>
          <a:p>
            <a:pPr algn="ctr"/>
            <a:r>
              <a:rPr lang="en-US" sz="1600" b="1" dirty="0">
                <a:latin typeface="Calibri" panose="020F0502020204030204" pitchFamily="34" charset="0"/>
                <a:cs typeface="Calibri" panose="020F0502020204030204" pitchFamily="34" charset="0"/>
              </a:rPr>
              <a:t>Movie of |displacement|</a:t>
            </a:r>
          </a:p>
          <a:p>
            <a:pPr algn="ctr"/>
            <a:r>
              <a:rPr lang="en-US" sz="1600" i="1" dirty="0">
                <a:latin typeface="Calibri" panose="020F0502020204030204" pitchFamily="34" charset="0"/>
                <a:cs typeface="Calibri" panose="020F0502020204030204" pitchFamily="34" charset="0"/>
              </a:rPr>
              <a:t>Left:</a:t>
            </a:r>
            <a:r>
              <a:rPr lang="en-US" sz="1600" dirty="0">
                <a:latin typeface="Calibri" panose="020F0502020204030204" pitchFamily="34" charset="0"/>
                <a:cs typeface="Calibri" panose="020F0502020204030204" pitchFamily="34" charset="0"/>
              </a:rPr>
              <a:t> Single-domain,  </a:t>
            </a:r>
          </a:p>
          <a:p>
            <a:pPr algn="ctr"/>
            <a:r>
              <a:rPr lang="en-US" sz="1600" i="1" dirty="0">
                <a:latin typeface="Calibri" panose="020F0502020204030204" pitchFamily="34" charset="0"/>
                <a:cs typeface="Calibri" panose="020F0502020204030204" pitchFamily="34" charset="0"/>
              </a:rPr>
              <a:t>Right:</a:t>
            </a:r>
            <a:r>
              <a:rPr lang="en-US" sz="1600" dirty="0">
                <a:latin typeface="Calibri" panose="020F0502020204030204" pitchFamily="34" charset="0"/>
                <a:cs typeface="Calibri" panose="020F0502020204030204" pitchFamily="34" charset="0"/>
              </a:rPr>
              <a:t> Schwarz</a:t>
            </a:r>
          </a:p>
        </p:txBody>
      </p:sp>
      <p:sp>
        <p:nvSpPr>
          <p:cNvPr id="13" name="TextBox 12">
            <a:extLst>
              <a:ext uri="{FF2B5EF4-FFF2-40B4-BE49-F238E27FC236}">
                <a16:creationId xmlns:a16="http://schemas.microsoft.com/office/drawing/2014/main" id="{CA555A31-B269-45B4-81F9-A4D74587E1DA}"/>
              </a:ext>
            </a:extLst>
          </p:cNvPr>
          <p:cNvSpPr txBox="1"/>
          <p:nvPr/>
        </p:nvSpPr>
        <p:spPr>
          <a:xfrm>
            <a:off x="415085" y="2774299"/>
            <a:ext cx="1349298" cy="646331"/>
          </a:xfrm>
          <a:prstGeom prst="rect">
            <a:avLst/>
          </a:prstGeom>
          <a:solidFill>
            <a:srgbClr val="FFFFCC"/>
          </a:solidFill>
        </p:spPr>
        <p:txBody>
          <a:bodyPr wrap="square" rtlCol="0">
            <a:spAutoFit/>
          </a:bodyPr>
          <a:lstStyle/>
          <a:p>
            <a:pPr algn="ctr"/>
            <a:r>
              <a:rPr lang="en-US" dirty="0">
                <a:latin typeface="Calibri" panose="020F0502020204030204" pitchFamily="34" charset="0"/>
                <a:cs typeface="Calibri" panose="020F0502020204030204" pitchFamily="34" charset="0"/>
              </a:rPr>
              <a:t>No dynamic artifacts!</a:t>
            </a:r>
          </a:p>
        </p:txBody>
      </p:sp>
      <p:pic>
        <p:nvPicPr>
          <p:cNvPr id="14" name="Picture 13">
            <a:extLst>
              <a:ext uri="{FF2B5EF4-FFF2-40B4-BE49-F238E27FC236}">
                <a16:creationId xmlns:a16="http://schemas.microsoft.com/office/drawing/2014/main" id="{3DF9EC77-DFA1-4D5D-A256-FA412EB09A35}"/>
              </a:ext>
            </a:extLst>
          </p:cNvPr>
          <p:cNvPicPr>
            <a:picLocks noChangeAspect="1"/>
          </p:cNvPicPr>
          <p:nvPr/>
        </p:nvPicPr>
        <p:blipFill>
          <a:blip r:embed="rId13"/>
          <a:stretch>
            <a:fillRect/>
          </a:stretch>
        </p:blipFill>
        <p:spPr>
          <a:xfrm>
            <a:off x="2324681" y="2955960"/>
            <a:ext cx="2837593" cy="1981139"/>
          </a:xfrm>
          <a:prstGeom prst="rect">
            <a:avLst/>
          </a:prstGeom>
        </p:spPr>
      </p:pic>
      <p:sp>
        <p:nvSpPr>
          <p:cNvPr id="15" name="TextBox 14">
            <a:extLst>
              <a:ext uri="{FF2B5EF4-FFF2-40B4-BE49-F238E27FC236}">
                <a16:creationId xmlns:a16="http://schemas.microsoft.com/office/drawing/2014/main" id="{23D3DE06-4E01-4A3A-A0D4-ED1EC7BDB6D7}"/>
              </a:ext>
            </a:extLst>
          </p:cNvPr>
          <p:cNvSpPr txBox="1"/>
          <p:nvPr/>
        </p:nvSpPr>
        <p:spPr>
          <a:xfrm>
            <a:off x="2499969" y="2127968"/>
            <a:ext cx="2590273" cy="646331"/>
          </a:xfrm>
          <a:prstGeom prst="rect">
            <a:avLst/>
          </a:prstGeom>
          <a:solidFill>
            <a:srgbClr val="CCFFCC"/>
          </a:solidFill>
        </p:spPr>
        <p:txBody>
          <a:bodyPr wrap="square" rtlCol="0">
            <a:spAutoFit/>
          </a:bodyPr>
          <a:lstStyle/>
          <a:p>
            <a:pPr algn="ctr"/>
            <a:r>
              <a:rPr lang="en-US" dirty="0">
                <a:latin typeface="Calibri" panose="020F0502020204030204" pitchFamily="34" charset="0"/>
                <a:cs typeface="Calibri" panose="020F0502020204030204" pitchFamily="34" charset="0"/>
              </a:rPr>
              <a:t>Relative error &lt;1% and does not grow in time!</a:t>
            </a:r>
          </a:p>
        </p:txBody>
      </p:sp>
      <p:pic>
        <p:nvPicPr>
          <p:cNvPr id="16" name="Picture 15" descr="albany_90.png">
            <a:extLst>
              <a:ext uri="{FF2B5EF4-FFF2-40B4-BE49-F238E27FC236}">
                <a16:creationId xmlns:a16="http://schemas.microsoft.com/office/drawing/2014/main" id="{B8A2C092-2F98-42B3-9547-15A775308D8F}"/>
              </a:ext>
            </a:extLst>
          </p:cNvPr>
          <p:cNvPicPr>
            <a:picLocks noChangeAspect="1"/>
          </p:cNvPicPr>
          <p:nvPr/>
        </p:nvPicPr>
        <p:blipFill>
          <a:blip r:embed="rId14">
            <a:extLst>
              <a:ext uri="{28A0092B-C50C-407E-A947-70E740481C1C}">
                <a14:useLocalDpi xmlns:a14="http://schemas.microsoft.com/office/drawing/2010/main" val="0"/>
              </a:ext>
            </a:extLst>
          </a:blip>
          <a:stretch>
            <a:fillRect/>
          </a:stretch>
        </p:blipFill>
        <p:spPr>
          <a:xfrm>
            <a:off x="5855864" y="3786473"/>
            <a:ext cx="1134967" cy="590446"/>
          </a:xfrm>
          <a:prstGeom prst="rect">
            <a:avLst/>
          </a:prstGeom>
        </p:spPr>
      </p:pic>
      <p:sp>
        <p:nvSpPr>
          <p:cNvPr id="2" name="Slide Number Placeholder 1">
            <a:extLst>
              <a:ext uri="{FF2B5EF4-FFF2-40B4-BE49-F238E27FC236}">
                <a16:creationId xmlns:a16="http://schemas.microsoft.com/office/drawing/2014/main" id="{8D89FF20-C085-4C1A-9CFD-CEDDB0225686}"/>
              </a:ext>
            </a:extLst>
          </p:cNvPr>
          <p:cNvSpPr>
            <a:spLocks noGrp="1"/>
          </p:cNvSpPr>
          <p:nvPr>
            <p:ph type="sldNum" sz="quarter" idx="12"/>
          </p:nvPr>
        </p:nvSpPr>
        <p:spPr/>
        <p:txBody>
          <a:bodyPr/>
          <a:lstStyle/>
          <a:p>
            <a:fld id="{A5E55A7B-7854-E145-92D9-B491DF4BAE2D}" type="slidenum">
              <a:rPr lang="en-US" smtClean="0"/>
              <a:pPr/>
              <a:t>130</a:t>
            </a:fld>
            <a:endParaRPr lang="en-US" dirty="0"/>
          </a:p>
        </p:txBody>
      </p:sp>
    </p:spTree>
    <p:extLst>
      <p:ext uri="{BB962C8B-B14F-4D97-AF65-F5344CB8AC3E}">
        <p14:creationId xmlns:p14="http://schemas.microsoft.com/office/powerpoint/2010/main" val="255956245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withEffect">
                                  <p:stCondLst>
                                    <p:cond delay="0"/>
                                  </p:stCondLst>
                                  <p:childTnLst>
                                    <p:cmd type="call" cmd="playFrom(0.0)">
                                      <p:cBhvr>
                                        <p:cTn id="6" dur="20200" fill="hold"/>
                                        <p:tgtEl>
                                          <p:spTgt spid="9"/>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9"/>
                </p:tgtEl>
              </p:cMediaNode>
            </p:video>
          </p:childTnLst>
        </p:cTn>
      </p:par>
    </p:tnLst>
  </p:timing>
</p:sld>
</file>

<file path=ppt/slides/slide1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1">
            <a:extLst>
              <a:ext uri="{FF2B5EF4-FFF2-40B4-BE49-F238E27FC236}">
                <a16:creationId xmlns:a16="http://schemas.microsoft.com/office/drawing/2014/main" id="{F9066E32-98E8-47ED-9B4D-41E057700802}"/>
              </a:ext>
            </a:extLst>
          </p:cNvPr>
          <p:cNvSpPr txBox="1">
            <a:spLocks/>
          </p:cNvSpPr>
          <p:nvPr/>
        </p:nvSpPr>
        <p:spPr>
          <a:xfrm>
            <a:off x="132648" y="100016"/>
            <a:ext cx="8878704" cy="600235"/>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Appendix.  Bolted Joint Problem: Performance</a:t>
            </a:r>
          </a:p>
        </p:txBody>
      </p:sp>
      <p:sp>
        <p:nvSpPr>
          <p:cNvPr id="10" name="TextBox 9">
            <a:extLst>
              <a:ext uri="{FF2B5EF4-FFF2-40B4-BE49-F238E27FC236}">
                <a16:creationId xmlns:a16="http://schemas.microsoft.com/office/drawing/2014/main" id="{E2057754-2F26-4108-8C9A-1C977075DD36}"/>
              </a:ext>
            </a:extLst>
          </p:cNvPr>
          <p:cNvSpPr txBox="1"/>
          <p:nvPr/>
        </p:nvSpPr>
        <p:spPr>
          <a:xfrm>
            <a:off x="142873" y="5102989"/>
            <a:ext cx="8905877" cy="2862322"/>
          </a:xfrm>
          <a:prstGeom prst="rect">
            <a:avLst/>
          </a:prstGeom>
          <a:noFill/>
        </p:spPr>
        <p:txBody>
          <a:bodyPr wrap="square" rtlCol="0">
            <a:spAutoFit/>
          </a:bodyPr>
          <a:lstStyle/>
          <a:p>
            <a:pPr marL="342900" indent="-342900">
              <a:buFont typeface="Arial" panose="020B0604020202020204" pitchFamily="34" charset="0"/>
              <a:buChar char="•"/>
            </a:pPr>
            <a:r>
              <a:rPr lang="en-US" sz="2000" dirty="0">
                <a:latin typeface="Calibri" panose="020F0502020204030204" pitchFamily="34" charset="0"/>
                <a:cs typeface="Calibri" panose="020F0502020204030204" pitchFamily="34" charset="0"/>
              </a:rPr>
              <a:t>Schwarz </a:t>
            </a:r>
            <a:r>
              <a:rPr lang="en-US" sz="2000" b="1" i="1" dirty="0">
                <a:latin typeface="Calibri" panose="020F0502020204030204" pitchFamily="34" charset="0"/>
                <a:cs typeface="Calibri" panose="020F0502020204030204" pitchFamily="34" charset="0"/>
              </a:rPr>
              <a:t>tolerance</a:t>
            </a:r>
            <a:r>
              <a:rPr lang="en-US" sz="2000" dirty="0">
                <a:latin typeface="Calibri" panose="020F0502020204030204" pitchFamily="34" charset="0"/>
                <a:cs typeface="Calibri" panose="020F0502020204030204" pitchFamily="34" charset="0"/>
              </a:rPr>
              <a:t> = 1e-6</a:t>
            </a:r>
          </a:p>
          <a:p>
            <a:pPr marL="342900" indent="-34290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endParaRPr lang="en-US" sz="400" dirty="0">
              <a:latin typeface="Calibiri"/>
            </a:endParaRPr>
          </a:p>
          <a:p>
            <a:pPr marL="342900" indent="-342900">
              <a:buFont typeface="Arial" panose="020B0604020202020204" pitchFamily="34" charset="0"/>
              <a:buChar char="•"/>
            </a:pPr>
            <a:endParaRPr lang="en-US" sz="400" dirty="0">
              <a:latin typeface="Calibiri"/>
            </a:endParaRPr>
          </a:p>
          <a:p>
            <a:pPr marL="342900" indent="-342900">
              <a:buFont typeface="Arial" panose="020B0604020202020204" pitchFamily="34" charset="0"/>
              <a:buChar char="•"/>
            </a:pPr>
            <a:r>
              <a:rPr lang="en-US" sz="2000" dirty="0">
                <a:latin typeface="Calibiri"/>
              </a:rPr>
              <a:t>Dynamic Schwarz converges in between </a:t>
            </a:r>
            <a:r>
              <a:rPr lang="en-US" sz="2000" b="1" i="1" dirty="0">
                <a:latin typeface="Calibiri"/>
              </a:rPr>
              <a:t>2-4 Schwarz iterations </a:t>
            </a:r>
            <a:r>
              <a:rPr lang="en-US" sz="2000" dirty="0">
                <a:latin typeface="Calibiri"/>
              </a:rPr>
              <a:t>per time-step despite the </a:t>
            </a:r>
            <a:r>
              <a:rPr lang="en-US" sz="2000" b="1" i="1" dirty="0">
                <a:latin typeface="Calibiri"/>
              </a:rPr>
              <a:t>overlap</a:t>
            </a:r>
            <a:r>
              <a:rPr lang="en-US" sz="2000" dirty="0">
                <a:latin typeface="Calibiri"/>
              </a:rPr>
              <a:t> region being </a:t>
            </a:r>
            <a:r>
              <a:rPr lang="en-US" sz="2000" b="1" i="1" dirty="0">
                <a:latin typeface="Calibiri"/>
              </a:rPr>
              <a:t>very small </a:t>
            </a:r>
            <a:r>
              <a:rPr lang="en-US" sz="2000" dirty="0">
                <a:latin typeface="Calibiri"/>
              </a:rPr>
              <a:t>for this problem.</a:t>
            </a:r>
          </a:p>
          <a:p>
            <a:pPr lvl="1"/>
            <a:endParaRPr lang="en-US" sz="20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sz="20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sz="20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dirty="0">
              <a:latin typeface="Calibri" panose="020F0502020204030204" pitchFamily="34" charset="0"/>
              <a:cs typeface="Calibri" panose="020F0502020204030204" pitchFamily="34" charset="0"/>
            </a:endParaRPr>
          </a:p>
        </p:txBody>
      </p:sp>
      <p:sp>
        <p:nvSpPr>
          <p:cNvPr id="2" name="TextBox 1">
            <a:extLst>
              <a:ext uri="{FF2B5EF4-FFF2-40B4-BE49-F238E27FC236}">
                <a16:creationId xmlns:a16="http://schemas.microsoft.com/office/drawing/2014/main" id="{B55C0830-237B-4EBA-8453-B85824A41906}"/>
              </a:ext>
            </a:extLst>
          </p:cNvPr>
          <p:cNvSpPr txBox="1"/>
          <p:nvPr/>
        </p:nvSpPr>
        <p:spPr>
          <a:xfrm>
            <a:off x="-13653" y="6534150"/>
            <a:ext cx="8278629" cy="353943"/>
          </a:xfrm>
          <a:prstGeom prst="rect">
            <a:avLst/>
          </a:prstGeom>
          <a:noFill/>
        </p:spPr>
        <p:txBody>
          <a:bodyPr wrap="square" rtlCol="0">
            <a:spAutoFit/>
          </a:bodyPr>
          <a:lstStyle/>
          <a:p>
            <a:r>
              <a:rPr lang="en-US" sz="1700" dirty="0">
                <a:solidFill>
                  <a:schemeClr val="bg1"/>
                </a:solidFill>
                <a:latin typeface="Calibri" panose="020F0502020204030204" pitchFamily="34" charset="0"/>
                <a:cs typeface="Calibri" panose="020F0502020204030204" pitchFamily="34" charset="0"/>
              </a:rPr>
              <a:t>* On SNL ascicgpu15, 16, 17 machines (Intel Skylake CPU processor).</a:t>
            </a:r>
          </a:p>
        </p:txBody>
      </p:sp>
      <p:pic>
        <p:nvPicPr>
          <p:cNvPr id="4" name="Picture 3" descr="A screenshot of a cell phone&#10;&#10;Description automatically generated">
            <a:extLst>
              <a:ext uri="{FF2B5EF4-FFF2-40B4-BE49-F238E27FC236}">
                <a16:creationId xmlns:a16="http://schemas.microsoft.com/office/drawing/2014/main" id="{7015D04C-F7BE-4290-97D3-3ED3303B0584}"/>
              </a:ext>
            </a:extLst>
          </p:cNvPr>
          <p:cNvPicPr>
            <a:picLocks noChangeAspect="1"/>
          </p:cNvPicPr>
          <p:nvPr/>
        </p:nvPicPr>
        <p:blipFill>
          <a:blip r:embed="rId3"/>
          <a:stretch>
            <a:fillRect/>
          </a:stretch>
        </p:blipFill>
        <p:spPr>
          <a:xfrm>
            <a:off x="1489927" y="834625"/>
            <a:ext cx="5625247" cy="4218936"/>
          </a:xfrm>
          <a:prstGeom prst="rect">
            <a:avLst/>
          </a:prstGeom>
        </p:spPr>
      </p:pic>
      <p:pic>
        <p:nvPicPr>
          <p:cNvPr id="8" name="Picture 7">
            <a:extLst>
              <a:ext uri="{FF2B5EF4-FFF2-40B4-BE49-F238E27FC236}">
                <a16:creationId xmlns:a16="http://schemas.microsoft.com/office/drawing/2014/main" id="{68663A74-69F4-4F84-99DC-27655DE99D9B}"/>
              </a:ext>
            </a:extLst>
          </p:cNvPr>
          <p:cNvPicPr>
            <a:picLocks noChangeAspect="1"/>
          </p:cNvPicPr>
          <p:nvPr/>
        </p:nvPicPr>
        <p:blipFill>
          <a:blip r:embed="rId4"/>
          <a:stretch>
            <a:fillRect/>
          </a:stretch>
        </p:blipFill>
        <p:spPr>
          <a:xfrm>
            <a:off x="7115174" y="2100804"/>
            <a:ext cx="1711248" cy="1001397"/>
          </a:xfrm>
          <a:prstGeom prst="rect">
            <a:avLst/>
          </a:prstGeom>
        </p:spPr>
      </p:pic>
      <p:sp>
        <p:nvSpPr>
          <p:cNvPr id="3" name="Slide Number Placeholder 2">
            <a:extLst>
              <a:ext uri="{FF2B5EF4-FFF2-40B4-BE49-F238E27FC236}">
                <a16:creationId xmlns:a16="http://schemas.microsoft.com/office/drawing/2014/main" id="{49137918-2102-4D90-A982-4535C2FBA8F6}"/>
              </a:ext>
            </a:extLst>
          </p:cNvPr>
          <p:cNvSpPr>
            <a:spLocks noGrp="1"/>
          </p:cNvSpPr>
          <p:nvPr>
            <p:ph type="sldNum" sz="quarter" idx="12"/>
          </p:nvPr>
        </p:nvSpPr>
        <p:spPr/>
        <p:txBody>
          <a:bodyPr/>
          <a:lstStyle/>
          <a:p>
            <a:fld id="{A5E55A7B-7854-E145-92D9-B491DF4BAE2D}" type="slidenum">
              <a:rPr lang="en-US" smtClean="0"/>
              <a:pPr/>
              <a:t>131</a:t>
            </a:fld>
            <a:endParaRPr lang="en-US" dirty="0"/>
          </a:p>
        </p:txBody>
      </p:sp>
    </p:spTree>
    <p:extLst>
      <p:ext uri="{BB962C8B-B14F-4D97-AF65-F5344CB8AC3E}">
        <p14:creationId xmlns:p14="http://schemas.microsoft.com/office/powerpoint/2010/main" val="4020585890"/>
      </p:ext>
    </p:extLst>
  </p:cSld>
  <p:clrMapOvr>
    <a:masterClrMapping/>
  </p:clrMapOvr>
</p:sld>
</file>

<file path=ppt/slides/slide1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Slide Number Placeholder 3">
            <a:extLst>
              <a:ext uri="{FF2B5EF4-FFF2-40B4-BE49-F238E27FC236}">
                <a16:creationId xmlns:a16="http://schemas.microsoft.com/office/drawing/2014/main" id="{82FD5723-502C-46C5-A627-0508C05AAF47}"/>
              </a:ext>
            </a:extLst>
          </p:cNvPr>
          <p:cNvSpPr>
            <a:spLocks noGrp="1"/>
          </p:cNvSpPr>
          <p:nvPr>
            <p:ph type="sldNum" sz="quarter" idx="12"/>
          </p:nvPr>
        </p:nvSpPr>
        <p:spPr/>
        <p:txBody>
          <a:bodyPr/>
          <a:lstStyle/>
          <a:p>
            <a:fld id="{6113E31D-E2AB-40D1-8B51-AFA5AFEF393A}" type="slidenum">
              <a:rPr lang="en-US" smtClean="0"/>
              <a:t>132</a:t>
            </a:fld>
            <a:endParaRPr lang="en-US" dirty="0"/>
          </a:p>
        </p:txBody>
      </p:sp>
      <mc:AlternateContent xmlns:mc="http://schemas.openxmlformats.org/markup-compatibility/2006" xmlns:a14="http://schemas.microsoft.com/office/drawing/2010/main">
        <mc:Choice Requires="a14">
          <p:sp>
            <p:nvSpPr>
              <p:cNvPr id="8" name="TextBox 7">
                <a:extLst>
                  <a:ext uri="{FF2B5EF4-FFF2-40B4-BE49-F238E27FC236}">
                    <a16:creationId xmlns:a16="http://schemas.microsoft.com/office/drawing/2014/main" id="{A193E6E2-A6B4-456A-84BC-8642E89DA48A}"/>
                  </a:ext>
                </a:extLst>
              </p:cNvPr>
              <p:cNvSpPr txBox="1"/>
              <p:nvPr/>
            </p:nvSpPr>
            <p:spPr>
              <a:xfrm>
                <a:off x="1" y="1102556"/>
                <a:ext cx="5476126" cy="646331"/>
              </a:xfrm>
              <a:prstGeom prst="rect">
                <a:avLst/>
              </a:prstGeom>
              <a:noFill/>
            </p:spPr>
            <p:txBody>
              <a:bodyPr wrap="square" rtlCol="0">
                <a:spAutoFit/>
              </a:bodyPr>
              <a:lstStyle/>
              <a:p>
                <a:pPr marL="257175" indent="-257175">
                  <a:buFont typeface="Arial" panose="020B0604020202020204" pitchFamily="34" charset="0"/>
                  <a:buChar char="•"/>
                </a:pPr>
                <a:r>
                  <a:rPr lang="en-US" dirty="0">
                    <a:latin typeface="Calibri" panose="020F0502020204030204" pitchFamily="34" charset="0"/>
                    <a:cs typeface="Calibri" panose="020F0502020204030204" pitchFamily="34" charset="0"/>
                  </a:rPr>
                  <a:t>Alternating </a:t>
                </a:r>
                <a:r>
                  <a:rPr lang="en-US" b="1" dirty="0">
                    <a:latin typeface="Calibri" panose="020F0502020204030204" pitchFamily="34" charset="0"/>
                    <a:cs typeface="Calibri" panose="020F0502020204030204" pitchFamily="34" charset="0"/>
                  </a:rPr>
                  <a:t>Dirichlet-Neumann </a:t>
                </a:r>
                <a:r>
                  <a:rPr lang="en-US" dirty="0">
                    <a:latin typeface="Calibri" panose="020F0502020204030204" pitchFamily="34" charset="0"/>
                    <a:cs typeface="Calibri" panose="020F0502020204030204" pitchFamily="34" charset="0"/>
                  </a:rPr>
                  <a:t>Schwarz BCs with </a:t>
                </a:r>
                <a:r>
                  <a:rPr lang="en-US" b="1" dirty="0">
                    <a:latin typeface="Calibri" panose="020F0502020204030204" pitchFamily="34" charset="0"/>
                    <a:cs typeface="Calibri" panose="020F0502020204030204" pitchFamily="34" charset="0"/>
                  </a:rPr>
                  <a:t>no relaxation </a:t>
                </a:r>
                <a:r>
                  <a:rPr lang="en-US" dirty="0">
                    <a:latin typeface="Calibri" panose="020F0502020204030204" pitchFamily="34" charset="0"/>
                    <a:cs typeface="Calibri" panose="020F0502020204030204" pitchFamily="34" charset="0"/>
                  </a:rPr>
                  <a:t>(</a:t>
                </a:r>
                <a14:m>
                  <m:oMath xmlns:m="http://schemas.openxmlformats.org/officeDocument/2006/math">
                    <m:r>
                      <a:rPr lang="en-US" i="1">
                        <a:latin typeface="Cambria Math" panose="02040503050406030204" pitchFamily="18" charset="0"/>
                        <a:ea typeface="Cambria Math" panose="02040503050406030204" pitchFamily="18" charset="0"/>
                      </a:rPr>
                      <m:t>𝜃</m:t>
                    </m:r>
                    <m:r>
                      <a:rPr lang="en-US" i="1">
                        <a:latin typeface="Cambria Math" panose="02040503050406030204" pitchFamily="18" charset="0"/>
                        <a:ea typeface="Cambria Math" panose="02040503050406030204" pitchFamily="18" charset="0"/>
                      </a:rPr>
                      <m:t>=1</m:t>
                    </m:r>
                  </m:oMath>
                </a14:m>
                <a:r>
                  <a:rPr lang="en-US" dirty="0">
                    <a:latin typeface="Calibri" panose="020F0502020204030204" pitchFamily="34" charset="0"/>
                    <a:cs typeface="Calibri" panose="020F0502020204030204" pitchFamily="34" charset="0"/>
                  </a:rPr>
                  <a:t>) on Schwarz boundary </a:t>
                </a:r>
                <a14:m>
                  <m:oMath xmlns:m="http://schemas.openxmlformats.org/officeDocument/2006/math">
                    <m:r>
                      <m:rPr>
                        <m:sty m:val="p"/>
                      </m:rPr>
                      <a:rPr lang="el-GR" i="1">
                        <a:latin typeface="Cambria Math" panose="02040503050406030204" pitchFamily="18" charset="0"/>
                        <a:ea typeface="Cambria Math" panose="02040503050406030204" pitchFamily="18" charset="0"/>
                      </a:rPr>
                      <m:t>Γ</m:t>
                    </m:r>
                  </m:oMath>
                </a14:m>
                <a:r>
                  <a:rPr lang="en-US" dirty="0">
                    <a:latin typeface="Calibri" panose="020F0502020204030204" pitchFamily="34" charset="0"/>
                    <a:cs typeface="Calibri" panose="020F0502020204030204" pitchFamily="34" charset="0"/>
                  </a:rPr>
                  <a:t> </a:t>
                </a:r>
              </a:p>
            </p:txBody>
          </p:sp>
        </mc:Choice>
        <mc:Fallback xmlns="">
          <p:sp>
            <p:nvSpPr>
              <p:cNvPr id="8" name="TextBox 7">
                <a:extLst>
                  <a:ext uri="{FF2B5EF4-FFF2-40B4-BE49-F238E27FC236}">
                    <a16:creationId xmlns:a16="http://schemas.microsoft.com/office/drawing/2014/main" id="{A193E6E2-A6B4-456A-84BC-8642E89DA48A}"/>
                  </a:ext>
                </a:extLst>
              </p:cNvPr>
              <p:cNvSpPr txBox="1">
                <a:spLocks noRot="1" noChangeAspect="1" noMove="1" noResize="1" noEditPoints="1" noAdjustHandles="1" noChangeArrowheads="1" noChangeShapeType="1" noTextEdit="1"/>
              </p:cNvSpPr>
              <p:nvPr/>
            </p:nvSpPr>
            <p:spPr>
              <a:xfrm>
                <a:off x="1" y="1102556"/>
                <a:ext cx="5476126" cy="646331"/>
              </a:xfrm>
              <a:prstGeom prst="rect">
                <a:avLst/>
              </a:prstGeom>
              <a:blipFill>
                <a:blip r:embed="rId3"/>
                <a:stretch>
                  <a:fillRect l="-668" t="-5660" b="-14151"/>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2" name="TextBox 1">
                <a:extLst>
                  <a:ext uri="{FF2B5EF4-FFF2-40B4-BE49-F238E27FC236}">
                    <a16:creationId xmlns:a16="http://schemas.microsoft.com/office/drawing/2014/main" id="{E7A7E321-9BD3-4C38-B911-F753782EA296}"/>
                  </a:ext>
                </a:extLst>
              </p:cNvPr>
              <p:cNvSpPr txBox="1"/>
              <p:nvPr/>
            </p:nvSpPr>
            <p:spPr>
              <a:xfrm>
                <a:off x="414793" y="3828700"/>
                <a:ext cx="8859329" cy="369332"/>
              </a:xfrm>
              <a:prstGeom prst="rect">
                <a:avLst/>
              </a:prstGeom>
              <a:noFill/>
            </p:spPr>
            <p:txBody>
              <a:bodyPr wrap="square" rtlCol="0">
                <a:spAutoFit/>
              </a:bodyPr>
              <a:lstStyle/>
              <a:p>
                <a:pPr marL="214313" indent="-214313">
                  <a:buFont typeface="Wingdings" panose="05000000000000000000" pitchFamily="2" charset="2"/>
                  <a:buChar char="Ø"/>
                </a:pPr>
                <a:r>
                  <a:rPr lang="en-US" dirty="0">
                    <a:latin typeface="Calibri" panose="020F0502020204030204" pitchFamily="34" charset="0"/>
                    <a:cs typeface="Calibri" panose="020F0502020204030204" pitchFamily="34" charset="0"/>
                  </a:rPr>
                  <a:t>A </a:t>
                </a:r>
                <a:r>
                  <a:rPr lang="en-US" b="1" dirty="0">
                    <a:latin typeface="Calibri" panose="020F0502020204030204" pitchFamily="34" charset="0"/>
                    <a:cs typeface="Calibri" panose="020F0502020204030204" pitchFamily="34" charset="0"/>
                  </a:rPr>
                  <a:t>parameter sweep study </a:t>
                </a:r>
                <a:r>
                  <a:rPr lang="en-US" dirty="0">
                    <a:latin typeface="Calibri" panose="020F0502020204030204" pitchFamily="34" charset="0"/>
                    <a:cs typeface="Calibri" panose="020F0502020204030204" pitchFamily="34" charset="0"/>
                  </a:rPr>
                  <a:t>revealed </a:t>
                </a:r>
                <a14:m>
                  <m:oMath xmlns:m="http://schemas.openxmlformats.org/officeDocument/2006/math">
                    <m:r>
                      <a:rPr lang="en-US" i="1">
                        <a:latin typeface="Cambria Math" panose="02040503050406030204" pitchFamily="18" charset="0"/>
                        <a:ea typeface="Cambria Math" panose="02040503050406030204" pitchFamily="18" charset="0"/>
                      </a:rPr>
                      <m:t>𝜃</m:t>
                    </m:r>
                    <m:r>
                      <a:rPr lang="en-US" i="1">
                        <a:latin typeface="Cambria Math" panose="02040503050406030204" pitchFamily="18" charset="0"/>
                        <a:ea typeface="Cambria Math" panose="02040503050406030204" pitchFamily="18" charset="0"/>
                      </a:rPr>
                      <m:t>=1</m:t>
                    </m:r>
                  </m:oMath>
                </a14:m>
                <a:r>
                  <a:rPr lang="en-US" dirty="0">
                    <a:latin typeface="Calibri" panose="020F0502020204030204" pitchFamily="34" charset="0"/>
                    <a:cs typeface="Calibri" panose="020F0502020204030204" pitchFamily="34" charset="0"/>
                  </a:rPr>
                  <a:t> gave best performance (min # Schwarz </a:t>
                </a:r>
                <a:r>
                  <a:rPr lang="en-US" dirty="0" err="1">
                    <a:latin typeface="Calibri" panose="020F0502020204030204" pitchFamily="34" charset="0"/>
                    <a:cs typeface="Calibri" panose="020F0502020204030204" pitchFamily="34" charset="0"/>
                  </a:rPr>
                  <a:t>iters</a:t>
                </a:r>
                <a:r>
                  <a:rPr lang="en-US" dirty="0">
                    <a:latin typeface="Calibri" panose="020F0502020204030204" pitchFamily="34" charset="0"/>
                    <a:cs typeface="Calibri" panose="020F0502020204030204" pitchFamily="34" charset="0"/>
                  </a:rPr>
                  <a:t>)</a:t>
                </a:r>
              </a:p>
            </p:txBody>
          </p:sp>
        </mc:Choice>
        <mc:Fallback xmlns="">
          <p:sp>
            <p:nvSpPr>
              <p:cNvPr id="2" name="TextBox 1">
                <a:extLst>
                  <a:ext uri="{FF2B5EF4-FFF2-40B4-BE49-F238E27FC236}">
                    <a16:creationId xmlns:a16="http://schemas.microsoft.com/office/drawing/2014/main" id="{E7A7E321-9BD3-4C38-B911-F753782EA296}"/>
                  </a:ext>
                </a:extLst>
              </p:cNvPr>
              <p:cNvSpPr txBox="1">
                <a:spLocks noRot="1" noChangeAspect="1" noMove="1" noResize="1" noEditPoints="1" noAdjustHandles="1" noChangeArrowheads="1" noChangeShapeType="1" noTextEdit="1"/>
              </p:cNvSpPr>
              <p:nvPr/>
            </p:nvSpPr>
            <p:spPr>
              <a:xfrm>
                <a:off x="414793" y="3828700"/>
                <a:ext cx="8859329" cy="369332"/>
              </a:xfrm>
              <a:prstGeom prst="rect">
                <a:avLst/>
              </a:prstGeom>
              <a:blipFill>
                <a:blip r:embed="rId4"/>
                <a:stretch>
                  <a:fillRect l="-413" t="-8197" b="-24590"/>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3" name="TextBox 2">
                <a:extLst>
                  <a:ext uri="{FF2B5EF4-FFF2-40B4-BE49-F238E27FC236}">
                    <a16:creationId xmlns:a16="http://schemas.microsoft.com/office/drawing/2014/main" id="{12F9CE05-EF40-4749-B994-2B1903724531}"/>
                  </a:ext>
                </a:extLst>
              </p:cNvPr>
              <p:cNvSpPr txBox="1"/>
              <p:nvPr/>
            </p:nvSpPr>
            <p:spPr>
              <a:xfrm>
                <a:off x="1" y="4173060"/>
                <a:ext cx="9062783" cy="1046440"/>
              </a:xfrm>
              <a:prstGeom prst="rect">
                <a:avLst/>
              </a:prstGeom>
              <a:noFill/>
            </p:spPr>
            <p:txBody>
              <a:bodyPr wrap="square" rtlCol="0">
                <a:spAutoFit/>
              </a:bodyPr>
              <a:lstStyle/>
              <a:p>
                <a:pPr marL="214313" indent="-214313">
                  <a:buFont typeface="Arial" panose="020B0604020202020204" pitchFamily="34" charset="0"/>
                  <a:buChar char="•"/>
                </a:pPr>
                <a:r>
                  <a:rPr lang="en-US" dirty="0">
                    <a:latin typeface="Calibri" panose="020F0502020204030204" pitchFamily="34" charset="0"/>
                    <a:cs typeface="Calibri" panose="020F0502020204030204" pitchFamily="34" charset="0"/>
                  </a:rPr>
                  <a:t>All couplings were </a:t>
                </a:r>
                <a:r>
                  <a:rPr lang="en-US" b="1" dirty="0">
                    <a:latin typeface="Calibri" panose="020F0502020204030204" pitchFamily="34" charset="0"/>
                    <a:cs typeface="Calibri" panose="020F0502020204030204" pitchFamily="34" charset="0"/>
                  </a:rPr>
                  <a:t>implicit-implicit</a:t>
                </a:r>
                <a:r>
                  <a:rPr lang="en-US" dirty="0">
                    <a:latin typeface="Calibri" panose="020F0502020204030204" pitchFamily="34" charset="0"/>
                    <a:cs typeface="Calibri" panose="020F0502020204030204" pitchFamily="34" charset="0"/>
                  </a:rPr>
                  <a:t> with </a:t>
                </a:r>
                <a14:m>
                  <m:oMath xmlns:m="http://schemas.openxmlformats.org/officeDocument/2006/math">
                    <m:sSub>
                      <m:sSubPr>
                        <m:ctrlPr>
                          <a:rPr lang="en-US" i="1">
                            <a:latin typeface="Cambria Math" panose="02040503050406030204" pitchFamily="18" charset="0"/>
                          </a:rPr>
                        </m:ctrlPr>
                      </m:sSubPr>
                      <m:e>
                        <m:r>
                          <m:rPr>
                            <m:sty m:val="p"/>
                          </m:rPr>
                          <a:rPr lang="el-GR" i="1">
                            <a:latin typeface="Cambria Math" panose="02040503050406030204" pitchFamily="18" charset="0"/>
                            <a:ea typeface="Cambria Math" panose="02040503050406030204" pitchFamily="18" charset="0"/>
                          </a:rPr>
                          <m:t>Δ</m:t>
                        </m:r>
                        <m:r>
                          <a:rPr lang="en-US" i="1">
                            <a:latin typeface="Cambria Math" panose="02040503050406030204" pitchFamily="18" charset="0"/>
                            <a:ea typeface="Cambria Math" panose="02040503050406030204" pitchFamily="18" charset="0"/>
                          </a:rPr>
                          <m:t>𝑡</m:t>
                        </m:r>
                      </m:e>
                      <m:sub>
                        <m:r>
                          <a:rPr lang="en-US" i="1">
                            <a:latin typeface="Cambria Math" panose="02040503050406030204" pitchFamily="18" charset="0"/>
                          </a:rPr>
                          <m:t>1</m:t>
                        </m:r>
                      </m:sub>
                    </m:sSub>
                    <m:r>
                      <a:rPr lang="en-US" i="1">
                        <a:latin typeface="Cambria Math" panose="02040503050406030204" pitchFamily="18" charset="0"/>
                      </a:rPr>
                      <m:t>=</m:t>
                    </m:r>
                    <m:sSub>
                      <m:sSubPr>
                        <m:ctrlPr>
                          <a:rPr lang="en-US" i="1">
                            <a:latin typeface="Cambria Math" panose="02040503050406030204" pitchFamily="18" charset="0"/>
                          </a:rPr>
                        </m:ctrlPr>
                      </m:sSubPr>
                      <m:e>
                        <m:r>
                          <m:rPr>
                            <m:sty m:val="p"/>
                          </m:rPr>
                          <a:rPr lang="el-GR" i="1">
                            <a:latin typeface="Cambria Math" panose="02040503050406030204" pitchFamily="18" charset="0"/>
                            <a:ea typeface="Cambria Math" panose="02040503050406030204" pitchFamily="18" charset="0"/>
                          </a:rPr>
                          <m:t>Δ</m:t>
                        </m:r>
                        <m:r>
                          <a:rPr lang="en-US" i="1">
                            <a:latin typeface="Cambria Math" panose="02040503050406030204" pitchFamily="18" charset="0"/>
                            <a:ea typeface="Cambria Math" panose="02040503050406030204" pitchFamily="18" charset="0"/>
                          </a:rPr>
                          <m:t>𝑡</m:t>
                        </m:r>
                      </m:e>
                      <m:sub>
                        <m:r>
                          <a:rPr lang="en-US" i="1">
                            <a:latin typeface="Cambria Math" panose="02040503050406030204" pitchFamily="18" charset="0"/>
                          </a:rPr>
                          <m:t>2</m:t>
                        </m:r>
                      </m:sub>
                    </m:sSub>
                    <m:r>
                      <a:rPr lang="en-US" i="1">
                        <a:latin typeface="Cambria Math" panose="02040503050406030204" pitchFamily="18" charset="0"/>
                      </a:rPr>
                      <m:t>=</m:t>
                    </m:r>
                    <m:r>
                      <m:rPr>
                        <m:sty m:val="p"/>
                      </m:rPr>
                      <a:rPr lang="el-GR" i="1">
                        <a:latin typeface="Cambria Math" panose="02040503050406030204" pitchFamily="18" charset="0"/>
                        <a:ea typeface="Cambria Math" panose="02040503050406030204" pitchFamily="18" charset="0"/>
                      </a:rPr>
                      <m:t>Δ</m:t>
                    </m:r>
                    <m:r>
                      <a:rPr lang="en-US" i="1">
                        <a:latin typeface="Cambria Math" panose="02040503050406030204" pitchFamily="18" charset="0"/>
                        <a:ea typeface="Cambria Math" panose="02040503050406030204" pitchFamily="18" charset="0"/>
                      </a:rPr>
                      <m:t>𝑇</m:t>
                    </m:r>
                    <m:r>
                      <a:rPr lang="en-US" i="1">
                        <a:latin typeface="Cambria Math" panose="02040503050406030204" pitchFamily="18" charset="0"/>
                        <a:ea typeface="Cambria Math" panose="02040503050406030204" pitchFamily="18" charset="0"/>
                      </a:rPr>
                      <m:t>=</m:t>
                    </m:r>
                    <m:sSup>
                      <m:sSupPr>
                        <m:ctrlPr>
                          <a:rPr lang="en-US" i="1">
                            <a:latin typeface="Cambria Math" panose="02040503050406030204" pitchFamily="18" charset="0"/>
                            <a:ea typeface="Cambria Math" panose="02040503050406030204" pitchFamily="18" charset="0"/>
                          </a:rPr>
                        </m:ctrlPr>
                      </m:sSupPr>
                      <m:e>
                        <m:r>
                          <a:rPr lang="en-US" i="1">
                            <a:latin typeface="Cambria Math" panose="02040503050406030204" pitchFamily="18" charset="0"/>
                            <a:ea typeface="Cambria Math" panose="02040503050406030204" pitchFamily="18" charset="0"/>
                          </a:rPr>
                          <m:t>10</m:t>
                        </m:r>
                      </m:e>
                      <m:sup>
                        <m:r>
                          <a:rPr lang="en-US" i="1">
                            <a:latin typeface="Cambria Math" panose="02040503050406030204" pitchFamily="18" charset="0"/>
                            <a:ea typeface="Cambria Math" panose="02040503050406030204" pitchFamily="18" charset="0"/>
                          </a:rPr>
                          <m:t>−7</m:t>
                        </m:r>
                      </m:sup>
                    </m:sSup>
                  </m:oMath>
                </a14:m>
                <a:r>
                  <a:rPr lang="en-US" dirty="0">
                    <a:latin typeface="Calibri" panose="020F0502020204030204" pitchFamily="34" charset="0"/>
                    <a:cs typeface="Calibri" panose="020F0502020204030204" pitchFamily="34" charset="0"/>
                  </a:rPr>
                  <a:t> and </a:t>
                </a:r>
                <a14:m>
                  <m:oMath xmlns:m="http://schemas.openxmlformats.org/officeDocument/2006/math">
                    <m:sSub>
                      <m:sSubPr>
                        <m:ctrlPr>
                          <a:rPr lang="en-US" i="1">
                            <a:latin typeface="Cambria Math" panose="02040503050406030204" pitchFamily="18" charset="0"/>
                          </a:rPr>
                        </m:ctrlPr>
                      </m:sSubPr>
                      <m:e>
                        <m:r>
                          <m:rPr>
                            <m:sty m:val="p"/>
                          </m:rPr>
                          <a:rPr lang="el-GR" i="1">
                            <a:latin typeface="Cambria Math" panose="02040503050406030204" pitchFamily="18" charset="0"/>
                            <a:ea typeface="Cambria Math" panose="02040503050406030204" pitchFamily="18" charset="0"/>
                          </a:rPr>
                          <m:t>Δ</m:t>
                        </m:r>
                        <m:r>
                          <a:rPr lang="en-US" i="1">
                            <a:latin typeface="Cambria Math" panose="02040503050406030204" pitchFamily="18" charset="0"/>
                            <a:ea typeface="Cambria Math" panose="02040503050406030204" pitchFamily="18" charset="0"/>
                          </a:rPr>
                          <m:t>𝑥</m:t>
                        </m:r>
                      </m:e>
                      <m:sub>
                        <m:r>
                          <a:rPr lang="en-US" i="1">
                            <a:latin typeface="Cambria Math" panose="02040503050406030204" pitchFamily="18" charset="0"/>
                          </a:rPr>
                          <m:t>1</m:t>
                        </m:r>
                      </m:sub>
                    </m:sSub>
                    <m:r>
                      <a:rPr lang="en-US" i="1">
                        <a:latin typeface="Cambria Math" panose="02040503050406030204" pitchFamily="18" charset="0"/>
                      </a:rPr>
                      <m:t>=</m:t>
                    </m:r>
                    <m:sSub>
                      <m:sSubPr>
                        <m:ctrlPr>
                          <a:rPr lang="en-US" i="1">
                            <a:latin typeface="Cambria Math" panose="02040503050406030204" pitchFamily="18" charset="0"/>
                          </a:rPr>
                        </m:ctrlPr>
                      </m:sSubPr>
                      <m:e>
                        <m:r>
                          <m:rPr>
                            <m:sty m:val="p"/>
                          </m:rPr>
                          <a:rPr lang="el-GR" i="1">
                            <a:latin typeface="Cambria Math" panose="02040503050406030204" pitchFamily="18" charset="0"/>
                            <a:ea typeface="Cambria Math" panose="02040503050406030204" pitchFamily="18" charset="0"/>
                          </a:rPr>
                          <m:t>Δ</m:t>
                        </m:r>
                        <m:r>
                          <a:rPr lang="en-US" i="1">
                            <a:latin typeface="Cambria Math" panose="02040503050406030204" pitchFamily="18" charset="0"/>
                            <a:ea typeface="Cambria Math" panose="02040503050406030204" pitchFamily="18" charset="0"/>
                          </a:rPr>
                          <m:t>𝑥</m:t>
                        </m:r>
                      </m:e>
                      <m:sub>
                        <m:r>
                          <a:rPr lang="en-US" i="1">
                            <a:latin typeface="Cambria Math" panose="02040503050406030204" pitchFamily="18" charset="0"/>
                          </a:rPr>
                          <m:t>2</m:t>
                        </m:r>
                      </m:sub>
                    </m:sSub>
                  </m:oMath>
                </a14:m>
                <a:r>
                  <a:rPr lang="en-US" dirty="0">
                    <a:latin typeface="Calibri" panose="020F0502020204030204" pitchFamily="34" charset="0"/>
                    <a:ea typeface="Cambria Math" panose="02040503050406030204" pitchFamily="18" charset="0"/>
                    <a:cs typeface="Calibri" panose="020F0502020204030204" pitchFamily="34" charset="0"/>
                  </a:rPr>
                  <a:t> </a:t>
                </a:r>
                <a14:m>
                  <m:oMath xmlns:m="http://schemas.openxmlformats.org/officeDocument/2006/math">
                    <m:r>
                      <a:rPr lang="en-US" i="1">
                        <a:latin typeface="Cambria Math" panose="02040503050406030204" pitchFamily="18" charset="0"/>
                        <a:ea typeface="Cambria Math" panose="02040503050406030204" pitchFamily="18" charset="0"/>
                      </a:rPr>
                      <m:t>=</m:t>
                    </m:r>
                    <m:sSup>
                      <m:sSupPr>
                        <m:ctrlPr>
                          <a:rPr lang="en-US" i="1">
                            <a:latin typeface="Cambria Math" panose="02040503050406030204" pitchFamily="18" charset="0"/>
                            <a:ea typeface="Cambria Math" panose="02040503050406030204" pitchFamily="18" charset="0"/>
                          </a:rPr>
                        </m:ctrlPr>
                      </m:sSupPr>
                      <m:e>
                        <m:r>
                          <a:rPr lang="en-US" i="1">
                            <a:latin typeface="Cambria Math" panose="02040503050406030204" pitchFamily="18" charset="0"/>
                            <a:ea typeface="Cambria Math" panose="02040503050406030204" pitchFamily="18" charset="0"/>
                          </a:rPr>
                          <m:t>10</m:t>
                        </m:r>
                      </m:e>
                      <m:sup>
                        <m:r>
                          <a:rPr lang="en-US" i="1">
                            <a:latin typeface="Cambria Math" panose="02040503050406030204" pitchFamily="18" charset="0"/>
                            <a:ea typeface="Cambria Math" panose="02040503050406030204" pitchFamily="18" charset="0"/>
                          </a:rPr>
                          <m:t>−3</m:t>
                        </m:r>
                      </m:sup>
                    </m:sSup>
                  </m:oMath>
                </a14:m>
                <a:endParaRPr lang="en-US" dirty="0">
                  <a:latin typeface="Calibri" panose="020F0502020204030204" pitchFamily="34" charset="0"/>
                  <a:cs typeface="Calibri" panose="020F0502020204030204" pitchFamily="34" charset="0"/>
                </a:endParaRPr>
              </a:p>
              <a:p>
                <a:pPr marL="214313" indent="-214313">
                  <a:buFont typeface="Arial" panose="020B0604020202020204" pitchFamily="34" charset="0"/>
                  <a:buChar char="•"/>
                </a:pPr>
                <a:endParaRPr lang="en-US" sz="200" dirty="0">
                  <a:latin typeface="Calibri" panose="020F0502020204030204" pitchFamily="34" charset="0"/>
                  <a:cs typeface="Calibri" panose="020F0502020204030204" pitchFamily="34" charset="0"/>
                </a:endParaRPr>
              </a:p>
              <a:p>
                <a:endParaRPr lang="en-US" sz="200" dirty="0">
                  <a:latin typeface="Calibri" panose="020F0502020204030204" pitchFamily="34" charset="0"/>
                  <a:cs typeface="Calibri" panose="020F0502020204030204" pitchFamily="34" charset="0"/>
                </a:endParaRPr>
              </a:p>
              <a:p>
                <a:pPr marL="557213" lvl="1" indent="-214313">
                  <a:buFont typeface="Wingdings" panose="05000000000000000000" pitchFamily="2" charset="2"/>
                  <a:buChar char="Ø"/>
                </a:pPr>
                <a:r>
                  <a:rPr lang="en-US" dirty="0">
                    <a:latin typeface="Calibri" panose="020F0502020204030204" pitchFamily="34" charset="0"/>
                    <a:cs typeface="Calibri" panose="020F0502020204030204" pitchFamily="34" charset="0"/>
                  </a:rPr>
                  <a:t>Time-step and spatial resolution chosen to be small enough to resolve propagating wave</a:t>
                </a:r>
              </a:p>
              <a:p>
                <a:pPr marL="557213" lvl="1" indent="-214313">
                  <a:buFont typeface="Wingdings" panose="05000000000000000000" pitchFamily="2" charset="2"/>
                  <a:buChar char="Ø"/>
                </a:pPr>
                <a:endParaRPr lang="en-US" sz="200" dirty="0">
                  <a:latin typeface="Calibri" panose="020F0502020204030204" pitchFamily="34" charset="0"/>
                  <a:cs typeface="Calibri" panose="020F0502020204030204" pitchFamily="34" charset="0"/>
                </a:endParaRPr>
              </a:p>
              <a:p>
                <a:pPr marL="557213" lvl="1" indent="-214313">
                  <a:buFont typeface="Wingdings" panose="05000000000000000000" pitchFamily="2" charset="2"/>
                  <a:buChar char="Ø"/>
                </a:pPr>
                <a:endParaRPr lang="en-US" sz="200" dirty="0">
                  <a:latin typeface="Calibri" panose="020F0502020204030204" pitchFamily="34" charset="0"/>
                  <a:cs typeface="Calibri" panose="020F0502020204030204" pitchFamily="34" charset="0"/>
                </a:endParaRPr>
              </a:p>
              <a:p>
                <a:pPr marL="214313" indent="-214313">
                  <a:buFont typeface="Arial" panose="020B0604020202020204" pitchFamily="34" charset="0"/>
                  <a:buChar char="•"/>
                </a:pPr>
                <a:r>
                  <a:rPr lang="en-US" dirty="0">
                    <a:latin typeface="Calibri" panose="020F0502020204030204" pitchFamily="34" charset="0"/>
                    <a:cs typeface="Calibri" panose="020F0502020204030204" pitchFamily="34" charset="0"/>
                  </a:rPr>
                  <a:t>All reproductive and predictive cases run on the </a:t>
                </a:r>
                <a:r>
                  <a:rPr lang="en-US" b="1" dirty="0">
                    <a:latin typeface="Calibri" panose="020F0502020204030204" pitchFamily="34" charset="0"/>
                    <a:cs typeface="Calibri" panose="020F0502020204030204" pitchFamily="34" charset="0"/>
                  </a:rPr>
                  <a:t>same RHEL8 and RHEL7 machines.</a:t>
                </a:r>
                <a:endParaRPr lang="en-US" dirty="0">
                  <a:latin typeface="Calibri" panose="020F0502020204030204" pitchFamily="34" charset="0"/>
                  <a:cs typeface="Calibri" panose="020F0502020204030204" pitchFamily="34" charset="0"/>
                </a:endParaRPr>
              </a:p>
            </p:txBody>
          </p:sp>
        </mc:Choice>
        <mc:Fallback xmlns="">
          <p:sp>
            <p:nvSpPr>
              <p:cNvPr id="3" name="TextBox 2">
                <a:extLst>
                  <a:ext uri="{FF2B5EF4-FFF2-40B4-BE49-F238E27FC236}">
                    <a16:creationId xmlns:a16="http://schemas.microsoft.com/office/drawing/2014/main" id="{12F9CE05-EF40-4749-B994-2B1903724531}"/>
                  </a:ext>
                </a:extLst>
              </p:cNvPr>
              <p:cNvSpPr txBox="1">
                <a:spLocks noRot="1" noChangeAspect="1" noMove="1" noResize="1" noEditPoints="1" noAdjustHandles="1" noChangeArrowheads="1" noChangeShapeType="1" noTextEdit="1"/>
              </p:cNvSpPr>
              <p:nvPr/>
            </p:nvSpPr>
            <p:spPr>
              <a:xfrm>
                <a:off x="1" y="4173060"/>
                <a:ext cx="9062783" cy="1046440"/>
              </a:xfrm>
              <a:prstGeom prst="rect">
                <a:avLst/>
              </a:prstGeom>
              <a:blipFill>
                <a:blip r:embed="rId5"/>
                <a:stretch>
                  <a:fillRect l="-403" t="-3509" b="-8772"/>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graphicFrame>
            <p:nvGraphicFramePr>
              <p:cNvPr id="14" name="Table 4">
                <a:extLst>
                  <a:ext uri="{FF2B5EF4-FFF2-40B4-BE49-F238E27FC236}">
                    <a16:creationId xmlns:a16="http://schemas.microsoft.com/office/drawing/2014/main" id="{E6855A66-FCA2-45F7-9651-09D5130371BC}"/>
                  </a:ext>
                </a:extLst>
              </p:cNvPr>
              <p:cNvGraphicFramePr>
                <a:graphicFrameLocks noGrp="1"/>
              </p:cNvGraphicFramePr>
              <p:nvPr>
                <p:extLst>
                  <p:ext uri="{D42A27DB-BD31-4B8C-83A1-F6EECF244321}">
                    <p14:modId xmlns:p14="http://schemas.microsoft.com/office/powerpoint/2010/main" val="126301504"/>
                  </p:ext>
                </p:extLst>
              </p:nvPr>
            </p:nvGraphicFramePr>
            <p:xfrm>
              <a:off x="5678390" y="1198823"/>
              <a:ext cx="3308429" cy="2118360"/>
            </p:xfrm>
            <a:graphic>
              <a:graphicData uri="http://schemas.openxmlformats.org/drawingml/2006/table">
                <a:tbl>
                  <a:tblPr firstRow="1" bandRow="1">
                    <a:tableStyleId>{5C22544A-7EE6-4342-B048-85BDC9FD1C3A}</a:tableStyleId>
                  </a:tblPr>
                  <a:tblGrid>
                    <a:gridCol w="606980">
                      <a:extLst>
                        <a:ext uri="{9D8B030D-6E8A-4147-A177-3AD203B41FA5}">
                          <a16:colId xmlns:a16="http://schemas.microsoft.com/office/drawing/2014/main" val="707722134"/>
                        </a:ext>
                      </a:extLst>
                    </a:gridCol>
                    <a:gridCol w="977119">
                      <a:extLst>
                        <a:ext uri="{9D8B030D-6E8A-4147-A177-3AD203B41FA5}">
                          <a16:colId xmlns:a16="http://schemas.microsoft.com/office/drawing/2014/main" val="4227654495"/>
                        </a:ext>
                      </a:extLst>
                    </a:gridCol>
                    <a:gridCol w="835492">
                      <a:extLst>
                        <a:ext uri="{9D8B030D-6E8A-4147-A177-3AD203B41FA5}">
                          <a16:colId xmlns:a16="http://schemas.microsoft.com/office/drawing/2014/main" val="2188826400"/>
                        </a:ext>
                      </a:extLst>
                    </a:gridCol>
                    <a:gridCol w="888838">
                      <a:extLst>
                        <a:ext uri="{9D8B030D-6E8A-4147-A177-3AD203B41FA5}">
                          <a16:colId xmlns:a16="http://schemas.microsoft.com/office/drawing/2014/main" val="871655271"/>
                        </a:ext>
                      </a:extLst>
                    </a:gridCol>
                  </a:tblGrid>
                  <a:tr h="480060">
                    <a:tc>
                      <a:txBody>
                        <a:bodyPr/>
                        <a:lstStyle/>
                        <a:p>
                          <a:pPr algn="ctr"/>
                          <a:endParaRPr lang="en-US" sz="1400" i="1" dirty="0">
                            <a:latin typeface="Calibri" panose="020F0502020204030204" pitchFamily="34" charset="0"/>
                            <a:ea typeface="Cambria Math" panose="02040503050406030204" pitchFamily="18" charset="0"/>
                            <a:cs typeface="Calibri" panose="020F0502020204030204" pitchFamily="34" charset="0"/>
                          </a:endParaRPr>
                        </a:p>
                        <a:p>
                          <a:pPr algn="ctr"/>
                          <a14:m>
                            <m:oMathPara xmlns:m="http://schemas.openxmlformats.org/officeDocument/2006/math">
                              <m:oMathParaPr>
                                <m:jc m:val="centerGroup"/>
                              </m:oMathParaPr>
                              <m:oMath xmlns:m="http://schemas.openxmlformats.org/officeDocument/2006/math">
                                <m:r>
                                  <a:rPr lang="en-US" sz="1400" i="1" smtClean="0">
                                    <a:latin typeface="Cambria Math" panose="02040503050406030204" pitchFamily="18" charset="0"/>
                                    <a:ea typeface="Cambria Math" panose="02040503050406030204" pitchFamily="18" charset="0"/>
                                  </a:rPr>
                                  <m:t>𝜃</m:t>
                                </m:r>
                              </m:oMath>
                            </m:oMathPara>
                          </a14:m>
                          <a:endParaRPr lang="en-US" sz="1400" dirty="0">
                            <a:latin typeface="Calibri" panose="020F0502020204030204" pitchFamily="34" charset="0"/>
                            <a:cs typeface="Calibri" panose="020F0502020204030204" pitchFamily="34" charset="0"/>
                          </a:endParaRPr>
                        </a:p>
                      </a:txBody>
                      <a:tcPr marL="68580" marR="68580" marT="34290" marB="34290"/>
                    </a:tc>
                    <a:tc>
                      <a:txBody>
                        <a:bodyPr/>
                        <a:lstStyle/>
                        <a:p>
                          <a:pPr algn="ctr"/>
                          <a:r>
                            <a:rPr lang="en-US" sz="1400" dirty="0">
                              <a:latin typeface="Calibri" panose="020F0502020204030204" pitchFamily="34" charset="0"/>
                              <a:cs typeface="Calibri" panose="020F0502020204030204" pitchFamily="34" charset="0"/>
                            </a:rPr>
                            <a:t>Min # Schwarz </a:t>
                          </a:r>
                          <a:r>
                            <a:rPr lang="en-US" sz="1400" dirty="0" err="1">
                              <a:latin typeface="Calibri" panose="020F0502020204030204" pitchFamily="34" charset="0"/>
                              <a:cs typeface="Calibri" panose="020F0502020204030204" pitchFamily="34" charset="0"/>
                            </a:rPr>
                            <a:t>Iters</a:t>
                          </a:r>
                          <a:endParaRPr lang="en-US" sz="1400" dirty="0">
                            <a:latin typeface="Calibri" panose="020F0502020204030204" pitchFamily="34" charset="0"/>
                            <a:cs typeface="Calibri" panose="020F0502020204030204" pitchFamily="34" charset="0"/>
                          </a:endParaRPr>
                        </a:p>
                      </a:txBody>
                      <a:tcPr marL="68580" marR="68580" marT="34290" marB="34290"/>
                    </a:tc>
                    <a:tc>
                      <a:txBody>
                        <a:bodyPr/>
                        <a:lstStyle/>
                        <a:p>
                          <a:pPr algn="ctr"/>
                          <a:r>
                            <a:rPr lang="en-US" sz="1400" dirty="0">
                              <a:latin typeface="Calibri" panose="020F0502020204030204" pitchFamily="34" charset="0"/>
                              <a:cs typeface="Calibri" panose="020F0502020204030204" pitchFamily="34" charset="0"/>
                            </a:rPr>
                            <a:t>Max # Schwarz </a:t>
                          </a:r>
                          <a:r>
                            <a:rPr lang="en-US" sz="1400" dirty="0" err="1">
                              <a:latin typeface="Calibri" panose="020F0502020204030204" pitchFamily="34" charset="0"/>
                              <a:cs typeface="Calibri" panose="020F0502020204030204" pitchFamily="34" charset="0"/>
                            </a:rPr>
                            <a:t>Iters</a:t>
                          </a:r>
                          <a:endParaRPr lang="en-US" sz="1400" dirty="0">
                            <a:latin typeface="Calibri" panose="020F0502020204030204" pitchFamily="34" charset="0"/>
                            <a:cs typeface="Calibri" panose="020F0502020204030204" pitchFamily="34" charset="0"/>
                          </a:endParaRPr>
                        </a:p>
                      </a:txBody>
                      <a:tcPr marL="68580" marR="68580" marT="34290" marB="34290"/>
                    </a:tc>
                    <a:tc>
                      <a:txBody>
                        <a:bodyPr/>
                        <a:lstStyle/>
                        <a:p>
                          <a:pPr algn="ctr"/>
                          <a:r>
                            <a:rPr lang="en-US" sz="1400" dirty="0">
                              <a:latin typeface="Calibri" panose="020F0502020204030204" pitchFamily="34" charset="0"/>
                              <a:cs typeface="Calibri" panose="020F0502020204030204" pitchFamily="34" charset="0"/>
                            </a:rPr>
                            <a:t>Total # Schwarz </a:t>
                          </a:r>
                          <a:r>
                            <a:rPr lang="en-US" sz="1400" dirty="0" err="1">
                              <a:latin typeface="Calibri" panose="020F0502020204030204" pitchFamily="34" charset="0"/>
                              <a:cs typeface="Calibri" panose="020F0502020204030204" pitchFamily="34" charset="0"/>
                            </a:rPr>
                            <a:t>Iters</a:t>
                          </a:r>
                          <a:endParaRPr lang="en-US" sz="1400" dirty="0">
                            <a:latin typeface="Calibri" panose="020F0502020204030204" pitchFamily="34" charset="0"/>
                            <a:cs typeface="Calibri" panose="020F0502020204030204" pitchFamily="34" charset="0"/>
                          </a:endParaRPr>
                        </a:p>
                      </a:txBody>
                      <a:tcPr marL="68580" marR="68580" marT="34290" marB="34290"/>
                    </a:tc>
                    <a:extLst>
                      <a:ext uri="{0D108BD9-81ED-4DB2-BD59-A6C34878D82A}">
                        <a16:rowId xmlns:a16="http://schemas.microsoft.com/office/drawing/2014/main" val="3602426765"/>
                      </a:ext>
                    </a:extLst>
                  </a:tr>
                  <a:tr h="205740">
                    <a:tc>
                      <a:txBody>
                        <a:bodyPr/>
                        <a:lstStyle/>
                        <a:p>
                          <a:pPr algn="ctr"/>
                          <a:r>
                            <a:rPr lang="en-US" sz="1400" dirty="0">
                              <a:latin typeface="Calibri" panose="020F0502020204030204" pitchFamily="34" charset="0"/>
                              <a:cs typeface="Calibri" panose="020F0502020204030204" pitchFamily="34" charset="0"/>
                            </a:rPr>
                            <a:t>1.10</a:t>
                          </a:r>
                        </a:p>
                      </a:txBody>
                      <a:tcPr marL="68580" marR="68580" marT="34290" marB="34290"/>
                    </a:tc>
                    <a:tc>
                      <a:txBody>
                        <a:bodyPr/>
                        <a:lstStyle/>
                        <a:p>
                          <a:pPr algn="ctr"/>
                          <a:r>
                            <a:rPr lang="en-US" sz="1400" dirty="0">
                              <a:latin typeface="Calibri" panose="020F0502020204030204" pitchFamily="34" charset="0"/>
                              <a:cs typeface="Calibri" panose="020F0502020204030204" pitchFamily="34" charset="0"/>
                            </a:rPr>
                            <a:t>3</a:t>
                          </a:r>
                        </a:p>
                      </a:txBody>
                      <a:tcPr marL="68580" marR="68580" marT="34290" marB="34290"/>
                    </a:tc>
                    <a:tc>
                      <a:txBody>
                        <a:bodyPr/>
                        <a:lstStyle/>
                        <a:p>
                          <a:pPr algn="ctr"/>
                          <a:r>
                            <a:rPr lang="en-US" sz="1400" dirty="0">
                              <a:latin typeface="Calibri" panose="020F0502020204030204" pitchFamily="34" charset="0"/>
                              <a:cs typeface="Calibri" panose="020F0502020204030204" pitchFamily="34" charset="0"/>
                            </a:rPr>
                            <a:t>9</a:t>
                          </a:r>
                        </a:p>
                      </a:txBody>
                      <a:tcPr marL="68580" marR="68580" marT="34290" marB="34290"/>
                    </a:tc>
                    <a:tc>
                      <a:txBody>
                        <a:bodyPr/>
                        <a:lstStyle/>
                        <a:p>
                          <a:pPr algn="ctr"/>
                          <a:r>
                            <a:rPr lang="en-US" sz="1400" dirty="0">
                              <a:latin typeface="Calibri" panose="020F0502020204030204" pitchFamily="34" charset="0"/>
                              <a:cs typeface="Calibri" panose="020F0502020204030204" pitchFamily="34" charset="0"/>
                            </a:rPr>
                            <a:t>59,258</a:t>
                          </a:r>
                        </a:p>
                      </a:txBody>
                      <a:tcPr marL="68580" marR="68580" marT="34290" marB="34290"/>
                    </a:tc>
                    <a:extLst>
                      <a:ext uri="{0D108BD9-81ED-4DB2-BD59-A6C34878D82A}">
                        <a16:rowId xmlns:a16="http://schemas.microsoft.com/office/drawing/2014/main" val="349873541"/>
                      </a:ext>
                    </a:extLst>
                  </a:tr>
                  <a:tr h="205740">
                    <a:tc>
                      <a:txBody>
                        <a:bodyPr/>
                        <a:lstStyle/>
                        <a:p>
                          <a:pPr algn="ctr"/>
                          <a:r>
                            <a:rPr lang="en-US" sz="1400" dirty="0">
                              <a:latin typeface="Calibri" panose="020F0502020204030204" pitchFamily="34" charset="0"/>
                              <a:cs typeface="Calibri" panose="020F0502020204030204" pitchFamily="34" charset="0"/>
                            </a:rPr>
                            <a:t>1.00</a:t>
                          </a:r>
                        </a:p>
                      </a:txBody>
                      <a:tcPr marL="68580" marR="68580" marT="34290" marB="34290"/>
                    </a:tc>
                    <a:tc>
                      <a:txBody>
                        <a:bodyPr/>
                        <a:lstStyle/>
                        <a:p>
                          <a:pPr algn="ctr"/>
                          <a:r>
                            <a:rPr lang="en-US" sz="1400" dirty="0">
                              <a:latin typeface="Calibri" panose="020F0502020204030204" pitchFamily="34" charset="0"/>
                              <a:cs typeface="Calibri" panose="020F0502020204030204" pitchFamily="34" charset="0"/>
                            </a:rPr>
                            <a:t>1</a:t>
                          </a:r>
                        </a:p>
                      </a:txBody>
                      <a:tcPr marL="68580" marR="68580" marT="34290" marB="34290"/>
                    </a:tc>
                    <a:tc>
                      <a:txBody>
                        <a:bodyPr/>
                        <a:lstStyle/>
                        <a:p>
                          <a:pPr algn="ctr"/>
                          <a:r>
                            <a:rPr lang="en-US" sz="1400" dirty="0">
                              <a:latin typeface="Calibri" panose="020F0502020204030204" pitchFamily="34" charset="0"/>
                              <a:cs typeface="Calibri" panose="020F0502020204030204" pitchFamily="34" charset="0"/>
                            </a:rPr>
                            <a:t>4</a:t>
                          </a:r>
                        </a:p>
                      </a:txBody>
                      <a:tcPr marL="68580" marR="68580" marT="34290" marB="34290"/>
                    </a:tc>
                    <a:tc>
                      <a:txBody>
                        <a:bodyPr/>
                        <a:lstStyle/>
                        <a:p>
                          <a:pPr algn="ctr"/>
                          <a:r>
                            <a:rPr lang="en-US" sz="1400" dirty="0">
                              <a:latin typeface="Calibri" panose="020F0502020204030204" pitchFamily="34" charset="0"/>
                              <a:cs typeface="Calibri" panose="020F0502020204030204" pitchFamily="34" charset="0"/>
                            </a:rPr>
                            <a:t>24,630</a:t>
                          </a:r>
                        </a:p>
                      </a:txBody>
                      <a:tcPr marL="68580" marR="68580" marT="34290" marB="34290"/>
                    </a:tc>
                    <a:extLst>
                      <a:ext uri="{0D108BD9-81ED-4DB2-BD59-A6C34878D82A}">
                        <a16:rowId xmlns:a16="http://schemas.microsoft.com/office/drawing/2014/main" val="922430795"/>
                      </a:ext>
                    </a:extLst>
                  </a:tr>
                  <a:tr h="205740">
                    <a:tc>
                      <a:txBody>
                        <a:bodyPr/>
                        <a:lstStyle/>
                        <a:p>
                          <a:pPr algn="ctr"/>
                          <a:r>
                            <a:rPr lang="en-US" sz="1400" dirty="0">
                              <a:latin typeface="Calibri" panose="020F0502020204030204" pitchFamily="34" charset="0"/>
                              <a:cs typeface="Calibri" panose="020F0502020204030204" pitchFamily="34" charset="0"/>
                            </a:rPr>
                            <a:t>0.99</a:t>
                          </a:r>
                        </a:p>
                      </a:txBody>
                      <a:tcPr marL="68580" marR="68580" marT="34290" marB="34290"/>
                    </a:tc>
                    <a:tc>
                      <a:txBody>
                        <a:bodyPr/>
                        <a:lstStyle/>
                        <a:p>
                          <a:pPr algn="ctr"/>
                          <a:r>
                            <a:rPr lang="en-US" sz="1400" dirty="0">
                              <a:latin typeface="Calibri" panose="020F0502020204030204" pitchFamily="34" charset="0"/>
                              <a:cs typeface="Calibri" panose="020F0502020204030204" pitchFamily="34" charset="0"/>
                            </a:rPr>
                            <a:t>1</a:t>
                          </a:r>
                        </a:p>
                      </a:txBody>
                      <a:tcPr marL="68580" marR="68580" marT="34290" marB="34290"/>
                    </a:tc>
                    <a:tc>
                      <a:txBody>
                        <a:bodyPr/>
                        <a:lstStyle/>
                        <a:p>
                          <a:pPr algn="ctr"/>
                          <a:r>
                            <a:rPr lang="en-US" sz="1400" dirty="0">
                              <a:latin typeface="Calibri" panose="020F0502020204030204" pitchFamily="34" charset="0"/>
                              <a:cs typeface="Calibri" panose="020F0502020204030204" pitchFamily="34" charset="0"/>
                            </a:rPr>
                            <a:t>5</a:t>
                          </a:r>
                        </a:p>
                      </a:txBody>
                      <a:tcPr marL="68580" marR="68580" marT="34290" marB="34290"/>
                    </a:tc>
                    <a:tc>
                      <a:txBody>
                        <a:bodyPr/>
                        <a:lstStyle/>
                        <a:p>
                          <a:pPr algn="ctr"/>
                          <a:r>
                            <a:rPr lang="en-US" sz="1400" dirty="0">
                              <a:latin typeface="Calibri" panose="020F0502020204030204" pitchFamily="34" charset="0"/>
                              <a:cs typeface="Calibri" panose="020F0502020204030204" pitchFamily="34" charset="0"/>
                            </a:rPr>
                            <a:t>35,384</a:t>
                          </a:r>
                        </a:p>
                      </a:txBody>
                      <a:tcPr marL="68580" marR="68580" marT="34290" marB="34290"/>
                    </a:tc>
                    <a:extLst>
                      <a:ext uri="{0D108BD9-81ED-4DB2-BD59-A6C34878D82A}">
                        <a16:rowId xmlns:a16="http://schemas.microsoft.com/office/drawing/2014/main" val="2618223656"/>
                      </a:ext>
                    </a:extLst>
                  </a:tr>
                  <a:tr h="205740">
                    <a:tc>
                      <a:txBody>
                        <a:bodyPr/>
                        <a:lstStyle/>
                        <a:p>
                          <a:pPr algn="ctr"/>
                          <a:r>
                            <a:rPr lang="en-US" sz="1400" dirty="0">
                              <a:latin typeface="Calibri" panose="020F0502020204030204" pitchFamily="34" charset="0"/>
                              <a:cs typeface="Calibri" panose="020F0502020204030204" pitchFamily="34" charset="0"/>
                            </a:rPr>
                            <a:t>0.95</a:t>
                          </a:r>
                        </a:p>
                      </a:txBody>
                      <a:tcPr marL="68580" marR="68580" marT="34290" marB="34290"/>
                    </a:tc>
                    <a:tc>
                      <a:txBody>
                        <a:bodyPr/>
                        <a:lstStyle/>
                        <a:p>
                          <a:pPr algn="ctr"/>
                          <a:r>
                            <a:rPr lang="en-US" sz="1400" dirty="0">
                              <a:latin typeface="Calibri" panose="020F0502020204030204" pitchFamily="34" charset="0"/>
                              <a:cs typeface="Calibri" panose="020F0502020204030204" pitchFamily="34" charset="0"/>
                            </a:rPr>
                            <a:t>3</a:t>
                          </a:r>
                        </a:p>
                      </a:txBody>
                      <a:tcPr marL="68580" marR="68580" marT="34290" marB="34290"/>
                    </a:tc>
                    <a:tc>
                      <a:txBody>
                        <a:bodyPr/>
                        <a:lstStyle/>
                        <a:p>
                          <a:pPr algn="ctr"/>
                          <a:r>
                            <a:rPr lang="en-US" sz="1400" dirty="0">
                              <a:latin typeface="Calibri" panose="020F0502020204030204" pitchFamily="34" charset="0"/>
                              <a:cs typeface="Calibri" panose="020F0502020204030204" pitchFamily="34" charset="0"/>
                            </a:rPr>
                            <a:t>6</a:t>
                          </a:r>
                        </a:p>
                      </a:txBody>
                      <a:tcPr marL="68580" marR="68580" marT="34290" marB="34290"/>
                    </a:tc>
                    <a:tc>
                      <a:txBody>
                        <a:bodyPr/>
                        <a:lstStyle/>
                        <a:p>
                          <a:pPr algn="ctr"/>
                          <a:r>
                            <a:rPr lang="en-US" sz="1400" dirty="0">
                              <a:latin typeface="Calibri" panose="020F0502020204030204" pitchFamily="34" charset="0"/>
                              <a:cs typeface="Calibri" panose="020F0502020204030204" pitchFamily="34" charset="0"/>
                            </a:rPr>
                            <a:t>45,302</a:t>
                          </a:r>
                        </a:p>
                      </a:txBody>
                      <a:tcPr marL="68580" marR="68580" marT="34290" marB="34290"/>
                    </a:tc>
                    <a:extLst>
                      <a:ext uri="{0D108BD9-81ED-4DB2-BD59-A6C34878D82A}">
                        <a16:rowId xmlns:a16="http://schemas.microsoft.com/office/drawing/2014/main" val="1868207184"/>
                      </a:ext>
                    </a:extLst>
                  </a:tr>
                  <a:tr h="205740">
                    <a:tc>
                      <a:txBody>
                        <a:bodyPr/>
                        <a:lstStyle/>
                        <a:p>
                          <a:pPr algn="ctr"/>
                          <a:r>
                            <a:rPr lang="en-US" sz="1400" dirty="0">
                              <a:latin typeface="Calibri" panose="020F0502020204030204" pitchFamily="34" charset="0"/>
                              <a:cs typeface="Calibri" panose="020F0502020204030204" pitchFamily="34" charset="0"/>
                            </a:rPr>
                            <a:t>0.90</a:t>
                          </a:r>
                        </a:p>
                      </a:txBody>
                      <a:tcPr marL="68580" marR="68580" marT="34290" marB="34290"/>
                    </a:tc>
                    <a:tc>
                      <a:txBody>
                        <a:bodyPr/>
                        <a:lstStyle/>
                        <a:p>
                          <a:pPr algn="ctr"/>
                          <a:r>
                            <a:rPr lang="en-US" sz="1400" dirty="0">
                              <a:latin typeface="Calibri" panose="020F0502020204030204" pitchFamily="34" charset="0"/>
                              <a:cs typeface="Calibri" panose="020F0502020204030204" pitchFamily="34" charset="0"/>
                            </a:rPr>
                            <a:t>3</a:t>
                          </a:r>
                        </a:p>
                      </a:txBody>
                      <a:tcPr marL="68580" marR="68580" marT="34290" marB="34290"/>
                    </a:tc>
                    <a:tc>
                      <a:txBody>
                        <a:bodyPr/>
                        <a:lstStyle/>
                        <a:p>
                          <a:pPr algn="ctr"/>
                          <a:r>
                            <a:rPr lang="en-US" sz="1400" dirty="0">
                              <a:latin typeface="Calibri" panose="020F0502020204030204" pitchFamily="34" charset="0"/>
                              <a:cs typeface="Calibri" panose="020F0502020204030204" pitchFamily="34" charset="0"/>
                            </a:rPr>
                            <a:t>8</a:t>
                          </a:r>
                        </a:p>
                      </a:txBody>
                      <a:tcPr marL="68580" marR="68580" marT="34290" marB="34290"/>
                    </a:tc>
                    <a:tc>
                      <a:txBody>
                        <a:bodyPr/>
                        <a:lstStyle/>
                        <a:p>
                          <a:pPr algn="ctr"/>
                          <a:r>
                            <a:rPr lang="en-US" sz="1400" dirty="0">
                              <a:latin typeface="Calibri" panose="020F0502020204030204" pitchFamily="34" charset="0"/>
                              <a:cs typeface="Calibri" panose="020F0502020204030204" pitchFamily="34" charset="0"/>
                            </a:rPr>
                            <a:t>56,114</a:t>
                          </a:r>
                        </a:p>
                      </a:txBody>
                      <a:tcPr marL="68580" marR="68580" marT="34290" marB="34290"/>
                    </a:tc>
                    <a:extLst>
                      <a:ext uri="{0D108BD9-81ED-4DB2-BD59-A6C34878D82A}">
                        <a16:rowId xmlns:a16="http://schemas.microsoft.com/office/drawing/2014/main" val="1936782466"/>
                      </a:ext>
                    </a:extLst>
                  </a:tr>
                </a:tbl>
              </a:graphicData>
            </a:graphic>
          </p:graphicFrame>
        </mc:Choice>
        <mc:Fallback xmlns="">
          <p:graphicFrame>
            <p:nvGraphicFramePr>
              <p:cNvPr id="14" name="Table 4">
                <a:extLst>
                  <a:ext uri="{FF2B5EF4-FFF2-40B4-BE49-F238E27FC236}">
                    <a16:creationId xmlns:a16="http://schemas.microsoft.com/office/drawing/2014/main" id="{E6855A66-FCA2-45F7-9651-09D5130371BC}"/>
                  </a:ext>
                </a:extLst>
              </p:cNvPr>
              <p:cNvGraphicFramePr>
                <a:graphicFrameLocks noGrp="1"/>
              </p:cNvGraphicFramePr>
              <p:nvPr>
                <p:extLst>
                  <p:ext uri="{D42A27DB-BD31-4B8C-83A1-F6EECF244321}">
                    <p14:modId xmlns:p14="http://schemas.microsoft.com/office/powerpoint/2010/main" val="126301504"/>
                  </p:ext>
                </p:extLst>
              </p:nvPr>
            </p:nvGraphicFramePr>
            <p:xfrm>
              <a:off x="5678390" y="1198823"/>
              <a:ext cx="3308429" cy="2118360"/>
            </p:xfrm>
            <a:graphic>
              <a:graphicData uri="http://schemas.openxmlformats.org/drawingml/2006/table">
                <a:tbl>
                  <a:tblPr firstRow="1" bandRow="1">
                    <a:tableStyleId>{5C22544A-7EE6-4342-B048-85BDC9FD1C3A}</a:tableStyleId>
                  </a:tblPr>
                  <a:tblGrid>
                    <a:gridCol w="606980">
                      <a:extLst>
                        <a:ext uri="{9D8B030D-6E8A-4147-A177-3AD203B41FA5}">
                          <a16:colId xmlns:a16="http://schemas.microsoft.com/office/drawing/2014/main" val="707722134"/>
                        </a:ext>
                      </a:extLst>
                    </a:gridCol>
                    <a:gridCol w="977119">
                      <a:extLst>
                        <a:ext uri="{9D8B030D-6E8A-4147-A177-3AD203B41FA5}">
                          <a16:colId xmlns:a16="http://schemas.microsoft.com/office/drawing/2014/main" val="4227654495"/>
                        </a:ext>
                      </a:extLst>
                    </a:gridCol>
                    <a:gridCol w="835492">
                      <a:extLst>
                        <a:ext uri="{9D8B030D-6E8A-4147-A177-3AD203B41FA5}">
                          <a16:colId xmlns:a16="http://schemas.microsoft.com/office/drawing/2014/main" val="2188826400"/>
                        </a:ext>
                      </a:extLst>
                    </a:gridCol>
                    <a:gridCol w="888838">
                      <a:extLst>
                        <a:ext uri="{9D8B030D-6E8A-4147-A177-3AD203B41FA5}">
                          <a16:colId xmlns:a16="http://schemas.microsoft.com/office/drawing/2014/main" val="871655271"/>
                        </a:ext>
                      </a:extLst>
                    </a:gridCol>
                  </a:tblGrid>
                  <a:tr h="708660">
                    <a:tc>
                      <a:txBody>
                        <a:bodyPr/>
                        <a:lstStyle/>
                        <a:p>
                          <a:endParaRPr lang="en-US"/>
                        </a:p>
                      </a:txBody>
                      <a:tcPr marL="68580" marR="68580" marT="34290" marB="34290">
                        <a:blipFill>
                          <a:blip r:embed="rId6"/>
                          <a:stretch>
                            <a:fillRect l="-1000" t="-2564" r="-448000" b="-208547"/>
                          </a:stretch>
                        </a:blipFill>
                      </a:tcPr>
                    </a:tc>
                    <a:tc>
                      <a:txBody>
                        <a:bodyPr/>
                        <a:lstStyle/>
                        <a:p>
                          <a:pPr algn="ctr"/>
                          <a:r>
                            <a:rPr lang="en-US" sz="1400" dirty="0">
                              <a:latin typeface="Calibri" panose="020F0502020204030204" pitchFamily="34" charset="0"/>
                              <a:cs typeface="Calibri" panose="020F0502020204030204" pitchFamily="34" charset="0"/>
                            </a:rPr>
                            <a:t>Min # Schwarz </a:t>
                          </a:r>
                          <a:r>
                            <a:rPr lang="en-US" sz="1400" dirty="0" err="1">
                              <a:latin typeface="Calibri" panose="020F0502020204030204" pitchFamily="34" charset="0"/>
                              <a:cs typeface="Calibri" panose="020F0502020204030204" pitchFamily="34" charset="0"/>
                            </a:rPr>
                            <a:t>Iters</a:t>
                          </a:r>
                          <a:endParaRPr lang="en-US" sz="1400" dirty="0">
                            <a:latin typeface="Calibri" panose="020F0502020204030204" pitchFamily="34" charset="0"/>
                            <a:cs typeface="Calibri" panose="020F0502020204030204" pitchFamily="34" charset="0"/>
                          </a:endParaRPr>
                        </a:p>
                      </a:txBody>
                      <a:tcPr marL="68580" marR="68580" marT="34290" marB="34290"/>
                    </a:tc>
                    <a:tc>
                      <a:txBody>
                        <a:bodyPr/>
                        <a:lstStyle/>
                        <a:p>
                          <a:pPr algn="ctr"/>
                          <a:r>
                            <a:rPr lang="en-US" sz="1400" dirty="0">
                              <a:latin typeface="Calibri" panose="020F0502020204030204" pitchFamily="34" charset="0"/>
                              <a:cs typeface="Calibri" panose="020F0502020204030204" pitchFamily="34" charset="0"/>
                            </a:rPr>
                            <a:t>Max # Schwarz </a:t>
                          </a:r>
                          <a:r>
                            <a:rPr lang="en-US" sz="1400" dirty="0" err="1">
                              <a:latin typeface="Calibri" panose="020F0502020204030204" pitchFamily="34" charset="0"/>
                              <a:cs typeface="Calibri" panose="020F0502020204030204" pitchFamily="34" charset="0"/>
                            </a:rPr>
                            <a:t>Iters</a:t>
                          </a:r>
                          <a:endParaRPr lang="en-US" sz="1400" dirty="0">
                            <a:latin typeface="Calibri" panose="020F0502020204030204" pitchFamily="34" charset="0"/>
                            <a:cs typeface="Calibri" panose="020F0502020204030204" pitchFamily="34" charset="0"/>
                          </a:endParaRPr>
                        </a:p>
                      </a:txBody>
                      <a:tcPr marL="68580" marR="68580" marT="34290" marB="34290"/>
                    </a:tc>
                    <a:tc>
                      <a:txBody>
                        <a:bodyPr/>
                        <a:lstStyle/>
                        <a:p>
                          <a:pPr algn="ctr"/>
                          <a:r>
                            <a:rPr lang="en-US" sz="1400" dirty="0">
                              <a:latin typeface="Calibri" panose="020F0502020204030204" pitchFamily="34" charset="0"/>
                              <a:cs typeface="Calibri" panose="020F0502020204030204" pitchFamily="34" charset="0"/>
                            </a:rPr>
                            <a:t>Total # Schwarz </a:t>
                          </a:r>
                          <a:r>
                            <a:rPr lang="en-US" sz="1400" dirty="0" err="1">
                              <a:latin typeface="Calibri" panose="020F0502020204030204" pitchFamily="34" charset="0"/>
                              <a:cs typeface="Calibri" panose="020F0502020204030204" pitchFamily="34" charset="0"/>
                            </a:rPr>
                            <a:t>Iters</a:t>
                          </a:r>
                          <a:endParaRPr lang="en-US" sz="1400" dirty="0">
                            <a:latin typeface="Calibri" panose="020F0502020204030204" pitchFamily="34" charset="0"/>
                            <a:cs typeface="Calibri" panose="020F0502020204030204" pitchFamily="34" charset="0"/>
                          </a:endParaRPr>
                        </a:p>
                      </a:txBody>
                      <a:tcPr marL="68580" marR="68580" marT="34290" marB="34290"/>
                    </a:tc>
                    <a:extLst>
                      <a:ext uri="{0D108BD9-81ED-4DB2-BD59-A6C34878D82A}">
                        <a16:rowId xmlns:a16="http://schemas.microsoft.com/office/drawing/2014/main" val="3602426765"/>
                      </a:ext>
                    </a:extLst>
                  </a:tr>
                  <a:tr h="281940">
                    <a:tc>
                      <a:txBody>
                        <a:bodyPr/>
                        <a:lstStyle/>
                        <a:p>
                          <a:pPr algn="ctr"/>
                          <a:r>
                            <a:rPr lang="en-US" sz="1400" dirty="0">
                              <a:latin typeface="Calibri" panose="020F0502020204030204" pitchFamily="34" charset="0"/>
                              <a:cs typeface="Calibri" panose="020F0502020204030204" pitchFamily="34" charset="0"/>
                            </a:rPr>
                            <a:t>1.10</a:t>
                          </a:r>
                        </a:p>
                      </a:txBody>
                      <a:tcPr marL="68580" marR="68580" marT="34290" marB="34290"/>
                    </a:tc>
                    <a:tc>
                      <a:txBody>
                        <a:bodyPr/>
                        <a:lstStyle/>
                        <a:p>
                          <a:pPr algn="ctr"/>
                          <a:r>
                            <a:rPr lang="en-US" sz="1400" dirty="0">
                              <a:latin typeface="Calibri" panose="020F0502020204030204" pitchFamily="34" charset="0"/>
                              <a:cs typeface="Calibri" panose="020F0502020204030204" pitchFamily="34" charset="0"/>
                            </a:rPr>
                            <a:t>3</a:t>
                          </a:r>
                        </a:p>
                      </a:txBody>
                      <a:tcPr marL="68580" marR="68580" marT="34290" marB="34290"/>
                    </a:tc>
                    <a:tc>
                      <a:txBody>
                        <a:bodyPr/>
                        <a:lstStyle/>
                        <a:p>
                          <a:pPr algn="ctr"/>
                          <a:r>
                            <a:rPr lang="en-US" sz="1400" dirty="0">
                              <a:latin typeface="Calibri" panose="020F0502020204030204" pitchFamily="34" charset="0"/>
                              <a:cs typeface="Calibri" panose="020F0502020204030204" pitchFamily="34" charset="0"/>
                            </a:rPr>
                            <a:t>9</a:t>
                          </a:r>
                        </a:p>
                      </a:txBody>
                      <a:tcPr marL="68580" marR="68580" marT="34290" marB="34290"/>
                    </a:tc>
                    <a:tc>
                      <a:txBody>
                        <a:bodyPr/>
                        <a:lstStyle/>
                        <a:p>
                          <a:pPr algn="ctr"/>
                          <a:r>
                            <a:rPr lang="en-US" sz="1400" dirty="0">
                              <a:latin typeface="Calibri" panose="020F0502020204030204" pitchFamily="34" charset="0"/>
                              <a:cs typeface="Calibri" panose="020F0502020204030204" pitchFamily="34" charset="0"/>
                            </a:rPr>
                            <a:t>59,258</a:t>
                          </a:r>
                        </a:p>
                      </a:txBody>
                      <a:tcPr marL="68580" marR="68580" marT="34290" marB="34290"/>
                    </a:tc>
                    <a:extLst>
                      <a:ext uri="{0D108BD9-81ED-4DB2-BD59-A6C34878D82A}">
                        <a16:rowId xmlns:a16="http://schemas.microsoft.com/office/drawing/2014/main" val="349873541"/>
                      </a:ext>
                    </a:extLst>
                  </a:tr>
                  <a:tr h="281940">
                    <a:tc>
                      <a:txBody>
                        <a:bodyPr/>
                        <a:lstStyle/>
                        <a:p>
                          <a:pPr algn="ctr"/>
                          <a:r>
                            <a:rPr lang="en-US" sz="1400" dirty="0">
                              <a:latin typeface="Calibri" panose="020F0502020204030204" pitchFamily="34" charset="0"/>
                              <a:cs typeface="Calibri" panose="020F0502020204030204" pitchFamily="34" charset="0"/>
                            </a:rPr>
                            <a:t>1.00</a:t>
                          </a:r>
                        </a:p>
                      </a:txBody>
                      <a:tcPr marL="68580" marR="68580" marT="34290" marB="34290"/>
                    </a:tc>
                    <a:tc>
                      <a:txBody>
                        <a:bodyPr/>
                        <a:lstStyle/>
                        <a:p>
                          <a:pPr algn="ctr"/>
                          <a:r>
                            <a:rPr lang="en-US" sz="1400" dirty="0">
                              <a:latin typeface="Calibri" panose="020F0502020204030204" pitchFamily="34" charset="0"/>
                              <a:cs typeface="Calibri" panose="020F0502020204030204" pitchFamily="34" charset="0"/>
                            </a:rPr>
                            <a:t>1</a:t>
                          </a:r>
                        </a:p>
                      </a:txBody>
                      <a:tcPr marL="68580" marR="68580" marT="34290" marB="34290"/>
                    </a:tc>
                    <a:tc>
                      <a:txBody>
                        <a:bodyPr/>
                        <a:lstStyle/>
                        <a:p>
                          <a:pPr algn="ctr"/>
                          <a:r>
                            <a:rPr lang="en-US" sz="1400" dirty="0">
                              <a:latin typeface="Calibri" panose="020F0502020204030204" pitchFamily="34" charset="0"/>
                              <a:cs typeface="Calibri" panose="020F0502020204030204" pitchFamily="34" charset="0"/>
                            </a:rPr>
                            <a:t>4</a:t>
                          </a:r>
                        </a:p>
                      </a:txBody>
                      <a:tcPr marL="68580" marR="68580" marT="34290" marB="34290"/>
                    </a:tc>
                    <a:tc>
                      <a:txBody>
                        <a:bodyPr/>
                        <a:lstStyle/>
                        <a:p>
                          <a:pPr algn="ctr"/>
                          <a:r>
                            <a:rPr lang="en-US" sz="1400" dirty="0">
                              <a:latin typeface="Calibri" panose="020F0502020204030204" pitchFamily="34" charset="0"/>
                              <a:cs typeface="Calibri" panose="020F0502020204030204" pitchFamily="34" charset="0"/>
                            </a:rPr>
                            <a:t>24,630</a:t>
                          </a:r>
                        </a:p>
                      </a:txBody>
                      <a:tcPr marL="68580" marR="68580" marT="34290" marB="34290"/>
                    </a:tc>
                    <a:extLst>
                      <a:ext uri="{0D108BD9-81ED-4DB2-BD59-A6C34878D82A}">
                        <a16:rowId xmlns:a16="http://schemas.microsoft.com/office/drawing/2014/main" val="922430795"/>
                      </a:ext>
                    </a:extLst>
                  </a:tr>
                  <a:tr h="281940">
                    <a:tc>
                      <a:txBody>
                        <a:bodyPr/>
                        <a:lstStyle/>
                        <a:p>
                          <a:pPr algn="ctr"/>
                          <a:r>
                            <a:rPr lang="en-US" sz="1400" dirty="0">
                              <a:latin typeface="Calibri" panose="020F0502020204030204" pitchFamily="34" charset="0"/>
                              <a:cs typeface="Calibri" panose="020F0502020204030204" pitchFamily="34" charset="0"/>
                            </a:rPr>
                            <a:t>0.99</a:t>
                          </a:r>
                        </a:p>
                      </a:txBody>
                      <a:tcPr marL="68580" marR="68580" marT="34290" marB="34290"/>
                    </a:tc>
                    <a:tc>
                      <a:txBody>
                        <a:bodyPr/>
                        <a:lstStyle/>
                        <a:p>
                          <a:pPr algn="ctr"/>
                          <a:r>
                            <a:rPr lang="en-US" sz="1400" dirty="0">
                              <a:latin typeface="Calibri" panose="020F0502020204030204" pitchFamily="34" charset="0"/>
                              <a:cs typeface="Calibri" panose="020F0502020204030204" pitchFamily="34" charset="0"/>
                            </a:rPr>
                            <a:t>1</a:t>
                          </a:r>
                        </a:p>
                      </a:txBody>
                      <a:tcPr marL="68580" marR="68580" marT="34290" marB="34290"/>
                    </a:tc>
                    <a:tc>
                      <a:txBody>
                        <a:bodyPr/>
                        <a:lstStyle/>
                        <a:p>
                          <a:pPr algn="ctr"/>
                          <a:r>
                            <a:rPr lang="en-US" sz="1400" dirty="0">
                              <a:latin typeface="Calibri" panose="020F0502020204030204" pitchFamily="34" charset="0"/>
                              <a:cs typeface="Calibri" panose="020F0502020204030204" pitchFamily="34" charset="0"/>
                            </a:rPr>
                            <a:t>5</a:t>
                          </a:r>
                        </a:p>
                      </a:txBody>
                      <a:tcPr marL="68580" marR="68580" marT="34290" marB="34290"/>
                    </a:tc>
                    <a:tc>
                      <a:txBody>
                        <a:bodyPr/>
                        <a:lstStyle/>
                        <a:p>
                          <a:pPr algn="ctr"/>
                          <a:r>
                            <a:rPr lang="en-US" sz="1400" dirty="0">
                              <a:latin typeface="Calibri" panose="020F0502020204030204" pitchFamily="34" charset="0"/>
                              <a:cs typeface="Calibri" panose="020F0502020204030204" pitchFamily="34" charset="0"/>
                            </a:rPr>
                            <a:t>35,384</a:t>
                          </a:r>
                        </a:p>
                      </a:txBody>
                      <a:tcPr marL="68580" marR="68580" marT="34290" marB="34290"/>
                    </a:tc>
                    <a:extLst>
                      <a:ext uri="{0D108BD9-81ED-4DB2-BD59-A6C34878D82A}">
                        <a16:rowId xmlns:a16="http://schemas.microsoft.com/office/drawing/2014/main" val="2618223656"/>
                      </a:ext>
                    </a:extLst>
                  </a:tr>
                  <a:tr h="281940">
                    <a:tc>
                      <a:txBody>
                        <a:bodyPr/>
                        <a:lstStyle/>
                        <a:p>
                          <a:pPr algn="ctr"/>
                          <a:r>
                            <a:rPr lang="en-US" sz="1400" dirty="0">
                              <a:latin typeface="Calibri" panose="020F0502020204030204" pitchFamily="34" charset="0"/>
                              <a:cs typeface="Calibri" panose="020F0502020204030204" pitchFamily="34" charset="0"/>
                            </a:rPr>
                            <a:t>0.95</a:t>
                          </a:r>
                        </a:p>
                      </a:txBody>
                      <a:tcPr marL="68580" marR="68580" marT="34290" marB="34290"/>
                    </a:tc>
                    <a:tc>
                      <a:txBody>
                        <a:bodyPr/>
                        <a:lstStyle/>
                        <a:p>
                          <a:pPr algn="ctr"/>
                          <a:r>
                            <a:rPr lang="en-US" sz="1400" dirty="0">
                              <a:latin typeface="Calibri" panose="020F0502020204030204" pitchFamily="34" charset="0"/>
                              <a:cs typeface="Calibri" panose="020F0502020204030204" pitchFamily="34" charset="0"/>
                            </a:rPr>
                            <a:t>3</a:t>
                          </a:r>
                        </a:p>
                      </a:txBody>
                      <a:tcPr marL="68580" marR="68580" marT="34290" marB="34290"/>
                    </a:tc>
                    <a:tc>
                      <a:txBody>
                        <a:bodyPr/>
                        <a:lstStyle/>
                        <a:p>
                          <a:pPr algn="ctr"/>
                          <a:r>
                            <a:rPr lang="en-US" sz="1400" dirty="0">
                              <a:latin typeface="Calibri" panose="020F0502020204030204" pitchFamily="34" charset="0"/>
                              <a:cs typeface="Calibri" panose="020F0502020204030204" pitchFamily="34" charset="0"/>
                            </a:rPr>
                            <a:t>6</a:t>
                          </a:r>
                        </a:p>
                      </a:txBody>
                      <a:tcPr marL="68580" marR="68580" marT="34290" marB="34290"/>
                    </a:tc>
                    <a:tc>
                      <a:txBody>
                        <a:bodyPr/>
                        <a:lstStyle/>
                        <a:p>
                          <a:pPr algn="ctr"/>
                          <a:r>
                            <a:rPr lang="en-US" sz="1400" dirty="0">
                              <a:latin typeface="Calibri" panose="020F0502020204030204" pitchFamily="34" charset="0"/>
                              <a:cs typeface="Calibri" panose="020F0502020204030204" pitchFamily="34" charset="0"/>
                            </a:rPr>
                            <a:t>45,302</a:t>
                          </a:r>
                        </a:p>
                      </a:txBody>
                      <a:tcPr marL="68580" marR="68580" marT="34290" marB="34290"/>
                    </a:tc>
                    <a:extLst>
                      <a:ext uri="{0D108BD9-81ED-4DB2-BD59-A6C34878D82A}">
                        <a16:rowId xmlns:a16="http://schemas.microsoft.com/office/drawing/2014/main" val="1868207184"/>
                      </a:ext>
                    </a:extLst>
                  </a:tr>
                  <a:tr h="281940">
                    <a:tc>
                      <a:txBody>
                        <a:bodyPr/>
                        <a:lstStyle/>
                        <a:p>
                          <a:pPr algn="ctr"/>
                          <a:r>
                            <a:rPr lang="en-US" sz="1400" dirty="0">
                              <a:latin typeface="Calibri" panose="020F0502020204030204" pitchFamily="34" charset="0"/>
                              <a:cs typeface="Calibri" panose="020F0502020204030204" pitchFamily="34" charset="0"/>
                            </a:rPr>
                            <a:t>0.90</a:t>
                          </a:r>
                        </a:p>
                      </a:txBody>
                      <a:tcPr marL="68580" marR="68580" marT="34290" marB="34290"/>
                    </a:tc>
                    <a:tc>
                      <a:txBody>
                        <a:bodyPr/>
                        <a:lstStyle/>
                        <a:p>
                          <a:pPr algn="ctr"/>
                          <a:r>
                            <a:rPr lang="en-US" sz="1400" dirty="0">
                              <a:latin typeface="Calibri" panose="020F0502020204030204" pitchFamily="34" charset="0"/>
                              <a:cs typeface="Calibri" panose="020F0502020204030204" pitchFamily="34" charset="0"/>
                            </a:rPr>
                            <a:t>3</a:t>
                          </a:r>
                        </a:p>
                      </a:txBody>
                      <a:tcPr marL="68580" marR="68580" marT="34290" marB="34290"/>
                    </a:tc>
                    <a:tc>
                      <a:txBody>
                        <a:bodyPr/>
                        <a:lstStyle/>
                        <a:p>
                          <a:pPr algn="ctr"/>
                          <a:r>
                            <a:rPr lang="en-US" sz="1400" dirty="0">
                              <a:latin typeface="Calibri" panose="020F0502020204030204" pitchFamily="34" charset="0"/>
                              <a:cs typeface="Calibri" panose="020F0502020204030204" pitchFamily="34" charset="0"/>
                            </a:rPr>
                            <a:t>8</a:t>
                          </a:r>
                        </a:p>
                      </a:txBody>
                      <a:tcPr marL="68580" marR="68580" marT="34290" marB="34290"/>
                    </a:tc>
                    <a:tc>
                      <a:txBody>
                        <a:bodyPr/>
                        <a:lstStyle/>
                        <a:p>
                          <a:pPr algn="ctr"/>
                          <a:r>
                            <a:rPr lang="en-US" sz="1400" dirty="0">
                              <a:latin typeface="Calibri" panose="020F0502020204030204" pitchFamily="34" charset="0"/>
                              <a:cs typeface="Calibri" panose="020F0502020204030204" pitchFamily="34" charset="0"/>
                            </a:rPr>
                            <a:t>56,114</a:t>
                          </a:r>
                        </a:p>
                      </a:txBody>
                      <a:tcPr marL="68580" marR="68580" marT="34290" marB="34290"/>
                    </a:tc>
                    <a:extLst>
                      <a:ext uri="{0D108BD9-81ED-4DB2-BD59-A6C34878D82A}">
                        <a16:rowId xmlns:a16="http://schemas.microsoft.com/office/drawing/2014/main" val="1936782466"/>
                      </a:ext>
                    </a:extLst>
                  </a:tr>
                </a:tbl>
              </a:graphicData>
            </a:graphic>
          </p:graphicFrame>
        </mc:Fallback>
      </mc:AlternateContent>
      <p:sp>
        <p:nvSpPr>
          <p:cNvPr id="18" name="TextBox 17">
            <a:extLst>
              <a:ext uri="{FF2B5EF4-FFF2-40B4-BE49-F238E27FC236}">
                <a16:creationId xmlns:a16="http://schemas.microsoft.com/office/drawing/2014/main" id="{83101502-BFC7-4E16-91B9-B5A8EA81C889}"/>
              </a:ext>
            </a:extLst>
          </p:cNvPr>
          <p:cNvSpPr txBox="1"/>
          <p:nvPr/>
        </p:nvSpPr>
        <p:spPr>
          <a:xfrm>
            <a:off x="1" y="5160517"/>
            <a:ext cx="9274122" cy="369332"/>
          </a:xfrm>
          <a:prstGeom prst="rect">
            <a:avLst/>
          </a:prstGeom>
          <a:noFill/>
        </p:spPr>
        <p:txBody>
          <a:bodyPr wrap="square">
            <a:spAutoFit/>
          </a:bodyPr>
          <a:lstStyle/>
          <a:p>
            <a:pPr marL="214313" indent="-214313">
              <a:buFont typeface="Arial" panose="020B0604020202020204" pitchFamily="34" charset="0"/>
              <a:buChar char="•"/>
            </a:pPr>
            <a:r>
              <a:rPr lang="en-US" dirty="0">
                <a:latin typeface="Calibri" panose="020F0502020204030204" pitchFamily="34" charset="0"/>
                <a:cs typeface="Calibri" panose="020F0502020204030204" pitchFamily="34" charset="0"/>
              </a:rPr>
              <a:t>Model </a:t>
            </a:r>
            <a:r>
              <a:rPr lang="en-US" b="1" dirty="0">
                <a:latin typeface="Calibri" panose="020F0502020204030204" pitchFamily="34" charset="0"/>
                <a:cs typeface="Calibri" panose="020F0502020204030204" pitchFamily="34" charset="0"/>
              </a:rPr>
              <a:t>accuracy </a:t>
            </a:r>
            <a:r>
              <a:rPr lang="en-US" dirty="0">
                <a:latin typeface="Calibri" panose="020F0502020204030204" pitchFamily="34" charset="0"/>
                <a:cs typeface="Calibri" panose="020F0502020204030204" pitchFamily="34" charset="0"/>
              </a:rPr>
              <a:t>evaluated </a:t>
            </a:r>
            <a:r>
              <a:rPr lang="en-US" dirty="0" err="1">
                <a:latin typeface="Calibri" panose="020F0502020204030204" pitchFamily="34" charset="0"/>
                <a:cs typeface="Calibri" panose="020F0502020204030204" pitchFamily="34" charset="0"/>
              </a:rPr>
              <a:t>w.r.t.</a:t>
            </a:r>
            <a:r>
              <a:rPr lang="en-US" dirty="0">
                <a:latin typeface="Calibri" panose="020F0502020204030204" pitchFamily="34" charset="0"/>
                <a:cs typeface="Calibri" panose="020F0502020204030204" pitchFamily="34" charset="0"/>
              </a:rPr>
              <a:t> analogous FOM-FOM coupling via </a:t>
            </a:r>
            <a:r>
              <a:rPr lang="en-US" b="1" dirty="0">
                <a:latin typeface="Calibri" panose="020F0502020204030204" pitchFamily="34" charset="0"/>
                <a:cs typeface="Calibri" panose="020F0502020204030204" pitchFamily="34" charset="0"/>
              </a:rPr>
              <a:t>mean square error (MSE)</a:t>
            </a:r>
            <a:r>
              <a:rPr lang="en-US" dirty="0">
                <a:latin typeface="Calibri" panose="020F0502020204030204" pitchFamily="34" charset="0"/>
                <a:cs typeface="Calibri" panose="020F0502020204030204" pitchFamily="34" charset="0"/>
              </a:rPr>
              <a:t>: </a:t>
            </a:r>
          </a:p>
        </p:txBody>
      </p:sp>
      <p:sp>
        <p:nvSpPr>
          <p:cNvPr id="17" name="Title 1">
            <a:extLst>
              <a:ext uri="{FF2B5EF4-FFF2-40B4-BE49-F238E27FC236}">
                <a16:creationId xmlns:a16="http://schemas.microsoft.com/office/drawing/2014/main" id="{B2070AE9-ACDE-4F40-BA58-7E8A859C8EFC}"/>
              </a:ext>
            </a:extLst>
          </p:cNvPr>
          <p:cNvSpPr>
            <a:spLocks noGrp="1"/>
          </p:cNvSpPr>
          <p:nvPr>
            <p:ph type="title"/>
          </p:nvPr>
        </p:nvSpPr>
        <p:spPr>
          <a:xfrm>
            <a:off x="94986" y="369627"/>
            <a:ext cx="7853706" cy="427669"/>
          </a:xfrm>
        </p:spPr>
        <p:txBody>
          <a:bodyPr/>
          <a:lstStyle/>
          <a:p>
            <a:r>
              <a:rPr lang="en-US" sz="3600" dirty="0">
                <a:solidFill>
                  <a:schemeClr val="tx1"/>
                </a:solidFill>
              </a:rPr>
              <a:t>Appendix.  Numerical Example: 1D Dynamic Wave Propagation Problem</a:t>
            </a:r>
          </a:p>
        </p:txBody>
      </p:sp>
      <p:pic>
        <p:nvPicPr>
          <p:cNvPr id="19" name="Picture 18">
            <a:extLst>
              <a:ext uri="{FF2B5EF4-FFF2-40B4-BE49-F238E27FC236}">
                <a16:creationId xmlns:a16="http://schemas.microsoft.com/office/drawing/2014/main" id="{763221AB-FC83-4F6E-AC4D-3CC5B8799B64}"/>
              </a:ext>
            </a:extLst>
          </p:cNvPr>
          <p:cNvPicPr>
            <a:picLocks noChangeAspect="1"/>
          </p:cNvPicPr>
          <p:nvPr/>
        </p:nvPicPr>
        <p:blipFill>
          <a:blip r:embed="rId7"/>
          <a:stretch>
            <a:fillRect/>
          </a:stretch>
        </p:blipFill>
        <p:spPr>
          <a:xfrm>
            <a:off x="2745668" y="1914163"/>
            <a:ext cx="2591103" cy="1327739"/>
          </a:xfrm>
          <a:prstGeom prst="rect">
            <a:avLst/>
          </a:prstGeom>
        </p:spPr>
      </p:pic>
      <mc:AlternateContent xmlns:mc="http://schemas.openxmlformats.org/markup-compatibility/2006" xmlns:a14="http://schemas.microsoft.com/office/drawing/2010/main">
        <mc:Choice Requires="a14">
          <p:sp>
            <p:nvSpPr>
              <p:cNvPr id="20" name="TextBox 19">
                <a:extLst>
                  <a:ext uri="{FF2B5EF4-FFF2-40B4-BE49-F238E27FC236}">
                    <a16:creationId xmlns:a16="http://schemas.microsoft.com/office/drawing/2014/main" id="{D828305F-4949-4C30-B38F-A103BAA8CFA4}"/>
                  </a:ext>
                </a:extLst>
              </p:cNvPr>
              <p:cNvSpPr txBox="1"/>
              <p:nvPr/>
            </p:nvSpPr>
            <p:spPr>
              <a:xfrm>
                <a:off x="-1221652" y="1799473"/>
                <a:ext cx="5178175" cy="993990"/>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d>
                        <m:dPr>
                          <m:begChr m:val="{"/>
                          <m:endChr m:val=""/>
                          <m:ctrlPr>
                            <a:rPr lang="en-US" sz="1300" i="1" smtClean="0">
                              <a:latin typeface="Cambria Math" panose="02040503050406030204" pitchFamily="18" charset="0"/>
                            </a:rPr>
                          </m:ctrlPr>
                        </m:dPr>
                        <m:e>
                          <m:eqArr>
                            <m:eqArrPr>
                              <m:ctrlPr>
                                <a:rPr lang="en-US" sz="1300" i="1" smtClean="0">
                                  <a:latin typeface="Cambria Math" panose="02040503050406030204" pitchFamily="18" charset="0"/>
                                </a:rPr>
                              </m:ctrlPr>
                            </m:eqArrPr>
                            <m:e>
                              <m:r>
                                <m:rPr>
                                  <m:sty m:val="p"/>
                                </m:rPr>
                                <a:rPr lang="en-US" sz="1300" dirty="0" smtClean="0">
                                  <a:latin typeface="Cambria Math" panose="02040503050406030204" pitchFamily="18" charset="0"/>
                                </a:rPr>
                                <m:t>Div</m:t>
                              </m:r>
                              <m:sSubSup>
                                <m:sSubSupPr>
                                  <m:ctrlPr>
                                    <a:rPr lang="en-US" sz="1300" i="1" dirty="0">
                                      <a:latin typeface="Cambria Math" panose="02040503050406030204" pitchFamily="18" charset="0"/>
                                    </a:rPr>
                                  </m:ctrlPr>
                                </m:sSubSupPr>
                                <m:e>
                                  <m:r>
                                    <a:rPr lang="en-US" sz="1300" b="1" i="1" dirty="0" smtClean="0">
                                      <a:latin typeface="Cambria Math" panose="02040503050406030204" pitchFamily="18" charset="0"/>
                                    </a:rPr>
                                    <m:t> </m:t>
                                  </m:r>
                                  <m:r>
                                    <a:rPr lang="en-US" sz="1300" b="1" i="1" dirty="0">
                                      <a:latin typeface="Cambria Math" panose="02040503050406030204" pitchFamily="18" charset="0"/>
                                    </a:rPr>
                                    <m:t>𝑷</m:t>
                                  </m:r>
                                </m:e>
                                <m:sub>
                                  <m:r>
                                    <a:rPr lang="en-US" sz="1300" i="1" dirty="0">
                                      <a:latin typeface="Cambria Math" panose="02040503050406030204" pitchFamily="18" charset="0"/>
                                    </a:rPr>
                                    <m:t>1</m:t>
                                  </m:r>
                                </m:sub>
                                <m:sup>
                                  <m:r>
                                    <a:rPr lang="en-US" sz="1300" i="1" dirty="0">
                                      <a:latin typeface="Cambria Math" panose="02040503050406030204" pitchFamily="18" charset="0"/>
                                    </a:rPr>
                                    <m:t>(</m:t>
                                  </m:r>
                                  <m:r>
                                    <a:rPr lang="en-US" sz="1300" i="1" dirty="0">
                                      <a:latin typeface="Cambria Math" panose="02040503050406030204" pitchFamily="18" charset="0"/>
                                    </a:rPr>
                                    <m:t>𝑛</m:t>
                                  </m:r>
                                  <m:r>
                                    <a:rPr lang="en-US" sz="1300" i="1" dirty="0">
                                      <a:latin typeface="Cambria Math" panose="02040503050406030204" pitchFamily="18" charset="0"/>
                                    </a:rPr>
                                    <m:t>+1)</m:t>
                                  </m:r>
                                </m:sup>
                              </m:sSubSup>
                              <m:r>
                                <a:rPr lang="en-US" sz="1300" dirty="0">
                                  <a:latin typeface="Cambria Math" panose="02040503050406030204" pitchFamily="18" charset="0"/>
                                </a:rPr>
                                <m:t>+</m:t>
                              </m:r>
                              <m:r>
                                <a:rPr lang="en-US" sz="1300" i="1">
                                  <a:latin typeface="Cambria Math" panose="02040503050406030204" pitchFamily="18" charset="0"/>
                                  <a:ea typeface="Cambria Math" panose="02040503050406030204" pitchFamily="18" charset="0"/>
                                </a:rPr>
                                <m:t>𝜌</m:t>
                              </m:r>
                              <m:r>
                                <a:rPr lang="en-US" sz="1300" b="1" i="1">
                                  <a:latin typeface="Cambria Math" panose="02040503050406030204" pitchFamily="18" charset="0"/>
                                  <a:ea typeface="Cambria Math" panose="02040503050406030204" pitchFamily="18" charset="0"/>
                                </a:rPr>
                                <m:t>𝑩</m:t>
                              </m:r>
                              <m:r>
                                <a:rPr lang="en-US" sz="1300" b="1" i="1">
                                  <a:latin typeface="Cambria Math" panose="02040503050406030204" pitchFamily="18" charset="0"/>
                                  <a:ea typeface="Cambria Math" panose="02040503050406030204" pitchFamily="18" charset="0"/>
                                </a:rPr>
                                <m:t>(</m:t>
                              </m:r>
                              <m:sSub>
                                <m:sSubPr>
                                  <m:ctrlPr>
                                    <a:rPr lang="en-US" sz="1300" i="1">
                                      <a:latin typeface="Cambria Math" panose="02040503050406030204" pitchFamily="18" charset="0"/>
                                      <a:ea typeface="Cambria Math" panose="02040503050406030204" pitchFamily="18" charset="0"/>
                                    </a:rPr>
                                  </m:ctrlPr>
                                </m:sSubPr>
                                <m:e>
                                  <m:r>
                                    <a:rPr lang="en-US" sz="1300" i="1">
                                      <a:latin typeface="Cambria Math" panose="02040503050406030204" pitchFamily="18" charset="0"/>
                                      <a:ea typeface="Cambria Math" panose="02040503050406030204" pitchFamily="18" charset="0"/>
                                    </a:rPr>
                                    <m:t>𝑡</m:t>
                                  </m:r>
                                </m:e>
                                <m:sub>
                                  <m:r>
                                    <a:rPr lang="en-US" sz="1300" i="1">
                                      <a:latin typeface="Cambria Math" panose="02040503050406030204" pitchFamily="18" charset="0"/>
                                      <a:ea typeface="Cambria Math" panose="02040503050406030204" pitchFamily="18" charset="0"/>
                                    </a:rPr>
                                    <m:t>𝑖</m:t>
                                  </m:r>
                                </m:sub>
                              </m:sSub>
                              <m:r>
                                <a:rPr lang="en-US" sz="1300" b="1" i="1">
                                  <a:latin typeface="Cambria Math" panose="02040503050406030204" pitchFamily="18" charset="0"/>
                                  <a:ea typeface="Cambria Math" panose="02040503050406030204" pitchFamily="18" charset="0"/>
                                </a:rPr>
                                <m:t>)=</m:t>
                              </m:r>
                              <m:r>
                                <a:rPr lang="en-US" sz="1300" b="1" i="1">
                                  <a:latin typeface="Cambria Math" panose="02040503050406030204" pitchFamily="18" charset="0"/>
                                  <a:ea typeface="Cambria Math" panose="02040503050406030204" pitchFamily="18" charset="0"/>
                                </a:rPr>
                                <m:t>𝟎</m:t>
                              </m:r>
                              <m:r>
                                <a:rPr lang="en-US" sz="1300" i="1">
                                  <a:latin typeface="Cambria Math" panose="02040503050406030204" pitchFamily="18" charset="0"/>
                                  <a:ea typeface="Cambria Math" panose="02040503050406030204" pitchFamily="18" charset="0"/>
                                </a:rPr>
                                <m:t> </m:t>
                              </m:r>
                              <m:r>
                                <m:rPr>
                                  <m:nor/>
                                </m:rPr>
                                <a:rPr lang="en-US" sz="1300" dirty="0"/>
                                <m:t>, </m:t>
                              </m:r>
                              <m:r>
                                <m:rPr>
                                  <m:nor/>
                                </m:rPr>
                                <a:rPr lang="en-US" sz="1300" dirty="0">
                                  <a:latin typeface="Calibri" panose="020F0502020204030204" pitchFamily="34" charset="0"/>
                                  <a:cs typeface="Calibri" panose="020F0502020204030204" pitchFamily="34" charset="0"/>
                                </a:rPr>
                                <m:t>in</m:t>
                              </m:r>
                              <m:r>
                                <m:rPr>
                                  <m:nor/>
                                </m:rPr>
                                <a:rPr lang="en-US" sz="1300" b="0" i="0" dirty="0" smtClean="0">
                                  <a:latin typeface="Calibri" panose="020F0502020204030204" pitchFamily="34" charset="0"/>
                                  <a:cs typeface="Calibri" panose="020F0502020204030204" pitchFamily="34" charset="0"/>
                                </a:rPr>
                                <m:t> </m:t>
                              </m:r>
                              <m:sSub>
                                <m:sSubPr>
                                  <m:ctrlPr>
                                    <a:rPr lang="en-US" sz="1300" b="0" i="1" dirty="0" smtClean="0">
                                      <a:latin typeface="Cambria Math" panose="02040503050406030204" pitchFamily="18" charset="0"/>
                                      <a:cs typeface="Calibri" panose="020F0502020204030204" pitchFamily="34" charset="0"/>
                                    </a:rPr>
                                  </m:ctrlPr>
                                </m:sSubPr>
                                <m:e>
                                  <m:r>
                                    <m:rPr>
                                      <m:sty m:val="p"/>
                                    </m:rPr>
                                    <a:rPr lang="el-GR" sz="1300" b="0" i="1" dirty="0" smtClean="0">
                                      <a:latin typeface="Cambria Math" panose="02040503050406030204" pitchFamily="18" charset="0"/>
                                      <a:ea typeface="Cambria Math" panose="02040503050406030204" pitchFamily="18" charset="0"/>
                                      <a:cs typeface="Calibri" panose="020F0502020204030204" pitchFamily="34" charset="0"/>
                                    </a:rPr>
                                    <m:t>Ω</m:t>
                                  </m:r>
                                </m:e>
                                <m:sub>
                                  <m:r>
                                    <a:rPr lang="en-US" sz="1300" b="0" i="1" dirty="0" smtClean="0">
                                      <a:latin typeface="Cambria Math" panose="02040503050406030204" pitchFamily="18" charset="0"/>
                                      <a:cs typeface="Calibri" panose="020F0502020204030204" pitchFamily="34" charset="0"/>
                                    </a:rPr>
                                    <m:t>1</m:t>
                                  </m:r>
                                </m:sub>
                              </m:sSub>
                              <m:r>
                                <m:rPr>
                                  <m:nor/>
                                </m:rPr>
                                <a:rPr lang="en-US" sz="1300" dirty="0"/>
                                <m:t> </m:t>
                              </m:r>
                            </m:e>
                            <m:e>
                              <m:sSubSup>
                                <m:sSubSupPr>
                                  <m:ctrlPr>
                                    <a:rPr lang="en-US" sz="1300" i="1" smtClean="0">
                                      <a:latin typeface="Cambria Math" panose="02040503050406030204" pitchFamily="18" charset="0"/>
                                    </a:rPr>
                                  </m:ctrlPr>
                                </m:sSubSupPr>
                                <m:e>
                                  <m:r>
                                    <a:rPr lang="en-US" sz="1300" b="1" i="1">
                                      <a:latin typeface="Cambria Math" panose="02040503050406030204" pitchFamily="18" charset="0"/>
                                      <a:ea typeface="Cambria Math" panose="02040503050406030204" pitchFamily="18" charset="0"/>
                                    </a:rPr>
                                    <m:t>𝝋</m:t>
                                  </m:r>
                                </m:e>
                                <m:sub>
                                  <m:r>
                                    <a:rPr lang="en-US" sz="1300" b="0" i="1" smtClean="0">
                                      <a:latin typeface="Cambria Math" panose="02040503050406030204" pitchFamily="18" charset="0"/>
                                    </a:rPr>
                                    <m:t>1</m:t>
                                  </m:r>
                                </m:sub>
                                <m:sup>
                                  <m:r>
                                    <a:rPr lang="en-US" sz="1300" b="0" i="1" smtClean="0">
                                      <a:latin typeface="Cambria Math" panose="02040503050406030204" pitchFamily="18" charset="0"/>
                                    </a:rPr>
                                    <m:t>(</m:t>
                                  </m:r>
                                  <m:r>
                                    <a:rPr lang="en-US" sz="1300" b="0" i="1" smtClean="0">
                                      <a:latin typeface="Cambria Math" panose="02040503050406030204" pitchFamily="18" charset="0"/>
                                    </a:rPr>
                                    <m:t>𝑛</m:t>
                                  </m:r>
                                  <m:r>
                                    <a:rPr lang="en-US" sz="1300" b="0" i="1" smtClean="0">
                                      <a:latin typeface="Cambria Math" panose="02040503050406030204" pitchFamily="18" charset="0"/>
                                    </a:rPr>
                                    <m:t>+1)</m:t>
                                  </m:r>
                                </m:sup>
                              </m:sSubSup>
                              <m:r>
                                <a:rPr lang="en-US" sz="1300" i="1">
                                  <a:latin typeface="Cambria Math" panose="02040503050406030204" pitchFamily="18" charset="0"/>
                                  <a:ea typeface="Cambria Math" panose="02040503050406030204" pitchFamily="18" charset="0"/>
                                </a:rPr>
                                <m:t>=</m:t>
                              </m:r>
                              <m:r>
                                <a:rPr lang="en-US" sz="1300" b="1" i="1">
                                  <a:latin typeface="Cambria Math" panose="02040503050406030204" pitchFamily="18" charset="0"/>
                                  <a:ea typeface="Cambria Math" panose="02040503050406030204" pitchFamily="18" charset="0"/>
                                </a:rPr>
                                <m:t>𝝌</m:t>
                              </m:r>
                              <m:r>
                                <m:rPr>
                                  <m:nor/>
                                </m:rPr>
                                <a:rPr lang="en-US" sz="1300" dirty="0"/>
                                <m:t>,     </m:t>
                              </m:r>
                              <m:r>
                                <m:rPr>
                                  <m:nor/>
                                </m:rPr>
                                <a:rPr lang="en-US" sz="1300" b="0" i="0" dirty="0" smtClean="0"/>
                                <m:t>       </m:t>
                              </m:r>
                              <m:r>
                                <m:rPr>
                                  <m:nor/>
                                </m:rPr>
                                <a:rPr lang="en-US" sz="1300" dirty="0"/>
                                <m:t> </m:t>
                              </m:r>
                              <m:r>
                                <m:rPr>
                                  <m:nor/>
                                </m:rPr>
                                <a:rPr lang="en-US" sz="1300" b="0" i="0" dirty="0" smtClean="0"/>
                                <m:t> </m:t>
                              </m:r>
                              <m:r>
                                <m:rPr>
                                  <m:nor/>
                                </m:rPr>
                                <a:rPr lang="en-US" sz="1300" dirty="0">
                                  <a:latin typeface="Calibri" panose="020F0502020204030204" pitchFamily="34" charset="0"/>
                                  <a:cs typeface="Calibri" panose="020F0502020204030204" pitchFamily="34" charset="0"/>
                                </a:rPr>
                                <m:t>on</m:t>
                              </m:r>
                              <m:r>
                                <m:rPr>
                                  <m:nor/>
                                </m:rPr>
                                <a:rPr lang="en-US" sz="1300" dirty="0"/>
                                <m:t> </m:t>
                              </m:r>
                              <m:r>
                                <a:rPr lang="en-US" sz="1300" i="1" dirty="0" smtClean="0">
                                  <a:latin typeface="Cambria Math" panose="02040503050406030204" pitchFamily="18" charset="0"/>
                                  <a:ea typeface="Cambria Math" panose="02040503050406030204" pitchFamily="18" charset="0"/>
                                </a:rPr>
                                <m:t>𝜕</m:t>
                              </m:r>
                              <m:sSub>
                                <m:sSubPr>
                                  <m:ctrlPr>
                                    <a:rPr lang="en-US" sz="1300" i="1" dirty="0" smtClean="0">
                                      <a:latin typeface="Cambria Math" panose="02040503050406030204" pitchFamily="18" charset="0"/>
                                      <a:ea typeface="Cambria Math" panose="02040503050406030204" pitchFamily="18" charset="0"/>
                                    </a:rPr>
                                  </m:ctrlPr>
                                </m:sSubPr>
                                <m:e>
                                  <m:r>
                                    <m:rPr>
                                      <m:sty m:val="p"/>
                                    </m:rPr>
                                    <a:rPr lang="el-GR" sz="1300" i="1" dirty="0" smtClean="0">
                                      <a:latin typeface="Cambria Math" panose="02040503050406030204" pitchFamily="18" charset="0"/>
                                      <a:ea typeface="Cambria Math" panose="02040503050406030204" pitchFamily="18" charset="0"/>
                                    </a:rPr>
                                    <m:t>Ω</m:t>
                                  </m:r>
                                </m:e>
                                <m:sub>
                                  <m:r>
                                    <a:rPr lang="en-US" sz="1300" b="0" i="1" dirty="0" smtClean="0">
                                      <a:latin typeface="Cambria Math" panose="02040503050406030204" pitchFamily="18" charset="0"/>
                                      <a:ea typeface="Cambria Math" panose="02040503050406030204" pitchFamily="18" charset="0"/>
                                    </a:rPr>
                                    <m:t>1</m:t>
                                  </m:r>
                                </m:sub>
                              </m:sSub>
                              <m:r>
                                <a:rPr lang="en-US" sz="1300" b="0" i="1" dirty="0" smtClean="0">
                                  <a:latin typeface="Cambria Math" panose="02040503050406030204" pitchFamily="18" charset="0"/>
                                  <a:ea typeface="Cambria Math" panose="02040503050406030204" pitchFamily="18" charset="0"/>
                                </a:rPr>
                                <m:t>\</m:t>
                              </m:r>
                              <m:r>
                                <m:rPr>
                                  <m:sty m:val="p"/>
                                </m:rPr>
                                <a:rPr lang="el-GR" sz="1300" b="0" i="1" dirty="0" smtClean="0">
                                  <a:latin typeface="Cambria Math" panose="02040503050406030204" pitchFamily="18" charset="0"/>
                                  <a:ea typeface="Cambria Math" panose="02040503050406030204" pitchFamily="18" charset="0"/>
                                </a:rPr>
                                <m:t>Γ</m:t>
                              </m:r>
                              <m:r>
                                <m:rPr>
                                  <m:nor/>
                                </m:rPr>
                                <a:rPr lang="en-US" sz="1300" dirty="0">
                                  <a:ea typeface="Cambria Math" panose="02040503050406030204" pitchFamily="18" charset="0"/>
                                </a:rPr>
                                <m:t> </m:t>
                              </m:r>
                            </m:e>
                            <m:e>
                              <m:sSubSup>
                                <m:sSubSupPr>
                                  <m:ctrlPr>
                                    <a:rPr lang="en-US" sz="1300" i="1">
                                      <a:latin typeface="Cambria Math" panose="02040503050406030204" pitchFamily="18" charset="0"/>
                                    </a:rPr>
                                  </m:ctrlPr>
                                </m:sSubSupPr>
                                <m:e>
                                  <m:r>
                                    <a:rPr lang="en-US" sz="1300" b="1" i="1">
                                      <a:latin typeface="Cambria Math" panose="02040503050406030204" pitchFamily="18" charset="0"/>
                                      <a:ea typeface="Cambria Math" panose="02040503050406030204" pitchFamily="18" charset="0"/>
                                    </a:rPr>
                                    <m:t>𝝋</m:t>
                                  </m:r>
                                </m:e>
                                <m:sub>
                                  <m:r>
                                    <a:rPr lang="en-US" sz="1300" i="1">
                                      <a:latin typeface="Cambria Math" panose="02040503050406030204" pitchFamily="18" charset="0"/>
                                    </a:rPr>
                                    <m:t>1</m:t>
                                  </m:r>
                                </m:sub>
                                <m:sup>
                                  <m:r>
                                    <a:rPr lang="en-US" sz="1300" i="1">
                                      <a:latin typeface="Cambria Math" panose="02040503050406030204" pitchFamily="18" charset="0"/>
                                    </a:rPr>
                                    <m:t>(</m:t>
                                  </m:r>
                                  <m:r>
                                    <a:rPr lang="en-US" sz="1300" i="1">
                                      <a:latin typeface="Cambria Math" panose="02040503050406030204" pitchFamily="18" charset="0"/>
                                    </a:rPr>
                                    <m:t>𝑛</m:t>
                                  </m:r>
                                  <m:r>
                                    <a:rPr lang="en-US" sz="1300" i="1">
                                      <a:latin typeface="Cambria Math" panose="02040503050406030204" pitchFamily="18" charset="0"/>
                                    </a:rPr>
                                    <m:t>+1)</m:t>
                                  </m:r>
                                </m:sup>
                              </m:sSubSup>
                              <m:r>
                                <a:rPr lang="en-US" sz="1300" i="1">
                                  <a:latin typeface="Cambria Math" panose="02040503050406030204" pitchFamily="18" charset="0"/>
                                  <a:ea typeface="Cambria Math" panose="02040503050406030204" pitchFamily="18" charset="0"/>
                                </a:rPr>
                                <m:t>=</m:t>
                              </m:r>
                              <m:sSub>
                                <m:sSubPr>
                                  <m:ctrlPr>
                                    <a:rPr lang="en-US" sz="1300" i="1" smtClean="0">
                                      <a:latin typeface="Cambria Math" panose="02040503050406030204" pitchFamily="18" charset="0"/>
                                      <a:ea typeface="Cambria Math" panose="02040503050406030204" pitchFamily="18" charset="0"/>
                                    </a:rPr>
                                  </m:ctrlPr>
                                </m:sSubPr>
                                <m:e>
                                  <m:r>
                                    <a:rPr lang="en-US" sz="1300" b="1" i="1" smtClean="0">
                                      <a:latin typeface="Cambria Math" panose="02040503050406030204" pitchFamily="18" charset="0"/>
                                      <a:ea typeface="Cambria Math" panose="02040503050406030204" pitchFamily="18" charset="0"/>
                                    </a:rPr>
                                    <m:t>𝝀</m:t>
                                  </m:r>
                                </m:e>
                                <m:sub>
                                  <m:r>
                                    <a:rPr lang="en-US" sz="1300" b="0" i="1" smtClean="0">
                                      <a:latin typeface="Cambria Math" panose="02040503050406030204" pitchFamily="18" charset="0"/>
                                      <a:ea typeface="Cambria Math" panose="02040503050406030204" pitchFamily="18" charset="0"/>
                                    </a:rPr>
                                    <m:t>𝑛</m:t>
                                  </m:r>
                                  <m:r>
                                    <a:rPr lang="en-US" sz="1300" b="0" i="1" smtClean="0">
                                      <a:latin typeface="Cambria Math" panose="02040503050406030204" pitchFamily="18" charset="0"/>
                                      <a:ea typeface="Cambria Math" panose="02040503050406030204" pitchFamily="18" charset="0"/>
                                    </a:rPr>
                                    <m:t>+1</m:t>
                                  </m:r>
                                </m:sub>
                              </m:sSub>
                              <m:r>
                                <a:rPr lang="en-US" sz="1300" b="0" i="1" smtClean="0">
                                  <a:latin typeface="Cambria Math" panose="02040503050406030204" pitchFamily="18" charset="0"/>
                                </a:rPr>
                                <m:t>  </m:t>
                              </m:r>
                              <m:r>
                                <m:rPr>
                                  <m:nor/>
                                </m:rPr>
                                <a:rPr lang="en-US" sz="1300" b="0" i="0" smtClean="0">
                                  <a:latin typeface="Cambria Math" panose="02040503050406030204" pitchFamily="18" charset="0"/>
                                </a:rPr>
                                <m:t>                   </m:t>
                              </m:r>
                              <m:r>
                                <m:rPr>
                                  <m:nor/>
                                </m:rPr>
                                <a:rPr lang="en-US" sz="1300" dirty="0">
                                  <a:latin typeface="Calibri" panose="020F0502020204030204" pitchFamily="34" charset="0"/>
                                  <a:cs typeface="Calibri" panose="020F0502020204030204" pitchFamily="34" charset="0"/>
                                </a:rPr>
                                <m:t>on</m:t>
                              </m:r>
                              <m:r>
                                <m:rPr>
                                  <m:nor/>
                                </m:rPr>
                                <a:rPr lang="en-US" sz="1300" b="0" i="0" dirty="0" smtClean="0">
                                  <a:latin typeface="Calibri" panose="020F0502020204030204" pitchFamily="34" charset="0"/>
                                  <a:cs typeface="Calibri" panose="020F0502020204030204" pitchFamily="34" charset="0"/>
                                </a:rPr>
                                <m:t>  </m:t>
                              </m:r>
                              <m:r>
                                <m:rPr>
                                  <m:sty m:val="p"/>
                                </m:rPr>
                                <a:rPr lang="el-GR" sz="1300" i="1" dirty="0">
                                  <a:latin typeface="Cambria Math" panose="02040503050406030204" pitchFamily="18" charset="0"/>
                                  <a:ea typeface="Cambria Math" panose="02040503050406030204" pitchFamily="18" charset="0"/>
                                </a:rPr>
                                <m:t>Γ</m:t>
                              </m:r>
                            </m:e>
                          </m:eqArr>
                        </m:e>
                      </m:d>
                    </m:oMath>
                  </m:oMathPara>
                </a14:m>
                <a:endParaRPr lang="en-US" sz="1300" i="0" dirty="0">
                  <a:latin typeface="Cambria Math" panose="02040503050406030204" pitchFamily="18" charset="0"/>
                </a:endParaRPr>
              </a:p>
            </p:txBody>
          </p:sp>
        </mc:Choice>
        <mc:Fallback xmlns="">
          <p:sp>
            <p:nvSpPr>
              <p:cNvPr id="20" name="TextBox 19">
                <a:extLst>
                  <a:ext uri="{FF2B5EF4-FFF2-40B4-BE49-F238E27FC236}">
                    <a16:creationId xmlns:a16="http://schemas.microsoft.com/office/drawing/2014/main" id="{D828305F-4949-4C30-B38F-A103BAA8CFA4}"/>
                  </a:ext>
                </a:extLst>
              </p:cNvPr>
              <p:cNvSpPr txBox="1">
                <a:spLocks noRot="1" noChangeAspect="1" noMove="1" noResize="1" noEditPoints="1" noAdjustHandles="1" noChangeArrowheads="1" noChangeShapeType="1" noTextEdit="1"/>
              </p:cNvSpPr>
              <p:nvPr/>
            </p:nvSpPr>
            <p:spPr>
              <a:xfrm>
                <a:off x="-1221652" y="1799473"/>
                <a:ext cx="5178175" cy="993990"/>
              </a:xfrm>
              <a:prstGeom prst="rect">
                <a:avLst/>
              </a:prstGeom>
              <a:blipFill>
                <a:blip r:embed="rId8"/>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21" name="TextBox 20">
                <a:extLst>
                  <a:ext uri="{FF2B5EF4-FFF2-40B4-BE49-F238E27FC236}">
                    <a16:creationId xmlns:a16="http://schemas.microsoft.com/office/drawing/2014/main" id="{BE38A1F6-33EB-4446-81E7-2350FC5B7263}"/>
                  </a:ext>
                </a:extLst>
              </p:cNvPr>
              <p:cNvSpPr txBox="1"/>
              <p:nvPr/>
            </p:nvSpPr>
            <p:spPr>
              <a:xfrm>
                <a:off x="-1252474" y="2832543"/>
                <a:ext cx="5178175" cy="993990"/>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d>
                        <m:dPr>
                          <m:begChr m:val="{"/>
                          <m:endChr m:val=""/>
                          <m:ctrlPr>
                            <a:rPr lang="en-US" sz="1300" i="1" smtClean="0">
                              <a:latin typeface="Cambria Math" panose="02040503050406030204" pitchFamily="18" charset="0"/>
                            </a:rPr>
                          </m:ctrlPr>
                        </m:dPr>
                        <m:e>
                          <m:eqArr>
                            <m:eqArrPr>
                              <m:ctrlPr>
                                <a:rPr lang="en-US" sz="1300" i="1" smtClean="0">
                                  <a:latin typeface="Cambria Math" panose="02040503050406030204" pitchFamily="18" charset="0"/>
                                </a:rPr>
                              </m:ctrlPr>
                            </m:eqArrPr>
                            <m:e>
                              <m:r>
                                <m:rPr>
                                  <m:sty m:val="p"/>
                                </m:rPr>
                                <a:rPr lang="en-US" sz="1300" dirty="0">
                                  <a:latin typeface="Cambria Math" panose="02040503050406030204" pitchFamily="18" charset="0"/>
                                </a:rPr>
                                <m:t>Div</m:t>
                              </m:r>
                              <m:r>
                                <a:rPr lang="en-US" sz="1300" dirty="0">
                                  <a:latin typeface="Cambria Math" panose="02040503050406030204" pitchFamily="18" charset="0"/>
                                </a:rPr>
                                <m:t> </m:t>
                              </m:r>
                              <m:sSubSup>
                                <m:sSubSupPr>
                                  <m:ctrlPr>
                                    <a:rPr lang="en-US" sz="1300" i="1" dirty="0">
                                      <a:latin typeface="Cambria Math" panose="02040503050406030204" pitchFamily="18" charset="0"/>
                                    </a:rPr>
                                  </m:ctrlPr>
                                </m:sSubSupPr>
                                <m:e>
                                  <m:r>
                                    <a:rPr lang="en-US" sz="1300" b="1" i="1" dirty="0">
                                      <a:latin typeface="Cambria Math" panose="02040503050406030204" pitchFamily="18" charset="0"/>
                                    </a:rPr>
                                    <m:t>𝑷</m:t>
                                  </m:r>
                                </m:e>
                                <m:sub>
                                  <m:r>
                                    <a:rPr lang="en-US" sz="1300" i="1" dirty="0">
                                      <a:latin typeface="Cambria Math" panose="02040503050406030204" pitchFamily="18" charset="0"/>
                                    </a:rPr>
                                    <m:t>2</m:t>
                                  </m:r>
                                </m:sub>
                                <m:sup>
                                  <m:r>
                                    <a:rPr lang="en-US" sz="1300" i="1" dirty="0">
                                      <a:latin typeface="Cambria Math" panose="02040503050406030204" pitchFamily="18" charset="0"/>
                                    </a:rPr>
                                    <m:t>(</m:t>
                                  </m:r>
                                  <m:r>
                                    <a:rPr lang="en-US" sz="1300" i="1" dirty="0">
                                      <a:latin typeface="Cambria Math" panose="02040503050406030204" pitchFamily="18" charset="0"/>
                                    </a:rPr>
                                    <m:t>𝑛</m:t>
                                  </m:r>
                                  <m:r>
                                    <a:rPr lang="en-US" sz="1300" i="1" dirty="0">
                                      <a:latin typeface="Cambria Math" panose="02040503050406030204" pitchFamily="18" charset="0"/>
                                    </a:rPr>
                                    <m:t>+1)</m:t>
                                  </m:r>
                                </m:sup>
                              </m:sSubSup>
                              <m:r>
                                <a:rPr lang="en-US" sz="1300" dirty="0">
                                  <a:latin typeface="Cambria Math" panose="02040503050406030204" pitchFamily="18" charset="0"/>
                                </a:rPr>
                                <m:t>+</m:t>
                              </m:r>
                              <m:r>
                                <a:rPr lang="en-US" sz="1300" i="1">
                                  <a:latin typeface="Cambria Math" panose="02040503050406030204" pitchFamily="18" charset="0"/>
                                  <a:ea typeface="Cambria Math" panose="02040503050406030204" pitchFamily="18" charset="0"/>
                                </a:rPr>
                                <m:t>𝜌</m:t>
                              </m:r>
                              <m:r>
                                <a:rPr lang="en-US" sz="1300" b="1" i="1">
                                  <a:latin typeface="Cambria Math" panose="02040503050406030204" pitchFamily="18" charset="0"/>
                                  <a:ea typeface="Cambria Math" panose="02040503050406030204" pitchFamily="18" charset="0"/>
                                </a:rPr>
                                <m:t>𝑩</m:t>
                              </m:r>
                              <m:r>
                                <a:rPr lang="en-US" sz="1300" b="1" i="1">
                                  <a:latin typeface="Cambria Math" panose="02040503050406030204" pitchFamily="18" charset="0"/>
                                  <a:ea typeface="Cambria Math" panose="02040503050406030204" pitchFamily="18" charset="0"/>
                                </a:rPr>
                                <m:t>(</m:t>
                              </m:r>
                              <m:sSub>
                                <m:sSubPr>
                                  <m:ctrlPr>
                                    <a:rPr lang="en-US" sz="1300" i="1">
                                      <a:latin typeface="Cambria Math" panose="02040503050406030204" pitchFamily="18" charset="0"/>
                                      <a:ea typeface="Cambria Math" panose="02040503050406030204" pitchFamily="18" charset="0"/>
                                    </a:rPr>
                                  </m:ctrlPr>
                                </m:sSubPr>
                                <m:e>
                                  <m:r>
                                    <a:rPr lang="en-US" sz="1300" i="1">
                                      <a:latin typeface="Cambria Math" panose="02040503050406030204" pitchFamily="18" charset="0"/>
                                      <a:ea typeface="Cambria Math" panose="02040503050406030204" pitchFamily="18" charset="0"/>
                                    </a:rPr>
                                    <m:t>𝑡</m:t>
                                  </m:r>
                                </m:e>
                                <m:sub>
                                  <m:r>
                                    <a:rPr lang="en-US" sz="1300" i="1">
                                      <a:latin typeface="Cambria Math" panose="02040503050406030204" pitchFamily="18" charset="0"/>
                                      <a:ea typeface="Cambria Math" panose="02040503050406030204" pitchFamily="18" charset="0"/>
                                    </a:rPr>
                                    <m:t>𝑖</m:t>
                                  </m:r>
                                </m:sub>
                              </m:sSub>
                              <m:r>
                                <a:rPr lang="en-US" sz="1300" b="1" i="1">
                                  <a:latin typeface="Cambria Math" panose="02040503050406030204" pitchFamily="18" charset="0"/>
                                  <a:ea typeface="Cambria Math" panose="02040503050406030204" pitchFamily="18" charset="0"/>
                                </a:rPr>
                                <m:t>)=</m:t>
                              </m:r>
                              <m:r>
                                <a:rPr lang="en-US" sz="1300" b="1" i="1">
                                  <a:latin typeface="Cambria Math" panose="02040503050406030204" pitchFamily="18" charset="0"/>
                                  <a:ea typeface="Cambria Math" panose="02040503050406030204" pitchFamily="18" charset="0"/>
                                </a:rPr>
                                <m:t>𝟎</m:t>
                              </m:r>
                              <m:r>
                                <a:rPr lang="en-US" sz="1300" i="1">
                                  <a:latin typeface="Cambria Math" panose="02040503050406030204" pitchFamily="18" charset="0"/>
                                  <a:ea typeface="Cambria Math" panose="02040503050406030204" pitchFamily="18" charset="0"/>
                                </a:rPr>
                                <m:t> </m:t>
                              </m:r>
                              <m:r>
                                <m:rPr>
                                  <m:nor/>
                                </m:rPr>
                                <a:rPr lang="en-US" sz="1300" dirty="0"/>
                                <m:t>, </m:t>
                              </m:r>
                              <m:r>
                                <m:rPr>
                                  <m:nor/>
                                </m:rPr>
                                <a:rPr lang="en-US" sz="1300" dirty="0">
                                  <a:latin typeface="Calibri" panose="020F0502020204030204" pitchFamily="34" charset="0"/>
                                  <a:cs typeface="Calibri" panose="020F0502020204030204" pitchFamily="34" charset="0"/>
                                </a:rPr>
                                <m:t>in</m:t>
                              </m:r>
                              <m:sSub>
                                <m:sSubPr>
                                  <m:ctrlPr>
                                    <a:rPr lang="en-US" sz="1300" i="1" dirty="0">
                                      <a:latin typeface="Cambria Math" panose="02040503050406030204" pitchFamily="18" charset="0"/>
                                      <a:cs typeface="Calibri" panose="020F0502020204030204" pitchFamily="34" charset="0"/>
                                    </a:rPr>
                                  </m:ctrlPr>
                                </m:sSubPr>
                                <m:e>
                                  <m:r>
                                    <a:rPr lang="en-US" sz="1300" b="0" i="1" dirty="0" smtClean="0">
                                      <a:latin typeface="Cambria Math" panose="02040503050406030204" pitchFamily="18" charset="0"/>
                                      <a:cs typeface="Calibri" panose="020F0502020204030204" pitchFamily="34" charset="0"/>
                                    </a:rPr>
                                    <m:t> </m:t>
                                  </m:r>
                                  <m:r>
                                    <m:rPr>
                                      <m:sty m:val="p"/>
                                    </m:rPr>
                                    <a:rPr lang="el-GR" sz="1300" i="1" dirty="0">
                                      <a:latin typeface="Cambria Math" panose="02040503050406030204" pitchFamily="18" charset="0"/>
                                      <a:ea typeface="Cambria Math" panose="02040503050406030204" pitchFamily="18" charset="0"/>
                                      <a:cs typeface="Calibri" panose="020F0502020204030204" pitchFamily="34" charset="0"/>
                                    </a:rPr>
                                    <m:t>Ω</m:t>
                                  </m:r>
                                </m:e>
                                <m:sub>
                                  <m:r>
                                    <a:rPr lang="en-US" sz="1300" b="0" i="1" dirty="0" smtClean="0">
                                      <a:latin typeface="Cambria Math" panose="02040503050406030204" pitchFamily="18" charset="0"/>
                                      <a:ea typeface="Cambria Math" panose="02040503050406030204" pitchFamily="18" charset="0"/>
                                      <a:cs typeface="Calibri" panose="020F0502020204030204" pitchFamily="34" charset="0"/>
                                    </a:rPr>
                                    <m:t>2</m:t>
                                  </m:r>
                                </m:sub>
                              </m:sSub>
                            </m:e>
                            <m:e>
                              <m:sSubSup>
                                <m:sSubSupPr>
                                  <m:ctrlPr>
                                    <a:rPr lang="en-US" sz="1300" i="1" smtClean="0">
                                      <a:latin typeface="Cambria Math" panose="02040503050406030204" pitchFamily="18" charset="0"/>
                                    </a:rPr>
                                  </m:ctrlPr>
                                </m:sSubSupPr>
                                <m:e>
                                  <m:r>
                                    <a:rPr lang="en-US" sz="1300" b="1" i="1">
                                      <a:latin typeface="Cambria Math" panose="02040503050406030204" pitchFamily="18" charset="0"/>
                                      <a:ea typeface="Cambria Math" panose="02040503050406030204" pitchFamily="18" charset="0"/>
                                    </a:rPr>
                                    <m:t>𝝋</m:t>
                                  </m:r>
                                </m:e>
                                <m:sub>
                                  <m:r>
                                    <a:rPr lang="en-US" sz="1300" b="0" i="1" smtClean="0">
                                      <a:latin typeface="Cambria Math" panose="02040503050406030204" pitchFamily="18" charset="0"/>
                                    </a:rPr>
                                    <m:t>2</m:t>
                                  </m:r>
                                </m:sub>
                                <m:sup>
                                  <m:r>
                                    <a:rPr lang="en-US" sz="1300" b="0" i="1" smtClean="0">
                                      <a:latin typeface="Cambria Math" panose="02040503050406030204" pitchFamily="18" charset="0"/>
                                    </a:rPr>
                                    <m:t>(</m:t>
                                  </m:r>
                                  <m:r>
                                    <a:rPr lang="en-US" sz="1300" b="0" i="1" smtClean="0">
                                      <a:latin typeface="Cambria Math" panose="02040503050406030204" pitchFamily="18" charset="0"/>
                                    </a:rPr>
                                    <m:t>𝑛</m:t>
                                  </m:r>
                                  <m:r>
                                    <a:rPr lang="en-US" sz="1300" b="0" i="1" smtClean="0">
                                      <a:latin typeface="Cambria Math" panose="02040503050406030204" pitchFamily="18" charset="0"/>
                                    </a:rPr>
                                    <m:t>+1)</m:t>
                                  </m:r>
                                </m:sup>
                              </m:sSubSup>
                              <m:r>
                                <a:rPr lang="en-US" sz="1300" i="1">
                                  <a:latin typeface="Cambria Math" panose="02040503050406030204" pitchFamily="18" charset="0"/>
                                  <a:ea typeface="Cambria Math" panose="02040503050406030204" pitchFamily="18" charset="0"/>
                                </a:rPr>
                                <m:t>=</m:t>
                              </m:r>
                              <m:r>
                                <a:rPr lang="en-US" sz="1300" b="1" i="1">
                                  <a:latin typeface="Cambria Math" panose="02040503050406030204" pitchFamily="18" charset="0"/>
                                  <a:ea typeface="Cambria Math" panose="02040503050406030204" pitchFamily="18" charset="0"/>
                                </a:rPr>
                                <m:t>𝝌</m:t>
                              </m:r>
                              <m:r>
                                <m:rPr>
                                  <m:nor/>
                                </m:rPr>
                                <a:rPr lang="en-US" sz="1300" dirty="0"/>
                                <m:t>,     </m:t>
                              </m:r>
                              <m:r>
                                <m:rPr>
                                  <m:nor/>
                                </m:rPr>
                                <a:rPr lang="en-US" sz="1300" b="0" i="0" dirty="0" smtClean="0"/>
                                <m:t>       </m:t>
                              </m:r>
                              <m:r>
                                <m:rPr>
                                  <m:nor/>
                                </m:rPr>
                                <a:rPr lang="en-US" sz="1300" dirty="0"/>
                                <m:t> </m:t>
                              </m:r>
                              <m:r>
                                <m:rPr>
                                  <m:nor/>
                                </m:rPr>
                                <a:rPr lang="en-US" sz="1300" b="0" i="0" dirty="0" smtClean="0"/>
                                <m:t> </m:t>
                              </m:r>
                              <m:r>
                                <m:rPr>
                                  <m:nor/>
                                </m:rPr>
                                <a:rPr lang="en-US" sz="1300" dirty="0">
                                  <a:latin typeface="Calibri" panose="020F0502020204030204" pitchFamily="34" charset="0"/>
                                  <a:cs typeface="Calibri" panose="020F0502020204030204" pitchFamily="34" charset="0"/>
                                </a:rPr>
                                <m:t>on</m:t>
                              </m:r>
                              <m:r>
                                <m:rPr>
                                  <m:nor/>
                                </m:rPr>
                                <a:rPr lang="en-US" sz="1300" dirty="0"/>
                                <m:t> </m:t>
                              </m:r>
                              <m:r>
                                <a:rPr lang="en-US" sz="1300" i="1" dirty="0" smtClean="0">
                                  <a:latin typeface="Cambria Math" panose="02040503050406030204" pitchFamily="18" charset="0"/>
                                  <a:ea typeface="Cambria Math" panose="02040503050406030204" pitchFamily="18" charset="0"/>
                                </a:rPr>
                                <m:t>𝜕</m:t>
                              </m:r>
                              <m:sSub>
                                <m:sSubPr>
                                  <m:ctrlPr>
                                    <a:rPr lang="en-US" sz="1300" i="1" dirty="0" smtClean="0">
                                      <a:latin typeface="Cambria Math" panose="02040503050406030204" pitchFamily="18" charset="0"/>
                                      <a:ea typeface="Cambria Math" panose="02040503050406030204" pitchFamily="18" charset="0"/>
                                    </a:rPr>
                                  </m:ctrlPr>
                                </m:sSubPr>
                                <m:e>
                                  <m:r>
                                    <m:rPr>
                                      <m:sty m:val="p"/>
                                    </m:rPr>
                                    <a:rPr lang="el-GR" sz="1300" i="1" dirty="0" smtClean="0">
                                      <a:latin typeface="Cambria Math" panose="02040503050406030204" pitchFamily="18" charset="0"/>
                                      <a:ea typeface="Cambria Math" panose="02040503050406030204" pitchFamily="18" charset="0"/>
                                    </a:rPr>
                                    <m:t>Ω</m:t>
                                  </m:r>
                                </m:e>
                                <m:sub>
                                  <m:r>
                                    <a:rPr lang="en-US" sz="1300" b="0" i="1" dirty="0" smtClean="0">
                                      <a:latin typeface="Cambria Math" panose="02040503050406030204" pitchFamily="18" charset="0"/>
                                      <a:ea typeface="Cambria Math" panose="02040503050406030204" pitchFamily="18" charset="0"/>
                                    </a:rPr>
                                    <m:t>2</m:t>
                                  </m:r>
                                </m:sub>
                              </m:sSub>
                              <m:r>
                                <a:rPr lang="en-US" sz="1300" b="0" i="1" dirty="0" smtClean="0">
                                  <a:latin typeface="Cambria Math" panose="02040503050406030204" pitchFamily="18" charset="0"/>
                                  <a:ea typeface="Cambria Math" panose="02040503050406030204" pitchFamily="18" charset="0"/>
                                </a:rPr>
                                <m:t>\</m:t>
                              </m:r>
                              <m:r>
                                <m:rPr>
                                  <m:sty m:val="p"/>
                                </m:rPr>
                                <a:rPr lang="el-GR" sz="1300" i="1" dirty="0">
                                  <a:latin typeface="Cambria Math" panose="02040503050406030204" pitchFamily="18" charset="0"/>
                                  <a:ea typeface="Cambria Math" panose="02040503050406030204" pitchFamily="18" charset="0"/>
                                </a:rPr>
                                <m:t>Γ</m:t>
                              </m:r>
                            </m:e>
                            <m:e>
                              <m:sSubSup>
                                <m:sSubSupPr>
                                  <m:ctrlPr>
                                    <a:rPr lang="en-US" sz="1300" i="1" dirty="0">
                                      <a:latin typeface="Cambria Math" panose="02040503050406030204" pitchFamily="18" charset="0"/>
                                    </a:rPr>
                                  </m:ctrlPr>
                                </m:sSubSupPr>
                                <m:e>
                                  <m:r>
                                    <a:rPr lang="en-US" sz="1300" b="1" i="1" dirty="0">
                                      <a:latin typeface="Cambria Math" panose="02040503050406030204" pitchFamily="18" charset="0"/>
                                    </a:rPr>
                                    <m:t>𝑷</m:t>
                                  </m:r>
                                </m:e>
                                <m:sub>
                                  <m:r>
                                    <a:rPr lang="en-US" sz="1300" i="1" dirty="0">
                                      <a:latin typeface="Cambria Math" panose="02040503050406030204" pitchFamily="18" charset="0"/>
                                    </a:rPr>
                                    <m:t>2</m:t>
                                  </m:r>
                                </m:sub>
                                <m:sup>
                                  <m:r>
                                    <a:rPr lang="en-US" sz="1300" i="1" dirty="0">
                                      <a:latin typeface="Cambria Math" panose="02040503050406030204" pitchFamily="18" charset="0"/>
                                    </a:rPr>
                                    <m:t>(</m:t>
                                  </m:r>
                                  <m:r>
                                    <a:rPr lang="en-US" sz="1300" i="1" dirty="0">
                                      <a:latin typeface="Cambria Math" panose="02040503050406030204" pitchFamily="18" charset="0"/>
                                    </a:rPr>
                                    <m:t>𝑛</m:t>
                                  </m:r>
                                  <m:r>
                                    <a:rPr lang="en-US" sz="1300" i="1" dirty="0">
                                      <a:latin typeface="Cambria Math" panose="02040503050406030204" pitchFamily="18" charset="0"/>
                                    </a:rPr>
                                    <m:t>+1)</m:t>
                                  </m:r>
                                </m:sup>
                              </m:sSubSup>
                              <m:r>
                                <a:rPr lang="en-US" sz="1300" b="1" i="1" smtClean="0">
                                  <a:latin typeface="Cambria Math" panose="02040503050406030204" pitchFamily="18" charset="0"/>
                                </a:rPr>
                                <m:t>𝒏</m:t>
                              </m:r>
                              <m:r>
                                <a:rPr lang="en-US" sz="1300" i="1">
                                  <a:latin typeface="Cambria Math" panose="02040503050406030204" pitchFamily="18" charset="0"/>
                                  <a:ea typeface="Cambria Math" panose="02040503050406030204" pitchFamily="18" charset="0"/>
                                </a:rPr>
                                <m:t>=</m:t>
                              </m:r>
                              <m:sSubSup>
                                <m:sSubSupPr>
                                  <m:ctrlPr>
                                    <a:rPr lang="en-US" sz="1300" i="1" dirty="0">
                                      <a:latin typeface="Cambria Math" panose="02040503050406030204" pitchFamily="18" charset="0"/>
                                    </a:rPr>
                                  </m:ctrlPr>
                                </m:sSubSupPr>
                                <m:e>
                                  <m:r>
                                    <a:rPr lang="en-US" sz="1300" b="1" i="1" dirty="0">
                                      <a:latin typeface="Cambria Math" panose="02040503050406030204" pitchFamily="18" charset="0"/>
                                    </a:rPr>
                                    <m:t>𝑷</m:t>
                                  </m:r>
                                </m:e>
                                <m:sub>
                                  <m:r>
                                    <a:rPr lang="en-US" sz="1300" i="1" dirty="0">
                                      <a:latin typeface="Cambria Math" panose="02040503050406030204" pitchFamily="18" charset="0"/>
                                    </a:rPr>
                                    <m:t>2</m:t>
                                  </m:r>
                                </m:sub>
                                <m:sup>
                                  <m:r>
                                    <a:rPr lang="en-US" sz="1300" i="1" dirty="0">
                                      <a:latin typeface="Cambria Math" panose="02040503050406030204" pitchFamily="18" charset="0"/>
                                    </a:rPr>
                                    <m:t>(</m:t>
                                  </m:r>
                                  <m:r>
                                    <a:rPr lang="en-US" sz="1300" i="1" dirty="0">
                                      <a:latin typeface="Cambria Math" panose="02040503050406030204" pitchFamily="18" charset="0"/>
                                    </a:rPr>
                                    <m:t>𝑛</m:t>
                                  </m:r>
                                  <m:r>
                                    <a:rPr lang="en-US" sz="1300" i="1" dirty="0">
                                      <a:latin typeface="Cambria Math" panose="02040503050406030204" pitchFamily="18" charset="0"/>
                                    </a:rPr>
                                    <m:t>+1)</m:t>
                                  </m:r>
                                </m:sup>
                              </m:sSubSup>
                              <m:r>
                                <a:rPr lang="en-US" sz="1300" b="1" i="1" dirty="0" smtClean="0">
                                  <a:latin typeface="Cambria Math" panose="02040503050406030204" pitchFamily="18" charset="0"/>
                                </a:rPr>
                                <m:t>𝒏</m:t>
                              </m:r>
                              <m:r>
                                <m:rPr>
                                  <m:nor/>
                                </m:rPr>
                                <a:rPr lang="en-US" sz="1300" b="0" i="0" dirty="0" smtClean="0">
                                  <a:latin typeface="Cambria Math" panose="02040503050406030204" pitchFamily="18" charset="0"/>
                                </a:rPr>
                                <m:t>,             </m:t>
                              </m:r>
                              <m:r>
                                <m:rPr>
                                  <m:nor/>
                                </m:rPr>
                                <a:rPr lang="en-US" sz="1300" dirty="0">
                                  <a:latin typeface="Calibri" panose="020F0502020204030204" pitchFamily="34" charset="0"/>
                                  <a:cs typeface="Calibri" panose="020F0502020204030204" pitchFamily="34" charset="0"/>
                                </a:rPr>
                                <m:t>on</m:t>
                              </m:r>
                              <m:r>
                                <a:rPr lang="en-US" sz="1300" b="0" i="1" dirty="0" smtClean="0">
                                  <a:latin typeface="Cambria Math" panose="02040503050406030204" pitchFamily="18" charset="0"/>
                                  <a:cs typeface="Calibri" panose="020F0502020204030204" pitchFamily="34" charset="0"/>
                                </a:rPr>
                                <m:t>  </m:t>
                              </m:r>
                              <m:r>
                                <m:rPr>
                                  <m:sty m:val="p"/>
                                </m:rPr>
                                <a:rPr lang="el-GR" sz="1300" i="1" dirty="0">
                                  <a:latin typeface="Cambria Math" panose="02040503050406030204" pitchFamily="18" charset="0"/>
                                  <a:ea typeface="Cambria Math" panose="02040503050406030204" pitchFamily="18" charset="0"/>
                                </a:rPr>
                                <m:t>Γ</m:t>
                              </m:r>
                            </m:e>
                          </m:eqArr>
                        </m:e>
                      </m:d>
                    </m:oMath>
                  </m:oMathPara>
                </a14:m>
                <a:endParaRPr lang="en-US" sz="1300" i="0" dirty="0">
                  <a:latin typeface="Cambria Math" panose="02040503050406030204" pitchFamily="18" charset="0"/>
                </a:endParaRPr>
              </a:p>
            </p:txBody>
          </p:sp>
        </mc:Choice>
        <mc:Fallback xmlns="">
          <p:sp>
            <p:nvSpPr>
              <p:cNvPr id="21" name="TextBox 20">
                <a:extLst>
                  <a:ext uri="{FF2B5EF4-FFF2-40B4-BE49-F238E27FC236}">
                    <a16:creationId xmlns:a16="http://schemas.microsoft.com/office/drawing/2014/main" id="{BE38A1F6-33EB-4446-81E7-2350FC5B7263}"/>
                  </a:ext>
                </a:extLst>
              </p:cNvPr>
              <p:cNvSpPr txBox="1">
                <a:spLocks noRot="1" noChangeAspect="1" noMove="1" noResize="1" noEditPoints="1" noAdjustHandles="1" noChangeArrowheads="1" noChangeShapeType="1" noTextEdit="1"/>
              </p:cNvSpPr>
              <p:nvPr/>
            </p:nvSpPr>
            <p:spPr>
              <a:xfrm>
                <a:off x="-1252474" y="2832543"/>
                <a:ext cx="5178175" cy="993990"/>
              </a:xfrm>
              <a:prstGeom prst="rect">
                <a:avLst/>
              </a:prstGeom>
              <a:blipFill>
                <a:blip r:embed="rId9"/>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22" name="TextBox 21">
                <a:extLst>
                  <a:ext uri="{FF2B5EF4-FFF2-40B4-BE49-F238E27FC236}">
                    <a16:creationId xmlns:a16="http://schemas.microsoft.com/office/drawing/2014/main" id="{AB2301B9-BF6E-4952-A0EC-761A0A13F536}"/>
                  </a:ext>
                </a:extLst>
              </p:cNvPr>
              <p:cNvSpPr txBox="1"/>
              <p:nvPr/>
            </p:nvSpPr>
            <p:spPr>
              <a:xfrm>
                <a:off x="2262856" y="3431943"/>
                <a:ext cx="4117396" cy="342401"/>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sz="1300" i="1" smtClean="0">
                              <a:latin typeface="Cambria Math" panose="02040503050406030204" pitchFamily="18" charset="0"/>
                            </a:rPr>
                          </m:ctrlPr>
                        </m:sSubPr>
                        <m:e>
                          <m:r>
                            <a:rPr lang="en-US" sz="1300" b="1" i="1" smtClean="0">
                              <a:latin typeface="Cambria Math" panose="02040503050406030204" pitchFamily="18" charset="0"/>
                              <a:ea typeface="Cambria Math" panose="02040503050406030204" pitchFamily="18" charset="0"/>
                            </a:rPr>
                            <m:t>𝝀</m:t>
                          </m:r>
                        </m:e>
                        <m:sub>
                          <m:r>
                            <a:rPr lang="en-US" sz="1300" b="0" i="1" smtClean="0">
                              <a:latin typeface="Cambria Math" panose="02040503050406030204" pitchFamily="18" charset="0"/>
                            </a:rPr>
                            <m:t>𝑛</m:t>
                          </m:r>
                          <m:r>
                            <a:rPr lang="en-US" sz="1300" b="0" i="1" smtClean="0">
                              <a:latin typeface="Cambria Math" panose="02040503050406030204" pitchFamily="18" charset="0"/>
                            </a:rPr>
                            <m:t>+1</m:t>
                          </m:r>
                        </m:sub>
                      </m:sSub>
                      <m:r>
                        <a:rPr lang="en-US" sz="1300" b="0" i="1" smtClean="0">
                          <a:latin typeface="Cambria Math" panose="02040503050406030204" pitchFamily="18" charset="0"/>
                        </a:rPr>
                        <m:t>=</m:t>
                      </m:r>
                      <m:r>
                        <a:rPr lang="en-US" sz="1300" b="0" i="1" smtClean="0">
                          <a:latin typeface="Cambria Math" panose="02040503050406030204" pitchFamily="18" charset="0"/>
                          <a:ea typeface="Cambria Math" panose="02040503050406030204" pitchFamily="18" charset="0"/>
                        </a:rPr>
                        <m:t>𝜃</m:t>
                      </m:r>
                      <m:sSubSup>
                        <m:sSubSupPr>
                          <m:ctrlPr>
                            <a:rPr lang="en-US" sz="1300" b="0" i="1" smtClean="0">
                              <a:latin typeface="Cambria Math" panose="02040503050406030204" pitchFamily="18" charset="0"/>
                              <a:ea typeface="Cambria Math" panose="02040503050406030204" pitchFamily="18" charset="0"/>
                            </a:rPr>
                          </m:ctrlPr>
                        </m:sSubSupPr>
                        <m:e>
                          <m:r>
                            <a:rPr lang="en-US" sz="1300" b="1" i="1" smtClean="0">
                              <a:latin typeface="Cambria Math" panose="02040503050406030204" pitchFamily="18" charset="0"/>
                              <a:ea typeface="Cambria Math" panose="02040503050406030204" pitchFamily="18" charset="0"/>
                            </a:rPr>
                            <m:t>𝝋</m:t>
                          </m:r>
                        </m:e>
                        <m:sub>
                          <m:r>
                            <a:rPr lang="en-US" sz="1300" b="0" i="1" smtClean="0">
                              <a:latin typeface="Cambria Math" panose="02040503050406030204" pitchFamily="18" charset="0"/>
                              <a:ea typeface="Cambria Math" panose="02040503050406030204" pitchFamily="18" charset="0"/>
                            </a:rPr>
                            <m:t>2</m:t>
                          </m:r>
                        </m:sub>
                        <m:sup>
                          <m:r>
                            <a:rPr lang="en-US" sz="1300" b="0" i="1" smtClean="0">
                              <a:latin typeface="Cambria Math" panose="02040503050406030204" pitchFamily="18" charset="0"/>
                              <a:ea typeface="Cambria Math" panose="02040503050406030204" pitchFamily="18" charset="0"/>
                            </a:rPr>
                            <m:t>(</m:t>
                          </m:r>
                          <m:r>
                            <a:rPr lang="en-US" sz="1300" b="0" i="1" smtClean="0">
                              <a:latin typeface="Cambria Math" panose="02040503050406030204" pitchFamily="18" charset="0"/>
                              <a:ea typeface="Cambria Math" panose="02040503050406030204" pitchFamily="18" charset="0"/>
                            </a:rPr>
                            <m:t>𝑛</m:t>
                          </m:r>
                          <m:r>
                            <a:rPr lang="en-US" sz="1300" b="0" i="1" smtClean="0">
                              <a:latin typeface="Cambria Math" panose="02040503050406030204" pitchFamily="18" charset="0"/>
                              <a:ea typeface="Cambria Math" panose="02040503050406030204" pitchFamily="18" charset="0"/>
                            </a:rPr>
                            <m:t>)</m:t>
                          </m:r>
                        </m:sup>
                      </m:sSubSup>
                      <m:r>
                        <a:rPr lang="en-US" sz="1300" b="0" i="1" smtClean="0">
                          <a:latin typeface="Cambria Math" panose="02040503050406030204" pitchFamily="18" charset="0"/>
                          <a:ea typeface="Cambria Math" panose="02040503050406030204" pitchFamily="18" charset="0"/>
                        </a:rPr>
                        <m:t>+</m:t>
                      </m:r>
                      <m:d>
                        <m:dPr>
                          <m:ctrlPr>
                            <a:rPr lang="en-US" sz="1300" b="0" i="1" smtClean="0">
                              <a:latin typeface="Cambria Math" panose="02040503050406030204" pitchFamily="18" charset="0"/>
                              <a:ea typeface="Cambria Math" panose="02040503050406030204" pitchFamily="18" charset="0"/>
                            </a:rPr>
                          </m:ctrlPr>
                        </m:dPr>
                        <m:e>
                          <m:r>
                            <a:rPr lang="en-US" sz="1300" b="0" i="1" smtClean="0">
                              <a:latin typeface="Cambria Math" panose="02040503050406030204" pitchFamily="18" charset="0"/>
                              <a:ea typeface="Cambria Math" panose="02040503050406030204" pitchFamily="18" charset="0"/>
                            </a:rPr>
                            <m:t>1−</m:t>
                          </m:r>
                          <m:r>
                            <a:rPr lang="en-US" sz="1300" b="0" i="1" smtClean="0">
                              <a:latin typeface="Cambria Math" panose="02040503050406030204" pitchFamily="18" charset="0"/>
                              <a:ea typeface="Cambria Math" panose="02040503050406030204" pitchFamily="18" charset="0"/>
                            </a:rPr>
                            <m:t>𝜃</m:t>
                          </m:r>
                        </m:e>
                      </m:d>
                      <m:sSub>
                        <m:sSubPr>
                          <m:ctrlPr>
                            <a:rPr lang="en-US" sz="1300" i="1">
                              <a:latin typeface="Cambria Math" panose="02040503050406030204" pitchFamily="18" charset="0"/>
                            </a:rPr>
                          </m:ctrlPr>
                        </m:sSubPr>
                        <m:e>
                          <m:r>
                            <a:rPr lang="en-US" sz="1300" b="1" i="1">
                              <a:latin typeface="Cambria Math" panose="02040503050406030204" pitchFamily="18" charset="0"/>
                              <a:ea typeface="Cambria Math" panose="02040503050406030204" pitchFamily="18" charset="0"/>
                            </a:rPr>
                            <m:t>𝝀</m:t>
                          </m:r>
                        </m:e>
                        <m:sub>
                          <m:r>
                            <a:rPr lang="en-US" sz="1300" i="1">
                              <a:latin typeface="Cambria Math" panose="02040503050406030204" pitchFamily="18" charset="0"/>
                            </a:rPr>
                            <m:t>𝑛</m:t>
                          </m:r>
                        </m:sub>
                      </m:sSub>
                      <m:r>
                        <a:rPr lang="en-US" sz="1300" b="0" i="1" smtClean="0">
                          <a:latin typeface="Cambria Math" panose="02040503050406030204" pitchFamily="18" charset="0"/>
                        </a:rPr>
                        <m:t>, </m:t>
                      </m:r>
                      <m:r>
                        <m:rPr>
                          <m:sty m:val="p"/>
                        </m:rPr>
                        <a:rPr lang="en-US" sz="1300" b="0" i="0" smtClean="0">
                          <a:latin typeface="Cambria Math" panose="02040503050406030204" pitchFamily="18" charset="0"/>
                        </a:rPr>
                        <m:t>on</m:t>
                      </m:r>
                      <m:r>
                        <a:rPr lang="en-US" sz="1300" b="0" i="1" smtClean="0">
                          <a:latin typeface="Cambria Math" panose="02040503050406030204" pitchFamily="18" charset="0"/>
                        </a:rPr>
                        <m:t>  </m:t>
                      </m:r>
                      <m:r>
                        <m:rPr>
                          <m:sty m:val="p"/>
                        </m:rPr>
                        <a:rPr lang="el-GR" sz="1300" i="1" dirty="0">
                          <a:latin typeface="Cambria Math" panose="02040503050406030204" pitchFamily="18" charset="0"/>
                          <a:ea typeface="Cambria Math" panose="02040503050406030204" pitchFamily="18" charset="0"/>
                        </a:rPr>
                        <m:t>Γ</m:t>
                      </m:r>
                      <m:r>
                        <a:rPr lang="en-US" sz="1300" b="0" i="1" dirty="0" smtClean="0">
                          <a:latin typeface="Cambria Math" panose="02040503050406030204" pitchFamily="18" charset="0"/>
                          <a:ea typeface="Cambria Math" panose="02040503050406030204" pitchFamily="18" charset="0"/>
                        </a:rPr>
                        <m:t>,</m:t>
                      </m:r>
                      <m:r>
                        <a:rPr lang="en-US" sz="1300" b="0" i="0" dirty="0" smtClean="0">
                          <a:latin typeface="Cambria Math" panose="02040503050406030204" pitchFamily="18" charset="0"/>
                          <a:ea typeface="Cambria Math" panose="02040503050406030204" pitchFamily="18" charset="0"/>
                        </a:rPr>
                        <m:t> </m:t>
                      </m:r>
                      <m:r>
                        <m:rPr>
                          <m:sty m:val="p"/>
                        </m:rPr>
                        <a:rPr lang="en-US" sz="1300" b="0" i="0" dirty="0" smtClean="0">
                          <a:latin typeface="Cambria Math" panose="02040503050406030204" pitchFamily="18" charset="0"/>
                          <a:ea typeface="Cambria Math" panose="02040503050406030204" pitchFamily="18" charset="0"/>
                        </a:rPr>
                        <m:t>for</m:t>
                      </m:r>
                      <m:r>
                        <a:rPr lang="en-US" sz="1300" b="0" i="1" dirty="0" smtClean="0">
                          <a:latin typeface="Cambria Math" panose="02040503050406030204" pitchFamily="18" charset="0"/>
                          <a:ea typeface="Cambria Math" panose="02040503050406030204" pitchFamily="18" charset="0"/>
                        </a:rPr>
                        <m:t> </m:t>
                      </m:r>
                      <m:r>
                        <a:rPr lang="en-US" sz="1300" b="0" i="1" dirty="0" smtClean="0">
                          <a:latin typeface="Cambria Math" panose="02040503050406030204" pitchFamily="18" charset="0"/>
                          <a:ea typeface="Cambria Math" panose="02040503050406030204" pitchFamily="18" charset="0"/>
                        </a:rPr>
                        <m:t>𝑛</m:t>
                      </m:r>
                      <m:r>
                        <a:rPr lang="en-US" sz="1300" b="0" i="1" dirty="0" smtClean="0">
                          <a:latin typeface="Cambria Math" panose="02040503050406030204" pitchFamily="18" charset="0"/>
                          <a:ea typeface="Cambria Math" panose="02040503050406030204" pitchFamily="18" charset="0"/>
                        </a:rPr>
                        <m:t>≥1</m:t>
                      </m:r>
                    </m:oMath>
                  </m:oMathPara>
                </a14:m>
                <a:endParaRPr lang="en-US" sz="1300" dirty="0"/>
              </a:p>
            </p:txBody>
          </p:sp>
        </mc:Choice>
        <mc:Fallback xmlns="">
          <p:sp>
            <p:nvSpPr>
              <p:cNvPr id="22" name="TextBox 21">
                <a:extLst>
                  <a:ext uri="{FF2B5EF4-FFF2-40B4-BE49-F238E27FC236}">
                    <a16:creationId xmlns:a16="http://schemas.microsoft.com/office/drawing/2014/main" id="{AB2301B9-BF6E-4952-A0EC-761A0A13F536}"/>
                  </a:ext>
                </a:extLst>
              </p:cNvPr>
              <p:cNvSpPr txBox="1">
                <a:spLocks noRot="1" noChangeAspect="1" noMove="1" noResize="1" noEditPoints="1" noAdjustHandles="1" noChangeArrowheads="1" noChangeShapeType="1" noTextEdit="1"/>
              </p:cNvSpPr>
              <p:nvPr/>
            </p:nvSpPr>
            <p:spPr>
              <a:xfrm>
                <a:off x="2262856" y="3431943"/>
                <a:ext cx="4117396" cy="342401"/>
              </a:xfrm>
              <a:prstGeom prst="rect">
                <a:avLst/>
              </a:prstGeom>
              <a:blipFill>
                <a:blip r:embed="rId10"/>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5" name="TextBox 14">
                <a:extLst>
                  <a:ext uri="{FF2B5EF4-FFF2-40B4-BE49-F238E27FC236}">
                    <a16:creationId xmlns:a16="http://schemas.microsoft.com/office/drawing/2014/main" id="{FB455B95-730C-4AFF-B20F-40FACB45E6E2}"/>
                  </a:ext>
                </a:extLst>
              </p:cNvPr>
              <p:cNvSpPr txBox="1"/>
              <p:nvPr/>
            </p:nvSpPr>
            <p:spPr>
              <a:xfrm>
                <a:off x="1904194" y="5536449"/>
                <a:ext cx="4274050" cy="935256"/>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sz="1300" i="1" smtClean="0">
                              <a:latin typeface="Cambria Math" panose="02040503050406030204" pitchFamily="18" charset="0"/>
                            </a:rPr>
                          </m:ctrlPr>
                        </m:sSubPr>
                        <m:e>
                          <m:r>
                            <a:rPr lang="en-US" sz="1300" i="1" smtClean="0">
                              <a:latin typeface="Cambria Math" panose="02040503050406030204" pitchFamily="18" charset="0"/>
                              <a:ea typeface="Cambria Math" panose="02040503050406030204" pitchFamily="18" charset="0"/>
                            </a:rPr>
                            <m:t>ℇ</m:t>
                          </m:r>
                        </m:e>
                        <m:sub>
                          <m:r>
                            <a:rPr lang="en-US" sz="1300" b="0" i="1" smtClean="0">
                              <a:latin typeface="Cambria Math" panose="02040503050406030204" pitchFamily="18" charset="0"/>
                            </a:rPr>
                            <m:t>𝑀𝑆𝐸</m:t>
                          </m:r>
                        </m:sub>
                      </m:sSub>
                      <m:d>
                        <m:dPr>
                          <m:ctrlPr>
                            <a:rPr lang="en-US" sz="1300" b="0" i="1" smtClean="0">
                              <a:latin typeface="Cambria Math" panose="02040503050406030204" pitchFamily="18" charset="0"/>
                            </a:rPr>
                          </m:ctrlPr>
                        </m:dPr>
                        <m:e>
                          <m:sSub>
                            <m:sSubPr>
                              <m:ctrlPr>
                                <a:rPr lang="en-US" sz="1300" b="0" i="1" smtClean="0">
                                  <a:latin typeface="Cambria Math" panose="02040503050406030204" pitchFamily="18" charset="0"/>
                                </a:rPr>
                              </m:ctrlPr>
                            </m:sSubPr>
                            <m:e>
                              <m:acc>
                                <m:accPr>
                                  <m:chr m:val="̃"/>
                                  <m:ctrlPr>
                                    <a:rPr lang="en-US" sz="1300" b="1" i="1" smtClean="0">
                                      <a:latin typeface="Cambria Math" panose="02040503050406030204" pitchFamily="18" charset="0"/>
                                    </a:rPr>
                                  </m:ctrlPr>
                                </m:accPr>
                                <m:e>
                                  <m:r>
                                    <a:rPr lang="en-US" sz="1300" b="1" i="1" smtClean="0">
                                      <a:latin typeface="Cambria Math" panose="02040503050406030204" pitchFamily="18" charset="0"/>
                                    </a:rPr>
                                    <m:t>𝒖</m:t>
                                  </m:r>
                                </m:e>
                              </m:acc>
                            </m:e>
                            <m:sub>
                              <m:r>
                                <a:rPr lang="en-US" sz="1300" b="0" i="1" smtClean="0">
                                  <a:latin typeface="Cambria Math" panose="02040503050406030204" pitchFamily="18" charset="0"/>
                                </a:rPr>
                                <m:t>𝑖</m:t>
                              </m:r>
                            </m:sub>
                          </m:sSub>
                        </m:e>
                      </m:d>
                      <m:r>
                        <a:rPr lang="en-US" sz="1300" b="0" i="1" smtClean="0">
                          <a:latin typeface="Cambria Math" panose="02040503050406030204" pitchFamily="18" charset="0"/>
                        </a:rPr>
                        <m:t>≔</m:t>
                      </m:r>
                      <m:f>
                        <m:fPr>
                          <m:ctrlPr>
                            <a:rPr lang="en-US" sz="1300" b="0" i="1" smtClean="0">
                              <a:latin typeface="Cambria Math" panose="02040503050406030204" pitchFamily="18" charset="0"/>
                            </a:rPr>
                          </m:ctrlPr>
                        </m:fPr>
                        <m:num>
                          <m:rad>
                            <m:radPr>
                              <m:degHide m:val="on"/>
                              <m:ctrlPr>
                                <a:rPr lang="en-US" sz="1300" b="0" i="1" smtClean="0">
                                  <a:latin typeface="Cambria Math" panose="02040503050406030204" pitchFamily="18" charset="0"/>
                                </a:rPr>
                              </m:ctrlPr>
                            </m:radPr>
                            <m:deg/>
                            <m:e>
                              <m:nary>
                                <m:naryPr>
                                  <m:chr m:val="∑"/>
                                  <m:ctrlPr>
                                    <a:rPr lang="en-US" sz="1300" b="0" i="1" smtClean="0">
                                      <a:latin typeface="Cambria Math" panose="02040503050406030204" pitchFamily="18" charset="0"/>
                                    </a:rPr>
                                  </m:ctrlPr>
                                </m:naryPr>
                                <m:sub>
                                  <m:r>
                                    <m:rPr>
                                      <m:brk m:alnAt="23"/>
                                    </m:rPr>
                                    <a:rPr lang="en-US" sz="1300" b="0" i="1" smtClean="0">
                                      <a:latin typeface="Cambria Math" panose="02040503050406030204" pitchFamily="18" charset="0"/>
                                    </a:rPr>
                                    <m:t>𝑛</m:t>
                                  </m:r>
                                  <m:r>
                                    <a:rPr lang="en-US" sz="1300" b="0" i="1" smtClean="0">
                                      <a:latin typeface="Cambria Math" panose="02040503050406030204" pitchFamily="18" charset="0"/>
                                    </a:rPr>
                                    <m:t>=1</m:t>
                                  </m:r>
                                </m:sub>
                                <m:sup>
                                  <m:r>
                                    <a:rPr lang="en-US" sz="1300" b="0" i="1" smtClean="0">
                                      <a:latin typeface="Cambria Math" panose="02040503050406030204" pitchFamily="18" charset="0"/>
                                    </a:rPr>
                                    <m:t>𝑆</m:t>
                                  </m:r>
                                </m:sup>
                                <m:e>
                                  <m:sSubSup>
                                    <m:sSubSupPr>
                                      <m:ctrlPr>
                                        <a:rPr lang="en-US" sz="1300" b="0" i="1" smtClean="0">
                                          <a:latin typeface="Cambria Math" panose="02040503050406030204" pitchFamily="18" charset="0"/>
                                        </a:rPr>
                                      </m:ctrlPr>
                                    </m:sSubSupPr>
                                    <m:e>
                                      <m:r>
                                        <a:rPr lang="en-US" sz="1300" b="0" i="1" smtClean="0">
                                          <a:latin typeface="Cambria Math" panose="02040503050406030204" pitchFamily="18" charset="0"/>
                                        </a:rPr>
                                        <m:t>||</m:t>
                                      </m:r>
                                      <m:sSubSup>
                                        <m:sSubSupPr>
                                          <m:ctrlPr>
                                            <a:rPr lang="en-US" sz="1300" b="0" i="1" smtClean="0">
                                              <a:latin typeface="Cambria Math" panose="02040503050406030204" pitchFamily="18" charset="0"/>
                                            </a:rPr>
                                          </m:ctrlPr>
                                        </m:sSubSupPr>
                                        <m:e>
                                          <m:acc>
                                            <m:accPr>
                                              <m:chr m:val="̃"/>
                                              <m:ctrlPr>
                                                <a:rPr lang="en-US" sz="1300" b="1" i="1" smtClean="0">
                                                  <a:latin typeface="Cambria Math" panose="02040503050406030204" pitchFamily="18" charset="0"/>
                                                </a:rPr>
                                              </m:ctrlPr>
                                            </m:accPr>
                                            <m:e>
                                              <m:r>
                                                <a:rPr lang="en-US" sz="1300" b="1" i="1" smtClean="0">
                                                  <a:latin typeface="Cambria Math" panose="02040503050406030204" pitchFamily="18" charset="0"/>
                                                </a:rPr>
                                                <m:t>𝒖</m:t>
                                              </m:r>
                                            </m:e>
                                          </m:acc>
                                        </m:e>
                                        <m:sub>
                                          <m:r>
                                            <a:rPr lang="en-US" sz="1300" b="0" i="1" smtClean="0">
                                              <a:latin typeface="Cambria Math" panose="02040503050406030204" pitchFamily="18" charset="0"/>
                                            </a:rPr>
                                            <m:t>𝑖</m:t>
                                          </m:r>
                                        </m:sub>
                                        <m:sup>
                                          <m:r>
                                            <a:rPr lang="en-US" sz="1300" b="0" i="1" smtClean="0">
                                              <a:latin typeface="Cambria Math" panose="02040503050406030204" pitchFamily="18" charset="0"/>
                                            </a:rPr>
                                            <m:t>𝑛</m:t>
                                          </m:r>
                                        </m:sup>
                                      </m:sSubSup>
                                      <m:r>
                                        <a:rPr lang="en-US" sz="1300" b="0" i="1" smtClean="0">
                                          <a:latin typeface="Cambria Math" panose="02040503050406030204" pitchFamily="18" charset="0"/>
                                        </a:rPr>
                                        <m:t>−</m:t>
                                      </m:r>
                                      <m:sSubSup>
                                        <m:sSubSupPr>
                                          <m:ctrlPr>
                                            <a:rPr lang="en-US" sz="1300" b="0" i="1" smtClean="0">
                                              <a:latin typeface="Cambria Math" panose="02040503050406030204" pitchFamily="18" charset="0"/>
                                            </a:rPr>
                                          </m:ctrlPr>
                                        </m:sSubSupPr>
                                        <m:e>
                                          <m:r>
                                            <a:rPr lang="en-US" sz="1300" b="1" i="1" smtClean="0">
                                              <a:latin typeface="Cambria Math" panose="02040503050406030204" pitchFamily="18" charset="0"/>
                                            </a:rPr>
                                            <m:t>𝒖</m:t>
                                          </m:r>
                                        </m:e>
                                        <m:sub>
                                          <m:r>
                                            <a:rPr lang="en-US" sz="1300" b="0" i="1" smtClean="0">
                                              <a:latin typeface="Cambria Math" panose="02040503050406030204" pitchFamily="18" charset="0"/>
                                            </a:rPr>
                                            <m:t>𝑖</m:t>
                                          </m:r>
                                        </m:sub>
                                        <m:sup>
                                          <m:r>
                                            <a:rPr lang="en-US" sz="1300" b="0" i="1" smtClean="0">
                                              <a:latin typeface="Cambria Math" panose="02040503050406030204" pitchFamily="18" charset="0"/>
                                            </a:rPr>
                                            <m:t>𝑛</m:t>
                                          </m:r>
                                        </m:sup>
                                      </m:sSubSup>
                                      <m:r>
                                        <a:rPr lang="en-US" sz="1300" b="0" i="1" smtClean="0">
                                          <a:latin typeface="Cambria Math" panose="02040503050406030204" pitchFamily="18" charset="0"/>
                                        </a:rPr>
                                        <m:t>||</m:t>
                                      </m:r>
                                    </m:e>
                                    <m:sub>
                                      <m:r>
                                        <a:rPr lang="en-US" sz="1300" b="0" i="1" smtClean="0">
                                          <a:latin typeface="Cambria Math" panose="02040503050406030204" pitchFamily="18" charset="0"/>
                                        </a:rPr>
                                        <m:t>2</m:t>
                                      </m:r>
                                    </m:sub>
                                    <m:sup>
                                      <m:r>
                                        <a:rPr lang="en-US" sz="1300" b="0" i="1" smtClean="0">
                                          <a:latin typeface="Cambria Math" panose="02040503050406030204" pitchFamily="18" charset="0"/>
                                        </a:rPr>
                                        <m:t>2</m:t>
                                      </m:r>
                                    </m:sup>
                                  </m:sSubSup>
                                </m:e>
                              </m:nary>
                            </m:e>
                          </m:rad>
                        </m:num>
                        <m:den>
                          <m:rad>
                            <m:radPr>
                              <m:degHide m:val="on"/>
                              <m:ctrlPr>
                                <a:rPr lang="en-US" sz="1300" i="1">
                                  <a:latin typeface="Cambria Math" panose="02040503050406030204" pitchFamily="18" charset="0"/>
                                </a:rPr>
                              </m:ctrlPr>
                            </m:radPr>
                            <m:deg/>
                            <m:e>
                              <m:nary>
                                <m:naryPr>
                                  <m:chr m:val="∑"/>
                                  <m:ctrlPr>
                                    <a:rPr lang="en-US" sz="1300" i="1">
                                      <a:latin typeface="Cambria Math" panose="02040503050406030204" pitchFamily="18" charset="0"/>
                                    </a:rPr>
                                  </m:ctrlPr>
                                </m:naryPr>
                                <m:sub>
                                  <m:r>
                                    <m:rPr>
                                      <m:brk m:alnAt="23"/>
                                    </m:rPr>
                                    <a:rPr lang="en-US" sz="1300" i="1">
                                      <a:latin typeface="Cambria Math" panose="02040503050406030204" pitchFamily="18" charset="0"/>
                                    </a:rPr>
                                    <m:t>𝑛</m:t>
                                  </m:r>
                                  <m:r>
                                    <a:rPr lang="en-US" sz="1300" i="1">
                                      <a:latin typeface="Cambria Math" panose="02040503050406030204" pitchFamily="18" charset="0"/>
                                    </a:rPr>
                                    <m:t>=1</m:t>
                                  </m:r>
                                </m:sub>
                                <m:sup>
                                  <m:r>
                                    <a:rPr lang="en-US" sz="1300" i="1">
                                      <a:latin typeface="Cambria Math" panose="02040503050406030204" pitchFamily="18" charset="0"/>
                                    </a:rPr>
                                    <m:t>𝑆</m:t>
                                  </m:r>
                                </m:sup>
                                <m:e>
                                  <m:sSubSup>
                                    <m:sSubSupPr>
                                      <m:ctrlPr>
                                        <a:rPr lang="en-US" sz="1300" i="1">
                                          <a:latin typeface="Cambria Math" panose="02040503050406030204" pitchFamily="18" charset="0"/>
                                        </a:rPr>
                                      </m:ctrlPr>
                                    </m:sSubSupPr>
                                    <m:e>
                                      <m:r>
                                        <a:rPr lang="en-US" sz="1300" i="1">
                                          <a:latin typeface="Cambria Math" panose="02040503050406030204" pitchFamily="18" charset="0"/>
                                        </a:rPr>
                                        <m:t>||</m:t>
                                      </m:r>
                                      <m:sSubSup>
                                        <m:sSubSupPr>
                                          <m:ctrlPr>
                                            <a:rPr lang="en-US" sz="1300" i="1">
                                              <a:latin typeface="Cambria Math" panose="02040503050406030204" pitchFamily="18" charset="0"/>
                                            </a:rPr>
                                          </m:ctrlPr>
                                        </m:sSubSupPr>
                                        <m:e>
                                          <m:r>
                                            <a:rPr lang="en-US" sz="1300" b="1" i="1">
                                              <a:latin typeface="Cambria Math" panose="02040503050406030204" pitchFamily="18" charset="0"/>
                                            </a:rPr>
                                            <m:t>𝒖</m:t>
                                          </m:r>
                                        </m:e>
                                        <m:sub>
                                          <m:r>
                                            <a:rPr lang="en-US" sz="1300" i="1">
                                              <a:latin typeface="Cambria Math" panose="02040503050406030204" pitchFamily="18" charset="0"/>
                                            </a:rPr>
                                            <m:t>𝑖</m:t>
                                          </m:r>
                                        </m:sub>
                                        <m:sup>
                                          <m:r>
                                            <a:rPr lang="en-US" sz="1300" i="1">
                                              <a:latin typeface="Cambria Math" panose="02040503050406030204" pitchFamily="18" charset="0"/>
                                            </a:rPr>
                                            <m:t>𝑛</m:t>
                                          </m:r>
                                        </m:sup>
                                      </m:sSubSup>
                                      <m:r>
                                        <a:rPr lang="en-US" sz="1300" i="1">
                                          <a:latin typeface="Cambria Math" panose="02040503050406030204" pitchFamily="18" charset="0"/>
                                        </a:rPr>
                                        <m:t>||</m:t>
                                      </m:r>
                                    </m:e>
                                    <m:sub>
                                      <m:r>
                                        <a:rPr lang="en-US" sz="1300" i="1">
                                          <a:latin typeface="Cambria Math" panose="02040503050406030204" pitchFamily="18" charset="0"/>
                                        </a:rPr>
                                        <m:t>2</m:t>
                                      </m:r>
                                    </m:sub>
                                    <m:sup>
                                      <m:r>
                                        <a:rPr lang="en-US" sz="1300" i="1">
                                          <a:latin typeface="Cambria Math" panose="02040503050406030204" pitchFamily="18" charset="0"/>
                                        </a:rPr>
                                        <m:t>2</m:t>
                                      </m:r>
                                    </m:sup>
                                  </m:sSubSup>
                                </m:e>
                              </m:nary>
                            </m:e>
                          </m:rad>
                        </m:den>
                      </m:f>
                    </m:oMath>
                  </m:oMathPara>
                </a14:m>
                <a:endParaRPr lang="en-US" sz="1300" dirty="0"/>
              </a:p>
            </p:txBody>
          </p:sp>
        </mc:Choice>
        <mc:Fallback xmlns="">
          <p:sp>
            <p:nvSpPr>
              <p:cNvPr id="15" name="TextBox 14">
                <a:extLst>
                  <a:ext uri="{FF2B5EF4-FFF2-40B4-BE49-F238E27FC236}">
                    <a16:creationId xmlns:a16="http://schemas.microsoft.com/office/drawing/2014/main" id="{FB455B95-730C-4AFF-B20F-40FACB45E6E2}"/>
                  </a:ext>
                </a:extLst>
              </p:cNvPr>
              <p:cNvSpPr txBox="1">
                <a:spLocks noRot="1" noChangeAspect="1" noMove="1" noResize="1" noEditPoints="1" noAdjustHandles="1" noChangeArrowheads="1" noChangeShapeType="1" noTextEdit="1"/>
              </p:cNvSpPr>
              <p:nvPr/>
            </p:nvSpPr>
            <p:spPr>
              <a:xfrm>
                <a:off x="1904194" y="5536449"/>
                <a:ext cx="4274050" cy="935256"/>
              </a:xfrm>
              <a:prstGeom prst="rect">
                <a:avLst/>
              </a:prstGeom>
              <a:blipFill>
                <a:blip r:embed="rId11"/>
                <a:stretch>
                  <a:fillRect/>
                </a:stretch>
              </a:blipFill>
            </p:spPr>
            <p:txBody>
              <a:bodyPr/>
              <a:lstStyle/>
              <a:p>
                <a:r>
                  <a:rPr lang="en-US">
                    <a:noFill/>
                  </a:rPr>
                  <a:t> </a:t>
                </a:r>
              </a:p>
            </p:txBody>
          </p:sp>
        </mc:Fallback>
      </mc:AlternateContent>
    </p:spTree>
    <p:extLst>
      <p:ext uri="{BB962C8B-B14F-4D97-AF65-F5344CB8AC3E}">
        <p14:creationId xmlns:p14="http://schemas.microsoft.com/office/powerpoint/2010/main" val="2887819827"/>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theme/theme1.xml><?xml version="1.0" encoding="utf-8"?>
<a:theme xmlns:a="http://schemas.openxmlformats.org/drawingml/2006/main" name="Sandia_CorpPresentation_Template1">
  <a:themeElements>
    <a:clrScheme name="Sandia Brand">
      <a:dk1>
        <a:sysClr val="windowText" lastClr="000000"/>
      </a:dk1>
      <a:lt1>
        <a:sysClr val="window" lastClr="FFFFFF"/>
      </a:lt1>
      <a:dk2>
        <a:srgbClr val="303030"/>
      </a:dk2>
      <a:lt2>
        <a:srgbClr val="DEDEE0"/>
      </a:lt2>
      <a:accent1>
        <a:srgbClr val="AD0101"/>
      </a:accent1>
      <a:accent2>
        <a:srgbClr val="726056"/>
      </a:accent2>
      <a:accent3>
        <a:srgbClr val="AC956E"/>
      </a:accent3>
      <a:accent4>
        <a:srgbClr val="808DA9"/>
      </a:accent4>
      <a:accent5>
        <a:srgbClr val="103160"/>
      </a:accent5>
      <a:accent6>
        <a:srgbClr val="730E00"/>
      </a:accent6>
      <a:hlink>
        <a:srgbClr val="37A6D2"/>
      </a:hlink>
      <a:folHlink>
        <a:srgbClr val="B71A22"/>
      </a:folHlink>
    </a:clrScheme>
    <a:fontScheme name="Default Design">
      <a:majorFont>
        <a:latin typeface="Arial"/>
        <a:ea typeface=""/>
        <a:cs typeface=""/>
      </a:majorFont>
      <a:minorFont>
        <a:latin typeface="Arial"/>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extraClrScheme>
      <a:clrScheme name="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
      <a:clrScheme name="Default Design 2">
        <a:dk1>
          <a:srgbClr val="000000"/>
        </a:dk1>
        <a:lt1>
          <a:srgbClr val="FFFFFF"/>
        </a:lt1>
        <a:dk2>
          <a:srgbClr val="000000"/>
        </a:dk2>
        <a:lt2>
          <a:srgbClr val="969696"/>
        </a:lt2>
        <a:accent1>
          <a:srgbClr val="FBDF53"/>
        </a:accent1>
        <a:accent2>
          <a:srgbClr val="FF9966"/>
        </a:accent2>
        <a:accent3>
          <a:srgbClr val="FFFFFF"/>
        </a:accent3>
        <a:accent4>
          <a:srgbClr val="000000"/>
        </a:accent4>
        <a:accent5>
          <a:srgbClr val="FDECB3"/>
        </a:accent5>
        <a:accent6>
          <a:srgbClr val="E78A5C"/>
        </a:accent6>
        <a:hlink>
          <a:srgbClr val="CC3300"/>
        </a:hlink>
        <a:folHlink>
          <a:srgbClr val="996600"/>
        </a:folHlink>
      </a:clrScheme>
      <a:clrMap bg1="lt1" tx1="dk1" bg2="lt2" tx2="dk2" accent1="accent1" accent2="accent2" accent3="accent3" accent4="accent4" accent5="accent5" accent6="accent6" hlink="hlink" folHlink="folHlink"/>
    </a:extraClrScheme>
    <a:extraClrScheme>
      <a:clrScheme name="Default Design 3">
        <a:dk1>
          <a:srgbClr val="000000"/>
        </a:dk1>
        <a:lt1>
          <a:srgbClr val="FFFFFF"/>
        </a:lt1>
        <a:dk2>
          <a:srgbClr val="000000"/>
        </a:dk2>
        <a:lt2>
          <a:srgbClr val="808080"/>
        </a:lt2>
        <a:accent1>
          <a:srgbClr val="99CCFF"/>
        </a:accent1>
        <a:accent2>
          <a:srgbClr val="CCCCFF"/>
        </a:accent2>
        <a:accent3>
          <a:srgbClr val="FFFFFF"/>
        </a:accent3>
        <a:accent4>
          <a:srgbClr val="000000"/>
        </a:accent4>
        <a:accent5>
          <a:srgbClr val="CAE2FF"/>
        </a:accent5>
        <a:accent6>
          <a:srgbClr val="B9B9E7"/>
        </a:accent6>
        <a:hlink>
          <a:srgbClr val="3333CC"/>
        </a:hlink>
        <a:folHlink>
          <a:srgbClr val="AF67FF"/>
        </a:folHlink>
      </a:clrScheme>
      <a:clrMap bg1="lt1" tx1="dk1" bg2="lt2" tx2="dk2" accent1="accent1" accent2="accent2" accent3="accent3" accent4="accent4" accent5="accent5" accent6="accent6" hlink="hlink" folHlink="folHlink"/>
    </a:extraClrScheme>
    <a:extraClrScheme>
      <a:clrScheme name="Default Design 4">
        <a:dk1>
          <a:srgbClr val="000000"/>
        </a:dk1>
        <a:lt1>
          <a:srgbClr val="DEF6F1"/>
        </a:lt1>
        <a:dk2>
          <a:srgbClr val="000000"/>
        </a:dk2>
        <a:lt2>
          <a:srgbClr val="969696"/>
        </a:lt2>
        <a:accent1>
          <a:srgbClr val="FFFFFF"/>
        </a:accent1>
        <a:accent2>
          <a:srgbClr val="8DC6FF"/>
        </a:accent2>
        <a:accent3>
          <a:srgbClr val="ECFAF7"/>
        </a:accent3>
        <a:accent4>
          <a:srgbClr val="000000"/>
        </a:accent4>
        <a:accent5>
          <a:srgbClr val="FFFFFF"/>
        </a:accent5>
        <a:accent6>
          <a:srgbClr val="7FB3E7"/>
        </a:accent6>
        <a:hlink>
          <a:srgbClr val="0066CC"/>
        </a:hlink>
        <a:folHlink>
          <a:srgbClr val="00A800"/>
        </a:folHlink>
      </a:clrScheme>
      <a:clrMap bg1="lt1" tx1="dk1" bg2="lt2" tx2="dk2" accent1="accent1" accent2="accent2" accent3="accent3" accent4="accent4" accent5="accent5" accent6="accent6" hlink="hlink" folHlink="folHlink"/>
    </a:extraClrScheme>
    <a:extraClrScheme>
      <a:clrScheme name="Default Design 5">
        <a:dk1>
          <a:srgbClr val="000000"/>
        </a:dk1>
        <a:lt1>
          <a:srgbClr val="FFFFD9"/>
        </a:lt1>
        <a:dk2>
          <a:srgbClr val="000000"/>
        </a:dk2>
        <a:lt2>
          <a:srgbClr val="777777"/>
        </a:lt2>
        <a:accent1>
          <a:srgbClr val="FFFFF7"/>
        </a:accent1>
        <a:accent2>
          <a:srgbClr val="33CCCC"/>
        </a:accent2>
        <a:accent3>
          <a:srgbClr val="FFFFE9"/>
        </a:accent3>
        <a:accent4>
          <a:srgbClr val="000000"/>
        </a:accent4>
        <a:accent5>
          <a:srgbClr val="FFFFFA"/>
        </a:accent5>
        <a:accent6>
          <a:srgbClr val="2DB9B9"/>
        </a:accent6>
        <a:hlink>
          <a:srgbClr val="FF5050"/>
        </a:hlink>
        <a:folHlink>
          <a:srgbClr val="FF9900"/>
        </a:folHlink>
      </a:clrScheme>
      <a:clrMap bg1="lt1" tx1="dk1" bg2="lt2" tx2="dk2" accent1="accent1" accent2="accent2" accent3="accent3" accent4="accent4" accent5="accent5" accent6="accent6" hlink="hlink" folHlink="folHlink"/>
    </a:extraClrScheme>
    <a:extraClrScheme>
      <a:clrScheme name="Default Design 6">
        <a:dk1>
          <a:srgbClr val="005A58"/>
        </a:dk1>
        <a:lt1>
          <a:srgbClr val="FFFFFF"/>
        </a:lt1>
        <a:dk2>
          <a:srgbClr val="008080"/>
        </a:dk2>
        <a:lt2>
          <a:srgbClr val="FFFF99"/>
        </a:lt2>
        <a:accent1>
          <a:srgbClr val="006462"/>
        </a:accent1>
        <a:accent2>
          <a:srgbClr val="6D6FC7"/>
        </a:accent2>
        <a:accent3>
          <a:srgbClr val="AAC0C0"/>
        </a:accent3>
        <a:accent4>
          <a:srgbClr val="DADADA"/>
        </a:accent4>
        <a:accent5>
          <a:srgbClr val="AAB8B7"/>
        </a:accent5>
        <a:accent6>
          <a:srgbClr val="6264B4"/>
        </a:accent6>
        <a:hlink>
          <a:srgbClr val="00FFFF"/>
        </a:hlink>
        <a:folHlink>
          <a:srgbClr val="00FF00"/>
        </a:folHlink>
      </a:clrScheme>
      <a:clrMap bg1="dk2" tx1="lt1" bg2="dk1" tx2="lt2" accent1="accent1" accent2="accent2" accent3="accent3" accent4="accent4" accent5="accent5" accent6="accent6" hlink="hlink" folHlink="folHlink"/>
    </a:extraClrScheme>
    <a:extraClrScheme>
      <a:clrScheme name="Default Design 7">
        <a:dk1>
          <a:srgbClr val="5C1F00"/>
        </a:dk1>
        <a:lt1>
          <a:srgbClr val="FFFFFF"/>
        </a:lt1>
        <a:dk2>
          <a:srgbClr val="800000"/>
        </a:dk2>
        <a:lt2>
          <a:srgbClr val="DFD293"/>
        </a:lt2>
        <a:accent1>
          <a:srgbClr val="CC3300"/>
        </a:accent1>
        <a:accent2>
          <a:srgbClr val="BE7960"/>
        </a:accent2>
        <a:accent3>
          <a:srgbClr val="C0AAAA"/>
        </a:accent3>
        <a:accent4>
          <a:srgbClr val="DADADA"/>
        </a:accent4>
        <a:accent5>
          <a:srgbClr val="E2ADAA"/>
        </a:accent5>
        <a:accent6>
          <a:srgbClr val="AC6D56"/>
        </a:accent6>
        <a:hlink>
          <a:srgbClr val="FFFF99"/>
        </a:hlink>
        <a:folHlink>
          <a:srgbClr val="D3A219"/>
        </a:folHlink>
      </a:clrScheme>
      <a:clrMap bg1="dk2" tx1="lt1" bg2="dk1" tx2="lt2" accent1="accent1" accent2="accent2" accent3="accent3" accent4="accent4" accent5="accent5" accent6="accent6" hlink="hlink" folHlink="folHlink"/>
    </a:extraClrScheme>
    <a:extraClrScheme>
      <a:clrScheme name="Default Design 8">
        <a:dk1>
          <a:srgbClr val="003366"/>
        </a:dk1>
        <a:lt1>
          <a:srgbClr val="FFFFFF"/>
        </a:lt1>
        <a:dk2>
          <a:srgbClr val="000099"/>
        </a:dk2>
        <a:lt2>
          <a:srgbClr val="CCFFFF"/>
        </a:lt2>
        <a:accent1>
          <a:srgbClr val="3366CC"/>
        </a:accent1>
        <a:accent2>
          <a:srgbClr val="00B000"/>
        </a:accent2>
        <a:accent3>
          <a:srgbClr val="AAAACA"/>
        </a:accent3>
        <a:accent4>
          <a:srgbClr val="DADADA"/>
        </a:accent4>
        <a:accent5>
          <a:srgbClr val="ADB8E2"/>
        </a:accent5>
        <a:accent6>
          <a:srgbClr val="009F00"/>
        </a:accent6>
        <a:hlink>
          <a:srgbClr val="66CCFF"/>
        </a:hlink>
        <a:folHlink>
          <a:srgbClr val="FFE701"/>
        </a:folHlink>
      </a:clrScheme>
      <a:clrMap bg1="dk2" tx1="lt1" bg2="dk1" tx2="lt2" accent1="accent1" accent2="accent2" accent3="accent3" accent4="accent4" accent5="accent5" accent6="accent6" hlink="hlink" folHlink="folHlink"/>
    </a:extraClrScheme>
    <a:extraClrScheme>
      <a:clrScheme name="Default Design 9">
        <a:dk1>
          <a:srgbClr val="336699"/>
        </a:dk1>
        <a:lt1>
          <a:srgbClr val="FFFFFF"/>
        </a:lt1>
        <a:dk2>
          <a:srgbClr val="000000"/>
        </a:dk2>
        <a:lt2>
          <a:srgbClr val="E3EBF1"/>
        </a:lt2>
        <a:accent1>
          <a:srgbClr val="003399"/>
        </a:accent1>
        <a:accent2>
          <a:srgbClr val="468A4B"/>
        </a:accent2>
        <a:accent3>
          <a:srgbClr val="AAAAAA"/>
        </a:accent3>
        <a:accent4>
          <a:srgbClr val="DADADA"/>
        </a:accent4>
        <a:accent5>
          <a:srgbClr val="AAADCA"/>
        </a:accent5>
        <a:accent6>
          <a:srgbClr val="3F7D43"/>
        </a:accent6>
        <a:hlink>
          <a:srgbClr val="66CCFF"/>
        </a:hlink>
        <a:folHlink>
          <a:srgbClr val="F0E500"/>
        </a:folHlink>
      </a:clrScheme>
      <a:clrMap bg1="dk2" tx1="lt1" bg2="dk1" tx2="lt2" accent1="accent1" accent2="accent2" accent3="accent3" accent4="accent4" accent5="accent5" accent6="accent6" hlink="hlink" folHlink="folHlink"/>
    </a:extraClrScheme>
    <a:extraClrScheme>
      <a:clrScheme name="Default Design 10">
        <a:dk1>
          <a:srgbClr val="777777"/>
        </a:dk1>
        <a:lt1>
          <a:srgbClr val="FFFFFF"/>
        </a:lt1>
        <a:dk2>
          <a:srgbClr val="686B5D"/>
        </a:dk2>
        <a:lt2>
          <a:srgbClr val="D1D1CB"/>
        </a:lt2>
        <a:accent1>
          <a:srgbClr val="909082"/>
        </a:accent1>
        <a:accent2>
          <a:srgbClr val="809EA8"/>
        </a:accent2>
        <a:accent3>
          <a:srgbClr val="B9BAB6"/>
        </a:accent3>
        <a:accent4>
          <a:srgbClr val="DADADA"/>
        </a:accent4>
        <a:accent5>
          <a:srgbClr val="C6C6C1"/>
        </a:accent5>
        <a:accent6>
          <a:srgbClr val="738F98"/>
        </a:accent6>
        <a:hlink>
          <a:srgbClr val="FFCC66"/>
        </a:hlink>
        <a:folHlink>
          <a:srgbClr val="E9DCB9"/>
        </a:folHlink>
      </a:clrScheme>
      <a:clrMap bg1="dk2" tx1="lt1" bg2="dk1" tx2="lt2" accent1="accent1" accent2="accent2" accent3="accent3" accent4="accent4" accent5="accent5" accent6="accent6" hlink="hlink" folHlink="folHlink"/>
    </a:extraClrScheme>
    <a:extraClrScheme>
      <a:clrScheme name="Default Design 11">
        <a:dk1>
          <a:srgbClr val="3E3E5C"/>
        </a:dk1>
        <a:lt1>
          <a:srgbClr val="FFFFFF"/>
        </a:lt1>
        <a:dk2>
          <a:srgbClr val="666699"/>
        </a:dk2>
        <a:lt2>
          <a:srgbClr val="FFFFFF"/>
        </a:lt2>
        <a:accent1>
          <a:srgbClr val="60597B"/>
        </a:accent1>
        <a:accent2>
          <a:srgbClr val="6666FF"/>
        </a:accent2>
        <a:accent3>
          <a:srgbClr val="B8B8CA"/>
        </a:accent3>
        <a:accent4>
          <a:srgbClr val="DADADA"/>
        </a:accent4>
        <a:accent5>
          <a:srgbClr val="B6B5BF"/>
        </a:accent5>
        <a:accent6>
          <a:srgbClr val="5C5CE7"/>
        </a:accent6>
        <a:hlink>
          <a:srgbClr val="99CCFF"/>
        </a:hlink>
        <a:folHlink>
          <a:srgbClr val="FFFF99"/>
        </a:folHlink>
      </a:clrScheme>
      <a:clrMap bg1="dk2" tx1="lt1" bg2="dk1" tx2="lt2" accent1="accent1" accent2="accent2" accent3="accent3" accent4="accent4" accent5="accent5" accent6="accent6" hlink="hlink" folHlink="folHlink"/>
    </a:extraClrScheme>
    <a:extraClrScheme>
      <a:clrScheme name="Default Design 12">
        <a:dk1>
          <a:srgbClr val="2D2015"/>
        </a:dk1>
        <a:lt1>
          <a:srgbClr val="FFFFFF"/>
        </a:lt1>
        <a:dk2>
          <a:srgbClr val="523E26"/>
        </a:dk2>
        <a:lt2>
          <a:srgbClr val="DFC08D"/>
        </a:lt2>
        <a:accent1>
          <a:srgbClr val="8C7B70"/>
        </a:accent1>
        <a:accent2>
          <a:srgbClr val="8F5F2F"/>
        </a:accent2>
        <a:accent3>
          <a:srgbClr val="B3AFAC"/>
        </a:accent3>
        <a:accent4>
          <a:srgbClr val="DADADA"/>
        </a:accent4>
        <a:accent5>
          <a:srgbClr val="C5BFBB"/>
        </a:accent5>
        <a:accent6>
          <a:srgbClr val="81552A"/>
        </a:accent6>
        <a:hlink>
          <a:srgbClr val="CCB400"/>
        </a:hlink>
        <a:folHlink>
          <a:srgbClr val="8C9EA0"/>
        </a:folHlink>
      </a:clrScheme>
      <a:clrMap bg1="dk2" tx1="lt1" bg2="dk1" tx2="lt2" accent1="accent1" accent2="accent2" accent3="accent3" accent4="accent4" accent5="accent5" accent6="accent6" hlink="hlink" folHlink="folHlink"/>
    </a:extraClrScheme>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docProps/app.xml><?xml version="1.0" encoding="utf-8"?>
<Properties xmlns="http://schemas.openxmlformats.org/officeDocument/2006/extended-properties" xmlns:vt="http://schemas.openxmlformats.org/officeDocument/2006/docPropsVTypes">
  <Template>Sandia_CorpPresentation_Template1.thmx</Template>
  <TotalTime>11917</TotalTime>
  <Words>12254</Words>
  <Application>Microsoft Office PowerPoint</Application>
  <PresentationFormat>On-screen Show (4:3)</PresentationFormat>
  <Paragraphs>1974</Paragraphs>
  <Slides>132</Slides>
  <Notes>116</Notes>
  <HiddenSlides>0</HiddenSlides>
  <MMClips>15</MMClips>
  <ScaleCrop>false</ScaleCrop>
  <HeadingPairs>
    <vt:vector size="8" baseType="variant">
      <vt:variant>
        <vt:lpstr>Fonts Used</vt:lpstr>
      </vt:variant>
      <vt:variant>
        <vt:i4>10</vt:i4>
      </vt:variant>
      <vt:variant>
        <vt:lpstr>Theme</vt:lpstr>
      </vt:variant>
      <vt:variant>
        <vt:i4>1</vt:i4>
      </vt:variant>
      <vt:variant>
        <vt:lpstr>Embedded OLE Servers</vt:lpstr>
      </vt:variant>
      <vt:variant>
        <vt:i4>0</vt:i4>
      </vt:variant>
      <vt:variant>
        <vt:lpstr>Slide Titles</vt:lpstr>
      </vt:variant>
      <vt:variant>
        <vt:i4>132</vt:i4>
      </vt:variant>
    </vt:vector>
  </HeadingPairs>
  <TitlesOfParts>
    <vt:vector size="143" baseType="lpstr">
      <vt:lpstr>Arial</vt:lpstr>
      <vt:lpstr>Calibiri</vt:lpstr>
      <vt:lpstr>Calibri</vt:lpstr>
      <vt:lpstr>Cambria Math</vt:lpstr>
      <vt:lpstr>CMMI8</vt:lpstr>
      <vt:lpstr>Courier New</vt:lpstr>
      <vt:lpstr>NimbusRomNo9L-Regu</vt:lpstr>
      <vt:lpstr>Symbol</vt:lpstr>
      <vt:lpstr>Times</vt:lpstr>
      <vt:lpstr>Wingdings</vt:lpstr>
      <vt:lpstr>Sandia_CorpPresentation_Template1</vt:lpstr>
      <vt:lpstr>The Schwarz alternating method as a means for concurrent multi-scale coupling of conventional and data-driven models</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Cuboid Problem: Schwarz Error </vt:lpstr>
      <vt:lpstr>PowerPoint Presentation</vt:lpstr>
      <vt:lpstr>PowerPoint Presentation</vt:lpstr>
      <vt:lpstr>PowerPoint Presentation</vt:lpstr>
      <vt:lpstr>PowerPoint Presentation</vt:lpstr>
      <vt:lpstr>PowerPoint Presentation</vt:lpstr>
      <vt:lpstr>PowerPoint Presentation</vt:lpstr>
      <vt:lpstr>Quasistatic Example #3: Laser Weld</vt:lpstr>
      <vt:lpstr>Laser Weld: Strong Scalability of Parallel Schwarz with DTK</vt:lpstr>
      <vt:lpstr>Quasistatic Example #4: Tensile Bar</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Projection-Based Model Order Reduction via the POD/Galerkin Method</vt:lpstr>
      <vt:lpstr>Schwarz Extensions to FOM-ROM and ROM-ROM Couplings</vt:lpstr>
      <vt:lpstr>PowerPoint Presentation</vt:lpstr>
      <vt:lpstr>Numerical Example: 1D Dynamic Wave Propagation Problem</vt:lpstr>
      <vt:lpstr>Numerical Example: 1D Dynamic Wave Propagation Problem</vt:lpstr>
      <vt:lpstr>Numerical Example: Reproductive Results </vt:lpstr>
      <vt:lpstr>Numerical Example: Reproductive Results </vt:lpstr>
      <vt:lpstr>PowerPoint Presentation</vt:lpstr>
      <vt:lpstr>Numerical Example: Predictive Results </vt:lpstr>
      <vt:lpstr>Numerical Example: Predictive Results </vt:lpstr>
      <vt:lpstr>Numerical Example: Predictive Results </vt:lpstr>
      <vt:lpstr>PowerPoint Presentation</vt:lpstr>
      <vt:lpstr>Ongoing &amp; Future Work</vt:lpstr>
      <vt:lpstr>PowerPoint Presentation</vt:lpstr>
      <vt:lpstr>Careers at Sandia National Labs </vt:lpstr>
      <vt:lpstr>Careers at Sandia National Labs </vt:lpstr>
      <vt:lpstr>Careers at Sandia National Labs </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Appendix. Foulk’s Singular Bar</vt:lpstr>
      <vt:lpstr>Appendix. Singular Bar and Schwarz Variants</vt:lpstr>
      <vt:lpstr>Appendix. Multiscale Modeling of Localization</vt:lpstr>
      <vt:lpstr>Appendix.  Parallelization via DTK: Weak Scaling on Cubes Problem</vt:lpstr>
      <vt:lpstr>Appendix.  Parallelization via DTK: Strong Scaling on Cubes Problem</vt:lpstr>
      <vt:lpstr>PowerPoint Presentation</vt:lpstr>
      <vt:lpstr>PowerPoint Presentation</vt:lpstr>
      <vt:lpstr>PowerPoint Presentation</vt:lpstr>
      <vt:lpstr>PowerPoint Presentation</vt:lpstr>
      <vt:lpstr>Appendix.  Tensile Bar</vt:lpstr>
      <vt:lpstr>Appendix.  Tensile Bar: Meso-Macroscale Coupling</vt:lpstr>
      <vt:lpstr>Appendix.  Tensile Bar: Results</vt:lpstr>
      <vt:lpstr>PowerPoint Presentation</vt:lpstr>
      <vt:lpstr>PowerPoint Presentation</vt:lpstr>
      <vt:lpstr>PowerPoint Presentation</vt:lpstr>
      <vt:lpstr>Appendix.  Sierra/SM: Dynamic Schwarz Coupling</vt:lpstr>
      <vt:lpstr>Appendix.  Sierra/SM: Dynamic Schwarz Coupling</vt:lpstr>
      <vt:lpstr>Appendix.  Sierra/SM: Dynamic Schwarz Coupling</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Appendix.  Numerical Example: 1D Dynamic Wave Propagation Problem</vt:lpstr>
    </vt:vector>
  </TitlesOfParts>
  <Company>Sandia National Labs</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Slide 1</dc:title>
  <dc:creator>Vittitow, Michael P</dc:creator>
  <cp:lastModifiedBy>Tezaur, Irina</cp:lastModifiedBy>
  <cp:revision>766</cp:revision>
  <cp:lastPrinted>2015-07-21T17:54:29Z</cp:lastPrinted>
  <dcterms:created xsi:type="dcterms:W3CDTF">2011-10-03T16:15:05Z</dcterms:created>
  <dcterms:modified xsi:type="dcterms:W3CDTF">2023-02-02T19:55:16Z</dcterms:modified>
</cp:coreProperties>
</file>