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handoutMasterIdLst>
    <p:handoutMasterId r:id="rId3"/>
  </p:handoutMasterIdLst>
  <p:sldIdLst>
    <p:sldId id="258" r:id="rId2"/>
  </p:sldIdLst>
  <p:sldSz cx="27432000" cy="36576000"/>
  <p:notesSz cx="6858000" cy="9144000"/>
  <p:defaultTextStyle>
    <a:defPPr>
      <a:defRPr lang="en-US"/>
    </a:defPPr>
    <a:lvl1pPr marL="0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59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18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477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636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795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6954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114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273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96" userDrawn="1">
          <p15:clr>
            <a:srgbClr val="A4A3A4"/>
          </p15:clr>
        </p15:guide>
        <p15:guide id="2" pos="86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D9"/>
    <a:srgbClr val="DFF3F9"/>
    <a:srgbClr val="21748B"/>
    <a:srgbClr val="4E8DD2"/>
    <a:srgbClr val="0A1943"/>
    <a:srgbClr val="00A9D7"/>
    <a:srgbClr val="6ACEE8"/>
    <a:srgbClr val="92D050"/>
    <a:srgbClr val="708AAF"/>
    <a:srgbClr val="E291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48" autoAdjust="0"/>
    <p:restoredTop sz="94633"/>
  </p:normalViewPr>
  <p:slideViewPr>
    <p:cSldViewPr snapToGrid="0" snapToObjects="1">
      <p:cViewPr varScale="1">
        <p:scale>
          <a:sx n="25" d="100"/>
          <a:sy n="25" d="100"/>
        </p:scale>
        <p:origin x="2790" y="36"/>
      </p:cViewPr>
      <p:guideLst>
        <p:guide orient="horz" pos="11496"/>
        <p:guide pos="86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0" d="100"/>
          <a:sy n="150" d="100"/>
        </p:scale>
        <p:origin x="423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A8635-719F-B94C-A0BB-D77C10F788F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ED7F8-C41B-E14C-BE82-FE1DCA59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4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3099233"/>
            <a:ext cx="23660100" cy="1414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9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0"/>
            <a:ext cx="27431969" cy="3306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3099233"/>
            <a:ext cx="23660100" cy="1414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0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0"/>
            <a:ext cx="27431969" cy="3306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3099233"/>
            <a:ext cx="23660100" cy="1414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1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0"/>
            <a:ext cx="27431961" cy="3306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3099233"/>
            <a:ext cx="23660100" cy="1414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32000" cy="3306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3099233"/>
            <a:ext cx="23660100" cy="1414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32000" cy="3306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3099233"/>
            <a:ext cx="23660100" cy="1414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27431994" cy="3306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3099233"/>
            <a:ext cx="23660100" cy="1414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4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27431994" cy="3306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3099233"/>
            <a:ext cx="23660100" cy="1414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5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27431986" cy="3306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3099233"/>
            <a:ext cx="23660100" cy="1414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6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27431986" cy="3306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3099233"/>
            <a:ext cx="23660100" cy="1414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7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27431977" cy="3306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3099233"/>
            <a:ext cx="23660100" cy="1414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8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27431977" cy="3306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3099233"/>
            <a:ext cx="23660100" cy="1414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32000" cy="36576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031076"/>
            <a:ext cx="27432000" cy="1371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6850" y="35739091"/>
            <a:ext cx="9258300" cy="7939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833" y="34655543"/>
            <a:ext cx="2237865" cy="861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4" y="34685033"/>
            <a:ext cx="1366815" cy="343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5" y="35238452"/>
            <a:ext cx="1268398" cy="36783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116671" y="34541012"/>
            <a:ext cx="474726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This work was supported by the Laboratory Directed Research and Development program at Sandia National Laboratories, 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a </a:t>
            </a:r>
            <a:r>
              <a:rPr lang="en-US" sz="1100" b="0" i="0" kern="1200" dirty="0" err="1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multimission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</a:p>
          <a:p>
            <a:r>
              <a:rPr lang="en-US" sz="11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SAND2022-16820</a:t>
            </a:r>
            <a:endParaRPr lang="en-US" sz="1100" dirty="0">
              <a:latin typeface="+mj-lt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8696596"/>
            <a:ext cx="27432000" cy="5695541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  <a:alpha val="26000"/>
                </a:scheme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1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defTabSz="2743200" rtl="0" eaLnBrk="1" latinLnBrk="0" hangingPunct="1">
        <a:lnSpc>
          <a:spcPct val="90000"/>
        </a:lnSpc>
        <a:spcBef>
          <a:spcPct val="0"/>
        </a:spcBef>
        <a:buNone/>
        <a:defRPr sz="8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Garamond" charset="0"/>
          <a:ea typeface="Garamond" charset="0"/>
          <a:cs typeface="Garamond" charset="0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Garamond" charset="0"/>
          <a:ea typeface="Garamond" charset="0"/>
          <a:cs typeface="Garamond" charset="0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Garamond" charset="0"/>
          <a:ea typeface="Garamond" charset="0"/>
          <a:cs typeface="Garamond" charset="0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Garamond" charset="0"/>
          <a:ea typeface="Garamond" charset="0"/>
          <a:cs typeface="Garamond" charset="0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Garamond" charset="0"/>
          <a:ea typeface="Garamond" charset="0"/>
          <a:cs typeface="Garamond" charset="0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emf"/><Relationship Id="rId3" Type="http://schemas.openxmlformats.org/officeDocument/2006/relationships/image" Target="../media/image17.png"/><Relationship Id="rId21" Type="http://schemas.openxmlformats.org/officeDocument/2006/relationships/image" Target="../media/image35.emf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jpe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0C312310-146A-4474-9019-442E99EE3958}"/>
              </a:ext>
            </a:extLst>
          </p:cNvPr>
          <p:cNvSpPr/>
          <p:nvPr/>
        </p:nvSpPr>
        <p:spPr>
          <a:xfrm>
            <a:off x="12644854" y="10153015"/>
            <a:ext cx="9656662" cy="914235"/>
          </a:xfrm>
          <a:prstGeom prst="rect">
            <a:avLst/>
          </a:prstGeom>
          <a:solidFill>
            <a:srgbClr val="21748B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0CF5DE-73E7-4F24-8C51-D1AE3128E989}"/>
              </a:ext>
            </a:extLst>
          </p:cNvPr>
          <p:cNvSpPr/>
          <p:nvPr/>
        </p:nvSpPr>
        <p:spPr>
          <a:xfrm>
            <a:off x="41869" y="27571693"/>
            <a:ext cx="27340560" cy="6939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F06A3DBC-9742-4245-BCEF-F5C87D748E41}"/>
              </a:ext>
            </a:extLst>
          </p:cNvPr>
          <p:cNvSpPr/>
          <p:nvPr/>
        </p:nvSpPr>
        <p:spPr>
          <a:xfrm>
            <a:off x="12752045" y="32661485"/>
            <a:ext cx="9511092" cy="1659967"/>
          </a:xfrm>
          <a:prstGeom prst="rect">
            <a:avLst/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D54FB47A-026F-41A6-A239-64100C5602C4}"/>
              </a:ext>
            </a:extLst>
          </p:cNvPr>
          <p:cNvSpPr/>
          <p:nvPr/>
        </p:nvSpPr>
        <p:spPr>
          <a:xfrm>
            <a:off x="471006" y="21523712"/>
            <a:ext cx="12037985" cy="1028635"/>
          </a:xfrm>
          <a:prstGeom prst="rightArrow">
            <a:avLst>
              <a:gd name="adj1" fmla="val 50000"/>
              <a:gd name="adj2" fmla="val 88159"/>
            </a:avLst>
          </a:prstGeom>
          <a:solidFill>
            <a:srgbClr val="00AC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117A86C-743D-41D1-B7BA-36B9D150FE45}"/>
              </a:ext>
            </a:extLst>
          </p:cNvPr>
          <p:cNvSpPr/>
          <p:nvPr/>
        </p:nvSpPr>
        <p:spPr>
          <a:xfrm>
            <a:off x="12701476" y="23903162"/>
            <a:ext cx="9550240" cy="1367197"/>
          </a:xfrm>
          <a:prstGeom prst="rect">
            <a:avLst/>
          </a:prstGeom>
          <a:solidFill>
            <a:srgbClr val="E2918B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buClr>
                <a:srgbClr val="029EBE"/>
              </a:buClr>
            </a:pPr>
            <a:endParaRPr lang="en-US" sz="2000" dirty="0">
              <a:solidFill>
                <a:srgbClr val="3242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17C2CE1-5B2B-4F2D-A5C2-1EFF868F3BC6}"/>
              </a:ext>
            </a:extLst>
          </p:cNvPr>
          <p:cNvSpPr/>
          <p:nvPr/>
        </p:nvSpPr>
        <p:spPr>
          <a:xfrm>
            <a:off x="12666200" y="16138184"/>
            <a:ext cx="13646120" cy="1123297"/>
          </a:xfrm>
          <a:prstGeom prst="rect">
            <a:avLst/>
          </a:prstGeom>
          <a:solidFill>
            <a:srgbClr val="708AA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F70393E-EA58-4062-A57B-CB6263FBE80A}"/>
              </a:ext>
            </a:extLst>
          </p:cNvPr>
          <p:cNvSpPr/>
          <p:nvPr/>
        </p:nvSpPr>
        <p:spPr>
          <a:xfrm>
            <a:off x="12601292" y="8239545"/>
            <a:ext cx="9093605" cy="891290"/>
          </a:xfrm>
          <a:prstGeom prst="rect">
            <a:avLst/>
          </a:prstGeom>
          <a:solidFill>
            <a:srgbClr val="21748B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CCF6458-64B1-A83E-A082-A8D9E6221EFE}"/>
              </a:ext>
            </a:extLst>
          </p:cNvPr>
          <p:cNvSpPr/>
          <p:nvPr/>
        </p:nvSpPr>
        <p:spPr>
          <a:xfrm>
            <a:off x="12745726" y="28695582"/>
            <a:ext cx="9870434" cy="2223583"/>
          </a:xfrm>
          <a:prstGeom prst="rect">
            <a:avLst/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5A534A4-DA0E-0C42-AE3A-646CA7F10FC8}"/>
              </a:ext>
            </a:extLst>
          </p:cNvPr>
          <p:cNvSpPr/>
          <p:nvPr/>
        </p:nvSpPr>
        <p:spPr>
          <a:xfrm>
            <a:off x="12648550" y="13448439"/>
            <a:ext cx="13552151" cy="1384995"/>
          </a:xfrm>
          <a:prstGeom prst="rect">
            <a:avLst/>
          </a:prstGeom>
          <a:solidFill>
            <a:srgbClr val="708AA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D618C1-6DB6-6A2C-DD20-28C30542C32B}"/>
              </a:ext>
            </a:extLst>
          </p:cNvPr>
          <p:cNvSpPr txBox="1"/>
          <p:nvPr/>
        </p:nvSpPr>
        <p:spPr>
          <a:xfrm>
            <a:off x="346194" y="5494835"/>
            <a:ext cx="3608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28328"/>
            <a:r>
              <a:rPr lang="en-US" sz="4800" dirty="0">
                <a:solidFill>
                  <a:srgbClr val="00ACD9"/>
                </a:solidFill>
                <a:latin typeface="Exo 2 Semi Bold" panose="00000700000000000000" pitchFamily="2" charset="0"/>
              </a:rPr>
              <a:t>OVERVIEW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11C35D2-37BA-44D8-9E10-C09730607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3" t="4583" r="80382" b="6897"/>
          <a:stretch/>
        </p:blipFill>
        <p:spPr>
          <a:xfrm>
            <a:off x="41869" y="2644567"/>
            <a:ext cx="2602316" cy="232933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A258358-B6E1-FB85-6D7B-4F790BAD8AB3}"/>
              </a:ext>
            </a:extLst>
          </p:cNvPr>
          <p:cNvSpPr txBox="1"/>
          <p:nvPr/>
        </p:nvSpPr>
        <p:spPr>
          <a:xfrm>
            <a:off x="3954473" y="5080371"/>
            <a:ext cx="23203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28328"/>
            <a:r>
              <a:rPr lang="en-US" sz="3600" dirty="0">
                <a:solidFill>
                  <a:prstClr val="black"/>
                </a:solidFill>
                <a:latin typeface="Calibri"/>
              </a:rPr>
              <a:t>CLDERA will develop new methods to confidently attribute climate impacts to localized sources using a novel pathways approach built upon discovering and representing evolving chains of physical processes. CLDERA aims to improve climate risk assessments and decision-making through its transformation in approaches for climate attribution</a:t>
            </a:r>
            <a:r>
              <a:rPr lang="en-US" sz="3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634ECF-E51D-717D-4F31-51735D33782A}"/>
              </a:ext>
            </a:extLst>
          </p:cNvPr>
          <p:cNvSpPr/>
          <p:nvPr/>
        </p:nvSpPr>
        <p:spPr>
          <a:xfrm>
            <a:off x="532754" y="11784281"/>
            <a:ext cx="117381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28328"/>
            <a:r>
              <a:rPr lang="en-US" sz="2800" dirty="0">
                <a:latin typeface="Calibri"/>
              </a:rPr>
              <a:t>Combine evidence from multiple nodes in the pathway to strengthen connection between source and impact.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94AEFF0-81A2-6734-8AD9-344271E6E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752" y="12714605"/>
            <a:ext cx="9419073" cy="72028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F5FDE0-A126-1D79-4452-6F6477B97679}"/>
              </a:ext>
            </a:extLst>
          </p:cNvPr>
          <p:cNvSpPr txBox="1"/>
          <p:nvPr/>
        </p:nvSpPr>
        <p:spPr>
          <a:xfrm>
            <a:off x="2866239" y="4111905"/>
            <a:ext cx="18098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Leadership Team: Diana Bull, Kara Peterson, Laura </a:t>
            </a:r>
            <a:r>
              <a:rPr lang="en-US" sz="3200" dirty="0" err="1"/>
              <a:t>Swiler</a:t>
            </a:r>
            <a:r>
              <a:rPr lang="en-US" sz="3200" dirty="0"/>
              <a:t>, Lyndsay Shand, Irina </a:t>
            </a:r>
            <a:r>
              <a:rPr lang="en-US" sz="3200" dirty="0" err="1"/>
              <a:t>Tezaur</a:t>
            </a:r>
            <a:endParaRPr lang="en-US" sz="3200" dirty="0"/>
          </a:p>
        </p:txBody>
      </p:sp>
      <p:pic>
        <p:nvPicPr>
          <p:cNvPr id="46" name="Picture 10" descr="Columbia University logo Stock Photo - Alamy">
            <a:extLst>
              <a:ext uri="{FF2B5EF4-FFF2-40B4-BE49-F238E27FC236}">
                <a16:creationId xmlns:a16="http://schemas.microsoft.com/office/drawing/2014/main" id="{74F26220-E6F9-B77F-B21F-1DE6B8E9E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4" b="35623"/>
          <a:stretch/>
        </p:blipFill>
        <p:spPr bwMode="auto">
          <a:xfrm>
            <a:off x="20291080" y="34670814"/>
            <a:ext cx="3142203" cy="96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8" descr="Downloads | University Brand Guide | Texas A&amp;M University">
            <a:extLst>
              <a:ext uri="{FF2B5EF4-FFF2-40B4-BE49-F238E27FC236}">
                <a16:creationId xmlns:a16="http://schemas.microsoft.com/office/drawing/2014/main" id="{75AB0D2D-D742-2D5D-B4DD-8F5F116B1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0"/>
          <a:stretch/>
        </p:blipFill>
        <p:spPr bwMode="auto">
          <a:xfrm>
            <a:off x="12604679" y="34601393"/>
            <a:ext cx="1073595" cy="11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 descr="University logo and wordmark – Office of Strategic Marketing and Branding">
            <a:extLst>
              <a:ext uri="{FF2B5EF4-FFF2-40B4-BE49-F238E27FC236}">
                <a16:creationId xmlns:a16="http://schemas.microsoft.com/office/drawing/2014/main" id="{C702F5A9-65C9-F3CF-7228-ACA953721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910" y="34617464"/>
            <a:ext cx="2576161" cy="11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2" descr="University of Michigan logo and symbol, meaning, history, PNG">
            <a:extLst>
              <a:ext uri="{FF2B5EF4-FFF2-40B4-BE49-F238E27FC236}">
                <a16:creationId xmlns:a16="http://schemas.microsoft.com/office/drawing/2014/main" id="{A857009C-9D05-A76C-E58A-890AD59CD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7" b="18122"/>
          <a:stretch/>
        </p:blipFill>
        <p:spPr bwMode="auto">
          <a:xfrm>
            <a:off x="14025201" y="34682203"/>
            <a:ext cx="2934507" cy="100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Freeform 52">
            <a:extLst>
              <a:ext uri="{FF2B5EF4-FFF2-40B4-BE49-F238E27FC236}">
                <a16:creationId xmlns:a16="http://schemas.microsoft.com/office/drawing/2014/main" id="{7F19F1DF-C6C5-1783-1840-144F0866D62B}"/>
              </a:ext>
            </a:extLst>
          </p:cNvPr>
          <p:cNvSpPr/>
          <p:nvPr/>
        </p:nvSpPr>
        <p:spPr>
          <a:xfrm>
            <a:off x="12622992" y="12286057"/>
            <a:ext cx="14437493" cy="1005840"/>
          </a:xfrm>
          <a:custGeom>
            <a:avLst/>
            <a:gdLst>
              <a:gd name="connsiteX0" fmla="*/ 0 w 2444334"/>
              <a:gd name="connsiteY0" fmla="*/ 0 h 488866"/>
              <a:gd name="connsiteX1" fmla="*/ 2444334 w 2444334"/>
              <a:gd name="connsiteY1" fmla="*/ 0 h 488866"/>
              <a:gd name="connsiteX2" fmla="*/ 2444334 w 2444334"/>
              <a:gd name="connsiteY2" fmla="*/ 488866 h 488866"/>
              <a:gd name="connsiteX3" fmla="*/ 0 w 2444334"/>
              <a:gd name="connsiteY3" fmla="*/ 488866 h 488866"/>
              <a:gd name="connsiteX4" fmla="*/ 0 w 2444334"/>
              <a:gd name="connsiteY4" fmla="*/ 0 h 48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334" h="488866">
                <a:moveTo>
                  <a:pt x="0" y="0"/>
                </a:moveTo>
                <a:lnTo>
                  <a:pt x="2444334" y="0"/>
                </a:lnTo>
                <a:lnTo>
                  <a:pt x="2444334" y="488866"/>
                </a:lnTo>
                <a:lnTo>
                  <a:pt x="0" y="488866"/>
                </a:lnTo>
                <a:lnTo>
                  <a:pt x="0" y="0"/>
                </a:lnTo>
                <a:close/>
              </a:path>
            </a:pathLst>
          </a:custGeom>
          <a:solidFill>
            <a:srgbClr val="708AAF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Semi Bold" panose="00000700000000000000" pitchFamily="2" charset="0"/>
              </a:rPr>
              <a:t>Simulated Pathways</a:t>
            </a: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36711E0D-F0E9-D7A7-A294-B0997F321FEB}"/>
              </a:ext>
            </a:extLst>
          </p:cNvPr>
          <p:cNvSpPr/>
          <p:nvPr/>
        </p:nvSpPr>
        <p:spPr>
          <a:xfrm>
            <a:off x="12717854" y="27481446"/>
            <a:ext cx="14397716" cy="1005840"/>
          </a:xfrm>
          <a:custGeom>
            <a:avLst/>
            <a:gdLst>
              <a:gd name="connsiteX0" fmla="*/ 0 w 2557580"/>
              <a:gd name="connsiteY0" fmla="*/ 0 h 488866"/>
              <a:gd name="connsiteX1" fmla="*/ 2557580 w 2557580"/>
              <a:gd name="connsiteY1" fmla="*/ 0 h 488866"/>
              <a:gd name="connsiteX2" fmla="*/ 2557580 w 2557580"/>
              <a:gd name="connsiteY2" fmla="*/ 488866 h 488866"/>
              <a:gd name="connsiteX3" fmla="*/ 0 w 2557580"/>
              <a:gd name="connsiteY3" fmla="*/ 488866 h 488866"/>
              <a:gd name="connsiteX4" fmla="*/ 0 w 2557580"/>
              <a:gd name="connsiteY4" fmla="*/ 0 h 48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580" h="488866">
                <a:moveTo>
                  <a:pt x="0" y="0"/>
                </a:moveTo>
                <a:lnTo>
                  <a:pt x="2557580" y="0"/>
                </a:lnTo>
                <a:lnTo>
                  <a:pt x="2557580" y="488866"/>
                </a:lnTo>
                <a:lnTo>
                  <a:pt x="0" y="488866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Semi Bold" panose="00000700000000000000" pitchFamily="2" charset="0"/>
              </a:rPr>
              <a:t>Attribution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5BF25797-3AF5-1D60-A36F-4274347912EA}"/>
              </a:ext>
            </a:extLst>
          </p:cNvPr>
          <p:cNvSpPr/>
          <p:nvPr/>
        </p:nvSpPr>
        <p:spPr>
          <a:xfrm>
            <a:off x="12678011" y="18611324"/>
            <a:ext cx="14382474" cy="1005840"/>
          </a:xfrm>
          <a:custGeom>
            <a:avLst/>
            <a:gdLst>
              <a:gd name="connsiteX0" fmla="*/ 0 w 2715361"/>
              <a:gd name="connsiteY0" fmla="*/ 0 h 488866"/>
              <a:gd name="connsiteX1" fmla="*/ 2715361 w 2715361"/>
              <a:gd name="connsiteY1" fmla="*/ 0 h 488866"/>
              <a:gd name="connsiteX2" fmla="*/ 2715361 w 2715361"/>
              <a:gd name="connsiteY2" fmla="*/ 488866 h 488866"/>
              <a:gd name="connsiteX3" fmla="*/ 0 w 2715361"/>
              <a:gd name="connsiteY3" fmla="*/ 488866 h 488866"/>
              <a:gd name="connsiteX4" fmla="*/ 0 w 2715361"/>
              <a:gd name="connsiteY4" fmla="*/ 0 h 48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361" h="488866">
                <a:moveTo>
                  <a:pt x="0" y="0"/>
                </a:moveTo>
                <a:lnTo>
                  <a:pt x="2715361" y="0"/>
                </a:lnTo>
                <a:lnTo>
                  <a:pt x="2715361" y="488866"/>
                </a:lnTo>
                <a:lnTo>
                  <a:pt x="0" y="488866"/>
                </a:lnTo>
                <a:lnTo>
                  <a:pt x="0" y="0"/>
                </a:lnTo>
                <a:close/>
              </a:path>
            </a:pathLst>
          </a:custGeom>
          <a:solidFill>
            <a:srgbClr val="E2918B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Semi Bold" panose="00000700000000000000" pitchFamily="2" charset="0"/>
              </a:rPr>
              <a:t>Observed Pathways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B605356-8208-F916-1429-0CB41254F6B2}"/>
              </a:ext>
            </a:extLst>
          </p:cNvPr>
          <p:cNvSpPr/>
          <p:nvPr/>
        </p:nvSpPr>
        <p:spPr>
          <a:xfrm>
            <a:off x="12644854" y="13394156"/>
            <a:ext cx="87299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5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Random Forest Regression (RFR):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Generate feature pathway networks using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multi-variate RFR (full pairwise analysis of input features).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283512C-24A0-33B6-642F-1F53850918D2}"/>
              </a:ext>
            </a:extLst>
          </p:cNvPr>
          <p:cNvSpPr/>
          <p:nvPr/>
        </p:nvSpPr>
        <p:spPr>
          <a:xfrm>
            <a:off x="12652807" y="14960673"/>
            <a:ext cx="86335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1400"/>
              </a:spcBef>
              <a:buClr>
                <a:srgbClr val="029EBE"/>
              </a:buClr>
              <a:defRPr/>
            </a:pP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Profiling: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Dynamically trace pathways through the E3SM software as the software executes (in-situ).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07E9375-66A0-E0DF-98ED-A9E227F851D4}"/>
              </a:ext>
            </a:extLst>
          </p:cNvPr>
          <p:cNvSpPr/>
          <p:nvPr/>
        </p:nvSpPr>
        <p:spPr>
          <a:xfrm>
            <a:off x="12659488" y="17411637"/>
            <a:ext cx="90956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1400"/>
              </a:spcBef>
              <a:buClr>
                <a:srgbClr val="029EBE"/>
              </a:buClr>
              <a:defRPr/>
            </a:pP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Signature-Based Clustering: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Find &amp; track non-stationary variable clusters for use as features in pathway identification.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B616053-8FD1-0401-56C3-4FA37DEED742}"/>
              </a:ext>
            </a:extLst>
          </p:cNvPr>
          <p:cNvSpPr/>
          <p:nvPr/>
        </p:nvSpPr>
        <p:spPr>
          <a:xfrm>
            <a:off x="12678010" y="20775769"/>
            <a:ext cx="9326215" cy="1534101"/>
          </a:xfrm>
          <a:prstGeom prst="rect">
            <a:avLst/>
          </a:prstGeom>
          <a:solidFill>
            <a:srgbClr val="E2918B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buClr>
                <a:srgbClr val="029EBE"/>
              </a:buClr>
            </a:pPr>
            <a:endParaRPr lang="en-US" sz="2000" dirty="0">
              <a:solidFill>
                <a:srgbClr val="3242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BA0351F-A4EE-F1FA-88AA-EEA4016E6B15}"/>
              </a:ext>
            </a:extLst>
          </p:cNvPr>
          <p:cNvSpPr/>
          <p:nvPr/>
        </p:nvSpPr>
        <p:spPr>
          <a:xfrm>
            <a:off x="23641378" y="4123015"/>
            <a:ext cx="3558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ACD9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sandia.gov</a:t>
            </a:r>
            <a:r>
              <a:rPr lang="en-US" sz="3200" dirty="0">
                <a:solidFill>
                  <a:srgbClr val="00ACD9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3200" dirty="0" err="1">
                <a:solidFill>
                  <a:srgbClr val="00ACD9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cldera</a:t>
            </a:r>
            <a:endParaRPr lang="en-US" sz="3200" dirty="0">
              <a:solidFill>
                <a:srgbClr val="00ACD9"/>
              </a:solidFill>
              <a:effectLst/>
              <a:latin typeface="Exo 2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45CA758-0CA6-82C2-8D36-71340A8A31CB}"/>
              </a:ext>
            </a:extLst>
          </p:cNvPr>
          <p:cNvSpPr txBox="1"/>
          <p:nvPr/>
        </p:nvSpPr>
        <p:spPr>
          <a:xfrm>
            <a:off x="12745726" y="20879199"/>
            <a:ext cx="8550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buClr>
                <a:srgbClr val="029EBE"/>
              </a:buClr>
            </a:pP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Dynamic space-time models: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Adopt space-time dynamic models to incorporate multiple nodes and establish correlations between nodes.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CD477C2-57B5-B614-DA48-E3EED3032A21}"/>
              </a:ext>
            </a:extLst>
          </p:cNvPr>
          <p:cNvSpPr/>
          <p:nvPr/>
        </p:nvSpPr>
        <p:spPr>
          <a:xfrm>
            <a:off x="12711993" y="22445843"/>
            <a:ext cx="86691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Spatially-varying changepoint methods: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Establish dependence between local climate shifts and distance from source. </a:t>
            </a:r>
          </a:p>
          <a:p>
            <a:endParaRPr lang="en-US" sz="120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Elastic Functional Warping changepoint methods: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Identify climate shifts using functional time series methodologies accounting for phase variability.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27507AF-1F96-AD5D-E3AD-B0EB6E827CD2}"/>
              </a:ext>
            </a:extLst>
          </p:cNvPr>
          <p:cNvSpPr txBox="1"/>
          <p:nvPr/>
        </p:nvSpPr>
        <p:spPr>
          <a:xfrm>
            <a:off x="12668536" y="25451419"/>
            <a:ext cx="85427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Explainable Echo State Networks (ESNs): 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Develop explainable (permutation feature importance) and interpretable methods to quantify relationships between pathway nodes as modeled by recurrent neural networks.</a:t>
            </a:r>
          </a:p>
        </p:txBody>
      </p:sp>
      <p:sp>
        <p:nvSpPr>
          <p:cNvPr id="114" name="Content Placeholder 16">
            <a:extLst>
              <a:ext uri="{FF2B5EF4-FFF2-40B4-BE49-F238E27FC236}">
                <a16:creationId xmlns:a16="http://schemas.microsoft.com/office/drawing/2014/main" id="{843824D9-45EB-5EE7-711C-15ED0971AFAD}"/>
              </a:ext>
            </a:extLst>
          </p:cNvPr>
          <p:cNvSpPr txBox="1">
            <a:spLocks/>
          </p:cNvSpPr>
          <p:nvPr/>
        </p:nvSpPr>
        <p:spPr>
          <a:xfrm>
            <a:off x="12761536" y="31107227"/>
            <a:ext cx="8492732" cy="1465050"/>
          </a:xfrm>
          <a:prstGeom prst="rect">
            <a:avLst/>
          </a:prstGeom>
          <a:noFill/>
        </p:spPr>
        <p:txBody>
          <a:bodyPr/>
          <a:lstStyle>
            <a:lvl1pPr marL="685800" indent="-685800" algn="l" defTabSz="2743200" rtl="0" eaLnBrk="1" latinLnBrk="0" hangingPunct="1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sz="8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Inverse Optimization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Identify source characteristics by developing deep operator neural networks (DONNs) to model parts of E3SM for PDE-constrained optimization.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26473C3-9DFA-F312-38EE-11F621E674D9}"/>
              </a:ext>
            </a:extLst>
          </p:cNvPr>
          <p:cNvSpPr/>
          <p:nvPr/>
        </p:nvSpPr>
        <p:spPr>
          <a:xfrm>
            <a:off x="12702446" y="28670442"/>
            <a:ext cx="86596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Enhanced Fingerprinting: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Investigate advanced principal component analyses (tensor based, non-negative, etc.) and employ multiple nodes in the pathway to sharpen the signal-to-noise ratios and enable downstream impact attribution.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F4D4B723-F3E6-84AA-479C-059EE2E7B9A3}"/>
              </a:ext>
            </a:extLst>
          </p:cNvPr>
          <p:cNvSpPr/>
          <p:nvPr/>
        </p:nvSpPr>
        <p:spPr>
          <a:xfrm>
            <a:off x="12717854" y="32764247"/>
            <a:ext cx="86569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Causal Modeling: 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Develop causal discovery method for spatially nonstationary and transient relationships; use directed graphs to represent causal networks.  </a:t>
            </a: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518BBC93-A96F-CA14-76B7-C9A88A423D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2704" y="25367367"/>
            <a:ext cx="10735056" cy="9193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D8CC3-2DAC-4D2E-838F-1659AFD41A07}"/>
              </a:ext>
            </a:extLst>
          </p:cNvPr>
          <p:cNvSpPr txBox="1"/>
          <p:nvPr/>
        </p:nvSpPr>
        <p:spPr>
          <a:xfrm>
            <a:off x="1738286" y="3068787"/>
            <a:ext cx="255575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200" b="1" dirty="0">
                <a:solidFill>
                  <a:srgbClr val="00A9D7"/>
                </a:solidFill>
                <a:latin typeface="Exo 2" panose="00000500000000000000" pitchFamily="2" charset="0"/>
              </a:rPr>
              <a:t>CLDERA – </a:t>
            </a:r>
            <a:r>
              <a:rPr lang="en-US" sz="6200" b="1" dirty="0" err="1">
                <a:solidFill>
                  <a:srgbClr val="00A9D7"/>
                </a:solidFill>
                <a:latin typeface="Exo 2" panose="00000500000000000000" pitchFamily="2" charset="0"/>
              </a:rPr>
              <a:t>CLimate</a:t>
            </a:r>
            <a:r>
              <a:rPr lang="en-US" sz="6200" b="1" dirty="0">
                <a:solidFill>
                  <a:srgbClr val="00A9D7"/>
                </a:solidFill>
                <a:latin typeface="Exo 2" panose="00000500000000000000" pitchFamily="2" charset="0"/>
              </a:rPr>
              <a:t> impact:   Determining Etiology </a:t>
            </a:r>
            <a:r>
              <a:rPr lang="en-US" sz="6200" b="1" dirty="0" err="1">
                <a:solidFill>
                  <a:srgbClr val="00A9D7"/>
                </a:solidFill>
                <a:latin typeface="Exo 2" panose="00000500000000000000" pitchFamily="2" charset="0"/>
              </a:rPr>
              <a:t>thRough</a:t>
            </a:r>
            <a:r>
              <a:rPr lang="en-US" sz="6200" b="1" dirty="0">
                <a:solidFill>
                  <a:srgbClr val="00A9D7"/>
                </a:solidFill>
                <a:latin typeface="Exo 2" panose="00000500000000000000" pitchFamily="2" charset="0"/>
              </a:rPr>
              <a:t> </a:t>
            </a:r>
            <a:r>
              <a:rPr lang="en-US" sz="6200" b="1" dirty="0" err="1">
                <a:solidFill>
                  <a:srgbClr val="00A9D7"/>
                </a:solidFill>
                <a:latin typeface="Exo 2" panose="00000500000000000000" pitchFamily="2" charset="0"/>
              </a:rPr>
              <a:t>pAthways</a:t>
            </a:r>
            <a:endParaRPr lang="en-US" sz="6200" b="1" dirty="0">
              <a:solidFill>
                <a:srgbClr val="00A9D7"/>
              </a:solidFill>
              <a:latin typeface="Exo 2" panose="00000500000000000000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393D1F7-2B01-42CE-99A5-FF3560863902}"/>
              </a:ext>
            </a:extLst>
          </p:cNvPr>
          <p:cNvSpPr/>
          <p:nvPr/>
        </p:nvSpPr>
        <p:spPr>
          <a:xfrm>
            <a:off x="12648120" y="16242416"/>
            <a:ext cx="87613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1400"/>
              </a:spcBef>
              <a:buClr>
                <a:srgbClr val="029EBE"/>
              </a:buClr>
              <a:defRPr/>
            </a:pP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Tracing: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Add active and passive tracers to E3SM to enable model evaluation and pathway identification.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01B614-2FD2-4D5E-A22C-EAA308878DDB}"/>
              </a:ext>
            </a:extLst>
          </p:cNvPr>
          <p:cNvSpPr txBox="1"/>
          <p:nvPr/>
        </p:nvSpPr>
        <p:spPr>
          <a:xfrm>
            <a:off x="12668536" y="19672114"/>
            <a:ext cx="8732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buClr>
                <a:srgbClr val="029EBE"/>
              </a:buClr>
            </a:pP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Data Fusion: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Fuse observational datasets to obtain near-real time measurements over complete space-time grid.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Freeform 52">
            <a:extLst>
              <a:ext uri="{FF2B5EF4-FFF2-40B4-BE49-F238E27FC236}">
                <a16:creationId xmlns:a16="http://schemas.microsoft.com/office/drawing/2014/main" id="{550DD528-70AD-48C4-98FB-DC72F0B9BA1C}"/>
              </a:ext>
            </a:extLst>
          </p:cNvPr>
          <p:cNvSpPr/>
          <p:nvPr/>
        </p:nvSpPr>
        <p:spPr>
          <a:xfrm>
            <a:off x="12632643" y="7102564"/>
            <a:ext cx="14388374" cy="1005840"/>
          </a:xfrm>
          <a:custGeom>
            <a:avLst/>
            <a:gdLst>
              <a:gd name="connsiteX0" fmla="*/ 0 w 2444334"/>
              <a:gd name="connsiteY0" fmla="*/ 0 h 488866"/>
              <a:gd name="connsiteX1" fmla="*/ 2444334 w 2444334"/>
              <a:gd name="connsiteY1" fmla="*/ 0 h 488866"/>
              <a:gd name="connsiteX2" fmla="*/ 2444334 w 2444334"/>
              <a:gd name="connsiteY2" fmla="*/ 488866 h 488866"/>
              <a:gd name="connsiteX3" fmla="*/ 0 w 2444334"/>
              <a:gd name="connsiteY3" fmla="*/ 488866 h 488866"/>
              <a:gd name="connsiteX4" fmla="*/ 0 w 2444334"/>
              <a:gd name="connsiteY4" fmla="*/ 0 h 48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334" h="488866">
                <a:moveTo>
                  <a:pt x="0" y="0"/>
                </a:moveTo>
                <a:lnTo>
                  <a:pt x="2444334" y="0"/>
                </a:lnTo>
                <a:lnTo>
                  <a:pt x="2444334" y="488866"/>
                </a:lnTo>
                <a:lnTo>
                  <a:pt x="0" y="488866"/>
                </a:lnTo>
                <a:lnTo>
                  <a:pt x="0" y="0"/>
                </a:lnTo>
                <a:close/>
              </a:path>
            </a:pathLst>
          </a:custGeom>
          <a:solidFill>
            <a:srgbClr val="21748B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Semi Bold" panose="00000700000000000000" pitchFamily="2" charset="0"/>
              </a:rPr>
              <a:t>Energy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Semi Bold" panose="00000700000000000000" pitchFamily="2" charset="0"/>
              </a:rPr>
              <a:t>Exascale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Semi Bold" panose="00000700000000000000" pitchFamily="2" charset="0"/>
              </a:rPr>
              <a:t> Earth System Model (E3SM)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320575-2846-4AFF-B415-27102D479967}"/>
              </a:ext>
            </a:extLst>
          </p:cNvPr>
          <p:cNvSpPr/>
          <p:nvPr/>
        </p:nvSpPr>
        <p:spPr>
          <a:xfrm>
            <a:off x="12638758" y="8165396"/>
            <a:ext cx="92490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5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Prognostic Aerosol Modeling: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Simulate stratospheric volcanic aerosol in E3SM from SO</a:t>
            </a:r>
            <a:r>
              <a:rPr lang="en-US" sz="2800" baseline="-250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2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emissions.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AAA46-D779-42B4-905C-A74DFBBFA27C}"/>
              </a:ext>
            </a:extLst>
          </p:cNvPr>
          <p:cNvSpPr txBox="1"/>
          <p:nvPr/>
        </p:nvSpPr>
        <p:spPr>
          <a:xfrm>
            <a:off x="22787271" y="7779959"/>
            <a:ext cx="426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</a:rPr>
              <a:t>See Brown’s 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A52Q-1203 on</a:t>
            </a:r>
            <a:r>
              <a:rPr lang="en-US" sz="1800" dirty="0">
                <a:solidFill>
                  <a:schemeClr val="bg1"/>
                </a:solidFill>
              </a:rPr>
              <a:t> 12/16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E848D71-94CE-4693-A4F5-C1679FB8A3A1}"/>
              </a:ext>
            </a:extLst>
          </p:cNvPr>
          <p:cNvSpPr txBox="1"/>
          <p:nvPr/>
        </p:nvSpPr>
        <p:spPr>
          <a:xfrm>
            <a:off x="23045456" y="12971090"/>
            <a:ext cx="403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</a:rPr>
              <a:t>See Peterson’s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H22P-1036 on</a:t>
            </a:r>
            <a:r>
              <a:rPr lang="en-US" sz="1800" dirty="0">
                <a:solidFill>
                  <a:schemeClr val="bg1"/>
                </a:solidFill>
              </a:rPr>
              <a:t> 12/13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FAA9C83-F90B-4245-93BD-CACDC935E11F}"/>
              </a:ext>
            </a:extLst>
          </p:cNvPr>
          <p:cNvSpPr txBox="1"/>
          <p:nvPr/>
        </p:nvSpPr>
        <p:spPr>
          <a:xfrm>
            <a:off x="24213971" y="19288660"/>
            <a:ext cx="288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</a:rPr>
              <a:t>See Li’s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IN22A-07 on</a:t>
            </a:r>
            <a:r>
              <a:rPr lang="en-US" sz="1800" dirty="0">
                <a:solidFill>
                  <a:schemeClr val="bg1"/>
                </a:solidFill>
              </a:rPr>
              <a:t> 12/13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4651FCB-40BC-4670-B384-46CDDADA2458}"/>
              </a:ext>
            </a:extLst>
          </p:cNvPr>
          <p:cNvSpPr/>
          <p:nvPr/>
        </p:nvSpPr>
        <p:spPr>
          <a:xfrm>
            <a:off x="12645097" y="9148288"/>
            <a:ext cx="9030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Evaluate E3SM’s Stratosphere: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Characterize biases and understand what physical processes can be captured.</a:t>
            </a:r>
            <a:endParaRPr lang="en-US" sz="2800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5787433-CF3C-40E8-B7F3-CEF37BF3607C}"/>
              </a:ext>
            </a:extLst>
          </p:cNvPr>
          <p:cNvSpPr/>
          <p:nvPr/>
        </p:nvSpPr>
        <p:spPr>
          <a:xfrm>
            <a:off x="12633167" y="10105410"/>
            <a:ext cx="90010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Establish climate variability surrounding Mt. Pinatubo: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Characterize signal-to-noise for detection &amp; attribution.</a:t>
            </a:r>
            <a:endParaRPr lang="en-US" sz="2800" dirty="0">
              <a:solidFill>
                <a:schemeClr val="accent2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2122D5-DD0F-4111-AFD0-059D31C491B0}"/>
              </a:ext>
            </a:extLst>
          </p:cNvPr>
          <p:cNvSpPr txBox="1"/>
          <p:nvPr/>
        </p:nvSpPr>
        <p:spPr>
          <a:xfrm>
            <a:off x="433268" y="21726079"/>
            <a:ext cx="10290256" cy="46555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  <a:latin typeface="Exo 2" panose="00000500000000000000" pitchFamily="2" charset="0"/>
              </a:rPr>
              <a:t>Data &amp; Model complexity </a:t>
            </a:r>
            <a:r>
              <a:rPr lang="en-US" sz="2000" dirty="0">
                <a:solidFill>
                  <a:schemeClr val="bg1"/>
                </a:solidFill>
                <a:latin typeface="Exo 2" panose="00000500000000000000" pitchFamily="2" charset="0"/>
              </a:rPr>
              <a:t>(dimensionality of data, number &amp; interaction between processes, …) 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2EE7368-5180-4286-A2BD-1B3B14A917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349"/>
          <a:stretch/>
        </p:blipFill>
        <p:spPr>
          <a:xfrm>
            <a:off x="3665324" y="22365071"/>
            <a:ext cx="1995351" cy="1735814"/>
          </a:xfrm>
          <a:prstGeom prst="rect">
            <a:avLst/>
          </a:prstGeom>
        </p:spPr>
      </p:pic>
      <p:pic>
        <p:nvPicPr>
          <p:cNvPr id="68" name="Picture 8">
            <a:extLst>
              <a:ext uri="{FF2B5EF4-FFF2-40B4-BE49-F238E27FC236}">
                <a16:creationId xmlns:a16="http://schemas.microsoft.com/office/drawing/2014/main" id="{4B2F6F40-8316-4ED7-9AD2-8000965CF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6" r="1043" b="-4367"/>
          <a:stretch/>
        </p:blipFill>
        <p:spPr bwMode="auto">
          <a:xfrm>
            <a:off x="6868404" y="22324788"/>
            <a:ext cx="1602221" cy="17970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8C38E3F-FDF4-4DF4-B7FE-291CE0AD3A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125" y="22553346"/>
            <a:ext cx="2382545" cy="138499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5708530A-1E1C-45C4-A3F6-3EE1974FC300}"/>
              </a:ext>
            </a:extLst>
          </p:cNvPr>
          <p:cNvSpPr txBox="1"/>
          <p:nvPr/>
        </p:nvSpPr>
        <p:spPr>
          <a:xfrm>
            <a:off x="8495309" y="2127724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3CE07EF-9044-49A5-9A6C-7384479D5454}"/>
              </a:ext>
            </a:extLst>
          </p:cNvPr>
          <p:cNvSpPr txBox="1"/>
          <p:nvPr/>
        </p:nvSpPr>
        <p:spPr>
          <a:xfrm>
            <a:off x="783409" y="19840797"/>
            <a:ext cx="10241329" cy="5421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3400" cap="small" dirty="0">
                <a:solidFill>
                  <a:srgbClr val="00ACD9"/>
                </a:solidFill>
                <a:latin typeface="Exo 2 Semi Bold" panose="00000700000000000000" pitchFamily="2" charset="0"/>
              </a:rPr>
              <a:t>Tiered Verification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BD1B5A6-4346-404A-87B2-7A43225BBFD0}"/>
              </a:ext>
            </a:extLst>
          </p:cNvPr>
          <p:cNvSpPr txBox="1"/>
          <p:nvPr/>
        </p:nvSpPr>
        <p:spPr>
          <a:xfrm>
            <a:off x="449120" y="6893040"/>
            <a:ext cx="11829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28328"/>
            <a:r>
              <a:rPr lang="en-US" sz="4800" b="1" dirty="0">
                <a:solidFill>
                  <a:srgbClr val="00ACD9"/>
                </a:solidFill>
                <a:latin typeface="Exo 2 Semi Bold" panose="00000700000000000000" pitchFamily="2" charset="0"/>
              </a:rPr>
              <a:t>NEED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2BE9070-32B1-4C1A-80FF-1EC1B2CE1977}"/>
              </a:ext>
            </a:extLst>
          </p:cNvPr>
          <p:cNvSpPr txBox="1"/>
          <p:nvPr/>
        </p:nvSpPr>
        <p:spPr>
          <a:xfrm>
            <a:off x="449120" y="10981442"/>
            <a:ext cx="11821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28328"/>
            <a:r>
              <a:rPr lang="en-US" sz="4800" b="1" dirty="0">
                <a:solidFill>
                  <a:srgbClr val="00ACD9"/>
                </a:solidFill>
                <a:latin typeface="Exo 2 Semi Bold" panose="00000700000000000000" pitchFamily="2" charset="0"/>
              </a:rPr>
              <a:t>APPROACH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7711A38-299A-41E9-BD22-F1F5B7A4D708}"/>
              </a:ext>
            </a:extLst>
          </p:cNvPr>
          <p:cNvSpPr txBox="1"/>
          <p:nvPr/>
        </p:nvSpPr>
        <p:spPr>
          <a:xfrm>
            <a:off x="9256785" y="24027099"/>
            <a:ext cx="276752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88" algn="ctr"/>
            <a:r>
              <a:rPr lang="en-US" sz="2600" dirty="0"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Mt. Pinatubo in fully coupled climate model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70773CB-6DBD-4A46-9A12-7CE6B2075F13}"/>
              </a:ext>
            </a:extLst>
          </p:cNvPr>
          <p:cNvSpPr txBox="1"/>
          <p:nvPr/>
        </p:nvSpPr>
        <p:spPr>
          <a:xfrm>
            <a:off x="6475044" y="24044361"/>
            <a:ext cx="269649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88" algn="ctr"/>
            <a:r>
              <a:rPr lang="en-US" sz="2600" dirty="0"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Idealized atm.    + embedded pathways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0BA2536-2904-4BC8-B75F-281318AFF0D3}"/>
              </a:ext>
            </a:extLst>
          </p:cNvPr>
          <p:cNvSpPr txBox="1"/>
          <p:nvPr/>
        </p:nvSpPr>
        <p:spPr>
          <a:xfrm>
            <a:off x="3269455" y="24034708"/>
            <a:ext cx="293145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88" algn="ctr"/>
            <a:r>
              <a:rPr lang="en-US" sz="2600" dirty="0"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Gaussian Plume with prescribed winds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F54F875-6C80-4D5C-85E9-90F264F01B4C}"/>
              </a:ext>
            </a:extLst>
          </p:cNvPr>
          <p:cNvSpPr txBox="1"/>
          <p:nvPr/>
        </p:nvSpPr>
        <p:spPr>
          <a:xfrm>
            <a:off x="530331" y="24240490"/>
            <a:ext cx="259288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88" algn="ctr"/>
            <a:r>
              <a:rPr lang="en-US" sz="2600" dirty="0"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Synthetic Relationships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99368-0896-44E2-9540-422449692589}"/>
              </a:ext>
            </a:extLst>
          </p:cNvPr>
          <p:cNvSpPr txBox="1"/>
          <p:nvPr/>
        </p:nvSpPr>
        <p:spPr>
          <a:xfrm>
            <a:off x="522594" y="20362275"/>
            <a:ext cx="117381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Develop data sets of increasing complexity with key characteristics of the multi-step attribution problem to explore sensitivities, establish viability, and prove usefulness of advanced methods/tools.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F9FBD3C1-31A0-478C-9A92-E154710520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203" y="8566488"/>
            <a:ext cx="5128752" cy="2175834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B5775F90-C0AB-41B3-A2A7-DA1473638C65}"/>
              </a:ext>
            </a:extLst>
          </p:cNvPr>
          <p:cNvSpPr txBox="1"/>
          <p:nvPr/>
        </p:nvSpPr>
        <p:spPr>
          <a:xfrm>
            <a:off x="-25424" y="10721468"/>
            <a:ext cx="46965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Modified from:  http://www.thesourgrapevine.com/2019/11/the-ball-of-string-theory-for-learning.html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185FA5C-9C2C-4FB7-A1B7-301B2B21D067}"/>
              </a:ext>
            </a:extLst>
          </p:cNvPr>
          <p:cNvSpPr txBox="1"/>
          <p:nvPr/>
        </p:nvSpPr>
        <p:spPr>
          <a:xfrm>
            <a:off x="3339117" y="8348200"/>
            <a:ext cx="890392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Complex coupling between processes obscure the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relationships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between 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sources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and downstream 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impacts.</a:t>
            </a:r>
            <a:endParaRPr lang="en-US" sz="2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D03E54C-CB81-49C8-8DCD-BD7C6A7D7ED0}"/>
              </a:ext>
            </a:extLst>
          </p:cNvPr>
          <p:cNvSpPr txBox="1"/>
          <p:nvPr/>
        </p:nvSpPr>
        <p:spPr>
          <a:xfrm>
            <a:off x="515541" y="7588825"/>
            <a:ext cx="11683248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Climatic impacts (like drought, flooding, or crop yield) are driving national security, legislative and legal foci.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94398A6-8194-4A47-94DA-8AEBA7CA1223}"/>
              </a:ext>
            </a:extLst>
          </p:cNvPr>
          <p:cNvSpPr txBox="1"/>
          <p:nvPr/>
        </p:nvSpPr>
        <p:spPr>
          <a:xfrm>
            <a:off x="3954473" y="9241851"/>
            <a:ext cx="8269715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 b="1" i="0" u="none" strike="noStrike" baseline="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Traditional attribution </a:t>
            </a:r>
            <a:r>
              <a:rPr lang="en-US" sz="2800" b="0" i="0" u="none" strike="noStrike" baseline="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connects a source to a primary climate variable in a </a:t>
            </a:r>
            <a:r>
              <a:rPr lang="en-US" sz="2800" b="1" i="0" u="none" strike="noStrike" baseline="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single step.</a:t>
            </a:r>
          </a:p>
        </p:txBody>
      </p:sp>
      <p:sp>
        <p:nvSpPr>
          <p:cNvPr id="100" name="Content Placeholder 22">
            <a:extLst>
              <a:ext uri="{FF2B5EF4-FFF2-40B4-BE49-F238E27FC236}">
                <a16:creationId xmlns:a16="http://schemas.microsoft.com/office/drawing/2014/main" id="{7D2796B2-A260-426A-8751-0F4356705F25}"/>
              </a:ext>
            </a:extLst>
          </p:cNvPr>
          <p:cNvSpPr txBox="1">
            <a:spLocks/>
          </p:cNvSpPr>
          <p:nvPr/>
        </p:nvSpPr>
        <p:spPr>
          <a:xfrm>
            <a:off x="4519578" y="10154170"/>
            <a:ext cx="7693177" cy="6632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The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technical challenge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is to draw quantitative relationships in a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multi-step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attribution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framework.  </a:t>
            </a:r>
            <a:endParaRPr lang="en-US" sz="28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F8D689-F3D5-456C-AE9A-1E1B07783A55}"/>
              </a:ext>
            </a:extLst>
          </p:cNvPr>
          <p:cNvSpPr/>
          <p:nvPr/>
        </p:nvSpPr>
        <p:spPr>
          <a:xfrm>
            <a:off x="25634" y="34502219"/>
            <a:ext cx="27426164" cy="91440"/>
          </a:xfrm>
          <a:prstGeom prst="rect">
            <a:avLst/>
          </a:prstGeom>
          <a:solidFill>
            <a:srgbClr val="0A1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B60F2E5-E652-4509-BE9A-5B79FEEA1EAC}"/>
              </a:ext>
            </a:extLst>
          </p:cNvPr>
          <p:cNvSpPr txBox="1"/>
          <p:nvPr/>
        </p:nvSpPr>
        <p:spPr>
          <a:xfrm>
            <a:off x="6636073" y="22902219"/>
            <a:ext cx="162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See </a:t>
            </a:r>
            <a:r>
              <a:rPr lang="en-US" sz="1800" dirty="0" err="1">
                <a:solidFill>
                  <a:schemeClr val="bg1"/>
                </a:solidFill>
              </a:rPr>
              <a:t>Hollowed’s</a:t>
            </a:r>
            <a:r>
              <a:rPr lang="en-US" sz="1800" dirty="0">
                <a:solidFill>
                  <a:schemeClr val="bg1"/>
                </a:solidFill>
              </a:rPr>
              <a:t>  XXXX  12/15</a:t>
            </a:r>
          </a:p>
        </p:txBody>
      </p:sp>
      <p:pic>
        <p:nvPicPr>
          <p:cNvPr id="124" name="Picture 123" descr="Smoke coming from it&#10;&#10;Description automatically generated">
            <a:extLst>
              <a:ext uri="{FF2B5EF4-FFF2-40B4-BE49-F238E27FC236}">
                <a16:creationId xmlns:a16="http://schemas.microsoft.com/office/drawing/2014/main" id="{168F99BE-5BA3-4A22-97FE-6797F5FD6E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7" y="22314142"/>
            <a:ext cx="1581290" cy="17627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15B97D-D92B-43AB-B04A-745FF232380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088" b="1"/>
          <a:stretch/>
        </p:blipFill>
        <p:spPr>
          <a:xfrm>
            <a:off x="6154801" y="22320525"/>
            <a:ext cx="3130413" cy="17320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09F1DE-7804-4402-B8A0-AE20FCB029B4}"/>
              </a:ext>
            </a:extLst>
          </p:cNvPr>
          <p:cNvSpPr txBox="1"/>
          <p:nvPr/>
        </p:nvSpPr>
        <p:spPr>
          <a:xfrm>
            <a:off x="6590430" y="23648670"/>
            <a:ext cx="2574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Log10(concentration) SO</a:t>
            </a:r>
            <a:r>
              <a:rPr lang="en-US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Day 40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9558C83-9C05-48D0-8E9B-E65BA48363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041273" y="13342281"/>
            <a:ext cx="4663440" cy="23154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F9A91D-CBE4-48D3-9C61-10EDCEFE384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/>
          <a:stretch/>
        </p:blipFill>
        <p:spPr>
          <a:xfrm>
            <a:off x="22004225" y="15667619"/>
            <a:ext cx="4663440" cy="2342720"/>
          </a:xfrm>
          <a:prstGeom prst="rect">
            <a:avLst/>
          </a:prstGeom>
        </p:spPr>
      </p:pic>
      <p:pic>
        <p:nvPicPr>
          <p:cNvPr id="134" name="Content Placeholder 15">
            <a:extLst>
              <a:ext uri="{FF2B5EF4-FFF2-40B4-BE49-F238E27FC236}">
                <a16:creationId xmlns:a16="http://schemas.microsoft.com/office/drawing/2014/main" id="{0656252B-6C10-4B49-9231-3DD7CDA8A2A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7603" b="5968"/>
          <a:stretch/>
        </p:blipFill>
        <p:spPr>
          <a:xfrm>
            <a:off x="21324766" y="19816464"/>
            <a:ext cx="5714393" cy="184665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56657E6D-ED6C-44AB-9623-12D59B432C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507950" y="21659099"/>
            <a:ext cx="5309190" cy="4753245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550303AF-0EDE-427E-9FBC-7A392C68824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3467" b="13619"/>
          <a:stretch/>
        </p:blipFill>
        <p:spPr>
          <a:xfrm>
            <a:off x="21669130" y="28723541"/>
            <a:ext cx="5258643" cy="336454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03B98F70-5034-496A-8DCC-7B82CA25CCED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1231"/>
          <a:stretch/>
        </p:blipFill>
        <p:spPr>
          <a:xfrm>
            <a:off x="22702520" y="32458101"/>
            <a:ext cx="3064446" cy="2041674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0CD6396B-D46E-4B33-9045-64AA5E652FF0}"/>
              </a:ext>
            </a:extLst>
          </p:cNvPr>
          <p:cNvSpPr txBox="1"/>
          <p:nvPr/>
        </p:nvSpPr>
        <p:spPr>
          <a:xfrm>
            <a:off x="21381126" y="32012980"/>
            <a:ext cx="57463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Inverse optimization solution provides a close, uncertainty-quantified estimate.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3110F6-0FF5-4B8C-9467-750DC89FA3FC}"/>
              </a:ext>
            </a:extLst>
          </p:cNvPr>
          <p:cNvSpPr txBox="1"/>
          <p:nvPr/>
        </p:nvSpPr>
        <p:spPr>
          <a:xfrm>
            <a:off x="21530626" y="26497078"/>
            <a:ext cx="532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Spatial characteristics are time varying in response to Mt. Pinatubo source.  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E459A5C-180E-42BC-AFAC-75482F42351C}"/>
              </a:ext>
            </a:extLst>
          </p:cNvPr>
          <p:cNvSpPr txBox="1"/>
          <p:nvPr/>
        </p:nvSpPr>
        <p:spPr>
          <a:xfrm>
            <a:off x="21646133" y="17916944"/>
            <a:ext cx="532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Space-time varying cluster identification in response to Mt. Pinatubo source.  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BF89304-E78A-4DBB-9FFC-B846E21527A9}"/>
              </a:ext>
            </a:extLst>
          </p:cNvPr>
          <p:cNvSpPr txBox="1"/>
          <p:nvPr/>
        </p:nvSpPr>
        <p:spPr>
          <a:xfrm>
            <a:off x="8083369" y="20063145"/>
            <a:ext cx="394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See </a:t>
            </a:r>
            <a:r>
              <a:rPr lang="en-US" sz="1800" dirty="0" err="1"/>
              <a:t>Hollowed’s</a:t>
            </a:r>
            <a:r>
              <a:rPr lang="en-US" sz="1800" dirty="0"/>
              <a:t>  A13C-01 on 12/12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7F6C1B0-1E28-473A-BDA1-4DFDDA9ED2E2}"/>
              </a:ext>
            </a:extLst>
          </p:cNvPr>
          <p:cNvSpPr/>
          <p:nvPr/>
        </p:nvSpPr>
        <p:spPr>
          <a:xfrm>
            <a:off x="21000754" y="1806970"/>
            <a:ext cx="329769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>
                <a:solidFill>
                  <a:srgbClr val="DFF3F9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GC25H-0769 </a:t>
            </a:r>
            <a:endParaRPr lang="en-US" sz="4200" dirty="0">
              <a:solidFill>
                <a:srgbClr val="DFF3F9"/>
              </a:solidFill>
              <a:effectLst/>
              <a:latin typeface="+mj-lt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4C58532-A9CD-43C9-A228-0F08874C4322}"/>
              </a:ext>
            </a:extLst>
          </p:cNvPr>
          <p:cNvSpPr/>
          <p:nvPr/>
        </p:nvSpPr>
        <p:spPr>
          <a:xfrm>
            <a:off x="783409" y="1908925"/>
            <a:ext cx="3817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DFF3F9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sandia.gov/climate</a:t>
            </a:r>
            <a:endParaRPr lang="en-US" sz="3200" dirty="0">
              <a:solidFill>
                <a:srgbClr val="DFF3F9"/>
              </a:solidFill>
              <a:effectLst/>
              <a:latin typeface="Exo 2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0B535CB-7C16-4FF9-915D-8329542E5181}"/>
              </a:ext>
            </a:extLst>
          </p:cNvPr>
          <p:cNvSpPr txBox="1"/>
          <p:nvPr/>
        </p:nvSpPr>
        <p:spPr>
          <a:xfrm>
            <a:off x="12548553" y="7789561"/>
            <a:ext cx="426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See Lin’s  </a:t>
            </a: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A33F-08 on</a:t>
            </a:r>
            <a:r>
              <a:rPr lang="en-US" sz="1800" dirty="0">
                <a:solidFill>
                  <a:schemeClr val="bg1"/>
                </a:solidFill>
              </a:rPr>
              <a:t> 12/14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6D8989-375F-44DA-BF8F-CB3BFD537BC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694897" y="8323828"/>
            <a:ext cx="5468773" cy="3462760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8BA8C114-A674-4F4E-8B15-2BD586537441}"/>
              </a:ext>
            </a:extLst>
          </p:cNvPr>
          <p:cNvSpPr/>
          <p:nvPr/>
        </p:nvSpPr>
        <p:spPr>
          <a:xfrm>
            <a:off x="12668536" y="11101985"/>
            <a:ext cx="93478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Sensitivity Analyses: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Determine pathway robustness to altered:  eruption characteristics and model parameterizations. </a:t>
            </a:r>
            <a:endParaRPr lang="en-US" sz="2800" dirty="0">
              <a:solidFill>
                <a:schemeClr val="accent2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88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19710</TotalTime>
  <Words>645</Words>
  <Application>Microsoft Office PowerPoint</Application>
  <PresentationFormat>Custom</PresentationFormat>
  <Paragraphs>53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Exo 2</vt:lpstr>
      <vt:lpstr>Exo 2 Semi Bold</vt:lpstr>
      <vt:lpstr>Garamond</vt:lpstr>
      <vt:lpstr>Gill Sans MT</vt:lpstr>
      <vt:lpstr>Open Sans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up to two lines – 88pt Gill Sans Title up to two lines – 88pt Gill Sans</dc:title>
  <dc:creator>Microsoft Office User</dc:creator>
  <cp:lastModifiedBy>Irina Tezaur</cp:lastModifiedBy>
  <cp:revision>58</cp:revision>
  <dcterms:created xsi:type="dcterms:W3CDTF">2017-11-21T18:42:46Z</dcterms:created>
  <dcterms:modified xsi:type="dcterms:W3CDTF">2022-12-08T19:32:34Z</dcterms:modified>
</cp:coreProperties>
</file>