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1.xml" ContentType="application/vnd.openxmlformats-officedocument.presentationml.comments+xml"/>
  <Override PartName="/ppt/notesSlides/notesSlide56.xml" ContentType="application/vnd.openxmlformats-officedocument.presentationml.notesSlide+xml"/>
  <Override PartName="/ppt/comments/comment2.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3" r:id="rId1"/>
  </p:sldMasterIdLst>
  <p:notesMasterIdLst>
    <p:notesMasterId r:id="rId62"/>
  </p:notesMasterIdLst>
  <p:handoutMasterIdLst>
    <p:handoutMasterId r:id="rId63"/>
  </p:handoutMasterIdLst>
  <p:sldIdLst>
    <p:sldId id="256" r:id="rId2"/>
    <p:sldId id="4745" r:id="rId3"/>
    <p:sldId id="4767" r:id="rId4"/>
    <p:sldId id="4748" r:id="rId5"/>
    <p:sldId id="4747" r:id="rId6"/>
    <p:sldId id="4768" r:id="rId7"/>
    <p:sldId id="4740" r:id="rId8"/>
    <p:sldId id="1810" r:id="rId9"/>
    <p:sldId id="4751" r:id="rId10"/>
    <p:sldId id="4749" r:id="rId11"/>
    <p:sldId id="4750" r:id="rId12"/>
    <p:sldId id="4769" r:id="rId13"/>
    <p:sldId id="1857" r:id="rId14"/>
    <p:sldId id="4753" r:id="rId15"/>
    <p:sldId id="4661" r:id="rId16"/>
    <p:sldId id="4676" r:id="rId17"/>
    <p:sldId id="4754" r:id="rId18"/>
    <p:sldId id="4770" r:id="rId19"/>
    <p:sldId id="4755" r:id="rId20"/>
    <p:sldId id="4771" r:id="rId21"/>
    <p:sldId id="1904" r:id="rId22"/>
    <p:sldId id="4756" r:id="rId23"/>
    <p:sldId id="4765" r:id="rId24"/>
    <p:sldId id="4772" r:id="rId25"/>
    <p:sldId id="1867" r:id="rId26"/>
    <p:sldId id="4757" r:id="rId27"/>
    <p:sldId id="4359" r:id="rId28"/>
    <p:sldId id="4329" r:id="rId29"/>
    <p:sldId id="4376" r:id="rId30"/>
    <p:sldId id="4379" r:id="rId31"/>
    <p:sldId id="4378" r:id="rId32"/>
    <p:sldId id="4368" r:id="rId33"/>
    <p:sldId id="4773" r:id="rId34"/>
    <p:sldId id="4781" r:id="rId35"/>
    <p:sldId id="4782" r:id="rId36"/>
    <p:sldId id="4783" r:id="rId37"/>
    <p:sldId id="4784" r:id="rId38"/>
    <p:sldId id="4785" r:id="rId39"/>
    <p:sldId id="4786" r:id="rId40"/>
    <p:sldId id="4787" r:id="rId41"/>
    <p:sldId id="4774" r:id="rId42"/>
    <p:sldId id="4686" r:id="rId43"/>
    <p:sldId id="4759" r:id="rId44"/>
    <p:sldId id="4324" r:id="rId45"/>
    <p:sldId id="4760" r:id="rId46"/>
    <p:sldId id="4775" r:id="rId47"/>
    <p:sldId id="4712" r:id="rId48"/>
    <p:sldId id="4380" r:id="rId49"/>
    <p:sldId id="4776" r:id="rId50"/>
    <p:sldId id="4766" r:id="rId51"/>
    <p:sldId id="4777" r:id="rId52"/>
    <p:sldId id="4701" r:id="rId53"/>
    <p:sldId id="4758" r:id="rId54"/>
    <p:sldId id="1812" r:id="rId55"/>
    <p:sldId id="4778" r:id="rId56"/>
    <p:sldId id="4702" r:id="rId57"/>
    <p:sldId id="4643" r:id="rId58"/>
    <p:sldId id="4393" r:id="rId59"/>
    <p:sldId id="4738" r:id="rId60"/>
    <p:sldId id="4739" r:id="rId61"/>
  </p:sldIdLst>
  <p:sldSz cx="12192000" cy="6858000"/>
  <p:notesSz cx="6858000" cy="9144000"/>
  <p:embeddedFontLst>
    <p:embeddedFont>
      <p:font typeface="Calibri" panose="020F0502020204030204" pitchFamily="34" charset="0"/>
      <p:regular r:id="rId64"/>
      <p:bold r:id="rId65"/>
      <p:italic r:id="rId66"/>
      <p:boldItalic r:id="rId67"/>
    </p:embeddedFont>
    <p:embeddedFont>
      <p:font typeface="Cambria Math" panose="02040503050406030204" pitchFamily="18" charset="0"/>
      <p:regular r:id="rId68"/>
    </p:embeddedFont>
    <p:embeddedFont>
      <p:font typeface="Exo 2" panose="00000500000000000000" pitchFamily="2"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Open Sans " panose="020B0604020202020204" charset="0"/>
      <p:regular r:id="rId77"/>
      <p:bold r:id="rId78"/>
      <p:italic r:id="rId79"/>
      <p:boldItalic r:id="rId80"/>
    </p:embeddedFont>
    <p:embeddedFont>
      <p:font typeface="Open Sans bold" panose="020B0806030504020204" pitchFamily="34" charset="0"/>
      <p:regular r:id="rId81"/>
      <p:bold r:id="rId82"/>
      <p:italic r:id="rId83"/>
      <p:boldItalic r:id="rId84"/>
    </p:embeddedFont>
    <p:embeddedFont>
      <p:font typeface="Open Sans Light" panose="020B0306030504020204" pitchFamily="34" charset="0"/>
      <p:regular r:id="rId85"/>
      <p:italic r:id="rId86"/>
    </p:embeddedFont>
    <p:embeddedFont>
      <p:font typeface="Open Sans SemiBold" panose="020B0706030804020204" pitchFamily="34" charset="0"/>
      <p:regular r:id="rId87"/>
      <p:bold r:id="rId88"/>
      <p:italic r:id="rId89"/>
      <p:boldItalic r:id="rId90"/>
    </p:embeddedFont>
    <p:embeddedFont>
      <p:font typeface="Trebuchet MS" panose="020B0603020202020204" pitchFamily="34" charset="0"/>
      <p:regular r:id="rId91"/>
      <p:bold r:id="rId92"/>
      <p:italic r:id="rId93"/>
      <p:boldItalic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ina" initials="I" lastIdx="31" clrIdx="0">
    <p:extLst>
      <p:ext uri="{19B8F6BF-5375-455C-9EA6-DF929625EA0E}">
        <p15:presenceInfo xmlns:p15="http://schemas.microsoft.com/office/powerpoint/2012/main" userId="S::ikalash@sandia.gov::ab5855ef-b775-481e-b851-5311ff5a5b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CCFF"/>
    <a:srgbClr val="CCFFCC"/>
    <a:srgbClr val="FFFFCC"/>
    <a:srgbClr val="92D050"/>
    <a:srgbClr val="E2918B"/>
    <a:srgbClr val="CFD8E4"/>
    <a:srgbClr val="627288"/>
    <a:srgbClr val="00ADD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6" autoAdjust="0"/>
    <p:restoredTop sz="89786" autoAdjust="0"/>
  </p:normalViewPr>
  <p:slideViewPr>
    <p:cSldViewPr snapToGrid="0" showGuides="1">
      <p:cViewPr varScale="1">
        <p:scale>
          <a:sx n="117" d="100"/>
          <a:sy n="117" d="100"/>
        </p:scale>
        <p:origin x="396" y="96"/>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84" d="100"/>
          <a:sy n="84" d="100"/>
        </p:scale>
        <p:origin x="275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font" Target="fonts/font21.fntdata"/><Relationship Id="rId89" Type="http://schemas.openxmlformats.org/officeDocument/2006/relationships/font" Target="fonts/font26.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9.fntdata"/><Relationship Id="rId90" Type="http://schemas.openxmlformats.org/officeDocument/2006/relationships/font" Target="fonts/font27.fntdata"/><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font" Target="fonts/font30.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05T17:28:09.862" idx="21">
    <p:pos x="10" y="10"/>
    <p:text>Can I release this information if slides are to go through R&amp;A?</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8-05T17:07:22.755" idx="26">
    <p:pos x="10" y="10"/>
    <p:text>I need more background to talk about this slide...  Also, has anything been done with data fusion yet?</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63B446F-DB7D-F841-A62A-84E0AFF72412}" type="doc">
      <dgm:prSet loTypeId="urn:microsoft.com/office/officeart/2005/8/layout/hProcess9" loCatId="" qsTypeId="urn:microsoft.com/office/officeart/2005/8/quickstyle/simple1" qsCatId="simple" csTypeId="urn:microsoft.com/office/officeart/2005/8/colors/accent1_2" csCatId="accent1" phldr="1"/>
      <dgm:spPr/>
    </dgm:pt>
    <dgm:pt modelId="{3D41784D-DF93-A446-A74E-6FE89309EDBC}">
      <dgm:prSet phldrT="[Text]"/>
      <dgm:spPr/>
      <dgm:t>
        <a:bodyPr/>
        <a:lstStyle/>
        <a:p>
          <a:r>
            <a:rPr lang="en-US" dirty="0"/>
            <a:t>SO</a:t>
          </a:r>
          <a:r>
            <a:rPr lang="en-US" baseline="-25000" dirty="0"/>
            <a:t>2</a:t>
          </a:r>
          <a:endParaRPr lang="en-US" dirty="0"/>
        </a:p>
      </dgm:t>
    </dgm:pt>
    <dgm:pt modelId="{57EAEF59-845F-B740-A39D-631072788AD3}" type="parTrans" cxnId="{DE909C11-BCFC-A346-896A-174D23956EE6}">
      <dgm:prSet/>
      <dgm:spPr/>
      <dgm:t>
        <a:bodyPr/>
        <a:lstStyle/>
        <a:p>
          <a:endParaRPr lang="en-US"/>
        </a:p>
      </dgm:t>
    </dgm:pt>
    <dgm:pt modelId="{F525F7BA-BF89-2542-A96B-9A260995737D}" type="sibTrans" cxnId="{DE909C11-BCFC-A346-896A-174D23956EE6}">
      <dgm:prSet/>
      <dgm:spPr/>
      <dgm:t>
        <a:bodyPr/>
        <a:lstStyle/>
        <a:p>
          <a:endParaRPr lang="en-US"/>
        </a:p>
      </dgm:t>
    </dgm:pt>
    <dgm:pt modelId="{433B6B1B-B5BD-B84B-A19E-80AAD53FF0F5}">
      <dgm:prSet phldrT="[Text]"/>
      <dgm:spPr/>
      <dgm:t>
        <a:bodyPr/>
        <a:lstStyle/>
        <a:p>
          <a:r>
            <a:rPr lang="en-US" dirty="0"/>
            <a:t>H</a:t>
          </a:r>
          <a:r>
            <a:rPr lang="en-US" baseline="-25000" dirty="0"/>
            <a:t>2</a:t>
          </a:r>
          <a:r>
            <a:rPr lang="en-US" dirty="0"/>
            <a:t>SO</a:t>
          </a:r>
          <a:r>
            <a:rPr lang="en-US" baseline="-25000" dirty="0"/>
            <a:t>4</a:t>
          </a:r>
          <a:endParaRPr lang="en-US" dirty="0"/>
        </a:p>
      </dgm:t>
    </dgm:pt>
    <dgm:pt modelId="{6CD1AF18-B33B-C247-9426-9C52F7720E27}" type="parTrans" cxnId="{EC695ECF-589C-DA48-999F-6489D8329CEA}">
      <dgm:prSet/>
      <dgm:spPr/>
      <dgm:t>
        <a:bodyPr/>
        <a:lstStyle/>
        <a:p>
          <a:endParaRPr lang="en-US"/>
        </a:p>
      </dgm:t>
    </dgm:pt>
    <dgm:pt modelId="{38175B1A-8D4E-9343-98FC-D3602D35333C}" type="sibTrans" cxnId="{EC695ECF-589C-DA48-999F-6489D8329CEA}">
      <dgm:prSet/>
      <dgm:spPr/>
      <dgm:t>
        <a:bodyPr/>
        <a:lstStyle/>
        <a:p>
          <a:endParaRPr lang="en-US"/>
        </a:p>
      </dgm:t>
    </dgm:pt>
    <dgm:pt modelId="{3C989B94-C091-BC4B-8899-34241A773DBB}">
      <dgm:prSet phldrT="[Text]"/>
      <dgm:spPr/>
      <dgm:t>
        <a:bodyPr/>
        <a:lstStyle/>
        <a:p>
          <a:r>
            <a:rPr lang="en-US" dirty="0"/>
            <a:t>Net Radiative Flux</a:t>
          </a:r>
        </a:p>
      </dgm:t>
    </dgm:pt>
    <dgm:pt modelId="{1EEA1625-FEFD-4E46-A7F3-93C19768BC05}" type="parTrans" cxnId="{2F3A8CFB-49A6-DD40-8076-80ECDB48C0F2}">
      <dgm:prSet/>
      <dgm:spPr/>
      <dgm:t>
        <a:bodyPr/>
        <a:lstStyle/>
        <a:p>
          <a:endParaRPr lang="en-US"/>
        </a:p>
      </dgm:t>
    </dgm:pt>
    <dgm:pt modelId="{4EED07F4-8802-B64E-BF98-C2CDACFD3802}" type="sibTrans" cxnId="{2F3A8CFB-49A6-DD40-8076-80ECDB48C0F2}">
      <dgm:prSet/>
      <dgm:spPr/>
      <dgm:t>
        <a:bodyPr/>
        <a:lstStyle/>
        <a:p>
          <a:endParaRPr lang="en-US"/>
        </a:p>
      </dgm:t>
    </dgm:pt>
    <dgm:pt modelId="{F593131F-4088-9549-A946-86FDF9C33096}">
      <dgm:prSet phldrT="[Text]"/>
      <dgm:spPr/>
      <dgm:t>
        <a:bodyPr/>
        <a:lstStyle/>
        <a:p>
          <a:r>
            <a:rPr lang="en-US" dirty="0"/>
            <a:t>Temperature Changes</a:t>
          </a:r>
        </a:p>
      </dgm:t>
    </dgm:pt>
    <dgm:pt modelId="{B6B41C45-C50C-A042-B3A6-B487866F918A}" type="parTrans" cxnId="{FA6B190B-0074-3747-9CB3-5889A3C29AD5}">
      <dgm:prSet/>
      <dgm:spPr/>
      <dgm:t>
        <a:bodyPr/>
        <a:lstStyle/>
        <a:p>
          <a:endParaRPr lang="en-US"/>
        </a:p>
      </dgm:t>
    </dgm:pt>
    <dgm:pt modelId="{CDF0FEC1-ADA5-BC45-BD43-1DBB0E0CDE4B}" type="sibTrans" cxnId="{FA6B190B-0074-3747-9CB3-5889A3C29AD5}">
      <dgm:prSet/>
      <dgm:spPr/>
      <dgm:t>
        <a:bodyPr/>
        <a:lstStyle/>
        <a:p>
          <a:endParaRPr lang="en-US"/>
        </a:p>
      </dgm:t>
    </dgm:pt>
    <dgm:pt modelId="{B83299F0-7A2B-EB43-84E4-A33C23116F1F}" type="pres">
      <dgm:prSet presAssocID="{563B446F-DB7D-F841-A62A-84E0AFF72412}" presName="CompostProcess" presStyleCnt="0">
        <dgm:presLayoutVars>
          <dgm:dir/>
          <dgm:resizeHandles val="exact"/>
        </dgm:presLayoutVars>
      </dgm:prSet>
      <dgm:spPr/>
    </dgm:pt>
    <dgm:pt modelId="{2F74ECD6-E7BE-0C4D-87C2-A16864E2BED2}" type="pres">
      <dgm:prSet presAssocID="{563B446F-DB7D-F841-A62A-84E0AFF72412}" presName="arrow" presStyleLbl="bgShp" presStyleIdx="0" presStyleCnt="1"/>
      <dgm:spPr/>
    </dgm:pt>
    <dgm:pt modelId="{2D5BB237-958E-454B-8E43-D8D7C1A04EAD}" type="pres">
      <dgm:prSet presAssocID="{563B446F-DB7D-F841-A62A-84E0AFF72412}" presName="linearProcess" presStyleCnt="0"/>
      <dgm:spPr/>
    </dgm:pt>
    <dgm:pt modelId="{F6005F5A-E177-6B4E-A335-C864EA9A4141}" type="pres">
      <dgm:prSet presAssocID="{3D41784D-DF93-A446-A74E-6FE89309EDBC}" presName="textNode" presStyleLbl="node1" presStyleIdx="0" presStyleCnt="4">
        <dgm:presLayoutVars>
          <dgm:bulletEnabled val="1"/>
        </dgm:presLayoutVars>
      </dgm:prSet>
      <dgm:spPr/>
    </dgm:pt>
    <dgm:pt modelId="{50A0C4B3-0EF6-C34A-8B53-FE712CB74707}" type="pres">
      <dgm:prSet presAssocID="{F525F7BA-BF89-2542-A96B-9A260995737D}" presName="sibTrans" presStyleCnt="0"/>
      <dgm:spPr/>
    </dgm:pt>
    <dgm:pt modelId="{8A794AC6-D5F7-8A4F-BE7F-EE2889F1E285}" type="pres">
      <dgm:prSet presAssocID="{433B6B1B-B5BD-B84B-A19E-80AAD53FF0F5}" presName="textNode" presStyleLbl="node1" presStyleIdx="1" presStyleCnt="4">
        <dgm:presLayoutVars>
          <dgm:bulletEnabled val="1"/>
        </dgm:presLayoutVars>
      </dgm:prSet>
      <dgm:spPr/>
    </dgm:pt>
    <dgm:pt modelId="{D3D55A55-037C-EC4F-81BD-C353808F4A8D}" type="pres">
      <dgm:prSet presAssocID="{38175B1A-8D4E-9343-98FC-D3602D35333C}" presName="sibTrans" presStyleCnt="0"/>
      <dgm:spPr/>
    </dgm:pt>
    <dgm:pt modelId="{DDA62371-7CF2-AE43-AFE0-F40633C7B834}" type="pres">
      <dgm:prSet presAssocID="{3C989B94-C091-BC4B-8899-34241A773DBB}" presName="textNode" presStyleLbl="node1" presStyleIdx="2" presStyleCnt="4">
        <dgm:presLayoutVars>
          <dgm:bulletEnabled val="1"/>
        </dgm:presLayoutVars>
      </dgm:prSet>
      <dgm:spPr/>
    </dgm:pt>
    <dgm:pt modelId="{C8548D58-F66D-0D42-B306-54E192FA6124}" type="pres">
      <dgm:prSet presAssocID="{4EED07F4-8802-B64E-BF98-C2CDACFD3802}" presName="sibTrans" presStyleCnt="0"/>
      <dgm:spPr/>
    </dgm:pt>
    <dgm:pt modelId="{95C80F35-385F-084F-B3DB-249EF3324607}" type="pres">
      <dgm:prSet presAssocID="{F593131F-4088-9549-A946-86FDF9C33096}" presName="textNode" presStyleLbl="node1" presStyleIdx="3" presStyleCnt="4">
        <dgm:presLayoutVars>
          <dgm:bulletEnabled val="1"/>
        </dgm:presLayoutVars>
      </dgm:prSet>
      <dgm:spPr/>
    </dgm:pt>
  </dgm:ptLst>
  <dgm:cxnLst>
    <dgm:cxn modelId="{FA6B190B-0074-3747-9CB3-5889A3C29AD5}" srcId="{563B446F-DB7D-F841-A62A-84E0AFF72412}" destId="{F593131F-4088-9549-A946-86FDF9C33096}" srcOrd="3" destOrd="0" parTransId="{B6B41C45-C50C-A042-B3A6-B487866F918A}" sibTransId="{CDF0FEC1-ADA5-BC45-BD43-1DBB0E0CDE4B}"/>
    <dgm:cxn modelId="{DE909C11-BCFC-A346-896A-174D23956EE6}" srcId="{563B446F-DB7D-F841-A62A-84E0AFF72412}" destId="{3D41784D-DF93-A446-A74E-6FE89309EDBC}" srcOrd="0" destOrd="0" parTransId="{57EAEF59-845F-B740-A39D-631072788AD3}" sibTransId="{F525F7BA-BF89-2542-A96B-9A260995737D}"/>
    <dgm:cxn modelId="{74467E6D-12E6-8C41-A7CF-50CD72C728ED}" type="presOf" srcId="{563B446F-DB7D-F841-A62A-84E0AFF72412}" destId="{B83299F0-7A2B-EB43-84E4-A33C23116F1F}" srcOrd="0" destOrd="0" presId="urn:microsoft.com/office/officeart/2005/8/layout/hProcess9"/>
    <dgm:cxn modelId="{4294D185-D319-0141-87EA-771182856AE7}" type="presOf" srcId="{F593131F-4088-9549-A946-86FDF9C33096}" destId="{95C80F35-385F-084F-B3DB-249EF3324607}" srcOrd="0" destOrd="0" presId="urn:microsoft.com/office/officeart/2005/8/layout/hProcess9"/>
    <dgm:cxn modelId="{8D9BE09C-541B-0E4B-B8B6-797727895863}" type="presOf" srcId="{3D41784D-DF93-A446-A74E-6FE89309EDBC}" destId="{F6005F5A-E177-6B4E-A335-C864EA9A4141}" srcOrd="0" destOrd="0" presId="urn:microsoft.com/office/officeart/2005/8/layout/hProcess9"/>
    <dgm:cxn modelId="{6F1366BA-3E33-B64B-B3D0-79FFAE06F7FB}" type="presOf" srcId="{3C989B94-C091-BC4B-8899-34241A773DBB}" destId="{DDA62371-7CF2-AE43-AFE0-F40633C7B834}" srcOrd="0" destOrd="0" presId="urn:microsoft.com/office/officeart/2005/8/layout/hProcess9"/>
    <dgm:cxn modelId="{E8FC38C1-5B8E-134E-8A8A-A38CCEA4DA4A}" type="presOf" srcId="{433B6B1B-B5BD-B84B-A19E-80AAD53FF0F5}" destId="{8A794AC6-D5F7-8A4F-BE7F-EE2889F1E285}" srcOrd="0" destOrd="0" presId="urn:microsoft.com/office/officeart/2005/8/layout/hProcess9"/>
    <dgm:cxn modelId="{EC695ECF-589C-DA48-999F-6489D8329CEA}" srcId="{563B446F-DB7D-F841-A62A-84E0AFF72412}" destId="{433B6B1B-B5BD-B84B-A19E-80AAD53FF0F5}" srcOrd="1" destOrd="0" parTransId="{6CD1AF18-B33B-C247-9426-9C52F7720E27}" sibTransId="{38175B1A-8D4E-9343-98FC-D3602D35333C}"/>
    <dgm:cxn modelId="{2F3A8CFB-49A6-DD40-8076-80ECDB48C0F2}" srcId="{563B446F-DB7D-F841-A62A-84E0AFF72412}" destId="{3C989B94-C091-BC4B-8899-34241A773DBB}" srcOrd="2" destOrd="0" parTransId="{1EEA1625-FEFD-4E46-A7F3-93C19768BC05}" sibTransId="{4EED07F4-8802-B64E-BF98-C2CDACFD3802}"/>
    <dgm:cxn modelId="{6D6BD266-9A12-A84B-8B8E-785F4C745438}" type="presParOf" srcId="{B83299F0-7A2B-EB43-84E4-A33C23116F1F}" destId="{2F74ECD6-E7BE-0C4D-87C2-A16864E2BED2}" srcOrd="0" destOrd="0" presId="urn:microsoft.com/office/officeart/2005/8/layout/hProcess9"/>
    <dgm:cxn modelId="{BD0CA129-873A-2B4B-92BF-1334E8DD7FCC}" type="presParOf" srcId="{B83299F0-7A2B-EB43-84E4-A33C23116F1F}" destId="{2D5BB237-958E-454B-8E43-D8D7C1A04EAD}" srcOrd="1" destOrd="0" presId="urn:microsoft.com/office/officeart/2005/8/layout/hProcess9"/>
    <dgm:cxn modelId="{A3F10CA3-C53A-3147-BD7B-BFAF6E198F64}" type="presParOf" srcId="{2D5BB237-958E-454B-8E43-D8D7C1A04EAD}" destId="{F6005F5A-E177-6B4E-A335-C864EA9A4141}" srcOrd="0" destOrd="0" presId="urn:microsoft.com/office/officeart/2005/8/layout/hProcess9"/>
    <dgm:cxn modelId="{E7CB60FD-C81B-C245-97AA-5B6F3891F538}" type="presParOf" srcId="{2D5BB237-958E-454B-8E43-D8D7C1A04EAD}" destId="{50A0C4B3-0EF6-C34A-8B53-FE712CB74707}" srcOrd="1" destOrd="0" presId="urn:microsoft.com/office/officeart/2005/8/layout/hProcess9"/>
    <dgm:cxn modelId="{71D58899-5027-6247-A9B4-DEE52DB3F18D}" type="presParOf" srcId="{2D5BB237-958E-454B-8E43-D8D7C1A04EAD}" destId="{8A794AC6-D5F7-8A4F-BE7F-EE2889F1E285}" srcOrd="2" destOrd="0" presId="urn:microsoft.com/office/officeart/2005/8/layout/hProcess9"/>
    <dgm:cxn modelId="{488ABD8A-1761-BB4B-AEA9-C37C4DB00571}" type="presParOf" srcId="{2D5BB237-958E-454B-8E43-D8D7C1A04EAD}" destId="{D3D55A55-037C-EC4F-81BD-C353808F4A8D}" srcOrd="3" destOrd="0" presId="urn:microsoft.com/office/officeart/2005/8/layout/hProcess9"/>
    <dgm:cxn modelId="{C244FFDE-788B-FB4D-B6A9-648622F19268}" type="presParOf" srcId="{2D5BB237-958E-454B-8E43-D8D7C1A04EAD}" destId="{DDA62371-7CF2-AE43-AFE0-F40633C7B834}" srcOrd="4" destOrd="0" presId="urn:microsoft.com/office/officeart/2005/8/layout/hProcess9"/>
    <dgm:cxn modelId="{CE87955C-B17F-3641-ACB8-BF3C62C6650F}" type="presParOf" srcId="{2D5BB237-958E-454B-8E43-D8D7C1A04EAD}" destId="{C8548D58-F66D-0D42-B306-54E192FA6124}" srcOrd="5" destOrd="0" presId="urn:microsoft.com/office/officeart/2005/8/layout/hProcess9"/>
    <dgm:cxn modelId="{DD6D98FE-030C-3A4B-A6E8-A05DC8AB3CA2}" type="presParOf" srcId="{2D5BB237-958E-454B-8E43-D8D7C1A04EAD}" destId="{95C80F35-385F-084F-B3DB-249EF3324607}"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B47B6DC-1F74-3444-A3D4-DD3CAC0841F4}" type="doc">
      <dgm:prSet loTypeId="urn:microsoft.com/office/officeart/2005/8/layout/cycle5" loCatId="" qsTypeId="urn:microsoft.com/office/officeart/2005/8/quickstyle/simple1" qsCatId="simple" csTypeId="urn:microsoft.com/office/officeart/2005/8/colors/colorful2" csCatId="colorful" phldr="1"/>
      <dgm:spPr/>
      <dgm:t>
        <a:bodyPr/>
        <a:lstStyle/>
        <a:p>
          <a:endParaRPr lang="en-US"/>
        </a:p>
      </dgm:t>
    </dgm:pt>
    <dgm:pt modelId="{C2C6ECBE-56CA-9049-A049-AB47D5F60DB1}">
      <dgm:prSet phldrT="[Text]"/>
      <dgm:spPr/>
      <dgm:t>
        <a:bodyPr/>
        <a:lstStyle/>
        <a:p>
          <a:r>
            <a:rPr lang="en-US" dirty="0">
              <a:latin typeface="Trebuchet MS" panose="020B0603020202020204" pitchFamily="34" charset="0"/>
            </a:rPr>
            <a:t>Method form informed by Real Data</a:t>
          </a:r>
        </a:p>
      </dgm:t>
    </dgm:pt>
    <dgm:pt modelId="{3BDA4483-3263-CE47-93E8-4A7629C5BAF2}" type="parTrans" cxnId="{B8D471A0-F3C6-C643-8619-E8389BAF83B6}">
      <dgm:prSet/>
      <dgm:spPr/>
      <dgm:t>
        <a:bodyPr/>
        <a:lstStyle/>
        <a:p>
          <a:endParaRPr lang="en-US"/>
        </a:p>
      </dgm:t>
    </dgm:pt>
    <dgm:pt modelId="{B262B7B3-6A7A-574A-961B-7F0F6704CBDA}" type="sibTrans" cxnId="{B8D471A0-F3C6-C643-8619-E8389BAF83B6}">
      <dgm:prSet/>
      <dgm:spPr/>
      <dgm:t>
        <a:bodyPr/>
        <a:lstStyle/>
        <a:p>
          <a:endParaRPr lang="en-US"/>
        </a:p>
      </dgm:t>
    </dgm:pt>
    <dgm:pt modelId="{A7C85F28-5061-2141-B6E5-5F4DFC374BAA}">
      <dgm:prSet phldrT="[Text]"/>
      <dgm:spPr/>
      <dgm:t>
        <a:bodyPr/>
        <a:lstStyle/>
        <a:p>
          <a:r>
            <a:rPr lang="en-US" dirty="0">
              <a:latin typeface="Trebuchet MS" panose="020B0603020202020204" pitchFamily="34" charset="0"/>
            </a:rPr>
            <a:t>Refine Method Formulation</a:t>
          </a:r>
        </a:p>
      </dgm:t>
    </dgm:pt>
    <dgm:pt modelId="{903A3AD8-4AC1-3A42-AEE9-0DD6A7312D3B}" type="parTrans" cxnId="{C91BA62E-ED09-5843-AF60-579FF3994AB8}">
      <dgm:prSet/>
      <dgm:spPr/>
      <dgm:t>
        <a:bodyPr/>
        <a:lstStyle/>
        <a:p>
          <a:endParaRPr lang="en-US"/>
        </a:p>
      </dgm:t>
    </dgm:pt>
    <dgm:pt modelId="{F444BEF3-B862-BD45-A336-A53AA4C7E126}" type="sibTrans" cxnId="{C91BA62E-ED09-5843-AF60-579FF3994AB8}">
      <dgm:prSet/>
      <dgm:spPr/>
      <dgm:t>
        <a:bodyPr/>
        <a:lstStyle/>
        <a:p>
          <a:endParaRPr lang="en-US"/>
        </a:p>
      </dgm:t>
    </dgm:pt>
    <dgm:pt modelId="{E889F9B5-2262-8944-B026-6D7F7DA9AD49}">
      <dgm:prSet phldrT="[Text]"/>
      <dgm:spPr/>
      <dgm:t>
        <a:bodyPr/>
        <a:lstStyle/>
        <a:p>
          <a:r>
            <a:rPr lang="en-US" b="0" dirty="0">
              <a:latin typeface="Trebuchet MS" panose="020B0603020202020204" pitchFamily="34" charset="0"/>
            </a:rPr>
            <a:t>Apply to </a:t>
          </a:r>
          <a:r>
            <a:rPr lang="en-US" b="1" dirty="0">
              <a:latin typeface="Trebuchet MS" panose="020B0603020202020204" pitchFamily="34" charset="0"/>
            </a:rPr>
            <a:t>Synthetic Cases</a:t>
          </a:r>
        </a:p>
      </dgm:t>
    </dgm:pt>
    <dgm:pt modelId="{5A7C6F5F-3D9A-4D40-92DF-5769AF6E6F9E}" type="parTrans" cxnId="{F7F68636-A2E1-A045-9FB4-135816BB6A86}">
      <dgm:prSet/>
      <dgm:spPr/>
      <dgm:t>
        <a:bodyPr/>
        <a:lstStyle/>
        <a:p>
          <a:endParaRPr lang="en-US"/>
        </a:p>
      </dgm:t>
    </dgm:pt>
    <dgm:pt modelId="{3237CB74-6A35-DB45-A318-2579289AA9E4}" type="sibTrans" cxnId="{F7F68636-A2E1-A045-9FB4-135816BB6A86}">
      <dgm:prSet/>
      <dgm:spPr/>
      <dgm:t>
        <a:bodyPr/>
        <a:lstStyle/>
        <a:p>
          <a:endParaRPr lang="en-US"/>
        </a:p>
      </dgm:t>
    </dgm:pt>
    <dgm:pt modelId="{2AB38784-5CCC-9844-A504-643CCF958946}" type="pres">
      <dgm:prSet presAssocID="{8B47B6DC-1F74-3444-A3D4-DD3CAC0841F4}" presName="cycle" presStyleCnt="0">
        <dgm:presLayoutVars>
          <dgm:dir/>
          <dgm:resizeHandles val="exact"/>
        </dgm:presLayoutVars>
      </dgm:prSet>
      <dgm:spPr/>
    </dgm:pt>
    <dgm:pt modelId="{E10BEBE6-2828-3C4A-A975-4C613D739175}" type="pres">
      <dgm:prSet presAssocID="{C2C6ECBE-56CA-9049-A049-AB47D5F60DB1}" presName="node" presStyleLbl="node1" presStyleIdx="0" presStyleCnt="3">
        <dgm:presLayoutVars>
          <dgm:bulletEnabled val="1"/>
        </dgm:presLayoutVars>
      </dgm:prSet>
      <dgm:spPr/>
    </dgm:pt>
    <dgm:pt modelId="{08756F1F-F1FC-654D-8296-7AF7456AA1C6}" type="pres">
      <dgm:prSet presAssocID="{C2C6ECBE-56CA-9049-A049-AB47D5F60DB1}" presName="spNode" presStyleCnt="0"/>
      <dgm:spPr/>
    </dgm:pt>
    <dgm:pt modelId="{FEF5A7E2-1707-A34A-8695-97CB292B7200}" type="pres">
      <dgm:prSet presAssocID="{B262B7B3-6A7A-574A-961B-7F0F6704CBDA}" presName="sibTrans" presStyleLbl="sibTrans1D1" presStyleIdx="0" presStyleCnt="3"/>
      <dgm:spPr/>
    </dgm:pt>
    <dgm:pt modelId="{37A7D789-6D36-6741-A2EF-2C917BC0E1BD}" type="pres">
      <dgm:prSet presAssocID="{A7C85F28-5061-2141-B6E5-5F4DFC374BAA}" presName="node" presStyleLbl="node1" presStyleIdx="1" presStyleCnt="3">
        <dgm:presLayoutVars>
          <dgm:bulletEnabled val="1"/>
        </dgm:presLayoutVars>
      </dgm:prSet>
      <dgm:spPr/>
    </dgm:pt>
    <dgm:pt modelId="{FEC61161-1A9E-5A46-9FF8-836C8F593DAB}" type="pres">
      <dgm:prSet presAssocID="{A7C85F28-5061-2141-B6E5-5F4DFC374BAA}" presName="spNode" presStyleCnt="0"/>
      <dgm:spPr/>
    </dgm:pt>
    <dgm:pt modelId="{4E88A13A-A6B6-D74B-86ED-629AB236CBC1}" type="pres">
      <dgm:prSet presAssocID="{F444BEF3-B862-BD45-A336-A53AA4C7E126}" presName="sibTrans" presStyleLbl="sibTrans1D1" presStyleIdx="1" presStyleCnt="3"/>
      <dgm:spPr/>
    </dgm:pt>
    <dgm:pt modelId="{9D60F35E-F442-C84E-9DD5-C295319A4EF8}" type="pres">
      <dgm:prSet presAssocID="{E889F9B5-2262-8944-B026-6D7F7DA9AD49}" presName="node" presStyleLbl="node1" presStyleIdx="2" presStyleCnt="3">
        <dgm:presLayoutVars>
          <dgm:bulletEnabled val="1"/>
        </dgm:presLayoutVars>
      </dgm:prSet>
      <dgm:spPr/>
    </dgm:pt>
    <dgm:pt modelId="{C79871B9-073E-DE4F-A8AA-F4D547DCEA10}" type="pres">
      <dgm:prSet presAssocID="{E889F9B5-2262-8944-B026-6D7F7DA9AD49}" presName="spNode" presStyleCnt="0"/>
      <dgm:spPr/>
    </dgm:pt>
    <dgm:pt modelId="{B920F4FE-8ABA-5740-AD9C-2E472084D7C0}" type="pres">
      <dgm:prSet presAssocID="{3237CB74-6A35-DB45-A318-2579289AA9E4}" presName="sibTrans" presStyleLbl="sibTrans1D1" presStyleIdx="2" presStyleCnt="3"/>
      <dgm:spPr/>
    </dgm:pt>
  </dgm:ptLst>
  <dgm:cxnLst>
    <dgm:cxn modelId="{B6C04709-4AFA-7F40-9E04-E067982A3F63}" type="presOf" srcId="{8B47B6DC-1F74-3444-A3D4-DD3CAC0841F4}" destId="{2AB38784-5CCC-9844-A504-643CCF958946}" srcOrd="0" destOrd="0" presId="urn:microsoft.com/office/officeart/2005/8/layout/cycle5"/>
    <dgm:cxn modelId="{60F2E626-EA8A-A24B-905F-C80C844101F5}" type="presOf" srcId="{B262B7B3-6A7A-574A-961B-7F0F6704CBDA}" destId="{FEF5A7E2-1707-A34A-8695-97CB292B7200}" srcOrd="0" destOrd="0" presId="urn:microsoft.com/office/officeart/2005/8/layout/cycle5"/>
    <dgm:cxn modelId="{C91BA62E-ED09-5843-AF60-579FF3994AB8}" srcId="{8B47B6DC-1F74-3444-A3D4-DD3CAC0841F4}" destId="{A7C85F28-5061-2141-B6E5-5F4DFC374BAA}" srcOrd="1" destOrd="0" parTransId="{903A3AD8-4AC1-3A42-AEE9-0DD6A7312D3B}" sibTransId="{F444BEF3-B862-BD45-A336-A53AA4C7E126}"/>
    <dgm:cxn modelId="{DD851E30-8645-8949-BEDC-D8D500F042B7}" type="presOf" srcId="{F444BEF3-B862-BD45-A336-A53AA4C7E126}" destId="{4E88A13A-A6B6-D74B-86ED-629AB236CBC1}" srcOrd="0" destOrd="0" presId="urn:microsoft.com/office/officeart/2005/8/layout/cycle5"/>
    <dgm:cxn modelId="{E06E7F35-FB3D-6F44-9F65-13061FA59936}" type="presOf" srcId="{3237CB74-6A35-DB45-A318-2579289AA9E4}" destId="{B920F4FE-8ABA-5740-AD9C-2E472084D7C0}" srcOrd="0" destOrd="0" presId="urn:microsoft.com/office/officeart/2005/8/layout/cycle5"/>
    <dgm:cxn modelId="{F7F68636-A2E1-A045-9FB4-135816BB6A86}" srcId="{8B47B6DC-1F74-3444-A3D4-DD3CAC0841F4}" destId="{E889F9B5-2262-8944-B026-6D7F7DA9AD49}" srcOrd="2" destOrd="0" parTransId="{5A7C6F5F-3D9A-4D40-92DF-5769AF6E6F9E}" sibTransId="{3237CB74-6A35-DB45-A318-2579289AA9E4}"/>
    <dgm:cxn modelId="{CFAE7444-9654-CC4D-91BD-5D4623127A1C}" type="presOf" srcId="{A7C85F28-5061-2141-B6E5-5F4DFC374BAA}" destId="{37A7D789-6D36-6741-A2EF-2C917BC0E1BD}" srcOrd="0" destOrd="0" presId="urn:microsoft.com/office/officeart/2005/8/layout/cycle5"/>
    <dgm:cxn modelId="{B2DEB67B-0CA2-A641-BAA6-7D98EE84C675}" type="presOf" srcId="{E889F9B5-2262-8944-B026-6D7F7DA9AD49}" destId="{9D60F35E-F442-C84E-9DD5-C295319A4EF8}" srcOrd="0" destOrd="0" presId="urn:microsoft.com/office/officeart/2005/8/layout/cycle5"/>
    <dgm:cxn modelId="{3242669D-7A37-614C-BB17-9ABAFDC5E1E3}" type="presOf" srcId="{C2C6ECBE-56CA-9049-A049-AB47D5F60DB1}" destId="{E10BEBE6-2828-3C4A-A975-4C613D739175}" srcOrd="0" destOrd="0" presId="urn:microsoft.com/office/officeart/2005/8/layout/cycle5"/>
    <dgm:cxn modelId="{B8D471A0-F3C6-C643-8619-E8389BAF83B6}" srcId="{8B47B6DC-1F74-3444-A3D4-DD3CAC0841F4}" destId="{C2C6ECBE-56CA-9049-A049-AB47D5F60DB1}" srcOrd="0" destOrd="0" parTransId="{3BDA4483-3263-CE47-93E8-4A7629C5BAF2}" sibTransId="{B262B7B3-6A7A-574A-961B-7F0F6704CBDA}"/>
    <dgm:cxn modelId="{5363648E-E3CE-3741-9A37-3E0A7397EB98}" type="presParOf" srcId="{2AB38784-5CCC-9844-A504-643CCF958946}" destId="{E10BEBE6-2828-3C4A-A975-4C613D739175}" srcOrd="0" destOrd="0" presId="urn:microsoft.com/office/officeart/2005/8/layout/cycle5"/>
    <dgm:cxn modelId="{9EDB5938-F8BC-F541-B3DD-907B0A9CF653}" type="presParOf" srcId="{2AB38784-5CCC-9844-A504-643CCF958946}" destId="{08756F1F-F1FC-654D-8296-7AF7456AA1C6}" srcOrd="1" destOrd="0" presId="urn:microsoft.com/office/officeart/2005/8/layout/cycle5"/>
    <dgm:cxn modelId="{BA735358-131E-314A-AFF4-317B51529C2C}" type="presParOf" srcId="{2AB38784-5CCC-9844-A504-643CCF958946}" destId="{FEF5A7E2-1707-A34A-8695-97CB292B7200}" srcOrd="2" destOrd="0" presId="urn:microsoft.com/office/officeart/2005/8/layout/cycle5"/>
    <dgm:cxn modelId="{B0D13B1D-71EA-C843-ABF2-E76C1A7A3E8E}" type="presParOf" srcId="{2AB38784-5CCC-9844-A504-643CCF958946}" destId="{37A7D789-6D36-6741-A2EF-2C917BC0E1BD}" srcOrd="3" destOrd="0" presId="urn:microsoft.com/office/officeart/2005/8/layout/cycle5"/>
    <dgm:cxn modelId="{08EA1ED6-AFC8-EE4F-995A-6D0849AC2D05}" type="presParOf" srcId="{2AB38784-5CCC-9844-A504-643CCF958946}" destId="{FEC61161-1A9E-5A46-9FF8-836C8F593DAB}" srcOrd="4" destOrd="0" presId="urn:microsoft.com/office/officeart/2005/8/layout/cycle5"/>
    <dgm:cxn modelId="{E9B9C52E-1C7E-7849-9EC1-6C87E490B70F}" type="presParOf" srcId="{2AB38784-5CCC-9844-A504-643CCF958946}" destId="{4E88A13A-A6B6-D74B-86ED-629AB236CBC1}" srcOrd="5" destOrd="0" presId="urn:microsoft.com/office/officeart/2005/8/layout/cycle5"/>
    <dgm:cxn modelId="{29CD7E02-4615-394A-BD15-A123E872C4E5}" type="presParOf" srcId="{2AB38784-5CCC-9844-A504-643CCF958946}" destId="{9D60F35E-F442-C84E-9DD5-C295319A4EF8}" srcOrd="6" destOrd="0" presId="urn:microsoft.com/office/officeart/2005/8/layout/cycle5"/>
    <dgm:cxn modelId="{0BD4E918-5815-6146-B950-18CD8C44C58D}" type="presParOf" srcId="{2AB38784-5CCC-9844-A504-643CCF958946}" destId="{C79871B9-073E-DE4F-A8AA-F4D547DCEA10}" srcOrd="7" destOrd="0" presId="urn:microsoft.com/office/officeart/2005/8/layout/cycle5"/>
    <dgm:cxn modelId="{91E35BC5-8163-5844-9369-4112B40D1FB1}" type="presParOf" srcId="{2AB38784-5CCC-9844-A504-643CCF958946}" destId="{B920F4FE-8ABA-5740-AD9C-2E472084D7C0}" srcOrd="8"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B47B6DC-1F74-3444-A3D4-DD3CAC0841F4}"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US"/>
        </a:p>
      </dgm:t>
    </dgm:pt>
    <dgm:pt modelId="{C2C6ECBE-56CA-9049-A049-AB47D5F60DB1}">
      <dgm:prSet phldrT="[Text]"/>
      <dgm:spPr/>
      <dgm:t>
        <a:bodyPr/>
        <a:lstStyle/>
        <a:p>
          <a:r>
            <a:rPr lang="en-US" dirty="0">
              <a:latin typeface="Trebuchet MS" panose="020B0603020202020204" pitchFamily="34" charset="0"/>
            </a:rPr>
            <a:t>Apply to idealized cases</a:t>
          </a:r>
        </a:p>
      </dgm:t>
    </dgm:pt>
    <dgm:pt modelId="{3BDA4483-3263-CE47-93E8-4A7629C5BAF2}" type="parTrans" cxnId="{B8D471A0-F3C6-C643-8619-E8389BAF83B6}">
      <dgm:prSet/>
      <dgm:spPr/>
      <dgm:t>
        <a:bodyPr/>
        <a:lstStyle/>
        <a:p>
          <a:endParaRPr lang="en-US"/>
        </a:p>
      </dgm:t>
    </dgm:pt>
    <dgm:pt modelId="{B262B7B3-6A7A-574A-961B-7F0F6704CBDA}" type="sibTrans" cxnId="{B8D471A0-F3C6-C643-8619-E8389BAF83B6}">
      <dgm:prSet/>
      <dgm:spPr/>
      <dgm:t>
        <a:bodyPr/>
        <a:lstStyle/>
        <a:p>
          <a:endParaRPr lang="en-US"/>
        </a:p>
      </dgm:t>
    </dgm:pt>
    <dgm:pt modelId="{A7C85F28-5061-2141-B6E5-5F4DFC374BAA}">
      <dgm:prSet phldrT="[Text]"/>
      <dgm:spPr/>
      <dgm:t>
        <a:bodyPr/>
        <a:lstStyle/>
        <a:p>
          <a:r>
            <a:rPr lang="en-US" dirty="0">
              <a:solidFill>
                <a:schemeClr val="bg1"/>
              </a:solidFill>
              <a:latin typeface="Trebuchet MS" panose="020B0603020202020204" pitchFamily="34" charset="0"/>
            </a:rPr>
            <a:t>Refine Method Formulation</a:t>
          </a:r>
        </a:p>
      </dgm:t>
    </dgm:pt>
    <dgm:pt modelId="{903A3AD8-4AC1-3A42-AEE9-0DD6A7312D3B}" type="parTrans" cxnId="{C91BA62E-ED09-5843-AF60-579FF3994AB8}">
      <dgm:prSet/>
      <dgm:spPr/>
      <dgm:t>
        <a:bodyPr/>
        <a:lstStyle/>
        <a:p>
          <a:endParaRPr lang="en-US"/>
        </a:p>
      </dgm:t>
    </dgm:pt>
    <dgm:pt modelId="{F444BEF3-B862-BD45-A336-A53AA4C7E126}" type="sibTrans" cxnId="{C91BA62E-ED09-5843-AF60-579FF3994AB8}">
      <dgm:prSet/>
      <dgm:spPr/>
      <dgm:t>
        <a:bodyPr/>
        <a:lstStyle/>
        <a:p>
          <a:endParaRPr lang="en-US"/>
        </a:p>
      </dgm:t>
    </dgm:pt>
    <dgm:pt modelId="{2AB38784-5CCC-9844-A504-643CCF958946}" type="pres">
      <dgm:prSet presAssocID="{8B47B6DC-1F74-3444-A3D4-DD3CAC0841F4}" presName="cycle" presStyleCnt="0">
        <dgm:presLayoutVars>
          <dgm:dir/>
          <dgm:resizeHandles val="exact"/>
        </dgm:presLayoutVars>
      </dgm:prSet>
      <dgm:spPr/>
    </dgm:pt>
    <dgm:pt modelId="{E10BEBE6-2828-3C4A-A975-4C613D739175}" type="pres">
      <dgm:prSet presAssocID="{C2C6ECBE-56CA-9049-A049-AB47D5F60DB1}" presName="node" presStyleLbl="node1" presStyleIdx="0" presStyleCnt="2">
        <dgm:presLayoutVars>
          <dgm:bulletEnabled val="1"/>
        </dgm:presLayoutVars>
      </dgm:prSet>
      <dgm:spPr/>
    </dgm:pt>
    <dgm:pt modelId="{08756F1F-F1FC-654D-8296-7AF7456AA1C6}" type="pres">
      <dgm:prSet presAssocID="{C2C6ECBE-56CA-9049-A049-AB47D5F60DB1}" presName="spNode" presStyleCnt="0"/>
      <dgm:spPr/>
    </dgm:pt>
    <dgm:pt modelId="{FEF5A7E2-1707-A34A-8695-97CB292B7200}" type="pres">
      <dgm:prSet presAssocID="{B262B7B3-6A7A-574A-961B-7F0F6704CBDA}" presName="sibTrans" presStyleLbl="sibTrans1D1" presStyleIdx="0" presStyleCnt="2"/>
      <dgm:spPr/>
    </dgm:pt>
    <dgm:pt modelId="{37A7D789-6D36-6741-A2EF-2C917BC0E1BD}" type="pres">
      <dgm:prSet presAssocID="{A7C85F28-5061-2141-B6E5-5F4DFC374BAA}" presName="node" presStyleLbl="node1" presStyleIdx="1" presStyleCnt="2">
        <dgm:presLayoutVars>
          <dgm:bulletEnabled val="1"/>
        </dgm:presLayoutVars>
      </dgm:prSet>
      <dgm:spPr/>
    </dgm:pt>
    <dgm:pt modelId="{FEC61161-1A9E-5A46-9FF8-836C8F593DAB}" type="pres">
      <dgm:prSet presAssocID="{A7C85F28-5061-2141-B6E5-5F4DFC374BAA}" presName="spNode" presStyleCnt="0"/>
      <dgm:spPr/>
    </dgm:pt>
    <dgm:pt modelId="{4E88A13A-A6B6-D74B-86ED-629AB236CBC1}" type="pres">
      <dgm:prSet presAssocID="{F444BEF3-B862-BD45-A336-A53AA4C7E126}" presName="sibTrans" presStyleLbl="sibTrans1D1" presStyleIdx="1" presStyleCnt="2"/>
      <dgm:spPr/>
    </dgm:pt>
  </dgm:ptLst>
  <dgm:cxnLst>
    <dgm:cxn modelId="{B6C04709-4AFA-7F40-9E04-E067982A3F63}" type="presOf" srcId="{8B47B6DC-1F74-3444-A3D4-DD3CAC0841F4}" destId="{2AB38784-5CCC-9844-A504-643CCF958946}" srcOrd="0" destOrd="0" presId="urn:microsoft.com/office/officeart/2005/8/layout/cycle5"/>
    <dgm:cxn modelId="{60F2E626-EA8A-A24B-905F-C80C844101F5}" type="presOf" srcId="{B262B7B3-6A7A-574A-961B-7F0F6704CBDA}" destId="{FEF5A7E2-1707-A34A-8695-97CB292B7200}" srcOrd="0" destOrd="0" presId="urn:microsoft.com/office/officeart/2005/8/layout/cycle5"/>
    <dgm:cxn modelId="{C91BA62E-ED09-5843-AF60-579FF3994AB8}" srcId="{8B47B6DC-1F74-3444-A3D4-DD3CAC0841F4}" destId="{A7C85F28-5061-2141-B6E5-5F4DFC374BAA}" srcOrd="1" destOrd="0" parTransId="{903A3AD8-4AC1-3A42-AEE9-0DD6A7312D3B}" sibTransId="{F444BEF3-B862-BD45-A336-A53AA4C7E126}"/>
    <dgm:cxn modelId="{DD851E30-8645-8949-BEDC-D8D500F042B7}" type="presOf" srcId="{F444BEF3-B862-BD45-A336-A53AA4C7E126}" destId="{4E88A13A-A6B6-D74B-86ED-629AB236CBC1}" srcOrd="0" destOrd="0" presId="urn:microsoft.com/office/officeart/2005/8/layout/cycle5"/>
    <dgm:cxn modelId="{CFAE7444-9654-CC4D-91BD-5D4623127A1C}" type="presOf" srcId="{A7C85F28-5061-2141-B6E5-5F4DFC374BAA}" destId="{37A7D789-6D36-6741-A2EF-2C917BC0E1BD}" srcOrd="0" destOrd="0" presId="urn:microsoft.com/office/officeart/2005/8/layout/cycle5"/>
    <dgm:cxn modelId="{3242669D-7A37-614C-BB17-9ABAFDC5E1E3}" type="presOf" srcId="{C2C6ECBE-56CA-9049-A049-AB47D5F60DB1}" destId="{E10BEBE6-2828-3C4A-A975-4C613D739175}" srcOrd="0" destOrd="0" presId="urn:microsoft.com/office/officeart/2005/8/layout/cycle5"/>
    <dgm:cxn modelId="{B8D471A0-F3C6-C643-8619-E8389BAF83B6}" srcId="{8B47B6DC-1F74-3444-A3D4-DD3CAC0841F4}" destId="{C2C6ECBE-56CA-9049-A049-AB47D5F60DB1}" srcOrd="0" destOrd="0" parTransId="{3BDA4483-3263-CE47-93E8-4A7629C5BAF2}" sibTransId="{B262B7B3-6A7A-574A-961B-7F0F6704CBDA}"/>
    <dgm:cxn modelId="{5363648E-E3CE-3741-9A37-3E0A7397EB98}" type="presParOf" srcId="{2AB38784-5CCC-9844-A504-643CCF958946}" destId="{E10BEBE6-2828-3C4A-A975-4C613D739175}" srcOrd="0" destOrd="0" presId="urn:microsoft.com/office/officeart/2005/8/layout/cycle5"/>
    <dgm:cxn modelId="{9EDB5938-F8BC-F541-B3DD-907B0A9CF653}" type="presParOf" srcId="{2AB38784-5CCC-9844-A504-643CCF958946}" destId="{08756F1F-F1FC-654D-8296-7AF7456AA1C6}" srcOrd="1" destOrd="0" presId="urn:microsoft.com/office/officeart/2005/8/layout/cycle5"/>
    <dgm:cxn modelId="{BA735358-131E-314A-AFF4-317B51529C2C}" type="presParOf" srcId="{2AB38784-5CCC-9844-A504-643CCF958946}" destId="{FEF5A7E2-1707-A34A-8695-97CB292B7200}" srcOrd="2" destOrd="0" presId="urn:microsoft.com/office/officeart/2005/8/layout/cycle5"/>
    <dgm:cxn modelId="{B0D13B1D-71EA-C843-ABF2-E76C1A7A3E8E}" type="presParOf" srcId="{2AB38784-5CCC-9844-A504-643CCF958946}" destId="{37A7D789-6D36-6741-A2EF-2C917BC0E1BD}" srcOrd="3" destOrd="0" presId="urn:microsoft.com/office/officeart/2005/8/layout/cycle5"/>
    <dgm:cxn modelId="{08EA1ED6-AFC8-EE4F-995A-6D0849AC2D05}" type="presParOf" srcId="{2AB38784-5CCC-9844-A504-643CCF958946}" destId="{FEC61161-1A9E-5A46-9FF8-836C8F593DAB}" srcOrd="4" destOrd="0" presId="urn:microsoft.com/office/officeart/2005/8/layout/cycle5"/>
    <dgm:cxn modelId="{E9B9C52E-1C7E-7849-9EC1-6C87E490B70F}" type="presParOf" srcId="{2AB38784-5CCC-9844-A504-643CCF958946}" destId="{4E88A13A-A6B6-D74B-86ED-629AB236CBC1}" srcOrd="5" destOrd="0" presId="urn:microsoft.com/office/officeart/2005/8/layout/cycle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B47B6DC-1F74-3444-A3D4-DD3CAC0841F4}" type="doc">
      <dgm:prSet loTypeId="urn:microsoft.com/office/officeart/2005/8/layout/cycle5" loCatId="" qsTypeId="urn:microsoft.com/office/officeart/2005/8/quickstyle/simple1" qsCatId="simple" csTypeId="urn:microsoft.com/office/officeart/2005/8/colors/colorful2" csCatId="colorful" phldr="1"/>
      <dgm:spPr/>
      <dgm:t>
        <a:bodyPr/>
        <a:lstStyle/>
        <a:p>
          <a:endParaRPr lang="en-US"/>
        </a:p>
      </dgm:t>
    </dgm:pt>
    <dgm:pt modelId="{C2C6ECBE-56CA-9049-A049-AB47D5F60DB1}">
      <dgm:prSet phldrT="[Text]"/>
      <dgm:spPr/>
      <dgm:t>
        <a:bodyPr/>
        <a:lstStyle/>
        <a:p>
          <a:r>
            <a:rPr lang="en-US" dirty="0">
              <a:latin typeface="Trebuchet MS" panose="020B0603020202020204" pitchFamily="34" charset="0"/>
            </a:rPr>
            <a:t>Apply to Mt. Pinatubo </a:t>
          </a:r>
        </a:p>
      </dgm:t>
    </dgm:pt>
    <dgm:pt modelId="{3BDA4483-3263-CE47-93E8-4A7629C5BAF2}" type="parTrans" cxnId="{B8D471A0-F3C6-C643-8619-E8389BAF83B6}">
      <dgm:prSet/>
      <dgm:spPr/>
      <dgm:t>
        <a:bodyPr/>
        <a:lstStyle/>
        <a:p>
          <a:endParaRPr lang="en-US"/>
        </a:p>
      </dgm:t>
    </dgm:pt>
    <dgm:pt modelId="{B262B7B3-6A7A-574A-961B-7F0F6704CBDA}" type="sibTrans" cxnId="{B8D471A0-F3C6-C643-8619-E8389BAF83B6}">
      <dgm:prSet/>
      <dgm:spPr/>
      <dgm:t>
        <a:bodyPr/>
        <a:lstStyle/>
        <a:p>
          <a:endParaRPr lang="en-US"/>
        </a:p>
      </dgm:t>
    </dgm:pt>
    <dgm:pt modelId="{A7C85F28-5061-2141-B6E5-5F4DFC374BAA}">
      <dgm:prSet phldrT="[Text]"/>
      <dgm:spPr/>
      <dgm:t>
        <a:bodyPr/>
        <a:lstStyle/>
        <a:p>
          <a:r>
            <a:rPr lang="en-US" dirty="0">
              <a:latin typeface="Trebuchet MS" panose="020B0603020202020204" pitchFamily="34" charset="0"/>
            </a:rPr>
            <a:t>Sensitivity Analyses </a:t>
          </a:r>
        </a:p>
      </dgm:t>
    </dgm:pt>
    <dgm:pt modelId="{903A3AD8-4AC1-3A42-AEE9-0DD6A7312D3B}" type="parTrans" cxnId="{C91BA62E-ED09-5843-AF60-579FF3994AB8}">
      <dgm:prSet/>
      <dgm:spPr/>
      <dgm:t>
        <a:bodyPr/>
        <a:lstStyle/>
        <a:p>
          <a:endParaRPr lang="en-US"/>
        </a:p>
      </dgm:t>
    </dgm:pt>
    <dgm:pt modelId="{F444BEF3-B862-BD45-A336-A53AA4C7E126}" type="sibTrans" cxnId="{C91BA62E-ED09-5843-AF60-579FF3994AB8}">
      <dgm:prSet/>
      <dgm:spPr/>
      <dgm:t>
        <a:bodyPr/>
        <a:lstStyle/>
        <a:p>
          <a:endParaRPr lang="en-US"/>
        </a:p>
      </dgm:t>
    </dgm:pt>
    <dgm:pt modelId="{DC4E71E9-D206-9B4D-9972-2D4B80398461}">
      <dgm:prSet phldrT="[Text]"/>
      <dgm:spPr/>
      <dgm:t>
        <a:bodyPr/>
        <a:lstStyle/>
        <a:p>
          <a:r>
            <a:rPr lang="en-US" dirty="0">
              <a:latin typeface="Trebuchet MS" panose="020B0603020202020204" pitchFamily="34" charset="0"/>
            </a:rPr>
            <a:t>Refine Method Formulation</a:t>
          </a:r>
        </a:p>
      </dgm:t>
    </dgm:pt>
    <dgm:pt modelId="{CB02E363-819D-4342-B070-9D3F6BAEC0D8}" type="parTrans" cxnId="{87206A05-283C-9947-B388-B64F202A5482}">
      <dgm:prSet/>
      <dgm:spPr/>
      <dgm:t>
        <a:bodyPr/>
        <a:lstStyle/>
        <a:p>
          <a:endParaRPr lang="en-US"/>
        </a:p>
      </dgm:t>
    </dgm:pt>
    <dgm:pt modelId="{DD479528-EF36-E149-8813-FC53FC885D0C}" type="sibTrans" cxnId="{87206A05-283C-9947-B388-B64F202A5482}">
      <dgm:prSet/>
      <dgm:spPr/>
      <dgm:t>
        <a:bodyPr/>
        <a:lstStyle/>
        <a:p>
          <a:endParaRPr lang="en-US"/>
        </a:p>
      </dgm:t>
    </dgm:pt>
    <dgm:pt modelId="{2AB38784-5CCC-9844-A504-643CCF958946}" type="pres">
      <dgm:prSet presAssocID="{8B47B6DC-1F74-3444-A3D4-DD3CAC0841F4}" presName="cycle" presStyleCnt="0">
        <dgm:presLayoutVars>
          <dgm:dir/>
          <dgm:resizeHandles val="exact"/>
        </dgm:presLayoutVars>
      </dgm:prSet>
      <dgm:spPr/>
    </dgm:pt>
    <dgm:pt modelId="{E10BEBE6-2828-3C4A-A975-4C613D739175}" type="pres">
      <dgm:prSet presAssocID="{C2C6ECBE-56CA-9049-A049-AB47D5F60DB1}" presName="node" presStyleLbl="node1" presStyleIdx="0" presStyleCnt="3">
        <dgm:presLayoutVars>
          <dgm:bulletEnabled val="1"/>
        </dgm:presLayoutVars>
      </dgm:prSet>
      <dgm:spPr/>
    </dgm:pt>
    <dgm:pt modelId="{08756F1F-F1FC-654D-8296-7AF7456AA1C6}" type="pres">
      <dgm:prSet presAssocID="{C2C6ECBE-56CA-9049-A049-AB47D5F60DB1}" presName="spNode" presStyleCnt="0"/>
      <dgm:spPr/>
    </dgm:pt>
    <dgm:pt modelId="{FEF5A7E2-1707-A34A-8695-97CB292B7200}" type="pres">
      <dgm:prSet presAssocID="{B262B7B3-6A7A-574A-961B-7F0F6704CBDA}" presName="sibTrans" presStyleLbl="sibTrans1D1" presStyleIdx="0" presStyleCnt="3"/>
      <dgm:spPr/>
    </dgm:pt>
    <dgm:pt modelId="{37A7D789-6D36-6741-A2EF-2C917BC0E1BD}" type="pres">
      <dgm:prSet presAssocID="{A7C85F28-5061-2141-B6E5-5F4DFC374BAA}" presName="node" presStyleLbl="node1" presStyleIdx="1" presStyleCnt="3">
        <dgm:presLayoutVars>
          <dgm:bulletEnabled val="1"/>
        </dgm:presLayoutVars>
      </dgm:prSet>
      <dgm:spPr/>
    </dgm:pt>
    <dgm:pt modelId="{FEC61161-1A9E-5A46-9FF8-836C8F593DAB}" type="pres">
      <dgm:prSet presAssocID="{A7C85F28-5061-2141-B6E5-5F4DFC374BAA}" presName="spNode" presStyleCnt="0"/>
      <dgm:spPr/>
    </dgm:pt>
    <dgm:pt modelId="{4E88A13A-A6B6-D74B-86ED-629AB236CBC1}" type="pres">
      <dgm:prSet presAssocID="{F444BEF3-B862-BD45-A336-A53AA4C7E126}" presName="sibTrans" presStyleLbl="sibTrans1D1" presStyleIdx="1" presStyleCnt="3"/>
      <dgm:spPr/>
    </dgm:pt>
    <dgm:pt modelId="{AD932D89-5C88-9B4C-9EDF-434A6BF2D0B4}" type="pres">
      <dgm:prSet presAssocID="{DC4E71E9-D206-9B4D-9972-2D4B80398461}" presName="node" presStyleLbl="node1" presStyleIdx="2" presStyleCnt="3">
        <dgm:presLayoutVars>
          <dgm:bulletEnabled val="1"/>
        </dgm:presLayoutVars>
      </dgm:prSet>
      <dgm:spPr/>
    </dgm:pt>
    <dgm:pt modelId="{CA48CFD1-77C6-E74A-8F46-7C06081D282E}" type="pres">
      <dgm:prSet presAssocID="{DC4E71E9-D206-9B4D-9972-2D4B80398461}" presName="spNode" presStyleCnt="0"/>
      <dgm:spPr/>
    </dgm:pt>
    <dgm:pt modelId="{3FDC47B1-D38C-4A4D-9AE6-4ECED6C62541}" type="pres">
      <dgm:prSet presAssocID="{DD479528-EF36-E149-8813-FC53FC885D0C}" presName="sibTrans" presStyleLbl="sibTrans1D1" presStyleIdx="2" presStyleCnt="3"/>
      <dgm:spPr/>
    </dgm:pt>
  </dgm:ptLst>
  <dgm:cxnLst>
    <dgm:cxn modelId="{87206A05-283C-9947-B388-B64F202A5482}" srcId="{8B47B6DC-1F74-3444-A3D4-DD3CAC0841F4}" destId="{DC4E71E9-D206-9B4D-9972-2D4B80398461}" srcOrd="2" destOrd="0" parTransId="{CB02E363-819D-4342-B070-9D3F6BAEC0D8}" sibTransId="{DD479528-EF36-E149-8813-FC53FC885D0C}"/>
    <dgm:cxn modelId="{B6C04709-4AFA-7F40-9E04-E067982A3F63}" type="presOf" srcId="{8B47B6DC-1F74-3444-A3D4-DD3CAC0841F4}" destId="{2AB38784-5CCC-9844-A504-643CCF958946}" srcOrd="0" destOrd="0" presId="urn:microsoft.com/office/officeart/2005/8/layout/cycle5"/>
    <dgm:cxn modelId="{60F2E626-EA8A-A24B-905F-C80C844101F5}" type="presOf" srcId="{B262B7B3-6A7A-574A-961B-7F0F6704CBDA}" destId="{FEF5A7E2-1707-A34A-8695-97CB292B7200}" srcOrd="0" destOrd="0" presId="urn:microsoft.com/office/officeart/2005/8/layout/cycle5"/>
    <dgm:cxn modelId="{C91BA62E-ED09-5843-AF60-579FF3994AB8}" srcId="{8B47B6DC-1F74-3444-A3D4-DD3CAC0841F4}" destId="{A7C85F28-5061-2141-B6E5-5F4DFC374BAA}" srcOrd="1" destOrd="0" parTransId="{903A3AD8-4AC1-3A42-AEE9-0DD6A7312D3B}" sibTransId="{F444BEF3-B862-BD45-A336-A53AA4C7E126}"/>
    <dgm:cxn modelId="{DD851E30-8645-8949-BEDC-D8D500F042B7}" type="presOf" srcId="{F444BEF3-B862-BD45-A336-A53AA4C7E126}" destId="{4E88A13A-A6B6-D74B-86ED-629AB236CBC1}" srcOrd="0" destOrd="0" presId="urn:microsoft.com/office/officeart/2005/8/layout/cycle5"/>
    <dgm:cxn modelId="{DED83B40-9FD5-FD4B-B1A0-F2EF364A0C9E}" type="presOf" srcId="{DC4E71E9-D206-9B4D-9972-2D4B80398461}" destId="{AD932D89-5C88-9B4C-9EDF-434A6BF2D0B4}" srcOrd="0" destOrd="0" presId="urn:microsoft.com/office/officeart/2005/8/layout/cycle5"/>
    <dgm:cxn modelId="{CFAE7444-9654-CC4D-91BD-5D4623127A1C}" type="presOf" srcId="{A7C85F28-5061-2141-B6E5-5F4DFC374BAA}" destId="{37A7D789-6D36-6741-A2EF-2C917BC0E1BD}" srcOrd="0" destOrd="0" presId="urn:microsoft.com/office/officeart/2005/8/layout/cycle5"/>
    <dgm:cxn modelId="{53F88A9B-1CAC-884E-A75D-2D85ACA2E256}" type="presOf" srcId="{DD479528-EF36-E149-8813-FC53FC885D0C}" destId="{3FDC47B1-D38C-4A4D-9AE6-4ECED6C62541}" srcOrd="0" destOrd="0" presId="urn:microsoft.com/office/officeart/2005/8/layout/cycle5"/>
    <dgm:cxn modelId="{3242669D-7A37-614C-BB17-9ABAFDC5E1E3}" type="presOf" srcId="{C2C6ECBE-56CA-9049-A049-AB47D5F60DB1}" destId="{E10BEBE6-2828-3C4A-A975-4C613D739175}" srcOrd="0" destOrd="0" presId="urn:microsoft.com/office/officeart/2005/8/layout/cycle5"/>
    <dgm:cxn modelId="{B8D471A0-F3C6-C643-8619-E8389BAF83B6}" srcId="{8B47B6DC-1F74-3444-A3D4-DD3CAC0841F4}" destId="{C2C6ECBE-56CA-9049-A049-AB47D5F60DB1}" srcOrd="0" destOrd="0" parTransId="{3BDA4483-3263-CE47-93E8-4A7629C5BAF2}" sibTransId="{B262B7B3-6A7A-574A-961B-7F0F6704CBDA}"/>
    <dgm:cxn modelId="{5363648E-E3CE-3741-9A37-3E0A7397EB98}" type="presParOf" srcId="{2AB38784-5CCC-9844-A504-643CCF958946}" destId="{E10BEBE6-2828-3C4A-A975-4C613D739175}" srcOrd="0" destOrd="0" presId="urn:microsoft.com/office/officeart/2005/8/layout/cycle5"/>
    <dgm:cxn modelId="{9EDB5938-F8BC-F541-B3DD-907B0A9CF653}" type="presParOf" srcId="{2AB38784-5CCC-9844-A504-643CCF958946}" destId="{08756F1F-F1FC-654D-8296-7AF7456AA1C6}" srcOrd="1" destOrd="0" presId="urn:microsoft.com/office/officeart/2005/8/layout/cycle5"/>
    <dgm:cxn modelId="{BA735358-131E-314A-AFF4-317B51529C2C}" type="presParOf" srcId="{2AB38784-5CCC-9844-A504-643CCF958946}" destId="{FEF5A7E2-1707-A34A-8695-97CB292B7200}" srcOrd="2" destOrd="0" presId="urn:microsoft.com/office/officeart/2005/8/layout/cycle5"/>
    <dgm:cxn modelId="{B0D13B1D-71EA-C843-ABF2-E76C1A7A3E8E}" type="presParOf" srcId="{2AB38784-5CCC-9844-A504-643CCF958946}" destId="{37A7D789-6D36-6741-A2EF-2C917BC0E1BD}" srcOrd="3" destOrd="0" presId="urn:microsoft.com/office/officeart/2005/8/layout/cycle5"/>
    <dgm:cxn modelId="{08EA1ED6-AFC8-EE4F-995A-6D0849AC2D05}" type="presParOf" srcId="{2AB38784-5CCC-9844-A504-643CCF958946}" destId="{FEC61161-1A9E-5A46-9FF8-836C8F593DAB}" srcOrd="4" destOrd="0" presId="urn:microsoft.com/office/officeart/2005/8/layout/cycle5"/>
    <dgm:cxn modelId="{E9B9C52E-1C7E-7849-9EC1-6C87E490B70F}" type="presParOf" srcId="{2AB38784-5CCC-9844-A504-643CCF958946}" destId="{4E88A13A-A6B6-D74B-86ED-629AB236CBC1}" srcOrd="5" destOrd="0" presId="urn:microsoft.com/office/officeart/2005/8/layout/cycle5"/>
    <dgm:cxn modelId="{DA0F9E3F-D011-5A4E-8D22-F7797D1D5B47}" type="presParOf" srcId="{2AB38784-5CCC-9844-A504-643CCF958946}" destId="{AD932D89-5C88-9B4C-9EDF-434A6BF2D0B4}" srcOrd="6" destOrd="0" presId="urn:microsoft.com/office/officeart/2005/8/layout/cycle5"/>
    <dgm:cxn modelId="{0751CC9F-73E8-B347-BEA3-67A91F4663FA}" type="presParOf" srcId="{2AB38784-5CCC-9844-A504-643CCF958946}" destId="{CA48CFD1-77C6-E74A-8F46-7C06081D282E}" srcOrd="7" destOrd="0" presId="urn:microsoft.com/office/officeart/2005/8/layout/cycle5"/>
    <dgm:cxn modelId="{DB4F96F6-779F-3446-B200-54D9EBBA8212}" type="presParOf" srcId="{2AB38784-5CCC-9844-A504-643CCF958946}" destId="{3FDC47B1-D38C-4A4D-9AE6-4ECED6C62541}" srcOrd="8" destOrd="0" presId="urn:microsoft.com/office/officeart/2005/8/layout/cycle5"/>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D0323F-C9C6-48A4-A80B-409B61C145C9}" type="doc">
      <dgm:prSet loTypeId="urn:microsoft.com/office/officeart/2005/8/layout/venn1" loCatId="relationship" qsTypeId="urn:microsoft.com/office/officeart/2005/8/quickstyle/simple1" qsCatId="simple" csTypeId="urn:microsoft.com/office/officeart/2005/8/colors/accent4_2" csCatId="accent4" phldr="1"/>
      <dgm:spPr/>
    </dgm:pt>
    <dgm:pt modelId="{FB9EF108-3CF7-44C9-A601-AA6C981A9BCE}">
      <dgm:prSet phldrT="[Text]"/>
      <dgm:spPr>
        <a:solidFill>
          <a:srgbClr val="FF0000">
            <a:alpha val="25000"/>
          </a:srgbClr>
        </a:solidFill>
        <a:ln>
          <a:solidFill>
            <a:schemeClr val="tx1"/>
          </a:solidFill>
        </a:ln>
      </dgm:spPr>
      <dgm:t>
        <a:bodyPr/>
        <a:lstStyle/>
        <a:p>
          <a:r>
            <a:rPr lang="en-US" dirty="0">
              <a:latin typeface="Trebuchet MS" panose="020B0603020202020204" pitchFamily="34" charset="0"/>
            </a:rPr>
            <a:t>observed pathways</a:t>
          </a:r>
        </a:p>
      </dgm:t>
    </dgm:pt>
    <dgm:pt modelId="{E5DEAACA-87E9-4B4C-9082-5C084C394806}" type="parTrans" cxnId="{AE9ED28A-FF15-4289-A1BA-76FA2CE5DCB5}">
      <dgm:prSet/>
      <dgm:spPr/>
      <dgm:t>
        <a:bodyPr/>
        <a:lstStyle/>
        <a:p>
          <a:endParaRPr lang="en-US"/>
        </a:p>
      </dgm:t>
    </dgm:pt>
    <dgm:pt modelId="{2C702E0B-C48E-4279-8925-2EAE7F02D5EF}" type="sibTrans" cxnId="{AE9ED28A-FF15-4289-A1BA-76FA2CE5DCB5}">
      <dgm:prSet/>
      <dgm:spPr/>
      <dgm:t>
        <a:bodyPr/>
        <a:lstStyle/>
        <a:p>
          <a:endParaRPr lang="en-US"/>
        </a:p>
      </dgm:t>
    </dgm:pt>
    <dgm:pt modelId="{BCF08470-ECF1-4367-B67D-5EE1892D5404}">
      <dgm:prSet phldrT="[Text]"/>
      <dgm:spPr>
        <a:solidFill>
          <a:srgbClr val="002060">
            <a:alpha val="25000"/>
          </a:srgbClr>
        </a:solidFill>
        <a:ln>
          <a:solidFill>
            <a:schemeClr val="tx1"/>
          </a:solidFill>
        </a:ln>
      </dgm:spPr>
      <dgm:t>
        <a:bodyPr/>
        <a:lstStyle/>
        <a:p>
          <a:r>
            <a:rPr lang="en-US" dirty="0">
              <a:latin typeface="Trebuchet MS" panose="020B0603020202020204" pitchFamily="34" charset="0"/>
            </a:rPr>
            <a:t>simulated pathways</a:t>
          </a:r>
        </a:p>
      </dgm:t>
    </dgm:pt>
    <dgm:pt modelId="{D1BB8EE9-8232-4CA5-A4EA-543D8DE4C3BF}" type="parTrans" cxnId="{D1F6AFEA-B7D3-4C9C-AEA3-FEA5CC657165}">
      <dgm:prSet/>
      <dgm:spPr/>
      <dgm:t>
        <a:bodyPr/>
        <a:lstStyle/>
        <a:p>
          <a:endParaRPr lang="en-US"/>
        </a:p>
      </dgm:t>
    </dgm:pt>
    <dgm:pt modelId="{F3A91414-E1BB-46EE-AD42-0B4032E21EA7}" type="sibTrans" cxnId="{D1F6AFEA-B7D3-4C9C-AEA3-FEA5CC657165}">
      <dgm:prSet/>
      <dgm:spPr/>
      <dgm:t>
        <a:bodyPr/>
        <a:lstStyle/>
        <a:p>
          <a:endParaRPr lang="en-US"/>
        </a:p>
      </dgm:t>
    </dgm:pt>
    <dgm:pt modelId="{0BFCD18F-8AD2-447D-B864-74463300307A}">
      <dgm:prSet phldrT="[Text]"/>
      <dgm:spPr>
        <a:solidFill>
          <a:srgbClr val="92D050">
            <a:alpha val="25000"/>
          </a:srgbClr>
        </a:solidFill>
        <a:ln>
          <a:solidFill>
            <a:schemeClr val="tx1"/>
          </a:solidFill>
        </a:ln>
      </dgm:spPr>
      <dgm:t>
        <a:bodyPr/>
        <a:lstStyle/>
        <a:p>
          <a:endParaRPr lang="en-US" dirty="0">
            <a:latin typeface="Trebuchet MS" panose="020B0603020202020204" pitchFamily="34" charset="0"/>
          </a:endParaRPr>
        </a:p>
        <a:p>
          <a:r>
            <a:rPr lang="en-US" dirty="0">
              <a:latin typeface="Trebuchet MS" panose="020B0603020202020204" pitchFamily="34" charset="0"/>
            </a:rPr>
            <a:t>attribution</a:t>
          </a:r>
        </a:p>
      </dgm:t>
    </dgm:pt>
    <dgm:pt modelId="{16687400-ED55-4F5C-94D7-D3EE5325D54F}" type="sibTrans" cxnId="{0AABCB1C-AC50-4AF9-81C8-645C89FE1BC6}">
      <dgm:prSet/>
      <dgm:spPr/>
      <dgm:t>
        <a:bodyPr/>
        <a:lstStyle/>
        <a:p>
          <a:endParaRPr lang="en-US"/>
        </a:p>
      </dgm:t>
    </dgm:pt>
    <dgm:pt modelId="{778AA43E-2A9A-41F9-93F1-2B75C88F8DDC}" type="parTrans" cxnId="{0AABCB1C-AC50-4AF9-81C8-645C89FE1BC6}">
      <dgm:prSet/>
      <dgm:spPr/>
      <dgm:t>
        <a:bodyPr/>
        <a:lstStyle/>
        <a:p>
          <a:endParaRPr lang="en-US"/>
        </a:p>
      </dgm:t>
    </dgm:pt>
    <dgm:pt modelId="{023E3B5E-4542-4286-838B-FC54B473A6BE}" type="pres">
      <dgm:prSet presAssocID="{5FD0323F-C9C6-48A4-A80B-409B61C145C9}" presName="compositeShape" presStyleCnt="0">
        <dgm:presLayoutVars>
          <dgm:chMax val="7"/>
          <dgm:dir/>
          <dgm:resizeHandles val="exact"/>
        </dgm:presLayoutVars>
      </dgm:prSet>
      <dgm:spPr/>
    </dgm:pt>
    <dgm:pt modelId="{A3C26CFC-58EF-433E-B701-1D643977C7F1}" type="pres">
      <dgm:prSet presAssocID="{0BFCD18F-8AD2-447D-B864-74463300307A}" presName="circ1" presStyleLbl="vennNode1" presStyleIdx="0" presStyleCnt="3" custLinFactNeighborX="0" custLinFactNeighborY="64583"/>
      <dgm:spPr/>
    </dgm:pt>
    <dgm:pt modelId="{1F0210AF-A603-48C5-A767-FA4B661E68D5}" type="pres">
      <dgm:prSet presAssocID="{0BFCD18F-8AD2-447D-B864-74463300307A}" presName="circ1Tx" presStyleLbl="revTx" presStyleIdx="0" presStyleCnt="0">
        <dgm:presLayoutVars>
          <dgm:chMax val="0"/>
          <dgm:chPref val="0"/>
          <dgm:bulletEnabled val="1"/>
        </dgm:presLayoutVars>
      </dgm:prSet>
      <dgm:spPr/>
    </dgm:pt>
    <dgm:pt modelId="{DDC97474-5BE8-451B-A964-22A2A989283D}" type="pres">
      <dgm:prSet presAssocID="{FB9EF108-3CF7-44C9-A601-AA6C981A9BCE}" presName="circ2" presStyleLbl="vennNode1" presStyleIdx="1" presStyleCnt="3" custLinFactNeighborX="-1811" custLinFactNeighborY="-64583"/>
      <dgm:spPr/>
    </dgm:pt>
    <dgm:pt modelId="{A0D46A0B-23C2-49D4-A2C9-67C76046CD2E}" type="pres">
      <dgm:prSet presAssocID="{FB9EF108-3CF7-44C9-A601-AA6C981A9BCE}" presName="circ2Tx" presStyleLbl="revTx" presStyleIdx="0" presStyleCnt="0">
        <dgm:presLayoutVars>
          <dgm:chMax val="0"/>
          <dgm:chPref val="0"/>
          <dgm:bulletEnabled val="1"/>
        </dgm:presLayoutVars>
      </dgm:prSet>
      <dgm:spPr/>
    </dgm:pt>
    <dgm:pt modelId="{664E9F7F-AFAB-41EE-8A50-804B4DB5385A}" type="pres">
      <dgm:prSet presAssocID="{BCF08470-ECF1-4367-B67D-5EE1892D5404}" presName="circ3" presStyleLbl="vennNode1" presStyleIdx="2" presStyleCnt="3" custLinFactNeighborX="-158" custLinFactNeighborY="-64583"/>
      <dgm:spPr/>
    </dgm:pt>
    <dgm:pt modelId="{EE4EACF9-A461-4B33-BF7A-44353DC669A6}" type="pres">
      <dgm:prSet presAssocID="{BCF08470-ECF1-4367-B67D-5EE1892D5404}" presName="circ3Tx" presStyleLbl="revTx" presStyleIdx="0" presStyleCnt="0">
        <dgm:presLayoutVars>
          <dgm:chMax val="0"/>
          <dgm:chPref val="0"/>
          <dgm:bulletEnabled val="1"/>
        </dgm:presLayoutVars>
      </dgm:prSet>
      <dgm:spPr/>
    </dgm:pt>
  </dgm:ptLst>
  <dgm:cxnLst>
    <dgm:cxn modelId="{A8D4C902-B22E-4F37-BD29-447448B7EC37}" type="presOf" srcId="{FB9EF108-3CF7-44C9-A601-AA6C981A9BCE}" destId="{A0D46A0B-23C2-49D4-A2C9-67C76046CD2E}" srcOrd="1" destOrd="0" presId="urn:microsoft.com/office/officeart/2005/8/layout/venn1"/>
    <dgm:cxn modelId="{0AABCB1C-AC50-4AF9-81C8-645C89FE1BC6}" srcId="{5FD0323F-C9C6-48A4-A80B-409B61C145C9}" destId="{0BFCD18F-8AD2-447D-B864-74463300307A}" srcOrd="0" destOrd="0" parTransId="{778AA43E-2A9A-41F9-93F1-2B75C88F8DDC}" sibTransId="{16687400-ED55-4F5C-94D7-D3EE5325D54F}"/>
    <dgm:cxn modelId="{7A540931-DC7B-4FA9-920F-568389D4B962}" type="presOf" srcId="{BCF08470-ECF1-4367-B67D-5EE1892D5404}" destId="{664E9F7F-AFAB-41EE-8A50-804B4DB5385A}" srcOrd="0" destOrd="0" presId="urn:microsoft.com/office/officeart/2005/8/layout/venn1"/>
    <dgm:cxn modelId="{FD094F47-20B1-41C3-BE69-8F72FB55204F}" type="presOf" srcId="{BCF08470-ECF1-4367-B67D-5EE1892D5404}" destId="{EE4EACF9-A461-4B33-BF7A-44353DC669A6}" srcOrd="1" destOrd="0" presId="urn:microsoft.com/office/officeart/2005/8/layout/venn1"/>
    <dgm:cxn modelId="{A1C81458-3BC0-4FB6-A3FF-BDEDF317290C}" type="presOf" srcId="{0BFCD18F-8AD2-447D-B864-74463300307A}" destId="{A3C26CFC-58EF-433E-B701-1D643977C7F1}" srcOrd="0" destOrd="0" presId="urn:microsoft.com/office/officeart/2005/8/layout/venn1"/>
    <dgm:cxn modelId="{AE9ED28A-FF15-4289-A1BA-76FA2CE5DCB5}" srcId="{5FD0323F-C9C6-48A4-A80B-409B61C145C9}" destId="{FB9EF108-3CF7-44C9-A601-AA6C981A9BCE}" srcOrd="1" destOrd="0" parTransId="{E5DEAACA-87E9-4B4C-9082-5C084C394806}" sibTransId="{2C702E0B-C48E-4279-8925-2EAE7F02D5EF}"/>
    <dgm:cxn modelId="{24023FA1-E22E-4030-8D58-D8EFC06FC65F}" type="presOf" srcId="{0BFCD18F-8AD2-447D-B864-74463300307A}" destId="{1F0210AF-A603-48C5-A767-FA4B661E68D5}" srcOrd="1" destOrd="0" presId="urn:microsoft.com/office/officeart/2005/8/layout/venn1"/>
    <dgm:cxn modelId="{0DA63BBE-EE9F-4AAC-9CAE-F4D3CC7BE759}" type="presOf" srcId="{5FD0323F-C9C6-48A4-A80B-409B61C145C9}" destId="{023E3B5E-4542-4286-838B-FC54B473A6BE}" srcOrd="0" destOrd="0" presId="urn:microsoft.com/office/officeart/2005/8/layout/venn1"/>
    <dgm:cxn modelId="{D1F6AFEA-B7D3-4C9C-AEA3-FEA5CC657165}" srcId="{5FD0323F-C9C6-48A4-A80B-409B61C145C9}" destId="{BCF08470-ECF1-4367-B67D-5EE1892D5404}" srcOrd="2" destOrd="0" parTransId="{D1BB8EE9-8232-4CA5-A4EA-543D8DE4C3BF}" sibTransId="{F3A91414-E1BB-46EE-AD42-0B4032E21EA7}"/>
    <dgm:cxn modelId="{4327DEEC-B813-4E4B-AFD2-7078B9569069}" type="presOf" srcId="{FB9EF108-3CF7-44C9-A601-AA6C981A9BCE}" destId="{DDC97474-5BE8-451B-A964-22A2A989283D}" srcOrd="0" destOrd="0" presId="urn:microsoft.com/office/officeart/2005/8/layout/venn1"/>
    <dgm:cxn modelId="{49E86CF9-A6D8-4B7A-B95C-D3E5AD60FD32}" type="presParOf" srcId="{023E3B5E-4542-4286-838B-FC54B473A6BE}" destId="{A3C26CFC-58EF-433E-B701-1D643977C7F1}" srcOrd="0" destOrd="0" presId="urn:microsoft.com/office/officeart/2005/8/layout/venn1"/>
    <dgm:cxn modelId="{89DE4715-7129-481E-AE39-4F3219528A3D}" type="presParOf" srcId="{023E3B5E-4542-4286-838B-FC54B473A6BE}" destId="{1F0210AF-A603-48C5-A767-FA4B661E68D5}" srcOrd="1" destOrd="0" presId="urn:microsoft.com/office/officeart/2005/8/layout/venn1"/>
    <dgm:cxn modelId="{19728E39-EC43-4628-AA76-DD452210B456}" type="presParOf" srcId="{023E3B5E-4542-4286-838B-FC54B473A6BE}" destId="{DDC97474-5BE8-451B-A964-22A2A989283D}" srcOrd="2" destOrd="0" presId="urn:microsoft.com/office/officeart/2005/8/layout/venn1"/>
    <dgm:cxn modelId="{D17FFEA8-8F21-4E81-8504-A14F0C4A0FAF}" type="presParOf" srcId="{023E3B5E-4542-4286-838B-FC54B473A6BE}" destId="{A0D46A0B-23C2-49D4-A2C9-67C76046CD2E}" srcOrd="3" destOrd="0" presId="urn:microsoft.com/office/officeart/2005/8/layout/venn1"/>
    <dgm:cxn modelId="{E3109EDE-1A99-4090-8A16-6DECFCE7DB8E}" type="presParOf" srcId="{023E3B5E-4542-4286-838B-FC54B473A6BE}" destId="{664E9F7F-AFAB-41EE-8A50-804B4DB5385A}" srcOrd="4" destOrd="0" presId="urn:microsoft.com/office/officeart/2005/8/layout/venn1"/>
    <dgm:cxn modelId="{1B511BD2-FB43-404E-A969-434BE03DF195}" type="presParOf" srcId="{023E3B5E-4542-4286-838B-FC54B473A6BE}" destId="{EE4EACF9-A461-4B33-BF7A-44353DC669A6}"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4ECD6-E7BE-0C4D-87C2-A16864E2BED2}">
      <dsp:nvSpPr>
        <dsp:cNvPr id="0" name=""/>
        <dsp:cNvSpPr/>
      </dsp:nvSpPr>
      <dsp:spPr>
        <a:xfrm>
          <a:off x="373029" y="0"/>
          <a:ext cx="4227666" cy="169935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005F5A-E177-6B4E-A335-C864EA9A4141}">
      <dsp:nvSpPr>
        <dsp:cNvPr id="0" name=""/>
        <dsp:cNvSpPr/>
      </dsp:nvSpPr>
      <dsp:spPr>
        <a:xfrm>
          <a:off x="593" y="509805"/>
          <a:ext cx="1181661" cy="679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SO</a:t>
          </a:r>
          <a:r>
            <a:rPr lang="en-US" sz="1300" kern="1200" baseline="-25000" dirty="0"/>
            <a:t>2</a:t>
          </a:r>
          <a:endParaRPr lang="en-US" sz="1300" kern="1200" dirty="0"/>
        </a:p>
      </dsp:txBody>
      <dsp:txXfrm>
        <a:off x="33775" y="542987"/>
        <a:ext cx="1115297" cy="613377"/>
      </dsp:txXfrm>
    </dsp:sp>
    <dsp:sp modelId="{8A794AC6-D5F7-8A4F-BE7F-EE2889F1E285}">
      <dsp:nvSpPr>
        <dsp:cNvPr id="0" name=""/>
        <dsp:cNvSpPr/>
      </dsp:nvSpPr>
      <dsp:spPr>
        <a:xfrm>
          <a:off x="1264219" y="509805"/>
          <a:ext cx="1181661" cy="679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a:t>
          </a:r>
          <a:r>
            <a:rPr lang="en-US" sz="1300" kern="1200" baseline="-25000" dirty="0"/>
            <a:t>2</a:t>
          </a:r>
          <a:r>
            <a:rPr lang="en-US" sz="1300" kern="1200" dirty="0"/>
            <a:t>SO</a:t>
          </a:r>
          <a:r>
            <a:rPr lang="en-US" sz="1300" kern="1200" baseline="-25000" dirty="0"/>
            <a:t>4</a:t>
          </a:r>
          <a:endParaRPr lang="en-US" sz="1300" kern="1200" dirty="0"/>
        </a:p>
      </dsp:txBody>
      <dsp:txXfrm>
        <a:off x="1297401" y="542987"/>
        <a:ext cx="1115297" cy="613377"/>
      </dsp:txXfrm>
    </dsp:sp>
    <dsp:sp modelId="{DDA62371-7CF2-AE43-AFE0-F40633C7B834}">
      <dsp:nvSpPr>
        <dsp:cNvPr id="0" name=""/>
        <dsp:cNvSpPr/>
      </dsp:nvSpPr>
      <dsp:spPr>
        <a:xfrm>
          <a:off x="2527844" y="509805"/>
          <a:ext cx="1181661" cy="679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Net Radiative Flux</a:t>
          </a:r>
        </a:p>
      </dsp:txBody>
      <dsp:txXfrm>
        <a:off x="2561026" y="542987"/>
        <a:ext cx="1115297" cy="613377"/>
      </dsp:txXfrm>
    </dsp:sp>
    <dsp:sp modelId="{95C80F35-385F-084F-B3DB-249EF3324607}">
      <dsp:nvSpPr>
        <dsp:cNvPr id="0" name=""/>
        <dsp:cNvSpPr/>
      </dsp:nvSpPr>
      <dsp:spPr>
        <a:xfrm>
          <a:off x="3791470" y="509805"/>
          <a:ext cx="1181661" cy="679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Temperature Changes</a:t>
          </a:r>
        </a:p>
      </dsp:txBody>
      <dsp:txXfrm>
        <a:off x="3824652" y="542987"/>
        <a:ext cx="1115297" cy="6133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BEBE6-2828-3C4A-A975-4C613D739175}">
      <dsp:nvSpPr>
        <dsp:cNvPr id="0" name=""/>
        <dsp:cNvSpPr/>
      </dsp:nvSpPr>
      <dsp:spPr>
        <a:xfrm>
          <a:off x="1206805" y="232"/>
          <a:ext cx="1112119" cy="7228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rebuchet MS" panose="020B0603020202020204" pitchFamily="34" charset="0"/>
            </a:rPr>
            <a:t>Method form informed by Real Data</a:t>
          </a:r>
        </a:p>
      </dsp:txBody>
      <dsp:txXfrm>
        <a:off x="1242093" y="35520"/>
        <a:ext cx="1041543" cy="652301"/>
      </dsp:txXfrm>
    </dsp:sp>
    <dsp:sp modelId="{FEF5A7E2-1707-A34A-8695-97CB292B7200}">
      <dsp:nvSpPr>
        <dsp:cNvPr id="0" name=""/>
        <dsp:cNvSpPr/>
      </dsp:nvSpPr>
      <dsp:spPr>
        <a:xfrm>
          <a:off x="799860" y="361671"/>
          <a:ext cx="1926008" cy="1926008"/>
        </a:xfrm>
        <a:custGeom>
          <a:avLst/>
          <a:gdLst/>
          <a:ahLst/>
          <a:cxnLst/>
          <a:rect l="0" t="0" r="0" b="0"/>
          <a:pathLst>
            <a:path>
              <a:moveTo>
                <a:pt x="1667929" y="306911"/>
              </a:moveTo>
              <a:arcTo wR="963004" hR="963004" stAng="19023289" swAng="2299310"/>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7A7D789-6D36-6741-A2EF-2C917BC0E1BD}">
      <dsp:nvSpPr>
        <dsp:cNvPr id="0" name=""/>
        <dsp:cNvSpPr/>
      </dsp:nvSpPr>
      <dsp:spPr>
        <a:xfrm>
          <a:off x="2040791" y="1444739"/>
          <a:ext cx="1112119" cy="722877"/>
        </a:xfrm>
        <a:prstGeom prst="roundRect">
          <a:avLst/>
        </a:prstGeom>
        <a:solidFill>
          <a:schemeClr val="accent2">
            <a:hueOff val="191586"/>
            <a:satOff val="16206"/>
            <a:lumOff val="-6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rebuchet MS" panose="020B0603020202020204" pitchFamily="34" charset="0"/>
            </a:rPr>
            <a:t>Refine Method Formulation</a:t>
          </a:r>
        </a:p>
      </dsp:txBody>
      <dsp:txXfrm>
        <a:off x="2076079" y="1480027"/>
        <a:ext cx="1041543" cy="652301"/>
      </dsp:txXfrm>
    </dsp:sp>
    <dsp:sp modelId="{4E88A13A-A6B6-D74B-86ED-629AB236CBC1}">
      <dsp:nvSpPr>
        <dsp:cNvPr id="0" name=""/>
        <dsp:cNvSpPr/>
      </dsp:nvSpPr>
      <dsp:spPr>
        <a:xfrm>
          <a:off x="799860" y="361671"/>
          <a:ext cx="1926008" cy="1926008"/>
        </a:xfrm>
        <a:custGeom>
          <a:avLst/>
          <a:gdLst/>
          <a:ahLst/>
          <a:cxnLst/>
          <a:rect l="0" t="0" r="0" b="0"/>
          <a:pathLst>
            <a:path>
              <a:moveTo>
                <a:pt x="1257947" y="1879730"/>
              </a:moveTo>
              <a:arcTo wR="963004" hR="963004" stAng="4329913" swAng="2140174"/>
            </a:path>
          </a:pathLst>
        </a:custGeom>
        <a:noFill/>
        <a:ln w="6350" cap="flat" cmpd="sng" algn="ctr">
          <a:solidFill>
            <a:schemeClr val="accent2">
              <a:hueOff val="191586"/>
              <a:satOff val="16206"/>
              <a:lumOff val="-637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D60F35E-F442-C84E-9DD5-C295319A4EF8}">
      <dsp:nvSpPr>
        <dsp:cNvPr id="0" name=""/>
        <dsp:cNvSpPr/>
      </dsp:nvSpPr>
      <dsp:spPr>
        <a:xfrm>
          <a:off x="372818" y="1444739"/>
          <a:ext cx="1112119" cy="722877"/>
        </a:xfrm>
        <a:prstGeom prst="roundRect">
          <a:avLst/>
        </a:prstGeom>
        <a:solidFill>
          <a:schemeClr val="accent2">
            <a:hueOff val="383172"/>
            <a:satOff val="32412"/>
            <a:lumOff val="-1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Trebuchet MS" panose="020B0603020202020204" pitchFamily="34" charset="0"/>
            </a:rPr>
            <a:t>Apply to </a:t>
          </a:r>
          <a:r>
            <a:rPr lang="en-US" sz="1200" b="1" kern="1200" dirty="0">
              <a:latin typeface="Trebuchet MS" panose="020B0603020202020204" pitchFamily="34" charset="0"/>
            </a:rPr>
            <a:t>Synthetic Cases</a:t>
          </a:r>
        </a:p>
      </dsp:txBody>
      <dsp:txXfrm>
        <a:off x="408106" y="1480027"/>
        <a:ext cx="1041543" cy="652301"/>
      </dsp:txXfrm>
    </dsp:sp>
    <dsp:sp modelId="{B920F4FE-8ABA-5740-AD9C-2E472084D7C0}">
      <dsp:nvSpPr>
        <dsp:cNvPr id="0" name=""/>
        <dsp:cNvSpPr/>
      </dsp:nvSpPr>
      <dsp:spPr>
        <a:xfrm>
          <a:off x="799860" y="361671"/>
          <a:ext cx="1926008" cy="1926008"/>
        </a:xfrm>
        <a:custGeom>
          <a:avLst/>
          <a:gdLst/>
          <a:ahLst/>
          <a:cxnLst/>
          <a:rect l="0" t="0" r="0" b="0"/>
          <a:pathLst>
            <a:path>
              <a:moveTo>
                <a:pt x="3133" y="885381"/>
              </a:moveTo>
              <a:arcTo wR="963004" hR="963004" stAng="11077401" swAng="2299310"/>
            </a:path>
          </a:pathLst>
        </a:custGeom>
        <a:noFill/>
        <a:ln w="6350" cap="flat" cmpd="sng" algn="ctr">
          <a:solidFill>
            <a:schemeClr val="accent2">
              <a:hueOff val="383172"/>
              <a:satOff val="32412"/>
              <a:lumOff val="-1274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BEBE6-2828-3C4A-A975-4C613D739175}">
      <dsp:nvSpPr>
        <dsp:cNvPr id="0" name=""/>
        <dsp:cNvSpPr/>
      </dsp:nvSpPr>
      <dsp:spPr>
        <a:xfrm>
          <a:off x="142" y="540987"/>
          <a:ext cx="1291207" cy="8392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rebuchet MS" panose="020B0603020202020204" pitchFamily="34" charset="0"/>
            </a:rPr>
            <a:t>Apply to idealized cases</a:t>
          </a:r>
        </a:p>
      </dsp:txBody>
      <dsp:txXfrm>
        <a:off x="41112" y="581957"/>
        <a:ext cx="1209267" cy="757344"/>
      </dsp:txXfrm>
    </dsp:sp>
    <dsp:sp modelId="{FEF5A7E2-1707-A34A-8695-97CB292B7200}">
      <dsp:nvSpPr>
        <dsp:cNvPr id="0" name=""/>
        <dsp:cNvSpPr/>
      </dsp:nvSpPr>
      <dsp:spPr>
        <a:xfrm>
          <a:off x="645746" y="248885"/>
          <a:ext cx="1423488" cy="1423488"/>
        </a:xfrm>
        <a:custGeom>
          <a:avLst/>
          <a:gdLst/>
          <a:ahLst/>
          <a:cxnLst/>
          <a:rect l="0" t="0" r="0" b="0"/>
          <a:pathLst>
            <a:path>
              <a:moveTo>
                <a:pt x="299844" y="131297"/>
              </a:moveTo>
              <a:arcTo wR="711744" hR="711744" stAng="14078369" swAng="424326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7A7D789-6D36-6741-A2EF-2C917BC0E1BD}">
      <dsp:nvSpPr>
        <dsp:cNvPr id="0" name=""/>
        <dsp:cNvSpPr/>
      </dsp:nvSpPr>
      <dsp:spPr>
        <a:xfrm>
          <a:off x="1423631" y="540987"/>
          <a:ext cx="1291207" cy="8392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latin typeface="Trebuchet MS" panose="020B0603020202020204" pitchFamily="34" charset="0"/>
            </a:rPr>
            <a:t>Refine Method Formulation</a:t>
          </a:r>
        </a:p>
      </dsp:txBody>
      <dsp:txXfrm>
        <a:off x="1464601" y="581957"/>
        <a:ext cx="1209267" cy="757344"/>
      </dsp:txXfrm>
    </dsp:sp>
    <dsp:sp modelId="{4E88A13A-A6B6-D74B-86ED-629AB236CBC1}">
      <dsp:nvSpPr>
        <dsp:cNvPr id="0" name=""/>
        <dsp:cNvSpPr/>
      </dsp:nvSpPr>
      <dsp:spPr>
        <a:xfrm>
          <a:off x="645746" y="248885"/>
          <a:ext cx="1423488" cy="1423488"/>
        </a:xfrm>
        <a:custGeom>
          <a:avLst/>
          <a:gdLst/>
          <a:ahLst/>
          <a:cxnLst/>
          <a:rect l="0" t="0" r="0" b="0"/>
          <a:pathLst>
            <a:path>
              <a:moveTo>
                <a:pt x="1123644" y="1292191"/>
              </a:moveTo>
              <a:arcTo wR="711744" hR="711744" stAng="3278369" swAng="424326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BEBE6-2828-3C4A-A975-4C613D739175}">
      <dsp:nvSpPr>
        <dsp:cNvPr id="0" name=""/>
        <dsp:cNvSpPr/>
      </dsp:nvSpPr>
      <dsp:spPr>
        <a:xfrm>
          <a:off x="1123203" y="1245"/>
          <a:ext cx="1153919" cy="75004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rebuchet MS" panose="020B0603020202020204" pitchFamily="34" charset="0"/>
            </a:rPr>
            <a:t>Apply to Mt. Pinatubo </a:t>
          </a:r>
        </a:p>
      </dsp:txBody>
      <dsp:txXfrm>
        <a:off x="1159817" y="37859"/>
        <a:ext cx="1080691" cy="676819"/>
      </dsp:txXfrm>
    </dsp:sp>
    <dsp:sp modelId="{FEF5A7E2-1707-A34A-8695-97CB292B7200}">
      <dsp:nvSpPr>
        <dsp:cNvPr id="0" name=""/>
        <dsp:cNvSpPr/>
      </dsp:nvSpPr>
      <dsp:spPr>
        <a:xfrm>
          <a:off x="700881" y="376269"/>
          <a:ext cx="1998563" cy="1998563"/>
        </a:xfrm>
        <a:custGeom>
          <a:avLst/>
          <a:gdLst/>
          <a:ahLst/>
          <a:cxnLst/>
          <a:rect l="0" t="0" r="0" b="0"/>
          <a:pathLst>
            <a:path>
              <a:moveTo>
                <a:pt x="1730732" y="318441"/>
              </a:moveTo>
              <a:arcTo wR="999281" hR="999281" stAng="19023141" swAng="2299512"/>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7A7D789-6D36-6741-A2EF-2C917BC0E1BD}">
      <dsp:nvSpPr>
        <dsp:cNvPr id="0" name=""/>
        <dsp:cNvSpPr/>
      </dsp:nvSpPr>
      <dsp:spPr>
        <a:xfrm>
          <a:off x="1988606" y="1500167"/>
          <a:ext cx="1153919" cy="750047"/>
        </a:xfrm>
        <a:prstGeom prst="roundRect">
          <a:avLst/>
        </a:prstGeom>
        <a:solidFill>
          <a:schemeClr val="accent2">
            <a:hueOff val="191586"/>
            <a:satOff val="16206"/>
            <a:lumOff val="-6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rebuchet MS" panose="020B0603020202020204" pitchFamily="34" charset="0"/>
            </a:rPr>
            <a:t>Sensitivity Analyses </a:t>
          </a:r>
        </a:p>
      </dsp:txBody>
      <dsp:txXfrm>
        <a:off x="2025220" y="1536781"/>
        <a:ext cx="1080691" cy="676819"/>
      </dsp:txXfrm>
    </dsp:sp>
    <dsp:sp modelId="{4E88A13A-A6B6-D74B-86ED-629AB236CBC1}">
      <dsp:nvSpPr>
        <dsp:cNvPr id="0" name=""/>
        <dsp:cNvSpPr/>
      </dsp:nvSpPr>
      <dsp:spPr>
        <a:xfrm>
          <a:off x="700881" y="376269"/>
          <a:ext cx="1998563" cy="1998563"/>
        </a:xfrm>
        <a:custGeom>
          <a:avLst/>
          <a:gdLst/>
          <a:ahLst/>
          <a:cxnLst/>
          <a:rect l="0" t="0" r="0" b="0"/>
          <a:pathLst>
            <a:path>
              <a:moveTo>
                <a:pt x="1305374" y="1950528"/>
              </a:moveTo>
              <a:arcTo wR="999281" hR="999281" stAng="4329770" swAng="2140460"/>
            </a:path>
          </a:pathLst>
        </a:custGeom>
        <a:noFill/>
        <a:ln w="6350" cap="flat" cmpd="sng" algn="ctr">
          <a:solidFill>
            <a:schemeClr val="accent2">
              <a:hueOff val="191586"/>
              <a:satOff val="16206"/>
              <a:lumOff val="-637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D932D89-5C88-9B4C-9EDF-434A6BF2D0B4}">
      <dsp:nvSpPr>
        <dsp:cNvPr id="0" name=""/>
        <dsp:cNvSpPr/>
      </dsp:nvSpPr>
      <dsp:spPr>
        <a:xfrm>
          <a:off x="257800" y="1500167"/>
          <a:ext cx="1153919" cy="750047"/>
        </a:xfrm>
        <a:prstGeom prst="roundRect">
          <a:avLst/>
        </a:prstGeom>
        <a:solidFill>
          <a:schemeClr val="accent2">
            <a:hueOff val="383172"/>
            <a:satOff val="32412"/>
            <a:lumOff val="-1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rebuchet MS" panose="020B0603020202020204" pitchFamily="34" charset="0"/>
            </a:rPr>
            <a:t>Refine Method Formulation</a:t>
          </a:r>
        </a:p>
      </dsp:txBody>
      <dsp:txXfrm>
        <a:off x="294414" y="1536781"/>
        <a:ext cx="1080691" cy="676819"/>
      </dsp:txXfrm>
    </dsp:sp>
    <dsp:sp modelId="{3FDC47B1-D38C-4A4D-9AE6-4ECED6C62541}">
      <dsp:nvSpPr>
        <dsp:cNvPr id="0" name=""/>
        <dsp:cNvSpPr/>
      </dsp:nvSpPr>
      <dsp:spPr>
        <a:xfrm>
          <a:off x="700881" y="376269"/>
          <a:ext cx="1998563" cy="1998563"/>
        </a:xfrm>
        <a:custGeom>
          <a:avLst/>
          <a:gdLst/>
          <a:ahLst/>
          <a:cxnLst/>
          <a:rect l="0" t="0" r="0" b="0"/>
          <a:pathLst>
            <a:path>
              <a:moveTo>
                <a:pt x="3250" y="918750"/>
              </a:moveTo>
              <a:arcTo wR="999281" hR="999281" stAng="11077347" swAng="2299512"/>
            </a:path>
          </a:pathLst>
        </a:custGeom>
        <a:noFill/>
        <a:ln w="6350" cap="flat" cmpd="sng" algn="ctr">
          <a:solidFill>
            <a:schemeClr val="accent2">
              <a:hueOff val="383172"/>
              <a:satOff val="32412"/>
              <a:lumOff val="-1274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666421" y="1216385"/>
          <a:ext cx="1824588" cy="1824588"/>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latin typeface="Trebuchet MS" panose="020B0603020202020204" pitchFamily="34" charset="0"/>
          </a:endParaRPr>
        </a:p>
        <a:p>
          <a:pPr marL="0" lvl="0" indent="0" algn="ctr" defTabSz="844550">
            <a:lnSpc>
              <a:spcPct val="90000"/>
            </a:lnSpc>
            <a:spcBef>
              <a:spcPct val="0"/>
            </a:spcBef>
            <a:spcAft>
              <a:spcPct val="35000"/>
            </a:spcAft>
            <a:buNone/>
          </a:pPr>
          <a:r>
            <a:rPr lang="en-US" sz="1900" kern="1200" dirty="0">
              <a:latin typeface="Trebuchet MS" panose="020B0603020202020204" pitchFamily="34" charset="0"/>
            </a:rPr>
            <a:t>attribution</a:t>
          </a:r>
        </a:p>
      </dsp:txBody>
      <dsp:txXfrm>
        <a:off x="1909700" y="1535688"/>
        <a:ext cx="1338031" cy="821064"/>
      </dsp:txXfrm>
    </dsp:sp>
    <dsp:sp modelId="{DDC97474-5BE8-451B-A964-22A2A989283D}">
      <dsp:nvSpPr>
        <dsp:cNvPr id="0" name=""/>
        <dsp:cNvSpPr/>
      </dsp:nvSpPr>
      <dsp:spPr>
        <a:xfrm>
          <a:off x="2291750" y="6"/>
          <a:ext cx="1824588" cy="1824588"/>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rebuchet MS" panose="020B0603020202020204" pitchFamily="34" charset="0"/>
            </a:rPr>
            <a:t>observed pathways</a:t>
          </a:r>
        </a:p>
      </dsp:txBody>
      <dsp:txXfrm>
        <a:off x="2849770" y="471357"/>
        <a:ext cx="1094752" cy="1003523"/>
      </dsp:txXfrm>
    </dsp:sp>
    <dsp:sp modelId="{664E9F7F-AFAB-41EE-8A50-804B4DB5385A}">
      <dsp:nvSpPr>
        <dsp:cNvPr id="0" name=""/>
        <dsp:cNvSpPr/>
      </dsp:nvSpPr>
      <dsp:spPr>
        <a:xfrm>
          <a:off x="1005166" y="6"/>
          <a:ext cx="1824588" cy="1824588"/>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rebuchet MS" panose="020B0603020202020204" pitchFamily="34" charset="0"/>
            </a:rPr>
            <a:t>simulated pathways</a:t>
          </a:r>
        </a:p>
      </dsp:txBody>
      <dsp:txXfrm>
        <a:off x="1176982" y="471357"/>
        <a:ext cx="1094752" cy="10035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CFC-58EF-433E-B701-1D643977C7F1}">
      <dsp:nvSpPr>
        <dsp:cNvPr id="0" name=""/>
        <dsp:cNvSpPr/>
      </dsp:nvSpPr>
      <dsp:spPr>
        <a:xfrm>
          <a:off x="1514837" y="1105738"/>
          <a:ext cx="1658616" cy="1658616"/>
        </a:xfrm>
        <a:prstGeom prst="ellipse">
          <a:avLst/>
        </a:prstGeom>
        <a:solidFill>
          <a:srgbClr val="92D05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latin typeface="Trebuchet MS" panose="020B0603020202020204" pitchFamily="34" charset="0"/>
          </a:endParaRPr>
        </a:p>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attribution</a:t>
          </a:r>
        </a:p>
      </dsp:txBody>
      <dsp:txXfrm>
        <a:off x="1735986" y="1395996"/>
        <a:ext cx="1216318" cy="746377"/>
      </dsp:txXfrm>
    </dsp:sp>
    <dsp:sp modelId="{DDC97474-5BE8-451B-A964-22A2A989283D}">
      <dsp:nvSpPr>
        <dsp:cNvPr id="0" name=""/>
        <dsp:cNvSpPr/>
      </dsp:nvSpPr>
      <dsp:spPr>
        <a:xfrm>
          <a:off x="2083283" y="5"/>
          <a:ext cx="1658616" cy="1658616"/>
        </a:xfrm>
        <a:prstGeom prst="ellipse">
          <a:avLst/>
        </a:prstGeom>
        <a:solidFill>
          <a:srgbClr val="FF000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observed pathways</a:t>
          </a:r>
        </a:p>
      </dsp:txBody>
      <dsp:txXfrm>
        <a:off x="2590543" y="428481"/>
        <a:ext cx="995169" cy="912238"/>
      </dsp:txXfrm>
    </dsp:sp>
    <dsp:sp modelId="{664E9F7F-AFAB-41EE-8A50-804B4DB5385A}">
      <dsp:nvSpPr>
        <dsp:cNvPr id="0" name=""/>
        <dsp:cNvSpPr/>
      </dsp:nvSpPr>
      <dsp:spPr>
        <a:xfrm>
          <a:off x="913732" y="5"/>
          <a:ext cx="1658616" cy="1658616"/>
        </a:xfrm>
        <a:prstGeom prst="ellipse">
          <a:avLst/>
        </a:prstGeom>
        <a:solidFill>
          <a:srgbClr val="002060">
            <a:alpha val="25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Trebuchet MS" panose="020B0603020202020204" pitchFamily="34" charset="0"/>
            </a:rPr>
            <a:t>simulated pathways</a:t>
          </a:r>
        </a:p>
      </dsp:txBody>
      <dsp:txXfrm>
        <a:off x="1069919" y="428481"/>
        <a:ext cx="995169" cy="91223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8/23/2022</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8/23/2022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a:p>
        </p:txBody>
      </p:sp>
    </p:spTree>
    <p:extLst>
      <p:ext uri="{BB962C8B-B14F-4D97-AF65-F5344CB8AC3E}">
        <p14:creationId xmlns:p14="http://schemas.microsoft.com/office/powerpoint/2010/main" val="385018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GC LDRDs focus on developing core differentiating capabilities in which Sandia wants to establish a foothold.</a:t>
            </a:r>
          </a:p>
        </p:txBody>
      </p:sp>
      <p:sp>
        <p:nvSpPr>
          <p:cNvPr id="4" name="Slide Number Placeholder 3"/>
          <p:cNvSpPr>
            <a:spLocks noGrp="1"/>
          </p:cNvSpPr>
          <p:nvPr>
            <p:ph type="sldNum" sz="quarter" idx="5"/>
          </p:nvPr>
        </p:nvSpPr>
        <p:spPr/>
        <p:txBody>
          <a:bodyPr/>
          <a:lstStyle/>
          <a:p>
            <a:fld id="{E21A7267-269F-4D26-9F96-B6358A06B982}" type="slidenum">
              <a:rPr lang="en-US" smtClean="0"/>
              <a:pPr/>
              <a:t>10</a:t>
            </a:fld>
            <a:endParaRPr lang="en-US" dirty="0"/>
          </a:p>
        </p:txBody>
      </p:sp>
    </p:spTree>
    <p:extLst>
      <p:ext uri="{BB962C8B-B14F-4D97-AF65-F5344CB8AC3E}">
        <p14:creationId xmlns:p14="http://schemas.microsoft.com/office/powerpoint/2010/main" val="808292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Trebuchet MS" panose="020B0603020202020204" pitchFamily="34" charset="0"/>
              </a:rPr>
              <a:t>Climate security strategy included the creation of Climate Change Security Center, 8900</a:t>
            </a:r>
          </a:p>
          <a:p>
            <a:r>
              <a:rPr lang="en-US" i="1" dirty="0">
                <a:latin typeface="Trebuchet MS" panose="020B0603020202020204" pitchFamily="34" charset="0"/>
              </a:rPr>
              <a:t>Rob Leland, director of new climate security center, 8900</a:t>
            </a: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11</a:t>
            </a:fld>
            <a:endParaRPr lang="en-US" dirty="0"/>
          </a:p>
        </p:txBody>
      </p:sp>
    </p:spTree>
    <p:extLst>
      <p:ext uri="{BB962C8B-B14F-4D97-AF65-F5344CB8AC3E}">
        <p14:creationId xmlns:p14="http://schemas.microsoft.com/office/powerpoint/2010/main" val="4157941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12</a:t>
            </a:fld>
            <a:endParaRPr lang="en-US" dirty="0"/>
          </a:p>
        </p:txBody>
      </p:sp>
    </p:spTree>
    <p:extLst>
      <p:ext uri="{BB962C8B-B14F-4D97-AF65-F5344CB8AC3E}">
        <p14:creationId xmlns:p14="http://schemas.microsoft.com/office/powerpoint/2010/main" val="223838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Mt. Pinatubo injected 5-10 </a:t>
                </a:r>
                <a:r>
                  <a:rPr lang="en-US" sz="1200" b="0" i="0" kern="1200" dirty="0" err="1">
                    <a:solidFill>
                      <a:schemeClr val="tx1"/>
                    </a:solidFill>
                    <a:effectLst/>
                    <a:latin typeface="Open Sans" panose="020B0606030504020204" pitchFamily="34" charset="0"/>
                    <a:ea typeface="+mn-ea"/>
                    <a:cs typeface="+mn-cs"/>
                  </a:rPr>
                  <a:t>Tg</a:t>
                </a:r>
                <a:r>
                  <a:rPr lang="en-US" sz="1200" b="0" i="0" kern="1200" dirty="0">
                    <a:solidFill>
                      <a:schemeClr val="tx1"/>
                    </a:solidFill>
                    <a:effectLst/>
                    <a:latin typeface="Open Sans" panose="020B0606030504020204" pitchFamily="34" charset="0"/>
                    <a:ea typeface="+mn-ea"/>
                    <a:cs typeface="+mn-cs"/>
                  </a:rPr>
                  <a:t> of sulfur [18], primarily as SO</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 gas, into the stratosphere where the gas reacted with water to form a hazy layer of aerosol particles composed mostly of sulfuric acid droplets (H</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SO</a:t>
                </a:r>
                <a:r>
                  <a:rPr lang="en-US" sz="1200" b="0" i="0" kern="1200" baseline="-25000" dirty="0">
                    <a:solidFill>
                      <a:schemeClr val="tx1"/>
                    </a:solidFill>
                    <a:effectLst/>
                    <a:latin typeface="Open Sans" panose="020B0606030504020204" pitchFamily="34" charset="0"/>
                    <a:ea typeface="+mn-ea"/>
                    <a:cs typeface="+mn-cs"/>
                  </a:rPr>
                  <a:t>4</a:t>
                </a:r>
                <a:r>
                  <a:rPr lang="en-US" sz="1200" b="0" i="0" kern="1200" dirty="0">
                    <a:solidFill>
                      <a:schemeClr val="tx1"/>
                    </a:solidFill>
                    <a:effectLst/>
                    <a:latin typeface="Open Sans" panose="020B0606030504020204" pitchFamily="34" charset="0"/>
                    <a:ea typeface="+mn-ea"/>
                    <a:cs typeface="+mn-cs"/>
                  </a:rPr>
                  <a:t>) [19].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This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r>
                  <a:rPr lang="en-US" sz="1200" b="0" i="0" kern="1200">
                    <a:solidFill>
                      <a:schemeClr val="tx1"/>
                    </a:solidFill>
                    <a:effectLst/>
                    <a:latin typeface="Open Sans" panose="020B0606030504020204" pitchFamily="34" charset="0"/>
                    <a:ea typeface="+mn-ea"/>
                    <a:cs typeface="+mn-cs"/>
                  </a:rPr>
                  <a:t>°</a:t>
                </a:r>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reductions in precipitation [27] and global mean sea level [28].  These downstream impacts are triggered by the overall cooling resulting in decreased evaporation [28], and lower sea surface temperatures / ocean heat content [29] that—due to thermal expansion—decreased the global sea level [30].  </a:t>
                </a: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13</a:t>
            </a:fld>
            <a:endParaRPr lang="en-US" dirty="0"/>
          </a:p>
        </p:txBody>
      </p:sp>
    </p:spTree>
    <p:extLst>
      <p:ext uri="{BB962C8B-B14F-4D97-AF65-F5344CB8AC3E}">
        <p14:creationId xmlns:p14="http://schemas.microsoft.com/office/powerpoint/2010/main" val="2761066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It took 22 days to circle the globe in the tropics</a:t>
                </a:r>
              </a:p>
            </p:txBody>
          </p:sp>
        </mc:Choice>
        <mc:Fallback xmlns="">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Mt. Pinatubo injected 5-10 </a:t>
                </a:r>
                <a:r>
                  <a:rPr lang="en-US" sz="1200" b="0" i="0" kern="1200" dirty="0" err="1">
                    <a:solidFill>
                      <a:schemeClr val="tx1"/>
                    </a:solidFill>
                    <a:effectLst/>
                    <a:latin typeface="Open Sans" panose="020B0606030504020204" pitchFamily="34" charset="0"/>
                    <a:ea typeface="+mn-ea"/>
                    <a:cs typeface="+mn-cs"/>
                  </a:rPr>
                  <a:t>Tg</a:t>
                </a:r>
                <a:r>
                  <a:rPr lang="en-US" sz="1200" b="0" i="0" kern="1200" dirty="0">
                    <a:solidFill>
                      <a:schemeClr val="tx1"/>
                    </a:solidFill>
                    <a:effectLst/>
                    <a:latin typeface="Open Sans" panose="020B0606030504020204" pitchFamily="34" charset="0"/>
                    <a:ea typeface="+mn-ea"/>
                    <a:cs typeface="+mn-cs"/>
                  </a:rPr>
                  <a:t> of sulfur [18], primarily as SO</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 gas, into the stratosphere where the gas reacted with water to form a hazy layer of aerosol particles composed mostly of sulfuric acid droplets (H</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SO</a:t>
                </a:r>
                <a:r>
                  <a:rPr lang="en-US" sz="1200" b="0" i="0" kern="1200" baseline="-25000" dirty="0">
                    <a:solidFill>
                      <a:schemeClr val="tx1"/>
                    </a:solidFill>
                    <a:effectLst/>
                    <a:latin typeface="Open Sans" panose="020B0606030504020204" pitchFamily="34" charset="0"/>
                    <a:ea typeface="+mn-ea"/>
                    <a:cs typeface="+mn-cs"/>
                  </a:rPr>
                  <a:t>4</a:t>
                </a:r>
                <a:r>
                  <a:rPr lang="en-US" sz="1200" b="0" i="0" kern="1200" dirty="0">
                    <a:solidFill>
                      <a:schemeClr val="tx1"/>
                    </a:solidFill>
                    <a:effectLst/>
                    <a:latin typeface="Open Sans" panose="020B0606030504020204" pitchFamily="34" charset="0"/>
                    <a:ea typeface="+mn-ea"/>
                    <a:cs typeface="+mn-cs"/>
                  </a:rPr>
                  <a:t>) [19].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This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r>
                  <a:rPr lang="en-US" sz="1200" b="0" i="0" kern="1200">
                    <a:solidFill>
                      <a:schemeClr val="tx1"/>
                    </a:solidFill>
                    <a:effectLst/>
                    <a:latin typeface="Open Sans" panose="020B0606030504020204" pitchFamily="34" charset="0"/>
                    <a:ea typeface="+mn-ea"/>
                    <a:cs typeface="+mn-cs"/>
                  </a:rPr>
                  <a:t>°</a:t>
                </a:r>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reductions in precipitation [27] and global mean sea level [28].  These downstream impacts are triggered by the overall cooling resulting in decreased evaporation [28], and lower sea surface temperatures / ocean heat content [29] that—due to thermal expansion—decreased the global sea level [30].  </a:t>
                </a: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14</a:t>
            </a:fld>
            <a:endParaRPr lang="en-US" dirty="0"/>
          </a:p>
        </p:txBody>
      </p:sp>
    </p:spTree>
    <p:extLst>
      <p:ext uri="{BB962C8B-B14F-4D97-AF65-F5344CB8AC3E}">
        <p14:creationId xmlns:p14="http://schemas.microsoft.com/office/powerpoint/2010/main" val="310027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15</a:t>
            </a:fld>
            <a:endParaRPr lang="en-US" dirty="0"/>
          </a:p>
        </p:txBody>
      </p:sp>
    </p:spTree>
    <p:extLst>
      <p:ext uri="{BB962C8B-B14F-4D97-AF65-F5344CB8AC3E}">
        <p14:creationId xmlns:p14="http://schemas.microsoft.com/office/powerpoint/2010/main" val="2852112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Aerosol indirect effects: Mt. Pinatubo eruption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Trebuchet MS" panose="020B0603020202020204" pitchFamily="34" charset="0"/>
                  </a:rPr>
                  <a:t> sulfate aerosol production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latin typeface="Trebuchet MS" panose="020B0603020202020204" pitchFamily="34" charset="0"/>
                  </a:rPr>
                  <a:t> aerosol sedimentation transports aerosols into the troposphere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latin typeface="Trebuchet MS" panose="020B0603020202020204" pitchFamily="34" charset="0"/>
                  </a:rPr>
                  <a:t> modification of cloud optical properties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latin typeface="Trebuchet MS" panose="020B0603020202020204" pitchFamily="34" charset="0"/>
                  </a:rPr>
                  <a:t> increased cloud brightness/decreased rainfall.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rebuchet MS" panose="020B0603020202020204" pitchFamily="34" charset="0"/>
                    <a:ea typeface="+mn-ea"/>
                    <a:cs typeface="+mn-cs"/>
                  </a:rPr>
                  <a:t>Besides air temperature changes, another downstream impact of Mt. Pinatubo was decreased global sea level, caused by thermal expansion due to lower sea surface temperatures / ocean heat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rebuchet MS" panose="020B0603020202020204" pitchFamily="34" charset="0"/>
                    <a:ea typeface="+mn-ea"/>
                    <a:cs typeface="+mn-cs"/>
                  </a:rPr>
                  <a:t>This is because Mt. Pinatubo caused </a:t>
                </a:r>
                <a:r>
                  <a:rPr lang="en-US" sz="1200" b="0" i="0" kern="1200" dirty="0">
                    <a:solidFill>
                      <a:schemeClr val="tx1"/>
                    </a:solidFill>
                    <a:effectLst/>
                    <a:latin typeface="Open Sans" panose="020B0606030504020204" pitchFamily="34" charset="0"/>
                    <a:ea typeface="+mn-ea"/>
                    <a:cs typeface="+mn-cs"/>
                  </a:rPr>
                  <a:t>lower sea surface temperatures / ocean heat content that—due to thermal expansion—decreased the global sea level. </a:t>
                </a:r>
              </a:p>
              <a:p>
                <a:endParaRPr lang="en-US" sz="1200" b="0" i="0" kern="1200" dirty="0">
                  <a:solidFill>
                    <a:schemeClr val="tx1"/>
                  </a:solidFill>
                  <a:effectLst/>
                  <a:latin typeface="Open Sans" panose="020B0606030504020204" pitchFamily="34" charset="0"/>
                  <a:ea typeface="+mn-ea"/>
                  <a:cs typeface="+mn-cs"/>
                </a:endParaRPr>
              </a:p>
              <a:p>
                <a:endParaRPr lang="en-US" sz="1200" b="0" i="0" kern="1200" dirty="0">
                  <a:solidFill>
                    <a:schemeClr val="tx1"/>
                  </a:solidFill>
                  <a:effectLst/>
                  <a:latin typeface="Open Sans" panose="020B0606030504020204" pitchFamily="34" charset="0"/>
                  <a:ea typeface="+mn-ea"/>
                  <a:cs typeface="+mn-cs"/>
                </a:endParaRPr>
              </a:p>
              <a:p>
                <a:r>
                  <a:rPr lang="en-US" sz="1200" b="0" i="0" kern="1200" dirty="0">
                    <a:solidFill>
                      <a:schemeClr val="tx1"/>
                    </a:solidFill>
                    <a:effectLst/>
                    <a:latin typeface="Open Sans" panose="020B0606030504020204" pitchFamily="34" charset="0"/>
                    <a:ea typeface="+mn-ea"/>
                    <a:cs typeface="+mn-cs"/>
                  </a:rPr>
                  <a:t>We </a:t>
                </a:r>
                <a:r>
                  <a:rPr lang="en-US" sz="1200" b="0" i="0" kern="1200" dirty="0" err="1">
                    <a:solidFill>
                      <a:schemeClr val="tx1"/>
                    </a:solidFill>
                    <a:effectLst/>
                    <a:latin typeface="Open Sans" panose="020B0606030504020204" pitchFamily="34" charset="0"/>
                    <a:ea typeface="+mn-ea"/>
                    <a:cs typeface="+mn-cs"/>
                  </a:rPr>
                  <a:t>subselected</a:t>
                </a:r>
                <a:r>
                  <a:rPr lang="en-US" sz="1200" b="0" i="0" kern="1200" dirty="0">
                    <a:solidFill>
                      <a:schemeClr val="tx1"/>
                    </a:solidFill>
                    <a:effectLst/>
                    <a:latin typeface="Open Sans" panose="020B0606030504020204" pitchFamily="34" charset="0"/>
                    <a:ea typeface="+mn-ea"/>
                    <a:cs typeface="+mn-cs"/>
                  </a:rPr>
                  <a:t> 3 impacts to call our “science questions”</a:t>
                </a:r>
              </a:p>
              <a:p>
                <a:endParaRPr lang="en-US" sz="1200" b="0" i="0" kern="1200" dirty="0">
                  <a:solidFill>
                    <a:schemeClr val="tx1"/>
                  </a:solidFill>
                  <a:effectLst/>
                  <a:latin typeface="Open Sans" panose="020B0606030504020204" pitchFamily="34" charset="0"/>
                  <a:ea typeface="+mn-ea"/>
                  <a:cs typeface="+mn-cs"/>
                </a:endParaRP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14:m>
                  <m:oMath xmlns:m="http://schemas.openxmlformats.org/officeDocument/2006/math">
                    <m:r>
                      <a:rPr lang="en-US" sz="1200" b="0" i="1" kern="1200">
                        <a:solidFill>
                          <a:schemeClr val="tx1"/>
                        </a:solidFill>
                        <a:effectLst/>
                        <a:latin typeface="Cambria Math" panose="02040503050406030204" pitchFamily="18" charset="0"/>
                        <a:ea typeface="+mn-ea"/>
                        <a:cs typeface="+mn-cs"/>
                      </a:rPr>
                      <m:t>°</m:t>
                    </m:r>
                  </m:oMath>
                </a14:m>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a:t>
                </a:r>
                <a:r>
                  <a:rPr lang="en-US" sz="1200" b="1" i="0" kern="1200" dirty="0">
                    <a:solidFill>
                      <a:schemeClr val="tx1"/>
                    </a:solidFill>
                    <a:effectLst/>
                    <a:latin typeface="Open Sans" panose="020B0606030504020204" pitchFamily="34" charset="0"/>
                    <a:ea typeface="+mn-ea"/>
                    <a:cs typeface="+mn-cs"/>
                  </a:rPr>
                  <a:t>reductions in precipitation [27] and global mean sea level [28].  </a:t>
                </a:r>
                <a:r>
                  <a:rPr lang="en-US" sz="1200" b="0" i="0" kern="1200" dirty="0">
                    <a:solidFill>
                      <a:schemeClr val="tx1"/>
                    </a:solidFill>
                    <a:effectLst/>
                    <a:latin typeface="Open Sans" panose="020B0606030504020204" pitchFamily="34" charset="0"/>
                    <a:ea typeface="+mn-ea"/>
                    <a:cs typeface="+mn-cs"/>
                  </a:rPr>
                  <a:t>These downstream impacts are triggered by the overall cooling resulting in decreased evaporation [28], and lower sea surface temperatures / ocean heat content [29] that—due to thermal expansion—decreased the global sea level [30].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Choice>
        <mc:Fallback xmlns="">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Mt. Pinatubo injected 5-10 </a:t>
                </a:r>
                <a:r>
                  <a:rPr lang="en-US" sz="1200" b="0" i="0" kern="1200" dirty="0" err="1">
                    <a:solidFill>
                      <a:schemeClr val="tx1"/>
                    </a:solidFill>
                    <a:effectLst/>
                    <a:latin typeface="Open Sans" panose="020B0606030504020204" pitchFamily="34" charset="0"/>
                    <a:ea typeface="+mn-ea"/>
                    <a:cs typeface="+mn-cs"/>
                  </a:rPr>
                  <a:t>Tg</a:t>
                </a:r>
                <a:r>
                  <a:rPr lang="en-US" sz="1200" b="0" i="0" kern="1200" dirty="0">
                    <a:solidFill>
                      <a:schemeClr val="tx1"/>
                    </a:solidFill>
                    <a:effectLst/>
                    <a:latin typeface="Open Sans" panose="020B0606030504020204" pitchFamily="34" charset="0"/>
                    <a:ea typeface="+mn-ea"/>
                    <a:cs typeface="+mn-cs"/>
                  </a:rPr>
                  <a:t> of sulfur [18], primarily as SO</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 gas, into the stratosphere where the gas reacted with water to form a hazy layer of aerosol particles composed mostly of sulfuric acid droplets (H</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SO</a:t>
                </a:r>
                <a:r>
                  <a:rPr lang="en-US" sz="1200" b="0" i="0" kern="1200" baseline="-25000" dirty="0">
                    <a:solidFill>
                      <a:schemeClr val="tx1"/>
                    </a:solidFill>
                    <a:effectLst/>
                    <a:latin typeface="Open Sans" panose="020B0606030504020204" pitchFamily="34" charset="0"/>
                    <a:ea typeface="+mn-ea"/>
                    <a:cs typeface="+mn-cs"/>
                  </a:rPr>
                  <a:t>4</a:t>
                </a:r>
                <a:r>
                  <a:rPr lang="en-US" sz="1200" b="0" i="0" kern="1200" dirty="0">
                    <a:solidFill>
                      <a:schemeClr val="tx1"/>
                    </a:solidFill>
                    <a:effectLst/>
                    <a:latin typeface="Open Sans" panose="020B0606030504020204" pitchFamily="34" charset="0"/>
                    <a:ea typeface="+mn-ea"/>
                    <a:cs typeface="+mn-cs"/>
                  </a:rPr>
                  <a:t>) [19].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This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r>
                  <a:rPr lang="en-US" sz="1200" b="0" i="0" kern="1200">
                    <a:solidFill>
                      <a:schemeClr val="tx1"/>
                    </a:solidFill>
                    <a:effectLst/>
                    <a:latin typeface="Open Sans" panose="020B0606030504020204" pitchFamily="34" charset="0"/>
                    <a:ea typeface="+mn-ea"/>
                    <a:cs typeface="+mn-cs"/>
                  </a:rPr>
                  <a:t>°</a:t>
                </a:r>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reductions in precipitation [27] and global mean sea level [28].  These downstream impacts are triggered by the overall cooling resulting in decreased evaporation [28], and lower sea surface temperatures / ocean heat content [29] that—due to thermal expansion—decreased the global sea level [30].  </a:t>
                </a: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16</a:t>
            </a:fld>
            <a:endParaRPr lang="en-US" dirty="0"/>
          </a:p>
        </p:txBody>
      </p:sp>
    </p:spTree>
    <p:extLst>
      <p:ext uri="{BB962C8B-B14F-4D97-AF65-F5344CB8AC3E}">
        <p14:creationId xmlns:p14="http://schemas.microsoft.com/office/powerpoint/2010/main" val="939544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Mt. Pinatubo injected 5-10 </a:t>
                </a:r>
                <a:r>
                  <a:rPr lang="en-US" sz="1200" b="0" i="0" kern="1200" dirty="0" err="1">
                    <a:solidFill>
                      <a:schemeClr val="tx1"/>
                    </a:solidFill>
                    <a:effectLst/>
                    <a:latin typeface="Open Sans" panose="020B0606030504020204" pitchFamily="34" charset="0"/>
                    <a:ea typeface="+mn-ea"/>
                    <a:cs typeface="+mn-cs"/>
                  </a:rPr>
                  <a:t>Tg</a:t>
                </a:r>
                <a:r>
                  <a:rPr lang="en-US" sz="1200" b="0" i="0" kern="1200" dirty="0">
                    <a:solidFill>
                      <a:schemeClr val="tx1"/>
                    </a:solidFill>
                    <a:effectLst/>
                    <a:latin typeface="Open Sans" panose="020B0606030504020204" pitchFamily="34" charset="0"/>
                    <a:ea typeface="+mn-ea"/>
                    <a:cs typeface="+mn-cs"/>
                  </a:rPr>
                  <a:t> of sulfur [18], primarily as SO</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 gas, into the stratosphere where the gas reacted with water to form a hazy layer of aerosol particles composed mostly of sulfuric acid droplets (H</a:t>
                </a:r>
                <a:r>
                  <a:rPr lang="en-US" sz="1200" b="0" i="0" kern="1200" baseline="-25000" dirty="0">
                    <a:solidFill>
                      <a:schemeClr val="tx1"/>
                    </a:solidFill>
                    <a:effectLst/>
                    <a:latin typeface="Open Sans" panose="020B0606030504020204" pitchFamily="34" charset="0"/>
                    <a:ea typeface="+mn-ea"/>
                    <a:cs typeface="+mn-cs"/>
                  </a:rPr>
                  <a:t>2</a:t>
                </a:r>
                <a:r>
                  <a:rPr lang="en-US" sz="1200" b="0" i="0" kern="1200" dirty="0">
                    <a:solidFill>
                      <a:schemeClr val="tx1"/>
                    </a:solidFill>
                    <a:effectLst/>
                    <a:latin typeface="Open Sans" panose="020B0606030504020204" pitchFamily="34" charset="0"/>
                    <a:ea typeface="+mn-ea"/>
                    <a:cs typeface="+mn-cs"/>
                  </a:rPr>
                  <a:t>SO</a:t>
                </a:r>
                <a:r>
                  <a:rPr lang="en-US" sz="1200" b="0" i="0" kern="1200" baseline="-25000" dirty="0">
                    <a:solidFill>
                      <a:schemeClr val="tx1"/>
                    </a:solidFill>
                    <a:effectLst/>
                    <a:latin typeface="Open Sans" panose="020B0606030504020204" pitchFamily="34" charset="0"/>
                    <a:ea typeface="+mn-ea"/>
                    <a:cs typeface="+mn-cs"/>
                  </a:rPr>
                  <a:t>4</a:t>
                </a:r>
                <a:r>
                  <a:rPr lang="en-US" sz="1200" b="0" i="0" kern="1200" dirty="0">
                    <a:solidFill>
                      <a:schemeClr val="tx1"/>
                    </a:solidFill>
                    <a:effectLst/>
                    <a:latin typeface="Open Sans" panose="020B0606030504020204" pitchFamily="34" charset="0"/>
                    <a:ea typeface="+mn-ea"/>
                    <a:cs typeface="+mn-cs"/>
                  </a:rPr>
                  <a:t>) [19].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The volcanic stratospheric sulfate aerosols increased the aerosol optical depth by a factor of five over the tropical Pacific in mid-August [15], resulting in a decrease in monthly mean clear-sky total solar irradiance over the first 10 months [21].  This aerosol direct effect, notionally shown in Figure 1 as the red dashed line, is responsible for the scattering of incoming shortwave radiation and absorption of longwave outgoing radiation [14, 20-22], which led to negative forcing observed until mid-1993 [18]. This change in radiative flux caused a 0.6</a:t>
                </a:r>
                <a:r>
                  <a:rPr lang="en-US" sz="1200" b="0" i="0" kern="1200">
                    <a:solidFill>
                      <a:schemeClr val="tx1"/>
                    </a:solidFill>
                    <a:effectLst/>
                    <a:latin typeface="Open Sans" panose="020B0606030504020204" pitchFamily="34" charset="0"/>
                    <a:ea typeface="+mn-ea"/>
                    <a:cs typeface="+mn-cs"/>
                  </a:rPr>
                  <a:t>°</a:t>
                </a:r>
                <a:r>
                  <a:rPr lang="en-US" sz="1200" b="0" i="0" kern="1200" dirty="0">
                    <a:solidFill>
                      <a:schemeClr val="tx1"/>
                    </a:solidFill>
                    <a:effectLst/>
                    <a:latin typeface="Open Sans" panose="020B0606030504020204" pitchFamily="34" charset="0"/>
                    <a:ea typeface="+mn-ea"/>
                    <a:cs typeface="+mn-cs"/>
                  </a:rPr>
                  <a:t> C global cooling of the lower troposphere [16, 23], but also a warming of the stratosphere where the particles resided [14, 16] (the dark orange dash-dot downstream impact shown in Figure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Further downstream impacts from the eruption of Mt. Pinatubo have been documented to include reductions in precipitation [27] and global mean sea level [28].  These downstream impacts are triggered by the overall cooling resulting in decreased evaporation [28], and lower sea surface temperatures / ocean heat content [29] that—due to thermal expansion—decreased the global sea level [30].  </a:t>
                </a:r>
              </a:p>
              <a:p>
                <a:endParaRPr lang="en-US" dirty="0"/>
              </a:p>
              <a:p>
                <a:r>
                  <a:rPr lang="en-US" sz="1200" b="0" i="0" kern="1200" dirty="0">
                    <a:solidFill>
                      <a:schemeClr val="tx1"/>
                    </a:solidFill>
                    <a:effectLst/>
                    <a:latin typeface="Open Sans" panose="020B0606030504020204" pitchFamily="34" charset="0"/>
                    <a:ea typeface="+mn-ea"/>
                    <a:cs typeface="+mn-cs"/>
                  </a:rPr>
                  <a:t>Aerosol indirect effects occur when sulfate aerosols enter the troposphere via stratosphere-troposphere exchange and sedimentation. .  Here there are multiple processes by which sulfate aerosols can then affect clouds through the microphysics, MG2 [34],and chemistry  parameterizations.  Aerosol activation (acting as nuclei for condensation) can affect cloud reflectivity and lifetime [35].  Ice homogenous nucleation (the formation of ice from supercooled liquid) affects cirrus clouds and their forcing with high uncertainty [36]. </a:t>
                </a:r>
                <a:endParaRPr lang="en-US" dirty="0"/>
              </a:p>
            </p:txBody>
          </p:sp>
        </mc:Fallback>
      </mc:AlternateContent>
      <p:sp>
        <p:nvSpPr>
          <p:cNvPr id="4" name="Slide Number Placeholder 3"/>
          <p:cNvSpPr>
            <a:spLocks noGrp="1"/>
          </p:cNvSpPr>
          <p:nvPr>
            <p:ph type="sldNum" sz="quarter" idx="5"/>
          </p:nvPr>
        </p:nvSpPr>
        <p:spPr/>
        <p:txBody>
          <a:bodyPr/>
          <a:lstStyle/>
          <a:p>
            <a:fld id="{E21A7267-269F-4D26-9F96-B6358A06B982}" type="slidenum">
              <a:rPr lang="en-US" smtClean="0"/>
              <a:pPr/>
              <a:t>17</a:t>
            </a:fld>
            <a:endParaRPr lang="en-US" dirty="0"/>
          </a:p>
        </p:txBody>
      </p:sp>
    </p:spTree>
    <p:extLst>
      <p:ext uri="{BB962C8B-B14F-4D97-AF65-F5344CB8AC3E}">
        <p14:creationId xmlns:p14="http://schemas.microsoft.com/office/powerpoint/2010/main" val="224466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18</a:t>
            </a:fld>
            <a:endParaRPr lang="en-US" dirty="0"/>
          </a:p>
        </p:txBody>
      </p:sp>
    </p:spTree>
    <p:extLst>
      <p:ext uri="{BB962C8B-B14F-4D97-AF65-F5344CB8AC3E}">
        <p14:creationId xmlns:p14="http://schemas.microsoft.com/office/powerpoint/2010/main" val="3968666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19</a:t>
            </a:fld>
            <a:endParaRPr lang="en-US" dirty="0"/>
          </a:p>
        </p:txBody>
      </p:sp>
    </p:spTree>
    <p:extLst>
      <p:ext uri="{BB962C8B-B14F-4D97-AF65-F5344CB8AC3E}">
        <p14:creationId xmlns:p14="http://schemas.microsoft.com/office/powerpoint/2010/main" val="318051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a:t>
            </a:fld>
            <a:endParaRPr lang="en-US" dirty="0"/>
          </a:p>
        </p:txBody>
      </p:sp>
    </p:spTree>
    <p:extLst>
      <p:ext uri="{BB962C8B-B14F-4D97-AF65-F5344CB8AC3E}">
        <p14:creationId xmlns:p14="http://schemas.microsoft.com/office/powerpoint/2010/main" val="2662405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20</a:t>
            </a:fld>
            <a:endParaRPr lang="en-US" dirty="0"/>
          </a:p>
        </p:txBody>
      </p:sp>
    </p:spTree>
    <p:extLst>
      <p:ext uri="{BB962C8B-B14F-4D97-AF65-F5344CB8AC3E}">
        <p14:creationId xmlns:p14="http://schemas.microsoft.com/office/powerpoint/2010/main" val="1577803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21</a:t>
            </a:fld>
            <a:endParaRPr lang="en-US" dirty="0"/>
          </a:p>
        </p:txBody>
      </p:sp>
    </p:spTree>
    <p:extLst>
      <p:ext uri="{BB962C8B-B14F-4D97-AF65-F5344CB8AC3E}">
        <p14:creationId xmlns:p14="http://schemas.microsoft.com/office/powerpoint/2010/main" val="2161312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dirty="0"/>
              <a:t>Middle plot: </a:t>
            </a:r>
          </a:p>
          <a:p>
            <a:pPr marL="0" indent="0">
              <a:buFont typeface="Arial" panose="020B0604020202020204" pitchFamily="34" charset="0"/>
              <a:buNone/>
            </a:pPr>
            <a:r>
              <a:rPr lang="en-US" sz="2000" dirty="0"/>
              <a:t>- HIRS observations have ±1.4 </a:t>
            </a:r>
            <a:r>
              <a:rPr lang="en-US" sz="2000" dirty="0" err="1"/>
              <a:t>Tg</a:t>
            </a:r>
            <a:r>
              <a:rPr lang="en-US" sz="2000" dirty="0"/>
              <a:t> uncertainty in H2SO4 background conditions</a:t>
            </a:r>
          </a:p>
          <a:p>
            <a:pPr marL="342900" indent="-342900">
              <a:buFontTx/>
              <a:buChar char="-"/>
            </a:pPr>
            <a:r>
              <a:rPr lang="en-US" sz="2000" dirty="0"/>
              <a:t>Our Prognostic Model simulations agree well with HIRS in 1992, tending to overestimate in 1993 (red).</a:t>
            </a:r>
          </a:p>
          <a:p>
            <a:pPr marL="342900" indent="-342900">
              <a:buFontTx/>
              <a:buChar char="-"/>
            </a:pPr>
            <a:r>
              <a:rPr lang="en-US" sz="2000" dirty="0"/>
              <a:t>Only modifying size changes (</a:t>
            </a:r>
            <a:r>
              <a:rPr lang="en-US" sz="2000" dirty="0">
                <a:solidFill>
                  <a:srgbClr val="01BFBF"/>
                </a:solidFill>
              </a:rPr>
              <a:t>tuning</a:t>
            </a:r>
            <a:r>
              <a:rPr lang="en-US" sz="2000" dirty="0"/>
              <a:t>) appears to agree better with HIRS in 1993 (cyan).</a:t>
            </a:r>
          </a:p>
          <a:p>
            <a:pPr marL="742950" lvl="1" indent="-285750">
              <a:buFont typeface="Arial" panose="020B0604020202020204" pitchFamily="34" charset="0"/>
              <a:buChar char="•"/>
            </a:pPr>
            <a:r>
              <a:rPr lang="en-US" sz="2000" b="1" dirty="0"/>
              <a:t>However, still need to compare to observations of AOD and aerosol size</a:t>
            </a:r>
          </a:p>
          <a:p>
            <a:pPr marL="0" lvl="0" indent="0">
              <a:buFont typeface="Arial" panose="020B0604020202020204" pitchFamily="34" charset="0"/>
              <a:buNone/>
            </a:pPr>
            <a:endParaRPr lang="en-US" sz="2000" b="1" dirty="0"/>
          </a:p>
          <a:p>
            <a:pPr marL="0" lvl="0" indent="0">
              <a:buFont typeface="Arial" panose="020B0604020202020204" pitchFamily="34" charset="0"/>
              <a:buNone/>
            </a:pPr>
            <a:r>
              <a:rPr lang="en-US" sz="2000" b="1" dirty="0"/>
              <a:t>QBO: quasiperiodic oscillation of the equatorial zonal wind between easterlies and westerlies in the tropic stratosphere; mean period of 28-29 months</a:t>
            </a:r>
          </a:p>
          <a:p>
            <a:pPr marL="0" lvl="0" indent="0">
              <a:buFont typeface="Arial" panose="020B0604020202020204" pitchFamily="34" charset="0"/>
              <a:buNone/>
            </a:pPr>
            <a:r>
              <a:rPr lang="en-US" sz="2000" b="1" dirty="0"/>
              <a:t>Brewer-Dobson circulation: global atmospheric circulation pattern in tropical tropospheric air rising into the stratosphere and then moving poleward as it descends.</a:t>
            </a:r>
          </a:p>
          <a:p>
            <a:endParaRPr lang="en-US" sz="2600" dirty="0">
              <a:latin typeface="Open Sans " panose="020B0604020202020204" charset="0"/>
              <a:cs typeface="Open Sans " panose="020B0604020202020204" charset="0"/>
            </a:endParaRPr>
          </a:p>
          <a:p>
            <a:r>
              <a:rPr lang="en-US" sz="2600" dirty="0">
                <a:latin typeface="Open Sans " panose="020B0604020202020204" charset="0"/>
                <a:cs typeface="Open Sans " panose="020B0604020202020204" charset="0"/>
              </a:rPr>
              <a:t>Changes to aerosol coarse and accumulation mode properties to better match aerosol size distributions of volcanic aerosol in stratosphere.</a:t>
            </a:r>
          </a:p>
          <a:p>
            <a:pPr marL="571500" lvl="1" indent="-168275">
              <a:buFont typeface="Arial" panose="020B0604020202020204" pitchFamily="34" charset="0"/>
              <a:buChar char="•"/>
              <a:tabLst>
                <a:tab pos="403225" algn="l"/>
              </a:tabLst>
            </a:pPr>
            <a:r>
              <a:rPr lang="en-US" sz="2300" dirty="0">
                <a:latin typeface="Open Sans " panose="020B0604020202020204" charset="0"/>
                <a:cs typeface="Open Sans " panose="020B0604020202020204" charset="0"/>
              </a:rPr>
              <a:t>Tuned dust and sea salt emissions to account for reduced coarse mode removal in troposphere</a:t>
            </a:r>
          </a:p>
          <a:p>
            <a:pPr marL="571500" lvl="1" indent="-168275">
              <a:buFont typeface="Arial" panose="020B0604020202020204" pitchFamily="34" charset="0"/>
              <a:buChar char="•"/>
              <a:tabLst>
                <a:tab pos="403225" algn="l"/>
              </a:tabLst>
            </a:pPr>
            <a:r>
              <a:rPr lang="en-US" sz="2300" dirty="0">
                <a:latin typeface="Open Sans " panose="020B0604020202020204" charset="0"/>
                <a:cs typeface="Open Sans " panose="020B0604020202020204" charset="0"/>
              </a:rPr>
              <a:t>Validated against data from HIRS (</a:t>
            </a:r>
            <a:r>
              <a:rPr lang="en-US" sz="1200" b="0" i="0" u="none" strike="noStrike" kern="1200" dirty="0">
                <a:solidFill>
                  <a:schemeClr val="tx1"/>
                </a:solidFill>
                <a:effectLst/>
                <a:latin typeface="Open Sans" panose="020B0606030504020204" pitchFamily="34" charset="0"/>
                <a:ea typeface="+mn-ea"/>
                <a:cs typeface="+mn-cs"/>
              </a:rPr>
              <a:t>High resolution Infrared Radiation Sounder) data and CESM/WACCM</a:t>
            </a:r>
          </a:p>
          <a:p>
            <a:pPr marL="114300" lvl="0" indent="-168275">
              <a:buFont typeface="Arial" panose="020B0604020202020204" pitchFamily="34" charset="0"/>
              <a:buChar char="•"/>
              <a:tabLst>
                <a:tab pos="403225" algn="l"/>
              </a:tabLst>
            </a:pPr>
            <a:endParaRPr lang="en-US" sz="1200" b="0" i="0" u="none" strike="noStrike" kern="1200" dirty="0">
              <a:solidFill>
                <a:schemeClr val="tx1"/>
              </a:solidFill>
              <a:effectLst/>
              <a:latin typeface="Open Sans" panose="020B0606030504020204" pitchFamily="34" charset="0"/>
              <a:ea typeface="+mn-ea"/>
              <a:cs typeface="+mn-cs"/>
            </a:endParaRPr>
          </a:p>
          <a:p>
            <a:pPr marL="0" lvl="0" indent="0">
              <a:buFont typeface="Arial" panose="020B0604020202020204" pitchFamily="34" charset="0"/>
              <a:buNone/>
              <a:tabLst>
                <a:tab pos="403225" algn="l"/>
              </a:tabLst>
            </a:pPr>
            <a:r>
              <a:rPr lang="en-US" sz="1200" b="0" i="0" u="none" strike="noStrike" kern="1200" dirty="0">
                <a:solidFill>
                  <a:schemeClr val="tx1"/>
                </a:solidFill>
                <a:effectLst/>
                <a:latin typeface="Open Sans" panose="020B0606030504020204" pitchFamily="34" charset="0"/>
                <a:ea typeface="+mn-ea"/>
                <a:cs typeface="+mn-cs"/>
              </a:rPr>
              <a:t>Also evaluating E3SM’s ability to simulate stratospheric circulation and comparing against observed features of the circulation including QBO. </a:t>
            </a:r>
            <a:endParaRPr lang="en-US" sz="2300" dirty="0">
              <a:latin typeface="Open Sans " panose="020B0604020202020204" charset="0"/>
              <a:cs typeface="Open Sans " panose="020B0604020202020204" charset="0"/>
            </a:endParaRP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22</a:t>
            </a:fld>
            <a:endParaRPr lang="en-US" dirty="0"/>
          </a:p>
        </p:txBody>
      </p:sp>
    </p:spTree>
    <p:extLst>
      <p:ext uri="{BB962C8B-B14F-4D97-AF65-F5344CB8AC3E}">
        <p14:creationId xmlns:p14="http://schemas.microsoft.com/office/powerpoint/2010/main" val="595520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challenges of knowing in advance what to output and how often.</a:t>
            </a:r>
          </a:p>
          <a:p>
            <a:endParaRPr lang="en-US" dirty="0"/>
          </a:p>
          <a:p>
            <a:r>
              <a:rPr lang="en-US" dirty="0"/>
              <a:t>Boca = condo cluster</a:t>
            </a:r>
          </a:p>
        </p:txBody>
      </p:sp>
      <p:sp>
        <p:nvSpPr>
          <p:cNvPr id="4" name="Slide Number Placeholder 3"/>
          <p:cNvSpPr>
            <a:spLocks noGrp="1"/>
          </p:cNvSpPr>
          <p:nvPr>
            <p:ph type="sldNum" sz="quarter" idx="5"/>
          </p:nvPr>
        </p:nvSpPr>
        <p:spPr/>
        <p:txBody>
          <a:bodyPr/>
          <a:lstStyle/>
          <a:p>
            <a:fld id="{E21A7267-269F-4D26-9F96-B6358A06B982}" type="slidenum">
              <a:rPr lang="en-US" smtClean="0"/>
              <a:pPr/>
              <a:t>23</a:t>
            </a:fld>
            <a:endParaRPr lang="en-US" dirty="0"/>
          </a:p>
        </p:txBody>
      </p:sp>
    </p:spTree>
    <p:extLst>
      <p:ext uri="{BB962C8B-B14F-4D97-AF65-F5344CB8AC3E}">
        <p14:creationId xmlns:p14="http://schemas.microsoft.com/office/powerpoint/2010/main" val="858666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24</a:t>
            </a:fld>
            <a:endParaRPr lang="en-US" dirty="0"/>
          </a:p>
        </p:txBody>
      </p:sp>
    </p:spTree>
    <p:extLst>
      <p:ext uri="{BB962C8B-B14F-4D97-AF65-F5344CB8AC3E}">
        <p14:creationId xmlns:p14="http://schemas.microsoft.com/office/powerpoint/2010/main" val="1846408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25</a:t>
            </a:fld>
            <a:endParaRPr lang="en-US" dirty="0"/>
          </a:p>
        </p:txBody>
      </p:sp>
    </p:spTree>
    <p:extLst>
      <p:ext uri="{BB962C8B-B14F-4D97-AF65-F5344CB8AC3E}">
        <p14:creationId xmlns:p14="http://schemas.microsoft.com/office/powerpoint/2010/main" val="1816214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26</a:t>
            </a:fld>
            <a:endParaRPr lang="en-US" dirty="0"/>
          </a:p>
        </p:txBody>
      </p:sp>
    </p:spTree>
    <p:extLst>
      <p:ext uri="{BB962C8B-B14F-4D97-AF65-F5344CB8AC3E}">
        <p14:creationId xmlns:p14="http://schemas.microsoft.com/office/powerpoint/2010/main" val="1402027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27</a:t>
            </a:fld>
            <a:endParaRPr lang="en-US"/>
          </a:p>
        </p:txBody>
      </p:sp>
    </p:spTree>
    <p:extLst>
      <p:ext uri="{BB962C8B-B14F-4D97-AF65-F5344CB8AC3E}">
        <p14:creationId xmlns:p14="http://schemas.microsoft.com/office/powerpoint/2010/main" val="2618274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Let me now dive into each of the sub-thrusts I mentioned a couple slides back, starting with statistical methods.  </a:t>
            </a:r>
          </a:p>
          <a:p>
            <a:pPr defTabSz="948507">
              <a:defRPr/>
            </a:pPr>
            <a:endParaRPr lang="en-US" dirty="0"/>
          </a:p>
          <a:p>
            <a:pPr defTabSz="948507">
              <a:defRPr/>
            </a:pPr>
            <a:r>
              <a:rPr lang="en-US" dirty="0"/>
              <a:t>There are two classes of methods that will be pursued here.</a:t>
            </a:r>
          </a:p>
          <a:p>
            <a:pPr defTabSz="948507">
              <a:defRPr/>
            </a:pPr>
            <a:endParaRPr lang="en-US" dirty="0"/>
          </a:p>
          <a:p>
            <a:pPr defTabSz="948507">
              <a:defRPr/>
            </a:pPr>
            <a:r>
              <a:rPr lang="en-US" dirty="0"/>
              <a:t>The first is random forest regression or RFR.  RFR is a technique for determining feature importance and finding associations in datasets using groups of decision trees trained using available data.</a:t>
            </a:r>
          </a:p>
          <a:p>
            <a:pPr defTabSz="948507">
              <a:defRPr/>
            </a:pPr>
            <a:endParaRPr lang="en-US" dirty="0"/>
          </a:p>
          <a:p>
            <a:pPr marL="0" marR="0" lvl="0" indent="0" algn="l" defTabSz="948507" rtl="0" eaLnBrk="1" fontAlgn="auto" latinLnBrk="0" hangingPunct="1">
              <a:lnSpc>
                <a:spcPct val="100000"/>
              </a:lnSpc>
              <a:spcBef>
                <a:spcPts val="0"/>
              </a:spcBef>
              <a:spcAft>
                <a:spcPts val="0"/>
              </a:spcAft>
              <a:buClrTx/>
              <a:buSzTx/>
              <a:buFontTx/>
              <a:buNone/>
              <a:tabLst/>
              <a:defRPr/>
            </a:pPr>
            <a:r>
              <a:rPr lang="en-US" dirty="0"/>
              <a:t>Often RFR is used as a prediction tool, but this is not what we are doing here.  Here, the goal is to use feature </a:t>
            </a:r>
            <a:r>
              <a:rPr lang="en-US" dirty="0" err="1"/>
              <a:t>importances</a:t>
            </a:r>
            <a:r>
              <a:rPr lang="en-US" dirty="0"/>
              <a:t> from random forests to identify weighted pathways from one variable or feature, to another.  The basic workflow we envision is shown here.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One starts with some raw climate data with N variables or features on a given grid.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The data gets grouped or clustered into G groups and a random forest is trained for each feature and each group.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Next, feature </a:t>
            </a:r>
            <a:r>
              <a:rPr lang="en-US" dirty="0" err="1"/>
              <a:t>importances</a:t>
            </a:r>
            <a:r>
              <a:rPr lang="en-US" dirty="0"/>
              <a:t> are calculated for each feature and group using the random forests.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Based on these feature </a:t>
            </a:r>
            <a:r>
              <a:rPr lang="en-US" dirty="0" err="1"/>
              <a:t>importances</a:t>
            </a:r>
            <a:r>
              <a:rPr lang="en-US" dirty="0"/>
              <a:t>, one can construct a pathways graph, as shown on the right.  </a:t>
            </a:r>
          </a:p>
          <a:p>
            <a:pPr marL="171450" marR="0" lvl="0" indent="-171450" algn="l" defTabSz="948507" rtl="0" eaLnBrk="1" fontAlgn="auto" latinLnBrk="0" hangingPunct="1">
              <a:lnSpc>
                <a:spcPct val="100000"/>
              </a:lnSpc>
              <a:spcBef>
                <a:spcPts val="0"/>
              </a:spcBef>
              <a:spcAft>
                <a:spcPts val="0"/>
              </a:spcAft>
              <a:buClrTx/>
              <a:buSzTx/>
              <a:buFontTx/>
              <a:buChar char="-"/>
              <a:tabLst/>
              <a:defRPr/>
            </a:pPr>
            <a:r>
              <a:rPr lang="en-US" dirty="0"/>
              <a:t>By traversing this graph and looking at the relative values of the feature </a:t>
            </a:r>
            <a:r>
              <a:rPr lang="en-US" dirty="0" err="1"/>
              <a:t>importances</a:t>
            </a:r>
            <a:r>
              <a:rPr lang="en-US" dirty="0"/>
              <a:t>, one can identify not only pathways but also pathways strengths.  </a:t>
            </a:r>
          </a:p>
          <a:p>
            <a:pPr marL="0" marR="0" lvl="0" indent="0" algn="l" defTabSz="94850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48507" rtl="0" eaLnBrk="1" fontAlgn="auto" latinLnBrk="0" hangingPunct="1">
              <a:lnSpc>
                <a:spcPct val="100000"/>
              </a:lnSpc>
              <a:spcBef>
                <a:spcPts val="0"/>
              </a:spcBef>
              <a:spcAft>
                <a:spcPts val="0"/>
              </a:spcAft>
              <a:buClrTx/>
              <a:buSzTx/>
              <a:buFontTx/>
              <a:buNone/>
              <a:tabLst/>
              <a:defRPr/>
            </a:pPr>
            <a:r>
              <a:rPr lang="en-US" dirty="0"/>
              <a:t>RFR has several synergies with other parts of the project.  There is a synergy with the observational thrust, as RFR is applicable to both simulation as well as observational data.  Additionally, there is a synergy with sub-thrust 3, anomaly detection as anomaly detection can help with the grouping part of the workflow, as well as with generating features for RFR.</a:t>
            </a:r>
          </a:p>
          <a:p>
            <a:pPr marL="0" marR="0" lvl="0" indent="0" algn="l" defTabSz="94850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48507" rtl="0" eaLnBrk="1" fontAlgn="auto" latinLnBrk="0" hangingPunct="1">
              <a:lnSpc>
                <a:spcPct val="100000"/>
              </a:lnSpc>
              <a:spcBef>
                <a:spcPts val="0"/>
              </a:spcBef>
              <a:spcAft>
                <a:spcPts val="0"/>
              </a:spcAft>
              <a:buClrTx/>
              <a:buSzTx/>
              <a:buFontTx/>
              <a:buNone/>
              <a:tabLst/>
              <a:defRPr/>
            </a:pPr>
            <a:r>
              <a:rPr lang="en-US" dirty="0"/>
              <a:t>Finally, I wanted to mention that we are not new to RFR – we have extensive experience with using RFR feature importance under an LDRD project that ended a year ago led by Kara Peterson.  We will be leveraging a lot of our experience gained under this project.</a:t>
            </a:r>
          </a:p>
          <a:p>
            <a:pPr defTabSz="948507">
              <a:defRPr/>
            </a:pPr>
            <a:endParaRPr lang="en-US" dirty="0"/>
          </a:p>
          <a:p>
            <a:pPr defTabSz="948507">
              <a:defRPr/>
            </a:pPr>
            <a:r>
              <a:rPr lang="en-US" dirty="0"/>
              <a:t>RFR = technique for determining feature importance and finding associations in datasets </a:t>
            </a:r>
          </a:p>
          <a:p>
            <a:pPr marL="171450" indent="-171450" defTabSz="948507">
              <a:buFontTx/>
              <a:buChar char="-"/>
              <a:defRPr/>
            </a:pPr>
            <a:r>
              <a:rPr lang="en-US" sz="1200" dirty="0">
                <a:latin typeface="Trebuchet MS" panose="020B0603020202020204" pitchFamily="34" charset="0"/>
              </a:rPr>
              <a:t>can extract which input features </a:t>
            </a:r>
            <a:r>
              <a:rPr lang="en-US" sz="1200" dirty="0" err="1">
                <a:latin typeface="Trebuchet MS" panose="020B0603020202020204" pitchFamily="34" charset="0"/>
              </a:rPr>
              <a:t>F</a:t>
            </a:r>
            <a:r>
              <a:rPr lang="en-US" sz="1200" baseline="-25000" dirty="0" err="1">
                <a:latin typeface="Trebuchet MS" panose="020B0603020202020204" pitchFamily="34" charset="0"/>
              </a:rPr>
              <a:t>i,j</a:t>
            </a:r>
            <a:r>
              <a:rPr lang="en-US" sz="1200" dirty="0">
                <a:latin typeface="Trebuchet MS" panose="020B0603020202020204" pitchFamily="34" charset="0"/>
              </a:rPr>
              <a:t> contribute the most to output prediction</a:t>
            </a:r>
          </a:p>
          <a:p>
            <a:pPr marL="342900" indent="-342900">
              <a:buFont typeface="Arial" panose="020B0604020202020204" pitchFamily="34" charset="0"/>
              <a:buChar char="•"/>
            </a:pPr>
            <a:r>
              <a:rPr lang="en-US" sz="1200" dirty="0">
                <a:latin typeface="Trebuchet MS" panose="020B0603020202020204" pitchFamily="34" charset="0"/>
              </a:rPr>
              <a:t>Determine pathway components </a:t>
            </a:r>
            <a:r>
              <a:rPr lang="en-US" sz="1200" b="1" dirty="0">
                <a:latin typeface="Trebuchet MS" panose="020B0603020202020204" pitchFamily="34" charset="0"/>
              </a:rPr>
              <a:t>strengths</a:t>
            </a:r>
            <a:endParaRPr lang="en-US" sz="100" b="1" dirty="0">
              <a:latin typeface="Trebuchet MS" panose="020B0603020202020204" pitchFamily="34" charset="0"/>
            </a:endParaRPr>
          </a:p>
          <a:p>
            <a:pPr marL="342900" indent="-342900">
              <a:buFont typeface="Arial" panose="020B0604020202020204" pitchFamily="34" charset="0"/>
              <a:buChar char="•"/>
            </a:pPr>
            <a:endParaRPr lang="en-US" sz="100" b="1" dirty="0">
              <a:latin typeface="Trebuchet MS" panose="020B0603020202020204" pitchFamily="34" charset="0"/>
            </a:endParaRPr>
          </a:p>
          <a:p>
            <a:pPr marL="342900" indent="-342900">
              <a:buFont typeface="Arial" panose="020B0604020202020204" pitchFamily="34" charset="0"/>
              <a:buChar char="•"/>
            </a:pPr>
            <a:r>
              <a:rPr lang="en-US" sz="1200" b="1" dirty="0">
                <a:latin typeface="Trebuchet MS" panose="020B0603020202020204" pitchFamily="34" charset="0"/>
              </a:rPr>
              <a:t>Discover pathways</a:t>
            </a:r>
            <a:r>
              <a:rPr lang="en-US" sz="1200" dirty="0">
                <a:latin typeface="Trebuchet MS" panose="020B0603020202020204" pitchFamily="34" charset="0"/>
              </a:rPr>
              <a:t>: (</a:t>
            </a:r>
            <a:r>
              <a:rPr lang="en-US" sz="1200" dirty="0" err="1">
                <a:latin typeface="Trebuchet MS" panose="020B0603020202020204" pitchFamily="34" charset="0"/>
              </a:rPr>
              <a:t>i</a:t>
            </a:r>
            <a:r>
              <a:rPr lang="en-US" sz="1200" dirty="0">
                <a:latin typeface="Trebuchet MS" panose="020B0603020202020204" pitchFamily="34" charset="0"/>
              </a:rPr>
              <a:t>) perform a full pairwise analysis of input features generated by anomaly detection, (ii) ID dominant pairwise connections, (iii) connect them to obtain full pathway</a:t>
            </a:r>
          </a:p>
          <a:p>
            <a:pPr marL="0" indent="0" defTabSz="948507">
              <a:buFontTx/>
              <a:buNone/>
              <a:defRPr/>
            </a:pPr>
            <a:endParaRPr lang="en-US" dirty="0"/>
          </a:p>
          <a:p>
            <a:pPr marL="285750" indent="-285750">
              <a:buFont typeface="Arial" panose="020B0604020202020204" pitchFamily="34" charset="0"/>
              <a:buChar char="•"/>
            </a:pPr>
            <a:r>
              <a:rPr lang="en-US" dirty="0"/>
              <a:t>Globe is gridded up in M cells - each cell has a set of N features</a:t>
            </a:r>
          </a:p>
          <a:p>
            <a:pPr marL="285750" indent="-285750">
              <a:buFont typeface="Arial" panose="020B0604020202020204" pitchFamily="34" charset="0"/>
              <a:buChar char="•"/>
            </a:pPr>
            <a:r>
              <a:rPr lang="en-US" dirty="0"/>
              <a:t>Combine cells into G groups, combine features within groups (average or sum)</a:t>
            </a:r>
          </a:p>
          <a:p>
            <a:pPr marL="285750" indent="-285750">
              <a:buFont typeface="Arial" panose="020B0604020202020204" pitchFamily="34" charset="0"/>
              <a:buChar char="•"/>
            </a:pPr>
            <a:r>
              <a:rPr lang="en-US" dirty="0"/>
              <a:t>Some Features may be redundant and need to be combined and/or removed - this could impact feature importance calculations</a:t>
            </a:r>
          </a:p>
          <a:p>
            <a:pPr marL="742950" lvl="1" indent="-285750">
              <a:buFont typeface="Arial" panose="020B0604020202020204" pitchFamily="34" charset="0"/>
              <a:buChar char="•"/>
            </a:pPr>
            <a:r>
              <a:rPr lang="en-US" dirty="0"/>
              <a:t>Splitting the importance across multiple features</a:t>
            </a:r>
          </a:p>
          <a:p>
            <a:pPr marL="285750" indent="-285750">
              <a:buFont typeface="Arial" panose="020B0604020202020204" pitchFamily="34" charset="0"/>
              <a:buChar char="•"/>
            </a:pPr>
            <a:r>
              <a:rPr lang="en-US" dirty="0"/>
              <a:t>Train multiple RFs, one for each feature output</a:t>
            </a:r>
          </a:p>
          <a:p>
            <a:pPr marL="742950" lvl="1" indent="-285750">
              <a:buFont typeface="Arial" panose="020B0604020202020204" pitchFamily="34" charset="0"/>
              <a:buChar char="•"/>
            </a:pPr>
            <a:r>
              <a:rPr lang="en-US" dirty="0"/>
              <a:t>The input is all the other features</a:t>
            </a:r>
          </a:p>
          <a:p>
            <a:pPr marL="742950" lvl="1" indent="-285750">
              <a:buFont typeface="Arial" panose="020B0604020202020204" pitchFamily="34" charset="0"/>
              <a:buChar char="•"/>
            </a:pPr>
            <a:r>
              <a:rPr lang="en-US" dirty="0"/>
              <a:t>G x N total RFRs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Feature will have an importance from all the other features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can identify the potential “strongest” pathways from one feature to another by traversing the graph</a:t>
            </a:r>
          </a:p>
          <a:p>
            <a:pPr marL="285750" lvl="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0" indent="0" defTabSz="948507">
              <a:buFontTx/>
              <a:buNone/>
              <a:defRPr/>
            </a:pPr>
            <a:endParaRPr lang="en-US" dirty="0"/>
          </a:p>
          <a:p>
            <a:pPr defTabSz="948507">
              <a:defRPr/>
            </a:pPr>
            <a:r>
              <a:rPr lang="en-US" dirty="0"/>
              <a:t>The vision here is to extend this approach for the purpose of discovering pathways by using it to perform a full pairwise analysis of input features generated by our anomaly detection thrust, identify dominant pairwise connections and connect them to give a full pathway. </a:t>
            </a:r>
          </a:p>
        </p:txBody>
      </p:sp>
      <p:sp>
        <p:nvSpPr>
          <p:cNvPr id="4" name="Slide Number Placeholder 3"/>
          <p:cNvSpPr>
            <a:spLocks noGrp="1"/>
          </p:cNvSpPr>
          <p:nvPr>
            <p:ph type="sldNum" sz="quarter" idx="10"/>
          </p:nvPr>
        </p:nvSpPr>
        <p:spPr/>
        <p:txBody>
          <a:bodyPr/>
          <a:lstStyle/>
          <a:p>
            <a:fld id="{A2430F75-B5EC-044F-A636-30352D0A1350}" type="slidenum">
              <a:rPr lang="en-US" smtClean="0"/>
              <a:t>28</a:t>
            </a:fld>
            <a:endParaRPr lang="en-US"/>
          </a:p>
        </p:txBody>
      </p:sp>
    </p:spTree>
    <p:extLst>
      <p:ext uri="{BB962C8B-B14F-4D97-AF65-F5344CB8AC3E}">
        <p14:creationId xmlns:p14="http://schemas.microsoft.com/office/powerpoint/2010/main" val="1673594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48507">
              <a:buFontTx/>
              <a:buChar char="-"/>
              <a:defRPr/>
            </a:pPr>
            <a:r>
              <a:rPr lang="en-US" dirty="0"/>
              <a:t>ULR does 20-30 SYPD on 4 nodes of skybridge</a:t>
            </a:r>
          </a:p>
          <a:p>
            <a:pPr marL="171450" indent="-171450" defTabSz="948507">
              <a:buFontTx/>
              <a:buChar char="-"/>
              <a:defRPr/>
            </a:pPr>
            <a:r>
              <a:rPr lang="en-US" dirty="0"/>
              <a:t>ULR is about 100x faster than standard 1-degree resolution</a:t>
            </a:r>
          </a:p>
          <a:p>
            <a:pPr marL="171450" indent="-171450" defTabSz="948507">
              <a:buFontTx/>
              <a:buChar char="-"/>
              <a:defRPr/>
            </a:pPr>
            <a:r>
              <a:rPr lang="en-US" dirty="0"/>
              <a:t>ULR: 7.5-degree atmosphere</a:t>
            </a:r>
          </a:p>
          <a:p>
            <a:pPr marL="171450" indent="-171450" defTabSz="948507">
              <a:buFontTx/>
              <a:buChar char="-"/>
              <a:defRPr/>
            </a:pPr>
            <a:r>
              <a:rPr lang="en-US" dirty="0"/>
              <a:t>MLR: 1.9-degree atmosphere in v2 (ne16)</a:t>
            </a:r>
          </a:p>
          <a:p>
            <a:pPr marL="628650" lvl="1" indent="-171450" defTabSz="948507">
              <a:buFontTx/>
              <a:buChar char="-"/>
              <a:defRPr/>
            </a:pPr>
            <a:r>
              <a:rPr lang="en-US"/>
              <a:t>2.7-degree atmosphere in v1 (ne11)</a:t>
            </a:r>
            <a:endParaRPr lang="en-US" dirty="0"/>
          </a:p>
          <a:p>
            <a:pPr marL="171450" indent="-171450" defTabSz="948507">
              <a:buFontTx/>
              <a:buChar char="-"/>
              <a:defRPr/>
            </a:pPr>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29</a:t>
            </a:fld>
            <a:endParaRPr lang="en-US"/>
          </a:p>
        </p:txBody>
      </p:sp>
    </p:spTree>
    <p:extLst>
      <p:ext uri="{BB962C8B-B14F-4D97-AF65-F5344CB8AC3E}">
        <p14:creationId xmlns:p14="http://schemas.microsoft.com/office/powerpoint/2010/main" val="2683522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a:t>
            </a:fld>
            <a:endParaRPr lang="en-US" dirty="0"/>
          </a:p>
        </p:txBody>
      </p:sp>
    </p:spTree>
    <p:extLst>
      <p:ext uri="{BB962C8B-B14F-4D97-AF65-F5344CB8AC3E}">
        <p14:creationId xmlns:p14="http://schemas.microsoft.com/office/powerpoint/2010/main" val="3643575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Go/no-go: not trying to quantify it – yes/no answer</a:t>
            </a:r>
          </a:p>
        </p:txBody>
      </p:sp>
      <p:sp>
        <p:nvSpPr>
          <p:cNvPr id="4" name="Slide Number Placeholder 3"/>
          <p:cNvSpPr>
            <a:spLocks noGrp="1"/>
          </p:cNvSpPr>
          <p:nvPr>
            <p:ph type="sldNum" sz="quarter" idx="10"/>
          </p:nvPr>
        </p:nvSpPr>
        <p:spPr/>
        <p:txBody>
          <a:bodyPr/>
          <a:lstStyle/>
          <a:p>
            <a:fld id="{A2430F75-B5EC-044F-A636-30352D0A1350}" type="slidenum">
              <a:rPr lang="en-US" smtClean="0"/>
              <a:t>30</a:t>
            </a:fld>
            <a:endParaRPr lang="en-US"/>
          </a:p>
        </p:txBody>
      </p:sp>
    </p:spTree>
    <p:extLst>
      <p:ext uri="{BB962C8B-B14F-4D97-AF65-F5344CB8AC3E}">
        <p14:creationId xmlns:p14="http://schemas.microsoft.com/office/powerpoint/2010/main" val="1452879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rebuchet MS" panose="020B0603020202020204" pitchFamily="34" charset="0"/>
              </a:rPr>
              <a:t>LCS: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latin typeface="Trebuchet MS" panose="020B0603020202020204" pitchFamily="34" charset="0"/>
              </a:rPr>
              <a:t>Videos show advective transport of massless </a:t>
            </a:r>
            <a:r>
              <a:rPr lang="en-US" sz="1200" b="1" dirty="0" err="1">
                <a:latin typeface="Trebuchet MS" panose="020B0603020202020204" pitchFamily="34" charset="0"/>
              </a:rPr>
              <a:t>Lagrangian</a:t>
            </a:r>
            <a:r>
              <a:rPr lang="en-US" sz="1200" b="1" dirty="0">
                <a:latin typeface="Trebuchet MS" panose="020B0603020202020204" pitchFamily="34" charset="0"/>
              </a:rPr>
              <a:t> particles.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latin typeface="Trebuchet MS" panose="020B0603020202020204" pitchFamily="34" charset="0"/>
              </a:rPr>
              <a:t>As time advances, passive scalar quantity evolves from an initially simple distribution to a complicated structure characterized by large gradients.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latin typeface="Trebuchet MS" panose="020B0603020202020204" pitchFamily="34" charset="0"/>
              </a:rPr>
              <a:t>The characteristic feature of this flow field is a dominant LCS.  The LCS can be identified by computing the number density of </a:t>
            </a:r>
            <a:r>
              <a:rPr lang="en-US" sz="1200" b="1" dirty="0" err="1">
                <a:latin typeface="Trebuchet MS" panose="020B0603020202020204" pitchFamily="34" charset="0"/>
              </a:rPr>
              <a:t>Lagrangian</a:t>
            </a:r>
            <a:r>
              <a:rPr lang="en-US" sz="1200" b="1" dirty="0">
                <a:latin typeface="Trebuchet MS" panose="020B0603020202020204" pitchFamily="34" charset="0"/>
              </a:rPr>
              <a:t> particles.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rPr>
              <a:t>The particles move with the local Eulerian velocity, and they transport a passive scalar quantity (pure advection, no diffusion). The velocity field is an array of translating </a:t>
            </a:r>
            <a:r>
              <a:rPr lang="en-US" sz="1800" dirty="0" err="1">
                <a:effectLst/>
                <a:latin typeface="Calibri" panose="020F0502020204030204" pitchFamily="34" charset="0"/>
                <a:ea typeface="Calibri" panose="020F0502020204030204" pitchFamily="34" charset="0"/>
              </a:rPr>
              <a:t>vorticies</a:t>
            </a:r>
            <a:r>
              <a:rPr lang="en-US" sz="1800" dirty="0">
                <a:effectLst/>
                <a:latin typeface="Calibri" panose="020F0502020204030204" pitchFamily="34" charset="0"/>
                <a:ea typeface="Calibri" panose="020F0502020204030204" pitchFamily="34" charset="0"/>
              </a:rPr>
              <a:t>. </a:t>
            </a:r>
            <a:endParaRPr lang="en-US" sz="1200" dirty="0">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Trebuchet MS" panose="020B0603020202020204" pitchFamily="34" charset="0"/>
              </a:rPr>
              <a:t>Color = dimensionless particle number density (red = high, blue = low).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Trebuchet MS" panose="020B0603020202020204" pitchFamily="34" charset="0"/>
              </a:rPr>
              <a:t>Simulation run in Everett’s research code, which is </a:t>
            </a:r>
            <a:r>
              <a:rPr lang="en-US" sz="1200" b="1" dirty="0">
                <a:latin typeface="Trebuchet MS" panose="020B0603020202020204" pitchFamily="34" charset="0"/>
              </a:rPr>
              <a:t>incompressible NS (Eulerian grid) + smooth particle hydrodynamics solver (which provides particles)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latin typeface="Trebuchet MS" panose="020B0603020202020204" pitchFamily="34" charset="0"/>
              </a:rPr>
              <a:t>To do this with an existing code, one would simply need to add particles that move with the local velocity.  The number density can then be computed using a variety of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rebuchet MS" panose="020B0603020202020204" pitchFamily="34" charset="0"/>
              </a:rPr>
              <a:t>Enable separation of SO</a:t>
            </a:r>
            <a:r>
              <a:rPr lang="en-US" sz="1200" baseline="-25000" dirty="0">
                <a:latin typeface="Trebuchet MS" panose="020B0603020202020204" pitchFamily="34" charset="0"/>
              </a:rPr>
              <a:t>2</a:t>
            </a:r>
            <a:r>
              <a:rPr lang="en-US" sz="1200" dirty="0">
                <a:latin typeface="Trebuchet MS" panose="020B0603020202020204" pitchFamily="34" charset="0"/>
              </a:rPr>
              <a:t> from Mt. Pinatubo vs. regular emissions in a </a:t>
            </a:r>
            <a:r>
              <a:rPr lang="en-US" sz="1200" b="1" dirty="0">
                <a:latin typeface="Trebuchet MS" panose="020B0603020202020204" pitchFamily="34" charset="0"/>
              </a:rPr>
              <a:t>single simulation</a:t>
            </a:r>
            <a:r>
              <a:rPr lang="en-US" sz="1200" dirty="0">
                <a:latin typeface="Trebuchet MS" panose="020B0603020202020204" pitchFamily="34" charset="0"/>
              </a:rPr>
              <a:t>, toward </a:t>
            </a:r>
            <a:r>
              <a:rPr lang="en-US" sz="1200" b="1" dirty="0">
                <a:latin typeface="Trebuchet MS" panose="020B0603020202020204" pitchFamily="34" charset="0"/>
              </a:rPr>
              <a:t>tracing</a:t>
            </a:r>
            <a:r>
              <a:rPr lang="en-US" sz="1200" dirty="0">
                <a:latin typeface="Trebuchet MS" panose="020B0603020202020204" pitchFamily="34" charset="0"/>
              </a:rPr>
              <a:t> radiative impact and secondary (downstream) products of eruption</a:t>
            </a:r>
          </a:p>
          <a:p>
            <a:pPr marL="0" indent="0">
              <a:buFontTx/>
              <a:buNone/>
            </a:pPr>
            <a:endParaRPr lang="en-US" dirty="0"/>
          </a:p>
          <a:p>
            <a:pPr marL="0" indent="0">
              <a:buFontTx/>
              <a:buNone/>
            </a:pPr>
            <a:endParaRPr lang="en-US" dirty="0"/>
          </a:p>
          <a:p>
            <a:pPr marL="0" indent="0">
              <a:buFontTx/>
              <a:buNone/>
            </a:pPr>
            <a:endParaRPr lang="en-US" dirty="0"/>
          </a:p>
          <a:p>
            <a:pPr marL="0" indent="0">
              <a:buFontTx/>
              <a:buNone/>
            </a:pPr>
            <a:r>
              <a:rPr lang="en-US" dirty="0"/>
              <a:t>Hunter: debate on how to use active tracers</a:t>
            </a:r>
          </a:p>
          <a:p>
            <a:pPr marL="0" indent="0">
              <a:buFontTx/>
              <a:buNone/>
            </a:pPr>
            <a:r>
              <a:rPr lang="en-US" dirty="0"/>
              <a:t>- Unclear if we will do this – would it give more info than w/ and w/o simulations</a:t>
            </a:r>
          </a:p>
          <a:p>
            <a:pPr marL="0" indent="0">
              <a:buFontTx/>
              <a:buNone/>
            </a:pPr>
            <a:endParaRPr lang="en-US" dirty="0"/>
          </a:p>
          <a:p>
            <a:pPr marL="171450" indent="-171450">
              <a:buFontTx/>
              <a:buChar char="-"/>
            </a:pPr>
            <a:r>
              <a:rPr lang="en-US" dirty="0"/>
              <a:t>Changes in </a:t>
            </a:r>
            <a:r>
              <a:rPr lang="en-US" dirty="0" err="1"/>
              <a:t>Lagrangian</a:t>
            </a:r>
            <a:r>
              <a:rPr lang="en-US" dirty="0"/>
              <a:t> Coherent Structures inform changes in large circulation patters, </a:t>
            </a:r>
            <a:r>
              <a:rPr lang="en-US" dirty="0" err="1"/>
              <a:t>e.g</a:t>
            </a:r>
            <a:r>
              <a:rPr lang="en-US" dirty="0"/>
              <a:t>,. Flow across the equator, changes in polar vortex and impact on NH winter warming</a:t>
            </a:r>
          </a:p>
          <a:p>
            <a:pPr marL="171450" indent="-171450">
              <a:buFontTx/>
              <a:buChar char="-"/>
            </a:pPr>
            <a:r>
              <a:rPr lang="en-US" dirty="0"/>
              <a:t>LCS = structures which exponentially attract or repel tracers</a:t>
            </a:r>
          </a:p>
        </p:txBody>
      </p:sp>
      <p:sp>
        <p:nvSpPr>
          <p:cNvPr id="4" name="Slide Number Placeholder 3"/>
          <p:cNvSpPr>
            <a:spLocks noGrp="1"/>
          </p:cNvSpPr>
          <p:nvPr>
            <p:ph type="sldNum" sz="quarter" idx="10"/>
          </p:nvPr>
        </p:nvSpPr>
        <p:spPr/>
        <p:txBody>
          <a:bodyPr/>
          <a:lstStyle/>
          <a:p>
            <a:fld id="{A2430F75-B5EC-044F-A636-30352D0A1350}" type="slidenum">
              <a:rPr lang="en-US" smtClean="0"/>
              <a:t>31</a:t>
            </a:fld>
            <a:endParaRPr lang="en-US"/>
          </a:p>
        </p:txBody>
      </p:sp>
    </p:spTree>
    <p:extLst>
      <p:ext uri="{BB962C8B-B14F-4D97-AF65-F5344CB8AC3E}">
        <p14:creationId xmlns:p14="http://schemas.microsoft.com/office/powerpoint/2010/main" val="3896142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b="1" dirty="0"/>
              <a:t>Anomaly detection: </a:t>
            </a:r>
            <a:r>
              <a:rPr lang="en-US" dirty="0"/>
              <a:t>finds “interesting” (localized in space or time) events or outliers</a:t>
            </a:r>
          </a:p>
          <a:p>
            <a:pPr marL="342900" indent="-342900">
              <a:lnSpc>
                <a:spcPct val="120000"/>
              </a:lnSpc>
              <a:buFont typeface="Arial" panose="020B0604020202020204" pitchFamily="34" charset="0"/>
              <a:buChar char="•"/>
            </a:pPr>
            <a:r>
              <a:rPr lang="en-US" dirty="0"/>
              <a:t>Will be used in this project to also create features for others to use to describe the evolution of the climate system, and identify structure/causality within data</a:t>
            </a:r>
          </a:p>
          <a:p>
            <a:pPr marL="342900" indent="-342900">
              <a:lnSpc>
                <a:spcPct val="120000"/>
              </a:lnSpc>
              <a:buFont typeface="Arial" panose="020B0604020202020204" pitchFamily="34" charset="0"/>
              <a:buChar char="•"/>
            </a:pPr>
            <a:endParaRPr lang="en-US" dirty="0"/>
          </a:p>
          <a:p>
            <a:pPr>
              <a:lnSpc>
                <a:spcPct val="120000"/>
              </a:lnSpc>
            </a:pPr>
            <a:r>
              <a:rPr lang="en-US" b="1" dirty="0"/>
              <a:t>Changepoint detection: </a:t>
            </a:r>
            <a:r>
              <a:rPr lang="en-US" dirty="0"/>
              <a:t>separates data into segments, find sudden abrupt changes that persist, not necessarily outliers</a:t>
            </a:r>
          </a:p>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32</a:t>
            </a:fld>
            <a:endParaRPr lang="en-US"/>
          </a:p>
        </p:txBody>
      </p:sp>
    </p:spTree>
    <p:extLst>
      <p:ext uri="{BB962C8B-B14F-4D97-AF65-F5344CB8AC3E}">
        <p14:creationId xmlns:p14="http://schemas.microsoft.com/office/powerpoint/2010/main" val="1327359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33</a:t>
            </a:fld>
            <a:endParaRPr lang="en-US" dirty="0"/>
          </a:p>
        </p:txBody>
      </p:sp>
    </p:spTree>
    <p:extLst>
      <p:ext uri="{BB962C8B-B14F-4D97-AF65-F5344CB8AC3E}">
        <p14:creationId xmlns:p14="http://schemas.microsoft.com/office/powerpoint/2010/main" val="679357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slides on data fusion – what is being done there?</a:t>
            </a:r>
          </a:p>
        </p:txBody>
      </p:sp>
      <p:sp>
        <p:nvSpPr>
          <p:cNvPr id="4" name="Slide Number Placeholder 3"/>
          <p:cNvSpPr>
            <a:spLocks noGrp="1"/>
          </p:cNvSpPr>
          <p:nvPr>
            <p:ph type="sldNum" sz="quarter" idx="5"/>
          </p:nvPr>
        </p:nvSpPr>
        <p:spPr/>
        <p:txBody>
          <a:bodyPr/>
          <a:lstStyle/>
          <a:p>
            <a:fld id="{E21A7267-269F-4D26-9F96-B6358A06B982}" type="slidenum">
              <a:rPr lang="en-US" smtClean="0"/>
              <a:pPr/>
              <a:t>34</a:t>
            </a:fld>
            <a:endParaRPr lang="en-US" dirty="0"/>
          </a:p>
        </p:txBody>
      </p:sp>
    </p:spTree>
    <p:extLst>
      <p:ext uri="{BB962C8B-B14F-4D97-AF65-F5344CB8AC3E}">
        <p14:creationId xmlns:p14="http://schemas.microsoft.com/office/powerpoint/2010/main" val="2087859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35</a:t>
            </a:fld>
            <a:endParaRPr lang="en-US" dirty="0"/>
          </a:p>
        </p:txBody>
      </p:sp>
    </p:spTree>
    <p:extLst>
      <p:ext uri="{BB962C8B-B14F-4D97-AF65-F5344CB8AC3E}">
        <p14:creationId xmlns:p14="http://schemas.microsoft.com/office/powerpoint/2010/main" val="227321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36</a:t>
            </a:fld>
            <a:endParaRPr lang="en-US" dirty="0"/>
          </a:p>
        </p:txBody>
      </p:sp>
    </p:spTree>
    <p:extLst>
      <p:ext uri="{BB962C8B-B14F-4D97-AF65-F5344CB8AC3E}">
        <p14:creationId xmlns:p14="http://schemas.microsoft.com/office/powerpoint/2010/main" val="2907150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37</a:t>
            </a:fld>
            <a:endParaRPr lang="en-US" dirty="0"/>
          </a:p>
        </p:txBody>
      </p:sp>
    </p:spTree>
    <p:extLst>
      <p:ext uri="{BB962C8B-B14F-4D97-AF65-F5344CB8AC3E}">
        <p14:creationId xmlns:p14="http://schemas.microsoft.com/office/powerpoint/2010/main" val="4084601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1" dirty="0">
                <a:solidFill>
                  <a:schemeClr val="accent6"/>
                </a:solidFill>
                <a:latin typeface="Trebuchet MS" panose="020B0603020202020204" pitchFamily="34" charset="0"/>
              </a:rPr>
              <a:t>Goal: </a:t>
            </a:r>
            <a:r>
              <a:rPr lang="en-US" dirty="0">
                <a:solidFill>
                  <a:schemeClr val="accent6"/>
                </a:solidFill>
                <a:latin typeface="Trebuchet MS" panose="020B0603020202020204" pitchFamily="34" charset="0"/>
              </a:rPr>
              <a:t>inform pathways, by identifying regions in inference solutions to evaluate further</a:t>
            </a:r>
          </a:p>
          <a:p>
            <a:pPr algn="l"/>
            <a:endParaRPr lang="en-US" sz="1200" b="1" dirty="0">
              <a:latin typeface="Open Sans " panose="020B0604020202020204" charset="0"/>
              <a:cs typeface="Open Sans " panose="020B0604020202020204" charset="0"/>
            </a:endParaRPr>
          </a:p>
          <a:p>
            <a:pPr algn="l"/>
            <a:r>
              <a:rPr lang="en-US" sz="1200" b="1" dirty="0">
                <a:latin typeface="Open Sans " panose="020B0604020202020204" charset="0"/>
                <a:cs typeface="Open Sans " panose="020B0604020202020204" charset="0"/>
              </a:rPr>
              <a:t>Anomaly detection: </a:t>
            </a:r>
            <a:r>
              <a:rPr lang="en-US" sz="1200" dirty="0">
                <a:latin typeface="Trebuchet MS" panose="020B0603020202020204" pitchFamily="34" charset="0"/>
              </a:rPr>
              <a:t>Finds “interesting” (localized in space or time) events or outliers</a:t>
            </a:r>
            <a:endParaRPr lang="en-US" sz="1200" b="1" dirty="0">
              <a:latin typeface="Open Sans " panose="020B0604020202020204" charset="0"/>
              <a:cs typeface="Open Sans " panose="020B0604020202020204" charset="0"/>
            </a:endParaRPr>
          </a:p>
          <a:p>
            <a:pPr algn="l"/>
            <a:endParaRPr lang="en-US" sz="1200" b="1" dirty="0">
              <a:latin typeface="Open Sans " panose="020B0604020202020204" charset="0"/>
              <a:cs typeface="Open Sans " panose="020B0604020202020204" charset="0"/>
            </a:endParaRPr>
          </a:p>
          <a:p>
            <a:pPr algn="l"/>
            <a:r>
              <a:rPr lang="en-US" sz="1200" b="1" dirty="0">
                <a:latin typeface="Open Sans " panose="020B0604020202020204" charset="0"/>
                <a:cs typeface="Open Sans " panose="020B0604020202020204" charset="0"/>
              </a:rPr>
              <a:t>Elastic changepoint: </a:t>
            </a:r>
            <a:r>
              <a:rPr lang="en-US" sz="1200" b="0" dirty="0">
                <a:latin typeface="Open Sans " panose="020B0604020202020204" charset="0"/>
                <a:cs typeface="Open Sans " panose="020B0604020202020204" charset="0"/>
              </a:rPr>
              <a:t>uses elastic distance, concept of diffeomorphisms – gives measure of bending/stretching to align spatial data at time 0 and N</a:t>
            </a:r>
          </a:p>
          <a:p>
            <a:pPr algn="l"/>
            <a:endParaRPr lang="en-US" sz="1200" b="0" dirty="0">
              <a:latin typeface="Open Sans " panose="020B0604020202020204" charset="0"/>
              <a:cs typeface="Open Sans " panose="020B0604020202020204" charset="0"/>
            </a:endParaRPr>
          </a:p>
          <a:p>
            <a:pPr algn="l"/>
            <a:r>
              <a:rPr lang="en-US" sz="1200" b="0" dirty="0">
                <a:latin typeface="Open Sans " panose="020B0604020202020204" charset="0"/>
                <a:cs typeface="Open Sans " panose="020B0604020202020204" charset="0"/>
              </a:rPr>
              <a:t>Derek’s results – amplitude shift:</a:t>
            </a:r>
          </a:p>
          <a:p>
            <a:pPr marL="171450" indent="-171450" algn="l">
              <a:buFontTx/>
              <a:buChar char="-"/>
            </a:pPr>
            <a:r>
              <a:rPr lang="en-US" dirty="0"/>
              <a:t>Looked a grid of locations (100x100) </a:t>
            </a:r>
          </a:p>
          <a:p>
            <a:pPr marL="171450" indent="-171450" algn="l">
              <a:buFontTx/>
              <a:buChar char="-"/>
            </a:pPr>
            <a:r>
              <a:rPr lang="en-US" dirty="0"/>
              <a:t>Computed changepoint at each location</a:t>
            </a:r>
          </a:p>
          <a:p>
            <a:pPr marL="171450" indent="-171450" algn="l">
              <a:buFontTx/>
              <a:buChar char="-"/>
            </a:pPr>
            <a:r>
              <a:rPr lang="en-US" dirty="0"/>
              <a:t>Interpolated estimated changepoint across entire globe </a:t>
            </a:r>
          </a:p>
          <a:p>
            <a:pPr marL="171450" indent="-171450" algn="l">
              <a:buFontTx/>
              <a:buChar char="-"/>
            </a:pPr>
            <a:r>
              <a:rPr lang="en-US" dirty="0"/>
              <a:t>Most changepoints around 1991, with a few points at 1989</a:t>
            </a:r>
            <a:endParaRPr lang="en-US" sz="1200" b="0" dirty="0">
              <a:latin typeface="Open Sans " panose="020B0604020202020204" charset="0"/>
              <a:cs typeface="Open Sans " panose="020B0604020202020204" charset="0"/>
            </a:endParaRPr>
          </a:p>
          <a:p>
            <a:pPr algn="l"/>
            <a:endParaRPr lang="en-US" sz="1200" b="1" dirty="0">
              <a:latin typeface="Open Sans " panose="020B0604020202020204" charset="0"/>
              <a:cs typeface="Open Sans " panose="020B0604020202020204" charset="0"/>
            </a:endParaRPr>
          </a:p>
          <a:p>
            <a:pPr algn="l"/>
            <a:r>
              <a:rPr lang="en-US" sz="1200" dirty="0">
                <a:latin typeface="Open Sans " panose="020B0604020202020204" charset="0"/>
                <a:cs typeface="Open Sans " panose="020B0604020202020204" charset="0"/>
              </a:rPr>
              <a:t>Space-time changepoint methods can detect when and where climate shifts are observed.</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Developed novel framework dependent on distance from event.</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Tested on synthetic data</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38</a:t>
            </a:fld>
            <a:endParaRPr lang="en-US" dirty="0"/>
          </a:p>
        </p:txBody>
      </p:sp>
    </p:spTree>
    <p:extLst>
      <p:ext uri="{BB962C8B-B14F-4D97-AF65-F5344CB8AC3E}">
        <p14:creationId xmlns:p14="http://schemas.microsoft.com/office/powerpoint/2010/main" val="1728743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Dynamic </a:t>
            </a:r>
            <a:r>
              <a:rPr lang="en-US" b="0" dirty="0" err="1"/>
              <a:t>stace</a:t>
            </a:r>
            <a:r>
              <a:rPr lang="en-US" b="0" dirty="0"/>
              <a:t>-time models are also known as state-space or Kalman filter models</a:t>
            </a:r>
          </a:p>
          <a:p>
            <a:endParaRPr lang="en-US" b="0" dirty="0"/>
          </a:p>
          <a:p>
            <a:pPr marL="171450" indent="-171450">
              <a:buFontTx/>
              <a:buChar char="-"/>
            </a:pPr>
            <a:r>
              <a:rPr lang="en-US" b="1" dirty="0"/>
              <a:t>Baseline trends (e.g., seasonal, ENSO effects) can be captured in </a:t>
            </a:r>
            <a:r>
              <a:rPr lang="en-US" b="1" dirty="0" err="1"/>
              <a:t>X_t</a:t>
            </a:r>
            <a:r>
              <a:rPr lang="en-US" b="1" dirty="0"/>
              <a:t>(s)’</a:t>
            </a:r>
            <a:r>
              <a:rPr lang="en-US" b="1" dirty="0" err="1"/>
              <a:t>beta_t</a:t>
            </a:r>
            <a:r>
              <a:rPr lang="en-US" b="1" dirty="0"/>
              <a:t> and </a:t>
            </a:r>
            <a:r>
              <a:rPr lang="en-US" b="1" dirty="0" err="1"/>
              <a:t>u_t</a:t>
            </a:r>
            <a:endParaRPr lang="en-US" b="1" dirty="0"/>
          </a:p>
          <a:p>
            <a:pPr marL="0" indent="0">
              <a:buFontTx/>
              <a:buNone/>
            </a:pPr>
            <a:r>
              <a:rPr lang="en-US" b="1" dirty="0"/>
              <a:t>- \</a:t>
            </a:r>
            <a:r>
              <a:rPr lang="en-US" b="1" dirty="0" err="1"/>
              <a:t>epsilon_t</a:t>
            </a:r>
            <a:r>
              <a:rPr lang="en-US" b="1" dirty="0"/>
              <a:t>(s) and </a:t>
            </a:r>
            <a:r>
              <a:rPr lang="en-US" b="1" dirty="0" err="1"/>
              <a:t>w_t</a:t>
            </a:r>
            <a:r>
              <a:rPr lang="en-US" b="1" dirty="0"/>
              <a:t>(s) capture measurement error and spatial variability, respectively</a:t>
            </a:r>
          </a:p>
          <a:p>
            <a:pPr marL="171450" indent="-171450">
              <a:buFontTx/>
              <a:buChar char="-"/>
            </a:pPr>
            <a:r>
              <a:rPr lang="en-US" b="1" dirty="0" err="1"/>
              <a:t>theta_t</a:t>
            </a:r>
            <a:r>
              <a:rPr lang="en-US" b="1" dirty="0"/>
              <a:t> allows for temporally varying spatial </a:t>
            </a:r>
            <a:r>
              <a:rPr lang="en-US" b="1" dirty="0" err="1"/>
              <a:t>distn</a:t>
            </a:r>
            <a:r>
              <a:rPr lang="en-US" b="1" dirty="0"/>
              <a:t>. of dynamic parameters.</a:t>
            </a:r>
          </a:p>
          <a:p>
            <a:pPr marL="171450" indent="-171450">
              <a:buFontTx/>
              <a:buChar char="-"/>
            </a:pPr>
            <a:endParaRPr lang="en-US" b="0" dirty="0"/>
          </a:p>
          <a:p>
            <a:pPr marL="171450" indent="-171450">
              <a:buFontTx/>
              <a:buChar char="-"/>
            </a:pPr>
            <a:r>
              <a:rPr lang="en-US" b="0" dirty="0"/>
              <a:t>We expect effects from Pinatubo to be captured in our dynamical params/processes</a:t>
            </a:r>
          </a:p>
          <a:p>
            <a:pPr marL="0" indent="0">
              <a:buFontTx/>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Implementation of [Finley et al., 2012</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t>
            </a: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to reanalysis temperatures at multiple pressure levels reveal </a:t>
            </a:r>
            <a:r>
              <a:rPr lang="en-US" sz="12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evidence</a:t>
            </a: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of </a:t>
            </a:r>
            <a:r>
              <a:rPr lang="en-US" sz="12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Mt. Pinatubo impact</a:t>
            </a: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t>
            </a:r>
          </a:p>
          <a:p>
            <a:pPr marL="0" indent="0">
              <a:buFontTx/>
              <a:buNone/>
            </a:pPr>
            <a:endParaRPr lang="en-US" b="0" dirty="0"/>
          </a:p>
          <a:p>
            <a:pPr marL="171450" indent="-171450">
              <a:buFontTx/>
              <a:buChar char="-"/>
            </a:pPr>
            <a:endParaRPr lang="en-US" b="0" dirty="0"/>
          </a:p>
          <a:p>
            <a:pPr marL="171450" indent="-171450">
              <a:buFontTx/>
              <a:buChar char="-"/>
            </a:pPr>
            <a:endParaRPr lang="en-US" b="0" dirty="0"/>
          </a:p>
          <a:p>
            <a:r>
              <a:rPr lang="en-US" b="0" dirty="0"/>
              <a:t>- Estimating/fitting of models typically done with some form of Bayesian computation, requires priors.</a:t>
            </a:r>
          </a:p>
          <a:p>
            <a:endParaRPr lang="en-US" b="1" dirty="0"/>
          </a:p>
          <a:p>
            <a:r>
              <a:rPr lang="en-US" b="1" dirty="0"/>
              <a:t>- How can we use dynamic model to interpret the changes due to a changepoint?  Which parameters/processes capture the changepoint?</a:t>
            </a:r>
          </a:p>
          <a:p>
            <a:endParaRPr lang="en-US" b="1" dirty="0"/>
          </a:p>
          <a:p>
            <a:r>
              <a:rPr lang="en-US" b="1" dirty="0"/>
              <a:t>Spacetime dynamic models </a:t>
            </a:r>
          </a:p>
          <a:p>
            <a:pPr algn="l"/>
            <a:r>
              <a:rPr lang="en-US" sz="1200" dirty="0">
                <a:latin typeface="Open Sans " panose="020B0604020202020204" charset="0"/>
                <a:cs typeface="Open Sans " panose="020B0604020202020204" charset="0"/>
              </a:rPr>
              <a:t>Dynamic models can flexibly account for the nonlinear space-time patterns of climate data.</a:t>
            </a:r>
          </a:p>
          <a:p>
            <a:pPr marL="285750" indent="-168275" algn="l">
              <a:buFont typeface="Arial" panose="020B0604020202020204" pitchFamily="34" charset="0"/>
              <a:buChar char="•"/>
            </a:pPr>
            <a:r>
              <a:rPr lang="en-US" sz="1200" dirty="0">
                <a:latin typeface="Open Sans " panose="020B0604020202020204" charset="0"/>
                <a:cs typeface="Open Sans " panose="020B0604020202020204" charset="0"/>
              </a:rPr>
              <a:t>Developed univariate dynamic modeling workflow </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39</a:t>
            </a:fld>
            <a:endParaRPr lang="en-US" dirty="0"/>
          </a:p>
        </p:txBody>
      </p:sp>
    </p:spTree>
    <p:extLst>
      <p:ext uri="{BB962C8B-B14F-4D97-AF65-F5344CB8AC3E}">
        <p14:creationId xmlns:p14="http://schemas.microsoft.com/office/powerpoint/2010/main" val="1756135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Climate change can result from a number of different sources, including non-persistent natural forcing, policy choices and climate interventions.</a:t>
            </a:r>
          </a:p>
          <a:p>
            <a:endParaRPr lang="en-US" sz="1200" b="0" i="0" kern="1200" dirty="0">
              <a:solidFill>
                <a:schemeClr val="tx1"/>
              </a:solidFill>
              <a:effectLst/>
              <a:latin typeface="Open Sans" panose="020B0606030504020204" pitchFamily="34" charset="0"/>
              <a:ea typeface="+mn-ea"/>
              <a:cs typeface="+mn-cs"/>
            </a:endParaRPr>
          </a:p>
          <a:p>
            <a:r>
              <a:rPr lang="en-US" dirty="0"/>
              <a:t>As part of the Sky River project, China has installed tens of thousands of fuel-burning chambers across the Tibetan mountains, which will produce silver iodide particles, expected to seed moisture clouds capable of producing rain and snow over the Tibetan Plateau.</a:t>
            </a:r>
            <a:endParaRPr lang="en-US" sz="1200" b="0" i="0" kern="1200" dirty="0">
              <a:solidFill>
                <a:schemeClr val="tx1"/>
              </a:solidFill>
              <a:effectLst/>
              <a:latin typeface="Open Sans" panose="020B0606030504020204" pitchFamily="34" charset="0"/>
              <a:ea typeface="+mn-ea"/>
              <a:cs typeface="+mn-cs"/>
            </a:endParaRP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FFRDC = federally funded research and development centers</a:t>
            </a:r>
          </a:p>
          <a:p>
            <a:endParaRPr lang="en-US" sz="1200" b="0" i="0" kern="1200" dirty="0">
              <a:solidFill>
                <a:schemeClr val="tx1"/>
              </a:solidFill>
              <a:effectLst/>
              <a:latin typeface="Open Sans" panose="020B0606030504020204" pitchFamily="34" charset="0"/>
              <a:ea typeface="+mn-ea"/>
              <a:cs typeface="+mn-cs"/>
            </a:endParaRPr>
          </a:p>
          <a:p>
            <a:r>
              <a:rPr lang="en-US" sz="1200" b="0" i="0" kern="1200" dirty="0">
                <a:solidFill>
                  <a:schemeClr val="tx1"/>
                </a:solidFill>
                <a:effectLst/>
                <a:latin typeface="Open Sans" panose="020B0606030504020204" pitchFamily="34" charset="0"/>
                <a:ea typeface="+mn-ea"/>
                <a:cs typeface="+mn-cs"/>
              </a:rPr>
              <a:t>As noted in National Academies of Sciences Engineering Medicine (NASEM) [12], detecting a unilateral launch of SAI will likely be trivial because of the change in aerosol optical depth, but </a:t>
            </a:r>
            <a:r>
              <a:rPr lang="en-US" sz="1200" b="1" i="0" kern="1200" dirty="0">
                <a:solidFill>
                  <a:schemeClr val="tx1"/>
                </a:solidFill>
                <a:effectLst/>
                <a:latin typeface="Open Sans" panose="020B0606030504020204" pitchFamily="34" charset="0"/>
                <a:ea typeface="+mn-ea"/>
                <a:cs typeface="+mn-cs"/>
              </a:rPr>
              <a:t>questions of impacts that can be attributed to the SAI event is an outstanding and critical research topic to be addressed for governance and equity around climate intervention techniques. </a:t>
            </a:r>
          </a:p>
          <a:p>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For instance, the inability to attribute secondary and tertiary climate impacts to the development of China’s ‘Sky River’ cloud-seeding arrays—being developed to control rainfall over the Tibetan Plateau [10]—highlights the disincentive to establish multilateral agreements in which spatially distant negative impacts would be criteria in design development and optimization. </a:t>
            </a:r>
          </a:p>
          <a:p>
            <a:r>
              <a:rPr lang="en-US" sz="1200" b="0" i="0" kern="1200" dirty="0">
                <a:solidFill>
                  <a:schemeClr val="tx1"/>
                </a:solidFill>
                <a:effectLst/>
                <a:latin typeface="Open Sans" panose="020B0606030504020204" pitchFamily="34" charset="0"/>
                <a:ea typeface="+mn-ea"/>
                <a:cs typeface="+mn-cs"/>
              </a:rPr>
              <a:t> </a:t>
            </a:r>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a:t>
            </a:fld>
            <a:endParaRPr lang="en-US" dirty="0"/>
          </a:p>
        </p:txBody>
      </p:sp>
    </p:spTree>
    <p:extLst>
      <p:ext uri="{BB962C8B-B14F-4D97-AF65-F5344CB8AC3E}">
        <p14:creationId xmlns:p14="http://schemas.microsoft.com/office/powerpoint/2010/main" val="4241041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Open Sans" panose="020B0606030504020204" pitchFamily="34" charset="0"/>
                <a:ea typeface="+mn-ea"/>
                <a:cs typeface="+mn-cs"/>
              </a:rPr>
              <a:t>RNN = output + hidden stages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Open Sans" panose="020B0606030504020204" pitchFamily="34" charset="0"/>
                <a:ea typeface="+mn-ea"/>
                <a:cs typeface="+mn-cs"/>
              </a:rPr>
              <a:t>- All parameters in ESN are learned from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Open Sans" panose="020B0606030504020204" pitchFamily="34" charset="0"/>
                <a:ea typeface="+mn-ea"/>
                <a:cs typeface="+mn-cs"/>
              </a:rPr>
              <a:t>- adding </a:t>
            </a:r>
            <a:r>
              <a:rPr lang="en-US" sz="1200" b="1" i="0" kern="1200" dirty="0" err="1">
                <a:solidFill>
                  <a:schemeClr val="tx1"/>
                </a:solidFill>
                <a:latin typeface="Open Sans" panose="020B0606030504020204" pitchFamily="34" charset="0"/>
                <a:ea typeface="+mn-ea"/>
                <a:cs typeface="+mn-cs"/>
              </a:rPr>
              <a:t>spatio</a:t>
            </a:r>
            <a:r>
              <a:rPr lang="en-US" sz="1200" b="1" i="0" kern="1200" dirty="0">
                <a:solidFill>
                  <a:schemeClr val="tx1"/>
                </a:solidFill>
                <a:latin typeface="Open Sans" panose="020B0606030504020204" pitchFamily="34" charset="0"/>
                <a:ea typeface="+mn-ea"/>
                <a:cs typeface="+mn-cs"/>
              </a:rPr>
              <a:t>-temporal residual accounts for regional spatial trends not captured by temperature or AOD effects and makes the model more explainable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Open Sans" panose="020B0606030504020204" pitchFamily="34" charset="0"/>
                <a:ea typeface="+mn-ea"/>
                <a:cs typeface="+mn-cs"/>
              </a:rPr>
              <a:t>The choice to add a spatial residual came from the existence of spatial correlation in the model residuals after some initial data fittings.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Open Sans" panose="020B0606030504020204" pitchFamily="34" charset="0"/>
                <a:ea typeface="+mn-ea"/>
                <a:cs typeface="+mn-cs"/>
              </a:rPr>
              <a:t>RNNs are used to estimate the quadratic parameters at the 2</a:t>
            </a:r>
            <a:r>
              <a:rPr lang="en-US" sz="1200" b="0" i="0" kern="1200" baseline="30000" dirty="0">
                <a:solidFill>
                  <a:schemeClr val="tx1"/>
                </a:solidFill>
                <a:latin typeface="Open Sans" panose="020B0606030504020204" pitchFamily="34" charset="0"/>
                <a:ea typeface="+mn-ea"/>
                <a:cs typeface="+mn-cs"/>
              </a:rPr>
              <a:t>nd</a:t>
            </a:r>
            <a:r>
              <a:rPr lang="en-US" sz="1200" b="0" i="0" kern="1200" dirty="0">
                <a:solidFill>
                  <a:schemeClr val="tx1"/>
                </a:solidFill>
                <a:latin typeface="Open Sans" panose="020B0606030504020204" pitchFamily="34" charset="0"/>
                <a:ea typeface="+mn-ea"/>
                <a:cs typeface="+mn-cs"/>
              </a:rPr>
              <a:t> level of the model used to model the EOF coefficients.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Open Sans" panose="020B0606030504020204" pitchFamily="34" charset="0"/>
                <a:ea typeface="+mn-ea"/>
                <a:cs typeface="+mn-cs"/>
              </a:rPr>
              <a:t>Z_t</a:t>
            </a:r>
            <a:r>
              <a:rPr lang="en-US" sz="1200" b="0" i="0" kern="1200" dirty="0">
                <a:solidFill>
                  <a:schemeClr val="tx1"/>
                </a:solidFill>
                <a:latin typeface="Open Sans" panose="020B0606030504020204" pitchFamily="34" charset="0"/>
                <a:ea typeface="+mn-ea"/>
                <a:cs typeface="+mn-cs"/>
              </a:rPr>
              <a:t> =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Open Sans" panose="020B0606030504020204" pitchFamily="34" charset="0"/>
                <a:ea typeface="+mn-ea"/>
                <a:cs typeface="+mn-cs"/>
              </a:rPr>
              <a:t>Phi = EOF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Open Sans" panose="020B0606030504020204" pitchFamily="34" charset="0"/>
                <a:ea typeface="+mn-ea"/>
                <a:cs typeface="+mn-cs"/>
              </a:rPr>
              <a:t>Alpha_t</a:t>
            </a:r>
            <a:r>
              <a:rPr lang="en-US" sz="1200" b="0" i="0" kern="1200" dirty="0">
                <a:solidFill>
                  <a:schemeClr val="tx1"/>
                </a:solidFill>
                <a:latin typeface="Open Sans" panose="020B0606030504020204" pitchFamily="34" charset="0"/>
                <a:ea typeface="+mn-ea"/>
                <a:cs typeface="+mn-cs"/>
              </a:rPr>
              <a:t> = ESN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Open Sans" panose="020B0606030504020204" pitchFamily="34" charset="0"/>
                <a:ea typeface="+mn-ea"/>
                <a:cs typeface="+mn-cs"/>
              </a:rPr>
              <a:t>Xtilde_t</a:t>
            </a:r>
            <a:r>
              <a:rPr lang="en-US" sz="1200" b="0" i="0" kern="1200" dirty="0">
                <a:solidFill>
                  <a:schemeClr val="tx1"/>
                </a:solidFill>
                <a:latin typeface="Open Sans" panose="020B0606030504020204" pitchFamily="34" charset="0"/>
                <a:ea typeface="+mn-ea"/>
                <a:cs typeface="+mn-cs"/>
              </a:rPr>
              <a:t> = lagged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Open Sans" panose="020B0606030504020204" pitchFamily="34" charset="0"/>
                <a:ea typeface="+mn-ea"/>
                <a:cs typeface="+mn-cs"/>
              </a:rPr>
              <a:t>Delta_t</a:t>
            </a:r>
            <a:r>
              <a:rPr lang="en-US" sz="1200" b="0" i="0" kern="1200" dirty="0">
                <a:solidFill>
                  <a:schemeClr val="tx1"/>
                </a:solidFill>
                <a:latin typeface="Open Sans" panose="020B0606030504020204" pitchFamily="34" charset="0"/>
                <a:ea typeface="+mn-ea"/>
                <a:cs typeface="+mn-cs"/>
              </a:rPr>
              <a:t>(s) = spatial temporal residual -&gt; makes network explainable; spatial residual is interpretable (</a:t>
            </a:r>
            <a:r>
              <a:rPr lang="en-US" sz="1200" b="1" i="0" kern="1200" dirty="0">
                <a:solidFill>
                  <a:schemeClr val="tx1"/>
                </a:solidFill>
                <a:latin typeface="Open Sans" panose="020B0606030504020204" pitchFamily="34" charset="0"/>
                <a:ea typeface="+mn-ea"/>
                <a:cs typeface="+mn-cs"/>
              </a:rPr>
              <a:t>accounts for regional spatial trends not captured by temperature or AOD effects</a:t>
            </a:r>
            <a:r>
              <a:rPr lang="en-US" sz="1200" b="0" i="0" kern="1200" dirty="0">
                <a:solidFill>
                  <a:schemeClr val="tx1"/>
                </a:solidFill>
                <a:latin typeface="Open Sans" panose="020B0606030504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Open Sans" panose="020B0606030504020204" pitchFamily="34" charset="0"/>
                <a:ea typeface="+mn-ea"/>
                <a:cs typeface="+mn-cs"/>
              </a:rPr>
              <a:t>Echo-State Network (ESN) – developed work flow and </a:t>
            </a:r>
          </a:p>
          <a:p>
            <a:pPr algn="l"/>
            <a:r>
              <a:rPr lang="en-US" sz="1200" dirty="0">
                <a:latin typeface="Open Sans " panose="020B0604020202020204" charset="0"/>
                <a:cs typeface="Open Sans " panose="020B0604020202020204" charset="0"/>
              </a:rPr>
              <a:t>ESNs are efficient networks that have been shown to be capable of representing dependent processes on different time scales. </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Developed workflow for ESNs applied to univariate data</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Tested sensitivities on synthetic data</a:t>
            </a:r>
          </a:p>
          <a:p>
            <a:pPr marL="285750" indent="-227013" algn="l">
              <a:buFont typeface="Arial" panose="020B0604020202020204" pitchFamily="34" charset="0"/>
              <a:buChar char="•"/>
            </a:pPr>
            <a:r>
              <a:rPr lang="en-US" sz="1200" dirty="0">
                <a:latin typeface="Open Sans " panose="020B0604020202020204" charset="0"/>
                <a:cs typeface="Open Sans " panose="020B0604020202020204" charset="0"/>
              </a:rPr>
              <a:t>Adding interpretability through spatially dependent parameters</a:t>
            </a:r>
          </a:p>
          <a:p>
            <a:pPr marL="285750" indent="-227013" algn="l">
              <a:buFont typeface="Arial" panose="020B0604020202020204" pitchFamily="34" charset="0"/>
              <a:buChar char="•"/>
            </a:pPr>
            <a:r>
              <a:rPr lang="en-US" sz="1200" b="0" i="0" u="none" strike="noStrike" kern="1200" dirty="0">
                <a:solidFill>
                  <a:schemeClr val="tx1"/>
                </a:solidFill>
                <a:effectLst/>
                <a:latin typeface="Open Sans" panose="020B0606030504020204" pitchFamily="34" charset="0"/>
                <a:ea typeface="+mn-ea"/>
                <a:cs typeface="+mn-cs"/>
              </a:rPr>
              <a:t>The concept of reservoir computing stems from the use of recursive connections within neural networks to create a complex dynamical system</a:t>
            </a:r>
            <a:endParaRPr lang="en-US" sz="1200" dirty="0">
              <a:latin typeface="Open Sans " panose="020B0604020202020204" charset="0"/>
              <a:cs typeface="Open Sans " panose="020B060402020202020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Open Sans" panose="020B0606030504020204" pitchFamily="34" charset="0"/>
                <a:ea typeface="+mn-ea"/>
                <a:cs typeface="+mn-cs"/>
              </a:rPr>
              <a:t>Permutation Feature Importance (PFI)</a:t>
            </a:r>
          </a:p>
          <a:p>
            <a:pPr algn="l"/>
            <a:r>
              <a:rPr lang="en-US" sz="1200" dirty="0">
                <a:latin typeface="Open Sans " panose="020B0604020202020204" charset="0"/>
                <a:cs typeface="Open Sans " panose="020B0604020202020204" charset="0"/>
              </a:rPr>
              <a:t>PFI is intended to make black-box ESNs explainable but has never been applied to deep networks.</a:t>
            </a:r>
          </a:p>
          <a:p>
            <a:pPr marL="285750" indent="-274638" algn="l">
              <a:buFont typeface="Arial" panose="020B0604020202020204" pitchFamily="34" charset="0"/>
              <a:buChar char="•"/>
            </a:pPr>
            <a:r>
              <a:rPr lang="en-US" sz="1200" dirty="0">
                <a:latin typeface="Open Sans " panose="020B0604020202020204" charset="0"/>
                <a:cs typeface="Open Sans " panose="020B0604020202020204" charset="0"/>
              </a:rPr>
              <a:t>Developed workflow for PFI applied to ESNs</a:t>
            </a: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40</a:t>
            </a:fld>
            <a:endParaRPr lang="en-US" dirty="0"/>
          </a:p>
        </p:txBody>
      </p:sp>
    </p:spTree>
    <p:extLst>
      <p:ext uri="{BB962C8B-B14F-4D97-AF65-F5344CB8AC3E}">
        <p14:creationId xmlns:p14="http://schemas.microsoft.com/office/powerpoint/2010/main" val="1672953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41</a:t>
            </a:fld>
            <a:endParaRPr lang="en-US" dirty="0"/>
          </a:p>
        </p:txBody>
      </p:sp>
    </p:spTree>
    <p:extLst>
      <p:ext uri="{BB962C8B-B14F-4D97-AF65-F5344CB8AC3E}">
        <p14:creationId xmlns:p14="http://schemas.microsoft.com/office/powerpoint/2010/main" val="2780697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42</a:t>
            </a:fld>
            <a:endParaRPr lang="en-US" dirty="0"/>
          </a:p>
        </p:txBody>
      </p:sp>
    </p:spTree>
    <p:extLst>
      <p:ext uri="{BB962C8B-B14F-4D97-AF65-F5344CB8AC3E}">
        <p14:creationId xmlns:p14="http://schemas.microsoft.com/office/powerpoint/2010/main" val="746979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Detection = the process of demonstrating that climate has changed in some defined statistical sense w/o providing a reason for that change.</a:t>
            </a:r>
          </a:p>
          <a:p>
            <a:r>
              <a:rPr lang="en-US" dirty="0"/>
              <a:t>Attribution = </a:t>
            </a:r>
            <a:r>
              <a:rPr lang="en-US" sz="1200" dirty="0">
                <a:latin typeface="Trebuchet MS" panose="020B0603020202020204" pitchFamily="34" charset="0"/>
              </a:rPr>
              <a:t>the process of </a:t>
            </a:r>
            <a:r>
              <a:rPr lang="en-US" sz="1200" b="1" i="1" dirty="0">
                <a:latin typeface="Trebuchet MS" panose="020B0603020202020204" pitchFamily="34" charset="0"/>
              </a:rPr>
              <a:t>evaluating the relative contributions of multiple causal factors to a change or impact </a:t>
            </a:r>
            <a:r>
              <a:rPr lang="en-US" sz="1200" dirty="0">
                <a:latin typeface="Trebuchet MS" panose="020B0603020202020204" pitchFamily="34" charset="0"/>
              </a:rPr>
              <a:t>with an assignment of statistical confidence </a:t>
            </a:r>
          </a:p>
          <a:p>
            <a:r>
              <a:rPr lang="en-US" sz="1200" dirty="0">
                <a:latin typeface="Trebuchet MS" panose="020B0603020202020204" pitchFamily="34" charset="0"/>
              </a:rPr>
              <a:t>-&gt; calculate the slope of the fingerprint beta from initial time (1900) to various times</a:t>
            </a:r>
          </a:p>
          <a:p>
            <a:r>
              <a:rPr lang="en-US" sz="1200" dirty="0">
                <a:latin typeface="Trebuchet MS" panose="020B0603020202020204" pitchFamily="34" charset="0"/>
              </a:rPr>
              <a:t>-&gt; calculate uncertainty in the slope and the signal/noise ratio beta/sigma</a:t>
            </a:r>
          </a:p>
          <a:p>
            <a:r>
              <a:rPr lang="en-US" sz="1200" dirty="0">
                <a:latin typeface="Trebuchet MS" panose="020B0603020202020204" pitchFamily="34" charset="0"/>
              </a:rPr>
              <a:t>-&gt; smaller uncertainty =&gt; larger signal to noise ratio given same slope</a:t>
            </a:r>
          </a:p>
          <a:p>
            <a:endParaRPr lang="en-US" sz="1200" dirty="0">
              <a:latin typeface="Trebuchet MS" panose="020B0603020202020204" pitchFamily="34" charset="0"/>
            </a:endParaRPr>
          </a:p>
          <a:p>
            <a:r>
              <a:rPr lang="en-US" sz="1200" dirty="0">
                <a:latin typeface="Trebuchet MS" panose="020B0603020202020204" pitchFamily="34" charset="0"/>
              </a:rPr>
              <a:t>Beta = slope of fingerprint</a:t>
            </a:r>
          </a:p>
          <a:p>
            <a:r>
              <a:rPr lang="en-US" sz="1200" dirty="0">
                <a:latin typeface="Trebuchet MS" panose="020B0603020202020204" pitchFamily="34" charset="0"/>
              </a:rPr>
              <a:t>Sigma(beta) = std. dev. of trend (noise), calculated from long </a:t>
            </a:r>
            <a:r>
              <a:rPr lang="en-US" sz="1200" dirty="0" err="1">
                <a:latin typeface="Trebuchet MS" panose="020B0603020202020204" pitchFamily="34" charset="0"/>
              </a:rPr>
              <a:t>piControl</a:t>
            </a:r>
            <a:r>
              <a:rPr lang="en-US" sz="1200" dirty="0">
                <a:latin typeface="Trebuchet MS" panose="020B0603020202020204" pitchFamily="34" charset="0"/>
              </a:rPr>
              <a:t> run (1000 years).</a:t>
            </a:r>
          </a:p>
          <a:p>
            <a:r>
              <a:rPr lang="en-US" sz="1200" dirty="0">
                <a:latin typeface="Trebuchet MS" panose="020B0603020202020204" pitchFamily="34" charset="0"/>
              </a:rPr>
              <a:t>S/N ratio = beta / sigma -&gt; assume to be normally distributed; assess probability </a:t>
            </a:r>
          </a:p>
          <a:p>
            <a:endParaRPr lang="en-US" sz="12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For a multivariate fingerprint, the plan is to normalize multiple variables and simply concatenate the data into one larger matrix over which we would perform the SVD.  An example of this is shown with reference height temperature and net short wave flux on slide 8 of the attached. </a:t>
            </a:r>
            <a:endParaRPr lang="en-US" sz="1800" dirty="0">
              <a:effectLst/>
              <a:latin typeface="Calibri" panose="020F0502020204030204" pitchFamily="34" charset="0"/>
              <a:ea typeface="Calibri" panose="020F0502020204030204" pitchFamily="34" charset="0"/>
            </a:endParaRPr>
          </a:p>
          <a:p>
            <a:endParaRPr lang="en-US" sz="1200" dirty="0">
              <a:latin typeface="Trebuchet MS" panose="020B0603020202020204" pitchFamily="34" charset="0"/>
            </a:endParaRPr>
          </a:p>
          <a:p>
            <a:endParaRPr lang="en-US" sz="1200" dirty="0">
              <a:latin typeface="Trebuchet MS" panose="020B0603020202020204" pitchFamily="34" charset="0"/>
            </a:endParaRPr>
          </a:p>
          <a:p>
            <a:endParaRPr lang="en-US" dirty="0"/>
          </a:p>
          <a:p>
            <a:r>
              <a:rPr lang="en-US" dirty="0"/>
              <a:t>Fingerprinting:   Establish we can reproduce </a:t>
            </a:r>
            <a:r>
              <a:rPr lang="en-US" dirty="0" err="1"/>
              <a:t>SoA</a:t>
            </a:r>
            <a:r>
              <a:rPr lang="en-US" dirty="0"/>
              <a:t> analysis.  Establish workflow.    </a:t>
            </a:r>
          </a:p>
          <a:p>
            <a:pPr marL="228600" indent="-228600">
              <a:buAutoNum type="arabicParenR"/>
            </a:pPr>
            <a:r>
              <a:rPr lang="en-US" dirty="0"/>
              <a:t>Developed workflow and applied to both the detection of a change in temperature (</a:t>
            </a:r>
            <a:r>
              <a:rPr lang="en-US" dirty="0" err="1"/>
              <a:t>lat</a:t>
            </a:r>
            <a:r>
              <a:rPr lang="en-US" dirty="0"/>
              <a:t>, </a:t>
            </a:r>
            <a:r>
              <a:rPr lang="en-US" dirty="0" err="1"/>
              <a:t>lon</a:t>
            </a:r>
            <a:r>
              <a:rPr lang="en-US" dirty="0"/>
              <a:t> average over a month &amp; detrended per pressure level) (EOF represents data at every pressure level, the projection of the data onto the EOF gives the amplitudes as a time series.  BLUE line represents the data projected onto the first EOF (first principal component) from the singular value decomposition of the data  </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43</a:t>
            </a:fld>
            <a:endParaRPr lang="en-US" dirty="0"/>
          </a:p>
        </p:txBody>
      </p:sp>
    </p:spTree>
    <p:extLst>
      <p:ext uri="{BB962C8B-B14F-4D97-AF65-F5344CB8AC3E}">
        <p14:creationId xmlns:p14="http://schemas.microsoft.com/office/powerpoint/2010/main" val="2616945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estimate SO2 source given downrange concentration measurements</a:t>
            </a:r>
          </a:p>
          <a:p>
            <a:r>
              <a:rPr lang="en-US" dirty="0"/>
              <a:t>Use PCA to create a reduced operator</a:t>
            </a:r>
          </a:p>
          <a:p>
            <a:r>
              <a:rPr lang="en-US"/>
              <a:t>Use TensorFlow </a:t>
            </a:r>
            <a:r>
              <a:rPr lang="en-US" dirty="0"/>
              <a:t>to approximate this operator via a NN trained on time-step pairs</a:t>
            </a:r>
          </a:p>
          <a:p>
            <a:r>
              <a:rPr lang="en-US" dirty="0"/>
              <a:t>Use ROL to perform optimization with NN-based constraints.</a:t>
            </a:r>
          </a:p>
          <a:p>
            <a:endParaRPr lang="en-US" dirty="0"/>
          </a:p>
          <a:p>
            <a:endParaRPr lang="en-US" dirty="0"/>
          </a:p>
          <a:p>
            <a:r>
              <a:rPr lang="en-US" dirty="0"/>
              <a:t>Inverse Optimization – develop the software interfaces, establish verification, and test viability of deep-operator neural networks. </a:t>
            </a:r>
          </a:p>
          <a:p>
            <a:pPr marL="171450" indent="-171450">
              <a:buFont typeface="Arial" panose="020B0604020202020204" pitchFamily="34" charset="0"/>
              <a:buChar char="•"/>
            </a:pPr>
            <a:r>
              <a:rPr lang="en-US" dirty="0"/>
              <a:t>Working to train a surrogate operator on gaussian plume + data</a:t>
            </a:r>
          </a:p>
          <a:p>
            <a:pPr marL="171450" indent="-171450">
              <a:buFont typeface="Arial" panose="020B0604020202020204" pitchFamily="34" charset="0"/>
              <a:buChar char="•"/>
            </a:pPr>
            <a:r>
              <a:rPr lang="en-US" dirty="0"/>
              <a:t>Neural network construction for the operator proved more challenging than anticipated due to strong advection properties of the example</a:t>
            </a:r>
          </a:p>
          <a:p>
            <a:pPr marL="171450" indent="-171450">
              <a:buFont typeface="Arial" panose="020B0604020202020204" pitchFamily="34" charset="0"/>
              <a:buChar char="•"/>
            </a:pPr>
            <a:r>
              <a:rPr lang="en-US" dirty="0"/>
              <a:t>Using ideas from </a:t>
            </a:r>
            <a:r>
              <a:rPr lang="en-US" dirty="0" err="1"/>
              <a:t>ResNet</a:t>
            </a:r>
            <a:r>
              <a:rPr lang="en-US" dirty="0"/>
              <a:t> (Residual neural network), plus weighting of information from early times, to improve the training process.  We now have pipeline established to do hyperparameter studies to help find an “optimal” neural network to model the evolution operator.</a:t>
            </a:r>
          </a:p>
          <a:p>
            <a:pPr marL="171450" indent="-171450">
              <a:buFont typeface="Arial" panose="020B0604020202020204" pitchFamily="34" charset="0"/>
              <a:buChar char="•"/>
            </a:pPr>
            <a:r>
              <a:rPr lang="en-US" dirty="0"/>
              <a:t>Establishing that ROL is working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Irina’s notes:</a:t>
            </a:r>
          </a:p>
          <a:p>
            <a:pPr marL="171450" indent="-171450">
              <a:buFontTx/>
              <a:buChar char="-"/>
            </a:pPr>
            <a:r>
              <a:rPr lang="en-US" dirty="0"/>
              <a:t>Inverse problem to estimate SO2 source given downrange concentration </a:t>
            </a:r>
            <a:r>
              <a:rPr lang="en-US" dirty="0" err="1"/>
              <a:t>msrts</a:t>
            </a:r>
            <a:r>
              <a:rPr lang="en-US" dirty="0"/>
              <a:t>.</a:t>
            </a:r>
          </a:p>
          <a:p>
            <a:pPr marL="171450" indent="-171450">
              <a:buFontTx/>
              <a:buChar char="-"/>
            </a:pPr>
            <a:r>
              <a:rPr lang="en-US" dirty="0"/>
              <a:t>Test operator regression surrogates within inverse problem</a:t>
            </a:r>
          </a:p>
          <a:p>
            <a:pPr marL="171450" indent="-171450">
              <a:buFontTx/>
              <a:buChar char="-"/>
            </a:pPr>
            <a:r>
              <a:rPr lang="en-US" dirty="0"/>
              <a:t>Connect </a:t>
            </a:r>
            <a:r>
              <a:rPr lang="en-US" dirty="0" err="1"/>
              <a:t>Tensorflow</a:t>
            </a:r>
            <a:r>
              <a:rPr lang="en-US" dirty="0"/>
              <a:t> models with ROL</a:t>
            </a:r>
          </a:p>
          <a:p>
            <a:pPr marL="171450" indent="-171450">
              <a:buFontTx/>
              <a:buChar char="-"/>
            </a:pPr>
            <a:r>
              <a:rPr lang="en-US" dirty="0"/>
              <a:t>Use optimization tools to facilitate sampling of Bayesian posterior</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44</a:t>
            </a:fld>
            <a:endParaRPr lang="en-US" dirty="0"/>
          </a:p>
        </p:txBody>
      </p:sp>
    </p:spTree>
    <p:extLst>
      <p:ext uri="{BB962C8B-B14F-4D97-AF65-F5344CB8AC3E}">
        <p14:creationId xmlns:p14="http://schemas.microsoft.com/office/powerpoint/2010/main" val="3713267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Causal modeling takes in large-scale time series data and discovers a causal network, represented by a graph like the one on the right.  This network can account for both linear and nonlinear dependencies in the data, as well as time lags.  The nodes in the graph are important variables or features identified in creating the causal network., and you can see that the network graph is directed, so you can infer causality.  </a:t>
            </a:r>
          </a:p>
          <a:p>
            <a:pPr defTabSz="948507">
              <a:defRPr/>
            </a:pPr>
            <a:endParaRPr lang="en-US" dirty="0"/>
          </a:p>
          <a:p>
            <a:pPr defTabSz="948507">
              <a:defRPr/>
            </a:pPr>
            <a:r>
              <a:rPr lang="en-US" dirty="0"/>
              <a:t>Structural causal modeling: involves positing a causal relationship or causal model and confirming / refuting it.</a:t>
            </a:r>
          </a:p>
          <a:p>
            <a:pPr defTabSz="948507">
              <a:defRPr/>
            </a:pPr>
            <a:r>
              <a:rPr lang="en-US" dirty="0"/>
              <a:t>What we are doing is more data-driven causal </a:t>
            </a:r>
            <a:r>
              <a:rPr lang="en-US" dirty="0" err="1"/>
              <a:t>discorvery</a:t>
            </a:r>
            <a:endParaRPr lang="en-US" dirty="0"/>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45</a:t>
            </a:fld>
            <a:endParaRPr lang="en-US" dirty="0"/>
          </a:p>
        </p:txBody>
      </p:sp>
    </p:spTree>
    <p:extLst>
      <p:ext uri="{BB962C8B-B14F-4D97-AF65-F5344CB8AC3E}">
        <p14:creationId xmlns:p14="http://schemas.microsoft.com/office/powerpoint/2010/main" val="1329216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46</a:t>
            </a:fld>
            <a:endParaRPr lang="en-US" dirty="0"/>
          </a:p>
        </p:txBody>
      </p:sp>
    </p:spTree>
    <p:extLst>
      <p:ext uri="{BB962C8B-B14F-4D97-AF65-F5344CB8AC3E}">
        <p14:creationId xmlns:p14="http://schemas.microsoft.com/office/powerpoint/2010/main" val="4073759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47</a:t>
            </a:fld>
            <a:endParaRPr lang="en-US" dirty="0"/>
          </a:p>
        </p:txBody>
      </p:sp>
    </p:spTree>
    <p:extLst>
      <p:ext uri="{BB962C8B-B14F-4D97-AF65-F5344CB8AC3E}">
        <p14:creationId xmlns:p14="http://schemas.microsoft.com/office/powerpoint/2010/main" val="2061973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DF1CA7C-C433-48EC-A8A2-B17B3B96228F}"/>
              </a:ext>
            </a:extLst>
          </p:cNvPr>
          <p:cNvSpPr>
            <a:spLocks noGrp="1"/>
          </p:cNvSpPr>
          <p:nvPr>
            <p:ph type="body" idx="1"/>
          </p:nvPr>
        </p:nvSpPr>
        <p:spPr/>
        <p:txBody>
          <a:bodyPr/>
          <a:lstStyle/>
          <a:p>
            <a:pPr marL="171450" indent="-171450">
              <a:buFontTx/>
              <a:buChar char="-"/>
            </a:pPr>
            <a:r>
              <a:rPr lang="en-US" dirty="0"/>
              <a:t>There are a lot of observational data we can validate against.</a:t>
            </a:r>
          </a:p>
          <a:p>
            <a:pPr marL="171450" indent="-171450">
              <a:buFontTx/>
              <a:buChar char="-"/>
            </a:pPr>
            <a:r>
              <a:rPr lang="en-US" dirty="0"/>
              <a:t>Using different approaches to find pathways will provide confidence in them</a:t>
            </a:r>
          </a:p>
          <a:p>
            <a:pPr marL="457200" lvl="1" indent="0">
              <a:buFont typeface="Wingdings" panose="05000000000000000000" pitchFamily="2" charset="2"/>
              <a:buNone/>
            </a:pPr>
            <a:endParaRPr lang="en-US" sz="1200" dirty="0">
              <a:latin typeface="Open Sans" panose="020B0606030504020204" pitchFamily="34" charset="0"/>
            </a:endParaRPr>
          </a:p>
          <a:p>
            <a:pPr marL="0" lvl="0" indent="0">
              <a:buFont typeface="Wingdings" panose="05000000000000000000" pitchFamily="2" charset="2"/>
              <a:buNone/>
            </a:pPr>
            <a:r>
              <a:rPr lang="en-US" sz="1200" dirty="0">
                <a:latin typeface="Open Sans" panose="020B0606030504020204" pitchFamily="34" charset="0"/>
              </a:rPr>
              <a:t>- </a:t>
            </a:r>
            <a:r>
              <a:rPr lang="en-US" sz="1600" dirty="0">
                <a:latin typeface="Trebuchet MS" panose="020B0603020202020204" pitchFamily="34" charset="0"/>
              </a:rPr>
              <a:t>Assess E3SM’s STE processes (e.g., tropical tape recorder)</a:t>
            </a:r>
          </a:p>
          <a:p>
            <a:pPr marL="0" lvl="0" indent="0">
              <a:buFont typeface="Wingdings" panose="05000000000000000000" pitchFamily="2" charset="2"/>
              <a:buNone/>
            </a:pPr>
            <a:r>
              <a:rPr lang="en-US" sz="1600" dirty="0">
                <a:latin typeface="Trebuchet MS" panose="020B0603020202020204" pitchFamily="34" charset="0"/>
              </a:rPr>
              <a:t>- Evaluate E3SM’s climatic response to Pinatubo </a:t>
            </a:r>
          </a:p>
          <a:p>
            <a:pPr marL="0" indent="0">
              <a:buFontTx/>
              <a:buNone/>
            </a:pPr>
            <a:endParaRPr lang="en-US" dirty="0"/>
          </a:p>
          <a:p>
            <a:pPr marL="0" indent="0">
              <a:buFontTx/>
              <a:buNone/>
            </a:pPr>
            <a:r>
              <a:rPr lang="en-US" dirty="0"/>
              <a:t>Tropical tape recorder in water vapor</a:t>
            </a:r>
          </a:p>
          <a:p>
            <a:pPr marL="171450" indent="-171450">
              <a:buFontTx/>
              <a:buChar char="-"/>
            </a:pPr>
            <a:r>
              <a:rPr lang="en-US" dirty="0"/>
              <a:t>For assessing E3SM’s troposphere-stratosphere exchange processes</a:t>
            </a:r>
          </a:p>
          <a:p>
            <a:pPr marL="171450" indent="-171450">
              <a:buFontTx/>
              <a:buChar char="-"/>
            </a:pPr>
            <a:r>
              <a:rPr lang="en-US" dirty="0"/>
              <a:t>Major moisture source for stratosphere</a:t>
            </a:r>
          </a:p>
          <a:p>
            <a:pPr marL="171450" indent="-171450">
              <a:buFontTx/>
              <a:buChar char="-"/>
            </a:pPr>
            <a:r>
              <a:rPr lang="en-US" dirty="0"/>
              <a:t>An effect in which a seasonal cycle in the mixing ratio of a gas is imposed on air entering the stratosphere and is then transported upwards by the Brewer-Dobson circulation</a:t>
            </a:r>
          </a:p>
        </p:txBody>
      </p:sp>
    </p:spTree>
    <p:extLst>
      <p:ext uri="{BB962C8B-B14F-4D97-AF65-F5344CB8AC3E}">
        <p14:creationId xmlns:p14="http://schemas.microsoft.com/office/powerpoint/2010/main" val="3548154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49</a:t>
            </a:fld>
            <a:endParaRPr lang="en-US" dirty="0"/>
          </a:p>
        </p:txBody>
      </p:sp>
    </p:spTree>
    <p:extLst>
      <p:ext uri="{BB962C8B-B14F-4D97-AF65-F5344CB8AC3E}">
        <p14:creationId xmlns:p14="http://schemas.microsoft.com/office/powerpoint/2010/main" val="134263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a:t>
            </a:fld>
            <a:endParaRPr lang="en-US" dirty="0"/>
          </a:p>
        </p:txBody>
      </p:sp>
    </p:spTree>
    <p:extLst>
      <p:ext uri="{BB962C8B-B14F-4D97-AF65-F5344CB8AC3E}">
        <p14:creationId xmlns:p14="http://schemas.microsoft.com/office/powerpoint/2010/main" val="17609007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dirty="0">
                <a:latin typeface="Open Sans " panose="020B0604020202020204" charset="0"/>
                <a:cs typeface="Open Sans " panose="020B0604020202020204" charset="0"/>
              </a:rPr>
              <a:t>Burden = total mass over some area</a:t>
            </a:r>
          </a:p>
          <a:p>
            <a:r>
              <a:rPr lang="en-US" sz="2600" dirty="0">
                <a:latin typeface="Open Sans " panose="020B0604020202020204" charset="0"/>
                <a:cs typeface="Open Sans " panose="020B0604020202020204" charset="0"/>
              </a:rPr>
              <a:t>Sulfate burden = burden of sulfur from sulfate (neglecting mass of oxygen and hydrogen) (note that this is column burden, so only over each grid cell)</a:t>
            </a:r>
          </a:p>
          <a:p>
            <a:r>
              <a:rPr lang="en-US" sz="2600" dirty="0">
                <a:latin typeface="Open Sans " panose="020B0604020202020204" charset="0"/>
                <a:cs typeface="Open Sans " panose="020B0604020202020204" charset="0"/>
              </a:rPr>
              <a:t>Total global burden = over entire earth</a:t>
            </a:r>
          </a:p>
          <a:p>
            <a:endParaRPr lang="en-US" sz="2600" dirty="0">
              <a:latin typeface="Open Sans " panose="020B0604020202020204" charset="0"/>
              <a:cs typeface="Open Sans " panose="020B060402020202020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Plots show comparison of two different E3SMv2 simulations, both of which are using explicit volcanic emission files for SO2 (as opposed to the standard prescribed volcanic forcing).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left is the default E3SMv2 simulation and the right is our prognostic model tuned to better represent stratospheric aerosol lifetime and evolution.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Differences b/w two simulations are due to our tunings, which are largely driven by increased aerosol lifetime in the stratosphere. With this increase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strat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aerosol lifetime, our model agrees better with observations (see red line in plot right)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Default model tends to have a narrower band of aerosol early after the eruption associated with the high SO2 concentrations and more rapid aerosol deposition in this model.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CLDERA model shows a wider band of sulfate in the stratosphere that remains at higher concentrations than the default model as it concentrates over the North Pole.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Overall, this increased lifetime will impact the radiative impact of volcanic eruptions, increasing the time over which they are affecting the earth radiative balance.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Figure top right: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rPr>
              <a:t>For the prognostic model, we had to tune the default aerosol size mode properties as well as adjust the mass and number “renaming” in the code. “Renaming” is just a non-intuitive way of referring to how the model transfers number and mass between modes and represents aerosol growth.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rPr>
              <a:t>So, the cyan curve is step one on the way to a full prognostic model that only tunes aerosol size modes, and the red curve is the final prognostic model with </a:t>
            </a:r>
            <a:r>
              <a:rPr lang="en-US" sz="1800" dirty="0" err="1">
                <a:effectLst/>
                <a:latin typeface="Calibri" panose="020F0502020204030204" pitchFamily="34" charset="0"/>
                <a:ea typeface="Calibri" panose="020F0502020204030204" pitchFamily="34" charset="0"/>
              </a:rPr>
              <a:t>tuning+renaming</a:t>
            </a:r>
            <a:r>
              <a:rPr lang="en-US" sz="1800" dirty="0">
                <a:effectLst/>
                <a:latin typeface="Calibri" panose="020F0502020204030204" pitchFamily="34" charset="0"/>
                <a:ea typeface="Calibri" panose="020F0502020204030204" pitchFamily="34" charset="0"/>
              </a:rPr>
              <a:t>. Does that clear it up?</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600" dirty="0">
              <a:latin typeface="Open Sans " panose="020B0604020202020204" charset="0"/>
              <a:cs typeface="Open Sans " panose="020B0604020202020204" charset="0"/>
            </a:endParaRPr>
          </a:p>
          <a:p>
            <a:endParaRPr lang="en-US" sz="2600" dirty="0">
              <a:latin typeface="Open Sans " panose="020B0604020202020204" charset="0"/>
              <a:cs typeface="Open Sans " panose="020B0604020202020204" charset="0"/>
            </a:endParaRPr>
          </a:p>
          <a:p>
            <a:r>
              <a:rPr lang="en-US" sz="2600" dirty="0">
                <a:latin typeface="Open Sans " panose="020B0604020202020204" charset="0"/>
                <a:cs typeface="Open Sans " panose="020B0604020202020204" charset="0"/>
              </a:rPr>
              <a:t>Changes to aerosol coarse and accumulation mode properties to better match aerosol size distributions of volcanic aerosol in stratosphere.</a:t>
            </a:r>
          </a:p>
          <a:p>
            <a:pPr marL="571500" lvl="1" indent="-168275">
              <a:buFont typeface="Arial" panose="020B0604020202020204" pitchFamily="34" charset="0"/>
              <a:buChar char="•"/>
              <a:tabLst>
                <a:tab pos="403225" algn="l"/>
              </a:tabLst>
            </a:pPr>
            <a:r>
              <a:rPr lang="en-US" sz="2300" dirty="0">
                <a:latin typeface="Open Sans " panose="020B0604020202020204" charset="0"/>
                <a:cs typeface="Open Sans " panose="020B0604020202020204" charset="0"/>
              </a:rPr>
              <a:t>Tuned dust and sea salt emissions to account for reduced coarse mode removal in troposphere</a:t>
            </a:r>
          </a:p>
          <a:p>
            <a:pPr marL="571500" lvl="1" indent="-168275">
              <a:buFont typeface="Arial" panose="020B0604020202020204" pitchFamily="34" charset="0"/>
              <a:buChar char="•"/>
              <a:tabLst>
                <a:tab pos="403225" algn="l"/>
              </a:tabLst>
            </a:pPr>
            <a:r>
              <a:rPr lang="en-US" sz="2300" dirty="0">
                <a:latin typeface="Open Sans " panose="020B0604020202020204" charset="0"/>
                <a:cs typeface="Open Sans " panose="020B0604020202020204" charset="0"/>
              </a:rPr>
              <a:t>Validated against data from HIRS (</a:t>
            </a:r>
            <a:r>
              <a:rPr lang="en-US" sz="1200" b="0" i="0" u="none" strike="noStrike" kern="1200" dirty="0">
                <a:solidFill>
                  <a:schemeClr val="tx1"/>
                </a:solidFill>
                <a:effectLst/>
                <a:latin typeface="Open Sans" panose="020B0606030504020204" pitchFamily="34" charset="0"/>
                <a:ea typeface="+mn-ea"/>
                <a:cs typeface="+mn-cs"/>
              </a:rPr>
              <a:t>High resolution Infrared Radiation Sounder) data and CESM/WACCM</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50</a:t>
            </a:fld>
            <a:endParaRPr lang="en-US" dirty="0"/>
          </a:p>
        </p:txBody>
      </p:sp>
    </p:spTree>
    <p:extLst>
      <p:ext uri="{BB962C8B-B14F-4D97-AF65-F5344CB8AC3E}">
        <p14:creationId xmlns:p14="http://schemas.microsoft.com/office/powerpoint/2010/main" val="460639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51</a:t>
            </a:fld>
            <a:endParaRPr lang="en-US" dirty="0"/>
          </a:p>
        </p:txBody>
      </p:sp>
    </p:spTree>
    <p:extLst>
      <p:ext uri="{BB962C8B-B14F-4D97-AF65-F5344CB8AC3E}">
        <p14:creationId xmlns:p14="http://schemas.microsoft.com/office/powerpoint/2010/main" val="21908372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52</a:t>
            </a:fld>
            <a:endParaRPr lang="en-US" dirty="0"/>
          </a:p>
        </p:txBody>
      </p:sp>
    </p:spTree>
    <p:extLst>
      <p:ext uri="{BB962C8B-B14F-4D97-AF65-F5344CB8AC3E}">
        <p14:creationId xmlns:p14="http://schemas.microsoft.com/office/powerpoint/2010/main" val="3270539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53</a:t>
            </a:fld>
            <a:endParaRPr lang="en-US" dirty="0"/>
          </a:p>
        </p:txBody>
      </p:sp>
    </p:spTree>
    <p:extLst>
      <p:ext uri="{BB962C8B-B14F-4D97-AF65-F5344CB8AC3E}">
        <p14:creationId xmlns:p14="http://schemas.microsoft.com/office/powerpoint/2010/main" val="22784035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56</a:t>
            </a:fld>
            <a:endParaRPr lang="en-US" dirty="0"/>
          </a:p>
        </p:txBody>
      </p:sp>
    </p:spTree>
    <p:extLst>
      <p:ext uri="{BB962C8B-B14F-4D97-AF65-F5344CB8AC3E}">
        <p14:creationId xmlns:p14="http://schemas.microsoft.com/office/powerpoint/2010/main" val="5948386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Under CLDERA, we will be leveraging tools and methods developed previously under a variety of different investment areas (e.g., E3SM, optimization libraries such as ROL, regulatory frameworks such as the Waste Isolation Pilot Plant or WIPP).  We will also be creating new tools and capabilities that can be relevant for other applications beyond climate science.  These include tools for multi-physics modeling, tools for dimension reduction / ML, tools for uncertainty quantification and inversion, tools for fusing observational data, </a:t>
            </a:r>
          </a:p>
          <a:p>
            <a:endParaRPr lang="en-US" sz="1200" b="0" i="0" kern="1200" dirty="0">
              <a:solidFill>
                <a:schemeClr val="tx1"/>
              </a:solidFill>
              <a:effectLst/>
              <a:latin typeface="Open Sans" panose="020B0606030504020204" pitchFamily="34" charset="0"/>
              <a:ea typeface="+mn-ea"/>
              <a:cs typeface="+mn-cs"/>
            </a:endParaRPr>
          </a:p>
          <a:p>
            <a:r>
              <a:rPr lang="en-US" sz="1200" b="0" i="0" kern="1200" dirty="0">
                <a:solidFill>
                  <a:schemeClr val="tx1"/>
                </a:solidFill>
                <a:effectLst/>
                <a:latin typeface="Open Sans" panose="020B0606030504020204" pitchFamily="34" charset="0"/>
                <a:ea typeface="+mn-ea"/>
                <a:cs typeface="+mn-cs"/>
              </a:rPr>
              <a:t>Can you help establish concrete examples of our heritage in: </a:t>
            </a:r>
          </a:p>
          <a:p>
            <a:r>
              <a:rPr lang="en-US" sz="1200" b="0" i="0" kern="1200" dirty="0">
                <a:solidFill>
                  <a:schemeClr val="tx1"/>
                </a:solidFill>
                <a:effectLst/>
                <a:latin typeface="Open Sans" panose="020B0606030504020204" pitchFamily="34" charset="0"/>
                <a:ea typeface="+mn-ea"/>
                <a:cs typeface="+mn-cs"/>
              </a:rPr>
              <a:t> </a:t>
            </a:r>
          </a:p>
          <a:p>
            <a:r>
              <a:rPr lang="en-US" sz="1200" b="0" i="0" kern="1200" dirty="0">
                <a:solidFill>
                  <a:schemeClr val="tx1"/>
                </a:solidFill>
                <a:effectLst/>
                <a:latin typeface="Open Sans" panose="020B0606030504020204" pitchFamily="34" charset="0"/>
                <a:ea typeface="+mn-ea"/>
                <a:cs typeface="+mn-cs"/>
              </a:rPr>
              <a:t>Computational science:  (e3sm comp lead)</a:t>
            </a:r>
          </a:p>
          <a:p>
            <a:r>
              <a:rPr lang="en-US" sz="1200" b="0" i="0" kern="1200" dirty="0">
                <a:solidFill>
                  <a:schemeClr val="tx1"/>
                </a:solidFill>
                <a:effectLst/>
                <a:latin typeface="Open Sans" panose="020B0606030504020204" pitchFamily="34" charset="0"/>
                <a:ea typeface="+mn-ea"/>
                <a:cs typeface="+mn-cs"/>
              </a:rPr>
              <a:t>Uncertainty quantification</a:t>
            </a:r>
          </a:p>
          <a:p>
            <a:r>
              <a:rPr lang="en-US" sz="1200" b="0" i="0" kern="1200" dirty="0">
                <a:solidFill>
                  <a:schemeClr val="tx1"/>
                </a:solidFill>
                <a:effectLst/>
                <a:latin typeface="Open Sans" panose="020B0606030504020204" pitchFamily="34" charset="0"/>
                <a:ea typeface="+mn-ea"/>
                <a:cs typeface="+mn-cs"/>
              </a:rPr>
              <a:t>Multi-physics modeling </a:t>
            </a:r>
          </a:p>
          <a:p>
            <a:r>
              <a:rPr lang="en-US" sz="1200" b="0" i="0" kern="1200" dirty="0">
                <a:solidFill>
                  <a:schemeClr val="tx1"/>
                </a:solidFill>
                <a:effectLst/>
                <a:latin typeface="Open Sans" panose="020B0606030504020204" pitchFamily="34" charset="0"/>
                <a:ea typeface="+mn-ea"/>
                <a:cs typeface="+mn-cs"/>
              </a:rPr>
              <a:t> </a:t>
            </a:r>
          </a:p>
          <a:p>
            <a:r>
              <a:rPr lang="en-US" sz="1200" b="0" i="0" kern="1200" dirty="0">
                <a:solidFill>
                  <a:schemeClr val="tx1"/>
                </a:solidFill>
                <a:effectLst/>
                <a:latin typeface="Open Sans" panose="020B0606030504020204" pitchFamily="34" charset="0"/>
                <a:ea typeface="+mn-ea"/>
                <a:cs typeface="+mn-cs"/>
              </a:rPr>
              <a:t>Multi-component sensor systems – USNDS / IMS treaty verification --weapons</a:t>
            </a:r>
          </a:p>
          <a:p>
            <a:r>
              <a:rPr lang="en-US" sz="1200" b="0" i="0" kern="1200" dirty="0">
                <a:solidFill>
                  <a:schemeClr val="tx1"/>
                </a:solidFill>
                <a:effectLst/>
                <a:latin typeface="Open Sans" panose="020B0606030504020204" pitchFamily="34" charset="0"/>
                <a:ea typeface="+mn-ea"/>
                <a:cs typeface="+mn-cs"/>
              </a:rPr>
              <a:t>All source fusing of observations   -- information sciences / </a:t>
            </a:r>
          </a:p>
          <a:p>
            <a:r>
              <a:rPr lang="en-US" sz="1200" b="0" i="0" kern="1200" dirty="0">
                <a:solidFill>
                  <a:schemeClr val="tx1"/>
                </a:solidFill>
                <a:effectLst/>
                <a:latin typeface="Open Sans" panose="020B0606030504020204" pitchFamily="34" charset="0"/>
                <a:ea typeface="+mn-ea"/>
                <a:cs typeface="+mn-cs"/>
              </a:rPr>
              <a:t> </a:t>
            </a:r>
          </a:p>
          <a:p>
            <a:r>
              <a:rPr lang="en-US" sz="1200" b="0" i="0" kern="1200" dirty="0">
                <a:solidFill>
                  <a:schemeClr val="tx1"/>
                </a:solidFill>
                <a:effectLst/>
                <a:latin typeface="Open Sans" panose="020B0606030504020204" pitchFamily="34" charset="0"/>
                <a:ea typeface="+mn-ea"/>
                <a:cs typeface="+mn-cs"/>
              </a:rPr>
              <a:t>Systems approach &amp; engineering </a:t>
            </a:r>
          </a:p>
          <a:p>
            <a:r>
              <a:rPr lang="en-US" sz="1200" b="0" i="0" kern="1200" dirty="0">
                <a:solidFill>
                  <a:schemeClr val="tx1"/>
                </a:solidFill>
                <a:effectLst/>
                <a:latin typeface="Open Sans" panose="020B0606030504020204" pitchFamily="34" charset="0"/>
                <a:ea typeface="+mn-ea"/>
                <a:cs typeface="+mn-cs"/>
              </a:rPr>
              <a:t>Regulatory frameworks – WIPP </a:t>
            </a:r>
          </a:p>
          <a:p>
            <a:r>
              <a:rPr lang="en-US" sz="1200" b="0" i="0" kern="1200" dirty="0">
                <a:solidFill>
                  <a:schemeClr val="tx1"/>
                </a:solidFill>
                <a:effectLst/>
                <a:latin typeface="Open Sans" panose="020B0606030504020204" pitchFamily="34" charset="0"/>
                <a:ea typeface="+mn-ea"/>
                <a:cs typeface="+mn-cs"/>
              </a:rPr>
              <a:t>Analysis of extremes -- </a:t>
            </a:r>
          </a:p>
          <a:p>
            <a:r>
              <a:rPr lang="en-US" sz="1200" b="0" i="0" kern="1200" dirty="0">
                <a:solidFill>
                  <a:schemeClr val="tx1"/>
                </a:solidFill>
                <a:effectLst/>
                <a:latin typeface="Open Sans" panose="020B0606030504020204" pitchFamily="34" charset="0"/>
                <a:ea typeface="+mn-ea"/>
                <a:cs typeface="+mn-cs"/>
              </a:rPr>
              <a:t> </a:t>
            </a:r>
          </a:p>
          <a:p>
            <a:r>
              <a:rPr lang="en-US" sz="1200" b="0" i="0" kern="1200" dirty="0">
                <a:solidFill>
                  <a:schemeClr val="tx1"/>
                </a:solidFill>
                <a:effectLst/>
                <a:latin typeface="Open Sans" panose="020B0606030504020204" pitchFamily="34" charset="0"/>
                <a:ea typeface="+mn-ea"/>
                <a:cs typeface="+mn-cs"/>
              </a:rPr>
              <a:t>Always / never ethos. </a:t>
            </a:r>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OFFICIAL USE ONLY</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430F75-B5EC-044F-A636-30352D0A135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2203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58</a:t>
            </a:fld>
            <a:endParaRPr lang="en-US" dirty="0"/>
          </a:p>
        </p:txBody>
      </p:sp>
    </p:spTree>
    <p:extLst>
      <p:ext uri="{BB962C8B-B14F-4D97-AF65-F5344CB8AC3E}">
        <p14:creationId xmlns:p14="http://schemas.microsoft.com/office/powerpoint/2010/main" val="87841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59</a:t>
            </a:fld>
            <a:endParaRPr lang="en-US" dirty="0"/>
          </a:p>
        </p:txBody>
      </p:sp>
    </p:spTree>
    <p:extLst>
      <p:ext uri="{BB962C8B-B14F-4D97-AF65-F5344CB8AC3E}">
        <p14:creationId xmlns:p14="http://schemas.microsoft.com/office/powerpoint/2010/main" val="1511678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four plots show Plume plus model over time.  X axis is x-direction, Y-axis is vertical direction (Z or height).</a:t>
            </a:r>
          </a:p>
          <a:p>
            <a:endParaRPr lang="en-US" dirty="0"/>
          </a:p>
          <a:p>
            <a:r>
              <a:rPr lang="en-US" dirty="0"/>
              <a:t>HSW: </a:t>
            </a:r>
          </a:p>
          <a:p>
            <a:r>
              <a:rPr lang="en-US" dirty="0"/>
              <a:t>- Replace complex physics package with simpler processes</a:t>
            </a:r>
          </a:p>
          <a:p>
            <a:r>
              <a:rPr lang="en-US" dirty="0"/>
              <a:t>- Optional topography</a:t>
            </a:r>
          </a:p>
        </p:txBody>
      </p:sp>
      <p:sp>
        <p:nvSpPr>
          <p:cNvPr id="4" name="Slide Number Placeholder 3"/>
          <p:cNvSpPr>
            <a:spLocks noGrp="1"/>
          </p:cNvSpPr>
          <p:nvPr>
            <p:ph type="sldNum" sz="quarter" idx="5"/>
          </p:nvPr>
        </p:nvSpPr>
        <p:spPr/>
        <p:txBody>
          <a:bodyPr/>
          <a:lstStyle/>
          <a:p>
            <a:fld id="{E21A7267-269F-4D26-9F96-B6358A06B982}" type="slidenum">
              <a:rPr lang="en-US" smtClean="0"/>
              <a:pPr/>
              <a:t>60</a:t>
            </a:fld>
            <a:endParaRPr lang="en-US" dirty="0"/>
          </a:p>
        </p:txBody>
      </p:sp>
    </p:spTree>
    <p:extLst>
      <p:ext uri="{BB962C8B-B14F-4D97-AF65-F5344CB8AC3E}">
        <p14:creationId xmlns:p14="http://schemas.microsoft.com/office/powerpoint/2010/main" val="3569188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6</a:t>
            </a:fld>
            <a:endParaRPr lang="en-US" dirty="0"/>
          </a:p>
        </p:txBody>
      </p:sp>
    </p:spTree>
    <p:extLst>
      <p:ext uri="{BB962C8B-B14F-4D97-AF65-F5344CB8AC3E}">
        <p14:creationId xmlns:p14="http://schemas.microsoft.com/office/powerpoint/2010/main" val="357814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We propose to develop methods that enable the discovery of source-impact pathways in simulated and observational data. Pathways represent the </a:t>
            </a:r>
            <a:r>
              <a:rPr lang="en-US" sz="1200" b="0" i="0" kern="1200" dirty="0" err="1">
                <a:solidFill>
                  <a:schemeClr val="tx1"/>
                </a:solidFill>
                <a:effectLst/>
                <a:latin typeface="Open Sans" panose="020B0606030504020204" pitchFamily="34" charset="0"/>
                <a:ea typeface="+mn-ea"/>
                <a:cs typeface="+mn-cs"/>
              </a:rPr>
              <a:t>spatio</a:t>
            </a:r>
            <a:r>
              <a:rPr lang="en-US" sz="1200" b="0" i="0" kern="1200" dirty="0">
                <a:solidFill>
                  <a:schemeClr val="tx1"/>
                </a:solidFill>
                <a:effectLst/>
                <a:latin typeface="Open Sans" panose="020B0606030504020204" pitchFamily="34" charset="0"/>
                <a:ea typeface="+mn-ea"/>
                <a:cs typeface="+mn-cs"/>
              </a:rPr>
              <a:t>-temporally evolving chain of physical processes that connects a source to its impacts.  The uncovered pathways will elucidate connective relationships, enabling a deeper understanding of etiology in the climate, and offer much needed constraints for the mathematical techniques to achieve attribution in this highly complex climate system with nonlinearities, stochasticity and high-dimensionality.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Addressing this challenging problem requires integrating foundational research to improve the intelligibility of ESMs and fuse disparate observational data sources in order to bridge the gap between observations and models and enable reliable attribution.</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7</a:t>
            </a:fld>
            <a:endParaRPr lang="en-US" dirty="0"/>
          </a:p>
        </p:txBody>
      </p:sp>
    </p:spTree>
    <p:extLst>
      <p:ext uri="{BB962C8B-B14F-4D97-AF65-F5344CB8AC3E}">
        <p14:creationId xmlns:p14="http://schemas.microsoft.com/office/powerpoint/2010/main" val="1846555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rebuchet MS" panose="020B0703020202090204" pitchFamily="34" charset="0"/>
              </a:rPr>
              <a:t>Can pathways provide a constraint for the inverse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Trebuchet MS" panose="020B070302020209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rebuchet MS" panose="020B0703020202090204" pitchFamily="34" charset="0"/>
              </a:rPr>
              <a:t>A big part of a successful inverse problem is taking a high dimensional problem and reducing it in a smart way so that we can traverse the manifold containing good solutions.  </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8</a:t>
            </a:fld>
            <a:endParaRPr lang="en-US" dirty="0"/>
          </a:p>
        </p:txBody>
      </p:sp>
    </p:spTree>
    <p:extLst>
      <p:ext uri="{BB962C8B-B14F-4D97-AF65-F5344CB8AC3E}">
        <p14:creationId xmlns:p14="http://schemas.microsoft.com/office/powerpoint/2010/main" val="884523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Open Sans" panose="020B0606030504020204" pitchFamily="34" charset="0"/>
                <a:ea typeface="+mn-ea"/>
                <a:cs typeface="+mn-cs"/>
              </a:rPr>
              <a:t>Due to the innate complexity of the climate, enough data must be available to overcome large sources of variability and uncover complex, often nonlinear, correlations; this is an underlying hurdle to the successful discovery of source-impact relationships</a:t>
            </a:r>
          </a:p>
          <a:p>
            <a:endParaRPr lang="en-US" sz="1200" b="0" i="0" kern="1200" dirty="0">
              <a:solidFill>
                <a:schemeClr val="tx1"/>
              </a:solidFill>
              <a:effectLst/>
              <a:latin typeface="Open Sans" panose="020B0606030504020204" pitchFamily="34" charset="0"/>
              <a:ea typeface="+mn-ea"/>
              <a:cs typeface="+mn-cs"/>
            </a:endParaRPr>
          </a:p>
          <a:p>
            <a:r>
              <a:rPr lang="en-US" sz="1200" b="0" i="0" kern="1200" dirty="0">
                <a:solidFill>
                  <a:schemeClr val="tx1"/>
                </a:solidFill>
                <a:effectLst/>
                <a:latin typeface="Open Sans" panose="020B0606030504020204" pitchFamily="34" charset="0"/>
                <a:ea typeface="+mn-ea"/>
                <a:cs typeface="+mn-cs"/>
              </a:rPr>
              <a:t>Current evaluation techniques often posit these source-impact pairs and then employ standard statistical methods on simulation and observational data to infer connective, often linear, relationships between the posited source-impact pair. </a:t>
            </a:r>
          </a:p>
          <a:p>
            <a:endParaRPr lang="en-US" sz="1200" b="0" i="0" kern="1200" dirty="0">
              <a:solidFill>
                <a:schemeClr val="tx1"/>
              </a:solidFill>
              <a:effectLst/>
              <a:latin typeface="Open Sans" panose="020B0606030504020204" pitchFamily="34" charset="0"/>
              <a:ea typeface="+mn-ea"/>
              <a:cs typeface="+mn-cs"/>
            </a:endParaRPr>
          </a:p>
          <a:p>
            <a:r>
              <a:rPr lang="en-US" sz="1200" b="0" i="0" kern="1200" dirty="0">
                <a:solidFill>
                  <a:schemeClr val="tx1"/>
                </a:solidFill>
                <a:effectLst/>
                <a:latin typeface="Open Sans" panose="020B0606030504020204" pitchFamily="34" charset="0"/>
                <a:ea typeface="+mn-ea"/>
                <a:cs typeface="+mn-cs"/>
              </a:rPr>
              <a:t>We intend to build on the current research to develop multivariate approaches that encode pathways information.</a:t>
            </a:r>
          </a:p>
        </p:txBody>
      </p:sp>
      <p:sp>
        <p:nvSpPr>
          <p:cNvPr id="4" name="Slide Number Placeholder 3"/>
          <p:cNvSpPr>
            <a:spLocks noGrp="1"/>
          </p:cNvSpPr>
          <p:nvPr>
            <p:ph type="sldNum" sz="quarter" idx="5"/>
          </p:nvPr>
        </p:nvSpPr>
        <p:spPr/>
        <p:txBody>
          <a:bodyPr/>
          <a:lstStyle/>
          <a:p>
            <a:fld id="{E21A7267-269F-4D26-9F96-B6358A06B982}" type="slidenum">
              <a:rPr lang="en-US" smtClean="0"/>
              <a:pPr/>
              <a:t>9</a:t>
            </a:fld>
            <a:endParaRPr lang="en-US" dirty="0"/>
          </a:p>
        </p:txBody>
      </p:sp>
    </p:spTree>
    <p:extLst>
      <p:ext uri="{BB962C8B-B14F-4D97-AF65-F5344CB8AC3E}">
        <p14:creationId xmlns:p14="http://schemas.microsoft.com/office/powerpoint/2010/main" val="2250152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andia Blue Title Slide">
    <p:bg>
      <p:bgPr>
        <a:blipFill dpi="0" rotWithShape="1">
          <a:blip r:embed="rId2">
            <a:alphaModFix amt="65000"/>
            <a:lum/>
          </a:blip>
          <a:srcRect/>
          <a:stretch>
            <a:fillRect l="-7000" r="-7000" b="5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01FDE4-204F-8A4F-897A-2FD925F71231}"/>
              </a:ext>
            </a:extLst>
          </p:cNvPr>
          <p:cNvSpPr/>
          <p:nvPr userDrawn="1"/>
        </p:nvSpPr>
        <p:spPr>
          <a:xfrm>
            <a:off x="2139174" y="6546375"/>
            <a:ext cx="7408863" cy="31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99136E-7E06-F942-9B25-67EC00827399}"/>
              </a:ext>
            </a:extLst>
          </p:cNvPr>
          <p:cNvSpPr/>
          <p:nvPr userDrawn="1"/>
        </p:nvSpPr>
        <p:spPr>
          <a:xfrm>
            <a:off x="0" y="955584"/>
            <a:ext cx="12192000" cy="3749766"/>
          </a:xfrm>
          <a:prstGeom prst="rect">
            <a:avLst/>
          </a:prstGeom>
          <a:solidFill>
            <a:srgbClr val="00ACD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4D41BF9-BEC6-2541-BC17-FCD21E6A27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2165" y="1195046"/>
            <a:ext cx="1271131" cy="485341"/>
          </a:xfrm>
          <a:prstGeom prst="rect">
            <a:avLst/>
          </a:prstGeom>
        </p:spPr>
      </p:pic>
      <p:sp>
        <p:nvSpPr>
          <p:cNvPr id="2" name="Title 1"/>
          <p:cNvSpPr>
            <a:spLocks noGrp="1"/>
          </p:cNvSpPr>
          <p:nvPr>
            <p:ph type="ctrTitle" hasCustomPrompt="1"/>
          </p:nvPr>
        </p:nvSpPr>
        <p:spPr>
          <a:xfrm>
            <a:off x="308192" y="1393479"/>
            <a:ext cx="9589164" cy="1079883"/>
          </a:xfrm>
        </p:spPr>
        <p:txBody>
          <a:bodyPr anchor="b">
            <a:normAutofit/>
          </a:bodyPr>
          <a:lstStyle>
            <a:lvl1pPr algn="l">
              <a:defRPr sz="4400">
                <a:solidFill>
                  <a:schemeClr val="bg2"/>
                </a:solidFill>
              </a:defRPr>
            </a:lvl1pPr>
          </a:lstStyle>
          <a:p>
            <a:r>
              <a:rPr lang="en-US" dirty="0"/>
              <a:t>Click to add title</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08192" y="2613631"/>
            <a:ext cx="9589165" cy="378587"/>
          </a:xfrm>
        </p:spPr>
        <p:txBody>
          <a:bodyPr>
            <a:normAutofit/>
          </a:bodyPr>
          <a:lstStyle>
            <a:lvl1pPr marL="0" indent="0">
              <a:buNone/>
              <a:defRPr sz="2000">
                <a:solidFill>
                  <a:schemeClr val="bg2"/>
                </a:solidFill>
              </a:defRPr>
            </a:lvl1pPr>
          </a:lstStyle>
          <a:p>
            <a:pPr lvl="0"/>
            <a:r>
              <a:rPr lang="en-US" dirty="0"/>
              <a:t>Click to add subtitle</a:t>
            </a:r>
          </a:p>
        </p:txBody>
      </p:sp>
      <p:sp>
        <p:nvSpPr>
          <p:cNvPr id="28" name="Date Placeholder 3">
            <a:extLst>
              <a:ext uri="{FF2B5EF4-FFF2-40B4-BE49-F238E27FC236}">
                <a16:creationId xmlns:a16="http://schemas.microsoft.com/office/drawing/2014/main" id="{CFD967D1-92EE-DA4A-AEB6-21AF38FD838E}"/>
              </a:ext>
            </a:extLst>
          </p:cNvPr>
          <p:cNvSpPr>
            <a:spLocks noGrp="1"/>
          </p:cNvSpPr>
          <p:nvPr>
            <p:ph type="dt" sz="half" idx="2"/>
          </p:nvPr>
        </p:nvSpPr>
        <p:spPr>
          <a:xfrm>
            <a:off x="9548037" y="4332843"/>
            <a:ext cx="2471928" cy="219424"/>
          </a:xfrm>
          <a:prstGeom prst="rect">
            <a:avLst/>
          </a:prstGeom>
        </p:spPr>
        <p:txBody>
          <a:bodyPr vert="horz" lIns="91440" tIns="45720" rIns="91440" bIns="45720" rtlCol="0" anchor="ctr"/>
          <a:lstStyle>
            <a:lvl1pPr algn="r">
              <a:defRPr sz="1600">
                <a:solidFill>
                  <a:schemeClr val="bg2"/>
                </a:solidFill>
              </a:defRPr>
            </a:lvl1pPr>
          </a:lstStyle>
          <a:p>
            <a:endParaRPr lang="en-US" dirty="0"/>
          </a:p>
        </p:txBody>
      </p:sp>
      <p:pic>
        <p:nvPicPr>
          <p:cNvPr id="30" name="Picture 29">
            <a:extLst>
              <a:ext uri="{FF2B5EF4-FFF2-40B4-BE49-F238E27FC236}">
                <a16:creationId xmlns:a16="http://schemas.microsoft.com/office/drawing/2014/main" id="{BEEF28A1-BDA3-EF4F-B592-78648F6EF03C}"/>
              </a:ext>
            </a:extLst>
          </p:cNvPr>
          <p:cNvPicPr>
            <a:picLocks noChangeAspect="1"/>
          </p:cNvPicPr>
          <p:nvPr userDrawn="1"/>
        </p:nvPicPr>
        <p:blipFill>
          <a:blip r:embed="rId4" cstate="print">
            <a:alphaModFix amt="70000"/>
            <a:extLst>
              <a:ext uri="{28A0092B-C50C-407E-A947-70E740481C1C}">
                <a14:useLocalDpi xmlns:a14="http://schemas.microsoft.com/office/drawing/2010/main"/>
              </a:ext>
            </a:extLst>
          </a:blip>
          <a:stretch>
            <a:fillRect/>
          </a:stretch>
        </p:blipFill>
        <p:spPr>
          <a:xfrm>
            <a:off x="1376124" y="6610629"/>
            <a:ext cx="601498" cy="172931"/>
          </a:xfrm>
          <a:prstGeom prst="rect">
            <a:avLst/>
          </a:prstGeom>
        </p:spPr>
      </p:pic>
      <p:pic>
        <p:nvPicPr>
          <p:cNvPr id="34" name="Picture 33">
            <a:extLst>
              <a:ext uri="{FF2B5EF4-FFF2-40B4-BE49-F238E27FC236}">
                <a16:creationId xmlns:a16="http://schemas.microsoft.com/office/drawing/2014/main" id="{62300E57-1F87-C74E-9FD7-FC4E22CFD6D6}"/>
              </a:ext>
            </a:extLst>
          </p:cNvPr>
          <p:cNvPicPr>
            <a:picLocks noChangeAspect="1"/>
          </p:cNvPicPr>
          <p:nvPr userDrawn="1"/>
        </p:nvPicPr>
        <p:blipFill>
          <a:blip r:embed="rId5" cstate="print">
            <a:alphaModFix amt="70000"/>
            <a:extLst>
              <a:ext uri="{28A0092B-C50C-407E-A947-70E740481C1C}">
                <a14:useLocalDpi xmlns:a14="http://schemas.microsoft.com/office/drawing/2010/main"/>
              </a:ext>
            </a:extLst>
          </a:blip>
          <a:stretch>
            <a:fillRect/>
          </a:stretch>
        </p:blipFill>
        <p:spPr>
          <a:xfrm>
            <a:off x="308192" y="6565052"/>
            <a:ext cx="916995" cy="229249"/>
          </a:xfrm>
          <a:prstGeom prst="rect">
            <a:avLst/>
          </a:prstGeom>
        </p:spPr>
      </p:pic>
      <p:sp>
        <p:nvSpPr>
          <p:cNvPr id="35" name="TextBox 34">
            <a:extLst>
              <a:ext uri="{FF2B5EF4-FFF2-40B4-BE49-F238E27FC236}">
                <a16:creationId xmlns:a16="http://schemas.microsoft.com/office/drawing/2014/main" id="{9FFF460D-5224-F745-AA08-BF60F564B889}"/>
              </a:ext>
            </a:extLst>
          </p:cNvPr>
          <p:cNvSpPr txBox="1"/>
          <p:nvPr userDrawn="1"/>
        </p:nvSpPr>
        <p:spPr>
          <a:xfrm>
            <a:off x="2139175" y="6520248"/>
            <a:ext cx="7408862" cy="338554"/>
          </a:xfrm>
          <a:prstGeom prst="rect">
            <a:avLst/>
          </a:prstGeom>
          <a:noFill/>
        </p:spPr>
        <p:txBody>
          <a:bodyPr wrap="square" rtlCol="0">
            <a:spAutoFit/>
          </a:bodyPr>
          <a:lstStyle/>
          <a:p>
            <a:r>
              <a:rPr lang="en-US" sz="800" b="0" i="0" kern="1200" dirty="0">
                <a:solidFill>
                  <a:schemeClr val="tx2"/>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800" dirty="0">
              <a:solidFill>
                <a:schemeClr val="tx2"/>
              </a:solidFill>
            </a:endParaRP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9442768" y="6697094"/>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460592" y="5657851"/>
            <a:ext cx="10512207" cy="695480"/>
          </a:xfrm>
        </p:spPr>
        <p:txBody>
          <a:bodyPr lIns="0" tIns="0" rIns="0" bIns="0"/>
          <a:lstStyle>
            <a:lvl1pPr>
              <a:buFontTx/>
              <a:buNone/>
              <a:defRPr sz="1400" b="0" i="0">
                <a:solidFill>
                  <a:schemeClr val="tx2"/>
                </a:solidFill>
                <a:latin typeface="+mn-lt"/>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1809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
        <p:nvSpPr>
          <p:cNvPr id="6" name="Content Placeholder 4">
            <a:extLst>
              <a:ext uri="{FF2B5EF4-FFF2-40B4-BE49-F238E27FC236}">
                <a16:creationId xmlns:a16="http://schemas.microsoft.com/office/drawing/2014/main" id="{58499A1B-B545-E54F-813C-D2819D306700}"/>
              </a:ext>
            </a:extLst>
          </p:cNvPr>
          <p:cNvSpPr>
            <a:spLocks noGrp="1"/>
          </p:cNvSpPr>
          <p:nvPr>
            <p:ph sz="quarter" idx="12" hasCustomPrompt="1"/>
          </p:nvPr>
        </p:nvSpPr>
        <p:spPr>
          <a:xfrm>
            <a:off x="3459691"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a:extLst>
              <a:ext uri="{FF2B5EF4-FFF2-40B4-BE49-F238E27FC236}">
                <a16:creationId xmlns:a16="http://schemas.microsoft.com/office/drawing/2014/main" id="{174E15F2-20CB-C644-8BA7-F15902DE87E0}"/>
              </a:ext>
            </a:extLst>
          </p:cNvPr>
          <p:cNvSpPr>
            <a:spLocks noGrp="1"/>
          </p:cNvSpPr>
          <p:nvPr>
            <p:ph sz="quarter" idx="13" hasCustomPrompt="1"/>
          </p:nvPr>
        </p:nvSpPr>
        <p:spPr>
          <a:xfrm>
            <a:off x="6271682"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AF92AC71-C99E-234B-8D8F-0F0C3726B081}"/>
              </a:ext>
            </a:extLst>
          </p:cNvPr>
          <p:cNvSpPr>
            <a:spLocks noGrp="1"/>
          </p:cNvSpPr>
          <p:nvPr>
            <p:ph sz="quarter" idx="14" hasCustomPrompt="1"/>
          </p:nvPr>
        </p:nvSpPr>
        <p:spPr>
          <a:xfrm>
            <a:off x="9083673"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EA18D74C-64C1-3945-9492-A3994A41F604}"/>
              </a:ext>
            </a:extLst>
          </p:cNvPr>
          <p:cNvSpPr>
            <a:spLocks noGrp="1"/>
          </p:cNvSpPr>
          <p:nvPr>
            <p:ph type="body" sz="quarter" idx="15"/>
          </p:nvPr>
        </p:nvSpPr>
        <p:spPr>
          <a:xfrm>
            <a:off x="647700"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5" name="Text Placeholder 13">
            <a:extLst>
              <a:ext uri="{FF2B5EF4-FFF2-40B4-BE49-F238E27FC236}">
                <a16:creationId xmlns:a16="http://schemas.microsoft.com/office/drawing/2014/main" id="{581BC3A0-965C-F74F-9216-7CE59C50002C}"/>
              </a:ext>
            </a:extLst>
          </p:cNvPr>
          <p:cNvSpPr>
            <a:spLocks noGrp="1"/>
          </p:cNvSpPr>
          <p:nvPr>
            <p:ph type="body" sz="quarter" idx="16"/>
          </p:nvPr>
        </p:nvSpPr>
        <p:spPr>
          <a:xfrm>
            <a:off x="3459691"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6" name="Text Placeholder 13">
            <a:extLst>
              <a:ext uri="{FF2B5EF4-FFF2-40B4-BE49-F238E27FC236}">
                <a16:creationId xmlns:a16="http://schemas.microsoft.com/office/drawing/2014/main" id="{39CF95C0-CF1B-C843-AF1D-1E4D22D1B401}"/>
              </a:ext>
            </a:extLst>
          </p:cNvPr>
          <p:cNvSpPr>
            <a:spLocks noGrp="1"/>
          </p:cNvSpPr>
          <p:nvPr>
            <p:ph type="body" sz="quarter" idx="17"/>
          </p:nvPr>
        </p:nvSpPr>
        <p:spPr>
          <a:xfrm>
            <a:off x="6271682"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9" name="Text Placeholder 13">
            <a:extLst>
              <a:ext uri="{FF2B5EF4-FFF2-40B4-BE49-F238E27FC236}">
                <a16:creationId xmlns:a16="http://schemas.microsoft.com/office/drawing/2014/main" id="{F1BE6C8C-CD01-DB40-B704-35085AA43D37}"/>
              </a:ext>
            </a:extLst>
          </p:cNvPr>
          <p:cNvSpPr>
            <a:spLocks noGrp="1"/>
          </p:cNvSpPr>
          <p:nvPr>
            <p:ph type="body" sz="quarter" idx="18"/>
          </p:nvPr>
        </p:nvSpPr>
        <p:spPr>
          <a:xfrm>
            <a:off x="9083673"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Tree>
    <p:extLst>
      <p:ext uri="{BB962C8B-B14F-4D97-AF65-F5344CB8AC3E}">
        <p14:creationId xmlns:p14="http://schemas.microsoft.com/office/powerpoint/2010/main" val="131392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9692-BAB7-4190-A442-85A68211BDF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A3C495-856D-4E1E-A2E8-132AEB2B8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BF53335-802B-4C30-94CA-2BC9E9DFE1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524C97-14AE-40DB-8FFC-CE28236E0F06}"/>
              </a:ext>
            </a:extLst>
          </p:cNvPr>
          <p:cNvSpPr>
            <a:spLocks noGrp="1"/>
          </p:cNvSpPr>
          <p:nvPr>
            <p:ph type="sldNum" sz="quarter" idx="12"/>
          </p:nvPr>
        </p:nvSpPr>
        <p:spPr/>
        <p:txBody>
          <a:bodyPr/>
          <a:lstStyle/>
          <a:p>
            <a:fld id="{EAB3140A-3BA5-4F18-93B2-5ABE18D4C56F}" type="slidenum">
              <a:rPr lang="en-US" smtClean="0"/>
              <a:t>‹#›</a:t>
            </a:fld>
            <a:endParaRPr lang="en-US"/>
          </a:p>
        </p:txBody>
      </p:sp>
    </p:spTree>
    <p:extLst>
      <p:ext uri="{BB962C8B-B14F-4D97-AF65-F5344CB8AC3E}">
        <p14:creationId xmlns:p14="http://schemas.microsoft.com/office/powerpoint/2010/main" val="224966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5">
            <a:extLst>
              <a:ext uri="{FF2B5EF4-FFF2-40B4-BE49-F238E27FC236}">
                <a16:creationId xmlns:a16="http://schemas.microsoft.com/office/drawing/2014/main" id="{1CF5FC13-FF8A-8C4E-BA9B-B1FED8AA82E4}"/>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234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93476" y="1685925"/>
            <a:ext cx="11433396" cy="4422694"/>
          </a:xfrm>
        </p:spPr>
        <p:txBody>
          <a:bodyPr/>
          <a:lstStyle>
            <a:lvl1pPr>
              <a:lnSpc>
                <a:spcPct val="100000"/>
              </a:lnSpc>
              <a:buFontTx/>
              <a:buNone/>
              <a:defRPr b="0" i="0">
                <a:latin typeface="+mn-lt"/>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mn-lt"/>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Box 3">
            <a:extLst>
              <a:ext uri="{FF2B5EF4-FFF2-40B4-BE49-F238E27FC236}">
                <a16:creationId xmlns:a16="http://schemas.microsoft.com/office/drawing/2014/main" id="{6116BEA4-AB7B-3E46-98F4-489F849C07C2}"/>
              </a:ext>
            </a:extLst>
          </p:cNvPr>
          <p:cNvSpPr txBox="1"/>
          <p:nvPr userDrawn="1"/>
        </p:nvSpPr>
        <p:spPr>
          <a:xfrm>
            <a:off x="6588369" y="6588369"/>
            <a:ext cx="0" cy="0"/>
          </a:xfrm>
          <a:prstGeom prst="rect">
            <a:avLst/>
          </a:prstGeom>
        </p:spPr>
        <p:txBody>
          <a:bodyPr vert="horz" wrap="none" lIns="91440" tIns="45720" rIns="91440" bIns="45720" rtlCol="0">
            <a:noAutofit/>
          </a:bodyPr>
          <a:lstStyle/>
          <a:p>
            <a:pPr algn="l"/>
            <a:endParaRPr lang="en-US" dirty="0"/>
          </a:p>
        </p:txBody>
      </p:sp>
      <p:sp>
        <p:nvSpPr>
          <p:cNvPr id="5" name="TextBox 4">
            <a:extLst>
              <a:ext uri="{FF2B5EF4-FFF2-40B4-BE49-F238E27FC236}">
                <a16:creationId xmlns:a16="http://schemas.microsoft.com/office/drawing/2014/main" id="{437F2F1D-DCEA-1046-B63E-171DDD2C5D7A}"/>
              </a:ext>
            </a:extLst>
          </p:cNvPr>
          <p:cNvSpPr txBox="1"/>
          <p:nvPr userDrawn="1"/>
        </p:nvSpPr>
        <p:spPr>
          <a:xfrm>
            <a:off x="5791200" y="6623538"/>
            <a:ext cx="0" cy="0"/>
          </a:xfrm>
          <a:prstGeom prst="rect">
            <a:avLst/>
          </a:prstGeom>
        </p:spPr>
        <p:txBody>
          <a:bodyPr vert="horz" wrap="none" lIns="91440" tIns="45720" rIns="91440" bIns="45720" rtlCol="0">
            <a:noAutofit/>
          </a:bodyPr>
          <a:lstStyle/>
          <a:p>
            <a:pPr algn="l"/>
            <a:endParaRPr lang="en-US" dirty="0"/>
          </a:p>
        </p:txBody>
      </p:sp>
      <p:sp>
        <p:nvSpPr>
          <p:cNvPr id="6" name="Title 5">
            <a:extLst>
              <a:ext uri="{FF2B5EF4-FFF2-40B4-BE49-F238E27FC236}">
                <a16:creationId xmlns:a16="http://schemas.microsoft.com/office/drawing/2014/main" id="{92EDB9EA-FFBF-B243-893D-69C303B8002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192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E/HS 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33C13B-5CB8-43C3-82C0-59E47318328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743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6CCD15-579F-3845-994C-D1EE45D46FB7}" type="slidenum">
              <a:rPr lang="en-US" smtClean="0"/>
              <a:t>‹#›</a:t>
            </a:fld>
            <a:endParaRPr lang="en-US"/>
          </a:p>
        </p:txBody>
      </p:sp>
    </p:spTree>
    <p:extLst>
      <p:ext uri="{BB962C8B-B14F-4D97-AF65-F5344CB8AC3E}">
        <p14:creationId xmlns:p14="http://schemas.microsoft.com/office/powerpoint/2010/main" val="2096474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andia Blue Section - NM">
    <p:bg>
      <p:bgPr>
        <a:blipFill dpi="0" rotWithShape="1">
          <a:blip r:embed="rId2">
            <a:alphaModFix amt="50000"/>
            <a:lum/>
          </a:blip>
          <a:srcRect/>
          <a:stretch>
            <a:fillRect l="-7000" r="-7000" b="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andia Blue Section - 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_and_PathwayScenar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 y="246888"/>
            <a:ext cx="11539728" cy="868680"/>
          </a:xfrm>
          <a:prstGeom prst="rect">
            <a:avLst/>
          </a:prstGeom>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0" y="1544655"/>
            <a:ext cx="4059936" cy="4948940"/>
          </a:xfrm>
          <a:solidFill>
            <a:schemeClr val="accent2">
              <a:lumMod val="20000"/>
              <a:lumOff val="80000"/>
            </a:schemeClr>
          </a:solidFill>
        </p:spPr>
        <p:txBody>
          <a:bodyPr lIns="274320" tIns="91440" rIns="182880" bIns="91440" anchor="t">
            <a:noAutofit/>
          </a:bodyPr>
          <a:lstStyle>
            <a:lvl1pPr>
              <a:lnSpc>
                <a:spcPct val="100000"/>
              </a:lnSpc>
              <a:buFontTx/>
              <a:buNone/>
              <a:defRPr sz="1400"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sz="1400">
                <a:latin typeface="Open Sans" panose="020B0606030504020204" pitchFamily="34" charset="0"/>
              </a:defRPr>
            </a:lvl2pPr>
            <a:lvl3pPr>
              <a:lnSpc>
                <a:spcPct val="100000"/>
              </a:lnSpc>
              <a:buFont typeface="Wingdings" pitchFamily="2" charset="2"/>
              <a:buChar char="§"/>
              <a:defRPr sz="1400">
                <a:latin typeface="Open Sans" panose="020B0606030504020204" pitchFamily="34" charset="0"/>
              </a:defRPr>
            </a:lvl3pPr>
            <a:lvl4pPr>
              <a:lnSpc>
                <a:spcPct val="100000"/>
              </a:lnSpc>
              <a:buFont typeface="Wingdings" pitchFamily="2" charset="2"/>
              <a:buChar char="§"/>
              <a:defRPr sz="1400">
                <a:latin typeface="Open Sans" panose="020B0606030504020204" pitchFamily="34" charset="0"/>
              </a:defRPr>
            </a:lvl4pPr>
            <a:lvl5pPr>
              <a:lnSpc>
                <a:spcPct val="100000"/>
              </a:lnSpc>
              <a:buFont typeface="Wingdings" pitchFamily="2" charset="2"/>
              <a:buChar cha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 Placeholder 3">
            <a:extLst>
              <a:ext uri="{FF2B5EF4-FFF2-40B4-BE49-F238E27FC236}">
                <a16:creationId xmlns:a16="http://schemas.microsoft.com/office/drawing/2014/main" id="{6E7F5525-7126-7343-B4BD-E18CB088B450}"/>
              </a:ext>
            </a:extLst>
          </p:cNvPr>
          <p:cNvSpPr>
            <a:spLocks noGrp="1"/>
          </p:cNvSpPr>
          <p:nvPr>
            <p:ph type="body" sz="quarter" idx="11"/>
          </p:nvPr>
        </p:nvSpPr>
        <p:spPr>
          <a:xfrm>
            <a:off x="0" y="1224615"/>
            <a:ext cx="4059936" cy="320040"/>
          </a:xfrm>
          <a:solidFill>
            <a:schemeClr val="accent2"/>
          </a:solidFill>
        </p:spPr>
        <p:txBody>
          <a:bodyPr lIns="274320" anchor="ctr">
            <a:noAutofit/>
          </a:bodyPr>
          <a:lstStyle>
            <a:lvl1pP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lvl2pPr>
            <a:lvl3pPr>
              <a:defRPr sz="1800"/>
            </a:lvl3pPr>
            <a:lvl4pPr>
              <a:defRPr sz="1800"/>
            </a:lvl4pPr>
            <a:lvl5pPr>
              <a:defRPr sz="1800"/>
            </a:lvl5pPr>
          </a:lstStyle>
          <a:p>
            <a:pPr lvl="0"/>
            <a:r>
              <a:rPr lang="en-US" dirty="0"/>
              <a:t>Click to edit Master text styles</a:t>
            </a:r>
          </a:p>
        </p:txBody>
      </p:sp>
      <p:sp>
        <p:nvSpPr>
          <p:cNvPr id="5" name="TextBox 4">
            <a:extLst>
              <a:ext uri="{FF2B5EF4-FFF2-40B4-BE49-F238E27FC236}">
                <a16:creationId xmlns:a16="http://schemas.microsoft.com/office/drawing/2014/main" id="{A304FAB0-E42E-4C42-8B3A-7A97C659C627}"/>
              </a:ext>
            </a:extLst>
          </p:cNvPr>
          <p:cNvSpPr txBox="1"/>
          <p:nvPr userDrawn="1"/>
        </p:nvSpPr>
        <p:spPr>
          <a:xfrm>
            <a:off x="2030681" y="6745184"/>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510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_and_ModelExposi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 y="246888"/>
            <a:ext cx="11539728" cy="868680"/>
          </a:xfrm>
          <a:prstGeom prst="rect">
            <a:avLst/>
          </a:prstGeom>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0" y="1544655"/>
            <a:ext cx="4059936" cy="4948940"/>
          </a:xfrm>
          <a:solidFill>
            <a:schemeClr val="accent2">
              <a:lumMod val="20000"/>
              <a:lumOff val="80000"/>
            </a:schemeClr>
          </a:solidFill>
        </p:spPr>
        <p:txBody>
          <a:bodyPr lIns="274320" tIns="91440" rIns="182880" bIns="91440" anchor="t">
            <a:noAutofit/>
          </a:bodyPr>
          <a:lstStyle>
            <a:lvl1pPr>
              <a:lnSpc>
                <a:spcPct val="100000"/>
              </a:lnSpc>
              <a:buFontTx/>
              <a:buNone/>
              <a:defRPr sz="1400"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sz="1400">
                <a:latin typeface="Open Sans" panose="020B0606030504020204" pitchFamily="34" charset="0"/>
              </a:defRPr>
            </a:lvl2pPr>
            <a:lvl3pPr>
              <a:lnSpc>
                <a:spcPct val="100000"/>
              </a:lnSpc>
              <a:buFont typeface="Wingdings" pitchFamily="2" charset="2"/>
              <a:buChar char="§"/>
              <a:defRPr sz="1400">
                <a:latin typeface="Open Sans" panose="020B0606030504020204" pitchFamily="34" charset="0"/>
              </a:defRPr>
            </a:lvl3pPr>
            <a:lvl4pPr>
              <a:lnSpc>
                <a:spcPct val="100000"/>
              </a:lnSpc>
              <a:buFont typeface="Wingdings" pitchFamily="2" charset="2"/>
              <a:buChar char="§"/>
              <a:defRPr sz="1400">
                <a:latin typeface="Open Sans" panose="020B0606030504020204" pitchFamily="34" charset="0"/>
              </a:defRPr>
            </a:lvl4pPr>
            <a:lvl5pPr>
              <a:lnSpc>
                <a:spcPct val="100000"/>
              </a:lnSpc>
              <a:buFont typeface="Wingdings" pitchFamily="2" charset="2"/>
              <a:buChar cha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 Placeholder 3">
            <a:extLst>
              <a:ext uri="{FF2B5EF4-FFF2-40B4-BE49-F238E27FC236}">
                <a16:creationId xmlns:a16="http://schemas.microsoft.com/office/drawing/2014/main" id="{6E7F5525-7126-7343-B4BD-E18CB088B450}"/>
              </a:ext>
            </a:extLst>
          </p:cNvPr>
          <p:cNvSpPr>
            <a:spLocks noGrp="1"/>
          </p:cNvSpPr>
          <p:nvPr>
            <p:ph type="body" sz="quarter" idx="11"/>
          </p:nvPr>
        </p:nvSpPr>
        <p:spPr>
          <a:xfrm>
            <a:off x="0" y="1224615"/>
            <a:ext cx="4059936" cy="320040"/>
          </a:xfrm>
          <a:solidFill>
            <a:schemeClr val="accent2"/>
          </a:solidFill>
        </p:spPr>
        <p:txBody>
          <a:bodyPr lIns="274320" anchor="ctr">
            <a:noAutofit/>
          </a:bodyPr>
          <a:lstStyle>
            <a:lvl1pP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lvl2pPr>
            <a:lvl3pPr>
              <a:defRPr sz="1800"/>
            </a:lvl3pPr>
            <a:lvl4pPr>
              <a:defRPr sz="1800"/>
            </a:lvl4pPr>
            <a:lvl5pPr>
              <a:defRPr sz="1800"/>
            </a:lvl5pPr>
          </a:lstStyle>
          <a:p>
            <a:pPr lvl="0"/>
            <a:r>
              <a:rPr lang="en-US" dirty="0"/>
              <a:t>Click to edit Master text styles</a:t>
            </a:r>
          </a:p>
        </p:txBody>
      </p:sp>
      <p:sp>
        <p:nvSpPr>
          <p:cNvPr id="5" name="Content Placeholder 4">
            <a:extLst>
              <a:ext uri="{FF2B5EF4-FFF2-40B4-BE49-F238E27FC236}">
                <a16:creationId xmlns:a16="http://schemas.microsoft.com/office/drawing/2014/main" id="{61C34B27-9B53-7943-BD55-74DD6EB4FA4E}"/>
              </a:ext>
            </a:extLst>
          </p:cNvPr>
          <p:cNvSpPr>
            <a:spLocks noGrp="1"/>
          </p:cNvSpPr>
          <p:nvPr>
            <p:ph sz="quarter" idx="12"/>
          </p:nvPr>
        </p:nvSpPr>
        <p:spPr>
          <a:xfrm>
            <a:off x="4118776" y="1622065"/>
            <a:ext cx="7750136" cy="4871529"/>
          </a:xfrm>
        </p:spPr>
        <p:txBody>
          <a:bodyPr/>
          <a:lstStyle>
            <a:lvl1pPr>
              <a:defRPr sz="2400"/>
            </a:lvl1pPr>
            <a:lvl2pPr>
              <a:defRPr sz="2200"/>
            </a:lvl2pPr>
            <a:lvl3pPr>
              <a:defRPr sz="22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093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477" y="283778"/>
            <a:ext cx="11375562" cy="846525"/>
          </a:xfrm>
          <a:prstGeom prst="rect">
            <a:avLst/>
          </a:prstGeom>
        </p:spPr>
        <p:txBody>
          <a:bodyPr/>
          <a:lstStyle>
            <a:lvl1pPr marL="0">
              <a:defRPr/>
            </a:lvl1pPr>
          </a:lstStyle>
          <a:p>
            <a:r>
              <a:rPr lang="en-US" dirty="0"/>
              <a:t>Title Only - Click to add title</a:t>
            </a: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398697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266330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5952"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377693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
        <p:nvSpPr>
          <p:cNvPr id="6" name="Content Placeholder 4">
            <a:extLst>
              <a:ext uri="{FF2B5EF4-FFF2-40B4-BE49-F238E27FC236}">
                <a16:creationId xmlns:a16="http://schemas.microsoft.com/office/drawing/2014/main" id="{58499A1B-B545-E54F-813C-D2819D306700}"/>
              </a:ext>
            </a:extLst>
          </p:cNvPr>
          <p:cNvSpPr>
            <a:spLocks noGrp="1"/>
          </p:cNvSpPr>
          <p:nvPr>
            <p:ph sz="quarter" idx="12" hasCustomPrompt="1"/>
          </p:nvPr>
        </p:nvSpPr>
        <p:spPr>
          <a:xfrm>
            <a:off x="3459691"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a:extLst>
              <a:ext uri="{FF2B5EF4-FFF2-40B4-BE49-F238E27FC236}">
                <a16:creationId xmlns:a16="http://schemas.microsoft.com/office/drawing/2014/main" id="{174E15F2-20CB-C644-8BA7-F15902DE87E0}"/>
              </a:ext>
            </a:extLst>
          </p:cNvPr>
          <p:cNvSpPr>
            <a:spLocks noGrp="1"/>
          </p:cNvSpPr>
          <p:nvPr>
            <p:ph sz="quarter" idx="13" hasCustomPrompt="1"/>
          </p:nvPr>
        </p:nvSpPr>
        <p:spPr>
          <a:xfrm>
            <a:off x="6271682"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AF92AC71-C99E-234B-8D8F-0F0C3726B081}"/>
              </a:ext>
            </a:extLst>
          </p:cNvPr>
          <p:cNvSpPr>
            <a:spLocks noGrp="1"/>
          </p:cNvSpPr>
          <p:nvPr>
            <p:ph sz="quarter" idx="14" hasCustomPrompt="1"/>
          </p:nvPr>
        </p:nvSpPr>
        <p:spPr>
          <a:xfrm>
            <a:off x="9083673"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28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DAB39D-3DF2-E847-8C3E-FDFA1C596259}"/>
              </a:ext>
            </a:extLst>
          </p:cNvPr>
          <p:cNvSpPr/>
          <p:nvPr userDrawn="1"/>
        </p:nvSpPr>
        <p:spPr>
          <a:xfrm>
            <a:off x="0" y="1223783"/>
            <a:ext cx="12192000" cy="5278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8929" y="243168"/>
            <a:ext cx="11539936" cy="864836"/>
          </a:xfrm>
          <a:prstGeom prst="rect">
            <a:avLst/>
          </a:prstGeom>
        </p:spPr>
        <p:txBody>
          <a:bodyPr vert="horz" lIns="0" tIns="0" rIns="0" bIns="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3830A6B1-B674-D445-B9BF-76365E83B1FA}"/>
              </a:ext>
            </a:extLst>
          </p:cNvPr>
          <p:cNvSpPr/>
          <p:nvPr userDrawn="1"/>
        </p:nvSpPr>
        <p:spPr>
          <a:xfrm rot="5400000" flipV="1">
            <a:off x="11689712" y="6666552"/>
            <a:ext cx="246888"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8EA7547A-5252-D141-892A-B9814F803C9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411493" y="6564988"/>
            <a:ext cx="258631" cy="258631"/>
          </a:xfrm>
          <a:prstGeom prst="rect">
            <a:avLst/>
          </a:prstGeom>
        </p:spPr>
      </p:pic>
      <p:sp>
        <p:nvSpPr>
          <p:cNvPr id="3" name="Text Placeholder 2"/>
          <p:cNvSpPr>
            <a:spLocks noGrp="1"/>
          </p:cNvSpPr>
          <p:nvPr>
            <p:ph type="body" idx="1"/>
          </p:nvPr>
        </p:nvSpPr>
        <p:spPr>
          <a:xfrm>
            <a:off x="328929" y="1685925"/>
            <a:ext cx="11497943" cy="4422694"/>
          </a:xfrm>
          <a:prstGeom prst="rect">
            <a:avLst/>
          </a:prstGeom>
        </p:spPr>
        <p:txBody>
          <a:bodyPr vert="horz" lIns="0" tIns="0" rIns="0" bIns="0" rtlCol="0">
            <a:normAutofit/>
          </a:bodyPr>
          <a:lstStyle/>
          <a:p>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93477" y="6501816"/>
            <a:ext cx="4513334" cy="365125"/>
          </a:xfrm>
          <a:prstGeom prst="rect">
            <a:avLst/>
          </a:prstGeom>
        </p:spPr>
        <p:txBody>
          <a:bodyPr vert="horz" lIns="0" tIns="0" rIns="0" bIns="0" rtlCol="0" anchor="ctr"/>
          <a:lstStyle>
            <a:lvl1pPr algn="l">
              <a:defRPr sz="1200" cap="small"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646877068"/>
      </p:ext>
    </p:extLst>
  </p:cSld>
  <p:clrMap bg1="lt1" tx1="dk1" bg2="lt2" tx2="dk2" accent1="accent1" accent2="accent2" accent3="accent3" accent4="accent4" accent5="accent5" accent6="accent6" hlink="hlink" folHlink="folHlink"/>
  <p:sldLayoutIdLst>
    <p:sldLayoutId id="2147483752" r:id="rId1"/>
    <p:sldLayoutId id="2147483733" r:id="rId2"/>
    <p:sldLayoutId id="2147483758" r:id="rId3"/>
    <p:sldLayoutId id="2147483768" r:id="rId4"/>
    <p:sldLayoutId id="2147483773" r:id="rId5"/>
    <p:sldLayoutId id="2147483769" r:id="rId6"/>
    <p:sldLayoutId id="2147483770" r:id="rId7"/>
    <p:sldLayoutId id="2147483771" r:id="rId8"/>
    <p:sldLayoutId id="2147483775" r:id="rId9"/>
    <p:sldLayoutId id="2147483776" r:id="rId10"/>
    <p:sldLayoutId id="2147483778" r:id="rId11"/>
    <p:sldLayoutId id="2147483779" r:id="rId12"/>
    <p:sldLayoutId id="2147483780" r:id="rId13"/>
    <p:sldLayoutId id="2147483781" r:id="rId14"/>
    <p:sldLayoutId id="214748378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8.jpg"/><Relationship Id="rId7" Type="http://schemas.openxmlformats.org/officeDocument/2006/relationships/diagramQuickStyle" Target="../diagrams/quickStyle6.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7.png"/><Relationship Id="rId9" Type="http://schemas.microsoft.com/office/2007/relationships/diagramDrawing" Target="../diagrams/drawing6.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tiff"/><Relationship Id="rId4" Type="http://schemas.openxmlformats.org/officeDocument/2006/relationships/image" Target="../media/image22.tif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9.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8.jpg"/><Relationship Id="rId7" Type="http://schemas.openxmlformats.org/officeDocument/2006/relationships/diagramQuickStyle" Target="../diagrams/quickStyle7.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7.png"/><Relationship Id="rId9" Type="http://schemas.microsoft.com/office/2007/relationships/diagramDrawing" Target="../diagrams/drawing7.xml"/></Relationships>
</file>

<file path=ppt/slides/_rels/slide1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4.png"/><Relationship Id="rId7" Type="http://schemas.openxmlformats.org/officeDocument/2006/relationships/hyperlink" Target="https://github.com/E3SM-Project/E3SM"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www.e3sm.org/" TargetMode="External"/><Relationship Id="rId5" Type="http://schemas.openxmlformats.org/officeDocument/2006/relationships/image" Target="../media/image3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8.jpg"/><Relationship Id="rId7" Type="http://schemas.openxmlformats.org/officeDocument/2006/relationships/diagramQuickStyle" Target="../diagrams/quickStyle8.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7.png"/><Relationship Id="rId9" Type="http://schemas.microsoft.com/office/2007/relationships/diagramDrawing" Target="../diagrams/drawing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38.jp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66.png"/><Relationship Id="rId4" Type="http://schemas.openxmlformats.org/officeDocument/2006/relationships/image" Target="../media/image68.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8.jpg"/><Relationship Id="rId7" Type="http://schemas.openxmlformats.org/officeDocument/2006/relationships/diagramQuickStyle" Target="../diagrams/quickStyle9.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7.png"/><Relationship Id="rId9" Type="http://schemas.microsoft.com/office/2007/relationships/diagramDrawing" Target="../diagrams/drawing9.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60.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730.pn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6.png"/><Relationship Id="rId7" Type="http://schemas.microsoft.com/office/2007/relationships/hdphoto" Target="../media/hdphoto5.wdp"/><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55.png"/><Relationship Id="rId11" Type="http://schemas.microsoft.com/office/2007/relationships/hdphoto" Target="../media/hdphoto3.wdp"/><Relationship Id="rId5" Type="http://schemas.openxmlformats.org/officeDocument/2006/relationships/image" Target="../media/image78.png"/><Relationship Id="rId10" Type="http://schemas.openxmlformats.org/officeDocument/2006/relationships/image" Target="../media/image37.png"/><Relationship Id="rId4" Type="http://schemas.openxmlformats.org/officeDocument/2006/relationships/image" Target="../media/image54.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jp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png"/><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58.svg"/><Relationship Id="rId5" Type="http://schemas.openxmlformats.org/officeDocument/2006/relationships/image" Target="../media/image57.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1.xml"/><Relationship Id="rId7" Type="http://schemas.openxmlformats.org/officeDocument/2006/relationships/image" Target="../media/image6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7.wdp"/><Relationship Id="rId5" Type="http://schemas.openxmlformats.org/officeDocument/2006/relationships/image" Target="../media/image62.png"/><Relationship Id="rId4" Type="http://schemas.openxmlformats.org/officeDocument/2006/relationships/notesSlide" Target="../notesSlides/notesSlide31.xml"/><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8.jpg"/><Relationship Id="rId7" Type="http://schemas.openxmlformats.org/officeDocument/2006/relationships/diagramQuickStyle" Target="../diagrams/quickStyle10.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7.png"/><Relationship Id="rId9" Type="http://schemas.microsoft.com/office/2007/relationships/diagramDrawing" Target="../diagrams/drawing10.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2.png"/><Relationship Id="rId7" Type="http://schemas.openxmlformats.org/officeDocument/2006/relationships/diagramColors" Target="../diagrams/colors11.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74.svg"/><Relationship Id="rId4" Type="http://schemas.openxmlformats.org/officeDocument/2006/relationships/diagramData" Target="../diagrams/data11.xml"/><Relationship Id="rId9"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hyperlink" Target="https://climate.copernicus.eu/climate-reanalysi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82.emf"/><Relationship Id="rId7" Type="http://schemas.openxmlformats.org/officeDocument/2006/relationships/image" Target="../media/image910.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900.png"/><Relationship Id="rId5" Type="http://schemas.openxmlformats.org/officeDocument/2006/relationships/image" Target="../media/image84.emf"/><Relationship Id="rId4" Type="http://schemas.openxmlformats.org/officeDocument/2006/relationships/image" Target="../media/image83.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940.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8.jpg"/><Relationship Id="rId7" Type="http://schemas.openxmlformats.org/officeDocument/2006/relationships/diagramQuickStyle" Target="../diagrams/quickStyle12.xm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7.png"/><Relationship Id="rId9" Type="http://schemas.microsoft.com/office/2007/relationships/diagramDrawing" Target="../diagrams/drawing12.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2.png"/><Relationship Id="rId7"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93.png"/><Relationship Id="rId5" Type="http://schemas.openxmlformats.org/officeDocument/2006/relationships/image" Target="../media/image103.png"/><Relationship Id="rId10" Type="http://schemas.openxmlformats.org/officeDocument/2006/relationships/image" Target="../media/image95.png"/><Relationship Id="rId4" Type="http://schemas.openxmlformats.org/officeDocument/2006/relationships/image" Target="../media/image101.png"/><Relationship Id="rId9" Type="http://schemas.openxmlformats.org/officeDocument/2006/relationships/image" Target="../media/image94.jp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120.png"/><Relationship Id="rId5" Type="http://schemas.openxmlformats.org/officeDocument/2006/relationships/image" Target="../media/image98.jpg"/><Relationship Id="rId4" Type="http://schemas.openxmlformats.org/officeDocument/2006/relationships/image" Target="../media/image97.emf"/></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8.jpg"/><Relationship Id="rId7" Type="http://schemas.openxmlformats.org/officeDocument/2006/relationships/diagramQuickStyle" Target="../diagrams/quickStyle13.xm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7.png"/><Relationship Id="rId9" Type="http://schemas.microsoft.com/office/2007/relationships/diagramDrawing" Target="../diagrams/drawing13.xml"/></Relationships>
</file>

<file path=ppt/slides/_rels/slide47.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18" Type="http://schemas.microsoft.com/office/2007/relationships/diagramDrawing" Target="../diagrams/drawing16.xml"/><Relationship Id="rId3" Type="http://schemas.openxmlformats.org/officeDocument/2006/relationships/image" Target="../media/image121.png"/><Relationship Id="rId21" Type="http://schemas.openxmlformats.org/officeDocument/2006/relationships/image" Target="../media/image104.png"/><Relationship Id="rId7" Type="http://schemas.openxmlformats.org/officeDocument/2006/relationships/diagramColors" Target="../diagrams/colors14.xml"/><Relationship Id="rId12" Type="http://schemas.openxmlformats.org/officeDocument/2006/relationships/diagramColors" Target="../diagrams/colors15.xml"/><Relationship Id="rId17" Type="http://schemas.openxmlformats.org/officeDocument/2006/relationships/diagramColors" Target="../diagrams/colors16.xml"/><Relationship Id="rId2" Type="http://schemas.openxmlformats.org/officeDocument/2006/relationships/notesSlide" Target="../notesSlides/notesSlide47.xml"/><Relationship Id="rId16" Type="http://schemas.openxmlformats.org/officeDocument/2006/relationships/diagramQuickStyle" Target="../diagrams/quickStyle16.xml"/><Relationship Id="rId20" Type="http://schemas.openxmlformats.org/officeDocument/2006/relationships/image" Target="../media/image100.gif"/><Relationship Id="rId1" Type="http://schemas.openxmlformats.org/officeDocument/2006/relationships/slideLayout" Target="../slideLayouts/slideLayout10.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5" Type="http://schemas.openxmlformats.org/officeDocument/2006/relationships/diagramLayout" Target="../diagrams/layout16.xml"/><Relationship Id="rId10" Type="http://schemas.openxmlformats.org/officeDocument/2006/relationships/diagramLayout" Target="../diagrams/layout15.xml"/><Relationship Id="rId19" Type="http://schemas.openxmlformats.org/officeDocument/2006/relationships/image" Target="../media/image99.gif"/><Relationship Id="rId4" Type="http://schemas.openxmlformats.org/officeDocument/2006/relationships/diagramData" Target="../diagrams/data14.xml"/><Relationship Id="rId9" Type="http://schemas.openxmlformats.org/officeDocument/2006/relationships/diagramData" Target="../diagrams/data15.xml"/><Relationship Id="rId14" Type="http://schemas.openxmlformats.org/officeDocument/2006/relationships/diagramData" Target="../diagrams/data16.xml"/></Relationships>
</file>

<file path=ppt/slides/_rels/slide4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8.jpg"/><Relationship Id="rId7" Type="http://schemas.openxmlformats.org/officeDocument/2006/relationships/diagramQuickStyle" Target="../diagrams/quickStyle17.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7.png"/><Relationship Id="rId9" Type="http://schemas.microsoft.com/office/2007/relationships/diagramDrawing" Target="../diagrams/drawing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106.gif"/><Relationship Id="rId5" Type="http://schemas.openxmlformats.org/officeDocument/2006/relationships/image" Target="../media/image107.pn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8.jpg"/><Relationship Id="rId7" Type="http://schemas.openxmlformats.org/officeDocument/2006/relationships/diagramQuickStyle" Target="../diagrams/quickStyle18.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7.png"/><Relationship Id="rId9" Type="http://schemas.microsoft.com/office/2007/relationships/diagramDrawing" Target="../diagrams/drawing18.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109.svg"/></Relationships>
</file>

<file path=ppt/slides/_rels/slide5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2.jpg"/><Relationship Id="rId7"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46.jpg"/><Relationship Id="rId11" Type="http://schemas.openxmlformats.org/officeDocument/2006/relationships/image" Target="../media/image17.jpg"/><Relationship Id="rId5" Type="http://schemas.openxmlformats.org/officeDocument/2006/relationships/image" Target="../media/image71.jpg"/><Relationship Id="rId10" Type="http://schemas.openxmlformats.org/officeDocument/2006/relationships/image" Target="../media/image16.png"/><Relationship Id="rId4" Type="http://schemas.openxmlformats.org/officeDocument/2006/relationships/image" Target="../media/image88.jpg"/><Relationship Id="rId9" Type="http://schemas.openxmlformats.org/officeDocument/2006/relationships/image" Target="../media/image1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117.svg"/><Relationship Id="rId5" Type="http://schemas.openxmlformats.org/officeDocument/2006/relationships/image" Target="../media/image116.png"/><Relationship Id="rId10" Type="http://schemas.openxmlformats.org/officeDocument/2006/relationships/image" Target="../media/image123.svg"/><Relationship Id="rId4" Type="http://schemas.openxmlformats.org/officeDocument/2006/relationships/image" Target="../media/image115.svg"/><Relationship Id="rId9" Type="http://schemas.openxmlformats.org/officeDocument/2006/relationships/image" Target="../media/image122.png"/></Relationships>
</file>

<file path=ppt/slides/_rels/slide57.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png"/><Relationship Id="rId3" Type="http://schemas.openxmlformats.org/officeDocument/2006/relationships/image" Target="../media/image124.jpeg"/><Relationship Id="rId7" Type="http://schemas.openxmlformats.org/officeDocument/2006/relationships/image" Target="../media/image128.jpeg"/><Relationship Id="rId12" Type="http://schemas.openxmlformats.org/officeDocument/2006/relationships/image" Target="../media/image133.pn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image" Target="../media/image127.png"/><Relationship Id="rId11" Type="http://schemas.openxmlformats.org/officeDocument/2006/relationships/image" Target="../media/image132.jpe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jpeg"/><Relationship Id="rId9" Type="http://schemas.openxmlformats.org/officeDocument/2006/relationships/image" Target="../media/image130.jpeg"/><Relationship Id="rId14" Type="http://schemas.openxmlformats.org/officeDocument/2006/relationships/comments" Target="../comments/comment1.xml"/></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comments" Target="../comments/comment2.xml"/><Relationship Id="rId5" Type="http://schemas.openxmlformats.org/officeDocument/2006/relationships/image" Target="../media/image137.pn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104.png"/><Relationship Id="rId5" Type="http://schemas.openxmlformats.org/officeDocument/2006/relationships/image" Target="../media/image140.png"/><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8.jpg"/><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png"/><Relationship Id="rId9" Type="http://schemas.microsoft.com/office/2007/relationships/diagramDrawing" Target="../diagrams/drawing3.xml"/></Relationships>
</file>

<file path=ppt/slides/_rels/slide6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145.png"/><Relationship Id="rId5" Type="http://schemas.openxmlformats.org/officeDocument/2006/relationships/image" Target="../media/image144.svg"/><Relationship Id="rId4" Type="http://schemas.openxmlformats.org/officeDocument/2006/relationships/image" Target="../media/image143.png"/><Relationship Id="rId9" Type="http://schemas.openxmlformats.org/officeDocument/2006/relationships/image" Target="../media/image14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4.xml"/><Relationship Id="rId11" Type="http://schemas.openxmlformats.org/officeDocument/2006/relationships/image" Target="../media/image14.jpeg"/><Relationship Id="rId5" Type="http://schemas.openxmlformats.org/officeDocument/2006/relationships/diagramQuickStyle" Target="../diagrams/quickStyle4.xml"/><Relationship Id="rId10" Type="http://schemas.openxmlformats.org/officeDocument/2006/relationships/image" Target="../media/image14.png"/><Relationship Id="rId4" Type="http://schemas.openxmlformats.org/officeDocument/2006/relationships/diagramLayout" Target="../diagrams/layout4.xml"/><Relationship Id="rId9" Type="http://schemas.openxmlformats.org/officeDocument/2006/relationships/image" Target="../media/image1310.png"/><Relationship Id="rId1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C86A80F-2F4E-C74D-A16D-874D29BB62C6}"/>
              </a:ext>
            </a:extLst>
          </p:cNvPr>
          <p:cNvSpPr>
            <a:spLocks noGrp="1"/>
          </p:cNvSpPr>
          <p:nvPr>
            <p:ph type="body" sz="quarter" idx="10"/>
          </p:nvPr>
        </p:nvSpPr>
        <p:spPr>
          <a:xfrm>
            <a:off x="258577" y="1785810"/>
            <a:ext cx="11674846" cy="1526385"/>
          </a:xfrm>
        </p:spPr>
        <p:txBody>
          <a:bodyPr>
            <a:normAutofit/>
          </a:bodyPr>
          <a:lstStyle/>
          <a:p>
            <a:pPr algn="ctr"/>
            <a:r>
              <a:rPr lang="en-US" sz="2800" dirty="0">
                <a:solidFill>
                  <a:schemeClr val="bg1"/>
                </a:solidFill>
                <a:latin typeface="Trebuchet MS" panose="020B0603020202020204" pitchFamily="34" charset="0"/>
                <a:ea typeface="Open Sans" panose="020B0606030504020204" pitchFamily="34" charset="0"/>
                <a:cs typeface="Open Sans" panose="020B0606030504020204" pitchFamily="34" charset="0"/>
              </a:rPr>
              <a:t>An Overview of the CLDERA Grand Challenge LDRD Project:</a:t>
            </a:r>
          </a:p>
          <a:p>
            <a:pPr algn="ctr"/>
            <a:r>
              <a:rPr lang="en-US" sz="2200" i="1" dirty="0">
                <a:solidFill>
                  <a:schemeClr val="bg1"/>
                </a:solidFill>
                <a:latin typeface="Trebuchet MS" panose="020B0603020202020204" pitchFamily="34" charset="0"/>
                <a:ea typeface="Open Sans" panose="020B0606030504020204" pitchFamily="34" charset="0"/>
                <a:cs typeface="Open Sans" panose="020B0606030504020204" pitchFamily="34" charset="0"/>
              </a:rPr>
              <a:t>Developing a Novel Foundational Approach for Attributing Climate Impacts</a:t>
            </a:r>
          </a:p>
          <a:p>
            <a:r>
              <a:rPr lang="en-US" sz="2200" i="1" dirty="0">
                <a:solidFill>
                  <a:schemeClr val="bg1"/>
                </a:solidFill>
                <a:latin typeface="Trebuchet MS" panose="020B0603020202020204" pitchFamily="34" charset="0"/>
                <a:ea typeface="Open Sans" panose="020B0606030504020204" pitchFamily="34" charset="0"/>
                <a:cs typeface="Open Sans" panose="020B0606030504020204" pitchFamily="34" charset="0"/>
              </a:rPr>
              <a:t> </a:t>
            </a:r>
          </a:p>
          <a:p>
            <a:endParaRPr lang="en-US" sz="2400" dirty="0">
              <a:solidFill>
                <a:schemeClr val="bg1"/>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p>
        </p:txBody>
      </p:sp>
      <p:sp>
        <p:nvSpPr>
          <p:cNvPr id="7" name="Text Placeholder 6">
            <a:extLst>
              <a:ext uri="{FF2B5EF4-FFF2-40B4-BE49-F238E27FC236}">
                <a16:creationId xmlns:a16="http://schemas.microsoft.com/office/drawing/2014/main" id="{E1678898-9271-B34F-8D82-312E0CF9874A}"/>
              </a:ext>
            </a:extLst>
          </p:cNvPr>
          <p:cNvSpPr>
            <a:spLocks noGrp="1"/>
          </p:cNvSpPr>
          <p:nvPr>
            <p:ph type="body" sz="quarter" idx="15"/>
          </p:nvPr>
        </p:nvSpPr>
        <p:spPr/>
        <p:txBody>
          <a:bodyPr/>
          <a:lstStyle/>
          <a:p>
            <a:r>
              <a:rPr lang="en-US" dirty="0"/>
              <a:t>SAND</a:t>
            </a:r>
            <a:r>
              <a:rPr lang="en-US" b="0" dirty="0"/>
              <a:t>2022-11010PE</a:t>
            </a:r>
            <a:endParaRPr lang="en-US" dirty="0"/>
          </a:p>
        </p:txBody>
      </p:sp>
      <p:sp>
        <p:nvSpPr>
          <p:cNvPr id="6" name="Text Placeholder 12">
            <a:extLst>
              <a:ext uri="{FF2B5EF4-FFF2-40B4-BE49-F238E27FC236}">
                <a16:creationId xmlns:a16="http://schemas.microsoft.com/office/drawing/2014/main" id="{AC76F077-97F6-75C2-E316-BB8C93AC26C7}"/>
              </a:ext>
            </a:extLst>
          </p:cNvPr>
          <p:cNvSpPr txBox="1">
            <a:spLocks/>
          </p:cNvSpPr>
          <p:nvPr/>
        </p:nvSpPr>
        <p:spPr>
          <a:xfrm>
            <a:off x="0" y="2962113"/>
            <a:ext cx="11674846" cy="114315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kern="1200">
                <a:solidFill>
                  <a:schemeClr val="bg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700" b="1" dirty="0">
                <a:latin typeface="Trebuchet MS" panose="020B0603020202020204" pitchFamily="34" charset="0"/>
                <a:ea typeface="Open Sans" panose="020B0606030504020204" pitchFamily="34" charset="0"/>
                <a:cs typeface="Open Sans" panose="020B0606030504020204" pitchFamily="34" charset="0"/>
              </a:rPr>
              <a:t>PI:</a:t>
            </a:r>
            <a:r>
              <a:rPr lang="en-US" sz="1700" dirty="0">
                <a:latin typeface="Trebuchet MS" panose="020B0603020202020204" pitchFamily="34" charset="0"/>
                <a:ea typeface="Open Sans" panose="020B0606030504020204" pitchFamily="34" charset="0"/>
                <a:cs typeface="Open Sans" panose="020B0606030504020204" pitchFamily="34" charset="0"/>
              </a:rPr>
              <a:t> Diana Bull, </a:t>
            </a:r>
            <a:r>
              <a:rPr lang="en-US" sz="1700" b="1" dirty="0">
                <a:latin typeface="Trebuchet MS" panose="020B0603020202020204" pitchFamily="34" charset="0"/>
                <a:ea typeface="Open Sans" panose="020B0606030504020204" pitchFamily="34" charset="0"/>
                <a:cs typeface="Open Sans" panose="020B0606030504020204" pitchFamily="34" charset="0"/>
              </a:rPr>
              <a:t>Deputy PI: </a:t>
            </a:r>
            <a:r>
              <a:rPr lang="en-US" sz="1700" dirty="0">
                <a:latin typeface="Trebuchet MS" panose="020B0603020202020204" pitchFamily="34" charset="0"/>
                <a:ea typeface="Open Sans" panose="020B0606030504020204" pitchFamily="34" charset="0"/>
                <a:cs typeface="Open Sans" panose="020B0606030504020204" pitchFamily="34" charset="0"/>
              </a:rPr>
              <a:t>Kara Peterson</a:t>
            </a:r>
          </a:p>
          <a:p>
            <a:pPr algn="ctr"/>
            <a:r>
              <a:rPr lang="en-US" sz="1700" b="1" dirty="0">
                <a:latin typeface="Trebuchet MS" panose="020B0603020202020204" pitchFamily="34" charset="0"/>
                <a:ea typeface="Open Sans" panose="020B0606030504020204" pitchFamily="34" charset="0"/>
                <a:cs typeface="Open Sans" panose="020B0606030504020204" pitchFamily="34" charset="0"/>
              </a:rPr>
              <a:t>Thrust Leads</a:t>
            </a:r>
            <a:r>
              <a:rPr lang="en-US" sz="1700" dirty="0">
                <a:latin typeface="Trebuchet MS" panose="020B0603020202020204" pitchFamily="34" charset="0"/>
                <a:ea typeface="Open Sans" panose="020B0606030504020204" pitchFamily="34" charset="0"/>
                <a:cs typeface="Open Sans" panose="020B0606030504020204" pitchFamily="34" charset="0"/>
              </a:rPr>
              <a:t>: </a:t>
            </a:r>
            <a:r>
              <a:rPr lang="en-US" sz="1700" u="sng" dirty="0">
                <a:latin typeface="Trebuchet MS" panose="020B0603020202020204" pitchFamily="34" charset="0"/>
                <a:ea typeface="Open Sans" panose="020B0606030504020204" pitchFamily="34" charset="0"/>
                <a:cs typeface="Open Sans" panose="020B0606030504020204" pitchFamily="34" charset="0"/>
              </a:rPr>
              <a:t>Irina Tezaur</a:t>
            </a:r>
            <a:r>
              <a:rPr lang="en-US" sz="1700" dirty="0">
                <a:latin typeface="Trebuchet MS" panose="020B0603020202020204" pitchFamily="34" charset="0"/>
                <a:ea typeface="Open Sans" panose="020B0606030504020204" pitchFamily="34" charset="0"/>
                <a:cs typeface="Open Sans" panose="020B0606030504020204" pitchFamily="34" charset="0"/>
              </a:rPr>
              <a:t>, Lyndsay Shand, Laura Swiler</a:t>
            </a:r>
          </a:p>
          <a:p>
            <a:pPr algn="ctr"/>
            <a:r>
              <a:rPr lang="en-US" sz="1700" b="1" dirty="0">
                <a:latin typeface="Trebuchet MS" panose="020B0603020202020204" pitchFamily="34" charset="0"/>
                <a:ea typeface="Open Sans" panose="020B0606030504020204" pitchFamily="34" charset="0"/>
                <a:cs typeface="Open Sans" panose="020B0606030504020204" pitchFamily="34" charset="0"/>
              </a:rPr>
              <a:t>Project Managers: </a:t>
            </a:r>
            <a:r>
              <a:rPr lang="en-US" sz="1700" dirty="0">
                <a:latin typeface="Trebuchet MS" panose="020B0603020202020204" pitchFamily="34" charset="0"/>
                <a:ea typeface="Open Sans" panose="020B0606030504020204" pitchFamily="34" charset="0"/>
                <a:cs typeface="Open Sans" panose="020B0606030504020204" pitchFamily="34" charset="0"/>
              </a:rPr>
              <a:t>Andy Salinger, Ben Cook</a:t>
            </a:r>
          </a:p>
          <a:p>
            <a:pPr algn="ctr"/>
            <a:r>
              <a:rPr lang="en-US" sz="1700" dirty="0">
                <a:latin typeface="Trebuchet MS" panose="020B0603020202020204" pitchFamily="34" charset="0"/>
                <a:ea typeface="Open Sans" panose="020B0606030504020204" pitchFamily="34" charset="0"/>
                <a:cs typeface="Open Sans" panose="020B0606030504020204" pitchFamily="34" charset="0"/>
              </a:rPr>
              <a:t>Sandia National Laboratories</a:t>
            </a:r>
          </a:p>
          <a:p>
            <a:pPr algn="ctr"/>
            <a:r>
              <a:rPr lang="en-US" sz="1700" dirty="0">
                <a:latin typeface="Trebuchet MS" panose="020B0603020202020204" pitchFamily="34" charset="0"/>
                <a:ea typeface="Open Sans" panose="020B0606030504020204" pitchFamily="34" charset="0"/>
                <a:cs typeface="Open Sans" panose="020B0606030504020204" pitchFamily="34" charset="0"/>
              </a:rPr>
              <a:t>CCR Summer Internship Program Seminar, August 23, 2022</a:t>
            </a:r>
          </a:p>
          <a:p>
            <a:pPr algn="ctr"/>
            <a:r>
              <a:rPr lang="en-US" sz="1700" dirty="0">
                <a:latin typeface="Trebuchet MS" panose="020B0603020202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1817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8115BAB-A743-49C2-ABBA-4FC6EE119361}"/>
              </a:ext>
            </a:extLst>
          </p:cNvPr>
          <p:cNvSpPr/>
          <p:nvPr/>
        </p:nvSpPr>
        <p:spPr>
          <a:xfrm>
            <a:off x="0" y="877123"/>
            <a:ext cx="12192000" cy="5410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D338A69-78C8-6B48-AF6C-5E2AB93374F3}"/>
              </a:ext>
            </a:extLst>
          </p:cNvPr>
          <p:cNvSpPr>
            <a:spLocks noGrp="1"/>
          </p:cNvSpPr>
          <p:nvPr>
            <p:ph type="title"/>
          </p:nvPr>
        </p:nvSpPr>
        <p:spPr>
          <a:xfrm>
            <a:off x="328928" y="84170"/>
            <a:ext cx="11539936" cy="864836"/>
          </a:xfrm>
        </p:spPr>
        <p:txBody>
          <a:bodyPr>
            <a:normAutofit/>
          </a:bodyPr>
          <a:lstStyle/>
          <a:p>
            <a:r>
              <a:rPr lang="en-US" dirty="0">
                <a:solidFill>
                  <a:schemeClr val="accent6"/>
                </a:solidFill>
                <a:latin typeface="Trebuchet MS" panose="020B0603020202020204" pitchFamily="34" charset="0"/>
              </a:rPr>
              <a:t>What is a Grand Challenge LDRD Project?</a:t>
            </a:r>
            <a:endParaRPr lang="en-US" sz="3100" i="1" dirty="0">
              <a:solidFill>
                <a:schemeClr val="accent6"/>
              </a:solidFill>
              <a:latin typeface="Trebuchet MS" panose="020B0603020202020204" pitchFamily="34" charset="0"/>
            </a:endParaRPr>
          </a:p>
        </p:txBody>
      </p:sp>
      <p:sp>
        <p:nvSpPr>
          <p:cNvPr id="21" name="TextBox 20">
            <a:extLst>
              <a:ext uri="{FF2B5EF4-FFF2-40B4-BE49-F238E27FC236}">
                <a16:creationId xmlns:a16="http://schemas.microsoft.com/office/drawing/2014/main" id="{1F92AA35-DD76-493F-A89A-6DC1D8FDF137}"/>
              </a:ext>
            </a:extLst>
          </p:cNvPr>
          <p:cNvSpPr txBox="1"/>
          <p:nvPr/>
        </p:nvSpPr>
        <p:spPr>
          <a:xfrm>
            <a:off x="69156" y="676275"/>
            <a:ext cx="12053687" cy="2481942"/>
          </a:xfrm>
          <a:prstGeom prst="rect">
            <a:avLst/>
          </a:prstGeom>
        </p:spPr>
        <p:txBody>
          <a:bodyPr vert="horz" wrap="square" lIns="91440" tIns="45720" rIns="91440" bIns="45720" rtlCol="0">
            <a:noAutofit/>
          </a:bodyPr>
          <a:lstStyle/>
          <a:p>
            <a:pPr algn="l"/>
            <a:endParaRPr lang="en-US" dirty="0">
              <a:solidFill>
                <a:schemeClr val="accent6"/>
              </a:solidFill>
              <a:latin typeface="Trebuchet MS" panose="020B0603020202020204" pitchFamily="34" charset="0"/>
            </a:endParaRPr>
          </a:p>
          <a:p>
            <a:pPr algn="l"/>
            <a:r>
              <a:rPr lang="en-US" b="1" dirty="0">
                <a:solidFill>
                  <a:schemeClr val="accent6"/>
                </a:solidFill>
                <a:latin typeface="Trebuchet MS" panose="020B0603020202020204" pitchFamily="34" charset="0"/>
              </a:rPr>
              <a:t>LDRD: </a:t>
            </a:r>
            <a:r>
              <a:rPr lang="en-US" dirty="0">
                <a:solidFill>
                  <a:schemeClr val="accent6"/>
                </a:solidFill>
                <a:latin typeface="Trebuchet MS" panose="020B0603020202020204" pitchFamily="34" charset="0"/>
              </a:rPr>
              <a:t>Laboratory Directed Research &amp; Development </a:t>
            </a:r>
          </a:p>
          <a:p>
            <a:pPr algn="l"/>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“Transformational research inspired by &amp; enabling the mission” </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Funding program at the national labs that focuses on high-risk/high-reward ideas</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Extremely competitive!</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1-3 year projects, $200K-$600K/year.  </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Structured into Research Foundations, Mission Foundations and Strategic Initiatives</a:t>
            </a:r>
          </a:p>
          <a:p>
            <a:pPr marL="285750" indent="-285750" algn="l">
              <a:buFont typeface="Arial" panose="020B0604020202020204" pitchFamily="34" charset="0"/>
              <a:buChar char="•"/>
            </a:pPr>
            <a:endParaRPr lang="en-US" b="1"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p:txBody>
      </p:sp>
      <p:sp>
        <p:nvSpPr>
          <p:cNvPr id="24" name="TextBox 23">
            <a:extLst>
              <a:ext uri="{FF2B5EF4-FFF2-40B4-BE49-F238E27FC236}">
                <a16:creationId xmlns:a16="http://schemas.microsoft.com/office/drawing/2014/main" id="{BA68C784-CA58-4638-9F14-E3FE80C0A722}"/>
              </a:ext>
            </a:extLst>
          </p:cNvPr>
          <p:cNvSpPr txBox="1"/>
          <p:nvPr/>
        </p:nvSpPr>
        <p:spPr>
          <a:xfrm>
            <a:off x="401622" y="5980877"/>
            <a:ext cx="11467242" cy="1141353"/>
          </a:xfrm>
          <a:prstGeom prst="rect">
            <a:avLst/>
          </a:prstGeom>
        </p:spPr>
        <p:txBody>
          <a:bodyPr vert="horz" wrap="square" lIns="91440" tIns="45720" rIns="91440" bIns="45720" rtlCol="0">
            <a:noAutofit/>
          </a:bodyPr>
          <a:lstStyle/>
          <a:p>
            <a:pPr algn="l"/>
            <a:r>
              <a:rPr lang="en-US" sz="2000" b="1" i="1" dirty="0">
                <a:solidFill>
                  <a:srgbClr val="0070C0"/>
                </a:solidFill>
                <a:latin typeface="Trebuchet MS" panose="020B0603020202020204" pitchFamily="34" charset="0"/>
              </a:rPr>
              <a:t>CLDERA is one of 4 currently-funded GC LDRDs at Sandia and the 1st one focused on climate. </a:t>
            </a:r>
          </a:p>
        </p:txBody>
      </p:sp>
      <p:pic>
        <p:nvPicPr>
          <p:cNvPr id="33" name="Picture 32">
            <a:extLst>
              <a:ext uri="{FF2B5EF4-FFF2-40B4-BE49-F238E27FC236}">
                <a16:creationId xmlns:a16="http://schemas.microsoft.com/office/drawing/2014/main" id="{9B0DC49E-08E7-4A77-A357-B8ABB8B6D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1140" y="1253611"/>
            <a:ext cx="2133333" cy="1600000"/>
          </a:xfrm>
          <a:prstGeom prst="rect">
            <a:avLst/>
          </a:prstGeom>
        </p:spPr>
      </p:pic>
      <p:sp>
        <p:nvSpPr>
          <p:cNvPr id="3" name="Slide Number Placeholder 2">
            <a:extLst>
              <a:ext uri="{FF2B5EF4-FFF2-40B4-BE49-F238E27FC236}">
                <a16:creationId xmlns:a16="http://schemas.microsoft.com/office/drawing/2014/main" id="{392E9102-CC4F-441C-8C71-D4AF205306DE}"/>
              </a:ext>
            </a:extLst>
          </p:cNvPr>
          <p:cNvSpPr>
            <a:spLocks noGrp="1"/>
          </p:cNvSpPr>
          <p:nvPr>
            <p:ph type="sldNum" sz="quarter" idx="10"/>
          </p:nvPr>
        </p:nvSpPr>
        <p:spPr/>
        <p:txBody>
          <a:bodyPr/>
          <a:lstStyle/>
          <a:p>
            <a:fld id="{4FAB73BC-B049-4115-A692-8D63A059BFB8}" type="slidenum">
              <a:rPr lang="en-US" smtClean="0"/>
              <a:pPr/>
              <a:t>10</a:t>
            </a:fld>
            <a:endParaRPr lang="en-US" dirty="0"/>
          </a:p>
        </p:txBody>
      </p:sp>
      <p:sp>
        <p:nvSpPr>
          <p:cNvPr id="9" name="TextBox 8">
            <a:extLst>
              <a:ext uri="{FF2B5EF4-FFF2-40B4-BE49-F238E27FC236}">
                <a16:creationId xmlns:a16="http://schemas.microsoft.com/office/drawing/2014/main" id="{DB03944A-34C7-48B9-BDF2-5B6FB9A26B7B}"/>
              </a:ext>
            </a:extLst>
          </p:cNvPr>
          <p:cNvSpPr txBox="1"/>
          <p:nvPr/>
        </p:nvSpPr>
        <p:spPr>
          <a:xfrm>
            <a:off x="69155" y="3105949"/>
            <a:ext cx="11605317" cy="2739211"/>
          </a:xfrm>
          <a:prstGeom prst="rect">
            <a:avLst/>
          </a:prstGeom>
          <a:noFill/>
        </p:spPr>
        <p:txBody>
          <a:bodyPr wrap="square">
            <a:spAutoFit/>
          </a:bodyPr>
          <a:lstStyle/>
          <a:p>
            <a:pPr algn="l"/>
            <a:r>
              <a:rPr lang="en-US" b="1" dirty="0">
                <a:solidFill>
                  <a:schemeClr val="accent6"/>
                </a:solidFill>
                <a:latin typeface="Trebuchet MS" panose="020B0603020202020204" pitchFamily="34" charset="0"/>
              </a:rPr>
              <a:t>Grand Challenge (GC) LDRD: </a:t>
            </a:r>
            <a:r>
              <a:rPr lang="en-US" dirty="0">
                <a:solidFill>
                  <a:schemeClr val="accent6"/>
                </a:solidFill>
                <a:latin typeface="Trebuchet MS" panose="020B0603020202020204" pitchFamily="34" charset="0"/>
              </a:rPr>
              <a:t>LDRD++</a:t>
            </a:r>
            <a:endParaRPr lang="en-US" b="1" dirty="0">
              <a:solidFill>
                <a:schemeClr val="accent6"/>
              </a:solidFill>
              <a:latin typeface="Trebuchet MS" panose="020B0603020202020204" pitchFamily="34" charset="0"/>
            </a:endParaRPr>
          </a:p>
          <a:p>
            <a:pPr algn="l"/>
            <a:endParaRPr lang="en-US" sz="400" b="1"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One of the Strategic Initiatives in the LDRD program</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Even more competitive than regular LDRD!</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3-year projects with maximum $5M/year budget</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Focused on building differentiating capability relevant to critical national security problems</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Focused on building talent pipeline and fostering critical skills</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Projects must have a targeted roadmap for maturing results to achieve mission impact</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Projects aimed at making strides towards tackling recognized “Grand Challenge” problems</a:t>
            </a:r>
          </a:p>
        </p:txBody>
      </p:sp>
    </p:spTree>
    <p:extLst>
      <p:ext uri="{BB962C8B-B14F-4D97-AF65-F5344CB8AC3E}">
        <p14:creationId xmlns:p14="http://schemas.microsoft.com/office/powerpoint/2010/main" val="202404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338A69-78C8-6B48-AF6C-5E2AB93374F3}"/>
              </a:ext>
            </a:extLst>
          </p:cNvPr>
          <p:cNvSpPr>
            <a:spLocks noGrp="1"/>
          </p:cNvSpPr>
          <p:nvPr>
            <p:ph type="title"/>
          </p:nvPr>
        </p:nvSpPr>
        <p:spPr>
          <a:xfrm>
            <a:off x="328928" y="84170"/>
            <a:ext cx="11539936" cy="864836"/>
          </a:xfrm>
        </p:spPr>
        <p:txBody>
          <a:bodyPr>
            <a:normAutofit/>
          </a:bodyPr>
          <a:lstStyle/>
          <a:p>
            <a:r>
              <a:rPr lang="en-US" dirty="0">
                <a:solidFill>
                  <a:schemeClr val="accent6"/>
                </a:solidFill>
                <a:latin typeface="Trebuchet MS" panose="020B0603020202020204" pitchFamily="34" charset="0"/>
              </a:rPr>
              <a:t>Connection to Sandia Missions &amp; Strategies</a:t>
            </a:r>
            <a:endParaRPr lang="en-US" sz="3100" i="1" dirty="0">
              <a:solidFill>
                <a:schemeClr val="accent6"/>
              </a:solidFill>
              <a:latin typeface="Trebuchet MS" panose="020B0603020202020204" pitchFamily="34" charset="0"/>
            </a:endParaRPr>
          </a:p>
        </p:txBody>
      </p:sp>
      <p:sp>
        <p:nvSpPr>
          <p:cNvPr id="24" name="TextBox 23">
            <a:extLst>
              <a:ext uri="{FF2B5EF4-FFF2-40B4-BE49-F238E27FC236}">
                <a16:creationId xmlns:a16="http://schemas.microsoft.com/office/drawing/2014/main" id="{BA68C784-CA58-4638-9F14-E3FE80C0A722}"/>
              </a:ext>
            </a:extLst>
          </p:cNvPr>
          <p:cNvSpPr txBox="1"/>
          <p:nvPr/>
        </p:nvSpPr>
        <p:spPr>
          <a:xfrm>
            <a:off x="328928" y="1194963"/>
            <a:ext cx="11539936" cy="1091037"/>
          </a:xfrm>
          <a:prstGeom prst="rect">
            <a:avLst/>
          </a:prstGeom>
        </p:spPr>
        <p:txBody>
          <a:bodyPr vert="horz" wrap="square" lIns="91440" tIns="45720" rIns="91440" bIns="45720" rtlCol="0">
            <a:noAutofit/>
          </a:bodyPr>
          <a:lstStyle/>
          <a:p>
            <a:pPr algn="ctr"/>
            <a:r>
              <a:rPr lang="en-US" sz="2200" i="1" dirty="0">
                <a:solidFill>
                  <a:schemeClr val="accent6"/>
                </a:solidFill>
                <a:latin typeface="Trebuchet MS" panose="020B0603020202020204" pitchFamily="34" charset="0"/>
              </a:rPr>
              <a:t>CLDERA is aligned with Sandia’s recently-launched </a:t>
            </a:r>
            <a:r>
              <a:rPr lang="en-US" sz="2200" b="1" i="1" dirty="0">
                <a:solidFill>
                  <a:schemeClr val="accent6"/>
                </a:solidFill>
                <a:latin typeface="Trebuchet MS" panose="020B0603020202020204" pitchFamily="34" charset="0"/>
              </a:rPr>
              <a:t>climate security strategy</a:t>
            </a:r>
            <a:r>
              <a:rPr lang="en-US" sz="2200" i="1" dirty="0">
                <a:solidFill>
                  <a:schemeClr val="accent6"/>
                </a:solidFill>
                <a:latin typeface="Trebuchet MS" panose="020B0603020202020204" pitchFamily="34" charset="0"/>
              </a:rPr>
              <a:t>, which aims to </a:t>
            </a:r>
            <a:r>
              <a:rPr lang="en-US" sz="2200" b="1" i="1" dirty="0">
                <a:solidFill>
                  <a:schemeClr val="accent6"/>
                </a:solidFill>
                <a:latin typeface="Trebuchet MS" panose="020B0603020202020204" pitchFamily="34" charset="0"/>
              </a:rPr>
              <a:t>advance</a:t>
            </a:r>
            <a:r>
              <a:rPr lang="en-US" sz="2200" i="1" dirty="0">
                <a:solidFill>
                  <a:schemeClr val="accent6"/>
                </a:solidFill>
                <a:latin typeface="Trebuchet MS" panose="020B0603020202020204" pitchFamily="34" charset="0"/>
              </a:rPr>
              <a:t> the </a:t>
            </a:r>
            <a:r>
              <a:rPr lang="en-US" sz="2200" b="1" i="1" dirty="0">
                <a:solidFill>
                  <a:schemeClr val="accent6"/>
                </a:solidFill>
                <a:latin typeface="Trebuchet MS" panose="020B0603020202020204" pitchFamily="34" charset="0"/>
              </a:rPr>
              <a:t>state-of-the-art</a:t>
            </a:r>
            <a:r>
              <a:rPr lang="en-US" sz="2200" i="1" dirty="0">
                <a:solidFill>
                  <a:schemeClr val="accent6"/>
                </a:solidFill>
                <a:latin typeface="Trebuchet MS" panose="020B0603020202020204" pitchFamily="34" charset="0"/>
              </a:rPr>
              <a:t> in the following key climate capabilities.</a:t>
            </a:r>
          </a:p>
        </p:txBody>
      </p:sp>
      <p:pic>
        <p:nvPicPr>
          <p:cNvPr id="3" name="Picture 2">
            <a:extLst>
              <a:ext uri="{FF2B5EF4-FFF2-40B4-BE49-F238E27FC236}">
                <a16:creationId xmlns:a16="http://schemas.microsoft.com/office/drawing/2014/main" id="{A6AD4EB2-DA1F-4A6D-A1A6-19ADA4658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2683" y="2009868"/>
            <a:ext cx="8872371" cy="4390740"/>
          </a:xfrm>
          <a:prstGeom prst="rect">
            <a:avLst/>
          </a:prstGeom>
        </p:spPr>
      </p:pic>
      <p:sp>
        <p:nvSpPr>
          <p:cNvPr id="4" name="Rectangle: Rounded Corners 3">
            <a:extLst>
              <a:ext uri="{FF2B5EF4-FFF2-40B4-BE49-F238E27FC236}">
                <a16:creationId xmlns:a16="http://schemas.microsoft.com/office/drawing/2014/main" id="{AD6BBD39-D5E2-4BBC-B7BE-527FCDA7EE8E}"/>
              </a:ext>
            </a:extLst>
          </p:cNvPr>
          <p:cNvSpPr/>
          <p:nvPr/>
        </p:nvSpPr>
        <p:spPr>
          <a:xfrm>
            <a:off x="7409852" y="2823430"/>
            <a:ext cx="2442807" cy="5827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066A36BC-A570-49CD-BF1B-6ACD99E31717}"/>
              </a:ext>
            </a:extLst>
          </p:cNvPr>
          <p:cNvSpPr>
            <a:spLocks noGrp="1"/>
          </p:cNvSpPr>
          <p:nvPr>
            <p:ph type="sldNum" sz="quarter" idx="10"/>
          </p:nvPr>
        </p:nvSpPr>
        <p:spPr/>
        <p:txBody>
          <a:bodyPr/>
          <a:lstStyle/>
          <a:p>
            <a:fld id="{4FAB73BC-B049-4115-A692-8D63A059BFB8}" type="slidenum">
              <a:rPr lang="en-US" smtClean="0"/>
              <a:pPr/>
              <a:t>11</a:t>
            </a:fld>
            <a:endParaRPr lang="en-US" dirty="0"/>
          </a:p>
        </p:txBody>
      </p:sp>
    </p:spTree>
    <p:extLst>
      <p:ext uri="{BB962C8B-B14F-4D97-AF65-F5344CB8AC3E}">
        <p14:creationId xmlns:p14="http://schemas.microsoft.com/office/powerpoint/2010/main" val="398425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3"/>
          <a:stretch>
            <a:fillRect/>
          </a:stretch>
        </p:blipFill>
        <p:spPr>
          <a:xfrm>
            <a:off x="5887325" y="3694159"/>
            <a:ext cx="2766333" cy="2365692"/>
          </a:xfrm>
          <a:prstGeom prst="rect">
            <a:avLst/>
          </a:prstGeom>
        </p:spPr>
      </p:pic>
      <p:sp>
        <p:nvSpPr>
          <p:cNvPr id="5" name="Slide Number Placeholder 4">
            <a:extLst>
              <a:ext uri="{FF2B5EF4-FFF2-40B4-BE49-F238E27FC236}">
                <a16:creationId xmlns:a16="http://schemas.microsoft.com/office/drawing/2014/main" id="{A5AFE6E8-754D-45A5-A05B-F5C43DB85FAD}"/>
              </a:ext>
            </a:extLst>
          </p:cNvPr>
          <p:cNvSpPr>
            <a:spLocks noGrp="1"/>
          </p:cNvSpPr>
          <p:nvPr>
            <p:ph type="sldNum" sz="quarter" idx="4"/>
          </p:nvPr>
        </p:nvSpPr>
        <p:spPr/>
        <p:txBody>
          <a:bodyPr/>
          <a:lstStyle/>
          <a:p>
            <a:fld id="{4FAB73BC-B049-4115-A692-8D63A059BFB8}" type="slidenum">
              <a:rPr lang="en-US" smtClean="0"/>
              <a:pPr/>
              <a:t>12</a:t>
            </a:fld>
            <a:endParaRPr lang="en-US" dirty="0"/>
          </a:p>
        </p:txBody>
      </p:sp>
      <p:sp>
        <p:nvSpPr>
          <p:cNvPr id="14" name="Slide Number Placeholder 8">
            <a:extLst>
              <a:ext uri="{FF2B5EF4-FFF2-40B4-BE49-F238E27FC236}">
                <a16:creationId xmlns:a16="http://schemas.microsoft.com/office/drawing/2014/main" id="{9BC745A0-34A5-4EB7-B81C-564EB5678DC9}"/>
              </a:ext>
            </a:extLst>
          </p:cNvPr>
          <p:cNvSpPr txBox="1">
            <a:spLocks/>
          </p:cNvSpPr>
          <p:nvPr/>
        </p:nvSpPr>
        <p:spPr>
          <a:xfrm>
            <a:off x="11935444" y="6606718"/>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12</a:t>
            </a:fld>
            <a:endParaRPr lang="en-US" sz="1000" dirty="0">
              <a:latin typeface="+mj-lt"/>
            </a:endParaRPr>
          </a:p>
        </p:txBody>
      </p:sp>
      <p:grpSp>
        <p:nvGrpSpPr>
          <p:cNvPr id="15" name="Group 14">
            <a:extLst>
              <a:ext uri="{FF2B5EF4-FFF2-40B4-BE49-F238E27FC236}">
                <a16:creationId xmlns:a16="http://schemas.microsoft.com/office/drawing/2014/main" id="{708DF599-0E2E-4A89-9C53-E2B70DC6BC27}"/>
              </a:ext>
            </a:extLst>
          </p:cNvPr>
          <p:cNvGrpSpPr>
            <a:grpSpLocks noChangeAspect="1"/>
          </p:cNvGrpSpPr>
          <p:nvPr/>
        </p:nvGrpSpPr>
        <p:grpSpPr>
          <a:xfrm>
            <a:off x="8084420" y="1510397"/>
            <a:ext cx="4688291" cy="4567107"/>
            <a:chOff x="6624859" y="916067"/>
            <a:chExt cx="5725522" cy="5577528"/>
          </a:xfrm>
        </p:grpSpPr>
        <p:pic>
          <p:nvPicPr>
            <p:cNvPr id="16" name="Picture 15">
              <a:extLst>
                <a:ext uri="{FF2B5EF4-FFF2-40B4-BE49-F238E27FC236}">
                  <a16:creationId xmlns:a16="http://schemas.microsoft.com/office/drawing/2014/main" id="{C9FD7A0E-D205-410E-92E2-A416048920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7" name="TextBox 16">
              <a:extLst>
                <a:ext uri="{FF2B5EF4-FFF2-40B4-BE49-F238E27FC236}">
                  <a16:creationId xmlns:a16="http://schemas.microsoft.com/office/drawing/2014/main" id="{C4CD9603-10D4-419F-B655-B51EC907EE11}"/>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8" name="Diagram 17">
              <a:extLst>
                <a:ext uri="{FF2B5EF4-FFF2-40B4-BE49-F238E27FC236}">
                  <a16:creationId xmlns:a16="http://schemas.microsoft.com/office/drawing/2014/main" id="{F110C729-99C3-483B-8493-065661B347FA}"/>
                </a:ext>
              </a:extLst>
            </p:cNvPr>
            <p:cNvGraphicFramePr/>
            <p:nvPr>
              <p:extLst>
                <p:ext uri="{D42A27DB-BD31-4B8C-83A1-F6EECF244321}">
                  <p14:modId xmlns:p14="http://schemas.microsoft.com/office/powerpoint/2010/main" val="65169644"/>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Tree>
    <p:extLst>
      <p:ext uri="{BB962C8B-B14F-4D97-AF65-F5344CB8AC3E}">
        <p14:creationId xmlns:p14="http://schemas.microsoft.com/office/powerpoint/2010/main" val="46782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p:txBody>
          <a:bodyPr>
            <a:noAutofit/>
          </a:bodyPr>
          <a:lstStyle/>
          <a:p>
            <a:r>
              <a:rPr lang="en-US" dirty="0">
                <a:solidFill>
                  <a:schemeClr val="accent6"/>
                </a:solidFill>
                <a:latin typeface="Trebuchet MS" panose="020B0603020202020204" pitchFamily="34" charset="0"/>
              </a:rPr>
              <a:t>Mt. Pinatubo Eruption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Stratospheric Aerosol Injection (SAI)</a:t>
            </a:r>
          </a:p>
        </p:txBody>
      </p:sp>
      <p:sp>
        <p:nvSpPr>
          <p:cNvPr id="67" name="Rectangle 66">
            <a:extLst>
              <a:ext uri="{FF2B5EF4-FFF2-40B4-BE49-F238E27FC236}">
                <a16:creationId xmlns:a16="http://schemas.microsoft.com/office/drawing/2014/main" id="{4BCDBF97-BD4C-44C8-9EE9-F5B175DE6E86}"/>
              </a:ext>
            </a:extLst>
          </p:cNvPr>
          <p:cNvSpPr/>
          <p:nvPr/>
        </p:nvSpPr>
        <p:spPr>
          <a:xfrm>
            <a:off x="8239773" y="18288"/>
            <a:ext cx="3952227" cy="6493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lang="en-US" sz="1600" dirty="0">
              <a:solidFill>
                <a:schemeClr val="tx2"/>
              </a:solidFill>
            </a:endParaRPr>
          </a:p>
        </p:txBody>
      </p:sp>
      <p:pic>
        <p:nvPicPr>
          <p:cNvPr id="69" name="Picture 68">
            <a:extLst>
              <a:ext uri="{FF2B5EF4-FFF2-40B4-BE49-F238E27FC236}">
                <a16:creationId xmlns:a16="http://schemas.microsoft.com/office/drawing/2014/main" id="{49A47D42-EE06-417D-9852-60D13FEAA6A1}"/>
              </a:ext>
            </a:extLst>
          </p:cNvPr>
          <p:cNvPicPr>
            <a:picLocks noChangeAspect="1"/>
          </p:cNvPicPr>
          <p:nvPr/>
        </p:nvPicPr>
        <p:blipFill>
          <a:blip r:embed="rId3"/>
          <a:stretch>
            <a:fillRect/>
          </a:stretch>
        </p:blipFill>
        <p:spPr>
          <a:xfrm>
            <a:off x="8766369" y="252967"/>
            <a:ext cx="2862236" cy="1911973"/>
          </a:xfrm>
          <a:prstGeom prst="rect">
            <a:avLst/>
          </a:prstGeom>
        </p:spPr>
      </p:pic>
      <p:sp>
        <p:nvSpPr>
          <p:cNvPr id="72" name="TextBox 71">
            <a:extLst>
              <a:ext uri="{FF2B5EF4-FFF2-40B4-BE49-F238E27FC236}">
                <a16:creationId xmlns:a16="http://schemas.microsoft.com/office/drawing/2014/main" id="{A61C7D72-ADFE-4FD2-A451-D398BCEFBF0B}"/>
              </a:ext>
            </a:extLst>
          </p:cNvPr>
          <p:cNvSpPr txBox="1"/>
          <p:nvPr/>
        </p:nvSpPr>
        <p:spPr>
          <a:xfrm>
            <a:off x="8639069" y="1800489"/>
            <a:ext cx="3190682" cy="369332"/>
          </a:xfrm>
          <a:prstGeom prst="rect">
            <a:avLst/>
          </a:prstGeom>
          <a:solidFill>
            <a:schemeClr val="bg1"/>
          </a:solidFill>
        </p:spPr>
        <p:txBody>
          <a:bodyPr wrap="none" rtlCol="0">
            <a:spAutoFit/>
          </a:bodyPr>
          <a:lstStyle/>
          <a:p>
            <a:r>
              <a:rPr lang="en-US" dirty="0">
                <a:latin typeface="Trebuchet MS" panose="020B0603020202020204" pitchFamily="34" charset="0"/>
              </a:rPr>
              <a:t>Mt. Pinatubo before eruption</a:t>
            </a:r>
          </a:p>
        </p:txBody>
      </p:sp>
      <p:pic>
        <p:nvPicPr>
          <p:cNvPr id="76" name="Picture 75">
            <a:extLst>
              <a:ext uri="{FF2B5EF4-FFF2-40B4-BE49-F238E27FC236}">
                <a16:creationId xmlns:a16="http://schemas.microsoft.com/office/drawing/2014/main" id="{6DE9422E-582E-4013-A481-C2101DC3840A}"/>
              </a:ext>
            </a:extLst>
          </p:cNvPr>
          <p:cNvPicPr>
            <a:picLocks noChangeAspect="1"/>
          </p:cNvPicPr>
          <p:nvPr/>
        </p:nvPicPr>
        <p:blipFill>
          <a:blip r:embed="rId4"/>
          <a:stretch>
            <a:fillRect/>
          </a:stretch>
        </p:blipFill>
        <p:spPr>
          <a:xfrm>
            <a:off x="8767507" y="2330928"/>
            <a:ext cx="2862059" cy="1911973"/>
          </a:xfrm>
          <a:prstGeom prst="rect">
            <a:avLst/>
          </a:prstGeom>
        </p:spPr>
      </p:pic>
      <p:sp>
        <p:nvSpPr>
          <p:cNvPr id="77" name="TextBox 76">
            <a:extLst>
              <a:ext uri="{FF2B5EF4-FFF2-40B4-BE49-F238E27FC236}">
                <a16:creationId xmlns:a16="http://schemas.microsoft.com/office/drawing/2014/main" id="{571874A6-31E3-473E-9988-654DF9D897F9}"/>
              </a:ext>
            </a:extLst>
          </p:cNvPr>
          <p:cNvSpPr txBox="1"/>
          <p:nvPr/>
        </p:nvSpPr>
        <p:spPr>
          <a:xfrm>
            <a:off x="8554772" y="3876277"/>
            <a:ext cx="3363892" cy="369332"/>
          </a:xfrm>
          <a:prstGeom prst="rect">
            <a:avLst/>
          </a:prstGeom>
          <a:solidFill>
            <a:schemeClr val="bg1"/>
          </a:solidFill>
        </p:spPr>
        <p:txBody>
          <a:bodyPr wrap="square" rtlCol="0">
            <a:spAutoFit/>
          </a:bodyPr>
          <a:lstStyle/>
          <a:p>
            <a:r>
              <a:rPr lang="en-US" dirty="0">
                <a:latin typeface="Trebuchet MS" panose="020B0603020202020204" pitchFamily="34" charset="0"/>
              </a:rPr>
              <a:t>Large Eruption (June 12, 1991)</a:t>
            </a:r>
          </a:p>
        </p:txBody>
      </p:sp>
      <p:pic>
        <p:nvPicPr>
          <p:cNvPr id="128" name="Picture 127">
            <a:extLst>
              <a:ext uri="{FF2B5EF4-FFF2-40B4-BE49-F238E27FC236}">
                <a16:creationId xmlns:a16="http://schemas.microsoft.com/office/drawing/2014/main" id="{F8CCC5C6-C789-4564-960A-CE0E06BC705F}"/>
              </a:ext>
            </a:extLst>
          </p:cNvPr>
          <p:cNvPicPr>
            <a:picLocks noChangeAspect="1"/>
          </p:cNvPicPr>
          <p:nvPr/>
        </p:nvPicPr>
        <p:blipFill>
          <a:blip r:embed="rId5"/>
          <a:stretch>
            <a:fillRect/>
          </a:stretch>
        </p:blipFill>
        <p:spPr>
          <a:xfrm>
            <a:off x="8766369" y="4344505"/>
            <a:ext cx="2863197" cy="1971769"/>
          </a:xfrm>
          <a:prstGeom prst="rect">
            <a:avLst/>
          </a:prstGeom>
        </p:spPr>
      </p:pic>
      <p:sp>
        <p:nvSpPr>
          <p:cNvPr id="129" name="TextBox 128">
            <a:extLst>
              <a:ext uri="{FF2B5EF4-FFF2-40B4-BE49-F238E27FC236}">
                <a16:creationId xmlns:a16="http://schemas.microsoft.com/office/drawing/2014/main" id="{D17146B7-6405-4581-93FD-21EC8D40E50B}"/>
              </a:ext>
            </a:extLst>
          </p:cNvPr>
          <p:cNvSpPr txBox="1"/>
          <p:nvPr/>
        </p:nvSpPr>
        <p:spPr>
          <a:xfrm>
            <a:off x="8527967" y="6088825"/>
            <a:ext cx="3417503" cy="369332"/>
          </a:xfrm>
          <a:prstGeom prst="rect">
            <a:avLst/>
          </a:prstGeom>
          <a:solidFill>
            <a:schemeClr val="bg1"/>
          </a:solidFill>
        </p:spPr>
        <p:txBody>
          <a:bodyPr wrap="square" rtlCol="0">
            <a:spAutoFit/>
          </a:bodyPr>
          <a:lstStyle/>
          <a:p>
            <a:pPr algn="ctr"/>
            <a:r>
              <a:rPr lang="en-US" dirty="0">
                <a:latin typeface="Trebuchet MS" panose="020B0603020202020204" pitchFamily="34" charset="0"/>
              </a:rPr>
              <a:t>Main Eruption (June 15, 1991)</a:t>
            </a:r>
          </a:p>
        </p:txBody>
      </p:sp>
      <p:pic>
        <p:nvPicPr>
          <p:cNvPr id="130" name="Picture 129">
            <a:extLst>
              <a:ext uri="{FF2B5EF4-FFF2-40B4-BE49-F238E27FC236}">
                <a16:creationId xmlns:a16="http://schemas.microsoft.com/office/drawing/2014/main" id="{EA3DC2EF-613B-4356-AC61-CD105714D8A1}"/>
              </a:ext>
            </a:extLst>
          </p:cNvPr>
          <p:cNvPicPr>
            <a:picLocks noChangeAspect="1"/>
          </p:cNvPicPr>
          <p:nvPr/>
        </p:nvPicPr>
        <p:blipFill>
          <a:blip r:embed="rId6"/>
          <a:stretch>
            <a:fillRect/>
          </a:stretch>
        </p:blipFill>
        <p:spPr>
          <a:xfrm>
            <a:off x="464216" y="2164940"/>
            <a:ext cx="7503504" cy="2191468"/>
          </a:xfrm>
          <a:prstGeom prst="rect">
            <a:avLst/>
          </a:prstGeom>
        </p:spPr>
      </p:pic>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DCEA5B9C-5C01-4664-AA96-B039428056A6}"/>
                  </a:ext>
                </a:extLst>
              </p:cNvPr>
              <p:cNvSpPr txBox="1"/>
              <p:nvPr/>
            </p:nvSpPr>
            <p:spPr>
              <a:xfrm>
                <a:off x="240096" y="4528617"/>
                <a:ext cx="7999676" cy="1929540"/>
              </a:xfrm>
              <a:prstGeom prst="rect">
                <a:avLst/>
              </a:prstGeom>
              <a:noFill/>
            </p:spPr>
            <p:txBody>
              <a:bodyPr wrap="square">
                <a:spAutoFit/>
              </a:bodyPr>
              <a:lstStyle/>
              <a:p>
                <a:pPr marL="342900" indent="-342900">
                  <a:buClrTx/>
                  <a:buFont typeface="Arial" panose="020B0604020202020204" pitchFamily="34" charset="0"/>
                  <a:buChar char="•"/>
                </a:pPr>
                <a:r>
                  <a:rPr lang="en-US" dirty="0">
                    <a:solidFill>
                      <a:schemeClr val="accent6"/>
                    </a:solidFill>
                    <a:latin typeface="Trebuchet MS" panose="020B0603020202020204" pitchFamily="34" charset="0"/>
                  </a:rPr>
                  <a:t>June 15, 1991: largest eruption of the satellite era</a:t>
                </a:r>
              </a:p>
              <a:p>
                <a:pPr marL="342900" indent="-342900">
                  <a:buClrTx/>
                  <a:buFont typeface="Arial" panose="020B0604020202020204" pitchFamily="34" charset="0"/>
                  <a:buChar char="•"/>
                </a:pPr>
                <a:endParaRPr lang="en-US" sz="200" dirty="0">
                  <a:solidFill>
                    <a:schemeClr val="accent6"/>
                  </a:solidFill>
                  <a:latin typeface="Trebuchet MS" panose="020B0603020202020204" pitchFamily="34" charset="0"/>
                </a:endParaRPr>
              </a:p>
              <a:p>
                <a:pPr marL="800100" indent="-457200">
                  <a:buClrTx/>
                  <a:buFont typeface="Wingdings" panose="05000000000000000000" pitchFamily="2" charset="2"/>
                  <a:buChar char="Ø"/>
                </a:pPr>
                <a:r>
                  <a:rPr lang="en-US" dirty="0">
                    <a:solidFill>
                      <a:schemeClr val="accent6"/>
                    </a:solidFill>
                    <a:latin typeface="Trebuchet MS" panose="020B0603020202020204" pitchFamily="34" charset="0"/>
                  </a:rPr>
                  <a:t>Released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18-19 </a:t>
                </a:r>
                <a:r>
                  <a:rPr lang="en-US" dirty="0" err="1">
                    <a:solidFill>
                      <a:schemeClr val="accent6"/>
                    </a:solidFill>
                    <a:latin typeface="Trebuchet MS" panose="020B0603020202020204" pitchFamily="34" charset="0"/>
                  </a:rPr>
                  <a:t>Tg</a:t>
                </a:r>
                <a:r>
                  <a:rPr lang="en-US" dirty="0">
                    <a:solidFill>
                      <a:schemeClr val="accent6"/>
                    </a:solidFill>
                    <a:latin typeface="Trebuchet MS" panose="020B0603020202020204" pitchFamily="34" charset="0"/>
                  </a:rPr>
                  <a:t> SO</a:t>
                </a:r>
                <a:r>
                  <a:rPr lang="en-US" baseline="-25000" dirty="0">
                    <a:solidFill>
                      <a:schemeClr val="accent6"/>
                    </a:solidFill>
                    <a:latin typeface="Trebuchet MS" panose="020B0603020202020204" pitchFamily="34" charset="0"/>
                  </a:rPr>
                  <a:t>2 </a:t>
                </a:r>
                <a:r>
                  <a:rPr lang="en-US" dirty="0">
                    <a:solidFill>
                      <a:schemeClr val="accent6"/>
                    </a:solidFill>
                    <a:latin typeface="Trebuchet MS" panose="020B0603020202020204" pitchFamily="34" charset="0"/>
                  </a:rPr>
                  <a:t>gas (1 </a:t>
                </a:r>
                <a:r>
                  <a:rPr lang="en-US" dirty="0" err="1">
                    <a:solidFill>
                      <a:schemeClr val="accent6"/>
                    </a:solidFill>
                    <a:latin typeface="Trebuchet MS" panose="020B0603020202020204" pitchFamily="34" charset="0"/>
                  </a:rPr>
                  <a:t>Tg</a:t>
                </a:r>
                <a:r>
                  <a:rPr lang="en-US" dirty="0">
                    <a:solidFill>
                      <a:schemeClr val="accent6"/>
                    </a:solidFill>
                    <a:latin typeface="Trebuchet MS" panose="020B0603020202020204" pitchFamily="34" charset="0"/>
                  </a:rPr>
                  <a:t> = 1 Mt = 10</a:t>
                </a:r>
                <a:r>
                  <a:rPr lang="en-US" baseline="30000" dirty="0">
                    <a:solidFill>
                      <a:schemeClr val="accent6"/>
                    </a:solidFill>
                    <a:latin typeface="Trebuchet MS" panose="020B0603020202020204" pitchFamily="34" charset="0"/>
                  </a:rPr>
                  <a:t>12</a:t>
                </a:r>
                <a:r>
                  <a:rPr lang="en-US" dirty="0">
                    <a:solidFill>
                      <a:schemeClr val="accent6"/>
                    </a:solidFill>
                    <a:latin typeface="Trebuchet MS" panose="020B0603020202020204" pitchFamily="34" charset="0"/>
                  </a:rPr>
                  <a:t> g)</a:t>
                </a:r>
              </a:p>
              <a:p>
                <a:pPr marL="800100" indent="-457200">
                  <a:buClrTx/>
                  <a:buFont typeface="Wingdings" panose="05000000000000000000" pitchFamily="2" charset="2"/>
                  <a:buChar char="Ø"/>
                </a:pPr>
                <a:endParaRPr lang="en-US" sz="200" dirty="0">
                  <a:solidFill>
                    <a:schemeClr val="accent6"/>
                  </a:solidFill>
                  <a:latin typeface="Trebuchet MS" panose="020B0603020202020204" pitchFamily="34" charset="0"/>
                </a:endParaRPr>
              </a:p>
              <a:p>
                <a:pPr marL="800100" indent="-457200">
                  <a:buClrTx/>
                  <a:buFont typeface="Wingdings" panose="05000000000000000000" pitchFamily="2" charset="2"/>
                  <a:buChar char="Ø"/>
                </a:pPr>
                <a:r>
                  <a:rPr lang="en-US" dirty="0">
                    <a:solidFill>
                      <a:schemeClr val="accent6"/>
                    </a:solidFill>
                    <a:latin typeface="Trebuchet MS" panose="020B0603020202020204" pitchFamily="34" charset="0"/>
                  </a:rPr>
                  <a:t>“Fast” reactions and ice/ash fallout reduced the “climatically-relevant” SO</a:t>
                </a:r>
                <a:r>
                  <a:rPr lang="en-US" baseline="-25000" dirty="0">
                    <a:solidFill>
                      <a:schemeClr val="accent6"/>
                    </a:solidFill>
                    <a:latin typeface="Trebuchet MS" panose="020B0603020202020204" pitchFamily="34" charset="0"/>
                  </a:rPr>
                  <a:t>2</a:t>
                </a:r>
                <a:r>
                  <a:rPr lang="en-US" dirty="0">
                    <a:solidFill>
                      <a:schemeClr val="accent6"/>
                    </a:solidFill>
                    <a:latin typeface="Trebuchet MS" panose="020B0603020202020204" pitchFamily="34" charset="0"/>
                  </a:rPr>
                  <a:t> injection to 10 </a:t>
                </a:r>
                <a:r>
                  <a:rPr lang="en-US" dirty="0" err="1">
                    <a:solidFill>
                      <a:schemeClr val="accent6"/>
                    </a:solidFill>
                    <a:latin typeface="Trebuchet MS" panose="020B0603020202020204" pitchFamily="34" charset="0"/>
                  </a:rPr>
                  <a:t>Tg</a:t>
                </a:r>
                <a:r>
                  <a:rPr lang="en-US" dirty="0">
                    <a:solidFill>
                      <a:schemeClr val="accent6"/>
                    </a:solidFill>
                    <a:latin typeface="Trebuchet MS" panose="020B0603020202020204" pitchFamily="34" charset="0"/>
                  </a:rPr>
                  <a:t> SO</a:t>
                </a:r>
                <a:r>
                  <a:rPr lang="en-US" baseline="-25000" dirty="0">
                    <a:solidFill>
                      <a:schemeClr val="accent6"/>
                    </a:solidFill>
                    <a:latin typeface="Trebuchet MS" panose="020B0603020202020204" pitchFamily="34" charset="0"/>
                  </a:rPr>
                  <a:t>2</a:t>
                </a:r>
                <a:r>
                  <a:rPr lang="en-US" dirty="0">
                    <a:solidFill>
                      <a:schemeClr val="accent6"/>
                    </a:solidFill>
                    <a:latin typeface="Trebuchet MS" panose="020B0603020202020204" pitchFamily="34" charset="0"/>
                  </a:rPr>
                  <a:t> gas. </a:t>
                </a:r>
              </a:p>
              <a:p>
                <a:pPr marL="800100" indent="-457200">
                  <a:buClrTx/>
                  <a:buFont typeface="Wingdings" panose="05000000000000000000" pitchFamily="2" charset="2"/>
                  <a:buChar char="Ø"/>
                </a:pPr>
                <a:endParaRPr lang="en-US" sz="200" dirty="0">
                  <a:solidFill>
                    <a:schemeClr val="accent6"/>
                  </a:solidFill>
                  <a:latin typeface="Trebuchet MS" panose="020B0603020202020204" pitchFamily="34" charset="0"/>
                </a:endParaRPr>
              </a:p>
              <a:p>
                <a:pPr marL="800100" indent="-457200">
                  <a:buClrTx/>
                  <a:buFont typeface="Wingdings" panose="05000000000000000000" pitchFamily="2" charset="2"/>
                  <a:buChar char="Ø"/>
                </a:pPr>
                <a:endParaRPr lang="en-US" sz="2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SO</a:t>
                </a:r>
                <a:r>
                  <a:rPr lang="en-US" baseline="-25000" dirty="0">
                    <a:solidFill>
                      <a:schemeClr val="accent6"/>
                    </a:solidFill>
                    <a:latin typeface="Trebuchet MS" panose="020B0603020202020204" pitchFamily="34" charset="0"/>
                  </a:rPr>
                  <a:t>2</a:t>
                </a:r>
                <a:r>
                  <a:rPr lang="en-US" dirty="0">
                    <a:solidFill>
                      <a:schemeClr val="accent6"/>
                    </a:solidFill>
                    <a:latin typeface="Trebuchet MS" panose="020B0603020202020204" pitchFamily="34" charset="0"/>
                  </a:rPr>
                  <a:t> gas released by Mt. Pinatubo converted to H</a:t>
                </a:r>
                <a:r>
                  <a:rPr lang="en-US" baseline="-25000" dirty="0">
                    <a:solidFill>
                      <a:schemeClr val="accent6"/>
                    </a:solidFill>
                    <a:latin typeface="Trebuchet MS" panose="020B0603020202020204" pitchFamily="34" charset="0"/>
                  </a:rPr>
                  <a:t>2</a:t>
                </a:r>
                <a:r>
                  <a:rPr lang="en-US" dirty="0">
                    <a:solidFill>
                      <a:schemeClr val="accent6"/>
                    </a:solidFill>
                    <a:latin typeface="Trebuchet MS" panose="020B0603020202020204" pitchFamily="34" charset="0"/>
                  </a:rPr>
                  <a:t>SO</a:t>
                </a:r>
                <a:r>
                  <a:rPr lang="en-US" baseline="-25000" dirty="0">
                    <a:solidFill>
                      <a:schemeClr val="accent6"/>
                    </a:solidFill>
                    <a:latin typeface="Trebuchet MS" panose="020B0603020202020204" pitchFamily="34" charset="0"/>
                  </a:rPr>
                  <a:t>4</a:t>
                </a:r>
                <a:r>
                  <a:rPr lang="en-US" dirty="0">
                    <a:solidFill>
                      <a:schemeClr val="accent6"/>
                    </a:solidFill>
                    <a:latin typeface="Trebuchet MS" panose="020B0603020202020204" pitchFamily="34" charset="0"/>
                  </a:rPr>
                  <a:t>, H</a:t>
                </a:r>
                <a:r>
                  <a:rPr lang="en-US" baseline="-25000" dirty="0">
                    <a:solidFill>
                      <a:schemeClr val="accent6"/>
                    </a:solidFill>
                    <a:latin typeface="Trebuchet MS" panose="020B0603020202020204" pitchFamily="34" charset="0"/>
                  </a:rPr>
                  <a:t>2</a:t>
                </a:r>
                <a:r>
                  <a:rPr lang="en-US" dirty="0">
                    <a:solidFill>
                      <a:schemeClr val="accent6"/>
                    </a:solidFill>
                    <a:latin typeface="Trebuchet MS" panose="020B0603020202020204" pitchFamily="34" charset="0"/>
                  </a:rPr>
                  <a:t>O and aerosols</a:t>
                </a:r>
                <a:r>
                  <a:rPr lang="en-US" b="1" dirty="0">
                    <a:solidFill>
                      <a:schemeClr val="accent6"/>
                    </a:solidFill>
                    <a:latin typeface="Trebuchet MS" panose="020B0603020202020204" pitchFamily="34" charset="0"/>
                  </a:rPr>
                  <a:t> </a:t>
                </a:r>
                <a:r>
                  <a:rPr lang="en-US" dirty="0">
                    <a:solidFill>
                      <a:schemeClr val="accent6"/>
                    </a:solidFill>
                    <a:latin typeface="Trebuchet MS" panose="020B0603020202020204" pitchFamily="34" charset="0"/>
                  </a:rPr>
                  <a:t>via oxidation, nucleation and chemical reactions</a:t>
                </a:r>
              </a:p>
            </p:txBody>
          </p:sp>
        </mc:Choice>
        <mc:Fallback xmlns="">
          <p:sp>
            <p:nvSpPr>
              <p:cNvPr id="131" name="TextBox 130">
                <a:extLst>
                  <a:ext uri="{FF2B5EF4-FFF2-40B4-BE49-F238E27FC236}">
                    <a16:creationId xmlns:a16="http://schemas.microsoft.com/office/drawing/2014/main" id="{DCEA5B9C-5C01-4664-AA96-B039428056A6}"/>
                  </a:ext>
                </a:extLst>
              </p:cNvPr>
              <p:cNvSpPr txBox="1">
                <a:spLocks noRot="1" noChangeAspect="1" noMove="1" noResize="1" noEditPoints="1" noAdjustHandles="1" noChangeArrowheads="1" noChangeShapeType="1" noTextEdit="1"/>
              </p:cNvSpPr>
              <p:nvPr/>
            </p:nvSpPr>
            <p:spPr>
              <a:xfrm>
                <a:off x="240096" y="4528617"/>
                <a:ext cx="7999676" cy="1929540"/>
              </a:xfrm>
              <a:prstGeom prst="rect">
                <a:avLst/>
              </a:prstGeom>
              <a:blipFill>
                <a:blip r:embed="rId7"/>
                <a:stretch>
                  <a:fillRect l="-457" t="-2215" b="-1266"/>
                </a:stretch>
              </a:blipFill>
            </p:spPr>
            <p:txBody>
              <a:bodyPr/>
              <a:lstStyle/>
              <a:p>
                <a:r>
                  <a:rPr lang="en-US">
                    <a:noFill/>
                  </a:rPr>
                  <a:t> </a:t>
                </a:r>
              </a:p>
            </p:txBody>
          </p:sp>
        </mc:Fallback>
      </mc:AlternateContent>
      <p:sp>
        <p:nvSpPr>
          <p:cNvPr id="132" name="Rectangle 131">
            <a:extLst>
              <a:ext uri="{FF2B5EF4-FFF2-40B4-BE49-F238E27FC236}">
                <a16:creationId xmlns:a16="http://schemas.microsoft.com/office/drawing/2014/main" id="{07F1BF4B-D6BE-40BC-9846-AAB19429A6D5}"/>
              </a:ext>
            </a:extLst>
          </p:cNvPr>
          <p:cNvSpPr/>
          <p:nvPr/>
        </p:nvSpPr>
        <p:spPr>
          <a:xfrm>
            <a:off x="523130" y="1433456"/>
            <a:ext cx="7153248" cy="646331"/>
          </a:xfrm>
          <a:prstGeom prst="rect">
            <a:avLst/>
          </a:prstGeom>
          <a:solidFill>
            <a:schemeClr val="bg1"/>
          </a:solidFill>
          <a:ln w="28575">
            <a:solidFill>
              <a:srgbClr val="0070C0"/>
            </a:solidFill>
          </a:ln>
        </p:spPr>
        <p:txBody>
          <a:bodyPr wrap="square">
            <a:spAutoFit/>
          </a:bodyPr>
          <a:lstStyle/>
          <a:p>
            <a:pPr algn="ctr"/>
            <a:r>
              <a:rPr lang="en-US" dirty="0">
                <a:solidFill>
                  <a:schemeClr val="accent6"/>
                </a:solidFill>
                <a:latin typeface="Trebuchet MS" panose="020B0603020202020204" pitchFamily="34" charset="0"/>
                <a:ea typeface="Calibri" panose="020F0502020204030204" pitchFamily="34" charset="0"/>
                <a:cs typeface="Times New Roman" panose="02020603050405020304" pitchFamily="18" charset="0"/>
              </a:rPr>
              <a:t>CLDERA R&amp;D is be driven using an exemplar of </a:t>
            </a:r>
            <a:r>
              <a:rPr lang="en-US" b="1" dirty="0">
                <a:solidFill>
                  <a:srgbClr val="0070C0"/>
                </a:solidFill>
                <a:latin typeface="Trebuchet MS" panose="020B0603020202020204" pitchFamily="34" charset="0"/>
                <a:ea typeface="Calibri" panose="020F0502020204030204" pitchFamily="34" charset="0"/>
                <a:cs typeface="Times New Roman" panose="02020603050405020304" pitchFamily="18" charset="0"/>
              </a:rPr>
              <a:t>Stratospheric Aerosol Injection (SAI)</a:t>
            </a:r>
            <a:r>
              <a:rPr lang="en-US" dirty="0">
                <a:solidFill>
                  <a:schemeClr val="accent6"/>
                </a:solidFill>
                <a:latin typeface="Trebuchet MS" panose="020B0603020202020204" pitchFamily="34" charset="0"/>
                <a:ea typeface="Calibri" panose="020F0502020204030204" pitchFamily="34" charset="0"/>
                <a:cs typeface="Times New Roman" panose="02020603050405020304" pitchFamily="18" charset="0"/>
              </a:rPr>
              <a:t>: the 1991 eruption of Mt. Pinatubo.</a:t>
            </a:r>
            <a:endParaRPr lang="en-US" dirty="0">
              <a:solidFill>
                <a:schemeClr val="accent6"/>
              </a:solidFill>
              <a:latin typeface="Trebuchet MS" panose="020B0603020202020204" pitchFamily="34" charset="0"/>
            </a:endParaRPr>
          </a:p>
        </p:txBody>
      </p:sp>
      <p:sp>
        <p:nvSpPr>
          <p:cNvPr id="68" name="Content Placeholder 2">
            <a:extLst>
              <a:ext uri="{FF2B5EF4-FFF2-40B4-BE49-F238E27FC236}">
                <a16:creationId xmlns:a16="http://schemas.microsoft.com/office/drawing/2014/main" id="{4A9F5A41-61D4-4120-B2FF-DD8C9CDBD905}"/>
              </a:ext>
            </a:extLst>
          </p:cNvPr>
          <p:cNvSpPr>
            <a:spLocks noGrp="1"/>
          </p:cNvSpPr>
          <p:nvPr>
            <p:ph idx="1"/>
          </p:nvPr>
        </p:nvSpPr>
        <p:spPr>
          <a:xfrm>
            <a:off x="5085301" y="2225026"/>
            <a:ext cx="6866603" cy="5130841"/>
          </a:xfrm>
          <a:noFill/>
        </p:spPr>
        <p:txBody>
          <a:bodyPr>
            <a:normAutofit/>
          </a:bodyPr>
          <a:lstStyle/>
          <a:p>
            <a:r>
              <a:rPr lang="en-US" dirty="0">
                <a:solidFill>
                  <a:schemeClr val="bg1"/>
                </a:solidFill>
                <a:latin typeface="Trebuchet MS" panose="020B0603020202020204" pitchFamily="34" charset="0"/>
              </a:rPr>
              <a:t>Philippines: 15.08° N, 120.21° E</a:t>
            </a: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a:p>
            <a:endParaRPr lang="en-US" dirty="0">
              <a:solidFill>
                <a:schemeClr val="bg1"/>
              </a:solidFill>
              <a:latin typeface="Trebuchet MS" panose="020B0603020202020204" pitchFamily="34" charset="0"/>
            </a:endParaRPr>
          </a:p>
        </p:txBody>
      </p:sp>
      <p:sp>
        <p:nvSpPr>
          <p:cNvPr id="5" name="Slide Number Placeholder 4">
            <a:extLst>
              <a:ext uri="{FF2B5EF4-FFF2-40B4-BE49-F238E27FC236}">
                <a16:creationId xmlns:a16="http://schemas.microsoft.com/office/drawing/2014/main" id="{5CDBE4C6-8FEF-48E4-B10D-A2E73213809B}"/>
              </a:ext>
            </a:extLst>
          </p:cNvPr>
          <p:cNvSpPr>
            <a:spLocks noGrp="1"/>
          </p:cNvSpPr>
          <p:nvPr>
            <p:ph type="sldNum" sz="quarter" idx="4"/>
          </p:nvPr>
        </p:nvSpPr>
        <p:spPr/>
        <p:txBody>
          <a:bodyPr/>
          <a:lstStyle/>
          <a:p>
            <a:pPr algn="ctr"/>
            <a:fld id="{2E94512F-4FCD-4B8F-9303-F99597583EE2}" type="slidenum">
              <a:rPr lang="en-US" smtClean="0"/>
              <a:pPr algn="ctr"/>
              <a:t>13</a:t>
            </a:fld>
            <a:endParaRPr lang="en-US" dirty="0"/>
          </a:p>
        </p:txBody>
      </p:sp>
    </p:spTree>
    <p:extLst>
      <p:ext uri="{BB962C8B-B14F-4D97-AF65-F5344CB8AC3E}">
        <p14:creationId xmlns:p14="http://schemas.microsoft.com/office/powerpoint/2010/main" val="228136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5B831A-73AF-4138-A973-4939EEFED732}"/>
              </a:ext>
            </a:extLst>
          </p:cNvPr>
          <p:cNvPicPr>
            <a:picLocks noChangeAspect="1"/>
          </p:cNvPicPr>
          <p:nvPr/>
        </p:nvPicPr>
        <p:blipFill rotWithShape="1">
          <a:blip r:embed="rId3"/>
          <a:srcRect t="21255"/>
          <a:stretch/>
        </p:blipFill>
        <p:spPr>
          <a:xfrm>
            <a:off x="5426045" y="1730682"/>
            <a:ext cx="6400828" cy="3834630"/>
          </a:xfrm>
          <a:prstGeom prst="rect">
            <a:avLst/>
          </a:prstGeom>
          <a:ln w="12700">
            <a:solidFill>
              <a:schemeClr val="accent1"/>
            </a:solidFill>
          </a:ln>
        </p:spPr>
      </p:pic>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p:txBody>
          <a:bodyPr>
            <a:noAutofit/>
          </a:bodyPr>
          <a:lstStyle/>
          <a:p>
            <a:r>
              <a:rPr lang="en-US" dirty="0">
                <a:solidFill>
                  <a:schemeClr val="accent6"/>
                </a:solidFill>
                <a:latin typeface="Trebuchet MS" panose="020B0603020202020204" pitchFamily="34" charset="0"/>
              </a:rPr>
              <a:t>Mt. Pinatubo Eruption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Stratospheric Aerosol Injection (SAI)</a:t>
            </a:r>
          </a:p>
        </p:txBody>
      </p:sp>
      <p:sp>
        <p:nvSpPr>
          <p:cNvPr id="16" name="Rectangle 15">
            <a:extLst>
              <a:ext uri="{FF2B5EF4-FFF2-40B4-BE49-F238E27FC236}">
                <a16:creationId xmlns:a16="http://schemas.microsoft.com/office/drawing/2014/main" id="{38E61650-817D-4237-9B0A-D31223C6DB07}"/>
              </a:ext>
            </a:extLst>
          </p:cNvPr>
          <p:cNvSpPr/>
          <p:nvPr/>
        </p:nvSpPr>
        <p:spPr>
          <a:xfrm>
            <a:off x="9785930" y="5064830"/>
            <a:ext cx="2040943" cy="307777"/>
          </a:xfrm>
          <a:prstGeom prst="rect">
            <a:avLst/>
          </a:prstGeom>
        </p:spPr>
        <p:txBody>
          <a:bodyPr wrap="none">
            <a:spAutoFit/>
          </a:bodyPr>
          <a:lstStyle/>
          <a:p>
            <a:r>
              <a:rPr lang="en-US" sz="1400" dirty="0">
                <a:solidFill>
                  <a:schemeClr val="bg1"/>
                </a:solidFill>
                <a:latin typeface="Trebuchet MS" panose="020B0603020202020204" pitchFamily="34" charset="0"/>
              </a:rPr>
              <a:t>McCormick et al., 1995</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7D4133F-2B7E-40D3-995E-F6FD65E31F51}"/>
                  </a:ext>
                </a:extLst>
              </p:cNvPr>
              <p:cNvSpPr txBox="1"/>
              <p:nvPr/>
            </p:nvSpPr>
            <p:spPr>
              <a:xfrm>
                <a:off x="248711" y="1625186"/>
                <a:ext cx="5214366" cy="1875237"/>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sz="400" b="1" dirty="0">
                  <a:solidFill>
                    <a:srgbClr val="0070C0"/>
                  </a:solidFill>
                  <a:latin typeface="Trebuchet MS" panose="020B0603020202020204" pitchFamily="34" charset="0"/>
                </a:endParaRPr>
              </a:p>
              <a:p>
                <a:pPr marL="285750" indent="-285750" algn="l">
                  <a:buFont typeface="Arial" panose="020B0604020202020204" pitchFamily="34" charset="0"/>
                  <a:buChar char="•"/>
                </a:pPr>
                <a:endParaRPr lang="en-US" sz="400" b="1" dirty="0">
                  <a:solidFill>
                    <a:srgbClr val="0070C0"/>
                  </a:solidFill>
                  <a:latin typeface="Trebuchet MS" panose="020B0603020202020204" pitchFamily="34" charset="0"/>
                </a:endParaRPr>
              </a:p>
              <a:p>
                <a:pPr marL="285750" indent="-285750" algn="l">
                  <a:buFont typeface="Arial" panose="020B0604020202020204" pitchFamily="34" charset="0"/>
                  <a:buChar char="•"/>
                </a:pPr>
                <a:endParaRPr lang="en-US" sz="400" b="1" dirty="0">
                  <a:solidFill>
                    <a:srgbClr val="0070C0"/>
                  </a:solidFill>
                  <a:latin typeface="Trebuchet MS" panose="020B0603020202020204" pitchFamily="34" charset="0"/>
                </a:endParaRPr>
              </a:p>
              <a:p>
                <a:pPr algn="l"/>
                <a:r>
                  <a:rPr lang="en-US" b="1" dirty="0">
                    <a:solidFill>
                      <a:srgbClr val="0070C0"/>
                    </a:solidFill>
                    <a:latin typeface="Trebuchet MS" panose="020B0603020202020204" pitchFamily="34" charset="0"/>
                  </a:rPr>
                  <a:t>Effects of sulfate aerosols:</a:t>
                </a:r>
              </a:p>
              <a:p>
                <a:pPr marL="285750" indent="-285750" algn="l">
                  <a:buFont typeface="Arial" panose="020B0604020202020204" pitchFamily="34" charset="0"/>
                  <a:buChar char="•"/>
                </a:pPr>
                <a:endParaRPr lang="en-US" sz="400" dirty="0">
                  <a:latin typeface="Trebuchet MS" panose="020B0603020202020204" pitchFamily="34" charset="0"/>
                </a:endParaRPr>
              </a:p>
              <a:p>
                <a:pPr marL="285750" indent="-285750">
                  <a:buFont typeface="Arial" panose="020B0604020202020204" pitchFamily="34" charset="0"/>
                  <a:buChar char="•"/>
                </a:pPr>
                <a:r>
                  <a:rPr lang="en-US" b="1" dirty="0">
                    <a:solidFill>
                      <a:schemeClr val="accent6"/>
                    </a:solidFill>
                    <a:latin typeface="Trebuchet MS" panose="020B0603020202020204" pitchFamily="34" charset="0"/>
                  </a:rPr>
                  <a:t>Scatter incoming solar </a:t>
                </a:r>
                <a:r>
                  <a:rPr lang="en-US" dirty="0">
                    <a:solidFill>
                      <a:schemeClr val="accent6"/>
                    </a:solidFill>
                    <a:latin typeface="Trebuchet MS" panose="020B0603020202020204" pitchFamily="34" charset="0"/>
                  </a:rPr>
                  <a:t>(long-wave)  </a:t>
                </a:r>
                <a:r>
                  <a:rPr lang="en-US" b="1" dirty="0">
                    <a:solidFill>
                      <a:schemeClr val="accent6"/>
                    </a:solidFill>
                    <a:latin typeface="Trebuchet MS" panose="020B0603020202020204" pitchFamily="34" charset="0"/>
                  </a:rPr>
                  <a:t>radiation</a:t>
                </a:r>
                <a:r>
                  <a:rPr lang="en-US" dirty="0">
                    <a:solidFill>
                      <a:schemeClr val="accent6"/>
                    </a:solidFill>
                    <a:latin typeface="Trebuchet MS" panose="020B0603020202020204" pitchFamily="34" charset="0"/>
                  </a:rPr>
                  <a:t>: increases planetary albedo,      cools the climate system (less energy in)</a:t>
                </a:r>
              </a:p>
              <a:p>
                <a:pPr marL="1200150" lvl="2" indent="-285750">
                  <a:buFont typeface="Wingdings" panose="05000000000000000000" pitchFamily="2" charset="2"/>
                  <a:buChar char="v"/>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b="1" dirty="0">
                    <a:solidFill>
                      <a:schemeClr val="accent6"/>
                    </a:solidFill>
                    <a:latin typeface="Trebuchet MS" panose="020B0603020202020204" pitchFamily="34" charset="0"/>
                  </a:rPr>
                  <a:t>Absorb infrared</a:t>
                </a:r>
                <a:r>
                  <a:rPr lang="en-US" dirty="0">
                    <a:solidFill>
                      <a:schemeClr val="accent6"/>
                    </a:solidFill>
                    <a:latin typeface="Trebuchet MS" panose="020B0603020202020204" pitchFamily="34" charset="0"/>
                  </a:rPr>
                  <a:t> (short-wave) </a:t>
                </a:r>
                <a:r>
                  <a:rPr lang="en-US" b="1" dirty="0">
                    <a:solidFill>
                      <a:schemeClr val="accent6"/>
                    </a:solidFill>
                    <a:latin typeface="Trebuchet MS" panose="020B0603020202020204" pitchFamily="34" charset="0"/>
                  </a:rPr>
                  <a:t>radiation</a:t>
                </a:r>
                <a:r>
                  <a:rPr lang="en-US" dirty="0">
                    <a:solidFill>
                      <a:schemeClr val="accent6"/>
                    </a:solidFill>
                    <a:latin typeface="Trebuchet MS" panose="020B0603020202020204" pitchFamily="34" charset="0"/>
                  </a:rPr>
                  <a:t> emitted at surface: heats the stratosphere</a:t>
                </a:r>
              </a:p>
              <a:p>
                <a:pPr marL="742950" lvl="1" indent="-285750">
                  <a:buFont typeface="Wingdings" panose="05000000000000000000" pitchFamily="2" charset="2"/>
                  <a:buChar char="Ø"/>
                </a:pPr>
                <a:endParaRPr lang="en-US" sz="400" dirty="0">
                  <a:latin typeface="Trebuchet MS" panose="020B0603020202020204" pitchFamily="34" charset="0"/>
                </a:endParaRPr>
              </a:p>
              <a:p>
                <a:pPr marL="742950" lvl="1" indent="-285750">
                  <a:buFont typeface="Wingdings" panose="05000000000000000000" pitchFamily="2" charset="2"/>
                  <a:buChar char="Ø"/>
                </a:pPr>
                <a:endParaRPr lang="en-US" sz="400" dirty="0">
                  <a:latin typeface="Trebuchet MS" panose="020B0603020202020204" pitchFamily="34" charset="0"/>
                </a:endParaRPr>
              </a:p>
              <a:p>
                <a:pPr marL="742950" lvl="1" indent="-285750">
                  <a:buFont typeface="Wingdings" panose="05000000000000000000" pitchFamily="2" charset="2"/>
                  <a:buChar char="Ø"/>
                </a:pPr>
                <a:endParaRPr lang="en-US" sz="400" dirty="0">
                  <a:latin typeface="Trebuchet MS" panose="020B0603020202020204" pitchFamily="34" charset="0"/>
                </a:endParaRPr>
              </a:p>
              <a:p>
                <a:r>
                  <a:rPr lang="en-US" b="1" dirty="0">
                    <a:solidFill>
                      <a:srgbClr val="0070C0"/>
                    </a:solidFill>
                    <a:latin typeface="Trebuchet MS" panose="020B0603020202020204" pitchFamily="34" charset="0"/>
                  </a:rPr>
                  <a:t>Net results:</a:t>
                </a:r>
              </a:p>
              <a:p>
                <a:pPr marL="285750" indent="-285750">
                  <a:buFont typeface="Arial" panose="020B0604020202020204" pitchFamily="34" charset="0"/>
                  <a:buChar char="•"/>
                </a:pPr>
                <a:endParaRPr lang="en-US" sz="400" dirty="0">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0.4-0.6</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C </a:t>
                </a:r>
                <a:r>
                  <a:rPr lang="en-US" b="1" dirty="0">
                    <a:solidFill>
                      <a:schemeClr val="accent6"/>
                    </a:solidFill>
                    <a:latin typeface="Trebuchet MS" panose="020B0603020202020204" pitchFamily="34" charset="0"/>
                  </a:rPr>
                  <a:t>global cooling </a:t>
                </a:r>
                <a:r>
                  <a:rPr lang="en-US" dirty="0">
                    <a:solidFill>
                      <a:schemeClr val="accent6"/>
                    </a:solidFill>
                    <a:latin typeface="Trebuchet MS" panose="020B0603020202020204" pitchFamily="34" charset="0"/>
                  </a:rPr>
                  <a:t>that lasted through 1993.</a:t>
                </a:r>
              </a:p>
              <a:p>
                <a:pPr marL="171450" indent="-171450">
                  <a:buFont typeface="Arial" panose="020B0604020202020204" pitchFamily="34" charset="0"/>
                  <a:buChar char="•"/>
                </a:pPr>
                <a:r>
                  <a:rPr lang="en-US" sz="400" dirty="0">
                    <a:solidFill>
                      <a:schemeClr val="accent6"/>
                    </a:solidFill>
                    <a:latin typeface="Trebuchet MS" panose="020B0603020202020204" pitchFamily="34" charset="0"/>
                  </a:rPr>
                  <a:t>  </a:t>
                </a:r>
              </a:p>
              <a:p>
                <a:pPr marL="285750" indent="-285750">
                  <a:buFont typeface="Arial" panose="020B0604020202020204" pitchFamily="34" charset="0"/>
                  <a:buChar char="•"/>
                </a:pPr>
                <a:r>
                  <a:rPr lang="en-US" b="1" dirty="0">
                    <a:solidFill>
                      <a:schemeClr val="accent6"/>
                    </a:solidFill>
                    <a:latin typeface="Trebuchet MS" panose="020B0603020202020204" pitchFamily="34" charset="0"/>
                  </a:rPr>
                  <a:t>Warming of the stratosphere </a:t>
                </a:r>
                <a:r>
                  <a:rPr lang="en-US" dirty="0">
                    <a:solidFill>
                      <a:schemeClr val="accent6"/>
                    </a:solidFill>
                    <a:latin typeface="Trebuchet MS" panose="020B0603020202020204" pitchFamily="34" charset="0"/>
                  </a:rPr>
                  <a:t>up to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3</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C </a:t>
                </a:r>
              </a:p>
            </p:txBody>
          </p:sp>
        </mc:Choice>
        <mc:Fallback xmlns="">
          <p:sp>
            <p:nvSpPr>
              <p:cNvPr id="6" name="TextBox 5">
                <a:extLst>
                  <a:ext uri="{FF2B5EF4-FFF2-40B4-BE49-F238E27FC236}">
                    <a16:creationId xmlns:a16="http://schemas.microsoft.com/office/drawing/2014/main" id="{07D4133F-2B7E-40D3-995E-F6FD65E31F51}"/>
                  </a:ext>
                </a:extLst>
              </p:cNvPr>
              <p:cNvSpPr txBox="1">
                <a:spLocks noRot="1" noChangeAspect="1" noMove="1" noResize="1" noEditPoints="1" noAdjustHandles="1" noChangeArrowheads="1" noChangeShapeType="1" noTextEdit="1"/>
              </p:cNvSpPr>
              <p:nvPr/>
            </p:nvSpPr>
            <p:spPr>
              <a:xfrm>
                <a:off x="248711" y="1625186"/>
                <a:ext cx="5214366" cy="1875237"/>
              </a:xfrm>
              <a:prstGeom prst="rect">
                <a:avLst/>
              </a:prstGeom>
              <a:blipFill>
                <a:blip r:embed="rId4"/>
                <a:stretch>
                  <a:fillRect l="-1053" b="-8892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2F8F85B-8093-4C59-82E7-B7464C8548A6}"/>
              </a:ext>
            </a:extLst>
          </p:cNvPr>
          <p:cNvSpPr txBox="1"/>
          <p:nvPr/>
        </p:nvSpPr>
        <p:spPr>
          <a:xfrm>
            <a:off x="571500" y="5695950"/>
            <a:ext cx="11058525" cy="619125"/>
          </a:xfrm>
          <a:prstGeom prst="rect">
            <a:avLst/>
          </a:prstGeom>
        </p:spPr>
        <p:txBody>
          <a:bodyPr vert="horz" wrap="square" lIns="91440" tIns="45720" rIns="91440" bIns="45720" rtlCol="0">
            <a:noAutofit/>
          </a:bodyPr>
          <a:lstStyle/>
          <a:p>
            <a:pPr algn="l"/>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DDD4420-5F3C-417A-9DB5-64B8CC8406EF}"/>
                  </a:ext>
                </a:extLst>
              </p:cNvPr>
              <p:cNvSpPr txBox="1"/>
              <p:nvPr/>
            </p:nvSpPr>
            <p:spPr>
              <a:xfrm>
                <a:off x="248711" y="6005512"/>
                <a:ext cx="12315825" cy="661575"/>
              </a:xfrm>
              <a:prstGeom prst="rect">
                <a:avLst/>
              </a:prstGeom>
            </p:spPr>
            <p:txBody>
              <a:bodyPr vert="horz" wrap="square" lIns="91440" tIns="45720" rIns="91440" bIns="45720" rtlCol="0">
                <a:noAutofit/>
              </a:bodyPr>
              <a:lstStyle/>
              <a:p>
                <a:r>
                  <a:rPr lang="en-US" sz="2000" b="1" i="1" dirty="0">
                    <a:solidFill>
                      <a:srgbClr val="0070C0"/>
                    </a:solidFill>
                    <a:latin typeface="Trebuchet MS" panose="020B0603020202020204" pitchFamily="34" charset="0"/>
                  </a:rPr>
                  <a:t>Important nodes in pathway</a:t>
                </a:r>
                <a:r>
                  <a:rPr lang="en-US" sz="2000" i="1" dirty="0">
                    <a:solidFill>
                      <a:srgbClr val="0070C0"/>
                    </a:solidFill>
                    <a:latin typeface="Trebuchet MS" panose="020B0603020202020204" pitchFamily="34" charset="0"/>
                  </a:rPr>
                  <a:t>: SAI </a:t>
                </a:r>
                <a14:m>
                  <m:oMath xmlns:m="http://schemas.openxmlformats.org/officeDocument/2006/math">
                    <m:r>
                      <a:rPr lang="en-US" sz="2000" i="1" smtClean="0">
                        <a:solidFill>
                          <a:srgbClr val="0070C0"/>
                        </a:solidFill>
                        <a:latin typeface="Cambria Math" panose="02040503050406030204" pitchFamily="18" charset="0"/>
                        <a:ea typeface="Cambria Math" panose="02040503050406030204" pitchFamily="18" charset="0"/>
                      </a:rPr>
                      <m:t>→</m:t>
                    </m:r>
                  </m:oMath>
                </a14:m>
                <a:r>
                  <a:rPr lang="en-US" sz="2000" i="1" dirty="0">
                    <a:solidFill>
                      <a:srgbClr val="0070C0"/>
                    </a:solidFill>
                    <a:latin typeface="Trebuchet MS" panose="020B0603020202020204" pitchFamily="34" charset="0"/>
                  </a:rPr>
                  <a:t> secondary aerosols (sulfate) </a:t>
                </a:r>
                <a14:m>
                  <m:oMath xmlns:m="http://schemas.openxmlformats.org/officeDocument/2006/math">
                    <m:r>
                      <a:rPr lang="en-US" sz="2000" i="1">
                        <a:solidFill>
                          <a:srgbClr val="0070C0"/>
                        </a:solidFill>
                        <a:latin typeface="Cambria Math" panose="02040503050406030204" pitchFamily="18" charset="0"/>
                        <a:ea typeface="Cambria Math" panose="02040503050406030204" pitchFamily="18" charset="0"/>
                      </a:rPr>
                      <m:t>→</m:t>
                    </m:r>
                  </m:oMath>
                </a14:m>
                <a:r>
                  <a:rPr lang="en-US" sz="2000" i="1" dirty="0">
                    <a:solidFill>
                      <a:srgbClr val="0070C0"/>
                    </a:solidFill>
                    <a:latin typeface="Trebuchet MS" panose="020B0603020202020204" pitchFamily="34" charset="0"/>
                  </a:rPr>
                  <a:t> radiation effects </a:t>
                </a:r>
                <a14:m>
                  <m:oMath xmlns:m="http://schemas.openxmlformats.org/officeDocument/2006/math">
                    <m:r>
                      <a:rPr lang="en-US" sz="2000" i="1">
                        <a:solidFill>
                          <a:srgbClr val="0070C0"/>
                        </a:solidFill>
                        <a:latin typeface="Cambria Math" panose="02040503050406030204" pitchFamily="18" charset="0"/>
                        <a:ea typeface="Cambria Math" panose="02040503050406030204" pitchFamily="18" charset="0"/>
                      </a:rPr>
                      <m:t>→</m:t>
                    </m:r>
                  </m:oMath>
                </a14:m>
                <a:r>
                  <a:rPr lang="en-US" sz="2000" i="1" dirty="0">
                    <a:solidFill>
                      <a:srgbClr val="0070C0"/>
                    </a:solidFill>
                    <a:latin typeface="Trebuchet MS" panose="020B0603020202020204" pitchFamily="34" charset="0"/>
                  </a:rPr>
                  <a:t> temperature</a:t>
                </a:r>
              </a:p>
            </p:txBody>
          </p:sp>
        </mc:Choice>
        <mc:Fallback xmlns="">
          <p:sp>
            <p:nvSpPr>
              <p:cNvPr id="5" name="TextBox 4">
                <a:extLst>
                  <a:ext uri="{FF2B5EF4-FFF2-40B4-BE49-F238E27FC236}">
                    <a16:creationId xmlns:a16="http://schemas.microsoft.com/office/drawing/2014/main" id="{7DDD4420-5F3C-417A-9DB5-64B8CC8406EF}"/>
                  </a:ext>
                </a:extLst>
              </p:cNvPr>
              <p:cNvSpPr txBox="1">
                <a:spLocks noRot="1" noChangeAspect="1" noMove="1" noResize="1" noEditPoints="1" noAdjustHandles="1" noChangeArrowheads="1" noChangeShapeType="1" noTextEdit="1"/>
              </p:cNvSpPr>
              <p:nvPr/>
            </p:nvSpPr>
            <p:spPr>
              <a:xfrm>
                <a:off x="248711" y="6005512"/>
                <a:ext cx="12315825" cy="661575"/>
              </a:xfrm>
              <a:prstGeom prst="rect">
                <a:avLst/>
              </a:prstGeom>
              <a:blipFill>
                <a:blip r:embed="rId5"/>
                <a:stretch>
                  <a:fillRect l="-545" t="-550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E5C1AD7-5200-4603-B92B-5600CE50BB17}"/>
              </a:ext>
            </a:extLst>
          </p:cNvPr>
          <p:cNvSpPr txBox="1"/>
          <p:nvPr/>
        </p:nvSpPr>
        <p:spPr>
          <a:xfrm>
            <a:off x="6406624" y="1313016"/>
            <a:ext cx="5214366" cy="481494"/>
          </a:xfrm>
          <a:prstGeom prst="rect">
            <a:avLst/>
          </a:prstGeom>
        </p:spPr>
        <p:txBody>
          <a:bodyPr vert="horz" wrap="square" lIns="91440" tIns="45720" rIns="91440" bIns="45720" rtlCol="0">
            <a:noAutofit/>
          </a:bodyPr>
          <a:lstStyle/>
          <a:p>
            <a:pPr algn="l"/>
            <a:r>
              <a:rPr lang="en-US" b="1" dirty="0">
                <a:solidFill>
                  <a:schemeClr val="accent6"/>
                </a:solidFill>
                <a:latin typeface="Trebuchet MS" panose="020B0603020202020204" pitchFamily="34" charset="0"/>
              </a:rPr>
              <a:t>Schematic of Immediate Effects post SAI</a:t>
            </a:r>
          </a:p>
        </p:txBody>
      </p:sp>
      <p:sp>
        <p:nvSpPr>
          <p:cNvPr id="9" name="Slide Number Placeholder 8">
            <a:extLst>
              <a:ext uri="{FF2B5EF4-FFF2-40B4-BE49-F238E27FC236}">
                <a16:creationId xmlns:a16="http://schemas.microsoft.com/office/drawing/2014/main" id="{2C3A268F-F717-4622-A4F5-5B0D0783F790}"/>
              </a:ext>
            </a:extLst>
          </p:cNvPr>
          <p:cNvSpPr>
            <a:spLocks noGrp="1"/>
          </p:cNvSpPr>
          <p:nvPr>
            <p:ph type="sldNum" sz="quarter" idx="4"/>
          </p:nvPr>
        </p:nvSpPr>
        <p:spPr/>
        <p:txBody>
          <a:bodyPr/>
          <a:lstStyle/>
          <a:p>
            <a:pPr algn="ctr"/>
            <a:fld id="{2E94512F-4FCD-4B8F-9303-F99597583EE2}" type="slidenum">
              <a:rPr lang="en-US" smtClean="0"/>
              <a:pPr algn="ctr"/>
              <a:t>14</a:t>
            </a:fld>
            <a:endParaRPr lang="en-US" dirty="0"/>
          </a:p>
        </p:txBody>
      </p:sp>
    </p:spTree>
    <p:extLst>
      <p:ext uri="{BB962C8B-B14F-4D97-AF65-F5344CB8AC3E}">
        <p14:creationId xmlns:p14="http://schemas.microsoft.com/office/powerpoint/2010/main" val="121753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5A3E451-9F44-4E76-9D5E-465F8CE52992}"/>
              </a:ext>
            </a:extLst>
          </p:cNvPr>
          <p:cNvSpPr/>
          <p:nvPr/>
        </p:nvSpPr>
        <p:spPr>
          <a:xfrm>
            <a:off x="19580" y="5696888"/>
            <a:ext cx="11966131" cy="6710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DF6ED3-AA70-4253-AFB5-ECA0FF042A92}"/>
              </a:ext>
            </a:extLst>
          </p:cNvPr>
          <p:cNvSpPr/>
          <p:nvPr/>
        </p:nvSpPr>
        <p:spPr>
          <a:xfrm>
            <a:off x="19580" y="4288535"/>
            <a:ext cx="11953437" cy="135255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1F4C2BB-D04E-4A35-B311-389FF0BF6B3C}"/>
              </a:ext>
            </a:extLst>
          </p:cNvPr>
          <p:cNvSpPr/>
          <p:nvPr/>
        </p:nvSpPr>
        <p:spPr>
          <a:xfrm>
            <a:off x="918095" y="4284492"/>
            <a:ext cx="3429000" cy="2086269"/>
          </a:xfrm>
          <a:prstGeom prst="rect">
            <a:avLst/>
          </a:prstGeom>
          <a:noFill/>
          <a:ln w="34925">
            <a:solidFill>
              <a:schemeClr val="accent6"/>
            </a:solidFill>
            <a:prstDash val="solid"/>
            <a:extLst>
              <a:ext uri="{C807C97D-BFC1-408E-A445-0C87EB9F89A2}">
                <ask:lineSketchStyleProps xmlns:ask="http://schemas.microsoft.com/office/drawing/2018/sketchyshapes" sd="1219033472">
                  <a:custGeom>
                    <a:avLst/>
                    <a:gdLst>
                      <a:gd name="connsiteX0" fmla="*/ 0 w 1916738"/>
                      <a:gd name="connsiteY0" fmla="*/ 0 h 4231834"/>
                      <a:gd name="connsiteX1" fmla="*/ 460017 w 1916738"/>
                      <a:gd name="connsiteY1" fmla="*/ 0 h 4231834"/>
                      <a:gd name="connsiteX2" fmla="*/ 881699 w 1916738"/>
                      <a:gd name="connsiteY2" fmla="*/ 0 h 4231834"/>
                      <a:gd name="connsiteX3" fmla="*/ 1399219 w 1916738"/>
                      <a:gd name="connsiteY3" fmla="*/ 0 h 4231834"/>
                      <a:gd name="connsiteX4" fmla="*/ 1916738 w 1916738"/>
                      <a:gd name="connsiteY4" fmla="*/ 0 h 4231834"/>
                      <a:gd name="connsiteX5" fmla="*/ 1916738 w 1916738"/>
                      <a:gd name="connsiteY5" fmla="*/ 486661 h 4231834"/>
                      <a:gd name="connsiteX6" fmla="*/ 1916738 w 1916738"/>
                      <a:gd name="connsiteY6" fmla="*/ 931003 h 4231834"/>
                      <a:gd name="connsiteX7" fmla="*/ 1916738 w 1916738"/>
                      <a:gd name="connsiteY7" fmla="*/ 1459983 h 4231834"/>
                      <a:gd name="connsiteX8" fmla="*/ 1916738 w 1916738"/>
                      <a:gd name="connsiteY8" fmla="*/ 1988962 h 4231834"/>
                      <a:gd name="connsiteX9" fmla="*/ 1916738 w 1916738"/>
                      <a:gd name="connsiteY9" fmla="*/ 2433305 h 4231834"/>
                      <a:gd name="connsiteX10" fmla="*/ 1916738 w 1916738"/>
                      <a:gd name="connsiteY10" fmla="*/ 2877647 h 4231834"/>
                      <a:gd name="connsiteX11" fmla="*/ 1916738 w 1916738"/>
                      <a:gd name="connsiteY11" fmla="*/ 3406626 h 4231834"/>
                      <a:gd name="connsiteX12" fmla="*/ 1916738 w 1916738"/>
                      <a:gd name="connsiteY12" fmla="*/ 4231834 h 4231834"/>
                      <a:gd name="connsiteX13" fmla="*/ 1495056 w 1916738"/>
                      <a:gd name="connsiteY13" fmla="*/ 4231834 h 4231834"/>
                      <a:gd name="connsiteX14" fmla="*/ 977536 w 1916738"/>
                      <a:gd name="connsiteY14" fmla="*/ 4231834 h 4231834"/>
                      <a:gd name="connsiteX15" fmla="*/ 536687 w 1916738"/>
                      <a:gd name="connsiteY15" fmla="*/ 4231834 h 4231834"/>
                      <a:gd name="connsiteX16" fmla="*/ 0 w 1916738"/>
                      <a:gd name="connsiteY16" fmla="*/ 4231834 h 4231834"/>
                      <a:gd name="connsiteX17" fmla="*/ 0 w 1916738"/>
                      <a:gd name="connsiteY17" fmla="*/ 3618218 h 4231834"/>
                      <a:gd name="connsiteX18" fmla="*/ 0 w 1916738"/>
                      <a:gd name="connsiteY18" fmla="*/ 3216194 h 4231834"/>
                      <a:gd name="connsiteX19" fmla="*/ 0 w 1916738"/>
                      <a:gd name="connsiteY19" fmla="*/ 2771851 h 4231834"/>
                      <a:gd name="connsiteX20" fmla="*/ 0 w 1916738"/>
                      <a:gd name="connsiteY20" fmla="*/ 2327509 h 4231834"/>
                      <a:gd name="connsiteX21" fmla="*/ 0 w 1916738"/>
                      <a:gd name="connsiteY21" fmla="*/ 1840848 h 4231834"/>
                      <a:gd name="connsiteX22" fmla="*/ 0 w 1916738"/>
                      <a:gd name="connsiteY22" fmla="*/ 1227232 h 4231834"/>
                      <a:gd name="connsiteX23" fmla="*/ 0 w 1916738"/>
                      <a:gd name="connsiteY23" fmla="*/ 698253 h 4231834"/>
                      <a:gd name="connsiteX24" fmla="*/ 0 w 1916738"/>
                      <a:gd name="connsiteY24" fmla="*/ 0 h 423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6738" h="4231834" extrusionOk="0">
                        <a:moveTo>
                          <a:pt x="0" y="0"/>
                        </a:moveTo>
                        <a:cubicBezTo>
                          <a:pt x="127498" y="-48667"/>
                          <a:pt x="316492" y="7753"/>
                          <a:pt x="460017" y="0"/>
                        </a:cubicBezTo>
                        <a:cubicBezTo>
                          <a:pt x="603542" y="-7753"/>
                          <a:pt x="689710" y="1378"/>
                          <a:pt x="881699" y="0"/>
                        </a:cubicBezTo>
                        <a:cubicBezTo>
                          <a:pt x="1073688" y="-1378"/>
                          <a:pt x="1177096" y="8520"/>
                          <a:pt x="1399219" y="0"/>
                        </a:cubicBezTo>
                        <a:cubicBezTo>
                          <a:pt x="1621342" y="-8520"/>
                          <a:pt x="1682275" y="8221"/>
                          <a:pt x="1916738" y="0"/>
                        </a:cubicBezTo>
                        <a:cubicBezTo>
                          <a:pt x="1919286" y="209749"/>
                          <a:pt x="1909299" y="263055"/>
                          <a:pt x="1916738" y="486661"/>
                        </a:cubicBezTo>
                        <a:cubicBezTo>
                          <a:pt x="1924177" y="710267"/>
                          <a:pt x="1907974" y="778479"/>
                          <a:pt x="1916738" y="931003"/>
                        </a:cubicBezTo>
                        <a:cubicBezTo>
                          <a:pt x="1925502" y="1083527"/>
                          <a:pt x="1879487" y="1228137"/>
                          <a:pt x="1916738" y="1459983"/>
                        </a:cubicBezTo>
                        <a:cubicBezTo>
                          <a:pt x="1953989" y="1691829"/>
                          <a:pt x="1878489" y="1794644"/>
                          <a:pt x="1916738" y="1988962"/>
                        </a:cubicBezTo>
                        <a:cubicBezTo>
                          <a:pt x="1954987" y="2183280"/>
                          <a:pt x="1876170" y="2220286"/>
                          <a:pt x="1916738" y="2433305"/>
                        </a:cubicBezTo>
                        <a:cubicBezTo>
                          <a:pt x="1957306" y="2646324"/>
                          <a:pt x="1863469" y="2773473"/>
                          <a:pt x="1916738" y="2877647"/>
                        </a:cubicBezTo>
                        <a:cubicBezTo>
                          <a:pt x="1970007" y="2981821"/>
                          <a:pt x="1875457" y="3238598"/>
                          <a:pt x="1916738" y="3406626"/>
                        </a:cubicBezTo>
                        <a:cubicBezTo>
                          <a:pt x="1958019" y="3574654"/>
                          <a:pt x="1891416" y="3987172"/>
                          <a:pt x="1916738" y="4231834"/>
                        </a:cubicBezTo>
                        <a:cubicBezTo>
                          <a:pt x="1811108" y="4259921"/>
                          <a:pt x="1619973" y="4225775"/>
                          <a:pt x="1495056" y="4231834"/>
                        </a:cubicBezTo>
                        <a:cubicBezTo>
                          <a:pt x="1370139" y="4237893"/>
                          <a:pt x="1110476" y="4173617"/>
                          <a:pt x="977536" y="4231834"/>
                        </a:cubicBezTo>
                        <a:cubicBezTo>
                          <a:pt x="844596" y="4290051"/>
                          <a:pt x="691913" y="4187770"/>
                          <a:pt x="536687" y="4231834"/>
                        </a:cubicBezTo>
                        <a:cubicBezTo>
                          <a:pt x="381461" y="4275898"/>
                          <a:pt x="202562" y="4172200"/>
                          <a:pt x="0" y="4231834"/>
                        </a:cubicBezTo>
                        <a:cubicBezTo>
                          <a:pt x="-33180" y="3938993"/>
                          <a:pt x="18324" y="3867104"/>
                          <a:pt x="0" y="3618218"/>
                        </a:cubicBezTo>
                        <a:cubicBezTo>
                          <a:pt x="-18324" y="3369332"/>
                          <a:pt x="4343" y="3404575"/>
                          <a:pt x="0" y="3216194"/>
                        </a:cubicBezTo>
                        <a:cubicBezTo>
                          <a:pt x="-4343" y="3027813"/>
                          <a:pt x="36056" y="2940564"/>
                          <a:pt x="0" y="2771851"/>
                        </a:cubicBezTo>
                        <a:cubicBezTo>
                          <a:pt x="-36056" y="2603138"/>
                          <a:pt x="17455" y="2524933"/>
                          <a:pt x="0" y="2327509"/>
                        </a:cubicBezTo>
                        <a:cubicBezTo>
                          <a:pt x="-17455" y="2130085"/>
                          <a:pt x="54414" y="1941044"/>
                          <a:pt x="0" y="1840848"/>
                        </a:cubicBezTo>
                        <a:cubicBezTo>
                          <a:pt x="-54414" y="1740652"/>
                          <a:pt x="59760" y="1407561"/>
                          <a:pt x="0" y="1227232"/>
                        </a:cubicBezTo>
                        <a:cubicBezTo>
                          <a:pt x="-59760" y="1046903"/>
                          <a:pt x="61898" y="873061"/>
                          <a:pt x="0" y="698253"/>
                        </a:cubicBezTo>
                        <a:cubicBezTo>
                          <a:pt x="-61898" y="523445"/>
                          <a:pt x="63178" y="167877"/>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accent2">
                    <a:lumMod val="75000"/>
                  </a:schemeClr>
                </a:solidFill>
                <a:latin typeface="+mj-lt"/>
              </a:rPr>
              <a:t>        </a:t>
            </a:r>
          </a:p>
        </p:txBody>
      </p:sp>
      <p:sp>
        <p:nvSpPr>
          <p:cNvPr id="7" name="TextBox 6">
            <a:extLst>
              <a:ext uri="{FF2B5EF4-FFF2-40B4-BE49-F238E27FC236}">
                <a16:creationId xmlns:a16="http://schemas.microsoft.com/office/drawing/2014/main" id="{11E4766C-307B-436A-B386-0102389635E3}"/>
              </a:ext>
            </a:extLst>
          </p:cNvPr>
          <p:cNvSpPr txBox="1"/>
          <p:nvPr/>
        </p:nvSpPr>
        <p:spPr>
          <a:xfrm rot="16200000">
            <a:off x="-227790" y="4780144"/>
            <a:ext cx="1241245" cy="369332"/>
          </a:xfrm>
          <a:prstGeom prst="rect">
            <a:avLst/>
          </a:prstGeom>
          <a:noFill/>
        </p:spPr>
        <p:txBody>
          <a:bodyPr wrap="square" rtlCol="0" anchor="t">
            <a:spAutoFit/>
          </a:bodyPr>
          <a:lstStyle/>
          <a:p>
            <a:pPr algn="ctr"/>
            <a:r>
              <a:rPr lang="en-US" b="1" cap="small" dirty="0">
                <a:latin typeface="Trebuchet MS" panose="020B0603020202020204" pitchFamily="34" charset="0"/>
              </a:rPr>
              <a:t>Mechanism</a:t>
            </a:r>
          </a:p>
        </p:txBody>
      </p:sp>
      <p:sp>
        <p:nvSpPr>
          <p:cNvPr id="8" name="TextBox 7">
            <a:extLst>
              <a:ext uri="{FF2B5EF4-FFF2-40B4-BE49-F238E27FC236}">
                <a16:creationId xmlns:a16="http://schemas.microsoft.com/office/drawing/2014/main" id="{50876D82-E1B5-4538-B770-C1745713A350}"/>
              </a:ext>
            </a:extLst>
          </p:cNvPr>
          <p:cNvSpPr txBox="1"/>
          <p:nvPr/>
        </p:nvSpPr>
        <p:spPr>
          <a:xfrm>
            <a:off x="855652" y="3949298"/>
            <a:ext cx="3429000" cy="369332"/>
          </a:xfrm>
          <a:prstGeom prst="rect">
            <a:avLst/>
          </a:prstGeom>
          <a:noFill/>
        </p:spPr>
        <p:txBody>
          <a:bodyPr wrap="square" rtlCol="0">
            <a:spAutoFit/>
          </a:bodyPr>
          <a:lstStyle/>
          <a:p>
            <a:pPr algn="ctr">
              <a:defRPr/>
            </a:pPr>
            <a:r>
              <a:rPr lang="en-US" b="1" dirty="0">
                <a:solidFill>
                  <a:schemeClr val="accent2">
                    <a:lumMod val="50000"/>
                  </a:schemeClr>
                </a:solidFill>
                <a:latin typeface="Trebuchet MS" panose="020B0603020202020204" pitchFamily="34" charset="0"/>
                <a:ea typeface="Open Sans" panose="020B0606030504020204" pitchFamily="34" charset="0"/>
                <a:cs typeface="Open Sans" panose="020B0606030504020204" pitchFamily="34" charset="0"/>
              </a:rPr>
              <a:t>Stratosphere </a:t>
            </a:r>
            <a:endParaRPr lang="id-ID" sz="1200" dirty="0">
              <a:solidFill>
                <a:schemeClr val="accent2">
                  <a:lumMod val="50000"/>
                </a:schemeClr>
              </a:solidFill>
              <a:latin typeface="Trebuchet MS" panose="020B0603020202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9489789F-CAE3-4054-BB28-56261C305118}"/>
              </a:ext>
            </a:extLst>
          </p:cNvPr>
          <p:cNvGrpSpPr/>
          <p:nvPr/>
        </p:nvGrpSpPr>
        <p:grpSpPr>
          <a:xfrm>
            <a:off x="4531435" y="3938130"/>
            <a:ext cx="3834706" cy="2421371"/>
            <a:chOff x="4755664" y="1506592"/>
            <a:chExt cx="3633660" cy="2401139"/>
          </a:xfrm>
        </p:grpSpPr>
        <p:sp>
          <p:nvSpPr>
            <p:cNvPr id="12" name="TextBox 11">
              <a:extLst>
                <a:ext uri="{FF2B5EF4-FFF2-40B4-BE49-F238E27FC236}">
                  <a16:creationId xmlns:a16="http://schemas.microsoft.com/office/drawing/2014/main" id="{43484411-3386-4D0B-B028-8879C7E111D8}"/>
                </a:ext>
              </a:extLst>
            </p:cNvPr>
            <p:cNvSpPr txBox="1"/>
            <p:nvPr/>
          </p:nvSpPr>
          <p:spPr>
            <a:xfrm>
              <a:off x="4755664" y="1506592"/>
              <a:ext cx="3631774" cy="366246"/>
            </a:xfrm>
            <a:prstGeom prst="rect">
              <a:avLst/>
            </a:prstGeom>
            <a:noFill/>
          </p:spPr>
          <p:txBody>
            <a:bodyPr wrap="square" rtlCol="0">
              <a:spAutoFit/>
            </a:bodyPr>
            <a:lstStyle/>
            <a:p>
              <a:pPr algn="ctr">
                <a:defRPr/>
              </a:pPr>
              <a:r>
                <a:rPr lang="en-US" b="1" dirty="0">
                  <a:solidFill>
                    <a:schemeClr val="accent2">
                      <a:lumMod val="50000"/>
                    </a:schemeClr>
                  </a:solidFill>
                  <a:latin typeface="Trebuchet MS" panose="020B0603020202020204" pitchFamily="34" charset="0"/>
                  <a:ea typeface="Open Sans" panose="020B0606030504020204" pitchFamily="34" charset="0"/>
                  <a:cs typeface="Open Sans" panose="020B0606030504020204" pitchFamily="34" charset="0"/>
                </a:rPr>
                <a:t>Troposphere</a:t>
              </a:r>
              <a:endParaRPr lang="id-ID" sz="1200" dirty="0">
                <a:solidFill>
                  <a:schemeClr val="accent2">
                    <a:lumMod val="50000"/>
                  </a:schemeClr>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34FB6D09-54FB-46C3-905F-8A1DD788C414}"/>
                </a:ext>
              </a:extLst>
            </p:cNvPr>
            <p:cNvSpPr/>
            <p:nvPr/>
          </p:nvSpPr>
          <p:spPr>
            <a:xfrm>
              <a:off x="4775375" y="1850060"/>
              <a:ext cx="3613949" cy="2057671"/>
            </a:xfrm>
            <a:prstGeom prst="rect">
              <a:avLst/>
            </a:prstGeom>
            <a:noFill/>
            <a:ln w="34925">
              <a:solidFill>
                <a:schemeClr val="accent6"/>
              </a:solidFill>
              <a:prstDash val="solid"/>
              <a:extLst>
                <a:ext uri="{C807C97D-BFC1-408E-A445-0C87EB9F89A2}">
                  <ask:lineSketchStyleProps xmlns:ask="http://schemas.microsoft.com/office/drawing/2018/sketchyshapes" sd="1219033472">
                    <a:custGeom>
                      <a:avLst/>
                      <a:gdLst>
                        <a:gd name="connsiteX0" fmla="*/ 0 w 1916738"/>
                        <a:gd name="connsiteY0" fmla="*/ 0 h 4231834"/>
                        <a:gd name="connsiteX1" fmla="*/ 460017 w 1916738"/>
                        <a:gd name="connsiteY1" fmla="*/ 0 h 4231834"/>
                        <a:gd name="connsiteX2" fmla="*/ 881699 w 1916738"/>
                        <a:gd name="connsiteY2" fmla="*/ 0 h 4231834"/>
                        <a:gd name="connsiteX3" fmla="*/ 1399219 w 1916738"/>
                        <a:gd name="connsiteY3" fmla="*/ 0 h 4231834"/>
                        <a:gd name="connsiteX4" fmla="*/ 1916738 w 1916738"/>
                        <a:gd name="connsiteY4" fmla="*/ 0 h 4231834"/>
                        <a:gd name="connsiteX5" fmla="*/ 1916738 w 1916738"/>
                        <a:gd name="connsiteY5" fmla="*/ 486661 h 4231834"/>
                        <a:gd name="connsiteX6" fmla="*/ 1916738 w 1916738"/>
                        <a:gd name="connsiteY6" fmla="*/ 931003 h 4231834"/>
                        <a:gd name="connsiteX7" fmla="*/ 1916738 w 1916738"/>
                        <a:gd name="connsiteY7" fmla="*/ 1459983 h 4231834"/>
                        <a:gd name="connsiteX8" fmla="*/ 1916738 w 1916738"/>
                        <a:gd name="connsiteY8" fmla="*/ 1988962 h 4231834"/>
                        <a:gd name="connsiteX9" fmla="*/ 1916738 w 1916738"/>
                        <a:gd name="connsiteY9" fmla="*/ 2433305 h 4231834"/>
                        <a:gd name="connsiteX10" fmla="*/ 1916738 w 1916738"/>
                        <a:gd name="connsiteY10" fmla="*/ 2877647 h 4231834"/>
                        <a:gd name="connsiteX11" fmla="*/ 1916738 w 1916738"/>
                        <a:gd name="connsiteY11" fmla="*/ 3406626 h 4231834"/>
                        <a:gd name="connsiteX12" fmla="*/ 1916738 w 1916738"/>
                        <a:gd name="connsiteY12" fmla="*/ 4231834 h 4231834"/>
                        <a:gd name="connsiteX13" fmla="*/ 1495056 w 1916738"/>
                        <a:gd name="connsiteY13" fmla="*/ 4231834 h 4231834"/>
                        <a:gd name="connsiteX14" fmla="*/ 977536 w 1916738"/>
                        <a:gd name="connsiteY14" fmla="*/ 4231834 h 4231834"/>
                        <a:gd name="connsiteX15" fmla="*/ 536687 w 1916738"/>
                        <a:gd name="connsiteY15" fmla="*/ 4231834 h 4231834"/>
                        <a:gd name="connsiteX16" fmla="*/ 0 w 1916738"/>
                        <a:gd name="connsiteY16" fmla="*/ 4231834 h 4231834"/>
                        <a:gd name="connsiteX17" fmla="*/ 0 w 1916738"/>
                        <a:gd name="connsiteY17" fmla="*/ 3618218 h 4231834"/>
                        <a:gd name="connsiteX18" fmla="*/ 0 w 1916738"/>
                        <a:gd name="connsiteY18" fmla="*/ 3216194 h 4231834"/>
                        <a:gd name="connsiteX19" fmla="*/ 0 w 1916738"/>
                        <a:gd name="connsiteY19" fmla="*/ 2771851 h 4231834"/>
                        <a:gd name="connsiteX20" fmla="*/ 0 w 1916738"/>
                        <a:gd name="connsiteY20" fmla="*/ 2327509 h 4231834"/>
                        <a:gd name="connsiteX21" fmla="*/ 0 w 1916738"/>
                        <a:gd name="connsiteY21" fmla="*/ 1840848 h 4231834"/>
                        <a:gd name="connsiteX22" fmla="*/ 0 w 1916738"/>
                        <a:gd name="connsiteY22" fmla="*/ 1227232 h 4231834"/>
                        <a:gd name="connsiteX23" fmla="*/ 0 w 1916738"/>
                        <a:gd name="connsiteY23" fmla="*/ 698253 h 4231834"/>
                        <a:gd name="connsiteX24" fmla="*/ 0 w 1916738"/>
                        <a:gd name="connsiteY24" fmla="*/ 0 h 423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6738" h="4231834" extrusionOk="0">
                          <a:moveTo>
                            <a:pt x="0" y="0"/>
                          </a:moveTo>
                          <a:cubicBezTo>
                            <a:pt x="127498" y="-48667"/>
                            <a:pt x="316492" y="7753"/>
                            <a:pt x="460017" y="0"/>
                          </a:cubicBezTo>
                          <a:cubicBezTo>
                            <a:pt x="603542" y="-7753"/>
                            <a:pt x="689710" y="1378"/>
                            <a:pt x="881699" y="0"/>
                          </a:cubicBezTo>
                          <a:cubicBezTo>
                            <a:pt x="1073688" y="-1378"/>
                            <a:pt x="1177096" y="8520"/>
                            <a:pt x="1399219" y="0"/>
                          </a:cubicBezTo>
                          <a:cubicBezTo>
                            <a:pt x="1621342" y="-8520"/>
                            <a:pt x="1682275" y="8221"/>
                            <a:pt x="1916738" y="0"/>
                          </a:cubicBezTo>
                          <a:cubicBezTo>
                            <a:pt x="1919286" y="209749"/>
                            <a:pt x="1909299" y="263055"/>
                            <a:pt x="1916738" y="486661"/>
                          </a:cubicBezTo>
                          <a:cubicBezTo>
                            <a:pt x="1924177" y="710267"/>
                            <a:pt x="1907974" y="778479"/>
                            <a:pt x="1916738" y="931003"/>
                          </a:cubicBezTo>
                          <a:cubicBezTo>
                            <a:pt x="1925502" y="1083527"/>
                            <a:pt x="1879487" y="1228137"/>
                            <a:pt x="1916738" y="1459983"/>
                          </a:cubicBezTo>
                          <a:cubicBezTo>
                            <a:pt x="1953989" y="1691829"/>
                            <a:pt x="1878489" y="1794644"/>
                            <a:pt x="1916738" y="1988962"/>
                          </a:cubicBezTo>
                          <a:cubicBezTo>
                            <a:pt x="1954987" y="2183280"/>
                            <a:pt x="1876170" y="2220286"/>
                            <a:pt x="1916738" y="2433305"/>
                          </a:cubicBezTo>
                          <a:cubicBezTo>
                            <a:pt x="1957306" y="2646324"/>
                            <a:pt x="1863469" y="2773473"/>
                            <a:pt x="1916738" y="2877647"/>
                          </a:cubicBezTo>
                          <a:cubicBezTo>
                            <a:pt x="1970007" y="2981821"/>
                            <a:pt x="1875457" y="3238598"/>
                            <a:pt x="1916738" y="3406626"/>
                          </a:cubicBezTo>
                          <a:cubicBezTo>
                            <a:pt x="1958019" y="3574654"/>
                            <a:pt x="1891416" y="3987172"/>
                            <a:pt x="1916738" y="4231834"/>
                          </a:cubicBezTo>
                          <a:cubicBezTo>
                            <a:pt x="1811108" y="4259921"/>
                            <a:pt x="1619973" y="4225775"/>
                            <a:pt x="1495056" y="4231834"/>
                          </a:cubicBezTo>
                          <a:cubicBezTo>
                            <a:pt x="1370139" y="4237893"/>
                            <a:pt x="1110476" y="4173617"/>
                            <a:pt x="977536" y="4231834"/>
                          </a:cubicBezTo>
                          <a:cubicBezTo>
                            <a:pt x="844596" y="4290051"/>
                            <a:pt x="691913" y="4187770"/>
                            <a:pt x="536687" y="4231834"/>
                          </a:cubicBezTo>
                          <a:cubicBezTo>
                            <a:pt x="381461" y="4275898"/>
                            <a:pt x="202562" y="4172200"/>
                            <a:pt x="0" y="4231834"/>
                          </a:cubicBezTo>
                          <a:cubicBezTo>
                            <a:pt x="-33180" y="3938993"/>
                            <a:pt x="18324" y="3867104"/>
                            <a:pt x="0" y="3618218"/>
                          </a:cubicBezTo>
                          <a:cubicBezTo>
                            <a:pt x="-18324" y="3369332"/>
                            <a:pt x="4343" y="3404575"/>
                            <a:pt x="0" y="3216194"/>
                          </a:cubicBezTo>
                          <a:cubicBezTo>
                            <a:pt x="-4343" y="3027813"/>
                            <a:pt x="36056" y="2940564"/>
                            <a:pt x="0" y="2771851"/>
                          </a:cubicBezTo>
                          <a:cubicBezTo>
                            <a:pt x="-36056" y="2603138"/>
                            <a:pt x="17455" y="2524933"/>
                            <a:pt x="0" y="2327509"/>
                          </a:cubicBezTo>
                          <a:cubicBezTo>
                            <a:pt x="-17455" y="2130085"/>
                            <a:pt x="54414" y="1941044"/>
                            <a:pt x="0" y="1840848"/>
                          </a:cubicBezTo>
                          <a:cubicBezTo>
                            <a:pt x="-54414" y="1740652"/>
                            <a:pt x="59760" y="1407561"/>
                            <a:pt x="0" y="1227232"/>
                          </a:cubicBezTo>
                          <a:cubicBezTo>
                            <a:pt x="-59760" y="1046903"/>
                            <a:pt x="61898" y="873061"/>
                            <a:pt x="0" y="698253"/>
                          </a:cubicBezTo>
                          <a:cubicBezTo>
                            <a:pt x="-61898" y="523445"/>
                            <a:pt x="63178" y="167877"/>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accent2">
                      <a:lumMod val="75000"/>
                    </a:schemeClr>
                  </a:solidFill>
                  <a:latin typeface="+mj-lt"/>
                </a:rPr>
                <a:t>        </a:t>
              </a:r>
            </a:p>
          </p:txBody>
        </p:sp>
      </p:grpSp>
      <p:grpSp>
        <p:nvGrpSpPr>
          <p:cNvPr id="14" name="Group 13">
            <a:extLst>
              <a:ext uri="{FF2B5EF4-FFF2-40B4-BE49-F238E27FC236}">
                <a16:creationId xmlns:a16="http://schemas.microsoft.com/office/drawing/2014/main" id="{27322E82-9C19-4037-B56C-C76D42AC21B5}"/>
              </a:ext>
            </a:extLst>
          </p:cNvPr>
          <p:cNvGrpSpPr/>
          <p:nvPr/>
        </p:nvGrpSpPr>
        <p:grpSpPr>
          <a:xfrm>
            <a:off x="8475567" y="3672110"/>
            <a:ext cx="3510144" cy="2698652"/>
            <a:chOff x="1771437" y="1311116"/>
            <a:chExt cx="3510144" cy="2907150"/>
          </a:xfrm>
        </p:grpSpPr>
        <p:sp>
          <p:nvSpPr>
            <p:cNvPr id="17" name="TextBox 16">
              <a:extLst>
                <a:ext uri="{FF2B5EF4-FFF2-40B4-BE49-F238E27FC236}">
                  <a16:creationId xmlns:a16="http://schemas.microsoft.com/office/drawing/2014/main" id="{5C6B6A1D-C5B9-4C49-BC79-4050D158C052}"/>
                </a:ext>
              </a:extLst>
            </p:cNvPr>
            <p:cNvSpPr txBox="1"/>
            <p:nvPr/>
          </p:nvSpPr>
          <p:spPr>
            <a:xfrm>
              <a:off x="1771437" y="1311116"/>
              <a:ext cx="3429000" cy="696267"/>
            </a:xfrm>
            <a:prstGeom prst="rect">
              <a:avLst/>
            </a:prstGeom>
            <a:noFill/>
          </p:spPr>
          <p:txBody>
            <a:bodyPr wrap="square" rtlCol="0">
              <a:spAutoFit/>
            </a:bodyPr>
            <a:lstStyle/>
            <a:p>
              <a:pPr algn="ctr">
                <a:defRPr/>
              </a:pPr>
              <a:r>
                <a:rPr lang="en-US" b="1" dirty="0">
                  <a:solidFill>
                    <a:schemeClr val="accent2">
                      <a:lumMod val="50000"/>
                    </a:schemeClr>
                  </a:solidFill>
                  <a:latin typeface="Trebuchet MS" panose="020B0603020202020204" pitchFamily="34" charset="0"/>
                  <a:ea typeface="Open Sans" panose="020B0606030504020204" pitchFamily="34" charset="0"/>
                  <a:cs typeface="Open Sans" panose="020B0606030504020204" pitchFamily="34" charset="0"/>
                </a:rPr>
                <a:t>Northern Hemisphere (NH) Winter Warming </a:t>
              </a:r>
              <a:endParaRPr lang="id-ID" sz="1200" dirty="0">
                <a:solidFill>
                  <a:schemeClr val="accent2">
                    <a:lumMod val="50000"/>
                  </a:schemeClr>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6368A1DB-3E40-447E-AAC5-04AC77F40EE5}"/>
                </a:ext>
              </a:extLst>
            </p:cNvPr>
            <p:cNvSpPr/>
            <p:nvPr/>
          </p:nvSpPr>
          <p:spPr>
            <a:xfrm>
              <a:off x="1852581" y="1970811"/>
              <a:ext cx="3429000" cy="2247455"/>
            </a:xfrm>
            <a:prstGeom prst="rect">
              <a:avLst/>
            </a:prstGeom>
            <a:noFill/>
            <a:ln w="34925">
              <a:solidFill>
                <a:schemeClr val="accent6"/>
              </a:solidFill>
              <a:prstDash val="solid"/>
              <a:extLst>
                <a:ext uri="{C807C97D-BFC1-408E-A445-0C87EB9F89A2}">
                  <ask:lineSketchStyleProps xmlns:ask="http://schemas.microsoft.com/office/drawing/2018/sketchyshapes" sd="1219033472">
                    <a:custGeom>
                      <a:avLst/>
                      <a:gdLst>
                        <a:gd name="connsiteX0" fmla="*/ 0 w 1916738"/>
                        <a:gd name="connsiteY0" fmla="*/ 0 h 4231834"/>
                        <a:gd name="connsiteX1" fmla="*/ 460017 w 1916738"/>
                        <a:gd name="connsiteY1" fmla="*/ 0 h 4231834"/>
                        <a:gd name="connsiteX2" fmla="*/ 881699 w 1916738"/>
                        <a:gd name="connsiteY2" fmla="*/ 0 h 4231834"/>
                        <a:gd name="connsiteX3" fmla="*/ 1399219 w 1916738"/>
                        <a:gd name="connsiteY3" fmla="*/ 0 h 4231834"/>
                        <a:gd name="connsiteX4" fmla="*/ 1916738 w 1916738"/>
                        <a:gd name="connsiteY4" fmla="*/ 0 h 4231834"/>
                        <a:gd name="connsiteX5" fmla="*/ 1916738 w 1916738"/>
                        <a:gd name="connsiteY5" fmla="*/ 486661 h 4231834"/>
                        <a:gd name="connsiteX6" fmla="*/ 1916738 w 1916738"/>
                        <a:gd name="connsiteY6" fmla="*/ 931003 h 4231834"/>
                        <a:gd name="connsiteX7" fmla="*/ 1916738 w 1916738"/>
                        <a:gd name="connsiteY7" fmla="*/ 1459983 h 4231834"/>
                        <a:gd name="connsiteX8" fmla="*/ 1916738 w 1916738"/>
                        <a:gd name="connsiteY8" fmla="*/ 1988962 h 4231834"/>
                        <a:gd name="connsiteX9" fmla="*/ 1916738 w 1916738"/>
                        <a:gd name="connsiteY9" fmla="*/ 2433305 h 4231834"/>
                        <a:gd name="connsiteX10" fmla="*/ 1916738 w 1916738"/>
                        <a:gd name="connsiteY10" fmla="*/ 2877647 h 4231834"/>
                        <a:gd name="connsiteX11" fmla="*/ 1916738 w 1916738"/>
                        <a:gd name="connsiteY11" fmla="*/ 3406626 h 4231834"/>
                        <a:gd name="connsiteX12" fmla="*/ 1916738 w 1916738"/>
                        <a:gd name="connsiteY12" fmla="*/ 4231834 h 4231834"/>
                        <a:gd name="connsiteX13" fmla="*/ 1495056 w 1916738"/>
                        <a:gd name="connsiteY13" fmla="*/ 4231834 h 4231834"/>
                        <a:gd name="connsiteX14" fmla="*/ 977536 w 1916738"/>
                        <a:gd name="connsiteY14" fmla="*/ 4231834 h 4231834"/>
                        <a:gd name="connsiteX15" fmla="*/ 536687 w 1916738"/>
                        <a:gd name="connsiteY15" fmla="*/ 4231834 h 4231834"/>
                        <a:gd name="connsiteX16" fmla="*/ 0 w 1916738"/>
                        <a:gd name="connsiteY16" fmla="*/ 4231834 h 4231834"/>
                        <a:gd name="connsiteX17" fmla="*/ 0 w 1916738"/>
                        <a:gd name="connsiteY17" fmla="*/ 3618218 h 4231834"/>
                        <a:gd name="connsiteX18" fmla="*/ 0 w 1916738"/>
                        <a:gd name="connsiteY18" fmla="*/ 3216194 h 4231834"/>
                        <a:gd name="connsiteX19" fmla="*/ 0 w 1916738"/>
                        <a:gd name="connsiteY19" fmla="*/ 2771851 h 4231834"/>
                        <a:gd name="connsiteX20" fmla="*/ 0 w 1916738"/>
                        <a:gd name="connsiteY20" fmla="*/ 2327509 h 4231834"/>
                        <a:gd name="connsiteX21" fmla="*/ 0 w 1916738"/>
                        <a:gd name="connsiteY21" fmla="*/ 1840848 h 4231834"/>
                        <a:gd name="connsiteX22" fmla="*/ 0 w 1916738"/>
                        <a:gd name="connsiteY22" fmla="*/ 1227232 h 4231834"/>
                        <a:gd name="connsiteX23" fmla="*/ 0 w 1916738"/>
                        <a:gd name="connsiteY23" fmla="*/ 698253 h 4231834"/>
                        <a:gd name="connsiteX24" fmla="*/ 0 w 1916738"/>
                        <a:gd name="connsiteY24" fmla="*/ 0 h 423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6738" h="4231834" extrusionOk="0">
                          <a:moveTo>
                            <a:pt x="0" y="0"/>
                          </a:moveTo>
                          <a:cubicBezTo>
                            <a:pt x="127498" y="-48667"/>
                            <a:pt x="316492" y="7753"/>
                            <a:pt x="460017" y="0"/>
                          </a:cubicBezTo>
                          <a:cubicBezTo>
                            <a:pt x="603542" y="-7753"/>
                            <a:pt x="689710" y="1378"/>
                            <a:pt x="881699" y="0"/>
                          </a:cubicBezTo>
                          <a:cubicBezTo>
                            <a:pt x="1073688" y="-1378"/>
                            <a:pt x="1177096" y="8520"/>
                            <a:pt x="1399219" y="0"/>
                          </a:cubicBezTo>
                          <a:cubicBezTo>
                            <a:pt x="1621342" y="-8520"/>
                            <a:pt x="1682275" y="8221"/>
                            <a:pt x="1916738" y="0"/>
                          </a:cubicBezTo>
                          <a:cubicBezTo>
                            <a:pt x="1919286" y="209749"/>
                            <a:pt x="1909299" y="263055"/>
                            <a:pt x="1916738" y="486661"/>
                          </a:cubicBezTo>
                          <a:cubicBezTo>
                            <a:pt x="1924177" y="710267"/>
                            <a:pt x="1907974" y="778479"/>
                            <a:pt x="1916738" y="931003"/>
                          </a:cubicBezTo>
                          <a:cubicBezTo>
                            <a:pt x="1925502" y="1083527"/>
                            <a:pt x="1879487" y="1228137"/>
                            <a:pt x="1916738" y="1459983"/>
                          </a:cubicBezTo>
                          <a:cubicBezTo>
                            <a:pt x="1953989" y="1691829"/>
                            <a:pt x="1878489" y="1794644"/>
                            <a:pt x="1916738" y="1988962"/>
                          </a:cubicBezTo>
                          <a:cubicBezTo>
                            <a:pt x="1954987" y="2183280"/>
                            <a:pt x="1876170" y="2220286"/>
                            <a:pt x="1916738" y="2433305"/>
                          </a:cubicBezTo>
                          <a:cubicBezTo>
                            <a:pt x="1957306" y="2646324"/>
                            <a:pt x="1863469" y="2773473"/>
                            <a:pt x="1916738" y="2877647"/>
                          </a:cubicBezTo>
                          <a:cubicBezTo>
                            <a:pt x="1970007" y="2981821"/>
                            <a:pt x="1875457" y="3238598"/>
                            <a:pt x="1916738" y="3406626"/>
                          </a:cubicBezTo>
                          <a:cubicBezTo>
                            <a:pt x="1958019" y="3574654"/>
                            <a:pt x="1891416" y="3987172"/>
                            <a:pt x="1916738" y="4231834"/>
                          </a:cubicBezTo>
                          <a:cubicBezTo>
                            <a:pt x="1811108" y="4259921"/>
                            <a:pt x="1619973" y="4225775"/>
                            <a:pt x="1495056" y="4231834"/>
                          </a:cubicBezTo>
                          <a:cubicBezTo>
                            <a:pt x="1370139" y="4237893"/>
                            <a:pt x="1110476" y="4173617"/>
                            <a:pt x="977536" y="4231834"/>
                          </a:cubicBezTo>
                          <a:cubicBezTo>
                            <a:pt x="844596" y="4290051"/>
                            <a:pt x="691913" y="4187770"/>
                            <a:pt x="536687" y="4231834"/>
                          </a:cubicBezTo>
                          <a:cubicBezTo>
                            <a:pt x="381461" y="4275898"/>
                            <a:pt x="202562" y="4172200"/>
                            <a:pt x="0" y="4231834"/>
                          </a:cubicBezTo>
                          <a:cubicBezTo>
                            <a:pt x="-33180" y="3938993"/>
                            <a:pt x="18324" y="3867104"/>
                            <a:pt x="0" y="3618218"/>
                          </a:cubicBezTo>
                          <a:cubicBezTo>
                            <a:pt x="-18324" y="3369332"/>
                            <a:pt x="4343" y="3404575"/>
                            <a:pt x="0" y="3216194"/>
                          </a:cubicBezTo>
                          <a:cubicBezTo>
                            <a:pt x="-4343" y="3027813"/>
                            <a:pt x="36056" y="2940564"/>
                            <a:pt x="0" y="2771851"/>
                          </a:cubicBezTo>
                          <a:cubicBezTo>
                            <a:pt x="-36056" y="2603138"/>
                            <a:pt x="17455" y="2524933"/>
                            <a:pt x="0" y="2327509"/>
                          </a:cubicBezTo>
                          <a:cubicBezTo>
                            <a:pt x="-17455" y="2130085"/>
                            <a:pt x="54414" y="1941044"/>
                            <a:pt x="0" y="1840848"/>
                          </a:cubicBezTo>
                          <a:cubicBezTo>
                            <a:pt x="-54414" y="1740652"/>
                            <a:pt x="59760" y="1407561"/>
                            <a:pt x="0" y="1227232"/>
                          </a:cubicBezTo>
                          <a:cubicBezTo>
                            <a:pt x="-59760" y="1046903"/>
                            <a:pt x="61898" y="873061"/>
                            <a:pt x="0" y="698253"/>
                          </a:cubicBezTo>
                          <a:cubicBezTo>
                            <a:pt x="-61898" y="523445"/>
                            <a:pt x="63178" y="167877"/>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solidFill>
                    <a:schemeClr val="accent2">
                      <a:lumMod val="75000"/>
                    </a:schemeClr>
                  </a:solidFill>
                  <a:latin typeface="+mj-lt"/>
                </a:rPr>
                <a:t>        </a:t>
              </a:r>
            </a:p>
          </p:txBody>
        </p:sp>
      </p:grpSp>
      <p:sp>
        <p:nvSpPr>
          <p:cNvPr id="22" name="TextBox 21">
            <a:extLst>
              <a:ext uri="{FF2B5EF4-FFF2-40B4-BE49-F238E27FC236}">
                <a16:creationId xmlns:a16="http://schemas.microsoft.com/office/drawing/2014/main" id="{1CA8EA9F-33E9-45CA-95F3-D3DC3B42CBF7}"/>
              </a:ext>
            </a:extLst>
          </p:cNvPr>
          <p:cNvSpPr txBox="1"/>
          <p:nvPr/>
        </p:nvSpPr>
        <p:spPr>
          <a:xfrm rot="16200000">
            <a:off x="-28376" y="5829746"/>
            <a:ext cx="835074" cy="369332"/>
          </a:xfrm>
          <a:prstGeom prst="rect">
            <a:avLst/>
          </a:prstGeom>
          <a:noFill/>
        </p:spPr>
        <p:txBody>
          <a:bodyPr wrap="square" rtlCol="0" anchor="t">
            <a:spAutoFit/>
          </a:bodyPr>
          <a:lstStyle/>
          <a:p>
            <a:pPr algn="ctr"/>
            <a:r>
              <a:rPr lang="en-US" b="1" cap="small" dirty="0">
                <a:latin typeface="Trebuchet MS" panose="020B0603020202020204" pitchFamily="34" charset="0"/>
              </a:rPr>
              <a:t>Impact</a:t>
            </a:r>
          </a:p>
        </p:txBody>
      </p:sp>
      <p:sp>
        <p:nvSpPr>
          <p:cNvPr id="23" name="Content Placeholder 3">
            <a:extLst>
              <a:ext uri="{FF2B5EF4-FFF2-40B4-BE49-F238E27FC236}">
                <a16:creationId xmlns:a16="http://schemas.microsoft.com/office/drawing/2014/main" id="{A0E83F41-2E90-4DD0-A220-E1848943F269}"/>
              </a:ext>
            </a:extLst>
          </p:cNvPr>
          <p:cNvSpPr txBox="1">
            <a:spLocks/>
          </p:cNvSpPr>
          <p:nvPr/>
        </p:nvSpPr>
        <p:spPr>
          <a:xfrm>
            <a:off x="943158" y="4347436"/>
            <a:ext cx="3403937" cy="85734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Clr>
                <a:schemeClr val="accent6"/>
              </a:buClr>
              <a:buFont typeface="Arial" panose="020B0604020202020204" pitchFamily="34" charset="0"/>
              <a:buChar char="•"/>
            </a:pPr>
            <a:r>
              <a:rPr lang="en-US" sz="1500" dirty="0">
                <a:latin typeface="Trebuchet MS" panose="020B0603020202020204" pitchFamily="34" charset="0"/>
              </a:rPr>
              <a:t>Absorption of terrestrial longwave (LW) and incident solar near-IR  radiation by sulfate aerosols</a:t>
            </a:r>
            <a:endParaRPr lang="en-US" sz="1600" dirty="0">
              <a:latin typeface="Trebuchet MS" panose="020B0603020202020204" pitchFamily="34" charset="0"/>
            </a:endParaRPr>
          </a:p>
        </p:txBody>
      </p:sp>
      <p:sp>
        <p:nvSpPr>
          <p:cNvPr id="24" name="Content Placeholder 3">
            <a:extLst>
              <a:ext uri="{FF2B5EF4-FFF2-40B4-BE49-F238E27FC236}">
                <a16:creationId xmlns:a16="http://schemas.microsoft.com/office/drawing/2014/main" id="{C7F19DBE-9A47-4683-909A-6BB50AF99258}"/>
              </a:ext>
            </a:extLst>
          </p:cNvPr>
          <p:cNvSpPr txBox="1">
            <a:spLocks/>
          </p:cNvSpPr>
          <p:nvPr/>
        </p:nvSpPr>
        <p:spPr>
          <a:xfrm>
            <a:off x="4592810" y="4335861"/>
            <a:ext cx="3771341" cy="86892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spcBef>
                <a:spcPts val="0"/>
              </a:spcBef>
              <a:buClr>
                <a:schemeClr val="accent6"/>
              </a:buClr>
              <a:buFont typeface="Arial" panose="020B0604020202020204" pitchFamily="34" charset="0"/>
              <a:buChar char="•"/>
            </a:pPr>
            <a:r>
              <a:rPr lang="en-US" sz="1500" dirty="0">
                <a:solidFill>
                  <a:schemeClr val="accent6"/>
                </a:solidFill>
                <a:latin typeface="Trebuchet MS" panose="020B0603020202020204" pitchFamily="34" charset="0"/>
              </a:rPr>
              <a:t>Reduction in solar radiation at surface   due to scattering by sulfate aerosols</a:t>
            </a:r>
          </a:p>
          <a:p>
            <a:pPr marL="114300" indent="-114300">
              <a:lnSpc>
                <a:spcPct val="100000"/>
              </a:lnSpc>
              <a:spcBef>
                <a:spcPts val="0"/>
              </a:spcBef>
              <a:buClr>
                <a:schemeClr val="accent6"/>
              </a:buClr>
              <a:buFont typeface="Arial" panose="020B0604020202020204" pitchFamily="34" charset="0"/>
              <a:buChar char="•"/>
            </a:pPr>
            <a:r>
              <a:rPr lang="en-US" sz="1500" dirty="0">
                <a:solidFill>
                  <a:schemeClr val="accent6"/>
                </a:solidFill>
                <a:latin typeface="Trebuchet MS" panose="020B0603020202020204" pitchFamily="34" charset="0"/>
              </a:rPr>
              <a:t>Water vapor feedback [</a:t>
            </a:r>
            <a:r>
              <a:rPr lang="en-US" sz="1500" dirty="0" err="1">
                <a:solidFill>
                  <a:schemeClr val="accent6"/>
                </a:solidFill>
                <a:latin typeface="Trebuchet MS" panose="020B0603020202020204" pitchFamily="34" charset="0"/>
              </a:rPr>
              <a:t>Soden</a:t>
            </a:r>
            <a:r>
              <a:rPr lang="en-US" sz="1500" dirty="0">
                <a:solidFill>
                  <a:schemeClr val="accent6"/>
                </a:solidFill>
                <a:latin typeface="Trebuchet MS" panose="020B0603020202020204" pitchFamily="34" charset="0"/>
              </a:rPr>
              <a:t> et al., 2002]</a:t>
            </a:r>
          </a:p>
        </p:txBody>
      </p:sp>
      <p:sp>
        <p:nvSpPr>
          <p:cNvPr id="25" name="Content Placeholder 3">
            <a:extLst>
              <a:ext uri="{FF2B5EF4-FFF2-40B4-BE49-F238E27FC236}">
                <a16:creationId xmlns:a16="http://schemas.microsoft.com/office/drawing/2014/main" id="{55666405-4489-4247-9332-4CE4E76D617E}"/>
              </a:ext>
            </a:extLst>
          </p:cNvPr>
          <p:cNvSpPr txBox="1">
            <a:spLocks/>
          </p:cNvSpPr>
          <p:nvPr/>
        </p:nvSpPr>
        <p:spPr>
          <a:xfrm>
            <a:off x="8587935" y="4388532"/>
            <a:ext cx="3378725" cy="743028"/>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buClr>
                <a:schemeClr val="accent6"/>
              </a:buClr>
              <a:buFont typeface="Arial" panose="020B0604020202020204" pitchFamily="34" charset="0"/>
              <a:buChar char="•"/>
            </a:pPr>
            <a:r>
              <a:rPr lang="en-US" sz="1500" dirty="0">
                <a:latin typeface="Trebuchet MS" panose="020B0603020202020204" pitchFamily="34" charset="0"/>
              </a:rPr>
              <a:t>Tropical stratospheric warming intensifies polar vortex and induces a strong positive phase in the NAO</a:t>
            </a:r>
          </a:p>
        </p:txBody>
      </p:sp>
      <p:sp>
        <p:nvSpPr>
          <p:cNvPr id="26" name="Content Placeholder 3">
            <a:extLst>
              <a:ext uri="{FF2B5EF4-FFF2-40B4-BE49-F238E27FC236}">
                <a16:creationId xmlns:a16="http://schemas.microsoft.com/office/drawing/2014/main" id="{16EB3924-BC0A-463D-A98A-32B7EC23134B}"/>
              </a:ext>
            </a:extLst>
          </p:cNvPr>
          <p:cNvSpPr txBox="1">
            <a:spLocks/>
          </p:cNvSpPr>
          <p:nvPr/>
        </p:nvSpPr>
        <p:spPr>
          <a:xfrm>
            <a:off x="995607" y="5224280"/>
            <a:ext cx="3366056" cy="86000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 </a:t>
            </a:r>
          </a:p>
        </p:txBody>
      </p:sp>
      <mc:AlternateContent xmlns:mc="http://schemas.openxmlformats.org/markup-compatibility/2006" xmlns:a14="http://schemas.microsoft.com/office/drawing/2010/main">
        <mc:Choice Requires="a14">
          <p:sp>
            <p:nvSpPr>
              <p:cNvPr id="27" name="Content Placeholder 3">
                <a:extLst>
                  <a:ext uri="{FF2B5EF4-FFF2-40B4-BE49-F238E27FC236}">
                    <a16:creationId xmlns:a16="http://schemas.microsoft.com/office/drawing/2014/main" id="{7C61DD3D-F268-4956-86BC-FDFD20D8D297}"/>
                  </a:ext>
                </a:extLst>
              </p:cNvPr>
              <p:cNvSpPr txBox="1">
                <a:spLocks/>
              </p:cNvSpPr>
              <p:nvPr/>
            </p:nvSpPr>
            <p:spPr>
              <a:xfrm>
                <a:off x="4592810" y="5815134"/>
                <a:ext cx="3773325" cy="61222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Clr>
                    <a:schemeClr val="accent6"/>
                  </a:buClr>
                  <a:buFont typeface="Arial" panose="020B0604020202020204" pitchFamily="34" charset="0"/>
                  <a:buChar char="•"/>
                </a:pPr>
                <a:r>
                  <a:rPr lang="en-US" sz="1500" dirty="0">
                    <a:latin typeface="Trebuchet MS" panose="020B0603020202020204" pitchFamily="34" charset="0"/>
                  </a:rPr>
                  <a:t>Observed 0.4-0.6</a:t>
                </a:r>
                <a14:m>
                  <m:oMath xmlns:m="http://schemas.openxmlformats.org/officeDocument/2006/math">
                    <m:r>
                      <a:rPr lang="en-US" sz="1500" i="1" smtClean="0">
                        <a:latin typeface="Cambria Math" panose="02040503050406030204" pitchFamily="18" charset="0"/>
                        <a:ea typeface="Cambria Math" panose="02040503050406030204" pitchFamily="18" charset="0"/>
                      </a:rPr>
                      <m:t>°</m:t>
                    </m:r>
                  </m:oMath>
                </a14:m>
                <a:r>
                  <a:rPr lang="en-US" sz="1500" dirty="0">
                    <a:latin typeface="Trebuchet MS" panose="020B0603020202020204" pitchFamily="34" charset="0"/>
                  </a:rPr>
                  <a:t>C global mean cooling [McCormick et al., 1995]</a:t>
                </a:r>
              </a:p>
            </p:txBody>
          </p:sp>
        </mc:Choice>
        <mc:Fallback xmlns="">
          <p:sp>
            <p:nvSpPr>
              <p:cNvPr id="27" name="Content Placeholder 3">
                <a:extLst>
                  <a:ext uri="{FF2B5EF4-FFF2-40B4-BE49-F238E27FC236}">
                    <a16:creationId xmlns:a16="http://schemas.microsoft.com/office/drawing/2014/main" id="{7C61DD3D-F268-4956-86BC-FDFD20D8D297}"/>
                  </a:ext>
                </a:extLst>
              </p:cNvPr>
              <p:cNvSpPr txBox="1">
                <a:spLocks noRot="1" noChangeAspect="1" noMove="1" noResize="1" noEditPoints="1" noAdjustHandles="1" noChangeArrowheads="1" noChangeShapeType="1" noTextEdit="1"/>
              </p:cNvSpPr>
              <p:nvPr/>
            </p:nvSpPr>
            <p:spPr>
              <a:xfrm>
                <a:off x="4592810" y="5815134"/>
                <a:ext cx="3773325" cy="612229"/>
              </a:xfrm>
              <a:prstGeom prst="rect">
                <a:avLst/>
              </a:prstGeom>
              <a:blipFill>
                <a:blip r:embed="rId3"/>
                <a:stretch>
                  <a:fillRect l="-2908" t="-10000"/>
                </a:stretch>
              </a:blipFill>
            </p:spPr>
            <p:txBody>
              <a:bodyPr/>
              <a:lstStyle/>
              <a:p>
                <a:r>
                  <a:rPr lang="en-US">
                    <a:noFill/>
                  </a:rPr>
                  <a:t> </a:t>
                </a:r>
              </a:p>
            </p:txBody>
          </p:sp>
        </mc:Fallback>
      </mc:AlternateContent>
      <p:sp>
        <p:nvSpPr>
          <p:cNvPr id="28" name="Content Placeholder 3">
            <a:extLst>
              <a:ext uri="{FF2B5EF4-FFF2-40B4-BE49-F238E27FC236}">
                <a16:creationId xmlns:a16="http://schemas.microsoft.com/office/drawing/2014/main" id="{1C9DD284-E18C-42BC-88A3-4A067CCCB378}"/>
              </a:ext>
            </a:extLst>
          </p:cNvPr>
          <p:cNvSpPr txBox="1">
            <a:spLocks/>
          </p:cNvSpPr>
          <p:nvPr/>
        </p:nvSpPr>
        <p:spPr>
          <a:xfrm>
            <a:off x="8600605" y="5815134"/>
            <a:ext cx="3366056" cy="63439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lvl="2" indent="-114300">
              <a:lnSpc>
                <a:spcPct val="100000"/>
              </a:lnSpc>
              <a:buClr>
                <a:schemeClr val="accent6"/>
              </a:buClr>
              <a:buFont typeface="Arial" panose="020B0604020202020204" pitchFamily="34" charset="0"/>
              <a:buChar char="•"/>
            </a:pPr>
            <a:r>
              <a:rPr lang="en-US" sz="1500" dirty="0">
                <a:latin typeface="Trebuchet MS" panose="020B0603020202020204" pitchFamily="34" charset="0"/>
              </a:rPr>
              <a:t>Warming in NH first winter after tropical eruption </a:t>
            </a:r>
            <a:r>
              <a:rPr lang="en-US" sz="1400" dirty="0">
                <a:latin typeface="Trebuchet MS" panose="020B0603020202020204" pitchFamily="34" charset="0"/>
              </a:rPr>
              <a:t>[</a:t>
            </a:r>
            <a:r>
              <a:rPr lang="en-US" sz="1400" dirty="0" err="1">
                <a:latin typeface="Trebuchet MS" panose="020B0603020202020204" pitchFamily="34" charset="0"/>
              </a:rPr>
              <a:t>Robock</a:t>
            </a:r>
            <a:r>
              <a:rPr lang="en-US" sz="1400" dirty="0">
                <a:latin typeface="Trebuchet MS" panose="020B0603020202020204" pitchFamily="34" charset="0"/>
              </a:rPr>
              <a:t> &amp; Mao, 1992]</a:t>
            </a:r>
          </a:p>
        </p:txBody>
      </p:sp>
      <mc:AlternateContent xmlns:mc="http://schemas.openxmlformats.org/markup-compatibility/2006" xmlns:a14="http://schemas.microsoft.com/office/drawing/2010/main">
        <mc:Choice Requires="a14">
          <p:sp>
            <p:nvSpPr>
              <p:cNvPr id="31" name="Content Placeholder 3">
                <a:extLst>
                  <a:ext uri="{FF2B5EF4-FFF2-40B4-BE49-F238E27FC236}">
                    <a16:creationId xmlns:a16="http://schemas.microsoft.com/office/drawing/2014/main" id="{4B794AB2-85EE-004D-93F7-EFF5A41CAFA1}"/>
                  </a:ext>
                </a:extLst>
              </p:cNvPr>
              <p:cNvSpPr txBox="1">
                <a:spLocks/>
              </p:cNvSpPr>
              <p:nvPr/>
            </p:nvSpPr>
            <p:spPr>
              <a:xfrm>
                <a:off x="952683" y="5782861"/>
                <a:ext cx="3394412" cy="660268"/>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Clr>
                    <a:schemeClr val="accent6"/>
                  </a:buClr>
                  <a:buFont typeface="Arial" panose="020B0604020202020204" pitchFamily="34" charset="0"/>
                  <a:buChar char="•"/>
                </a:pPr>
                <a:r>
                  <a:rPr lang="en-US" sz="1500" dirty="0">
                    <a:solidFill>
                      <a:schemeClr val="accent6"/>
                    </a:solidFill>
                    <a:latin typeface="Trebuchet MS" panose="020B0603020202020204" pitchFamily="34" charset="0"/>
                  </a:rPr>
                  <a:t>Observed ~3</a:t>
                </a:r>
                <a14:m>
                  <m:oMath xmlns:m="http://schemas.openxmlformats.org/officeDocument/2006/math">
                    <m:r>
                      <a:rPr lang="en-US" sz="1500" i="1">
                        <a:latin typeface="Cambria Math" panose="02040503050406030204" pitchFamily="18" charset="0"/>
                        <a:ea typeface="Cambria Math" panose="02040503050406030204" pitchFamily="18" charset="0"/>
                      </a:rPr>
                      <m:t>°</m:t>
                    </m:r>
                  </m:oMath>
                </a14:m>
                <a:r>
                  <a:rPr lang="en-US" sz="1500" dirty="0">
                    <a:solidFill>
                      <a:schemeClr val="accent6"/>
                    </a:solidFill>
                    <a:latin typeface="Trebuchet MS" panose="020B0603020202020204" pitchFamily="34" charset="0"/>
                  </a:rPr>
                  <a:t>C warming at 50-hPa, [Angell 1997]</a:t>
                </a:r>
              </a:p>
            </p:txBody>
          </p:sp>
        </mc:Choice>
        <mc:Fallback xmlns="">
          <p:sp>
            <p:nvSpPr>
              <p:cNvPr id="31" name="Content Placeholder 3">
                <a:extLst>
                  <a:ext uri="{FF2B5EF4-FFF2-40B4-BE49-F238E27FC236}">
                    <a16:creationId xmlns:a16="http://schemas.microsoft.com/office/drawing/2014/main" id="{4B794AB2-85EE-004D-93F7-EFF5A41CAFA1}"/>
                  </a:ext>
                </a:extLst>
              </p:cNvPr>
              <p:cNvSpPr txBox="1">
                <a:spLocks noRot="1" noChangeAspect="1" noMove="1" noResize="1" noEditPoints="1" noAdjustHandles="1" noChangeArrowheads="1" noChangeShapeType="1" noTextEdit="1"/>
              </p:cNvSpPr>
              <p:nvPr/>
            </p:nvSpPr>
            <p:spPr>
              <a:xfrm>
                <a:off x="952683" y="5782861"/>
                <a:ext cx="3394412" cy="660268"/>
              </a:xfrm>
              <a:prstGeom prst="rect">
                <a:avLst/>
              </a:prstGeom>
              <a:blipFill>
                <a:blip r:embed="rId4"/>
                <a:stretch>
                  <a:fillRect l="-3232" t="-9259"/>
                </a:stretch>
              </a:blipFill>
            </p:spPr>
            <p:txBody>
              <a:bodyPr/>
              <a:lstStyle/>
              <a:p>
                <a:r>
                  <a:rPr lang="en-US">
                    <a:noFill/>
                  </a:rPr>
                  <a:t> </a:t>
                </a:r>
              </a:p>
            </p:txBody>
          </p:sp>
        </mc:Fallback>
      </mc:AlternateContent>
      <p:sp>
        <p:nvSpPr>
          <p:cNvPr id="30" name="Content Placeholder 3">
            <a:extLst>
              <a:ext uri="{FF2B5EF4-FFF2-40B4-BE49-F238E27FC236}">
                <a16:creationId xmlns:a16="http://schemas.microsoft.com/office/drawing/2014/main" id="{ADB1AD8E-89E5-4556-A210-807956A6269C}"/>
              </a:ext>
            </a:extLst>
          </p:cNvPr>
          <p:cNvSpPr txBox="1">
            <a:spLocks/>
          </p:cNvSpPr>
          <p:nvPr/>
        </p:nvSpPr>
        <p:spPr>
          <a:xfrm>
            <a:off x="944824" y="5255918"/>
            <a:ext cx="3403937" cy="40388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Clr>
                <a:schemeClr val="accent6"/>
              </a:buClr>
              <a:buFont typeface="Arial" panose="020B0604020202020204" pitchFamily="34" charset="0"/>
              <a:buChar char="•"/>
            </a:pPr>
            <a:r>
              <a:rPr lang="en-US" sz="1500" dirty="0">
                <a:latin typeface="Trebuchet MS" panose="020B0603020202020204" pitchFamily="34" charset="0"/>
              </a:rPr>
              <a:t>Confounding factors: ozone changes</a:t>
            </a:r>
          </a:p>
          <a:p>
            <a:pPr marL="57150">
              <a:lnSpc>
                <a:spcPct val="110000"/>
              </a:lnSpc>
              <a:buClr>
                <a:schemeClr val="accent6"/>
              </a:buClr>
            </a:pPr>
            <a:endParaRPr lang="en-US" sz="1600" dirty="0">
              <a:latin typeface="Trebuchet MS" panose="020B0603020202020204" pitchFamily="34" charset="0"/>
            </a:endParaRPr>
          </a:p>
        </p:txBody>
      </p:sp>
      <p:sp>
        <p:nvSpPr>
          <p:cNvPr id="33" name="Content Placeholder 3">
            <a:extLst>
              <a:ext uri="{FF2B5EF4-FFF2-40B4-BE49-F238E27FC236}">
                <a16:creationId xmlns:a16="http://schemas.microsoft.com/office/drawing/2014/main" id="{012135ED-9B11-494E-A58D-07E9828094FF}"/>
              </a:ext>
            </a:extLst>
          </p:cNvPr>
          <p:cNvSpPr txBox="1">
            <a:spLocks/>
          </p:cNvSpPr>
          <p:nvPr/>
        </p:nvSpPr>
        <p:spPr>
          <a:xfrm>
            <a:off x="4592810" y="5194487"/>
            <a:ext cx="3773326" cy="4038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Clr>
                <a:schemeClr val="accent6"/>
              </a:buClr>
              <a:buFont typeface="Arial" panose="020B0604020202020204" pitchFamily="34" charset="0"/>
              <a:buChar char="•"/>
            </a:pPr>
            <a:r>
              <a:rPr lang="en-US" sz="1500" dirty="0">
                <a:latin typeface="Trebuchet MS" panose="020B0603020202020204" pitchFamily="34" charset="0"/>
              </a:rPr>
              <a:t>Confounding factors: ENSO, LW radiation, aerosol indirect effects, climate dynamics </a:t>
            </a:r>
          </a:p>
        </p:txBody>
      </p:sp>
      <p:sp>
        <p:nvSpPr>
          <p:cNvPr id="34" name="Content Placeholder 3">
            <a:extLst>
              <a:ext uri="{FF2B5EF4-FFF2-40B4-BE49-F238E27FC236}">
                <a16:creationId xmlns:a16="http://schemas.microsoft.com/office/drawing/2014/main" id="{311400CB-E688-491F-84C3-2D192B4A5D34}"/>
              </a:ext>
            </a:extLst>
          </p:cNvPr>
          <p:cNvSpPr txBox="1">
            <a:spLocks/>
          </p:cNvSpPr>
          <p:nvPr/>
        </p:nvSpPr>
        <p:spPr>
          <a:xfrm>
            <a:off x="8600605" y="5194016"/>
            <a:ext cx="3383260" cy="4038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lnSpc>
                <a:spcPct val="100000"/>
              </a:lnSpc>
              <a:buClr>
                <a:schemeClr val="accent6"/>
              </a:buClr>
              <a:buSzPct val="100000"/>
              <a:buFont typeface="Arial" panose="020B0604020202020204" pitchFamily="34" charset="0"/>
              <a:buChar char="•"/>
            </a:pPr>
            <a:r>
              <a:rPr lang="en-US" sz="1500" dirty="0">
                <a:latin typeface="Trebuchet MS" panose="020B0603020202020204" pitchFamily="34" charset="0"/>
              </a:rPr>
              <a:t>Disputed: natural variability or   forced by eruption </a:t>
            </a:r>
          </a:p>
        </p:txBody>
      </p:sp>
      <p:sp>
        <p:nvSpPr>
          <p:cNvPr id="32" name="TextBox 31">
            <a:extLst>
              <a:ext uri="{FF2B5EF4-FFF2-40B4-BE49-F238E27FC236}">
                <a16:creationId xmlns:a16="http://schemas.microsoft.com/office/drawing/2014/main" id="{8638B48C-FFE4-4D61-9EC5-FE91CD9C5D3A}"/>
              </a:ext>
            </a:extLst>
          </p:cNvPr>
          <p:cNvSpPr txBox="1"/>
          <p:nvPr/>
        </p:nvSpPr>
        <p:spPr>
          <a:xfrm>
            <a:off x="463577" y="1270449"/>
            <a:ext cx="3404137" cy="615553"/>
          </a:xfrm>
          <a:prstGeom prst="rect">
            <a:avLst/>
          </a:prstGeom>
          <a:noFill/>
        </p:spPr>
        <p:txBody>
          <a:bodyPr wrap="square">
            <a:spAutoFit/>
          </a:bodyPr>
          <a:lstStyle/>
          <a:p>
            <a:r>
              <a:rPr lang="en-US" b="1" dirty="0">
                <a:solidFill>
                  <a:schemeClr val="accent6"/>
                </a:solidFill>
                <a:latin typeface="Trebuchet MS" panose="020B0603020202020204" pitchFamily="34" charset="0"/>
              </a:rPr>
              <a:t>Emission/Aerosol Formation</a:t>
            </a:r>
          </a:p>
          <a:p>
            <a:pPr algn="ctr"/>
            <a:r>
              <a:rPr lang="en-US" sz="1600" dirty="0">
                <a:solidFill>
                  <a:schemeClr val="accent6"/>
                </a:solidFill>
                <a:latin typeface="Trebuchet MS" panose="020B0603020202020204" pitchFamily="34" charset="0"/>
                <a:cs typeface="Open Sans " panose="020B0604020202020204" charset="0"/>
              </a:rPr>
              <a:t>Aerosol Optical Depth (AOD)* </a:t>
            </a:r>
          </a:p>
        </p:txBody>
      </p:sp>
      <p:grpSp>
        <p:nvGrpSpPr>
          <p:cNvPr id="11" name="Group 10">
            <a:extLst>
              <a:ext uri="{FF2B5EF4-FFF2-40B4-BE49-F238E27FC236}">
                <a16:creationId xmlns:a16="http://schemas.microsoft.com/office/drawing/2014/main" id="{CDBDAC57-2CB5-4E83-A605-32FAB1461711}"/>
              </a:ext>
            </a:extLst>
          </p:cNvPr>
          <p:cNvGrpSpPr/>
          <p:nvPr/>
        </p:nvGrpSpPr>
        <p:grpSpPr>
          <a:xfrm>
            <a:off x="354585" y="1875019"/>
            <a:ext cx="3839410" cy="1950744"/>
            <a:chOff x="843363" y="1623843"/>
            <a:chExt cx="3253011" cy="1576291"/>
          </a:xfrm>
        </p:grpSpPr>
        <p:pic>
          <p:nvPicPr>
            <p:cNvPr id="35" name="Picture 34">
              <a:extLst>
                <a:ext uri="{FF2B5EF4-FFF2-40B4-BE49-F238E27FC236}">
                  <a16:creationId xmlns:a16="http://schemas.microsoft.com/office/drawing/2014/main" id="{6F091AC8-7298-4A65-AAEA-E3BE25BEF579}"/>
                </a:ext>
              </a:extLst>
            </p:cNvPr>
            <p:cNvPicPr>
              <a:picLocks noChangeAspect="1"/>
            </p:cNvPicPr>
            <p:nvPr/>
          </p:nvPicPr>
          <p:blipFill>
            <a:blip r:embed="rId5"/>
            <a:srcRect/>
            <a:stretch/>
          </p:blipFill>
          <p:spPr>
            <a:xfrm>
              <a:off x="843363" y="1623843"/>
              <a:ext cx="3253011" cy="1576291"/>
            </a:xfrm>
            <a:prstGeom prst="rect">
              <a:avLst/>
            </a:prstGeom>
          </p:spPr>
        </p:pic>
        <p:sp>
          <p:nvSpPr>
            <p:cNvPr id="36" name="TextBox 35">
              <a:extLst>
                <a:ext uri="{FF2B5EF4-FFF2-40B4-BE49-F238E27FC236}">
                  <a16:creationId xmlns:a16="http://schemas.microsoft.com/office/drawing/2014/main" id="{E44D4B57-C06A-4AA9-BE3D-F6F6CE97DB7F}"/>
                </a:ext>
              </a:extLst>
            </p:cNvPr>
            <p:cNvSpPr txBox="1"/>
            <p:nvPr/>
          </p:nvSpPr>
          <p:spPr>
            <a:xfrm>
              <a:off x="1066677" y="2727499"/>
              <a:ext cx="2660978" cy="276999"/>
            </a:xfrm>
            <a:prstGeom prst="rect">
              <a:avLst/>
            </a:prstGeom>
            <a:noFill/>
          </p:spPr>
          <p:txBody>
            <a:bodyPr wrap="square" rtlCol="0">
              <a:spAutoFit/>
            </a:bodyPr>
            <a:lstStyle/>
            <a:p>
              <a:pPr algn="ctr"/>
              <a:r>
                <a:rPr lang="en-US" sz="1200" dirty="0">
                  <a:solidFill>
                    <a:prstClr val="black"/>
                  </a:solidFill>
                  <a:latin typeface="Calibri" panose="020F0502020204030204"/>
                </a:rPr>
                <a:t>Map shows 1.5 months post-eruption</a:t>
              </a:r>
            </a:p>
          </p:txBody>
        </p:sp>
      </p:grpSp>
      <p:grpSp>
        <p:nvGrpSpPr>
          <p:cNvPr id="15" name="Group 14">
            <a:extLst>
              <a:ext uri="{FF2B5EF4-FFF2-40B4-BE49-F238E27FC236}">
                <a16:creationId xmlns:a16="http://schemas.microsoft.com/office/drawing/2014/main" id="{076E4B89-1095-4FDE-A538-C913EADC8BD9}"/>
              </a:ext>
            </a:extLst>
          </p:cNvPr>
          <p:cNvGrpSpPr/>
          <p:nvPr/>
        </p:nvGrpSpPr>
        <p:grpSpPr>
          <a:xfrm>
            <a:off x="4193995" y="1957784"/>
            <a:ext cx="3762132" cy="1628148"/>
            <a:chOff x="4638817" y="1340900"/>
            <a:chExt cx="3762132" cy="1628148"/>
          </a:xfrm>
        </p:grpSpPr>
        <p:pic>
          <p:nvPicPr>
            <p:cNvPr id="37" name="Picture 36">
              <a:extLst>
                <a:ext uri="{FF2B5EF4-FFF2-40B4-BE49-F238E27FC236}">
                  <a16:creationId xmlns:a16="http://schemas.microsoft.com/office/drawing/2014/main" id="{EDADACB9-3B04-43F5-9F99-CD539AA16A68}"/>
                </a:ext>
              </a:extLst>
            </p:cNvPr>
            <p:cNvPicPr>
              <a:picLocks noChangeAspect="1"/>
            </p:cNvPicPr>
            <p:nvPr/>
          </p:nvPicPr>
          <p:blipFill rotWithShape="1">
            <a:blip r:embed="rId6"/>
            <a:srcRect r="12332"/>
            <a:stretch/>
          </p:blipFill>
          <p:spPr>
            <a:xfrm>
              <a:off x="4638817" y="1340900"/>
              <a:ext cx="3762132" cy="1628148"/>
            </a:xfrm>
            <a:prstGeom prst="rect">
              <a:avLst/>
            </a:prstGeom>
          </p:spPr>
        </p:pic>
        <p:sp>
          <p:nvSpPr>
            <p:cNvPr id="38" name="TextBox 37">
              <a:extLst>
                <a:ext uri="{FF2B5EF4-FFF2-40B4-BE49-F238E27FC236}">
                  <a16:creationId xmlns:a16="http://schemas.microsoft.com/office/drawing/2014/main" id="{22FA8676-D83B-4B78-B596-7C78C115668D}"/>
                </a:ext>
              </a:extLst>
            </p:cNvPr>
            <p:cNvSpPr txBox="1"/>
            <p:nvPr/>
          </p:nvSpPr>
          <p:spPr>
            <a:xfrm>
              <a:off x="5355147" y="1458149"/>
              <a:ext cx="1287642" cy="276999"/>
            </a:xfrm>
            <a:prstGeom prst="rect">
              <a:avLst/>
            </a:prstGeom>
            <a:noFill/>
          </p:spPr>
          <p:txBody>
            <a:bodyPr wrap="square" rtlCol="0">
              <a:spAutoFit/>
            </a:bodyPr>
            <a:lstStyle/>
            <a:p>
              <a:r>
                <a:rPr lang="en-US" sz="1200" dirty="0">
                  <a:solidFill>
                    <a:srgbClr val="C00000"/>
                  </a:solidFill>
                  <a:latin typeface="Calibri" panose="020F0502020204030204"/>
                </a:rPr>
                <a:t>1991 SW in red</a:t>
              </a:r>
            </a:p>
          </p:txBody>
        </p:sp>
        <p:cxnSp>
          <p:nvCxnSpPr>
            <p:cNvPr id="39" name="Straight Arrow Connector 38">
              <a:extLst>
                <a:ext uri="{FF2B5EF4-FFF2-40B4-BE49-F238E27FC236}">
                  <a16:creationId xmlns:a16="http://schemas.microsoft.com/office/drawing/2014/main" id="{0DD7AEA7-516E-4EF5-8041-FC4AEB039A79}"/>
                </a:ext>
              </a:extLst>
            </p:cNvPr>
            <p:cNvCxnSpPr>
              <a:cxnSpLocks/>
            </p:cNvCxnSpPr>
            <p:nvPr/>
          </p:nvCxnSpPr>
          <p:spPr>
            <a:xfrm>
              <a:off x="6587151" y="1622268"/>
              <a:ext cx="614184" cy="168102"/>
            </a:xfrm>
            <a:prstGeom prst="straightConnector1">
              <a:avLst/>
            </a:prstGeom>
            <a:noFill/>
            <a:ln w="12700" cap="flat" cmpd="sng" algn="ctr">
              <a:solidFill>
                <a:srgbClr val="C00000"/>
              </a:solidFill>
              <a:prstDash val="solid"/>
              <a:miter lim="800000"/>
              <a:tailEnd type="triangle"/>
            </a:ln>
            <a:effectLst/>
          </p:spPr>
        </p:cxnSp>
        <p:sp>
          <p:nvSpPr>
            <p:cNvPr id="40" name="TextBox 39">
              <a:extLst>
                <a:ext uri="{FF2B5EF4-FFF2-40B4-BE49-F238E27FC236}">
                  <a16:creationId xmlns:a16="http://schemas.microsoft.com/office/drawing/2014/main" id="{706240F8-5432-4EDA-9B00-9D201411A9AD}"/>
                </a:ext>
              </a:extLst>
            </p:cNvPr>
            <p:cNvSpPr txBox="1"/>
            <p:nvPr/>
          </p:nvSpPr>
          <p:spPr>
            <a:xfrm>
              <a:off x="5355147" y="1660282"/>
              <a:ext cx="1461794" cy="276999"/>
            </a:xfrm>
            <a:prstGeom prst="rect">
              <a:avLst/>
            </a:prstGeom>
            <a:noFill/>
          </p:spPr>
          <p:txBody>
            <a:bodyPr wrap="square" rtlCol="0">
              <a:spAutoFit/>
            </a:bodyPr>
            <a:lstStyle/>
            <a:p>
              <a:r>
                <a:rPr lang="en-US" sz="1200" dirty="0">
                  <a:solidFill>
                    <a:srgbClr val="7030A0"/>
                  </a:solidFill>
                  <a:latin typeface="Calibri" panose="020F0502020204030204"/>
                </a:rPr>
                <a:t>continuing into 1992</a:t>
              </a:r>
            </a:p>
          </p:txBody>
        </p:sp>
        <p:cxnSp>
          <p:nvCxnSpPr>
            <p:cNvPr id="41" name="Straight Arrow Connector 40">
              <a:extLst>
                <a:ext uri="{FF2B5EF4-FFF2-40B4-BE49-F238E27FC236}">
                  <a16:creationId xmlns:a16="http://schemas.microsoft.com/office/drawing/2014/main" id="{81DD96F2-01E4-4202-BA0A-7D98D5ADA006}"/>
                </a:ext>
              </a:extLst>
            </p:cNvPr>
            <p:cNvCxnSpPr>
              <a:cxnSpLocks/>
            </p:cNvCxnSpPr>
            <p:nvPr/>
          </p:nvCxnSpPr>
          <p:spPr>
            <a:xfrm flipH="1">
              <a:off x="5922535" y="1937281"/>
              <a:ext cx="76433" cy="209122"/>
            </a:xfrm>
            <a:prstGeom prst="straightConnector1">
              <a:avLst/>
            </a:prstGeom>
            <a:noFill/>
            <a:ln w="12700" cap="flat" cmpd="sng" algn="ctr">
              <a:solidFill>
                <a:srgbClr val="7030A0"/>
              </a:solidFill>
              <a:prstDash val="solid"/>
              <a:miter lim="800000"/>
              <a:tailEnd type="triangle"/>
            </a:ln>
            <a:effectLst/>
          </p:spPr>
        </p:cxnSp>
      </p:grpSp>
      <p:grpSp>
        <p:nvGrpSpPr>
          <p:cNvPr id="16" name="Group 15">
            <a:extLst>
              <a:ext uri="{FF2B5EF4-FFF2-40B4-BE49-F238E27FC236}">
                <a16:creationId xmlns:a16="http://schemas.microsoft.com/office/drawing/2014/main" id="{48CEC1C3-81E3-4408-95AD-B58316C7998B}"/>
              </a:ext>
            </a:extLst>
          </p:cNvPr>
          <p:cNvGrpSpPr/>
          <p:nvPr/>
        </p:nvGrpSpPr>
        <p:grpSpPr>
          <a:xfrm>
            <a:off x="8436073" y="1937135"/>
            <a:ext cx="3317090" cy="1626115"/>
            <a:chOff x="8690939" y="1402355"/>
            <a:chExt cx="3372596" cy="1662580"/>
          </a:xfrm>
        </p:grpSpPr>
        <p:pic>
          <p:nvPicPr>
            <p:cNvPr id="43" name="Picture 42">
              <a:extLst>
                <a:ext uri="{FF2B5EF4-FFF2-40B4-BE49-F238E27FC236}">
                  <a16:creationId xmlns:a16="http://schemas.microsoft.com/office/drawing/2014/main" id="{69F0C929-E2F9-4536-8F48-9597B4F0EDCB}"/>
                </a:ext>
              </a:extLst>
            </p:cNvPr>
            <p:cNvPicPr>
              <a:picLocks noChangeAspect="1"/>
            </p:cNvPicPr>
            <p:nvPr/>
          </p:nvPicPr>
          <p:blipFill rotWithShape="1">
            <a:blip r:embed="rId7"/>
            <a:srcRect t="10506" r="3097" b="8284"/>
            <a:stretch/>
          </p:blipFill>
          <p:spPr>
            <a:xfrm>
              <a:off x="8690939" y="1402356"/>
              <a:ext cx="3372596" cy="1662579"/>
            </a:xfrm>
            <a:prstGeom prst="rect">
              <a:avLst/>
            </a:prstGeom>
          </p:spPr>
        </p:pic>
        <p:sp>
          <p:nvSpPr>
            <p:cNvPr id="44" name="TextBox 43">
              <a:extLst>
                <a:ext uri="{FF2B5EF4-FFF2-40B4-BE49-F238E27FC236}">
                  <a16:creationId xmlns:a16="http://schemas.microsoft.com/office/drawing/2014/main" id="{C4806EB1-DACA-4B11-B902-90B834DF161B}"/>
                </a:ext>
              </a:extLst>
            </p:cNvPr>
            <p:cNvSpPr txBox="1"/>
            <p:nvPr/>
          </p:nvSpPr>
          <p:spPr>
            <a:xfrm>
              <a:off x="9431639" y="1402355"/>
              <a:ext cx="1400537" cy="276999"/>
            </a:xfrm>
            <a:prstGeom prst="rect">
              <a:avLst/>
            </a:prstGeom>
            <a:noFill/>
          </p:spPr>
          <p:txBody>
            <a:bodyPr wrap="square" rtlCol="0">
              <a:spAutoFit/>
            </a:bodyPr>
            <a:lstStyle/>
            <a:p>
              <a:r>
                <a:rPr lang="en-US" sz="1200" dirty="0">
                  <a:solidFill>
                    <a:srgbClr val="C00000"/>
                  </a:solidFill>
                  <a:latin typeface="Calibri" panose="020F0502020204030204"/>
                </a:rPr>
                <a:t>Pinatubo Eruption </a:t>
              </a:r>
            </a:p>
          </p:txBody>
        </p:sp>
        <p:cxnSp>
          <p:nvCxnSpPr>
            <p:cNvPr id="45" name="Straight Arrow Connector 44">
              <a:extLst>
                <a:ext uri="{FF2B5EF4-FFF2-40B4-BE49-F238E27FC236}">
                  <a16:creationId xmlns:a16="http://schemas.microsoft.com/office/drawing/2014/main" id="{814865AE-CD00-4FCD-B2D7-B3191372ABEA}"/>
                </a:ext>
              </a:extLst>
            </p:cNvPr>
            <p:cNvCxnSpPr>
              <a:cxnSpLocks/>
            </p:cNvCxnSpPr>
            <p:nvPr/>
          </p:nvCxnSpPr>
          <p:spPr>
            <a:xfrm>
              <a:off x="10415526" y="1623993"/>
              <a:ext cx="238455" cy="207284"/>
            </a:xfrm>
            <a:prstGeom prst="straightConnector1">
              <a:avLst/>
            </a:prstGeom>
            <a:noFill/>
            <a:ln w="12700" cap="flat" cmpd="sng" algn="ctr">
              <a:solidFill>
                <a:srgbClr val="C00000"/>
              </a:solidFill>
              <a:prstDash val="solid"/>
              <a:miter lim="800000"/>
              <a:tailEnd type="triangle"/>
            </a:ln>
            <a:effectLst/>
          </p:spPr>
        </p:cxnSp>
        <p:sp>
          <p:nvSpPr>
            <p:cNvPr id="46" name="TextBox 45">
              <a:extLst>
                <a:ext uri="{FF2B5EF4-FFF2-40B4-BE49-F238E27FC236}">
                  <a16:creationId xmlns:a16="http://schemas.microsoft.com/office/drawing/2014/main" id="{9436A1D3-7849-4A88-832F-C3A768D8C0AF}"/>
                </a:ext>
              </a:extLst>
            </p:cNvPr>
            <p:cNvSpPr txBox="1"/>
            <p:nvPr/>
          </p:nvSpPr>
          <p:spPr>
            <a:xfrm>
              <a:off x="10662998" y="1821703"/>
              <a:ext cx="1400537" cy="400110"/>
            </a:xfrm>
            <a:prstGeom prst="rect">
              <a:avLst/>
            </a:prstGeom>
            <a:noFill/>
          </p:spPr>
          <p:txBody>
            <a:bodyPr wrap="square" rtlCol="0">
              <a:spAutoFit/>
            </a:bodyPr>
            <a:lstStyle/>
            <a:p>
              <a:pPr algn="ctr"/>
              <a:r>
                <a:rPr lang="en-US" sz="1000" dirty="0">
                  <a:solidFill>
                    <a:prstClr val="black"/>
                  </a:solidFill>
                  <a:latin typeface="Calibri" panose="020F0502020204030204"/>
                </a:rPr>
                <a:t>Reduced temperatures lasting several years</a:t>
              </a:r>
            </a:p>
          </p:txBody>
        </p:sp>
        <p:sp>
          <p:nvSpPr>
            <p:cNvPr id="47" name="Left Brace 46">
              <a:extLst>
                <a:ext uri="{FF2B5EF4-FFF2-40B4-BE49-F238E27FC236}">
                  <a16:creationId xmlns:a16="http://schemas.microsoft.com/office/drawing/2014/main" id="{13BA5E5B-C75A-411A-B518-D53BEAF91CB4}"/>
                </a:ext>
              </a:extLst>
            </p:cNvPr>
            <p:cNvSpPr/>
            <p:nvPr/>
          </p:nvSpPr>
          <p:spPr>
            <a:xfrm rot="6977260">
              <a:off x="10854022" y="2089608"/>
              <a:ext cx="176981" cy="310602"/>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48" name="TextBox 47">
            <a:extLst>
              <a:ext uri="{FF2B5EF4-FFF2-40B4-BE49-F238E27FC236}">
                <a16:creationId xmlns:a16="http://schemas.microsoft.com/office/drawing/2014/main" id="{78949BAF-9B7F-4041-B701-AC9C977A88E1}"/>
              </a:ext>
            </a:extLst>
          </p:cNvPr>
          <p:cNvSpPr txBox="1"/>
          <p:nvPr/>
        </p:nvSpPr>
        <p:spPr>
          <a:xfrm>
            <a:off x="4652618" y="1345074"/>
            <a:ext cx="3465747" cy="615553"/>
          </a:xfrm>
          <a:prstGeom prst="rect">
            <a:avLst/>
          </a:prstGeom>
          <a:noFill/>
        </p:spPr>
        <p:txBody>
          <a:bodyPr wrap="square">
            <a:spAutoFit/>
          </a:bodyPr>
          <a:lstStyle/>
          <a:p>
            <a:pPr algn="ctr"/>
            <a:r>
              <a:rPr lang="en-US" b="1" dirty="0">
                <a:solidFill>
                  <a:schemeClr val="accent6"/>
                </a:solidFill>
                <a:latin typeface="Trebuchet MS" panose="020B0603020202020204" pitchFamily="34" charset="0"/>
              </a:rPr>
              <a:t>Change in Radiation Flux</a:t>
            </a:r>
          </a:p>
          <a:p>
            <a:pPr algn="ctr"/>
            <a:r>
              <a:rPr lang="en-US" sz="16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Net shortwave &amp; longwave</a:t>
            </a:r>
          </a:p>
        </p:txBody>
      </p:sp>
      <p:sp>
        <p:nvSpPr>
          <p:cNvPr id="49" name="TextBox 48">
            <a:extLst>
              <a:ext uri="{FF2B5EF4-FFF2-40B4-BE49-F238E27FC236}">
                <a16:creationId xmlns:a16="http://schemas.microsoft.com/office/drawing/2014/main" id="{43001011-D683-45E0-9BB6-C569F65C1720}"/>
              </a:ext>
            </a:extLst>
          </p:cNvPr>
          <p:cNvSpPr txBox="1"/>
          <p:nvPr/>
        </p:nvSpPr>
        <p:spPr>
          <a:xfrm>
            <a:off x="8475567" y="1350329"/>
            <a:ext cx="3141980" cy="615553"/>
          </a:xfrm>
          <a:prstGeom prst="rect">
            <a:avLst/>
          </a:prstGeom>
          <a:noFill/>
        </p:spPr>
        <p:txBody>
          <a:bodyPr wrap="square">
            <a:spAutoFit/>
          </a:bodyPr>
          <a:lstStyle/>
          <a:p>
            <a:pPr algn="ctr"/>
            <a:r>
              <a:rPr lang="en-US" b="1" dirty="0">
                <a:solidFill>
                  <a:schemeClr val="accent6"/>
                </a:solidFill>
                <a:latin typeface="Trebuchet MS" panose="020B0603020202020204" pitchFamily="34" charset="0"/>
              </a:rPr>
              <a:t>Temperature Change</a:t>
            </a:r>
          </a:p>
          <a:p>
            <a:pPr algn="ctr"/>
            <a:r>
              <a:rPr lang="en-US" sz="1600" dirty="0">
                <a:solidFill>
                  <a:schemeClr val="accent6"/>
                </a:solidFill>
                <a:latin typeface="Trebuchet MS" panose="020B0603020202020204" pitchFamily="34" charset="0"/>
              </a:rPr>
              <a:t>2m and 50hPa</a:t>
            </a:r>
          </a:p>
        </p:txBody>
      </p:sp>
      <p:cxnSp>
        <p:nvCxnSpPr>
          <p:cNvPr id="50" name="Straight Arrow Connector 49">
            <a:extLst>
              <a:ext uri="{FF2B5EF4-FFF2-40B4-BE49-F238E27FC236}">
                <a16:creationId xmlns:a16="http://schemas.microsoft.com/office/drawing/2014/main" id="{0A8FCA7A-CF63-4196-9F61-3C748428B669}"/>
              </a:ext>
            </a:extLst>
          </p:cNvPr>
          <p:cNvCxnSpPr>
            <a:cxnSpLocks/>
          </p:cNvCxnSpPr>
          <p:nvPr/>
        </p:nvCxnSpPr>
        <p:spPr>
          <a:xfrm>
            <a:off x="3955205" y="1521150"/>
            <a:ext cx="609922" cy="0"/>
          </a:xfrm>
          <a:prstGeom prst="straightConnector1">
            <a:avLst/>
          </a:prstGeom>
          <a:ln w="412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6A3F298-0104-4BBB-991F-2571B01AE1AA}"/>
              </a:ext>
            </a:extLst>
          </p:cNvPr>
          <p:cNvCxnSpPr>
            <a:cxnSpLocks/>
          </p:cNvCxnSpPr>
          <p:nvPr/>
        </p:nvCxnSpPr>
        <p:spPr>
          <a:xfrm>
            <a:off x="8002201" y="1559915"/>
            <a:ext cx="723900" cy="0"/>
          </a:xfrm>
          <a:prstGeom prst="straightConnector1">
            <a:avLst/>
          </a:prstGeom>
          <a:ln w="412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E9B41834-CA48-4480-8622-D647A9D872C9}"/>
              </a:ext>
            </a:extLst>
          </p:cNvPr>
          <p:cNvPicPr>
            <a:picLocks noChangeAspect="1"/>
          </p:cNvPicPr>
          <p:nvPr/>
        </p:nvPicPr>
        <p:blipFill>
          <a:blip r:embed="rId8"/>
          <a:stretch>
            <a:fillRect/>
          </a:stretch>
        </p:blipFill>
        <p:spPr>
          <a:xfrm>
            <a:off x="8162424" y="2472943"/>
            <a:ext cx="375142" cy="790961"/>
          </a:xfrm>
          <a:prstGeom prst="rect">
            <a:avLst/>
          </a:prstGeom>
        </p:spPr>
      </p:pic>
      <p:sp>
        <p:nvSpPr>
          <p:cNvPr id="52" name="Title 1">
            <a:extLst>
              <a:ext uri="{FF2B5EF4-FFF2-40B4-BE49-F238E27FC236}">
                <a16:creationId xmlns:a16="http://schemas.microsoft.com/office/drawing/2014/main" id="{2FDCC3D9-40D6-49B8-B581-177FDF6E67C2}"/>
              </a:ext>
            </a:extLst>
          </p:cNvPr>
          <p:cNvSpPr>
            <a:spLocks noGrp="1"/>
          </p:cNvSpPr>
          <p:nvPr>
            <p:ph type="title"/>
          </p:nvPr>
        </p:nvSpPr>
        <p:spPr>
          <a:xfrm>
            <a:off x="329184" y="246888"/>
            <a:ext cx="11539728" cy="868680"/>
          </a:xfrm>
        </p:spPr>
        <p:txBody>
          <a:bodyPr>
            <a:noAutofit/>
          </a:bodyPr>
          <a:lstStyle/>
          <a:p>
            <a:r>
              <a:rPr lang="en-US" dirty="0">
                <a:solidFill>
                  <a:schemeClr val="accent6"/>
                </a:solidFill>
                <a:latin typeface="Trebuchet MS" panose="020B0603020202020204" pitchFamily="34" charset="0"/>
              </a:rPr>
              <a:t>Mt. Pinatubo Eruption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Temperature Impacts</a:t>
            </a:r>
          </a:p>
        </p:txBody>
      </p:sp>
      <p:sp>
        <p:nvSpPr>
          <p:cNvPr id="4" name="Slide Number Placeholder 3">
            <a:extLst>
              <a:ext uri="{FF2B5EF4-FFF2-40B4-BE49-F238E27FC236}">
                <a16:creationId xmlns:a16="http://schemas.microsoft.com/office/drawing/2014/main" id="{E6C2AA5D-B6C1-4851-B41B-2CE4F0FB3BE8}"/>
              </a:ext>
            </a:extLst>
          </p:cNvPr>
          <p:cNvSpPr>
            <a:spLocks noGrp="1"/>
          </p:cNvSpPr>
          <p:nvPr>
            <p:ph type="sldNum" sz="quarter" idx="10"/>
          </p:nvPr>
        </p:nvSpPr>
        <p:spPr/>
        <p:txBody>
          <a:bodyPr/>
          <a:lstStyle/>
          <a:p>
            <a:fld id="{4FAB73BC-B049-4115-A692-8D63A059BFB8}" type="slidenum">
              <a:rPr lang="en-US" smtClean="0"/>
              <a:pPr/>
              <a:t>15</a:t>
            </a:fld>
            <a:endParaRPr lang="en-US" dirty="0"/>
          </a:p>
        </p:txBody>
      </p:sp>
      <p:sp>
        <p:nvSpPr>
          <p:cNvPr id="2" name="TextBox 1">
            <a:extLst>
              <a:ext uri="{FF2B5EF4-FFF2-40B4-BE49-F238E27FC236}">
                <a16:creationId xmlns:a16="http://schemas.microsoft.com/office/drawing/2014/main" id="{6D120187-64CD-481F-9B34-31ACBBE3D3B6}"/>
              </a:ext>
            </a:extLst>
          </p:cNvPr>
          <p:cNvSpPr txBox="1"/>
          <p:nvPr/>
        </p:nvSpPr>
        <p:spPr>
          <a:xfrm>
            <a:off x="-58564" y="6517645"/>
            <a:ext cx="11953436" cy="304628"/>
          </a:xfrm>
          <a:prstGeom prst="rect">
            <a:avLst/>
          </a:prstGeom>
          <a:noFill/>
          <a:ln>
            <a:solidFill>
              <a:schemeClr val="bg1"/>
            </a:solidFill>
          </a:ln>
        </p:spPr>
        <p:txBody>
          <a:bodyPr vert="horz" wrap="square" lIns="91440" tIns="45720" rIns="91440" bIns="45720" rtlCol="0">
            <a:noAutofit/>
          </a:bodyPr>
          <a:lstStyle/>
          <a:p>
            <a:pPr algn="l"/>
            <a:r>
              <a:rPr lang="en-US" sz="1600" dirty="0">
                <a:latin typeface="Trebuchet MS" panose="020B0603020202020204" pitchFamily="34" charset="0"/>
              </a:rPr>
              <a:t>* Measure of extinction of solar beam by dust/haze (how much direct sunlight prevented from reaching ground by aerosols)</a:t>
            </a:r>
          </a:p>
        </p:txBody>
      </p:sp>
    </p:spTree>
    <p:extLst>
      <p:ext uri="{BB962C8B-B14F-4D97-AF65-F5344CB8AC3E}">
        <p14:creationId xmlns:p14="http://schemas.microsoft.com/office/powerpoint/2010/main" val="304307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7638072" y="1228726"/>
            <a:ext cx="4547283" cy="5264870"/>
          </a:xfrm>
        </p:spPr>
        <p:txBody>
          <a:bodyPr/>
          <a:lstStyle/>
          <a:p>
            <a:pPr algn="ctr">
              <a:spcBef>
                <a:spcPts val="0"/>
              </a:spcBef>
            </a:pPr>
            <a:r>
              <a:rPr lang="en-US" sz="1700" b="1" i="1" dirty="0">
                <a:latin typeface="Trebuchet MS" panose="020B0603020202020204" pitchFamily="34" charset="0"/>
              </a:rPr>
              <a:t>Broader Impact Space</a:t>
            </a:r>
          </a:p>
          <a:p>
            <a:pPr marL="171450" indent="-171450">
              <a:spcBef>
                <a:spcPts val="400"/>
              </a:spcBef>
              <a:buClr>
                <a:schemeClr val="accent6"/>
              </a:buClr>
              <a:buFont typeface="Arial" panose="020B0604020202020204" pitchFamily="34" charset="0"/>
              <a:buChar char="•"/>
            </a:pPr>
            <a:r>
              <a:rPr lang="en-US" sz="1700" dirty="0">
                <a:latin typeface="Trebuchet MS" panose="020B0603020202020204" pitchFamily="34" charset="0"/>
              </a:rPr>
              <a:t>Tropospheric cooling; stratospheric warming; northern-hemisphere winter warming</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Increase in planetary albedo </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Effects on </a:t>
            </a:r>
            <a:r>
              <a:rPr lang="en-US" sz="1700">
                <a:latin typeface="Trebuchet MS" panose="020B0603020202020204" pitchFamily="34" charset="0"/>
              </a:rPr>
              <a:t>soil, agriculture</a:t>
            </a:r>
            <a:r>
              <a:rPr lang="en-US" sz="1700" dirty="0">
                <a:latin typeface="Trebuchet MS" panose="020B0603020202020204" pitchFamily="34" charset="0"/>
              </a:rPr>
              <a:t>, vegetation</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Global reduction in precipitation, evaporation, water vapor   </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Interactions with atmospheric modes of variability (e.g., NAO)</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Interactions with coupled modes of variability (e.g., ENSO, AMOC)</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Interactions with Asian monsoon</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Stratospheric chemistry (e.g., ozone depletion)</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Aerosol indirect effects (e.g., cirrus clouds)</a:t>
            </a:r>
          </a:p>
          <a:p>
            <a:pPr marL="171450" indent="-171450">
              <a:spcBef>
                <a:spcPts val="400"/>
              </a:spcBef>
              <a:buClr>
                <a:schemeClr val="accent6"/>
              </a:buClr>
              <a:buFont typeface="Arial" panose="020B0604020202020204" pitchFamily="34" charset="0"/>
              <a:buChar char="•"/>
              <a:tabLst>
                <a:tab pos="114300" algn="l"/>
              </a:tabLst>
            </a:pPr>
            <a:r>
              <a:rPr lang="en-US" sz="1700" dirty="0">
                <a:latin typeface="Trebuchet MS" panose="020B0603020202020204" pitchFamily="34" charset="0"/>
              </a:rPr>
              <a:t>Sea level decrease</a:t>
            </a:r>
          </a:p>
          <a:p>
            <a:endParaRPr lang="en-US" sz="1700" dirty="0">
              <a:latin typeface="Trebuchet MS" panose="020B0603020202020204" pitchFamily="34" charset="0"/>
            </a:endParaRPr>
          </a:p>
          <a:p>
            <a:endParaRPr lang="en-US" sz="1700" dirty="0">
              <a:latin typeface="Trebuchet MS" panose="020B0603020202020204" pitchFamily="34" charset="0"/>
            </a:endParaRPr>
          </a:p>
        </p:txBody>
      </p:sp>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a:xfrm>
            <a:off x="84049" y="100013"/>
            <a:ext cx="11539728" cy="868680"/>
          </a:xfrm>
        </p:spPr>
        <p:txBody>
          <a:bodyPr>
            <a:noAutofit/>
          </a:bodyPr>
          <a:lstStyle/>
          <a:p>
            <a:r>
              <a:rPr lang="en-US" dirty="0">
                <a:solidFill>
                  <a:schemeClr val="accent6"/>
                </a:solidFill>
                <a:latin typeface="Trebuchet MS" panose="020B0603020202020204" pitchFamily="34" charset="0"/>
              </a:rPr>
              <a:t>Mt. Pinatubo Eruption</a:t>
            </a:r>
            <a:br>
              <a:rPr lang="en-US" dirty="0">
                <a:solidFill>
                  <a:schemeClr val="accent6"/>
                </a:solidFill>
                <a:latin typeface="Trebuchet MS" panose="020B0603020202020204" pitchFamily="34" charset="0"/>
              </a:rPr>
            </a:br>
            <a:r>
              <a:rPr lang="en-US" sz="2800" i="1" dirty="0">
                <a:solidFill>
                  <a:schemeClr val="accent6"/>
                </a:solidFill>
                <a:latin typeface="Trebuchet MS" panose="020B0603020202020204" pitchFamily="34" charset="0"/>
              </a:rPr>
              <a:t>Impact Space &amp; Notional Representation of Pathways</a:t>
            </a:r>
          </a:p>
        </p:txBody>
      </p:sp>
      <p:sp>
        <p:nvSpPr>
          <p:cNvPr id="54" name="Rectangle 53">
            <a:extLst>
              <a:ext uri="{FF2B5EF4-FFF2-40B4-BE49-F238E27FC236}">
                <a16:creationId xmlns:a16="http://schemas.microsoft.com/office/drawing/2014/main" id="{2F340930-DC23-43C9-A1CF-B262035C9AAA}"/>
              </a:ext>
            </a:extLst>
          </p:cNvPr>
          <p:cNvSpPr/>
          <p:nvPr/>
        </p:nvSpPr>
        <p:spPr>
          <a:xfrm>
            <a:off x="0" y="1232955"/>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sp>
        <p:nvSpPr>
          <p:cNvPr id="55" name="Oval 4">
            <a:extLst>
              <a:ext uri="{FF2B5EF4-FFF2-40B4-BE49-F238E27FC236}">
                <a16:creationId xmlns:a16="http://schemas.microsoft.com/office/drawing/2014/main" id="{2F622E1A-7A41-410D-8584-87973DEA8776}"/>
              </a:ext>
            </a:extLst>
          </p:cNvPr>
          <p:cNvSpPr/>
          <p:nvPr/>
        </p:nvSpPr>
        <p:spPr>
          <a:xfrm>
            <a:off x="526965"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AF00845-F38D-4CFB-BD12-DAACD15E5B5F}"/>
              </a:ext>
            </a:extLst>
          </p:cNvPr>
          <p:cNvSpPr/>
          <p:nvPr/>
        </p:nvSpPr>
        <p:spPr>
          <a:xfrm>
            <a:off x="1134931" y="1290616"/>
            <a:ext cx="5568696"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57" name="Rectangle 56">
            <a:extLst>
              <a:ext uri="{FF2B5EF4-FFF2-40B4-BE49-F238E27FC236}">
                <a16:creationId xmlns:a16="http://schemas.microsoft.com/office/drawing/2014/main" id="{3D8E6286-1587-4E6B-BEA9-4474591C3536}"/>
              </a:ext>
            </a:extLst>
          </p:cNvPr>
          <p:cNvSpPr/>
          <p:nvPr/>
        </p:nvSpPr>
        <p:spPr>
          <a:xfrm>
            <a:off x="6787896" y="1232955"/>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58" name="Pentagon 33">
            <a:extLst>
              <a:ext uri="{FF2B5EF4-FFF2-40B4-BE49-F238E27FC236}">
                <a16:creationId xmlns:a16="http://schemas.microsoft.com/office/drawing/2014/main" id="{46E2FAD2-1475-4329-82A4-03FF448A3C36}"/>
              </a:ext>
            </a:extLst>
          </p:cNvPr>
          <p:cNvSpPr/>
          <p:nvPr/>
        </p:nvSpPr>
        <p:spPr>
          <a:xfrm>
            <a:off x="51816" y="6134820"/>
            <a:ext cx="6741414" cy="319464"/>
          </a:xfrm>
          <a:prstGeom prst="homePlate">
            <a:avLst>
              <a:gd name="adj" fmla="val 0"/>
            </a:avLst>
          </a:prstGeom>
          <a:gradFill>
            <a:gsLst>
              <a:gs pos="0">
                <a:schemeClr val="bg1">
                  <a:lumMod val="50000"/>
                  <a:alpha val="0"/>
                </a:schemeClr>
              </a:gs>
              <a:gs pos="32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pPr algn="r"/>
            <a:r>
              <a:rPr lang="en-US" sz="1700" dirty="0"/>
              <a:t>Notional Representation of Subset of Physical Processes </a:t>
            </a:r>
          </a:p>
        </p:txBody>
      </p:sp>
      <p:cxnSp>
        <p:nvCxnSpPr>
          <p:cNvPr id="59" name="Curved Connector 53">
            <a:extLst>
              <a:ext uri="{FF2B5EF4-FFF2-40B4-BE49-F238E27FC236}">
                <a16:creationId xmlns:a16="http://schemas.microsoft.com/office/drawing/2014/main" id="{BF0BE504-009C-4B84-A49D-4F972CBDDA83}"/>
              </a:ext>
            </a:extLst>
          </p:cNvPr>
          <p:cNvCxnSpPr>
            <a:cxnSpLocks/>
          </p:cNvCxnSpPr>
          <p:nvPr/>
        </p:nvCxnSpPr>
        <p:spPr>
          <a:xfrm flipV="1">
            <a:off x="876361" y="3400851"/>
            <a:ext cx="1081001" cy="396472"/>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60" name="Curved Connector 62">
            <a:extLst>
              <a:ext uri="{FF2B5EF4-FFF2-40B4-BE49-F238E27FC236}">
                <a16:creationId xmlns:a16="http://schemas.microsoft.com/office/drawing/2014/main" id="{E18EA96C-B3D2-413B-BE6F-68843AD5073E}"/>
              </a:ext>
            </a:extLst>
          </p:cNvPr>
          <p:cNvCxnSpPr>
            <a:cxnSpLocks/>
          </p:cNvCxnSpPr>
          <p:nvPr/>
        </p:nvCxnSpPr>
        <p:spPr>
          <a:xfrm flipV="1">
            <a:off x="1957362" y="3048986"/>
            <a:ext cx="1344992" cy="308661"/>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61" name="Curved Connector 65">
            <a:extLst>
              <a:ext uri="{FF2B5EF4-FFF2-40B4-BE49-F238E27FC236}">
                <a16:creationId xmlns:a16="http://schemas.microsoft.com/office/drawing/2014/main" id="{D4B51830-BCE2-45E0-AFC3-7C70FE31CEF3}"/>
              </a:ext>
            </a:extLst>
          </p:cNvPr>
          <p:cNvCxnSpPr>
            <a:cxnSpLocks/>
            <a:stCxn id="108" idx="0"/>
          </p:cNvCxnSpPr>
          <p:nvPr/>
        </p:nvCxnSpPr>
        <p:spPr>
          <a:xfrm>
            <a:off x="3515644" y="3048986"/>
            <a:ext cx="1655152" cy="404323"/>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62" name="Curved Connector 67">
            <a:extLst>
              <a:ext uri="{FF2B5EF4-FFF2-40B4-BE49-F238E27FC236}">
                <a16:creationId xmlns:a16="http://schemas.microsoft.com/office/drawing/2014/main" id="{D88EC27B-FF5B-491C-B394-8F23F7CD45F0}"/>
              </a:ext>
            </a:extLst>
          </p:cNvPr>
          <p:cNvCxnSpPr>
            <a:cxnSpLocks/>
          </p:cNvCxnSpPr>
          <p:nvPr/>
        </p:nvCxnSpPr>
        <p:spPr>
          <a:xfrm>
            <a:off x="5115828" y="3437340"/>
            <a:ext cx="2056194" cy="100644"/>
          </a:xfrm>
          <a:prstGeom prst="straightConnector1">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urved Connector 54">
            <a:extLst>
              <a:ext uri="{FF2B5EF4-FFF2-40B4-BE49-F238E27FC236}">
                <a16:creationId xmlns:a16="http://schemas.microsoft.com/office/drawing/2014/main" id="{6C00A25D-ABBA-451E-AC5C-14208FCFC69A}"/>
              </a:ext>
            </a:extLst>
          </p:cNvPr>
          <p:cNvCxnSpPr>
            <a:cxnSpLocks/>
          </p:cNvCxnSpPr>
          <p:nvPr/>
        </p:nvCxnSpPr>
        <p:spPr>
          <a:xfrm flipV="1">
            <a:off x="876361" y="3329297"/>
            <a:ext cx="945196" cy="404417"/>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64" name="Oval 4">
            <a:extLst>
              <a:ext uri="{FF2B5EF4-FFF2-40B4-BE49-F238E27FC236}">
                <a16:creationId xmlns:a16="http://schemas.microsoft.com/office/drawing/2014/main" id="{5814438B-A03C-499C-92F6-C5CB50F239A6}"/>
              </a:ext>
            </a:extLst>
          </p:cNvPr>
          <p:cNvSpPr/>
          <p:nvPr/>
        </p:nvSpPr>
        <p:spPr>
          <a:xfrm>
            <a:off x="3311786" y="2131048"/>
            <a:ext cx="1200127" cy="72469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2021688"/>
              <a:gd name="connsiteY0" fmla="*/ 750611 h 750611"/>
              <a:gd name="connsiteX1" fmla="*/ 2021688 w 2021688"/>
              <a:gd name="connsiteY1" fmla="*/ 442 h 750611"/>
              <a:gd name="connsiteX0" fmla="*/ 0 w 1512805"/>
              <a:gd name="connsiteY0" fmla="*/ 710883 h 710883"/>
              <a:gd name="connsiteX1" fmla="*/ 1512805 w 1512805"/>
              <a:gd name="connsiteY1" fmla="*/ 471 h 710883"/>
              <a:gd name="connsiteX0" fmla="*/ 0 w 1512805"/>
              <a:gd name="connsiteY0" fmla="*/ 710412 h 710412"/>
              <a:gd name="connsiteX1" fmla="*/ 1512805 w 1512805"/>
              <a:gd name="connsiteY1" fmla="*/ 0 h 710412"/>
              <a:gd name="connsiteX0" fmla="*/ 0 w 1512805"/>
              <a:gd name="connsiteY0" fmla="*/ 710412 h 710412"/>
              <a:gd name="connsiteX1" fmla="*/ 1512805 w 1512805"/>
              <a:gd name="connsiteY1" fmla="*/ 0 h 710412"/>
              <a:gd name="connsiteX0" fmla="*/ 0 w 1512805"/>
              <a:gd name="connsiteY0" fmla="*/ 691362 h 691362"/>
              <a:gd name="connsiteX1" fmla="*/ 1512805 w 1512805"/>
              <a:gd name="connsiteY1" fmla="*/ 0 h 691362"/>
              <a:gd name="connsiteX0" fmla="*/ 0 w 1323701"/>
              <a:gd name="connsiteY0" fmla="*/ 761416 h 761416"/>
              <a:gd name="connsiteX1" fmla="*/ 1323701 w 1323701"/>
              <a:gd name="connsiteY1"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265858 w 1323701"/>
              <a:gd name="connsiteY1" fmla="*/ 623158 h 761416"/>
              <a:gd name="connsiteX2" fmla="*/ 717606 w 1323701"/>
              <a:gd name="connsiteY2" fmla="*/ 172812 h 761416"/>
              <a:gd name="connsiteX3" fmla="*/ 1323701 w 1323701"/>
              <a:gd name="connsiteY3" fmla="*/ 0 h 761416"/>
              <a:gd name="connsiteX0" fmla="*/ 0 w 1323701"/>
              <a:gd name="connsiteY0" fmla="*/ 761416 h 761416"/>
              <a:gd name="connsiteX1" fmla="*/ 265858 w 1323701"/>
              <a:gd name="connsiteY1" fmla="*/ 623158 h 761416"/>
              <a:gd name="connsiteX2" fmla="*/ 675583 w 1323701"/>
              <a:gd name="connsiteY2" fmla="*/ 182820 h 761416"/>
              <a:gd name="connsiteX3" fmla="*/ 1323701 w 1323701"/>
              <a:gd name="connsiteY3" fmla="*/ 0 h 761416"/>
            </a:gdLst>
            <a:ahLst/>
            <a:cxnLst>
              <a:cxn ang="0">
                <a:pos x="connsiteX0" y="connsiteY0"/>
              </a:cxn>
              <a:cxn ang="0">
                <a:pos x="connsiteX1" y="connsiteY1"/>
              </a:cxn>
              <a:cxn ang="0">
                <a:pos x="connsiteX2" y="connsiteY2"/>
              </a:cxn>
              <a:cxn ang="0">
                <a:pos x="connsiteX3" y="connsiteY3"/>
              </a:cxn>
            </a:cxnLst>
            <a:rect l="l" t="t" r="r" b="b"/>
            <a:pathLst>
              <a:path w="1323701" h="761416">
                <a:moveTo>
                  <a:pt x="0" y="761416"/>
                </a:moveTo>
                <a:cubicBezTo>
                  <a:pt x="35555" y="728365"/>
                  <a:pt x="146257" y="721259"/>
                  <a:pt x="265858" y="623158"/>
                </a:cubicBezTo>
                <a:cubicBezTo>
                  <a:pt x="385459" y="525057"/>
                  <a:pt x="490521" y="276672"/>
                  <a:pt x="675583" y="182820"/>
                </a:cubicBezTo>
                <a:cubicBezTo>
                  <a:pt x="760279" y="114347"/>
                  <a:pt x="664894" y="59960"/>
                  <a:pt x="1323701" y="0"/>
                </a:cubicBezTo>
              </a:path>
            </a:pathLst>
          </a:custGeom>
          <a:noFill/>
          <a:ln w="44450" cap="rnd">
            <a:solidFill>
              <a:schemeClr val="tx2"/>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CB150352-5B98-4F0B-A671-678B0059C38A}"/>
              </a:ext>
            </a:extLst>
          </p:cNvPr>
          <p:cNvGrpSpPr/>
          <p:nvPr/>
        </p:nvGrpSpPr>
        <p:grpSpPr>
          <a:xfrm>
            <a:off x="1156861" y="5151284"/>
            <a:ext cx="1916187" cy="699374"/>
            <a:chOff x="5075613" y="4876351"/>
            <a:chExt cx="1916187" cy="699374"/>
          </a:xfrm>
        </p:grpSpPr>
        <p:sp>
          <p:nvSpPr>
            <p:cNvPr id="67" name="Rectangle 66">
              <a:extLst>
                <a:ext uri="{FF2B5EF4-FFF2-40B4-BE49-F238E27FC236}">
                  <a16:creationId xmlns:a16="http://schemas.microsoft.com/office/drawing/2014/main" id="{3A18B357-FA27-478A-99F2-7F930C35D6F8}"/>
                </a:ext>
              </a:extLst>
            </p:cNvPr>
            <p:cNvSpPr/>
            <p:nvPr/>
          </p:nvSpPr>
          <p:spPr>
            <a:xfrm>
              <a:off x="5075613" y="4876351"/>
              <a:ext cx="1916187" cy="699374"/>
            </a:xfrm>
            <a:prstGeom prst="rect">
              <a:avLst/>
            </a:prstGeom>
            <a:solidFill>
              <a:schemeClr val="bg1">
                <a:alpha val="84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t" anchorCtr="0"/>
            <a:lstStyle/>
            <a:p>
              <a:r>
                <a:rPr lang="en-US" sz="1000" dirty="0">
                  <a:solidFill>
                    <a:schemeClr val="bg2">
                      <a:lumMod val="50000"/>
                    </a:schemeClr>
                  </a:solidFill>
                </a:rPr>
                <a:t>General Pathway</a:t>
              </a:r>
            </a:p>
            <a:p>
              <a:r>
                <a:rPr lang="en-US" sz="1000" dirty="0">
                  <a:solidFill>
                    <a:schemeClr val="bg2">
                      <a:lumMod val="50000"/>
                    </a:schemeClr>
                  </a:solidFill>
                </a:rPr>
                <a:t>Aerosol Direct Effect</a:t>
              </a:r>
            </a:p>
            <a:p>
              <a:r>
                <a:rPr lang="en-US" sz="1000" dirty="0">
                  <a:solidFill>
                    <a:schemeClr val="bg2">
                      <a:lumMod val="50000"/>
                    </a:schemeClr>
                  </a:solidFill>
                </a:rPr>
                <a:t>Aerosol Indirect Effect</a:t>
              </a:r>
            </a:p>
            <a:p>
              <a:r>
                <a:rPr lang="en-US" sz="1000" dirty="0">
                  <a:solidFill>
                    <a:schemeClr val="bg2">
                      <a:lumMod val="50000"/>
                    </a:schemeClr>
                  </a:solidFill>
                </a:rPr>
                <a:t>Downstream Impacts</a:t>
              </a:r>
            </a:p>
          </p:txBody>
        </p:sp>
        <p:cxnSp>
          <p:nvCxnSpPr>
            <p:cNvPr id="68" name="Straight Arrow Connector 67">
              <a:extLst>
                <a:ext uri="{FF2B5EF4-FFF2-40B4-BE49-F238E27FC236}">
                  <a16:creationId xmlns:a16="http://schemas.microsoft.com/office/drawing/2014/main" id="{622A1590-B959-4FCC-B7BE-B84E37F54AF2}"/>
                </a:ext>
              </a:extLst>
            </p:cNvPr>
            <p:cNvCxnSpPr>
              <a:cxnSpLocks/>
            </p:cNvCxnSpPr>
            <p:nvPr/>
          </p:nvCxnSpPr>
          <p:spPr>
            <a:xfrm>
              <a:off x="5183090" y="4992944"/>
              <a:ext cx="320919" cy="881"/>
            </a:xfrm>
            <a:prstGeom prst="straightConnector1">
              <a:avLst/>
            </a:prstGeom>
            <a:ln w="44450" cap="rnd" cmpd="sng">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9547895-AC73-4A0E-AF87-BC99EACE4F3C}"/>
                </a:ext>
              </a:extLst>
            </p:cNvPr>
            <p:cNvCxnSpPr>
              <a:cxnSpLocks/>
            </p:cNvCxnSpPr>
            <p:nvPr/>
          </p:nvCxnSpPr>
          <p:spPr>
            <a:xfrm>
              <a:off x="5183090" y="5140043"/>
              <a:ext cx="320919" cy="881"/>
            </a:xfrm>
            <a:prstGeom prst="straightConnector1">
              <a:avLst/>
            </a:prstGeom>
            <a:ln w="44450" cap="rnd" cmpd="sng">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8B7C1CB-C527-4C54-BF47-6305CE07AAD8}"/>
                </a:ext>
              </a:extLst>
            </p:cNvPr>
            <p:cNvCxnSpPr>
              <a:cxnSpLocks/>
            </p:cNvCxnSpPr>
            <p:nvPr/>
          </p:nvCxnSpPr>
          <p:spPr>
            <a:xfrm>
              <a:off x="5183090" y="5305800"/>
              <a:ext cx="320919" cy="881"/>
            </a:xfrm>
            <a:prstGeom prst="straightConnector1">
              <a:avLst/>
            </a:prstGeom>
            <a:ln w="44450"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0EDF5AF-9D28-4189-872C-0413366643E2}"/>
                </a:ext>
              </a:extLst>
            </p:cNvPr>
            <p:cNvCxnSpPr>
              <a:cxnSpLocks/>
            </p:cNvCxnSpPr>
            <p:nvPr/>
          </p:nvCxnSpPr>
          <p:spPr>
            <a:xfrm>
              <a:off x="5214988" y="5453339"/>
              <a:ext cx="320919" cy="881"/>
            </a:xfrm>
            <a:prstGeom prst="straightConnector1">
              <a:avLst/>
            </a:prstGeom>
            <a:ln w="44450" cap="rnd" cmpd="sng">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sp>
        <p:nvSpPr>
          <p:cNvPr id="72" name="Oval 4">
            <a:extLst>
              <a:ext uri="{FF2B5EF4-FFF2-40B4-BE49-F238E27FC236}">
                <a16:creationId xmlns:a16="http://schemas.microsoft.com/office/drawing/2014/main" id="{1DDB6DCC-A4A9-4D79-9914-EC6BCC31945C}"/>
              </a:ext>
            </a:extLst>
          </p:cNvPr>
          <p:cNvSpPr/>
          <p:nvPr/>
        </p:nvSpPr>
        <p:spPr>
          <a:xfrm>
            <a:off x="819104" y="3169245"/>
            <a:ext cx="6391080" cy="181868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41">
            <a:extLst>
              <a:ext uri="{FF2B5EF4-FFF2-40B4-BE49-F238E27FC236}">
                <a16:creationId xmlns:a16="http://schemas.microsoft.com/office/drawing/2014/main" id="{1ACA49FF-E0FD-40AF-8610-57D95503ACF9}"/>
              </a:ext>
            </a:extLst>
          </p:cNvPr>
          <p:cNvSpPr/>
          <p:nvPr/>
        </p:nvSpPr>
        <p:spPr>
          <a:xfrm>
            <a:off x="3907261" y="3608542"/>
            <a:ext cx="2794868" cy="227236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4" name="Group 73">
            <a:extLst>
              <a:ext uri="{FF2B5EF4-FFF2-40B4-BE49-F238E27FC236}">
                <a16:creationId xmlns:a16="http://schemas.microsoft.com/office/drawing/2014/main" id="{E676A5EF-C9CC-4712-8134-9654DFE10C95}"/>
              </a:ext>
            </a:extLst>
          </p:cNvPr>
          <p:cNvGrpSpPr/>
          <p:nvPr/>
        </p:nvGrpSpPr>
        <p:grpSpPr>
          <a:xfrm>
            <a:off x="4387082" y="4509390"/>
            <a:ext cx="546664" cy="546664"/>
            <a:chOff x="855016" y="4817599"/>
            <a:chExt cx="546664" cy="546664"/>
          </a:xfrm>
        </p:grpSpPr>
        <p:sp>
          <p:nvSpPr>
            <p:cNvPr id="75" name="Freeform 153">
              <a:extLst>
                <a:ext uri="{FF2B5EF4-FFF2-40B4-BE49-F238E27FC236}">
                  <a16:creationId xmlns:a16="http://schemas.microsoft.com/office/drawing/2014/main" id="{5829B942-C518-4C3A-AD06-00FCBAC2C65E}"/>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76" name="Freeform 154">
              <a:extLst>
                <a:ext uri="{FF2B5EF4-FFF2-40B4-BE49-F238E27FC236}">
                  <a16:creationId xmlns:a16="http://schemas.microsoft.com/office/drawing/2014/main" id="{9EC83358-A864-4F2A-90E8-7C134AB39A3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77" name="Freeform 155">
              <a:extLst>
                <a:ext uri="{FF2B5EF4-FFF2-40B4-BE49-F238E27FC236}">
                  <a16:creationId xmlns:a16="http://schemas.microsoft.com/office/drawing/2014/main" id="{C4E1E696-AB5A-426D-ABC7-340B0F72B311}"/>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8" name="Group 77">
            <a:extLst>
              <a:ext uri="{FF2B5EF4-FFF2-40B4-BE49-F238E27FC236}">
                <a16:creationId xmlns:a16="http://schemas.microsoft.com/office/drawing/2014/main" id="{AC6E04B4-800D-44E3-97A1-B2E5EDE445F2}"/>
              </a:ext>
            </a:extLst>
          </p:cNvPr>
          <p:cNvGrpSpPr/>
          <p:nvPr/>
        </p:nvGrpSpPr>
        <p:grpSpPr>
          <a:xfrm>
            <a:off x="3936080" y="2945137"/>
            <a:ext cx="546664" cy="546664"/>
            <a:chOff x="855016" y="4817599"/>
            <a:chExt cx="546664" cy="546664"/>
          </a:xfrm>
        </p:grpSpPr>
        <p:sp>
          <p:nvSpPr>
            <p:cNvPr id="79" name="Freeform 161">
              <a:extLst>
                <a:ext uri="{FF2B5EF4-FFF2-40B4-BE49-F238E27FC236}">
                  <a16:creationId xmlns:a16="http://schemas.microsoft.com/office/drawing/2014/main" id="{20537BCD-36C9-4E5A-A980-7DC304CE1772}"/>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80" name="Freeform 162">
              <a:extLst>
                <a:ext uri="{FF2B5EF4-FFF2-40B4-BE49-F238E27FC236}">
                  <a16:creationId xmlns:a16="http://schemas.microsoft.com/office/drawing/2014/main" id="{25CACB3E-EC8C-4214-8397-E075901A25A4}"/>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81" name="Freeform 163">
              <a:extLst>
                <a:ext uri="{FF2B5EF4-FFF2-40B4-BE49-F238E27FC236}">
                  <a16:creationId xmlns:a16="http://schemas.microsoft.com/office/drawing/2014/main" id="{882312CD-F561-4CF1-9CDE-B35851957974}"/>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82" name="Oval 4">
            <a:extLst>
              <a:ext uri="{FF2B5EF4-FFF2-40B4-BE49-F238E27FC236}">
                <a16:creationId xmlns:a16="http://schemas.microsoft.com/office/drawing/2014/main" id="{2D3F64C2-72C2-4455-AF62-AFE2CD069D5B}"/>
              </a:ext>
            </a:extLst>
          </p:cNvPr>
          <p:cNvSpPr/>
          <p:nvPr/>
        </p:nvSpPr>
        <p:spPr>
          <a:xfrm>
            <a:off x="685049" y="1738127"/>
            <a:ext cx="5168864"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3DCFD077-9D96-4287-8BFD-8C969E5749E3}"/>
              </a:ext>
            </a:extLst>
          </p:cNvPr>
          <p:cNvGrpSpPr/>
          <p:nvPr/>
        </p:nvGrpSpPr>
        <p:grpSpPr>
          <a:xfrm>
            <a:off x="4516185" y="1846478"/>
            <a:ext cx="546664" cy="546664"/>
            <a:chOff x="855016" y="4817599"/>
            <a:chExt cx="546664" cy="546664"/>
          </a:xfrm>
        </p:grpSpPr>
        <p:sp>
          <p:nvSpPr>
            <p:cNvPr id="84" name="Freeform 170">
              <a:extLst>
                <a:ext uri="{FF2B5EF4-FFF2-40B4-BE49-F238E27FC236}">
                  <a16:creationId xmlns:a16="http://schemas.microsoft.com/office/drawing/2014/main" id="{AEF2FE0E-E14F-469B-818C-C8780852F49B}"/>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85" name="Freeform 171">
              <a:extLst>
                <a:ext uri="{FF2B5EF4-FFF2-40B4-BE49-F238E27FC236}">
                  <a16:creationId xmlns:a16="http://schemas.microsoft.com/office/drawing/2014/main" id="{AC41B508-426D-4A65-A2CB-E67797B4766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86" name="Freeform 172">
              <a:extLst>
                <a:ext uri="{FF2B5EF4-FFF2-40B4-BE49-F238E27FC236}">
                  <a16:creationId xmlns:a16="http://schemas.microsoft.com/office/drawing/2014/main" id="{28578AE9-720F-4ECF-A730-6CB442413F89}"/>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87" name="Hexagon 86">
            <a:extLst>
              <a:ext uri="{FF2B5EF4-FFF2-40B4-BE49-F238E27FC236}">
                <a16:creationId xmlns:a16="http://schemas.microsoft.com/office/drawing/2014/main" id="{0A7813C5-E3BB-4A73-93A6-1A96F5BFC511}"/>
              </a:ext>
            </a:extLst>
          </p:cNvPr>
          <p:cNvSpPr/>
          <p:nvPr/>
        </p:nvSpPr>
        <p:spPr>
          <a:xfrm>
            <a:off x="7012849" y="460042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89" name="Hexagon 88">
            <a:extLst>
              <a:ext uri="{FF2B5EF4-FFF2-40B4-BE49-F238E27FC236}">
                <a16:creationId xmlns:a16="http://schemas.microsoft.com/office/drawing/2014/main" id="{CE203D35-17C5-4D9B-8AD0-501A40F134D6}"/>
              </a:ext>
            </a:extLst>
          </p:cNvPr>
          <p:cNvSpPr/>
          <p:nvPr/>
        </p:nvSpPr>
        <p:spPr>
          <a:xfrm>
            <a:off x="7012849" y="333432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grpSp>
        <p:nvGrpSpPr>
          <p:cNvPr id="90" name="Group 89">
            <a:extLst>
              <a:ext uri="{FF2B5EF4-FFF2-40B4-BE49-F238E27FC236}">
                <a16:creationId xmlns:a16="http://schemas.microsoft.com/office/drawing/2014/main" id="{01A95196-0905-4C8F-9F34-7EEBF7461D5E}"/>
              </a:ext>
            </a:extLst>
          </p:cNvPr>
          <p:cNvGrpSpPr/>
          <p:nvPr/>
        </p:nvGrpSpPr>
        <p:grpSpPr>
          <a:xfrm>
            <a:off x="4733818" y="3179977"/>
            <a:ext cx="546664" cy="546664"/>
            <a:chOff x="855016" y="4817599"/>
            <a:chExt cx="546664" cy="546664"/>
          </a:xfrm>
        </p:grpSpPr>
        <p:sp>
          <p:nvSpPr>
            <p:cNvPr id="91" name="Freeform 177">
              <a:extLst>
                <a:ext uri="{FF2B5EF4-FFF2-40B4-BE49-F238E27FC236}">
                  <a16:creationId xmlns:a16="http://schemas.microsoft.com/office/drawing/2014/main" id="{B7E59B25-1285-44DA-B241-40B3336096AC}"/>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92" name="Freeform 178">
              <a:extLst>
                <a:ext uri="{FF2B5EF4-FFF2-40B4-BE49-F238E27FC236}">
                  <a16:creationId xmlns:a16="http://schemas.microsoft.com/office/drawing/2014/main" id="{6827F039-E22C-43F0-9335-022E5526BA6E}"/>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93" name="Freeform 179">
              <a:extLst>
                <a:ext uri="{FF2B5EF4-FFF2-40B4-BE49-F238E27FC236}">
                  <a16:creationId xmlns:a16="http://schemas.microsoft.com/office/drawing/2014/main" id="{85C44094-22B8-4AA8-AFE1-F7D3A0EB5C87}"/>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95" name="Oval 94">
            <a:extLst>
              <a:ext uri="{FF2B5EF4-FFF2-40B4-BE49-F238E27FC236}">
                <a16:creationId xmlns:a16="http://schemas.microsoft.com/office/drawing/2014/main" id="{81D66462-6392-4A38-A936-DB1FCFCCCF6B}"/>
              </a:ext>
            </a:extLst>
          </p:cNvPr>
          <p:cNvSpPr/>
          <p:nvPr/>
        </p:nvSpPr>
        <p:spPr>
          <a:xfrm>
            <a:off x="225104" y="427312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96" name="Oval 95">
            <a:extLst>
              <a:ext uri="{FF2B5EF4-FFF2-40B4-BE49-F238E27FC236}">
                <a16:creationId xmlns:a16="http://schemas.microsoft.com/office/drawing/2014/main" id="{5865D54E-ABEC-4D84-8818-533AAA35BAAD}"/>
              </a:ext>
            </a:extLst>
          </p:cNvPr>
          <p:cNvSpPr/>
          <p:nvPr/>
        </p:nvSpPr>
        <p:spPr>
          <a:xfrm>
            <a:off x="218774" y="343326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97" name="Oval 96">
            <a:extLst>
              <a:ext uri="{FF2B5EF4-FFF2-40B4-BE49-F238E27FC236}">
                <a16:creationId xmlns:a16="http://schemas.microsoft.com/office/drawing/2014/main" id="{90477244-DFA8-4132-83A4-EE38FE4ACF8A}"/>
              </a:ext>
            </a:extLst>
          </p:cNvPr>
          <p:cNvSpPr/>
          <p:nvPr/>
        </p:nvSpPr>
        <p:spPr>
          <a:xfrm>
            <a:off x="216028" y="175355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98" name="Oval 97">
            <a:extLst>
              <a:ext uri="{FF2B5EF4-FFF2-40B4-BE49-F238E27FC236}">
                <a16:creationId xmlns:a16="http://schemas.microsoft.com/office/drawing/2014/main" id="{CDB45F65-A08A-4063-842F-9125D9695B3D}"/>
              </a:ext>
            </a:extLst>
          </p:cNvPr>
          <p:cNvSpPr/>
          <p:nvPr/>
        </p:nvSpPr>
        <p:spPr>
          <a:xfrm>
            <a:off x="216028" y="511297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99" name="Oval 41">
            <a:extLst>
              <a:ext uri="{FF2B5EF4-FFF2-40B4-BE49-F238E27FC236}">
                <a16:creationId xmlns:a16="http://schemas.microsoft.com/office/drawing/2014/main" id="{760B4F9A-96C5-43CB-BA0D-21DA72D6A416}"/>
              </a:ext>
            </a:extLst>
          </p:cNvPr>
          <p:cNvSpPr/>
          <p:nvPr/>
        </p:nvSpPr>
        <p:spPr>
          <a:xfrm rot="10800000">
            <a:off x="1134930" y="1290616"/>
            <a:ext cx="2772331" cy="2295144"/>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00" name="Curved Connector 54">
            <a:extLst>
              <a:ext uri="{FF2B5EF4-FFF2-40B4-BE49-F238E27FC236}">
                <a16:creationId xmlns:a16="http://schemas.microsoft.com/office/drawing/2014/main" id="{A4BC745E-36F7-4A1A-B309-031F85A83C93}"/>
              </a:ext>
            </a:extLst>
          </p:cNvPr>
          <p:cNvCxnSpPr>
            <a:cxnSpLocks/>
          </p:cNvCxnSpPr>
          <p:nvPr/>
        </p:nvCxnSpPr>
        <p:spPr>
          <a:xfrm flipV="1">
            <a:off x="1964249" y="2969388"/>
            <a:ext cx="1115240" cy="299291"/>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883908D2-E7BF-4CA1-AD3E-EE552864FDE9}"/>
              </a:ext>
            </a:extLst>
          </p:cNvPr>
          <p:cNvGrpSpPr/>
          <p:nvPr/>
        </p:nvGrpSpPr>
        <p:grpSpPr>
          <a:xfrm>
            <a:off x="1583531" y="3090282"/>
            <a:ext cx="546664" cy="546664"/>
            <a:chOff x="855016" y="4817599"/>
            <a:chExt cx="546664" cy="546664"/>
          </a:xfrm>
        </p:grpSpPr>
        <p:sp>
          <p:nvSpPr>
            <p:cNvPr id="102" name="Freeform 165">
              <a:extLst>
                <a:ext uri="{FF2B5EF4-FFF2-40B4-BE49-F238E27FC236}">
                  <a16:creationId xmlns:a16="http://schemas.microsoft.com/office/drawing/2014/main" id="{E006ED53-ADA7-4319-8B41-996277F16404}"/>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03" name="Freeform 166">
              <a:extLst>
                <a:ext uri="{FF2B5EF4-FFF2-40B4-BE49-F238E27FC236}">
                  <a16:creationId xmlns:a16="http://schemas.microsoft.com/office/drawing/2014/main" id="{FF169FB1-E3CC-4A1A-94E0-C65255D61802}"/>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4" name="Freeform 167">
              <a:extLst>
                <a:ext uri="{FF2B5EF4-FFF2-40B4-BE49-F238E27FC236}">
                  <a16:creationId xmlns:a16="http://schemas.microsoft.com/office/drawing/2014/main" id="{0AFD23CF-770E-42D4-A44E-5C2DD057237C}"/>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12" name="Oval 4">
            <a:extLst>
              <a:ext uri="{FF2B5EF4-FFF2-40B4-BE49-F238E27FC236}">
                <a16:creationId xmlns:a16="http://schemas.microsoft.com/office/drawing/2014/main" id="{15C85CAE-347F-4400-A235-9EEF492C0217}"/>
              </a:ext>
            </a:extLst>
          </p:cNvPr>
          <p:cNvSpPr/>
          <p:nvPr/>
        </p:nvSpPr>
        <p:spPr>
          <a:xfrm>
            <a:off x="396789" y="2241760"/>
            <a:ext cx="6616060" cy="71382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4">
            <a:extLst>
              <a:ext uri="{FF2B5EF4-FFF2-40B4-BE49-F238E27FC236}">
                <a16:creationId xmlns:a16="http://schemas.microsoft.com/office/drawing/2014/main" id="{72101E0C-E42B-43F0-BA35-3EB361A28C15}"/>
              </a:ext>
            </a:extLst>
          </p:cNvPr>
          <p:cNvSpPr/>
          <p:nvPr/>
        </p:nvSpPr>
        <p:spPr>
          <a:xfrm>
            <a:off x="3399499" y="2220697"/>
            <a:ext cx="3654168" cy="66478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1877051"/>
              <a:gd name="connsiteY0" fmla="*/ 0 h 97211"/>
              <a:gd name="connsiteX1" fmla="*/ 1877051 w 1877051"/>
              <a:gd name="connsiteY1" fmla="*/ 97211 h 97211"/>
              <a:gd name="connsiteX0" fmla="*/ 0 w 2362081"/>
              <a:gd name="connsiteY0" fmla="*/ 0 h 168773"/>
              <a:gd name="connsiteX1" fmla="*/ 2362081 w 2362081"/>
              <a:gd name="connsiteY1" fmla="*/ 168773 h 168773"/>
              <a:gd name="connsiteX0" fmla="*/ 0 w 2282568"/>
              <a:gd name="connsiteY0" fmla="*/ 0 h 97211"/>
              <a:gd name="connsiteX1" fmla="*/ 2282568 w 2282568"/>
              <a:gd name="connsiteY1" fmla="*/ 97211 h 97211"/>
              <a:gd name="connsiteX0" fmla="*/ 0 w 2282568"/>
              <a:gd name="connsiteY0" fmla="*/ 0 h 97211"/>
              <a:gd name="connsiteX1" fmla="*/ 2282568 w 2282568"/>
              <a:gd name="connsiteY1" fmla="*/ 97211 h 97211"/>
              <a:gd name="connsiteX0" fmla="*/ 0 w 2282568"/>
              <a:gd name="connsiteY0" fmla="*/ 11410 h 108621"/>
              <a:gd name="connsiteX1" fmla="*/ 2282568 w 2282568"/>
              <a:gd name="connsiteY1" fmla="*/ 108621 h 108621"/>
              <a:gd name="connsiteX0" fmla="*/ 0 w 3816093"/>
              <a:gd name="connsiteY0" fmla="*/ 665960 h 665960"/>
              <a:gd name="connsiteX1" fmla="*/ 3816093 w 3816093"/>
              <a:gd name="connsiteY1" fmla="*/ 1171 h 665960"/>
              <a:gd name="connsiteX0" fmla="*/ 0 w 3816093"/>
              <a:gd name="connsiteY0" fmla="*/ 664789 h 664789"/>
              <a:gd name="connsiteX1" fmla="*/ 3816093 w 3816093"/>
              <a:gd name="connsiteY1" fmla="*/ 0 h 664789"/>
              <a:gd name="connsiteX0" fmla="*/ 0 w 3816093"/>
              <a:gd name="connsiteY0" fmla="*/ 664789 h 664789"/>
              <a:gd name="connsiteX1" fmla="*/ 2553627 w 3816093"/>
              <a:gd name="connsiteY1" fmla="*/ 474878 h 664789"/>
              <a:gd name="connsiteX2" fmla="*/ 3816093 w 3816093"/>
              <a:gd name="connsiteY2" fmla="*/ 0 h 664789"/>
              <a:gd name="connsiteX0" fmla="*/ 0 w 3816093"/>
              <a:gd name="connsiteY0" fmla="*/ 664789 h 664789"/>
              <a:gd name="connsiteX1" fmla="*/ 2553627 w 3816093"/>
              <a:gd name="connsiteY1" fmla="*/ 474878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654168"/>
              <a:gd name="connsiteY0" fmla="*/ 664789 h 664789"/>
              <a:gd name="connsiteX1" fmla="*/ 2077377 w 3654168"/>
              <a:gd name="connsiteY1" fmla="*/ 4844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Lst>
            <a:ahLst/>
            <a:cxnLst>
              <a:cxn ang="0">
                <a:pos x="connsiteX0" y="connsiteY0"/>
              </a:cxn>
              <a:cxn ang="0">
                <a:pos x="connsiteX1" y="connsiteY1"/>
              </a:cxn>
              <a:cxn ang="0">
                <a:pos x="connsiteX2" y="connsiteY2"/>
              </a:cxn>
              <a:cxn ang="0">
                <a:pos x="connsiteX3" y="connsiteY3"/>
              </a:cxn>
            </a:cxnLst>
            <a:rect l="l" t="t" r="r" b="b"/>
            <a:pathLst>
              <a:path w="3654168" h="664789">
                <a:moveTo>
                  <a:pt x="0" y="664789"/>
                </a:moveTo>
                <a:cubicBezTo>
                  <a:pt x="363692" y="604562"/>
                  <a:pt x="908387" y="523968"/>
                  <a:pt x="2039277" y="522503"/>
                </a:cubicBezTo>
                <a:cubicBezTo>
                  <a:pt x="2372807" y="486089"/>
                  <a:pt x="2778985" y="242080"/>
                  <a:pt x="2989396" y="162934"/>
                </a:cubicBezTo>
                <a:cubicBezTo>
                  <a:pt x="3356176" y="8381"/>
                  <a:pt x="3351682" y="74384"/>
                  <a:pt x="3654168" y="0"/>
                </a:cubicBezTo>
              </a:path>
            </a:pathLst>
          </a:custGeom>
          <a:noFill/>
          <a:ln w="44450" cap="rnd">
            <a:solidFill>
              <a:schemeClr val="accent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D772D28E-6DFD-4F41-A285-051F101B8B0E}"/>
              </a:ext>
            </a:extLst>
          </p:cNvPr>
          <p:cNvSpPr/>
          <p:nvPr/>
        </p:nvSpPr>
        <p:spPr>
          <a:xfrm>
            <a:off x="7012849" y="201354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grpSp>
        <p:nvGrpSpPr>
          <p:cNvPr id="105" name="Group 104">
            <a:extLst>
              <a:ext uri="{FF2B5EF4-FFF2-40B4-BE49-F238E27FC236}">
                <a16:creationId xmlns:a16="http://schemas.microsoft.com/office/drawing/2014/main" id="{7E68BB94-5A15-459A-8C33-CD2FB51A0932}"/>
              </a:ext>
            </a:extLst>
          </p:cNvPr>
          <p:cNvGrpSpPr/>
          <p:nvPr/>
        </p:nvGrpSpPr>
        <p:grpSpPr>
          <a:xfrm>
            <a:off x="2968979" y="2775654"/>
            <a:ext cx="546664" cy="546664"/>
            <a:chOff x="855016" y="4817599"/>
            <a:chExt cx="546664" cy="546664"/>
          </a:xfrm>
        </p:grpSpPr>
        <p:sp>
          <p:nvSpPr>
            <p:cNvPr id="106" name="Freeform 157">
              <a:extLst>
                <a:ext uri="{FF2B5EF4-FFF2-40B4-BE49-F238E27FC236}">
                  <a16:creationId xmlns:a16="http://schemas.microsoft.com/office/drawing/2014/main" id="{529BF215-18AC-40BD-99A9-898F5914E53B}"/>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07" name="Freeform 158">
              <a:extLst>
                <a:ext uri="{FF2B5EF4-FFF2-40B4-BE49-F238E27FC236}">
                  <a16:creationId xmlns:a16="http://schemas.microsoft.com/office/drawing/2014/main" id="{AED67B22-3B5C-40A2-B1AF-10A4F8AF19A5}"/>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159">
              <a:extLst>
                <a:ext uri="{FF2B5EF4-FFF2-40B4-BE49-F238E27FC236}">
                  <a16:creationId xmlns:a16="http://schemas.microsoft.com/office/drawing/2014/main" id="{B7655227-7722-468F-ADED-8A6EB29C30D4}"/>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94" name="Oval 93">
            <a:extLst>
              <a:ext uri="{FF2B5EF4-FFF2-40B4-BE49-F238E27FC236}">
                <a16:creationId xmlns:a16="http://schemas.microsoft.com/office/drawing/2014/main" id="{3944E843-E7C3-49EA-9710-FDB64DF819B3}"/>
              </a:ext>
            </a:extLst>
          </p:cNvPr>
          <p:cNvSpPr/>
          <p:nvPr/>
        </p:nvSpPr>
        <p:spPr>
          <a:xfrm>
            <a:off x="216028" y="259341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sp>
        <p:nvSpPr>
          <p:cNvPr id="5" name="Slide Number Placeholder 4">
            <a:extLst>
              <a:ext uri="{FF2B5EF4-FFF2-40B4-BE49-F238E27FC236}">
                <a16:creationId xmlns:a16="http://schemas.microsoft.com/office/drawing/2014/main" id="{44151DC1-0BD3-4C68-AA72-FDC99A2E9E0F}"/>
              </a:ext>
            </a:extLst>
          </p:cNvPr>
          <p:cNvSpPr>
            <a:spLocks noGrp="1"/>
          </p:cNvSpPr>
          <p:nvPr>
            <p:ph type="sldNum" sz="quarter" idx="4"/>
          </p:nvPr>
        </p:nvSpPr>
        <p:spPr/>
        <p:txBody>
          <a:bodyPr/>
          <a:lstStyle/>
          <a:p>
            <a:pPr algn="ctr"/>
            <a:fld id="{2E94512F-4FCD-4B8F-9303-F99597583EE2}" type="slidenum">
              <a:rPr lang="en-US" smtClean="0"/>
              <a:pPr algn="ctr"/>
              <a:t>16</a:t>
            </a:fld>
            <a:endParaRPr lang="en-US" dirty="0"/>
          </a:p>
        </p:txBody>
      </p:sp>
    </p:spTree>
    <p:extLst>
      <p:ext uri="{BB962C8B-B14F-4D97-AF65-F5344CB8AC3E}">
        <p14:creationId xmlns:p14="http://schemas.microsoft.com/office/powerpoint/2010/main" val="325155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p:txBody>
          <a:bodyPr>
            <a:noAutofit/>
          </a:bodyPr>
          <a:lstStyle/>
          <a:p>
            <a:r>
              <a:rPr lang="en-US" dirty="0">
                <a:solidFill>
                  <a:schemeClr val="accent6"/>
                </a:solidFill>
                <a:latin typeface="Trebuchet MS" panose="020B0603020202020204" pitchFamily="34" charset="0"/>
              </a:rPr>
              <a:t>Mt. Pinatubo Eruption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Stratospheric Aerosol Injection (SAI)</a:t>
            </a:r>
          </a:p>
        </p:txBody>
      </p:sp>
      <p:sp>
        <p:nvSpPr>
          <p:cNvPr id="16" name="Rectangle 15">
            <a:extLst>
              <a:ext uri="{FF2B5EF4-FFF2-40B4-BE49-F238E27FC236}">
                <a16:creationId xmlns:a16="http://schemas.microsoft.com/office/drawing/2014/main" id="{38E61650-817D-4237-9B0A-D31223C6DB07}"/>
              </a:ext>
            </a:extLst>
          </p:cNvPr>
          <p:cNvSpPr/>
          <p:nvPr/>
        </p:nvSpPr>
        <p:spPr>
          <a:xfrm>
            <a:off x="9818230" y="5274766"/>
            <a:ext cx="1856047" cy="292959"/>
          </a:xfrm>
          <a:prstGeom prst="rect">
            <a:avLst/>
          </a:prstGeom>
        </p:spPr>
        <p:txBody>
          <a:bodyPr wrap="none">
            <a:spAutoFit/>
          </a:bodyPr>
          <a:lstStyle/>
          <a:p>
            <a:r>
              <a:rPr lang="en-US" sz="1400" dirty="0">
                <a:solidFill>
                  <a:schemeClr val="bg1"/>
                </a:solidFill>
              </a:rPr>
              <a:t>McCormick et al., 1995</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7D4133F-2B7E-40D3-995E-F6FD65E31F51}"/>
                  </a:ext>
                </a:extLst>
              </p:cNvPr>
              <p:cNvSpPr txBox="1"/>
              <p:nvPr/>
            </p:nvSpPr>
            <p:spPr>
              <a:xfrm>
                <a:off x="168728" y="1466111"/>
                <a:ext cx="5202091" cy="1867220"/>
              </a:xfrm>
              <a:prstGeom prst="rect">
                <a:avLst/>
              </a:prstGeom>
            </p:spPr>
            <p:txBody>
              <a:bodyPr vert="horz" wrap="square" lIns="91440" tIns="45720" rIns="91440" bIns="45720" rtlCol="0">
                <a:noAutofit/>
              </a:bodyPr>
              <a:lstStyle/>
              <a:p>
                <a:pPr algn="l"/>
                <a:r>
                  <a:rPr lang="en-US" sz="2000" b="1" dirty="0">
                    <a:solidFill>
                      <a:srgbClr val="0070C0"/>
                    </a:solidFill>
                    <a:latin typeface="Trebuchet MS" panose="020B0603020202020204" pitchFamily="34" charset="0"/>
                  </a:rPr>
                  <a:t>Exemplar Strengths:</a:t>
                </a:r>
              </a:p>
              <a:p>
                <a:pPr algn="l"/>
                <a:endParaRPr lang="en-US" sz="1000" b="1"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dirty="0">
                    <a:solidFill>
                      <a:schemeClr val="accent6"/>
                    </a:solidFill>
                    <a:latin typeface="Trebuchet MS" panose="020B0603020202020204" pitchFamily="34" charset="0"/>
                    <a:cs typeface="Calibri" panose="020F0502020204030204" pitchFamily="34" charset="0"/>
                  </a:rPr>
                  <a:t>The source is </a:t>
                </a:r>
                <a:r>
                  <a:rPr lang="en-US" b="1" dirty="0">
                    <a:solidFill>
                      <a:schemeClr val="accent6"/>
                    </a:solidFill>
                    <a:latin typeface="Trebuchet MS" panose="020B0603020202020204" pitchFamily="34" charset="0"/>
                    <a:cs typeface="Calibri" panose="020F0502020204030204" pitchFamily="34" charset="0"/>
                  </a:rPr>
                  <a:t>external</a:t>
                </a:r>
                <a:r>
                  <a:rPr lang="en-US" dirty="0">
                    <a:solidFill>
                      <a:schemeClr val="accent6"/>
                    </a:solidFill>
                    <a:latin typeface="Trebuchet MS" panose="020B0603020202020204" pitchFamily="34" charset="0"/>
                    <a:cs typeface="Calibri" panose="020F0502020204030204" pitchFamily="34" charset="0"/>
                  </a:rPr>
                  <a:t> to climate feedbacks</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cs typeface="Calibri" panose="020F0502020204030204" pitchFamily="34" charset="0"/>
                </a:endParaRP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cs typeface="Calibri" panose="020F0502020204030204" pitchFamily="34" charset="0"/>
                </a:endParaRPr>
              </a:p>
              <a:p>
                <a:pPr marL="342900" lvl="2" indent="-342900">
                  <a:buFont typeface="Arial" panose="020B0604020202020204" pitchFamily="34" charset="0"/>
                  <a:buChar char="•"/>
                </a:pPr>
                <a:r>
                  <a:rPr lang="en-US" dirty="0">
                    <a:solidFill>
                      <a:schemeClr val="accent6"/>
                    </a:solidFill>
                    <a:latin typeface="Trebuchet MS" panose="020B0603020202020204" pitchFamily="34" charset="0"/>
                    <a:cs typeface="Calibri" panose="020F0502020204030204" pitchFamily="34" charset="0"/>
                  </a:rPr>
                  <a:t>Its impacts are </a:t>
                </a:r>
                <a:r>
                  <a:rPr lang="en-US" b="1" dirty="0">
                    <a:solidFill>
                      <a:schemeClr val="accent6"/>
                    </a:solidFill>
                    <a:latin typeface="Trebuchet MS" panose="020B0603020202020204" pitchFamily="34" charset="0"/>
                    <a:cs typeface="Calibri" panose="020F0502020204030204" pitchFamily="34" charset="0"/>
                  </a:rPr>
                  <a:t>large enough </a:t>
                </a:r>
                <a:r>
                  <a:rPr lang="en-US" dirty="0">
                    <a:solidFill>
                      <a:schemeClr val="accent6"/>
                    </a:solidFill>
                    <a:latin typeface="Trebuchet MS" panose="020B0603020202020204" pitchFamily="34" charset="0"/>
                    <a:cs typeface="Calibri" panose="020F0502020204030204" pitchFamily="34" charset="0"/>
                  </a:rPr>
                  <a:t>to rise above internal variability of climate system</a:t>
                </a:r>
              </a:p>
              <a:p>
                <a:pPr marL="342900" lvl="2" indent="-342900">
                  <a:buFont typeface="Arial" panose="020B0604020202020204" pitchFamily="34" charset="0"/>
                  <a:buChar char="•"/>
                </a:pPr>
                <a:endParaRPr lang="en-US" sz="400" dirty="0">
                  <a:solidFill>
                    <a:schemeClr val="accent6"/>
                  </a:solidFill>
                  <a:latin typeface="Trebuchet MS" panose="020B0603020202020204" pitchFamily="34" charset="0"/>
                  <a:cs typeface="Calibri" panose="020F0502020204030204" pitchFamily="34" charset="0"/>
                </a:endParaRPr>
              </a:p>
              <a:p>
                <a:pPr marL="342900" lvl="2" indent="-342900">
                  <a:buFont typeface="Arial" panose="020B0604020202020204" pitchFamily="34" charset="0"/>
                  <a:buChar char="•"/>
                </a:pPr>
                <a:endParaRPr lang="en-US" sz="400" dirty="0">
                  <a:solidFill>
                    <a:schemeClr val="accent6"/>
                  </a:solidFill>
                  <a:latin typeface="Trebuchet MS" panose="020B0603020202020204" pitchFamily="34" charset="0"/>
                  <a:cs typeface="Calibri" panose="020F0502020204030204" pitchFamily="34" charset="0"/>
                </a:endParaRPr>
              </a:p>
              <a:p>
                <a:pPr marL="342900" lvl="2" indent="-342900">
                  <a:buFont typeface="Arial" panose="020B0604020202020204" pitchFamily="34" charset="0"/>
                  <a:buChar char="•"/>
                </a:pPr>
                <a:r>
                  <a:rPr lang="en-US" dirty="0">
                    <a:solidFill>
                      <a:schemeClr val="accent6"/>
                    </a:solidFill>
                    <a:latin typeface="Trebuchet MS" panose="020B0603020202020204" pitchFamily="34" charset="0"/>
                    <a:cs typeface="Calibri" panose="020F0502020204030204" pitchFamily="34" charset="0"/>
                  </a:rPr>
                  <a:t>It provides ample </a:t>
                </a:r>
                <a:r>
                  <a:rPr lang="en-US" b="1" dirty="0">
                    <a:solidFill>
                      <a:schemeClr val="accent6"/>
                    </a:solidFill>
                    <a:latin typeface="Trebuchet MS" panose="020B0603020202020204" pitchFamily="34" charset="0"/>
                    <a:cs typeface="Calibri" panose="020F0502020204030204" pitchFamily="34" charset="0"/>
                  </a:rPr>
                  <a:t>observational data </a:t>
                </a:r>
                <a:r>
                  <a:rPr lang="en-US" dirty="0">
                    <a:solidFill>
                      <a:schemeClr val="accent6"/>
                    </a:solidFill>
                    <a:latin typeface="Trebuchet MS" panose="020B0603020202020204" pitchFamily="34" charset="0"/>
                    <a:cs typeface="Calibri" panose="020F0502020204030204" pitchFamily="34" charset="0"/>
                  </a:rPr>
                  <a:t>demonstrating the event’s direct and indirect effects for </a:t>
                </a:r>
                <a:r>
                  <a:rPr lang="en-US" b="1" dirty="0">
                    <a:solidFill>
                      <a:schemeClr val="accent6"/>
                    </a:solidFill>
                    <a:latin typeface="Trebuchet MS" panose="020B0603020202020204" pitchFamily="34" charset="0"/>
                    <a:cs typeface="Calibri" panose="020F0502020204030204" pitchFamily="34" charset="0"/>
                  </a:rPr>
                  <a:t>validation</a:t>
                </a:r>
                <a:r>
                  <a:rPr lang="en-US" dirty="0">
                    <a:solidFill>
                      <a:schemeClr val="accent6"/>
                    </a:solidFill>
                    <a:latin typeface="Trebuchet MS" panose="020B0603020202020204" pitchFamily="34" charset="0"/>
                    <a:cs typeface="Calibri" panose="020F0502020204030204" pitchFamily="34" charset="0"/>
                  </a:rPr>
                  <a:t> of pathways </a:t>
                </a:r>
              </a:p>
              <a:p>
                <a:pPr marL="342900" lvl="2" indent="-342900">
                  <a:buFont typeface="Arial" panose="020B0604020202020204" pitchFamily="34" charset="0"/>
                  <a:buChar char="•"/>
                </a:pPr>
                <a:endParaRPr lang="en-US" sz="400" dirty="0">
                  <a:solidFill>
                    <a:schemeClr val="accent6"/>
                  </a:solidFill>
                  <a:latin typeface="Trebuchet MS" panose="020B0603020202020204" pitchFamily="34" charset="0"/>
                  <a:cs typeface="Calibri" panose="020F0502020204030204" pitchFamily="34" charset="0"/>
                </a:endParaRPr>
              </a:p>
              <a:p>
                <a:pPr marL="342900" lvl="2" indent="-342900">
                  <a:buFont typeface="Arial" panose="020B0604020202020204" pitchFamily="34" charset="0"/>
                  <a:buChar char="•"/>
                </a:pPr>
                <a:endParaRPr lang="en-US" sz="400" dirty="0">
                  <a:solidFill>
                    <a:schemeClr val="accent6"/>
                  </a:solidFill>
                  <a:latin typeface="Trebuchet MS" panose="020B0603020202020204" pitchFamily="34" charset="0"/>
                  <a:cs typeface="Calibri" panose="020F050202020403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cs typeface="Calibri" panose="020F0502020204030204" pitchFamily="34" charset="0"/>
                  </a:rPr>
                  <a:t>It possesses a </a:t>
                </a:r>
                <a:r>
                  <a:rPr lang="en-US" b="1" dirty="0">
                    <a:solidFill>
                      <a:schemeClr val="accent6"/>
                    </a:solidFill>
                    <a:latin typeface="Trebuchet MS" panose="020B0603020202020204" pitchFamily="34" charset="0"/>
                    <a:cs typeface="Calibri" panose="020F0502020204030204" pitchFamily="34" charset="0"/>
                  </a:rPr>
                  <a:t>climate intervention </a:t>
                </a:r>
                <a:r>
                  <a:rPr lang="en-US" dirty="0">
                    <a:solidFill>
                      <a:schemeClr val="accent6"/>
                    </a:solidFill>
                    <a:latin typeface="Trebuchet MS" panose="020B0603020202020204" pitchFamily="34" charset="0"/>
                    <a:cs typeface="Calibri" panose="020F0502020204030204" pitchFamily="34" charset="0"/>
                  </a:rPr>
                  <a:t>analog    (1 </a:t>
                </a:r>
                <a:r>
                  <a:rPr lang="en-US" dirty="0" err="1">
                    <a:solidFill>
                      <a:schemeClr val="accent6"/>
                    </a:solidFill>
                    <a:latin typeface="Trebuchet MS" panose="020B0603020202020204" pitchFamily="34" charset="0"/>
                    <a:cs typeface="Calibri" panose="020F0502020204030204" pitchFamily="34" charset="0"/>
                  </a:rPr>
                  <a:t>Tg</a:t>
                </a:r>
                <a:r>
                  <a:rPr lang="en-US" dirty="0">
                    <a:solidFill>
                      <a:schemeClr val="accent6"/>
                    </a:solidFill>
                    <a:latin typeface="Trebuchet MS" panose="020B0603020202020204" pitchFamily="34" charset="0"/>
                    <a:cs typeface="Calibri" panose="020F0502020204030204" pitchFamily="34" charset="0"/>
                  </a:rPr>
                  <a:t> SO</a:t>
                </a:r>
                <a:r>
                  <a:rPr lang="en-US" baseline="-25000" dirty="0">
                    <a:solidFill>
                      <a:schemeClr val="accent6"/>
                    </a:solidFill>
                    <a:latin typeface="Trebuchet MS" panose="020B0603020202020204" pitchFamily="34" charset="0"/>
                    <a:cs typeface="Calibri" panose="020F0502020204030204" pitchFamily="34" charset="0"/>
                  </a:rPr>
                  <a:t>2</a:t>
                </a:r>
                <a:r>
                  <a:rPr lang="en-US" dirty="0">
                    <a:solidFill>
                      <a:schemeClr val="accent6"/>
                    </a:solidFill>
                    <a:latin typeface="Trebuchet MS" panose="020B0603020202020204" pitchFamily="34" charset="0"/>
                    <a:cs typeface="Calibri" panose="020F0502020204030204" pitchFamily="34" charset="0"/>
                  </a:rPr>
                  <a:t>/</a:t>
                </a:r>
                <a:r>
                  <a:rPr lang="en-US" dirty="0" err="1">
                    <a:solidFill>
                      <a:schemeClr val="accent6"/>
                    </a:solidFill>
                    <a:latin typeface="Trebuchet MS" panose="020B0603020202020204" pitchFamily="34" charset="0"/>
                    <a:cs typeface="Calibri" panose="020F0502020204030204" pitchFamily="34" charset="0"/>
                  </a:rPr>
                  <a:t>yr</a:t>
                </a:r>
                <a:r>
                  <a:rPr lang="en-US" dirty="0">
                    <a:solidFill>
                      <a:schemeClr val="accent6"/>
                    </a:solidFill>
                    <a:latin typeface="Trebuchet MS" panose="020B0603020202020204" pitchFamily="34" charset="0"/>
                    <a:cs typeface="Calibri" panose="020F0502020204030204" pitchFamily="34" charset="0"/>
                  </a:rPr>
                  <a:t> may produce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cs typeface="Calibri" panose="020F0502020204030204" pitchFamily="34" charset="0"/>
                      </a:rPr>
                      <m:t>~</m:t>
                    </m:r>
                  </m:oMath>
                </a14:m>
                <a:r>
                  <a:rPr lang="en-US" dirty="0">
                    <a:solidFill>
                      <a:schemeClr val="accent6"/>
                    </a:solidFill>
                    <a:latin typeface="Trebuchet MS" panose="020B0603020202020204" pitchFamily="34" charset="0"/>
                    <a:cs typeface="Calibri" panose="020F0502020204030204" pitchFamily="34" charset="0"/>
                  </a:rPr>
                  <a:t>0.1</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cs typeface="Calibri" panose="020F0502020204030204" pitchFamily="34" charset="0"/>
                      </a:rPr>
                      <m:t>℃</m:t>
                    </m:r>
                  </m:oMath>
                </a14:m>
                <a:r>
                  <a:rPr lang="en-US" dirty="0">
                    <a:solidFill>
                      <a:schemeClr val="accent6"/>
                    </a:solidFill>
                    <a:latin typeface="Trebuchet MS" panose="020B0603020202020204" pitchFamily="34" charset="0"/>
                    <a:cs typeface="Calibri" panose="020F0502020204030204" pitchFamily="34" charset="0"/>
                  </a:rPr>
                  <a:t> cooling)</a:t>
                </a:r>
              </a:p>
              <a:p>
                <a:pPr marL="285750" indent="-285750" algn="l">
                  <a:buFont typeface="Arial" panose="020B0604020202020204" pitchFamily="34" charset="0"/>
                  <a:buChar char="•"/>
                </a:pPr>
                <a:endParaRPr lang="en-US" dirty="0">
                  <a:latin typeface="Trebuchet MS" panose="020B0603020202020204" pitchFamily="34" charset="0"/>
                </a:endParaRPr>
              </a:p>
            </p:txBody>
          </p:sp>
        </mc:Choice>
        <mc:Fallback xmlns="">
          <p:sp>
            <p:nvSpPr>
              <p:cNvPr id="6" name="TextBox 5">
                <a:extLst>
                  <a:ext uri="{FF2B5EF4-FFF2-40B4-BE49-F238E27FC236}">
                    <a16:creationId xmlns:a16="http://schemas.microsoft.com/office/drawing/2014/main" id="{07D4133F-2B7E-40D3-995E-F6FD65E31F51}"/>
                  </a:ext>
                </a:extLst>
              </p:cNvPr>
              <p:cNvSpPr txBox="1">
                <a:spLocks noRot="1" noChangeAspect="1" noMove="1" noResize="1" noEditPoints="1" noAdjustHandles="1" noChangeArrowheads="1" noChangeShapeType="1" noTextEdit="1"/>
              </p:cNvSpPr>
              <p:nvPr/>
            </p:nvSpPr>
            <p:spPr>
              <a:xfrm>
                <a:off x="168728" y="1466111"/>
                <a:ext cx="5202091" cy="1867220"/>
              </a:xfrm>
              <a:prstGeom prst="rect">
                <a:avLst/>
              </a:prstGeom>
              <a:blipFill>
                <a:blip r:embed="rId3"/>
                <a:stretch>
                  <a:fillRect l="-1290" t="-2288" b="-71569"/>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586477B3-F26B-45FB-8646-B90DD561E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00" y="1862761"/>
            <a:ext cx="5905500" cy="4191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B4BA811-BEE8-4855-8097-07B5CCF29236}"/>
              </a:ext>
            </a:extLst>
          </p:cNvPr>
          <p:cNvSpPr/>
          <p:nvPr/>
        </p:nvSpPr>
        <p:spPr>
          <a:xfrm>
            <a:off x="433197" y="4834086"/>
            <a:ext cx="4461531" cy="1323439"/>
          </a:xfrm>
          <a:prstGeom prst="rect">
            <a:avLst/>
          </a:prstGeom>
          <a:solidFill>
            <a:schemeClr val="bg1"/>
          </a:solidFill>
          <a:ln w="19050">
            <a:solidFill>
              <a:srgbClr val="0070C0"/>
            </a:solidFill>
          </a:ln>
        </p:spPr>
        <p:txBody>
          <a:bodyPr wrap="square">
            <a:spAutoFit/>
          </a:bodyPr>
          <a:lstStyle/>
          <a:p>
            <a:pPr algn="ctr"/>
            <a:r>
              <a:rPr lang="en-US" sz="2000" i="1" dirty="0">
                <a:solidFill>
                  <a:schemeClr val="accent6"/>
                </a:solidFill>
                <a:latin typeface="Trebuchet MS" panose="020B0603020202020204" pitchFamily="34" charset="0"/>
                <a:ea typeface="Calibri" panose="020F0502020204030204" pitchFamily="34" charset="0"/>
                <a:cs typeface="Times New Roman" panose="02020603050405020304" pitchFamily="18" charset="0"/>
              </a:rPr>
              <a:t>While impacts of Mt. Pinatubo are well-characterized, </a:t>
            </a:r>
            <a:r>
              <a:rPr lang="en-US" sz="2000" b="1" i="1" dirty="0">
                <a:solidFill>
                  <a:schemeClr val="accent6"/>
                </a:solidFill>
                <a:latin typeface="Trebuchet MS" panose="020B0603020202020204" pitchFamily="34" charset="0"/>
                <a:ea typeface="Calibri" panose="020F0502020204030204" pitchFamily="34" charset="0"/>
                <a:cs typeface="Times New Roman" panose="02020603050405020304" pitchFamily="18" charset="0"/>
              </a:rPr>
              <a:t>no publications </a:t>
            </a:r>
            <a:r>
              <a:rPr lang="en-US" sz="2000" i="1" dirty="0">
                <a:solidFill>
                  <a:schemeClr val="accent6"/>
                </a:solidFill>
                <a:latin typeface="Trebuchet MS" panose="020B0603020202020204" pitchFamily="34" charset="0"/>
                <a:ea typeface="Calibri" panose="020F0502020204030204" pitchFamily="34" charset="0"/>
                <a:cs typeface="Times New Roman" panose="02020603050405020304" pitchFamily="18" charset="0"/>
              </a:rPr>
              <a:t>have demonstrated concrete pathways connecting &gt;2 processes.</a:t>
            </a:r>
            <a:endParaRPr lang="en-US" sz="2000" i="1" dirty="0">
              <a:solidFill>
                <a:schemeClr val="accent6"/>
              </a:solidFill>
              <a:latin typeface="Trebuchet MS" panose="020B0603020202020204" pitchFamily="34" charset="0"/>
            </a:endParaRPr>
          </a:p>
        </p:txBody>
      </p:sp>
      <p:sp>
        <p:nvSpPr>
          <p:cNvPr id="4" name="Rectangle: Rounded Corners 3">
            <a:extLst>
              <a:ext uri="{FF2B5EF4-FFF2-40B4-BE49-F238E27FC236}">
                <a16:creationId xmlns:a16="http://schemas.microsoft.com/office/drawing/2014/main" id="{2DAEE07F-99CD-41E4-B018-EBCEE92377F1}"/>
              </a:ext>
            </a:extLst>
          </p:cNvPr>
          <p:cNvSpPr/>
          <p:nvPr/>
        </p:nvSpPr>
        <p:spPr>
          <a:xfrm>
            <a:off x="6154911" y="1990165"/>
            <a:ext cx="2305210" cy="143883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E06D8A-5E85-4F5D-9D06-E1F01A60E3CA}"/>
              </a:ext>
            </a:extLst>
          </p:cNvPr>
          <p:cNvSpPr txBox="1"/>
          <p:nvPr/>
        </p:nvSpPr>
        <p:spPr>
          <a:xfrm>
            <a:off x="8675274" y="1223144"/>
            <a:ext cx="2612571" cy="532040"/>
          </a:xfrm>
          <a:prstGeom prst="rect">
            <a:avLst/>
          </a:prstGeom>
        </p:spPr>
        <p:txBody>
          <a:bodyPr vert="horz" wrap="square" lIns="91440" tIns="45720" rIns="91440" bIns="45720" rtlCol="0">
            <a:noAutofit/>
          </a:bodyPr>
          <a:lstStyle/>
          <a:p>
            <a:pPr algn="l"/>
            <a:r>
              <a:rPr lang="en-US" sz="1600" i="1" dirty="0">
                <a:latin typeface="Trebuchet MS" panose="020B0603020202020204" pitchFamily="34" charset="0"/>
              </a:rPr>
              <a:t>SAI as climate intervention</a:t>
            </a:r>
          </a:p>
        </p:txBody>
      </p:sp>
      <p:cxnSp>
        <p:nvCxnSpPr>
          <p:cNvPr id="9" name="Connector: Elbow 8">
            <a:extLst>
              <a:ext uri="{FF2B5EF4-FFF2-40B4-BE49-F238E27FC236}">
                <a16:creationId xmlns:a16="http://schemas.microsoft.com/office/drawing/2014/main" id="{476C7DB0-2A27-420D-92F3-5E5C50B1B596}"/>
              </a:ext>
            </a:extLst>
          </p:cNvPr>
          <p:cNvCxnSpPr>
            <a:cxnSpLocks/>
          </p:cNvCxnSpPr>
          <p:nvPr/>
        </p:nvCxnSpPr>
        <p:spPr>
          <a:xfrm rot="10800000" flipV="1">
            <a:off x="7307516" y="1466111"/>
            <a:ext cx="1367758" cy="50100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C5A40A7D-00EA-477E-9024-E6400355F653}"/>
              </a:ext>
            </a:extLst>
          </p:cNvPr>
          <p:cNvSpPr>
            <a:spLocks noGrp="1"/>
          </p:cNvSpPr>
          <p:nvPr>
            <p:ph type="sldNum" sz="quarter" idx="4"/>
          </p:nvPr>
        </p:nvSpPr>
        <p:spPr/>
        <p:txBody>
          <a:bodyPr/>
          <a:lstStyle/>
          <a:p>
            <a:pPr algn="ctr"/>
            <a:fld id="{2E94512F-4FCD-4B8F-9303-F99597583EE2}" type="slidenum">
              <a:rPr lang="en-US" smtClean="0"/>
              <a:pPr algn="ctr"/>
              <a:t>17</a:t>
            </a:fld>
            <a:endParaRPr lang="en-US" dirty="0"/>
          </a:p>
        </p:txBody>
      </p:sp>
    </p:spTree>
    <p:extLst>
      <p:ext uri="{BB962C8B-B14F-4D97-AF65-F5344CB8AC3E}">
        <p14:creationId xmlns:p14="http://schemas.microsoft.com/office/powerpoint/2010/main" val="81463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Energy </a:t>
            </a:r>
            <a:r>
              <a:rPr lang="en-US" sz="2500" b="1" dirty="0" err="1">
                <a:solidFill>
                  <a:schemeClr val="accent6"/>
                </a:solidFill>
                <a:latin typeface="Trebuchet MS" panose="020B0603020202020204" pitchFamily="34" charset="0"/>
              </a:rPr>
              <a:t>Exascale</a:t>
            </a:r>
            <a:r>
              <a:rPr lang="en-US" sz="2500" b="1"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3"/>
          <a:stretch>
            <a:fillRect/>
          </a:stretch>
        </p:blipFill>
        <p:spPr>
          <a:xfrm>
            <a:off x="5887325" y="3694159"/>
            <a:ext cx="2766333" cy="2365692"/>
          </a:xfrm>
          <a:prstGeom prst="rect">
            <a:avLst/>
          </a:prstGeom>
        </p:spPr>
      </p:pic>
      <p:grpSp>
        <p:nvGrpSpPr>
          <p:cNvPr id="13" name="Group 12">
            <a:extLst>
              <a:ext uri="{FF2B5EF4-FFF2-40B4-BE49-F238E27FC236}">
                <a16:creationId xmlns:a16="http://schemas.microsoft.com/office/drawing/2014/main" id="{80F74D60-7E07-41C6-9B71-26D9C93359BC}"/>
              </a:ext>
            </a:extLst>
          </p:cNvPr>
          <p:cNvGrpSpPr>
            <a:grpSpLocks noChangeAspect="1"/>
          </p:cNvGrpSpPr>
          <p:nvPr/>
        </p:nvGrpSpPr>
        <p:grpSpPr>
          <a:xfrm>
            <a:off x="8084420" y="1510397"/>
            <a:ext cx="4688291" cy="4567107"/>
            <a:chOff x="6624859" y="916067"/>
            <a:chExt cx="5725522" cy="5577528"/>
          </a:xfrm>
        </p:grpSpPr>
        <p:pic>
          <p:nvPicPr>
            <p:cNvPr id="14" name="Picture 13">
              <a:extLst>
                <a:ext uri="{FF2B5EF4-FFF2-40B4-BE49-F238E27FC236}">
                  <a16:creationId xmlns:a16="http://schemas.microsoft.com/office/drawing/2014/main" id="{528617AD-BE38-4A10-83C3-A15E4549C4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5" name="TextBox 14">
              <a:extLst>
                <a:ext uri="{FF2B5EF4-FFF2-40B4-BE49-F238E27FC236}">
                  <a16:creationId xmlns:a16="http://schemas.microsoft.com/office/drawing/2014/main" id="{815B309A-395C-43D4-B411-F7940FA9292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6" name="Diagram 15">
              <a:extLst>
                <a:ext uri="{FF2B5EF4-FFF2-40B4-BE49-F238E27FC236}">
                  <a16:creationId xmlns:a16="http://schemas.microsoft.com/office/drawing/2014/main" id="{70A8E921-30B3-4BB1-8E7A-00A31FF4DD90}"/>
                </a:ext>
              </a:extLst>
            </p:cNvPr>
            <p:cNvGraphicFramePr/>
            <p:nvPr>
              <p:extLst>
                <p:ext uri="{D42A27DB-BD31-4B8C-83A1-F6EECF244321}">
                  <p14:modId xmlns:p14="http://schemas.microsoft.com/office/powerpoint/2010/main" val="956445847"/>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5" name="Slide Number Placeholder 4">
            <a:extLst>
              <a:ext uri="{FF2B5EF4-FFF2-40B4-BE49-F238E27FC236}">
                <a16:creationId xmlns:a16="http://schemas.microsoft.com/office/drawing/2014/main" id="{92D26C22-CCDF-46E2-8029-2E49E1D39685}"/>
              </a:ext>
            </a:extLst>
          </p:cNvPr>
          <p:cNvSpPr>
            <a:spLocks noGrp="1"/>
          </p:cNvSpPr>
          <p:nvPr>
            <p:ph type="sldNum" sz="quarter" idx="4"/>
          </p:nvPr>
        </p:nvSpPr>
        <p:spPr/>
        <p:txBody>
          <a:bodyPr/>
          <a:lstStyle/>
          <a:p>
            <a:fld id="{4FAB73BC-B049-4115-A692-8D63A059BFB8}" type="slidenum">
              <a:rPr lang="en-US" smtClean="0"/>
              <a:pPr/>
              <a:t>18</a:t>
            </a:fld>
            <a:endParaRPr lang="en-US" dirty="0"/>
          </a:p>
        </p:txBody>
      </p:sp>
      <p:sp>
        <p:nvSpPr>
          <p:cNvPr id="17" name="Slide Number Placeholder 8">
            <a:extLst>
              <a:ext uri="{FF2B5EF4-FFF2-40B4-BE49-F238E27FC236}">
                <a16:creationId xmlns:a16="http://schemas.microsoft.com/office/drawing/2014/main" id="{D59913D2-3659-4C89-97F1-B8387E4BE769}"/>
              </a:ext>
            </a:extLst>
          </p:cNvPr>
          <p:cNvSpPr txBox="1">
            <a:spLocks/>
          </p:cNvSpPr>
          <p:nvPr/>
        </p:nvSpPr>
        <p:spPr>
          <a:xfrm>
            <a:off x="11935444" y="6597295"/>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18</a:t>
            </a:fld>
            <a:endParaRPr lang="en-US" sz="1000" dirty="0">
              <a:latin typeface="+mj-lt"/>
            </a:endParaRPr>
          </a:p>
        </p:txBody>
      </p:sp>
    </p:spTree>
    <p:extLst>
      <p:ext uri="{BB962C8B-B14F-4D97-AF65-F5344CB8AC3E}">
        <p14:creationId xmlns:p14="http://schemas.microsoft.com/office/powerpoint/2010/main" val="283220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4899-02AB-A94B-AE6C-DC2DBB6ADAB7}"/>
              </a:ext>
            </a:extLst>
          </p:cNvPr>
          <p:cNvSpPr>
            <a:spLocks noGrp="1"/>
          </p:cNvSpPr>
          <p:nvPr>
            <p:ph type="title"/>
          </p:nvPr>
        </p:nvSpPr>
        <p:spPr>
          <a:xfrm>
            <a:off x="217277" y="81924"/>
            <a:ext cx="11433395" cy="973004"/>
          </a:xfrm>
        </p:spPr>
        <p:txBody>
          <a:bodyPr/>
          <a:lstStyle/>
          <a:p>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Energy </a:t>
            </a:r>
            <a:r>
              <a:rPr lang="en-US"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Exascale</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Earth System Model (E3SM)</a:t>
            </a:r>
          </a:p>
        </p:txBody>
      </p:sp>
      <p:pic>
        <p:nvPicPr>
          <p:cNvPr id="10" name="Picture 9">
            <a:extLst>
              <a:ext uri="{FF2B5EF4-FFF2-40B4-BE49-F238E27FC236}">
                <a16:creationId xmlns:a16="http://schemas.microsoft.com/office/drawing/2014/main" id="{2E18F522-C372-DF4F-9472-512E4E6524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5000" y1="15333" x2="54500" y2="15333"/>
                      </a14:backgroundRemoval>
                    </a14:imgEffect>
                  </a14:imgLayer>
                </a14:imgProps>
              </a:ext>
              <a:ext uri="{28A0092B-C50C-407E-A947-70E740481C1C}">
                <a14:useLocalDpi xmlns:a14="http://schemas.microsoft.com/office/drawing/2010/main" val="0"/>
              </a:ext>
            </a:extLst>
          </a:blip>
          <a:stretch>
            <a:fillRect/>
          </a:stretch>
        </p:blipFill>
        <p:spPr>
          <a:xfrm>
            <a:off x="7664961" y="985897"/>
            <a:ext cx="4872905" cy="3654677"/>
          </a:xfrm>
          <a:prstGeom prst="rect">
            <a:avLst/>
          </a:prstGeom>
        </p:spPr>
      </p:pic>
      <p:pic>
        <p:nvPicPr>
          <p:cNvPr id="11" name="Picture 10">
            <a:extLst>
              <a:ext uri="{FF2B5EF4-FFF2-40B4-BE49-F238E27FC236}">
                <a16:creationId xmlns:a16="http://schemas.microsoft.com/office/drawing/2014/main" id="{D7EB5772-59C9-1F43-BCF0-107B01EA9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8098" y="241298"/>
            <a:ext cx="1518775" cy="813630"/>
          </a:xfrm>
          <a:prstGeom prst="rect">
            <a:avLst/>
          </a:prstGeom>
          <a:effectLst/>
        </p:spPr>
      </p:pic>
      <p:sp>
        <p:nvSpPr>
          <p:cNvPr id="17" name="Content Placeholder 2">
            <a:extLst>
              <a:ext uri="{FF2B5EF4-FFF2-40B4-BE49-F238E27FC236}">
                <a16:creationId xmlns:a16="http://schemas.microsoft.com/office/drawing/2014/main" id="{B3C5047D-52F8-0E4F-BC61-693516BC145B}"/>
              </a:ext>
            </a:extLst>
          </p:cNvPr>
          <p:cNvSpPr txBox="1">
            <a:spLocks/>
          </p:cNvSpPr>
          <p:nvPr/>
        </p:nvSpPr>
        <p:spPr>
          <a:xfrm>
            <a:off x="217277" y="2306080"/>
            <a:ext cx="6997221" cy="386867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6"/>
              </a:buClr>
              <a:buFont typeface="Arial" panose="020B0604020202020204" pitchFamily="34" charset="0"/>
              <a:buChar char="•"/>
            </a:pPr>
            <a:r>
              <a:rPr lang="en-US" sz="2000" b="1" dirty="0">
                <a:solidFill>
                  <a:schemeClr val="accent6"/>
                </a:solidFill>
                <a:latin typeface="Trebuchet MS" panose="020B0603020202020204" pitchFamily="34" charset="0"/>
              </a:rPr>
              <a:t>E3SM: </a:t>
            </a:r>
            <a:r>
              <a:rPr lang="en-US" sz="2000" dirty="0">
                <a:solidFill>
                  <a:schemeClr val="accent6"/>
                </a:solidFill>
                <a:latin typeface="Trebuchet MS" panose="020B0603020202020204" pitchFamily="34" charset="0"/>
              </a:rPr>
              <a:t>U.S. DOE-funded Earth system model.</a:t>
            </a:r>
          </a:p>
          <a:p>
            <a:pPr marL="342900" indent="-342900">
              <a:buClr>
                <a:schemeClr val="accent6"/>
              </a:buClr>
              <a:buFont typeface="Arial" panose="020B0604020202020204" pitchFamily="34" charset="0"/>
              <a:buChar char="•"/>
            </a:pPr>
            <a:r>
              <a:rPr lang="en-US" sz="2000" dirty="0">
                <a:solidFill>
                  <a:schemeClr val="accent6"/>
                </a:solidFill>
                <a:latin typeface="Trebuchet MS" panose="020B0603020202020204" pitchFamily="34" charset="0"/>
              </a:rPr>
              <a:t>Collaboration among </a:t>
            </a:r>
            <a:r>
              <a:rPr lang="en-US" sz="2000" b="1" dirty="0">
                <a:solidFill>
                  <a:schemeClr val="accent6"/>
                </a:solidFill>
                <a:latin typeface="Trebuchet MS" panose="020B0603020202020204" pitchFamily="34" charset="0"/>
              </a:rPr>
              <a:t>8 national labs </a:t>
            </a:r>
            <a:r>
              <a:rPr lang="en-US" sz="2000" dirty="0">
                <a:solidFill>
                  <a:schemeClr val="accent6"/>
                </a:solidFill>
                <a:latin typeface="Trebuchet MS" panose="020B0603020202020204" pitchFamily="34" charset="0"/>
              </a:rPr>
              <a:t>and </a:t>
            </a:r>
            <a:r>
              <a:rPr lang="en-US" sz="2000" b="1" dirty="0">
                <a:solidFill>
                  <a:schemeClr val="accent6"/>
                </a:solidFill>
                <a:latin typeface="Trebuchet MS" panose="020B0603020202020204" pitchFamily="34" charset="0"/>
              </a:rPr>
              <a:t>12 academic institutions</a:t>
            </a:r>
            <a:r>
              <a:rPr lang="en-US" sz="2000" dirty="0">
                <a:solidFill>
                  <a:schemeClr val="accent6"/>
                </a:solidFill>
                <a:latin typeface="Trebuchet MS" panose="020B0603020202020204" pitchFamily="34" charset="0"/>
              </a:rPr>
              <a:t>.</a:t>
            </a:r>
          </a:p>
          <a:p>
            <a:pPr marL="342900" indent="-342900">
              <a:buClr>
                <a:schemeClr val="accent6"/>
              </a:buClr>
              <a:buFont typeface="Arial" panose="020B0604020202020204" pitchFamily="34" charset="0"/>
              <a:buChar char="•"/>
            </a:pPr>
            <a:r>
              <a:rPr lang="en-US" sz="2000" dirty="0">
                <a:solidFill>
                  <a:schemeClr val="accent6"/>
                </a:solidFill>
                <a:latin typeface="Trebuchet MS" panose="020B0603020202020204" pitchFamily="34" charset="0"/>
              </a:rPr>
              <a:t>Designed to run on DOE’s </a:t>
            </a:r>
            <a:r>
              <a:rPr lang="en-US" sz="2000" b="1" dirty="0">
                <a:solidFill>
                  <a:schemeClr val="accent6"/>
                </a:solidFill>
                <a:latin typeface="Trebuchet MS" panose="020B0603020202020204" pitchFamily="34" charset="0"/>
              </a:rPr>
              <a:t>advanced computing platforms </a:t>
            </a:r>
            <a:r>
              <a:rPr lang="en-US" sz="2000" dirty="0">
                <a:solidFill>
                  <a:schemeClr val="accent6"/>
                </a:solidFill>
                <a:latin typeface="Trebuchet MS" panose="020B0603020202020204" pitchFamily="34" charset="0"/>
              </a:rPr>
              <a:t>and address energy-relevant science questions. </a:t>
            </a:r>
          </a:p>
          <a:p>
            <a:pPr marL="342900" indent="-342900">
              <a:buClrTx/>
              <a:buFont typeface="Arial" panose="020B0604020202020204" pitchFamily="34" charset="0"/>
              <a:buChar char="•"/>
            </a:pPr>
            <a:r>
              <a:rPr lang="en-US" sz="2000" dirty="0">
                <a:solidFill>
                  <a:schemeClr val="accent6"/>
                </a:solidFill>
                <a:latin typeface="Trebuchet MS" panose="020B0603020202020204" pitchFamily="34" charset="0"/>
              </a:rPr>
              <a:t>Development driven by </a:t>
            </a:r>
            <a:r>
              <a:rPr lang="en-US" sz="2000" b="1" dirty="0">
                <a:solidFill>
                  <a:schemeClr val="accent6"/>
                </a:solidFill>
                <a:latin typeface="Trebuchet MS" panose="020B0603020202020204" pitchFamily="34" charset="0"/>
              </a:rPr>
              <a:t>DOE Office of Science mission interests</a:t>
            </a:r>
            <a:r>
              <a:rPr lang="en-US" sz="2000" dirty="0">
                <a:solidFill>
                  <a:schemeClr val="accent6"/>
                </a:solidFill>
                <a:latin typeface="Trebuchet MS" panose="020B0603020202020204" pitchFamily="34" charset="0"/>
              </a:rPr>
              <a:t>: energy/water issues looking out 40 years.</a:t>
            </a:r>
          </a:p>
          <a:p>
            <a:pPr marL="342900" indent="-342900">
              <a:buClr>
                <a:schemeClr val="accent6"/>
              </a:buClr>
              <a:buFont typeface="Arial" panose="020B0604020202020204" pitchFamily="34" charset="0"/>
              <a:buChar char="•"/>
            </a:pPr>
            <a:r>
              <a:rPr lang="en-US" altLang="en-US" sz="2000" kern="0" dirty="0">
                <a:solidFill>
                  <a:schemeClr val="accent6"/>
                </a:solidFill>
                <a:latin typeface="Trebuchet MS" panose="020B0603020202020204" pitchFamily="34" charset="0"/>
                <a:cs typeface="Calibri" panose="020F0502020204030204" pitchFamily="34" charset="0"/>
              </a:rPr>
              <a:t>CLDERA used E3SM version 2 (v2) obtained through </a:t>
            </a:r>
            <a:r>
              <a:rPr lang="en-US" altLang="en-US" sz="2000" b="1" kern="0" dirty="0">
                <a:solidFill>
                  <a:schemeClr val="accent6"/>
                </a:solidFill>
                <a:latin typeface="Trebuchet MS" panose="020B0603020202020204" pitchFamily="34" charset="0"/>
                <a:cs typeface="Calibri" panose="020F0502020204030204" pitchFamily="34" charset="0"/>
              </a:rPr>
              <a:t>collaboration agreement </a:t>
            </a:r>
            <a:r>
              <a:rPr lang="en-US" altLang="en-US" sz="2000" kern="0" dirty="0">
                <a:solidFill>
                  <a:schemeClr val="accent6"/>
                </a:solidFill>
                <a:latin typeface="Trebuchet MS" panose="020B0603020202020204" pitchFamily="34" charset="0"/>
                <a:cs typeface="Calibri" panose="020F0502020204030204" pitchFamily="34" charset="0"/>
              </a:rPr>
              <a:t>with the E3SM project to facilitate data and code sharing.</a:t>
            </a:r>
          </a:p>
          <a:p>
            <a:pPr marL="352425" lvl="1" indent="0">
              <a:buNone/>
            </a:pPr>
            <a:endParaRPr lang="en-US" sz="20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altLang="en-US" sz="2000" kern="0" dirty="0">
              <a:solidFill>
                <a:schemeClr val="accent6"/>
              </a:solidFill>
              <a:latin typeface="Trebuchet MS" panose="020B0603020202020204" pitchFamily="34" charset="0"/>
            </a:endParaRPr>
          </a:p>
          <a:p>
            <a:pPr>
              <a:buFont typeface="Courier New" panose="02070309020205020404" pitchFamily="49" charset="0"/>
              <a:buChar char="o"/>
            </a:pPr>
            <a:endParaRPr lang="en-US" sz="2000" dirty="0">
              <a:solidFill>
                <a:schemeClr val="accent6"/>
              </a:solidFill>
              <a:latin typeface="Trebuchet MS" panose="020B0603020202020204" pitchFamily="34" charset="0"/>
            </a:endParaRPr>
          </a:p>
          <a:p>
            <a:endParaRPr lang="en-US" sz="2000" dirty="0">
              <a:solidFill>
                <a:schemeClr val="accent6"/>
              </a:solidFill>
              <a:latin typeface="Trebuchet MS" panose="020B0603020202020204" pitchFamily="34" charset="0"/>
            </a:endParaRPr>
          </a:p>
        </p:txBody>
      </p:sp>
      <p:sp>
        <p:nvSpPr>
          <p:cNvPr id="13" name="Rectangle 12">
            <a:extLst>
              <a:ext uri="{FF2B5EF4-FFF2-40B4-BE49-F238E27FC236}">
                <a16:creationId xmlns:a16="http://schemas.microsoft.com/office/drawing/2014/main" id="{2ACB8F87-00B9-4121-96CD-01AD5B198ABE}"/>
              </a:ext>
            </a:extLst>
          </p:cNvPr>
          <p:cNvSpPr/>
          <p:nvPr/>
        </p:nvSpPr>
        <p:spPr>
          <a:xfrm>
            <a:off x="604910" y="1317457"/>
            <a:ext cx="7877907" cy="830997"/>
          </a:xfrm>
          <a:prstGeom prst="rect">
            <a:avLst/>
          </a:prstGeom>
          <a:solidFill>
            <a:schemeClr val="bg1"/>
          </a:solidFill>
          <a:ln w="19050">
            <a:solidFill>
              <a:srgbClr val="0070C0"/>
            </a:solidFill>
          </a:ln>
        </p:spPr>
        <p:txBody>
          <a:bodyPr wrap="square">
            <a:spAutoFit/>
          </a:bodyPr>
          <a:lstStyle/>
          <a:p>
            <a:pPr algn="ctr"/>
            <a:r>
              <a:rPr lang="en-US" sz="2400" b="1" dirty="0">
                <a:solidFill>
                  <a:schemeClr val="accent6"/>
                </a:solidFill>
                <a:latin typeface="Trebuchet MS" panose="020B0703020202090204" pitchFamily="34" charset="0"/>
              </a:rPr>
              <a:t>Earth System Models (ESMs) </a:t>
            </a:r>
            <a:r>
              <a:rPr lang="en-US" sz="2400" dirty="0">
                <a:solidFill>
                  <a:schemeClr val="accent6"/>
                </a:solidFill>
                <a:latin typeface="Trebuchet MS" panose="020B0703020202090204" pitchFamily="34" charset="0"/>
              </a:rPr>
              <a:t>are the </a:t>
            </a:r>
            <a:r>
              <a:rPr lang="en-US" sz="2400" b="1" dirty="0">
                <a:solidFill>
                  <a:schemeClr val="accent6"/>
                </a:solidFill>
                <a:latin typeface="Trebuchet MS" panose="020B0703020202090204" pitchFamily="34" charset="0"/>
              </a:rPr>
              <a:t>primary testbed </a:t>
            </a:r>
            <a:r>
              <a:rPr lang="en-US" sz="2400" dirty="0">
                <a:solidFill>
                  <a:schemeClr val="accent6"/>
                </a:solidFill>
                <a:latin typeface="Trebuchet MS" panose="020B0703020202090204" pitchFamily="34" charset="0"/>
              </a:rPr>
              <a:t>for understanding future climate impacts.</a:t>
            </a:r>
          </a:p>
        </p:txBody>
      </p:sp>
      <p:sp>
        <p:nvSpPr>
          <p:cNvPr id="14" name="Content Placeholder 2">
            <a:extLst>
              <a:ext uri="{FF2B5EF4-FFF2-40B4-BE49-F238E27FC236}">
                <a16:creationId xmlns:a16="http://schemas.microsoft.com/office/drawing/2014/main" id="{ACF60438-CB3A-4F36-AC32-A4BDE93829DB}"/>
              </a:ext>
            </a:extLst>
          </p:cNvPr>
          <p:cNvSpPr txBox="1">
            <a:spLocks/>
          </p:cNvSpPr>
          <p:nvPr/>
        </p:nvSpPr>
        <p:spPr>
          <a:xfrm>
            <a:off x="668270" y="6087713"/>
            <a:ext cx="6827800" cy="53659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0070C0"/>
                </a:solidFill>
                <a:latin typeface="Trebuchet MS" panose="020B0703020202090204" pitchFamily="34" charset="0"/>
                <a:hlinkClick r:id="rId6">
                  <a:extLst>
                    <a:ext uri="{A12FA001-AC4F-418D-AE19-62706E023703}">
                      <ahyp:hlinkClr xmlns:ahyp="http://schemas.microsoft.com/office/drawing/2018/hyperlinkcolor" val="tx"/>
                    </a:ext>
                  </a:extLst>
                </a:hlinkClick>
              </a:rPr>
              <a:t>www.e3sm.org</a:t>
            </a:r>
            <a:r>
              <a:rPr lang="en-US" sz="1600" dirty="0">
                <a:solidFill>
                  <a:srgbClr val="0070C0"/>
                </a:solidFill>
                <a:latin typeface="Trebuchet MS" panose="020B0703020202090204" pitchFamily="34" charset="0"/>
              </a:rPr>
              <a:t>, </a:t>
            </a:r>
            <a:r>
              <a:rPr lang="en-US" sz="1600" dirty="0">
                <a:solidFill>
                  <a:srgbClr val="0070C0"/>
                </a:solidFill>
                <a:latin typeface="Trebuchet MS" panose="020B0703020202090204" pitchFamily="34" charset="0"/>
                <a:hlinkClick r:id="rId7">
                  <a:extLst>
                    <a:ext uri="{A12FA001-AC4F-418D-AE19-62706E023703}">
                      <ahyp:hlinkClr xmlns:ahyp="http://schemas.microsoft.com/office/drawing/2018/hyperlinkcolor" val="tx"/>
                    </a:ext>
                  </a:extLst>
                </a:hlinkClick>
              </a:rPr>
              <a:t>https://github.com/E3SM-Project/E3SM</a:t>
            </a:r>
            <a:r>
              <a:rPr lang="en-US" sz="1600" dirty="0">
                <a:solidFill>
                  <a:srgbClr val="0070C0"/>
                </a:solidFill>
                <a:latin typeface="Trebuchet MS" panose="020B0703020202090204" pitchFamily="34" charset="0"/>
              </a:rPr>
              <a:t> </a:t>
            </a:r>
          </a:p>
          <a:p>
            <a:endParaRPr lang="en-US" sz="1600" dirty="0">
              <a:solidFill>
                <a:srgbClr val="0070C0"/>
              </a:solidFill>
              <a:latin typeface="Trebuchet MS" panose="020B0703020202090204" pitchFamily="34" charset="0"/>
            </a:endParaRPr>
          </a:p>
        </p:txBody>
      </p:sp>
      <p:pic>
        <p:nvPicPr>
          <p:cNvPr id="15" name="Picture 14">
            <a:extLst>
              <a:ext uri="{FF2B5EF4-FFF2-40B4-BE49-F238E27FC236}">
                <a16:creationId xmlns:a16="http://schemas.microsoft.com/office/drawing/2014/main" id="{75EDCB5E-5A52-49FD-8C12-A9791EA55A18}"/>
              </a:ext>
            </a:extLst>
          </p:cNvPr>
          <p:cNvPicPr>
            <a:picLocks noChangeAspect="1"/>
          </p:cNvPicPr>
          <p:nvPr/>
        </p:nvPicPr>
        <p:blipFill>
          <a:blip r:embed="rId8"/>
          <a:stretch>
            <a:fillRect/>
          </a:stretch>
        </p:blipFill>
        <p:spPr>
          <a:xfrm>
            <a:off x="7214498" y="4551920"/>
            <a:ext cx="4760225" cy="1666506"/>
          </a:xfrm>
          <a:prstGeom prst="rect">
            <a:avLst/>
          </a:prstGeom>
        </p:spPr>
      </p:pic>
      <p:sp>
        <p:nvSpPr>
          <p:cNvPr id="4" name="Slide Number Placeholder 3">
            <a:extLst>
              <a:ext uri="{FF2B5EF4-FFF2-40B4-BE49-F238E27FC236}">
                <a16:creationId xmlns:a16="http://schemas.microsoft.com/office/drawing/2014/main" id="{E382D290-F66D-40FB-ADD5-A8E4E4C725B2}"/>
              </a:ext>
            </a:extLst>
          </p:cNvPr>
          <p:cNvSpPr>
            <a:spLocks noGrp="1"/>
          </p:cNvSpPr>
          <p:nvPr>
            <p:ph type="sldNum" sz="quarter" idx="4"/>
          </p:nvPr>
        </p:nvSpPr>
        <p:spPr/>
        <p:txBody>
          <a:bodyPr/>
          <a:lstStyle/>
          <a:p>
            <a:pPr algn="ctr"/>
            <a:fld id="{2E94512F-4FCD-4B8F-9303-F99597583EE2}" type="slidenum">
              <a:rPr lang="en-US" smtClean="0"/>
              <a:pPr algn="ctr"/>
              <a:t>19</a:t>
            </a:fld>
            <a:endParaRPr lang="en-US" dirty="0"/>
          </a:p>
        </p:txBody>
      </p:sp>
    </p:spTree>
    <p:extLst>
      <p:ext uri="{BB962C8B-B14F-4D97-AF65-F5344CB8AC3E}">
        <p14:creationId xmlns:p14="http://schemas.microsoft.com/office/powerpoint/2010/main" val="15469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grpSp>
        <p:nvGrpSpPr>
          <p:cNvPr id="8" name="Group 7">
            <a:extLst>
              <a:ext uri="{FF2B5EF4-FFF2-40B4-BE49-F238E27FC236}">
                <a16:creationId xmlns:a16="http://schemas.microsoft.com/office/drawing/2014/main" id="{A65418FA-E22B-423A-9ED5-067D76E8658B}"/>
              </a:ext>
            </a:extLst>
          </p:cNvPr>
          <p:cNvGrpSpPr>
            <a:grpSpLocks noChangeAspect="1"/>
          </p:cNvGrpSpPr>
          <p:nvPr/>
        </p:nvGrpSpPr>
        <p:grpSpPr>
          <a:xfrm>
            <a:off x="8084420" y="1510397"/>
            <a:ext cx="4688291" cy="4567107"/>
            <a:chOff x="6624859" y="916067"/>
            <a:chExt cx="5725522" cy="5577528"/>
          </a:xfrm>
        </p:grpSpPr>
        <p:pic>
          <p:nvPicPr>
            <p:cNvPr id="9" name="Picture 8">
              <a:extLst>
                <a:ext uri="{FF2B5EF4-FFF2-40B4-BE49-F238E27FC236}">
                  <a16:creationId xmlns:a16="http://schemas.microsoft.com/office/drawing/2014/main" id="{E7F22A26-C221-478B-831A-4B6965149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0" name="TextBox 9">
              <a:extLst>
                <a:ext uri="{FF2B5EF4-FFF2-40B4-BE49-F238E27FC236}">
                  <a16:creationId xmlns:a16="http://schemas.microsoft.com/office/drawing/2014/main" id="{C84EFB2D-95BC-4EBC-8A85-95F24A7A1379}"/>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1" name="Diagram 10">
              <a:extLst>
                <a:ext uri="{FF2B5EF4-FFF2-40B4-BE49-F238E27FC236}">
                  <a16:creationId xmlns:a16="http://schemas.microsoft.com/office/drawing/2014/main" id="{62CA661A-39C3-4FCA-BF41-72312E320AA9}"/>
                </a:ext>
              </a:extLst>
            </p:cNvPr>
            <p:cNvGraphicFramePr/>
            <p:nvPr>
              <p:extLst>
                <p:ext uri="{D42A27DB-BD31-4B8C-83A1-F6EECF244321}">
                  <p14:modId xmlns:p14="http://schemas.microsoft.com/office/powerpoint/2010/main" val="1340429384"/>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9"/>
          <a:stretch>
            <a:fillRect/>
          </a:stretch>
        </p:blipFill>
        <p:spPr>
          <a:xfrm>
            <a:off x="5887325" y="3694159"/>
            <a:ext cx="2766333" cy="2365692"/>
          </a:xfrm>
          <a:prstGeom prst="rect">
            <a:avLst/>
          </a:prstGeom>
        </p:spPr>
      </p:pic>
      <p:sp>
        <p:nvSpPr>
          <p:cNvPr id="5" name="Slide Number Placeholder 4">
            <a:extLst>
              <a:ext uri="{FF2B5EF4-FFF2-40B4-BE49-F238E27FC236}">
                <a16:creationId xmlns:a16="http://schemas.microsoft.com/office/drawing/2014/main" id="{809A7F79-37E0-4FE6-B60E-C25057085B8A}"/>
              </a:ext>
            </a:extLst>
          </p:cNvPr>
          <p:cNvSpPr>
            <a:spLocks noGrp="1"/>
          </p:cNvSpPr>
          <p:nvPr>
            <p:ph type="sldNum" sz="quarter" idx="4"/>
          </p:nvPr>
        </p:nvSpPr>
        <p:spPr/>
        <p:txBody>
          <a:bodyPr/>
          <a:lstStyle/>
          <a:p>
            <a:fld id="{4FAB73BC-B049-4115-A692-8D63A059BFB8}" type="slidenum">
              <a:rPr lang="en-US" smtClean="0"/>
              <a:pPr/>
              <a:t>2</a:t>
            </a:fld>
            <a:endParaRPr lang="en-US" dirty="0"/>
          </a:p>
        </p:txBody>
      </p:sp>
      <p:sp>
        <p:nvSpPr>
          <p:cNvPr id="14" name="Slide Number Placeholder 8">
            <a:extLst>
              <a:ext uri="{FF2B5EF4-FFF2-40B4-BE49-F238E27FC236}">
                <a16:creationId xmlns:a16="http://schemas.microsoft.com/office/drawing/2014/main" id="{1D881615-CF33-4F21-A1C0-07C4BCE11229}"/>
              </a:ext>
            </a:extLst>
          </p:cNvPr>
          <p:cNvSpPr txBox="1">
            <a:spLocks/>
          </p:cNvSpPr>
          <p:nvPr/>
        </p:nvSpPr>
        <p:spPr>
          <a:xfrm>
            <a:off x="11947280" y="6618148"/>
            <a:ext cx="370225"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2</a:t>
            </a:fld>
            <a:endParaRPr lang="en-US" sz="1000" dirty="0">
              <a:latin typeface="+mj-lt"/>
            </a:endParaRPr>
          </a:p>
        </p:txBody>
      </p:sp>
    </p:spTree>
    <p:extLst>
      <p:ext uri="{BB962C8B-B14F-4D97-AF65-F5344CB8AC3E}">
        <p14:creationId xmlns:p14="http://schemas.microsoft.com/office/powerpoint/2010/main" val="190059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3"/>
          <a:stretch>
            <a:fillRect/>
          </a:stretch>
        </p:blipFill>
        <p:spPr>
          <a:xfrm>
            <a:off x="5887325" y="3694159"/>
            <a:ext cx="2766333" cy="2365692"/>
          </a:xfrm>
          <a:prstGeom prst="rect">
            <a:avLst/>
          </a:prstGeom>
        </p:spPr>
      </p:pic>
      <p:grpSp>
        <p:nvGrpSpPr>
          <p:cNvPr id="13" name="Group 12">
            <a:extLst>
              <a:ext uri="{FF2B5EF4-FFF2-40B4-BE49-F238E27FC236}">
                <a16:creationId xmlns:a16="http://schemas.microsoft.com/office/drawing/2014/main" id="{1E59DDC8-1E82-4ADA-8FB1-EB789B649EAD}"/>
              </a:ext>
            </a:extLst>
          </p:cNvPr>
          <p:cNvGrpSpPr>
            <a:grpSpLocks noChangeAspect="1"/>
          </p:cNvGrpSpPr>
          <p:nvPr/>
        </p:nvGrpSpPr>
        <p:grpSpPr>
          <a:xfrm>
            <a:off x="8084420" y="1510397"/>
            <a:ext cx="4688291" cy="4567107"/>
            <a:chOff x="6624859" y="916067"/>
            <a:chExt cx="5725522" cy="5577528"/>
          </a:xfrm>
        </p:grpSpPr>
        <p:pic>
          <p:nvPicPr>
            <p:cNvPr id="14" name="Picture 13">
              <a:extLst>
                <a:ext uri="{FF2B5EF4-FFF2-40B4-BE49-F238E27FC236}">
                  <a16:creationId xmlns:a16="http://schemas.microsoft.com/office/drawing/2014/main" id="{970CE85D-020E-4D5A-AFD4-DC27550D5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5" name="TextBox 14">
              <a:extLst>
                <a:ext uri="{FF2B5EF4-FFF2-40B4-BE49-F238E27FC236}">
                  <a16:creationId xmlns:a16="http://schemas.microsoft.com/office/drawing/2014/main" id="{2CAAB954-C496-4AD7-A498-0F3DB8C0BD2E}"/>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6" name="Diagram 15">
              <a:extLst>
                <a:ext uri="{FF2B5EF4-FFF2-40B4-BE49-F238E27FC236}">
                  <a16:creationId xmlns:a16="http://schemas.microsoft.com/office/drawing/2014/main" id="{1BF1E7DC-D9D6-4A41-A014-06D0F872CF67}"/>
                </a:ext>
              </a:extLst>
            </p:cNvPr>
            <p:cNvGraphicFramePr/>
            <p:nvPr>
              <p:extLst>
                <p:ext uri="{D42A27DB-BD31-4B8C-83A1-F6EECF244321}">
                  <p14:modId xmlns:p14="http://schemas.microsoft.com/office/powerpoint/2010/main" val="956445847"/>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5" name="Slide Number Placeholder 4">
            <a:extLst>
              <a:ext uri="{FF2B5EF4-FFF2-40B4-BE49-F238E27FC236}">
                <a16:creationId xmlns:a16="http://schemas.microsoft.com/office/drawing/2014/main" id="{320EEEE8-1786-486D-B6FD-6A9F005EF61C}"/>
              </a:ext>
            </a:extLst>
          </p:cNvPr>
          <p:cNvSpPr>
            <a:spLocks noGrp="1"/>
          </p:cNvSpPr>
          <p:nvPr>
            <p:ph type="sldNum" sz="quarter" idx="4"/>
          </p:nvPr>
        </p:nvSpPr>
        <p:spPr/>
        <p:txBody>
          <a:bodyPr/>
          <a:lstStyle/>
          <a:p>
            <a:fld id="{4FAB73BC-B049-4115-A692-8D63A059BFB8}" type="slidenum">
              <a:rPr lang="en-US" smtClean="0"/>
              <a:pPr/>
              <a:t>20</a:t>
            </a:fld>
            <a:endParaRPr lang="en-US" dirty="0"/>
          </a:p>
        </p:txBody>
      </p:sp>
      <p:sp>
        <p:nvSpPr>
          <p:cNvPr id="17" name="Slide Number Placeholder 8">
            <a:extLst>
              <a:ext uri="{FF2B5EF4-FFF2-40B4-BE49-F238E27FC236}">
                <a16:creationId xmlns:a16="http://schemas.microsoft.com/office/drawing/2014/main" id="{6E3C1A18-D470-437A-871D-68D8AEAE0E4E}"/>
              </a:ext>
            </a:extLst>
          </p:cNvPr>
          <p:cNvSpPr txBox="1">
            <a:spLocks/>
          </p:cNvSpPr>
          <p:nvPr/>
        </p:nvSpPr>
        <p:spPr>
          <a:xfrm>
            <a:off x="11918313" y="6603402"/>
            <a:ext cx="642246" cy="24388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20</a:t>
            </a:fld>
            <a:endParaRPr lang="en-US" sz="1000" dirty="0">
              <a:latin typeface="+mj-lt"/>
            </a:endParaRPr>
          </a:p>
        </p:txBody>
      </p:sp>
    </p:spTree>
    <p:extLst>
      <p:ext uri="{BB962C8B-B14F-4D97-AF65-F5344CB8AC3E}">
        <p14:creationId xmlns:p14="http://schemas.microsoft.com/office/powerpoint/2010/main" val="90282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F249035A-BA55-AA42-AF80-39E147E80D17}"/>
              </a:ext>
            </a:extLst>
          </p:cNvPr>
          <p:cNvSpPr>
            <a:spLocks noGrp="1"/>
          </p:cNvSpPr>
          <p:nvPr>
            <p:ph type="title"/>
          </p:nvPr>
        </p:nvSpPr>
        <p:spPr>
          <a:xfrm>
            <a:off x="393476" y="135787"/>
            <a:ext cx="11433395" cy="973004"/>
          </a:xfrm>
        </p:spPr>
        <p:txBody>
          <a:bodyPr/>
          <a:lstStyle/>
          <a:p>
            <a:r>
              <a:rPr lang="en-US" dirty="0">
                <a:solidFill>
                  <a:schemeClr val="accent6"/>
                </a:solidFill>
                <a:latin typeface="Trebuchet MS" panose="020B0603020202020204" pitchFamily="34" charset="0"/>
              </a:rPr>
              <a:t>Simulating Mt. Pinatubo in E3SM</a:t>
            </a:r>
          </a:p>
        </p:txBody>
      </p:sp>
      <p:sp>
        <p:nvSpPr>
          <p:cNvPr id="29" name="TextBox 28">
            <a:extLst>
              <a:ext uri="{FF2B5EF4-FFF2-40B4-BE49-F238E27FC236}">
                <a16:creationId xmlns:a16="http://schemas.microsoft.com/office/drawing/2014/main" id="{2D87DFEA-84BF-B64D-B5A5-7AC286410E4E}"/>
              </a:ext>
            </a:extLst>
          </p:cNvPr>
          <p:cNvSpPr txBox="1"/>
          <p:nvPr/>
        </p:nvSpPr>
        <p:spPr>
          <a:xfrm>
            <a:off x="413398" y="2193915"/>
            <a:ext cx="8435784" cy="914400"/>
          </a:xfrm>
          <a:prstGeom prst="rect">
            <a:avLst/>
          </a:prstGeom>
        </p:spPr>
        <p:txBody>
          <a:bodyPr vert="horz" wrap="none" lIns="91440" tIns="45720" rIns="91440" bIns="45720" rtlCol="0">
            <a:noAutofit/>
          </a:bodyPr>
          <a:lstStyle/>
          <a:p>
            <a:r>
              <a:rPr lang="en-US" sz="2000" b="1" dirty="0">
                <a:solidFill>
                  <a:srgbClr val="0070C0"/>
                </a:solidFill>
                <a:latin typeface="Trebuchet MS" panose="020B0703020202090204" pitchFamily="34" charset="0"/>
              </a:rPr>
              <a:t>E3SMv2 Capabilities</a:t>
            </a:r>
            <a:r>
              <a:rPr lang="en-US" sz="2000" b="1" dirty="0">
                <a:solidFill>
                  <a:srgbClr val="0070C0"/>
                </a:solidFill>
                <a:latin typeface="Trebuchet MS" panose="020B0603020202020204" pitchFamily="34" charset="0"/>
              </a:rPr>
              <a:t>:</a:t>
            </a:r>
            <a:endParaRPr lang="en-US" sz="2000" b="1" dirty="0">
              <a:solidFill>
                <a:srgbClr val="0070C0"/>
              </a:solidFill>
              <a:latin typeface="Trebuchet MS" panose="020B0703020202090204" pitchFamily="34" charset="0"/>
            </a:endParaRPr>
          </a:p>
        </p:txBody>
      </p:sp>
      <p:sp>
        <p:nvSpPr>
          <p:cNvPr id="30" name="TextBox 29">
            <a:extLst>
              <a:ext uri="{FF2B5EF4-FFF2-40B4-BE49-F238E27FC236}">
                <a16:creationId xmlns:a16="http://schemas.microsoft.com/office/drawing/2014/main" id="{F15557C0-07D1-2245-8177-3FF5BB2EF16A}"/>
              </a:ext>
            </a:extLst>
          </p:cNvPr>
          <p:cNvSpPr txBox="1"/>
          <p:nvPr/>
        </p:nvSpPr>
        <p:spPr>
          <a:xfrm>
            <a:off x="413398" y="5448115"/>
            <a:ext cx="8435784" cy="914400"/>
          </a:xfrm>
          <a:prstGeom prst="rect">
            <a:avLst/>
          </a:prstGeom>
        </p:spPr>
        <p:txBody>
          <a:bodyPr vert="horz" wrap="none" lIns="91440" tIns="45720" rIns="91440" bIns="45720" rtlCol="0">
            <a:noAutofit/>
          </a:bodyPr>
          <a:lstStyle/>
          <a:p>
            <a:r>
              <a:rPr lang="en-US" sz="2000" b="1" dirty="0">
                <a:solidFill>
                  <a:srgbClr val="0070C0"/>
                </a:solidFill>
                <a:latin typeface="Trebuchet MS" panose="020B0703020202090204" pitchFamily="34" charset="0"/>
              </a:rPr>
              <a:t>Key Limitation</a:t>
            </a:r>
            <a:r>
              <a:rPr lang="en-US" sz="2000" b="1" dirty="0">
                <a:solidFill>
                  <a:srgbClr val="0070C0"/>
                </a:solidFill>
                <a:latin typeface="Trebuchet MS" panose="020B0603020202020204" pitchFamily="34" charset="0"/>
              </a:rPr>
              <a:t>:</a:t>
            </a:r>
            <a:endParaRPr lang="en-US" sz="2000" b="1" dirty="0">
              <a:solidFill>
                <a:srgbClr val="0070C0"/>
              </a:solidFill>
              <a:latin typeface="Trebuchet MS" panose="020B0703020202090204" pitchFamily="34" charset="0"/>
            </a:endParaRPr>
          </a:p>
        </p:txBody>
      </p:sp>
      <p:sp>
        <p:nvSpPr>
          <p:cNvPr id="31" name="Rectangle 30">
            <a:extLst>
              <a:ext uri="{FF2B5EF4-FFF2-40B4-BE49-F238E27FC236}">
                <a16:creationId xmlns:a16="http://schemas.microsoft.com/office/drawing/2014/main" id="{0E43B2CC-DC3C-5C47-927F-355FC5246188}"/>
              </a:ext>
            </a:extLst>
          </p:cNvPr>
          <p:cNvSpPr/>
          <p:nvPr/>
        </p:nvSpPr>
        <p:spPr>
          <a:xfrm>
            <a:off x="198267" y="1425096"/>
            <a:ext cx="9325877" cy="704889"/>
          </a:xfrm>
          <a:prstGeom prst="rect">
            <a:avLst/>
          </a:prstGeom>
          <a:solidFill>
            <a:schemeClr val="bg1"/>
          </a:solidFill>
          <a:ln w="19050">
            <a:solidFill>
              <a:srgbClr val="0070C0"/>
            </a:solidFill>
          </a:ln>
        </p:spPr>
        <p:txBody>
          <a:bodyPr wrap="square">
            <a:spAutoFit/>
          </a:bodyPr>
          <a:lstStyle/>
          <a:p>
            <a:pPr algn="ctr"/>
            <a:r>
              <a:rPr lang="en-US" sz="2000" dirty="0">
                <a:solidFill>
                  <a:schemeClr val="accent6"/>
                </a:solidFill>
                <a:latin typeface="Trebuchet MS" panose="020B0703020202090204" pitchFamily="34" charset="0"/>
              </a:rPr>
              <a:t>Simulating the effects of </a:t>
            </a:r>
            <a:r>
              <a:rPr lang="en-US" sz="2000" b="1" dirty="0">
                <a:solidFill>
                  <a:schemeClr val="accent6"/>
                </a:solidFill>
                <a:latin typeface="Trebuchet MS" panose="020B0703020202090204" pitchFamily="34" charset="0"/>
              </a:rPr>
              <a:t>stratospheric aerosol injection (SAI)</a:t>
            </a:r>
            <a:r>
              <a:rPr lang="en-US" sz="2000" dirty="0">
                <a:solidFill>
                  <a:schemeClr val="accent6"/>
                </a:solidFill>
                <a:latin typeface="Trebuchet MS" panose="020B0703020202090204" pitchFamily="34" charset="0"/>
              </a:rPr>
              <a:t> is </a:t>
            </a:r>
            <a:r>
              <a:rPr lang="en-US" sz="2000" b="1" dirty="0">
                <a:solidFill>
                  <a:schemeClr val="accent6"/>
                </a:solidFill>
                <a:latin typeface="Trebuchet MS" panose="020B0703020202090204" pitchFamily="34" charset="0"/>
              </a:rPr>
              <a:t>challenging</a:t>
            </a:r>
            <a:r>
              <a:rPr lang="en-US" sz="2000" dirty="0">
                <a:solidFill>
                  <a:schemeClr val="accent6"/>
                </a:solidFill>
                <a:latin typeface="Trebuchet MS" panose="020B0703020202090204" pitchFamily="34" charset="0"/>
              </a:rPr>
              <a:t> for most climate models and is an active area of research. </a:t>
            </a:r>
          </a:p>
        </p:txBody>
      </p:sp>
      <p:sp>
        <p:nvSpPr>
          <p:cNvPr id="32" name="Content Placeholder 2">
            <a:extLst>
              <a:ext uri="{FF2B5EF4-FFF2-40B4-BE49-F238E27FC236}">
                <a16:creationId xmlns:a16="http://schemas.microsoft.com/office/drawing/2014/main" id="{42C409B9-05F7-A74F-8F33-CEBD09170F81}"/>
              </a:ext>
            </a:extLst>
          </p:cNvPr>
          <p:cNvSpPr txBox="1">
            <a:spLocks/>
          </p:cNvSpPr>
          <p:nvPr/>
        </p:nvSpPr>
        <p:spPr>
          <a:xfrm>
            <a:off x="514389" y="5898468"/>
            <a:ext cx="11312482" cy="9144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6"/>
              </a:buClr>
              <a:buFont typeface="Arial" panose="020B0604020202020204" pitchFamily="34" charset="0"/>
              <a:buChar char="•"/>
            </a:pPr>
            <a:r>
              <a:rPr lang="en-US" sz="1800" dirty="0">
                <a:solidFill>
                  <a:schemeClr val="accent6"/>
                </a:solidFill>
                <a:latin typeface="Trebuchet MS" panose="020B0703020202090204" pitchFamily="34" charset="0"/>
              </a:rPr>
              <a:t>Before CLDERA, there were no prognostic volcanic aerosols in E3SM (radiative forcing due to aerosols from volcanic eruptions was prescribed).</a:t>
            </a:r>
          </a:p>
          <a:p>
            <a:pPr marL="342900" indent="-342900">
              <a:buFont typeface="Arial" panose="020B0604020202020204" pitchFamily="34" charset="0"/>
              <a:buChar char="•"/>
            </a:pPr>
            <a:endParaRPr lang="en-US" sz="1800" dirty="0">
              <a:solidFill>
                <a:schemeClr val="accent6"/>
              </a:solidFill>
              <a:latin typeface="Trebuchet MS" panose="020B0703020202090204" pitchFamily="34" charset="0"/>
            </a:endParaRPr>
          </a:p>
          <a:p>
            <a:pPr marL="457200" indent="-457200">
              <a:buFont typeface="Arial" panose="020B0604020202020204" pitchFamily="34" charset="0"/>
              <a:buChar char="•"/>
            </a:pPr>
            <a:endParaRPr lang="en-US" sz="1800" dirty="0">
              <a:solidFill>
                <a:schemeClr val="accent6"/>
              </a:solidFill>
              <a:latin typeface="Trebuchet MS" panose="020B0703020202090204" pitchFamily="34" charset="0"/>
            </a:endParaRPr>
          </a:p>
          <a:p>
            <a:pPr marL="457200" indent="-457200">
              <a:buFont typeface="Arial" panose="020B0604020202020204" pitchFamily="34" charset="0"/>
              <a:buChar char="•"/>
            </a:pPr>
            <a:endParaRPr lang="en-US" sz="1800" dirty="0">
              <a:solidFill>
                <a:schemeClr val="accent6"/>
              </a:solidFill>
              <a:latin typeface="Trebuchet MS" panose="020B0703020202090204" pitchFamily="34" charset="0"/>
            </a:endParaRPr>
          </a:p>
          <a:p>
            <a:endParaRPr lang="en-US" sz="1800" dirty="0">
              <a:solidFill>
                <a:schemeClr val="accent6"/>
              </a:solidFill>
              <a:latin typeface="Trebuchet MS" panose="020B0703020202090204" pitchFamily="34" charset="0"/>
            </a:endParaRPr>
          </a:p>
        </p:txBody>
      </p:sp>
      <p:pic>
        <p:nvPicPr>
          <p:cNvPr id="9" name="Picture 8">
            <a:extLst>
              <a:ext uri="{FF2B5EF4-FFF2-40B4-BE49-F238E27FC236}">
                <a16:creationId xmlns:a16="http://schemas.microsoft.com/office/drawing/2014/main" id="{0E99DF32-7732-44B1-8177-B5587B6D16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30602" t="22511" r="26797" b="25541"/>
          <a:stretch/>
        </p:blipFill>
        <p:spPr>
          <a:xfrm>
            <a:off x="9879605" y="1425096"/>
            <a:ext cx="2114128" cy="2072674"/>
          </a:xfrm>
          <a:prstGeom prst="rect">
            <a:avLst/>
          </a:prstGeom>
        </p:spPr>
      </p:pic>
      <p:sp>
        <p:nvSpPr>
          <p:cNvPr id="10" name="Content Placeholder 2">
            <a:extLst>
              <a:ext uri="{FF2B5EF4-FFF2-40B4-BE49-F238E27FC236}">
                <a16:creationId xmlns:a16="http://schemas.microsoft.com/office/drawing/2014/main" id="{9F0F73FC-C138-4CAC-958E-EE7DC0F4C365}"/>
              </a:ext>
            </a:extLst>
          </p:cNvPr>
          <p:cNvSpPr txBox="1">
            <a:spLocks/>
          </p:cNvSpPr>
          <p:nvPr/>
        </p:nvSpPr>
        <p:spPr>
          <a:xfrm>
            <a:off x="8931563" y="116156"/>
            <a:ext cx="1615913" cy="54520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1" dirty="0">
                <a:latin typeface="Trebuchet MS" panose="020B0603020202020204" pitchFamily="34" charset="0"/>
                <a:ea typeface="Open Sans" panose="020B0606030504020204" pitchFamily="34" charset="0"/>
                <a:cs typeface="Open Sans" panose="020B0606030504020204" pitchFamily="34" charset="0"/>
              </a:rPr>
              <a:t>Simulation Lead Lead: </a:t>
            </a:r>
            <a:r>
              <a:rPr lang="en-US" sz="1800" dirty="0">
                <a:latin typeface="Trebuchet MS" panose="020B0603020202020204" pitchFamily="34" charset="0"/>
                <a:ea typeface="Open Sans" panose="020B0606030504020204" pitchFamily="34" charset="0"/>
                <a:cs typeface="Open Sans" panose="020B0606030504020204" pitchFamily="34" charset="0"/>
              </a:rPr>
              <a:t>Kara Peterson (Org. 1442)</a:t>
            </a: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B5E4979C-89EC-4C1D-88E0-768A24E256C2}"/>
              </a:ext>
            </a:extLst>
          </p:cNvPr>
          <p:cNvSpPr/>
          <p:nvPr/>
        </p:nvSpPr>
        <p:spPr>
          <a:xfrm>
            <a:off x="7908412" y="56024"/>
            <a:ext cx="2722759" cy="11160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994BA29-D50B-4516-AEF8-A0A2476AD88D}"/>
              </a:ext>
            </a:extLst>
          </p:cNvPr>
          <p:cNvPicPr>
            <a:picLocks noChangeAspect="1"/>
          </p:cNvPicPr>
          <p:nvPr/>
        </p:nvPicPr>
        <p:blipFill rotWithShape="1">
          <a:blip r:embed="rId5"/>
          <a:srcRect l="8470"/>
          <a:stretch/>
        </p:blipFill>
        <p:spPr>
          <a:xfrm>
            <a:off x="8028549" y="99915"/>
            <a:ext cx="782877" cy="973004"/>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E07E1B70-09A3-4CA2-96C9-2B7BCF202A1D}"/>
              </a:ext>
            </a:extLst>
          </p:cNvPr>
          <p:cNvSpPr txBox="1"/>
          <p:nvPr/>
        </p:nvSpPr>
        <p:spPr>
          <a:xfrm>
            <a:off x="3338004" y="4128117"/>
            <a:ext cx="8069802" cy="2411063"/>
          </a:xfrm>
          <a:prstGeom prst="rect">
            <a:avLst/>
          </a:prstGeom>
        </p:spPr>
        <p:txBody>
          <a:bodyPr vert="horz" wrap="square" lIns="91440" tIns="45720" rIns="91440" bIns="45720" rtlCol="0">
            <a:noAutofit/>
          </a:bodyPr>
          <a:lstStyle/>
          <a:p>
            <a:pPr algn="l"/>
            <a:endParaRPr 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95F7FA7-D9C7-4F45-80B8-E8425AE2BE89}"/>
                  </a:ext>
                </a:extLst>
              </p:cNvPr>
              <p:cNvSpPr txBox="1"/>
              <p:nvPr/>
            </p:nvSpPr>
            <p:spPr>
              <a:xfrm>
                <a:off x="420366" y="2585793"/>
                <a:ext cx="10891295" cy="3077766"/>
              </a:xfrm>
              <a:prstGeom prst="rect">
                <a:avLst/>
              </a:prstGeom>
              <a:noFill/>
            </p:spPr>
            <p:txBody>
              <a:bodyPr wrap="square">
                <a:spAutoFit/>
              </a:bodyPr>
              <a:lstStyle/>
              <a:p>
                <a:pPr marL="285750" indent="-285750">
                  <a:buClr>
                    <a:schemeClr val="accent6"/>
                  </a:buClr>
                  <a:buFont typeface="Arial" panose="020B0604020202020204" pitchFamily="34" charset="0"/>
                  <a:buChar char="•"/>
                </a:pPr>
                <a:r>
                  <a:rPr lang="en-US" dirty="0">
                    <a:solidFill>
                      <a:schemeClr val="accent6"/>
                    </a:solidFill>
                    <a:latin typeface="Trebuchet MS" panose="020B0603020202020204" pitchFamily="34" charset="0"/>
                  </a:rPr>
                  <a:t>E3SM atmosphere model (EAM) includes stratosphere.</a:t>
                </a:r>
              </a:p>
              <a:p>
                <a:pPr marL="285750" indent="-285750">
                  <a:buClr>
                    <a:schemeClr val="accent6"/>
                  </a:buClr>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rPr>
                  <a:t>72 vertical levels with 0.1hPa (64 km) model top.</a:t>
                </a:r>
              </a:p>
              <a:p>
                <a:pPr marL="742950" lvl="1" indent="-285750">
                  <a:buClr>
                    <a:schemeClr val="accent6"/>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rPr>
                  <a:t>Most runs will be with 1</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resolution horizontal grid.</a:t>
                </a:r>
              </a:p>
              <a:p>
                <a:pPr marL="742950" lvl="1" indent="-285750">
                  <a:buClr>
                    <a:schemeClr val="accent6"/>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6"/>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285750" indent="-285750">
                  <a:buClr>
                    <a:schemeClr val="accent6"/>
                  </a:buClr>
                  <a:buFont typeface="Arial" panose="020B0604020202020204" pitchFamily="34" charset="0"/>
                  <a:buChar char="•"/>
                </a:pPr>
                <a:r>
                  <a:rPr lang="en-US" dirty="0">
                    <a:solidFill>
                      <a:schemeClr val="accent6"/>
                    </a:solidFill>
                    <a:latin typeface="Trebuchet MS" panose="020B0603020202020204" pitchFamily="34" charset="0"/>
                  </a:rPr>
                  <a:t>E3SM also includes key process models for clouds, ozone and aerosols [</a:t>
                </a:r>
                <a:r>
                  <a:rPr lang="en-US" dirty="0" err="1">
                    <a:solidFill>
                      <a:schemeClr val="accent6"/>
                    </a:solidFill>
                    <a:latin typeface="Trebuchet MS" panose="020B0603020202020204" pitchFamily="34" charset="0"/>
                  </a:rPr>
                  <a:t>Golaz</a:t>
                </a:r>
                <a:r>
                  <a:rPr lang="en-US" dirty="0">
                    <a:solidFill>
                      <a:schemeClr val="accent6"/>
                    </a:solidFill>
                    <a:latin typeface="Trebuchet MS" panose="020B0603020202020204" pitchFamily="34" charset="0"/>
                  </a:rPr>
                  <a:t>, et al. 2019].</a:t>
                </a:r>
              </a:p>
              <a:p>
                <a:pPr marL="285750" indent="-285750">
                  <a:buClr>
                    <a:schemeClr val="accent6"/>
                  </a:buClr>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rPr>
                  <a:t>Turbulence closure: Cloud Layers Unified By Binormals (CLUBB) [Larson &amp; </a:t>
                </a:r>
                <a:r>
                  <a:rPr lang="en-US" dirty="0" err="1">
                    <a:solidFill>
                      <a:schemeClr val="accent6"/>
                    </a:solidFill>
                    <a:latin typeface="Trebuchet MS" panose="020B0603020202020204" pitchFamily="34" charset="0"/>
                  </a:rPr>
                  <a:t>Golaz</a:t>
                </a:r>
                <a:r>
                  <a:rPr lang="en-US" dirty="0">
                    <a:solidFill>
                      <a:schemeClr val="accent6"/>
                    </a:solidFill>
                    <a:latin typeface="Trebuchet MS" panose="020B0603020202020204" pitchFamily="34" charset="0"/>
                  </a:rPr>
                  <a:t> 2005].</a:t>
                </a:r>
              </a:p>
              <a:p>
                <a:pPr marL="742950" lvl="1" indent="-285750">
                  <a:buClr>
                    <a:schemeClr val="accent6"/>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rPr>
                  <a:t>Cloud Microphysics: Morrison and </a:t>
                </a:r>
                <a:r>
                  <a:rPr lang="en-US" dirty="0" err="1">
                    <a:solidFill>
                      <a:schemeClr val="accent6"/>
                    </a:solidFill>
                    <a:latin typeface="Trebuchet MS" panose="020B0603020202020204" pitchFamily="34" charset="0"/>
                  </a:rPr>
                  <a:t>Gettleman</a:t>
                </a:r>
                <a:r>
                  <a:rPr lang="en-US" dirty="0">
                    <a:solidFill>
                      <a:schemeClr val="accent6"/>
                    </a:solidFill>
                    <a:latin typeface="Trebuchet MS" panose="020B0603020202020204" pitchFamily="34" charset="0"/>
                  </a:rPr>
                  <a:t> version 2 (MG2) [</a:t>
                </a:r>
                <a:r>
                  <a:rPr lang="en-US" dirty="0" err="1">
                    <a:solidFill>
                      <a:schemeClr val="accent6"/>
                    </a:solidFill>
                    <a:latin typeface="Trebuchet MS" panose="020B0603020202020204" pitchFamily="34" charset="0"/>
                  </a:rPr>
                  <a:t>Gettleman</a:t>
                </a:r>
                <a:r>
                  <a:rPr lang="en-US" dirty="0">
                    <a:solidFill>
                      <a:schemeClr val="accent6"/>
                    </a:solidFill>
                    <a:latin typeface="Trebuchet MS" panose="020B0603020202020204" pitchFamily="34" charset="0"/>
                  </a:rPr>
                  <a:t>, et al. 2015].</a:t>
                </a:r>
              </a:p>
              <a:p>
                <a:pPr marL="742950" lvl="1" indent="-285750">
                  <a:buClr>
                    <a:schemeClr val="accent6"/>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rPr>
                  <a:t>Linearized ozone photochemistry: </a:t>
                </a:r>
                <a:r>
                  <a:rPr lang="en-US" dirty="0" err="1">
                    <a:solidFill>
                      <a:schemeClr val="accent6"/>
                    </a:solidFill>
                    <a:latin typeface="Trebuchet MS" panose="020B0603020202020204" pitchFamily="34" charset="0"/>
                  </a:rPr>
                  <a:t>Linoz</a:t>
                </a:r>
                <a:r>
                  <a:rPr lang="en-US" dirty="0">
                    <a:solidFill>
                      <a:schemeClr val="accent6"/>
                    </a:solidFill>
                    <a:latin typeface="Trebuchet MS" panose="020B0603020202020204" pitchFamily="34" charset="0"/>
                  </a:rPr>
                  <a:t> v2 [Hsu &amp; Prather 2009].</a:t>
                </a:r>
              </a:p>
              <a:p>
                <a:pPr marL="742950" lvl="1" indent="-285750">
                  <a:buClr>
                    <a:schemeClr val="accent6"/>
                  </a:buClr>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rPr>
                  <a:t>Aerosols: Modal Aerosol Model (MAM4) [Liu, et al. 2016].</a:t>
                </a:r>
              </a:p>
              <a:p>
                <a:pPr>
                  <a:buClr>
                    <a:schemeClr val="accent6"/>
                  </a:buClr>
                </a:pPr>
                <a:endParaRPr lang="en-US" dirty="0">
                  <a:solidFill>
                    <a:schemeClr val="accent6"/>
                  </a:solidFill>
                  <a:latin typeface="Trebuchet MS" panose="020B0603020202020204" pitchFamily="34" charset="0"/>
                </a:endParaRPr>
              </a:p>
            </p:txBody>
          </p:sp>
        </mc:Choice>
        <mc:Fallback xmlns="">
          <p:sp>
            <p:nvSpPr>
              <p:cNvPr id="15" name="TextBox 14">
                <a:extLst>
                  <a:ext uri="{FF2B5EF4-FFF2-40B4-BE49-F238E27FC236}">
                    <a16:creationId xmlns:a16="http://schemas.microsoft.com/office/drawing/2014/main" id="{F95F7FA7-D9C7-4F45-80B8-E8425AE2BE89}"/>
                  </a:ext>
                </a:extLst>
              </p:cNvPr>
              <p:cNvSpPr txBox="1">
                <a:spLocks noRot="1" noChangeAspect="1" noMove="1" noResize="1" noEditPoints="1" noAdjustHandles="1" noChangeArrowheads="1" noChangeShapeType="1" noTextEdit="1"/>
              </p:cNvSpPr>
              <p:nvPr/>
            </p:nvSpPr>
            <p:spPr>
              <a:xfrm>
                <a:off x="420366" y="2585793"/>
                <a:ext cx="10891295" cy="3077766"/>
              </a:xfrm>
              <a:prstGeom prst="rect">
                <a:avLst/>
              </a:prstGeom>
              <a:blipFill>
                <a:blip r:embed="rId6"/>
                <a:stretch>
                  <a:fillRect l="-392" t="-118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ADE0977-6B87-43CD-87EF-4F2184F5A239}"/>
              </a:ext>
            </a:extLst>
          </p:cNvPr>
          <p:cNvSpPr>
            <a:spLocks noGrp="1"/>
          </p:cNvSpPr>
          <p:nvPr>
            <p:ph type="sldNum" sz="quarter" idx="4"/>
          </p:nvPr>
        </p:nvSpPr>
        <p:spPr/>
        <p:txBody>
          <a:bodyPr/>
          <a:lstStyle/>
          <a:p>
            <a:pPr algn="ctr"/>
            <a:fld id="{2E94512F-4FCD-4B8F-9303-F99597583EE2}" type="slidenum">
              <a:rPr lang="en-US" smtClean="0"/>
              <a:pPr algn="ctr"/>
              <a:t>21</a:t>
            </a:fld>
            <a:endParaRPr lang="en-US" dirty="0"/>
          </a:p>
        </p:txBody>
      </p:sp>
    </p:spTree>
    <p:extLst>
      <p:ext uri="{BB962C8B-B14F-4D97-AF65-F5344CB8AC3E}">
        <p14:creationId xmlns:p14="http://schemas.microsoft.com/office/powerpoint/2010/main" val="359049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4B609B-49F7-48B2-ACE7-48CEA8C06859}"/>
              </a:ext>
            </a:extLst>
          </p:cNvPr>
          <p:cNvSpPr/>
          <p:nvPr/>
        </p:nvSpPr>
        <p:spPr>
          <a:xfrm>
            <a:off x="6370064" y="-53788"/>
            <a:ext cx="6039650" cy="732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3C5047D-52F8-0E4F-BC61-693516BC145B}"/>
              </a:ext>
            </a:extLst>
          </p:cNvPr>
          <p:cNvSpPr txBox="1">
            <a:spLocks/>
          </p:cNvSpPr>
          <p:nvPr/>
        </p:nvSpPr>
        <p:spPr>
          <a:xfrm>
            <a:off x="201389" y="849079"/>
            <a:ext cx="5849126" cy="442269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sz="1800" dirty="0">
              <a:solidFill>
                <a:schemeClr val="accent6"/>
              </a:solidFill>
              <a:latin typeface="Trebuchet MS" panose="020B0603020202020204" pitchFamily="34" charset="0"/>
            </a:endParaRPr>
          </a:p>
          <a:p>
            <a:pPr marL="342900" indent="-342900">
              <a:buClr>
                <a:schemeClr val="accent6"/>
              </a:buClr>
              <a:buFont typeface="Arial" panose="020B0604020202020204" pitchFamily="34" charset="0"/>
              <a:buChar char="•"/>
            </a:pPr>
            <a:r>
              <a:rPr lang="en-US" sz="1800" b="1" dirty="0">
                <a:solidFill>
                  <a:schemeClr val="accent6"/>
                </a:solidFill>
                <a:latin typeface="Trebuchet MS" panose="020B0603020202020204" pitchFamily="34" charset="0"/>
              </a:rPr>
              <a:t>Initial modifications </a:t>
            </a:r>
            <a:r>
              <a:rPr lang="en-US" sz="1800" dirty="0">
                <a:solidFill>
                  <a:schemeClr val="accent6"/>
                </a:solidFill>
                <a:latin typeface="Trebuchet MS" panose="020B0603020202020204" pitchFamily="34" charset="0"/>
              </a:rPr>
              <a:t>made to run E3SM with stratospheric SO</a:t>
            </a:r>
            <a:r>
              <a:rPr lang="en-US" sz="1800" baseline="-25000" dirty="0">
                <a:solidFill>
                  <a:schemeClr val="accent6"/>
                </a:solidFill>
                <a:latin typeface="Trebuchet MS" panose="020B0603020202020204" pitchFamily="34" charset="0"/>
              </a:rPr>
              <a:t>2 </a:t>
            </a:r>
            <a:r>
              <a:rPr lang="en-US" sz="1800" dirty="0">
                <a:solidFill>
                  <a:schemeClr val="accent6"/>
                </a:solidFill>
                <a:latin typeface="Trebuchet MS" panose="020B0603020202020204" pitchFamily="34" charset="0"/>
              </a:rPr>
              <a:t>injection demonstrated that SO</a:t>
            </a:r>
            <a:r>
              <a:rPr lang="en-US" sz="1800" baseline="-25000" dirty="0">
                <a:solidFill>
                  <a:schemeClr val="accent6"/>
                </a:solidFill>
                <a:latin typeface="Trebuchet MS" panose="020B0603020202020204" pitchFamily="34" charset="0"/>
              </a:rPr>
              <a:t>2</a:t>
            </a:r>
            <a:r>
              <a:rPr lang="en-US" sz="1800" dirty="0">
                <a:solidFill>
                  <a:schemeClr val="accent6"/>
                </a:solidFill>
                <a:latin typeface="Trebuchet MS" panose="020B0603020202020204" pitchFamily="34" charset="0"/>
              </a:rPr>
              <a:t> evolves into H</a:t>
            </a:r>
            <a:r>
              <a:rPr lang="en-US" sz="1800" baseline="-25000" dirty="0">
                <a:solidFill>
                  <a:schemeClr val="accent6"/>
                </a:solidFill>
                <a:latin typeface="Trebuchet MS" panose="020B0603020202020204" pitchFamily="34" charset="0"/>
              </a:rPr>
              <a:t>2</a:t>
            </a:r>
            <a:r>
              <a:rPr lang="en-US" sz="1800" dirty="0">
                <a:solidFill>
                  <a:schemeClr val="accent6"/>
                </a:solidFill>
                <a:latin typeface="Trebuchet MS" panose="020B0603020202020204" pitchFamily="34" charset="0"/>
              </a:rPr>
              <a:t>SO</a:t>
            </a:r>
            <a:r>
              <a:rPr lang="en-US" sz="1800" baseline="-25000" dirty="0">
                <a:solidFill>
                  <a:schemeClr val="accent6"/>
                </a:solidFill>
                <a:latin typeface="Trebuchet MS" panose="020B0603020202020204" pitchFamily="34" charset="0"/>
              </a:rPr>
              <a:t>4</a:t>
            </a:r>
            <a:r>
              <a:rPr lang="en-US" sz="1800" dirty="0">
                <a:solidFill>
                  <a:schemeClr val="accent6"/>
                </a:solidFill>
                <a:latin typeface="Trebuchet MS" panose="020B0603020202020204" pitchFamily="34" charset="0"/>
              </a:rPr>
              <a:t> but </a:t>
            </a:r>
            <a:r>
              <a:rPr lang="en-US" sz="1800" b="1" dirty="0">
                <a:solidFill>
                  <a:schemeClr val="accent6"/>
                </a:solidFill>
                <a:latin typeface="Trebuchet MS" panose="020B0603020202020204" pitchFamily="34" charset="0"/>
              </a:rPr>
              <a:t>aerosols sediment out too quickly</a:t>
            </a:r>
            <a:r>
              <a:rPr lang="en-US" sz="1800" dirty="0">
                <a:solidFill>
                  <a:schemeClr val="accent6"/>
                </a:solidFill>
                <a:latin typeface="Trebuchet MS" panose="020B0603020202020204" pitchFamily="34" charset="0"/>
              </a:rPr>
              <a:t>.</a:t>
            </a:r>
          </a:p>
          <a:p>
            <a:pPr marL="342900" indent="-342900">
              <a:buClr>
                <a:schemeClr val="accent6"/>
              </a:buClr>
              <a:buFont typeface="Arial" panose="020B0604020202020204" pitchFamily="34" charset="0"/>
              <a:buChar char="•"/>
            </a:pPr>
            <a:r>
              <a:rPr lang="en-US" sz="1800" b="1" dirty="0">
                <a:solidFill>
                  <a:schemeClr val="accent6"/>
                </a:solidFill>
                <a:latin typeface="Trebuchet MS" panose="020B0603020202020204" pitchFamily="34" charset="0"/>
              </a:rPr>
              <a:t>Improved implementation </a:t>
            </a:r>
            <a:r>
              <a:rPr lang="en-US" sz="1800" dirty="0">
                <a:solidFill>
                  <a:schemeClr val="accent6"/>
                </a:solidFill>
                <a:latin typeface="Trebuchet MS" panose="020B0603020202020204" pitchFamily="34" charset="0"/>
              </a:rPr>
              <a:t>of </a:t>
            </a:r>
            <a:r>
              <a:rPr lang="en-US" sz="1800" b="1" dirty="0">
                <a:solidFill>
                  <a:schemeClr val="accent6"/>
                </a:solidFill>
                <a:latin typeface="Trebuchet MS" panose="020B0603020202020204" pitchFamily="34" charset="0"/>
              </a:rPr>
              <a:t>prognostic volcanic aerosols </a:t>
            </a:r>
            <a:r>
              <a:rPr lang="en-US" sz="1800" dirty="0">
                <a:solidFill>
                  <a:schemeClr val="accent6"/>
                </a:solidFill>
                <a:latin typeface="Trebuchet MS" panose="020B0603020202020204" pitchFamily="34" charset="0"/>
              </a:rPr>
              <a:t>in E3SMv2 (MAM4)</a:t>
            </a:r>
          </a:p>
          <a:p>
            <a:pPr marL="685800" lvl="1">
              <a:buClr>
                <a:schemeClr val="accent6"/>
              </a:buClr>
              <a:buFont typeface="Wingdings" panose="05000000000000000000" pitchFamily="2" charset="2"/>
              <a:buChar char="Ø"/>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Changed aerosol coarse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and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accumulation mode properties</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to match stratospheric size distributions</a:t>
            </a:r>
          </a:p>
          <a:p>
            <a:pPr marL="685800" lvl="1">
              <a:buClr>
                <a:schemeClr val="accent6"/>
              </a:buClr>
              <a:buFont typeface="Wingdings" panose="05000000000000000000" pitchFamily="2" charset="2"/>
              <a:buChar char="Ø"/>
            </a:pPr>
            <a:r>
              <a:rPr lang="en-US" sz="1800" b="1" dirty="0">
                <a:solidFill>
                  <a:schemeClr val="accent6"/>
                </a:solidFill>
                <a:latin typeface="Trebuchet MS" panose="020B0603020202020204" pitchFamily="34" charset="0"/>
                <a:cs typeface="Open Sans " panose="020B0604020202020204" charset="0"/>
              </a:rPr>
              <a:t>Validated</a:t>
            </a:r>
            <a:r>
              <a:rPr lang="en-US" sz="1800" dirty="0">
                <a:solidFill>
                  <a:schemeClr val="accent6"/>
                </a:solidFill>
                <a:latin typeface="Trebuchet MS" panose="020B0603020202020204" pitchFamily="34" charset="0"/>
                <a:cs typeface="Open Sans " panose="020B0604020202020204" charset="0"/>
              </a:rPr>
              <a:t> against High resolution Infrared Radiation Sounder (HIRS) data and CESM/WACCM</a:t>
            </a: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Clr>
                <a:schemeClr val="accent6"/>
              </a:buClr>
              <a:buFont typeface="Arial" panose="020B0604020202020204" pitchFamily="34" charset="0"/>
              <a:buChar char="•"/>
            </a:pPr>
            <a:r>
              <a:rPr lang="en-US" sz="1800" b="1" dirty="0">
                <a:solidFill>
                  <a:schemeClr val="accent6"/>
                </a:solidFill>
                <a:latin typeface="Trebuchet MS" panose="020B0603020202020204" pitchFamily="34" charset="0"/>
              </a:rPr>
              <a:t>Evaluating E3SM simulation capabilities</a:t>
            </a:r>
          </a:p>
          <a:p>
            <a:pPr marL="628650" lvl="1" indent="-285750">
              <a:buClr>
                <a:schemeClr val="accent6"/>
              </a:buClr>
              <a:buFont typeface="Wingdings" panose="05000000000000000000" pitchFamily="2" charset="2"/>
              <a:buChar char="Ø"/>
            </a:pP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Assess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Quasi-Biennial Oscillation (QBO)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and realism of E3SM’s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stratospheric circulation</a:t>
            </a:r>
          </a:p>
          <a:p>
            <a:pPr marL="622300" lvl="1" indent="-279400">
              <a:buClr>
                <a:schemeClr val="accent6"/>
              </a:buClr>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628650" lvl="1" indent="-285750">
              <a:spcBef>
                <a:spcPts val="0"/>
              </a:spcBef>
              <a:buClr>
                <a:schemeClr val="accent6"/>
              </a:buClr>
              <a:buFont typeface="Wingdings" panose="05000000000000000000" pitchFamily="2" charset="2"/>
              <a:buChar char="Ø"/>
            </a:pP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Evaluate E3SM’s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Brewer Dobson circulation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via age-of-air tracers and water vapor tape recorder </a:t>
            </a:r>
          </a:p>
          <a:p>
            <a:pPr marL="1143000" lvl="1">
              <a:buFont typeface="Arial" panose="020B0604020202020204" pitchFamily="34" charset="0"/>
              <a:buChar char="•"/>
            </a:pP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altLang="en-US" sz="1800" kern="0" dirty="0">
              <a:solidFill>
                <a:schemeClr val="accent6"/>
              </a:solidFill>
              <a:latin typeface="Trebuchet MS" panose="020B0603020202020204" pitchFamily="34" charset="0"/>
            </a:endParaRPr>
          </a:p>
          <a:p>
            <a:pPr>
              <a:buFont typeface="Courier New" panose="02070309020205020404" pitchFamily="49" charset="0"/>
              <a:buChar char="o"/>
            </a:pPr>
            <a:endParaRPr lang="en-US" sz="1800" dirty="0">
              <a:solidFill>
                <a:schemeClr val="accent6"/>
              </a:solidFill>
              <a:latin typeface="Trebuchet MS" panose="020B0603020202020204" pitchFamily="34" charset="0"/>
            </a:endParaRPr>
          </a:p>
          <a:p>
            <a:endParaRPr lang="en-US" sz="1800" dirty="0">
              <a:solidFill>
                <a:schemeClr val="accent6"/>
              </a:solidFill>
              <a:latin typeface="Trebuchet MS" panose="020B0603020202020204" pitchFamily="34" charset="0"/>
            </a:endParaRPr>
          </a:p>
        </p:txBody>
      </p:sp>
      <p:pic>
        <p:nvPicPr>
          <p:cNvPr id="9" name="Picture 8">
            <a:extLst>
              <a:ext uri="{FF2B5EF4-FFF2-40B4-BE49-F238E27FC236}">
                <a16:creationId xmlns:a16="http://schemas.microsoft.com/office/drawing/2014/main" id="{DA226364-EE76-B442-3945-7AA8D1B6FEAF}"/>
              </a:ext>
            </a:extLst>
          </p:cNvPr>
          <p:cNvPicPr>
            <a:picLocks noChangeAspect="1"/>
          </p:cNvPicPr>
          <p:nvPr/>
        </p:nvPicPr>
        <p:blipFill>
          <a:blip r:embed="rId3"/>
          <a:stretch>
            <a:fillRect/>
          </a:stretch>
        </p:blipFill>
        <p:spPr>
          <a:xfrm>
            <a:off x="6481071" y="2094364"/>
            <a:ext cx="3118459" cy="2338846"/>
          </a:xfrm>
          <a:prstGeom prst="rect">
            <a:avLst/>
          </a:prstGeom>
        </p:spPr>
      </p:pic>
      <p:grpSp>
        <p:nvGrpSpPr>
          <p:cNvPr id="14" name="Group 13">
            <a:extLst>
              <a:ext uri="{FF2B5EF4-FFF2-40B4-BE49-F238E27FC236}">
                <a16:creationId xmlns:a16="http://schemas.microsoft.com/office/drawing/2014/main" id="{E4F9EB83-43EB-3851-ABB4-544A3FE113EC}"/>
              </a:ext>
            </a:extLst>
          </p:cNvPr>
          <p:cNvGrpSpPr/>
          <p:nvPr/>
        </p:nvGrpSpPr>
        <p:grpSpPr>
          <a:xfrm>
            <a:off x="7081145" y="4443816"/>
            <a:ext cx="4333990" cy="1938959"/>
            <a:chOff x="3873368" y="4686300"/>
            <a:chExt cx="4648332" cy="1712857"/>
          </a:xfrm>
        </p:grpSpPr>
        <p:sp>
          <p:nvSpPr>
            <p:cNvPr id="16" name="TextBox 11">
              <a:extLst>
                <a:ext uri="{FF2B5EF4-FFF2-40B4-BE49-F238E27FC236}">
                  <a16:creationId xmlns:a16="http://schemas.microsoft.com/office/drawing/2014/main" id="{6AFE8743-6E60-52B3-FD1C-48801C86385A}"/>
                </a:ext>
              </a:extLst>
            </p:cNvPr>
            <p:cNvSpPr txBox="1"/>
            <p:nvPr/>
          </p:nvSpPr>
          <p:spPr>
            <a:xfrm rot="16200000">
              <a:off x="3340106" y="5219562"/>
              <a:ext cx="1712856" cy="646331"/>
            </a:xfrm>
            <a:prstGeom prst="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j-lt"/>
                </a:rPr>
                <a:t>Water vapor tape recorder:                  E3SMv1 CMIP6</a:t>
              </a:r>
            </a:p>
          </p:txBody>
        </p:sp>
        <p:grpSp>
          <p:nvGrpSpPr>
            <p:cNvPr id="18" name="Group 17">
              <a:extLst>
                <a:ext uri="{FF2B5EF4-FFF2-40B4-BE49-F238E27FC236}">
                  <a16:creationId xmlns:a16="http://schemas.microsoft.com/office/drawing/2014/main" id="{32AA73D3-FBB7-1E01-A90C-4D90EC1EA7A9}"/>
                </a:ext>
              </a:extLst>
            </p:cNvPr>
            <p:cNvGrpSpPr/>
            <p:nvPr/>
          </p:nvGrpSpPr>
          <p:grpSpPr>
            <a:xfrm>
              <a:off x="4519699" y="4686300"/>
              <a:ext cx="4002001" cy="1712857"/>
              <a:chOff x="4351055" y="5004851"/>
              <a:chExt cx="3833099" cy="1539653"/>
            </a:xfrm>
          </p:grpSpPr>
          <p:pic>
            <p:nvPicPr>
              <p:cNvPr id="19" name="Picture 18">
                <a:extLst>
                  <a:ext uri="{FF2B5EF4-FFF2-40B4-BE49-F238E27FC236}">
                    <a16:creationId xmlns:a16="http://schemas.microsoft.com/office/drawing/2014/main" id="{7E3BAC61-6452-F6FB-F20E-38C9C38EED75}"/>
                  </a:ext>
                </a:extLst>
              </p:cNvPr>
              <p:cNvPicPr>
                <a:picLocks noChangeAspect="1"/>
              </p:cNvPicPr>
              <p:nvPr/>
            </p:nvPicPr>
            <p:blipFill rotWithShape="1">
              <a:blip r:embed="rId4"/>
              <a:srcRect t="70350"/>
              <a:stretch/>
            </p:blipFill>
            <p:spPr>
              <a:xfrm>
                <a:off x="4351055" y="5004851"/>
                <a:ext cx="3833099" cy="1539653"/>
              </a:xfrm>
              <a:prstGeom prst="rect">
                <a:avLst/>
              </a:prstGeom>
            </p:spPr>
          </p:pic>
          <p:cxnSp>
            <p:nvCxnSpPr>
              <p:cNvPr id="20" name="Straight Arrow Connector 19">
                <a:extLst>
                  <a:ext uri="{FF2B5EF4-FFF2-40B4-BE49-F238E27FC236}">
                    <a16:creationId xmlns:a16="http://schemas.microsoft.com/office/drawing/2014/main" id="{472A4CC8-4170-65F5-7720-04F7CAD1477E}"/>
                  </a:ext>
                </a:extLst>
              </p:cNvPr>
              <p:cNvCxnSpPr>
                <a:cxnSpLocks/>
              </p:cNvCxnSpPr>
              <p:nvPr/>
            </p:nvCxnSpPr>
            <p:spPr>
              <a:xfrm flipV="1">
                <a:off x="7004087" y="5896915"/>
                <a:ext cx="0" cy="33406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1" name="TextBox 10">
                <a:extLst>
                  <a:ext uri="{FF2B5EF4-FFF2-40B4-BE49-F238E27FC236}">
                    <a16:creationId xmlns:a16="http://schemas.microsoft.com/office/drawing/2014/main" id="{D0902CF6-55D1-7554-BFD5-8231E5C8D8E2}"/>
                  </a:ext>
                </a:extLst>
              </p:cNvPr>
              <p:cNvSpPr txBox="1"/>
              <p:nvPr/>
            </p:nvSpPr>
            <p:spPr>
              <a:xfrm>
                <a:off x="6939447" y="6029409"/>
                <a:ext cx="110799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Open Sans " panose="020B0604020202020204" charset="0"/>
                    <a:cs typeface="Open Sans " panose="020B0604020202020204" charset="0"/>
                  </a:rPr>
                  <a:t>Mt. Pinatubo</a:t>
                </a:r>
              </a:p>
            </p:txBody>
          </p:sp>
        </p:grpSp>
      </p:grpSp>
      <p:sp>
        <p:nvSpPr>
          <p:cNvPr id="13" name="Content Placeholder 2">
            <a:extLst>
              <a:ext uri="{FF2B5EF4-FFF2-40B4-BE49-F238E27FC236}">
                <a16:creationId xmlns:a16="http://schemas.microsoft.com/office/drawing/2014/main" id="{412FC3D8-0439-D7AA-3FDB-0B49E6D8831B}"/>
              </a:ext>
            </a:extLst>
          </p:cNvPr>
          <p:cNvSpPr txBox="1">
            <a:spLocks/>
          </p:cNvSpPr>
          <p:nvPr/>
        </p:nvSpPr>
        <p:spPr>
          <a:xfrm>
            <a:off x="86798" y="6562048"/>
            <a:ext cx="11572628" cy="331536"/>
          </a:xfrm>
          <a:prstGeom prst="rect">
            <a:avLst/>
          </a:prstGeom>
        </p:spPr>
        <p:txBody>
          <a:bodyPr vert="horz" lIns="0" tIns="0" rIns="0" bIns="0" rtlCol="0">
            <a:normAutofit fontScale="925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B. Wagman, H. Brown, X. Liu [TAMU], A. Hu [TAMU], C. Jablonowski [U Michigan], J. Hollowed [U Michigan]</a:t>
            </a:r>
          </a:p>
          <a:p>
            <a:pPr lvl="1" indent="0">
              <a:buFont typeface="Wingdings" pitchFamily="2" charset="2"/>
              <a:buNone/>
            </a:pPr>
            <a:endParaRPr lang="en-US" sz="1800" dirty="0">
              <a:latin typeface="Trebuchet MS" panose="020B0603020202020204" pitchFamily="34" charset="0"/>
              <a:ea typeface="Open Sans" panose="020B0606030504020204" pitchFamily="34" charset="0"/>
              <a:cs typeface="Open Sans" panose="020B0606030504020204" pitchFamily="34" charset="0"/>
            </a:endParaRP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22" name="Title 1">
            <a:extLst>
              <a:ext uri="{FF2B5EF4-FFF2-40B4-BE49-F238E27FC236}">
                <a16:creationId xmlns:a16="http://schemas.microsoft.com/office/drawing/2014/main" id="{395B5AF6-592B-47C2-9618-ED354AD2F88F}"/>
              </a:ext>
            </a:extLst>
          </p:cNvPr>
          <p:cNvSpPr>
            <a:spLocks noGrp="1"/>
          </p:cNvSpPr>
          <p:nvPr>
            <p:ph type="title"/>
          </p:nvPr>
        </p:nvSpPr>
        <p:spPr>
          <a:xfrm>
            <a:off x="328613" y="242888"/>
            <a:ext cx="11539537" cy="865187"/>
          </a:xfrm>
        </p:spPr>
        <p:txBody>
          <a:bodyPr/>
          <a:lstStyle/>
          <a:p>
            <a:r>
              <a:rPr lang="en-US" dirty="0">
                <a:solidFill>
                  <a:schemeClr val="accent6"/>
                </a:solidFill>
                <a:latin typeface="Trebuchet MS" panose="020B0603020202020204" pitchFamily="34" charset="0"/>
              </a:rPr>
              <a:t>Simulating Mt. Pinatubo in E3SM</a:t>
            </a:r>
          </a:p>
        </p:txBody>
      </p:sp>
      <p:pic>
        <p:nvPicPr>
          <p:cNvPr id="12" name="Picture 11">
            <a:extLst>
              <a:ext uri="{FF2B5EF4-FFF2-40B4-BE49-F238E27FC236}">
                <a16:creationId xmlns:a16="http://schemas.microsoft.com/office/drawing/2014/main" id="{FE9E4EBA-6195-40DC-A59D-8463D7C96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1144" y="196109"/>
            <a:ext cx="5036772" cy="1938959"/>
          </a:xfrm>
          <a:prstGeom prst="rect">
            <a:avLst/>
          </a:prstGeom>
        </p:spPr>
      </p:pic>
      <p:pic>
        <p:nvPicPr>
          <p:cNvPr id="15" name="Picture 14">
            <a:extLst>
              <a:ext uri="{FF2B5EF4-FFF2-40B4-BE49-F238E27FC236}">
                <a16:creationId xmlns:a16="http://schemas.microsoft.com/office/drawing/2014/main" id="{20A8BEC4-19D8-42A6-BBC8-401BA0B2A8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3463" y="2190932"/>
            <a:ext cx="1518775" cy="813630"/>
          </a:xfrm>
          <a:prstGeom prst="rect">
            <a:avLst/>
          </a:prstGeom>
          <a:effectLst/>
        </p:spPr>
      </p:pic>
      <p:pic>
        <p:nvPicPr>
          <p:cNvPr id="23" name="Picture 2">
            <a:extLst>
              <a:ext uri="{FF2B5EF4-FFF2-40B4-BE49-F238E27FC236}">
                <a16:creationId xmlns:a16="http://schemas.microsoft.com/office/drawing/2014/main" id="{09221A45-C336-49C2-981C-E8AFF81B17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9530" y="3060426"/>
            <a:ext cx="2528866" cy="13763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6B3B826-EE6F-4A23-BD3C-C87209E361BF}"/>
              </a:ext>
            </a:extLst>
          </p:cNvPr>
          <p:cNvSpPr>
            <a:spLocks noGrp="1"/>
          </p:cNvSpPr>
          <p:nvPr>
            <p:ph type="sldNum" sz="quarter" idx="4"/>
          </p:nvPr>
        </p:nvSpPr>
        <p:spPr/>
        <p:txBody>
          <a:bodyPr/>
          <a:lstStyle/>
          <a:p>
            <a:pPr algn="ctr"/>
            <a:fld id="{2E94512F-4FCD-4B8F-9303-F99597583EE2}" type="slidenum">
              <a:rPr lang="en-US" smtClean="0"/>
              <a:pPr algn="ctr"/>
              <a:t>22</a:t>
            </a:fld>
            <a:endParaRPr lang="en-US" dirty="0"/>
          </a:p>
        </p:txBody>
      </p:sp>
    </p:spTree>
    <p:extLst>
      <p:ext uri="{BB962C8B-B14F-4D97-AF65-F5344CB8AC3E}">
        <p14:creationId xmlns:p14="http://schemas.microsoft.com/office/powerpoint/2010/main" val="44479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7F7B733-9D62-40FE-A829-8CEBB15C256C}"/>
              </a:ext>
            </a:extLst>
          </p:cNvPr>
          <p:cNvSpPr>
            <a:spLocks noGrp="1"/>
          </p:cNvSpPr>
          <p:nvPr>
            <p:ph type="title"/>
          </p:nvPr>
        </p:nvSpPr>
        <p:spPr>
          <a:xfrm>
            <a:off x="329184" y="246888"/>
            <a:ext cx="9175764" cy="868680"/>
          </a:xfrm>
        </p:spPr>
        <p:txBody>
          <a:bodyPr>
            <a:noAutofit/>
          </a:bodyPr>
          <a:lstStyle/>
          <a:p>
            <a:r>
              <a:rPr lang="en-US" dirty="0">
                <a:solidFill>
                  <a:schemeClr val="accent6"/>
                </a:solidFill>
                <a:latin typeface="Trebuchet MS" panose="020B0603020202020204" pitchFamily="34" charset="0"/>
              </a:rPr>
              <a:t>Simulation Plan</a:t>
            </a:r>
            <a:endParaRPr lang="en-US" sz="2700" i="1" dirty="0">
              <a:solidFill>
                <a:schemeClr val="accent6"/>
              </a:solidFill>
              <a:latin typeface="Trebuchet MS" panose="020B0603020202020204" pitchFamily="34" charset="0"/>
            </a:endParaRPr>
          </a:p>
        </p:txBody>
      </p:sp>
      <p:pic>
        <p:nvPicPr>
          <p:cNvPr id="5" name="Picture 4">
            <a:extLst>
              <a:ext uri="{FF2B5EF4-FFF2-40B4-BE49-F238E27FC236}">
                <a16:creationId xmlns:a16="http://schemas.microsoft.com/office/drawing/2014/main" id="{AE5014A1-C734-44C3-ADF3-36B9E1661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4" y="1414957"/>
            <a:ext cx="7486282" cy="4888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56DD27D1-F932-4699-B19F-8B66E0A841A9}"/>
              </a:ext>
            </a:extLst>
          </p:cNvPr>
          <p:cNvSpPr txBox="1"/>
          <p:nvPr/>
        </p:nvSpPr>
        <p:spPr>
          <a:xfrm>
            <a:off x="8183881" y="1414957"/>
            <a:ext cx="4189094" cy="1318718"/>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2E14A4C-F1AB-461E-8D2D-C100F708F618}"/>
                  </a:ext>
                </a:extLst>
              </p:cNvPr>
              <p:cNvSpPr txBox="1"/>
              <p:nvPr/>
            </p:nvSpPr>
            <p:spPr>
              <a:xfrm>
                <a:off x="7980362" y="1294302"/>
                <a:ext cx="4029075" cy="1814018"/>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Simulations will be performed for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5 simulated years.</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Runs are being performed on NERSC (Cori) and Sandia HPC (Skybridge, Boca)</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1</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resolution E3SM can achieve:</a:t>
                </a:r>
              </a:p>
              <a:p>
                <a:pPr marL="285750" indent="-285750" algn="l">
                  <a:buFont typeface="Arial" panose="020B0604020202020204" pitchFamily="34" charset="0"/>
                  <a:buChar char="•"/>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24 simulated years per day (SYPD) on 6 nodes of Skybridge</a:t>
                </a:r>
              </a:p>
              <a:p>
                <a:pPr marL="742950" lvl="1" indent="-285750">
                  <a:buFont typeface="Arial" panose="020B0604020202020204" pitchFamily="34" charset="0"/>
                  <a:buChar char="•"/>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10 SYPD per 285 nodes on Cori at NERSC</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May supplement 1</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resolution with cheaper 7.5</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resolution runs</a:t>
                </a:r>
              </a:p>
            </p:txBody>
          </p:sp>
        </mc:Choice>
        <mc:Fallback xmlns="">
          <p:sp>
            <p:nvSpPr>
              <p:cNvPr id="7" name="TextBox 6">
                <a:extLst>
                  <a:ext uri="{FF2B5EF4-FFF2-40B4-BE49-F238E27FC236}">
                    <a16:creationId xmlns:a16="http://schemas.microsoft.com/office/drawing/2014/main" id="{52E14A4C-F1AB-461E-8D2D-C100F708F618}"/>
                  </a:ext>
                </a:extLst>
              </p:cNvPr>
              <p:cNvSpPr txBox="1">
                <a:spLocks noRot="1" noChangeAspect="1" noMove="1" noResize="1" noEditPoints="1" noAdjustHandles="1" noChangeArrowheads="1" noChangeShapeType="1" noTextEdit="1"/>
              </p:cNvSpPr>
              <p:nvPr/>
            </p:nvSpPr>
            <p:spPr>
              <a:xfrm>
                <a:off x="7980362" y="1294302"/>
                <a:ext cx="4029075" cy="1814018"/>
              </a:xfrm>
              <a:prstGeom prst="rect">
                <a:avLst/>
              </a:prstGeom>
              <a:blipFill>
                <a:blip r:embed="rId4"/>
                <a:stretch>
                  <a:fillRect l="-908" t="-2013" r="-2723" b="-1197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B744EAD-A507-4DFB-AA7D-6078EA977FA2}"/>
                  </a:ext>
                </a:extLst>
              </p:cNvPr>
              <p:cNvSpPr txBox="1"/>
              <p:nvPr/>
            </p:nvSpPr>
            <p:spPr>
              <a:xfrm>
                <a:off x="8455023" y="5259934"/>
                <a:ext cx="3343275" cy="1150070"/>
              </a:xfrm>
              <a:prstGeom prst="rect">
                <a:avLst/>
              </a:prstGeom>
            </p:spPr>
            <p:txBody>
              <a:bodyPr vert="horz" wrap="square" lIns="91440" tIns="45720" rIns="91440" bIns="45720" rtlCol="0">
                <a:noAutofit/>
              </a:bodyPr>
              <a:lstStyle/>
              <a:p>
                <a:pPr algn="ctr"/>
                <a:r>
                  <a:rPr lang="en-US" sz="2200" i="1" dirty="0">
                    <a:solidFill>
                      <a:srgbClr val="0070C0"/>
                    </a:solidFill>
                    <a:latin typeface="Trebuchet MS" panose="020B0603020202020204" pitchFamily="34" charset="0"/>
                  </a:rPr>
                  <a:t>Planned simulations expected to require </a:t>
                </a:r>
                <a14:m>
                  <m:oMath xmlns:m="http://schemas.openxmlformats.org/officeDocument/2006/math">
                    <m:r>
                      <a:rPr lang="en-US" sz="2400" i="1" smtClean="0">
                        <a:solidFill>
                          <a:srgbClr val="0070C0"/>
                        </a:solidFill>
                        <a:latin typeface="Cambria Math" panose="02040503050406030204" pitchFamily="18" charset="0"/>
                        <a:ea typeface="Cambria Math" panose="02040503050406030204" pitchFamily="18" charset="0"/>
                      </a:rPr>
                      <m:t>~</m:t>
                    </m:r>
                  </m:oMath>
                </a14:m>
                <a:r>
                  <a:rPr lang="en-US" sz="2200" b="1" i="1" dirty="0">
                    <a:solidFill>
                      <a:srgbClr val="0070C0"/>
                    </a:solidFill>
                    <a:latin typeface="Trebuchet MS" panose="020B0603020202020204" pitchFamily="34" charset="0"/>
                  </a:rPr>
                  <a:t>O(10</a:t>
                </a:r>
                <a:r>
                  <a:rPr lang="en-US" sz="2200" b="1" i="1" baseline="30000" dirty="0">
                    <a:solidFill>
                      <a:srgbClr val="0070C0"/>
                    </a:solidFill>
                    <a:latin typeface="Trebuchet MS" panose="020B0603020202020204" pitchFamily="34" charset="0"/>
                  </a:rPr>
                  <a:t>7</a:t>
                </a:r>
                <a:r>
                  <a:rPr lang="en-US" sz="2200" b="1" i="1" dirty="0">
                    <a:solidFill>
                      <a:srgbClr val="0070C0"/>
                    </a:solidFill>
                    <a:latin typeface="Trebuchet MS" panose="020B0603020202020204" pitchFamily="34" charset="0"/>
                  </a:rPr>
                  <a:t>) CPU-hours</a:t>
                </a:r>
                <a:r>
                  <a:rPr lang="en-US" sz="2200" i="1" dirty="0">
                    <a:solidFill>
                      <a:srgbClr val="0070C0"/>
                    </a:solidFill>
                    <a:latin typeface="Trebuchet MS" panose="020B0603020202020204" pitchFamily="34" charset="0"/>
                  </a:rPr>
                  <a:t>!</a:t>
                </a:r>
              </a:p>
            </p:txBody>
          </p:sp>
        </mc:Choice>
        <mc:Fallback xmlns="">
          <p:sp>
            <p:nvSpPr>
              <p:cNvPr id="8" name="TextBox 7">
                <a:extLst>
                  <a:ext uri="{FF2B5EF4-FFF2-40B4-BE49-F238E27FC236}">
                    <a16:creationId xmlns:a16="http://schemas.microsoft.com/office/drawing/2014/main" id="{1B744EAD-A507-4DFB-AA7D-6078EA977FA2}"/>
                  </a:ext>
                </a:extLst>
              </p:cNvPr>
              <p:cNvSpPr txBox="1">
                <a:spLocks noRot="1" noChangeAspect="1" noMove="1" noResize="1" noEditPoints="1" noAdjustHandles="1" noChangeArrowheads="1" noChangeShapeType="1" noTextEdit="1"/>
              </p:cNvSpPr>
              <p:nvPr/>
            </p:nvSpPr>
            <p:spPr>
              <a:xfrm>
                <a:off x="8455023" y="5259934"/>
                <a:ext cx="3343275" cy="1150070"/>
              </a:xfrm>
              <a:prstGeom prst="rect">
                <a:avLst/>
              </a:prstGeom>
              <a:blipFill>
                <a:blip r:embed="rId5"/>
                <a:stretch>
                  <a:fillRect t="-4233" b="-7407"/>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102BAEC4-67CC-46BE-972A-EE1293D52CE2}"/>
              </a:ext>
            </a:extLst>
          </p:cNvPr>
          <p:cNvSpPr/>
          <p:nvPr/>
        </p:nvSpPr>
        <p:spPr>
          <a:xfrm>
            <a:off x="7096125" y="5998295"/>
            <a:ext cx="590550" cy="304799"/>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A839EE-954B-42AF-AB74-DF0378AE0001}"/>
              </a:ext>
            </a:extLst>
          </p:cNvPr>
          <p:cNvCxnSpPr>
            <a:stCxn id="9" idx="6"/>
          </p:cNvCxnSpPr>
          <p:nvPr/>
        </p:nvCxnSpPr>
        <p:spPr>
          <a:xfrm flipV="1">
            <a:off x="7686675" y="5998295"/>
            <a:ext cx="1085850" cy="1524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0BAB8FF-80F4-46F8-9066-C813541AE43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9627" t="22510" r="25962" b="24848"/>
          <a:stretch/>
        </p:blipFill>
        <p:spPr>
          <a:xfrm>
            <a:off x="5636356" y="154342"/>
            <a:ext cx="1230671" cy="1172803"/>
          </a:xfrm>
          <a:prstGeom prst="rect">
            <a:avLst/>
          </a:prstGeom>
        </p:spPr>
      </p:pic>
      <p:pic>
        <p:nvPicPr>
          <p:cNvPr id="15" name="Picture 14">
            <a:extLst>
              <a:ext uri="{FF2B5EF4-FFF2-40B4-BE49-F238E27FC236}">
                <a16:creationId xmlns:a16="http://schemas.microsoft.com/office/drawing/2014/main" id="{84BB77C0-EB01-40ED-8877-CCE2478B512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30602" t="22511" r="26797" b="25541"/>
          <a:stretch/>
        </p:blipFill>
        <p:spPr>
          <a:xfrm>
            <a:off x="4229106" y="120604"/>
            <a:ext cx="1230671" cy="1206541"/>
          </a:xfrm>
          <a:prstGeom prst="rect">
            <a:avLst/>
          </a:prstGeom>
        </p:spPr>
      </p:pic>
      <p:sp>
        <p:nvSpPr>
          <p:cNvPr id="3" name="Slide Number Placeholder 2">
            <a:extLst>
              <a:ext uri="{FF2B5EF4-FFF2-40B4-BE49-F238E27FC236}">
                <a16:creationId xmlns:a16="http://schemas.microsoft.com/office/drawing/2014/main" id="{E6BDCF85-65F8-4B81-A73E-61F51627FEFE}"/>
              </a:ext>
            </a:extLst>
          </p:cNvPr>
          <p:cNvSpPr>
            <a:spLocks noGrp="1"/>
          </p:cNvSpPr>
          <p:nvPr>
            <p:ph type="sldNum" sz="quarter" idx="10"/>
          </p:nvPr>
        </p:nvSpPr>
        <p:spPr/>
        <p:txBody>
          <a:bodyPr/>
          <a:lstStyle/>
          <a:p>
            <a:fld id="{4FAB73BC-B049-4115-A692-8D63A059BFB8}" type="slidenum">
              <a:rPr lang="en-US" smtClean="0"/>
              <a:pPr/>
              <a:t>23</a:t>
            </a:fld>
            <a:endParaRPr lang="en-US" dirty="0"/>
          </a:p>
        </p:txBody>
      </p:sp>
    </p:spTree>
    <p:extLst>
      <p:ext uri="{BB962C8B-B14F-4D97-AF65-F5344CB8AC3E}">
        <p14:creationId xmlns:p14="http://schemas.microsoft.com/office/powerpoint/2010/main" val="220960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b="1"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3"/>
          <a:stretch>
            <a:fillRect/>
          </a:stretch>
        </p:blipFill>
        <p:spPr>
          <a:xfrm>
            <a:off x="5887325" y="3694159"/>
            <a:ext cx="2766333" cy="2365692"/>
          </a:xfrm>
          <a:prstGeom prst="rect">
            <a:avLst/>
          </a:prstGeom>
        </p:spPr>
      </p:pic>
      <p:grpSp>
        <p:nvGrpSpPr>
          <p:cNvPr id="13" name="Group 12">
            <a:extLst>
              <a:ext uri="{FF2B5EF4-FFF2-40B4-BE49-F238E27FC236}">
                <a16:creationId xmlns:a16="http://schemas.microsoft.com/office/drawing/2014/main" id="{DE6BE202-033B-484F-BB95-6C912E9B229F}"/>
              </a:ext>
            </a:extLst>
          </p:cNvPr>
          <p:cNvGrpSpPr>
            <a:grpSpLocks noChangeAspect="1"/>
          </p:cNvGrpSpPr>
          <p:nvPr/>
        </p:nvGrpSpPr>
        <p:grpSpPr>
          <a:xfrm>
            <a:off x="8084420" y="1510397"/>
            <a:ext cx="4688291" cy="4567107"/>
            <a:chOff x="6624859" y="916067"/>
            <a:chExt cx="5725522" cy="5577528"/>
          </a:xfrm>
        </p:grpSpPr>
        <p:pic>
          <p:nvPicPr>
            <p:cNvPr id="14" name="Picture 13">
              <a:extLst>
                <a:ext uri="{FF2B5EF4-FFF2-40B4-BE49-F238E27FC236}">
                  <a16:creationId xmlns:a16="http://schemas.microsoft.com/office/drawing/2014/main" id="{5EB587D8-646D-4D1A-BF1A-92E449D9F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5" name="TextBox 14">
              <a:extLst>
                <a:ext uri="{FF2B5EF4-FFF2-40B4-BE49-F238E27FC236}">
                  <a16:creationId xmlns:a16="http://schemas.microsoft.com/office/drawing/2014/main" id="{89B2D6F2-563F-4283-8532-3D9D52959F23}"/>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6" name="Diagram 15">
              <a:extLst>
                <a:ext uri="{FF2B5EF4-FFF2-40B4-BE49-F238E27FC236}">
                  <a16:creationId xmlns:a16="http://schemas.microsoft.com/office/drawing/2014/main" id="{4FF7955B-B8D3-4D05-AF7F-054E27DDDE7A}"/>
                </a:ext>
              </a:extLst>
            </p:cNvPr>
            <p:cNvGraphicFramePr/>
            <p:nvPr>
              <p:extLst>
                <p:ext uri="{D42A27DB-BD31-4B8C-83A1-F6EECF244321}">
                  <p14:modId xmlns:p14="http://schemas.microsoft.com/office/powerpoint/2010/main" val="956445847"/>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5" name="Slide Number Placeholder 4">
            <a:extLst>
              <a:ext uri="{FF2B5EF4-FFF2-40B4-BE49-F238E27FC236}">
                <a16:creationId xmlns:a16="http://schemas.microsoft.com/office/drawing/2014/main" id="{2F273A66-8088-4847-8370-78E353EF30A9}"/>
              </a:ext>
            </a:extLst>
          </p:cNvPr>
          <p:cNvSpPr>
            <a:spLocks noGrp="1"/>
          </p:cNvSpPr>
          <p:nvPr>
            <p:ph type="sldNum" sz="quarter" idx="4"/>
          </p:nvPr>
        </p:nvSpPr>
        <p:spPr/>
        <p:txBody>
          <a:bodyPr/>
          <a:lstStyle/>
          <a:p>
            <a:fld id="{4FAB73BC-B049-4115-A692-8D63A059BFB8}" type="slidenum">
              <a:rPr lang="en-US" smtClean="0"/>
              <a:pPr/>
              <a:t>24</a:t>
            </a:fld>
            <a:endParaRPr lang="en-US" dirty="0"/>
          </a:p>
        </p:txBody>
      </p:sp>
      <p:sp>
        <p:nvSpPr>
          <p:cNvPr id="17" name="Slide Number Placeholder 8">
            <a:extLst>
              <a:ext uri="{FF2B5EF4-FFF2-40B4-BE49-F238E27FC236}">
                <a16:creationId xmlns:a16="http://schemas.microsoft.com/office/drawing/2014/main" id="{B94B36F1-A191-487F-B2C6-F5FA3A44B548}"/>
              </a:ext>
            </a:extLst>
          </p:cNvPr>
          <p:cNvSpPr txBox="1">
            <a:spLocks/>
          </p:cNvSpPr>
          <p:nvPr/>
        </p:nvSpPr>
        <p:spPr>
          <a:xfrm>
            <a:off x="11903155" y="6610236"/>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24</a:t>
            </a:fld>
            <a:endParaRPr lang="en-US" sz="1000" dirty="0">
              <a:latin typeface="+mj-lt"/>
            </a:endParaRPr>
          </a:p>
        </p:txBody>
      </p:sp>
    </p:spTree>
    <p:extLst>
      <p:ext uri="{BB962C8B-B14F-4D97-AF65-F5344CB8AC3E}">
        <p14:creationId xmlns:p14="http://schemas.microsoft.com/office/powerpoint/2010/main" val="358686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a:extLst>
              <a:ext uri="{FF2B5EF4-FFF2-40B4-BE49-F238E27FC236}">
                <a16:creationId xmlns:a16="http://schemas.microsoft.com/office/drawing/2014/main" id="{724A033A-42BA-2E4C-8D53-E6B7A09FB4FD}"/>
              </a:ext>
            </a:extLst>
          </p:cNvPr>
          <p:cNvSpPr/>
          <p:nvPr/>
        </p:nvSpPr>
        <p:spPr>
          <a:xfrm>
            <a:off x="6783630" y="1282276"/>
            <a:ext cx="4286140"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81" name="Oval 41">
            <a:extLst>
              <a:ext uri="{FF2B5EF4-FFF2-40B4-BE49-F238E27FC236}">
                <a16:creationId xmlns:a16="http://schemas.microsoft.com/office/drawing/2014/main" id="{68E8A9EB-4F63-9C4F-B796-7ADA7B2A7C13}"/>
              </a:ext>
            </a:extLst>
          </p:cNvPr>
          <p:cNvSpPr/>
          <p:nvPr/>
        </p:nvSpPr>
        <p:spPr>
          <a:xfrm rot="10800000">
            <a:off x="6785625" y="1276108"/>
            <a:ext cx="2158907" cy="2223551"/>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2" y="1544655"/>
            <a:ext cx="5642585" cy="4948940"/>
          </a:xfrm>
          <a:solidFill>
            <a:schemeClr val="tx1">
              <a:lumMod val="20000"/>
              <a:lumOff val="80000"/>
            </a:schemeClr>
          </a:solidFill>
        </p:spPr>
        <p:txBody>
          <a:bodyPr/>
          <a:lstStyle/>
          <a:p>
            <a:pPr>
              <a:spcBef>
                <a:spcPts val="1400"/>
              </a:spcBef>
            </a:pPr>
            <a:r>
              <a:rPr lang="en-US" sz="2000" b="1" dirty="0">
                <a:solidFill>
                  <a:schemeClr val="accent6"/>
                </a:solidFill>
                <a:latin typeface="Trebuchet MS" panose="020B0603020202020204" pitchFamily="34" charset="0"/>
              </a:rPr>
              <a:t>1. Statistical Approaches: </a:t>
            </a:r>
            <a:r>
              <a:rPr lang="en-US" sz="2000" dirty="0">
                <a:solidFill>
                  <a:schemeClr val="accent6"/>
                </a:solidFill>
                <a:latin typeface="Trebuchet MS" panose="020B0603020202020204" pitchFamily="34" charset="0"/>
              </a:rPr>
              <a:t>use and extend </a:t>
            </a:r>
            <a:r>
              <a:rPr lang="en-US" sz="2000" b="1" dirty="0">
                <a:solidFill>
                  <a:schemeClr val="accent6"/>
                </a:solidFill>
                <a:latin typeface="Trebuchet MS" panose="020B0603020202020204" pitchFamily="34" charset="0"/>
              </a:rPr>
              <a:t>sensitivity analyses</a:t>
            </a:r>
            <a:r>
              <a:rPr lang="en-US" sz="2000" dirty="0">
                <a:solidFill>
                  <a:schemeClr val="accent6"/>
                </a:solidFill>
                <a:latin typeface="Trebuchet MS" panose="020B0603020202020204" pitchFamily="34" charset="0"/>
              </a:rPr>
              <a:t> and </a:t>
            </a:r>
            <a:r>
              <a:rPr lang="en-US" sz="2000" b="1" dirty="0">
                <a:solidFill>
                  <a:schemeClr val="accent6"/>
                </a:solidFill>
                <a:latin typeface="Trebuchet MS" panose="020B0603020202020204" pitchFamily="34" charset="0"/>
              </a:rPr>
              <a:t>Random Forest Regression </a:t>
            </a:r>
            <a:r>
              <a:rPr lang="en-US" sz="2000" dirty="0">
                <a:solidFill>
                  <a:schemeClr val="accent6"/>
                </a:solidFill>
                <a:latin typeface="Trebuchet MS" panose="020B0603020202020204" pitchFamily="34" charset="0"/>
              </a:rPr>
              <a:t>to identify and rank physical pathways while establishing susceptibility to initial conditions and E3SM representations</a:t>
            </a:r>
          </a:p>
          <a:p>
            <a:pPr>
              <a:spcBef>
                <a:spcPts val="1400"/>
              </a:spcBef>
            </a:pPr>
            <a:r>
              <a:rPr lang="en-US" sz="2000" b="1" dirty="0">
                <a:solidFill>
                  <a:schemeClr val="accent6"/>
                </a:solidFill>
                <a:latin typeface="Trebuchet MS" panose="020B0603020202020204" pitchFamily="34" charset="0"/>
              </a:rPr>
              <a:t>2. Computational Monitoring: </a:t>
            </a:r>
            <a:r>
              <a:rPr lang="en-US" sz="2000" dirty="0">
                <a:solidFill>
                  <a:schemeClr val="accent6"/>
                </a:solidFill>
                <a:latin typeface="Trebuchet MS" panose="020B0603020202020204" pitchFamily="34" charset="0"/>
              </a:rPr>
              <a:t>instrument E3SM with </a:t>
            </a:r>
            <a:r>
              <a:rPr lang="en-US" sz="2000" b="1" dirty="0">
                <a:solidFill>
                  <a:schemeClr val="accent6"/>
                </a:solidFill>
                <a:latin typeface="Trebuchet MS" panose="020B0603020202020204" pitchFamily="34" charset="0"/>
              </a:rPr>
              <a:t>tracers and profiling </a:t>
            </a:r>
            <a:r>
              <a:rPr lang="en-US" sz="2000" dirty="0">
                <a:solidFill>
                  <a:schemeClr val="accent6"/>
                </a:solidFill>
                <a:latin typeface="Trebuchet MS" panose="020B0603020202020204" pitchFamily="34" charset="0"/>
              </a:rPr>
              <a:t>capabilities to enable pathway detection; additionally deploy </a:t>
            </a:r>
            <a:r>
              <a:rPr lang="en-US" sz="2000" b="1" dirty="0">
                <a:solidFill>
                  <a:schemeClr val="accent6"/>
                </a:solidFill>
                <a:latin typeface="Trebuchet MS" panose="020B0603020202020204" pitchFamily="34" charset="0"/>
              </a:rPr>
              <a:t>novel simulation strategies </a:t>
            </a:r>
            <a:r>
              <a:rPr lang="en-US" sz="2000" dirty="0">
                <a:solidFill>
                  <a:schemeClr val="accent6"/>
                </a:solidFill>
                <a:latin typeface="Trebuchet MS" panose="020B0603020202020204" pitchFamily="34" charset="0"/>
              </a:rPr>
              <a:t>to elucidate Mt. Pinatubo impacts on climate</a:t>
            </a:r>
          </a:p>
          <a:p>
            <a:pPr>
              <a:spcBef>
                <a:spcPts val="1400"/>
              </a:spcBef>
            </a:pPr>
            <a:r>
              <a:rPr lang="en-US" sz="2000" b="1" dirty="0">
                <a:solidFill>
                  <a:schemeClr val="accent6"/>
                </a:solidFill>
                <a:latin typeface="Trebuchet MS" panose="020B0603020202020204" pitchFamily="34" charset="0"/>
              </a:rPr>
              <a:t>3. Anomaly Detection: </a:t>
            </a:r>
            <a:r>
              <a:rPr lang="en-US" sz="2000" dirty="0">
                <a:solidFill>
                  <a:schemeClr val="accent6"/>
                </a:solidFill>
                <a:latin typeface="Trebuchet MS" panose="020B0603020202020204" pitchFamily="34" charset="0"/>
              </a:rPr>
              <a:t>define pathways through extensions to existing anomaly detection algorithms in order to </a:t>
            </a:r>
            <a:r>
              <a:rPr lang="en-US" sz="2000" b="1" dirty="0" err="1">
                <a:solidFill>
                  <a:schemeClr val="accent6"/>
                </a:solidFill>
                <a:latin typeface="Trebuchet MS" panose="020B0603020202020204" pitchFamily="34" charset="0"/>
              </a:rPr>
              <a:t>spatio</a:t>
            </a:r>
            <a:r>
              <a:rPr lang="en-US" sz="2000" b="1" dirty="0">
                <a:solidFill>
                  <a:schemeClr val="accent6"/>
                </a:solidFill>
                <a:latin typeface="Trebuchet MS" panose="020B0603020202020204" pitchFamily="34" charset="0"/>
              </a:rPr>
              <a:t>-temporal</a:t>
            </a:r>
            <a:r>
              <a:rPr lang="en-US" sz="2000" dirty="0">
                <a:solidFill>
                  <a:schemeClr val="accent6"/>
                </a:solidFill>
                <a:latin typeface="Trebuchet MS" panose="020B0603020202020204" pitchFamily="34" charset="0"/>
              </a:rPr>
              <a:t>ly trace </a:t>
            </a:r>
            <a:r>
              <a:rPr lang="en-US" sz="2000" b="1" dirty="0">
                <a:solidFill>
                  <a:schemeClr val="accent6"/>
                </a:solidFill>
                <a:latin typeface="Trebuchet MS" panose="020B0603020202020204" pitchFamily="34" charset="0"/>
              </a:rPr>
              <a:t>anomaly </a:t>
            </a:r>
            <a:r>
              <a:rPr lang="en-US" sz="2000" dirty="0">
                <a:solidFill>
                  <a:schemeClr val="accent6"/>
                </a:solidFill>
                <a:latin typeface="Trebuchet MS" panose="020B0603020202020204" pitchFamily="34" charset="0"/>
              </a:rPr>
              <a:t>progression</a:t>
            </a:r>
          </a:p>
        </p:txBody>
      </p:sp>
      <p:sp>
        <p:nvSpPr>
          <p:cNvPr id="77" name="Rectangle 76">
            <a:extLst>
              <a:ext uri="{FF2B5EF4-FFF2-40B4-BE49-F238E27FC236}">
                <a16:creationId xmlns:a16="http://schemas.microsoft.com/office/drawing/2014/main" id="{55177F84-1A0E-8842-AA71-0A10A035CBDC}"/>
              </a:ext>
            </a:extLst>
          </p:cNvPr>
          <p:cNvSpPr/>
          <p:nvPr/>
        </p:nvSpPr>
        <p:spPr>
          <a:xfrm>
            <a:off x="11177016" y="1224615"/>
            <a:ext cx="1014984" cy="526898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73" name="Oval 4">
            <a:extLst>
              <a:ext uri="{FF2B5EF4-FFF2-40B4-BE49-F238E27FC236}">
                <a16:creationId xmlns:a16="http://schemas.microsoft.com/office/drawing/2014/main" id="{B62753C6-F180-0642-AFC3-37F99EECC734}"/>
              </a:ext>
            </a:extLst>
          </p:cNvPr>
          <p:cNvSpPr/>
          <p:nvPr/>
        </p:nvSpPr>
        <p:spPr>
          <a:xfrm>
            <a:off x="6169793" y="3160905"/>
            <a:ext cx="5628409" cy="173478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iangle 5">
            <a:extLst>
              <a:ext uri="{FF2B5EF4-FFF2-40B4-BE49-F238E27FC236}">
                <a16:creationId xmlns:a16="http://schemas.microsoft.com/office/drawing/2014/main" id="{19DB39C0-F0E6-854E-932C-CFB6E35E71FA}"/>
              </a:ext>
            </a:extLst>
          </p:cNvPr>
          <p:cNvSpPr/>
          <p:nvPr/>
        </p:nvSpPr>
        <p:spPr>
          <a:xfrm rot="16200000">
            <a:off x="6937499" y="1495531"/>
            <a:ext cx="3796638" cy="468240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chemeClr val="tx1">
              <a:lumMod val="60000"/>
              <a:lumOff val="4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F22C94F-3A1F-F343-BE12-570A03CA6775}"/>
              </a:ext>
            </a:extLst>
          </p:cNvPr>
          <p:cNvSpPr/>
          <p:nvPr/>
        </p:nvSpPr>
        <p:spPr>
          <a:xfrm>
            <a:off x="5621199" y="1224615"/>
            <a:ext cx="1014984" cy="526898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a:xfrm>
            <a:off x="329184" y="246888"/>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Finding Impacts from a Source</a:t>
            </a:r>
          </a:p>
        </p:txBody>
      </p:sp>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2" y="1224615"/>
            <a:ext cx="5790031" cy="320040"/>
          </a:xfrm>
          <a:solidFill>
            <a:schemeClr val="tx1">
              <a:lumMod val="60000"/>
              <a:lumOff val="40000"/>
            </a:schemeClr>
          </a:solidFill>
        </p:spPr>
        <p:txBody>
          <a:bodyPr/>
          <a:lstStyle/>
          <a:p>
            <a:r>
              <a:rPr lang="en-US" sz="2200" dirty="0">
                <a:latin typeface="Trebuchet MS" panose="020B0603020202020204" pitchFamily="34" charset="0"/>
              </a:rPr>
              <a:t>Research Composition:</a:t>
            </a:r>
          </a:p>
        </p:txBody>
      </p:sp>
      <p:sp>
        <p:nvSpPr>
          <p:cNvPr id="65" name="Pentagon 64">
            <a:extLst>
              <a:ext uri="{FF2B5EF4-FFF2-40B4-BE49-F238E27FC236}">
                <a16:creationId xmlns:a16="http://schemas.microsoft.com/office/drawing/2014/main" id="{E434C6EC-0DEC-C449-B2A1-13743E079833}"/>
              </a:ext>
            </a:extLst>
          </p:cNvPr>
          <p:cNvSpPr/>
          <p:nvPr/>
        </p:nvSpPr>
        <p:spPr>
          <a:xfrm>
            <a:off x="6494613" y="6125680"/>
            <a:ext cx="4682403" cy="323180"/>
          </a:xfrm>
          <a:prstGeom prst="homePlate">
            <a:avLst>
              <a:gd name="adj" fmla="val 70217"/>
            </a:avLst>
          </a:prstGeom>
          <a:gradFill>
            <a:gsLst>
              <a:gs pos="0">
                <a:schemeClr val="tx1">
                  <a:lumMod val="60000"/>
                  <a:lumOff val="40000"/>
                  <a:alpha val="0"/>
                </a:schemeClr>
              </a:gs>
              <a:gs pos="32000">
                <a:schemeClr val="tx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r>
              <a:rPr lang="en-US" dirty="0"/>
              <a:t>IDENTIFY Driving Pathways</a:t>
            </a:r>
          </a:p>
        </p:txBody>
      </p:sp>
      <p:sp>
        <p:nvSpPr>
          <p:cNvPr id="55" name="Slide Number Placeholder 2">
            <a:extLst>
              <a:ext uri="{FF2B5EF4-FFF2-40B4-BE49-F238E27FC236}">
                <a16:creationId xmlns:a16="http://schemas.microsoft.com/office/drawing/2014/main" id="{21B16CBA-AB21-2B43-A0C9-6C2214927CE2}"/>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25</a:t>
            </a:fld>
            <a:endParaRPr lang="en-US" dirty="0"/>
          </a:p>
        </p:txBody>
      </p:sp>
      <p:sp>
        <p:nvSpPr>
          <p:cNvPr id="60" name="Slide Number Placeholder 2">
            <a:extLst>
              <a:ext uri="{FF2B5EF4-FFF2-40B4-BE49-F238E27FC236}">
                <a16:creationId xmlns:a16="http://schemas.microsoft.com/office/drawing/2014/main" id="{27D43C25-D33C-1045-A685-1DD9FE30F5AA}"/>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25</a:t>
            </a:fld>
            <a:endParaRPr lang="en-US" dirty="0"/>
          </a:p>
        </p:txBody>
      </p:sp>
      <p:cxnSp>
        <p:nvCxnSpPr>
          <p:cNvPr id="63" name="Curved Connector 62">
            <a:extLst>
              <a:ext uri="{FF2B5EF4-FFF2-40B4-BE49-F238E27FC236}">
                <a16:creationId xmlns:a16="http://schemas.microsoft.com/office/drawing/2014/main" id="{A445AE49-60B8-FB45-B3DB-A2E95094850E}"/>
              </a:ext>
            </a:extLst>
          </p:cNvPr>
          <p:cNvCxnSpPr>
            <a:cxnSpLocks/>
            <a:stCxn id="121" idx="0"/>
            <a:endCxn id="106" idx="0"/>
          </p:cNvCxnSpPr>
          <p:nvPr/>
        </p:nvCxnSpPr>
        <p:spPr>
          <a:xfrm flipV="1">
            <a:off x="7480885" y="3040646"/>
            <a:ext cx="838783" cy="314628"/>
          </a:xfrm>
          <a:prstGeom prst="curvedConnector3">
            <a:avLst>
              <a:gd name="adj1" fmla="val 6371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62C762D4-7207-FE4C-A380-916545192BAE}"/>
              </a:ext>
            </a:extLst>
          </p:cNvPr>
          <p:cNvCxnSpPr>
            <a:cxnSpLocks/>
            <a:stCxn id="108" idx="0"/>
          </p:cNvCxnSpPr>
          <p:nvPr/>
        </p:nvCxnSpPr>
        <p:spPr>
          <a:xfrm>
            <a:off x="8866333" y="3040646"/>
            <a:ext cx="1547205" cy="410289"/>
          </a:xfrm>
          <a:prstGeom prst="curvedConnector3">
            <a:avLst>
              <a:gd name="adj1" fmla="val 64774"/>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6" name="Curved Connector 67">
            <a:extLst>
              <a:ext uri="{FF2B5EF4-FFF2-40B4-BE49-F238E27FC236}">
                <a16:creationId xmlns:a16="http://schemas.microsoft.com/office/drawing/2014/main" id="{511B90D3-CA4D-8743-9770-0EE7787F0433}"/>
              </a:ext>
            </a:extLst>
          </p:cNvPr>
          <p:cNvCxnSpPr>
            <a:cxnSpLocks/>
          </p:cNvCxnSpPr>
          <p:nvPr/>
        </p:nvCxnSpPr>
        <p:spPr>
          <a:xfrm>
            <a:off x="10466517" y="3429000"/>
            <a:ext cx="1265066" cy="54461"/>
          </a:xfrm>
          <a:prstGeom prst="straightConnector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70" name="Oval 41">
            <a:extLst>
              <a:ext uri="{FF2B5EF4-FFF2-40B4-BE49-F238E27FC236}">
                <a16:creationId xmlns:a16="http://schemas.microsoft.com/office/drawing/2014/main" id="{CB6D4CCE-2036-CA46-912A-D95682A8ECCC}"/>
              </a:ext>
            </a:extLst>
          </p:cNvPr>
          <p:cNvSpPr/>
          <p:nvPr/>
        </p:nvSpPr>
        <p:spPr>
          <a:xfrm>
            <a:off x="8917850" y="3597392"/>
            <a:ext cx="2151920" cy="227517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0" name="Group 99">
            <a:extLst>
              <a:ext uri="{FF2B5EF4-FFF2-40B4-BE49-F238E27FC236}">
                <a16:creationId xmlns:a16="http://schemas.microsoft.com/office/drawing/2014/main" id="{D29F8504-54FB-D64B-BB50-29C10EA468F4}"/>
              </a:ext>
            </a:extLst>
          </p:cNvPr>
          <p:cNvGrpSpPr/>
          <p:nvPr/>
        </p:nvGrpSpPr>
        <p:grpSpPr>
          <a:xfrm>
            <a:off x="9737771" y="4501050"/>
            <a:ext cx="546664" cy="546664"/>
            <a:chOff x="855016" y="4817599"/>
            <a:chExt cx="546664" cy="546664"/>
          </a:xfrm>
        </p:grpSpPr>
        <p:sp>
          <p:nvSpPr>
            <p:cNvPr id="101" name="Freeform 100">
              <a:extLst>
                <a:ext uri="{FF2B5EF4-FFF2-40B4-BE49-F238E27FC236}">
                  <a16:creationId xmlns:a16="http://schemas.microsoft.com/office/drawing/2014/main" id="{ABC1CBA4-C0B4-7540-B9EC-C1FE7ACE09C8}"/>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102" name="Freeform 101">
              <a:extLst>
                <a:ext uri="{FF2B5EF4-FFF2-40B4-BE49-F238E27FC236}">
                  <a16:creationId xmlns:a16="http://schemas.microsoft.com/office/drawing/2014/main" id="{913E3DAD-FAB4-4249-874B-97027CF60070}"/>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3" name="Freeform 102">
              <a:extLst>
                <a:ext uri="{FF2B5EF4-FFF2-40B4-BE49-F238E27FC236}">
                  <a16:creationId xmlns:a16="http://schemas.microsoft.com/office/drawing/2014/main" id="{0B6281BC-1195-FE46-B0E9-2937170028D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3" name="Group 112">
            <a:extLst>
              <a:ext uri="{FF2B5EF4-FFF2-40B4-BE49-F238E27FC236}">
                <a16:creationId xmlns:a16="http://schemas.microsoft.com/office/drawing/2014/main" id="{7E093ED1-81BA-D340-83C4-659A4ED1629F}"/>
              </a:ext>
            </a:extLst>
          </p:cNvPr>
          <p:cNvGrpSpPr/>
          <p:nvPr/>
        </p:nvGrpSpPr>
        <p:grpSpPr>
          <a:xfrm>
            <a:off x="9286769" y="2936797"/>
            <a:ext cx="546664" cy="546664"/>
            <a:chOff x="855016" y="4817599"/>
            <a:chExt cx="546664" cy="546664"/>
          </a:xfrm>
        </p:grpSpPr>
        <p:sp>
          <p:nvSpPr>
            <p:cNvPr id="114" name="Freeform 113">
              <a:extLst>
                <a:ext uri="{FF2B5EF4-FFF2-40B4-BE49-F238E27FC236}">
                  <a16:creationId xmlns:a16="http://schemas.microsoft.com/office/drawing/2014/main" id="{BAB2C773-DBE0-F848-8033-5B4FD728C3C2}"/>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115" name="Freeform 114">
              <a:extLst>
                <a:ext uri="{FF2B5EF4-FFF2-40B4-BE49-F238E27FC236}">
                  <a16:creationId xmlns:a16="http://schemas.microsoft.com/office/drawing/2014/main" id="{59424C8D-B574-C442-8CB8-304486C27B77}"/>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16" name="Freeform 115">
              <a:extLst>
                <a:ext uri="{FF2B5EF4-FFF2-40B4-BE49-F238E27FC236}">
                  <a16:creationId xmlns:a16="http://schemas.microsoft.com/office/drawing/2014/main" id="{B26A86EB-BC2A-3D44-ADE7-B75947499138}"/>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7" name="Group 116">
            <a:extLst>
              <a:ext uri="{FF2B5EF4-FFF2-40B4-BE49-F238E27FC236}">
                <a16:creationId xmlns:a16="http://schemas.microsoft.com/office/drawing/2014/main" id="{AB49915C-AD6E-6749-A600-A05B41389763}"/>
              </a:ext>
            </a:extLst>
          </p:cNvPr>
          <p:cNvGrpSpPr/>
          <p:nvPr/>
        </p:nvGrpSpPr>
        <p:grpSpPr>
          <a:xfrm>
            <a:off x="6934220" y="3081942"/>
            <a:ext cx="546664" cy="546664"/>
            <a:chOff x="855016" y="4817599"/>
            <a:chExt cx="546664" cy="546664"/>
          </a:xfrm>
        </p:grpSpPr>
        <p:sp>
          <p:nvSpPr>
            <p:cNvPr id="118" name="Freeform 117">
              <a:extLst>
                <a:ext uri="{FF2B5EF4-FFF2-40B4-BE49-F238E27FC236}">
                  <a16:creationId xmlns:a16="http://schemas.microsoft.com/office/drawing/2014/main" id="{CFBF7E81-3868-F14D-8C0D-ACFFF5B8E991}"/>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20" name="Freeform 119">
              <a:extLst>
                <a:ext uri="{FF2B5EF4-FFF2-40B4-BE49-F238E27FC236}">
                  <a16:creationId xmlns:a16="http://schemas.microsoft.com/office/drawing/2014/main" id="{F18AA839-C438-9D4B-AF50-B65B69A326C2}"/>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1" name="Freeform 120">
              <a:extLst>
                <a:ext uri="{FF2B5EF4-FFF2-40B4-BE49-F238E27FC236}">
                  <a16:creationId xmlns:a16="http://schemas.microsoft.com/office/drawing/2014/main" id="{D1B9FA43-F214-C54A-B4D1-D433B0D8F64F}"/>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8" name="Hexagon 127">
            <a:extLst>
              <a:ext uri="{FF2B5EF4-FFF2-40B4-BE49-F238E27FC236}">
                <a16:creationId xmlns:a16="http://schemas.microsoft.com/office/drawing/2014/main" id="{0788C7F9-FCA5-514A-8478-0C87CFEA1FE7}"/>
              </a:ext>
            </a:extLst>
          </p:cNvPr>
          <p:cNvSpPr/>
          <p:nvPr/>
        </p:nvSpPr>
        <p:spPr>
          <a:xfrm>
            <a:off x="11401969" y="459208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30" name="Hexagon 129">
            <a:extLst>
              <a:ext uri="{FF2B5EF4-FFF2-40B4-BE49-F238E27FC236}">
                <a16:creationId xmlns:a16="http://schemas.microsoft.com/office/drawing/2014/main" id="{343B5DC5-B41B-6B43-BB86-6C98CEBC0CC1}"/>
              </a:ext>
            </a:extLst>
          </p:cNvPr>
          <p:cNvSpPr/>
          <p:nvPr/>
        </p:nvSpPr>
        <p:spPr>
          <a:xfrm>
            <a:off x="11401969" y="332598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cxnSp>
        <p:nvCxnSpPr>
          <p:cNvPr id="143" name="Curved Connector 142">
            <a:extLst>
              <a:ext uri="{FF2B5EF4-FFF2-40B4-BE49-F238E27FC236}">
                <a16:creationId xmlns:a16="http://schemas.microsoft.com/office/drawing/2014/main" id="{A552F484-50DB-0249-ADF0-C3DADC2078BF}"/>
              </a:ext>
            </a:extLst>
          </p:cNvPr>
          <p:cNvCxnSpPr>
            <a:cxnSpLocks/>
            <a:stCxn id="78" idx="6"/>
          </p:cNvCxnSpPr>
          <p:nvPr/>
        </p:nvCxnSpPr>
        <p:spPr>
          <a:xfrm flipV="1">
            <a:off x="6455806" y="3392512"/>
            <a:ext cx="789380" cy="333826"/>
          </a:xfrm>
          <a:prstGeom prst="curvedConnector3">
            <a:avLst>
              <a:gd name="adj1" fmla="val 50000"/>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6C4F1583-62AE-CC41-980E-6234A472A1F7}"/>
              </a:ext>
            </a:extLst>
          </p:cNvPr>
          <p:cNvSpPr/>
          <p:nvPr/>
        </p:nvSpPr>
        <p:spPr>
          <a:xfrm>
            <a:off x="5846303" y="426478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78" name="Oval 77">
            <a:extLst>
              <a:ext uri="{FF2B5EF4-FFF2-40B4-BE49-F238E27FC236}">
                <a16:creationId xmlns:a16="http://schemas.microsoft.com/office/drawing/2014/main" id="{6C0A1BD5-322B-2948-BA3A-32B475BA494D}"/>
              </a:ext>
            </a:extLst>
          </p:cNvPr>
          <p:cNvSpPr/>
          <p:nvPr/>
        </p:nvSpPr>
        <p:spPr>
          <a:xfrm>
            <a:off x="5839973" y="342492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80" name="Oval 79">
            <a:extLst>
              <a:ext uri="{FF2B5EF4-FFF2-40B4-BE49-F238E27FC236}">
                <a16:creationId xmlns:a16="http://schemas.microsoft.com/office/drawing/2014/main" id="{910188CC-E8B2-5A42-889F-A800979F22F4}"/>
              </a:ext>
            </a:extLst>
          </p:cNvPr>
          <p:cNvSpPr/>
          <p:nvPr/>
        </p:nvSpPr>
        <p:spPr>
          <a:xfrm>
            <a:off x="5837227" y="510463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57" name="Oval 4">
            <a:extLst>
              <a:ext uri="{FF2B5EF4-FFF2-40B4-BE49-F238E27FC236}">
                <a16:creationId xmlns:a16="http://schemas.microsoft.com/office/drawing/2014/main" id="{8F9A5249-14C6-4463-BE8A-25C9633BAB08}"/>
              </a:ext>
            </a:extLst>
          </p:cNvPr>
          <p:cNvSpPr/>
          <p:nvPr/>
        </p:nvSpPr>
        <p:spPr>
          <a:xfrm>
            <a:off x="5989319" y="2221248"/>
            <a:ext cx="5870481" cy="72672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4">
            <a:extLst>
              <a:ext uri="{FF2B5EF4-FFF2-40B4-BE49-F238E27FC236}">
                <a16:creationId xmlns:a16="http://schemas.microsoft.com/office/drawing/2014/main" id="{D16CE7B9-495E-410E-A10F-533A3E780D87}"/>
              </a:ext>
            </a:extLst>
          </p:cNvPr>
          <p:cNvSpPr/>
          <p:nvPr/>
        </p:nvSpPr>
        <p:spPr>
          <a:xfrm>
            <a:off x="6306730" y="1776724"/>
            <a:ext cx="4669138"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4">
            <a:extLst>
              <a:ext uri="{FF2B5EF4-FFF2-40B4-BE49-F238E27FC236}">
                <a16:creationId xmlns:a16="http://schemas.microsoft.com/office/drawing/2014/main" id="{F6C17000-244F-41B5-A199-5778D325AEF4}"/>
              </a:ext>
            </a:extLst>
          </p:cNvPr>
          <p:cNvSpPr/>
          <p:nvPr/>
        </p:nvSpPr>
        <p:spPr>
          <a:xfrm>
            <a:off x="5871335"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E56F6126-B04E-D448-93BE-CAC774A2C95D}"/>
              </a:ext>
            </a:extLst>
          </p:cNvPr>
          <p:cNvGrpSpPr/>
          <p:nvPr/>
        </p:nvGrpSpPr>
        <p:grpSpPr>
          <a:xfrm>
            <a:off x="9866874" y="1838138"/>
            <a:ext cx="546664" cy="546664"/>
            <a:chOff x="855016" y="4817599"/>
            <a:chExt cx="546664" cy="546664"/>
          </a:xfrm>
        </p:grpSpPr>
        <p:sp>
          <p:nvSpPr>
            <p:cNvPr id="124" name="Freeform 123">
              <a:extLst>
                <a:ext uri="{FF2B5EF4-FFF2-40B4-BE49-F238E27FC236}">
                  <a16:creationId xmlns:a16="http://schemas.microsoft.com/office/drawing/2014/main" id="{A8B11D5C-D068-F24A-91D1-4C985C5F4599}"/>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25" name="Freeform 124">
              <a:extLst>
                <a:ext uri="{FF2B5EF4-FFF2-40B4-BE49-F238E27FC236}">
                  <a16:creationId xmlns:a16="http://schemas.microsoft.com/office/drawing/2014/main" id="{461A4943-7AB6-9D49-9F1D-EABC07147F4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7" name="Freeform 126">
              <a:extLst>
                <a:ext uri="{FF2B5EF4-FFF2-40B4-BE49-F238E27FC236}">
                  <a16:creationId xmlns:a16="http://schemas.microsoft.com/office/drawing/2014/main" id="{279E19B5-D68C-1349-AD50-D9F566E64CF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79" name="Oval 78">
            <a:extLst>
              <a:ext uri="{FF2B5EF4-FFF2-40B4-BE49-F238E27FC236}">
                <a16:creationId xmlns:a16="http://schemas.microsoft.com/office/drawing/2014/main" id="{5FD65844-ACAB-B847-A90C-61699977AAC4}"/>
              </a:ext>
            </a:extLst>
          </p:cNvPr>
          <p:cNvSpPr/>
          <p:nvPr/>
        </p:nvSpPr>
        <p:spPr>
          <a:xfrm>
            <a:off x="5837227" y="174521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74" name="Oval 73">
            <a:extLst>
              <a:ext uri="{FF2B5EF4-FFF2-40B4-BE49-F238E27FC236}">
                <a16:creationId xmlns:a16="http://schemas.microsoft.com/office/drawing/2014/main" id="{46F69947-8DC6-D34E-A243-95F960776CDA}"/>
              </a:ext>
            </a:extLst>
          </p:cNvPr>
          <p:cNvSpPr/>
          <p:nvPr/>
        </p:nvSpPr>
        <p:spPr>
          <a:xfrm>
            <a:off x="5837227" y="258507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grpSp>
        <p:nvGrpSpPr>
          <p:cNvPr id="104" name="Group 103">
            <a:extLst>
              <a:ext uri="{FF2B5EF4-FFF2-40B4-BE49-F238E27FC236}">
                <a16:creationId xmlns:a16="http://schemas.microsoft.com/office/drawing/2014/main" id="{10C27B3F-B743-A745-9292-449C593B45B0}"/>
              </a:ext>
            </a:extLst>
          </p:cNvPr>
          <p:cNvGrpSpPr/>
          <p:nvPr/>
        </p:nvGrpSpPr>
        <p:grpSpPr>
          <a:xfrm>
            <a:off x="8319668" y="2767314"/>
            <a:ext cx="546664" cy="546664"/>
            <a:chOff x="855016" y="4817599"/>
            <a:chExt cx="546664" cy="546664"/>
          </a:xfrm>
        </p:grpSpPr>
        <p:sp>
          <p:nvSpPr>
            <p:cNvPr id="105" name="Freeform 104">
              <a:extLst>
                <a:ext uri="{FF2B5EF4-FFF2-40B4-BE49-F238E27FC236}">
                  <a16:creationId xmlns:a16="http://schemas.microsoft.com/office/drawing/2014/main" id="{A12DCD2E-B133-5244-9535-B712CED8D15C}"/>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06" name="Freeform 105">
              <a:extLst>
                <a:ext uri="{FF2B5EF4-FFF2-40B4-BE49-F238E27FC236}">
                  <a16:creationId xmlns:a16="http://schemas.microsoft.com/office/drawing/2014/main" id="{5EEA27E5-FB37-554F-9BA4-0B869AAFDDA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107">
              <a:extLst>
                <a:ext uri="{FF2B5EF4-FFF2-40B4-BE49-F238E27FC236}">
                  <a16:creationId xmlns:a16="http://schemas.microsoft.com/office/drawing/2014/main" id="{511ED9BE-665A-F949-B40D-FE0C79A45AF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1" name="Group 130">
            <a:extLst>
              <a:ext uri="{FF2B5EF4-FFF2-40B4-BE49-F238E27FC236}">
                <a16:creationId xmlns:a16="http://schemas.microsoft.com/office/drawing/2014/main" id="{F80182B4-E53D-2744-84A9-79446797F219}"/>
              </a:ext>
            </a:extLst>
          </p:cNvPr>
          <p:cNvGrpSpPr/>
          <p:nvPr/>
        </p:nvGrpSpPr>
        <p:grpSpPr>
          <a:xfrm>
            <a:off x="10084507" y="3171637"/>
            <a:ext cx="546664" cy="546664"/>
            <a:chOff x="855016" y="4817599"/>
            <a:chExt cx="546664" cy="546664"/>
          </a:xfrm>
        </p:grpSpPr>
        <p:sp>
          <p:nvSpPr>
            <p:cNvPr id="133" name="Freeform 132">
              <a:extLst>
                <a:ext uri="{FF2B5EF4-FFF2-40B4-BE49-F238E27FC236}">
                  <a16:creationId xmlns:a16="http://schemas.microsoft.com/office/drawing/2014/main" id="{EC970A84-05FC-7B43-B7CA-D3346153E5E7}"/>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34" name="Freeform 133">
              <a:extLst>
                <a:ext uri="{FF2B5EF4-FFF2-40B4-BE49-F238E27FC236}">
                  <a16:creationId xmlns:a16="http://schemas.microsoft.com/office/drawing/2014/main" id="{69AD6152-9D13-544A-A524-3718140EEFED}"/>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35" name="Freeform 134">
              <a:extLst>
                <a:ext uri="{FF2B5EF4-FFF2-40B4-BE49-F238E27FC236}">
                  <a16:creationId xmlns:a16="http://schemas.microsoft.com/office/drawing/2014/main" id="{EE563AE4-4278-C94D-9AA0-9724F18AC69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29" name="Hexagon 128">
            <a:extLst>
              <a:ext uri="{FF2B5EF4-FFF2-40B4-BE49-F238E27FC236}">
                <a16:creationId xmlns:a16="http://schemas.microsoft.com/office/drawing/2014/main" id="{39E4AA8F-A49C-7540-B580-B78DCA52041D}"/>
              </a:ext>
            </a:extLst>
          </p:cNvPr>
          <p:cNvSpPr/>
          <p:nvPr/>
        </p:nvSpPr>
        <p:spPr>
          <a:xfrm>
            <a:off x="11401969" y="200520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sp>
        <p:nvSpPr>
          <p:cNvPr id="56" name="Content Placeholder 2">
            <a:extLst>
              <a:ext uri="{FF2B5EF4-FFF2-40B4-BE49-F238E27FC236}">
                <a16:creationId xmlns:a16="http://schemas.microsoft.com/office/drawing/2014/main" id="{A3B9C9A1-5465-47C1-8907-1A5AF3D9A45D}"/>
              </a:ext>
            </a:extLst>
          </p:cNvPr>
          <p:cNvSpPr txBox="1">
            <a:spLocks/>
          </p:cNvSpPr>
          <p:nvPr/>
        </p:nvSpPr>
        <p:spPr>
          <a:xfrm>
            <a:off x="8895360" y="249422"/>
            <a:ext cx="1615913" cy="38446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1" dirty="0">
                <a:latin typeface="Trebuchet MS" panose="020B0603020202020204" pitchFamily="34" charset="0"/>
                <a:ea typeface="Open Sans" panose="020B0606030504020204" pitchFamily="34" charset="0"/>
                <a:cs typeface="Open Sans" panose="020B0606030504020204" pitchFamily="34" charset="0"/>
              </a:rPr>
              <a:t>Thrust Lead: </a:t>
            </a:r>
            <a:r>
              <a:rPr lang="en-US" sz="1800" dirty="0">
                <a:latin typeface="Trebuchet MS" panose="020B0603020202020204" pitchFamily="34" charset="0"/>
                <a:ea typeface="Open Sans" panose="020B0606030504020204" pitchFamily="34" charset="0"/>
                <a:cs typeface="Open Sans" panose="020B0606030504020204" pitchFamily="34" charset="0"/>
              </a:rPr>
              <a:t>Irina Tezaur (Org. 8734)</a:t>
            </a: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DC463675-9689-4328-933D-596B6FCA4E4A}"/>
              </a:ext>
            </a:extLst>
          </p:cNvPr>
          <p:cNvSpPr/>
          <p:nvPr/>
        </p:nvSpPr>
        <p:spPr>
          <a:xfrm>
            <a:off x="7908412" y="56024"/>
            <a:ext cx="2722759" cy="11160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90768E62-3857-464E-927A-C6EC68BE18E5}"/>
              </a:ext>
            </a:extLst>
          </p:cNvPr>
          <p:cNvPicPr>
            <a:picLocks noChangeAspect="1"/>
          </p:cNvPicPr>
          <p:nvPr/>
        </p:nvPicPr>
        <p:blipFill>
          <a:blip r:embed="rId3"/>
          <a:stretch>
            <a:fillRect/>
          </a:stretch>
        </p:blipFill>
        <p:spPr>
          <a:xfrm>
            <a:off x="8034474" y="135900"/>
            <a:ext cx="784027" cy="969264"/>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2517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2">
            <a:extLst>
              <a:ext uri="{FF2B5EF4-FFF2-40B4-BE49-F238E27FC236}">
                <a16:creationId xmlns:a16="http://schemas.microsoft.com/office/drawing/2014/main" id="{21B16CBA-AB21-2B43-A0C9-6C2214927CE2}"/>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26</a:t>
            </a:fld>
            <a:endParaRPr lang="en-US" dirty="0"/>
          </a:p>
        </p:txBody>
      </p:sp>
      <p:sp>
        <p:nvSpPr>
          <p:cNvPr id="68" name="Title 1">
            <a:extLst>
              <a:ext uri="{FF2B5EF4-FFF2-40B4-BE49-F238E27FC236}">
                <a16:creationId xmlns:a16="http://schemas.microsoft.com/office/drawing/2014/main" id="{060B9627-D81E-4A2A-B615-97FBD0142388}"/>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What is a Simulated Pathway?</a:t>
            </a:r>
          </a:p>
        </p:txBody>
      </p:sp>
      <p:sp>
        <p:nvSpPr>
          <p:cNvPr id="2" name="TextBox 1">
            <a:extLst>
              <a:ext uri="{FF2B5EF4-FFF2-40B4-BE49-F238E27FC236}">
                <a16:creationId xmlns:a16="http://schemas.microsoft.com/office/drawing/2014/main" id="{339F048C-97AC-4F86-8678-B69CE61AD796}"/>
              </a:ext>
            </a:extLst>
          </p:cNvPr>
          <p:cNvSpPr txBox="1"/>
          <p:nvPr/>
        </p:nvSpPr>
        <p:spPr>
          <a:xfrm>
            <a:off x="85725" y="1214774"/>
            <a:ext cx="6944012" cy="2130390"/>
          </a:xfrm>
          <a:prstGeom prst="rect">
            <a:avLst/>
          </a:prstGeom>
        </p:spPr>
        <p:txBody>
          <a:bodyPr vert="horz" wrap="square" lIns="91440" tIns="45720" rIns="91440" bIns="45720" rtlCol="0">
            <a:noAutofit/>
          </a:bodyPr>
          <a:lstStyle/>
          <a:p>
            <a:pPr algn="l"/>
            <a:r>
              <a:rPr lang="en-US" b="1" dirty="0">
                <a:solidFill>
                  <a:srgbClr val="0070C0"/>
                </a:solidFill>
                <a:latin typeface="Trebuchet MS" panose="020B0603020202020204" pitchFamily="34" charset="0"/>
              </a:rPr>
              <a:t>Heuristic definition: </a:t>
            </a:r>
            <a:r>
              <a:rPr lang="en-US" dirty="0">
                <a:solidFill>
                  <a:schemeClr val="accent6"/>
                </a:solidFill>
                <a:latin typeface="Trebuchet MS" panose="020B0603020202020204" pitchFamily="34" charset="0"/>
              </a:rPr>
              <a:t>a </a:t>
            </a:r>
            <a:r>
              <a:rPr lang="en-US" i="1" dirty="0">
                <a:solidFill>
                  <a:schemeClr val="accent6"/>
                </a:solidFill>
                <a:latin typeface="Trebuchet MS" panose="020B0603020202020204" pitchFamily="34" charset="0"/>
              </a:rPr>
              <a:t>pathway</a:t>
            </a:r>
            <a:r>
              <a:rPr lang="en-US" dirty="0">
                <a:solidFill>
                  <a:schemeClr val="accent6"/>
                </a:solidFill>
                <a:latin typeface="Trebuchet MS" panose="020B0603020202020204" pitchFamily="34" charset="0"/>
              </a:rPr>
              <a:t> is the chain of physical processes from a source to impacts and their evolution in space and time.</a:t>
            </a:r>
          </a:p>
          <a:p>
            <a:pPr algn="l"/>
            <a:endParaRPr lang="en-US" sz="400" dirty="0">
              <a:solidFill>
                <a:schemeClr val="accent6"/>
              </a:solidFill>
              <a:latin typeface="Trebuchet MS" panose="020B0603020202020204" pitchFamily="34" charset="0"/>
            </a:endParaRPr>
          </a:p>
          <a:p>
            <a:pPr algn="l"/>
            <a:endParaRPr lang="en-US" sz="400" dirty="0">
              <a:solidFill>
                <a:schemeClr val="accent6"/>
              </a:solidFill>
              <a:latin typeface="Trebuchet MS" panose="020B0603020202020204" pitchFamily="34" charset="0"/>
            </a:endParaRPr>
          </a:p>
          <a:p>
            <a:pPr algn="l"/>
            <a:endParaRPr lang="en-US" dirty="0">
              <a:latin typeface="Trebuchet MS" panose="020B0603020202020204" pitchFamily="34" charset="0"/>
            </a:endParaRPr>
          </a:p>
        </p:txBody>
      </p:sp>
      <p:pic>
        <p:nvPicPr>
          <p:cNvPr id="5" name="Picture 4">
            <a:extLst>
              <a:ext uri="{FF2B5EF4-FFF2-40B4-BE49-F238E27FC236}">
                <a16:creationId xmlns:a16="http://schemas.microsoft.com/office/drawing/2014/main" id="{62104193-35DA-48F4-842C-479395A91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29" y="4280669"/>
            <a:ext cx="5283682" cy="1293963"/>
          </a:xfrm>
          <a:prstGeom prst="rect">
            <a:avLst/>
          </a:prstGeom>
        </p:spPr>
      </p:pic>
      <p:pic>
        <p:nvPicPr>
          <p:cNvPr id="7" name="Picture 6">
            <a:extLst>
              <a:ext uri="{FF2B5EF4-FFF2-40B4-BE49-F238E27FC236}">
                <a16:creationId xmlns:a16="http://schemas.microsoft.com/office/drawing/2014/main" id="{32A9DA34-EE9F-426A-9FAF-5BA957F5B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9574" y="2736956"/>
            <a:ext cx="5200004" cy="3689388"/>
          </a:xfrm>
          <a:prstGeom prst="rect">
            <a:avLst/>
          </a:prstGeom>
        </p:spPr>
      </p:pic>
      <p:sp>
        <p:nvSpPr>
          <p:cNvPr id="12" name="TextBox 11">
            <a:extLst>
              <a:ext uri="{FF2B5EF4-FFF2-40B4-BE49-F238E27FC236}">
                <a16:creationId xmlns:a16="http://schemas.microsoft.com/office/drawing/2014/main" id="{93D7D6C8-02A6-4F08-9261-59EA22BDE8F6}"/>
              </a:ext>
            </a:extLst>
          </p:cNvPr>
          <p:cNvSpPr txBox="1"/>
          <p:nvPr/>
        </p:nvSpPr>
        <p:spPr>
          <a:xfrm>
            <a:off x="85725" y="3345164"/>
            <a:ext cx="6642340" cy="935505"/>
          </a:xfrm>
          <a:prstGeom prst="rect">
            <a:avLst/>
          </a:prstGeom>
          <a:noFill/>
        </p:spPr>
        <p:txBody>
          <a:bodyPr wrap="square">
            <a:spAutoFit/>
          </a:bodyPr>
          <a:lstStyle/>
          <a:p>
            <a:pPr algn="l"/>
            <a:r>
              <a:rPr lang="en-US" b="1" dirty="0">
                <a:solidFill>
                  <a:srgbClr val="0070C0"/>
                </a:solidFill>
                <a:latin typeface="Trebuchet MS" panose="020B0603020202020204" pitchFamily="34" charset="0"/>
              </a:rPr>
              <a:t>Mathematical definition: </a:t>
            </a:r>
            <a:r>
              <a:rPr lang="en-US" dirty="0">
                <a:solidFill>
                  <a:schemeClr val="accent6"/>
                </a:solidFill>
                <a:latin typeface="Trebuchet MS" panose="020B0603020202020204" pitchFamily="34" charset="0"/>
              </a:rPr>
              <a:t>a </a:t>
            </a:r>
            <a:r>
              <a:rPr lang="en-US" i="1" dirty="0">
                <a:solidFill>
                  <a:schemeClr val="accent6"/>
                </a:solidFill>
                <a:latin typeface="Trebuchet MS" panose="020B0603020202020204" pitchFamily="34" charset="0"/>
              </a:rPr>
              <a:t>pathway</a:t>
            </a:r>
            <a:r>
              <a:rPr lang="en-US" dirty="0">
                <a:solidFill>
                  <a:schemeClr val="accent6"/>
                </a:solidFill>
                <a:latin typeface="Trebuchet MS" panose="020B0603020202020204" pitchFamily="34" charset="0"/>
              </a:rPr>
              <a:t> is a time-dependent directed acyclic graph (DAG) representing the dynamics of a physical system.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DC0DAEB-6821-4DDE-B0BC-64C3FAB1BC67}"/>
                  </a:ext>
                </a:extLst>
              </p:cNvPr>
              <p:cNvSpPr txBox="1"/>
              <p:nvPr/>
            </p:nvSpPr>
            <p:spPr>
              <a:xfrm>
                <a:off x="943862" y="6019769"/>
                <a:ext cx="5090514" cy="248575"/>
              </a:xfrm>
              <a:prstGeom prst="rect">
                <a:avLst/>
              </a:prstGeom>
            </p:spPr>
            <p:txBody>
              <a:bodyPr vert="horz" wrap="square" lIns="91440" tIns="45720" rIns="91440" bIns="45720" rtlCol="0">
                <a:noAutofit/>
              </a:bodyPr>
              <a:lstStyle/>
              <a:p>
                <a:pPr algn="l"/>
                <a:r>
                  <a:rPr lang="en-US" sz="1600" dirty="0">
                    <a:solidFill>
                      <a:schemeClr val="accent6"/>
                    </a:solidFill>
                    <a:latin typeface="Trebuchet MS" panose="020B0603020202020204" pitchFamily="34" charset="0"/>
                  </a:rPr>
                  <a:t>Edge from Q</a:t>
                </a:r>
                <a:r>
                  <a:rPr lang="en-US" sz="1600" baseline="-25000" dirty="0">
                    <a:solidFill>
                      <a:schemeClr val="accent6"/>
                    </a:solidFill>
                    <a:latin typeface="Trebuchet MS" panose="020B0603020202020204" pitchFamily="34" charset="0"/>
                  </a:rPr>
                  <a:t>i</a:t>
                </a:r>
                <a:r>
                  <a:rPr lang="en-US" sz="1600" dirty="0">
                    <a:solidFill>
                      <a:schemeClr val="accent6"/>
                    </a:solidFill>
                    <a:latin typeface="Trebuchet MS" panose="020B0603020202020204" pitchFamily="34" charset="0"/>
                  </a:rPr>
                  <a:t> to </a:t>
                </a:r>
                <a:r>
                  <a:rPr lang="en-US" sz="1600" dirty="0" err="1">
                    <a:solidFill>
                      <a:schemeClr val="accent6"/>
                    </a:solidFill>
                    <a:latin typeface="Trebuchet MS" panose="020B0603020202020204" pitchFamily="34" charset="0"/>
                  </a:rPr>
                  <a:t>Q</a:t>
                </a:r>
                <a:r>
                  <a:rPr lang="en-US" sz="1600" baseline="-25000" dirty="0" err="1">
                    <a:solidFill>
                      <a:schemeClr val="accent6"/>
                    </a:solidFill>
                    <a:latin typeface="Trebuchet MS" panose="020B0603020202020204" pitchFamily="34" charset="0"/>
                  </a:rPr>
                  <a:t>j</a:t>
                </a:r>
                <a:r>
                  <a:rPr lang="en-US" sz="1600" dirty="0">
                    <a:solidFill>
                      <a:schemeClr val="accent6"/>
                    </a:solidFill>
                    <a:latin typeface="Trebuchet MS" panose="020B0603020202020204" pitchFamily="34" charset="0"/>
                  </a:rPr>
                  <a:t> </a:t>
                </a:r>
                <a14:m>
                  <m:oMath xmlns:m="http://schemas.openxmlformats.org/officeDocument/2006/math">
                    <m:r>
                      <a:rPr lang="en-US" sz="1600" i="1" smtClean="0">
                        <a:solidFill>
                          <a:schemeClr val="accent6"/>
                        </a:solidFill>
                        <a:latin typeface="Cambria Math" panose="02040503050406030204" pitchFamily="18" charset="0"/>
                        <a:ea typeface="Cambria Math" panose="02040503050406030204" pitchFamily="18" charset="0"/>
                      </a:rPr>
                      <m:t>⇒</m:t>
                    </m:r>
                  </m:oMath>
                </a14:m>
                <a:r>
                  <a:rPr lang="en-US" sz="1600" dirty="0">
                    <a:solidFill>
                      <a:schemeClr val="accent6"/>
                    </a:solidFill>
                    <a:latin typeface="Trebuchet MS" panose="020B0603020202020204" pitchFamily="34" charset="0"/>
                  </a:rPr>
                  <a:t> </a:t>
                </a:r>
                <a:r>
                  <a:rPr lang="en-US" sz="1600" dirty="0" err="1">
                    <a:solidFill>
                      <a:schemeClr val="accent6"/>
                    </a:solidFill>
                    <a:latin typeface="Trebuchet MS" panose="020B0603020202020204" pitchFamily="34" charset="0"/>
                  </a:rPr>
                  <a:t>Q</a:t>
                </a:r>
                <a:r>
                  <a:rPr lang="en-US" sz="1600" baseline="-25000" dirty="0" err="1">
                    <a:solidFill>
                      <a:schemeClr val="accent6"/>
                    </a:solidFill>
                    <a:latin typeface="Trebuchet MS" panose="020B0603020202020204" pitchFamily="34" charset="0"/>
                  </a:rPr>
                  <a:t>j</a:t>
                </a:r>
                <a:r>
                  <a:rPr lang="en-US" sz="1600" baseline="-25000" dirty="0">
                    <a:solidFill>
                      <a:schemeClr val="accent6"/>
                    </a:solidFill>
                    <a:latin typeface="Trebuchet MS" panose="020B0603020202020204" pitchFamily="34" charset="0"/>
                  </a:rPr>
                  <a:t> </a:t>
                </a:r>
                <a:r>
                  <a:rPr lang="en-US" sz="1600" dirty="0">
                    <a:solidFill>
                      <a:schemeClr val="accent6"/>
                    </a:solidFill>
                    <a:latin typeface="Trebuchet MS" panose="020B0603020202020204" pitchFamily="34" charset="0"/>
                  </a:rPr>
                  <a:t>is impacted by Q</a:t>
                </a:r>
                <a:r>
                  <a:rPr lang="en-US" sz="1600" baseline="-25000" dirty="0">
                    <a:solidFill>
                      <a:schemeClr val="accent6"/>
                    </a:solidFill>
                    <a:latin typeface="Trebuchet MS" panose="020B0603020202020204" pitchFamily="34" charset="0"/>
                  </a:rPr>
                  <a:t>i</a:t>
                </a:r>
                <a:r>
                  <a:rPr lang="en-US" sz="1600" dirty="0">
                    <a:solidFill>
                      <a:schemeClr val="accent6"/>
                    </a:solidFill>
                    <a:latin typeface="Trebuchet MS" panose="020B0603020202020204" pitchFamily="34" charset="0"/>
                  </a:rPr>
                  <a:t> at time </a:t>
                </a:r>
                <a14:m>
                  <m:oMath xmlns:m="http://schemas.openxmlformats.org/officeDocument/2006/math">
                    <m:r>
                      <a:rPr lang="en-US" sz="1600" i="1" dirty="0" smtClean="0">
                        <a:solidFill>
                          <a:schemeClr val="accent6"/>
                        </a:solidFill>
                        <a:latin typeface="Cambria Math" panose="02040503050406030204" pitchFamily="18" charset="0"/>
                      </a:rPr>
                      <m:t>𝑡</m:t>
                    </m:r>
                  </m:oMath>
                </a14:m>
                <a:endParaRPr lang="en-US" sz="1600" dirty="0">
                  <a:solidFill>
                    <a:schemeClr val="accent6"/>
                  </a:solidFill>
                  <a:latin typeface="Trebuchet MS" panose="020B0603020202020204" pitchFamily="34" charset="0"/>
                </a:endParaRPr>
              </a:p>
            </p:txBody>
          </p:sp>
        </mc:Choice>
        <mc:Fallback xmlns="">
          <p:sp>
            <p:nvSpPr>
              <p:cNvPr id="9" name="TextBox 8">
                <a:extLst>
                  <a:ext uri="{FF2B5EF4-FFF2-40B4-BE49-F238E27FC236}">
                    <a16:creationId xmlns:a16="http://schemas.microsoft.com/office/drawing/2014/main" id="{1DC0DAEB-6821-4DDE-B0BC-64C3FAB1BC67}"/>
                  </a:ext>
                </a:extLst>
              </p:cNvPr>
              <p:cNvSpPr txBox="1">
                <a:spLocks noRot="1" noChangeAspect="1" noMove="1" noResize="1" noEditPoints="1" noAdjustHandles="1" noChangeArrowheads="1" noChangeShapeType="1" noTextEdit="1"/>
              </p:cNvSpPr>
              <p:nvPr/>
            </p:nvSpPr>
            <p:spPr>
              <a:xfrm>
                <a:off x="943862" y="6019769"/>
                <a:ext cx="5090514" cy="248575"/>
              </a:xfrm>
              <a:prstGeom prst="rect">
                <a:avLst/>
              </a:prstGeom>
              <a:blipFill>
                <a:blip r:embed="rId5"/>
                <a:stretch>
                  <a:fillRect l="-719" t="-9756" b="-6341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99EE6D1-D4DE-4A32-A32C-EAAC40C4985E}"/>
              </a:ext>
            </a:extLst>
          </p:cNvPr>
          <p:cNvSpPr txBox="1"/>
          <p:nvPr/>
        </p:nvSpPr>
        <p:spPr>
          <a:xfrm>
            <a:off x="1242775" y="5695069"/>
            <a:ext cx="4849626" cy="1293963"/>
          </a:xfrm>
          <a:prstGeom prst="rect">
            <a:avLst/>
          </a:prstGeom>
        </p:spPr>
        <p:txBody>
          <a:bodyPr vert="horz" wrap="square" lIns="91440" tIns="45720" rIns="91440" bIns="45720" rtlCol="0">
            <a:noAutofit/>
          </a:bodyPr>
          <a:lstStyle/>
          <a:p>
            <a:pPr algn="l"/>
            <a:r>
              <a:rPr lang="en-US" sz="1600" dirty="0">
                <a:solidFill>
                  <a:schemeClr val="accent6"/>
                </a:solidFill>
                <a:latin typeface="Trebuchet MS" panose="020B0603020202020204" pitchFamily="34" charset="0"/>
              </a:rPr>
              <a:t>Q</a:t>
            </a:r>
            <a:r>
              <a:rPr lang="en-US" sz="1600" baseline="-25000" dirty="0">
                <a:solidFill>
                  <a:schemeClr val="accent6"/>
                </a:solidFill>
                <a:latin typeface="Trebuchet MS" panose="020B0603020202020204" pitchFamily="34" charset="0"/>
              </a:rPr>
              <a:t>i</a:t>
            </a:r>
            <a:r>
              <a:rPr lang="en-US" sz="1600" dirty="0">
                <a:solidFill>
                  <a:schemeClr val="accent6"/>
                </a:solidFill>
                <a:latin typeface="Trebuchet MS" panose="020B0603020202020204" pitchFamily="34" charset="0"/>
              </a:rPr>
              <a:t> = impacts = “nodes” on pathway graph</a:t>
            </a:r>
          </a:p>
        </p:txBody>
      </p:sp>
      <p:pic>
        <p:nvPicPr>
          <p:cNvPr id="15" name="Picture 14">
            <a:extLst>
              <a:ext uri="{FF2B5EF4-FFF2-40B4-BE49-F238E27FC236}">
                <a16:creationId xmlns:a16="http://schemas.microsoft.com/office/drawing/2014/main" id="{AD2537F5-4061-4D33-807C-7842D63EA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1765" y="682098"/>
            <a:ext cx="4116951" cy="1746585"/>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57891A3-0ABF-4858-A0C4-C65C05FAF824}"/>
                  </a:ext>
                </a:extLst>
              </p:cNvPr>
              <p:cNvSpPr txBox="1"/>
              <p:nvPr/>
            </p:nvSpPr>
            <p:spPr>
              <a:xfrm>
                <a:off x="-179371" y="1830128"/>
                <a:ext cx="6769014" cy="1477328"/>
              </a:xfrm>
              <a:prstGeom prst="rect">
                <a:avLst/>
              </a:prstGeom>
              <a:noFill/>
            </p:spPr>
            <p:txBody>
              <a:bodyPr wrap="square">
                <a:spAutoFit/>
              </a:bodyPr>
              <a:lstStyle/>
              <a:p>
                <a:pPr marL="742950" lvl="1" indent="-285750">
                  <a:buFont typeface="Arial" panose="020B0604020202020204" pitchFamily="34" charset="0"/>
                  <a:buChar char="•"/>
                </a:pPr>
                <a:r>
                  <a:rPr lang="en-US" i="1" dirty="0">
                    <a:solidFill>
                      <a:schemeClr val="accent6"/>
                    </a:solidFill>
                    <a:latin typeface="Trebuchet MS" panose="020B0603020202020204" pitchFamily="34" charset="0"/>
                  </a:rPr>
                  <a:t>Example:</a:t>
                </a:r>
                <a:r>
                  <a:rPr lang="en-US" dirty="0">
                    <a:solidFill>
                      <a:schemeClr val="accent6"/>
                    </a:solidFill>
                    <a:latin typeface="Trebuchet MS" panose="020B0603020202020204" pitchFamily="34" charset="0"/>
                  </a:rPr>
                  <a:t> Mt. Pinatubo eruption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sulfate aerosol production </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sedimentation </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transport of aerosols into the troposphere </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modification of cloud optical properties </a:t>
                </a:r>
                <a14:m>
                  <m:oMath xmlns:m="http://schemas.openxmlformats.org/officeDocument/2006/math">
                    <m:r>
                      <a:rPr lang="en-US" i="1">
                        <a:solidFill>
                          <a:schemeClr val="accent6"/>
                        </a:solidFill>
                        <a:latin typeface="Cambria Math" panose="02040503050406030204" pitchFamily="18" charset="0"/>
                        <a:ea typeface="Cambria Math" panose="02040503050406030204" pitchFamily="18" charset="0"/>
                      </a:rPr>
                      <m:t>→</m:t>
                    </m:r>
                  </m:oMath>
                </a14:m>
                <a:r>
                  <a:rPr lang="en-US" dirty="0">
                    <a:solidFill>
                      <a:schemeClr val="accent6"/>
                    </a:solidFill>
                    <a:latin typeface="Trebuchet MS" panose="020B0603020202020204" pitchFamily="34" charset="0"/>
                  </a:rPr>
                  <a:t> increased cloud brightness/decreased rainfall. </a:t>
                </a:r>
              </a:p>
            </p:txBody>
          </p:sp>
        </mc:Choice>
        <mc:Fallback xmlns="">
          <p:sp>
            <p:nvSpPr>
              <p:cNvPr id="14" name="TextBox 13">
                <a:extLst>
                  <a:ext uri="{FF2B5EF4-FFF2-40B4-BE49-F238E27FC236}">
                    <a16:creationId xmlns:a16="http://schemas.microsoft.com/office/drawing/2014/main" id="{957891A3-0ABF-4858-A0C4-C65C05FAF824}"/>
                  </a:ext>
                </a:extLst>
              </p:cNvPr>
              <p:cNvSpPr txBox="1">
                <a:spLocks noRot="1" noChangeAspect="1" noMove="1" noResize="1" noEditPoints="1" noAdjustHandles="1" noChangeArrowheads="1" noChangeShapeType="1" noTextEdit="1"/>
              </p:cNvSpPr>
              <p:nvPr/>
            </p:nvSpPr>
            <p:spPr>
              <a:xfrm>
                <a:off x="-179371" y="1830128"/>
                <a:ext cx="6769014" cy="1477328"/>
              </a:xfrm>
              <a:prstGeom prst="rect">
                <a:avLst/>
              </a:prstGeom>
              <a:blipFill>
                <a:blip r:embed="rId7"/>
                <a:stretch>
                  <a:fillRect t="-2469" r="-1532" b="-4938"/>
                </a:stretch>
              </a:blipFill>
            </p:spPr>
            <p:txBody>
              <a:bodyPr/>
              <a:lstStyle/>
              <a:p>
                <a:r>
                  <a:rPr lang="en-US">
                    <a:noFill/>
                  </a:rPr>
                  <a:t> </a:t>
                </a:r>
              </a:p>
            </p:txBody>
          </p:sp>
        </mc:Fallback>
      </mc:AlternateContent>
    </p:spTree>
    <p:extLst>
      <p:ext uri="{BB962C8B-B14F-4D97-AF65-F5344CB8AC3E}">
        <p14:creationId xmlns:p14="http://schemas.microsoft.com/office/powerpoint/2010/main" val="58225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9" grpId="0"/>
      <p:bldP spid="10"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A47F32CC-5B70-4F29-AA5C-3BE11A9F670B}"/>
              </a:ext>
            </a:extLst>
          </p:cNvPr>
          <p:cNvCxnSpPr>
            <a:cxnSpLocks/>
          </p:cNvCxnSpPr>
          <p:nvPr/>
        </p:nvCxnSpPr>
        <p:spPr>
          <a:xfrm>
            <a:off x="1600102" y="5999343"/>
            <a:ext cx="0" cy="42355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7609B6F-9F23-43A1-9CA3-7C16C827BA20}"/>
              </a:ext>
            </a:extLst>
          </p:cNvPr>
          <p:cNvSpPr txBox="1"/>
          <p:nvPr/>
        </p:nvSpPr>
        <p:spPr>
          <a:xfrm>
            <a:off x="4047213" y="3829514"/>
            <a:ext cx="4777961" cy="646331"/>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Extract</a:t>
            </a:r>
          </a:p>
          <a:p>
            <a:pPr algn="ctr"/>
            <a:r>
              <a:rPr lang="en-US" i="1" dirty="0">
                <a:solidFill>
                  <a:schemeClr val="accent6"/>
                </a:solidFill>
                <a:latin typeface="Trebuchet MS" panose="020B0603020202020204" pitchFamily="34" charset="0"/>
              </a:rPr>
              <a:t>Info</a:t>
            </a:r>
          </a:p>
        </p:txBody>
      </p:sp>
      <p:cxnSp>
        <p:nvCxnSpPr>
          <p:cNvPr id="57" name="Straight Connector 56">
            <a:extLst>
              <a:ext uri="{FF2B5EF4-FFF2-40B4-BE49-F238E27FC236}">
                <a16:creationId xmlns:a16="http://schemas.microsoft.com/office/drawing/2014/main" id="{4934F1BE-DBB1-4C7E-B776-6F20B402A2BA}"/>
              </a:ext>
            </a:extLst>
          </p:cNvPr>
          <p:cNvCxnSpPr>
            <a:cxnSpLocks/>
          </p:cNvCxnSpPr>
          <p:nvPr/>
        </p:nvCxnSpPr>
        <p:spPr>
          <a:xfrm>
            <a:off x="5196040" y="3546817"/>
            <a:ext cx="17152" cy="9449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7500CBD-08A7-48A1-93D6-17D8E2BAC527}"/>
              </a:ext>
            </a:extLst>
          </p:cNvPr>
          <p:cNvCxnSpPr>
            <a:cxnSpLocks/>
          </p:cNvCxnSpPr>
          <p:nvPr/>
        </p:nvCxnSpPr>
        <p:spPr>
          <a:xfrm>
            <a:off x="4513221" y="3531414"/>
            <a:ext cx="17152" cy="94497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8DC56A5-FD37-4D9F-AE78-20E53B1A364C}"/>
              </a:ext>
            </a:extLst>
          </p:cNvPr>
          <p:cNvSpPr txBox="1"/>
          <p:nvPr/>
        </p:nvSpPr>
        <p:spPr>
          <a:xfrm>
            <a:off x="326033" y="1040429"/>
            <a:ext cx="11539933" cy="1200329"/>
          </a:xfrm>
          <a:prstGeom prst="rect">
            <a:avLst/>
          </a:prstGeom>
          <a:solidFill>
            <a:schemeClr val="bg1"/>
          </a:solidFill>
          <a:ln w="28575">
            <a:solidFill>
              <a:schemeClr val="accent6"/>
            </a:solidFill>
          </a:ln>
        </p:spPr>
        <p:txBody>
          <a:bodyPr vert="horz" wrap="square" lIns="91440" tIns="45720" rIns="91440" bIns="45720" rtlCol="0" anchor="ctr">
            <a:spAutoFit/>
          </a:bodyPr>
          <a:lstStyle/>
          <a:p>
            <a:pPr algn="ctr"/>
            <a:r>
              <a:rPr lang="en-US" sz="2400" dirty="0">
                <a:solidFill>
                  <a:schemeClr val="accent6"/>
                </a:solidFill>
                <a:latin typeface="Trebuchet MS" panose="020B0603020202020204" pitchFamily="34" charset="0"/>
              </a:rPr>
              <a:t>Development of the proposed framework for identifying &amp; ranking pathways will be pursued using </a:t>
            </a:r>
            <a:r>
              <a:rPr lang="en-US" sz="2400" b="1" dirty="0">
                <a:solidFill>
                  <a:srgbClr val="0070C0"/>
                </a:solidFill>
                <a:latin typeface="Trebuchet MS" panose="020B0603020202020204" pitchFamily="34" charset="0"/>
              </a:rPr>
              <a:t>three complementary research sub-thrusts </a:t>
            </a:r>
            <a:r>
              <a:rPr lang="en-US" sz="2400" dirty="0">
                <a:solidFill>
                  <a:schemeClr val="accent6"/>
                </a:solidFill>
                <a:latin typeface="Trebuchet MS" panose="020B0603020202020204" pitchFamily="34" charset="0"/>
              </a:rPr>
              <a:t>that</a:t>
            </a:r>
            <a:r>
              <a:rPr lang="en-US" sz="2400" dirty="0">
                <a:latin typeface="Trebuchet MS" panose="020B0603020202020204" pitchFamily="34" charset="0"/>
              </a:rPr>
              <a:t> </a:t>
            </a:r>
            <a:r>
              <a:rPr lang="en-US" sz="2400" b="1" dirty="0">
                <a:solidFill>
                  <a:srgbClr val="0070C0"/>
                </a:solidFill>
                <a:latin typeface="Trebuchet MS" panose="020B0603020202020204" pitchFamily="34" charset="0"/>
              </a:rPr>
              <a:t>fuse</a:t>
            </a:r>
            <a:r>
              <a:rPr lang="en-US" sz="2400" dirty="0">
                <a:latin typeface="Trebuchet MS" panose="020B0603020202020204" pitchFamily="34" charset="0"/>
              </a:rPr>
              <a:t> </a:t>
            </a:r>
            <a:r>
              <a:rPr lang="en-US" sz="2400" dirty="0">
                <a:solidFill>
                  <a:schemeClr val="accent6"/>
                </a:solidFill>
                <a:latin typeface="Trebuchet MS" panose="020B0603020202020204" pitchFamily="34" charset="0"/>
              </a:rPr>
              <a:t>Sandia’s strengths in </a:t>
            </a:r>
            <a:r>
              <a:rPr lang="en-US" sz="2400" b="1" dirty="0">
                <a:solidFill>
                  <a:srgbClr val="0070C0"/>
                </a:solidFill>
                <a:latin typeface="Trebuchet MS" panose="020B0603020202020204" pitchFamily="34" charset="0"/>
              </a:rPr>
              <a:t>data analytics</a:t>
            </a:r>
            <a:r>
              <a:rPr lang="en-US" sz="2400" dirty="0">
                <a:latin typeface="Trebuchet MS" panose="020B0603020202020204" pitchFamily="34" charset="0"/>
              </a:rPr>
              <a:t>, </a:t>
            </a:r>
            <a:r>
              <a:rPr lang="en-US" sz="2400" b="1" dirty="0">
                <a:solidFill>
                  <a:srgbClr val="0070C0"/>
                </a:solidFill>
                <a:latin typeface="Trebuchet MS" panose="020B0603020202020204" pitchFamily="34" charset="0"/>
              </a:rPr>
              <a:t>computational modeling </a:t>
            </a:r>
            <a:r>
              <a:rPr lang="en-US" sz="2400" dirty="0">
                <a:solidFill>
                  <a:schemeClr val="accent6"/>
                </a:solidFill>
                <a:latin typeface="Trebuchet MS" panose="020B0603020202020204" pitchFamily="34" charset="0"/>
              </a:rPr>
              <a:t>and</a:t>
            </a:r>
            <a:r>
              <a:rPr lang="en-US" sz="2400" dirty="0">
                <a:latin typeface="Trebuchet MS" panose="020B0603020202020204" pitchFamily="34" charset="0"/>
              </a:rPr>
              <a:t> </a:t>
            </a:r>
            <a:r>
              <a:rPr lang="en-US" sz="2400" b="1" dirty="0">
                <a:solidFill>
                  <a:srgbClr val="0070C0"/>
                </a:solidFill>
                <a:latin typeface="Trebuchet MS" panose="020B0603020202020204" pitchFamily="34" charset="0"/>
              </a:rPr>
              <a:t>E3SM/climate science</a:t>
            </a:r>
            <a:r>
              <a:rPr lang="en-US" sz="2400" dirty="0">
                <a:latin typeface="Trebuchet MS" panose="020B0603020202020204" pitchFamily="34" charset="0"/>
              </a:rPr>
              <a:t>. </a:t>
            </a:r>
          </a:p>
        </p:txBody>
      </p:sp>
      <p:grpSp>
        <p:nvGrpSpPr>
          <p:cNvPr id="8" name="Group 7">
            <a:extLst>
              <a:ext uri="{FF2B5EF4-FFF2-40B4-BE49-F238E27FC236}">
                <a16:creationId xmlns:a16="http://schemas.microsoft.com/office/drawing/2014/main" id="{29B2A214-3689-402C-B002-565E4FEDAA0E}"/>
              </a:ext>
            </a:extLst>
          </p:cNvPr>
          <p:cNvGrpSpPr/>
          <p:nvPr/>
        </p:nvGrpSpPr>
        <p:grpSpPr>
          <a:xfrm>
            <a:off x="302602" y="3691446"/>
            <a:ext cx="7883455" cy="2455179"/>
            <a:chOff x="1044170" y="3261262"/>
            <a:chExt cx="7883455" cy="2455179"/>
          </a:xfrm>
        </p:grpSpPr>
        <p:sp>
          <p:nvSpPr>
            <p:cNvPr id="9" name="Freeform: Shape 8">
              <a:extLst>
                <a:ext uri="{FF2B5EF4-FFF2-40B4-BE49-F238E27FC236}">
                  <a16:creationId xmlns:a16="http://schemas.microsoft.com/office/drawing/2014/main" id="{61907723-0188-406D-9B58-E71A0CEB508E}"/>
                </a:ext>
              </a:extLst>
            </p:cNvPr>
            <p:cNvSpPr/>
            <p:nvPr/>
          </p:nvSpPr>
          <p:spPr>
            <a:xfrm>
              <a:off x="1044170" y="3421103"/>
              <a:ext cx="2945411" cy="1650142"/>
            </a:xfrm>
            <a:custGeom>
              <a:avLst/>
              <a:gdLst>
                <a:gd name="connsiteX0" fmla="*/ 0 w 2560000"/>
                <a:gd name="connsiteY0" fmla="*/ 161296 h 1612960"/>
                <a:gd name="connsiteX1" fmla="*/ 161296 w 2560000"/>
                <a:gd name="connsiteY1" fmla="*/ 0 h 1612960"/>
                <a:gd name="connsiteX2" fmla="*/ 2398704 w 2560000"/>
                <a:gd name="connsiteY2" fmla="*/ 0 h 1612960"/>
                <a:gd name="connsiteX3" fmla="*/ 2560000 w 2560000"/>
                <a:gd name="connsiteY3" fmla="*/ 161296 h 1612960"/>
                <a:gd name="connsiteX4" fmla="*/ 2560000 w 2560000"/>
                <a:gd name="connsiteY4" fmla="*/ 1451664 h 1612960"/>
                <a:gd name="connsiteX5" fmla="*/ 2398704 w 2560000"/>
                <a:gd name="connsiteY5" fmla="*/ 1612960 h 1612960"/>
                <a:gd name="connsiteX6" fmla="*/ 161296 w 2560000"/>
                <a:gd name="connsiteY6" fmla="*/ 1612960 h 1612960"/>
                <a:gd name="connsiteX7" fmla="*/ 0 w 2560000"/>
                <a:gd name="connsiteY7" fmla="*/ 1451664 h 1612960"/>
                <a:gd name="connsiteX8" fmla="*/ 0 w 2560000"/>
                <a:gd name="connsiteY8" fmla="*/ 161296 h 161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0000" h="1612960">
                  <a:moveTo>
                    <a:pt x="0" y="161296"/>
                  </a:moveTo>
                  <a:cubicBezTo>
                    <a:pt x="0" y="72215"/>
                    <a:pt x="72215" y="0"/>
                    <a:pt x="161296" y="0"/>
                  </a:cubicBezTo>
                  <a:lnTo>
                    <a:pt x="2398704" y="0"/>
                  </a:lnTo>
                  <a:cubicBezTo>
                    <a:pt x="2487785" y="0"/>
                    <a:pt x="2560000" y="72215"/>
                    <a:pt x="2560000" y="161296"/>
                  </a:cubicBezTo>
                  <a:lnTo>
                    <a:pt x="2560000" y="1451664"/>
                  </a:lnTo>
                  <a:cubicBezTo>
                    <a:pt x="2560000" y="1540745"/>
                    <a:pt x="2487785" y="1612960"/>
                    <a:pt x="2398704" y="1612960"/>
                  </a:cubicBezTo>
                  <a:lnTo>
                    <a:pt x="161296" y="1612960"/>
                  </a:lnTo>
                  <a:cubicBezTo>
                    <a:pt x="72215" y="1612960"/>
                    <a:pt x="0" y="1540745"/>
                    <a:pt x="0" y="1451664"/>
                  </a:cubicBezTo>
                  <a:lnTo>
                    <a:pt x="0" y="161296"/>
                  </a:lnTo>
                  <a:close/>
                </a:path>
              </a:pathLst>
            </a:custGeom>
            <a:solidFill>
              <a:schemeClr val="bg1">
                <a:alpha val="90000"/>
              </a:scheme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0944" tIns="160944" rIns="160944" bIns="506578" numCol="1" spcCol="1270" anchor="t" anchorCtr="0">
              <a:noAutofit/>
            </a:bodyPr>
            <a:lstStyle/>
            <a:p>
              <a:pPr lvl="1" indent="-457200" defTabSz="889000">
                <a:lnSpc>
                  <a:spcPct val="90000"/>
                </a:lnSpc>
                <a:spcBef>
                  <a:spcPct val="0"/>
                </a:spcBef>
                <a:spcAft>
                  <a:spcPct val="15000"/>
                </a:spcAft>
                <a:buAutoNum type="alphaLcParenBoth"/>
              </a:pPr>
              <a:r>
                <a:rPr lang="en-US" sz="2000" dirty="0">
                  <a:solidFill>
                    <a:schemeClr val="accent6"/>
                  </a:solidFill>
                  <a:latin typeface="Trebuchet MS" panose="020B0603020202020204" pitchFamily="34" charset="0"/>
                </a:rPr>
                <a:t>Random forest    regression (RFR)</a:t>
              </a:r>
              <a:endParaRPr lang="en-US" sz="2000" kern="1200" dirty="0">
                <a:solidFill>
                  <a:schemeClr val="accent6"/>
                </a:solidFill>
                <a:latin typeface="Trebuchet MS" panose="020B0603020202020204" pitchFamily="34" charset="0"/>
              </a:endParaRPr>
            </a:p>
            <a:p>
              <a:pPr marL="0" lvl="1" algn="l" defTabSz="889000">
                <a:lnSpc>
                  <a:spcPct val="90000"/>
                </a:lnSpc>
                <a:spcBef>
                  <a:spcPct val="0"/>
                </a:spcBef>
                <a:spcAft>
                  <a:spcPct val="15000"/>
                </a:spcAft>
              </a:pPr>
              <a:r>
                <a:rPr lang="en-US" sz="2000" kern="1200" dirty="0">
                  <a:solidFill>
                    <a:schemeClr val="accent6"/>
                  </a:solidFill>
                  <a:latin typeface="Trebuchet MS" panose="020B0603020202020204" pitchFamily="34" charset="0"/>
                </a:rPr>
                <a:t>(b) Sensitivity analysis</a:t>
              </a:r>
            </a:p>
          </p:txBody>
        </p:sp>
        <p:sp>
          <p:nvSpPr>
            <p:cNvPr id="12" name="Freeform: Shape 11">
              <a:extLst>
                <a:ext uri="{FF2B5EF4-FFF2-40B4-BE49-F238E27FC236}">
                  <a16:creationId xmlns:a16="http://schemas.microsoft.com/office/drawing/2014/main" id="{863B0369-0351-4026-A75A-802C9AF1C202}"/>
                </a:ext>
              </a:extLst>
            </p:cNvPr>
            <p:cNvSpPr/>
            <p:nvPr/>
          </p:nvSpPr>
          <p:spPr>
            <a:xfrm>
              <a:off x="4299255" y="3783879"/>
              <a:ext cx="1845223" cy="1357449"/>
            </a:xfrm>
            <a:custGeom>
              <a:avLst/>
              <a:gdLst>
                <a:gd name="connsiteX0" fmla="*/ 0 w 2096865"/>
                <a:gd name="connsiteY0" fmla="*/ 186832 h 1868317"/>
                <a:gd name="connsiteX1" fmla="*/ 186832 w 2096865"/>
                <a:gd name="connsiteY1" fmla="*/ 0 h 1868317"/>
                <a:gd name="connsiteX2" fmla="*/ 1910033 w 2096865"/>
                <a:gd name="connsiteY2" fmla="*/ 0 h 1868317"/>
                <a:gd name="connsiteX3" fmla="*/ 2096865 w 2096865"/>
                <a:gd name="connsiteY3" fmla="*/ 186832 h 1868317"/>
                <a:gd name="connsiteX4" fmla="*/ 2096865 w 2096865"/>
                <a:gd name="connsiteY4" fmla="*/ 1681485 h 1868317"/>
                <a:gd name="connsiteX5" fmla="*/ 1910033 w 2096865"/>
                <a:gd name="connsiteY5" fmla="*/ 1868317 h 1868317"/>
                <a:gd name="connsiteX6" fmla="*/ 186832 w 2096865"/>
                <a:gd name="connsiteY6" fmla="*/ 1868317 h 1868317"/>
                <a:gd name="connsiteX7" fmla="*/ 0 w 2096865"/>
                <a:gd name="connsiteY7" fmla="*/ 1681485 h 1868317"/>
                <a:gd name="connsiteX8" fmla="*/ 0 w 2096865"/>
                <a:gd name="connsiteY8" fmla="*/ 186832 h 186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865" h="1868317">
                  <a:moveTo>
                    <a:pt x="0" y="186832"/>
                  </a:moveTo>
                  <a:cubicBezTo>
                    <a:pt x="0" y="83648"/>
                    <a:pt x="83648" y="0"/>
                    <a:pt x="186832" y="0"/>
                  </a:cubicBezTo>
                  <a:lnTo>
                    <a:pt x="1910033" y="0"/>
                  </a:lnTo>
                  <a:cubicBezTo>
                    <a:pt x="2013217" y="0"/>
                    <a:pt x="2096865" y="83648"/>
                    <a:pt x="2096865" y="186832"/>
                  </a:cubicBezTo>
                  <a:lnTo>
                    <a:pt x="2096865" y="1681485"/>
                  </a:lnTo>
                  <a:cubicBezTo>
                    <a:pt x="2096865" y="1784669"/>
                    <a:pt x="2013217" y="1868317"/>
                    <a:pt x="1910033" y="1868317"/>
                  </a:cubicBezTo>
                  <a:lnTo>
                    <a:pt x="186832" y="1868317"/>
                  </a:lnTo>
                  <a:cubicBezTo>
                    <a:pt x="83648" y="1868317"/>
                    <a:pt x="0" y="1784669"/>
                    <a:pt x="0" y="1681485"/>
                  </a:cubicBezTo>
                  <a:lnTo>
                    <a:pt x="0" y="186832"/>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6820" tIns="567174" rIns="166820" bIns="166820" numCol="1" spcCol="1270" anchor="t" anchorCtr="0">
              <a:noAutofit/>
            </a:bodyPr>
            <a:lstStyle/>
            <a:p>
              <a:pPr marL="57150" lvl="1" indent="-57150" algn="l" defTabSz="177800">
                <a:lnSpc>
                  <a:spcPct val="90000"/>
                </a:lnSpc>
                <a:spcBef>
                  <a:spcPct val="0"/>
                </a:spcBef>
                <a:spcAft>
                  <a:spcPct val="15000"/>
                </a:spcAft>
                <a:buChar char="•"/>
              </a:pPr>
              <a:endParaRPr lang="en-US" sz="400" kern="1200" dirty="0">
                <a:solidFill>
                  <a:schemeClr val="accent6"/>
                </a:solidFill>
                <a:latin typeface="Trebuchet MS" panose="020B0603020202020204" pitchFamily="34" charset="0"/>
              </a:endParaRPr>
            </a:p>
            <a:p>
              <a:pPr marL="57150" lvl="1" indent="-57150" algn="l" defTabSz="177800">
                <a:lnSpc>
                  <a:spcPct val="90000"/>
                </a:lnSpc>
                <a:spcBef>
                  <a:spcPct val="0"/>
                </a:spcBef>
                <a:spcAft>
                  <a:spcPct val="15000"/>
                </a:spcAft>
                <a:buChar char="•"/>
              </a:pPr>
              <a:endParaRPr lang="en-US" sz="400" kern="1200" dirty="0">
                <a:solidFill>
                  <a:schemeClr val="accent6"/>
                </a:solidFill>
                <a:latin typeface="Trebuchet MS" panose="020B0603020202020204" pitchFamily="34" charset="0"/>
              </a:endParaRPr>
            </a:p>
            <a:p>
              <a:pPr lvl="1" indent="-457200" algn="l" defTabSz="889000">
                <a:lnSpc>
                  <a:spcPct val="90000"/>
                </a:lnSpc>
                <a:spcBef>
                  <a:spcPct val="0"/>
                </a:spcBef>
                <a:spcAft>
                  <a:spcPct val="15000"/>
                </a:spcAft>
                <a:buAutoNum type="alphaLcParenBoth"/>
              </a:pPr>
              <a:r>
                <a:rPr lang="en-US" sz="2000" kern="1200" dirty="0">
                  <a:solidFill>
                    <a:schemeClr val="accent6"/>
                  </a:solidFill>
                  <a:latin typeface="Trebuchet MS" panose="020B0603020202020204" pitchFamily="34" charset="0"/>
                </a:rPr>
                <a:t>Profiling</a:t>
              </a:r>
            </a:p>
            <a:p>
              <a:pPr lvl="1" indent="-457200" algn="l" defTabSz="889000">
                <a:lnSpc>
                  <a:spcPct val="90000"/>
                </a:lnSpc>
                <a:spcBef>
                  <a:spcPct val="0"/>
                </a:spcBef>
                <a:spcAft>
                  <a:spcPct val="15000"/>
                </a:spcAft>
                <a:buAutoNum type="alphaLcParenBoth"/>
              </a:pPr>
              <a:r>
                <a:rPr lang="en-US" sz="2000" kern="1200" dirty="0">
                  <a:solidFill>
                    <a:schemeClr val="accent6"/>
                  </a:solidFill>
                  <a:latin typeface="Trebuchet MS" panose="020B0603020202020204" pitchFamily="34" charset="0"/>
                </a:rPr>
                <a:t>Tracing</a:t>
              </a:r>
            </a:p>
          </p:txBody>
        </p:sp>
        <p:sp>
          <p:nvSpPr>
            <p:cNvPr id="14" name="Freeform: Shape 13">
              <a:extLst>
                <a:ext uri="{FF2B5EF4-FFF2-40B4-BE49-F238E27FC236}">
                  <a16:creationId xmlns:a16="http://schemas.microsoft.com/office/drawing/2014/main" id="{296E9CBB-054E-4E41-A563-30EE951C1153}"/>
                </a:ext>
              </a:extLst>
            </p:cNvPr>
            <p:cNvSpPr/>
            <p:nvPr/>
          </p:nvSpPr>
          <p:spPr>
            <a:xfrm>
              <a:off x="4638238" y="3261262"/>
              <a:ext cx="2095486" cy="1067222"/>
            </a:xfrm>
            <a:custGeom>
              <a:avLst/>
              <a:gdLst>
                <a:gd name="connsiteX0" fmla="*/ 0 w 2095486"/>
                <a:gd name="connsiteY0" fmla="*/ 106722 h 1067222"/>
                <a:gd name="connsiteX1" fmla="*/ 106722 w 2095486"/>
                <a:gd name="connsiteY1" fmla="*/ 0 h 1067222"/>
                <a:gd name="connsiteX2" fmla="*/ 1988764 w 2095486"/>
                <a:gd name="connsiteY2" fmla="*/ 0 h 1067222"/>
                <a:gd name="connsiteX3" fmla="*/ 2095486 w 2095486"/>
                <a:gd name="connsiteY3" fmla="*/ 106722 h 1067222"/>
                <a:gd name="connsiteX4" fmla="*/ 2095486 w 2095486"/>
                <a:gd name="connsiteY4" fmla="*/ 960500 h 1067222"/>
                <a:gd name="connsiteX5" fmla="*/ 1988764 w 2095486"/>
                <a:gd name="connsiteY5" fmla="*/ 1067222 h 1067222"/>
                <a:gd name="connsiteX6" fmla="*/ 106722 w 2095486"/>
                <a:gd name="connsiteY6" fmla="*/ 1067222 h 1067222"/>
                <a:gd name="connsiteX7" fmla="*/ 0 w 2095486"/>
                <a:gd name="connsiteY7" fmla="*/ 960500 h 1067222"/>
                <a:gd name="connsiteX8" fmla="*/ 0 w 2095486"/>
                <a:gd name="connsiteY8" fmla="*/ 106722 h 106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86" h="1067222">
                  <a:moveTo>
                    <a:pt x="0" y="106722"/>
                  </a:moveTo>
                  <a:cubicBezTo>
                    <a:pt x="0" y="47781"/>
                    <a:pt x="47781" y="0"/>
                    <a:pt x="106722" y="0"/>
                  </a:cubicBezTo>
                  <a:lnTo>
                    <a:pt x="1988764" y="0"/>
                  </a:lnTo>
                  <a:cubicBezTo>
                    <a:pt x="2047705" y="0"/>
                    <a:pt x="2095486" y="47781"/>
                    <a:pt x="2095486" y="106722"/>
                  </a:cubicBezTo>
                  <a:lnTo>
                    <a:pt x="2095486" y="960500"/>
                  </a:lnTo>
                  <a:cubicBezTo>
                    <a:pt x="2095486" y="1019441"/>
                    <a:pt x="2047705" y="1067222"/>
                    <a:pt x="1988764" y="1067222"/>
                  </a:cubicBezTo>
                  <a:lnTo>
                    <a:pt x="106722" y="1067222"/>
                  </a:lnTo>
                  <a:cubicBezTo>
                    <a:pt x="47781" y="1067222"/>
                    <a:pt x="0" y="1019441"/>
                    <a:pt x="0" y="960500"/>
                  </a:cubicBezTo>
                  <a:lnTo>
                    <a:pt x="0" y="10672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3168" tIns="59198" rIns="73168" bIns="59198" numCol="1" spcCol="1270" anchor="ctr" anchorCtr="0">
              <a:noAutofit/>
            </a:bodyPr>
            <a:lstStyle/>
            <a:p>
              <a:pPr marL="0" lvl="0" indent="0" algn="ctr" defTabSz="977900">
                <a:lnSpc>
                  <a:spcPct val="90000"/>
                </a:lnSpc>
                <a:spcBef>
                  <a:spcPct val="0"/>
                </a:spcBef>
                <a:spcAft>
                  <a:spcPct val="35000"/>
                </a:spcAft>
                <a:buNone/>
              </a:pPr>
              <a:r>
                <a:rPr lang="en-US" sz="2200" dirty="0">
                  <a:latin typeface="Trebuchet MS" panose="020B0603020202020204" pitchFamily="34" charset="0"/>
                </a:rPr>
                <a:t>Sub-t</a:t>
              </a:r>
              <a:r>
                <a:rPr lang="en-US" sz="2200" kern="1200" dirty="0">
                  <a:latin typeface="Trebuchet MS" panose="020B0603020202020204" pitchFamily="34" charset="0"/>
                </a:rPr>
                <a:t>hrust 2: Computational monitoring </a:t>
              </a:r>
            </a:p>
          </p:txBody>
        </p:sp>
        <p:sp>
          <p:nvSpPr>
            <p:cNvPr id="16" name="Freeform: Shape 15">
              <a:extLst>
                <a:ext uri="{FF2B5EF4-FFF2-40B4-BE49-F238E27FC236}">
                  <a16:creationId xmlns:a16="http://schemas.microsoft.com/office/drawing/2014/main" id="{0D1CCE4D-F494-4CEB-97C0-4F4F8164F7D2}"/>
                </a:ext>
              </a:extLst>
            </p:cNvPr>
            <p:cNvSpPr/>
            <p:nvPr/>
          </p:nvSpPr>
          <p:spPr>
            <a:xfrm>
              <a:off x="7001022" y="4161526"/>
              <a:ext cx="1926603" cy="941515"/>
            </a:xfrm>
            <a:custGeom>
              <a:avLst/>
              <a:gdLst>
                <a:gd name="connsiteX0" fmla="*/ 0 w 2384741"/>
                <a:gd name="connsiteY0" fmla="*/ 81188 h 811877"/>
                <a:gd name="connsiteX1" fmla="*/ 81188 w 2384741"/>
                <a:gd name="connsiteY1" fmla="*/ 0 h 811877"/>
                <a:gd name="connsiteX2" fmla="*/ 2303553 w 2384741"/>
                <a:gd name="connsiteY2" fmla="*/ 0 h 811877"/>
                <a:gd name="connsiteX3" fmla="*/ 2384741 w 2384741"/>
                <a:gd name="connsiteY3" fmla="*/ 81188 h 811877"/>
                <a:gd name="connsiteX4" fmla="*/ 2384741 w 2384741"/>
                <a:gd name="connsiteY4" fmla="*/ 730689 h 811877"/>
                <a:gd name="connsiteX5" fmla="*/ 2303553 w 2384741"/>
                <a:gd name="connsiteY5" fmla="*/ 811877 h 811877"/>
                <a:gd name="connsiteX6" fmla="*/ 81188 w 2384741"/>
                <a:gd name="connsiteY6" fmla="*/ 811877 h 811877"/>
                <a:gd name="connsiteX7" fmla="*/ 0 w 2384741"/>
                <a:gd name="connsiteY7" fmla="*/ 730689 h 811877"/>
                <a:gd name="connsiteX8" fmla="*/ 0 w 2384741"/>
                <a:gd name="connsiteY8" fmla="*/ 81188 h 81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4741" h="811877">
                  <a:moveTo>
                    <a:pt x="0" y="81188"/>
                  </a:moveTo>
                  <a:cubicBezTo>
                    <a:pt x="0" y="36349"/>
                    <a:pt x="36349" y="0"/>
                    <a:pt x="81188" y="0"/>
                  </a:cubicBezTo>
                  <a:lnTo>
                    <a:pt x="2303553" y="0"/>
                  </a:lnTo>
                  <a:cubicBezTo>
                    <a:pt x="2348392" y="0"/>
                    <a:pt x="2384741" y="36349"/>
                    <a:pt x="2384741" y="81188"/>
                  </a:cubicBezTo>
                  <a:lnTo>
                    <a:pt x="2384741" y="730689"/>
                  </a:lnTo>
                  <a:cubicBezTo>
                    <a:pt x="2384741" y="775528"/>
                    <a:pt x="2348392" y="811877"/>
                    <a:pt x="2303553" y="811877"/>
                  </a:cubicBezTo>
                  <a:lnTo>
                    <a:pt x="81188" y="811877"/>
                  </a:lnTo>
                  <a:cubicBezTo>
                    <a:pt x="36349" y="811877"/>
                    <a:pt x="0" y="775528"/>
                    <a:pt x="0" y="730689"/>
                  </a:cubicBezTo>
                  <a:lnTo>
                    <a:pt x="0" y="8118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5689" tIns="51719" rIns="65689" bIns="51719" numCol="1" spcCol="1270" anchor="ctr" anchorCtr="0">
              <a:noAutofit/>
            </a:bodyPr>
            <a:lstStyle/>
            <a:p>
              <a:pPr marL="0" lvl="0" indent="0" algn="ctr" defTabSz="977900">
                <a:lnSpc>
                  <a:spcPct val="90000"/>
                </a:lnSpc>
                <a:spcBef>
                  <a:spcPct val="0"/>
                </a:spcBef>
                <a:spcAft>
                  <a:spcPct val="35000"/>
                </a:spcAft>
                <a:buNone/>
              </a:pPr>
              <a:r>
                <a:rPr lang="en-US" sz="2200" dirty="0">
                  <a:latin typeface="Trebuchet MS" panose="020B0603020202020204" pitchFamily="34" charset="0"/>
                </a:rPr>
                <a:t>Sub-t</a:t>
              </a:r>
              <a:r>
                <a:rPr lang="en-US" sz="2200" kern="1200" dirty="0">
                  <a:latin typeface="Trebuchet MS" panose="020B0603020202020204" pitchFamily="34" charset="0"/>
                </a:rPr>
                <a:t>hrust 3: Anomaly detection</a:t>
              </a:r>
            </a:p>
          </p:txBody>
        </p:sp>
        <p:sp>
          <p:nvSpPr>
            <p:cNvPr id="11" name="Freeform: Shape 10">
              <a:extLst>
                <a:ext uri="{FF2B5EF4-FFF2-40B4-BE49-F238E27FC236}">
                  <a16:creationId xmlns:a16="http://schemas.microsoft.com/office/drawing/2014/main" id="{4AA93715-3EBA-4F35-8010-2567987625E7}"/>
                </a:ext>
              </a:extLst>
            </p:cNvPr>
            <p:cNvSpPr/>
            <p:nvPr/>
          </p:nvSpPr>
          <p:spPr>
            <a:xfrm>
              <a:off x="1384408" y="4567954"/>
              <a:ext cx="1845223" cy="1148487"/>
            </a:xfrm>
            <a:custGeom>
              <a:avLst/>
              <a:gdLst>
                <a:gd name="connsiteX0" fmla="*/ 0 w 1845223"/>
                <a:gd name="connsiteY0" fmla="*/ 114849 h 1148487"/>
                <a:gd name="connsiteX1" fmla="*/ 114849 w 1845223"/>
                <a:gd name="connsiteY1" fmla="*/ 0 h 1148487"/>
                <a:gd name="connsiteX2" fmla="*/ 1730374 w 1845223"/>
                <a:gd name="connsiteY2" fmla="*/ 0 h 1148487"/>
                <a:gd name="connsiteX3" fmla="*/ 1845223 w 1845223"/>
                <a:gd name="connsiteY3" fmla="*/ 114849 h 1148487"/>
                <a:gd name="connsiteX4" fmla="*/ 1845223 w 1845223"/>
                <a:gd name="connsiteY4" fmla="*/ 1033638 h 1148487"/>
                <a:gd name="connsiteX5" fmla="*/ 1730374 w 1845223"/>
                <a:gd name="connsiteY5" fmla="*/ 1148487 h 1148487"/>
                <a:gd name="connsiteX6" fmla="*/ 114849 w 1845223"/>
                <a:gd name="connsiteY6" fmla="*/ 1148487 h 1148487"/>
                <a:gd name="connsiteX7" fmla="*/ 0 w 1845223"/>
                <a:gd name="connsiteY7" fmla="*/ 1033638 h 1148487"/>
                <a:gd name="connsiteX8" fmla="*/ 0 w 1845223"/>
                <a:gd name="connsiteY8" fmla="*/ 114849 h 11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5223" h="1148487">
                  <a:moveTo>
                    <a:pt x="0" y="114849"/>
                  </a:moveTo>
                  <a:cubicBezTo>
                    <a:pt x="0" y="51420"/>
                    <a:pt x="51420" y="0"/>
                    <a:pt x="114849" y="0"/>
                  </a:cubicBezTo>
                  <a:lnTo>
                    <a:pt x="1730374" y="0"/>
                  </a:lnTo>
                  <a:cubicBezTo>
                    <a:pt x="1793803" y="0"/>
                    <a:pt x="1845223" y="51420"/>
                    <a:pt x="1845223" y="114849"/>
                  </a:cubicBezTo>
                  <a:lnTo>
                    <a:pt x="1845223" y="1033638"/>
                  </a:lnTo>
                  <a:cubicBezTo>
                    <a:pt x="1845223" y="1097067"/>
                    <a:pt x="1793803" y="1148487"/>
                    <a:pt x="1730374" y="1148487"/>
                  </a:cubicBezTo>
                  <a:lnTo>
                    <a:pt x="114849" y="1148487"/>
                  </a:lnTo>
                  <a:cubicBezTo>
                    <a:pt x="51420" y="1148487"/>
                    <a:pt x="0" y="1097067"/>
                    <a:pt x="0" y="1033638"/>
                  </a:cubicBezTo>
                  <a:lnTo>
                    <a:pt x="0" y="11484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5548" tIns="61578" rIns="75548" bIns="61578"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rebuchet MS" panose="020B0603020202020204" pitchFamily="34" charset="0"/>
                </a:rPr>
                <a:t>S</a:t>
              </a:r>
              <a:r>
                <a:rPr lang="en-US" sz="2200" dirty="0">
                  <a:latin typeface="Trebuchet MS" panose="020B0603020202020204" pitchFamily="34" charset="0"/>
                </a:rPr>
                <a:t>ub-t</a:t>
              </a:r>
              <a:r>
                <a:rPr lang="en-US" sz="2200" kern="1200" dirty="0">
                  <a:latin typeface="Trebuchet MS" panose="020B0603020202020204" pitchFamily="34" charset="0"/>
                </a:rPr>
                <a:t>hrust 1: Statistical methods</a:t>
              </a:r>
            </a:p>
          </p:txBody>
        </p:sp>
      </p:grpSp>
      <p:cxnSp>
        <p:nvCxnSpPr>
          <p:cNvPr id="32" name="Straight Connector 31">
            <a:extLst>
              <a:ext uri="{FF2B5EF4-FFF2-40B4-BE49-F238E27FC236}">
                <a16:creationId xmlns:a16="http://schemas.microsoft.com/office/drawing/2014/main" id="{5BFCF5F1-F9EB-43D2-90AF-BE5A86845E52}"/>
              </a:ext>
            </a:extLst>
          </p:cNvPr>
          <p:cNvCxnSpPr>
            <a:cxnSpLocks/>
          </p:cNvCxnSpPr>
          <p:nvPr/>
        </p:nvCxnSpPr>
        <p:spPr>
          <a:xfrm>
            <a:off x="1595544" y="6410385"/>
            <a:ext cx="59687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1D39120-BE88-447A-912F-A18B1D3930E2}"/>
              </a:ext>
            </a:extLst>
          </p:cNvPr>
          <p:cNvCxnSpPr>
            <a:cxnSpLocks/>
          </p:cNvCxnSpPr>
          <p:nvPr/>
        </p:nvCxnSpPr>
        <p:spPr>
          <a:xfrm>
            <a:off x="1487298" y="3541725"/>
            <a:ext cx="3031721" cy="70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E0FEC59-58CF-4AFD-A46C-67C63CE96E9E}"/>
              </a:ext>
            </a:extLst>
          </p:cNvPr>
          <p:cNvCxnSpPr>
            <a:cxnSpLocks/>
          </p:cNvCxnSpPr>
          <p:nvPr/>
        </p:nvCxnSpPr>
        <p:spPr>
          <a:xfrm flipV="1">
            <a:off x="5179028" y="3545070"/>
            <a:ext cx="244872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5CAF3FB-5736-4219-B562-96C174596E26}"/>
              </a:ext>
            </a:extLst>
          </p:cNvPr>
          <p:cNvCxnSpPr>
            <a:cxnSpLocks/>
          </p:cNvCxnSpPr>
          <p:nvPr/>
        </p:nvCxnSpPr>
        <p:spPr>
          <a:xfrm>
            <a:off x="1492162" y="3526465"/>
            <a:ext cx="0" cy="3396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F8993D8-B609-4A07-809E-5ADB8E139176}"/>
              </a:ext>
            </a:extLst>
          </p:cNvPr>
          <p:cNvCxnSpPr>
            <a:cxnSpLocks/>
          </p:cNvCxnSpPr>
          <p:nvPr/>
        </p:nvCxnSpPr>
        <p:spPr>
          <a:xfrm flipV="1">
            <a:off x="1603933" y="6117441"/>
            <a:ext cx="0" cy="2765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361E09D-D936-4A17-BD0F-04B2513900DB}"/>
              </a:ext>
            </a:extLst>
          </p:cNvPr>
          <p:cNvCxnSpPr>
            <a:cxnSpLocks/>
          </p:cNvCxnSpPr>
          <p:nvPr/>
        </p:nvCxnSpPr>
        <p:spPr>
          <a:xfrm flipH="1">
            <a:off x="5992157" y="4168330"/>
            <a:ext cx="8515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1D5115F-0DE3-42E7-AE8A-F8C08E4318AB}"/>
              </a:ext>
            </a:extLst>
          </p:cNvPr>
          <p:cNvCxnSpPr>
            <a:cxnSpLocks/>
          </p:cNvCxnSpPr>
          <p:nvPr/>
        </p:nvCxnSpPr>
        <p:spPr>
          <a:xfrm>
            <a:off x="7609643" y="3541725"/>
            <a:ext cx="0" cy="1050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1F5BEB-56BD-4BCC-949E-4CDBE328E8DB}"/>
              </a:ext>
            </a:extLst>
          </p:cNvPr>
          <p:cNvCxnSpPr>
            <a:cxnSpLocks/>
          </p:cNvCxnSpPr>
          <p:nvPr/>
        </p:nvCxnSpPr>
        <p:spPr>
          <a:xfrm>
            <a:off x="6823409" y="4168330"/>
            <a:ext cx="0" cy="423555"/>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95AE94F-90B2-4D72-8FDF-98AEE2E66E92}"/>
                  </a:ext>
                </a:extLst>
              </p:cNvPr>
              <p:cNvSpPr txBox="1"/>
              <p:nvPr/>
            </p:nvSpPr>
            <p:spPr>
              <a:xfrm>
                <a:off x="1781052" y="6044173"/>
                <a:ext cx="4777961" cy="369332"/>
              </a:xfrm>
              <a:prstGeom prst="rect">
                <a:avLst/>
              </a:prstGeom>
            </p:spPr>
            <p:txBody>
              <a:bodyPr vert="horz" wrap="square" lIns="91440" tIns="45720" rIns="91440" bIns="45720" rtlCol="0" anchor="ctr">
                <a:spAutoFit/>
              </a:bodyPr>
              <a:lstStyle/>
              <a:p>
                <a:pPr algn="ct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r>
                      <a:rPr lang="en-US" b="0" i="1" smtClean="0">
                        <a:solidFill>
                          <a:schemeClr val="accent6"/>
                        </a:solidFill>
                        <a:latin typeface="Cambria Math" panose="02040503050406030204" pitchFamily="18" charset="0"/>
                        <a:ea typeface="Cambria Math" panose="02040503050406030204" pitchFamily="18" charset="0"/>
                      </a:rPr>
                      <m:t> </m:t>
                    </m:r>
                  </m:oMath>
                </a14:m>
                <a:r>
                  <a:rPr lang="en-US" i="1" dirty="0">
                    <a:solidFill>
                      <a:schemeClr val="accent6"/>
                    </a:solidFill>
                    <a:latin typeface="Trebuchet MS" panose="020B0603020202020204" pitchFamily="34" charset="0"/>
                  </a:rPr>
                  <a:t>Component feature generation</a:t>
                </a:r>
                <a:endParaRPr lang="en-US" b="1" i="1" dirty="0">
                  <a:solidFill>
                    <a:schemeClr val="accent6"/>
                  </a:solidFill>
                  <a:latin typeface="Trebuchet MS" panose="020B0603020202020204" pitchFamily="34" charset="0"/>
                </a:endParaRPr>
              </a:p>
            </p:txBody>
          </p:sp>
        </mc:Choice>
        <mc:Fallback xmlns="">
          <p:sp>
            <p:nvSpPr>
              <p:cNvPr id="62" name="TextBox 61">
                <a:extLst>
                  <a:ext uri="{FF2B5EF4-FFF2-40B4-BE49-F238E27FC236}">
                    <a16:creationId xmlns:a16="http://schemas.microsoft.com/office/drawing/2014/main" id="{895AE94F-90B2-4D72-8FDF-98AEE2E66E92}"/>
                  </a:ext>
                </a:extLst>
              </p:cNvPr>
              <p:cNvSpPr txBox="1">
                <a:spLocks noRot="1" noChangeAspect="1" noMove="1" noResize="1" noEditPoints="1" noAdjustHandles="1" noChangeArrowheads="1" noChangeShapeType="1" noTextEdit="1"/>
              </p:cNvSpPr>
              <p:nvPr/>
            </p:nvSpPr>
            <p:spPr>
              <a:xfrm>
                <a:off x="1781052" y="6044173"/>
                <a:ext cx="4777961" cy="369332"/>
              </a:xfrm>
              <a:prstGeom prst="rect">
                <a:avLst/>
              </a:prstGeom>
              <a:blipFill>
                <a:blip r:embed="rId3"/>
                <a:stretch>
                  <a:fillRect t="-9836" b="-24590"/>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48525B96-4143-4556-9C6B-306B3E2A9023}"/>
              </a:ext>
            </a:extLst>
          </p:cNvPr>
          <p:cNvSpPr txBox="1"/>
          <p:nvPr/>
        </p:nvSpPr>
        <p:spPr>
          <a:xfrm>
            <a:off x="624949" y="3167856"/>
            <a:ext cx="4777961" cy="369332"/>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Data</a:t>
            </a:r>
            <a:endParaRPr lang="en-US" b="1" i="1" dirty="0">
              <a:solidFill>
                <a:schemeClr val="accent6"/>
              </a:solidFill>
              <a:latin typeface="Trebuchet MS" panose="020B0603020202020204" pitchFamily="34" charset="0"/>
            </a:endParaRPr>
          </a:p>
        </p:txBody>
      </p:sp>
      <p:sp>
        <p:nvSpPr>
          <p:cNvPr id="64" name="TextBox 63">
            <a:extLst>
              <a:ext uri="{FF2B5EF4-FFF2-40B4-BE49-F238E27FC236}">
                <a16:creationId xmlns:a16="http://schemas.microsoft.com/office/drawing/2014/main" id="{E337E4D2-B6DB-4A0E-8708-854168CB0240}"/>
              </a:ext>
            </a:extLst>
          </p:cNvPr>
          <p:cNvSpPr txBox="1"/>
          <p:nvPr/>
        </p:nvSpPr>
        <p:spPr>
          <a:xfrm>
            <a:off x="4065886" y="3170187"/>
            <a:ext cx="4777961" cy="369332"/>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Data</a:t>
            </a:r>
            <a:endParaRPr lang="en-US" b="1" i="1" dirty="0">
              <a:solidFill>
                <a:schemeClr val="accent6"/>
              </a:solidFill>
              <a:latin typeface="Trebuchet MS" panose="020B0603020202020204" pitchFamily="34" charset="0"/>
            </a:endParaRPr>
          </a:p>
        </p:txBody>
      </p:sp>
      <p:cxnSp>
        <p:nvCxnSpPr>
          <p:cNvPr id="41" name="Straight Arrow Connector 40">
            <a:extLst>
              <a:ext uri="{FF2B5EF4-FFF2-40B4-BE49-F238E27FC236}">
                <a16:creationId xmlns:a16="http://schemas.microsoft.com/office/drawing/2014/main" id="{147391AB-5B06-47E3-8174-8E2D172F0C86}"/>
              </a:ext>
            </a:extLst>
          </p:cNvPr>
          <p:cNvCxnSpPr>
            <a:cxnSpLocks/>
          </p:cNvCxnSpPr>
          <p:nvPr/>
        </p:nvCxnSpPr>
        <p:spPr>
          <a:xfrm flipH="1" flipV="1">
            <a:off x="7574090" y="5533225"/>
            <a:ext cx="7948" cy="8964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721E146-D444-4D82-839D-FB7626D7FC55}"/>
                  </a:ext>
                </a:extLst>
              </p:cNvPr>
              <p:cNvSpPr txBox="1"/>
              <p:nvPr/>
            </p:nvSpPr>
            <p:spPr>
              <a:xfrm>
                <a:off x="4014407" y="6393979"/>
                <a:ext cx="4777961" cy="369332"/>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Data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oMath>
                </a14:m>
                <a:endParaRPr lang="en-US" b="1" i="1" dirty="0">
                  <a:solidFill>
                    <a:schemeClr val="accent6"/>
                  </a:solidFill>
                  <a:latin typeface="Trebuchet MS" panose="020B0603020202020204" pitchFamily="34" charset="0"/>
                </a:endParaRPr>
              </a:p>
            </p:txBody>
          </p:sp>
        </mc:Choice>
        <mc:Fallback xmlns="">
          <p:sp>
            <p:nvSpPr>
              <p:cNvPr id="47" name="TextBox 46">
                <a:extLst>
                  <a:ext uri="{FF2B5EF4-FFF2-40B4-BE49-F238E27FC236}">
                    <a16:creationId xmlns:a16="http://schemas.microsoft.com/office/drawing/2014/main" id="{A721E146-D444-4D82-839D-FB7626D7FC55}"/>
                  </a:ext>
                </a:extLst>
              </p:cNvPr>
              <p:cNvSpPr txBox="1">
                <a:spLocks noRot="1" noChangeAspect="1" noMove="1" noResize="1" noEditPoints="1" noAdjustHandles="1" noChangeArrowheads="1" noChangeShapeType="1" noTextEdit="1"/>
              </p:cNvSpPr>
              <p:nvPr/>
            </p:nvSpPr>
            <p:spPr>
              <a:xfrm>
                <a:off x="4014407" y="6393979"/>
                <a:ext cx="4777961" cy="369332"/>
              </a:xfrm>
              <a:prstGeom prst="rect">
                <a:avLst/>
              </a:prstGeom>
              <a:blipFill>
                <a:blip r:embed="rId4"/>
                <a:stretch>
                  <a:fillRect t="-10000" b="-25000"/>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CF17FCF1-D3D8-4360-A6DD-6630712A2F7B}"/>
              </a:ext>
            </a:extLst>
          </p:cNvPr>
          <p:cNvCxnSpPr>
            <a:cxnSpLocks/>
          </p:cNvCxnSpPr>
          <p:nvPr/>
        </p:nvCxnSpPr>
        <p:spPr>
          <a:xfrm>
            <a:off x="913262" y="2947645"/>
            <a:ext cx="0" cy="9408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62DEE45-0EE5-4001-86F2-7BADA91CCFE3}"/>
              </a:ext>
            </a:extLst>
          </p:cNvPr>
          <p:cNvCxnSpPr>
            <a:cxnSpLocks/>
          </p:cNvCxnSpPr>
          <p:nvPr/>
        </p:nvCxnSpPr>
        <p:spPr>
          <a:xfrm>
            <a:off x="2517893" y="2711516"/>
            <a:ext cx="5475851" cy="458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4D1B5D02-B625-44C3-AC96-AC18755E7F32}"/>
              </a:ext>
            </a:extLst>
          </p:cNvPr>
          <p:cNvSpPr/>
          <p:nvPr/>
        </p:nvSpPr>
        <p:spPr>
          <a:xfrm>
            <a:off x="163080" y="2432056"/>
            <a:ext cx="2384741" cy="586513"/>
          </a:xfrm>
          <a:custGeom>
            <a:avLst/>
            <a:gdLst>
              <a:gd name="connsiteX0" fmla="*/ 0 w 2384741"/>
              <a:gd name="connsiteY0" fmla="*/ 81188 h 811877"/>
              <a:gd name="connsiteX1" fmla="*/ 81188 w 2384741"/>
              <a:gd name="connsiteY1" fmla="*/ 0 h 811877"/>
              <a:gd name="connsiteX2" fmla="*/ 2303553 w 2384741"/>
              <a:gd name="connsiteY2" fmla="*/ 0 h 811877"/>
              <a:gd name="connsiteX3" fmla="*/ 2384741 w 2384741"/>
              <a:gd name="connsiteY3" fmla="*/ 81188 h 811877"/>
              <a:gd name="connsiteX4" fmla="*/ 2384741 w 2384741"/>
              <a:gd name="connsiteY4" fmla="*/ 730689 h 811877"/>
              <a:gd name="connsiteX5" fmla="*/ 2303553 w 2384741"/>
              <a:gd name="connsiteY5" fmla="*/ 811877 h 811877"/>
              <a:gd name="connsiteX6" fmla="*/ 81188 w 2384741"/>
              <a:gd name="connsiteY6" fmla="*/ 811877 h 811877"/>
              <a:gd name="connsiteX7" fmla="*/ 0 w 2384741"/>
              <a:gd name="connsiteY7" fmla="*/ 730689 h 811877"/>
              <a:gd name="connsiteX8" fmla="*/ 0 w 2384741"/>
              <a:gd name="connsiteY8" fmla="*/ 81188 h 81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4741" h="811877">
                <a:moveTo>
                  <a:pt x="0" y="81188"/>
                </a:moveTo>
                <a:cubicBezTo>
                  <a:pt x="0" y="36349"/>
                  <a:pt x="36349" y="0"/>
                  <a:pt x="81188" y="0"/>
                </a:cubicBezTo>
                <a:lnTo>
                  <a:pt x="2303553" y="0"/>
                </a:lnTo>
                <a:cubicBezTo>
                  <a:pt x="2348392" y="0"/>
                  <a:pt x="2384741" y="36349"/>
                  <a:pt x="2384741" y="81188"/>
                </a:cubicBezTo>
                <a:lnTo>
                  <a:pt x="2384741" y="730689"/>
                </a:lnTo>
                <a:cubicBezTo>
                  <a:pt x="2384741" y="775528"/>
                  <a:pt x="2348392" y="811877"/>
                  <a:pt x="2303553" y="811877"/>
                </a:cubicBezTo>
                <a:lnTo>
                  <a:pt x="81188" y="811877"/>
                </a:lnTo>
                <a:cubicBezTo>
                  <a:pt x="36349" y="811877"/>
                  <a:pt x="0" y="775528"/>
                  <a:pt x="0" y="730689"/>
                </a:cubicBezTo>
                <a:lnTo>
                  <a:pt x="0" y="8118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5689" tIns="51719" rIns="65689" bIns="51719" numCol="1" spcCol="1270" anchor="ctr" anchorCtr="0">
            <a:noAutofit/>
          </a:bodyPr>
          <a:lstStyle/>
          <a:p>
            <a:pPr marL="0" lvl="0" indent="0" algn="ctr" defTabSz="977900">
              <a:lnSpc>
                <a:spcPct val="90000"/>
              </a:lnSpc>
              <a:spcBef>
                <a:spcPct val="0"/>
              </a:spcBef>
              <a:spcAft>
                <a:spcPct val="35000"/>
              </a:spcAft>
              <a:buNone/>
            </a:pPr>
            <a:r>
              <a:rPr lang="en-US" sz="2200" dirty="0">
                <a:latin typeface="Trebuchet MS" panose="020B0603020202020204" pitchFamily="34" charset="0"/>
              </a:rPr>
              <a:t>E3SM Simulations</a:t>
            </a:r>
            <a:endParaRPr lang="en-US" sz="2200" kern="1200" dirty="0">
              <a:latin typeface="Trebuchet MS" panose="020B0603020202020204" pitchFamily="34" charset="0"/>
            </a:endParaRPr>
          </a:p>
        </p:txBody>
      </p:sp>
      <p:cxnSp>
        <p:nvCxnSpPr>
          <p:cNvPr id="54" name="Straight Arrow Connector 53">
            <a:extLst>
              <a:ext uri="{FF2B5EF4-FFF2-40B4-BE49-F238E27FC236}">
                <a16:creationId xmlns:a16="http://schemas.microsoft.com/office/drawing/2014/main" id="{3F81BA2B-B17D-4B35-B14A-0C2CFEB8EDBF}"/>
              </a:ext>
            </a:extLst>
          </p:cNvPr>
          <p:cNvCxnSpPr>
            <a:cxnSpLocks/>
          </p:cNvCxnSpPr>
          <p:nvPr/>
        </p:nvCxnSpPr>
        <p:spPr>
          <a:xfrm>
            <a:off x="7976810" y="2757379"/>
            <a:ext cx="0" cy="1834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4CA5864-FEFA-48F4-9B8C-FF9A8363E26B}"/>
              </a:ext>
            </a:extLst>
          </p:cNvPr>
          <p:cNvSpPr txBox="1"/>
          <p:nvPr/>
        </p:nvSpPr>
        <p:spPr>
          <a:xfrm>
            <a:off x="2318282" y="2366262"/>
            <a:ext cx="4777961" cy="369332"/>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Data</a:t>
            </a:r>
            <a:endParaRPr lang="en-US" b="1" i="1" dirty="0">
              <a:solidFill>
                <a:schemeClr val="accent6"/>
              </a:solidFill>
              <a:latin typeface="Trebuchet MS" panose="020B0603020202020204" pitchFamily="34" charset="0"/>
            </a:endParaRPr>
          </a:p>
        </p:txBody>
      </p:sp>
      <p:sp>
        <p:nvSpPr>
          <p:cNvPr id="66" name="TextBox 65">
            <a:extLst>
              <a:ext uri="{FF2B5EF4-FFF2-40B4-BE49-F238E27FC236}">
                <a16:creationId xmlns:a16="http://schemas.microsoft.com/office/drawing/2014/main" id="{F1EF08C1-9B64-40EB-AA92-F489A1123CBF}"/>
              </a:ext>
            </a:extLst>
          </p:cNvPr>
          <p:cNvSpPr txBox="1"/>
          <p:nvPr/>
        </p:nvSpPr>
        <p:spPr>
          <a:xfrm>
            <a:off x="-1823771" y="3184850"/>
            <a:ext cx="4777961" cy="369332"/>
          </a:xfrm>
          <a:prstGeom prst="rect">
            <a:avLst/>
          </a:prstGeom>
        </p:spPr>
        <p:txBody>
          <a:bodyPr vert="horz" wrap="square" lIns="91440" tIns="45720" rIns="91440" bIns="45720" rtlCol="0" anchor="ctr">
            <a:spAutoFit/>
          </a:bodyPr>
          <a:lstStyle/>
          <a:p>
            <a:pPr algn="ctr"/>
            <a:r>
              <a:rPr lang="en-US" i="1" dirty="0">
                <a:solidFill>
                  <a:schemeClr val="accent6"/>
                </a:solidFill>
                <a:latin typeface="Trebuchet MS" panose="020B0603020202020204" pitchFamily="34" charset="0"/>
              </a:rPr>
              <a:t>Data</a:t>
            </a:r>
            <a:endParaRPr lang="en-US" b="1" i="1" dirty="0">
              <a:solidFill>
                <a:schemeClr val="accent6"/>
              </a:solidFill>
              <a:latin typeface="Trebuchet MS" panose="020B0603020202020204" pitchFamily="34" charset="0"/>
            </a:endParaRPr>
          </a:p>
        </p:txBody>
      </p:sp>
      <p:sp>
        <p:nvSpPr>
          <p:cNvPr id="36" name="TextBox 35">
            <a:extLst>
              <a:ext uri="{FF2B5EF4-FFF2-40B4-BE49-F238E27FC236}">
                <a16:creationId xmlns:a16="http://schemas.microsoft.com/office/drawing/2014/main" id="{848067F8-38F8-4E89-A237-660E4A7C611C}"/>
              </a:ext>
            </a:extLst>
          </p:cNvPr>
          <p:cNvSpPr txBox="1"/>
          <p:nvPr/>
        </p:nvSpPr>
        <p:spPr>
          <a:xfrm>
            <a:off x="8588829" y="5034325"/>
            <a:ext cx="914400" cy="914400"/>
          </a:xfrm>
          <a:prstGeom prst="rect">
            <a:avLst/>
          </a:prstGeom>
        </p:spPr>
        <p:txBody>
          <a:bodyPr vert="horz" wrap="none" lIns="91440" tIns="45720" rIns="91440" bIns="45720" rtlCol="0">
            <a:noAutofit/>
          </a:bodyPr>
          <a:lstStyle/>
          <a:p>
            <a:pPr algn="l"/>
            <a:endParaRPr lang="en-US" dirty="0"/>
          </a:p>
        </p:txBody>
      </p:sp>
      <p:sp>
        <p:nvSpPr>
          <p:cNvPr id="42" name="TextBox 41">
            <a:extLst>
              <a:ext uri="{FF2B5EF4-FFF2-40B4-BE49-F238E27FC236}">
                <a16:creationId xmlns:a16="http://schemas.microsoft.com/office/drawing/2014/main" id="{AB4C0D0C-AF19-445E-9B7B-381CBE5749B0}"/>
              </a:ext>
            </a:extLst>
          </p:cNvPr>
          <p:cNvSpPr txBox="1"/>
          <p:nvPr/>
        </p:nvSpPr>
        <p:spPr>
          <a:xfrm>
            <a:off x="8252647" y="2571190"/>
            <a:ext cx="3956928" cy="3657649"/>
          </a:xfrm>
          <a:prstGeom prst="rect">
            <a:avLst/>
          </a:prstGeom>
        </p:spPr>
        <p:txBody>
          <a:bodyPr vert="horz" wrap="square" lIns="91440" tIns="45720" rIns="91440" bIns="45720" rtlCol="0">
            <a:noAutofit/>
          </a:bodyPr>
          <a:lstStyle/>
          <a:p>
            <a:pPr marL="285750" indent="-285750">
              <a:buFont typeface="Arial" panose="020B0604020202020204" pitchFamily="34" charset="0"/>
              <a:buChar char="•"/>
            </a:pPr>
            <a:r>
              <a:rPr lang="en-US" sz="2100" dirty="0">
                <a:solidFill>
                  <a:schemeClr val="accent6"/>
                </a:solidFill>
                <a:latin typeface="Trebuchet MS" panose="020B0603020202020204" pitchFamily="34" charset="0"/>
              </a:rPr>
              <a:t>Simulated pathways thrust will generate </a:t>
            </a:r>
            <a:r>
              <a:rPr lang="en-US" sz="2100" b="1" dirty="0">
                <a:solidFill>
                  <a:schemeClr val="accent6"/>
                </a:solidFill>
                <a:latin typeface="Trebuchet MS" panose="020B0603020202020204" pitchFamily="34" charset="0"/>
              </a:rPr>
              <a:t>simulation data </a:t>
            </a:r>
            <a:r>
              <a:rPr lang="en-US" sz="2100" dirty="0">
                <a:solidFill>
                  <a:schemeClr val="accent6"/>
                </a:solidFill>
                <a:latin typeface="Trebuchet MS" panose="020B0603020202020204" pitchFamily="34" charset="0"/>
              </a:rPr>
              <a:t>for CLDERA.</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100" dirty="0">
                <a:solidFill>
                  <a:schemeClr val="accent6"/>
                </a:solidFill>
                <a:latin typeface="Trebuchet MS" panose="020B0603020202020204" pitchFamily="34" charset="0"/>
              </a:rPr>
              <a:t>Methods developed in one sub-thrust will </a:t>
            </a:r>
            <a:r>
              <a:rPr lang="en-US" sz="2100" b="1" dirty="0">
                <a:solidFill>
                  <a:schemeClr val="accent6"/>
                </a:solidFill>
                <a:latin typeface="Trebuchet MS" panose="020B0603020202020204" pitchFamily="34" charset="0"/>
              </a:rPr>
              <a:t>feed into </a:t>
            </a:r>
            <a:r>
              <a:rPr lang="en-US" sz="2100" dirty="0">
                <a:solidFill>
                  <a:schemeClr val="accent6"/>
                </a:solidFill>
                <a:latin typeface="Trebuchet MS" panose="020B0603020202020204" pitchFamily="34" charset="0"/>
              </a:rPr>
              <a:t>the others.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100" dirty="0">
                <a:solidFill>
                  <a:schemeClr val="accent6"/>
                </a:solidFill>
                <a:latin typeface="Trebuchet MS" panose="020B0603020202020204" pitchFamily="34" charset="0"/>
              </a:rPr>
              <a:t>Multiple sub-thrusts </a:t>
            </a:r>
            <a:r>
              <a:rPr lang="en-US" sz="2100" b="1" dirty="0">
                <a:solidFill>
                  <a:schemeClr val="accent6"/>
                </a:solidFill>
                <a:latin typeface="Trebuchet MS" panose="020B0603020202020204" pitchFamily="34" charset="0"/>
              </a:rPr>
              <a:t>minimize risk.</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100" dirty="0">
                <a:solidFill>
                  <a:schemeClr val="accent6"/>
                </a:solidFill>
                <a:latin typeface="Trebuchet MS" panose="020B0603020202020204" pitchFamily="34" charset="0"/>
              </a:rPr>
              <a:t>Identifying same pathway with different methods will provide </a:t>
            </a:r>
            <a:r>
              <a:rPr lang="en-US" sz="2100" b="1" dirty="0">
                <a:solidFill>
                  <a:schemeClr val="accent6"/>
                </a:solidFill>
                <a:latin typeface="Trebuchet MS" panose="020B0603020202020204" pitchFamily="34" charset="0"/>
              </a:rPr>
              <a:t>confidence</a:t>
            </a:r>
            <a:r>
              <a:rPr lang="en-US" sz="2100" dirty="0">
                <a:solidFill>
                  <a:schemeClr val="accent6"/>
                </a:solidFill>
                <a:latin typeface="Trebuchet MS" panose="020B0603020202020204" pitchFamily="34" charset="0"/>
              </a:rPr>
              <a:t>.</a:t>
            </a:r>
          </a:p>
          <a:p>
            <a:pPr marL="285750" indent="-285750">
              <a:buFont typeface="Arial" panose="020B0604020202020204" pitchFamily="34" charset="0"/>
              <a:buChar char="•"/>
            </a:pPr>
            <a:endParaRPr lang="en-US" b="1" dirty="0">
              <a:solidFill>
                <a:schemeClr val="accent6"/>
              </a:solidFill>
              <a:latin typeface="Trebuchet MS" panose="020B0603020202020204" pitchFamily="34" charset="0"/>
            </a:endParaRPr>
          </a:p>
          <a:p>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endParaRPr>
          </a:p>
        </p:txBody>
      </p:sp>
      <p:sp>
        <p:nvSpPr>
          <p:cNvPr id="44" name="Title 1">
            <a:extLst>
              <a:ext uri="{FF2B5EF4-FFF2-40B4-BE49-F238E27FC236}">
                <a16:creationId xmlns:a16="http://schemas.microsoft.com/office/drawing/2014/main" id="{7A8BB2EA-C14F-455C-B8AB-E7EABE5487CC}"/>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Sub-thrusts</a:t>
            </a:r>
          </a:p>
        </p:txBody>
      </p:sp>
      <p:sp>
        <p:nvSpPr>
          <p:cNvPr id="4" name="Slide Number Placeholder 3">
            <a:extLst>
              <a:ext uri="{FF2B5EF4-FFF2-40B4-BE49-F238E27FC236}">
                <a16:creationId xmlns:a16="http://schemas.microsoft.com/office/drawing/2014/main" id="{F154B343-B892-4F0D-A4E5-C0B4A12928ED}"/>
              </a:ext>
            </a:extLst>
          </p:cNvPr>
          <p:cNvSpPr>
            <a:spLocks noGrp="1"/>
          </p:cNvSpPr>
          <p:nvPr>
            <p:ph type="sldNum" sz="quarter" idx="12"/>
          </p:nvPr>
        </p:nvSpPr>
        <p:spPr/>
        <p:txBody>
          <a:bodyPr/>
          <a:lstStyle/>
          <a:p>
            <a:fld id="{EAB3140A-3BA5-4F18-93B2-5ABE18D4C56F}" type="slidenum">
              <a:rPr lang="en-US" smtClean="0"/>
              <a:t>27</a:t>
            </a:fld>
            <a:endParaRPr lang="en-US"/>
          </a:p>
        </p:txBody>
      </p:sp>
    </p:spTree>
    <p:extLst>
      <p:ext uri="{BB962C8B-B14F-4D97-AF65-F5344CB8AC3E}">
        <p14:creationId xmlns:p14="http://schemas.microsoft.com/office/powerpoint/2010/main" val="36699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EC7207B-5F81-4C2D-8CA6-976594C5082F}"/>
              </a:ext>
            </a:extLst>
          </p:cNvPr>
          <p:cNvSpPr txBox="1"/>
          <p:nvPr/>
        </p:nvSpPr>
        <p:spPr>
          <a:xfrm>
            <a:off x="0" y="1213495"/>
            <a:ext cx="11812327" cy="461665"/>
          </a:xfrm>
          <a:prstGeom prst="rect">
            <a:avLst/>
          </a:prstGeom>
        </p:spPr>
        <p:txBody>
          <a:bodyPr vert="horz" wrap="square" lIns="91440" tIns="45720" rIns="91440" bIns="45720" rtlCol="0" anchor="ctr">
            <a:spAutoFit/>
          </a:bodyPr>
          <a:lstStyle/>
          <a:p>
            <a:pPr marL="457200" indent="-457200">
              <a:buFontTx/>
              <a:buAutoNum type="alphaLcParenBoth"/>
            </a:pPr>
            <a:r>
              <a:rPr lang="en-US" sz="2200" b="1" dirty="0">
                <a:solidFill>
                  <a:srgbClr val="0070C0"/>
                </a:solidFill>
                <a:latin typeface="Trebuchet MS" panose="020B0603020202020204" pitchFamily="34" charset="0"/>
              </a:rPr>
              <a:t>Random forest regression (RFR):</a:t>
            </a:r>
            <a:endParaRPr lang="en-US" sz="2200" dirty="0">
              <a:solidFill>
                <a:srgbClr val="0070C0"/>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dirty="0">
              <a:latin typeface="Trebuchet MS" panose="020B0603020202020204" pitchFamily="34" charset="0"/>
            </a:endParaRPr>
          </a:p>
        </p:txBody>
      </p:sp>
      <p:sp>
        <p:nvSpPr>
          <p:cNvPr id="42" name="Rectangle 41">
            <a:extLst>
              <a:ext uri="{FF2B5EF4-FFF2-40B4-BE49-F238E27FC236}">
                <a16:creationId xmlns:a16="http://schemas.microsoft.com/office/drawing/2014/main" id="{C13CEBDD-BEA8-47D4-B3C4-7BB43D69BB3C}"/>
              </a:ext>
            </a:extLst>
          </p:cNvPr>
          <p:cNvSpPr/>
          <p:nvPr/>
        </p:nvSpPr>
        <p:spPr>
          <a:xfrm>
            <a:off x="22963" y="1547895"/>
            <a:ext cx="11918821" cy="1354217"/>
          </a:xfrm>
          <a:prstGeom prst="rect">
            <a:avLst/>
          </a:prstGeom>
        </p:spPr>
        <p:txBody>
          <a:bodyPr wrap="square">
            <a:spAutoFit/>
          </a:bodyPr>
          <a:lstStyle/>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endParaRPr lang="en-US" sz="2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Goal: </a:t>
            </a:r>
            <a:r>
              <a:rPr lang="en-US" sz="2200" dirty="0">
                <a:solidFill>
                  <a:schemeClr val="accent6"/>
                </a:solidFill>
                <a:latin typeface="Trebuchet MS" panose="020B0603020202020204" pitchFamily="34" charset="0"/>
              </a:rPr>
              <a:t>use feature </a:t>
            </a:r>
            <a:r>
              <a:rPr lang="en-US" sz="2200" dirty="0" err="1">
                <a:solidFill>
                  <a:schemeClr val="accent6"/>
                </a:solidFill>
                <a:latin typeface="Trebuchet MS" panose="020B0603020202020204" pitchFamily="34" charset="0"/>
              </a:rPr>
              <a:t>importances</a:t>
            </a:r>
            <a:r>
              <a:rPr lang="en-US" sz="2200" dirty="0">
                <a:solidFill>
                  <a:schemeClr val="accent6"/>
                </a:solidFill>
                <a:latin typeface="Trebuchet MS" panose="020B0603020202020204" pitchFamily="34" charset="0"/>
              </a:rPr>
              <a:t> from Random Forests (RFs) to </a:t>
            </a:r>
            <a:r>
              <a:rPr lang="en-US" sz="2200" b="1" dirty="0">
                <a:solidFill>
                  <a:schemeClr val="accent6"/>
                </a:solidFill>
                <a:latin typeface="Trebuchet MS" panose="020B0603020202020204" pitchFamily="34" charset="0"/>
              </a:rPr>
              <a:t>identify weighted pathways </a:t>
            </a:r>
            <a:r>
              <a:rPr lang="en-US" sz="2200" dirty="0">
                <a:solidFill>
                  <a:schemeClr val="accent6"/>
                </a:solidFill>
                <a:latin typeface="Trebuchet MS" panose="020B0603020202020204" pitchFamily="34" charset="0"/>
              </a:rPr>
              <a:t>from one variable to another</a:t>
            </a:r>
          </a:p>
          <a:p>
            <a:endParaRPr lang="en-US" sz="400" dirty="0">
              <a:latin typeface="Trebuchet MS" panose="020B0603020202020204" pitchFamily="34" charset="0"/>
            </a:endParaRPr>
          </a:p>
          <a:p>
            <a:endParaRPr lang="en-US" sz="400" dirty="0">
              <a:latin typeface="Trebuchet MS" panose="020B0603020202020204" pitchFamily="34" charset="0"/>
            </a:endParaRPr>
          </a:p>
          <a:p>
            <a:pPr marL="342900" indent="-342900">
              <a:buFont typeface="Arial" panose="020B0604020202020204" pitchFamily="34" charset="0"/>
              <a:buChar char="•"/>
            </a:pPr>
            <a:endParaRPr lang="en-US" sz="2200" dirty="0">
              <a:latin typeface="Trebuchet MS" panose="020B0603020202020204" pitchFamily="34" charset="0"/>
            </a:endParaRPr>
          </a:p>
          <a:p>
            <a:pPr marL="342900" indent="-342900">
              <a:buFont typeface="Arial" panose="020B0604020202020204" pitchFamily="34" charset="0"/>
              <a:buChar char="•"/>
            </a:pPr>
            <a:endParaRPr lang="en-US" sz="200" dirty="0">
              <a:latin typeface="Trebuchet MS" panose="020B0603020202020204" pitchFamily="34" charset="0"/>
            </a:endParaRPr>
          </a:p>
          <a:p>
            <a:pPr marL="342900" indent="-342900">
              <a:buFont typeface="Arial" panose="020B0604020202020204" pitchFamily="34" charset="0"/>
              <a:buChar char="•"/>
            </a:pPr>
            <a:endParaRPr lang="en-US" sz="200" dirty="0">
              <a:latin typeface="Trebuchet MS" panose="020B0603020202020204" pitchFamily="34" charset="0"/>
            </a:endParaRPr>
          </a:p>
        </p:txBody>
      </p:sp>
      <p:grpSp>
        <p:nvGrpSpPr>
          <p:cNvPr id="34" name="Group 33">
            <a:extLst>
              <a:ext uri="{FF2B5EF4-FFF2-40B4-BE49-F238E27FC236}">
                <a16:creationId xmlns:a16="http://schemas.microsoft.com/office/drawing/2014/main" id="{B3092E53-8774-450A-8AF2-BF155679A14E}"/>
              </a:ext>
            </a:extLst>
          </p:cNvPr>
          <p:cNvGrpSpPr/>
          <p:nvPr/>
        </p:nvGrpSpPr>
        <p:grpSpPr>
          <a:xfrm>
            <a:off x="3191406" y="2987420"/>
            <a:ext cx="3038564" cy="1285587"/>
            <a:chOff x="781499" y="2866472"/>
            <a:chExt cx="3038564" cy="1285587"/>
          </a:xfrm>
        </p:grpSpPr>
        <p:grpSp>
          <p:nvGrpSpPr>
            <p:cNvPr id="35" name="Group 34">
              <a:extLst>
                <a:ext uri="{FF2B5EF4-FFF2-40B4-BE49-F238E27FC236}">
                  <a16:creationId xmlns:a16="http://schemas.microsoft.com/office/drawing/2014/main" id="{7858D146-5371-4D30-AC60-3766491C3E6A}"/>
                </a:ext>
              </a:extLst>
            </p:cNvPr>
            <p:cNvGrpSpPr/>
            <p:nvPr/>
          </p:nvGrpSpPr>
          <p:grpSpPr>
            <a:xfrm>
              <a:off x="1566996" y="2904877"/>
              <a:ext cx="1292773" cy="1247182"/>
              <a:chOff x="1558535" y="2976133"/>
              <a:chExt cx="1292773" cy="1247182"/>
            </a:xfrm>
          </p:grpSpPr>
          <p:sp>
            <p:nvSpPr>
              <p:cNvPr id="40" name="Rectangle 39">
                <a:extLst>
                  <a:ext uri="{FF2B5EF4-FFF2-40B4-BE49-F238E27FC236}">
                    <a16:creationId xmlns:a16="http://schemas.microsoft.com/office/drawing/2014/main" id="{115F285D-573A-4FC1-9EB1-309119B1FE25}"/>
                  </a:ext>
                </a:extLst>
              </p:cNvPr>
              <p:cNvSpPr/>
              <p:nvPr/>
            </p:nvSpPr>
            <p:spPr>
              <a:xfrm>
                <a:off x="1558535" y="2976133"/>
                <a:ext cx="1292773" cy="1247182"/>
              </a:xfrm>
              <a:prstGeom prst="rect">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3475D8A-63FE-4D7F-8130-956C2C55331F}"/>
                  </a:ext>
                </a:extLst>
              </p:cNvPr>
              <p:cNvSpPr/>
              <p:nvPr/>
            </p:nvSpPr>
            <p:spPr>
              <a:xfrm>
                <a:off x="2168135" y="3083914"/>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DD4C769-6F0C-4A2E-AE22-F63128AB5B25}"/>
                  </a:ext>
                </a:extLst>
              </p:cNvPr>
              <p:cNvSpPr/>
              <p:nvPr/>
            </p:nvSpPr>
            <p:spPr>
              <a:xfrm>
                <a:off x="1905376" y="3506955"/>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1BABC9A-D81A-4536-BADF-0F063F4C7F3E}"/>
                  </a:ext>
                </a:extLst>
              </p:cNvPr>
              <p:cNvSpPr/>
              <p:nvPr/>
            </p:nvSpPr>
            <p:spPr>
              <a:xfrm>
                <a:off x="2437258" y="3506955"/>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DC4C408-5610-4D73-A4D6-A5D8ABC8370A}"/>
                  </a:ext>
                </a:extLst>
              </p:cNvPr>
              <p:cNvSpPr/>
              <p:nvPr/>
            </p:nvSpPr>
            <p:spPr>
              <a:xfrm>
                <a:off x="1663638" y="3879847"/>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778A7BB-A0DB-4133-9EC6-5BFCB5A2AB7E}"/>
                  </a:ext>
                </a:extLst>
              </p:cNvPr>
              <p:cNvSpPr/>
              <p:nvPr/>
            </p:nvSpPr>
            <p:spPr>
              <a:xfrm>
                <a:off x="2150653" y="3858826"/>
                <a:ext cx="259934" cy="26704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65AA23A8-4E78-4984-AA0D-1EEE10803023}"/>
                  </a:ext>
                </a:extLst>
              </p:cNvPr>
              <p:cNvCxnSpPr>
                <a:cxnSpLocks/>
                <a:stCxn id="41" idx="3"/>
                <a:endCxn id="43" idx="0"/>
              </p:cNvCxnSpPr>
              <p:nvPr/>
            </p:nvCxnSpPr>
            <p:spPr>
              <a:xfrm flipH="1">
                <a:off x="2035343" y="3311849"/>
                <a:ext cx="170858" cy="195106"/>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789C1B2-6942-4A05-8945-1A6FF974123B}"/>
                  </a:ext>
                </a:extLst>
              </p:cNvPr>
              <p:cNvCxnSpPr>
                <a:cxnSpLocks/>
                <a:stCxn id="41" idx="5"/>
                <a:endCxn id="44" idx="0"/>
              </p:cNvCxnSpPr>
              <p:nvPr/>
            </p:nvCxnSpPr>
            <p:spPr>
              <a:xfrm>
                <a:off x="2390003" y="3311849"/>
                <a:ext cx="177222" cy="195106"/>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3CB8966B-E1F9-4CD2-ADB9-7F0BCD1E0008}"/>
                  </a:ext>
                </a:extLst>
              </p:cNvPr>
              <p:cNvCxnSpPr>
                <a:cxnSpLocks/>
                <a:stCxn id="43" idx="3"/>
                <a:endCxn id="45" idx="0"/>
              </p:cNvCxnSpPr>
              <p:nvPr/>
            </p:nvCxnSpPr>
            <p:spPr>
              <a:xfrm flipH="1">
                <a:off x="1793605" y="3734890"/>
                <a:ext cx="149837" cy="144957"/>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1B6E12A5-3586-46AC-B225-7D87636F0D8F}"/>
                  </a:ext>
                </a:extLst>
              </p:cNvPr>
              <p:cNvCxnSpPr>
                <a:cxnSpLocks/>
                <a:stCxn id="46" idx="1"/>
                <a:endCxn id="43" idx="5"/>
              </p:cNvCxnSpPr>
              <p:nvPr/>
            </p:nvCxnSpPr>
            <p:spPr>
              <a:xfrm flipH="1" flipV="1">
                <a:off x="2127244" y="3734890"/>
                <a:ext cx="61475" cy="163043"/>
              </a:xfrm>
              <a:prstGeom prst="line">
                <a:avLst/>
              </a:prstGeom>
              <a:ln w="28575"/>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E05631E-553F-4933-AB52-7660E63F0B37}"/>
                    </a:ext>
                  </a:extLst>
                </p:cNvPr>
                <p:cNvSpPr txBox="1"/>
                <p:nvPr/>
              </p:nvSpPr>
              <p:spPr>
                <a:xfrm>
                  <a:off x="781499" y="2918646"/>
                  <a:ext cx="855206" cy="1200329"/>
                </a:xfrm>
                <a:prstGeom prst="rect">
                  <a:avLst/>
                </a:prstGeom>
                <a:noFill/>
              </p:spPr>
              <p:txBody>
                <a:bodyPr wrap="square" rtlCol="0">
                  <a:spAutoFit/>
                </a:bodyPr>
                <a:lstStyle/>
                <a:p>
                  <a:r>
                    <a:rPr lang="en-US" dirty="0">
                      <a:latin typeface="Trebuchet MS" panose="020B0603020202020204" pitchFamily="34" charset="0"/>
                    </a:rPr>
                    <a:t>F</a:t>
                  </a:r>
                  <a:r>
                    <a:rPr lang="en-US" baseline="-25000" dirty="0">
                      <a:latin typeface="Trebuchet MS" panose="020B0603020202020204" pitchFamily="34" charset="0"/>
                    </a:rPr>
                    <a:t>1,1</a:t>
                  </a:r>
                </a:p>
                <a:p>
                  <a:r>
                    <a:rPr lang="en-US" dirty="0">
                      <a:latin typeface="Trebuchet MS" panose="020B0603020202020204" pitchFamily="34" charset="0"/>
                    </a:rPr>
                    <a:t>F</a:t>
                  </a:r>
                  <a:r>
                    <a:rPr lang="en-US" baseline="-25000" dirty="0">
                      <a:latin typeface="Trebuchet MS" panose="020B0603020202020204" pitchFamily="34" charset="0"/>
                    </a:rPr>
                    <a:t>1,2</a:t>
                  </a:r>
                </a:p>
                <a:p>
                  <a:r>
                    <a:rPr lang="en-US" baseline="-25000" dirty="0">
                      <a:latin typeface="Trebuchet MS" panose="020B0603020202020204" pitchFamily="34" charset="0"/>
                      <a:ea typeface="Cambria Math" panose="02040503050406030204" pitchFamily="18" charset="0"/>
                    </a:rPr>
                    <a:t> </a:t>
                  </a:r>
                  <a:r>
                    <a:rPr lang="en-US" dirty="0">
                      <a:latin typeface="Trebuchet MS" panose="020B0603020202020204" pitchFamily="34" charset="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latin typeface="Trebuchet MS" panose="020B0603020202020204" pitchFamily="34" charset="0"/>
                  </a:endParaRPr>
                </a:p>
                <a:p>
                  <a:r>
                    <a:rPr lang="en-US" dirty="0">
                      <a:latin typeface="Trebuchet MS" panose="020B0603020202020204" pitchFamily="34" charset="0"/>
                    </a:rPr>
                    <a:t>F</a:t>
                  </a:r>
                  <a:r>
                    <a:rPr lang="en-US" baseline="-25000" dirty="0">
                      <a:latin typeface="Trebuchet MS" panose="020B0603020202020204" pitchFamily="34" charset="0"/>
                    </a:rPr>
                    <a:t>G,N</a:t>
                  </a:r>
                </a:p>
              </p:txBody>
            </p:sp>
          </mc:Choice>
          <mc:Fallback xmlns="">
            <p:sp>
              <p:nvSpPr>
                <p:cNvPr id="36" name="TextBox 35">
                  <a:extLst>
                    <a:ext uri="{FF2B5EF4-FFF2-40B4-BE49-F238E27FC236}">
                      <a16:creationId xmlns:a16="http://schemas.microsoft.com/office/drawing/2014/main" id="{6E05631E-553F-4933-AB52-7660E63F0B37}"/>
                    </a:ext>
                  </a:extLst>
                </p:cNvPr>
                <p:cNvSpPr txBox="1">
                  <a:spLocks noRot="1" noChangeAspect="1" noMove="1" noResize="1" noEditPoints="1" noAdjustHandles="1" noChangeArrowheads="1" noChangeShapeType="1" noTextEdit="1"/>
                </p:cNvSpPr>
                <p:nvPr/>
              </p:nvSpPr>
              <p:spPr>
                <a:xfrm>
                  <a:off x="781499" y="2918646"/>
                  <a:ext cx="855206" cy="1200329"/>
                </a:xfrm>
                <a:prstGeom prst="rect">
                  <a:avLst/>
                </a:prstGeom>
                <a:blipFill>
                  <a:blip r:embed="rId3"/>
                  <a:stretch>
                    <a:fillRect l="-6429" t="-3553" b="-6599"/>
                  </a:stretch>
                </a:blipFill>
              </p:spPr>
              <p:txBody>
                <a:bodyPr/>
                <a:lstStyle/>
                <a:p>
                  <a:r>
                    <a:rPr lang="en-US">
                      <a:noFill/>
                    </a:rPr>
                    <a:t> </a:t>
                  </a:r>
                </a:p>
              </p:txBody>
            </p:sp>
          </mc:Fallback>
        </mc:AlternateContent>
        <p:sp>
          <p:nvSpPr>
            <p:cNvPr id="37" name="Right Brace 36">
              <a:extLst>
                <a:ext uri="{FF2B5EF4-FFF2-40B4-BE49-F238E27FC236}">
                  <a16:creationId xmlns:a16="http://schemas.microsoft.com/office/drawing/2014/main" id="{D0C42259-39B0-4F5E-9FDF-57DBAA75A7C9}"/>
                </a:ext>
              </a:extLst>
            </p:cNvPr>
            <p:cNvSpPr/>
            <p:nvPr/>
          </p:nvSpPr>
          <p:spPr>
            <a:xfrm>
              <a:off x="1213487" y="2866472"/>
              <a:ext cx="334540" cy="1280417"/>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140E9745-0D3B-4AC0-B210-E503DA1B8777}"/>
                </a:ext>
              </a:extLst>
            </p:cNvPr>
            <p:cNvCxnSpPr>
              <a:stCxn id="40" idx="3"/>
            </p:cNvCxnSpPr>
            <p:nvPr/>
          </p:nvCxnSpPr>
          <p:spPr>
            <a:xfrm>
              <a:off x="2859769" y="3528468"/>
              <a:ext cx="23027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4A69AAFC-3610-4B25-817E-E8CC43BAF218}"/>
                </a:ext>
              </a:extLst>
            </p:cNvPr>
            <p:cNvSpPr txBox="1"/>
            <p:nvPr/>
          </p:nvSpPr>
          <p:spPr>
            <a:xfrm>
              <a:off x="3028781" y="3343802"/>
              <a:ext cx="791282" cy="369332"/>
            </a:xfrm>
            <a:prstGeom prst="rect">
              <a:avLst/>
            </a:prstGeom>
            <a:noFill/>
          </p:spPr>
          <p:txBody>
            <a:bodyPr wrap="square" rtlCol="0">
              <a:spAutoFit/>
            </a:bodyPr>
            <a:lstStyle/>
            <a:p>
              <a:r>
                <a:rPr lang="en-US" dirty="0" err="1">
                  <a:latin typeface="Trebuchet MS" panose="020B0603020202020204" pitchFamily="34" charset="0"/>
                </a:rPr>
                <a:t>F</a:t>
              </a:r>
              <a:r>
                <a:rPr lang="en-US" baseline="-25000" dirty="0" err="1">
                  <a:latin typeface="Trebuchet MS" panose="020B0603020202020204" pitchFamily="34" charset="0"/>
                </a:rPr>
                <a:t>i,j</a:t>
              </a:r>
              <a:endParaRPr lang="en-US" baseline="-25000" dirty="0">
                <a:latin typeface="Trebuchet MS" panose="020B0603020202020204" pitchFamily="34" charset="0"/>
              </a:endParaRPr>
            </a:p>
          </p:txBody>
        </p:sp>
      </p:grpSp>
      <mc:AlternateContent xmlns:mc="http://schemas.openxmlformats.org/markup-compatibility/2006" xmlns:a14="http://schemas.microsoft.com/office/drawing/2010/main">
        <mc:Choice Requires="a14">
          <p:graphicFrame>
            <p:nvGraphicFramePr>
              <p:cNvPr id="71" name="Table 7">
                <a:extLst>
                  <a:ext uri="{FF2B5EF4-FFF2-40B4-BE49-F238E27FC236}">
                    <a16:creationId xmlns:a16="http://schemas.microsoft.com/office/drawing/2014/main" id="{375ABFEA-4EAC-45E2-910B-800599686294}"/>
                  </a:ext>
                </a:extLst>
              </p:cNvPr>
              <p:cNvGraphicFramePr>
                <a:graphicFrameLocks noGrp="1"/>
              </p:cNvGraphicFramePr>
              <p:nvPr>
                <p:extLst>
                  <p:ext uri="{D42A27DB-BD31-4B8C-83A1-F6EECF244321}">
                    <p14:modId xmlns:p14="http://schemas.microsoft.com/office/powerpoint/2010/main" val="3451531948"/>
                  </p:ext>
                </p:extLst>
              </p:nvPr>
            </p:nvGraphicFramePr>
            <p:xfrm>
              <a:off x="6059452" y="2855378"/>
              <a:ext cx="2326957" cy="1463040"/>
            </p:xfrm>
            <a:graphic>
              <a:graphicData uri="http://schemas.openxmlformats.org/drawingml/2006/table">
                <a:tbl>
                  <a:tblPr firstRow="1" bandRow="1">
                    <a:tableStyleId>{5C22544A-7EE6-4342-B048-85BDC9FD1C3A}</a:tableStyleId>
                  </a:tblPr>
                  <a:tblGrid>
                    <a:gridCol w="605155">
                      <a:extLst>
                        <a:ext uri="{9D8B030D-6E8A-4147-A177-3AD203B41FA5}">
                          <a16:colId xmlns:a16="http://schemas.microsoft.com/office/drawing/2014/main" val="2071991959"/>
                        </a:ext>
                      </a:extLst>
                    </a:gridCol>
                    <a:gridCol w="697230">
                      <a:extLst>
                        <a:ext uri="{9D8B030D-6E8A-4147-A177-3AD203B41FA5}">
                          <a16:colId xmlns:a16="http://schemas.microsoft.com/office/drawing/2014/main" val="3692079964"/>
                        </a:ext>
                      </a:extLst>
                    </a:gridCol>
                    <a:gridCol w="419417">
                      <a:extLst>
                        <a:ext uri="{9D8B030D-6E8A-4147-A177-3AD203B41FA5}">
                          <a16:colId xmlns:a16="http://schemas.microsoft.com/office/drawing/2014/main" val="279743067"/>
                        </a:ext>
                      </a:extLst>
                    </a:gridCol>
                    <a:gridCol w="605155">
                      <a:extLst>
                        <a:ext uri="{9D8B030D-6E8A-4147-A177-3AD203B41FA5}">
                          <a16:colId xmlns:a16="http://schemas.microsoft.com/office/drawing/2014/main" val="3374592981"/>
                        </a:ext>
                      </a:extLst>
                    </a:gridCol>
                  </a:tblGrid>
                  <a:tr h="331391">
                    <a:tc>
                      <a:txBody>
                        <a:bodyPr/>
                        <a:lstStyle/>
                        <a:p>
                          <a:pPr algn="ctr"/>
                          <a:endParaRPr lang="en-US" b="1" dirty="0">
                            <a:solidFill>
                              <a:schemeClr val="bg1"/>
                            </a:solidFill>
                            <a:latin typeface="Trebuchet MS" panose="020B0603020202020204" pitchFamily="34" charset="0"/>
                          </a:endParaRPr>
                        </a:p>
                      </a:txBody>
                      <a:tcPr>
                        <a:solidFill>
                          <a:schemeClr val="tx1">
                            <a:lumMod val="50000"/>
                            <a:lumOff val="50000"/>
                          </a:schemeClr>
                        </a:solidFill>
                      </a:tcPr>
                    </a:tc>
                    <a:tc>
                      <a:txBody>
                        <a:bodyPr/>
                        <a:lstStyle/>
                        <a:p>
                          <a:pPr algn="ctr"/>
                          <a:r>
                            <a:rPr lang="en-US" b="0" dirty="0">
                              <a:latin typeface="Trebuchet MS" panose="020B0603020202020204" pitchFamily="34" charset="0"/>
                            </a:rPr>
                            <a:t>F</a:t>
                          </a:r>
                          <a:r>
                            <a:rPr lang="en-US" b="0" baseline="-25000" dirty="0">
                              <a:latin typeface="Trebuchet MS" panose="020B0603020202020204" pitchFamily="34" charset="0"/>
                            </a:rPr>
                            <a:t>1,1</a:t>
                          </a:r>
                        </a:p>
                      </a:txBody>
                      <a:tcPr>
                        <a:solidFill>
                          <a:schemeClr val="tx1">
                            <a:lumMod val="50000"/>
                            <a:lumOff val="50000"/>
                          </a:schemeClr>
                        </a:solidFill>
                      </a:tcPr>
                    </a:tc>
                    <a:tc>
                      <a:txBody>
                        <a:bodyPr/>
                        <a:lstStyle/>
                        <a:p>
                          <a:pPr algn="ctr"/>
                          <a:r>
                            <a:rPr lang="en-US" b="0" dirty="0">
                              <a:latin typeface="Trebuchet MS" panose="020B0603020202020204" pitchFamily="34" charset="0"/>
                            </a:rPr>
                            <a:t>…</a:t>
                          </a:r>
                        </a:p>
                      </a:txBody>
                      <a:tcPr>
                        <a:solidFill>
                          <a:schemeClr val="tx1">
                            <a:lumMod val="50000"/>
                            <a:lumOff val="50000"/>
                          </a:schemeClr>
                        </a:solidFill>
                      </a:tcPr>
                    </a:tc>
                    <a:tc>
                      <a:txBody>
                        <a:bodyPr/>
                        <a:lstStyle/>
                        <a:p>
                          <a:pPr algn="ctr"/>
                          <a:r>
                            <a:rPr lang="en-US" b="0" dirty="0">
                              <a:latin typeface="Trebuchet MS" panose="020B0603020202020204" pitchFamily="34" charset="0"/>
                            </a:rPr>
                            <a:t>F</a:t>
                          </a:r>
                          <a:r>
                            <a:rPr lang="en-US" b="0" baseline="-25000" dirty="0">
                              <a:latin typeface="Trebuchet MS" panose="020B0603020202020204" pitchFamily="34" charset="0"/>
                            </a:rPr>
                            <a:t>G,N</a:t>
                          </a:r>
                        </a:p>
                      </a:txBody>
                      <a:tcPr>
                        <a:solidFill>
                          <a:schemeClr val="tx1">
                            <a:lumMod val="50000"/>
                            <a:lumOff val="50000"/>
                          </a:schemeClr>
                        </a:solidFill>
                      </a:tcPr>
                    </a:tc>
                    <a:extLst>
                      <a:ext uri="{0D108BD9-81ED-4DB2-BD59-A6C34878D82A}">
                        <a16:rowId xmlns:a16="http://schemas.microsoft.com/office/drawing/2014/main" val="3099390831"/>
                      </a:ext>
                    </a:extLst>
                  </a:tr>
                  <a:tr h="331391">
                    <a:tc>
                      <a:txBody>
                        <a:bodyPr/>
                        <a:lstStyle/>
                        <a:p>
                          <a:pPr algn="ctr"/>
                          <a:r>
                            <a:rPr lang="en-US" b="0" dirty="0">
                              <a:solidFill>
                                <a:schemeClr val="bg1"/>
                              </a:solidFill>
                              <a:latin typeface="Trebuchet MS" panose="020B0603020202020204" pitchFamily="34" charset="0"/>
                            </a:rPr>
                            <a:t>F</a:t>
                          </a:r>
                          <a:r>
                            <a:rPr lang="en-US" b="0" baseline="-25000" dirty="0">
                              <a:solidFill>
                                <a:schemeClr val="bg1"/>
                              </a:solidFill>
                              <a:latin typeface="Trebuchet MS" panose="020B0603020202020204" pitchFamily="34" charset="0"/>
                            </a:rPr>
                            <a:t>1,1</a:t>
                          </a:r>
                        </a:p>
                      </a:txBody>
                      <a:tcPr>
                        <a:solidFill>
                          <a:schemeClr val="tx1">
                            <a:lumMod val="50000"/>
                            <a:lumOff val="50000"/>
                          </a:schemeClr>
                        </a:solidFill>
                      </a:tcPr>
                    </a:tc>
                    <a:tc>
                      <a:txBody>
                        <a:bodyPr/>
                        <a:lstStyle/>
                        <a:p>
                          <a:pPr algn="ctr"/>
                          <a:r>
                            <a:rPr lang="en-US" dirty="0">
                              <a:latin typeface="Trebuchet MS" panose="020B0603020202020204" pitchFamily="34" charset="0"/>
                            </a:rPr>
                            <a:t>0.1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algn="ctr"/>
                          <a:r>
                            <a:rPr lang="en-US" dirty="0">
                              <a:latin typeface="Trebuchet MS" panose="020B0603020202020204" pitchFamily="34" charset="0"/>
                            </a:rPr>
                            <a:t>0.5</a:t>
                          </a:r>
                        </a:p>
                      </a:txBody>
                      <a:tcPr/>
                    </a:tc>
                    <a:extLst>
                      <a:ext uri="{0D108BD9-81ED-4DB2-BD59-A6C34878D82A}">
                        <a16:rowId xmlns:a16="http://schemas.microsoft.com/office/drawing/2014/main" val="2523075484"/>
                      </a:ext>
                    </a:extLst>
                  </a:tr>
                  <a:tr h="331391">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ea typeface="Cambria Math" panose="02040503050406030204" pitchFamily="18" charset="0"/>
                                  </a:rPr>
                                  <m:t>⋮</m:t>
                                </m:r>
                              </m:oMath>
                            </m:oMathPara>
                          </a14:m>
                          <a:endParaRPr lang="en-US" b="0" dirty="0">
                            <a:solidFill>
                              <a:schemeClr val="bg1"/>
                            </a:solidFill>
                            <a:latin typeface="Trebuchet MS" panose="020B0603020202020204" pitchFamily="34" charset="0"/>
                          </a:endParaRPr>
                        </a:p>
                      </a:txBody>
                      <a:tcPr>
                        <a:solidFill>
                          <a:schemeClr val="tx1">
                            <a:lumMod val="50000"/>
                            <a:lumOff val="50000"/>
                          </a:schemeClr>
                        </a:solidFill>
                      </a:tcPr>
                    </a:tc>
                    <a:tc>
                      <a:txBody>
                        <a:bodyPr/>
                        <a:lstStyle/>
                        <a:p>
                          <a:pPr algn="ctr"/>
                          <a:r>
                            <a:rPr lang="en-US"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extLst>
                      <a:ext uri="{0D108BD9-81ED-4DB2-BD59-A6C34878D82A}">
                        <a16:rowId xmlns:a16="http://schemas.microsoft.com/office/drawing/2014/main" val="1154615632"/>
                      </a:ext>
                    </a:extLst>
                  </a:tr>
                  <a:tr h="331391">
                    <a:tc>
                      <a:txBody>
                        <a:bodyPr/>
                        <a:lstStyle/>
                        <a:p>
                          <a:pPr algn="ctr"/>
                          <a:r>
                            <a:rPr lang="en-US" b="0" dirty="0">
                              <a:solidFill>
                                <a:schemeClr val="bg1"/>
                              </a:solidFill>
                              <a:latin typeface="Trebuchet MS" panose="020B0603020202020204" pitchFamily="34" charset="0"/>
                            </a:rPr>
                            <a:t>F</a:t>
                          </a:r>
                          <a:r>
                            <a:rPr lang="en-US" b="0" baseline="-25000" dirty="0">
                              <a:solidFill>
                                <a:schemeClr val="bg1"/>
                              </a:solidFill>
                              <a:latin typeface="Trebuchet MS" panose="020B0603020202020204" pitchFamily="34" charset="0"/>
                            </a:rPr>
                            <a:t>G,N</a:t>
                          </a:r>
                        </a:p>
                      </a:txBody>
                      <a:tcPr>
                        <a:solidFill>
                          <a:schemeClr val="tx1">
                            <a:lumMod val="50000"/>
                            <a:lumOff val="50000"/>
                          </a:schemeClr>
                        </a:solidFill>
                      </a:tcPr>
                    </a:tc>
                    <a:tc>
                      <a:txBody>
                        <a:bodyPr/>
                        <a:lstStyle/>
                        <a:p>
                          <a:pPr algn="ctr"/>
                          <a:r>
                            <a:rPr lang="en-US" dirty="0">
                              <a:latin typeface="Trebuchet MS" panose="020B0603020202020204" pitchFamily="34" charset="0"/>
                            </a:rPr>
                            <a:t>0.99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algn="ctr"/>
                          <a:r>
                            <a:rPr lang="en-US" dirty="0">
                              <a:latin typeface="Trebuchet MS" panose="020B0603020202020204" pitchFamily="34" charset="0"/>
                            </a:rPr>
                            <a:t>0.1</a:t>
                          </a:r>
                        </a:p>
                      </a:txBody>
                      <a:tcPr/>
                    </a:tc>
                    <a:extLst>
                      <a:ext uri="{0D108BD9-81ED-4DB2-BD59-A6C34878D82A}">
                        <a16:rowId xmlns:a16="http://schemas.microsoft.com/office/drawing/2014/main" val="929855594"/>
                      </a:ext>
                    </a:extLst>
                  </a:tr>
                </a:tbl>
              </a:graphicData>
            </a:graphic>
          </p:graphicFrame>
        </mc:Choice>
        <mc:Fallback xmlns="">
          <p:graphicFrame>
            <p:nvGraphicFramePr>
              <p:cNvPr id="71" name="Table 7">
                <a:extLst>
                  <a:ext uri="{FF2B5EF4-FFF2-40B4-BE49-F238E27FC236}">
                    <a16:creationId xmlns:a16="http://schemas.microsoft.com/office/drawing/2014/main" id="{375ABFEA-4EAC-45E2-910B-800599686294}"/>
                  </a:ext>
                </a:extLst>
              </p:cNvPr>
              <p:cNvGraphicFramePr>
                <a:graphicFrameLocks noGrp="1"/>
              </p:cNvGraphicFramePr>
              <p:nvPr>
                <p:extLst>
                  <p:ext uri="{D42A27DB-BD31-4B8C-83A1-F6EECF244321}">
                    <p14:modId xmlns:p14="http://schemas.microsoft.com/office/powerpoint/2010/main" val="3451531948"/>
                  </p:ext>
                </p:extLst>
              </p:nvPr>
            </p:nvGraphicFramePr>
            <p:xfrm>
              <a:off x="6059452" y="2855378"/>
              <a:ext cx="2326957" cy="1463040"/>
            </p:xfrm>
            <a:graphic>
              <a:graphicData uri="http://schemas.openxmlformats.org/drawingml/2006/table">
                <a:tbl>
                  <a:tblPr firstRow="1" bandRow="1">
                    <a:tableStyleId>{5C22544A-7EE6-4342-B048-85BDC9FD1C3A}</a:tableStyleId>
                  </a:tblPr>
                  <a:tblGrid>
                    <a:gridCol w="605155">
                      <a:extLst>
                        <a:ext uri="{9D8B030D-6E8A-4147-A177-3AD203B41FA5}">
                          <a16:colId xmlns:a16="http://schemas.microsoft.com/office/drawing/2014/main" val="2071991959"/>
                        </a:ext>
                      </a:extLst>
                    </a:gridCol>
                    <a:gridCol w="697230">
                      <a:extLst>
                        <a:ext uri="{9D8B030D-6E8A-4147-A177-3AD203B41FA5}">
                          <a16:colId xmlns:a16="http://schemas.microsoft.com/office/drawing/2014/main" val="3692079964"/>
                        </a:ext>
                      </a:extLst>
                    </a:gridCol>
                    <a:gridCol w="419417">
                      <a:extLst>
                        <a:ext uri="{9D8B030D-6E8A-4147-A177-3AD203B41FA5}">
                          <a16:colId xmlns:a16="http://schemas.microsoft.com/office/drawing/2014/main" val="279743067"/>
                        </a:ext>
                      </a:extLst>
                    </a:gridCol>
                    <a:gridCol w="605155">
                      <a:extLst>
                        <a:ext uri="{9D8B030D-6E8A-4147-A177-3AD203B41FA5}">
                          <a16:colId xmlns:a16="http://schemas.microsoft.com/office/drawing/2014/main" val="3374592981"/>
                        </a:ext>
                      </a:extLst>
                    </a:gridCol>
                  </a:tblGrid>
                  <a:tr h="365760">
                    <a:tc>
                      <a:txBody>
                        <a:bodyPr/>
                        <a:lstStyle/>
                        <a:p>
                          <a:pPr algn="ctr"/>
                          <a:endParaRPr lang="en-US" b="1" dirty="0">
                            <a:solidFill>
                              <a:schemeClr val="bg1"/>
                            </a:solidFill>
                            <a:latin typeface="Trebuchet MS" panose="020B0603020202020204" pitchFamily="34" charset="0"/>
                          </a:endParaRPr>
                        </a:p>
                      </a:txBody>
                      <a:tcPr>
                        <a:solidFill>
                          <a:schemeClr val="tx1">
                            <a:lumMod val="50000"/>
                            <a:lumOff val="50000"/>
                          </a:schemeClr>
                        </a:solidFill>
                      </a:tcPr>
                    </a:tc>
                    <a:tc>
                      <a:txBody>
                        <a:bodyPr/>
                        <a:lstStyle/>
                        <a:p>
                          <a:pPr algn="ctr"/>
                          <a:r>
                            <a:rPr lang="en-US" b="0" dirty="0">
                              <a:latin typeface="Trebuchet MS" panose="020B0603020202020204" pitchFamily="34" charset="0"/>
                            </a:rPr>
                            <a:t>F</a:t>
                          </a:r>
                          <a:r>
                            <a:rPr lang="en-US" b="0" baseline="-25000" dirty="0">
                              <a:latin typeface="Trebuchet MS" panose="020B0603020202020204" pitchFamily="34" charset="0"/>
                            </a:rPr>
                            <a:t>1,1</a:t>
                          </a:r>
                        </a:p>
                      </a:txBody>
                      <a:tcPr>
                        <a:solidFill>
                          <a:schemeClr val="tx1">
                            <a:lumMod val="50000"/>
                            <a:lumOff val="50000"/>
                          </a:schemeClr>
                        </a:solidFill>
                      </a:tcPr>
                    </a:tc>
                    <a:tc>
                      <a:txBody>
                        <a:bodyPr/>
                        <a:lstStyle/>
                        <a:p>
                          <a:pPr algn="ctr"/>
                          <a:r>
                            <a:rPr lang="en-US" b="0" dirty="0">
                              <a:latin typeface="Trebuchet MS" panose="020B0603020202020204" pitchFamily="34" charset="0"/>
                            </a:rPr>
                            <a:t>…</a:t>
                          </a:r>
                        </a:p>
                      </a:txBody>
                      <a:tcPr>
                        <a:solidFill>
                          <a:schemeClr val="tx1">
                            <a:lumMod val="50000"/>
                            <a:lumOff val="50000"/>
                          </a:schemeClr>
                        </a:solidFill>
                      </a:tcPr>
                    </a:tc>
                    <a:tc>
                      <a:txBody>
                        <a:bodyPr/>
                        <a:lstStyle/>
                        <a:p>
                          <a:pPr algn="ctr"/>
                          <a:r>
                            <a:rPr lang="en-US" b="0" dirty="0">
                              <a:latin typeface="Trebuchet MS" panose="020B0603020202020204" pitchFamily="34" charset="0"/>
                            </a:rPr>
                            <a:t>F</a:t>
                          </a:r>
                          <a:r>
                            <a:rPr lang="en-US" b="0" baseline="-25000" dirty="0">
                              <a:latin typeface="Trebuchet MS" panose="020B0603020202020204" pitchFamily="34" charset="0"/>
                            </a:rPr>
                            <a:t>G,N</a:t>
                          </a:r>
                        </a:p>
                      </a:txBody>
                      <a:tcPr>
                        <a:solidFill>
                          <a:schemeClr val="tx1">
                            <a:lumMod val="50000"/>
                            <a:lumOff val="50000"/>
                          </a:schemeClr>
                        </a:solidFill>
                      </a:tcPr>
                    </a:tc>
                    <a:extLst>
                      <a:ext uri="{0D108BD9-81ED-4DB2-BD59-A6C34878D82A}">
                        <a16:rowId xmlns:a16="http://schemas.microsoft.com/office/drawing/2014/main" val="3099390831"/>
                      </a:ext>
                    </a:extLst>
                  </a:tr>
                  <a:tr h="365760">
                    <a:tc>
                      <a:txBody>
                        <a:bodyPr/>
                        <a:lstStyle/>
                        <a:p>
                          <a:pPr algn="ctr"/>
                          <a:r>
                            <a:rPr lang="en-US" b="0" dirty="0">
                              <a:solidFill>
                                <a:schemeClr val="bg1"/>
                              </a:solidFill>
                              <a:latin typeface="Trebuchet MS" panose="020B0603020202020204" pitchFamily="34" charset="0"/>
                            </a:rPr>
                            <a:t>F</a:t>
                          </a:r>
                          <a:r>
                            <a:rPr lang="en-US" b="0" baseline="-25000" dirty="0">
                              <a:solidFill>
                                <a:schemeClr val="bg1"/>
                              </a:solidFill>
                              <a:latin typeface="Trebuchet MS" panose="020B0603020202020204" pitchFamily="34" charset="0"/>
                            </a:rPr>
                            <a:t>1,1</a:t>
                          </a:r>
                        </a:p>
                      </a:txBody>
                      <a:tcPr>
                        <a:solidFill>
                          <a:schemeClr val="tx1">
                            <a:lumMod val="50000"/>
                            <a:lumOff val="50000"/>
                          </a:schemeClr>
                        </a:solidFill>
                      </a:tcPr>
                    </a:tc>
                    <a:tc>
                      <a:txBody>
                        <a:bodyPr/>
                        <a:lstStyle/>
                        <a:p>
                          <a:pPr algn="ctr"/>
                          <a:r>
                            <a:rPr lang="en-US" dirty="0">
                              <a:latin typeface="Trebuchet MS" panose="020B0603020202020204" pitchFamily="34" charset="0"/>
                            </a:rPr>
                            <a:t>0.1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algn="ctr"/>
                          <a:r>
                            <a:rPr lang="en-US" dirty="0">
                              <a:latin typeface="Trebuchet MS" panose="020B0603020202020204" pitchFamily="34" charset="0"/>
                            </a:rPr>
                            <a:t>0.5</a:t>
                          </a:r>
                        </a:p>
                      </a:txBody>
                      <a:tcPr/>
                    </a:tc>
                    <a:extLst>
                      <a:ext uri="{0D108BD9-81ED-4DB2-BD59-A6C34878D82A}">
                        <a16:rowId xmlns:a16="http://schemas.microsoft.com/office/drawing/2014/main" val="2523075484"/>
                      </a:ext>
                    </a:extLst>
                  </a:tr>
                  <a:tr h="365760">
                    <a:tc>
                      <a:txBody>
                        <a:bodyPr/>
                        <a:lstStyle/>
                        <a:p>
                          <a:endParaRPr lang="en-US"/>
                        </a:p>
                      </a:txBody>
                      <a:tcPr>
                        <a:blipFill>
                          <a:blip r:embed="rId4"/>
                          <a:stretch>
                            <a:fillRect l="-2020" t="-211667" r="-289899" b="-123333"/>
                          </a:stretch>
                        </a:blipFill>
                      </a:tcPr>
                    </a:tc>
                    <a:tc>
                      <a:txBody>
                        <a:bodyPr/>
                        <a:lstStyle/>
                        <a:p>
                          <a:pPr algn="ctr"/>
                          <a:r>
                            <a:rPr lang="en-US"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extLst>
                      <a:ext uri="{0D108BD9-81ED-4DB2-BD59-A6C34878D82A}">
                        <a16:rowId xmlns:a16="http://schemas.microsoft.com/office/drawing/2014/main" val="1154615632"/>
                      </a:ext>
                    </a:extLst>
                  </a:tr>
                  <a:tr h="365760">
                    <a:tc>
                      <a:txBody>
                        <a:bodyPr/>
                        <a:lstStyle/>
                        <a:p>
                          <a:pPr algn="ctr"/>
                          <a:r>
                            <a:rPr lang="en-US" b="0" dirty="0">
                              <a:solidFill>
                                <a:schemeClr val="bg1"/>
                              </a:solidFill>
                              <a:latin typeface="Trebuchet MS" panose="020B0603020202020204" pitchFamily="34" charset="0"/>
                            </a:rPr>
                            <a:t>F</a:t>
                          </a:r>
                          <a:r>
                            <a:rPr lang="en-US" b="0" baseline="-25000" dirty="0">
                              <a:solidFill>
                                <a:schemeClr val="bg1"/>
                              </a:solidFill>
                              <a:latin typeface="Trebuchet MS" panose="020B0603020202020204" pitchFamily="34" charset="0"/>
                            </a:rPr>
                            <a:t>G,N</a:t>
                          </a:r>
                        </a:p>
                      </a:txBody>
                      <a:tcPr>
                        <a:solidFill>
                          <a:schemeClr val="tx1">
                            <a:lumMod val="50000"/>
                            <a:lumOff val="50000"/>
                          </a:schemeClr>
                        </a:solidFill>
                      </a:tcPr>
                    </a:tc>
                    <a:tc>
                      <a:txBody>
                        <a:bodyPr/>
                        <a:lstStyle/>
                        <a:p>
                          <a:pPr algn="ctr"/>
                          <a:r>
                            <a:rPr lang="en-US" dirty="0">
                              <a:latin typeface="Trebuchet MS" panose="020B0603020202020204" pitchFamily="34" charset="0"/>
                            </a:rPr>
                            <a:t>0.99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rPr>
                            <a:t>…</a:t>
                          </a:r>
                        </a:p>
                      </a:txBody>
                      <a:tcPr/>
                    </a:tc>
                    <a:tc>
                      <a:txBody>
                        <a:bodyPr/>
                        <a:lstStyle/>
                        <a:p>
                          <a:pPr algn="ctr"/>
                          <a:r>
                            <a:rPr lang="en-US" dirty="0">
                              <a:latin typeface="Trebuchet MS" panose="020B0603020202020204" pitchFamily="34" charset="0"/>
                            </a:rPr>
                            <a:t>0.1</a:t>
                          </a:r>
                        </a:p>
                      </a:txBody>
                      <a:tcPr/>
                    </a:tc>
                    <a:extLst>
                      <a:ext uri="{0D108BD9-81ED-4DB2-BD59-A6C34878D82A}">
                        <a16:rowId xmlns:a16="http://schemas.microsoft.com/office/drawing/2014/main" val="929855594"/>
                      </a:ext>
                    </a:extLst>
                  </a:tr>
                </a:tbl>
              </a:graphicData>
            </a:graphic>
          </p:graphicFrame>
        </mc:Fallback>
      </mc:AlternateContent>
      <p:sp>
        <p:nvSpPr>
          <p:cNvPr id="72" name="Rectangle 71">
            <a:extLst>
              <a:ext uri="{FF2B5EF4-FFF2-40B4-BE49-F238E27FC236}">
                <a16:creationId xmlns:a16="http://schemas.microsoft.com/office/drawing/2014/main" id="{D390D857-CEC7-4CB2-92AD-09A3F98C2EF9}"/>
              </a:ext>
            </a:extLst>
          </p:cNvPr>
          <p:cNvSpPr/>
          <p:nvPr/>
        </p:nvSpPr>
        <p:spPr>
          <a:xfrm>
            <a:off x="9048546" y="2506109"/>
            <a:ext cx="2778327" cy="296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solidFill>
                <a:latin typeface="Trebuchet MS" panose="020B0603020202020204" pitchFamily="34" charset="0"/>
              </a:rPr>
              <a:t>Create Pathway Graph</a:t>
            </a:r>
          </a:p>
        </p:txBody>
      </p:sp>
      <p:sp>
        <p:nvSpPr>
          <p:cNvPr id="73" name="Rectangle 72">
            <a:extLst>
              <a:ext uri="{FF2B5EF4-FFF2-40B4-BE49-F238E27FC236}">
                <a16:creationId xmlns:a16="http://schemas.microsoft.com/office/drawing/2014/main" id="{CAE2BB3B-E0D2-45C8-AA2C-6DE382EF90D0}"/>
              </a:ext>
            </a:extLst>
          </p:cNvPr>
          <p:cNvSpPr/>
          <p:nvPr/>
        </p:nvSpPr>
        <p:spPr>
          <a:xfrm>
            <a:off x="3046326" y="2459286"/>
            <a:ext cx="269283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solidFill>
                <a:latin typeface="Trebuchet MS" panose="020B0603020202020204" pitchFamily="34" charset="0"/>
              </a:rPr>
              <a:t>Train RF Regressors</a:t>
            </a:r>
          </a:p>
        </p:txBody>
      </p:sp>
      <p:sp>
        <p:nvSpPr>
          <p:cNvPr id="74" name="Rectangle 73">
            <a:extLst>
              <a:ext uri="{FF2B5EF4-FFF2-40B4-BE49-F238E27FC236}">
                <a16:creationId xmlns:a16="http://schemas.microsoft.com/office/drawing/2014/main" id="{6023AC2A-AF36-464C-AA91-A0892C348A65}"/>
              </a:ext>
            </a:extLst>
          </p:cNvPr>
          <p:cNvSpPr/>
          <p:nvPr/>
        </p:nvSpPr>
        <p:spPr>
          <a:xfrm>
            <a:off x="5444184" y="2402035"/>
            <a:ext cx="3629240" cy="502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solidFill>
                <a:latin typeface="Trebuchet MS" panose="020B0603020202020204" pitchFamily="34" charset="0"/>
              </a:rPr>
              <a:t>Calculate Feature </a:t>
            </a:r>
            <a:r>
              <a:rPr lang="en-US" dirty="0" err="1">
                <a:solidFill>
                  <a:schemeClr val="accent6"/>
                </a:solidFill>
                <a:latin typeface="Trebuchet MS" panose="020B0603020202020204" pitchFamily="34" charset="0"/>
              </a:rPr>
              <a:t>Importances</a:t>
            </a:r>
            <a:endParaRPr lang="en-US" dirty="0">
              <a:solidFill>
                <a:schemeClr val="accent6"/>
              </a:solidFill>
              <a:latin typeface="Trebuchet MS" panose="020B0603020202020204" pitchFamily="34" charset="0"/>
            </a:endParaRPr>
          </a:p>
        </p:txBody>
      </p:sp>
      <p:sp>
        <p:nvSpPr>
          <p:cNvPr id="2" name="Rectangle 1">
            <a:extLst>
              <a:ext uri="{FF2B5EF4-FFF2-40B4-BE49-F238E27FC236}">
                <a16:creationId xmlns:a16="http://schemas.microsoft.com/office/drawing/2014/main" id="{CE54624C-8CDF-4F65-BFEB-4DF609DA5C2F}"/>
              </a:ext>
            </a:extLst>
          </p:cNvPr>
          <p:cNvSpPr/>
          <p:nvPr/>
        </p:nvSpPr>
        <p:spPr>
          <a:xfrm>
            <a:off x="5207" y="4532200"/>
            <a:ext cx="8517147" cy="2215991"/>
          </a:xfrm>
          <a:prstGeom prst="rect">
            <a:avLst/>
          </a:prstGeom>
        </p:spPr>
        <p:txBody>
          <a:bodyPr wrap="square">
            <a:spAutoFit/>
          </a:bodyPr>
          <a:lstStyle/>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Inputs: </a:t>
            </a:r>
            <a:r>
              <a:rPr lang="en-US" sz="2200" dirty="0">
                <a:solidFill>
                  <a:schemeClr val="accent6"/>
                </a:solidFill>
                <a:latin typeface="Trebuchet MS" panose="020B0603020202020204" pitchFamily="34" charset="0"/>
              </a:rPr>
              <a:t>time-series of various features or variables of interest (simulated or observed data)</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Output:</a:t>
            </a:r>
            <a:r>
              <a:rPr lang="en-US" sz="2200" dirty="0">
                <a:solidFill>
                  <a:schemeClr val="accent6"/>
                </a:solidFill>
                <a:latin typeface="Trebuchet MS" panose="020B0603020202020204" pitchFamily="34" charset="0"/>
              </a:rPr>
              <a:t> a list of “single-hop” paths that form a network/graph</a:t>
            </a:r>
          </a:p>
          <a:p>
            <a:pPr marL="342900" indent="-342900">
              <a:buFont typeface="Arial" panose="020B0604020202020204" pitchFamily="34" charset="0"/>
              <a:buChar char="•"/>
            </a:pPr>
            <a:endParaRPr lang="en-US" sz="2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r>
              <a:rPr lang="en-US" sz="2000" dirty="0">
                <a:solidFill>
                  <a:schemeClr val="accent6"/>
                </a:solidFill>
                <a:latin typeface="Trebuchet MS" panose="020B0603020202020204" pitchFamily="34" charset="0"/>
              </a:rPr>
              <a:t>Graph can be queried to see what kinds of paths exist between features and their relative strengths</a:t>
            </a:r>
          </a:p>
          <a:p>
            <a:pPr marL="342900" indent="-342900">
              <a:buFont typeface="Arial" panose="020B0604020202020204" pitchFamily="34" charset="0"/>
              <a:buChar char="•"/>
            </a:pPr>
            <a:endParaRPr lang="en-US" sz="2200" dirty="0">
              <a:solidFill>
                <a:schemeClr val="accent6"/>
              </a:solidFill>
              <a:latin typeface="Trebuchet MS" panose="020B0603020202020204" pitchFamily="34" charset="0"/>
            </a:endParaRPr>
          </a:p>
        </p:txBody>
      </p:sp>
      <p:sp>
        <p:nvSpPr>
          <p:cNvPr id="75" name="Slide Number Placeholder 3">
            <a:extLst>
              <a:ext uri="{FF2B5EF4-FFF2-40B4-BE49-F238E27FC236}">
                <a16:creationId xmlns:a16="http://schemas.microsoft.com/office/drawing/2014/main" id="{758EAA21-64DF-491D-AC0F-2E149DA1A653}"/>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13E31D-E2AB-40D1-8B51-AFA5AFEF393A}" type="slidenum">
              <a:rPr lang="en-US" smtClean="0"/>
              <a:pPr/>
              <a:t>28</a:t>
            </a:fld>
            <a:endParaRPr lang="en-US" dirty="0"/>
          </a:p>
        </p:txBody>
      </p:sp>
      <p:grpSp>
        <p:nvGrpSpPr>
          <p:cNvPr id="76" name="Group 75">
            <a:extLst>
              <a:ext uri="{FF2B5EF4-FFF2-40B4-BE49-F238E27FC236}">
                <a16:creationId xmlns:a16="http://schemas.microsoft.com/office/drawing/2014/main" id="{0387C616-7E4A-44DA-9B57-A075353DFD58}"/>
              </a:ext>
            </a:extLst>
          </p:cNvPr>
          <p:cNvGrpSpPr/>
          <p:nvPr/>
        </p:nvGrpSpPr>
        <p:grpSpPr>
          <a:xfrm>
            <a:off x="397181" y="2821153"/>
            <a:ext cx="2598828" cy="1464237"/>
            <a:chOff x="-176417" y="2550400"/>
            <a:chExt cx="3058360" cy="1683457"/>
          </a:xfrm>
        </p:grpSpPr>
        <p:pic>
          <p:nvPicPr>
            <p:cNvPr id="77" name="Picture 76">
              <a:extLst>
                <a:ext uri="{FF2B5EF4-FFF2-40B4-BE49-F238E27FC236}">
                  <a16:creationId xmlns:a16="http://schemas.microsoft.com/office/drawing/2014/main" id="{D63C73B4-EDFC-467D-B4FD-5E61B59A2876}"/>
                </a:ext>
              </a:extLst>
            </p:cNvPr>
            <p:cNvPicPr>
              <a:picLocks noChangeAspect="1"/>
            </p:cNvPicPr>
            <p:nvPr/>
          </p:nvPicPr>
          <p:blipFill>
            <a:blip r:embed="rId5">
              <a:alphaModFix amt="40000"/>
            </a:blip>
            <a:stretch>
              <a:fillRect/>
            </a:stretch>
          </p:blipFill>
          <p:spPr>
            <a:xfrm>
              <a:off x="-102558" y="2553453"/>
              <a:ext cx="2984501" cy="1680404"/>
            </a:xfrm>
            <a:prstGeom prst="rect">
              <a:avLst/>
            </a:prstGeom>
            <a:noFill/>
          </p:spPr>
        </p:pic>
        <p:grpSp>
          <p:nvGrpSpPr>
            <p:cNvPr id="78" name="Group 77">
              <a:extLst>
                <a:ext uri="{FF2B5EF4-FFF2-40B4-BE49-F238E27FC236}">
                  <a16:creationId xmlns:a16="http://schemas.microsoft.com/office/drawing/2014/main" id="{2545BB3A-75B5-4B1A-80B2-6F2A3FB98DF1}"/>
                </a:ext>
              </a:extLst>
            </p:cNvPr>
            <p:cNvGrpSpPr/>
            <p:nvPr/>
          </p:nvGrpSpPr>
          <p:grpSpPr>
            <a:xfrm>
              <a:off x="-176417" y="2550400"/>
              <a:ext cx="3058360" cy="1683457"/>
              <a:chOff x="298043" y="1991481"/>
              <a:chExt cx="3058360" cy="1683457"/>
            </a:xfrm>
          </p:grpSpPr>
          <p:cxnSp>
            <p:nvCxnSpPr>
              <p:cNvPr id="79" name="Straight Connector 78">
                <a:extLst>
                  <a:ext uri="{FF2B5EF4-FFF2-40B4-BE49-F238E27FC236}">
                    <a16:creationId xmlns:a16="http://schemas.microsoft.com/office/drawing/2014/main" id="{F7A16FBC-DCA6-42D6-8853-1EDF802A0E0A}"/>
                  </a:ext>
                </a:extLst>
              </p:cNvPr>
              <p:cNvCxnSpPr>
                <a:cxnSpLocks/>
              </p:cNvCxnSpPr>
              <p:nvPr/>
            </p:nvCxnSpPr>
            <p:spPr>
              <a:xfrm>
                <a:off x="585952" y="1991481"/>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68F08383-EDBB-4F0E-B8DF-A1CD96CAD17F}"/>
                  </a:ext>
                </a:extLst>
              </p:cNvPr>
              <p:cNvCxnSpPr>
                <a:cxnSpLocks/>
              </p:cNvCxnSpPr>
              <p:nvPr/>
            </p:nvCxnSpPr>
            <p:spPr>
              <a:xfrm>
                <a:off x="1305160"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23E169BE-2BF4-465E-9060-C1B46EF55A71}"/>
                  </a:ext>
                </a:extLst>
              </p:cNvPr>
              <p:cNvCxnSpPr>
                <a:cxnSpLocks/>
              </p:cNvCxnSpPr>
              <p:nvPr/>
            </p:nvCxnSpPr>
            <p:spPr>
              <a:xfrm>
                <a:off x="1664764"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3FEA6DD4-1A6C-4F7F-9AB1-724F80315C88}"/>
                  </a:ext>
                </a:extLst>
              </p:cNvPr>
              <p:cNvCxnSpPr>
                <a:cxnSpLocks/>
              </p:cNvCxnSpPr>
              <p:nvPr/>
            </p:nvCxnSpPr>
            <p:spPr>
              <a:xfrm>
                <a:off x="2024368"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5C13DEC7-3208-45C3-AF92-053A9EE7A1C4}"/>
                  </a:ext>
                </a:extLst>
              </p:cNvPr>
              <p:cNvCxnSpPr>
                <a:cxnSpLocks/>
              </p:cNvCxnSpPr>
              <p:nvPr/>
            </p:nvCxnSpPr>
            <p:spPr>
              <a:xfrm>
                <a:off x="2383972"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148D4154-0608-4977-B643-E222287E0492}"/>
                  </a:ext>
                </a:extLst>
              </p:cNvPr>
              <p:cNvCxnSpPr>
                <a:cxnSpLocks/>
              </p:cNvCxnSpPr>
              <p:nvPr/>
            </p:nvCxnSpPr>
            <p:spPr>
              <a:xfrm>
                <a:off x="2743576"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045158D9-BE86-4FE8-8F36-E9FFD1D9FA3D}"/>
                  </a:ext>
                </a:extLst>
              </p:cNvPr>
              <p:cNvCxnSpPr>
                <a:cxnSpLocks/>
              </p:cNvCxnSpPr>
              <p:nvPr/>
            </p:nvCxnSpPr>
            <p:spPr>
              <a:xfrm>
                <a:off x="945556" y="1994534"/>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ECBD562E-49B2-4728-A3F0-2FBC65188066}"/>
                  </a:ext>
                </a:extLst>
              </p:cNvPr>
              <p:cNvCxnSpPr>
                <a:cxnSpLocks/>
              </p:cNvCxnSpPr>
              <p:nvPr/>
            </p:nvCxnSpPr>
            <p:spPr>
              <a:xfrm>
                <a:off x="3103180" y="1991481"/>
                <a:ext cx="0" cy="1680404"/>
              </a:xfrm>
              <a:prstGeom prst="line">
                <a:avLst/>
              </a:prstGeom>
              <a:ln w="28575"/>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6CA0785A-62C8-4088-BB4F-2F6B64B9B9D5}"/>
                  </a:ext>
                </a:extLst>
              </p:cNvPr>
              <p:cNvCxnSpPr>
                <a:cxnSpLocks/>
              </p:cNvCxnSpPr>
              <p:nvPr/>
            </p:nvCxnSpPr>
            <p:spPr>
              <a:xfrm flipH="1">
                <a:off x="298046" y="2321306"/>
                <a:ext cx="305835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B483A384-C8A4-424A-AA79-8C3BC5FD5E9B}"/>
                  </a:ext>
                </a:extLst>
              </p:cNvPr>
              <p:cNvCxnSpPr>
                <a:cxnSpLocks/>
              </p:cNvCxnSpPr>
              <p:nvPr/>
            </p:nvCxnSpPr>
            <p:spPr>
              <a:xfrm flipH="1">
                <a:off x="298045" y="2593261"/>
                <a:ext cx="305835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7E9FE521-5ED1-4E3C-97E5-DB14BBB934ED}"/>
                  </a:ext>
                </a:extLst>
              </p:cNvPr>
              <p:cNvCxnSpPr>
                <a:cxnSpLocks/>
              </p:cNvCxnSpPr>
              <p:nvPr/>
            </p:nvCxnSpPr>
            <p:spPr>
              <a:xfrm flipH="1">
                <a:off x="298044" y="2865216"/>
                <a:ext cx="305835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268F9509-4700-44DB-9C0A-DF4761451664}"/>
                  </a:ext>
                </a:extLst>
              </p:cNvPr>
              <p:cNvCxnSpPr>
                <a:cxnSpLocks/>
              </p:cNvCxnSpPr>
              <p:nvPr/>
            </p:nvCxnSpPr>
            <p:spPr>
              <a:xfrm flipH="1">
                <a:off x="298044" y="3137171"/>
                <a:ext cx="305835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CE840111-36DA-4DF8-B04A-C9795998DD12}"/>
                  </a:ext>
                </a:extLst>
              </p:cNvPr>
              <p:cNvCxnSpPr>
                <a:cxnSpLocks/>
              </p:cNvCxnSpPr>
              <p:nvPr/>
            </p:nvCxnSpPr>
            <p:spPr>
              <a:xfrm flipH="1">
                <a:off x="298043" y="3409127"/>
                <a:ext cx="3058357" cy="0"/>
              </a:xfrm>
              <a:prstGeom prst="line">
                <a:avLst/>
              </a:prstGeom>
              <a:ln w="28575"/>
            </p:spPr>
            <p:style>
              <a:lnRef idx="1">
                <a:schemeClr val="dk1"/>
              </a:lnRef>
              <a:fillRef idx="0">
                <a:schemeClr val="dk1"/>
              </a:fillRef>
              <a:effectRef idx="0">
                <a:schemeClr val="dk1"/>
              </a:effectRef>
              <a:fontRef idx="minor">
                <a:schemeClr val="tx1"/>
              </a:fontRef>
            </p:style>
          </p:cxnSp>
        </p:grpSp>
      </p:grpSp>
      <p:sp>
        <p:nvSpPr>
          <p:cNvPr id="108" name="Rectangle 107">
            <a:extLst>
              <a:ext uri="{FF2B5EF4-FFF2-40B4-BE49-F238E27FC236}">
                <a16:creationId xmlns:a16="http://schemas.microsoft.com/office/drawing/2014/main" id="{BC8C3F94-8341-4141-B7E0-67637A5EB2D6}"/>
              </a:ext>
            </a:extLst>
          </p:cNvPr>
          <p:cNvSpPr/>
          <p:nvPr/>
        </p:nvSpPr>
        <p:spPr>
          <a:xfrm>
            <a:off x="357162" y="2456974"/>
            <a:ext cx="269283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solidFill>
                <a:latin typeface="Trebuchet MS" panose="020B0603020202020204" pitchFamily="34" charset="0"/>
              </a:rPr>
              <a:t>Raw data</a:t>
            </a:r>
          </a:p>
        </p:txBody>
      </p:sp>
      <p:sp>
        <p:nvSpPr>
          <p:cNvPr id="90" name="Title 1">
            <a:extLst>
              <a:ext uri="{FF2B5EF4-FFF2-40B4-BE49-F238E27FC236}">
                <a16:creationId xmlns:a16="http://schemas.microsoft.com/office/drawing/2014/main" id="{F467FF22-2A2B-45EF-8698-C53F9A9E76F6}"/>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Statistical Methods</a:t>
            </a:r>
          </a:p>
        </p:txBody>
      </p:sp>
      <p:pic>
        <p:nvPicPr>
          <p:cNvPr id="92" name="Picture 91">
            <a:extLst>
              <a:ext uri="{FF2B5EF4-FFF2-40B4-BE49-F238E27FC236}">
                <a16:creationId xmlns:a16="http://schemas.microsoft.com/office/drawing/2014/main" id="{1F7383B3-86BA-4B39-9772-16F1F7D341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80" t="5704" r="4246" b="5261"/>
          <a:stretch/>
        </p:blipFill>
        <p:spPr>
          <a:xfrm>
            <a:off x="9099010" y="2934492"/>
            <a:ext cx="2868341" cy="2903115"/>
          </a:xfrm>
          <a:prstGeom prst="rect">
            <a:avLst/>
          </a:prstGeom>
        </p:spPr>
      </p:pic>
      <p:cxnSp>
        <p:nvCxnSpPr>
          <p:cNvPr id="94" name="Straight Arrow Connector 93">
            <a:extLst>
              <a:ext uri="{FF2B5EF4-FFF2-40B4-BE49-F238E27FC236}">
                <a16:creationId xmlns:a16="http://schemas.microsoft.com/office/drawing/2014/main" id="{2EAA59B3-B2C5-408A-A180-AD99252EF9DF}"/>
              </a:ext>
            </a:extLst>
          </p:cNvPr>
          <p:cNvCxnSpPr>
            <a:cxnSpLocks/>
          </p:cNvCxnSpPr>
          <p:nvPr/>
        </p:nvCxnSpPr>
        <p:spPr>
          <a:xfrm flipV="1">
            <a:off x="9807811" y="5151312"/>
            <a:ext cx="455227" cy="4181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22422F62-89DF-4CFB-8D2B-EF78B8999F8F}"/>
              </a:ext>
            </a:extLst>
          </p:cNvPr>
          <p:cNvSpPr txBox="1"/>
          <p:nvPr/>
        </p:nvSpPr>
        <p:spPr>
          <a:xfrm rot="16200000">
            <a:off x="7418239" y="4160635"/>
            <a:ext cx="2898715" cy="455227"/>
          </a:xfrm>
          <a:prstGeom prst="rect">
            <a:avLst/>
          </a:prstGeom>
          <a:solidFill>
            <a:schemeClr val="bg1"/>
          </a:solidFill>
        </p:spPr>
        <p:txBody>
          <a:bodyPr vert="horz" wrap="square" lIns="91440" tIns="45720" rIns="91440" bIns="45720" rtlCol="0">
            <a:noAutofit/>
          </a:bodyPr>
          <a:lstStyle/>
          <a:p>
            <a:pPr algn="ctr"/>
            <a:r>
              <a:rPr lang="en-US" sz="1200" dirty="0">
                <a:latin typeface="Trebuchet MS" panose="020B0603020202020204" pitchFamily="34" charset="0"/>
              </a:rPr>
              <a:t>Pruned feature importance graph using latitudinal bands </a:t>
            </a:r>
          </a:p>
        </p:txBody>
      </p:sp>
      <p:sp>
        <p:nvSpPr>
          <p:cNvPr id="93" name="TextBox 92">
            <a:extLst>
              <a:ext uri="{FF2B5EF4-FFF2-40B4-BE49-F238E27FC236}">
                <a16:creationId xmlns:a16="http://schemas.microsoft.com/office/drawing/2014/main" id="{8EB8113C-AFF4-4644-9FC2-9C84748B6EBF}"/>
              </a:ext>
            </a:extLst>
          </p:cNvPr>
          <p:cNvSpPr txBox="1"/>
          <p:nvPr/>
        </p:nvSpPr>
        <p:spPr>
          <a:xfrm>
            <a:off x="9095210" y="5573976"/>
            <a:ext cx="1183801" cy="391941"/>
          </a:xfrm>
          <a:prstGeom prst="rect">
            <a:avLst/>
          </a:prstGeom>
        </p:spPr>
        <p:txBody>
          <a:bodyPr vert="horz" wrap="square" lIns="91440" tIns="45720" rIns="91440" bIns="45720" rtlCol="0">
            <a:noAutofit/>
          </a:bodyPr>
          <a:lstStyle/>
          <a:p>
            <a:pPr algn="ctr"/>
            <a:r>
              <a:rPr lang="en-US" sz="1000" dirty="0">
                <a:solidFill>
                  <a:schemeClr val="accent6"/>
                </a:solidFill>
                <a:latin typeface="Trebuchet MS" panose="020B0603020202020204" pitchFamily="34" charset="0"/>
                <a:cs typeface="Open Sans " panose="020B0604020202020204" charset="0"/>
              </a:rPr>
              <a:t>Thick edge = important feature</a:t>
            </a:r>
          </a:p>
        </p:txBody>
      </p:sp>
      <p:sp>
        <p:nvSpPr>
          <p:cNvPr id="96" name="Content Placeholder 2">
            <a:extLst>
              <a:ext uri="{FF2B5EF4-FFF2-40B4-BE49-F238E27FC236}">
                <a16:creationId xmlns:a16="http://schemas.microsoft.com/office/drawing/2014/main" id="{916E8069-9AE2-43B0-9FFA-4AE70ADAB0F6}"/>
              </a:ext>
            </a:extLst>
          </p:cNvPr>
          <p:cNvSpPr txBox="1">
            <a:spLocks/>
          </p:cNvSpPr>
          <p:nvPr/>
        </p:nvSpPr>
        <p:spPr>
          <a:xfrm>
            <a:off x="107683" y="6558913"/>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rebuchet MS" panose="020B0603020202020204" pitchFamily="34" charset="0"/>
                <a:ea typeface="Open Sans" panose="020B0606030504020204" pitchFamily="34" charset="0"/>
                <a:cs typeface="Open Sans" panose="020B0606030504020204" pitchFamily="34" charset="0"/>
              </a:rPr>
              <a:t>Team: M. Peterson, J. Nichol, W. Davis, I. Tezaur</a:t>
            </a:r>
          </a:p>
          <a:p>
            <a:pPr lvl="1" indent="0">
              <a:buFont typeface="Wingdings" pitchFamily="2" charset="2"/>
              <a:buNone/>
            </a:pPr>
            <a:endParaRPr lang="en-US" sz="2000" dirty="0">
              <a:latin typeface="Trebuchet MS" panose="020B0603020202020204" pitchFamily="34" charset="0"/>
              <a:ea typeface="Open Sans" panose="020B0606030504020204" pitchFamily="34" charset="0"/>
              <a:cs typeface="Open Sans" panose="020B0606030504020204" pitchFamily="34" charset="0"/>
            </a:endParaRPr>
          </a:p>
          <a:p>
            <a:endParaRPr lang="en-US" sz="2000" dirty="0">
              <a:latin typeface="Trebuchet MS" panose="020B06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4009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15F932C3-2439-460C-8A45-A624F19228F5}"/>
                  </a:ext>
                </a:extLst>
              </p:cNvPr>
              <p:cNvSpPr/>
              <p:nvPr/>
            </p:nvSpPr>
            <p:spPr>
              <a:xfrm>
                <a:off x="0" y="1252383"/>
                <a:ext cx="9581072" cy="3708708"/>
              </a:xfrm>
              <a:prstGeom prst="rect">
                <a:avLst/>
              </a:prstGeom>
            </p:spPr>
            <p:txBody>
              <a:bodyPr wrap="square">
                <a:spAutoFit/>
              </a:bodyPr>
              <a:lstStyle/>
              <a:p>
                <a:r>
                  <a:rPr lang="en-US" sz="2200" b="1" dirty="0">
                    <a:solidFill>
                      <a:srgbClr val="0070C0"/>
                    </a:solidFill>
                    <a:latin typeface="Trebuchet MS" panose="020B0603020202020204" pitchFamily="34" charset="0"/>
                  </a:rPr>
                  <a:t>(b) Sensitivity analyses (SA)</a:t>
                </a:r>
              </a:p>
              <a:p>
                <a:endParaRPr lang="en-US" sz="100" b="1" dirty="0">
                  <a:solidFill>
                    <a:schemeClr val="accent6"/>
                  </a:solidFill>
                  <a:latin typeface="Trebuchet MS" panose="020B0603020202020204" pitchFamily="34" charset="0"/>
                </a:endParaRPr>
              </a:p>
              <a:p>
                <a:endParaRPr lang="en-US" sz="100" b="1" dirty="0">
                  <a:solidFill>
                    <a:schemeClr val="accent6"/>
                  </a:solidFill>
                  <a:latin typeface="Trebuchet MS" panose="020B0603020202020204" pitchFamily="34" charset="0"/>
                </a:endParaRPr>
              </a:p>
              <a:p>
                <a:endParaRPr lang="en-US" sz="100" b="1" dirty="0">
                  <a:solidFill>
                    <a:schemeClr val="accent6"/>
                  </a:solidFill>
                  <a:latin typeface="Trebuchet MS" panose="020B0603020202020204" pitchFamily="34" charset="0"/>
                </a:endParaRPr>
              </a:p>
              <a:p>
                <a:endParaRPr lang="en-US" sz="100" b="1" dirty="0">
                  <a:solidFill>
                    <a:schemeClr val="accent6"/>
                  </a:solidFill>
                  <a:latin typeface="Trebuchet MS" panose="020B0603020202020204" pitchFamily="34" charset="0"/>
                </a:endParaRPr>
              </a:p>
              <a:p>
                <a:endParaRPr lang="en-US" sz="1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r>
                  <a:rPr lang="en-US" sz="2200" b="1" dirty="0">
                    <a:solidFill>
                      <a:schemeClr val="accent6"/>
                    </a:solidFill>
                    <a:latin typeface="Trebuchet MS" panose="020B0603020202020204" pitchFamily="34" charset="0"/>
                  </a:rPr>
                  <a:t>Generate data </a:t>
                </a:r>
                <a:r>
                  <a:rPr lang="en-US" sz="2200" dirty="0">
                    <a:solidFill>
                      <a:schemeClr val="accent6"/>
                    </a:solidFill>
                    <a:latin typeface="Trebuchet MS" panose="020B0603020202020204" pitchFamily="34" charset="0"/>
                  </a:rPr>
                  <a:t>for RFR, anomaly detection and Attribution thrust</a:t>
                </a:r>
              </a:p>
              <a:p>
                <a:pPr marL="285750" indent="-285750">
                  <a:buClr>
                    <a:schemeClr val="tx1"/>
                  </a:buClr>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r>
                  <a:rPr lang="en-US" sz="2200" dirty="0">
                    <a:solidFill>
                      <a:schemeClr val="accent6"/>
                    </a:solidFill>
                    <a:latin typeface="Trebuchet MS" panose="020B0603020202020204" pitchFamily="34" charset="0"/>
                  </a:rPr>
                  <a:t>Determine </a:t>
                </a:r>
                <a:r>
                  <a:rPr lang="en-US" sz="2200" b="1" dirty="0">
                    <a:solidFill>
                      <a:schemeClr val="accent6"/>
                    </a:solidFill>
                    <a:latin typeface="Trebuchet MS" panose="020B0603020202020204" pitchFamily="34" charset="0"/>
                  </a:rPr>
                  <a:t>robustness of pathways </a:t>
                </a:r>
                <a:r>
                  <a:rPr lang="en-US" sz="2200" dirty="0">
                    <a:solidFill>
                      <a:schemeClr val="accent6"/>
                    </a:solidFill>
                    <a:latin typeface="Trebuchet MS" panose="020B0603020202020204" pitchFamily="34" charset="0"/>
                  </a:rPr>
                  <a:t>to changes in SAI-/model-related inputs</a:t>
                </a: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r>
                  <a:rPr lang="en-US" sz="2200" b="1" dirty="0">
                    <a:solidFill>
                      <a:schemeClr val="accent6"/>
                    </a:solidFill>
                    <a:latin typeface="Trebuchet MS" panose="020B0603020202020204" pitchFamily="34" charset="0"/>
                  </a:rPr>
                  <a:t>Two kinds </a:t>
                </a:r>
                <a:r>
                  <a:rPr lang="en-US" sz="2200" dirty="0">
                    <a:solidFill>
                      <a:schemeClr val="accent6"/>
                    </a:solidFill>
                    <a:latin typeface="Trebuchet MS" panose="020B0603020202020204" pitchFamily="34" charset="0"/>
                  </a:rPr>
                  <a:t>of sensitivity studies using </a:t>
                </a:r>
                <a:r>
                  <a:rPr lang="en-US" sz="2200" b="1" dirty="0">
                    <a:solidFill>
                      <a:schemeClr val="accent6"/>
                    </a:solidFill>
                    <a:latin typeface="Trebuchet MS" panose="020B0603020202020204" pitchFamily="34" charset="0"/>
                  </a:rPr>
                  <a:t>different resolutions </a:t>
                </a:r>
                <a:r>
                  <a:rPr lang="en-US" sz="2200" dirty="0">
                    <a:solidFill>
                      <a:schemeClr val="accent6"/>
                    </a:solidFill>
                    <a:latin typeface="Trebuchet MS" panose="020B0603020202020204" pitchFamily="34" charset="0"/>
                  </a:rPr>
                  <a:t>of E3SM:</a:t>
                </a:r>
              </a:p>
              <a:p>
                <a:pPr marL="285750" indent="-285750">
                  <a:buClr>
                    <a:schemeClr val="tx1"/>
                  </a:buClr>
                  <a:buFont typeface="Arial" panose="020B0604020202020204" pitchFamily="34" charset="0"/>
                  <a:buChar char="•"/>
                </a:pPr>
                <a:endParaRPr lang="en-US" sz="200" dirty="0">
                  <a:solidFill>
                    <a:schemeClr val="accent6"/>
                  </a:solidFill>
                  <a:latin typeface="Trebuchet MS" panose="020B0603020202020204" pitchFamily="34" charset="0"/>
                </a:endParaRPr>
              </a:p>
              <a:p>
                <a:pPr marL="971550" lvl="1" indent="-514350">
                  <a:buClr>
                    <a:schemeClr val="tx1"/>
                  </a:buClr>
                  <a:buAutoNum type="romanLcParenBoth"/>
                </a:pPr>
                <a:r>
                  <a:rPr lang="en-US" sz="2200" dirty="0">
                    <a:solidFill>
                      <a:schemeClr val="accent6"/>
                    </a:solidFill>
                    <a:latin typeface="Trebuchet MS" panose="020B0603020202020204" pitchFamily="34" charset="0"/>
                  </a:rPr>
                  <a:t>Vary </a:t>
                </a:r>
                <a:r>
                  <a:rPr lang="en-US" sz="2200" b="1" dirty="0">
                    <a:solidFill>
                      <a:schemeClr val="accent6"/>
                    </a:solidFill>
                    <a:latin typeface="Trebuchet MS" panose="020B0603020202020204" pitchFamily="34" charset="0"/>
                  </a:rPr>
                  <a:t>eruption elements</a:t>
                </a:r>
                <a:r>
                  <a:rPr lang="en-US" sz="2200" dirty="0">
                    <a:solidFill>
                      <a:schemeClr val="accent6"/>
                    </a:solidFill>
                    <a:latin typeface="Trebuchet MS" panose="020B0603020202020204" pitchFamily="34" charset="0"/>
                  </a:rPr>
                  <a:t>, e.g., mass, time, height, location (how Mt. Pinatubo could have been </a:t>
                </a:r>
                <a14:m>
                  <m:oMath xmlns:m="http://schemas.openxmlformats.org/officeDocument/2006/math">
                    <m:r>
                      <a:rPr lang="en-US" sz="2200" i="1" dirty="0" smtClean="0">
                        <a:solidFill>
                          <a:schemeClr val="accent6"/>
                        </a:solidFill>
                        <a:latin typeface="Cambria Math" panose="02040503050406030204" pitchFamily="18" charset="0"/>
                      </a:rPr>
                      <m:t>–</m:t>
                    </m:r>
                  </m:oMath>
                </a14:m>
                <a:r>
                  <a:rPr lang="en-US" sz="2200" dirty="0">
                    <a:solidFill>
                      <a:schemeClr val="accent6"/>
                    </a:solidFill>
                    <a:latin typeface="Trebuchet MS" panose="020B0603020202020204" pitchFamily="34" charset="0"/>
                  </a:rPr>
                  <a:t> “how low can you go?”)</a:t>
                </a:r>
              </a:p>
              <a:p>
                <a:pPr marL="971550" lvl="1" indent="-514350">
                  <a:buClr>
                    <a:schemeClr val="tx1"/>
                  </a:buClr>
                  <a:buAutoNum type="romanLcParenBoth"/>
                </a:pPr>
                <a:endParaRPr lang="en-US" sz="200" dirty="0">
                  <a:solidFill>
                    <a:schemeClr val="accent6"/>
                  </a:solidFill>
                  <a:latin typeface="Trebuchet MS" panose="020B0603020202020204" pitchFamily="34" charset="0"/>
                </a:endParaRPr>
              </a:p>
              <a:p>
                <a:pPr marL="971550" lvl="1" indent="-514350">
                  <a:buClr>
                    <a:schemeClr val="tx1"/>
                  </a:buClr>
                  <a:buAutoNum type="romanLcParenBoth"/>
                </a:pPr>
                <a:r>
                  <a:rPr lang="en-US" sz="2200" dirty="0">
                    <a:solidFill>
                      <a:schemeClr val="accent6"/>
                    </a:solidFill>
                    <a:latin typeface="Trebuchet MS" panose="020B0603020202020204" pitchFamily="34" charset="0"/>
                  </a:rPr>
                  <a:t>Vary MAM4 aerosol and MG2 cloud microphysics </a:t>
                </a:r>
                <a:r>
                  <a:rPr lang="en-US" sz="2200" b="1" dirty="0">
                    <a:solidFill>
                      <a:schemeClr val="accent6"/>
                    </a:solidFill>
                    <a:latin typeface="Trebuchet MS" panose="020B0603020202020204" pitchFamily="34" charset="0"/>
                  </a:rPr>
                  <a:t>model parameters</a:t>
                </a: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b="1"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00" dirty="0">
                  <a:solidFill>
                    <a:schemeClr val="accent6"/>
                  </a:solidFill>
                  <a:latin typeface="Trebuchet MS" panose="020B0603020202020204" pitchFamily="34" charset="0"/>
                </a:endParaRPr>
              </a:p>
              <a:p>
                <a:pPr marL="285750" indent="-285750">
                  <a:buClr>
                    <a:schemeClr val="tx1"/>
                  </a:buClr>
                  <a:buFont typeface="Arial" panose="020B0604020202020204" pitchFamily="34" charset="0"/>
                  <a:buChar char="•"/>
                </a:pPr>
                <a:endParaRPr lang="en-US" sz="2200" dirty="0">
                  <a:solidFill>
                    <a:schemeClr val="accent6"/>
                  </a:solidFill>
                  <a:latin typeface="Trebuchet MS" panose="020B0603020202020204" pitchFamily="34" charset="0"/>
                </a:endParaRPr>
              </a:p>
            </p:txBody>
          </p:sp>
        </mc:Choice>
        <mc:Fallback xmlns="">
          <p:sp>
            <p:nvSpPr>
              <p:cNvPr id="40" name="Rectangle 39">
                <a:extLst>
                  <a:ext uri="{FF2B5EF4-FFF2-40B4-BE49-F238E27FC236}">
                    <a16:creationId xmlns:a16="http://schemas.microsoft.com/office/drawing/2014/main" id="{15F932C3-2439-460C-8A45-A624F19228F5}"/>
                  </a:ext>
                </a:extLst>
              </p:cNvPr>
              <p:cNvSpPr>
                <a:spLocks noRot="1" noChangeAspect="1" noMove="1" noResize="1" noEditPoints="1" noAdjustHandles="1" noChangeArrowheads="1" noChangeShapeType="1" noTextEdit="1"/>
              </p:cNvSpPr>
              <p:nvPr/>
            </p:nvSpPr>
            <p:spPr>
              <a:xfrm>
                <a:off x="0" y="1252383"/>
                <a:ext cx="9581072" cy="3708708"/>
              </a:xfrm>
              <a:prstGeom prst="rect">
                <a:avLst/>
              </a:prstGeom>
              <a:blipFill>
                <a:blip r:embed="rId3"/>
                <a:stretch>
                  <a:fillRect l="-827" t="-1149" r="-254"/>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B036D354-C8DA-4696-A48D-3E773E699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563" y="4553741"/>
            <a:ext cx="7613195" cy="1864311"/>
          </a:xfrm>
          <a:prstGeom prst="rect">
            <a:avLst/>
          </a:prstGeom>
        </p:spPr>
      </p:pic>
      <p:sp>
        <p:nvSpPr>
          <p:cNvPr id="2" name="TextBox 1">
            <a:extLst>
              <a:ext uri="{FF2B5EF4-FFF2-40B4-BE49-F238E27FC236}">
                <a16:creationId xmlns:a16="http://schemas.microsoft.com/office/drawing/2014/main" id="{66917266-54FD-4F46-847E-36CE843E7C49}"/>
              </a:ext>
            </a:extLst>
          </p:cNvPr>
          <p:cNvSpPr txBox="1"/>
          <p:nvPr/>
        </p:nvSpPr>
        <p:spPr>
          <a:xfrm>
            <a:off x="7995539" y="5171083"/>
            <a:ext cx="3753043" cy="1096430"/>
          </a:xfrm>
          <a:prstGeom prst="rect">
            <a:avLst/>
          </a:prstGeom>
        </p:spPr>
        <p:txBody>
          <a:bodyPr vert="horz" wrap="square" lIns="91440" tIns="45720" rIns="91440" bIns="45720" rtlCol="0">
            <a:noAutofit/>
          </a:bodyPr>
          <a:lstStyle/>
          <a:p>
            <a:pPr algn="ctr"/>
            <a:r>
              <a:rPr lang="en-US" sz="1600" i="1" dirty="0">
                <a:solidFill>
                  <a:schemeClr val="accent6"/>
                </a:solidFill>
                <a:latin typeface="Trebuchet MS" panose="020B0603020202020204" pitchFamily="34" charset="0"/>
              </a:rPr>
              <a:t>Right: </a:t>
            </a:r>
            <a:r>
              <a:rPr lang="en-US" sz="1600" dirty="0">
                <a:solidFill>
                  <a:schemeClr val="accent6"/>
                </a:solidFill>
                <a:latin typeface="Trebuchet MS" panose="020B0603020202020204" pitchFamily="34" charset="0"/>
              </a:rPr>
              <a:t>global sensitivity analysis (GSA) results for surface temperature QOI using ULR E3SMv1 [Tezaur et al., 2022]</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EC5A939-4C90-4277-9C51-6932317F18EC}"/>
                  </a:ext>
                </a:extLst>
              </p:cNvPr>
              <p:cNvSpPr txBox="1"/>
              <p:nvPr/>
            </p:nvSpPr>
            <p:spPr>
              <a:xfrm>
                <a:off x="9614945" y="3676761"/>
                <a:ext cx="2476500" cy="666001"/>
              </a:xfrm>
              <a:prstGeom prst="rect">
                <a:avLst/>
              </a:prstGeom>
            </p:spPr>
            <p:txBody>
              <a:bodyPr vert="horz" wrap="square" lIns="91440" tIns="45720" rIns="91440" bIns="45720" rtlCol="0">
                <a:noAutofit/>
              </a:bodyPr>
              <a:lstStyle/>
              <a:p>
                <a:pPr algn="ctr"/>
                <a:r>
                  <a:rPr lang="en-US" sz="1600" i="1" dirty="0">
                    <a:solidFill>
                      <a:schemeClr val="accent6"/>
                    </a:solidFill>
                    <a:latin typeface="Trebuchet MS" panose="020B0603020202020204" pitchFamily="34" charset="0"/>
                  </a:rPr>
                  <a:t>Above:</a:t>
                </a:r>
                <a:r>
                  <a:rPr lang="en-US" sz="1600" dirty="0">
                    <a:solidFill>
                      <a:schemeClr val="accent6"/>
                    </a:solidFill>
                    <a:latin typeface="Trebuchet MS" panose="020B0603020202020204" pitchFamily="34" charset="0"/>
                  </a:rPr>
                  <a:t> ultra-low (ULR), medium-low (MLR) and standard 1</a:t>
                </a:r>
                <a14:m>
                  <m:oMath xmlns:m="http://schemas.openxmlformats.org/officeDocument/2006/math">
                    <m:r>
                      <a:rPr lang="en-US" sz="1600" i="1" smtClean="0">
                        <a:solidFill>
                          <a:schemeClr val="accent6"/>
                        </a:solidFill>
                        <a:latin typeface="Cambria Math" panose="02040503050406030204" pitchFamily="18" charset="0"/>
                        <a:ea typeface="Cambria Math" panose="02040503050406030204" pitchFamily="18" charset="0"/>
                      </a:rPr>
                      <m:t>°</m:t>
                    </m:r>
                  </m:oMath>
                </a14:m>
                <a:r>
                  <a:rPr lang="en-US" sz="1600" dirty="0">
                    <a:solidFill>
                      <a:schemeClr val="accent6"/>
                    </a:solidFill>
                    <a:latin typeface="Trebuchet MS" panose="020B0603020202020204" pitchFamily="34" charset="0"/>
                  </a:rPr>
                  <a:t> resolution E3SM grids</a:t>
                </a:r>
              </a:p>
            </p:txBody>
          </p:sp>
        </mc:Choice>
        <mc:Fallback xmlns="">
          <p:sp>
            <p:nvSpPr>
              <p:cNvPr id="15" name="TextBox 14">
                <a:extLst>
                  <a:ext uri="{FF2B5EF4-FFF2-40B4-BE49-F238E27FC236}">
                    <a16:creationId xmlns:a16="http://schemas.microsoft.com/office/drawing/2014/main" id="{5EC5A939-4C90-4277-9C51-6932317F18EC}"/>
                  </a:ext>
                </a:extLst>
              </p:cNvPr>
              <p:cNvSpPr txBox="1">
                <a:spLocks noRot="1" noChangeAspect="1" noMove="1" noResize="1" noEditPoints="1" noAdjustHandles="1" noChangeArrowheads="1" noChangeShapeType="1" noTextEdit="1"/>
              </p:cNvSpPr>
              <p:nvPr/>
            </p:nvSpPr>
            <p:spPr>
              <a:xfrm>
                <a:off x="9614945" y="3676761"/>
                <a:ext cx="2476500" cy="666001"/>
              </a:xfrm>
              <a:prstGeom prst="rect">
                <a:avLst/>
              </a:prstGeom>
              <a:blipFill>
                <a:blip r:embed="rId5"/>
                <a:stretch>
                  <a:fillRect t="-3670" r="-1229" b="-7156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39F15D82-DEF6-444C-977D-6FA383923ED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3577" y1="26690" x2="46710" y2="26868"/>
                        <a14:foregroundMark x1="46710" y1="26868" x2="50930" y2="31584"/>
                        <a14:foregroundMark x1="50930" y1="31584" x2="54006" y2="31673"/>
                        <a14:foregroundMark x1="53147" y1="33630" x2="51931" y2="33452"/>
                      </a14:backgroundRemoval>
                    </a14:imgEffect>
                  </a14:imgLayer>
                </a14:imgProps>
              </a:ext>
            </a:extLst>
          </a:blip>
          <a:srcRect l="29488" t="22339" r="27910" b="26060"/>
          <a:stretch/>
        </p:blipFill>
        <p:spPr>
          <a:xfrm>
            <a:off x="9405406" y="1293407"/>
            <a:ext cx="1238931" cy="1206541"/>
          </a:xfrm>
          <a:prstGeom prst="rect">
            <a:avLst/>
          </a:prstGeom>
        </p:spPr>
      </p:pic>
      <p:pic>
        <p:nvPicPr>
          <p:cNvPr id="16" name="Picture 15">
            <a:extLst>
              <a:ext uri="{FF2B5EF4-FFF2-40B4-BE49-F238E27FC236}">
                <a16:creationId xmlns:a16="http://schemas.microsoft.com/office/drawing/2014/main" id="{3EDE2D1F-1C9D-4503-90FF-CD420DF40BB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29627" t="22510" r="25962" b="24848"/>
          <a:stretch/>
        </p:blipFill>
        <p:spPr>
          <a:xfrm>
            <a:off x="10778766" y="1327145"/>
            <a:ext cx="1230671" cy="1172803"/>
          </a:xfrm>
          <a:prstGeom prst="rect">
            <a:avLst/>
          </a:prstGeom>
        </p:spPr>
      </p:pic>
      <p:pic>
        <p:nvPicPr>
          <p:cNvPr id="18" name="Picture 17">
            <a:extLst>
              <a:ext uri="{FF2B5EF4-FFF2-40B4-BE49-F238E27FC236}">
                <a16:creationId xmlns:a16="http://schemas.microsoft.com/office/drawing/2014/main" id="{DE34BB2D-8751-43B1-92E9-9479E1E1627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30602" t="22511" r="26797" b="25541"/>
          <a:stretch/>
        </p:blipFill>
        <p:spPr>
          <a:xfrm>
            <a:off x="10096506" y="2355131"/>
            <a:ext cx="1230671" cy="1206541"/>
          </a:xfrm>
          <a:prstGeom prst="rect">
            <a:avLst/>
          </a:prstGeom>
        </p:spPr>
      </p:pic>
      <p:sp>
        <p:nvSpPr>
          <p:cNvPr id="19" name="Title 1">
            <a:extLst>
              <a:ext uri="{FF2B5EF4-FFF2-40B4-BE49-F238E27FC236}">
                <a16:creationId xmlns:a16="http://schemas.microsoft.com/office/drawing/2014/main" id="{3623F21D-3FA7-4F4E-9770-A426279145F1}"/>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Statistical Methods</a:t>
            </a:r>
          </a:p>
        </p:txBody>
      </p:sp>
      <p:sp>
        <p:nvSpPr>
          <p:cNvPr id="12" name="Content Placeholder 2">
            <a:extLst>
              <a:ext uri="{FF2B5EF4-FFF2-40B4-BE49-F238E27FC236}">
                <a16:creationId xmlns:a16="http://schemas.microsoft.com/office/drawing/2014/main" id="{E9160AC9-7CA4-43BA-8FE1-602B6CB9D77B}"/>
              </a:ext>
            </a:extLst>
          </p:cNvPr>
          <p:cNvSpPr txBox="1">
            <a:spLocks/>
          </p:cNvSpPr>
          <p:nvPr/>
        </p:nvSpPr>
        <p:spPr>
          <a:xfrm>
            <a:off x="107683" y="6558913"/>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rebuchet MS" panose="020B0603020202020204" pitchFamily="34" charset="0"/>
                <a:ea typeface="Open Sans" panose="020B0606030504020204" pitchFamily="34" charset="0"/>
                <a:cs typeface="Open Sans" panose="020B0606030504020204" pitchFamily="34" charset="0"/>
              </a:rPr>
              <a:t>Team: I. Tezaur, K. Peterson, B. Wagman, H. Brown</a:t>
            </a:r>
          </a:p>
          <a:p>
            <a:pPr lvl="1" indent="0">
              <a:buFont typeface="Wingdings" pitchFamily="2" charset="2"/>
              <a:buNone/>
            </a:pPr>
            <a:endParaRPr lang="en-US" sz="2000" dirty="0">
              <a:latin typeface="Trebuchet MS" panose="020B0603020202020204" pitchFamily="34" charset="0"/>
              <a:ea typeface="Open Sans" panose="020B0606030504020204" pitchFamily="34" charset="0"/>
              <a:cs typeface="Open Sans" panose="020B0606030504020204" pitchFamily="34" charset="0"/>
            </a:endParaRPr>
          </a:p>
          <a:p>
            <a:endParaRPr lang="en-US" sz="20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5B5A8A52-F0EF-4088-B5E5-AAF02315D835}"/>
              </a:ext>
            </a:extLst>
          </p:cNvPr>
          <p:cNvSpPr>
            <a:spLocks noGrp="1"/>
          </p:cNvSpPr>
          <p:nvPr>
            <p:ph type="sldNum" sz="quarter" idx="12"/>
          </p:nvPr>
        </p:nvSpPr>
        <p:spPr/>
        <p:txBody>
          <a:bodyPr/>
          <a:lstStyle/>
          <a:p>
            <a:fld id="{EAB3140A-3BA5-4F18-93B2-5ABE18D4C56F}" type="slidenum">
              <a:rPr lang="en-US" smtClean="0"/>
              <a:t>29</a:t>
            </a:fld>
            <a:endParaRPr lang="en-US"/>
          </a:p>
        </p:txBody>
      </p:sp>
    </p:spTree>
    <p:extLst>
      <p:ext uri="{BB962C8B-B14F-4D97-AF65-F5344CB8AC3E}">
        <p14:creationId xmlns:p14="http://schemas.microsoft.com/office/powerpoint/2010/main" val="364261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3"/>
          <a:stretch>
            <a:fillRect/>
          </a:stretch>
        </p:blipFill>
        <p:spPr>
          <a:xfrm>
            <a:off x="5887325" y="3694159"/>
            <a:ext cx="2766333" cy="2365692"/>
          </a:xfrm>
          <a:prstGeom prst="rect">
            <a:avLst/>
          </a:prstGeom>
        </p:spPr>
      </p:pic>
      <p:grpSp>
        <p:nvGrpSpPr>
          <p:cNvPr id="13" name="Group 12">
            <a:extLst>
              <a:ext uri="{FF2B5EF4-FFF2-40B4-BE49-F238E27FC236}">
                <a16:creationId xmlns:a16="http://schemas.microsoft.com/office/drawing/2014/main" id="{BCB008E9-769A-4EF5-8F2C-4593973BA504}"/>
              </a:ext>
            </a:extLst>
          </p:cNvPr>
          <p:cNvGrpSpPr>
            <a:grpSpLocks noChangeAspect="1"/>
          </p:cNvGrpSpPr>
          <p:nvPr/>
        </p:nvGrpSpPr>
        <p:grpSpPr>
          <a:xfrm>
            <a:off x="8084420" y="1510397"/>
            <a:ext cx="4688291" cy="4567107"/>
            <a:chOff x="6624859" y="916067"/>
            <a:chExt cx="5725522" cy="5577528"/>
          </a:xfrm>
        </p:grpSpPr>
        <p:pic>
          <p:nvPicPr>
            <p:cNvPr id="14" name="Picture 13">
              <a:extLst>
                <a:ext uri="{FF2B5EF4-FFF2-40B4-BE49-F238E27FC236}">
                  <a16:creationId xmlns:a16="http://schemas.microsoft.com/office/drawing/2014/main" id="{69201E27-E2A8-4FBF-BBF7-09E110A323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5" name="TextBox 14">
              <a:extLst>
                <a:ext uri="{FF2B5EF4-FFF2-40B4-BE49-F238E27FC236}">
                  <a16:creationId xmlns:a16="http://schemas.microsoft.com/office/drawing/2014/main" id="{B5427602-3D4A-433C-AC19-FC1F6D90AA67}"/>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6" name="Diagram 15">
              <a:extLst>
                <a:ext uri="{FF2B5EF4-FFF2-40B4-BE49-F238E27FC236}">
                  <a16:creationId xmlns:a16="http://schemas.microsoft.com/office/drawing/2014/main" id="{C45ACD6F-8CCA-4849-9ECB-D1CEE652967D}"/>
                </a:ext>
              </a:extLst>
            </p:cNvPr>
            <p:cNvGraphicFramePr/>
            <p:nvPr>
              <p:extLst>
                <p:ext uri="{D42A27DB-BD31-4B8C-83A1-F6EECF244321}">
                  <p14:modId xmlns:p14="http://schemas.microsoft.com/office/powerpoint/2010/main" val="2067172236"/>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5" name="Slide Number Placeholder 4">
            <a:extLst>
              <a:ext uri="{FF2B5EF4-FFF2-40B4-BE49-F238E27FC236}">
                <a16:creationId xmlns:a16="http://schemas.microsoft.com/office/drawing/2014/main" id="{7C461C61-68DD-4D87-8C60-64435CF14476}"/>
              </a:ext>
            </a:extLst>
          </p:cNvPr>
          <p:cNvSpPr>
            <a:spLocks noGrp="1"/>
          </p:cNvSpPr>
          <p:nvPr>
            <p:ph type="sldNum" sz="quarter" idx="4"/>
          </p:nvPr>
        </p:nvSpPr>
        <p:spPr/>
        <p:txBody>
          <a:bodyPr/>
          <a:lstStyle/>
          <a:p>
            <a:fld id="{4FAB73BC-B049-4115-A692-8D63A059BFB8}" type="slidenum">
              <a:rPr lang="en-US" smtClean="0"/>
              <a:pPr/>
              <a:t>3</a:t>
            </a:fld>
            <a:endParaRPr lang="en-US" dirty="0"/>
          </a:p>
        </p:txBody>
      </p:sp>
      <p:sp>
        <p:nvSpPr>
          <p:cNvPr id="17" name="Slide Number Placeholder 8">
            <a:extLst>
              <a:ext uri="{FF2B5EF4-FFF2-40B4-BE49-F238E27FC236}">
                <a16:creationId xmlns:a16="http://schemas.microsoft.com/office/drawing/2014/main" id="{10BA25BB-2EE1-4DB9-B8E4-F34412DB42D3}"/>
              </a:ext>
            </a:extLst>
          </p:cNvPr>
          <p:cNvSpPr txBox="1">
            <a:spLocks/>
          </p:cNvSpPr>
          <p:nvPr/>
        </p:nvSpPr>
        <p:spPr>
          <a:xfrm>
            <a:off x="11947281" y="6641008"/>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3</a:t>
            </a:fld>
            <a:endParaRPr lang="en-US" sz="1000" dirty="0">
              <a:latin typeface="+mj-lt"/>
            </a:endParaRPr>
          </a:p>
        </p:txBody>
      </p:sp>
    </p:spTree>
    <p:extLst>
      <p:ext uri="{BB962C8B-B14F-4D97-AF65-F5344CB8AC3E}">
        <p14:creationId xmlns:p14="http://schemas.microsoft.com/office/powerpoint/2010/main" val="188866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0E03A9-6B68-41E6-ACA2-11986E6B6131}"/>
              </a:ext>
            </a:extLst>
          </p:cNvPr>
          <p:cNvSpPr txBox="1"/>
          <p:nvPr/>
        </p:nvSpPr>
        <p:spPr>
          <a:xfrm>
            <a:off x="0" y="1265890"/>
            <a:ext cx="12068175" cy="3323987"/>
          </a:xfrm>
          <a:prstGeom prst="rect">
            <a:avLst/>
          </a:prstGeom>
        </p:spPr>
        <p:txBody>
          <a:bodyPr vert="horz" wrap="square" lIns="91440" tIns="45720" rIns="91440" bIns="45720" rtlCol="0" anchor="ctr">
            <a:spAutoFit/>
          </a:bodyPr>
          <a:lstStyle/>
          <a:p>
            <a:pPr marL="457200" indent="-457200">
              <a:buAutoNum type="alphaLcParenBoth"/>
            </a:pPr>
            <a:r>
              <a:rPr lang="en-US" sz="2200" b="1" dirty="0">
                <a:solidFill>
                  <a:srgbClr val="0070C0"/>
                </a:solidFill>
                <a:latin typeface="Trebuchet MS" panose="020B0603020202020204" pitchFamily="34" charset="0"/>
              </a:rPr>
              <a:t>Profiling: </a:t>
            </a:r>
            <a:r>
              <a:rPr lang="en-US" sz="2200" dirty="0">
                <a:solidFill>
                  <a:schemeClr val="accent6"/>
                </a:solidFill>
                <a:latin typeface="Trebuchet MS" panose="020B0603020202020204" pitchFamily="34" charset="0"/>
              </a:rPr>
              <a:t>finding pathways </a:t>
            </a:r>
            <a:r>
              <a:rPr lang="en-US" sz="2200" i="1" dirty="0">
                <a:solidFill>
                  <a:schemeClr val="accent6"/>
                </a:solidFill>
                <a:latin typeface="Trebuchet MS" panose="020B0603020202020204" pitchFamily="34" charset="0"/>
              </a:rPr>
              <a:t>in-situ</a:t>
            </a:r>
            <a:r>
              <a:rPr lang="en-US" sz="2200" dirty="0">
                <a:solidFill>
                  <a:schemeClr val="accent6"/>
                </a:solidFill>
                <a:latin typeface="Trebuchet MS" panose="020B0603020202020204" pitchFamily="34" charset="0"/>
              </a:rPr>
              <a:t> while running E3SM</a:t>
            </a:r>
          </a:p>
          <a:p>
            <a:pPr marL="457200" indent="-457200">
              <a:buAutoNum type="alphaLcParenBoth"/>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ea typeface="Calibri" panose="020F0502020204030204" pitchFamily="34" charset="0"/>
                <a:cs typeface="Open Sans " panose="020B0604020202020204" charset="0"/>
              </a:rPr>
              <a:t>Goal:</a:t>
            </a:r>
            <a:r>
              <a:rPr lang="en-US" sz="2200" dirty="0">
                <a:solidFill>
                  <a:schemeClr val="accent6"/>
                </a:solidFill>
                <a:latin typeface="Trebuchet MS" panose="020B0603020202020204" pitchFamily="34" charset="0"/>
                <a:ea typeface="Calibri" panose="020F0502020204030204" pitchFamily="34" charset="0"/>
                <a:cs typeface="Open Sans " panose="020B0604020202020204" charset="0"/>
              </a:rPr>
              <a:t> instrument E3SM and develop </a:t>
            </a:r>
            <a:r>
              <a:rPr lang="en-US" sz="2200" dirty="0">
                <a:solidFill>
                  <a:schemeClr val="accent6"/>
                </a:solidFill>
                <a:latin typeface="Trebuchet MS" panose="020B0603020202020204" pitchFamily="34" charset="0"/>
                <a:cs typeface="Open Sans " panose="020B0604020202020204" charset="0"/>
              </a:rPr>
              <a:t>Directed Acyclic Graphs (DAGs) of process interactions executed within code</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cs typeface="Open Sans " panose="020B0604020202020204" charset="0"/>
            </a:endParaRPr>
          </a:p>
          <a:p>
            <a:pPr marL="342900" indent="-342900">
              <a:buFont typeface="Arial" panose="020B0604020202020204" pitchFamily="34" charset="0"/>
              <a:buChar char="•"/>
            </a:pPr>
            <a:r>
              <a:rPr lang="en-US" sz="2200" dirty="0">
                <a:solidFill>
                  <a:schemeClr val="accent6"/>
                </a:solidFill>
                <a:latin typeface="Trebuchet MS" panose="020B0603020202020204" pitchFamily="34" charset="0"/>
                <a:ea typeface="Open Sans" panose="020B0606030504020204" pitchFamily="34" charset="0"/>
                <a:cs typeface="Open Sans " panose="020B0604020202020204" charset="0"/>
              </a:rPr>
              <a:t>Control runs (e.g., no Mt. Pinatubo eruption run) generate baseline.</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 panose="020B0604020202020204" charset="0"/>
            </a:endParaRPr>
          </a:p>
          <a:p>
            <a:pPr marL="342900" indent="-342900">
              <a:buFont typeface="Arial" panose="020B0604020202020204" pitchFamily="34" charset="0"/>
              <a:buChar char="•"/>
            </a:pPr>
            <a:r>
              <a:rPr lang="en-US" sz="2200" dirty="0">
                <a:solidFill>
                  <a:schemeClr val="accent6"/>
                </a:solidFill>
                <a:latin typeface="Trebuchet MS" panose="020B0603020202020204" pitchFamily="34" charset="0"/>
                <a:ea typeface="Open Sans" panose="020B0606030504020204" pitchFamily="34" charset="0"/>
                <a:cs typeface="Open Sans " panose="020B0604020202020204" charset="0"/>
              </a:rPr>
              <a:t>CLDERA-tools performs statistical analysis by comparing QOIs inside code with baseline and tracking propagation of “anomalies” in real time. </a:t>
            </a:r>
            <a:endPar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28600" indent="-228600">
              <a:buAutoNum type="alphaLcParenBoth"/>
            </a:pPr>
            <a:endParaRPr lang="en-US" sz="2200" b="1" dirty="0">
              <a:solidFill>
                <a:srgbClr val="0070C0"/>
              </a:solidFill>
              <a:latin typeface="Trebuchet MS" panose="020B0603020202020204" pitchFamily="34" charset="0"/>
            </a:endParaRPr>
          </a:p>
          <a:p>
            <a:endParaRPr lang="en-US" sz="2200" b="1" dirty="0">
              <a:solidFill>
                <a:srgbClr val="0070C0"/>
              </a:solidFill>
              <a:latin typeface="Trebuchet MS" panose="020B0603020202020204" pitchFamily="34" charset="0"/>
            </a:endParaRPr>
          </a:p>
          <a:p>
            <a:endParaRPr lang="en-US" sz="2200" dirty="0">
              <a:latin typeface="Trebuchet MS" panose="020B0603020202020204" pitchFamily="34" charset="0"/>
            </a:endParaRPr>
          </a:p>
        </p:txBody>
      </p:sp>
      <p:sp>
        <p:nvSpPr>
          <p:cNvPr id="37" name="Title 1">
            <a:extLst>
              <a:ext uri="{FF2B5EF4-FFF2-40B4-BE49-F238E27FC236}">
                <a16:creationId xmlns:a16="http://schemas.microsoft.com/office/drawing/2014/main" id="{268FDF8F-7500-4ABB-8497-1F25921A8F82}"/>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Computational Monitoring</a:t>
            </a:r>
          </a:p>
        </p:txBody>
      </p:sp>
      <p:grpSp>
        <p:nvGrpSpPr>
          <p:cNvPr id="52" name="Group 51">
            <a:extLst>
              <a:ext uri="{FF2B5EF4-FFF2-40B4-BE49-F238E27FC236}">
                <a16:creationId xmlns:a16="http://schemas.microsoft.com/office/drawing/2014/main" id="{6536ADE0-A526-4B0E-8743-D60E8AE50207}"/>
              </a:ext>
            </a:extLst>
          </p:cNvPr>
          <p:cNvGrpSpPr/>
          <p:nvPr/>
        </p:nvGrpSpPr>
        <p:grpSpPr>
          <a:xfrm>
            <a:off x="222359" y="3767291"/>
            <a:ext cx="5229230" cy="2491024"/>
            <a:chOff x="6962770" y="1438808"/>
            <a:chExt cx="5229230" cy="2491024"/>
          </a:xfrm>
        </p:grpSpPr>
        <p:sp>
          <p:nvSpPr>
            <p:cNvPr id="54" name="Rectangle 53">
              <a:extLst>
                <a:ext uri="{FF2B5EF4-FFF2-40B4-BE49-F238E27FC236}">
                  <a16:creationId xmlns:a16="http://schemas.microsoft.com/office/drawing/2014/main" id="{E3098793-6D28-478D-A002-F643515CFD3A}"/>
                </a:ext>
              </a:extLst>
            </p:cNvPr>
            <p:cNvSpPr/>
            <p:nvPr/>
          </p:nvSpPr>
          <p:spPr>
            <a:xfrm>
              <a:off x="7046405" y="1438808"/>
              <a:ext cx="4991951" cy="2279283"/>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F3F602CE-09E0-4B6B-84F6-71411B18ABEE}"/>
                </a:ext>
              </a:extLst>
            </p:cNvPr>
            <p:cNvGrpSpPr/>
            <p:nvPr/>
          </p:nvGrpSpPr>
          <p:grpSpPr>
            <a:xfrm>
              <a:off x="6962770" y="1562436"/>
              <a:ext cx="5229230" cy="2367396"/>
              <a:chOff x="3055022" y="1332975"/>
              <a:chExt cx="5462014" cy="2014972"/>
            </a:xfrm>
          </p:grpSpPr>
          <p:sp>
            <p:nvSpPr>
              <p:cNvPr id="55" name="TextBox 54">
                <a:extLst>
                  <a:ext uri="{FF2B5EF4-FFF2-40B4-BE49-F238E27FC236}">
                    <a16:creationId xmlns:a16="http://schemas.microsoft.com/office/drawing/2014/main" id="{48144FF7-BFAC-4208-844F-C15290202C88}"/>
                  </a:ext>
                </a:extLst>
              </p:cNvPr>
              <p:cNvSpPr txBox="1"/>
              <p:nvPr/>
            </p:nvSpPr>
            <p:spPr>
              <a:xfrm>
                <a:off x="3179662" y="2409716"/>
                <a:ext cx="1675329" cy="834890"/>
              </a:xfrm>
              <a:prstGeom prst="rect">
                <a:avLst/>
              </a:prstGeom>
            </p:spPr>
            <p:txBody>
              <a:bodyPr vert="horz" wrap="square" lIns="91440" tIns="45720" rIns="91440" bIns="45720" rtlCol="0">
                <a:noAutofit/>
              </a:bodyPr>
              <a:lstStyle/>
              <a:p>
                <a:pPr algn="ctr"/>
                <a:r>
                  <a:rPr lang="en-US" b="1" dirty="0">
                    <a:solidFill>
                      <a:schemeClr val="accent6"/>
                    </a:solidFill>
                    <a:latin typeface="Open Sans " panose="020B0604020202020204" charset="0"/>
                    <a:cs typeface="Open Sans " panose="020B0604020202020204" charset="0"/>
                  </a:rPr>
                  <a:t>Base DAG</a:t>
                </a:r>
              </a:p>
              <a:p>
                <a:pPr algn="ctr"/>
                <a:r>
                  <a:rPr lang="en-US" sz="1400" dirty="0">
                    <a:solidFill>
                      <a:schemeClr val="accent6"/>
                    </a:solidFill>
                    <a:latin typeface="Open Sans " panose="020B0604020202020204" charset="0"/>
                    <a:cs typeface="Open Sans " panose="020B0604020202020204" charset="0"/>
                  </a:rPr>
                  <a:t>Relevant physics dependencies </a:t>
                </a:r>
              </a:p>
            </p:txBody>
          </p:sp>
          <p:pic>
            <p:nvPicPr>
              <p:cNvPr id="56" name="Picture 55">
                <a:extLst>
                  <a:ext uri="{FF2B5EF4-FFF2-40B4-BE49-F238E27FC236}">
                    <a16:creationId xmlns:a16="http://schemas.microsoft.com/office/drawing/2014/main" id="{7AFA0928-7BDE-4E98-BA81-E3DC03A7C4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50" b="89109" l="5042" r="92857">
                            <a14:foregroundMark x1="46218" y1="27723" x2="46218" y2="27723"/>
                            <a14:foregroundMark x1="57563" y1="26733" x2="57563" y2="26733"/>
                            <a14:foregroundMark x1="77731" y1="34653" x2="77731" y2="34653"/>
                            <a14:foregroundMark x1="93697" y1="30693" x2="93697" y2="30693"/>
                            <a14:foregroundMark x1="19328" y1="48515" x2="19328" y2="48515"/>
                            <a14:foregroundMark x1="5462" y1="39604" x2="5462" y2="39604"/>
                            <a14:foregroundMark x1="21849" y1="4950" x2="21849" y2="4950"/>
                            <a14:foregroundMark x1="23529" y1="3960" x2="23529" y2="3960"/>
                            <a14:foregroundMark x1="28151" y1="4950" x2="28151" y2="4950"/>
                            <a14:foregroundMark x1="29832" y1="5941" x2="29832" y2="5941"/>
                            <a14:foregroundMark x1="31513" y1="6931" x2="31513" y2="6931"/>
                            <a14:foregroundMark x1="32773" y1="8911" x2="32773" y2="8911"/>
                            <a14:foregroundMark x1="34454" y1="10891" x2="34454" y2="10891"/>
                            <a14:foregroundMark x1="26891" y1="3960" x2="26891" y2="3960"/>
                            <a14:foregroundMark x1="26050" y1="3960" x2="26050" y2="3960"/>
                            <a14:foregroundMark x1="24370" y1="3960" x2="24370" y2="3960"/>
                            <a14:foregroundMark x1="21429" y1="4950" x2="21429" y2="4950"/>
                          </a14:backgroundRemoval>
                        </a14:imgEffect>
                      </a14:imgLayer>
                    </a14:imgProps>
                  </a:ext>
                </a:extLst>
              </a:blip>
              <a:stretch>
                <a:fillRect/>
              </a:stretch>
            </p:blipFill>
            <p:spPr>
              <a:xfrm>
                <a:off x="6664774" y="1332975"/>
                <a:ext cx="1472101" cy="624715"/>
              </a:xfrm>
              <a:prstGeom prst="rect">
                <a:avLst/>
              </a:prstGeom>
            </p:spPr>
          </p:pic>
          <p:sp>
            <p:nvSpPr>
              <p:cNvPr id="57" name="TextBox 56">
                <a:extLst>
                  <a:ext uri="{FF2B5EF4-FFF2-40B4-BE49-F238E27FC236}">
                    <a16:creationId xmlns:a16="http://schemas.microsoft.com/office/drawing/2014/main" id="{F8138FCC-1E99-4DE7-BB80-1945949CA943}"/>
                  </a:ext>
                </a:extLst>
              </p:cNvPr>
              <p:cNvSpPr txBox="1"/>
              <p:nvPr/>
            </p:nvSpPr>
            <p:spPr>
              <a:xfrm>
                <a:off x="4001085" y="1978955"/>
                <a:ext cx="1453629" cy="230016"/>
              </a:xfrm>
              <a:prstGeom prst="rect">
                <a:avLst/>
              </a:prstGeom>
            </p:spPr>
            <p:txBody>
              <a:bodyPr vert="horz" wrap="square" lIns="91440" tIns="45720" rIns="91440" bIns="45720" rtlCol="0">
                <a:noAutofit/>
              </a:bodyPr>
              <a:lstStyle/>
              <a:p>
                <a:pPr algn="l"/>
                <a:endParaRPr lang="en-US" dirty="0"/>
              </a:p>
            </p:txBody>
          </p:sp>
          <p:grpSp>
            <p:nvGrpSpPr>
              <p:cNvPr id="58" name="Group 57">
                <a:extLst>
                  <a:ext uri="{FF2B5EF4-FFF2-40B4-BE49-F238E27FC236}">
                    <a16:creationId xmlns:a16="http://schemas.microsoft.com/office/drawing/2014/main" id="{78109931-9CA6-49E4-B534-E32EEBC8B126}"/>
                  </a:ext>
                </a:extLst>
              </p:cNvPr>
              <p:cNvGrpSpPr/>
              <p:nvPr/>
            </p:nvGrpSpPr>
            <p:grpSpPr>
              <a:xfrm>
                <a:off x="4596343" y="1667378"/>
                <a:ext cx="1845544" cy="1492977"/>
                <a:chOff x="3629078" y="1130461"/>
                <a:chExt cx="1492864" cy="1224437"/>
              </a:xfrm>
            </p:grpSpPr>
            <p:pic>
              <p:nvPicPr>
                <p:cNvPr id="65" name="Graphic 64" descr="Books on shelf outline">
                  <a:extLst>
                    <a:ext uri="{FF2B5EF4-FFF2-40B4-BE49-F238E27FC236}">
                      <a16:creationId xmlns:a16="http://schemas.microsoft.com/office/drawing/2014/main" id="{617830D1-9D64-4A46-9EBB-F8F32F68A3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7107" y="1130461"/>
                  <a:ext cx="914400" cy="914400"/>
                </a:xfrm>
                <a:prstGeom prst="rect">
                  <a:avLst/>
                </a:prstGeom>
              </p:spPr>
            </p:pic>
            <p:sp>
              <p:nvSpPr>
                <p:cNvPr id="66" name="TextBox 65">
                  <a:extLst>
                    <a:ext uri="{FF2B5EF4-FFF2-40B4-BE49-F238E27FC236}">
                      <a16:creationId xmlns:a16="http://schemas.microsoft.com/office/drawing/2014/main" id="{FA0B0B7B-CC81-45E9-9A92-35660B7CA053}"/>
                    </a:ext>
                  </a:extLst>
                </p:cNvPr>
                <p:cNvSpPr txBox="1"/>
                <p:nvPr/>
              </p:nvSpPr>
              <p:spPr>
                <a:xfrm>
                  <a:off x="3629078" y="1868460"/>
                  <a:ext cx="1492864" cy="486438"/>
                </a:xfrm>
                <a:prstGeom prst="rect">
                  <a:avLst/>
                </a:prstGeom>
              </p:spPr>
              <p:txBody>
                <a:bodyPr vert="horz" wrap="square" lIns="91440" tIns="45720" rIns="91440" bIns="45720" rtlCol="0">
                  <a:noAutofit/>
                </a:bodyPr>
                <a:lstStyle/>
                <a:p>
                  <a:pPr algn="ctr"/>
                  <a:r>
                    <a:rPr lang="en-US" b="1" dirty="0">
                      <a:solidFill>
                        <a:schemeClr val="accent6"/>
                      </a:solidFill>
                      <a:latin typeface="Open Sans " panose="020B0604020202020204" charset="0"/>
                      <a:cs typeface="Open Sans " panose="020B0604020202020204" charset="0"/>
                    </a:rPr>
                    <a:t>CLDERA-tools</a:t>
                  </a:r>
                </a:p>
                <a:p>
                  <a:pPr algn="ctr"/>
                  <a:r>
                    <a:rPr lang="en-US" sz="1600" i="1" dirty="0">
                      <a:solidFill>
                        <a:schemeClr val="accent6"/>
                      </a:solidFill>
                      <a:latin typeface="Open Sans " panose="020B0604020202020204" charset="0"/>
                      <a:cs typeface="Open Sans " panose="020B0604020202020204" charset="0"/>
                    </a:rPr>
                    <a:t>In-situ o</a:t>
                  </a:r>
                  <a:r>
                    <a:rPr lang="en-US" sz="1400" dirty="0">
                      <a:solidFill>
                        <a:schemeClr val="accent6"/>
                      </a:solidFill>
                      <a:latin typeface="Open Sans " panose="020B0604020202020204" charset="0"/>
                      <a:cs typeface="Open Sans " panose="020B0604020202020204" charset="0"/>
                    </a:rPr>
                    <a:t>peration</a:t>
                  </a:r>
                  <a:endParaRPr lang="en-US" sz="1400" dirty="0">
                    <a:solidFill>
                      <a:schemeClr val="accent6"/>
                    </a:solidFill>
                    <a:latin typeface="+mj-lt"/>
                  </a:endParaRPr>
                </a:p>
              </p:txBody>
            </p:sp>
          </p:grpSp>
          <p:cxnSp>
            <p:nvCxnSpPr>
              <p:cNvPr id="59" name="Straight Arrow Connector 58">
                <a:extLst>
                  <a:ext uri="{FF2B5EF4-FFF2-40B4-BE49-F238E27FC236}">
                    <a16:creationId xmlns:a16="http://schemas.microsoft.com/office/drawing/2014/main" id="{D5243BDE-1EC2-4D44-A800-10B22CDCFA1C}"/>
                  </a:ext>
                </a:extLst>
              </p:cNvPr>
              <p:cNvCxnSpPr>
                <a:cxnSpLocks/>
                <a:endCxn id="65" idx="1"/>
              </p:cNvCxnSpPr>
              <p:nvPr/>
            </p:nvCxnSpPr>
            <p:spPr>
              <a:xfrm flipV="1">
                <a:off x="4589372" y="2224850"/>
                <a:ext cx="375408" cy="30674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793D222-0CAD-4E6F-B0F1-07778F4784F9}"/>
                  </a:ext>
                </a:extLst>
              </p:cNvPr>
              <p:cNvCxnSpPr>
                <a:cxnSpLocks/>
                <a:endCxn id="56" idx="1"/>
              </p:cNvCxnSpPr>
              <p:nvPr/>
            </p:nvCxnSpPr>
            <p:spPr>
              <a:xfrm flipV="1">
                <a:off x="5961579" y="1645333"/>
                <a:ext cx="703195" cy="259186"/>
              </a:xfrm>
              <a:prstGeom prst="straightConnector1">
                <a:avLst/>
              </a:prstGeom>
              <a:ln>
                <a:solidFill>
                  <a:schemeClr val="accent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BCAF46D-1B6F-4408-BE92-3B949978D030}"/>
                  </a:ext>
                </a:extLst>
              </p:cNvPr>
              <p:cNvSpPr txBox="1"/>
              <p:nvPr/>
            </p:nvSpPr>
            <p:spPr>
              <a:xfrm>
                <a:off x="6529134" y="2420094"/>
                <a:ext cx="1987902" cy="927853"/>
              </a:xfrm>
              <a:prstGeom prst="rect">
                <a:avLst/>
              </a:prstGeom>
            </p:spPr>
            <p:txBody>
              <a:bodyPr vert="horz" wrap="square" lIns="91440" tIns="45720" rIns="91440" bIns="45720" rtlCol="0">
                <a:noAutofit/>
              </a:bodyPr>
              <a:lstStyle/>
              <a:p>
                <a:pPr algn="ctr"/>
                <a:r>
                  <a:rPr lang="en-US" b="1" dirty="0">
                    <a:solidFill>
                      <a:schemeClr val="accent6"/>
                    </a:solidFill>
                    <a:latin typeface="Open Sans " panose="020B0604020202020204" charset="0"/>
                    <a:cs typeface="Open Sans " panose="020B0604020202020204" charset="0"/>
                  </a:rPr>
                  <a:t>Pathway DAG</a:t>
                </a:r>
              </a:p>
              <a:p>
                <a:pPr algn="ctr"/>
                <a:r>
                  <a:rPr lang="en-US" sz="1400" dirty="0">
                    <a:solidFill>
                      <a:schemeClr val="accent6"/>
                    </a:solidFill>
                    <a:latin typeface="Open Sans " panose="020B0604020202020204" charset="0"/>
                    <a:cs typeface="Open Sans " panose="020B0604020202020204" charset="0"/>
                  </a:rPr>
                  <a:t>Anomalous dependency chain</a:t>
                </a:r>
              </a:p>
              <a:p>
                <a:pPr algn="ctr"/>
                <a:endParaRPr lang="en-US" b="1" dirty="0">
                  <a:solidFill>
                    <a:schemeClr val="accent6"/>
                  </a:solidFill>
                  <a:latin typeface="Open Sans " panose="020B0604020202020204" charset="0"/>
                  <a:cs typeface="Open Sans " panose="020B0604020202020204" charset="0"/>
                </a:endParaRPr>
              </a:p>
            </p:txBody>
          </p:sp>
          <p:cxnSp>
            <p:nvCxnSpPr>
              <p:cNvPr id="62" name="Straight Arrow Connector 61">
                <a:extLst>
                  <a:ext uri="{FF2B5EF4-FFF2-40B4-BE49-F238E27FC236}">
                    <a16:creationId xmlns:a16="http://schemas.microsoft.com/office/drawing/2014/main" id="{24711D17-2E02-41EE-A34C-B07BA54822BC}"/>
                  </a:ext>
                </a:extLst>
              </p:cNvPr>
              <p:cNvCxnSpPr>
                <a:cxnSpLocks/>
              </p:cNvCxnSpPr>
              <p:nvPr/>
            </p:nvCxnSpPr>
            <p:spPr>
              <a:xfrm>
                <a:off x="5945594" y="2434613"/>
                <a:ext cx="842979" cy="21914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27DC894-C1A8-48B4-AE97-4B9F1CA1D64A}"/>
                  </a:ext>
                </a:extLst>
              </p:cNvPr>
              <p:cNvCxnSpPr>
                <a:cxnSpLocks/>
                <a:endCxn id="65" idx="1"/>
              </p:cNvCxnSpPr>
              <p:nvPr/>
            </p:nvCxnSpPr>
            <p:spPr>
              <a:xfrm>
                <a:off x="4727899" y="1869252"/>
                <a:ext cx="236881" cy="35559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D427D68-445D-44EE-A0BA-AA1470C00DC8}"/>
                  </a:ext>
                </a:extLst>
              </p:cNvPr>
              <p:cNvSpPr txBox="1"/>
              <p:nvPr/>
            </p:nvSpPr>
            <p:spPr>
              <a:xfrm>
                <a:off x="3055022" y="1394341"/>
                <a:ext cx="1876797" cy="845269"/>
              </a:xfrm>
              <a:prstGeom prst="rect">
                <a:avLst/>
              </a:prstGeom>
            </p:spPr>
            <p:txBody>
              <a:bodyPr vert="horz" wrap="square" lIns="91440" tIns="45720" rIns="91440" bIns="45720" rtlCol="0">
                <a:noAutofit/>
              </a:bodyPr>
              <a:lstStyle/>
              <a:p>
                <a:pPr algn="ctr"/>
                <a:r>
                  <a:rPr lang="en-US" b="1" dirty="0">
                    <a:solidFill>
                      <a:schemeClr val="accent6"/>
                    </a:solidFill>
                    <a:latin typeface="Open Sans " panose="020B0604020202020204" charset="0"/>
                    <a:cs typeface="Open Sans " panose="020B0604020202020204" charset="0"/>
                  </a:rPr>
                  <a:t>Subroutine DAG</a:t>
                </a:r>
              </a:p>
              <a:p>
                <a:pPr algn="ctr"/>
                <a:r>
                  <a:rPr lang="en-US" sz="1400" dirty="0">
                    <a:solidFill>
                      <a:schemeClr val="accent6"/>
                    </a:solidFill>
                    <a:latin typeface="Open Sans " panose="020B0604020202020204" charset="0"/>
                    <a:cs typeface="Open Sans " panose="020B0604020202020204" charset="0"/>
                  </a:rPr>
                  <a:t>E3SM function dependencies</a:t>
                </a:r>
              </a:p>
            </p:txBody>
          </p:sp>
        </p:grpSp>
      </p:grpSp>
      <p:sp>
        <p:nvSpPr>
          <p:cNvPr id="3" name="TextBox 2">
            <a:extLst>
              <a:ext uri="{FF2B5EF4-FFF2-40B4-BE49-F238E27FC236}">
                <a16:creationId xmlns:a16="http://schemas.microsoft.com/office/drawing/2014/main" id="{88DCAB1F-A83A-477F-B284-B919DC34CEAF}"/>
              </a:ext>
            </a:extLst>
          </p:cNvPr>
          <p:cNvSpPr txBox="1"/>
          <p:nvPr/>
        </p:nvSpPr>
        <p:spPr>
          <a:xfrm>
            <a:off x="6096000" y="3735234"/>
            <a:ext cx="5632716" cy="2523081"/>
          </a:xfrm>
          <a:prstGeom prst="rect">
            <a:avLst/>
          </a:prstGeom>
        </p:spPr>
        <p:txBody>
          <a:bodyPr vert="horz" wrap="square" lIns="91440" tIns="45720" rIns="91440" bIns="45720" rtlCol="0">
            <a:noAutofit/>
          </a:bodyPr>
          <a:lstStyle/>
          <a:p>
            <a:pPr algn="l"/>
            <a:endParaRPr lang="en-US" dirty="0"/>
          </a:p>
        </p:txBody>
      </p:sp>
      <p:sp>
        <p:nvSpPr>
          <p:cNvPr id="5" name="TextBox 4">
            <a:extLst>
              <a:ext uri="{FF2B5EF4-FFF2-40B4-BE49-F238E27FC236}">
                <a16:creationId xmlns:a16="http://schemas.microsoft.com/office/drawing/2014/main" id="{51015C58-863E-4702-A00C-DCAE241B141C}"/>
              </a:ext>
            </a:extLst>
          </p:cNvPr>
          <p:cNvSpPr txBox="1"/>
          <p:nvPr/>
        </p:nvSpPr>
        <p:spPr>
          <a:xfrm>
            <a:off x="5653244" y="3696999"/>
            <a:ext cx="6981652" cy="2311339"/>
          </a:xfrm>
          <a:prstGeom prst="rect">
            <a:avLst/>
          </a:prstGeom>
        </p:spPr>
        <p:txBody>
          <a:bodyPr vert="horz" wrap="square" lIns="91440" tIns="45720" rIns="91440" bIns="45720" rtlCol="0">
            <a:noAutofit/>
          </a:bodyPr>
          <a:lstStyle/>
          <a:p>
            <a:pPr algn="l"/>
            <a:r>
              <a:rPr lang="en-US" sz="2000" b="1" dirty="0">
                <a:solidFill>
                  <a:schemeClr val="accent6"/>
                </a:solidFill>
                <a:latin typeface="Trebuchet MS" panose="020B0603020202020204" pitchFamily="34" charset="0"/>
              </a:rPr>
              <a:t>Inputs: </a:t>
            </a:r>
            <a:r>
              <a:rPr lang="en-US" sz="2000" dirty="0">
                <a:solidFill>
                  <a:schemeClr val="accent6"/>
                </a:solidFill>
                <a:latin typeface="Trebuchet MS" panose="020B0603020202020204" pitchFamily="34" charset="0"/>
              </a:rPr>
              <a:t>baseline, “base DAG” (tells E3SM what to track)</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algn="l"/>
            <a:r>
              <a:rPr lang="en-US" sz="2000" b="1" dirty="0">
                <a:solidFill>
                  <a:schemeClr val="accent6"/>
                </a:solidFill>
                <a:latin typeface="Trebuchet MS" panose="020B0603020202020204" pitchFamily="34" charset="0"/>
              </a:rPr>
              <a:t>Outputs</a:t>
            </a:r>
            <a:r>
              <a:rPr lang="en-US" sz="2000" dirty="0">
                <a:solidFill>
                  <a:schemeClr val="accent6"/>
                </a:solidFill>
                <a:latin typeface="Trebuchet MS" panose="020B0603020202020204" pitchFamily="34" charset="0"/>
              </a:rPr>
              <a:t>: Time-evolving pathway DAG</a:t>
            </a:r>
          </a:p>
        </p:txBody>
      </p:sp>
      <p:sp>
        <p:nvSpPr>
          <p:cNvPr id="67" name="Content Placeholder 2">
            <a:extLst>
              <a:ext uri="{FF2B5EF4-FFF2-40B4-BE49-F238E27FC236}">
                <a16:creationId xmlns:a16="http://schemas.microsoft.com/office/drawing/2014/main" id="{88784EA7-67A3-4369-8DA6-927F7C68A60C}"/>
              </a:ext>
            </a:extLst>
          </p:cNvPr>
          <p:cNvSpPr txBox="1">
            <a:spLocks/>
          </p:cNvSpPr>
          <p:nvPr/>
        </p:nvSpPr>
        <p:spPr>
          <a:xfrm>
            <a:off x="163080" y="6601255"/>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rebuchet MS" panose="020B0603020202020204" pitchFamily="34" charset="0"/>
                <a:ea typeface="Open Sans" panose="020B0606030504020204" pitchFamily="34" charset="0"/>
                <a:cs typeface="Open Sans" panose="020B0606030504020204" pitchFamily="34" charset="0"/>
              </a:rPr>
              <a:t>Team: A. Steyer, J. Watkins, L. Bertagna, G. Harper, I. Tezaur</a:t>
            </a:r>
          </a:p>
          <a:p>
            <a:pPr lvl="1" indent="0">
              <a:buFont typeface="Wingdings" pitchFamily="2" charset="2"/>
              <a:buNone/>
            </a:pPr>
            <a:endParaRPr lang="en-US" sz="2000" dirty="0">
              <a:latin typeface="Trebuchet MS" panose="020B0603020202020204" pitchFamily="34" charset="0"/>
              <a:ea typeface="Open Sans" panose="020B0606030504020204" pitchFamily="34" charset="0"/>
              <a:cs typeface="Open Sans" panose="020B0606030504020204" pitchFamily="34" charset="0"/>
            </a:endParaRPr>
          </a:p>
          <a:p>
            <a:endParaRPr lang="en-US" sz="20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9A496E66-4DEA-44D5-AE75-EC65999653B2}"/>
              </a:ext>
            </a:extLst>
          </p:cNvPr>
          <p:cNvSpPr>
            <a:spLocks noGrp="1"/>
          </p:cNvSpPr>
          <p:nvPr>
            <p:ph type="sldNum" sz="quarter" idx="12"/>
          </p:nvPr>
        </p:nvSpPr>
        <p:spPr/>
        <p:txBody>
          <a:bodyPr/>
          <a:lstStyle/>
          <a:p>
            <a:fld id="{EAB3140A-3BA5-4F18-93B2-5ABE18D4C56F}" type="slidenum">
              <a:rPr lang="en-US" smtClean="0"/>
              <a:t>30</a:t>
            </a:fld>
            <a:endParaRPr lang="en-US"/>
          </a:p>
        </p:txBody>
      </p:sp>
      <p:grpSp>
        <p:nvGrpSpPr>
          <p:cNvPr id="10" name="Group 9">
            <a:extLst>
              <a:ext uri="{FF2B5EF4-FFF2-40B4-BE49-F238E27FC236}">
                <a16:creationId xmlns:a16="http://schemas.microsoft.com/office/drawing/2014/main" id="{A8181E9F-59BE-4BEF-811C-87133BFF3C02}"/>
              </a:ext>
            </a:extLst>
          </p:cNvPr>
          <p:cNvGrpSpPr/>
          <p:nvPr/>
        </p:nvGrpSpPr>
        <p:grpSpPr>
          <a:xfrm>
            <a:off x="5660949" y="4589877"/>
            <a:ext cx="6225057" cy="1761142"/>
            <a:chOff x="5744584" y="4697537"/>
            <a:chExt cx="6225057" cy="1761142"/>
          </a:xfrm>
        </p:grpSpPr>
        <p:sp>
          <p:nvSpPr>
            <p:cNvPr id="9" name="Rectangle 8">
              <a:extLst>
                <a:ext uri="{FF2B5EF4-FFF2-40B4-BE49-F238E27FC236}">
                  <a16:creationId xmlns:a16="http://schemas.microsoft.com/office/drawing/2014/main" id="{1DA989B2-BD91-4864-A7F4-8C9917807C4D}"/>
                </a:ext>
              </a:extLst>
            </p:cNvPr>
            <p:cNvSpPr/>
            <p:nvPr/>
          </p:nvSpPr>
          <p:spPr>
            <a:xfrm>
              <a:off x="5744584" y="4697537"/>
              <a:ext cx="6225057" cy="1761142"/>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7D517F-B679-4112-B63B-BEAE22917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982" y="5009908"/>
              <a:ext cx="5956337" cy="1410536"/>
            </a:xfrm>
            <a:prstGeom prst="rect">
              <a:avLst/>
            </a:prstGeom>
          </p:spPr>
        </p:pic>
        <p:sp>
          <p:nvSpPr>
            <p:cNvPr id="7" name="TextBox 6">
              <a:extLst>
                <a:ext uri="{FF2B5EF4-FFF2-40B4-BE49-F238E27FC236}">
                  <a16:creationId xmlns:a16="http://schemas.microsoft.com/office/drawing/2014/main" id="{BC528A64-D44F-4209-BFFB-1481E6EBA4F2}"/>
                </a:ext>
              </a:extLst>
            </p:cNvPr>
            <p:cNvSpPr txBox="1"/>
            <p:nvPr/>
          </p:nvSpPr>
          <p:spPr>
            <a:xfrm>
              <a:off x="6069368" y="4709115"/>
              <a:ext cx="1036320" cy="354317"/>
            </a:xfrm>
            <a:prstGeom prst="rect">
              <a:avLst/>
            </a:prstGeom>
          </p:spPr>
          <p:txBody>
            <a:bodyPr vert="horz" wrap="square" lIns="91440" tIns="45720" rIns="91440" bIns="45720" rtlCol="0">
              <a:noAutofit/>
            </a:bodyPr>
            <a:lstStyle/>
            <a:p>
              <a:pPr algn="l"/>
              <a:r>
                <a:rPr lang="en-US" sz="1500" i="1" dirty="0">
                  <a:solidFill>
                    <a:schemeClr val="accent6"/>
                  </a:solidFill>
                  <a:latin typeface="Trebuchet MS" panose="020B0603020202020204" pitchFamily="34" charset="0"/>
                </a:rPr>
                <a:t>Month 6</a:t>
              </a:r>
            </a:p>
          </p:txBody>
        </p:sp>
        <p:sp>
          <p:nvSpPr>
            <p:cNvPr id="27" name="TextBox 26">
              <a:extLst>
                <a:ext uri="{FF2B5EF4-FFF2-40B4-BE49-F238E27FC236}">
                  <a16:creationId xmlns:a16="http://schemas.microsoft.com/office/drawing/2014/main" id="{45B46A8E-294F-4B61-AEE1-511A9710DE30}"/>
                </a:ext>
              </a:extLst>
            </p:cNvPr>
            <p:cNvSpPr txBox="1"/>
            <p:nvPr/>
          </p:nvSpPr>
          <p:spPr>
            <a:xfrm>
              <a:off x="7898303" y="4703943"/>
              <a:ext cx="1036320" cy="354317"/>
            </a:xfrm>
            <a:prstGeom prst="rect">
              <a:avLst/>
            </a:prstGeom>
          </p:spPr>
          <p:txBody>
            <a:bodyPr vert="horz" wrap="square" lIns="91440" tIns="45720" rIns="91440" bIns="45720" rtlCol="0">
              <a:noAutofit/>
            </a:bodyPr>
            <a:lstStyle/>
            <a:p>
              <a:pPr algn="l"/>
              <a:r>
                <a:rPr lang="en-US" sz="1500" i="1" dirty="0">
                  <a:solidFill>
                    <a:schemeClr val="accent6"/>
                  </a:solidFill>
                  <a:latin typeface="Trebuchet MS" panose="020B0603020202020204" pitchFamily="34" charset="0"/>
                </a:rPr>
                <a:t>Month 7</a:t>
              </a:r>
            </a:p>
          </p:txBody>
        </p:sp>
        <p:sp>
          <p:nvSpPr>
            <p:cNvPr id="28" name="TextBox 27">
              <a:extLst>
                <a:ext uri="{FF2B5EF4-FFF2-40B4-BE49-F238E27FC236}">
                  <a16:creationId xmlns:a16="http://schemas.microsoft.com/office/drawing/2014/main" id="{F516746C-961B-460B-9ED5-3325DF02B543}"/>
                </a:ext>
              </a:extLst>
            </p:cNvPr>
            <p:cNvSpPr txBox="1"/>
            <p:nvPr/>
          </p:nvSpPr>
          <p:spPr>
            <a:xfrm>
              <a:off x="9835692" y="4707323"/>
              <a:ext cx="1266199" cy="354317"/>
            </a:xfrm>
            <a:prstGeom prst="rect">
              <a:avLst/>
            </a:prstGeom>
          </p:spPr>
          <p:txBody>
            <a:bodyPr vert="horz" wrap="square" lIns="91440" tIns="45720" rIns="91440" bIns="45720" rtlCol="0">
              <a:noAutofit/>
            </a:bodyPr>
            <a:lstStyle/>
            <a:p>
              <a:pPr algn="l"/>
              <a:r>
                <a:rPr lang="en-US" sz="1500" i="1" dirty="0">
                  <a:solidFill>
                    <a:schemeClr val="accent6"/>
                  </a:solidFill>
                  <a:latin typeface="Trebuchet MS" panose="020B0603020202020204" pitchFamily="34" charset="0"/>
                </a:rPr>
                <a:t>Months 8-9</a:t>
              </a:r>
            </a:p>
          </p:txBody>
        </p:sp>
      </p:grpSp>
      <p:cxnSp>
        <p:nvCxnSpPr>
          <p:cNvPr id="12" name="Straight Connector 11">
            <a:extLst>
              <a:ext uri="{FF2B5EF4-FFF2-40B4-BE49-F238E27FC236}">
                <a16:creationId xmlns:a16="http://schemas.microsoft.com/office/drawing/2014/main" id="{4A919787-8589-4DFF-9873-100038B838A8}"/>
              </a:ext>
            </a:extLst>
          </p:cNvPr>
          <p:cNvCxnSpPr>
            <a:cxnSpLocks/>
          </p:cNvCxnSpPr>
          <p:nvPr/>
        </p:nvCxnSpPr>
        <p:spPr>
          <a:xfrm>
            <a:off x="7175353" y="4596283"/>
            <a:ext cx="0" cy="17547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790921-A8C3-413B-89FB-D526F70D1CF5}"/>
              </a:ext>
            </a:extLst>
          </p:cNvPr>
          <p:cNvCxnSpPr>
            <a:cxnSpLocks/>
          </p:cNvCxnSpPr>
          <p:nvPr/>
        </p:nvCxnSpPr>
        <p:spPr>
          <a:xfrm>
            <a:off x="9156551" y="4589877"/>
            <a:ext cx="0" cy="17547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50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C7D48D-E4F8-4981-8A97-53D723BA305B}"/>
              </a:ext>
            </a:extLst>
          </p:cNvPr>
          <p:cNvSpPr/>
          <p:nvPr/>
        </p:nvSpPr>
        <p:spPr>
          <a:xfrm>
            <a:off x="-399479" y="2548536"/>
            <a:ext cx="8756721" cy="2523768"/>
          </a:xfrm>
          <a:prstGeom prst="rect">
            <a:avLst/>
          </a:prstGeom>
        </p:spPr>
        <p:txBody>
          <a:bodyPr wrap="square">
            <a:spAutoFit/>
          </a:bodyPr>
          <a:lstStyle/>
          <a:p>
            <a:pPr marL="1257300" lvl="2" indent="-342900">
              <a:buFont typeface="Wingdings" panose="05000000000000000000" pitchFamily="2" charset="2"/>
              <a:buChar char="Ø"/>
            </a:pPr>
            <a:r>
              <a:rPr lang="en-US" sz="22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Evaluate climatological dynamics </a:t>
            </a:r>
            <a:r>
              <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(like “Age of Air”) and changes to those dynamics.</a:t>
            </a:r>
          </a:p>
          <a:p>
            <a:pPr marL="1257300" lvl="2" indent="-342900">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1257300" lvl="2" indent="-342900">
              <a:buFont typeface="Wingdings" panose="05000000000000000000" pitchFamily="2" charset="2"/>
              <a:buChar char="Ø"/>
            </a:pPr>
            <a:r>
              <a:rPr lang="en-US" sz="2200" b="1" dirty="0">
                <a:solidFill>
                  <a:schemeClr val="accent6"/>
                </a:solidFill>
                <a:latin typeface="Trebuchet MS" panose="020B0603020202020204" pitchFamily="34" charset="0"/>
              </a:rPr>
              <a:t>Infer pathways/pathway changes </a:t>
            </a:r>
            <a:r>
              <a:rPr lang="en-US" sz="2200" dirty="0">
                <a:solidFill>
                  <a:schemeClr val="accent6"/>
                </a:solidFill>
                <a:latin typeface="Trebuchet MS" panose="020B0603020202020204" pitchFamily="34" charset="0"/>
              </a:rPr>
              <a:t>by detecting tracer flow patterns/evolution using </a:t>
            </a:r>
            <a:r>
              <a:rPr lang="en-US" sz="2200" b="1" dirty="0" err="1">
                <a:solidFill>
                  <a:schemeClr val="accent6"/>
                </a:solidFill>
                <a:latin typeface="Trebuchet MS" panose="020B0603020202020204" pitchFamily="34" charset="0"/>
              </a:rPr>
              <a:t>Lagrangian</a:t>
            </a:r>
            <a:r>
              <a:rPr lang="en-US" sz="2200" b="1" dirty="0">
                <a:solidFill>
                  <a:schemeClr val="accent6"/>
                </a:solidFill>
                <a:latin typeface="Trebuchet MS" panose="020B0603020202020204" pitchFamily="34" charset="0"/>
              </a:rPr>
              <a:t> Coherent Structures (LCS): </a:t>
            </a:r>
            <a:r>
              <a:rPr lang="en-US" sz="2200" dirty="0">
                <a:solidFill>
                  <a:schemeClr val="accent6"/>
                </a:solidFill>
                <a:latin typeface="Trebuchet MS" panose="020B0603020202020204" pitchFamily="34" charset="0"/>
              </a:rPr>
              <a:t>surface trajectories which exponentially attract or repel tracers.</a:t>
            </a:r>
          </a:p>
          <a:p>
            <a:pPr marL="1257300" lvl="2" indent="-342900">
              <a:buFont typeface="Wingdings" panose="05000000000000000000" pitchFamily="2" charset="2"/>
              <a:buChar char="Ø"/>
            </a:pPr>
            <a:endParaRPr lang="en-US" sz="2200" dirty="0">
              <a:solidFill>
                <a:schemeClr val="accent6"/>
              </a:solidFill>
              <a:latin typeface="Trebuchet MS" panose="020B0603020202020204" pitchFamily="34" charset="0"/>
            </a:endParaRPr>
          </a:p>
        </p:txBody>
      </p:sp>
      <p:sp>
        <p:nvSpPr>
          <p:cNvPr id="25" name="Rectangle 24">
            <a:extLst>
              <a:ext uri="{FF2B5EF4-FFF2-40B4-BE49-F238E27FC236}">
                <a16:creationId xmlns:a16="http://schemas.microsoft.com/office/drawing/2014/main" id="{F0EB2845-F3E8-4A4C-A2CC-83581D0873F1}"/>
              </a:ext>
            </a:extLst>
          </p:cNvPr>
          <p:cNvSpPr/>
          <p:nvPr/>
        </p:nvSpPr>
        <p:spPr>
          <a:xfrm>
            <a:off x="-453978" y="2104976"/>
            <a:ext cx="12689108" cy="584775"/>
          </a:xfrm>
          <a:prstGeom prst="rect">
            <a:avLst/>
          </a:prstGeom>
        </p:spPr>
        <p:txBody>
          <a:bodyPr wrap="square">
            <a:spAutoFit/>
          </a:bodyPr>
          <a:lstStyle/>
          <a:p>
            <a:pPr marL="800100" lvl="1" indent="-342900">
              <a:buFont typeface="Arial" panose="020B0604020202020204" pitchFamily="34" charset="0"/>
              <a:buChar char="•"/>
            </a:pPr>
            <a:r>
              <a:rPr lang="en-US" sz="2200" b="1" dirty="0">
                <a:solidFill>
                  <a:schemeClr val="accent6"/>
                </a:solidFill>
                <a:latin typeface="Trebuchet MS" panose="020B0603020202020204" pitchFamily="34" charset="0"/>
              </a:rPr>
              <a:t>Passive tracers: </a:t>
            </a:r>
            <a:r>
              <a:rPr lang="en-US" sz="2200" dirty="0">
                <a:solidFill>
                  <a:schemeClr val="accent6"/>
                </a:solidFill>
                <a:latin typeface="Trebuchet MS" panose="020B0603020202020204" pitchFamily="34" charset="0"/>
              </a:rPr>
              <a:t>do not feedback to the atmosphere, but can track source evolution</a:t>
            </a:r>
          </a:p>
          <a:p>
            <a:pPr marL="800100" lvl="1" indent="-342900">
              <a:buFont typeface="Arial" panose="020B0604020202020204" pitchFamily="34" charset="0"/>
              <a:buChar char="•"/>
            </a:pPr>
            <a:endParaRPr lang="en-US" sz="400" dirty="0">
              <a:latin typeface="Trebuchet MS" panose="020B0603020202020204" pitchFamily="34" charset="0"/>
            </a:endParaRPr>
          </a:p>
          <a:p>
            <a:pPr marL="1257300" lvl="2" indent="-342900">
              <a:buFont typeface="Wingdings" panose="05000000000000000000" pitchFamily="2" charset="2"/>
              <a:buChar char="Ø"/>
            </a:pPr>
            <a:endParaRPr lang="en-US" sz="200" dirty="0">
              <a:latin typeface="Trebuchet MS" panose="020B0603020202020204" pitchFamily="34" charset="0"/>
            </a:endParaRPr>
          </a:p>
          <a:p>
            <a:pPr marL="1257300" lvl="2" indent="-342900">
              <a:buFont typeface="Wingdings" panose="05000000000000000000" pitchFamily="2" charset="2"/>
              <a:buChar char="Ø"/>
            </a:pPr>
            <a:endParaRPr lang="en-US" sz="400" dirty="0">
              <a:latin typeface="Trebuchet MS" panose="020B0603020202020204" pitchFamily="34" charset="0"/>
            </a:endParaRPr>
          </a:p>
        </p:txBody>
      </p:sp>
      <p:sp>
        <p:nvSpPr>
          <p:cNvPr id="7" name="TextBox 6">
            <a:extLst>
              <a:ext uri="{FF2B5EF4-FFF2-40B4-BE49-F238E27FC236}">
                <a16:creationId xmlns:a16="http://schemas.microsoft.com/office/drawing/2014/main" id="{5143EB6B-71E5-4C37-8160-FF70794B2CEA}"/>
              </a:ext>
            </a:extLst>
          </p:cNvPr>
          <p:cNvSpPr txBox="1"/>
          <p:nvPr/>
        </p:nvSpPr>
        <p:spPr>
          <a:xfrm>
            <a:off x="0" y="1214141"/>
            <a:ext cx="10537371" cy="769441"/>
          </a:xfrm>
          <a:prstGeom prst="rect">
            <a:avLst/>
          </a:prstGeom>
        </p:spPr>
        <p:txBody>
          <a:bodyPr vert="horz" wrap="square" lIns="91440" tIns="45720" rIns="91440" bIns="45720" rtlCol="0" anchor="ctr">
            <a:spAutoFit/>
          </a:bodyPr>
          <a:lstStyle/>
          <a:p>
            <a:r>
              <a:rPr lang="en-US" sz="2200" b="1" dirty="0">
                <a:solidFill>
                  <a:srgbClr val="0070C0"/>
                </a:solidFill>
                <a:latin typeface="Trebuchet MS" panose="020B0603020202020204" pitchFamily="34" charset="0"/>
              </a:rPr>
              <a:t>(b) Tracing: </a:t>
            </a:r>
            <a:r>
              <a:rPr lang="en-US" sz="2200" dirty="0">
                <a:solidFill>
                  <a:schemeClr val="accent6"/>
                </a:solidFill>
                <a:latin typeface="Trebuchet MS" panose="020B0603020202020204" pitchFamily="34" charset="0"/>
              </a:rPr>
              <a:t>add tracers to E3SM, use them to </a:t>
            </a:r>
            <a:r>
              <a:rPr lang="en-US" sz="2200" b="1" dirty="0">
                <a:solidFill>
                  <a:schemeClr val="accent6"/>
                </a:solidFill>
                <a:latin typeface="Trebuchet MS" panose="020B0603020202020204" pitchFamily="34" charset="0"/>
              </a:rPr>
              <a:t>evaluate E3SM </a:t>
            </a:r>
            <a:r>
              <a:rPr lang="en-US" sz="2200" dirty="0">
                <a:solidFill>
                  <a:schemeClr val="accent6"/>
                </a:solidFill>
                <a:latin typeface="Trebuchet MS" panose="020B0603020202020204" pitchFamily="34" charset="0"/>
              </a:rPr>
              <a:t>and explore ways to  repurpose them to </a:t>
            </a:r>
            <a:r>
              <a:rPr lang="en-US" sz="2200" b="1" dirty="0">
                <a:solidFill>
                  <a:schemeClr val="accent6"/>
                </a:solidFill>
                <a:latin typeface="Trebuchet MS" panose="020B0603020202020204" pitchFamily="34" charset="0"/>
              </a:rPr>
              <a:t>identify</a:t>
            </a:r>
            <a:r>
              <a:rPr lang="en-US" sz="2200" dirty="0">
                <a:solidFill>
                  <a:schemeClr val="accent6"/>
                </a:solidFill>
                <a:latin typeface="Trebuchet MS" panose="020B0603020202020204" pitchFamily="34" charset="0"/>
              </a:rPr>
              <a:t> </a:t>
            </a:r>
            <a:r>
              <a:rPr lang="en-US" sz="2200" b="1" dirty="0">
                <a:solidFill>
                  <a:schemeClr val="accent6"/>
                </a:solidFill>
                <a:latin typeface="Trebuchet MS" panose="020B0603020202020204" pitchFamily="34" charset="0"/>
              </a:rPr>
              <a:t>source-impact pathways</a:t>
            </a:r>
            <a:endParaRPr lang="en-US" sz="400" b="1" dirty="0">
              <a:solidFill>
                <a:schemeClr val="accent6"/>
              </a:solidFill>
              <a:latin typeface="Trebuchet MS" panose="020B0603020202020204" pitchFamily="34" charset="0"/>
            </a:endParaRPr>
          </a:p>
        </p:txBody>
      </p:sp>
      <p:pic>
        <p:nvPicPr>
          <p:cNvPr id="3" name="Picture 2" descr="Shape, circle&#10;&#10;Description automatically generated">
            <a:extLst>
              <a:ext uri="{FF2B5EF4-FFF2-40B4-BE49-F238E27FC236}">
                <a16:creationId xmlns:a16="http://schemas.microsoft.com/office/drawing/2014/main" id="{50F601F5-F930-4259-9BB2-9939242ED0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20" b="97980" l="0" r="98990">
                        <a14:foregroundMark x1="13163" y1="52296" x2="16162" y2="62626"/>
                        <a14:foregroundMark x1="10297" y1="42424" x2="10776" y2="44073"/>
                        <a14:foregroundMark x1="10004" y1="41414" x2="10297" y2="42424"/>
                        <a14:foregroundMark x1="7071" y1="31313" x2="10004" y2="41414"/>
                        <a14:foregroundMark x1="16162" y1="62626" x2="32828" y2="89394"/>
                        <a14:foregroundMark x1="32828" y1="89394" x2="65152" y2="92929"/>
                        <a14:foregroundMark x1="82632" y1="70642" x2="85095" y2="67502"/>
                        <a14:foregroundMark x1="65152" y1="92929" x2="82147" y2="71260"/>
                        <a14:foregroundMark x1="88904" y1="37879" x2="89394" y2="33838"/>
                        <a14:foregroundMark x1="88720" y1="39394" x2="88904" y2="37879"/>
                        <a14:foregroundMark x1="88598" y1="40404" x2="88720" y2="39394"/>
                        <a14:foregroundMark x1="85599" y1="65152" x2="87021" y2="53421"/>
                        <a14:foregroundMark x1="85354" y1="67172" x2="85599" y2="65152"/>
                        <a14:foregroundMark x1="96850" y1="65152" x2="96970" y2="65657"/>
                        <a14:foregroundMark x1="93686" y1="51863" x2="96850" y2="65152"/>
                        <a14:foregroundMark x1="90717" y1="39394" x2="90957" y2="40404"/>
                        <a14:foregroundMark x1="90356" y1="37879" x2="90717" y2="39394"/>
                        <a14:foregroundMark x1="89394" y1="33838" x2="90356" y2="37879"/>
                        <a14:foregroundMark x1="91320" y1="37879" x2="90909" y2="35859"/>
                        <a14:foregroundMark x1="91628" y1="39394" x2="91320" y2="37879"/>
                        <a14:foregroundMark x1="91834" y1="40404" x2="91628" y2="39394"/>
                        <a14:foregroundMark x1="96867" y1="65152" x2="94143" y2="51756"/>
                        <a14:foregroundMark x1="96970" y1="65657" x2="96867" y2="65152"/>
                        <a14:foregroundMark x1="85904" y1="49054" x2="79798" y2="65152"/>
                        <a14:foregroundMark x1="89568" y1="39394" x2="89185" y2="40404"/>
                        <a14:foregroundMark x1="90143" y1="37879" x2="89568" y2="39394"/>
                        <a14:foregroundMark x1="90909" y1="35859" x2="90143" y2="37879"/>
                        <a14:foregroundMark x1="79798" y1="65152" x2="55556" y2="84848"/>
                        <a14:foregroundMark x1="55556" y1="84848" x2="82323" y2="67677"/>
                        <a14:foregroundMark x1="82323" y1="67677" x2="60606" y2="92424"/>
                        <a14:foregroundMark x1="60606" y1="92424" x2="29798" y2="90909"/>
                        <a14:foregroundMark x1="29798" y1="90909" x2="24242" y2="60606"/>
                        <a14:foregroundMark x1="24242" y1="60606" x2="13155" y2="52059"/>
                        <a14:foregroundMark x1="5131" y1="58932" x2="9596" y2="73737"/>
                        <a14:foregroundMark x1="9596" y1="73737" x2="38384" y2="92424"/>
                        <a14:foregroundMark x1="38384" y1="92424" x2="68687" y2="89899"/>
                        <a14:foregroundMark x1="68687" y1="89899" x2="72222" y2="86869"/>
                        <a14:foregroundMark x1="14573" y1="41414" x2="30808" y2="45960"/>
                        <a14:foregroundMark x1="5556" y1="38889" x2="14573" y2="41414"/>
                        <a14:foregroundMark x1="89388" y1="52868" x2="87879" y2="57071"/>
                        <a14:foregroundMark x1="94768" y1="37879" x2="94470" y2="38708"/>
                        <a14:foregroundMark x1="94949" y1="37374" x2="94768" y2="37879"/>
                        <a14:foregroundMark x1="3339" y1="42001" x2="3535" y2="41414"/>
                        <a14:foregroundMark x1="40909" y1="13131" x2="60606" y2="24747"/>
                        <a14:foregroundMark x1="37374" y1="91414" x2="51010" y2="97980"/>
                        <a14:foregroundMark x1="47032" y1="12889" x2="54040" y2="17172"/>
                        <a14:foregroundMark x1="53354" y1="10238" x2="59091" y2="11111"/>
                        <a14:foregroundMark x1="60721" y1="10101" x2="53441" y2="10101"/>
                        <a14:foregroundMark x1="55350" y1="7102" x2="64251" y2="5767"/>
                        <a14:foregroundMark x1="63636" y1="5556" x2="64290" y2="5719"/>
                        <a14:foregroundMark x1="93560" y1="37879" x2="92424" y2="34848"/>
                        <a14:foregroundMark x1="93939" y1="38889" x2="93560" y2="37879"/>
                        <a14:foregroundMark x1="95960" y1="36869" x2="96120" y2="37230"/>
                        <a14:backgroundMark x1="72086" y1="4977" x2="98990" y2="21212"/>
                        <a14:backgroundMark x1="0" y1="44444" x2="505" y2="59091"/>
                        <a14:backgroundMark x1="1515" y1="41414" x2="0" y2="45960"/>
                        <a14:backgroundMark x1="1515" y1="41414" x2="1515" y2="41414"/>
                        <a14:backgroundMark x1="2525" y1="41414" x2="2525" y2="41414"/>
                        <a14:backgroundMark x1="1515" y1="42424" x2="1515" y2="42424"/>
                        <a14:backgroundMark x1="6061" y1="31313" x2="6061" y2="31313"/>
                        <a14:backgroundMark x1="1515" y1="41414" x2="1515" y2="41414"/>
                        <a14:backgroundMark x1="505" y1="44444" x2="505" y2="44444"/>
                        <a14:backgroundMark x1="3030" y1="42424" x2="3030" y2="42424"/>
                        <a14:backgroundMark x1="3535" y1="41414" x2="3535" y2="41414"/>
                        <a14:backgroundMark x1="71717" y1="5556" x2="73232" y2="7071"/>
                        <a14:backgroundMark x1="97265" y1="37022" x2="95455" y2="31818"/>
                        <a14:backgroundMark x1="98655" y1="36205" x2="98485" y2="34848"/>
                        <a14:backgroundMark x1="95960" y1="69192" x2="97475" y2="61616"/>
                        <a14:backgroundMark x1="98167" y1="44928" x2="99495" y2="50505"/>
                        <a14:backgroundMark x1="94949" y1="69697" x2="95455" y2="76263"/>
                        <a14:backgroundMark x1="69192" y1="6566" x2="67172" y2="5051"/>
                        <a14:backgroundMark x1="95960" y1="37374" x2="98485" y2="39394"/>
                        <a14:backgroundMark x1="98990" y1="40404" x2="98990" y2="45960"/>
                        <a14:backgroundMark x1="65657" y1="4040" x2="72727" y2="6566"/>
                        <a14:backgroundMark x1="36364" y1="2525" x2="47980" y2="0"/>
                        <a14:backgroundMark x1="43939" y1="2020" x2="58586" y2="2020"/>
                        <a14:backgroundMark x1="97980" y1="66162" x2="97980" y2="69697"/>
                        <a14:backgroundMark x1="96970" y1="65152" x2="96970" y2="65152"/>
                        <a14:backgroundMark x1="96970" y1="65152" x2="96970" y2="65152"/>
                        <a14:backgroundMark x1="96970" y1="65152" x2="96970" y2="65152"/>
                        <a14:backgroundMark x1="96465" y1="65152" x2="96465" y2="65152"/>
                        <a14:backgroundMark x1="50000" y1="98990" x2="50000" y2="98990"/>
                        <a14:backgroundMark x1="51010" y1="98990" x2="51010" y2="98990"/>
                      </a14:backgroundRemoval>
                    </a14:imgEffect>
                  </a14:imgLayer>
                </a14:imgProps>
              </a:ext>
            </a:extLst>
          </a:blip>
          <a:stretch>
            <a:fillRect/>
          </a:stretch>
        </p:blipFill>
        <p:spPr>
          <a:xfrm>
            <a:off x="10530413" y="398908"/>
            <a:ext cx="1558828" cy="1558828"/>
          </a:xfrm>
          <a:prstGeom prst="rect">
            <a:avLst/>
          </a:prstGeom>
        </p:spPr>
      </p:pic>
      <p:sp>
        <p:nvSpPr>
          <p:cNvPr id="12" name="TextBox 11">
            <a:extLst>
              <a:ext uri="{FF2B5EF4-FFF2-40B4-BE49-F238E27FC236}">
                <a16:creationId xmlns:a16="http://schemas.microsoft.com/office/drawing/2014/main" id="{40CC4BA9-2003-455A-8885-08B5C23A1A74}"/>
              </a:ext>
            </a:extLst>
          </p:cNvPr>
          <p:cNvSpPr txBox="1"/>
          <p:nvPr/>
        </p:nvSpPr>
        <p:spPr>
          <a:xfrm>
            <a:off x="11044972" y="1462733"/>
            <a:ext cx="762838" cy="307777"/>
          </a:xfrm>
          <a:prstGeom prst="rect">
            <a:avLst/>
          </a:prstGeom>
        </p:spPr>
        <p:txBody>
          <a:bodyPr vert="horz" wrap="none" lIns="91440" tIns="45720" rIns="91440" bIns="45720" rtlCol="0" anchor="ctr">
            <a:spAutoFit/>
          </a:bodyPr>
          <a:lstStyle/>
          <a:p>
            <a:r>
              <a:rPr lang="en-US" sz="1400" dirty="0">
                <a:solidFill>
                  <a:schemeClr val="bg1"/>
                </a:solidFill>
                <a:latin typeface="Trebuchet MS" panose="020B0603020202020204" pitchFamily="34" charset="0"/>
              </a:rPr>
              <a:t>Tracers</a:t>
            </a:r>
          </a:p>
        </p:txBody>
      </p:sp>
      <p:sp>
        <p:nvSpPr>
          <p:cNvPr id="2" name="Rectangle 1">
            <a:extLst>
              <a:ext uri="{FF2B5EF4-FFF2-40B4-BE49-F238E27FC236}">
                <a16:creationId xmlns:a16="http://schemas.microsoft.com/office/drawing/2014/main" id="{68D8CA5E-3D40-47DF-86B2-62664EDD8826}"/>
              </a:ext>
            </a:extLst>
          </p:cNvPr>
          <p:cNvSpPr/>
          <p:nvPr/>
        </p:nvSpPr>
        <p:spPr>
          <a:xfrm>
            <a:off x="-451315" y="4911215"/>
            <a:ext cx="8976024" cy="2185214"/>
          </a:xfrm>
          <a:prstGeom prst="rect">
            <a:avLst/>
          </a:prstGeom>
        </p:spPr>
        <p:txBody>
          <a:bodyPr wrap="square">
            <a:spAutoFit/>
          </a:bodyPr>
          <a:lstStyle/>
          <a:p>
            <a:pPr marL="800100" lvl="1" indent="-342900">
              <a:buFont typeface="Arial" panose="020B0604020202020204" pitchFamily="34" charset="0"/>
              <a:buChar char="•"/>
            </a:pPr>
            <a:r>
              <a:rPr lang="en-US" sz="2200" b="1" dirty="0">
                <a:solidFill>
                  <a:schemeClr val="accent6"/>
                </a:solidFill>
                <a:latin typeface="Trebuchet MS" panose="020B0603020202020204" pitchFamily="34" charset="0"/>
              </a:rPr>
              <a:t>Active (“tagged”)</a:t>
            </a:r>
            <a:r>
              <a:rPr lang="en-US" sz="2200" dirty="0">
                <a:solidFill>
                  <a:schemeClr val="accent6"/>
                </a:solidFill>
                <a:latin typeface="Trebuchet MS" panose="020B0603020202020204" pitchFamily="34" charset="0"/>
              </a:rPr>
              <a:t> </a:t>
            </a:r>
            <a:r>
              <a:rPr lang="en-US" sz="2200" b="1" dirty="0">
                <a:solidFill>
                  <a:schemeClr val="accent6"/>
                </a:solidFill>
                <a:latin typeface="Trebuchet MS" panose="020B0603020202020204" pitchFamily="34" charset="0"/>
              </a:rPr>
              <a:t>tracers: </a:t>
            </a:r>
            <a:r>
              <a:rPr lang="en-US" sz="2200" dirty="0">
                <a:solidFill>
                  <a:schemeClr val="accent6"/>
                </a:solidFill>
                <a:latin typeface="Trebuchet MS" panose="020B0603020202020204" pitchFamily="34" charset="0"/>
              </a:rPr>
              <a:t>feedback into atmosphere through physics processes</a:t>
            </a:r>
          </a:p>
          <a:p>
            <a:pPr marL="800100" lvl="1"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1257300" lvl="2" indent="-342900">
              <a:buFont typeface="Wingdings" panose="05000000000000000000" pitchFamily="2" charset="2"/>
              <a:buChar char="Ø"/>
            </a:pPr>
            <a:r>
              <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Enable tracking of </a:t>
            </a:r>
            <a:r>
              <a:rPr lang="en-US" sz="22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relative contributions </a:t>
            </a:r>
            <a:r>
              <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along nodes in pathway.</a:t>
            </a:r>
          </a:p>
          <a:p>
            <a:pPr marL="1257300" lvl="2" indent="-342900">
              <a:buFont typeface="Arial" panose="020B0604020202020204" pitchFamily="34" charset="0"/>
              <a:buChar char="•"/>
            </a:pPr>
            <a:endParaRPr lang="en-US" sz="2200" dirty="0">
              <a:solidFill>
                <a:schemeClr val="accent6"/>
              </a:solidFill>
              <a:latin typeface="Trebuchet MS" panose="020B0603020202020204" pitchFamily="34" charset="0"/>
            </a:endParaRPr>
          </a:p>
          <a:p>
            <a:pPr marL="800100" lvl="1" indent="-342900">
              <a:buFont typeface="Arial" panose="020B0604020202020204" pitchFamily="34" charset="0"/>
              <a:buChar char="•"/>
            </a:pPr>
            <a:endParaRPr lang="en-US" sz="2200" dirty="0">
              <a:solidFill>
                <a:schemeClr val="accent6"/>
              </a:solidFill>
              <a:latin typeface="Trebuchet MS" panose="020B0603020202020204" pitchFamily="34" charset="0"/>
            </a:endParaRPr>
          </a:p>
        </p:txBody>
      </p:sp>
      <p:sp>
        <p:nvSpPr>
          <p:cNvPr id="22" name="Title 1">
            <a:extLst>
              <a:ext uri="{FF2B5EF4-FFF2-40B4-BE49-F238E27FC236}">
                <a16:creationId xmlns:a16="http://schemas.microsoft.com/office/drawing/2014/main" id="{77209E85-B179-4F42-92FD-C5DD9B8C1D1A}"/>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Computational Monitoring</a:t>
            </a:r>
          </a:p>
        </p:txBody>
      </p:sp>
      <p:grpSp>
        <p:nvGrpSpPr>
          <p:cNvPr id="19" name="Group 18">
            <a:extLst>
              <a:ext uri="{FF2B5EF4-FFF2-40B4-BE49-F238E27FC236}">
                <a16:creationId xmlns:a16="http://schemas.microsoft.com/office/drawing/2014/main" id="{AC227272-4CF9-4B45-A4D3-CA4B16EE3239}"/>
              </a:ext>
            </a:extLst>
          </p:cNvPr>
          <p:cNvGrpSpPr/>
          <p:nvPr/>
        </p:nvGrpSpPr>
        <p:grpSpPr>
          <a:xfrm>
            <a:off x="9025665" y="2556178"/>
            <a:ext cx="2666405" cy="1929761"/>
            <a:chOff x="4401266" y="3706208"/>
            <a:chExt cx="4016945" cy="2918783"/>
          </a:xfrm>
        </p:grpSpPr>
        <p:sp>
          <p:nvSpPr>
            <p:cNvPr id="20" name="Rectangle 19">
              <a:extLst>
                <a:ext uri="{FF2B5EF4-FFF2-40B4-BE49-F238E27FC236}">
                  <a16:creationId xmlns:a16="http://schemas.microsoft.com/office/drawing/2014/main" id="{8408D6E4-8DAE-40AC-93A8-BC136C3EF037}"/>
                </a:ext>
              </a:extLst>
            </p:cNvPr>
            <p:cNvSpPr/>
            <p:nvPr/>
          </p:nvSpPr>
          <p:spPr>
            <a:xfrm>
              <a:off x="4401266" y="3724037"/>
              <a:ext cx="4016945" cy="29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219E0DF-D633-407D-B113-E0086E5625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927"/>
            <a:stretch/>
          </p:blipFill>
          <p:spPr bwMode="auto">
            <a:xfrm>
              <a:off x="4424815" y="3706208"/>
              <a:ext cx="3982432" cy="2893815"/>
            </a:xfrm>
            <a:prstGeom prst="rect">
              <a:avLst/>
            </a:prstGeom>
            <a:noFill/>
          </p:spPr>
        </p:pic>
      </p:grpSp>
      <p:pic>
        <p:nvPicPr>
          <p:cNvPr id="23" name="Picture 22">
            <a:extLst>
              <a:ext uri="{FF2B5EF4-FFF2-40B4-BE49-F238E27FC236}">
                <a16:creationId xmlns:a16="http://schemas.microsoft.com/office/drawing/2014/main" id="{472A213B-A391-4C52-B51F-1B387A4665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83961" y="3962323"/>
            <a:ext cx="2533923" cy="1435650"/>
          </a:xfrm>
          <a:prstGeom prst="rect">
            <a:avLst/>
          </a:prstGeom>
        </p:spPr>
      </p:pic>
      <p:sp>
        <p:nvSpPr>
          <p:cNvPr id="24" name="Rectangle 23">
            <a:extLst>
              <a:ext uri="{FF2B5EF4-FFF2-40B4-BE49-F238E27FC236}">
                <a16:creationId xmlns:a16="http://schemas.microsoft.com/office/drawing/2014/main" id="{20A2F569-ECC2-4B2E-9A36-27E74118B888}"/>
              </a:ext>
            </a:extLst>
          </p:cNvPr>
          <p:cNvSpPr/>
          <p:nvPr/>
        </p:nvSpPr>
        <p:spPr>
          <a:xfrm>
            <a:off x="12855703" y="6042848"/>
            <a:ext cx="2000035" cy="276999"/>
          </a:xfrm>
          <a:prstGeom prst="rect">
            <a:avLst/>
          </a:prstGeom>
        </p:spPr>
        <p:txBody>
          <a:bodyPr wrap="none">
            <a:spAutoFit/>
          </a:bodyPr>
          <a:lstStyle/>
          <a:p>
            <a:r>
              <a:rPr lang="en-US" sz="1200" dirty="0">
                <a:latin typeface="Trebuchet MS" panose="020B0603020202020204" pitchFamily="34" charset="0"/>
              </a:rPr>
              <a:t>[</a:t>
            </a:r>
            <a:r>
              <a:rPr lang="en-US" sz="1200" dirty="0" err="1">
                <a:latin typeface="Trebuchet MS" panose="020B0603020202020204" pitchFamily="34" charset="0"/>
              </a:rPr>
              <a:t>Garaboa</a:t>
            </a:r>
            <a:r>
              <a:rPr lang="en-US" sz="1200" dirty="0">
                <a:latin typeface="Trebuchet MS" panose="020B0603020202020204" pitchFamily="34" charset="0"/>
              </a:rPr>
              <a:t>-Paz et al., 2015]</a:t>
            </a:r>
          </a:p>
        </p:txBody>
      </p:sp>
      <p:sp>
        <p:nvSpPr>
          <p:cNvPr id="26" name="Content Placeholder 2">
            <a:extLst>
              <a:ext uri="{FF2B5EF4-FFF2-40B4-BE49-F238E27FC236}">
                <a16:creationId xmlns:a16="http://schemas.microsoft.com/office/drawing/2014/main" id="{365CE817-48F2-4215-AA81-6339BB3D4011}"/>
              </a:ext>
            </a:extLst>
          </p:cNvPr>
          <p:cNvSpPr txBox="1">
            <a:spLocks/>
          </p:cNvSpPr>
          <p:nvPr/>
        </p:nvSpPr>
        <p:spPr>
          <a:xfrm>
            <a:off x="49526" y="6558881"/>
            <a:ext cx="11489778" cy="365125"/>
          </a:xfrm>
          <a:prstGeom prst="rect">
            <a:avLst/>
          </a:prstGeom>
        </p:spPr>
        <p:txBody>
          <a:bodyPr vert="horz" lIns="0" tIns="0" rIns="0" bIns="0" rtlCol="0">
            <a:normAutofit fontScale="925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B. Hillman, A. Steyer, E. Wenzel, B. Wagman, C. Jablonowski [U Michigan], J. Hollowed [U. Michigan], I. Tezaur</a:t>
            </a:r>
          </a:p>
          <a:p>
            <a:pPr lvl="1" indent="0">
              <a:buFont typeface="Wingdings" pitchFamily="2" charset="2"/>
              <a:buNone/>
            </a:pPr>
            <a:endParaRPr lang="en-US" sz="1800" dirty="0">
              <a:latin typeface="Trebuchet MS" panose="020B0603020202020204" pitchFamily="34" charset="0"/>
              <a:ea typeface="Open Sans" panose="020B0606030504020204" pitchFamily="34" charset="0"/>
              <a:cs typeface="Open Sans" panose="020B0606030504020204" pitchFamily="34" charset="0"/>
            </a:endParaRP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EEE27E27-8A0B-4414-9E4E-947FD18001C0}"/>
              </a:ext>
            </a:extLst>
          </p:cNvPr>
          <p:cNvSpPr>
            <a:spLocks noGrp="1"/>
          </p:cNvSpPr>
          <p:nvPr>
            <p:ph type="sldNum" sz="quarter" idx="12"/>
          </p:nvPr>
        </p:nvSpPr>
        <p:spPr/>
        <p:txBody>
          <a:bodyPr/>
          <a:lstStyle/>
          <a:p>
            <a:fld id="{EAB3140A-3BA5-4F18-93B2-5ABE18D4C56F}" type="slidenum">
              <a:rPr lang="en-US" smtClean="0"/>
              <a:t>31</a:t>
            </a:fld>
            <a:endParaRPr lang="en-US"/>
          </a:p>
        </p:txBody>
      </p:sp>
      <p:pic>
        <p:nvPicPr>
          <p:cNvPr id="9" name="combined_scalar+nuber_density">
            <a:hlinkClick r:id="" action="ppaction://media"/>
            <a:extLst>
              <a:ext uri="{FF2B5EF4-FFF2-40B4-BE49-F238E27FC236}">
                <a16:creationId xmlns:a16="http://schemas.microsoft.com/office/drawing/2014/main" id="{D0E2F15A-F56C-42EA-8837-0795447C9E7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663009" y="4580152"/>
            <a:ext cx="3277834" cy="1843782"/>
          </a:xfrm>
          <a:prstGeom prst="rect">
            <a:avLst/>
          </a:prstGeom>
        </p:spPr>
      </p:pic>
    </p:spTree>
    <p:extLst>
      <p:ext uri="{BB962C8B-B14F-4D97-AF65-F5344CB8AC3E}">
        <p14:creationId xmlns:p14="http://schemas.microsoft.com/office/powerpoint/2010/main" val="258784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5695D4-72ED-474C-982E-D167560A6586}"/>
              </a:ext>
            </a:extLst>
          </p:cNvPr>
          <p:cNvSpPr/>
          <p:nvPr/>
        </p:nvSpPr>
        <p:spPr>
          <a:xfrm>
            <a:off x="5871713" y="0"/>
            <a:ext cx="6878128" cy="7694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0CC4BA9-2003-455A-8885-08B5C23A1A74}"/>
              </a:ext>
            </a:extLst>
          </p:cNvPr>
          <p:cNvSpPr txBox="1"/>
          <p:nvPr/>
        </p:nvSpPr>
        <p:spPr>
          <a:xfrm>
            <a:off x="10927289" y="1238014"/>
            <a:ext cx="762838" cy="307777"/>
          </a:xfrm>
          <a:prstGeom prst="rect">
            <a:avLst/>
          </a:prstGeom>
        </p:spPr>
        <p:txBody>
          <a:bodyPr vert="horz" wrap="none" lIns="91440" tIns="45720" rIns="91440" bIns="45720" rtlCol="0" anchor="ctr">
            <a:spAutoFit/>
          </a:bodyPr>
          <a:lstStyle/>
          <a:p>
            <a:r>
              <a:rPr lang="en-US" sz="1400" dirty="0">
                <a:solidFill>
                  <a:schemeClr val="bg1"/>
                </a:solidFill>
              </a:rPr>
              <a:t>Tracers</a:t>
            </a:r>
          </a:p>
        </p:txBody>
      </p:sp>
      <p:sp>
        <p:nvSpPr>
          <p:cNvPr id="9" name="TextBox 8">
            <a:extLst>
              <a:ext uri="{FF2B5EF4-FFF2-40B4-BE49-F238E27FC236}">
                <a16:creationId xmlns:a16="http://schemas.microsoft.com/office/drawing/2014/main" id="{9249F5F6-0FF0-4616-8D9F-ABAAAAE581CE}"/>
              </a:ext>
            </a:extLst>
          </p:cNvPr>
          <p:cNvSpPr txBox="1"/>
          <p:nvPr/>
        </p:nvSpPr>
        <p:spPr>
          <a:xfrm>
            <a:off x="49025" y="1143498"/>
            <a:ext cx="6021238" cy="6001643"/>
          </a:xfrm>
          <a:prstGeom prst="rect">
            <a:avLst/>
          </a:prstGeom>
        </p:spPr>
        <p:txBody>
          <a:bodyPr vert="horz" wrap="square" lIns="91440" tIns="45720" rIns="91440" bIns="45720" rtlCol="0" anchor="ctr">
            <a:spAutoFit/>
          </a:bodyPr>
          <a:lstStyle/>
          <a:p>
            <a:endParaRPr lang="en-US" sz="400" b="1" dirty="0">
              <a:solidFill>
                <a:schemeClr val="accent6"/>
              </a:solidFill>
              <a:latin typeface="Trebuchet MS" panose="020B0603020202020204" pitchFamily="34" charset="0"/>
            </a:endParaRPr>
          </a:p>
          <a:p>
            <a:endParaRPr lang="en-US" sz="400" b="1"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Goal: </a:t>
            </a:r>
            <a:r>
              <a:rPr lang="en-US" sz="2200" dirty="0">
                <a:solidFill>
                  <a:schemeClr val="accent6"/>
                </a:solidFill>
                <a:latin typeface="Trebuchet MS" panose="020B0603020202020204" pitchFamily="34" charset="0"/>
              </a:rPr>
              <a:t>produce </a:t>
            </a:r>
            <a:r>
              <a:rPr lang="en-US" sz="2200" dirty="0" err="1">
                <a:solidFill>
                  <a:schemeClr val="accent6"/>
                </a:solidFill>
                <a:latin typeface="Trebuchet MS" panose="020B0603020202020204" pitchFamily="34" charset="0"/>
              </a:rPr>
              <a:t>clusterings</a:t>
            </a:r>
            <a:r>
              <a:rPr lang="en-US" sz="2200" dirty="0">
                <a:solidFill>
                  <a:schemeClr val="accent6"/>
                </a:solidFill>
                <a:latin typeface="Trebuchet MS" panose="020B0603020202020204" pitchFamily="34" charset="0"/>
              </a:rPr>
              <a:t> over climate simulations that can serve as foundations of pathway discovery</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rPr>
              <a:t>Approach: </a:t>
            </a:r>
            <a:r>
              <a:rPr lang="en-US" sz="2200" dirty="0">
                <a:solidFill>
                  <a:schemeClr val="accent6"/>
                </a:solidFill>
                <a:latin typeface="Trebuchet MS" panose="020B0603020202020204" pitchFamily="34" charset="0"/>
              </a:rPr>
              <a:t>combine existing anomaly (event) detection algorithms [Davis et al., 2021] with clustering to enable </a:t>
            </a:r>
            <a:r>
              <a:rPr lang="en-US" sz="2200" dirty="0" err="1">
                <a:solidFill>
                  <a:schemeClr val="accent6"/>
                </a:solidFill>
                <a:latin typeface="Trebuchet MS" panose="020B0603020202020204" pitchFamily="34" charset="0"/>
              </a:rPr>
              <a:t>spatio</a:t>
            </a:r>
            <a:r>
              <a:rPr lang="en-US" sz="2200" dirty="0">
                <a:solidFill>
                  <a:schemeClr val="accent6"/>
                </a:solidFill>
                <a:latin typeface="Trebuchet MS" panose="020B0603020202020204" pitchFamily="34" charset="0"/>
              </a:rPr>
              <a:t>-temporal anomaly progression,</a:t>
            </a:r>
            <a:r>
              <a:rPr lang="en-US" sz="2200" b="1" dirty="0">
                <a:solidFill>
                  <a:schemeClr val="accent6"/>
                </a:solidFill>
                <a:latin typeface="Trebuchet MS" panose="020B0603020202020204" pitchFamily="34" charset="0"/>
              </a:rPr>
              <a:t> </a:t>
            </a:r>
            <a:r>
              <a:rPr lang="en-US" sz="2200" dirty="0">
                <a:solidFill>
                  <a:schemeClr val="accent6"/>
                </a:solidFill>
                <a:latin typeface="Trebuchet MS" panose="020B0603020202020204" pitchFamily="34" charset="0"/>
              </a:rPr>
              <a:t>defining pathways</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Leverages</a:t>
            </a:r>
            <a:r>
              <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“In-Situ Machine Learning for Intelligent Data Capture on </a:t>
            </a:r>
            <a:r>
              <a:rPr lang="en-US" sz="2200"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Exascale</a:t>
            </a:r>
            <a:r>
              <a:rPr lang="en-US" sz="2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Platforms” (ISML) project (PI: W. Davis)</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200" dirty="0">
                <a:solidFill>
                  <a:schemeClr val="accent6"/>
                </a:solidFill>
                <a:latin typeface="Trebuchet MS" panose="020B0603020202020204" pitchFamily="34" charset="0"/>
              </a:rPr>
              <a:t>Compressed ISML </a:t>
            </a:r>
            <a:r>
              <a:rPr lang="en-US" sz="2200" b="1" dirty="0">
                <a:solidFill>
                  <a:schemeClr val="accent6"/>
                </a:solidFill>
                <a:latin typeface="Trebuchet MS" panose="020B0603020202020204" pitchFamily="34" charset="0"/>
              </a:rPr>
              <a:t>signatures</a:t>
            </a:r>
            <a:r>
              <a:rPr lang="en-US" sz="2200" dirty="0">
                <a:solidFill>
                  <a:schemeClr val="accent6"/>
                </a:solidFill>
                <a:latin typeface="Trebuchet MS" panose="020B0603020202020204" pitchFamily="34" charset="0"/>
              </a:rPr>
              <a:t> used for clustering</a:t>
            </a:r>
          </a:p>
          <a:p>
            <a:pPr marL="342900" indent="-342900">
              <a:buFont typeface="Arial" panose="020B0604020202020204" pitchFamily="34" charset="0"/>
              <a:buChar char="•"/>
            </a:pPr>
            <a:endParaRPr lang="en-US" sz="400" dirty="0">
              <a:solidFill>
                <a:schemeClr val="accent6"/>
              </a:solidFill>
              <a:latin typeface="Trebuchet MS" panose="020B0603020202020204" pitchFamily="34" charset="0"/>
            </a:endParaRPr>
          </a:p>
          <a:p>
            <a:pPr marL="342900" indent="-342900">
              <a:buFont typeface="Arial" panose="020B0604020202020204" pitchFamily="34" charset="0"/>
              <a:buChar char="•"/>
            </a:pPr>
            <a:r>
              <a:rPr lang="en-US" sz="2200" dirty="0">
                <a:solidFill>
                  <a:schemeClr val="accent6"/>
                </a:solidFill>
                <a:latin typeface="Trebuchet MS" panose="020B0603020202020204" pitchFamily="34" charset="0"/>
              </a:rPr>
              <a:t>Clusters used to </a:t>
            </a:r>
            <a:r>
              <a:rPr lang="en-US" sz="2200" b="1" dirty="0">
                <a:solidFill>
                  <a:schemeClr val="accent6"/>
                </a:solidFill>
                <a:latin typeface="Trebuchet MS" panose="020B0603020202020204" pitchFamily="34" charset="0"/>
              </a:rPr>
              <a:t>inform pathway analysis</a:t>
            </a:r>
          </a:p>
          <a:p>
            <a:pPr marL="800100" lvl="1" indent="-342900">
              <a:buFont typeface="Arial" panose="020B0604020202020204" pitchFamily="34" charset="0"/>
              <a:buChar char="•"/>
            </a:pPr>
            <a:endParaRPr lang="en-US" sz="2200" dirty="0">
              <a:solidFill>
                <a:schemeClr val="accent6"/>
              </a:solidFill>
              <a:latin typeface="Trebuchet MS" panose="020B0603020202020204" pitchFamily="34" charset="0"/>
            </a:endParaRPr>
          </a:p>
          <a:p>
            <a:pPr marL="342900" indent="-342900">
              <a:buFont typeface="Arial" panose="020B0604020202020204" pitchFamily="34" charset="0"/>
              <a:buChar char="•"/>
            </a:pPr>
            <a:endParaRPr lang="en-US" sz="2200" dirty="0">
              <a:solidFill>
                <a:schemeClr val="accent6"/>
              </a:solidFill>
              <a:latin typeface="Trebuchet MS" panose="020B0603020202020204" pitchFamily="34" charset="0"/>
            </a:endParaRPr>
          </a:p>
          <a:p>
            <a:pPr marL="800100" lvl="1" indent="-342900">
              <a:buFont typeface="Wingdings" panose="05000000000000000000" pitchFamily="2" charset="2"/>
              <a:buChar char="Ø"/>
            </a:pPr>
            <a:endParaRPr lang="en-US" sz="800" dirty="0">
              <a:solidFill>
                <a:schemeClr val="accent6"/>
              </a:solidFill>
              <a:latin typeface="Trebuchet MS" panose="020B0603020202020204" pitchFamily="34" charset="0"/>
            </a:endParaRPr>
          </a:p>
        </p:txBody>
      </p:sp>
      <p:sp>
        <p:nvSpPr>
          <p:cNvPr id="15" name="Title 1">
            <a:extLst>
              <a:ext uri="{FF2B5EF4-FFF2-40B4-BE49-F238E27FC236}">
                <a16:creationId xmlns:a16="http://schemas.microsoft.com/office/drawing/2014/main" id="{B6D1955B-9705-449C-8BCF-DF5668F122A5}"/>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Simulated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Anomaly Detection*</a:t>
            </a:r>
          </a:p>
        </p:txBody>
      </p:sp>
      <p:pic>
        <p:nvPicPr>
          <p:cNvPr id="11" name="Picture 10">
            <a:extLst>
              <a:ext uri="{FF2B5EF4-FFF2-40B4-BE49-F238E27FC236}">
                <a16:creationId xmlns:a16="http://schemas.microsoft.com/office/drawing/2014/main" id="{4D72439D-AC4E-4AC6-8313-5D856D08ADA2}"/>
              </a:ext>
            </a:extLst>
          </p:cNvPr>
          <p:cNvPicPr>
            <a:picLocks noChangeAspect="1"/>
          </p:cNvPicPr>
          <p:nvPr/>
        </p:nvPicPr>
        <p:blipFill>
          <a:blip r:embed="rId3"/>
          <a:stretch>
            <a:fillRect/>
          </a:stretch>
        </p:blipFill>
        <p:spPr>
          <a:xfrm>
            <a:off x="6096000" y="1273552"/>
            <a:ext cx="5892800" cy="3095811"/>
          </a:xfrm>
          <a:prstGeom prst="rect">
            <a:avLst/>
          </a:prstGeom>
        </p:spPr>
      </p:pic>
      <p:pic>
        <p:nvPicPr>
          <p:cNvPr id="17" name="Picture 16">
            <a:extLst>
              <a:ext uri="{FF2B5EF4-FFF2-40B4-BE49-F238E27FC236}">
                <a16:creationId xmlns:a16="http://schemas.microsoft.com/office/drawing/2014/main" id="{F9E0FA6B-2263-4246-B36B-905A9CC75DD9}"/>
              </a:ext>
            </a:extLst>
          </p:cNvPr>
          <p:cNvPicPr>
            <a:picLocks noChangeAspect="1"/>
          </p:cNvPicPr>
          <p:nvPr/>
        </p:nvPicPr>
        <p:blipFill>
          <a:blip r:embed="rId4"/>
          <a:stretch>
            <a:fillRect/>
          </a:stretch>
        </p:blipFill>
        <p:spPr>
          <a:xfrm>
            <a:off x="6096000" y="4598086"/>
            <a:ext cx="2573102" cy="1757497"/>
          </a:xfrm>
          <a:prstGeom prst="rect">
            <a:avLst/>
          </a:prstGeom>
        </p:spPr>
      </p:pic>
      <p:pic>
        <p:nvPicPr>
          <p:cNvPr id="18" name="Picture 17">
            <a:extLst>
              <a:ext uri="{FF2B5EF4-FFF2-40B4-BE49-F238E27FC236}">
                <a16:creationId xmlns:a16="http://schemas.microsoft.com/office/drawing/2014/main" id="{7D5CC85E-D0EC-481D-ACA7-0FE6CE473B08}"/>
              </a:ext>
            </a:extLst>
          </p:cNvPr>
          <p:cNvPicPr>
            <a:picLocks noChangeAspect="1"/>
          </p:cNvPicPr>
          <p:nvPr/>
        </p:nvPicPr>
        <p:blipFill>
          <a:blip r:embed="rId5"/>
          <a:stretch>
            <a:fillRect/>
          </a:stretch>
        </p:blipFill>
        <p:spPr>
          <a:xfrm>
            <a:off x="8694839" y="4824531"/>
            <a:ext cx="3447888" cy="1304606"/>
          </a:xfrm>
          <a:prstGeom prst="rect">
            <a:avLst/>
          </a:prstGeom>
        </p:spPr>
      </p:pic>
      <p:sp>
        <p:nvSpPr>
          <p:cNvPr id="6" name="TextBox 5">
            <a:extLst>
              <a:ext uri="{FF2B5EF4-FFF2-40B4-BE49-F238E27FC236}">
                <a16:creationId xmlns:a16="http://schemas.microsoft.com/office/drawing/2014/main" id="{12D1F626-4E33-443A-A3DF-DF0967D33780}"/>
              </a:ext>
            </a:extLst>
          </p:cNvPr>
          <p:cNvSpPr txBox="1"/>
          <p:nvPr/>
        </p:nvSpPr>
        <p:spPr>
          <a:xfrm>
            <a:off x="6249927" y="6537061"/>
            <a:ext cx="5892800" cy="767147"/>
          </a:xfrm>
          <a:prstGeom prst="rect">
            <a:avLst/>
          </a:prstGeom>
        </p:spPr>
        <p:txBody>
          <a:bodyPr vert="horz" wrap="square" lIns="91440" tIns="45720" rIns="91440" bIns="45720" rtlCol="0">
            <a:noAutofit/>
          </a:bodyPr>
          <a:lstStyle/>
          <a:p>
            <a:pPr algn="l"/>
            <a:r>
              <a:rPr lang="en-US" sz="1400" dirty="0">
                <a:latin typeface="Trebuchet MS" panose="020B0603020202020204" pitchFamily="34" charset="0"/>
              </a:rPr>
              <a:t>*Finds “interesting” (localized in space or time) events or outliers</a:t>
            </a:r>
          </a:p>
        </p:txBody>
      </p:sp>
      <p:sp>
        <p:nvSpPr>
          <p:cNvPr id="19" name="Content Placeholder 2">
            <a:extLst>
              <a:ext uri="{FF2B5EF4-FFF2-40B4-BE49-F238E27FC236}">
                <a16:creationId xmlns:a16="http://schemas.microsoft.com/office/drawing/2014/main" id="{31CFFB6D-26B4-4B7B-B1CC-1DE54B2788FD}"/>
              </a:ext>
            </a:extLst>
          </p:cNvPr>
          <p:cNvSpPr txBox="1">
            <a:spLocks/>
          </p:cNvSpPr>
          <p:nvPr/>
        </p:nvSpPr>
        <p:spPr>
          <a:xfrm>
            <a:off x="107683" y="6558913"/>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rebuchet MS" panose="020B0603020202020204" pitchFamily="34" charset="0"/>
                <a:ea typeface="Open Sans" panose="020B0606030504020204" pitchFamily="34" charset="0"/>
                <a:cs typeface="Open Sans" panose="020B0606030504020204" pitchFamily="34" charset="0"/>
              </a:rPr>
              <a:t>Team: W. Davis, M. Carlson, I. Tezaur</a:t>
            </a:r>
          </a:p>
          <a:p>
            <a:pPr lvl="1" indent="0">
              <a:buFont typeface="Wingdings" pitchFamily="2" charset="2"/>
              <a:buNone/>
            </a:pPr>
            <a:endParaRPr lang="en-US" sz="2000" dirty="0">
              <a:latin typeface="Trebuchet MS" panose="020B0603020202020204" pitchFamily="34" charset="0"/>
              <a:ea typeface="Open Sans" panose="020B0606030504020204" pitchFamily="34" charset="0"/>
              <a:cs typeface="Open Sans" panose="020B0606030504020204" pitchFamily="34" charset="0"/>
            </a:endParaRPr>
          </a:p>
          <a:p>
            <a:endParaRPr lang="en-US" sz="20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38763BB1-C4CB-42D6-AF58-8663C61938F3}"/>
              </a:ext>
            </a:extLst>
          </p:cNvPr>
          <p:cNvSpPr>
            <a:spLocks noGrp="1"/>
          </p:cNvSpPr>
          <p:nvPr>
            <p:ph type="sldNum" sz="quarter" idx="12"/>
          </p:nvPr>
        </p:nvSpPr>
        <p:spPr/>
        <p:txBody>
          <a:bodyPr/>
          <a:lstStyle/>
          <a:p>
            <a:fld id="{EAB3140A-3BA5-4F18-93B2-5ABE18D4C56F}" type="slidenum">
              <a:rPr lang="en-US" smtClean="0"/>
              <a:t>32</a:t>
            </a:fld>
            <a:endParaRPr lang="en-US"/>
          </a:p>
        </p:txBody>
      </p:sp>
    </p:spTree>
    <p:extLst>
      <p:ext uri="{BB962C8B-B14F-4D97-AF65-F5344CB8AC3E}">
        <p14:creationId xmlns:p14="http://schemas.microsoft.com/office/powerpoint/2010/main" val="407650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b="1"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b="1"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3"/>
          <a:stretch>
            <a:fillRect/>
          </a:stretch>
        </p:blipFill>
        <p:spPr>
          <a:xfrm>
            <a:off x="5887325" y="3694159"/>
            <a:ext cx="2766333" cy="2365692"/>
          </a:xfrm>
          <a:prstGeom prst="rect">
            <a:avLst/>
          </a:prstGeom>
        </p:spPr>
      </p:pic>
      <p:grpSp>
        <p:nvGrpSpPr>
          <p:cNvPr id="13" name="Group 12">
            <a:extLst>
              <a:ext uri="{FF2B5EF4-FFF2-40B4-BE49-F238E27FC236}">
                <a16:creationId xmlns:a16="http://schemas.microsoft.com/office/drawing/2014/main" id="{54EDF8B0-EEC7-4CC2-B4AE-99A758401D1B}"/>
              </a:ext>
            </a:extLst>
          </p:cNvPr>
          <p:cNvGrpSpPr>
            <a:grpSpLocks noChangeAspect="1"/>
          </p:cNvGrpSpPr>
          <p:nvPr/>
        </p:nvGrpSpPr>
        <p:grpSpPr>
          <a:xfrm>
            <a:off x="8084420" y="1510397"/>
            <a:ext cx="4688291" cy="4567107"/>
            <a:chOff x="6624859" y="916067"/>
            <a:chExt cx="5725522" cy="5577528"/>
          </a:xfrm>
        </p:grpSpPr>
        <p:pic>
          <p:nvPicPr>
            <p:cNvPr id="14" name="Picture 13">
              <a:extLst>
                <a:ext uri="{FF2B5EF4-FFF2-40B4-BE49-F238E27FC236}">
                  <a16:creationId xmlns:a16="http://schemas.microsoft.com/office/drawing/2014/main" id="{A677476D-337B-4096-91E2-FCF13DB2C0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5" name="TextBox 14">
              <a:extLst>
                <a:ext uri="{FF2B5EF4-FFF2-40B4-BE49-F238E27FC236}">
                  <a16:creationId xmlns:a16="http://schemas.microsoft.com/office/drawing/2014/main" id="{DEFE7A05-B109-4792-A56C-9FFED32C5DB4}"/>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6" name="Diagram 15">
              <a:extLst>
                <a:ext uri="{FF2B5EF4-FFF2-40B4-BE49-F238E27FC236}">
                  <a16:creationId xmlns:a16="http://schemas.microsoft.com/office/drawing/2014/main" id="{F7E821D2-4E95-45C7-A643-AB2F1AEF4337}"/>
                </a:ext>
              </a:extLst>
            </p:cNvPr>
            <p:cNvGraphicFramePr/>
            <p:nvPr>
              <p:extLst>
                <p:ext uri="{D42A27DB-BD31-4B8C-83A1-F6EECF244321}">
                  <p14:modId xmlns:p14="http://schemas.microsoft.com/office/powerpoint/2010/main" val="956445847"/>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5" name="Slide Number Placeholder 4">
            <a:extLst>
              <a:ext uri="{FF2B5EF4-FFF2-40B4-BE49-F238E27FC236}">
                <a16:creationId xmlns:a16="http://schemas.microsoft.com/office/drawing/2014/main" id="{337BAF4E-8C80-4CCB-93DF-DD583EBEE309}"/>
              </a:ext>
            </a:extLst>
          </p:cNvPr>
          <p:cNvSpPr>
            <a:spLocks noGrp="1"/>
          </p:cNvSpPr>
          <p:nvPr>
            <p:ph type="sldNum" sz="quarter" idx="4"/>
          </p:nvPr>
        </p:nvSpPr>
        <p:spPr/>
        <p:txBody>
          <a:bodyPr/>
          <a:lstStyle/>
          <a:p>
            <a:fld id="{4FAB73BC-B049-4115-A692-8D63A059BFB8}" type="slidenum">
              <a:rPr lang="en-US" smtClean="0"/>
              <a:pPr/>
              <a:t>33</a:t>
            </a:fld>
            <a:endParaRPr lang="en-US" dirty="0"/>
          </a:p>
        </p:txBody>
      </p:sp>
      <p:sp>
        <p:nvSpPr>
          <p:cNvPr id="17" name="Slide Number Placeholder 8">
            <a:extLst>
              <a:ext uri="{FF2B5EF4-FFF2-40B4-BE49-F238E27FC236}">
                <a16:creationId xmlns:a16="http://schemas.microsoft.com/office/drawing/2014/main" id="{F6C3B3C6-905A-4ED5-8E20-2CD1D322C723}"/>
              </a:ext>
            </a:extLst>
          </p:cNvPr>
          <p:cNvSpPr txBox="1">
            <a:spLocks/>
          </p:cNvSpPr>
          <p:nvPr/>
        </p:nvSpPr>
        <p:spPr>
          <a:xfrm>
            <a:off x="11952378" y="6581064"/>
            <a:ext cx="365128" cy="36512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33</a:t>
            </a:fld>
            <a:endParaRPr lang="en-US" sz="1000" dirty="0">
              <a:latin typeface="+mj-lt"/>
            </a:endParaRPr>
          </a:p>
        </p:txBody>
      </p:sp>
    </p:spTree>
    <p:extLst>
      <p:ext uri="{BB962C8B-B14F-4D97-AF65-F5344CB8AC3E}">
        <p14:creationId xmlns:p14="http://schemas.microsoft.com/office/powerpoint/2010/main" val="279605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riangle 5">
            <a:extLst>
              <a:ext uri="{FF2B5EF4-FFF2-40B4-BE49-F238E27FC236}">
                <a16:creationId xmlns:a16="http://schemas.microsoft.com/office/drawing/2014/main" id="{647032BF-64EF-413E-99B7-61DF2FD76722}"/>
              </a:ext>
            </a:extLst>
          </p:cNvPr>
          <p:cNvSpPr/>
          <p:nvPr/>
        </p:nvSpPr>
        <p:spPr>
          <a:xfrm rot="16200000">
            <a:off x="6959695" y="1354421"/>
            <a:ext cx="3796638" cy="4839172"/>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rgbClr val="E2918B">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1" y="1544655"/>
            <a:ext cx="5706268" cy="4948940"/>
          </a:xfrm>
          <a:solidFill>
            <a:srgbClr val="C00000">
              <a:alpha val="8000"/>
            </a:srgbClr>
          </a:solidFill>
        </p:spPr>
        <p:txBody>
          <a:bodyPr/>
          <a:lstStyle/>
          <a:p>
            <a:pPr>
              <a:spcBef>
                <a:spcPts val="0"/>
              </a:spcBef>
            </a:pPr>
            <a:r>
              <a:rPr lang="en-US" sz="1900" b="1" dirty="0">
                <a:latin typeface="Trebuchet MS" panose="020B0603020202020204" pitchFamily="34" charset="0"/>
              </a:rPr>
              <a:t>1. Data Fusion: </a:t>
            </a:r>
            <a:r>
              <a:rPr lang="en-US" sz="1900" dirty="0">
                <a:latin typeface="Trebuchet MS" panose="020B0603020202020204" pitchFamily="34" charset="0"/>
              </a:rPr>
              <a:t>strategically source and fuse relevant data of varying resolutions and fidelities to create a </a:t>
            </a:r>
            <a:r>
              <a:rPr lang="en-US" sz="1900" b="1" dirty="0">
                <a:latin typeface="Trebuchet MS" panose="020B0603020202020204" pitchFamily="34" charset="0"/>
              </a:rPr>
              <a:t>“near-global” picture</a:t>
            </a:r>
            <a:r>
              <a:rPr lang="en-US" sz="1900" dirty="0">
                <a:latin typeface="Trebuchet MS" panose="020B0603020202020204" pitchFamily="34" charset="0"/>
              </a:rPr>
              <a:t> of the relevant processes</a:t>
            </a:r>
          </a:p>
          <a:p>
            <a:pPr>
              <a:spcBef>
                <a:spcPts val="0"/>
              </a:spcBef>
            </a:pPr>
            <a:endParaRPr lang="en-US" sz="400" b="1" dirty="0">
              <a:latin typeface="Trebuchet MS" panose="020B0603020202020204" pitchFamily="34" charset="0"/>
            </a:endParaRPr>
          </a:p>
          <a:p>
            <a:pPr>
              <a:spcBef>
                <a:spcPts val="0"/>
              </a:spcBef>
            </a:pPr>
            <a:r>
              <a:rPr lang="en-US" sz="1900" b="1" dirty="0">
                <a:latin typeface="Trebuchet MS" panose="020B0603020202020204" pitchFamily="34" charset="0"/>
              </a:rPr>
              <a:t>2. Change Point: </a:t>
            </a:r>
            <a:r>
              <a:rPr lang="en-US" sz="1900" kern="1200" dirty="0">
                <a:latin typeface="Trebuchet MS" panose="020B0603020202020204" pitchFamily="34" charset="0"/>
                <a:cs typeface="Open Sans " panose="020B0604020202020204" charset="0"/>
              </a:rPr>
              <a:t>identify the underlying fundamental shifts in climate processes </a:t>
            </a:r>
          </a:p>
          <a:p>
            <a:pPr>
              <a:spcBef>
                <a:spcPts val="0"/>
              </a:spcBef>
            </a:pPr>
            <a:endParaRPr lang="en-US" sz="400" b="1" dirty="0">
              <a:latin typeface="Trebuchet MS" panose="020B0603020202020204" pitchFamily="34" charset="0"/>
              <a:cs typeface="Open Sans " panose="020B0604020202020204" charset="0"/>
            </a:endParaRPr>
          </a:p>
          <a:p>
            <a:pPr>
              <a:spcBef>
                <a:spcPts val="0"/>
              </a:spcBef>
            </a:pPr>
            <a:r>
              <a:rPr lang="en-US" sz="1900" b="1" dirty="0">
                <a:latin typeface="Trebuchet MS" panose="020B0603020202020204" pitchFamily="34" charset="0"/>
              </a:rPr>
              <a:t>3. Space-Time Statistical Methods: </a:t>
            </a:r>
            <a:r>
              <a:rPr lang="en-US" sz="1900" dirty="0">
                <a:latin typeface="Trebuchet MS" panose="020B0603020202020204" pitchFamily="34" charset="0"/>
              </a:rPr>
              <a:t>adapt </a:t>
            </a:r>
            <a:r>
              <a:rPr lang="en-US" sz="1900" b="1" dirty="0">
                <a:latin typeface="Trebuchet MS" panose="020B0603020202020204" pitchFamily="34" charset="0"/>
              </a:rPr>
              <a:t>Bayesian hierarchical approaches </a:t>
            </a:r>
            <a:r>
              <a:rPr lang="en-US" sz="1900" dirty="0">
                <a:latin typeface="Trebuchet MS" panose="020B0603020202020204" pitchFamily="34" charset="0"/>
              </a:rPr>
              <a:t>to represent process dependencies and their dynamic </a:t>
            </a:r>
            <a:r>
              <a:rPr lang="en-US" sz="1900" dirty="0" err="1">
                <a:latin typeface="Trebuchet MS" panose="020B0603020202020204" pitchFamily="34" charset="0"/>
              </a:rPr>
              <a:t>spatio</a:t>
            </a:r>
            <a:r>
              <a:rPr lang="en-US" sz="1900" dirty="0">
                <a:latin typeface="Trebuchet MS" panose="020B0603020202020204" pitchFamily="34" charset="0"/>
              </a:rPr>
              <a:t>-temporal evolution over the first 3-4months post eruption </a:t>
            </a:r>
          </a:p>
          <a:p>
            <a:pPr>
              <a:spcBef>
                <a:spcPts val="0"/>
              </a:spcBef>
            </a:pPr>
            <a:endParaRPr lang="en-US" sz="400" dirty="0">
              <a:latin typeface="Trebuchet MS" panose="020B0603020202020204" pitchFamily="34" charset="0"/>
            </a:endParaRPr>
          </a:p>
          <a:p>
            <a:pPr>
              <a:spcBef>
                <a:spcPts val="0"/>
              </a:spcBef>
            </a:pPr>
            <a:r>
              <a:rPr lang="en-US" sz="1900" b="1" dirty="0">
                <a:latin typeface="Trebuchet MS" panose="020B0603020202020204" pitchFamily="34" charset="0"/>
              </a:rPr>
              <a:t>4. Hybrid Statistical &amp; Deep Learning (DL) Methods: </a:t>
            </a:r>
            <a:r>
              <a:rPr lang="en-US" sz="1900" dirty="0">
                <a:latin typeface="Trebuchet MS" panose="020B0603020202020204" pitchFamily="34" charset="0"/>
              </a:rPr>
              <a:t>develop hierarchical statistical approaches </a:t>
            </a:r>
            <a:r>
              <a:rPr lang="en-US" sz="1900" b="1" dirty="0">
                <a:latin typeface="Trebuchet MS" panose="020B0603020202020204" pitchFamily="34" charset="0"/>
              </a:rPr>
              <a:t>embed</a:t>
            </a:r>
            <a:r>
              <a:rPr lang="en-US" sz="1900" dirty="0">
                <a:latin typeface="Trebuchet MS" panose="020B0603020202020204" pitchFamily="34" charset="0"/>
              </a:rPr>
              <a:t>ded with </a:t>
            </a:r>
            <a:r>
              <a:rPr lang="en-US" sz="1900" b="1" dirty="0">
                <a:latin typeface="Trebuchet MS" panose="020B0603020202020204" pitchFamily="34" charset="0"/>
              </a:rPr>
              <a:t>DL</a:t>
            </a:r>
            <a:r>
              <a:rPr lang="en-US" sz="1900" dirty="0">
                <a:latin typeface="Trebuchet MS" panose="020B0603020202020204" pitchFamily="34" charset="0"/>
              </a:rPr>
              <a:t> techniques to trace secondary and tertiary temporally-lagged effects</a:t>
            </a:r>
          </a:p>
        </p:txBody>
      </p:sp>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1" y="1224615"/>
            <a:ext cx="5765628" cy="320040"/>
          </a:xfrm>
          <a:solidFill>
            <a:srgbClr val="E2918B"/>
          </a:solidFill>
        </p:spPr>
        <p:txBody>
          <a:bodyPr/>
          <a:lstStyle/>
          <a:p>
            <a:r>
              <a:rPr lang="en-US" sz="2200" dirty="0">
                <a:latin typeface="Trebuchet MS" panose="020B0603020202020204" pitchFamily="34" charset="0"/>
              </a:rPr>
              <a:t>Research Composition:</a:t>
            </a:r>
          </a:p>
        </p:txBody>
      </p:sp>
      <p:sp>
        <p:nvSpPr>
          <p:cNvPr id="63" name="Slide Number Placeholder 2">
            <a:extLst>
              <a:ext uri="{FF2B5EF4-FFF2-40B4-BE49-F238E27FC236}">
                <a16:creationId xmlns:a16="http://schemas.microsoft.com/office/drawing/2014/main" id="{A9F034E1-446C-2F49-9D97-033F35343CED}"/>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34</a:t>
            </a:fld>
            <a:endParaRPr lang="en-US" dirty="0"/>
          </a:p>
        </p:txBody>
      </p:sp>
      <p:sp>
        <p:nvSpPr>
          <p:cNvPr id="59" name="Oval 58">
            <a:extLst>
              <a:ext uri="{FF2B5EF4-FFF2-40B4-BE49-F238E27FC236}">
                <a16:creationId xmlns:a16="http://schemas.microsoft.com/office/drawing/2014/main" id="{2A602A00-2F18-410A-B920-38F016D7D32C}"/>
              </a:ext>
            </a:extLst>
          </p:cNvPr>
          <p:cNvSpPr/>
          <p:nvPr/>
        </p:nvSpPr>
        <p:spPr>
          <a:xfrm>
            <a:off x="6783630" y="1282276"/>
            <a:ext cx="4286140"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64" name="Oval 41">
            <a:extLst>
              <a:ext uri="{FF2B5EF4-FFF2-40B4-BE49-F238E27FC236}">
                <a16:creationId xmlns:a16="http://schemas.microsoft.com/office/drawing/2014/main" id="{515EC619-8C9C-4D7B-A6A3-477C45E05156}"/>
              </a:ext>
            </a:extLst>
          </p:cNvPr>
          <p:cNvSpPr/>
          <p:nvPr/>
        </p:nvSpPr>
        <p:spPr>
          <a:xfrm rot="10800000">
            <a:off x="6785625" y="1276108"/>
            <a:ext cx="2158907" cy="2223551"/>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Rectangle 64">
            <a:extLst>
              <a:ext uri="{FF2B5EF4-FFF2-40B4-BE49-F238E27FC236}">
                <a16:creationId xmlns:a16="http://schemas.microsoft.com/office/drawing/2014/main" id="{79814E59-58BA-40FB-B089-87E42F97545C}"/>
              </a:ext>
            </a:extLst>
          </p:cNvPr>
          <p:cNvSpPr/>
          <p:nvPr/>
        </p:nvSpPr>
        <p:spPr>
          <a:xfrm>
            <a:off x="11177016" y="1224615"/>
            <a:ext cx="1014984" cy="5268980"/>
          </a:xfrm>
          <a:prstGeom prst="rect">
            <a:avLst/>
          </a:prstGeom>
          <a:solidFill>
            <a:srgbClr val="E2918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68" name="Oval 4">
            <a:extLst>
              <a:ext uri="{FF2B5EF4-FFF2-40B4-BE49-F238E27FC236}">
                <a16:creationId xmlns:a16="http://schemas.microsoft.com/office/drawing/2014/main" id="{82859EF5-3D0E-4C06-BFFA-AEF7AFB7E09C}"/>
              </a:ext>
            </a:extLst>
          </p:cNvPr>
          <p:cNvSpPr/>
          <p:nvPr/>
        </p:nvSpPr>
        <p:spPr>
          <a:xfrm>
            <a:off x="6169793" y="3160905"/>
            <a:ext cx="5628409" cy="173478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B57AB52-54C5-4A0D-A4A6-A95ADDFA146C}"/>
              </a:ext>
            </a:extLst>
          </p:cNvPr>
          <p:cNvSpPr/>
          <p:nvPr/>
        </p:nvSpPr>
        <p:spPr>
          <a:xfrm>
            <a:off x="5621199" y="1224615"/>
            <a:ext cx="1014984" cy="5268980"/>
          </a:xfrm>
          <a:prstGeom prst="rect">
            <a:avLst/>
          </a:prstGeom>
          <a:solidFill>
            <a:srgbClr val="E2918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cxnSp>
        <p:nvCxnSpPr>
          <p:cNvPr id="75" name="Curved Connector 62">
            <a:extLst>
              <a:ext uri="{FF2B5EF4-FFF2-40B4-BE49-F238E27FC236}">
                <a16:creationId xmlns:a16="http://schemas.microsoft.com/office/drawing/2014/main" id="{4CB5760A-4693-4D26-B9CF-353494FDF04A}"/>
              </a:ext>
            </a:extLst>
          </p:cNvPr>
          <p:cNvCxnSpPr>
            <a:cxnSpLocks/>
            <a:stCxn id="121" idx="0"/>
            <a:endCxn id="144" idx="0"/>
          </p:cNvCxnSpPr>
          <p:nvPr/>
        </p:nvCxnSpPr>
        <p:spPr>
          <a:xfrm flipV="1">
            <a:off x="7480885" y="3040646"/>
            <a:ext cx="838783" cy="314628"/>
          </a:xfrm>
          <a:prstGeom prst="curvedConnector3">
            <a:avLst>
              <a:gd name="adj1" fmla="val 6371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95" name="Curved Connector 63">
            <a:extLst>
              <a:ext uri="{FF2B5EF4-FFF2-40B4-BE49-F238E27FC236}">
                <a16:creationId xmlns:a16="http://schemas.microsoft.com/office/drawing/2014/main" id="{52CC4D99-32FC-4B77-B0D9-5B49AE261541}"/>
              </a:ext>
            </a:extLst>
          </p:cNvPr>
          <p:cNvCxnSpPr>
            <a:cxnSpLocks/>
            <a:stCxn id="145" idx="0"/>
          </p:cNvCxnSpPr>
          <p:nvPr/>
        </p:nvCxnSpPr>
        <p:spPr>
          <a:xfrm>
            <a:off x="8866333" y="3040646"/>
            <a:ext cx="1547205" cy="410289"/>
          </a:xfrm>
          <a:prstGeom prst="curvedConnector3">
            <a:avLst>
              <a:gd name="adj1" fmla="val 64774"/>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02" name="Curved Connector 67">
            <a:extLst>
              <a:ext uri="{FF2B5EF4-FFF2-40B4-BE49-F238E27FC236}">
                <a16:creationId xmlns:a16="http://schemas.microsoft.com/office/drawing/2014/main" id="{C16A4654-4E97-4452-86E3-868FE2448A15}"/>
              </a:ext>
            </a:extLst>
          </p:cNvPr>
          <p:cNvCxnSpPr>
            <a:cxnSpLocks/>
          </p:cNvCxnSpPr>
          <p:nvPr/>
        </p:nvCxnSpPr>
        <p:spPr>
          <a:xfrm>
            <a:off x="10466517" y="3429000"/>
            <a:ext cx="1265066" cy="54461"/>
          </a:xfrm>
          <a:prstGeom prst="straightConnector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03" name="Oval 41">
            <a:extLst>
              <a:ext uri="{FF2B5EF4-FFF2-40B4-BE49-F238E27FC236}">
                <a16:creationId xmlns:a16="http://schemas.microsoft.com/office/drawing/2014/main" id="{5B08D4A1-AC45-479B-9497-CB2ACE8F0183}"/>
              </a:ext>
            </a:extLst>
          </p:cNvPr>
          <p:cNvSpPr/>
          <p:nvPr/>
        </p:nvSpPr>
        <p:spPr>
          <a:xfrm>
            <a:off x="8917850" y="3597392"/>
            <a:ext cx="2151920" cy="227517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4" name="Group 103">
            <a:extLst>
              <a:ext uri="{FF2B5EF4-FFF2-40B4-BE49-F238E27FC236}">
                <a16:creationId xmlns:a16="http://schemas.microsoft.com/office/drawing/2014/main" id="{6B713D84-9EFB-4308-99D3-9949AE8F9156}"/>
              </a:ext>
            </a:extLst>
          </p:cNvPr>
          <p:cNvGrpSpPr/>
          <p:nvPr/>
        </p:nvGrpSpPr>
        <p:grpSpPr>
          <a:xfrm>
            <a:off x="9737771" y="4501050"/>
            <a:ext cx="546664" cy="546664"/>
            <a:chOff x="855016" y="4817599"/>
            <a:chExt cx="546664" cy="546664"/>
          </a:xfrm>
        </p:grpSpPr>
        <p:sp>
          <p:nvSpPr>
            <p:cNvPr id="105" name="Freeform 100">
              <a:extLst>
                <a:ext uri="{FF2B5EF4-FFF2-40B4-BE49-F238E27FC236}">
                  <a16:creationId xmlns:a16="http://schemas.microsoft.com/office/drawing/2014/main" id="{3FA05F01-1F08-43D2-B85B-029A2D4BD22F}"/>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106" name="Freeform 101">
              <a:extLst>
                <a:ext uri="{FF2B5EF4-FFF2-40B4-BE49-F238E27FC236}">
                  <a16:creationId xmlns:a16="http://schemas.microsoft.com/office/drawing/2014/main" id="{697A99CA-D8DD-4B4E-9189-2051CBA0DF4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102">
              <a:extLst>
                <a:ext uri="{FF2B5EF4-FFF2-40B4-BE49-F238E27FC236}">
                  <a16:creationId xmlns:a16="http://schemas.microsoft.com/office/drawing/2014/main" id="{A4D0088C-4265-49F6-8802-CAD954FE205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3" name="Group 112">
            <a:extLst>
              <a:ext uri="{FF2B5EF4-FFF2-40B4-BE49-F238E27FC236}">
                <a16:creationId xmlns:a16="http://schemas.microsoft.com/office/drawing/2014/main" id="{DB9E29B8-FC56-4090-8C22-6AA881965C75}"/>
              </a:ext>
            </a:extLst>
          </p:cNvPr>
          <p:cNvGrpSpPr/>
          <p:nvPr/>
        </p:nvGrpSpPr>
        <p:grpSpPr>
          <a:xfrm>
            <a:off x="9286769" y="2936797"/>
            <a:ext cx="546664" cy="546664"/>
            <a:chOff x="855016" y="4817599"/>
            <a:chExt cx="546664" cy="546664"/>
          </a:xfrm>
        </p:grpSpPr>
        <p:sp>
          <p:nvSpPr>
            <p:cNvPr id="114" name="Freeform 113">
              <a:extLst>
                <a:ext uri="{FF2B5EF4-FFF2-40B4-BE49-F238E27FC236}">
                  <a16:creationId xmlns:a16="http://schemas.microsoft.com/office/drawing/2014/main" id="{26884298-B358-40E5-AE0C-095690FC651C}"/>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115" name="Freeform 114">
              <a:extLst>
                <a:ext uri="{FF2B5EF4-FFF2-40B4-BE49-F238E27FC236}">
                  <a16:creationId xmlns:a16="http://schemas.microsoft.com/office/drawing/2014/main" id="{1E44A55C-D38E-4C36-8F3E-F74A6E92B60C}"/>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16" name="Freeform 115">
              <a:extLst>
                <a:ext uri="{FF2B5EF4-FFF2-40B4-BE49-F238E27FC236}">
                  <a16:creationId xmlns:a16="http://schemas.microsoft.com/office/drawing/2014/main" id="{2EEBABF7-7686-44C4-AF4B-49BB6552072B}"/>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7" name="Group 116">
            <a:extLst>
              <a:ext uri="{FF2B5EF4-FFF2-40B4-BE49-F238E27FC236}">
                <a16:creationId xmlns:a16="http://schemas.microsoft.com/office/drawing/2014/main" id="{B1DD797E-C3D0-4521-B2D6-6F5F682A4A1B}"/>
              </a:ext>
            </a:extLst>
          </p:cNvPr>
          <p:cNvGrpSpPr/>
          <p:nvPr/>
        </p:nvGrpSpPr>
        <p:grpSpPr>
          <a:xfrm>
            <a:off x="6934220" y="3081942"/>
            <a:ext cx="546664" cy="546664"/>
            <a:chOff x="855016" y="4817599"/>
            <a:chExt cx="546664" cy="546664"/>
          </a:xfrm>
        </p:grpSpPr>
        <p:sp>
          <p:nvSpPr>
            <p:cNvPr id="118" name="Freeform 117">
              <a:extLst>
                <a:ext uri="{FF2B5EF4-FFF2-40B4-BE49-F238E27FC236}">
                  <a16:creationId xmlns:a16="http://schemas.microsoft.com/office/drawing/2014/main" id="{6A0CA620-1A2D-4EBE-9875-323857F85E4A}"/>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 </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Optical</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 Depth</a:t>
              </a:r>
            </a:p>
          </p:txBody>
        </p:sp>
        <p:sp>
          <p:nvSpPr>
            <p:cNvPr id="120" name="Freeform 119">
              <a:extLst>
                <a:ext uri="{FF2B5EF4-FFF2-40B4-BE49-F238E27FC236}">
                  <a16:creationId xmlns:a16="http://schemas.microsoft.com/office/drawing/2014/main" id="{FA3006DC-852B-4EED-A11C-C0394CF12E0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1" name="Freeform 120">
              <a:extLst>
                <a:ext uri="{FF2B5EF4-FFF2-40B4-BE49-F238E27FC236}">
                  <a16:creationId xmlns:a16="http://schemas.microsoft.com/office/drawing/2014/main" id="{7EDDB842-CD0E-47EB-9C86-490A8B776808}"/>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2" name="Hexagon 121">
            <a:extLst>
              <a:ext uri="{FF2B5EF4-FFF2-40B4-BE49-F238E27FC236}">
                <a16:creationId xmlns:a16="http://schemas.microsoft.com/office/drawing/2014/main" id="{3FF97A3F-29DD-4880-A121-46D49F99DB06}"/>
              </a:ext>
            </a:extLst>
          </p:cNvPr>
          <p:cNvSpPr/>
          <p:nvPr/>
        </p:nvSpPr>
        <p:spPr>
          <a:xfrm>
            <a:off x="11401969" y="459208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23" name="Hexagon 122">
            <a:extLst>
              <a:ext uri="{FF2B5EF4-FFF2-40B4-BE49-F238E27FC236}">
                <a16:creationId xmlns:a16="http://schemas.microsoft.com/office/drawing/2014/main" id="{D1381699-BA9E-44AD-AF6D-022EB77DAB37}"/>
              </a:ext>
            </a:extLst>
          </p:cNvPr>
          <p:cNvSpPr/>
          <p:nvPr/>
        </p:nvSpPr>
        <p:spPr>
          <a:xfrm>
            <a:off x="11401969" y="332598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cxnSp>
        <p:nvCxnSpPr>
          <p:cNvPr id="124" name="Curved Connector 142">
            <a:extLst>
              <a:ext uri="{FF2B5EF4-FFF2-40B4-BE49-F238E27FC236}">
                <a16:creationId xmlns:a16="http://schemas.microsoft.com/office/drawing/2014/main" id="{6CE5FADF-DE36-4876-8381-7E7B97E94EFC}"/>
              </a:ext>
            </a:extLst>
          </p:cNvPr>
          <p:cNvCxnSpPr>
            <a:cxnSpLocks/>
            <a:stCxn id="127" idx="6"/>
          </p:cNvCxnSpPr>
          <p:nvPr/>
        </p:nvCxnSpPr>
        <p:spPr>
          <a:xfrm flipV="1">
            <a:off x="6455806" y="3392512"/>
            <a:ext cx="789380" cy="333826"/>
          </a:xfrm>
          <a:prstGeom prst="curvedConnector3">
            <a:avLst>
              <a:gd name="adj1" fmla="val 50000"/>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E7E09714-8020-49F8-9B35-A54A7E76EA19}"/>
              </a:ext>
            </a:extLst>
          </p:cNvPr>
          <p:cNvSpPr/>
          <p:nvPr/>
        </p:nvSpPr>
        <p:spPr>
          <a:xfrm>
            <a:off x="5846303" y="426478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127" name="Oval 126">
            <a:extLst>
              <a:ext uri="{FF2B5EF4-FFF2-40B4-BE49-F238E27FC236}">
                <a16:creationId xmlns:a16="http://schemas.microsoft.com/office/drawing/2014/main" id="{BB07B7D9-9887-4E47-94A9-4C47B271795D}"/>
              </a:ext>
            </a:extLst>
          </p:cNvPr>
          <p:cNvSpPr/>
          <p:nvPr/>
        </p:nvSpPr>
        <p:spPr>
          <a:xfrm>
            <a:off x="5839973" y="342492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128" name="Oval 127">
            <a:extLst>
              <a:ext uri="{FF2B5EF4-FFF2-40B4-BE49-F238E27FC236}">
                <a16:creationId xmlns:a16="http://schemas.microsoft.com/office/drawing/2014/main" id="{21D0E549-2A86-4232-BA94-E6FD9E42F077}"/>
              </a:ext>
            </a:extLst>
          </p:cNvPr>
          <p:cNvSpPr/>
          <p:nvPr/>
        </p:nvSpPr>
        <p:spPr>
          <a:xfrm>
            <a:off x="5837227" y="510463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29" name="Oval 4">
            <a:extLst>
              <a:ext uri="{FF2B5EF4-FFF2-40B4-BE49-F238E27FC236}">
                <a16:creationId xmlns:a16="http://schemas.microsoft.com/office/drawing/2014/main" id="{BCEC4C2B-BA23-4E0A-A28D-8B6A962A1F21}"/>
              </a:ext>
            </a:extLst>
          </p:cNvPr>
          <p:cNvSpPr/>
          <p:nvPr/>
        </p:nvSpPr>
        <p:spPr>
          <a:xfrm>
            <a:off x="5989319" y="2221248"/>
            <a:ext cx="5870481" cy="72672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4">
            <a:extLst>
              <a:ext uri="{FF2B5EF4-FFF2-40B4-BE49-F238E27FC236}">
                <a16:creationId xmlns:a16="http://schemas.microsoft.com/office/drawing/2014/main" id="{7A3F3A44-7D59-4D28-9154-EBEA0A846D56}"/>
              </a:ext>
            </a:extLst>
          </p:cNvPr>
          <p:cNvSpPr/>
          <p:nvPr/>
        </p:nvSpPr>
        <p:spPr>
          <a:xfrm>
            <a:off x="6306730" y="1776724"/>
            <a:ext cx="4669138"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4">
            <a:extLst>
              <a:ext uri="{FF2B5EF4-FFF2-40B4-BE49-F238E27FC236}">
                <a16:creationId xmlns:a16="http://schemas.microsoft.com/office/drawing/2014/main" id="{F913D2AE-C778-4AE7-8762-C47F91456E4B}"/>
              </a:ext>
            </a:extLst>
          </p:cNvPr>
          <p:cNvSpPr/>
          <p:nvPr/>
        </p:nvSpPr>
        <p:spPr>
          <a:xfrm>
            <a:off x="5871335"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32">
            <a:extLst>
              <a:ext uri="{FF2B5EF4-FFF2-40B4-BE49-F238E27FC236}">
                <a16:creationId xmlns:a16="http://schemas.microsoft.com/office/drawing/2014/main" id="{DDAC3EFD-820B-4217-ABE1-0F015E607841}"/>
              </a:ext>
            </a:extLst>
          </p:cNvPr>
          <p:cNvGrpSpPr/>
          <p:nvPr/>
        </p:nvGrpSpPr>
        <p:grpSpPr>
          <a:xfrm>
            <a:off x="9866874" y="1838138"/>
            <a:ext cx="546664" cy="546664"/>
            <a:chOff x="855016" y="4817599"/>
            <a:chExt cx="546664" cy="546664"/>
          </a:xfrm>
        </p:grpSpPr>
        <p:sp>
          <p:nvSpPr>
            <p:cNvPr id="134" name="Freeform 123">
              <a:extLst>
                <a:ext uri="{FF2B5EF4-FFF2-40B4-BE49-F238E27FC236}">
                  <a16:creationId xmlns:a16="http://schemas.microsoft.com/office/drawing/2014/main" id="{CE083423-6161-4F19-85A6-20BF4E11350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35" name="Freeform 124">
              <a:extLst>
                <a:ext uri="{FF2B5EF4-FFF2-40B4-BE49-F238E27FC236}">
                  <a16:creationId xmlns:a16="http://schemas.microsoft.com/office/drawing/2014/main" id="{5D0A696F-CBBA-4108-81EE-1B127B562DC5}"/>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36" name="Freeform 126">
              <a:extLst>
                <a:ext uri="{FF2B5EF4-FFF2-40B4-BE49-F238E27FC236}">
                  <a16:creationId xmlns:a16="http://schemas.microsoft.com/office/drawing/2014/main" id="{63B8C57B-1E34-4156-95B8-09249DBCCB70}"/>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37" name="Oval 136">
            <a:extLst>
              <a:ext uri="{FF2B5EF4-FFF2-40B4-BE49-F238E27FC236}">
                <a16:creationId xmlns:a16="http://schemas.microsoft.com/office/drawing/2014/main" id="{16C3D057-F09B-41C6-8D70-791373D7EDDF}"/>
              </a:ext>
            </a:extLst>
          </p:cNvPr>
          <p:cNvSpPr/>
          <p:nvPr/>
        </p:nvSpPr>
        <p:spPr>
          <a:xfrm>
            <a:off x="5837227" y="174521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41" name="Oval 140">
            <a:extLst>
              <a:ext uri="{FF2B5EF4-FFF2-40B4-BE49-F238E27FC236}">
                <a16:creationId xmlns:a16="http://schemas.microsoft.com/office/drawing/2014/main" id="{34836C9F-E597-413A-A500-BC00BD203C31}"/>
              </a:ext>
            </a:extLst>
          </p:cNvPr>
          <p:cNvSpPr/>
          <p:nvPr/>
        </p:nvSpPr>
        <p:spPr>
          <a:xfrm>
            <a:off x="5837227" y="258507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grpSp>
        <p:nvGrpSpPr>
          <p:cNvPr id="142" name="Group 141">
            <a:extLst>
              <a:ext uri="{FF2B5EF4-FFF2-40B4-BE49-F238E27FC236}">
                <a16:creationId xmlns:a16="http://schemas.microsoft.com/office/drawing/2014/main" id="{040DD613-9FB5-40E9-8475-68AC0E906304}"/>
              </a:ext>
            </a:extLst>
          </p:cNvPr>
          <p:cNvGrpSpPr/>
          <p:nvPr/>
        </p:nvGrpSpPr>
        <p:grpSpPr>
          <a:xfrm>
            <a:off x="8319668" y="2767314"/>
            <a:ext cx="546664" cy="546664"/>
            <a:chOff x="855016" y="4817599"/>
            <a:chExt cx="546664" cy="546664"/>
          </a:xfrm>
        </p:grpSpPr>
        <p:sp>
          <p:nvSpPr>
            <p:cNvPr id="143" name="Freeform 104">
              <a:extLst>
                <a:ext uri="{FF2B5EF4-FFF2-40B4-BE49-F238E27FC236}">
                  <a16:creationId xmlns:a16="http://schemas.microsoft.com/office/drawing/2014/main" id="{4CB2009B-E0B5-4A39-9F3C-234F3E67B2AF}"/>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44" name="Freeform 105">
              <a:extLst>
                <a:ext uri="{FF2B5EF4-FFF2-40B4-BE49-F238E27FC236}">
                  <a16:creationId xmlns:a16="http://schemas.microsoft.com/office/drawing/2014/main" id="{512D69DA-40D6-4D57-B68B-3655B7017015}"/>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45" name="Freeform 107">
              <a:extLst>
                <a:ext uri="{FF2B5EF4-FFF2-40B4-BE49-F238E27FC236}">
                  <a16:creationId xmlns:a16="http://schemas.microsoft.com/office/drawing/2014/main" id="{F076D5B7-17C8-4D66-9F43-C4376F5A7A9E}"/>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8" name="Group 147">
            <a:extLst>
              <a:ext uri="{FF2B5EF4-FFF2-40B4-BE49-F238E27FC236}">
                <a16:creationId xmlns:a16="http://schemas.microsoft.com/office/drawing/2014/main" id="{AD042AAB-3149-4F72-B1B5-F2919D919626}"/>
              </a:ext>
            </a:extLst>
          </p:cNvPr>
          <p:cNvGrpSpPr/>
          <p:nvPr/>
        </p:nvGrpSpPr>
        <p:grpSpPr>
          <a:xfrm>
            <a:off x="10084507" y="3171637"/>
            <a:ext cx="546664" cy="546664"/>
            <a:chOff x="855016" y="4817599"/>
            <a:chExt cx="546664" cy="546664"/>
          </a:xfrm>
        </p:grpSpPr>
        <p:sp>
          <p:nvSpPr>
            <p:cNvPr id="149" name="Freeform 132">
              <a:extLst>
                <a:ext uri="{FF2B5EF4-FFF2-40B4-BE49-F238E27FC236}">
                  <a16:creationId xmlns:a16="http://schemas.microsoft.com/office/drawing/2014/main" id="{B864D3F8-0AFF-4FE5-AB56-DF05BE61AF4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50" name="Freeform 133">
              <a:extLst>
                <a:ext uri="{FF2B5EF4-FFF2-40B4-BE49-F238E27FC236}">
                  <a16:creationId xmlns:a16="http://schemas.microsoft.com/office/drawing/2014/main" id="{B0492BD9-3E89-4425-8947-B40CC859BDF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51" name="Freeform 134">
              <a:extLst>
                <a:ext uri="{FF2B5EF4-FFF2-40B4-BE49-F238E27FC236}">
                  <a16:creationId xmlns:a16="http://schemas.microsoft.com/office/drawing/2014/main" id="{24FD35CE-7BE3-462F-A551-8B683484344C}"/>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52" name="Hexagon 151">
            <a:extLst>
              <a:ext uri="{FF2B5EF4-FFF2-40B4-BE49-F238E27FC236}">
                <a16:creationId xmlns:a16="http://schemas.microsoft.com/office/drawing/2014/main" id="{5EEFB5BC-63D7-42CA-81F8-3E20FD0406D6}"/>
              </a:ext>
            </a:extLst>
          </p:cNvPr>
          <p:cNvSpPr/>
          <p:nvPr/>
        </p:nvSpPr>
        <p:spPr>
          <a:xfrm>
            <a:off x="11401969" y="200520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sp>
        <p:nvSpPr>
          <p:cNvPr id="154" name="Pentagon 53">
            <a:extLst>
              <a:ext uri="{FF2B5EF4-FFF2-40B4-BE49-F238E27FC236}">
                <a16:creationId xmlns:a16="http://schemas.microsoft.com/office/drawing/2014/main" id="{4D787EF2-F201-4D9E-8963-2673D2571DEF}"/>
              </a:ext>
            </a:extLst>
          </p:cNvPr>
          <p:cNvSpPr/>
          <p:nvPr/>
        </p:nvSpPr>
        <p:spPr>
          <a:xfrm>
            <a:off x="6638243" y="6175963"/>
            <a:ext cx="4552348" cy="319464"/>
          </a:xfrm>
          <a:prstGeom prst="homePlate">
            <a:avLst>
              <a:gd name="adj" fmla="val 70217"/>
            </a:avLst>
          </a:prstGeom>
          <a:gradFill>
            <a:gsLst>
              <a:gs pos="0">
                <a:srgbClr val="E2918B">
                  <a:alpha val="0"/>
                </a:srgbClr>
              </a:gs>
              <a:gs pos="32000">
                <a:srgbClr val="E2918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r>
              <a:rPr lang="en-US" dirty="0"/>
              <a:t>IDENTIFY Driving Pathways</a:t>
            </a:r>
          </a:p>
        </p:txBody>
      </p:sp>
      <p:sp>
        <p:nvSpPr>
          <p:cNvPr id="56" name="Title 1">
            <a:extLst>
              <a:ext uri="{FF2B5EF4-FFF2-40B4-BE49-F238E27FC236}">
                <a16:creationId xmlns:a16="http://schemas.microsoft.com/office/drawing/2014/main" id="{44FFCE20-49AA-41DB-90A6-0EB0592182A9}"/>
              </a:ext>
            </a:extLst>
          </p:cNvPr>
          <p:cNvSpPr>
            <a:spLocks noGrp="1"/>
          </p:cNvSpPr>
          <p:nvPr>
            <p:ph type="title"/>
          </p:nvPr>
        </p:nvSpPr>
        <p:spPr>
          <a:xfrm>
            <a:off x="329184" y="246888"/>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Finding Impacts from a Source</a:t>
            </a:r>
          </a:p>
        </p:txBody>
      </p:sp>
      <p:sp>
        <p:nvSpPr>
          <p:cNvPr id="57" name="Content Placeholder 2">
            <a:extLst>
              <a:ext uri="{FF2B5EF4-FFF2-40B4-BE49-F238E27FC236}">
                <a16:creationId xmlns:a16="http://schemas.microsoft.com/office/drawing/2014/main" id="{97C29375-87A1-410A-8364-775632FE5ECF}"/>
              </a:ext>
            </a:extLst>
          </p:cNvPr>
          <p:cNvSpPr txBox="1">
            <a:spLocks/>
          </p:cNvSpPr>
          <p:nvPr/>
        </p:nvSpPr>
        <p:spPr>
          <a:xfrm>
            <a:off x="8967427" y="203470"/>
            <a:ext cx="1615913" cy="54520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1" dirty="0">
                <a:latin typeface="Trebuchet MS" panose="020B0603020202020204" pitchFamily="34" charset="0"/>
                <a:ea typeface="Open Sans" panose="020B0606030504020204" pitchFamily="34" charset="0"/>
                <a:cs typeface="Open Sans" panose="020B0606030504020204" pitchFamily="34" charset="0"/>
              </a:rPr>
              <a:t>Thrust Lead: </a:t>
            </a:r>
            <a:r>
              <a:rPr lang="en-US" sz="1800" dirty="0">
                <a:latin typeface="Trebuchet MS" panose="020B0603020202020204" pitchFamily="34" charset="0"/>
                <a:ea typeface="Open Sans" panose="020B0606030504020204" pitchFamily="34" charset="0"/>
                <a:cs typeface="Open Sans" panose="020B0606030504020204" pitchFamily="34" charset="0"/>
              </a:rPr>
              <a:t>Lyndsay Shand (Org. 5573)</a:t>
            </a: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58" name="Rectangle 57">
            <a:extLst>
              <a:ext uri="{FF2B5EF4-FFF2-40B4-BE49-F238E27FC236}">
                <a16:creationId xmlns:a16="http://schemas.microsoft.com/office/drawing/2014/main" id="{2B0A3BF0-AEE6-4AF5-B83D-C472CD316DBB}"/>
              </a:ext>
            </a:extLst>
          </p:cNvPr>
          <p:cNvSpPr/>
          <p:nvPr/>
        </p:nvSpPr>
        <p:spPr>
          <a:xfrm>
            <a:off x="7908412" y="56024"/>
            <a:ext cx="2722759" cy="11160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70F0ED05-EC37-40AE-8B41-23C002D07BF9}"/>
              </a:ext>
            </a:extLst>
          </p:cNvPr>
          <p:cNvPicPr>
            <a:picLocks noChangeAspect="1"/>
          </p:cNvPicPr>
          <p:nvPr/>
        </p:nvPicPr>
        <p:blipFill rotWithShape="1">
          <a:blip r:embed="rId3"/>
          <a:srcRect l="19821" t="11422" r="22626" b="37483"/>
          <a:stretch/>
        </p:blipFill>
        <p:spPr>
          <a:xfrm>
            <a:off x="8025395" y="137964"/>
            <a:ext cx="779867" cy="969264"/>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2705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2">
            <a:extLst>
              <a:ext uri="{FF2B5EF4-FFF2-40B4-BE49-F238E27FC236}">
                <a16:creationId xmlns:a16="http://schemas.microsoft.com/office/drawing/2014/main" id="{21B16CBA-AB21-2B43-A0C9-6C2214927CE2}"/>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35</a:t>
            </a:fld>
            <a:endParaRPr lang="en-US" dirty="0"/>
          </a:p>
        </p:txBody>
      </p:sp>
      <p:sp>
        <p:nvSpPr>
          <p:cNvPr id="68" name="Title 1">
            <a:extLst>
              <a:ext uri="{FF2B5EF4-FFF2-40B4-BE49-F238E27FC236}">
                <a16:creationId xmlns:a16="http://schemas.microsoft.com/office/drawing/2014/main" id="{060B9627-D81E-4A2A-B615-97FBD0142388}"/>
              </a:ext>
            </a:extLst>
          </p:cNvPr>
          <p:cNvSpPr>
            <a:spLocks noGrp="1"/>
          </p:cNvSpPr>
          <p:nvPr>
            <p:ph type="title"/>
          </p:nvPr>
        </p:nvSpPr>
        <p:spPr>
          <a:xfrm>
            <a:off x="163080" y="100196"/>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What is an Observed Pathway?</a:t>
            </a:r>
          </a:p>
        </p:txBody>
      </p:sp>
      <p:sp>
        <p:nvSpPr>
          <p:cNvPr id="2" name="TextBox 1">
            <a:extLst>
              <a:ext uri="{FF2B5EF4-FFF2-40B4-BE49-F238E27FC236}">
                <a16:creationId xmlns:a16="http://schemas.microsoft.com/office/drawing/2014/main" id="{339F048C-97AC-4F86-8678-B69CE61AD796}"/>
              </a:ext>
            </a:extLst>
          </p:cNvPr>
          <p:cNvSpPr txBox="1"/>
          <p:nvPr/>
        </p:nvSpPr>
        <p:spPr>
          <a:xfrm>
            <a:off x="0" y="1219201"/>
            <a:ext cx="12044218" cy="2512290"/>
          </a:xfrm>
          <a:prstGeom prst="rect">
            <a:avLst/>
          </a:prstGeom>
        </p:spPr>
        <p:txBody>
          <a:bodyPr vert="horz" wrap="square" lIns="91440" tIns="45720" rIns="91440" bIns="45720" rtlCol="0">
            <a:noAutofit/>
          </a:bodyPr>
          <a:lstStyle/>
          <a:p>
            <a:pPr algn="l"/>
            <a:r>
              <a:rPr lang="en-US" b="1" dirty="0">
                <a:solidFill>
                  <a:srgbClr val="0070C0"/>
                </a:solidFill>
                <a:latin typeface="Trebuchet MS" panose="020B0603020202020204" pitchFamily="34" charset="0"/>
              </a:rPr>
              <a:t>Definition: </a:t>
            </a:r>
            <a:r>
              <a:rPr lang="en-US" i="1" dirty="0">
                <a:solidFill>
                  <a:schemeClr val="accent6"/>
                </a:solidFill>
                <a:latin typeface="Trebuchet MS" panose="020B0603020202020204" pitchFamily="34" charset="0"/>
              </a:rPr>
              <a:t>observed pathways </a:t>
            </a:r>
            <a:r>
              <a:rPr lang="en-US" dirty="0">
                <a:solidFill>
                  <a:schemeClr val="accent6"/>
                </a:solidFill>
                <a:latin typeface="Trebuchet MS" panose="020B0603020202020204" pitchFamily="34" charset="0"/>
              </a:rPr>
              <a:t>are interpreted as </a:t>
            </a:r>
            <a:r>
              <a:rPr lang="en-US" b="1" dirty="0">
                <a:solidFill>
                  <a:schemeClr val="accent6"/>
                </a:solidFill>
                <a:latin typeface="Trebuchet MS" panose="020B0603020202020204" pitchFamily="34" charset="0"/>
              </a:rPr>
              <a:t>relationships</a:t>
            </a:r>
            <a:r>
              <a:rPr lang="en-US" dirty="0">
                <a:solidFill>
                  <a:schemeClr val="accent6"/>
                </a:solidFill>
                <a:latin typeface="Trebuchet MS" panose="020B0603020202020204" pitchFamily="34" charset="0"/>
              </a:rPr>
              <a:t> (or correlations) between </a:t>
            </a:r>
            <a:r>
              <a:rPr lang="en-US" b="1" dirty="0">
                <a:solidFill>
                  <a:schemeClr val="accent6"/>
                </a:solidFill>
                <a:latin typeface="Trebuchet MS" panose="020B0603020202020204" pitchFamily="34" charset="0"/>
              </a:rPr>
              <a:t>dependent climate processes </a:t>
            </a:r>
            <a:r>
              <a:rPr lang="en-US" dirty="0">
                <a:solidFill>
                  <a:schemeClr val="accent6"/>
                </a:solidFill>
                <a:latin typeface="Trebuchet MS" panose="020B0603020202020204" pitchFamily="34" charset="0"/>
              </a:rPr>
              <a:t>(</a:t>
            </a:r>
            <a:r>
              <a:rPr lang="en-US" i="1" dirty="0">
                <a:solidFill>
                  <a:schemeClr val="accent6"/>
                </a:solidFill>
                <a:latin typeface="Trebuchet MS" panose="020B0603020202020204" pitchFamily="34" charset="0"/>
              </a:rPr>
              <a:t>pathway nodes</a:t>
            </a:r>
            <a:r>
              <a:rPr lang="en-US" dirty="0">
                <a:solidFill>
                  <a:schemeClr val="accent6"/>
                </a:solidFill>
                <a:latin typeface="Trebuchet MS" panose="020B0603020202020204" pitchFamily="34" charset="0"/>
              </a:rPr>
              <a:t>).</a:t>
            </a:r>
          </a:p>
          <a:p>
            <a:pPr algn="l"/>
            <a:endParaRPr lang="en-US" sz="400" dirty="0">
              <a:solidFill>
                <a:schemeClr val="accent6"/>
              </a:solidFill>
              <a:latin typeface="Trebuchet MS" panose="020B0603020202020204" pitchFamily="34" charset="0"/>
            </a:endParaRPr>
          </a:p>
          <a:p>
            <a:pPr algn="l"/>
            <a:endParaRPr lang="en-US" sz="400" dirty="0">
              <a:solidFill>
                <a:schemeClr val="accent6"/>
              </a:solidFill>
              <a:latin typeface="Trebuchet MS" panose="020B0603020202020204" pitchFamily="34" charset="0"/>
            </a:endParaRPr>
          </a:p>
          <a:p>
            <a:pPr algn="l"/>
            <a:r>
              <a:rPr lang="en-US" b="1" dirty="0">
                <a:solidFill>
                  <a:srgbClr val="0070C0"/>
                </a:solidFill>
                <a:latin typeface="Trebuchet MS" panose="020B0603020202020204" pitchFamily="34" charset="0"/>
              </a:rPr>
              <a:t>Objective: </a:t>
            </a:r>
            <a:r>
              <a:rPr lang="en-US" dirty="0">
                <a:solidFill>
                  <a:schemeClr val="accent6"/>
                </a:solidFill>
                <a:latin typeface="Trebuchet MS" panose="020B0603020202020204" pitchFamily="34" charset="0"/>
              </a:rPr>
              <a:t>rather than finding pathways that have not been postulated, </a:t>
            </a:r>
            <a:r>
              <a:rPr lang="en-US" b="1" dirty="0">
                <a:solidFill>
                  <a:schemeClr val="accent6"/>
                </a:solidFill>
                <a:latin typeface="Trebuchet MS" panose="020B0603020202020204" pitchFamily="34" charset="0"/>
              </a:rPr>
              <a:t>validate proposed pathways </a:t>
            </a:r>
            <a:r>
              <a:rPr lang="en-US" dirty="0">
                <a:solidFill>
                  <a:schemeClr val="accent6"/>
                </a:solidFill>
                <a:latin typeface="Trebuchet MS" panose="020B0603020202020204" pitchFamily="34" charset="0"/>
              </a:rPr>
              <a:t>and </a:t>
            </a:r>
            <a:r>
              <a:rPr lang="en-US" b="1" dirty="0">
                <a:solidFill>
                  <a:schemeClr val="accent6"/>
                </a:solidFill>
                <a:latin typeface="Trebuchet MS" panose="020B0603020202020204" pitchFamily="34" charset="0"/>
              </a:rPr>
              <a:t>quantify changes</a:t>
            </a:r>
            <a:r>
              <a:rPr lang="en-US" dirty="0">
                <a:solidFill>
                  <a:schemeClr val="accent6"/>
                </a:solidFill>
                <a:latin typeface="Trebuchet MS" panose="020B0603020202020204" pitchFamily="34" charset="0"/>
              </a:rPr>
              <a:t> in the </a:t>
            </a:r>
            <a:r>
              <a:rPr lang="en-US" b="1" dirty="0">
                <a:solidFill>
                  <a:schemeClr val="accent6"/>
                </a:solidFill>
                <a:latin typeface="Trebuchet MS" panose="020B0603020202020204" pitchFamily="34" charset="0"/>
              </a:rPr>
              <a:t>relationship between pathway nodes.</a:t>
            </a:r>
          </a:p>
          <a:p>
            <a:pPr algn="l"/>
            <a:endParaRPr lang="en-US" sz="400" dirty="0">
              <a:solidFill>
                <a:schemeClr val="accent6"/>
              </a:solidFill>
              <a:latin typeface="Trebuchet MS" panose="020B0603020202020204" pitchFamily="34" charset="0"/>
            </a:endParaRPr>
          </a:p>
          <a:p>
            <a:pPr algn="l"/>
            <a:endParaRPr lang="en-US" sz="400" dirty="0">
              <a:solidFill>
                <a:schemeClr val="accent6"/>
              </a:solidFill>
              <a:latin typeface="Trebuchet MS" panose="020B0603020202020204" pitchFamily="34" charset="0"/>
            </a:endParaRPr>
          </a:p>
          <a:p>
            <a:pPr algn="l"/>
            <a:r>
              <a:rPr lang="en-US" b="1" dirty="0">
                <a:solidFill>
                  <a:srgbClr val="0070C0"/>
                </a:solidFill>
                <a:latin typeface="Trebuchet MS" panose="020B0603020202020204" pitchFamily="34" charset="0"/>
              </a:rPr>
              <a:t>Approach: </a:t>
            </a:r>
            <a:r>
              <a:rPr lang="en-US" dirty="0">
                <a:solidFill>
                  <a:schemeClr val="accent6"/>
                </a:solidFill>
                <a:latin typeface="Trebuchet MS" panose="020B0603020202020204" pitchFamily="34" charset="0"/>
              </a:rPr>
              <a:t>develop </a:t>
            </a:r>
            <a:r>
              <a:rPr lang="en-US" b="1" dirty="0">
                <a:solidFill>
                  <a:schemeClr val="accent6"/>
                </a:solidFill>
                <a:latin typeface="Trebuchet MS" panose="020B0603020202020204" pitchFamily="34" charset="0"/>
              </a:rPr>
              <a:t>statistical methods </a:t>
            </a:r>
            <a:r>
              <a:rPr lang="en-US" dirty="0">
                <a:solidFill>
                  <a:schemeClr val="accent6"/>
                </a:solidFill>
                <a:latin typeface="Trebuchet MS" panose="020B0603020202020204" pitchFamily="34" charset="0"/>
              </a:rPr>
              <a:t>that can account for the </a:t>
            </a:r>
            <a:r>
              <a:rPr lang="en-US" b="1" dirty="0">
                <a:solidFill>
                  <a:schemeClr val="accent6"/>
                </a:solidFill>
                <a:latin typeface="Trebuchet MS" panose="020B0603020202020204" pitchFamily="34" charset="0"/>
              </a:rPr>
              <a:t>dynamic evolution </a:t>
            </a:r>
            <a:r>
              <a:rPr lang="en-US" dirty="0">
                <a:solidFill>
                  <a:schemeClr val="accent6"/>
                </a:solidFill>
                <a:latin typeface="Trebuchet MS" panose="020B0603020202020204" pitchFamily="34" charset="0"/>
              </a:rPr>
              <a:t>of aerosols over space and time, </a:t>
            </a:r>
            <a:r>
              <a:rPr lang="en-US" b="1" dirty="0">
                <a:solidFill>
                  <a:schemeClr val="accent6"/>
                </a:solidFill>
                <a:latin typeface="Trebuchet MS" panose="020B0603020202020204" pitchFamily="34" charset="0"/>
              </a:rPr>
              <a:t>multiple</a:t>
            </a:r>
            <a:r>
              <a:rPr lang="en-US" dirty="0">
                <a:solidFill>
                  <a:schemeClr val="accent6"/>
                </a:solidFill>
                <a:latin typeface="Trebuchet MS" panose="020B0603020202020204" pitchFamily="34" charset="0"/>
              </a:rPr>
              <a:t> </a:t>
            </a:r>
            <a:r>
              <a:rPr lang="en-US" b="1" dirty="0">
                <a:solidFill>
                  <a:schemeClr val="accent6"/>
                </a:solidFill>
                <a:latin typeface="Trebuchet MS" panose="020B0603020202020204" pitchFamily="34" charset="0"/>
              </a:rPr>
              <a:t>complementary</a:t>
            </a:r>
            <a:r>
              <a:rPr lang="en-US" dirty="0">
                <a:solidFill>
                  <a:schemeClr val="accent6"/>
                </a:solidFill>
                <a:latin typeface="Trebuchet MS" panose="020B0603020202020204" pitchFamily="34" charset="0"/>
              </a:rPr>
              <a:t> </a:t>
            </a:r>
            <a:r>
              <a:rPr lang="en-US" b="1" dirty="0">
                <a:solidFill>
                  <a:schemeClr val="accent6"/>
                </a:solidFill>
                <a:latin typeface="Trebuchet MS" panose="020B0603020202020204" pitchFamily="34" charset="0"/>
              </a:rPr>
              <a:t>sources of data </a:t>
            </a:r>
            <a:r>
              <a:rPr lang="en-US" dirty="0">
                <a:solidFill>
                  <a:schemeClr val="accent6"/>
                </a:solidFill>
                <a:latin typeface="Trebuchet MS" panose="020B0603020202020204" pitchFamily="34" charset="0"/>
              </a:rPr>
              <a:t>and </a:t>
            </a:r>
            <a:r>
              <a:rPr lang="en-US" b="1" dirty="0">
                <a:solidFill>
                  <a:schemeClr val="accent6"/>
                </a:solidFill>
                <a:latin typeface="Trebuchet MS" panose="020B0603020202020204" pitchFamily="34" charset="0"/>
              </a:rPr>
              <a:t>uncertainty</a:t>
            </a:r>
            <a:r>
              <a:rPr lang="en-US" dirty="0">
                <a:solidFill>
                  <a:schemeClr val="accent6"/>
                </a:solidFill>
                <a:latin typeface="Trebuchet MS" panose="020B0603020202020204" pitchFamily="34" charset="0"/>
              </a:rPr>
              <a:t>.</a:t>
            </a:r>
            <a:endParaRPr lang="en-US" dirty="0">
              <a:latin typeface="Trebuchet MS" panose="020B0603020202020204" pitchFamily="34" charset="0"/>
            </a:endParaRPr>
          </a:p>
        </p:txBody>
      </p:sp>
      <p:pic>
        <p:nvPicPr>
          <p:cNvPr id="63" name="Picture 4" descr="image">
            <a:extLst>
              <a:ext uri="{FF2B5EF4-FFF2-40B4-BE49-F238E27FC236}">
                <a16:creationId xmlns:a16="http://schemas.microsoft.com/office/drawing/2014/main" id="{723542AF-204B-4111-A776-EAA357B76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53" y="4703857"/>
            <a:ext cx="2846827" cy="17830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4" name="Diagram 63">
            <a:extLst>
              <a:ext uri="{FF2B5EF4-FFF2-40B4-BE49-F238E27FC236}">
                <a16:creationId xmlns:a16="http://schemas.microsoft.com/office/drawing/2014/main" id="{4E6C33D5-7398-40FB-83F8-63C5C542B34D}"/>
              </a:ext>
            </a:extLst>
          </p:cNvPr>
          <p:cNvGraphicFramePr/>
          <p:nvPr/>
        </p:nvGraphicFramePr>
        <p:xfrm>
          <a:off x="809999" y="3168210"/>
          <a:ext cx="4973725" cy="16993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5" name="Graphic 64">
            <a:extLst>
              <a:ext uri="{FF2B5EF4-FFF2-40B4-BE49-F238E27FC236}">
                <a16:creationId xmlns:a16="http://schemas.microsoft.com/office/drawing/2014/main" id="{127CDEB7-0CCA-4B05-A63F-AB967464DEA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784" r="52294" b="57338"/>
          <a:stretch/>
        </p:blipFill>
        <p:spPr>
          <a:xfrm>
            <a:off x="3469109" y="4526333"/>
            <a:ext cx="3030540" cy="1963418"/>
          </a:xfrm>
          <a:prstGeom prst="rect">
            <a:avLst/>
          </a:prstGeom>
        </p:spPr>
      </p:pic>
      <p:sp>
        <p:nvSpPr>
          <p:cNvPr id="3" name="TextBox 2">
            <a:extLst>
              <a:ext uri="{FF2B5EF4-FFF2-40B4-BE49-F238E27FC236}">
                <a16:creationId xmlns:a16="http://schemas.microsoft.com/office/drawing/2014/main" id="{F7F1AC64-F95F-4D46-95F7-CE792B78D69E}"/>
              </a:ext>
            </a:extLst>
          </p:cNvPr>
          <p:cNvSpPr txBox="1"/>
          <p:nvPr/>
        </p:nvSpPr>
        <p:spPr>
          <a:xfrm>
            <a:off x="6844144" y="3334327"/>
            <a:ext cx="4884571" cy="3066473"/>
          </a:xfrm>
          <a:prstGeom prst="rect">
            <a:avLst/>
          </a:prstGeom>
          <a:solidFill>
            <a:schemeClr val="bg1"/>
          </a:solidFill>
          <a:ln w="19050">
            <a:solidFill>
              <a:srgbClr val="0070C0"/>
            </a:solidFill>
          </a:ln>
        </p:spPr>
        <p:txBody>
          <a:bodyPr vert="horz" wrap="square" lIns="91440" tIns="45720" rIns="91440" bIns="45720" rtlCol="0">
            <a:noAutofit/>
          </a:bodyPr>
          <a:lstStyle/>
          <a:p>
            <a:pPr algn="ctr"/>
            <a:r>
              <a:rPr lang="en-US" b="1" dirty="0">
                <a:solidFill>
                  <a:srgbClr val="0070C0"/>
                </a:solidFill>
                <a:latin typeface="Trebuchet MS" panose="020B0603020202020204" pitchFamily="34" charset="0"/>
              </a:rPr>
              <a:t>Driving Science Questions:</a:t>
            </a:r>
          </a:p>
          <a:p>
            <a:pPr algn="ctr"/>
            <a:endParaRPr lang="en-US" sz="400" b="1" dirty="0">
              <a:solidFill>
                <a:srgbClr val="0070C0"/>
              </a:solidFill>
              <a:latin typeface="Trebuchet MS" panose="020B0603020202020204" pitchFamily="34" charset="0"/>
            </a:endParaRPr>
          </a:p>
          <a:p>
            <a:pPr algn="ctr"/>
            <a:endParaRPr lang="en-US" sz="400" b="1" dirty="0">
              <a:solidFill>
                <a:srgbClr val="0070C0"/>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What are the </a:t>
            </a:r>
            <a:r>
              <a:rPr lang="en-US" dirty="0" err="1">
                <a:solidFill>
                  <a:schemeClr val="accent6"/>
                </a:solidFill>
                <a:latin typeface="Trebuchet MS" panose="020B0603020202020204" pitchFamily="34" charset="0"/>
              </a:rPr>
              <a:t>spatio</a:t>
            </a:r>
            <a:r>
              <a:rPr lang="en-US" dirty="0">
                <a:solidFill>
                  <a:schemeClr val="accent6"/>
                </a:solidFill>
                <a:latin typeface="Trebuchet MS" panose="020B0603020202020204" pitchFamily="34" charset="0"/>
              </a:rPr>
              <a:t>-temporal signatures of the temp. change due to Mt. Pinatubo?</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For how long after can we link sulfates created by Mt Pinatubo to climate effects? When does signal become too noisy or convoluted?   </a:t>
            </a:r>
          </a:p>
          <a:p>
            <a:pPr marL="285750" indent="-285750">
              <a:buFont typeface="Arial" panose="020B0604020202020204" pitchFamily="34" charset="0"/>
              <a:buChar char="•"/>
            </a:pPr>
            <a:endParaRPr lang="en-US" sz="400" u="sng"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When and where do we first see changes due to the event?  How precise can we get with uncertainties?</a:t>
            </a: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p:txBody>
      </p:sp>
    </p:spTree>
    <p:extLst>
      <p:ext uri="{BB962C8B-B14F-4D97-AF65-F5344CB8AC3E}">
        <p14:creationId xmlns:p14="http://schemas.microsoft.com/office/powerpoint/2010/main" val="285298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BE34BB1-ED99-4A64-942F-C13E041DC02C}"/>
              </a:ext>
            </a:extLst>
          </p:cNvPr>
          <p:cNvSpPr>
            <a:spLocks noGrp="1"/>
          </p:cNvSpPr>
          <p:nvPr>
            <p:ph type="title"/>
          </p:nvPr>
        </p:nvSpPr>
        <p:spPr>
          <a:xfrm>
            <a:off x="136926" y="168294"/>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Available Satellite Data for Mt. Pinatubo</a:t>
            </a:r>
          </a:p>
        </p:txBody>
      </p:sp>
      <p:graphicFrame>
        <p:nvGraphicFramePr>
          <p:cNvPr id="11" name="Table 5">
            <a:extLst>
              <a:ext uri="{FF2B5EF4-FFF2-40B4-BE49-F238E27FC236}">
                <a16:creationId xmlns:a16="http://schemas.microsoft.com/office/drawing/2014/main" id="{EEE5770D-F541-4BBA-B248-EE10FDE544A9}"/>
              </a:ext>
            </a:extLst>
          </p:cNvPr>
          <p:cNvGraphicFramePr>
            <a:graphicFrameLocks noGrp="1"/>
          </p:cNvGraphicFramePr>
          <p:nvPr/>
        </p:nvGraphicFramePr>
        <p:xfrm>
          <a:off x="136926" y="1036974"/>
          <a:ext cx="11802362" cy="5716579"/>
        </p:xfrm>
        <a:graphic>
          <a:graphicData uri="http://schemas.openxmlformats.org/drawingml/2006/table">
            <a:tbl>
              <a:tblPr firstRow="1" bandRow="1">
                <a:tableStyleId>{5C22544A-7EE6-4342-B048-85BDC9FD1C3A}</a:tableStyleId>
              </a:tblPr>
              <a:tblGrid>
                <a:gridCol w="2206222">
                  <a:extLst>
                    <a:ext uri="{9D8B030D-6E8A-4147-A177-3AD203B41FA5}">
                      <a16:colId xmlns:a16="http://schemas.microsoft.com/office/drawing/2014/main" val="649937741"/>
                    </a:ext>
                  </a:extLst>
                </a:gridCol>
                <a:gridCol w="1750410">
                  <a:extLst>
                    <a:ext uri="{9D8B030D-6E8A-4147-A177-3AD203B41FA5}">
                      <a16:colId xmlns:a16="http://schemas.microsoft.com/office/drawing/2014/main" val="2316306514"/>
                    </a:ext>
                  </a:extLst>
                </a:gridCol>
                <a:gridCol w="1750410">
                  <a:extLst>
                    <a:ext uri="{9D8B030D-6E8A-4147-A177-3AD203B41FA5}">
                      <a16:colId xmlns:a16="http://schemas.microsoft.com/office/drawing/2014/main" val="369448235"/>
                    </a:ext>
                  </a:extLst>
                </a:gridCol>
                <a:gridCol w="1716665">
                  <a:extLst>
                    <a:ext uri="{9D8B030D-6E8A-4147-A177-3AD203B41FA5}">
                      <a16:colId xmlns:a16="http://schemas.microsoft.com/office/drawing/2014/main" val="4092888988"/>
                    </a:ext>
                  </a:extLst>
                </a:gridCol>
                <a:gridCol w="4378655">
                  <a:extLst>
                    <a:ext uri="{9D8B030D-6E8A-4147-A177-3AD203B41FA5}">
                      <a16:colId xmlns:a16="http://schemas.microsoft.com/office/drawing/2014/main" val="2530672051"/>
                    </a:ext>
                  </a:extLst>
                </a:gridCol>
              </a:tblGrid>
              <a:tr h="369489">
                <a:tc>
                  <a:txBody>
                    <a:bodyPr/>
                    <a:lstStyle/>
                    <a:p>
                      <a:r>
                        <a:rPr lang="en-US" sz="1400" dirty="0">
                          <a:latin typeface="Trebuchet MS" panose="020B0603020202020204" pitchFamily="34" charset="0"/>
                          <a:cs typeface="Calibri" panose="020F0502020204030204" pitchFamily="34" charset="0"/>
                        </a:rPr>
                        <a:t>Instrument</a:t>
                      </a:r>
                    </a:p>
                  </a:txBody>
                  <a:tcPr/>
                </a:tc>
                <a:tc>
                  <a:txBody>
                    <a:bodyPr/>
                    <a:lstStyle/>
                    <a:p>
                      <a:r>
                        <a:rPr lang="en-US" sz="1400" dirty="0">
                          <a:latin typeface="Trebuchet MS" panose="020B0603020202020204" pitchFamily="34" charset="0"/>
                          <a:cs typeface="Calibri" panose="020F0502020204030204" pitchFamily="34" charset="0"/>
                        </a:rPr>
                        <a:t>Satellite</a:t>
                      </a:r>
                    </a:p>
                  </a:txBody>
                  <a:tcPr/>
                </a:tc>
                <a:tc>
                  <a:txBody>
                    <a:bodyPr/>
                    <a:lstStyle/>
                    <a:p>
                      <a:r>
                        <a:rPr lang="en-US" sz="1400" dirty="0">
                          <a:latin typeface="Trebuchet MS" panose="020B0603020202020204" pitchFamily="34" charset="0"/>
                          <a:cs typeface="Calibri" panose="020F0502020204030204" pitchFamily="34" charset="0"/>
                        </a:rPr>
                        <a:t>Measurements</a:t>
                      </a:r>
                    </a:p>
                  </a:txBody>
                  <a:tcPr/>
                </a:tc>
                <a:tc>
                  <a:txBody>
                    <a:bodyPr/>
                    <a:lstStyle/>
                    <a:p>
                      <a:r>
                        <a:rPr lang="en-US" sz="1400" dirty="0">
                          <a:latin typeface="Trebuchet MS" panose="020B0603020202020204" pitchFamily="34" charset="0"/>
                          <a:cs typeface="Calibri" panose="020F0502020204030204" pitchFamily="34" charset="0"/>
                        </a:rPr>
                        <a:t>Satellite Orbit</a:t>
                      </a:r>
                    </a:p>
                  </a:txBody>
                  <a:tcPr/>
                </a:tc>
                <a:tc>
                  <a:txBody>
                    <a:bodyPr/>
                    <a:lstStyle/>
                    <a:p>
                      <a:r>
                        <a:rPr lang="en-US" sz="1400" dirty="0">
                          <a:latin typeface="Trebuchet MS" panose="020B0603020202020204" pitchFamily="34" charset="0"/>
                          <a:cs typeface="Calibri" panose="020F0502020204030204" pitchFamily="34" charset="0"/>
                        </a:rPr>
                        <a:t>Data Collected</a:t>
                      </a:r>
                    </a:p>
                  </a:txBody>
                  <a:tcPr/>
                </a:tc>
                <a:extLst>
                  <a:ext uri="{0D108BD9-81ED-4DB2-BD59-A6C34878D82A}">
                    <a16:rowId xmlns:a16="http://schemas.microsoft.com/office/drawing/2014/main" val="1472400029"/>
                  </a:ext>
                </a:extLst>
              </a:tr>
              <a:tr h="752882">
                <a:tc>
                  <a:txBody>
                    <a:bodyPr/>
                    <a:lstStyle/>
                    <a:p>
                      <a:r>
                        <a:rPr lang="en-US" sz="1400" dirty="0">
                          <a:latin typeface="Trebuchet MS" panose="020B0603020202020204" pitchFamily="34" charset="0"/>
                          <a:cs typeface="Calibri" panose="020F0502020204030204" pitchFamily="34" charset="0"/>
                        </a:rPr>
                        <a:t>Total Ozone Mapping Spectrometer (</a:t>
                      </a:r>
                      <a:r>
                        <a:rPr lang="en-US" sz="1400" b="1" dirty="0">
                          <a:latin typeface="Trebuchet MS" panose="020B0603020202020204" pitchFamily="34" charset="0"/>
                          <a:cs typeface="Calibri" panose="020F0502020204030204" pitchFamily="34" charset="0"/>
                        </a:rPr>
                        <a:t>TOMS</a:t>
                      </a:r>
                      <a:r>
                        <a:rPr lang="en-US" sz="140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Nimbus-7</a:t>
                      </a:r>
                    </a:p>
                  </a:txBody>
                  <a:tcPr/>
                </a:tc>
                <a:tc>
                  <a:txBody>
                    <a:bodyPr/>
                    <a:lstStyle/>
                    <a:p>
                      <a:r>
                        <a:rPr lang="en-US" sz="1400" dirty="0">
                          <a:latin typeface="Trebuchet MS" panose="020B0603020202020204" pitchFamily="34" charset="0"/>
                          <a:cs typeface="Calibri" panose="020F0502020204030204" pitchFamily="34" charset="0"/>
                        </a:rPr>
                        <a:t>UV albedo</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ozone (Bluth et al., 1992; </a:t>
                      </a:r>
                      <a:r>
                        <a:rPr lang="en-US" sz="1400" baseline="0" dirty="0" err="1">
                          <a:latin typeface="Trebuchet MS" panose="020B0603020202020204" pitchFamily="34" charset="0"/>
                          <a:cs typeface="Calibri" panose="020F0502020204030204" pitchFamily="34" charset="0"/>
                        </a:rPr>
                        <a:t>McPeters</a:t>
                      </a:r>
                      <a:r>
                        <a:rPr lang="en-US" sz="1400" baseline="0" dirty="0">
                          <a:latin typeface="Trebuchet MS" panose="020B0603020202020204" pitchFamily="34" charset="0"/>
                          <a:cs typeface="Calibri" panose="020F0502020204030204" pitchFamily="34" charset="0"/>
                        </a:rPr>
                        <a:t> et al., 1992)</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2036512088"/>
                  </a:ext>
                </a:extLst>
              </a:tr>
              <a:tr h="752882">
                <a:tc>
                  <a:txBody>
                    <a:bodyPr/>
                    <a:lstStyle/>
                    <a:p>
                      <a:r>
                        <a:rPr lang="en-US" sz="1400" dirty="0">
                          <a:latin typeface="Trebuchet MS" panose="020B0603020202020204" pitchFamily="34" charset="0"/>
                          <a:cs typeface="Calibri" panose="020F0502020204030204" pitchFamily="34" charset="0"/>
                        </a:rPr>
                        <a:t>Solar Backscatter Ultraviolet Spectral Radiometer (</a:t>
                      </a:r>
                      <a:r>
                        <a:rPr lang="en-US" sz="1400" b="1" dirty="0">
                          <a:latin typeface="Trebuchet MS" panose="020B0603020202020204" pitchFamily="34" charset="0"/>
                          <a:cs typeface="Calibri" panose="020F0502020204030204" pitchFamily="34" charset="0"/>
                        </a:rPr>
                        <a:t>SBUV</a:t>
                      </a:r>
                      <a:r>
                        <a:rPr lang="en-US" sz="1400" b="0" dirty="0">
                          <a:latin typeface="Trebuchet MS" panose="020B0603020202020204" pitchFamily="34" charset="0"/>
                          <a:cs typeface="Calibri" panose="020F0502020204030204" pitchFamily="34" charset="0"/>
                        </a:rPr>
                        <a:t>)</a:t>
                      </a:r>
                      <a:endParaRPr lang="en-US" sz="1400" b="1" dirty="0">
                        <a:latin typeface="Trebuchet MS" panose="020B0603020202020204" pitchFamily="34" charset="0"/>
                        <a:cs typeface="Calibri" panose="020F0502020204030204" pitchFamily="34" charset="0"/>
                      </a:endParaRPr>
                    </a:p>
                  </a:txBody>
                  <a:tcPr/>
                </a:tc>
                <a:tc>
                  <a:txBody>
                    <a:bodyPr/>
                    <a:lstStyle/>
                    <a:p>
                      <a:r>
                        <a:rPr lang="en-US" sz="1400" dirty="0">
                          <a:latin typeface="Trebuchet MS" panose="020B0603020202020204" pitchFamily="34" charset="0"/>
                          <a:cs typeface="Calibri" panose="020F0502020204030204" pitchFamily="34" charset="0"/>
                        </a:rPr>
                        <a:t>NOAA-11</a:t>
                      </a:r>
                    </a:p>
                  </a:txBody>
                  <a:tcPr/>
                </a:tc>
                <a:tc>
                  <a:txBody>
                    <a:bodyPr/>
                    <a:lstStyle/>
                    <a:p>
                      <a:r>
                        <a:rPr lang="en-US" sz="1400" dirty="0">
                          <a:latin typeface="Trebuchet MS" panose="020B0603020202020204" pitchFamily="34" charset="0"/>
                          <a:cs typeface="Calibri" panose="020F0502020204030204" pitchFamily="34" charset="0"/>
                        </a:rPr>
                        <a:t>UV albedo</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ozone (</a:t>
                      </a:r>
                      <a:r>
                        <a:rPr lang="en-US" sz="1400" baseline="0" dirty="0" err="1">
                          <a:latin typeface="Trebuchet MS" panose="020B0603020202020204" pitchFamily="34" charset="0"/>
                          <a:cs typeface="Calibri" panose="020F0502020204030204" pitchFamily="34" charset="0"/>
                        </a:rPr>
                        <a:t>McPeters</a:t>
                      </a:r>
                      <a:r>
                        <a:rPr lang="en-US" sz="1400" baseline="0" dirty="0">
                          <a:latin typeface="Trebuchet MS" panose="020B0603020202020204" pitchFamily="34" charset="0"/>
                          <a:cs typeface="Calibri" panose="020F0502020204030204" pitchFamily="34" charset="0"/>
                        </a:rPr>
                        <a:t> et al., 1992)</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780371709"/>
                  </a:ext>
                </a:extLst>
              </a:tr>
              <a:tr h="752882">
                <a:tc>
                  <a:txBody>
                    <a:bodyPr/>
                    <a:lstStyle/>
                    <a:p>
                      <a:r>
                        <a:rPr lang="en-US" sz="1400" dirty="0">
                          <a:latin typeface="Trebuchet MS" panose="020B0603020202020204" pitchFamily="34" charset="0"/>
                          <a:cs typeface="Calibri" panose="020F0502020204030204" pitchFamily="34" charset="0"/>
                        </a:rPr>
                        <a:t>NOAA Advanced Very High Resolution Radiometer </a:t>
                      </a:r>
                      <a:r>
                        <a:rPr lang="en-US" sz="1400" b="0" dirty="0">
                          <a:latin typeface="Trebuchet MS" panose="020B0603020202020204" pitchFamily="34" charset="0"/>
                          <a:cs typeface="Calibri" panose="020F0502020204030204" pitchFamily="34" charset="0"/>
                        </a:rPr>
                        <a:t>(</a:t>
                      </a:r>
                      <a:r>
                        <a:rPr lang="en-US" sz="1400" b="1" dirty="0">
                          <a:latin typeface="Trebuchet MS" panose="020B0603020202020204" pitchFamily="34" charset="0"/>
                          <a:cs typeface="Calibri" panose="020F0502020204030204" pitchFamily="34" charset="0"/>
                        </a:rPr>
                        <a:t>AVHRR</a:t>
                      </a:r>
                      <a:r>
                        <a:rPr lang="en-US" sz="1400" b="0" dirty="0">
                          <a:latin typeface="Trebuchet MS" panose="020B0603020202020204" pitchFamily="34" charset="0"/>
                          <a:cs typeface="Calibri" panose="020F0502020204030204" pitchFamily="34" charset="0"/>
                        </a:rPr>
                        <a:t>)</a:t>
                      </a:r>
                      <a:endParaRPr lang="en-US" sz="1400" b="1" dirty="0">
                        <a:latin typeface="Trebuchet MS" panose="020B0603020202020204" pitchFamily="34" charset="0"/>
                        <a:cs typeface="Calibri" panose="020F0502020204030204" pitchFamily="34" charset="0"/>
                      </a:endParaRPr>
                    </a:p>
                  </a:txBody>
                  <a:tcPr/>
                </a:tc>
                <a:tc>
                  <a:txBody>
                    <a:bodyPr/>
                    <a:lstStyle/>
                    <a:p>
                      <a:r>
                        <a:rPr lang="en-US" sz="1400" dirty="0">
                          <a:latin typeface="Trebuchet MS" panose="020B0603020202020204" pitchFamily="34" charset="0"/>
                          <a:cs typeface="Calibri" panose="020F0502020204030204" pitchFamily="34" charset="0"/>
                        </a:rPr>
                        <a:t>NOAA-10, -11, -12</a:t>
                      </a:r>
                    </a:p>
                  </a:txBody>
                  <a:tcPr/>
                </a:tc>
                <a:tc>
                  <a:txBody>
                    <a:bodyPr/>
                    <a:lstStyle/>
                    <a:p>
                      <a:r>
                        <a:rPr lang="en-US" sz="1400" dirty="0">
                          <a:latin typeface="Trebuchet MS" panose="020B0603020202020204" pitchFamily="34" charset="0"/>
                          <a:cs typeface="Calibri" panose="020F0502020204030204" pitchFamily="34" charset="0"/>
                        </a:rPr>
                        <a:t>4 Vis-IR channels (nadir)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Aerosol optical depth (Stowe et al., 1992; Long and Stowe, 1994), plume height (Lynch and Stephens, 1996), cloud cover (Stowe et al., 1999)</a:t>
                      </a:r>
                    </a:p>
                  </a:txBody>
                  <a:tcPr/>
                </a:tc>
                <a:extLst>
                  <a:ext uri="{0D108BD9-81ED-4DB2-BD59-A6C34878D82A}">
                    <a16:rowId xmlns:a16="http://schemas.microsoft.com/office/drawing/2014/main" val="187077161"/>
                  </a:ext>
                </a:extLst>
              </a:tr>
              <a:tr h="536830">
                <a:tc>
                  <a:txBody>
                    <a:bodyPr/>
                    <a:lstStyle/>
                    <a:p>
                      <a:r>
                        <a:rPr lang="en-US" sz="1400" dirty="0">
                          <a:latin typeface="Trebuchet MS" panose="020B0603020202020204" pitchFamily="34" charset="0"/>
                          <a:cs typeface="Calibri" panose="020F0502020204030204" pitchFamily="34" charset="0"/>
                        </a:rPr>
                        <a:t>High Resolution Radiation Sounder (</a:t>
                      </a:r>
                      <a:r>
                        <a:rPr lang="en-US" sz="1400" b="1" dirty="0">
                          <a:latin typeface="Trebuchet MS" panose="020B0603020202020204" pitchFamily="34" charset="0"/>
                          <a:cs typeface="Calibri" panose="020F0502020204030204" pitchFamily="34" charset="0"/>
                        </a:rPr>
                        <a:t>HIRS</a:t>
                      </a:r>
                      <a:r>
                        <a:rPr lang="en-US" sz="140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NOAA 6-17</a:t>
                      </a:r>
                    </a:p>
                  </a:txBody>
                  <a:tcPr/>
                </a:tc>
                <a:tc>
                  <a:txBody>
                    <a:bodyPr/>
                    <a:lstStyle/>
                    <a:p>
                      <a:r>
                        <a:rPr lang="en-US" sz="1400" dirty="0">
                          <a:latin typeface="Trebuchet MS" panose="020B0603020202020204" pitchFamily="34" charset="0"/>
                          <a:cs typeface="Calibri" panose="020F0502020204030204" pitchFamily="34" charset="0"/>
                        </a:rPr>
                        <a:t>19 IR channels</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cloud-top height (Miles et al., 2017)</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2727534758"/>
                  </a:ext>
                </a:extLst>
              </a:tr>
              <a:tr h="738977">
                <a:tc>
                  <a:txBody>
                    <a:bodyPr/>
                    <a:lstStyle/>
                    <a:p>
                      <a:r>
                        <a:rPr lang="en-US" sz="1400" dirty="0">
                          <a:latin typeface="Trebuchet MS" panose="020B0603020202020204" pitchFamily="34" charset="0"/>
                          <a:cs typeface="Calibri" panose="020F0502020204030204" pitchFamily="34" charset="0"/>
                        </a:rPr>
                        <a:t>Stratospheric Aerosol and Gas Experiment (</a:t>
                      </a:r>
                      <a:r>
                        <a:rPr lang="en-US" sz="1400" b="1" dirty="0">
                          <a:latin typeface="Trebuchet MS" panose="020B0603020202020204" pitchFamily="34" charset="0"/>
                          <a:cs typeface="Calibri" panose="020F0502020204030204" pitchFamily="34" charset="0"/>
                        </a:rPr>
                        <a:t>SAGE II</a:t>
                      </a:r>
                      <a:r>
                        <a:rPr lang="en-US" sz="140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Earth Radiation Budget Satellite (ERBS)</a:t>
                      </a:r>
                    </a:p>
                  </a:txBody>
                  <a:tcPr/>
                </a:tc>
                <a:tc>
                  <a:txBody>
                    <a:bodyPr/>
                    <a:lstStyle/>
                    <a:p>
                      <a:r>
                        <a:rPr lang="en-US" sz="1400" dirty="0">
                          <a:latin typeface="Trebuchet MS" panose="020B0603020202020204" pitchFamily="34" charset="0"/>
                          <a:cs typeface="Calibri" panose="020F0502020204030204" pitchFamily="34" charset="0"/>
                        </a:rPr>
                        <a:t>5 channels, Vis—IR</a:t>
                      </a:r>
                    </a:p>
                    <a:p>
                      <a:r>
                        <a:rPr lang="en-US" sz="1400" dirty="0">
                          <a:latin typeface="Trebuchet MS" panose="020B0603020202020204" pitchFamily="34" charset="0"/>
                          <a:cs typeface="Calibri" panose="020F0502020204030204" pitchFamily="34" charset="0"/>
                        </a:rPr>
                        <a:t>(limb scanning) </a:t>
                      </a:r>
                    </a:p>
                  </a:txBody>
                  <a:tcPr/>
                </a:tc>
                <a:tc>
                  <a:txBody>
                    <a:bodyPr/>
                    <a:lstStyle/>
                    <a:p>
                      <a:r>
                        <a:rPr lang="en-US" sz="1400" dirty="0">
                          <a:latin typeface="Trebuchet MS" panose="020B0603020202020204" pitchFamily="34" charset="0"/>
                          <a:cs typeface="Calibri" panose="020F0502020204030204" pitchFamily="34" charset="0"/>
                        </a:rPr>
                        <a:t>Polar</a:t>
                      </a:r>
                    </a:p>
                  </a:txBody>
                  <a:tcPr/>
                </a:tc>
                <a:tc>
                  <a:txBody>
                    <a:bodyPr/>
                    <a:lstStyle/>
                    <a:p>
                      <a:r>
                        <a:rPr lang="en-US" sz="1400" dirty="0">
                          <a:latin typeface="Trebuchet MS" panose="020B0603020202020204" pitchFamily="34" charset="0"/>
                          <a:cs typeface="Calibri" panose="020F0502020204030204" pitchFamily="34" charset="0"/>
                        </a:rPr>
                        <a:t>Aerosol optical depth/extinction, aerosol max heights, Ozone (McCormick and </a:t>
                      </a:r>
                      <a:r>
                        <a:rPr lang="en-US" sz="1400" dirty="0" err="1">
                          <a:latin typeface="Trebuchet MS" panose="020B0603020202020204" pitchFamily="34" charset="0"/>
                          <a:cs typeface="Calibri" panose="020F0502020204030204" pitchFamily="34" charset="0"/>
                        </a:rPr>
                        <a:t>Veiga</a:t>
                      </a:r>
                      <a:r>
                        <a:rPr lang="en-US" sz="1400" dirty="0">
                          <a:latin typeface="Trebuchet MS" panose="020B0603020202020204" pitchFamily="34" charset="0"/>
                          <a:cs typeface="Calibri" panose="020F0502020204030204" pitchFamily="34" charset="0"/>
                        </a:rPr>
                        <a:t>, 1992)</a:t>
                      </a:r>
                    </a:p>
                  </a:txBody>
                  <a:tcPr/>
                </a:tc>
                <a:extLst>
                  <a:ext uri="{0D108BD9-81ED-4DB2-BD59-A6C34878D82A}">
                    <a16:rowId xmlns:a16="http://schemas.microsoft.com/office/drawing/2014/main" val="3361023105"/>
                  </a:ext>
                </a:extLst>
              </a:tr>
              <a:tr h="536830">
                <a:tc>
                  <a:txBody>
                    <a:bodyPr/>
                    <a:lstStyle/>
                    <a:p>
                      <a:r>
                        <a:rPr lang="en-US" sz="1400" dirty="0">
                          <a:latin typeface="Trebuchet MS" panose="020B0603020202020204" pitchFamily="34" charset="0"/>
                          <a:cs typeface="Calibri" panose="020F0502020204030204" pitchFamily="34" charset="0"/>
                        </a:rPr>
                        <a:t>Microwave Sounding Unit </a:t>
                      </a:r>
                      <a:r>
                        <a:rPr lang="en-US" sz="1400" b="0" dirty="0">
                          <a:latin typeface="Trebuchet MS" panose="020B0603020202020204" pitchFamily="34" charset="0"/>
                          <a:cs typeface="Calibri" panose="020F0502020204030204" pitchFamily="34" charset="0"/>
                        </a:rPr>
                        <a:t>(</a:t>
                      </a:r>
                      <a:r>
                        <a:rPr lang="en-US" sz="1400" b="1" dirty="0">
                          <a:latin typeface="Trebuchet MS" panose="020B0603020202020204" pitchFamily="34" charset="0"/>
                          <a:cs typeface="Calibri" panose="020F0502020204030204" pitchFamily="34" charset="0"/>
                        </a:rPr>
                        <a:t>MSU</a:t>
                      </a:r>
                      <a:r>
                        <a:rPr lang="en-US" sz="1400" b="0" dirty="0">
                          <a:latin typeface="Trebuchet MS" panose="020B0603020202020204" pitchFamily="34" charset="0"/>
                          <a:cs typeface="Calibri" panose="020F0502020204030204" pitchFamily="34" charset="0"/>
                        </a:rPr>
                        <a:t>)</a:t>
                      </a:r>
                      <a:endParaRPr lang="en-US" sz="1400" b="1" dirty="0">
                        <a:latin typeface="Trebuchet MS" panose="020B0603020202020204" pitchFamily="34" charset="0"/>
                        <a:cs typeface="Calibri" panose="020F0502020204030204" pitchFamily="34" charset="0"/>
                      </a:endParaRPr>
                    </a:p>
                  </a:txBody>
                  <a:tcPr/>
                </a:tc>
                <a:tc>
                  <a:txBody>
                    <a:bodyPr/>
                    <a:lstStyle/>
                    <a:p>
                      <a:r>
                        <a:rPr lang="en-US" sz="1400" dirty="0">
                          <a:latin typeface="Trebuchet MS" panose="020B0603020202020204" pitchFamily="34" charset="0"/>
                          <a:cs typeface="Calibri" panose="020F0502020204030204" pitchFamily="34" charset="0"/>
                        </a:rPr>
                        <a:t>NOAA-10,-11,-12</a:t>
                      </a:r>
                    </a:p>
                  </a:txBody>
                  <a:tcPr/>
                </a:tc>
                <a:tc>
                  <a:txBody>
                    <a:bodyPr/>
                    <a:lstStyle/>
                    <a:p>
                      <a:r>
                        <a:rPr lang="en-US" sz="1400" dirty="0">
                          <a:latin typeface="Trebuchet MS" panose="020B0603020202020204" pitchFamily="34" charset="0"/>
                          <a:cs typeface="Calibri" panose="020F0502020204030204" pitchFamily="34" charset="0"/>
                        </a:rPr>
                        <a:t>4 MW channels</a:t>
                      </a:r>
                    </a:p>
                    <a:p>
                      <a:r>
                        <a:rPr lang="en-US" sz="1400" dirty="0">
                          <a:latin typeface="Trebuchet MS" panose="020B0603020202020204" pitchFamily="34" charset="0"/>
                          <a:cs typeface="Calibri" panose="020F0502020204030204" pitchFamily="34" charset="0"/>
                        </a:rPr>
                        <a:t>(nadir)</a:t>
                      </a:r>
                    </a:p>
                  </a:txBody>
                  <a:tcPr/>
                </a:tc>
                <a:tc>
                  <a:txBody>
                    <a:bodyPr/>
                    <a:lstStyle/>
                    <a:p>
                      <a:r>
                        <a:rPr lang="en-US" sz="1400" dirty="0">
                          <a:latin typeface="Trebuchet MS" panose="020B0603020202020204" pitchFamily="34" charset="0"/>
                          <a:cs typeface="Calibri" panose="020F0502020204030204" pitchFamily="34" charset="0"/>
                        </a:rPr>
                        <a:t>Polar, sun-synchronous</a:t>
                      </a:r>
                    </a:p>
                  </a:txBody>
                  <a:tcPr/>
                </a:tc>
                <a:tc>
                  <a:txBody>
                    <a:bodyPr/>
                    <a:lstStyle/>
                    <a:p>
                      <a:r>
                        <a:rPr lang="en-US" sz="1400" dirty="0">
                          <a:latin typeface="Trebuchet MS" panose="020B0603020202020204" pitchFamily="34" charset="0"/>
                          <a:cs typeface="Calibri" panose="020F0502020204030204" pitchFamily="34" charset="0"/>
                        </a:rPr>
                        <a:t>Surface-Upper Stratospheric temperature anomalies (Spencer et al., 1990; Dutton and Christy, 1992)</a:t>
                      </a:r>
                    </a:p>
                  </a:txBody>
                  <a:tcPr/>
                </a:tc>
                <a:extLst>
                  <a:ext uri="{0D108BD9-81ED-4DB2-BD59-A6C34878D82A}">
                    <a16:rowId xmlns:a16="http://schemas.microsoft.com/office/drawing/2014/main" val="1803165743"/>
                  </a:ext>
                </a:extLst>
              </a:tr>
              <a:tr h="738977">
                <a:tc>
                  <a:txBody>
                    <a:bodyPr/>
                    <a:lstStyle/>
                    <a:p>
                      <a:r>
                        <a:rPr lang="en-US" sz="1400" b="0" dirty="0">
                          <a:latin typeface="Trebuchet MS" panose="020B0603020202020204" pitchFamily="34" charset="0"/>
                          <a:cs typeface="Calibri" panose="020F0502020204030204" pitchFamily="34" charset="0"/>
                        </a:rPr>
                        <a:t>Improved Stratospheric and Mesospheric Sounder (</a:t>
                      </a:r>
                      <a:r>
                        <a:rPr lang="en-US" sz="1400" b="1" dirty="0">
                          <a:latin typeface="Trebuchet MS" panose="020B0603020202020204" pitchFamily="34" charset="0"/>
                          <a:cs typeface="Calibri" panose="020F0502020204030204" pitchFamily="34" charset="0"/>
                        </a:rPr>
                        <a:t>ISAMS</a:t>
                      </a:r>
                      <a:r>
                        <a:rPr lang="en-US" sz="1400" b="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Upper Atmosphere Research Satellite (UARS)</a:t>
                      </a:r>
                    </a:p>
                  </a:txBody>
                  <a:tcPr/>
                </a:tc>
                <a:tc>
                  <a:txBody>
                    <a:bodyPr/>
                    <a:lstStyle/>
                    <a:p>
                      <a:r>
                        <a:rPr lang="en-US" sz="1400" dirty="0">
                          <a:latin typeface="Trebuchet MS" panose="020B0603020202020204" pitchFamily="34" charset="0"/>
                          <a:cs typeface="Calibri" panose="020F0502020204030204" pitchFamily="34" charset="0"/>
                        </a:rPr>
                        <a:t>8 IR channels</a:t>
                      </a:r>
                    </a:p>
                    <a:p>
                      <a:r>
                        <a:rPr lang="en-US" sz="1400" dirty="0">
                          <a:latin typeface="Trebuchet MS" panose="020B0603020202020204" pitchFamily="34" charset="0"/>
                          <a:cs typeface="Calibri" panose="020F0502020204030204" pitchFamily="34" charset="0"/>
                        </a:rPr>
                        <a:t>(limb scanning)</a:t>
                      </a:r>
                    </a:p>
                  </a:txBody>
                  <a:tcPr/>
                </a:tc>
                <a:tc>
                  <a:txBody>
                    <a:bodyPr/>
                    <a:lstStyle/>
                    <a:p>
                      <a:r>
                        <a:rPr lang="en-US" sz="1400" dirty="0">
                          <a:latin typeface="Trebuchet MS" panose="020B0603020202020204" pitchFamily="34" charset="0"/>
                          <a:cs typeface="Calibri" panose="020F0502020204030204" pitchFamily="34" charset="0"/>
                        </a:rPr>
                        <a:t>Near-Polar</a:t>
                      </a:r>
                    </a:p>
                  </a:txBody>
                  <a:tcPr/>
                </a:tc>
                <a:tc>
                  <a:txBody>
                    <a:bodyPr/>
                    <a:lstStyle/>
                    <a:p>
                      <a:r>
                        <a:rPr lang="en-US" sz="1400" dirty="0">
                          <a:latin typeface="Trebuchet MS" panose="020B0603020202020204" pitchFamily="34" charset="0"/>
                          <a:cs typeface="Calibri" panose="020F0502020204030204" pitchFamily="34" charset="0"/>
                        </a:rPr>
                        <a:t>Aerosol extinction, mass, and height (</a:t>
                      </a:r>
                      <a:r>
                        <a:rPr lang="en-US" sz="1400" dirty="0" err="1">
                          <a:latin typeface="Trebuchet MS" panose="020B0603020202020204" pitchFamily="34" charset="0"/>
                          <a:cs typeface="Calibri" panose="020F0502020204030204" pitchFamily="34" charset="0"/>
                        </a:rPr>
                        <a:t>Lamberte</a:t>
                      </a:r>
                      <a:r>
                        <a:rPr lang="en-US" sz="1400" dirty="0">
                          <a:latin typeface="Trebuchet MS" panose="020B0603020202020204" pitchFamily="34" charset="0"/>
                          <a:cs typeface="Calibri" panose="020F0502020204030204" pitchFamily="34" charset="0"/>
                        </a:rPr>
                        <a:t> et al., 1993)</a:t>
                      </a:r>
                    </a:p>
                  </a:txBody>
                  <a:tcPr/>
                </a:tc>
                <a:extLst>
                  <a:ext uri="{0D108BD9-81ED-4DB2-BD59-A6C34878D82A}">
                    <a16:rowId xmlns:a16="http://schemas.microsoft.com/office/drawing/2014/main" val="3332654973"/>
                  </a:ext>
                </a:extLst>
              </a:tr>
              <a:tr h="536830">
                <a:tc>
                  <a:txBody>
                    <a:bodyPr/>
                    <a:lstStyle/>
                    <a:p>
                      <a:r>
                        <a:rPr lang="en-US" sz="1400" b="0" dirty="0">
                          <a:latin typeface="Trebuchet MS" panose="020B0603020202020204" pitchFamily="34" charset="0"/>
                          <a:cs typeface="Calibri" panose="020F0502020204030204" pitchFamily="34" charset="0"/>
                        </a:rPr>
                        <a:t>Microwave Limb Sounder (</a:t>
                      </a:r>
                      <a:r>
                        <a:rPr lang="en-US" sz="1400" b="1" dirty="0">
                          <a:latin typeface="Trebuchet MS" panose="020B0603020202020204" pitchFamily="34" charset="0"/>
                          <a:cs typeface="Calibri" panose="020F0502020204030204" pitchFamily="34" charset="0"/>
                        </a:rPr>
                        <a:t>MLS</a:t>
                      </a:r>
                      <a:r>
                        <a:rPr lang="en-US" sz="1400" b="0" dirty="0">
                          <a:latin typeface="Trebuchet MS" panose="020B0603020202020204" pitchFamily="34" charset="0"/>
                          <a:cs typeface="Calibri" panose="020F0502020204030204" pitchFamily="34" charset="0"/>
                        </a:rPr>
                        <a:t>)</a:t>
                      </a:r>
                    </a:p>
                  </a:txBody>
                  <a:tcPr/>
                </a:tc>
                <a:tc>
                  <a:txBody>
                    <a:bodyPr/>
                    <a:lstStyle/>
                    <a:p>
                      <a:r>
                        <a:rPr lang="en-US" sz="1400" dirty="0">
                          <a:latin typeface="Trebuchet MS" panose="020B0603020202020204" pitchFamily="34" charset="0"/>
                          <a:cs typeface="Calibri" panose="020F0502020204030204" pitchFamily="34" charset="0"/>
                        </a:rPr>
                        <a:t>UARS</a:t>
                      </a:r>
                    </a:p>
                  </a:txBody>
                  <a:tcPr/>
                </a:tc>
                <a:tc>
                  <a:txBody>
                    <a:bodyPr/>
                    <a:lstStyle/>
                    <a:p>
                      <a:r>
                        <a:rPr lang="en-US" sz="1400" dirty="0">
                          <a:latin typeface="Trebuchet MS" panose="020B0603020202020204" pitchFamily="34" charset="0"/>
                          <a:cs typeface="Calibri" panose="020F0502020204030204" pitchFamily="34" charset="0"/>
                        </a:rPr>
                        <a:t>4 MW channels (limb scanning)</a:t>
                      </a:r>
                    </a:p>
                  </a:txBody>
                  <a:tcPr/>
                </a:tc>
                <a:tc>
                  <a:txBody>
                    <a:bodyPr/>
                    <a:lstStyle/>
                    <a:p>
                      <a:r>
                        <a:rPr lang="en-US" sz="1400" dirty="0">
                          <a:latin typeface="Trebuchet MS" panose="020B0603020202020204" pitchFamily="34" charset="0"/>
                          <a:cs typeface="Calibri" panose="020F0502020204030204" pitchFamily="34" charset="0"/>
                        </a:rPr>
                        <a:t>Near-Polar</a:t>
                      </a:r>
                    </a:p>
                  </a:txBody>
                  <a:tcPr/>
                </a:tc>
                <a:tc>
                  <a:txBody>
                    <a:bodyPr/>
                    <a:lstStyle/>
                    <a:p>
                      <a:r>
                        <a:rPr lang="en-US" sz="1400" dirty="0">
                          <a:latin typeface="Trebuchet MS" panose="020B0603020202020204" pitchFamily="34" charset="0"/>
                          <a:cs typeface="Calibri" panose="020F0502020204030204" pitchFamily="34" charset="0"/>
                        </a:rPr>
                        <a:t>SO</a:t>
                      </a:r>
                      <a:r>
                        <a:rPr lang="en-US" sz="1400" baseline="-25000" dirty="0">
                          <a:latin typeface="Trebuchet MS" panose="020B0603020202020204" pitchFamily="34" charset="0"/>
                          <a:cs typeface="Calibri" panose="020F0502020204030204" pitchFamily="34" charset="0"/>
                        </a:rPr>
                        <a:t>2</a:t>
                      </a:r>
                      <a:r>
                        <a:rPr lang="en-US" sz="1400" baseline="0" dirty="0">
                          <a:latin typeface="Trebuchet MS" panose="020B0603020202020204" pitchFamily="34" charset="0"/>
                          <a:cs typeface="Calibri" panose="020F0502020204030204" pitchFamily="34" charset="0"/>
                        </a:rPr>
                        <a:t> mass and temperature profiles (Read et al., 1993)</a:t>
                      </a:r>
                      <a:endParaRPr lang="en-US" sz="1400" dirty="0">
                        <a:latin typeface="Trebuchet MS" panose="020B0603020202020204" pitchFamily="34" charset="0"/>
                        <a:cs typeface="Calibri" panose="020F0502020204030204" pitchFamily="34" charset="0"/>
                      </a:endParaRPr>
                    </a:p>
                  </a:txBody>
                  <a:tcPr/>
                </a:tc>
                <a:extLst>
                  <a:ext uri="{0D108BD9-81ED-4DB2-BD59-A6C34878D82A}">
                    <a16:rowId xmlns:a16="http://schemas.microsoft.com/office/drawing/2014/main" val="1299354698"/>
                  </a:ext>
                </a:extLst>
              </a:tr>
            </a:tbl>
          </a:graphicData>
        </a:graphic>
      </p:graphicFrame>
      <p:sp>
        <p:nvSpPr>
          <p:cNvPr id="3" name="Slide Number Placeholder 2">
            <a:extLst>
              <a:ext uri="{FF2B5EF4-FFF2-40B4-BE49-F238E27FC236}">
                <a16:creationId xmlns:a16="http://schemas.microsoft.com/office/drawing/2014/main" id="{46997C8A-91E5-4409-ACAB-C63B0A163B5C}"/>
              </a:ext>
            </a:extLst>
          </p:cNvPr>
          <p:cNvSpPr>
            <a:spLocks noGrp="1"/>
          </p:cNvSpPr>
          <p:nvPr>
            <p:ph type="sldNum" sz="quarter" idx="4"/>
          </p:nvPr>
        </p:nvSpPr>
        <p:spPr/>
        <p:txBody>
          <a:bodyPr/>
          <a:lstStyle/>
          <a:p>
            <a:fld id="{4FAB73BC-B049-4115-A692-8D63A059BFB8}" type="slidenum">
              <a:rPr lang="en-US" smtClean="0"/>
              <a:pPr/>
              <a:t>36</a:t>
            </a:fld>
            <a:endParaRPr lang="en-US" dirty="0"/>
          </a:p>
        </p:txBody>
      </p:sp>
      <p:sp>
        <p:nvSpPr>
          <p:cNvPr id="6" name="Slide Number Placeholder 8">
            <a:extLst>
              <a:ext uri="{FF2B5EF4-FFF2-40B4-BE49-F238E27FC236}">
                <a16:creationId xmlns:a16="http://schemas.microsoft.com/office/drawing/2014/main" id="{D3847763-442E-4270-A8E7-BB5A34B80B2D}"/>
              </a:ext>
            </a:extLst>
          </p:cNvPr>
          <p:cNvSpPr txBox="1">
            <a:spLocks/>
          </p:cNvSpPr>
          <p:nvPr/>
        </p:nvSpPr>
        <p:spPr>
          <a:xfrm>
            <a:off x="11947281" y="6653949"/>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36</a:t>
            </a:fld>
            <a:endParaRPr lang="en-US" sz="1000" dirty="0">
              <a:latin typeface="+mj-lt"/>
            </a:endParaRPr>
          </a:p>
        </p:txBody>
      </p:sp>
    </p:spTree>
    <p:extLst>
      <p:ext uri="{BB962C8B-B14F-4D97-AF65-F5344CB8AC3E}">
        <p14:creationId xmlns:p14="http://schemas.microsoft.com/office/powerpoint/2010/main" val="391980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BE34BB1-ED99-4A64-942F-C13E041DC02C}"/>
              </a:ext>
            </a:extLst>
          </p:cNvPr>
          <p:cNvSpPr>
            <a:spLocks noGrp="1"/>
          </p:cNvSpPr>
          <p:nvPr>
            <p:ph type="title"/>
          </p:nvPr>
        </p:nvSpPr>
        <p:spPr>
          <a:xfrm>
            <a:off x="136926" y="168294"/>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Available Reanalysis Data for Mt. Pinatubo</a:t>
            </a:r>
          </a:p>
        </p:txBody>
      </p:sp>
      <p:sp>
        <p:nvSpPr>
          <p:cNvPr id="2" name="TextBox 1">
            <a:extLst>
              <a:ext uri="{FF2B5EF4-FFF2-40B4-BE49-F238E27FC236}">
                <a16:creationId xmlns:a16="http://schemas.microsoft.com/office/drawing/2014/main" id="{C8349D17-41D7-4A38-AD6E-EA9427E19B89}"/>
              </a:ext>
            </a:extLst>
          </p:cNvPr>
          <p:cNvSpPr txBox="1"/>
          <p:nvPr/>
        </p:nvSpPr>
        <p:spPr>
          <a:xfrm>
            <a:off x="257176" y="1371600"/>
            <a:ext cx="7505700" cy="1847849"/>
          </a:xfrm>
          <a:prstGeom prst="rect">
            <a:avLst/>
          </a:prstGeom>
        </p:spPr>
        <p:txBody>
          <a:bodyPr vert="horz" wrap="square" lIns="91440" tIns="45720" rIns="91440" bIns="45720" rtlCol="0">
            <a:noAutofit/>
          </a:bodyPr>
          <a:lstStyle/>
          <a:p>
            <a:pPr algn="l"/>
            <a:r>
              <a:rPr lang="en-US" sz="2000" b="1" dirty="0">
                <a:solidFill>
                  <a:srgbClr val="0070C0"/>
                </a:solidFill>
                <a:latin typeface="Trebuchet MS" panose="020B0603020202020204" pitchFamily="34" charset="0"/>
              </a:rPr>
              <a:t>What is reanalysis data?</a:t>
            </a:r>
          </a:p>
          <a:p>
            <a:pPr algn="l"/>
            <a:endParaRPr lang="en-US" sz="400" b="1" dirty="0">
              <a:solidFill>
                <a:srgbClr val="0070C0"/>
              </a:solidFill>
              <a:latin typeface="Trebuchet MS" panose="020B0603020202020204" pitchFamily="34" charset="0"/>
            </a:endParaRPr>
          </a:p>
          <a:p>
            <a:pPr marL="285750" indent="-285750" algn="l">
              <a:buFont typeface="Arial" panose="020B0604020202020204" pitchFamily="34" charset="0"/>
              <a:buChar char="•"/>
            </a:pPr>
            <a:r>
              <a:rPr lang="en-US" b="1" dirty="0">
                <a:solidFill>
                  <a:schemeClr val="accent6"/>
                </a:solidFill>
                <a:latin typeface="Trebuchet MS" panose="020B0603020202020204" pitchFamily="34" charset="0"/>
              </a:rPr>
              <a:t>Blend</a:t>
            </a:r>
            <a:r>
              <a:rPr lang="en-US" dirty="0">
                <a:solidFill>
                  <a:schemeClr val="accent6"/>
                </a:solidFill>
                <a:latin typeface="Trebuchet MS" panose="020B0603020202020204" pitchFamily="34" charset="0"/>
              </a:rPr>
              <a:t> of </a:t>
            </a:r>
            <a:r>
              <a:rPr lang="en-US" b="1" dirty="0">
                <a:solidFill>
                  <a:schemeClr val="accent6"/>
                </a:solidFill>
                <a:latin typeface="Trebuchet MS" panose="020B0603020202020204" pitchFamily="34" charset="0"/>
              </a:rPr>
              <a:t>observations</a:t>
            </a:r>
            <a:r>
              <a:rPr lang="en-US" dirty="0">
                <a:solidFill>
                  <a:schemeClr val="accent6"/>
                </a:solidFill>
                <a:latin typeface="Trebuchet MS" panose="020B0603020202020204" pitchFamily="34" charset="0"/>
              </a:rPr>
              <a:t> with past short-range weather/climate </a:t>
            </a:r>
            <a:r>
              <a:rPr lang="en-US" b="1" dirty="0">
                <a:solidFill>
                  <a:schemeClr val="accent6"/>
                </a:solidFill>
                <a:latin typeface="Trebuchet MS" panose="020B0603020202020204" pitchFamily="34" charset="0"/>
              </a:rPr>
              <a:t>forecasts</a:t>
            </a:r>
            <a:r>
              <a:rPr lang="en-US" dirty="0">
                <a:solidFill>
                  <a:schemeClr val="accent6"/>
                </a:solidFill>
                <a:latin typeface="Trebuchet MS" panose="020B0603020202020204" pitchFamily="34" charset="0"/>
              </a:rPr>
              <a:t> rerun with modern weather/climate forecasting models.</a:t>
            </a:r>
          </a:p>
          <a:p>
            <a:pPr marL="285750" indent="-285750" algn="l">
              <a:buFont typeface="Arial" panose="020B0604020202020204" pitchFamily="34" charset="0"/>
              <a:buChar char="•"/>
            </a:pPr>
            <a:endParaRPr lang="en-US" sz="2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Generated using </a:t>
            </a:r>
            <a:r>
              <a:rPr lang="en-US" b="1" dirty="0">
                <a:solidFill>
                  <a:schemeClr val="accent6"/>
                </a:solidFill>
                <a:latin typeface="Trebuchet MS" panose="020B0603020202020204" pitchFamily="34" charset="0"/>
              </a:rPr>
              <a:t>data assimilation </a:t>
            </a:r>
            <a:r>
              <a:rPr lang="en-US" dirty="0">
                <a:solidFill>
                  <a:schemeClr val="accent6"/>
                </a:solidFill>
                <a:latin typeface="Trebuchet MS" panose="020B0603020202020204" pitchFamily="34" charset="0"/>
              </a:rPr>
              <a:t>techniques.</a:t>
            </a:r>
          </a:p>
          <a:p>
            <a:pPr marL="285750" indent="-285750" algn="l">
              <a:buFont typeface="Arial" panose="020B0604020202020204" pitchFamily="34" charset="0"/>
              <a:buChar char="•"/>
            </a:pPr>
            <a:endParaRPr lang="en-US" sz="2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Provides the </a:t>
            </a:r>
            <a:r>
              <a:rPr lang="en-US" b="1" dirty="0">
                <a:solidFill>
                  <a:schemeClr val="accent6"/>
                </a:solidFill>
                <a:latin typeface="Trebuchet MS" panose="020B0603020202020204" pitchFamily="34" charset="0"/>
              </a:rPr>
              <a:t>most complete picture </a:t>
            </a:r>
            <a:r>
              <a:rPr lang="en-US" dirty="0">
                <a:solidFill>
                  <a:schemeClr val="accent6"/>
                </a:solidFill>
                <a:latin typeface="Trebuchet MS" panose="020B0603020202020204" pitchFamily="34" charset="0"/>
              </a:rPr>
              <a:t>of past weather and climate.</a:t>
            </a:r>
          </a:p>
          <a:p>
            <a:pPr marL="285750" indent="-285750" algn="l">
              <a:buFont typeface="Arial" panose="020B0604020202020204" pitchFamily="34" charset="0"/>
              <a:buChar char="•"/>
            </a:pPr>
            <a:endParaRPr lang="en-US" dirty="0">
              <a:latin typeface="Trebuchet MS" panose="020B0603020202020204" pitchFamily="34" charset="0"/>
            </a:endParaRPr>
          </a:p>
          <a:p>
            <a:pPr algn="l"/>
            <a:endParaRPr lang="en-US" dirty="0">
              <a:latin typeface="Trebuchet MS" panose="020B0603020202020204" pitchFamily="34" charset="0"/>
            </a:endParaRPr>
          </a:p>
        </p:txBody>
      </p:sp>
      <p:pic>
        <p:nvPicPr>
          <p:cNvPr id="4" name="Picture 3">
            <a:extLst>
              <a:ext uri="{FF2B5EF4-FFF2-40B4-BE49-F238E27FC236}">
                <a16:creationId xmlns:a16="http://schemas.microsoft.com/office/drawing/2014/main" id="{004925B8-4D2E-4E03-84CE-1F6D6B2E5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875" y="1036974"/>
            <a:ext cx="4225879" cy="2381249"/>
          </a:xfrm>
          <a:prstGeom prst="rect">
            <a:avLst/>
          </a:prstGeom>
        </p:spPr>
      </p:pic>
      <p:sp>
        <p:nvSpPr>
          <p:cNvPr id="8" name="TextBox 7">
            <a:extLst>
              <a:ext uri="{FF2B5EF4-FFF2-40B4-BE49-F238E27FC236}">
                <a16:creationId xmlns:a16="http://schemas.microsoft.com/office/drawing/2014/main" id="{B7A7E555-B199-45FB-88B7-2DD60BFC8C81}"/>
              </a:ext>
            </a:extLst>
          </p:cNvPr>
          <p:cNvSpPr txBox="1"/>
          <p:nvPr/>
        </p:nvSpPr>
        <p:spPr>
          <a:xfrm>
            <a:off x="7762875" y="3525499"/>
            <a:ext cx="6153150" cy="307777"/>
          </a:xfrm>
          <a:prstGeom prst="rect">
            <a:avLst/>
          </a:prstGeom>
          <a:noFill/>
        </p:spPr>
        <p:txBody>
          <a:bodyPr wrap="square">
            <a:spAutoFit/>
          </a:bodyPr>
          <a:lstStyle/>
          <a:p>
            <a:r>
              <a:rPr lang="en-US" sz="1400" dirty="0">
                <a:latin typeface="Trebuchet MS" panose="020B0603020202020204" pitchFamily="34" charset="0"/>
                <a:hlinkClick r:id="rId4"/>
              </a:rPr>
              <a:t>https://climate.copernicus.eu/climate-reanalysis</a:t>
            </a:r>
            <a:r>
              <a:rPr lang="en-US" sz="1400" dirty="0">
                <a:latin typeface="Trebuchet MS" panose="020B0603020202020204" pitchFamily="34" charset="0"/>
              </a:rPr>
              <a:t> </a:t>
            </a:r>
          </a:p>
        </p:txBody>
      </p:sp>
      <p:sp>
        <p:nvSpPr>
          <p:cNvPr id="10" name="TextBox 9">
            <a:extLst>
              <a:ext uri="{FF2B5EF4-FFF2-40B4-BE49-F238E27FC236}">
                <a16:creationId xmlns:a16="http://schemas.microsoft.com/office/drawing/2014/main" id="{A0A45654-3D9E-4959-8373-4A94B74B7B95}"/>
              </a:ext>
            </a:extLst>
          </p:cNvPr>
          <p:cNvSpPr txBox="1"/>
          <p:nvPr/>
        </p:nvSpPr>
        <p:spPr>
          <a:xfrm>
            <a:off x="203246" y="3219449"/>
            <a:ext cx="11811000" cy="3170099"/>
          </a:xfrm>
          <a:prstGeom prst="rect">
            <a:avLst/>
          </a:prstGeom>
          <a:noFill/>
        </p:spPr>
        <p:txBody>
          <a:bodyPr wrap="square">
            <a:spAutoFit/>
          </a:bodyPr>
          <a:lstStyle/>
          <a:p>
            <a:pPr algn="l"/>
            <a:r>
              <a:rPr lang="en-US" b="1" dirty="0">
                <a:solidFill>
                  <a:srgbClr val="0070C0"/>
                </a:solidFill>
                <a:latin typeface="Trebuchet MS" panose="020B0603020202020204" pitchFamily="34" charset="0"/>
              </a:rPr>
              <a:t>Available reanalysis data for Mt. Pinatubo eruption:</a:t>
            </a:r>
          </a:p>
          <a:p>
            <a:pPr algn="l"/>
            <a:endParaRPr lang="en-US" sz="400" b="1" dirty="0">
              <a:solidFill>
                <a:srgbClr val="0070C0"/>
              </a:solidFill>
              <a:latin typeface="Trebuchet MS" panose="020B0603020202020204" pitchFamily="34" charset="0"/>
            </a:endParaRPr>
          </a:p>
          <a:p>
            <a:pPr marL="285750" indent="-285750" algn="l">
              <a:buFont typeface="Arial" panose="020B0604020202020204" pitchFamily="34" charset="0"/>
              <a:buChar char="•"/>
            </a:pPr>
            <a:r>
              <a:rPr lang="en-US" b="1" i="1" dirty="0">
                <a:solidFill>
                  <a:schemeClr val="accent6"/>
                </a:solidFill>
                <a:latin typeface="Trebuchet MS" panose="020B0603020202020204" pitchFamily="34" charset="0"/>
              </a:rPr>
              <a:t>ERA-5 reanalysis</a:t>
            </a:r>
          </a:p>
          <a:p>
            <a:pPr marL="285750" indent="-285750" algn="l">
              <a:buFont typeface="Arial" panose="020B0604020202020204" pitchFamily="34" charset="0"/>
              <a:buChar char="•"/>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1979-present</a:t>
            </a:r>
          </a:p>
          <a:p>
            <a:pPr marL="742950" lvl="1" indent="-28575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Observations from various satellites, radiosonde data and surface observations</a:t>
            </a:r>
          </a:p>
          <a:p>
            <a:pPr marL="742950" lvl="1" indent="-28575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Model input is from ECMWF (European Centre for Medium-Range Weather Forecasts) forecast model, which takes into account forcing from total solar irradiance, GHGs, ozone and some aerosols.</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b="1" i="1" dirty="0">
                <a:solidFill>
                  <a:schemeClr val="accent6"/>
                </a:solidFill>
                <a:latin typeface="Trebuchet MS" panose="020B0603020202020204" pitchFamily="34" charset="0"/>
              </a:rPr>
              <a:t>MERRA-2 reanalysis</a:t>
            </a:r>
          </a:p>
          <a:p>
            <a:pPr marL="285750" indent="-285750">
              <a:buFont typeface="Arial" panose="020B0604020202020204" pitchFamily="34" charset="0"/>
              <a:buChar char="•"/>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1979-present</a:t>
            </a:r>
          </a:p>
          <a:p>
            <a:pPr marL="742950" lvl="1" indent="-28575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Uses similar observations to ERA-5</a:t>
            </a:r>
          </a:p>
          <a:p>
            <a:pPr marL="742950" lvl="1" indent="-28575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Model input is from NASA Goddard Earth Observing System (GEOS) model</a:t>
            </a:r>
            <a:endParaRPr lang="en-US" dirty="0">
              <a:solidFill>
                <a:schemeClr val="accent6"/>
              </a:solidFill>
            </a:endParaRPr>
          </a:p>
        </p:txBody>
      </p:sp>
      <p:pic>
        <p:nvPicPr>
          <p:cNvPr id="9" name="Picture 8">
            <a:extLst>
              <a:ext uri="{FF2B5EF4-FFF2-40B4-BE49-F238E27FC236}">
                <a16:creationId xmlns:a16="http://schemas.microsoft.com/office/drawing/2014/main" id="{050BBA23-A78F-4A3D-9251-4D84E780B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9730" y="5266072"/>
            <a:ext cx="2106387" cy="1053194"/>
          </a:xfrm>
          <a:prstGeom prst="rect">
            <a:avLst/>
          </a:prstGeom>
        </p:spPr>
      </p:pic>
      <p:sp>
        <p:nvSpPr>
          <p:cNvPr id="5" name="Slide Number Placeholder 4">
            <a:extLst>
              <a:ext uri="{FF2B5EF4-FFF2-40B4-BE49-F238E27FC236}">
                <a16:creationId xmlns:a16="http://schemas.microsoft.com/office/drawing/2014/main" id="{25DEB7CA-E30E-416B-B4BE-96B013D07451}"/>
              </a:ext>
            </a:extLst>
          </p:cNvPr>
          <p:cNvSpPr>
            <a:spLocks noGrp="1"/>
          </p:cNvSpPr>
          <p:nvPr>
            <p:ph type="sldNum" sz="quarter" idx="4"/>
          </p:nvPr>
        </p:nvSpPr>
        <p:spPr/>
        <p:txBody>
          <a:bodyPr/>
          <a:lstStyle/>
          <a:p>
            <a:fld id="{4FAB73BC-B049-4115-A692-8D63A059BFB8}" type="slidenum">
              <a:rPr lang="en-US" smtClean="0"/>
              <a:pPr/>
              <a:t>37</a:t>
            </a:fld>
            <a:endParaRPr lang="en-US" dirty="0"/>
          </a:p>
        </p:txBody>
      </p:sp>
      <p:sp>
        <p:nvSpPr>
          <p:cNvPr id="11" name="Slide Number Placeholder 8">
            <a:extLst>
              <a:ext uri="{FF2B5EF4-FFF2-40B4-BE49-F238E27FC236}">
                <a16:creationId xmlns:a16="http://schemas.microsoft.com/office/drawing/2014/main" id="{6D81662F-01D6-463C-9F26-A07026DB7BAA}"/>
              </a:ext>
            </a:extLst>
          </p:cNvPr>
          <p:cNvSpPr txBox="1">
            <a:spLocks/>
          </p:cNvSpPr>
          <p:nvPr/>
        </p:nvSpPr>
        <p:spPr>
          <a:xfrm>
            <a:off x="11901561" y="6610236"/>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37</a:t>
            </a:fld>
            <a:endParaRPr lang="en-US" sz="1000" dirty="0">
              <a:latin typeface="+mj-lt"/>
            </a:endParaRPr>
          </a:p>
        </p:txBody>
      </p:sp>
    </p:spTree>
    <p:extLst>
      <p:ext uri="{BB962C8B-B14F-4D97-AF65-F5344CB8AC3E}">
        <p14:creationId xmlns:p14="http://schemas.microsoft.com/office/powerpoint/2010/main" val="337275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84244E0-DCDD-FA42-9FAD-43AB94629E39}"/>
              </a:ext>
            </a:extLst>
          </p:cNvPr>
          <p:cNvSpPr/>
          <p:nvPr/>
        </p:nvSpPr>
        <p:spPr>
          <a:xfrm>
            <a:off x="3827076" y="2932102"/>
            <a:ext cx="389861" cy="3154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6" name="Content Placeholder 2">
            <a:extLst>
              <a:ext uri="{FF2B5EF4-FFF2-40B4-BE49-F238E27FC236}">
                <a16:creationId xmlns:a16="http://schemas.microsoft.com/office/drawing/2014/main" id="{EF0A671E-0B04-1E4A-658B-BF455139812B}"/>
              </a:ext>
            </a:extLst>
          </p:cNvPr>
          <p:cNvSpPr txBox="1">
            <a:spLocks/>
          </p:cNvSpPr>
          <p:nvPr/>
        </p:nvSpPr>
        <p:spPr>
          <a:xfrm>
            <a:off x="136926" y="6582349"/>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D. Tucker, L. Shand, B. Li [UIUC], S. Jun [UIUC]</a:t>
            </a:r>
          </a:p>
          <a:p>
            <a:pPr lvl="1" indent="0">
              <a:buFont typeface="Wingdings" pitchFamily="2" charset="2"/>
              <a:buNone/>
            </a:pPr>
            <a:endParaRPr lang="en-US" sz="1800" dirty="0">
              <a:latin typeface="Trebuchet MS" panose="020B0603020202020204" pitchFamily="34" charset="0"/>
              <a:ea typeface="Open Sans" panose="020B0606030504020204" pitchFamily="34" charset="0"/>
              <a:cs typeface="Open Sans" panose="020B0606030504020204" pitchFamily="34" charset="0"/>
            </a:endParaRP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864B393D-C3AE-D18E-737A-F80C94519828}"/>
              </a:ext>
            </a:extLst>
          </p:cNvPr>
          <p:cNvSpPr/>
          <p:nvPr/>
        </p:nvSpPr>
        <p:spPr>
          <a:xfrm>
            <a:off x="136926" y="1815030"/>
            <a:ext cx="5554550" cy="2862322"/>
          </a:xfrm>
          <a:prstGeom prst="rect">
            <a:avLst/>
          </a:prstGeom>
        </p:spPr>
        <p:txBody>
          <a:bodyPr wrap="square">
            <a:spAutoFit/>
          </a:bodyPr>
          <a:lstStyle/>
          <a:p>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Space-time methods: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can detect when and where climate shifts have occurred </a:t>
            </a:r>
            <a:r>
              <a:rPr lang="en-US"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w.r.t.</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source.</a:t>
            </a: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342900" indent="-342900">
              <a:buClr>
                <a:schemeClr val="accent1"/>
              </a:buClr>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2900" indent="-342900">
              <a:buClr>
                <a:schemeClr val="accent1"/>
              </a:buClr>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28BE9BDA-4C74-5B7B-327C-FBA7215B5025}"/>
              </a:ext>
            </a:extLst>
          </p:cNvPr>
          <p:cNvPicPr>
            <a:picLocks noChangeAspect="1"/>
          </p:cNvPicPr>
          <p:nvPr/>
        </p:nvPicPr>
        <p:blipFill rotWithShape="1">
          <a:blip r:embed="rId3">
            <a:extLst>
              <a:ext uri="{28A0092B-C50C-407E-A947-70E740481C1C}">
                <a14:useLocalDpi xmlns:a14="http://schemas.microsoft.com/office/drawing/2010/main" val="0"/>
              </a:ext>
            </a:extLst>
          </a:blip>
          <a:srcRect l="5039" r="23793" b="51912"/>
          <a:stretch/>
        </p:blipFill>
        <p:spPr>
          <a:xfrm>
            <a:off x="420041" y="2857884"/>
            <a:ext cx="4860859" cy="2463361"/>
          </a:xfrm>
          <a:prstGeom prst="rect">
            <a:avLst/>
          </a:prstGeom>
        </p:spPr>
      </p:pic>
      <p:sp>
        <p:nvSpPr>
          <p:cNvPr id="43" name="TextBox 42">
            <a:extLst>
              <a:ext uri="{FF2B5EF4-FFF2-40B4-BE49-F238E27FC236}">
                <a16:creationId xmlns:a16="http://schemas.microsoft.com/office/drawing/2014/main" id="{0C130ACC-5C37-CA95-2B01-D633C9452D57}"/>
              </a:ext>
            </a:extLst>
          </p:cNvPr>
          <p:cNvSpPr txBox="1"/>
          <p:nvPr/>
        </p:nvSpPr>
        <p:spPr>
          <a:xfrm>
            <a:off x="240127" y="5452020"/>
            <a:ext cx="5307228" cy="547399"/>
          </a:xfrm>
          <a:prstGeom prst="rect">
            <a:avLst/>
          </a:prstGeom>
          <a:solidFill>
            <a:schemeClr val="bg1">
              <a:lumMod val="95000"/>
            </a:schemeClr>
          </a:solidFill>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rPr>
              <a:t>Posterior distribution of estimated spatially-varying changepoints for 6 different locations (using synthetic data)</a:t>
            </a:r>
          </a:p>
        </p:txBody>
      </p:sp>
      <p:sp>
        <p:nvSpPr>
          <p:cNvPr id="23" name="Title 1">
            <a:extLst>
              <a:ext uri="{FF2B5EF4-FFF2-40B4-BE49-F238E27FC236}">
                <a16:creationId xmlns:a16="http://schemas.microsoft.com/office/drawing/2014/main" id="{3BE34BB1-ED99-4A64-942F-C13E041DC02C}"/>
              </a:ext>
            </a:extLst>
          </p:cNvPr>
          <p:cNvSpPr>
            <a:spLocks noGrp="1"/>
          </p:cNvSpPr>
          <p:nvPr>
            <p:ph type="title"/>
          </p:nvPr>
        </p:nvSpPr>
        <p:spPr>
          <a:xfrm>
            <a:off x="136926" y="168294"/>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Changepoint Detection*</a:t>
            </a:r>
          </a:p>
        </p:txBody>
      </p:sp>
      <p:sp>
        <p:nvSpPr>
          <p:cNvPr id="6" name="TextBox 5">
            <a:extLst>
              <a:ext uri="{FF2B5EF4-FFF2-40B4-BE49-F238E27FC236}">
                <a16:creationId xmlns:a16="http://schemas.microsoft.com/office/drawing/2014/main" id="{E8C08A97-5F3F-4CD1-93FE-77667AAF7008}"/>
              </a:ext>
            </a:extLst>
          </p:cNvPr>
          <p:cNvSpPr txBox="1"/>
          <p:nvPr/>
        </p:nvSpPr>
        <p:spPr>
          <a:xfrm>
            <a:off x="6238005" y="602634"/>
            <a:ext cx="5172366" cy="329667"/>
          </a:xfrm>
          <a:prstGeom prst="rect">
            <a:avLst/>
          </a:prstGeom>
        </p:spPr>
        <p:txBody>
          <a:bodyPr vert="horz" wrap="square" lIns="91440" tIns="45720" rIns="91440" bIns="45720" rtlCol="0">
            <a:noAutofit/>
          </a:bodyPr>
          <a:lstStyle/>
          <a:p>
            <a:pPr algn="l"/>
            <a:r>
              <a:rPr lang="en-US" sz="1600" dirty="0">
                <a:solidFill>
                  <a:schemeClr val="accent6"/>
                </a:solidFill>
                <a:latin typeface="Trebuchet MS" panose="020B0603020202020204" pitchFamily="34" charset="0"/>
              </a:rPr>
              <a:t>* Significant persistent shift in underlying mean or variance of a process (not just an outlier)</a:t>
            </a:r>
          </a:p>
        </p:txBody>
      </p:sp>
      <p:sp>
        <p:nvSpPr>
          <p:cNvPr id="7" name="TextBox 6">
            <a:extLst>
              <a:ext uri="{FF2B5EF4-FFF2-40B4-BE49-F238E27FC236}">
                <a16:creationId xmlns:a16="http://schemas.microsoft.com/office/drawing/2014/main" id="{9869A6B1-BD70-405B-9E63-7630FEC8B918}"/>
              </a:ext>
            </a:extLst>
          </p:cNvPr>
          <p:cNvSpPr txBox="1"/>
          <p:nvPr/>
        </p:nvSpPr>
        <p:spPr>
          <a:xfrm>
            <a:off x="68463" y="1279865"/>
            <a:ext cx="11986610" cy="810351"/>
          </a:xfrm>
          <a:prstGeom prst="rect">
            <a:avLst/>
          </a:prstGeom>
        </p:spPr>
        <p:txBody>
          <a:bodyPr vert="horz" wrap="square" lIns="91440" tIns="45720" rIns="91440" bIns="45720" rtlCol="0">
            <a:noAutofit/>
          </a:bodyPr>
          <a:lstStyle/>
          <a:p>
            <a:pPr algn="l"/>
            <a:r>
              <a:rPr lang="en-US" sz="2000" b="1" dirty="0">
                <a:solidFill>
                  <a:schemeClr val="accent6"/>
                </a:solidFill>
                <a:latin typeface="Trebuchet MS" panose="020B0603020202020204" pitchFamily="34" charset="0"/>
              </a:rPr>
              <a:t>Goal: </a:t>
            </a:r>
            <a:r>
              <a:rPr lang="en-US" sz="2000" dirty="0">
                <a:solidFill>
                  <a:schemeClr val="accent6"/>
                </a:solidFill>
                <a:latin typeface="Trebuchet MS" panose="020B0603020202020204" pitchFamily="34" charset="0"/>
              </a:rPr>
              <a:t>inform pathways by finding significant changes/shifts in climate processes, towards accounting for them in statistical models.</a:t>
            </a:r>
          </a:p>
        </p:txBody>
      </p:sp>
      <p:pic>
        <p:nvPicPr>
          <p:cNvPr id="9" name="Picture 8">
            <a:extLst>
              <a:ext uri="{FF2B5EF4-FFF2-40B4-BE49-F238E27FC236}">
                <a16:creationId xmlns:a16="http://schemas.microsoft.com/office/drawing/2014/main" id="{D5603F68-C626-4FE2-9BC5-74D91996C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086" y="3389545"/>
            <a:ext cx="2706651" cy="2089026"/>
          </a:xfrm>
          <a:prstGeom prst="rect">
            <a:avLst/>
          </a:prstGeom>
        </p:spPr>
      </p:pic>
      <p:pic>
        <p:nvPicPr>
          <p:cNvPr id="11" name="Picture 10">
            <a:extLst>
              <a:ext uri="{FF2B5EF4-FFF2-40B4-BE49-F238E27FC236}">
                <a16:creationId xmlns:a16="http://schemas.microsoft.com/office/drawing/2014/main" id="{448EDDE7-9199-435B-959B-3FCA6687F1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5911" y="3389545"/>
            <a:ext cx="2844290" cy="2089026"/>
          </a:xfrm>
          <a:prstGeom prst="rect">
            <a:avLst/>
          </a:prstGeom>
        </p:spPr>
      </p:pic>
      <p:sp>
        <p:nvSpPr>
          <p:cNvPr id="12" name="TextBox 11">
            <a:extLst>
              <a:ext uri="{FF2B5EF4-FFF2-40B4-BE49-F238E27FC236}">
                <a16:creationId xmlns:a16="http://schemas.microsoft.com/office/drawing/2014/main" id="{4C802329-820C-455E-B1C2-F2B652B71A02}"/>
              </a:ext>
            </a:extLst>
          </p:cNvPr>
          <p:cNvSpPr txBox="1"/>
          <p:nvPr/>
        </p:nvSpPr>
        <p:spPr>
          <a:xfrm>
            <a:off x="6026666" y="5653467"/>
            <a:ext cx="6038490" cy="810352"/>
          </a:xfrm>
          <a:prstGeom prst="rect">
            <a:avLst/>
          </a:prstGeom>
        </p:spPr>
        <p:txBody>
          <a:bodyPr vert="horz" wrap="square" lIns="91440" tIns="45720" rIns="91440" bIns="45720" rtlCol="0">
            <a:noAutofit/>
          </a:bodyPr>
          <a:lstStyle/>
          <a:p>
            <a:pPr algn="ctr"/>
            <a:r>
              <a:rPr lang="en-US" sz="1600" dirty="0">
                <a:solidFill>
                  <a:schemeClr val="accent6"/>
                </a:solidFill>
                <a:latin typeface="Trebuchet MS" panose="020B0603020202020204" pitchFamily="34" charset="0"/>
              </a:rPr>
              <a:t>Phase shift (left) and amplitude (right) changepoints identified in ERA-5 Reanalysis Data (1986-1995).  Phase shift changepoint and majority of amplitude changepoints are in 1991.</a:t>
            </a:r>
          </a:p>
        </p:txBody>
      </p:sp>
      <p:cxnSp>
        <p:nvCxnSpPr>
          <p:cNvPr id="14" name="Straight Connector 13">
            <a:extLst>
              <a:ext uri="{FF2B5EF4-FFF2-40B4-BE49-F238E27FC236}">
                <a16:creationId xmlns:a16="http://schemas.microsoft.com/office/drawing/2014/main" id="{68A446FF-F4CC-439D-9CA7-B52B10B9586A}"/>
              </a:ext>
            </a:extLst>
          </p:cNvPr>
          <p:cNvCxnSpPr/>
          <p:nvPr/>
        </p:nvCxnSpPr>
        <p:spPr>
          <a:xfrm>
            <a:off x="0" y="2005670"/>
            <a:ext cx="123063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7ED840-583B-4283-9CDB-EFD1423BACC7}"/>
              </a:ext>
            </a:extLst>
          </p:cNvPr>
          <p:cNvCxnSpPr>
            <a:cxnSpLocks/>
          </p:cNvCxnSpPr>
          <p:nvPr/>
        </p:nvCxnSpPr>
        <p:spPr>
          <a:xfrm>
            <a:off x="5876362" y="2005670"/>
            <a:ext cx="0" cy="446571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16DE7E1-7E95-4590-8AAB-CBC65C6A9E61}"/>
              </a:ext>
            </a:extLst>
          </p:cNvPr>
          <p:cNvSpPr>
            <a:spLocks noGrp="1"/>
          </p:cNvSpPr>
          <p:nvPr>
            <p:ph type="sldNum" sz="quarter" idx="4"/>
          </p:nvPr>
        </p:nvSpPr>
        <p:spPr/>
        <p:txBody>
          <a:bodyPr/>
          <a:lstStyle/>
          <a:p>
            <a:fld id="{4FAB73BC-B049-4115-A692-8D63A059BFB8}" type="slidenum">
              <a:rPr lang="en-US" smtClean="0"/>
              <a:pPr/>
              <a:t>38</a:t>
            </a:fld>
            <a:endParaRPr lang="en-US" dirty="0"/>
          </a:p>
        </p:txBody>
      </p:sp>
      <p:sp>
        <p:nvSpPr>
          <p:cNvPr id="18" name="Slide Number Placeholder 8">
            <a:extLst>
              <a:ext uri="{FF2B5EF4-FFF2-40B4-BE49-F238E27FC236}">
                <a16:creationId xmlns:a16="http://schemas.microsoft.com/office/drawing/2014/main" id="{F4FD710E-786B-40C2-8A83-AE00E255B61C}"/>
              </a:ext>
            </a:extLst>
          </p:cNvPr>
          <p:cNvSpPr txBox="1">
            <a:spLocks/>
          </p:cNvSpPr>
          <p:nvPr/>
        </p:nvSpPr>
        <p:spPr>
          <a:xfrm>
            <a:off x="11941172" y="6610855"/>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38</a:t>
            </a:fld>
            <a:endParaRPr lang="en-US" sz="1000" dirty="0">
              <a:latin typeface="+mj-lt"/>
            </a:endParaRPr>
          </a:p>
        </p:txBody>
      </p:sp>
      <p:sp>
        <p:nvSpPr>
          <p:cNvPr id="19" name="Rectangle 18">
            <a:extLst>
              <a:ext uri="{FF2B5EF4-FFF2-40B4-BE49-F238E27FC236}">
                <a16:creationId xmlns:a16="http://schemas.microsoft.com/office/drawing/2014/main" id="{5B957BB7-7C22-4852-A431-AADC8AB61067}"/>
              </a:ext>
            </a:extLst>
          </p:cNvPr>
          <p:cNvSpPr/>
          <p:nvPr/>
        </p:nvSpPr>
        <p:spPr>
          <a:xfrm>
            <a:off x="6205370" y="1807402"/>
            <a:ext cx="5703167" cy="1823436"/>
          </a:xfrm>
          <a:prstGeom prst="rect">
            <a:avLst/>
          </a:prstGeom>
        </p:spPr>
        <p:txBody>
          <a:bodyPr wrap="square">
            <a:spAutoFit/>
          </a:bodyPr>
          <a:lstStyle/>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Elastic Functional Warping Methods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[Tucker et al., 2019]</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use diffeomorphisms/elastic distance to isolate amplitude and phase shifts not due to expected weather patterns.</a:t>
            </a:r>
          </a:p>
          <a:p>
            <a:pPr marL="342900" indent="-342900">
              <a:buClr>
                <a:schemeClr val="accent1"/>
              </a:buClr>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801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9A3362-79F1-4E17-AEB9-8922201A9E26}"/>
              </a:ext>
            </a:extLst>
          </p:cNvPr>
          <p:cNvSpPr/>
          <p:nvPr/>
        </p:nvSpPr>
        <p:spPr>
          <a:xfrm>
            <a:off x="5954159" y="206723"/>
            <a:ext cx="6470924" cy="6224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C1AAD5C-1448-76F1-9D0F-8446E2E3F1EE}"/>
              </a:ext>
            </a:extLst>
          </p:cNvPr>
          <p:cNvSpPr txBox="1">
            <a:spLocks/>
          </p:cNvSpPr>
          <p:nvPr/>
        </p:nvSpPr>
        <p:spPr>
          <a:xfrm>
            <a:off x="221397" y="6579387"/>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K. Goode, B. Hillman, G. Huerta, J. Li, L. Shand</a:t>
            </a:r>
          </a:p>
          <a:p>
            <a:pPr lvl="1" indent="0">
              <a:buFont typeface="Wingdings" pitchFamily="2" charset="2"/>
              <a:buNone/>
            </a:pPr>
            <a:endParaRPr lang="en-US" sz="1800" dirty="0">
              <a:latin typeface="Trebuchet MS" panose="020B0603020202020204" pitchFamily="34" charset="0"/>
              <a:ea typeface="Open Sans" panose="020B0606030504020204" pitchFamily="34" charset="0"/>
              <a:cs typeface="Open Sans" panose="020B0606030504020204" pitchFamily="34" charset="0"/>
            </a:endParaRP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4A58955A-C6F4-CE0A-120F-06E8885C5FB1}"/>
              </a:ext>
            </a:extLst>
          </p:cNvPr>
          <p:cNvSpPr txBox="1"/>
          <p:nvPr/>
        </p:nvSpPr>
        <p:spPr>
          <a:xfrm>
            <a:off x="8055518" y="625891"/>
            <a:ext cx="3082544" cy="633003"/>
          </a:xfrm>
          <a:prstGeom prst="rect">
            <a:avLst/>
          </a:prstGeom>
        </p:spPr>
        <p:txBody>
          <a:bodyPr vert="horz" wrap="square" lIns="91440" tIns="45720" rIns="91440" bIns="45720" rtlCol="0">
            <a:noAutofit/>
          </a:bodyPr>
          <a:lstStyle/>
          <a:p>
            <a:pPr algn="l"/>
            <a:r>
              <a:rPr lang="en-US" sz="1400" b="1" dirty="0">
                <a:latin typeface="Trebuchet MS" panose="020B0603020202020204" pitchFamily="34" charset="0"/>
                <a:ea typeface="Open Sans" panose="020B0606030504020204" pitchFamily="34" charset="0"/>
                <a:cs typeface="Open Sans" panose="020B0606030504020204" pitchFamily="34" charset="0"/>
              </a:rPr>
              <a:t>June 1991 – March 1992</a:t>
            </a:r>
          </a:p>
        </p:txBody>
      </p:sp>
      <p:grpSp>
        <p:nvGrpSpPr>
          <p:cNvPr id="23" name="Group 22">
            <a:extLst>
              <a:ext uri="{FF2B5EF4-FFF2-40B4-BE49-F238E27FC236}">
                <a16:creationId xmlns:a16="http://schemas.microsoft.com/office/drawing/2014/main" id="{C0E7EAE1-1B66-F400-D7EE-B890A8511FF5}"/>
              </a:ext>
            </a:extLst>
          </p:cNvPr>
          <p:cNvGrpSpPr/>
          <p:nvPr/>
        </p:nvGrpSpPr>
        <p:grpSpPr>
          <a:xfrm>
            <a:off x="5954158" y="856594"/>
            <a:ext cx="6159406" cy="4669197"/>
            <a:chOff x="5954050" y="1249343"/>
            <a:chExt cx="6159406" cy="4669197"/>
          </a:xfrm>
        </p:grpSpPr>
        <p:grpSp>
          <p:nvGrpSpPr>
            <p:cNvPr id="24" name="Group 23">
              <a:extLst>
                <a:ext uri="{FF2B5EF4-FFF2-40B4-BE49-F238E27FC236}">
                  <a16:creationId xmlns:a16="http://schemas.microsoft.com/office/drawing/2014/main" id="{29B257ED-58DA-4132-DA43-BB059674B06C}"/>
                </a:ext>
              </a:extLst>
            </p:cNvPr>
            <p:cNvGrpSpPr/>
            <p:nvPr/>
          </p:nvGrpSpPr>
          <p:grpSpPr>
            <a:xfrm>
              <a:off x="6049821" y="1249343"/>
              <a:ext cx="6026431" cy="4607503"/>
              <a:chOff x="6049821" y="1249343"/>
              <a:chExt cx="6026431" cy="4607503"/>
            </a:xfrm>
          </p:grpSpPr>
          <p:pic>
            <p:nvPicPr>
              <p:cNvPr id="29" name="Picture 28">
                <a:extLst>
                  <a:ext uri="{FF2B5EF4-FFF2-40B4-BE49-F238E27FC236}">
                    <a16:creationId xmlns:a16="http://schemas.microsoft.com/office/drawing/2014/main" id="{FDCEF78E-ACBF-4B1C-7400-20F7D8268D2C}"/>
                  </a:ext>
                </a:extLst>
              </p:cNvPr>
              <p:cNvPicPr>
                <a:picLocks noChangeAspect="1"/>
              </p:cNvPicPr>
              <p:nvPr/>
            </p:nvPicPr>
            <p:blipFill rotWithShape="1">
              <a:blip r:embed="rId3">
                <a:extLst>
                  <a:ext uri="{28A0092B-C50C-407E-A947-70E740481C1C}">
                    <a14:useLocalDpi xmlns:a14="http://schemas.microsoft.com/office/drawing/2010/main" val="0"/>
                  </a:ext>
                </a:extLst>
              </a:blip>
              <a:srcRect l="11241" t="6605" r="16853" b="66420"/>
              <a:stretch/>
            </p:blipFill>
            <p:spPr>
              <a:xfrm>
                <a:off x="6064907" y="2347645"/>
                <a:ext cx="5913676" cy="1286409"/>
              </a:xfrm>
              <a:prstGeom prst="rect">
                <a:avLst/>
              </a:prstGeom>
            </p:spPr>
          </p:pic>
          <p:grpSp>
            <p:nvGrpSpPr>
              <p:cNvPr id="30" name="Group 29">
                <a:extLst>
                  <a:ext uri="{FF2B5EF4-FFF2-40B4-BE49-F238E27FC236}">
                    <a16:creationId xmlns:a16="http://schemas.microsoft.com/office/drawing/2014/main" id="{9AAC5489-ADA2-50A8-2634-BF3B05A144F8}"/>
                  </a:ext>
                </a:extLst>
              </p:cNvPr>
              <p:cNvGrpSpPr/>
              <p:nvPr/>
            </p:nvGrpSpPr>
            <p:grpSpPr>
              <a:xfrm>
                <a:off x="6049821" y="1249343"/>
                <a:ext cx="6026431" cy="4607503"/>
                <a:chOff x="6049821" y="1249343"/>
                <a:chExt cx="6026431" cy="4607503"/>
              </a:xfrm>
            </p:grpSpPr>
            <p:sp>
              <p:nvSpPr>
                <p:cNvPr id="31" name="TextBox 30">
                  <a:extLst>
                    <a:ext uri="{FF2B5EF4-FFF2-40B4-BE49-F238E27FC236}">
                      <a16:creationId xmlns:a16="http://schemas.microsoft.com/office/drawing/2014/main" id="{CEFEF267-BD9F-B383-F300-7612CE1BB150}"/>
                    </a:ext>
                  </a:extLst>
                </p:cNvPr>
                <p:cNvSpPr txBox="1"/>
                <p:nvPr/>
              </p:nvSpPr>
              <p:spPr>
                <a:xfrm>
                  <a:off x="10371667" y="4639733"/>
                  <a:ext cx="0" cy="0"/>
                </a:xfrm>
                <a:prstGeom prst="rect">
                  <a:avLst/>
                </a:prstGeom>
              </p:spPr>
              <p:txBody>
                <a:bodyPr vert="horz" wrap="none" lIns="91440" tIns="45720" rIns="91440" bIns="45720" rtlCol="0">
                  <a:noAutofit/>
                </a:bodyPr>
                <a:lstStyle/>
                <a:p>
                  <a:pPr algn="l"/>
                  <a:endParaRPr lang="en-US" dirty="0"/>
                </a:p>
              </p:txBody>
            </p:sp>
            <p:pic>
              <p:nvPicPr>
                <p:cNvPr id="32" name="Picture 31">
                  <a:extLst>
                    <a:ext uri="{FF2B5EF4-FFF2-40B4-BE49-F238E27FC236}">
                      <a16:creationId xmlns:a16="http://schemas.microsoft.com/office/drawing/2014/main" id="{24B9FF67-5FE6-0DBF-DEA1-6C68BB102BE5}"/>
                    </a:ext>
                  </a:extLst>
                </p:cNvPr>
                <p:cNvPicPr>
                  <a:picLocks noChangeAspect="1"/>
                </p:cNvPicPr>
                <p:nvPr/>
              </p:nvPicPr>
              <p:blipFill rotWithShape="1">
                <a:blip r:embed="rId4"/>
                <a:srcRect l="3665" t="18048"/>
                <a:stretch/>
              </p:blipFill>
              <p:spPr>
                <a:xfrm>
                  <a:off x="6049821" y="3619827"/>
                  <a:ext cx="5943847" cy="2237019"/>
                </a:xfrm>
                <a:prstGeom prst="rect">
                  <a:avLst/>
                </a:prstGeom>
              </p:spPr>
            </p:pic>
            <p:pic>
              <p:nvPicPr>
                <p:cNvPr id="33" name="Picture 32">
                  <a:extLst>
                    <a:ext uri="{FF2B5EF4-FFF2-40B4-BE49-F238E27FC236}">
                      <a16:creationId xmlns:a16="http://schemas.microsoft.com/office/drawing/2014/main" id="{6418A001-6F4F-0BC9-640E-78BA20D2CD7F}"/>
                    </a:ext>
                  </a:extLst>
                </p:cNvPr>
                <p:cNvPicPr>
                  <a:picLocks noChangeAspect="1"/>
                </p:cNvPicPr>
                <p:nvPr/>
              </p:nvPicPr>
              <p:blipFill rotWithShape="1">
                <a:blip r:embed="rId5">
                  <a:extLst>
                    <a:ext uri="{28A0092B-C50C-407E-A947-70E740481C1C}">
                      <a14:useLocalDpi xmlns:a14="http://schemas.microsoft.com/office/drawing/2010/main" val="0"/>
                    </a:ext>
                  </a:extLst>
                </a:blip>
                <a:srcRect t="6117" r="2786" b="71572"/>
                <a:stretch/>
              </p:blipFill>
              <p:spPr>
                <a:xfrm>
                  <a:off x="6194223" y="1249343"/>
                  <a:ext cx="5882029" cy="1066496"/>
                </a:xfrm>
                <a:prstGeom prst="rect">
                  <a:avLst/>
                </a:prstGeom>
              </p:spPr>
            </p:pic>
            <p:sp>
              <p:nvSpPr>
                <p:cNvPr id="34" name="Rectangle 33">
                  <a:extLst>
                    <a:ext uri="{FF2B5EF4-FFF2-40B4-BE49-F238E27FC236}">
                      <a16:creationId xmlns:a16="http://schemas.microsoft.com/office/drawing/2014/main" id="{6BF0DC10-69F7-00EE-85B6-2E6066923314}"/>
                    </a:ext>
                  </a:extLst>
                </p:cNvPr>
                <p:cNvSpPr/>
                <p:nvPr/>
              </p:nvSpPr>
              <p:spPr>
                <a:xfrm>
                  <a:off x="8791612" y="1440784"/>
                  <a:ext cx="805070" cy="177910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F7C247D-219C-32FA-A5F8-9968BB5A7B7C}"/>
                    </a:ext>
                  </a:extLst>
                </p:cNvPr>
                <p:cNvSpPr txBox="1"/>
                <p:nvPr/>
              </p:nvSpPr>
              <p:spPr>
                <a:xfrm>
                  <a:off x="10617543" y="1249343"/>
                  <a:ext cx="1431278" cy="321084"/>
                </a:xfrm>
                <a:prstGeom prst="rect">
                  <a:avLst/>
                </a:prstGeom>
                <a:solidFill>
                  <a:schemeClr val="accent3">
                    <a:lumMod val="25000"/>
                    <a:lumOff val="75000"/>
                  </a:schemeClr>
                </a:solidFill>
              </p:spPr>
              <p:txBody>
                <a:bodyPr vert="horz" wrap="square" lIns="91440" tIns="45720" rIns="91440" bIns="45720" rtlCol="0">
                  <a:noAutofit/>
                </a:bodyPr>
                <a:lstStyle/>
                <a:p>
                  <a:pPr algn="l"/>
                  <a:r>
                    <a:rPr lang="en-US" sz="1600" dirty="0">
                      <a:latin typeface="Trebuchet MS" panose="020B0603020202020204" pitchFamily="34" charset="0"/>
                    </a:rPr>
                    <a:t>Stratosphere</a:t>
                  </a:r>
                </a:p>
              </p:txBody>
            </p:sp>
            <p:sp>
              <p:nvSpPr>
                <p:cNvPr id="36" name="TextBox 35">
                  <a:extLst>
                    <a:ext uri="{FF2B5EF4-FFF2-40B4-BE49-F238E27FC236}">
                      <a16:creationId xmlns:a16="http://schemas.microsoft.com/office/drawing/2014/main" id="{41BBCFCD-25E9-DB5E-ACC0-793B1B74351C}"/>
                    </a:ext>
                  </a:extLst>
                </p:cNvPr>
                <p:cNvSpPr txBox="1"/>
                <p:nvPr/>
              </p:nvSpPr>
              <p:spPr>
                <a:xfrm>
                  <a:off x="11062693" y="2373093"/>
                  <a:ext cx="915890" cy="321084"/>
                </a:xfrm>
                <a:prstGeom prst="rect">
                  <a:avLst/>
                </a:prstGeom>
                <a:solidFill>
                  <a:schemeClr val="accent3">
                    <a:lumMod val="25000"/>
                    <a:lumOff val="75000"/>
                  </a:schemeClr>
                </a:solidFill>
              </p:spPr>
              <p:txBody>
                <a:bodyPr vert="horz" wrap="square" lIns="91440" tIns="45720" rIns="91440" bIns="45720" rtlCol="0">
                  <a:noAutofit/>
                </a:bodyPr>
                <a:lstStyle/>
                <a:p>
                  <a:pPr algn="l"/>
                  <a:r>
                    <a:rPr lang="en-US" sz="1600" dirty="0">
                      <a:latin typeface="Trebuchet MS" panose="020B0603020202020204" pitchFamily="34" charset="0"/>
                    </a:rPr>
                    <a:t>Surface</a:t>
                  </a:r>
                </a:p>
              </p:txBody>
            </p:sp>
            <p:sp>
              <p:nvSpPr>
                <p:cNvPr id="37" name="TextBox 36">
                  <a:extLst>
                    <a:ext uri="{FF2B5EF4-FFF2-40B4-BE49-F238E27FC236}">
                      <a16:creationId xmlns:a16="http://schemas.microsoft.com/office/drawing/2014/main" id="{34D6A4B3-EC2F-6E33-5ABC-37B4924F488F}"/>
                    </a:ext>
                  </a:extLst>
                </p:cNvPr>
                <p:cNvSpPr txBox="1"/>
                <p:nvPr/>
              </p:nvSpPr>
              <p:spPr>
                <a:xfrm>
                  <a:off x="6409711" y="3682641"/>
                  <a:ext cx="1102242" cy="321084"/>
                </a:xfrm>
                <a:prstGeom prst="rect">
                  <a:avLst/>
                </a:prstGeom>
                <a:solidFill>
                  <a:schemeClr val="accent3">
                    <a:lumMod val="25000"/>
                    <a:lumOff val="75000"/>
                  </a:schemeClr>
                </a:solidFill>
              </p:spPr>
              <p:txBody>
                <a:bodyPr vert="horz" wrap="square" lIns="91440" tIns="45720" rIns="91440" bIns="45720" rtlCol="0">
                  <a:noAutofit/>
                </a:bodyPr>
                <a:lstStyle/>
                <a:p>
                  <a:pPr algn="l"/>
                  <a:r>
                    <a:rPr lang="en-US" sz="1600" dirty="0">
                      <a:latin typeface="Trebuchet MS" panose="020B0603020202020204" pitchFamily="34" charset="0"/>
                    </a:rPr>
                    <a:t>June 1991</a:t>
                  </a:r>
                </a:p>
              </p:txBody>
            </p:sp>
            <p:sp>
              <p:nvSpPr>
                <p:cNvPr id="38" name="TextBox 37">
                  <a:extLst>
                    <a:ext uri="{FF2B5EF4-FFF2-40B4-BE49-F238E27FC236}">
                      <a16:creationId xmlns:a16="http://schemas.microsoft.com/office/drawing/2014/main" id="{65F110FE-FDAB-9488-DD7B-AC92507F0E34}"/>
                    </a:ext>
                  </a:extLst>
                </p:cNvPr>
                <p:cNvSpPr txBox="1"/>
                <p:nvPr/>
              </p:nvSpPr>
              <p:spPr>
                <a:xfrm>
                  <a:off x="9515301" y="3656382"/>
                  <a:ext cx="1102242" cy="321084"/>
                </a:xfrm>
                <a:prstGeom prst="rect">
                  <a:avLst/>
                </a:prstGeom>
                <a:solidFill>
                  <a:schemeClr val="accent3">
                    <a:lumMod val="25000"/>
                    <a:lumOff val="75000"/>
                  </a:schemeClr>
                </a:solidFill>
              </p:spPr>
              <p:txBody>
                <a:bodyPr vert="horz" wrap="square" lIns="91440" tIns="45720" rIns="91440" bIns="45720" rtlCol="0">
                  <a:noAutofit/>
                </a:bodyPr>
                <a:lstStyle/>
                <a:p>
                  <a:pPr algn="l"/>
                  <a:r>
                    <a:rPr lang="en-US" sz="1600" dirty="0">
                      <a:latin typeface="Trebuchet MS" panose="020B0603020202020204" pitchFamily="34" charset="0"/>
                    </a:rPr>
                    <a:t>July 1991</a:t>
                  </a:r>
                </a:p>
              </p:txBody>
            </p:sp>
          </p:grpSp>
        </p:grpSp>
        <p:sp>
          <p:nvSpPr>
            <p:cNvPr id="25" name="Rectangle 24">
              <a:extLst>
                <a:ext uri="{FF2B5EF4-FFF2-40B4-BE49-F238E27FC236}">
                  <a16:creationId xmlns:a16="http://schemas.microsoft.com/office/drawing/2014/main" id="{12A193C8-19E4-1F30-1F80-C255E522C617}"/>
                </a:ext>
              </a:extLst>
            </p:cNvPr>
            <p:cNvSpPr/>
            <p:nvPr/>
          </p:nvSpPr>
          <p:spPr>
            <a:xfrm>
              <a:off x="6019118" y="1249343"/>
              <a:ext cx="214878" cy="1941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2DCBE35-F652-0D35-6366-03D1E1F31320}"/>
                    </a:ext>
                  </a:extLst>
                </p:cNvPr>
                <p:cNvSpPr txBox="1"/>
                <p:nvPr/>
              </p:nvSpPr>
              <p:spPr>
                <a:xfrm>
                  <a:off x="6019118" y="1534649"/>
                  <a:ext cx="390593"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m:oMathPara>
                  </a14:m>
                  <a:endParaRPr lang="en-US" dirty="0"/>
                </a:p>
              </p:txBody>
            </p:sp>
          </mc:Choice>
          <mc:Fallback xmlns="">
            <p:sp>
              <p:nvSpPr>
                <p:cNvPr id="26" name="TextBox 25">
                  <a:extLst>
                    <a:ext uri="{FF2B5EF4-FFF2-40B4-BE49-F238E27FC236}">
                      <a16:creationId xmlns:a16="http://schemas.microsoft.com/office/drawing/2014/main" id="{72DCBE35-F652-0D35-6366-03D1E1F31320}"/>
                    </a:ext>
                  </a:extLst>
                </p:cNvPr>
                <p:cNvSpPr txBox="1">
                  <a:spLocks noRot="1" noChangeAspect="1" noMove="1" noResize="1" noEditPoints="1" noAdjustHandles="1" noChangeArrowheads="1" noChangeShapeType="1" noTextEdit="1"/>
                </p:cNvSpPr>
                <p:nvPr/>
              </p:nvSpPr>
              <p:spPr>
                <a:xfrm>
                  <a:off x="6019118" y="1534649"/>
                  <a:ext cx="390593" cy="369332"/>
                </a:xfrm>
                <a:prstGeom prst="rect">
                  <a:avLst/>
                </a:prstGeom>
                <a:blipFill>
                  <a:blip r:embed="rId6"/>
                  <a:stretch>
                    <a:fillRect r="-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EB3590C-6430-D122-0E3E-0C6904718610}"/>
                    </a:ext>
                  </a:extLst>
                </p:cNvPr>
                <p:cNvSpPr txBox="1"/>
                <p:nvPr/>
              </p:nvSpPr>
              <p:spPr>
                <a:xfrm>
                  <a:off x="5954050" y="2625379"/>
                  <a:ext cx="390593"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oMath>
                    </m:oMathPara>
                  </a14:m>
                  <a:endParaRPr lang="en-US" dirty="0"/>
                </a:p>
              </p:txBody>
            </p:sp>
          </mc:Choice>
          <mc:Fallback xmlns="">
            <p:sp>
              <p:nvSpPr>
                <p:cNvPr id="27" name="TextBox 26">
                  <a:extLst>
                    <a:ext uri="{FF2B5EF4-FFF2-40B4-BE49-F238E27FC236}">
                      <a16:creationId xmlns:a16="http://schemas.microsoft.com/office/drawing/2014/main" id="{8EB3590C-6430-D122-0E3E-0C6904718610}"/>
                    </a:ext>
                  </a:extLst>
                </p:cNvPr>
                <p:cNvSpPr txBox="1">
                  <a:spLocks noRot="1" noChangeAspect="1" noMove="1" noResize="1" noEditPoints="1" noAdjustHandles="1" noChangeArrowheads="1" noChangeShapeType="1" noTextEdit="1"/>
                </p:cNvSpPr>
                <p:nvPr/>
              </p:nvSpPr>
              <p:spPr>
                <a:xfrm>
                  <a:off x="5954050" y="2625379"/>
                  <a:ext cx="390593" cy="369332"/>
                </a:xfrm>
                <a:prstGeom prst="rect">
                  <a:avLst/>
                </a:prstGeom>
                <a:blipFill>
                  <a:blip r:embed="rId7"/>
                  <a:stretch>
                    <a:fillRect/>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4D2B1A03-F3F1-B9F2-09B7-888C19AC390D}"/>
                </a:ext>
              </a:extLst>
            </p:cNvPr>
            <p:cNvSpPr/>
            <p:nvPr/>
          </p:nvSpPr>
          <p:spPr>
            <a:xfrm>
              <a:off x="11941382" y="3619827"/>
              <a:ext cx="172074" cy="2298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itle 1">
            <a:extLst>
              <a:ext uri="{FF2B5EF4-FFF2-40B4-BE49-F238E27FC236}">
                <a16:creationId xmlns:a16="http://schemas.microsoft.com/office/drawing/2014/main" id="{97E9E9DC-4C20-4696-8875-86D6A04C599E}"/>
              </a:ext>
            </a:extLst>
          </p:cNvPr>
          <p:cNvSpPr>
            <a:spLocks noGrp="1"/>
          </p:cNvSpPr>
          <p:nvPr>
            <p:ph type="title"/>
          </p:nvPr>
        </p:nvSpPr>
        <p:spPr>
          <a:xfrm>
            <a:off x="329184" y="246888"/>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Space-Time Statistical Methods</a:t>
            </a:r>
          </a:p>
        </p:txBody>
      </p:sp>
      <p:sp>
        <p:nvSpPr>
          <p:cNvPr id="5" name="TextBox 4">
            <a:extLst>
              <a:ext uri="{FF2B5EF4-FFF2-40B4-BE49-F238E27FC236}">
                <a16:creationId xmlns:a16="http://schemas.microsoft.com/office/drawing/2014/main" id="{6BD9B244-9644-4F2C-836A-61F9B8C15180}"/>
              </a:ext>
            </a:extLst>
          </p:cNvPr>
          <p:cNvSpPr txBox="1"/>
          <p:nvPr/>
        </p:nvSpPr>
        <p:spPr>
          <a:xfrm>
            <a:off x="9082" y="1329157"/>
            <a:ext cx="5882029" cy="4385737"/>
          </a:xfrm>
          <a:prstGeom prst="rect">
            <a:avLst/>
          </a:prstGeom>
        </p:spPr>
        <p:txBody>
          <a:bodyPr vert="horz" wrap="square" lIns="91440" tIns="45720" rIns="91440" bIns="45720" rtlCol="0">
            <a:noAutofit/>
          </a:bodyPr>
          <a:lstStyle/>
          <a:p>
            <a:pPr marL="285750" indent="-285750">
              <a:buFont typeface="Arial" panose="020B0604020202020204" pitchFamily="34" charset="0"/>
              <a:buChar char="•"/>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Goal: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quantify the </a:t>
            </a:r>
            <a:r>
              <a:rPr lang="en-US" sz="1800"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spatio</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 evolution of aerosols and climate impacts with interpretable approaches.</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Dynamic </a:t>
            </a:r>
            <a:r>
              <a:rPr lang="en-US" sz="1800" b="1"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spatio</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 models: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intuitive and interpretable ways to represent complex, dependent physical processes that change across space and time simultaneously.</a:t>
            </a:r>
          </a:p>
          <a:p>
            <a:pPr marL="285750" indent="-285750">
              <a:buFont typeface="Arial" panose="020B0604020202020204" pitchFamily="34" charset="0"/>
              <a:buChar char="•"/>
            </a:pP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algn="l"/>
            <a:endParaRPr lang="en-US" dirty="0">
              <a:solidFill>
                <a:schemeClr val="accent6"/>
              </a:solidFill>
              <a:latin typeface="Trebuchet MS" panose="020B0603020202020204" pitchFamily="34" charset="0"/>
            </a:endParaRPr>
          </a:p>
        </p:txBody>
      </p:sp>
      <p:sp>
        <p:nvSpPr>
          <p:cNvPr id="21" name="TextBox 20">
            <a:extLst>
              <a:ext uri="{FF2B5EF4-FFF2-40B4-BE49-F238E27FC236}">
                <a16:creationId xmlns:a16="http://schemas.microsoft.com/office/drawing/2014/main" id="{BF4509CE-2B8C-0D01-600D-36B7B420A9C6}"/>
              </a:ext>
            </a:extLst>
          </p:cNvPr>
          <p:cNvSpPr txBox="1"/>
          <p:nvPr/>
        </p:nvSpPr>
        <p:spPr>
          <a:xfrm>
            <a:off x="6080253" y="5637845"/>
            <a:ext cx="5988683" cy="867459"/>
          </a:xfrm>
          <a:prstGeom prst="rect">
            <a:avLst/>
          </a:prstGeom>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Time-varying variance parameter estimates with red line representing time of event (top) and estimated spatial dynamic components (bottom) of the dynamic model applied to stratospheric temps.</a:t>
            </a:r>
          </a:p>
        </p:txBody>
      </p:sp>
      <p:sp>
        <p:nvSpPr>
          <p:cNvPr id="3" name="Slide Number Placeholder 2">
            <a:extLst>
              <a:ext uri="{FF2B5EF4-FFF2-40B4-BE49-F238E27FC236}">
                <a16:creationId xmlns:a16="http://schemas.microsoft.com/office/drawing/2014/main" id="{F8FDF0B1-B4CE-4D63-BC58-1C880EB0B08A}"/>
              </a:ext>
            </a:extLst>
          </p:cNvPr>
          <p:cNvSpPr>
            <a:spLocks noGrp="1"/>
          </p:cNvSpPr>
          <p:nvPr>
            <p:ph type="sldNum" sz="quarter" idx="4"/>
          </p:nvPr>
        </p:nvSpPr>
        <p:spPr/>
        <p:txBody>
          <a:bodyPr/>
          <a:lstStyle/>
          <a:p>
            <a:fld id="{4FAB73BC-B049-4115-A692-8D63A059BFB8}" type="slidenum">
              <a:rPr lang="en-US" smtClean="0"/>
              <a:pPr/>
              <a:t>39</a:t>
            </a:fld>
            <a:endParaRPr lang="en-US" dirty="0"/>
          </a:p>
        </p:txBody>
      </p:sp>
      <p:sp>
        <p:nvSpPr>
          <p:cNvPr id="39" name="Slide Number Placeholder 8">
            <a:extLst>
              <a:ext uri="{FF2B5EF4-FFF2-40B4-BE49-F238E27FC236}">
                <a16:creationId xmlns:a16="http://schemas.microsoft.com/office/drawing/2014/main" id="{DCE9DB13-5827-492F-9454-096FB40D8689}"/>
              </a:ext>
            </a:extLst>
          </p:cNvPr>
          <p:cNvSpPr txBox="1">
            <a:spLocks/>
          </p:cNvSpPr>
          <p:nvPr/>
        </p:nvSpPr>
        <p:spPr>
          <a:xfrm>
            <a:off x="11917390" y="6619552"/>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39</a:t>
            </a:fld>
            <a:endParaRPr lang="en-US" sz="1000" dirty="0">
              <a:latin typeface="+mj-lt"/>
            </a:endParaRPr>
          </a:p>
        </p:txBody>
      </p:sp>
      <p:sp>
        <p:nvSpPr>
          <p:cNvPr id="4" name="Rectangle 3">
            <a:extLst>
              <a:ext uri="{FF2B5EF4-FFF2-40B4-BE49-F238E27FC236}">
                <a16:creationId xmlns:a16="http://schemas.microsoft.com/office/drawing/2014/main" id="{FD76980E-7BDC-40CC-AB2A-C0FA748F61AE}"/>
              </a:ext>
            </a:extLst>
          </p:cNvPr>
          <p:cNvSpPr/>
          <p:nvPr/>
        </p:nvSpPr>
        <p:spPr>
          <a:xfrm>
            <a:off x="6096000" y="1328121"/>
            <a:ext cx="313209" cy="378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4D8B18A-0B6D-4667-82F9-E702569A79A8}"/>
                  </a:ext>
                </a:extLst>
              </p:cNvPr>
              <p:cNvSpPr txBox="1"/>
              <p:nvPr/>
            </p:nvSpPr>
            <p:spPr>
              <a:xfrm>
                <a:off x="9082" y="4950973"/>
                <a:ext cx="5983117" cy="1661993"/>
              </a:xfrm>
              <a:prstGeom prst="rect">
                <a:avLst/>
              </a:prstGeom>
              <a:noFill/>
            </p:spPr>
            <p:txBody>
              <a:bodyPr wrap="square">
                <a:spAutoFit/>
              </a:bodyPr>
              <a:lstStyle/>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New idea: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quantifying pathways via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multivariate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covariance matrix </a:t>
                </a:r>
                <a14:m>
                  <m:oMath xmlns:m="http://schemas.openxmlformats.org/officeDocument/2006/math">
                    <m:r>
                      <a:rPr lang="en-US" i="1" dirty="0" smtClean="0">
                        <a:solidFill>
                          <a:schemeClr val="accent6"/>
                        </a:solidFill>
                        <a:latin typeface="Cambria Math" panose="02040503050406030204" pitchFamily="18" charset="0"/>
                        <a:ea typeface="Open Sans" panose="020B0606030504020204" pitchFamily="34" charset="0"/>
                        <a:cs typeface="Open Sans" panose="020B0606030504020204" pitchFamily="34" charset="0"/>
                      </a:rPr>
                      <m:t>𝐷</m:t>
                    </m:r>
                  </m:oMath>
                </a14:m>
                <a:endPar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Allows modeling of relationships between variables while quantifying their dependencies</a:t>
                </a:r>
              </a:p>
              <a:p>
                <a:pPr marL="285750" indent="-285750">
                  <a:buFont typeface="Arial" panose="020B0604020202020204" pitchFamily="34" charset="0"/>
                  <a:buChar char="•"/>
                </a:pP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mc:Choice>
        <mc:Fallback xmlns="">
          <p:sp>
            <p:nvSpPr>
              <p:cNvPr id="41" name="TextBox 40">
                <a:extLst>
                  <a:ext uri="{FF2B5EF4-FFF2-40B4-BE49-F238E27FC236}">
                    <a16:creationId xmlns:a16="http://schemas.microsoft.com/office/drawing/2014/main" id="{D4D8B18A-0B6D-4667-82F9-E702569A79A8}"/>
                  </a:ext>
                </a:extLst>
              </p:cNvPr>
              <p:cNvSpPr txBox="1">
                <a:spLocks noRot="1" noChangeAspect="1" noMove="1" noResize="1" noEditPoints="1" noAdjustHandles="1" noChangeArrowheads="1" noChangeShapeType="1" noTextEdit="1"/>
              </p:cNvSpPr>
              <p:nvPr/>
            </p:nvSpPr>
            <p:spPr>
              <a:xfrm>
                <a:off x="9082" y="4950973"/>
                <a:ext cx="5983117" cy="1661993"/>
              </a:xfrm>
              <a:prstGeom prst="rect">
                <a:avLst/>
              </a:prstGeom>
              <a:blipFill>
                <a:blip r:embed="rId8"/>
                <a:stretch>
                  <a:fillRect l="-611"/>
                </a:stretch>
              </a:blipFill>
            </p:spPr>
            <p:txBody>
              <a:bodyPr/>
              <a:lstStyle/>
              <a:p>
                <a:r>
                  <a:rPr lang="en-US">
                    <a:noFill/>
                  </a:rPr>
                  <a:t> </a:t>
                </a:r>
              </a:p>
            </p:txBody>
          </p:sp>
        </mc:Fallback>
      </mc:AlternateContent>
      <p:pic>
        <p:nvPicPr>
          <p:cNvPr id="43" name="Picture 42">
            <a:extLst>
              <a:ext uri="{FF2B5EF4-FFF2-40B4-BE49-F238E27FC236}">
                <a16:creationId xmlns:a16="http://schemas.microsoft.com/office/drawing/2014/main" id="{17ED71AE-123D-447E-A48F-827EA25875B6}"/>
              </a:ext>
            </a:extLst>
          </p:cNvPr>
          <p:cNvPicPr>
            <a:picLocks noChangeAspect="1"/>
          </p:cNvPicPr>
          <p:nvPr/>
        </p:nvPicPr>
        <p:blipFill>
          <a:blip r:embed="rId9"/>
          <a:stretch>
            <a:fillRect/>
          </a:stretch>
        </p:blipFill>
        <p:spPr>
          <a:xfrm>
            <a:off x="329184" y="3607071"/>
            <a:ext cx="5175915" cy="1249049"/>
          </a:xfrm>
          <a:prstGeom prst="rect">
            <a:avLst/>
          </a:prstGeom>
        </p:spPr>
      </p:pic>
      <p:sp>
        <p:nvSpPr>
          <p:cNvPr id="6" name="Oval 5">
            <a:extLst>
              <a:ext uri="{FF2B5EF4-FFF2-40B4-BE49-F238E27FC236}">
                <a16:creationId xmlns:a16="http://schemas.microsoft.com/office/drawing/2014/main" id="{FABECDEA-5056-4CDB-B513-DB20BC8591AF}"/>
              </a:ext>
            </a:extLst>
          </p:cNvPr>
          <p:cNvSpPr/>
          <p:nvPr/>
        </p:nvSpPr>
        <p:spPr>
          <a:xfrm>
            <a:off x="4733925" y="3646635"/>
            <a:ext cx="266700" cy="34580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F2896B91-B2E3-4280-886E-EE4E99CDCA2A}"/>
              </a:ext>
            </a:extLst>
          </p:cNvPr>
          <p:cNvCxnSpPr>
            <a:cxnSpLocks/>
          </p:cNvCxnSpPr>
          <p:nvPr/>
        </p:nvCxnSpPr>
        <p:spPr>
          <a:xfrm flipV="1">
            <a:off x="2571750" y="3838587"/>
            <a:ext cx="2428875" cy="1706254"/>
          </a:xfrm>
          <a:prstGeom prst="bentConnector3">
            <a:avLst>
              <a:gd name="adj1" fmla="val 12784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12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Motivation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Climate Change is a Growing National &amp; Global Security Concern!</a:t>
            </a: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73028"/>
            <a:ext cx="12165282" cy="4667217"/>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b="1" dirty="0">
                <a:solidFill>
                  <a:schemeClr val="accent6"/>
                </a:solidFill>
                <a:latin typeface="Trebuchet MS" panose="020B0603020202020204" pitchFamily="34" charset="0"/>
              </a:rPr>
              <a:t>Sources</a:t>
            </a:r>
            <a:r>
              <a:rPr lang="en-US" dirty="0">
                <a:solidFill>
                  <a:schemeClr val="accent6"/>
                </a:solidFill>
                <a:latin typeface="Trebuchet MS" panose="020B0603020202020204" pitchFamily="34" charset="0"/>
              </a:rPr>
              <a:t> </a:t>
            </a:r>
            <a:r>
              <a:rPr lang="en-US" b="1" dirty="0">
                <a:solidFill>
                  <a:schemeClr val="accent6"/>
                </a:solidFill>
                <a:latin typeface="Trebuchet MS" panose="020B0603020202020204" pitchFamily="34" charset="0"/>
              </a:rPr>
              <a:t>of climate change:</a:t>
            </a:r>
            <a:r>
              <a:rPr lang="en-US" dirty="0">
                <a:solidFill>
                  <a:schemeClr val="accent6"/>
                </a:solidFill>
                <a:latin typeface="Trebuchet MS" panose="020B0603020202020204" pitchFamily="34" charset="0"/>
              </a:rPr>
              <a:t> natural </a:t>
            </a:r>
            <a:r>
              <a:rPr lang="en-US" dirty="0" err="1">
                <a:solidFill>
                  <a:schemeClr val="accent6"/>
                </a:solidFill>
                <a:latin typeface="Trebuchet MS" panose="020B0603020202020204" pitchFamily="34" charset="0"/>
              </a:rPr>
              <a:t>forcings</a:t>
            </a:r>
            <a:r>
              <a:rPr lang="en-US" dirty="0">
                <a:solidFill>
                  <a:schemeClr val="accent6"/>
                </a:solidFill>
                <a:latin typeface="Trebuchet MS" panose="020B0603020202020204" pitchFamily="34" charset="0"/>
              </a:rPr>
              <a:t>, policy choices, climate interventions (geo-engineering*).</a:t>
            </a: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Federal agencies (DHS, DoD, DOS, DOE) have articulated an interest in </a:t>
            </a:r>
            <a:r>
              <a:rPr lang="en-US" b="1" dirty="0">
                <a:solidFill>
                  <a:schemeClr val="accent6"/>
                </a:solidFill>
                <a:latin typeface="Trebuchet MS" panose="020B0603020202020204" pitchFamily="34" charset="0"/>
              </a:rPr>
              <a:t>risk assessments </a:t>
            </a:r>
            <a:r>
              <a:rPr lang="en-US" dirty="0">
                <a:solidFill>
                  <a:schemeClr val="accent6"/>
                </a:solidFill>
                <a:latin typeface="Trebuchet MS" panose="020B0603020202020204" pitchFamily="34" charset="0"/>
              </a:rPr>
              <a:t>of </a:t>
            </a:r>
            <a:r>
              <a:rPr lang="en-US" b="1" dirty="0">
                <a:solidFill>
                  <a:schemeClr val="accent6"/>
                </a:solidFill>
                <a:latin typeface="Trebuchet MS" panose="020B0603020202020204" pitchFamily="34" charset="0"/>
              </a:rPr>
              <a:t>climate impacts </a:t>
            </a:r>
            <a:r>
              <a:rPr lang="en-US" dirty="0">
                <a:solidFill>
                  <a:schemeClr val="accent6"/>
                </a:solidFill>
                <a:latin typeface="Trebuchet MS" panose="020B0603020202020204" pitchFamily="34" charset="0"/>
              </a:rPr>
              <a:t>due to both </a:t>
            </a:r>
            <a:r>
              <a:rPr lang="en-US" b="1" dirty="0">
                <a:solidFill>
                  <a:schemeClr val="accent6"/>
                </a:solidFill>
                <a:latin typeface="Trebuchet MS" panose="020B0603020202020204" pitchFamily="34" charset="0"/>
              </a:rPr>
              <a:t>natural climate change events </a:t>
            </a:r>
            <a:r>
              <a:rPr lang="en-US" dirty="0">
                <a:solidFill>
                  <a:schemeClr val="accent6"/>
                </a:solidFill>
                <a:latin typeface="Trebuchet MS" panose="020B0603020202020204" pitchFamily="34" charset="0"/>
              </a:rPr>
              <a:t>and </a:t>
            </a:r>
            <a:r>
              <a:rPr lang="en-US" b="1" dirty="0">
                <a:solidFill>
                  <a:schemeClr val="accent6"/>
                </a:solidFill>
                <a:latin typeface="Trebuchet MS" panose="020B0603020202020204" pitchFamily="34" charset="0"/>
              </a:rPr>
              <a:t>climate interventions</a:t>
            </a:r>
            <a:r>
              <a:rPr lang="en-US" dirty="0">
                <a:solidFill>
                  <a:schemeClr val="accent6"/>
                </a:solidFill>
                <a:latin typeface="Trebuchet MS" panose="020B0603020202020204" pitchFamily="34" charset="0"/>
              </a:rPr>
              <a:t>.</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The ability to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distinguish</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the impacts of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intervention</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anthropogenic climate change</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and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natural variability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will become increasingly important as the effects of climate change compound.</a:t>
            </a:r>
            <a:endParaRPr lang="en-US"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b="1" dirty="0">
                <a:solidFill>
                  <a:schemeClr val="accent6"/>
                </a:solidFill>
                <a:latin typeface="Trebuchet MS" panose="020B0603020202020204" pitchFamily="34" charset="0"/>
              </a:rPr>
              <a:t>Decisions</a:t>
            </a:r>
            <a:r>
              <a:rPr lang="en-US" dirty="0">
                <a:solidFill>
                  <a:schemeClr val="accent6"/>
                </a:solidFill>
                <a:latin typeface="Trebuchet MS" panose="020B0603020202020204" pitchFamily="34" charset="0"/>
              </a:rPr>
              <a:t> will need to be made on policy, legislation, treaties and national security posture.</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As an FFRDC and National Security Lab, we must be prepared to </a:t>
            </a:r>
            <a:r>
              <a:rPr lang="en-US" b="1" dirty="0">
                <a:solidFill>
                  <a:schemeClr val="accent6"/>
                </a:solidFill>
                <a:latin typeface="Trebuchet MS" panose="020B0603020202020204" pitchFamily="34" charset="0"/>
              </a:rPr>
              <a:t>inform these decisions</a:t>
            </a:r>
            <a:r>
              <a:rPr lang="en-US" dirty="0">
                <a:solidFill>
                  <a:schemeClr val="accent6"/>
                </a:solidFill>
                <a:latin typeface="Trebuchet MS" panose="020B0603020202020204" pitchFamily="34" charset="0"/>
              </a:rPr>
              <a:t>.</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ndParaRPr>
          </a:p>
          <a:p>
            <a:pPr lvl="1"/>
            <a:endParaRPr lang="en-US" dirty="0">
              <a:solidFill>
                <a:schemeClr val="accent6"/>
              </a:solidFill>
              <a:latin typeface="Trebuchet MS" panose="020B0603020202020204" pitchFamily="34" charset="0"/>
            </a:endParaRPr>
          </a:p>
          <a:p>
            <a:pPr marL="742950" lvl="1" indent="-285750">
              <a:buFont typeface="Wingdings" panose="05000000000000000000" pitchFamily="2" charset="2"/>
              <a:buChar char="Ø"/>
            </a:pPr>
            <a:endParaRPr lang="en-US" dirty="0">
              <a:solidFill>
                <a:schemeClr val="accent6"/>
              </a:solidFill>
              <a:latin typeface="Trebuchet MS" panose="020B0603020202020204" pitchFamily="34" charset="0"/>
            </a:endParaRPr>
          </a:p>
          <a:p>
            <a:pPr marL="454025">
              <a:spcBef>
                <a:spcPts val="600"/>
              </a:spcBef>
              <a:buClr>
                <a:schemeClr val="accent2">
                  <a:lumMod val="75000"/>
                </a:schemeClr>
              </a:buClr>
              <a:tabLst>
                <a:tab pos="0" algn="l"/>
              </a:tabLst>
            </a:pPr>
            <a:endParaRPr lang="en-US" sz="1800" dirty="0">
              <a:solidFill>
                <a:schemeClr val="accent6"/>
              </a:solidFill>
              <a:latin typeface="Open Sans "/>
            </a:endParaRPr>
          </a:p>
          <a:p>
            <a:pPr marL="685800" indent="-231775">
              <a:spcBef>
                <a:spcPts val="600"/>
              </a:spcBef>
              <a:buClr>
                <a:schemeClr val="accent2">
                  <a:lumMod val="75000"/>
                </a:schemeClr>
              </a:buClr>
              <a:buFont typeface="Courier New" panose="02070309020205020404" pitchFamily="49" charset="0"/>
              <a:buChar char="o"/>
              <a:tabLst>
                <a:tab pos="0" algn="l"/>
              </a:tabLst>
            </a:pPr>
            <a:endParaRPr lang="en-US" sz="100" dirty="0">
              <a:solidFill>
                <a:schemeClr val="accent6"/>
              </a:solidFill>
              <a:latin typeface="Open Sans "/>
            </a:endParaRPr>
          </a:p>
          <a:p>
            <a:pPr marL="742950" lvl="1" indent="-285750">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p:txBody>
      </p:sp>
      <p:grpSp>
        <p:nvGrpSpPr>
          <p:cNvPr id="19" name="Group 18">
            <a:extLst>
              <a:ext uri="{FF2B5EF4-FFF2-40B4-BE49-F238E27FC236}">
                <a16:creationId xmlns:a16="http://schemas.microsoft.com/office/drawing/2014/main" id="{8AC4BB1D-DE7C-415D-A790-302BB99E411F}"/>
              </a:ext>
            </a:extLst>
          </p:cNvPr>
          <p:cNvGrpSpPr/>
          <p:nvPr/>
        </p:nvGrpSpPr>
        <p:grpSpPr>
          <a:xfrm>
            <a:off x="6206393" y="4051081"/>
            <a:ext cx="5432340" cy="3246532"/>
            <a:chOff x="6163268" y="3190005"/>
            <a:chExt cx="5633783" cy="4466301"/>
          </a:xfrm>
        </p:grpSpPr>
        <p:grpSp>
          <p:nvGrpSpPr>
            <p:cNvPr id="20" name="Group 19">
              <a:extLst>
                <a:ext uri="{FF2B5EF4-FFF2-40B4-BE49-F238E27FC236}">
                  <a16:creationId xmlns:a16="http://schemas.microsoft.com/office/drawing/2014/main" id="{2C583289-B3E8-4076-B846-433C8AA8F3BD}"/>
                </a:ext>
              </a:extLst>
            </p:cNvPr>
            <p:cNvGrpSpPr/>
            <p:nvPr/>
          </p:nvGrpSpPr>
          <p:grpSpPr>
            <a:xfrm>
              <a:off x="7929041" y="3190005"/>
              <a:ext cx="3868010" cy="3279238"/>
              <a:chOff x="7359867" y="6324811"/>
              <a:chExt cx="3868010" cy="3279238"/>
            </a:xfrm>
          </p:grpSpPr>
          <p:pic>
            <p:nvPicPr>
              <p:cNvPr id="23" name="Picture 22">
                <a:extLst>
                  <a:ext uri="{FF2B5EF4-FFF2-40B4-BE49-F238E27FC236}">
                    <a16:creationId xmlns:a16="http://schemas.microsoft.com/office/drawing/2014/main" id="{2FB66027-DA20-472B-9D75-DBFF8F198AC3}"/>
                  </a:ext>
                </a:extLst>
              </p:cNvPr>
              <p:cNvPicPr>
                <a:picLocks noChangeAspect="1"/>
              </p:cNvPicPr>
              <p:nvPr/>
            </p:nvPicPr>
            <p:blipFill rotWithShape="1">
              <a:blip r:embed="rId3"/>
              <a:srcRect t="26012" b="14105"/>
              <a:stretch/>
            </p:blipFill>
            <p:spPr>
              <a:xfrm>
                <a:off x="7359867" y="6324811"/>
                <a:ext cx="3868010" cy="3279238"/>
              </a:xfrm>
              <a:prstGeom prst="rect">
                <a:avLst/>
              </a:prstGeom>
            </p:spPr>
          </p:pic>
          <p:sp>
            <p:nvSpPr>
              <p:cNvPr id="24" name="Arc 23">
                <a:extLst>
                  <a:ext uri="{FF2B5EF4-FFF2-40B4-BE49-F238E27FC236}">
                    <a16:creationId xmlns:a16="http://schemas.microsoft.com/office/drawing/2014/main" id="{57361697-7FFE-42C6-9D60-91BDA355FC3D}"/>
                  </a:ext>
                </a:extLst>
              </p:cNvPr>
              <p:cNvSpPr/>
              <p:nvPr/>
            </p:nvSpPr>
            <p:spPr>
              <a:xfrm rot="3112878">
                <a:off x="8474970" y="7014508"/>
                <a:ext cx="801022" cy="1431927"/>
              </a:xfrm>
              <a:prstGeom prst="arc">
                <a:avLst/>
              </a:prstGeom>
              <a:ln w="76200">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5" name="Picture 4" descr="transparent cloud png PNG image with transparent background | TOPpng">
                <a:extLst>
                  <a:ext uri="{FF2B5EF4-FFF2-40B4-BE49-F238E27FC236}">
                    <a16:creationId xmlns:a16="http://schemas.microsoft.com/office/drawing/2014/main" id="{D23BB9CD-9A07-40C0-91DF-D595DA19484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375408">
                <a:off x="9014014" y="6575484"/>
                <a:ext cx="1262051" cy="1283442"/>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Arc 20">
              <a:extLst>
                <a:ext uri="{FF2B5EF4-FFF2-40B4-BE49-F238E27FC236}">
                  <a16:creationId xmlns:a16="http://schemas.microsoft.com/office/drawing/2014/main" id="{16906FA9-8A4F-4DD3-B456-62DC28BB4694}"/>
                </a:ext>
              </a:extLst>
            </p:cNvPr>
            <p:cNvSpPr/>
            <p:nvPr/>
          </p:nvSpPr>
          <p:spPr>
            <a:xfrm rot="6158596" flipH="1">
              <a:off x="7690278" y="1803617"/>
              <a:ext cx="1006303" cy="4060324"/>
            </a:xfrm>
            <a:prstGeom prst="arc">
              <a:avLst>
                <a:gd name="adj1" fmla="val 16753319"/>
                <a:gd name="adj2" fmla="val 21450289"/>
              </a:avLst>
            </a:prstGeom>
            <a:ln w="38100">
              <a:solidFill>
                <a:srgbClr val="FFBCBC">
                  <a:alpha val="50196"/>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C4624AD8-12E0-47C6-96C6-4F1CFAB7540C}"/>
                </a:ext>
              </a:extLst>
            </p:cNvPr>
            <p:cNvSpPr/>
            <p:nvPr/>
          </p:nvSpPr>
          <p:spPr>
            <a:xfrm rot="246302">
              <a:off x="8884901" y="4050520"/>
              <a:ext cx="2818471" cy="3605786"/>
            </a:xfrm>
            <a:prstGeom prst="arc">
              <a:avLst>
                <a:gd name="adj1" fmla="val 16200000"/>
                <a:gd name="adj2" fmla="val 561808"/>
              </a:avLst>
            </a:prstGeom>
            <a:ln w="57150">
              <a:solidFill>
                <a:srgbClr val="FE7979">
                  <a:alpha val="69804"/>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8" name="TextBox 27">
            <a:extLst>
              <a:ext uri="{FF2B5EF4-FFF2-40B4-BE49-F238E27FC236}">
                <a16:creationId xmlns:a16="http://schemas.microsoft.com/office/drawing/2014/main" id="{E4D9DCC9-908F-4056-8031-B633983E58ED}"/>
              </a:ext>
            </a:extLst>
          </p:cNvPr>
          <p:cNvSpPr txBox="1"/>
          <p:nvPr/>
        </p:nvSpPr>
        <p:spPr>
          <a:xfrm>
            <a:off x="272881" y="4267552"/>
            <a:ext cx="7261072" cy="2092881"/>
          </a:xfrm>
          <a:prstGeom prst="rect">
            <a:avLst/>
          </a:prstGeom>
          <a:solidFill>
            <a:schemeClr val="bg1"/>
          </a:solidFill>
          <a:ln w="19050">
            <a:solidFill>
              <a:srgbClr val="0070C0"/>
            </a:solidFill>
          </a:ln>
        </p:spPr>
        <p:txBody>
          <a:bodyPr wrap="square">
            <a:spAutoFit/>
          </a:bodyPr>
          <a:lstStyle/>
          <a:p>
            <a:pPr algn="ctr"/>
            <a:r>
              <a:rPr lang="en-US" b="1" dirty="0">
                <a:solidFill>
                  <a:srgbClr val="0070C0"/>
                </a:solidFill>
                <a:latin typeface="Trebuchet MS" panose="020B0603020202020204" pitchFamily="34" charset="0"/>
              </a:rPr>
              <a:t>Timely example: China’s Sky River Project</a:t>
            </a:r>
          </a:p>
          <a:p>
            <a:endParaRPr lang="en-US" sz="400" b="1" dirty="0">
              <a:solidFill>
                <a:srgbClr val="0070C0"/>
              </a:solidFill>
              <a:latin typeface="Trebuchet MS" panose="020B0603020202020204" pitchFamily="34" charset="0"/>
            </a:endParaRPr>
          </a:p>
          <a:p>
            <a:endParaRPr lang="en-US" sz="400" b="1" dirty="0">
              <a:solidFill>
                <a:srgbClr val="0070C0"/>
              </a:solidFill>
              <a:latin typeface="Trebuchet MS" panose="020B0603020202020204" pitchFamily="34" charset="0"/>
            </a:endParaRPr>
          </a:p>
          <a:p>
            <a:pPr marL="285750" indent="-285750">
              <a:buFont typeface="Arial" panose="020B0604020202020204" pitchFamily="34" charset="0"/>
              <a:buChar char="•"/>
            </a:pPr>
            <a:r>
              <a:rPr lang="en-US" b="1" dirty="0">
                <a:solidFill>
                  <a:schemeClr val="accent6"/>
                </a:solidFill>
                <a:latin typeface="Trebuchet MS" panose="020B0603020202020204" pitchFamily="34" charset="0"/>
              </a:rPr>
              <a:t>Unilaterally</a:t>
            </a:r>
            <a:r>
              <a:rPr lang="en-US" dirty="0">
                <a:solidFill>
                  <a:schemeClr val="accent6"/>
                </a:solidFill>
                <a:latin typeface="Trebuchet MS" panose="020B0603020202020204" pitchFamily="34" charset="0"/>
              </a:rPr>
              <a:t> launched form of climate intervention to </a:t>
            </a:r>
            <a:r>
              <a:rPr lang="en-US" b="1" dirty="0">
                <a:solidFill>
                  <a:schemeClr val="accent6"/>
                </a:solidFill>
                <a:latin typeface="Trebuchet MS" panose="020B0603020202020204" pitchFamily="34" charset="0"/>
              </a:rPr>
              <a:t>control rainfall</a:t>
            </a:r>
            <a:r>
              <a:rPr lang="en-US" dirty="0">
                <a:solidFill>
                  <a:schemeClr val="accent6"/>
                </a:solidFill>
                <a:latin typeface="Trebuchet MS" panose="020B0603020202020204" pitchFamily="34" charset="0"/>
              </a:rPr>
              <a:t> over the </a:t>
            </a:r>
            <a:r>
              <a:rPr lang="en-US" b="1" dirty="0">
                <a:solidFill>
                  <a:schemeClr val="accent6"/>
                </a:solidFill>
                <a:latin typeface="Trebuchet MS" panose="020B0603020202020204" pitchFamily="34" charset="0"/>
              </a:rPr>
              <a:t>Tibetan Plateau.</a:t>
            </a:r>
          </a:p>
          <a:p>
            <a:pPr marL="285750" indent="-285750">
              <a:buFont typeface="Arial" panose="020B0604020202020204" pitchFamily="34" charset="0"/>
              <a:buChar char="•"/>
            </a:pPr>
            <a:endParaRPr lang="en-US" b="1"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b="1" dirty="0">
              <a:solidFill>
                <a:schemeClr val="accent6"/>
              </a:solidFill>
              <a:latin typeface="Trebuchet MS" panose="020B0603020202020204" pitchFamily="34" charset="0"/>
            </a:endParaRPr>
          </a:p>
          <a:p>
            <a:endParaRPr lang="en-US" sz="800" b="1" dirty="0">
              <a:solidFill>
                <a:schemeClr val="accent6"/>
              </a:solidFill>
              <a:latin typeface="Trebuchet MS" panose="020B0603020202020204" pitchFamily="34" charset="0"/>
            </a:endParaRPr>
          </a:p>
          <a:p>
            <a:endParaRPr lang="en-US" sz="800" b="1" dirty="0">
              <a:solidFill>
                <a:schemeClr val="accent6"/>
              </a:solidFill>
              <a:latin typeface="Trebuchet MS" panose="020B0603020202020204" pitchFamily="34" charset="0"/>
            </a:endParaRPr>
          </a:p>
          <a:p>
            <a:endParaRPr lang="en-US" sz="800" b="1"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p:txBody>
      </p:sp>
      <p:sp>
        <p:nvSpPr>
          <p:cNvPr id="29" name="Rectangle 28">
            <a:extLst>
              <a:ext uri="{FF2B5EF4-FFF2-40B4-BE49-F238E27FC236}">
                <a16:creationId xmlns:a16="http://schemas.microsoft.com/office/drawing/2014/main" id="{A32FE796-BFF3-44FF-B45C-590B76BD4C96}"/>
              </a:ext>
            </a:extLst>
          </p:cNvPr>
          <p:cNvSpPr/>
          <p:nvPr/>
        </p:nvSpPr>
        <p:spPr>
          <a:xfrm>
            <a:off x="7909030" y="6296243"/>
            <a:ext cx="3729703" cy="276999"/>
          </a:xfrm>
          <a:prstGeom prst="rect">
            <a:avLst/>
          </a:prstGeom>
          <a:solidFill>
            <a:srgbClr val="FFC000"/>
          </a:solidFill>
        </p:spPr>
        <p:txBody>
          <a:bodyPr wrap="square">
            <a:spAutoFit/>
          </a:bodyPr>
          <a:lstStyle/>
          <a:p>
            <a:pPr algn="ctr"/>
            <a:r>
              <a:rPr lang="en-US" sz="1200" i="1" dirty="0">
                <a:latin typeface="Trebuchet MS" panose="020B0603020202020204" pitchFamily="34" charset="0"/>
              </a:rPr>
              <a:t>‘Sky River’ cloud seeding impacts</a:t>
            </a:r>
          </a:p>
        </p:txBody>
      </p:sp>
      <p:sp>
        <p:nvSpPr>
          <p:cNvPr id="2" name="TextBox 1">
            <a:extLst>
              <a:ext uri="{FF2B5EF4-FFF2-40B4-BE49-F238E27FC236}">
                <a16:creationId xmlns:a16="http://schemas.microsoft.com/office/drawing/2014/main" id="{152AC27B-141A-47DA-8F62-2C1494201868}"/>
              </a:ext>
            </a:extLst>
          </p:cNvPr>
          <p:cNvSpPr txBox="1"/>
          <p:nvPr/>
        </p:nvSpPr>
        <p:spPr>
          <a:xfrm>
            <a:off x="26718" y="6511379"/>
            <a:ext cx="7953554" cy="481504"/>
          </a:xfrm>
          <a:prstGeom prst="rect">
            <a:avLst/>
          </a:prstGeom>
        </p:spPr>
        <p:txBody>
          <a:bodyPr vert="horz" wrap="square" lIns="91440" tIns="45720" rIns="91440" bIns="45720" rtlCol="0">
            <a:noAutofit/>
          </a:bodyPr>
          <a:lstStyle/>
          <a:p>
            <a:pPr algn="l"/>
            <a:r>
              <a:rPr lang="en-US" sz="1400" dirty="0">
                <a:solidFill>
                  <a:schemeClr val="accent6"/>
                </a:solidFill>
                <a:latin typeface="Trebuchet MS" panose="020B0603020202020204" pitchFamily="34" charset="0"/>
              </a:rPr>
              <a:t>* Deliberate manipulation of the Earth system to try to counteract effects of climate change.</a:t>
            </a:r>
          </a:p>
        </p:txBody>
      </p:sp>
      <p:sp>
        <p:nvSpPr>
          <p:cNvPr id="6" name="Slide Number Placeholder 5">
            <a:extLst>
              <a:ext uri="{FF2B5EF4-FFF2-40B4-BE49-F238E27FC236}">
                <a16:creationId xmlns:a16="http://schemas.microsoft.com/office/drawing/2014/main" id="{583C1258-C0BA-4346-9E6D-227B6B5446DD}"/>
              </a:ext>
            </a:extLst>
          </p:cNvPr>
          <p:cNvSpPr>
            <a:spLocks noGrp="1"/>
          </p:cNvSpPr>
          <p:nvPr>
            <p:ph type="sldNum" sz="quarter" idx="4"/>
          </p:nvPr>
        </p:nvSpPr>
        <p:spPr/>
        <p:txBody>
          <a:bodyPr/>
          <a:lstStyle/>
          <a:p>
            <a:fld id="{4FAB73BC-B049-4115-A692-8D63A059BFB8}" type="slidenum">
              <a:rPr lang="en-US" smtClean="0"/>
              <a:pPr/>
              <a:t>4</a:t>
            </a:fld>
            <a:endParaRPr lang="en-US" dirty="0"/>
          </a:p>
        </p:txBody>
      </p:sp>
      <p:sp>
        <p:nvSpPr>
          <p:cNvPr id="18" name="Slide Number Placeholder 8">
            <a:extLst>
              <a:ext uri="{FF2B5EF4-FFF2-40B4-BE49-F238E27FC236}">
                <a16:creationId xmlns:a16="http://schemas.microsoft.com/office/drawing/2014/main" id="{8EBF778C-6CD6-41E7-8322-1336F42335AA}"/>
              </a:ext>
            </a:extLst>
          </p:cNvPr>
          <p:cNvSpPr txBox="1">
            <a:spLocks/>
          </p:cNvSpPr>
          <p:nvPr/>
        </p:nvSpPr>
        <p:spPr>
          <a:xfrm>
            <a:off x="11940183" y="6618335"/>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4</a:t>
            </a:fld>
            <a:endParaRPr lang="en-US" sz="1000" dirty="0">
              <a:latin typeface="+mj-lt"/>
            </a:endParaRPr>
          </a:p>
        </p:txBody>
      </p:sp>
      <p:pic>
        <p:nvPicPr>
          <p:cNvPr id="5" name="Picture 4">
            <a:extLst>
              <a:ext uri="{FF2B5EF4-FFF2-40B4-BE49-F238E27FC236}">
                <a16:creationId xmlns:a16="http://schemas.microsoft.com/office/drawing/2014/main" id="{96A86F8F-DC4F-4D2A-A9CF-43CA9E9656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5181" y="2836122"/>
            <a:ext cx="1490185" cy="1664040"/>
          </a:xfrm>
          <a:prstGeom prst="rect">
            <a:avLst/>
          </a:prstGeom>
          <a:ln>
            <a:noFill/>
          </a:ln>
          <a:effectLst>
            <a:outerShdw blurRad="292100" dist="139700" dir="2700000" algn="tl" rotWithShape="0">
              <a:srgbClr val="333333">
                <a:alpha val="65000"/>
              </a:srgbClr>
            </a:outerShdw>
          </a:effectLst>
        </p:spPr>
      </p:pic>
      <p:sp>
        <p:nvSpPr>
          <p:cNvPr id="26" name="TextBox 25">
            <a:extLst>
              <a:ext uri="{FF2B5EF4-FFF2-40B4-BE49-F238E27FC236}">
                <a16:creationId xmlns:a16="http://schemas.microsoft.com/office/drawing/2014/main" id="{C6B22AC7-0E64-4630-B563-A603F5169FA7}"/>
              </a:ext>
            </a:extLst>
          </p:cNvPr>
          <p:cNvSpPr txBox="1"/>
          <p:nvPr/>
        </p:nvSpPr>
        <p:spPr>
          <a:xfrm>
            <a:off x="272879" y="5366381"/>
            <a:ext cx="7261071" cy="923330"/>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accent6"/>
                </a:solidFill>
                <a:latin typeface="Trebuchet MS" panose="020B0603020202020204" pitchFamily="34" charset="0"/>
              </a:rPr>
              <a:t>Currently, </a:t>
            </a:r>
            <a:r>
              <a:rPr lang="en-US" b="1" dirty="0">
                <a:solidFill>
                  <a:schemeClr val="accent6"/>
                </a:solidFill>
                <a:latin typeface="Trebuchet MS" panose="020B0603020202020204" pitchFamily="34" charset="0"/>
              </a:rPr>
              <a:t>confident scientific-attribution </a:t>
            </a:r>
            <a:r>
              <a:rPr lang="en-US" dirty="0">
                <a:solidFill>
                  <a:schemeClr val="accent6"/>
                </a:solidFill>
                <a:latin typeface="Trebuchet MS" panose="020B0603020202020204" pitchFamily="34" charset="0"/>
              </a:rPr>
              <a:t>of a source (e.g., Sky River) to a physical impact (e.g., regional drought over Southeast Asia) is at </a:t>
            </a:r>
            <a:r>
              <a:rPr lang="en-US" b="1" dirty="0">
                <a:solidFill>
                  <a:schemeClr val="accent6"/>
                </a:solidFill>
                <a:latin typeface="Trebuchet MS" panose="020B0603020202020204" pitchFamily="34" charset="0"/>
              </a:rPr>
              <a:t>best onerous </a:t>
            </a:r>
            <a:r>
              <a:rPr lang="en-US" dirty="0">
                <a:solidFill>
                  <a:schemeClr val="accent6"/>
                </a:solidFill>
                <a:latin typeface="Trebuchet MS" panose="020B0603020202020204" pitchFamily="34" charset="0"/>
              </a:rPr>
              <a:t>and at </a:t>
            </a:r>
            <a:r>
              <a:rPr lang="en-US" b="1" dirty="0">
                <a:solidFill>
                  <a:schemeClr val="accent6"/>
                </a:solidFill>
                <a:latin typeface="Trebuchet MS" panose="020B0603020202020204" pitchFamily="34" charset="0"/>
              </a:rPr>
              <a:t>worst impossible!</a:t>
            </a:r>
          </a:p>
        </p:txBody>
      </p:sp>
    </p:spTree>
    <p:extLst>
      <p:ext uri="{BB962C8B-B14F-4D97-AF65-F5344CB8AC3E}">
        <p14:creationId xmlns:p14="http://schemas.microsoft.com/office/powerpoint/2010/main" val="201869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6F33D1-66B6-4E7E-A44A-7ED8D0A2BAF6}"/>
              </a:ext>
            </a:extLst>
          </p:cNvPr>
          <p:cNvSpPr/>
          <p:nvPr/>
        </p:nvSpPr>
        <p:spPr>
          <a:xfrm>
            <a:off x="139946" y="4010025"/>
            <a:ext cx="5883255" cy="1048763"/>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7F033E5-F2F2-4EDE-AD16-749334ED14FA}"/>
              </a:ext>
            </a:extLst>
          </p:cNvPr>
          <p:cNvSpPr/>
          <p:nvPr/>
        </p:nvSpPr>
        <p:spPr>
          <a:xfrm>
            <a:off x="6101129" y="270340"/>
            <a:ext cx="6470924" cy="6224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207AED-784B-674E-966F-4C86D413A87B}"/>
              </a:ext>
            </a:extLst>
          </p:cNvPr>
          <p:cNvSpPr txBox="1"/>
          <p:nvPr/>
        </p:nvSpPr>
        <p:spPr>
          <a:xfrm>
            <a:off x="5644393" y="3940893"/>
            <a:ext cx="6459050" cy="2170534"/>
          </a:xfrm>
          <a:prstGeom prst="rect">
            <a:avLst/>
          </a:prstGeom>
        </p:spPr>
        <p:txBody>
          <a:bodyPr vert="horz" wrap="square" lIns="91440" tIns="45720" rIns="91440" bIns="45720" rtlCol="0">
            <a:noAutofit/>
          </a:bodyPr>
          <a:lstStyle/>
          <a:p>
            <a:pPr algn="l"/>
            <a:endParaRPr lang="en-US" dirty="0"/>
          </a:p>
        </p:txBody>
      </p:sp>
      <p:sp>
        <p:nvSpPr>
          <p:cNvPr id="13" name="TextBox 12">
            <a:extLst>
              <a:ext uri="{FF2B5EF4-FFF2-40B4-BE49-F238E27FC236}">
                <a16:creationId xmlns:a16="http://schemas.microsoft.com/office/drawing/2014/main" id="{7345C7DB-8724-2248-B7F6-D6A36A88EDA5}"/>
              </a:ext>
            </a:extLst>
          </p:cNvPr>
          <p:cNvSpPr txBox="1"/>
          <p:nvPr/>
        </p:nvSpPr>
        <p:spPr>
          <a:xfrm>
            <a:off x="5769935" y="5543107"/>
            <a:ext cx="0" cy="0"/>
          </a:xfrm>
          <a:prstGeom prst="rect">
            <a:avLst/>
          </a:prstGeom>
        </p:spPr>
        <p:txBody>
          <a:bodyPr vert="horz" wrap="none" lIns="91440" tIns="45720" rIns="91440" bIns="45720" rtlCol="0">
            <a:noAutofit/>
          </a:bodyPr>
          <a:lstStyle/>
          <a:p>
            <a:pPr algn="l"/>
            <a:endParaRPr lang="en-US" dirty="0"/>
          </a:p>
        </p:txBody>
      </p:sp>
      <p:pic>
        <p:nvPicPr>
          <p:cNvPr id="25" name="Picture 24">
            <a:extLst>
              <a:ext uri="{FF2B5EF4-FFF2-40B4-BE49-F238E27FC236}">
                <a16:creationId xmlns:a16="http://schemas.microsoft.com/office/drawing/2014/main" id="{9E2A279C-CADB-C475-53F9-ABCDF557D4CF}"/>
              </a:ext>
            </a:extLst>
          </p:cNvPr>
          <p:cNvPicPr>
            <a:picLocks noChangeAspect="1"/>
          </p:cNvPicPr>
          <p:nvPr/>
        </p:nvPicPr>
        <p:blipFill rotWithShape="1">
          <a:blip r:embed="rId3"/>
          <a:srcRect t="2822" b="64572"/>
          <a:stretch/>
        </p:blipFill>
        <p:spPr>
          <a:xfrm>
            <a:off x="6278783" y="4801414"/>
            <a:ext cx="5695134" cy="1620453"/>
          </a:xfrm>
          <a:prstGeom prst="rect">
            <a:avLst/>
          </a:prstGeom>
        </p:spPr>
      </p:pic>
      <p:sp>
        <p:nvSpPr>
          <p:cNvPr id="26" name="TextBox 25">
            <a:extLst>
              <a:ext uri="{FF2B5EF4-FFF2-40B4-BE49-F238E27FC236}">
                <a16:creationId xmlns:a16="http://schemas.microsoft.com/office/drawing/2014/main" id="{9CB935D0-6044-CDB5-16D8-15C29673A753}"/>
              </a:ext>
            </a:extLst>
          </p:cNvPr>
          <p:cNvSpPr txBox="1"/>
          <p:nvPr/>
        </p:nvSpPr>
        <p:spPr>
          <a:xfrm>
            <a:off x="6096000" y="4308406"/>
            <a:ext cx="6003258" cy="502893"/>
          </a:xfrm>
          <a:prstGeom prst="rect">
            <a:avLst/>
          </a:prstGeom>
          <a:solidFill>
            <a:schemeClr val="bg1"/>
          </a:solidFill>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rPr>
              <a:t>PFI: identifying how ESNs make use of historical temperatures by investigating influence of lagged temperature on forecast temperatures </a:t>
            </a:r>
          </a:p>
        </p:txBody>
      </p:sp>
      <p:pic>
        <p:nvPicPr>
          <p:cNvPr id="27" name="Picture 26">
            <a:extLst>
              <a:ext uri="{FF2B5EF4-FFF2-40B4-BE49-F238E27FC236}">
                <a16:creationId xmlns:a16="http://schemas.microsoft.com/office/drawing/2014/main" id="{31285759-2BDF-0BD2-FDD6-B06D117417F7}"/>
              </a:ext>
            </a:extLst>
          </p:cNvPr>
          <p:cNvPicPr>
            <a:picLocks noChangeAspect="1"/>
          </p:cNvPicPr>
          <p:nvPr/>
        </p:nvPicPr>
        <p:blipFill rotWithShape="1">
          <a:blip r:embed="rId4">
            <a:extLst>
              <a:ext uri="{28A0092B-C50C-407E-A947-70E740481C1C}">
                <a14:useLocalDpi xmlns:a14="http://schemas.microsoft.com/office/drawing/2010/main" val="0"/>
              </a:ext>
            </a:extLst>
          </a:blip>
          <a:srcRect l="2815" t="55493" r="43002" b="4092"/>
          <a:stretch/>
        </p:blipFill>
        <p:spPr>
          <a:xfrm>
            <a:off x="6346727" y="1666165"/>
            <a:ext cx="5306978" cy="2655585"/>
          </a:xfrm>
          <a:prstGeom prst="rect">
            <a:avLst/>
          </a:prstGeom>
        </p:spPr>
      </p:pic>
      <p:sp>
        <p:nvSpPr>
          <p:cNvPr id="28" name="TextBox 27">
            <a:extLst>
              <a:ext uri="{FF2B5EF4-FFF2-40B4-BE49-F238E27FC236}">
                <a16:creationId xmlns:a16="http://schemas.microsoft.com/office/drawing/2014/main" id="{4A3CD566-9FAA-28A7-0003-6A63A68B8F57}"/>
              </a:ext>
            </a:extLst>
          </p:cNvPr>
          <p:cNvSpPr txBox="1"/>
          <p:nvPr/>
        </p:nvSpPr>
        <p:spPr>
          <a:xfrm>
            <a:off x="6297834" y="1167523"/>
            <a:ext cx="5374922" cy="498641"/>
          </a:xfrm>
          <a:prstGeom prst="rect">
            <a:avLst/>
          </a:prstGeom>
          <a:solidFill>
            <a:schemeClr val="bg1"/>
          </a:solidFill>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rPr>
              <a:t>Quadratic ESN Residuals: need for increased spatial fidelity to correctly account for high latitude temperatures</a:t>
            </a:r>
          </a:p>
        </p:txBody>
      </p:sp>
      <p:sp>
        <p:nvSpPr>
          <p:cNvPr id="29" name="Content Placeholder 2">
            <a:extLst>
              <a:ext uri="{FF2B5EF4-FFF2-40B4-BE49-F238E27FC236}">
                <a16:creationId xmlns:a16="http://schemas.microsoft.com/office/drawing/2014/main" id="{6C60F9E3-1225-F66F-8BD0-8E07580D137C}"/>
              </a:ext>
            </a:extLst>
          </p:cNvPr>
          <p:cNvSpPr txBox="1">
            <a:spLocks/>
          </p:cNvSpPr>
          <p:nvPr/>
        </p:nvSpPr>
        <p:spPr>
          <a:xfrm>
            <a:off x="328929" y="6567811"/>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K. Goode, B. Hillman, G. Huerta, J. Li, L. Shand  </a:t>
            </a:r>
          </a:p>
          <a:p>
            <a:pPr lvl="1" indent="0">
              <a:buFont typeface="Wingdings" pitchFamily="2" charset="2"/>
              <a:buNone/>
            </a:pPr>
            <a:endParaRPr lang="en-US" sz="1800" dirty="0">
              <a:latin typeface="Trebuchet MS" panose="020B0603020202020204" pitchFamily="34" charset="0"/>
              <a:ea typeface="Open Sans" panose="020B0606030504020204" pitchFamily="34" charset="0"/>
              <a:cs typeface="Open Sans" panose="020B0606030504020204" pitchFamily="34" charset="0"/>
            </a:endParaRP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15" name="Title 1">
            <a:extLst>
              <a:ext uri="{FF2B5EF4-FFF2-40B4-BE49-F238E27FC236}">
                <a16:creationId xmlns:a16="http://schemas.microsoft.com/office/drawing/2014/main" id="{B10DBC86-8583-4D12-A527-34B7081303F2}"/>
              </a:ext>
            </a:extLst>
          </p:cNvPr>
          <p:cNvSpPr>
            <a:spLocks noGrp="1"/>
          </p:cNvSpPr>
          <p:nvPr>
            <p:ph type="title"/>
          </p:nvPr>
        </p:nvSpPr>
        <p:spPr>
          <a:xfrm>
            <a:off x="329184" y="246888"/>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Hybrid Statistical and Deep Learning (DL) Methods</a:t>
            </a:r>
          </a:p>
        </p:txBody>
      </p:sp>
      <p:sp>
        <p:nvSpPr>
          <p:cNvPr id="2" name="TextBox 1">
            <a:extLst>
              <a:ext uri="{FF2B5EF4-FFF2-40B4-BE49-F238E27FC236}">
                <a16:creationId xmlns:a16="http://schemas.microsoft.com/office/drawing/2014/main" id="{874D348D-5763-41A4-8195-A8ADF87EB2C8}"/>
              </a:ext>
            </a:extLst>
          </p:cNvPr>
          <p:cNvSpPr txBox="1"/>
          <p:nvPr/>
        </p:nvSpPr>
        <p:spPr>
          <a:xfrm>
            <a:off x="295066" y="1467964"/>
            <a:ext cx="5695134" cy="4761386"/>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A623F60C-C289-40A5-9D44-9CA6D160B836}"/>
              </a:ext>
            </a:extLst>
          </p:cNvPr>
          <p:cNvSpPr txBox="1"/>
          <p:nvPr/>
        </p:nvSpPr>
        <p:spPr>
          <a:xfrm>
            <a:off x="110166" y="2642110"/>
            <a:ext cx="6164432" cy="4215890"/>
          </a:xfrm>
          <a:prstGeom prst="rect">
            <a:avLst/>
          </a:prstGeom>
        </p:spPr>
        <p:txBody>
          <a:bodyPr vert="horz" wrap="square" lIns="91440" tIns="45720" rIns="91440" bIns="45720" rtlCol="0">
            <a:noAutofit/>
          </a:bodyPr>
          <a:lstStyle/>
          <a:p>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Echo-State Networks (ESNs)</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Use reservoir computing to efficiently estimate recurrent neural networks (RNNs), which can capture short-term/long-term </a:t>
            </a:r>
            <a:r>
              <a:rPr lang="en-US"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spatio</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 dependence</a:t>
            </a:r>
          </a:p>
          <a:p>
            <a:pPr marL="285750" indent="-285750">
              <a:buFont typeface="Arial" panose="020B0604020202020204" pitchFamily="34" charset="0"/>
              <a:buChar char="•"/>
            </a:pPr>
            <a:endParaRPr lang="en-US" sz="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endPar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p:txBody>
      </p:sp>
      <p:sp>
        <p:nvSpPr>
          <p:cNvPr id="4" name="TextBox 3">
            <a:extLst>
              <a:ext uri="{FF2B5EF4-FFF2-40B4-BE49-F238E27FC236}">
                <a16:creationId xmlns:a16="http://schemas.microsoft.com/office/drawing/2014/main" id="{02824D24-4845-4825-A1AD-6F3D649D89A6}"/>
              </a:ext>
            </a:extLst>
          </p:cNvPr>
          <p:cNvSpPr txBox="1"/>
          <p:nvPr/>
        </p:nvSpPr>
        <p:spPr>
          <a:xfrm>
            <a:off x="139946" y="1249519"/>
            <a:ext cx="5751616" cy="983944"/>
          </a:xfrm>
          <a:prstGeom prst="rect">
            <a:avLst/>
          </a:prstGeom>
        </p:spPr>
        <p:txBody>
          <a:bodyPr vert="horz" wrap="square" lIns="91440" tIns="45720" rIns="91440" bIns="45720" rtlCol="0">
            <a:noAutofit/>
          </a:bodyPr>
          <a:lstStyle/>
          <a:p>
            <a:pPr algn="l"/>
            <a:r>
              <a:rPr lang="en-US" b="1" dirty="0">
                <a:solidFill>
                  <a:schemeClr val="accent6"/>
                </a:solidFill>
                <a:latin typeface="Trebuchet MS" panose="020B0603020202020204" pitchFamily="34" charset="0"/>
              </a:rPr>
              <a:t>Goals: </a:t>
            </a:r>
          </a:p>
          <a:p>
            <a:pPr marL="285750" indent="-285750" algn="l">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Understand trends in observation data using interpretable/explainable methods</a:t>
            </a:r>
          </a:p>
          <a:p>
            <a:pPr marL="742950" lvl="1" indent="-285750">
              <a:buFont typeface="Arial" panose="020B0604020202020204" pitchFamily="34" charset="0"/>
              <a:buChar char="•"/>
            </a:pPr>
            <a:endParaRPr lang="en-US" sz="2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rPr>
              <a:t>Test if data supports postulated pathways</a:t>
            </a:r>
          </a:p>
        </p:txBody>
      </p:sp>
      <p:sp>
        <p:nvSpPr>
          <p:cNvPr id="7" name="Slide Number Placeholder 6">
            <a:extLst>
              <a:ext uri="{FF2B5EF4-FFF2-40B4-BE49-F238E27FC236}">
                <a16:creationId xmlns:a16="http://schemas.microsoft.com/office/drawing/2014/main" id="{CF988474-0EA2-484D-8BBD-5C74D217BACF}"/>
              </a:ext>
            </a:extLst>
          </p:cNvPr>
          <p:cNvSpPr>
            <a:spLocks noGrp="1"/>
          </p:cNvSpPr>
          <p:nvPr>
            <p:ph type="sldNum" sz="quarter" idx="4"/>
          </p:nvPr>
        </p:nvSpPr>
        <p:spPr/>
        <p:txBody>
          <a:bodyPr/>
          <a:lstStyle/>
          <a:p>
            <a:fld id="{4FAB73BC-B049-4115-A692-8D63A059BFB8}" type="slidenum">
              <a:rPr lang="en-US" smtClean="0"/>
              <a:pPr/>
              <a:t>40</a:t>
            </a:fld>
            <a:endParaRPr lang="en-US" dirty="0"/>
          </a:p>
        </p:txBody>
      </p:sp>
      <p:sp>
        <p:nvSpPr>
          <p:cNvPr id="16" name="Slide Number Placeholder 8">
            <a:extLst>
              <a:ext uri="{FF2B5EF4-FFF2-40B4-BE49-F238E27FC236}">
                <a16:creationId xmlns:a16="http://schemas.microsoft.com/office/drawing/2014/main" id="{6077CCFE-0CA0-4FE5-A5C3-6429C3349A65}"/>
              </a:ext>
            </a:extLst>
          </p:cNvPr>
          <p:cNvSpPr txBox="1">
            <a:spLocks/>
          </p:cNvSpPr>
          <p:nvPr/>
        </p:nvSpPr>
        <p:spPr>
          <a:xfrm>
            <a:off x="11920879" y="6596677"/>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40</a:t>
            </a:fld>
            <a:endParaRPr lang="en-US" sz="1000" dirty="0">
              <a:latin typeface="+mj-lt"/>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5C358A8-11F0-4E93-9DF5-2DA4C4B14C0C}"/>
                  </a:ext>
                </a:extLst>
              </p:cNvPr>
              <p:cNvSpPr txBox="1"/>
              <p:nvPr/>
            </p:nvSpPr>
            <p:spPr>
              <a:xfrm>
                <a:off x="290881" y="4102652"/>
                <a:ext cx="4883054" cy="914400"/>
              </a:xfrm>
              <a:prstGeom prst="rect">
                <a:avLst/>
              </a:prstGeom>
            </p:spPr>
            <p:txBody>
              <a:bodyPr vert="horz" wrap="none" lIns="0" tIns="0" rIns="0" bIns="0" rtlCol="0">
                <a:noAutofit/>
              </a:bodyPr>
              <a:lstStyle/>
              <a:p>
                <a:r>
                  <a:rPr lang="en-US" sz="1400" dirty="0">
                    <a:solidFill>
                      <a:schemeClr val="accent6"/>
                    </a:solidFill>
                    <a:latin typeface="Trebuchet MS" panose="020B0603020202020204" pitchFamily="34" charset="0"/>
                    <a:ea typeface="Cambria Math" panose="02040503050406030204" pitchFamily="18" charset="0"/>
                    <a:cs typeface="Calibri" panose="020F0502020204030204" pitchFamily="34" charset="0"/>
                  </a:rPr>
                  <a:t>Data stage </a:t>
                </a:r>
                <a:r>
                  <a:rPr lang="en-US" sz="1400" dirty="0">
                    <a:solidFill>
                      <a:schemeClr val="accent6"/>
                    </a:solidFill>
                    <a:latin typeface="Trebuchet MS" panose="020B0603020202020204" pitchFamily="34" charset="0"/>
                    <a:ea typeface="Cambria Math" panose="02040503050406030204" pitchFamily="18" charset="0"/>
                  </a:rPr>
                  <a:t>	</a:t>
                </a:r>
                <a14:m>
                  <m:oMath xmlns:m="http://schemas.openxmlformats.org/officeDocument/2006/math">
                    <m:r>
                      <a:rPr lang="en-US" sz="1400" b="0" i="0" smtClean="0">
                        <a:solidFill>
                          <a:schemeClr val="accent6"/>
                        </a:solidFill>
                        <a:latin typeface="Cambria Math" panose="02040503050406030204" pitchFamily="18" charset="0"/>
                        <a:ea typeface="Cambria Math" panose="02040503050406030204" pitchFamily="18" charset="0"/>
                      </a:rPr>
                      <m:t>                </m:t>
                    </m:r>
                    <m:r>
                      <a:rPr lang="en-US" sz="1400" b="0" i="1" smtClean="0">
                        <a:solidFill>
                          <a:schemeClr val="accent6"/>
                        </a:solidFill>
                        <a:latin typeface="Cambria Math" panose="02040503050406030204" pitchFamily="18" charset="0"/>
                        <a:ea typeface="Cambria Math" panose="02040503050406030204" pitchFamily="18" charset="0"/>
                      </a:rPr>
                      <m:t> </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𝑍</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 </m:t>
                    </m:r>
                    <m:r>
                      <a:rPr lang="el-GR" sz="1400" b="0" i="1" smtClean="0">
                        <a:solidFill>
                          <a:schemeClr val="accent6"/>
                        </a:solidFill>
                        <a:latin typeface="Cambria Math" panose="02040503050406030204" pitchFamily="18" charset="0"/>
                        <a:ea typeface="Cambria Math" panose="02040503050406030204" pitchFamily="18" charset="0"/>
                      </a:rPr>
                      <m:t>𝛷</m:t>
                    </m:r>
                    <m:sSub>
                      <m:sSubPr>
                        <m:ctrlPr>
                          <a:rPr lang="el-GR" sz="1400" i="1" smtClean="0">
                            <a:solidFill>
                              <a:schemeClr val="accent6"/>
                            </a:solidFill>
                            <a:latin typeface="Cambria Math" panose="02040503050406030204" pitchFamily="18" charset="0"/>
                            <a:ea typeface="Cambria Math" panose="02040503050406030204" pitchFamily="18" charset="0"/>
                          </a:rPr>
                        </m:ctrlPr>
                      </m:sSubPr>
                      <m:e>
                        <m:r>
                          <a:rPr lang="el-GR" sz="1400" b="0" i="1" smtClean="0">
                            <a:solidFill>
                              <a:schemeClr val="accent6"/>
                            </a:solidFill>
                            <a:latin typeface="Cambria Math" panose="02040503050406030204" pitchFamily="18" charset="0"/>
                            <a:ea typeface="Cambria Math" panose="02040503050406030204" pitchFamily="18" charset="0"/>
                          </a:rPr>
                          <m:t>𝛼</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sSub>
                      <m:sSubPr>
                        <m:ctrlPr>
                          <a:rPr lang="en-US" sz="1400" b="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𝛿</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r>
                      <a:rPr lang="en-US" sz="1400" b="0" i="1" smtClean="0">
                        <a:solidFill>
                          <a:schemeClr val="accent6"/>
                        </a:solidFill>
                        <a:latin typeface="Cambria Math" panose="02040503050406030204" pitchFamily="18" charset="0"/>
                        <a:ea typeface="Cambria Math" panose="02040503050406030204" pitchFamily="18" charset="0"/>
                      </a:rPr>
                      <m:t>𝑠</m:t>
                    </m:r>
                    <m:r>
                      <a:rPr lang="en-US" sz="1400" b="0" i="1" smtClean="0">
                        <a:solidFill>
                          <a:schemeClr val="accent6"/>
                        </a:solidFill>
                        <a:latin typeface="Cambria Math" panose="02040503050406030204" pitchFamily="18" charset="0"/>
                        <a:ea typeface="Cambria Math" panose="02040503050406030204" pitchFamily="18" charset="0"/>
                      </a:rPr>
                      <m:t>)</m:t>
                    </m:r>
                  </m:oMath>
                </a14:m>
                <a:r>
                  <a:rPr lang="en-US" sz="1400" dirty="0">
                    <a:solidFill>
                      <a:schemeClr val="accent6"/>
                    </a:solidFill>
                    <a:latin typeface="Trebuchet MS" panose="020B0603020202020204" pitchFamily="34" charset="0"/>
                    <a:ea typeface="Cambria Math" panose="02040503050406030204" pitchFamily="18" charset="0"/>
                  </a:rPr>
                  <a:t>, </a:t>
                </a:r>
                <a14:m>
                  <m:oMath xmlns:m="http://schemas.openxmlformats.org/officeDocument/2006/math">
                    <m:sSub>
                      <m:sSubPr>
                        <m:ctrlPr>
                          <a:rPr lang="en-US" sz="1400" i="1">
                            <a:solidFill>
                              <a:schemeClr val="accent6"/>
                            </a:solidFill>
                            <a:latin typeface="Cambria Math" panose="02040503050406030204" pitchFamily="18" charset="0"/>
                            <a:ea typeface="Cambria Math" panose="02040503050406030204" pitchFamily="18" charset="0"/>
                          </a:rPr>
                        </m:ctrlPr>
                      </m:sSubPr>
                      <m:e>
                        <m:r>
                          <a:rPr lang="en-US" sz="1400" i="1">
                            <a:solidFill>
                              <a:schemeClr val="accent6"/>
                            </a:solidFill>
                            <a:latin typeface="Cambria Math" panose="02040503050406030204" pitchFamily="18" charset="0"/>
                            <a:ea typeface="Cambria Math" panose="02040503050406030204" pitchFamily="18" charset="0"/>
                          </a:rPr>
                          <m:t>𝛿</m:t>
                        </m:r>
                      </m:e>
                      <m:sub>
                        <m:r>
                          <a:rPr lang="en-US" sz="1400" i="1">
                            <a:solidFill>
                              <a:schemeClr val="accent6"/>
                            </a:solidFill>
                            <a:latin typeface="Cambria Math" panose="02040503050406030204" pitchFamily="18" charset="0"/>
                            <a:ea typeface="Cambria Math" panose="02040503050406030204" pitchFamily="18" charset="0"/>
                          </a:rPr>
                          <m:t>𝑡</m:t>
                        </m:r>
                      </m:sub>
                    </m:sSub>
                    <m:d>
                      <m:dPr>
                        <m:ctrlPr>
                          <a:rPr lang="en-US" sz="1400" i="1">
                            <a:solidFill>
                              <a:schemeClr val="accent6"/>
                            </a:solidFill>
                            <a:latin typeface="Cambria Math" panose="02040503050406030204" pitchFamily="18" charset="0"/>
                            <a:ea typeface="Cambria Math" panose="02040503050406030204" pitchFamily="18" charset="0"/>
                          </a:rPr>
                        </m:ctrlPr>
                      </m:dPr>
                      <m:e>
                        <m:r>
                          <a:rPr lang="en-US" sz="1400" i="1">
                            <a:solidFill>
                              <a:schemeClr val="accent6"/>
                            </a:solidFill>
                            <a:latin typeface="Cambria Math" panose="02040503050406030204" pitchFamily="18" charset="0"/>
                            <a:ea typeface="Cambria Math" panose="02040503050406030204" pitchFamily="18" charset="0"/>
                          </a:rPr>
                          <m:t>𝑠</m:t>
                        </m:r>
                      </m:e>
                    </m:d>
                    <m:r>
                      <a:rPr lang="en-US" sz="1400" b="0" i="1" smtClean="0">
                        <a:solidFill>
                          <a:schemeClr val="accent6"/>
                        </a:solidFill>
                        <a:latin typeface="Cambria Math" panose="02040503050406030204" pitchFamily="18" charset="0"/>
                        <a:ea typeface="Cambria Math" panose="02040503050406030204" pitchFamily="18" charset="0"/>
                      </a:rPr>
                      <m:t>= </m:t>
                    </m:r>
                  </m:oMath>
                </a14:m>
                <a:r>
                  <a:rPr lang="en-US" sz="1400" dirty="0" err="1">
                    <a:solidFill>
                      <a:schemeClr val="accent6"/>
                    </a:solidFill>
                    <a:latin typeface="Trebuchet MS" panose="020B0603020202020204" pitchFamily="34" charset="0"/>
                    <a:ea typeface="Cambria Math" panose="02040503050406030204" pitchFamily="18" charset="0"/>
                  </a:rPr>
                  <a:t>spatio</a:t>
                </a:r>
                <a:r>
                  <a:rPr lang="en-US" sz="1400" dirty="0">
                    <a:solidFill>
                      <a:schemeClr val="accent6"/>
                    </a:solidFill>
                    <a:latin typeface="Trebuchet MS" panose="020B0603020202020204" pitchFamily="34" charset="0"/>
                    <a:ea typeface="Cambria Math" panose="02040503050406030204" pitchFamily="18" charset="0"/>
                  </a:rPr>
                  <a:t>-temporal residual</a:t>
                </a:r>
              </a:p>
              <a:p>
                <a:endParaRPr lang="en-US" sz="200" dirty="0">
                  <a:solidFill>
                    <a:schemeClr val="accent6"/>
                  </a:solidFill>
                  <a:latin typeface="Trebuchet MS" panose="020B0603020202020204" pitchFamily="34" charset="0"/>
                  <a:ea typeface="Cambria Math" panose="02040503050406030204" pitchFamily="18" charset="0"/>
                </a:endParaRPr>
              </a:p>
              <a:p>
                <a:endParaRPr lang="en-US" sz="200" dirty="0">
                  <a:solidFill>
                    <a:schemeClr val="accent6"/>
                  </a:solidFill>
                  <a:latin typeface="Trebuchet MS" panose="020B0603020202020204" pitchFamily="34" charset="0"/>
                  <a:ea typeface="Cambria Math" panose="02040503050406030204" pitchFamily="18" charset="0"/>
                </a:endParaRPr>
              </a:p>
              <a:p>
                <a:r>
                  <a:rPr lang="en-US" sz="1400" dirty="0">
                    <a:solidFill>
                      <a:schemeClr val="accent6"/>
                    </a:solidFill>
                    <a:latin typeface="Trebuchet MS" panose="020B0603020202020204" pitchFamily="34" charset="0"/>
                    <a:ea typeface="Cambria Math" panose="02040503050406030204" pitchFamily="18" charset="0"/>
                  </a:rPr>
                  <a:t>Output stage          </a:t>
                </a:r>
                <a14:m>
                  <m:oMath xmlns:m="http://schemas.openxmlformats.org/officeDocument/2006/math">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𝛼</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𝑉</m:t>
                        </m:r>
                      </m:e>
                      <m:sub>
                        <m:r>
                          <a:rPr lang="en-US" sz="1400" b="0" i="1" smtClean="0">
                            <a:solidFill>
                              <a:schemeClr val="accent6"/>
                            </a:solidFill>
                            <a:latin typeface="Cambria Math" panose="02040503050406030204" pitchFamily="18" charset="0"/>
                            <a:ea typeface="Cambria Math" panose="02040503050406030204" pitchFamily="18" charset="0"/>
                          </a:rPr>
                          <m:t>1</m:t>
                        </m:r>
                      </m:sub>
                    </m:sSub>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h</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𝑉</m:t>
                        </m:r>
                      </m:e>
                      <m:sub>
                        <m:r>
                          <a:rPr lang="en-US" sz="1400" b="0" i="1" smtClean="0">
                            <a:solidFill>
                              <a:schemeClr val="accent6"/>
                            </a:solidFill>
                            <a:latin typeface="Cambria Math" panose="02040503050406030204" pitchFamily="18" charset="0"/>
                            <a:ea typeface="Cambria Math" panose="02040503050406030204" pitchFamily="18" charset="0"/>
                          </a:rPr>
                          <m:t>2</m:t>
                        </m:r>
                      </m:sub>
                    </m:sSub>
                    <m:sSubSup>
                      <m:sSubSupPr>
                        <m:ctrlPr>
                          <a:rPr lang="en-US" sz="1400" i="1" smtClean="0">
                            <a:solidFill>
                              <a:schemeClr val="accent6"/>
                            </a:solidFill>
                            <a:latin typeface="Cambria Math" panose="02040503050406030204" pitchFamily="18" charset="0"/>
                            <a:ea typeface="Cambria Math" panose="02040503050406030204" pitchFamily="18" charset="0"/>
                          </a:rPr>
                        </m:ctrlPr>
                      </m:sSubSupPr>
                      <m:e>
                        <m:r>
                          <a:rPr lang="en-US" sz="1400" b="0" i="1" smtClean="0">
                            <a:solidFill>
                              <a:schemeClr val="accent6"/>
                            </a:solidFill>
                            <a:latin typeface="Cambria Math" panose="02040503050406030204" pitchFamily="18" charset="0"/>
                            <a:ea typeface="Cambria Math" panose="02040503050406030204" pitchFamily="18" charset="0"/>
                          </a:rPr>
                          <m:t>h</m:t>
                        </m:r>
                      </m:e>
                      <m:sub>
                        <m:r>
                          <a:rPr lang="en-US" sz="1400" b="0" i="1" smtClean="0">
                            <a:solidFill>
                              <a:schemeClr val="accent6"/>
                            </a:solidFill>
                            <a:latin typeface="Cambria Math" panose="02040503050406030204" pitchFamily="18" charset="0"/>
                            <a:ea typeface="Cambria Math" panose="02040503050406030204" pitchFamily="18" charset="0"/>
                          </a:rPr>
                          <m:t>𝑡</m:t>
                        </m:r>
                      </m:sub>
                      <m:sup>
                        <m:r>
                          <a:rPr lang="en-US" sz="1400" b="0" i="1" smtClean="0">
                            <a:solidFill>
                              <a:schemeClr val="accent6"/>
                            </a:solidFill>
                            <a:latin typeface="Cambria Math" panose="02040503050406030204" pitchFamily="18" charset="0"/>
                            <a:ea typeface="Cambria Math" panose="02040503050406030204" pitchFamily="18" charset="0"/>
                          </a:rPr>
                          <m:t>2</m:t>
                        </m:r>
                      </m:sup>
                    </m:sSubSup>
                    <m:r>
                      <a:rPr lang="en-US" sz="1400" b="0" i="1" smtClean="0">
                        <a:solidFill>
                          <a:schemeClr val="accent6"/>
                        </a:solidFill>
                        <a:latin typeface="Cambria Math" panose="02040503050406030204" pitchFamily="18" charset="0"/>
                        <a:ea typeface="Cambria Math" panose="02040503050406030204" pitchFamily="18" charset="0"/>
                      </a:rPr>
                      <m:t>+</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𝜂</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 </m:t>
                    </m:r>
                    <m:sSub>
                      <m:sSubPr>
                        <m:ctrlPr>
                          <a:rPr lang="en-US" sz="1400" i="1">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  </m:t>
                        </m:r>
                        <m:r>
                          <a:rPr lang="en-US" sz="1400" b="0" i="1">
                            <a:solidFill>
                              <a:schemeClr val="accent6"/>
                            </a:solidFill>
                            <a:latin typeface="Cambria Math" panose="02040503050406030204" pitchFamily="18" charset="0"/>
                            <a:ea typeface="Cambria Math" panose="02040503050406030204" pitchFamily="18" charset="0"/>
                          </a:rPr>
                          <m:t>𝜂</m:t>
                        </m:r>
                      </m:e>
                      <m:sub>
                        <m:r>
                          <a:rPr lang="en-US" sz="1400" b="0" i="1">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r>
                      <a:rPr lang="en-US" sz="1400" b="0" i="1" smtClean="0">
                        <a:solidFill>
                          <a:schemeClr val="accent6"/>
                        </a:solidFill>
                        <a:latin typeface="Cambria Math" panose="02040503050406030204" pitchFamily="18" charset="0"/>
                        <a:ea typeface="Cambria Math" panose="02040503050406030204" pitchFamily="18" charset="0"/>
                      </a:rPr>
                      <m:t>𝑁</m:t>
                    </m:r>
                    <m:d>
                      <m:dPr>
                        <m:ctrlPr>
                          <a:rPr lang="en-US" sz="1400" i="1" smtClean="0">
                            <a:solidFill>
                              <a:schemeClr val="accent6"/>
                            </a:solidFill>
                            <a:latin typeface="Cambria Math" panose="02040503050406030204" pitchFamily="18" charset="0"/>
                            <a:ea typeface="Cambria Math" panose="02040503050406030204" pitchFamily="18" charset="0"/>
                          </a:rPr>
                        </m:ctrlPr>
                      </m:dPr>
                      <m:e>
                        <m:r>
                          <a:rPr lang="en-US" sz="1400" b="0" i="1" smtClean="0">
                            <a:solidFill>
                              <a:schemeClr val="accent6"/>
                            </a:solidFill>
                            <a:latin typeface="Cambria Math" panose="02040503050406030204" pitchFamily="18" charset="0"/>
                            <a:ea typeface="Cambria Math" panose="02040503050406030204" pitchFamily="18" charset="0"/>
                          </a:rPr>
                          <m:t>0,</m:t>
                        </m:r>
                        <m:sSubSup>
                          <m:sSubSupPr>
                            <m:ctrlPr>
                              <a:rPr lang="en-US" sz="1400" i="1" smtClean="0">
                                <a:solidFill>
                                  <a:schemeClr val="accent6"/>
                                </a:solidFill>
                                <a:latin typeface="Cambria Math" panose="02040503050406030204" pitchFamily="18" charset="0"/>
                                <a:ea typeface="Cambria Math" panose="02040503050406030204" pitchFamily="18" charset="0"/>
                              </a:rPr>
                            </m:ctrlPr>
                          </m:sSubSupPr>
                          <m:e>
                            <m:r>
                              <a:rPr lang="en-US" sz="1400" b="0" i="1" smtClean="0">
                                <a:solidFill>
                                  <a:schemeClr val="accent6"/>
                                </a:solidFill>
                                <a:latin typeface="Cambria Math" panose="02040503050406030204" pitchFamily="18" charset="0"/>
                                <a:ea typeface="Cambria Math" panose="02040503050406030204" pitchFamily="18" charset="0"/>
                              </a:rPr>
                              <m:t>𝜎</m:t>
                            </m:r>
                          </m:e>
                          <m:sub>
                            <m:r>
                              <a:rPr lang="en-US" sz="1400" b="0" i="1" smtClean="0">
                                <a:solidFill>
                                  <a:schemeClr val="accent6"/>
                                </a:solidFill>
                                <a:latin typeface="Cambria Math" panose="02040503050406030204" pitchFamily="18" charset="0"/>
                                <a:ea typeface="Cambria Math" panose="02040503050406030204" pitchFamily="18" charset="0"/>
                              </a:rPr>
                              <m:t>𝜂</m:t>
                            </m:r>
                          </m:sub>
                          <m:sup>
                            <m:r>
                              <a:rPr lang="en-US" sz="1400" b="0" i="1" smtClean="0">
                                <a:solidFill>
                                  <a:schemeClr val="accent6"/>
                                </a:solidFill>
                                <a:latin typeface="Cambria Math" panose="02040503050406030204" pitchFamily="18" charset="0"/>
                                <a:ea typeface="Cambria Math" panose="02040503050406030204" pitchFamily="18" charset="0"/>
                              </a:rPr>
                              <m:t>2</m:t>
                            </m:r>
                          </m:sup>
                        </m:sSubSup>
                        <m:r>
                          <a:rPr lang="en-US" sz="1400" b="0" i="1" smtClean="0">
                            <a:solidFill>
                              <a:schemeClr val="accent6"/>
                            </a:solidFill>
                            <a:latin typeface="Cambria Math" panose="02040503050406030204" pitchFamily="18" charset="0"/>
                            <a:ea typeface="Cambria Math" panose="02040503050406030204" pitchFamily="18" charset="0"/>
                          </a:rPr>
                          <m:t>𝐼</m:t>
                        </m:r>
                      </m:e>
                    </m:d>
                  </m:oMath>
                </a14:m>
                <a:endParaRPr lang="en-US" sz="1400" dirty="0">
                  <a:solidFill>
                    <a:schemeClr val="accent6"/>
                  </a:solidFill>
                  <a:latin typeface="Trebuchet MS" panose="020B0603020202020204" pitchFamily="34" charset="0"/>
                  <a:ea typeface="Cambria Math" panose="02040503050406030204" pitchFamily="18" charset="0"/>
                </a:endParaRPr>
              </a:p>
              <a:p>
                <a:endParaRPr lang="en-US" sz="200" dirty="0">
                  <a:solidFill>
                    <a:schemeClr val="accent6"/>
                  </a:solidFill>
                  <a:latin typeface="Trebuchet MS" panose="020B0603020202020204" pitchFamily="34" charset="0"/>
                  <a:ea typeface="Cambria Math" panose="02040503050406030204" pitchFamily="18" charset="0"/>
                </a:endParaRPr>
              </a:p>
              <a:p>
                <a:r>
                  <a:rPr lang="en-US" sz="1400" dirty="0">
                    <a:solidFill>
                      <a:schemeClr val="accent6"/>
                    </a:solidFill>
                    <a:latin typeface="Trebuchet MS" panose="020B0603020202020204" pitchFamily="34" charset="0"/>
                    <a:ea typeface="Cambria Math" panose="02040503050406030204" pitchFamily="18" charset="0"/>
                  </a:rPr>
                  <a:t>Hidden stage          </a:t>
                </a:r>
                <a14:m>
                  <m:oMath xmlns:m="http://schemas.openxmlformats.org/officeDocument/2006/math">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h</m:t>
                        </m:r>
                      </m:e>
                      <m:sub>
                        <m:r>
                          <a:rPr lang="en-US" sz="1400" b="0" i="1" smtClean="0">
                            <a:solidFill>
                              <a:schemeClr val="accent6"/>
                            </a:solidFill>
                            <a:latin typeface="Cambria Math" panose="02040503050406030204" pitchFamily="18" charset="0"/>
                            <a:ea typeface="Cambria Math" panose="02040503050406030204" pitchFamily="18" charset="0"/>
                          </a:rPr>
                          <m:t>𝑡</m:t>
                        </m:r>
                      </m:sub>
                    </m:sSub>
                    <m:r>
                      <a:rPr lang="en-US" sz="1400" b="0" i="1" smtClean="0">
                        <a:solidFill>
                          <a:schemeClr val="accent6"/>
                        </a:solidFill>
                        <a:latin typeface="Cambria Math" panose="02040503050406030204" pitchFamily="18" charset="0"/>
                        <a:ea typeface="Cambria Math" panose="02040503050406030204" pitchFamily="18" charset="0"/>
                      </a:rPr>
                      <m:t>=</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𝑔</m:t>
                        </m:r>
                      </m:e>
                      <m:sub>
                        <m:r>
                          <a:rPr lang="en-US" sz="1400" b="0" i="1" smtClean="0">
                            <a:solidFill>
                              <a:schemeClr val="accent6"/>
                            </a:solidFill>
                            <a:latin typeface="Cambria Math" panose="02040503050406030204" pitchFamily="18" charset="0"/>
                            <a:ea typeface="Cambria Math" panose="02040503050406030204" pitchFamily="18" charset="0"/>
                          </a:rPr>
                          <m:t>h</m:t>
                        </m:r>
                      </m:sub>
                    </m:sSub>
                    <m:d>
                      <m:dPr>
                        <m:ctrlPr>
                          <a:rPr lang="en-US" sz="1400" i="1" smtClean="0">
                            <a:solidFill>
                              <a:schemeClr val="accent6"/>
                            </a:solidFill>
                            <a:latin typeface="Cambria Math" panose="02040503050406030204" pitchFamily="18" charset="0"/>
                            <a:ea typeface="Cambria Math" panose="02040503050406030204" pitchFamily="18" charset="0"/>
                          </a:rPr>
                        </m:ctrlPr>
                      </m:dPr>
                      <m:e>
                        <m:f>
                          <m:fPr>
                            <m:ctrlPr>
                              <a:rPr lang="en-US" sz="1400" i="1" smtClean="0">
                                <a:solidFill>
                                  <a:schemeClr val="accent6"/>
                                </a:solidFill>
                                <a:latin typeface="Cambria Math" panose="02040503050406030204" pitchFamily="18" charset="0"/>
                                <a:ea typeface="Cambria Math" panose="02040503050406030204" pitchFamily="18" charset="0"/>
                              </a:rPr>
                            </m:ctrlPr>
                          </m:fPr>
                          <m:num>
                            <m:r>
                              <a:rPr lang="en-US" sz="1400" b="0" i="1" smtClean="0">
                                <a:solidFill>
                                  <a:schemeClr val="accent6"/>
                                </a:solidFill>
                                <a:latin typeface="Cambria Math" panose="02040503050406030204" pitchFamily="18" charset="0"/>
                                <a:ea typeface="Cambria Math" panose="02040503050406030204" pitchFamily="18" charset="0"/>
                              </a:rPr>
                              <m:t>𝑣</m:t>
                            </m:r>
                          </m:num>
                          <m:den>
                            <m:d>
                              <m:dPr>
                                <m:begChr m:val="|"/>
                                <m:endChr m:val="|"/>
                                <m:ctrlPr>
                                  <a:rPr lang="en-US" sz="1400" i="1" smtClean="0">
                                    <a:solidFill>
                                      <a:schemeClr val="accent6"/>
                                    </a:solidFill>
                                    <a:latin typeface="Cambria Math" panose="02040503050406030204" pitchFamily="18" charset="0"/>
                                    <a:ea typeface="Cambria Math" panose="02040503050406030204" pitchFamily="18" charset="0"/>
                                  </a:rPr>
                                </m:ctrlPr>
                              </m:dPr>
                              <m:e>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𝜆</m:t>
                                    </m:r>
                                  </m:e>
                                  <m:sub>
                                    <m:r>
                                      <a:rPr lang="en-US" sz="1400" b="0" i="1" smtClean="0">
                                        <a:solidFill>
                                          <a:schemeClr val="accent6"/>
                                        </a:solidFill>
                                        <a:latin typeface="Cambria Math" panose="02040503050406030204" pitchFamily="18" charset="0"/>
                                        <a:ea typeface="Cambria Math" panose="02040503050406030204" pitchFamily="18" charset="0"/>
                                      </a:rPr>
                                      <m:t>𝑊</m:t>
                                    </m:r>
                                  </m:sub>
                                </m:sSub>
                              </m:e>
                            </m:d>
                          </m:den>
                        </m:f>
                        <m:r>
                          <a:rPr lang="en-US" sz="1400" b="0" i="1" smtClean="0">
                            <a:solidFill>
                              <a:schemeClr val="accent6"/>
                            </a:solidFill>
                            <a:latin typeface="Cambria Math" panose="02040503050406030204" pitchFamily="18" charset="0"/>
                            <a:ea typeface="Cambria Math" panose="02040503050406030204" pitchFamily="18" charset="0"/>
                          </a:rPr>
                          <m:t>𝑊</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r>
                              <a:rPr lang="en-US" sz="1400" b="0" i="1" smtClean="0">
                                <a:solidFill>
                                  <a:schemeClr val="accent6"/>
                                </a:solidFill>
                                <a:latin typeface="Cambria Math" panose="02040503050406030204" pitchFamily="18" charset="0"/>
                                <a:ea typeface="Cambria Math" panose="02040503050406030204" pitchFamily="18" charset="0"/>
                              </a:rPr>
                              <m:t>h</m:t>
                            </m:r>
                          </m:e>
                          <m:sub>
                            <m:r>
                              <a:rPr lang="en-US" sz="1400" b="0" i="1" smtClean="0">
                                <a:solidFill>
                                  <a:schemeClr val="accent6"/>
                                </a:solidFill>
                                <a:latin typeface="Cambria Math" panose="02040503050406030204" pitchFamily="18" charset="0"/>
                                <a:ea typeface="Cambria Math" panose="02040503050406030204" pitchFamily="18" charset="0"/>
                              </a:rPr>
                              <m:t>𝑡</m:t>
                            </m:r>
                            <m:r>
                              <a:rPr lang="en-US" sz="1400" b="0" i="1" smtClean="0">
                                <a:solidFill>
                                  <a:schemeClr val="accent6"/>
                                </a:solidFill>
                                <a:latin typeface="Cambria Math" panose="02040503050406030204" pitchFamily="18" charset="0"/>
                                <a:ea typeface="Cambria Math" panose="02040503050406030204" pitchFamily="18" charset="0"/>
                              </a:rPr>
                              <m:t>−1</m:t>
                            </m:r>
                          </m:sub>
                        </m:sSub>
                        <m:r>
                          <a:rPr lang="en-US" sz="1400" b="0" i="1" smtClean="0">
                            <a:solidFill>
                              <a:schemeClr val="accent6"/>
                            </a:solidFill>
                            <a:latin typeface="Cambria Math" panose="02040503050406030204" pitchFamily="18" charset="0"/>
                            <a:ea typeface="Cambria Math" panose="02040503050406030204" pitchFamily="18" charset="0"/>
                          </a:rPr>
                          <m:t>+</m:t>
                        </m:r>
                        <m:r>
                          <a:rPr lang="en-US" sz="1400" b="0" i="1" smtClean="0">
                            <a:solidFill>
                              <a:schemeClr val="accent6"/>
                            </a:solidFill>
                            <a:latin typeface="Cambria Math" panose="02040503050406030204" pitchFamily="18" charset="0"/>
                            <a:ea typeface="Cambria Math" panose="02040503050406030204" pitchFamily="18" charset="0"/>
                          </a:rPr>
                          <m:t>𝑈</m:t>
                        </m:r>
                        <m:sSub>
                          <m:sSubPr>
                            <m:ctrlPr>
                              <a:rPr lang="en-US" sz="1400" i="1" smtClean="0">
                                <a:solidFill>
                                  <a:schemeClr val="accent6"/>
                                </a:solidFill>
                                <a:latin typeface="Cambria Math" panose="02040503050406030204" pitchFamily="18" charset="0"/>
                                <a:ea typeface="Cambria Math" panose="02040503050406030204" pitchFamily="18" charset="0"/>
                              </a:rPr>
                            </m:ctrlPr>
                          </m:sSubPr>
                          <m:e>
                            <m:acc>
                              <m:accPr>
                                <m:chr m:val="̃"/>
                                <m:ctrlPr>
                                  <a:rPr lang="en-US" sz="1400" i="1" smtClean="0">
                                    <a:solidFill>
                                      <a:schemeClr val="accent6"/>
                                    </a:solidFill>
                                    <a:latin typeface="Cambria Math" panose="02040503050406030204" pitchFamily="18" charset="0"/>
                                    <a:ea typeface="Cambria Math" panose="02040503050406030204" pitchFamily="18" charset="0"/>
                                  </a:rPr>
                                </m:ctrlPr>
                              </m:accPr>
                              <m:e>
                                <m:r>
                                  <a:rPr lang="en-US" sz="1400" b="0" i="1" smtClean="0">
                                    <a:solidFill>
                                      <a:schemeClr val="accent6"/>
                                    </a:solidFill>
                                    <a:latin typeface="Cambria Math" panose="02040503050406030204" pitchFamily="18" charset="0"/>
                                    <a:ea typeface="Cambria Math" panose="02040503050406030204" pitchFamily="18" charset="0"/>
                                  </a:rPr>
                                  <m:t>𝑥</m:t>
                                </m:r>
                              </m:e>
                            </m:acc>
                          </m:e>
                          <m:sub>
                            <m:r>
                              <a:rPr lang="en-US" sz="1400" b="0" i="1" smtClean="0">
                                <a:solidFill>
                                  <a:schemeClr val="accent6"/>
                                </a:solidFill>
                                <a:latin typeface="Cambria Math" panose="02040503050406030204" pitchFamily="18" charset="0"/>
                                <a:ea typeface="Cambria Math" panose="02040503050406030204" pitchFamily="18" charset="0"/>
                              </a:rPr>
                              <m:t>𝑡</m:t>
                            </m:r>
                          </m:sub>
                        </m:sSub>
                      </m:e>
                    </m:d>
                  </m:oMath>
                </a14:m>
                <a:endParaRPr lang="en-US" sz="1400" dirty="0">
                  <a:solidFill>
                    <a:schemeClr val="accent6"/>
                  </a:solidFill>
                  <a:latin typeface="Trebuchet MS" panose="020B0603020202020204" pitchFamily="34" charset="0"/>
                  <a:ea typeface="Cambria Math" panose="02040503050406030204" pitchFamily="18" charset="0"/>
                </a:endParaRPr>
              </a:p>
              <a:p>
                <a:endParaRPr lang="en-US" sz="1400" dirty="0">
                  <a:solidFill>
                    <a:schemeClr val="accent6"/>
                  </a:solidFill>
                  <a:latin typeface="Trebuchet MS" panose="020B0603020202020204" pitchFamily="34" charset="0"/>
                  <a:ea typeface="Cambria Math" panose="02040503050406030204" pitchFamily="18" charset="0"/>
                </a:endParaRPr>
              </a:p>
              <a:p>
                <a:endParaRPr lang="en-US" sz="1400" dirty="0">
                  <a:solidFill>
                    <a:schemeClr val="accent6"/>
                  </a:solidFill>
                  <a:latin typeface="Trebuchet MS" panose="020B0603020202020204" pitchFamily="34" charset="0"/>
                  <a:ea typeface="Cambria Math" panose="02040503050406030204" pitchFamily="18" charset="0"/>
                </a:endParaRPr>
              </a:p>
              <a:p>
                <a:endParaRPr lang="en-US" sz="1400" dirty="0">
                  <a:solidFill>
                    <a:schemeClr val="accent6"/>
                  </a:solidFill>
                  <a:latin typeface="Trebuchet MS" panose="020B0603020202020204" pitchFamily="34" charset="0"/>
                  <a:ea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65C358A8-11F0-4E93-9DF5-2DA4C4B14C0C}"/>
                  </a:ext>
                </a:extLst>
              </p:cNvPr>
              <p:cNvSpPr txBox="1">
                <a:spLocks noRot="1" noChangeAspect="1" noMove="1" noResize="1" noEditPoints="1" noAdjustHandles="1" noChangeArrowheads="1" noChangeShapeType="1" noTextEdit="1"/>
              </p:cNvSpPr>
              <p:nvPr/>
            </p:nvSpPr>
            <p:spPr>
              <a:xfrm>
                <a:off x="290881" y="4102652"/>
                <a:ext cx="4883054" cy="914400"/>
              </a:xfrm>
              <a:prstGeom prst="rect">
                <a:avLst/>
              </a:prstGeom>
              <a:blipFill>
                <a:blip r:embed="rId5"/>
                <a:stretch>
                  <a:fillRect l="-2247" t="-6667" r="-17353" b="-1333"/>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306BE8D5-9749-4947-B0FC-9904B315809E}"/>
              </a:ext>
            </a:extLst>
          </p:cNvPr>
          <p:cNvSpPr txBox="1"/>
          <p:nvPr/>
        </p:nvSpPr>
        <p:spPr>
          <a:xfrm>
            <a:off x="143167" y="5089844"/>
            <a:ext cx="6287844" cy="1323439"/>
          </a:xfrm>
          <a:prstGeom prst="rect">
            <a:avLst/>
          </a:prstGeom>
          <a:noFill/>
        </p:spPr>
        <p:txBody>
          <a:bodyPr wrap="square">
            <a:spAutoFit/>
          </a:bodyPr>
          <a:lstStyle/>
          <a:p>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Permutation Feature Importance (PFI)</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Determines which variables at which times are important for forecasting.</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Novel method to increase </a:t>
            </a:r>
            <a:r>
              <a:rPr lang="en-US"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explainability</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of ESNs.</a:t>
            </a:r>
          </a:p>
        </p:txBody>
      </p:sp>
      <p:sp>
        <p:nvSpPr>
          <p:cNvPr id="6" name="Right Brace 5">
            <a:extLst>
              <a:ext uri="{FF2B5EF4-FFF2-40B4-BE49-F238E27FC236}">
                <a16:creationId xmlns:a16="http://schemas.microsoft.com/office/drawing/2014/main" id="{29F1D7FA-1E36-4F58-97DF-E226553CE953}"/>
              </a:ext>
            </a:extLst>
          </p:cNvPr>
          <p:cNvSpPr/>
          <p:nvPr/>
        </p:nvSpPr>
        <p:spPr>
          <a:xfrm>
            <a:off x="4781550" y="4391024"/>
            <a:ext cx="180975" cy="617263"/>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279656D9-EEF8-42EE-B1E5-F1E38D038001}"/>
              </a:ext>
            </a:extLst>
          </p:cNvPr>
          <p:cNvSpPr txBox="1"/>
          <p:nvPr/>
        </p:nvSpPr>
        <p:spPr>
          <a:xfrm>
            <a:off x="4984747" y="4517064"/>
            <a:ext cx="678827" cy="432608"/>
          </a:xfrm>
          <a:prstGeom prst="rect">
            <a:avLst/>
          </a:prstGeom>
        </p:spPr>
        <p:txBody>
          <a:bodyPr vert="horz" wrap="square" lIns="91440" tIns="45720" rIns="91440" bIns="45720" rtlCol="0">
            <a:noAutofit/>
          </a:bodyPr>
          <a:lstStyle/>
          <a:p>
            <a:pPr algn="l"/>
            <a:r>
              <a:rPr lang="en-US" sz="1600" dirty="0">
                <a:solidFill>
                  <a:schemeClr val="accent6"/>
                </a:solidFill>
                <a:latin typeface="Trebuchet MS" panose="020B0603020202020204" pitchFamily="34" charset="0"/>
              </a:rPr>
              <a:t>RNN</a:t>
            </a:r>
          </a:p>
        </p:txBody>
      </p:sp>
    </p:spTree>
    <p:extLst>
      <p:ext uri="{BB962C8B-B14F-4D97-AF65-F5344CB8AC3E}">
        <p14:creationId xmlns:p14="http://schemas.microsoft.com/office/powerpoint/2010/main" val="4381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b="1"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3"/>
          <a:stretch>
            <a:fillRect/>
          </a:stretch>
        </p:blipFill>
        <p:spPr>
          <a:xfrm>
            <a:off x="5887325" y="3694159"/>
            <a:ext cx="2766333" cy="2365692"/>
          </a:xfrm>
          <a:prstGeom prst="rect">
            <a:avLst/>
          </a:prstGeom>
        </p:spPr>
      </p:pic>
      <p:grpSp>
        <p:nvGrpSpPr>
          <p:cNvPr id="13" name="Group 12">
            <a:extLst>
              <a:ext uri="{FF2B5EF4-FFF2-40B4-BE49-F238E27FC236}">
                <a16:creationId xmlns:a16="http://schemas.microsoft.com/office/drawing/2014/main" id="{E9A0CACD-C6B1-4E7D-9FE0-A53FDC7B3181}"/>
              </a:ext>
            </a:extLst>
          </p:cNvPr>
          <p:cNvGrpSpPr>
            <a:grpSpLocks noChangeAspect="1"/>
          </p:cNvGrpSpPr>
          <p:nvPr/>
        </p:nvGrpSpPr>
        <p:grpSpPr>
          <a:xfrm>
            <a:off x="8084420" y="1510397"/>
            <a:ext cx="4688291" cy="4567107"/>
            <a:chOff x="6624859" y="916067"/>
            <a:chExt cx="5725522" cy="5577528"/>
          </a:xfrm>
        </p:grpSpPr>
        <p:pic>
          <p:nvPicPr>
            <p:cNvPr id="14" name="Picture 13">
              <a:extLst>
                <a:ext uri="{FF2B5EF4-FFF2-40B4-BE49-F238E27FC236}">
                  <a16:creationId xmlns:a16="http://schemas.microsoft.com/office/drawing/2014/main" id="{40F3556C-55FF-489B-8D82-B5BE137F5A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5" name="TextBox 14">
              <a:extLst>
                <a:ext uri="{FF2B5EF4-FFF2-40B4-BE49-F238E27FC236}">
                  <a16:creationId xmlns:a16="http://schemas.microsoft.com/office/drawing/2014/main" id="{45CC4FD9-684A-4707-8999-62EF16E97A15}"/>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6" name="Diagram 15">
              <a:extLst>
                <a:ext uri="{FF2B5EF4-FFF2-40B4-BE49-F238E27FC236}">
                  <a16:creationId xmlns:a16="http://schemas.microsoft.com/office/drawing/2014/main" id="{DDB5E357-1201-4D03-87EB-D4B9DE8FC43A}"/>
                </a:ext>
              </a:extLst>
            </p:cNvPr>
            <p:cNvGraphicFramePr/>
            <p:nvPr>
              <p:extLst>
                <p:ext uri="{D42A27DB-BD31-4B8C-83A1-F6EECF244321}">
                  <p14:modId xmlns:p14="http://schemas.microsoft.com/office/powerpoint/2010/main" val="956445847"/>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5" name="Slide Number Placeholder 4">
            <a:extLst>
              <a:ext uri="{FF2B5EF4-FFF2-40B4-BE49-F238E27FC236}">
                <a16:creationId xmlns:a16="http://schemas.microsoft.com/office/drawing/2014/main" id="{98382CB5-476B-4EA2-B6FD-2B39E2557907}"/>
              </a:ext>
            </a:extLst>
          </p:cNvPr>
          <p:cNvSpPr>
            <a:spLocks noGrp="1"/>
          </p:cNvSpPr>
          <p:nvPr>
            <p:ph type="sldNum" sz="quarter" idx="4"/>
          </p:nvPr>
        </p:nvSpPr>
        <p:spPr/>
        <p:txBody>
          <a:bodyPr/>
          <a:lstStyle/>
          <a:p>
            <a:fld id="{4FAB73BC-B049-4115-A692-8D63A059BFB8}" type="slidenum">
              <a:rPr lang="en-US" smtClean="0"/>
              <a:pPr/>
              <a:t>41</a:t>
            </a:fld>
            <a:endParaRPr lang="en-US" dirty="0"/>
          </a:p>
        </p:txBody>
      </p:sp>
      <p:sp>
        <p:nvSpPr>
          <p:cNvPr id="17" name="Slide Number Placeholder 8">
            <a:extLst>
              <a:ext uri="{FF2B5EF4-FFF2-40B4-BE49-F238E27FC236}">
                <a16:creationId xmlns:a16="http://schemas.microsoft.com/office/drawing/2014/main" id="{ADC99210-D552-4EE3-BC34-4AEC78136E59}"/>
              </a:ext>
            </a:extLst>
          </p:cNvPr>
          <p:cNvSpPr txBox="1">
            <a:spLocks/>
          </p:cNvSpPr>
          <p:nvPr/>
        </p:nvSpPr>
        <p:spPr>
          <a:xfrm>
            <a:off x="11947281" y="6620155"/>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41</a:t>
            </a:fld>
            <a:endParaRPr lang="en-US" sz="1000" dirty="0">
              <a:latin typeface="+mj-lt"/>
            </a:endParaRPr>
          </a:p>
        </p:txBody>
      </p:sp>
    </p:spTree>
    <p:extLst>
      <p:ext uri="{BB962C8B-B14F-4D97-AF65-F5344CB8AC3E}">
        <p14:creationId xmlns:p14="http://schemas.microsoft.com/office/powerpoint/2010/main" val="2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riangle 5">
            <a:extLst>
              <a:ext uri="{FF2B5EF4-FFF2-40B4-BE49-F238E27FC236}">
                <a16:creationId xmlns:a16="http://schemas.microsoft.com/office/drawing/2014/main" id="{6984EE60-D40C-4D48-AC1A-B08EA94A5C86}"/>
              </a:ext>
            </a:extLst>
          </p:cNvPr>
          <p:cNvSpPr/>
          <p:nvPr/>
        </p:nvSpPr>
        <p:spPr>
          <a:xfrm rot="5400000">
            <a:off x="7010455" y="1249523"/>
            <a:ext cx="3989842" cy="4793186"/>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rgbClr val="92D05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a:xfrm>
            <a:off x="329184" y="246888"/>
            <a:ext cx="9175764" cy="868680"/>
          </a:xfrm>
        </p:spPr>
        <p:txBody>
          <a:bodyPr>
            <a:noAutofit/>
          </a:bodyPr>
          <a:lstStyle/>
          <a:p>
            <a:r>
              <a:rPr lang="en-US" dirty="0">
                <a:solidFill>
                  <a:schemeClr val="accent6"/>
                </a:solidFill>
                <a:latin typeface="Trebuchet MS" panose="020B0603020202020204" pitchFamily="34" charset="0"/>
              </a:rPr>
              <a:t>Attribution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Finding Predominant Source Driving Impact</a:t>
            </a:r>
          </a:p>
        </p:txBody>
      </p:sp>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1" y="1544655"/>
            <a:ext cx="5580167" cy="4948940"/>
          </a:xfrm>
          <a:solidFill>
            <a:srgbClr val="92D050">
              <a:alpha val="8000"/>
            </a:srgbClr>
          </a:solidFill>
        </p:spPr>
        <p:txBody>
          <a:bodyPr/>
          <a:lstStyle/>
          <a:p>
            <a:pPr>
              <a:spcBef>
                <a:spcPts val="0"/>
              </a:spcBef>
            </a:pPr>
            <a:r>
              <a:rPr lang="en-US" sz="1900" b="1" dirty="0">
                <a:latin typeface="Trebuchet MS" panose="020B0603020202020204" pitchFamily="34" charset="0"/>
              </a:rPr>
              <a:t>1. Enhanced Fingerprinting: </a:t>
            </a:r>
            <a:r>
              <a:rPr lang="en-US" sz="1900" dirty="0">
                <a:latin typeface="Trebuchet MS" panose="020B0603020202020204" pitchFamily="34" charset="0"/>
              </a:rPr>
              <a:t>use pathway information to expand </a:t>
            </a:r>
            <a:r>
              <a:rPr lang="en-US" sz="1900" b="1" dirty="0">
                <a:latin typeface="Trebuchet MS" panose="020B0603020202020204" pitchFamily="34" charset="0"/>
              </a:rPr>
              <a:t>multi-variate analyses</a:t>
            </a:r>
            <a:r>
              <a:rPr lang="en-US" sz="1900" dirty="0">
                <a:latin typeface="Trebuchet MS" panose="020B0603020202020204" pitchFamily="34" charset="0"/>
              </a:rPr>
              <a:t>, sharpening the signal-to-noise ratios and enabling significant correlations between source-impact</a:t>
            </a:r>
          </a:p>
          <a:p>
            <a:pPr>
              <a:spcBef>
                <a:spcPts val="0"/>
              </a:spcBef>
            </a:pPr>
            <a:endParaRPr lang="en-US" sz="400" dirty="0">
              <a:latin typeface="Trebuchet MS" panose="020B0603020202020204" pitchFamily="34" charset="0"/>
            </a:endParaRPr>
          </a:p>
          <a:p>
            <a:pPr>
              <a:spcBef>
                <a:spcPts val="0"/>
              </a:spcBef>
            </a:pPr>
            <a:endParaRPr lang="en-US" sz="400" dirty="0">
              <a:latin typeface="Trebuchet MS" panose="020B0603020202020204" pitchFamily="34" charset="0"/>
            </a:endParaRPr>
          </a:p>
          <a:p>
            <a:pPr>
              <a:spcBef>
                <a:spcPts val="0"/>
              </a:spcBef>
            </a:pPr>
            <a:r>
              <a:rPr lang="en-US" sz="1900" b="1" dirty="0">
                <a:latin typeface="Trebuchet MS" panose="020B0603020202020204" pitchFamily="34" charset="0"/>
              </a:rPr>
              <a:t>2. Inverse Optimization: </a:t>
            </a:r>
            <a:r>
              <a:rPr lang="en-US" sz="1900" dirty="0">
                <a:latin typeface="Trebuchet MS" panose="020B0603020202020204" pitchFamily="34" charset="0"/>
              </a:rPr>
              <a:t> develop</a:t>
            </a:r>
            <a:r>
              <a:rPr lang="en-US" sz="1900" b="1" dirty="0">
                <a:latin typeface="Trebuchet MS" panose="020B0603020202020204" pitchFamily="34" charset="0"/>
              </a:rPr>
              <a:t> deep operator neural networks (DONNs) </a:t>
            </a:r>
            <a:r>
              <a:rPr lang="en-US" sz="1900" dirty="0">
                <a:latin typeface="Trebuchet MS" panose="020B0603020202020204" pitchFamily="34" charset="0"/>
              </a:rPr>
              <a:t>to model parts of E3SM to enable </a:t>
            </a:r>
            <a:r>
              <a:rPr lang="en-US" sz="1900" b="1" dirty="0">
                <a:latin typeface="Trebuchet MS" panose="020B0603020202020204" pitchFamily="34" charset="0"/>
              </a:rPr>
              <a:t>PDE-constrained optimization </a:t>
            </a:r>
            <a:r>
              <a:rPr lang="en-US" sz="1900" dirty="0">
                <a:latin typeface="Trebuchet MS" panose="020B0603020202020204" pitchFamily="34" charset="0"/>
              </a:rPr>
              <a:t>without intrusion into the E3SM code directly; pathways will act as penalty terms or constraints </a:t>
            </a:r>
          </a:p>
          <a:p>
            <a:pPr>
              <a:spcBef>
                <a:spcPts val="0"/>
              </a:spcBef>
            </a:pPr>
            <a:endParaRPr lang="en-US" sz="400" b="1" dirty="0">
              <a:latin typeface="Trebuchet MS" panose="020B0603020202020204" pitchFamily="34" charset="0"/>
            </a:endParaRPr>
          </a:p>
          <a:p>
            <a:pPr>
              <a:spcBef>
                <a:spcPts val="0"/>
              </a:spcBef>
            </a:pPr>
            <a:endParaRPr lang="en-US" sz="400" b="1" dirty="0">
              <a:latin typeface="Trebuchet MS" panose="020B0603020202020204" pitchFamily="34" charset="0"/>
            </a:endParaRPr>
          </a:p>
          <a:p>
            <a:pPr>
              <a:spcBef>
                <a:spcPts val="0"/>
              </a:spcBef>
            </a:pPr>
            <a:r>
              <a:rPr lang="en-US" sz="1900" b="1" dirty="0">
                <a:latin typeface="Trebuchet MS" panose="020B0603020202020204" pitchFamily="34" charset="0"/>
              </a:rPr>
              <a:t>3. Causal Modeling:  </a:t>
            </a:r>
            <a:r>
              <a:rPr lang="en-US" sz="1900" dirty="0">
                <a:latin typeface="Trebuchet MS" panose="020B0603020202020204" pitchFamily="34" charset="0"/>
              </a:rPr>
              <a:t>ID causal relationships and dominant pathways by developing </a:t>
            </a:r>
            <a:r>
              <a:rPr lang="en-US" sz="1900" b="1" dirty="0">
                <a:latin typeface="Trebuchet MS" panose="020B0603020202020204" pitchFamily="34" charset="0"/>
              </a:rPr>
              <a:t>causal networks </a:t>
            </a:r>
            <a:r>
              <a:rPr lang="en-US" sz="1900" dirty="0">
                <a:latin typeface="Trebuchet MS" panose="020B0603020202020204" pitchFamily="34" charset="0"/>
              </a:rPr>
              <a:t>through iterative independence tests and the resulting directed acyclic graphs </a:t>
            </a:r>
          </a:p>
        </p:txBody>
      </p:sp>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1" y="1224615"/>
            <a:ext cx="5839974" cy="340596"/>
          </a:xfrm>
          <a:solidFill>
            <a:srgbClr val="92D050"/>
          </a:solidFill>
        </p:spPr>
        <p:txBody>
          <a:bodyPr/>
          <a:lstStyle/>
          <a:p>
            <a:r>
              <a:rPr lang="en-US" sz="2200" dirty="0">
                <a:latin typeface="Trebuchet MS" panose="020B0603020202020204" pitchFamily="34" charset="0"/>
              </a:rPr>
              <a:t>Research Composition</a:t>
            </a:r>
          </a:p>
        </p:txBody>
      </p:sp>
      <p:sp>
        <p:nvSpPr>
          <p:cNvPr id="144" name="Pentagon 143">
            <a:extLst>
              <a:ext uri="{FF2B5EF4-FFF2-40B4-BE49-F238E27FC236}">
                <a16:creationId xmlns:a16="http://schemas.microsoft.com/office/drawing/2014/main" id="{8E01DAF2-B054-9442-B6A7-A3614D9ED2CB}"/>
              </a:ext>
            </a:extLst>
          </p:cNvPr>
          <p:cNvSpPr/>
          <p:nvPr/>
        </p:nvSpPr>
        <p:spPr>
          <a:xfrm flipH="1">
            <a:off x="6608782" y="6153496"/>
            <a:ext cx="4645742" cy="340448"/>
          </a:xfrm>
          <a:prstGeom prst="homePlate">
            <a:avLst>
              <a:gd name="adj" fmla="val 70217"/>
            </a:avLst>
          </a:prstGeom>
          <a:gradFill>
            <a:gsLst>
              <a:gs pos="0">
                <a:srgbClr val="92D050">
                  <a:alpha val="0"/>
                </a:srgbClr>
              </a:gs>
              <a:gs pos="32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dirty="0"/>
              <a:t>What precipitates the impact?</a:t>
            </a:r>
          </a:p>
        </p:txBody>
      </p:sp>
      <p:sp>
        <p:nvSpPr>
          <p:cNvPr id="54" name="Slide Number Placeholder 2">
            <a:extLst>
              <a:ext uri="{FF2B5EF4-FFF2-40B4-BE49-F238E27FC236}">
                <a16:creationId xmlns:a16="http://schemas.microsoft.com/office/drawing/2014/main" id="{D2ACE61F-D4FB-4D6B-84FB-37A8CB8F51BB}"/>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42</a:t>
            </a:fld>
            <a:endParaRPr lang="en-US" dirty="0"/>
          </a:p>
        </p:txBody>
      </p:sp>
      <p:sp>
        <p:nvSpPr>
          <p:cNvPr id="58" name="Oval 57">
            <a:extLst>
              <a:ext uri="{FF2B5EF4-FFF2-40B4-BE49-F238E27FC236}">
                <a16:creationId xmlns:a16="http://schemas.microsoft.com/office/drawing/2014/main" id="{9E09E924-29CF-4BAB-A4A4-E3FF860CFE08}"/>
              </a:ext>
            </a:extLst>
          </p:cNvPr>
          <p:cNvSpPr/>
          <p:nvPr/>
        </p:nvSpPr>
        <p:spPr>
          <a:xfrm>
            <a:off x="6783630" y="1282276"/>
            <a:ext cx="4286140"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59" name="Oval 41">
            <a:extLst>
              <a:ext uri="{FF2B5EF4-FFF2-40B4-BE49-F238E27FC236}">
                <a16:creationId xmlns:a16="http://schemas.microsoft.com/office/drawing/2014/main" id="{5CD7A1A5-0A94-46AD-A017-FD119C48C559}"/>
              </a:ext>
            </a:extLst>
          </p:cNvPr>
          <p:cNvSpPr/>
          <p:nvPr/>
        </p:nvSpPr>
        <p:spPr>
          <a:xfrm rot="10800000">
            <a:off x="6785625" y="1276108"/>
            <a:ext cx="2158907" cy="2223551"/>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59">
            <a:extLst>
              <a:ext uri="{FF2B5EF4-FFF2-40B4-BE49-F238E27FC236}">
                <a16:creationId xmlns:a16="http://schemas.microsoft.com/office/drawing/2014/main" id="{52896A51-95AA-45C2-A490-E703FA3DCF7C}"/>
              </a:ext>
            </a:extLst>
          </p:cNvPr>
          <p:cNvSpPr/>
          <p:nvPr/>
        </p:nvSpPr>
        <p:spPr>
          <a:xfrm>
            <a:off x="11177016" y="1224615"/>
            <a:ext cx="1014984" cy="52689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61" name="Oval 4">
            <a:extLst>
              <a:ext uri="{FF2B5EF4-FFF2-40B4-BE49-F238E27FC236}">
                <a16:creationId xmlns:a16="http://schemas.microsoft.com/office/drawing/2014/main" id="{50E7E490-9DD3-45B2-BC4F-C081B359CED0}"/>
              </a:ext>
            </a:extLst>
          </p:cNvPr>
          <p:cNvSpPr/>
          <p:nvPr/>
        </p:nvSpPr>
        <p:spPr>
          <a:xfrm>
            <a:off x="6169793" y="3160905"/>
            <a:ext cx="5628409" cy="173478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EA0026E-B844-4432-9454-3E0CB957BE41}"/>
              </a:ext>
            </a:extLst>
          </p:cNvPr>
          <p:cNvSpPr/>
          <p:nvPr/>
        </p:nvSpPr>
        <p:spPr>
          <a:xfrm>
            <a:off x="5621199" y="1224615"/>
            <a:ext cx="1014984" cy="52689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cxnSp>
        <p:nvCxnSpPr>
          <p:cNvPr id="64" name="Curved Connector 62">
            <a:extLst>
              <a:ext uri="{FF2B5EF4-FFF2-40B4-BE49-F238E27FC236}">
                <a16:creationId xmlns:a16="http://schemas.microsoft.com/office/drawing/2014/main" id="{A580602F-9118-4C20-976A-AF826299BB60}"/>
              </a:ext>
            </a:extLst>
          </p:cNvPr>
          <p:cNvCxnSpPr>
            <a:cxnSpLocks/>
          </p:cNvCxnSpPr>
          <p:nvPr/>
        </p:nvCxnSpPr>
        <p:spPr>
          <a:xfrm flipV="1">
            <a:off x="7480885" y="3040646"/>
            <a:ext cx="838783" cy="314628"/>
          </a:xfrm>
          <a:prstGeom prst="curvedConnector3">
            <a:avLst>
              <a:gd name="adj1" fmla="val 6371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5" name="Curved Connector 63">
            <a:extLst>
              <a:ext uri="{FF2B5EF4-FFF2-40B4-BE49-F238E27FC236}">
                <a16:creationId xmlns:a16="http://schemas.microsoft.com/office/drawing/2014/main" id="{EA52865A-B766-45A2-ACFC-AB3D327A125A}"/>
              </a:ext>
            </a:extLst>
          </p:cNvPr>
          <p:cNvCxnSpPr>
            <a:cxnSpLocks/>
          </p:cNvCxnSpPr>
          <p:nvPr/>
        </p:nvCxnSpPr>
        <p:spPr>
          <a:xfrm>
            <a:off x="8866333" y="3040646"/>
            <a:ext cx="1547205" cy="410289"/>
          </a:xfrm>
          <a:prstGeom prst="curvedConnector3">
            <a:avLst>
              <a:gd name="adj1" fmla="val 64774"/>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879DB56A-9BD2-40DF-8981-7D9036653702}"/>
              </a:ext>
            </a:extLst>
          </p:cNvPr>
          <p:cNvCxnSpPr>
            <a:cxnSpLocks/>
          </p:cNvCxnSpPr>
          <p:nvPr/>
        </p:nvCxnSpPr>
        <p:spPr>
          <a:xfrm>
            <a:off x="10466517" y="3429000"/>
            <a:ext cx="1265066" cy="54461"/>
          </a:xfrm>
          <a:prstGeom prst="straightConnector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69" name="Oval 41">
            <a:extLst>
              <a:ext uri="{FF2B5EF4-FFF2-40B4-BE49-F238E27FC236}">
                <a16:creationId xmlns:a16="http://schemas.microsoft.com/office/drawing/2014/main" id="{EB0E0771-FAAE-4D0F-9730-7EAF07E742D9}"/>
              </a:ext>
            </a:extLst>
          </p:cNvPr>
          <p:cNvSpPr/>
          <p:nvPr/>
        </p:nvSpPr>
        <p:spPr>
          <a:xfrm>
            <a:off x="8917850" y="3597392"/>
            <a:ext cx="2151920" cy="227517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Hexagon 102">
            <a:extLst>
              <a:ext uri="{FF2B5EF4-FFF2-40B4-BE49-F238E27FC236}">
                <a16:creationId xmlns:a16="http://schemas.microsoft.com/office/drawing/2014/main" id="{8E075280-5DDF-402B-BCF0-E3DF213A34DA}"/>
              </a:ext>
            </a:extLst>
          </p:cNvPr>
          <p:cNvSpPr/>
          <p:nvPr/>
        </p:nvSpPr>
        <p:spPr>
          <a:xfrm>
            <a:off x="11401969" y="4592082"/>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04" name="Hexagon 103">
            <a:extLst>
              <a:ext uri="{FF2B5EF4-FFF2-40B4-BE49-F238E27FC236}">
                <a16:creationId xmlns:a16="http://schemas.microsoft.com/office/drawing/2014/main" id="{33BC1A40-3C70-47AD-8603-8FB224E16DDE}"/>
              </a:ext>
            </a:extLst>
          </p:cNvPr>
          <p:cNvSpPr/>
          <p:nvPr/>
        </p:nvSpPr>
        <p:spPr>
          <a:xfrm>
            <a:off x="11401969" y="332598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cxnSp>
        <p:nvCxnSpPr>
          <p:cNvPr id="105" name="Curved Connector 142">
            <a:extLst>
              <a:ext uri="{FF2B5EF4-FFF2-40B4-BE49-F238E27FC236}">
                <a16:creationId xmlns:a16="http://schemas.microsoft.com/office/drawing/2014/main" id="{2B8DE789-50A3-4AB5-BA95-7607350150E9}"/>
              </a:ext>
            </a:extLst>
          </p:cNvPr>
          <p:cNvCxnSpPr>
            <a:cxnSpLocks/>
            <a:stCxn id="108" idx="6"/>
          </p:cNvCxnSpPr>
          <p:nvPr/>
        </p:nvCxnSpPr>
        <p:spPr>
          <a:xfrm flipV="1">
            <a:off x="6455806" y="3392512"/>
            <a:ext cx="789380" cy="333826"/>
          </a:xfrm>
          <a:prstGeom prst="curvedConnector3">
            <a:avLst>
              <a:gd name="adj1" fmla="val 50000"/>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0423172A-2A97-40A6-96E4-30DCD6A70A2E}"/>
              </a:ext>
            </a:extLst>
          </p:cNvPr>
          <p:cNvSpPr/>
          <p:nvPr/>
        </p:nvSpPr>
        <p:spPr>
          <a:xfrm>
            <a:off x="5846303" y="426478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108" name="Oval 107">
            <a:extLst>
              <a:ext uri="{FF2B5EF4-FFF2-40B4-BE49-F238E27FC236}">
                <a16:creationId xmlns:a16="http://schemas.microsoft.com/office/drawing/2014/main" id="{1E60C7AC-017B-43D2-8E7D-7969EAEA56B7}"/>
              </a:ext>
            </a:extLst>
          </p:cNvPr>
          <p:cNvSpPr/>
          <p:nvPr/>
        </p:nvSpPr>
        <p:spPr>
          <a:xfrm>
            <a:off x="5839973" y="342492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110" name="Oval 109">
            <a:extLst>
              <a:ext uri="{FF2B5EF4-FFF2-40B4-BE49-F238E27FC236}">
                <a16:creationId xmlns:a16="http://schemas.microsoft.com/office/drawing/2014/main" id="{2EE2CF1E-3B5A-442A-BC7C-5DB2F0063BA7}"/>
              </a:ext>
            </a:extLst>
          </p:cNvPr>
          <p:cNvSpPr/>
          <p:nvPr/>
        </p:nvSpPr>
        <p:spPr>
          <a:xfrm>
            <a:off x="5837227" y="510463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13" name="Oval 4">
            <a:extLst>
              <a:ext uri="{FF2B5EF4-FFF2-40B4-BE49-F238E27FC236}">
                <a16:creationId xmlns:a16="http://schemas.microsoft.com/office/drawing/2014/main" id="{B684FECD-24FD-4F65-B63A-78BDBA285421}"/>
              </a:ext>
            </a:extLst>
          </p:cNvPr>
          <p:cNvSpPr/>
          <p:nvPr/>
        </p:nvSpPr>
        <p:spPr>
          <a:xfrm>
            <a:off x="5989319" y="2221248"/>
            <a:ext cx="5870481" cy="72672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4">
            <a:extLst>
              <a:ext uri="{FF2B5EF4-FFF2-40B4-BE49-F238E27FC236}">
                <a16:creationId xmlns:a16="http://schemas.microsoft.com/office/drawing/2014/main" id="{D1FE60AF-3EC6-4DCE-9C78-D1A5ACFD407D}"/>
              </a:ext>
            </a:extLst>
          </p:cNvPr>
          <p:cNvSpPr/>
          <p:nvPr/>
        </p:nvSpPr>
        <p:spPr>
          <a:xfrm>
            <a:off x="6306730" y="1776724"/>
            <a:ext cx="4669138"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4">
            <a:extLst>
              <a:ext uri="{FF2B5EF4-FFF2-40B4-BE49-F238E27FC236}">
                <a16:creationId xmlns:a16="http://schemas.microsoft.com/office/drawing/2014/main" id="{A5735FC5-8BF1-422F-AE44-CBB0E0FC56B5}"/>
              </a:ext>
            </a:extLst>
          </p:cNvPr>
          <p:cNvSpPr/>
          <p:nvPr/>
        </p:nvSpPr>
        <p:spPr>
          <a:xfrm>
            <a:off x="5871335"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E31E67DC-A194-4CB6-8EC3-66CBFA78EC52}"/>
              </a:ext>
            </a:extLst>
          </p:cNvPr>
          <p:cNvSpPr/>
          <p:nvPr/>
        </p:nvSpPr>
        <p:spPr>
          <a:xfrm>
            <a:off x="5837227" y="174521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22" name="Oval 121">
            <a:extLst>
              <a:ext uri="{FF2B5EF4-FFF2-40B4-BE49-F238E27FC236}">
                <a16:creationId xmlns:a16="http://schemas.microsoft.com/office/drawing/2014/main" id="{E3EF8EDE-15DB-4DB5-A7D8-29BC79E756BA}"/>
              </a:ext>
            </a:extLst>
          </p:cNvPr>
          <p:cNvSpPr/>
          <p:nvPr/>
        </p:nvSpPr>
        <p:spPr>
          <a:xfrm>
            <a:off x="5837227" y="258507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sp>
        <p:nvSpPr>
          <p:cNvPr id="149" name="Hexagon 148">
            <a:extLst>
              <a:ext uri="{FF2B5EF4-FFF2-40B4-BE49-F238E27FC236}">
                <a16:creationId xmlns:a16="http://schemas.microsoft.com/office/drawing/2014/main" id="{D5069439-B9E8-4ECA-A478-DE3FC0611C50}"/>
              </a:ext>
            </a:extLst>
          </p:cNvPr>
          <p:cNvSpPr/>
          <p:nvPr/>
        </p:nvSpPr>
        <p:spPr>
          <a:xfrm>
            <a:off x="11401969" y="2005203"/>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grpSp>
        <p:nvGrpSpPr>
          <p:cNvPr id="152" name="Group 151">
            <a:extLst>
              <a:ext uri="{FF2B5EF4-FFF2-40B4-BE49-F238E27FC236}">
                <a16:creationId xmlns:a16="http://schemas.microsoft.com/office/drawing/2014/main" id="{DE552516-0ED4-4741-9BA5-3C8DF1680377}"/>
              </a:ext>
            </a:extLst>
          </p:cNvPr>
          <p:cNvGrpSpPr/>
          <p:nvPr/>
        </p:nvGrpSpPr>
        <p:grpSpPr>
          <a:xfrm>
            <a:off x="9366603" y="4424373"/>
            <a:ext cx="546664" cy="546664"/>
            <a:chOff x="855016" y="4817599"/>
            <a:chExt cx="546664" cy="546664"/>
          </a:xfrm>
          <a:solidFill>
            <a:schemeClr val="accent2"/>
          </a:solidFill>
        </p:grpSpPr>
        <p:sp>
          <p:nvSpPr>
            <p:cNvPr id="153" name="Freeform 84">
              <a:extLst>
                <a:ext uri="{FF2B5EF4-FFF2-40B4-BE49-F238E27FC236}">
                  <a16:creationId xmlns:a16="http://schemas.microsoft.com/office/drawing/2014/main" id="{74650664-1BC1-4AE5-8EB1-153671F1631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154" name="Freeform 85">
              <a:extLst>
                <a:ext uri="{FF2B5EF4-FFF2-40B4-BE49-F238E27FC236}">
                  <a16:creationId xmlns:a16="http://schemas.microsoft.com/office/drawing/2014/main" id="{F0DF6D13-93EA-4654-8C21-6529A400F63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55" name="Freeform 86">
              <a:extLst>
                <a:ext uri="{FF2B5EF4-FFF2-40B4-BE49-F238E27FC236}">
                  <a16:creationId xmlns:a16="http://schemas.microsoft.com/office/drawing/2014/main" id="{1965C901-6C9C-4007-80D1-A02C9BCE7940}"/>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6" name="Group 155">
            <a:extLst>
              <a:ext uri="{FF2B5EF4-FFF2-40B4-BE49-F238E27FC236}">
                <a16:creationId xmlns:a16="http://schemas.microsoft.com/office/drawing/2014/main" id="{F458EBE1-B8CB-4775-8D27-9FF5BE463D97}"/>
              </a:ext>
            </a:extLst>
          </p:cNvPr>
          <p:cNvGrpSpPr/>
          <p:nvPr/>
        </p:nvGrpSpPr>
        <p:grpSpPr>
          <a:xfrm>
            <a:off x="9285005" y="2848428"/>
            <a:ext cx="546664" cy="546664"/>
            <a:chOff x="855016" y="4817599"/>
            <a:chExt cx="546664" cy="546664"/>
          </a:xfrm>
          <a:solidFill>
            <a:schemeClr val="accent2"/>
          </a:solidFill>
        </p:grpSpPr>
        <p:sp>
          <p:nvSpPr>
            <p:cNvPr id="157" name="Freeform 92">
              <a:extLst>
                <a:ext uri="{FF2B5EF4-FFF2-40B4-BE49-F238E27FC236}">
                  <a16:creationId xmlns:a16="http://schemas.microsoft.com/office/drawing/2014/main" id="{F33E7A67-2C5A-43D8-95F5-81EBDE164C57}"/>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158" name="Freeform 97">
              <a:extLst>
                <a:ext uri="{FF2B5EF4-FFF2-40B4-BE49-F238E27FC236}">
                  <a16:creationId xmlns:a16="http://schemas.microsoft.com/office/drawing/2014/main" id="{73324D65-E40A-4D72-BEC6-E929E0C907C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59" name="Freeform 98">
              <a:extLst>
                <a:ext uri="{FF2B5EF4-FFF2-40B4-BE49-F238E27FC236}">
                  <a16:creationId xmlns:a16="http://schemas.microsoft.com/office/drawing/2014/main" id="{E37805A9-3E3F-4DB6-85DA-C2153AC3187B}"/>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0" name="Group 159">
            <a:extLst>
              <a:ext uri="{FF2B5EF4-FFF2-40B4-BE49-F238E27FC236}">
                <a16:creationId xmlns:a16="http://schemas.microsoft.com/office/drawing/2014/main" id="{F9B73177-1E38-4FEC-A2EC-7BBB22FE89D0}"/>
              </a:ext>
            </a:extLst>
          </p:cNvPr>
          <p:cNvGrpSpPr/>
          <p:nvPr/>
        </p:nvGrpSpPr>
        <p:grpSpPr>
          <a:xfrm>
            <a:off x="10172143" y="3126073"/>
            <a:ext cx="546664" cy="546664"/>
            <a:chOff x="855016" y="4817599"/>
            <a:chExt cx="546664" cy="546664"/>
          </a:xfrm>
          <a:solidFill>
            <a:schemeClr val="accent2"/>
          </a:solidFill>
        </p:grpSpPr>
        <p:sp>
          <p:nvSpPr>
            <p:cNvPr id="161" name="Freeform 133">
              <a:extLst>
                <a:ext uri="{FF2B5EF4-FFF2-40B4-BE49-F238E27FC236}">
                  <a16:creationId xmlns:a16="http://schemas.microsoft.com/office/drawing/2014/main" id="{911D8604-F32C-4A2E-A439-A94F34CAD009}"/>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62" name="Freeform 134">
              <a:extLst>
                <a:ext uri="{FF2B5EF4-FFF2-40B4-BE49-F238E27FC236}">
                  <a16:creationId xmlns:a16="http://schemas.microsoft.com/office/drawing/2014/main" id="{2FC299E0-2689-48E2-9AB3-E85F957BF976}"/>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63" name="Freeform 135">
              <a:extLst>
                <a:ext uri="{FF2B5EF4-FFF2-40B4-BE49-F238E27FC236}">
                  <a16:creationId xmlns:a16="http://schemas.microsoft.com/office/drawing/2014/main" id="{88D387BE-9407-4EAC-B88C-B1C0FB994A05}"/>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4" name="Group 163">
            <a:extLst>
              <a:ext uri="{FF2B5EF4-FFF2-40B4-BE49-F238E27FC236}">
                <a16:creationId xmlns:a16="http://schemas.microsoft.com/office/drawing/2014/main" id="{DE3D9583-A6FF-430B-973F-14DE17FF3F07}"/>
              </a:ext>
            </a:extLst>
          </p:cNvPr>
          <p:cNvGrpSpPr/>
          <p:nvPr/>
        </p:nvGrpSpPr>
        <p:grpSpPr>
          <a:xfrm>
            <a:off x="9799454" y="1865480"/>
            <a:ext cx="546664" cy="546664"/>
            <a:chOff x="855016" y="4817599"/>
            <a:chExt cx="546664" cy="546664"/>
          </a:xfrm>
          <a:solidFill>
            <a:schemeClr val="accent2"/>
          </a:solidFill>
        </p:grpSpPr>
        <p:sp>
          <p:nvSpPr>
            <p:cNvPr id="165" name="Freeform 111">
              <a:extLst>
                <a:ext uri="{FF2B5EF4-FFF2-40B4-BE49-F238E27FC236}">
                  <a16:creationId xmlns:a16="http://schemas.microsoft.com/office/drawing/2014/main" id="{6BF6F32A-92DD-4E2A-B4CC-FF0735DADBF2}"/>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66" name="Freeform 118">
              <a:extLst>
                <a:ext uri="{FF2B5EF4-FFF2-40B4-BE49-F238E27FC236}">
                  <a16:creationId xmlns:a16="http://schemas.microsoft.com/office/drawing/2014/main" id="{159CB0E1-C785-4694-A2E0-39DA80BDE4E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67" name="Freeform 125">
              <a:extLst>
                <a:ext uri="{FF2B5EF4-FFF2-40B4-BE49-F238E27FC236}">
                  <a16:creationId xmlns:a16="http://schemas.microsoft.com/office/drawing/2014/main" id="{B414DC5E-EE6D-400C-89EC-832BBA93AEB1}"/>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8" name="Group 167">
            <a:extLst>
              <a:ext uri="{FF2B5EF4-FFF2-40B4-BE49-F238E27FC236}">
                <a16:creationId xmlns:a16="http://schemas.microsoft.com/office/drawing/2014/main" id="{3E46420F-1251-4A45-8BE8-E7A9EA050180}"/>
              </a:ext>
            </a:extLst>
          </p:cNvPr>
          <p:cNvGrpSpPr/>
          <p:nvPr/>
        </p:nvGrpSpPr>
        <p:grpSpPr>
          <a:xfrm>
            <a:off x="8304003" y="2751247"/>
            <a:ext cx="546664" cy="546664"/>
            <a:chOff x="855016" y="4817599"/>
            <a:chExt cx="546664" cy="546664"/>
          </a:xfrm>
        </p:grpSpPr>
        <p:sp>
          <p:nvSpPr>
            <p:cNvPr id="169" name="Freeform 88">
              <a:extLst>
                <a:ext uri="{FF2B5EF4-FFF2-40B4-BE49-F238E27FC236}">
                  <a16:creationId xmlns:a16="http://schemas.microsoft.com/office/drawing/2014/main" id="{B2C6AA65-CAD3-4BBD-9B29-3646D451B394}"/>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70" name="Freeform 89">
              <a:extLst>
                <a:ext uri="{FF2B5EF4-FFF2-40B4-BE49-F238E27FC236}">
                  <a16:creationId xmlns:a16="http://schemas.microsoft.com/office/drawing/2014/main" id="{1DEC200B-8D91-40B9-A0A5-738E5726505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71" name="Freeform 90">
              <a:extLst>
                <a:ext uri="{FF2B5EF4-FFF2-40B4-BE49-F238E27FC236}">
                  <a16:creationId xmlns:a16="http://schemas.microsoft.com/office/drawing/2014/main" id="{6D930D28-7AB9-4547-A3CF-AE970382BD59}"/>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chemeClr val="accent2"/>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2" name="Group 171">
            <a:extLst>
              <a:ext uri="{FF2B5EF4-FFF2-40B4-BE49-F238E27FC236}">
                <a16:creationId xmlns:a16="http://schemas.microsoft.com/office/drawing/2014/main" id="{A7D64E97-2A7D-45A3-A825-52A84AB3F043}"/>
              </a:ext>
            </a:extLst>
          </p:cNvPr>
          <p:cNvGrpSpPr/>
          <p:nvPr/>
        </p:nvGrpSpPr>
        <p:grpSpPr>
          <a:xfrm>
            <a:off x="7152138" y="3107529"/>
            <a:ext cx="546664" cy="546664"/>
            <a:chOff x="855016" y="4817599"/>
            <a:chExt cx="546664" cy="546664"/>
          </a:xfrm>
        </p:grpSpPr>
        <p:sp>
          <p:nvSpPr>
            <p:cNvPr id="173" name="Freeform 100">
              <a:extLst>
                <a:ext uri="{FF2B5EF4-FFF2-40B4-BE49-F238E27FC236}">
                  <a16:creationId xmlns:a16="http://schemas.microsoft.com/office/drawing/2014/main" id="{81BB1DB1-6565-4A96-9479-264A89FD93AF}"/>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74" name="Freeform 106">
              <a:extLst>
                <a:ext uri="{FF2B5EF4-FFF2-40B4-BE49-F238E27FC236}">
                  <a16:creationId xmlns:a16="http://schemas.microsoft.com/office/drawing/2014/main" id="{B6A7BF1B-7BB2-47C7-8B93-1BC12048158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75" name="Freeform 108">
              <a:extLst>
                <a:ext uri="{FF2B5EF4-FFF2-40B4-BE49-F238E27FC236}">
                  <a16:creationId xmlns:a16="http://schemas.microsoft.com/office/drawing/2014/main" id="{AB012BBE-4FC3-408D-AAC4-582141F13AD9}"/>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chemeClr val="accent2"/>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53" name="Content Placeholder 2">
            <a:extLst>
              <a:ext uri="{FF2B5EF4-FFF2-40B4-BE49-F238E27FC236}">
                <a16:creationId xmlns:a16="http://schemas.microsoft.com/office/drawing/2014/main" id="{B3C8EDAE-FA0D-41A5-9865-E9D65AB52523}"/>
              </a:ext>
            </a:extLst>
          </p:cNvPr>
          <p:cNvSpPr txBox="1">
            <a:spLocks/>
          </p:cNvSpPr>
          <p:nvPr/>
        </p:nvSpPr>
        <p:spPr>
          <a:xfrm>
            <a:off x="8912483" y="236043"/>
            <a:ext cx="1615913" cy="54520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1" dirty="0">
                <a:latin typeface="Trebuchet MS" panose="020B0603020202020204" pitchFamily="34" charset="0"/>
                <a:ea typeface="Open Sans" panose="020B0606030504020204" pitchFamily="34" charset="0"/>
                <a:cs typeface="Open Sans" panose="020B0606030504020204" pitchFamily="34" charset="0"/>
              </a:rPr>
              <a:t>Thrust Lead: </a:t>
            </a:r>
            <a:r>
              <a:rPr lang="en-US" sz="1800" dirty="0">
                <a:latin typeface="Trebuchet MS" panose="020B0603020202020204" pitchFamily="34" charset="0"/>
                <a:ea typeface="Open Sans" panose="020B0606030504020204" pitchFamily="34" charset="0"/>
                <a:cs typeface="Open Sans" panose="020B0606030504020204" pitchFamily="34" charset="0"/>
              </a:rPr>
              <a:t>Laura Swiler (Org. 1400)</a:t>
            </a: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9156868B-56E0-4680-B249-40352E9498FA}"/>
              </a:ext>
            </a:extLst>
          </p:cNvPr>
          <p:cNvSpPr/>
          <p:nvPr/>
        </p:nvSpPr>
        <p:spPr>
          <a:xfrm>
            <a:off x="7908412" y="56024"/>
            <a:ext cx="2722759" cy="11160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Medium shot of a person smiling&#10;&#10;Description automatically generated">
            <a:extLst>
              <a:ext uri="{FF2B5EF4-FFF2-40B4-BE49-F238E27FC236}">
                <a16:creationId xmlns:a16="http://schemas.microsoft.com/office/drawing/2014/main" id="{91104274-2607-4A29-954E-6434F26A8E6B}"/>
              </a:ext>
            </a:extLst>
          </p:cNvPr>
          <p:cNvPicPr>
            <a:picLocks noChangeAspect="1"/>
          </p:cNvPicPr>
          <p:nvPr/>
        </p:nvPicPr>
        <p:blipFill rotWithShape="1">
          <a:blip r:embed="rId3"/>
          <a:srcRect l="7906" t="5341" r="11443" b="16136"/>
          <a:stretch/>
        </p:blipFill>
        <p:spPr>
          <a:xfrm>
            <a:off x="8004843" y="152120"/>
            <a:ext cx="789642" cy="969264"/>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2343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B5352D3-DFE3-418E-B81F-108396CB7626}"/>
              </a:ext>
            </a:extLst>
          </p:cNvPr>
          <p:cNvSpPr/>
          <p:nvPr/>
        </p:nvSpPr>
        <p:spPr>
          <a:xfrm>
            <a:off x="7041094" y="532871"/>
            <a:ext cx="5716118" cy="6012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D0C3BC4-77BE-206A-E804-B9C0F01013D2}"/>
              </a:ext>
            </a:extLst>
          </p:cNvPr>
          <p:cNvGrpSpPr/>
          <p:nvPr/>
        </p:nvGrpSpPr>
        <p:grpSpPr>
          <a:xfrm>
            <a:off x="7092809" y="1303405"/>
            <a:ext cx="4783183" cy="2527539"/>
            <a:chOff x="486703" y="1240911"/>
            <a:chExt cx="4783183" cy="2527539"/>
          </a:xfrm>
        </p:grpSpPr>
        <p:grpSp>
          <p:nvGrpSpPr>
            <p:cNvPr id="11" name="Group 10">
              <a:extLst>
                <a:ext uri="{FF2B5EF4-FFF2-40B4-BE49-F238E27FC236}">
                  <a16:creationId xmlns:a16="http://schemas.microsoft.com/office/drawing/2014/main" id="{C2B00EF8-506D-93B6-55E1-E1DD5C883EA4}"/>
                </a:ext>
              </a:extLst>
            </p:cNvPr>
            <p:cNvGrpSpPr/>
            <p:nvPr/>
          </p:nvGrpSpPr>
          <p:grpSpPr>
            <a:xfrm>
              <a:off x="486705" y="1494738"/>
              <a:ext cx="4783181" cy="2273712"/>
              <a:chOff x="486705" y="1494738"/>
              <a:chExt cx="4783181" cy="2273712"/>
            </a:xfrm>
          </p:grpSpPr>
          <p:sp>
            <p:nvSpPr>
              <p:cNvPr id="12" name="TextBox 11">
                <a:extLst>
                  <a:ext uri="{FF2B5EF4-FFF2-40B4-BE49-F238E27FC236}">
                    <a16:creationId xmlns:a16="http://schemas.microsoft.com/office/drawing/2014/main" id="{583E7244-6445-E601-9496-E5FA0059BC15}"/>
                  </a:ext>
                </a:extLst>
              </p:cNvPr>
              <p:cNvSpPr txBox="1"/>
              <p:nvPr/>
            </p:nvSpPr>
            <p:spPr>
              <a:xfrm rot="16200000">
                <a:off x="-478033" y="2459476"/>
                <a:ext cx="2252400" cy="322924"/>
              </a:xfrm>
              <a:prstGeom prst="rect">
                <a:avLst/>
              </a:prstGeom>
              <a:solidFill>
                <a:schemeClr val="bg1"/>
              </a:solidFill>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rPr>
                  <a:t>Temperature Anomalies </a:t>
                </a:r>
              </a:p>
            </p:txBody>
          </p:sp>
          <p:pic>
            <p:nvPicPr>
              <p:cNvPr id="13" name="Picture 12">
                <a:extLst>
                  <a:ext uri="{FF2B5EF4-FFF2-40B4-BE49-F238E27FC236}">
                    <a16:creationId xmlns:a16="http://schemas.microsoft.com/office/drawing/2014/main" id="{D4E3E966-3608-6639-6D81-11A86E5EAE59}"/>
                  </a:ext>
                </a:extLst>
              </p:cNvPr>
              <p:cNvPicPr>
                <a:picLocks noChangeAspect="1"/>
              </p:cNvPicPr>
              <p:nvPr/>
            </p:nvPicPr>
            <p:blipFill rotWithShape="1">
              <a:blip r:embed="rId3"/>
              <a:srcRect l="9724" t="10625" r="9004"/>
              <a:stretch/>
            </p:blipFill>
            <p:spPr>
              <a:xfrm>
                <a:off x="721302" y="1494739"/>
                <a:ext cx="4548584" cy="2273711"/>
              </a:xfrm>
              <a:prstGeom prst="rect">
                <a:avLst/>
              </a:prstGeom>
            </p:spPr>
          </p:pic>
        </p:grpSp>
        <p:sp>
          <p:nvSpPr>
            <p:cNvPr id="10" name="TextBox 9">
              <a:extLst>
                <a:ext uri="{FF2B5EF4-FFF2-40B4-BE49-F238E27FC236}">
                  <a16:creationId xmlns:a16="http://schemas.microsoft.com/office/drawing/2014/main" id="{5D188542-310E-9A99-973F-2FECA16F08F7}"/>
                </a:ext>
              </a:extLst>
            </p:cNvPr>
            <p:cNvSpPr txBox="1"/>
            <p:nvPr/>
          </p:nvSpPr>
          <p:spPr>
            <a:xfrm>
              <a:off x="486703" y="1240911"/>
              <a:ext cx="4711917" cy="335399"/>
            </a:xfrm>
            <a:prstGeom prst="rect">
              <a:avLst/>
            </a:prstGeom>
            <a:solidFill>
              <a:schemeClr val="bg1"/>
            </a:solidFill>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rPr>
                <a:t>Traditional Fingerprint – Detection of Pinatubo</a:t>
              </a:r>
            </a:p>
          </p:txBody>
        </p:sp>
      </p:grpSp>
      <p:pic>
        <p:nvPicPr>
          <p:cNvPr id="14" name="Picture 13">
            <a:extLst>
              <a:ext uri="{FF2B5EF4-FFF2-40B4-BE49-F238E27FC236}">
                <a16:creationId xmlns:a16="http://schemas.microsoft.com/office/drawing/2014/main" id="{E4946ACD-4E8D-C515-40F5-D6FD8EEEB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6087" y="1584646"/>
            <a:ext cx="4480786" cy="2102407"/>
          </a:xfrm>
          <a:prstGeom prst="rect">
            <a:avLst/>
          </a:prstGeom>
        </p:spPr>
      </p:pic>
      <p:sp>
        <p:nvSpPr>
          <p:cNvPr id="16" name="Content Placeholder 2">
            <a:extLst>
              <a:ext uri="{FF2B5EF4-FFF2-40B4-BE49-F238E27FC236}">
                <a16:creationId xmlns:a16="http://schemas.microsoft.com/office/drawing/2014/main" id="{3759F29B-1F11-1FD7-AE91-D6E484F268CF}"/>
              </a:ext>
            </a:extLst>
          </p:cNvPr>
          <p:cNvSpPr txBox="1">
            <a:spLocks/>
          </p:cNvSpPr>
          <p:nvPr/>
        </p:nvSpPr>
        <p:spPr>
          <a:xfrm>
            <a:off x="87885" y="6540005"/>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B. </a:t>
            </a:r>
            <a:r>
              <a:rPr lang="en-US" sz="1800" dirty="0" err="1">
                <a:latin typeface="Trebuchet MS" panose="020B0603020202020204" pitchFamily="34" charset="0"/>
                <a:ea typeface="Open Sans" panose="020B0606030504020204" pitchFamily="34" charset="0"/>
                <a:cs typeface="Open Sans" panose="020B0606030504020204" pitchFamily="34" charset="0"/>
              </a:rPr>
              <a:t>Wagman</a:t>
            </a:r>
            <a:r>
              <a:rPr lang="en-US" sz="1800" dirty="0">
                <a:latin typeface="Trebuchet MS" panose="020B0603020202020204" pitchFamily="34" charset="0"/>
                <a:ea typeface="Open Sans" panose="020B0606030504020204" pitchFamily="34" charset="0"/>
                <a:cs typeface="Open Sans" panose="020B0606030504020204" pitchFamily="34" charset="0"/>
              </a:rPr>
              <a:t>, K. Chowdhary, L. Swiler, K. Marvel [Columbia]</a:t>
            </a:r>
          </a:p>
          <a:p>
            <a:pPr lvl="1" indent="0">
              <a:buFont typeface="Wingdings" pitchFamily="2" charset="2"/>
              <a:buNone/>
            </a:pPr>
            <a:endParaRPr lang="en-US" sz="1800" dirty="0">
              <a:latin typeface="Trebuchet MS" panose="020B0603020202020204" pitchFamily="34" charset="0"/>
              <a:ea typeface="Open Sans" panose="020B0606030504020204" pitchFamily="34" charset="0"/>
              <a:cs typeface="Open Sans" panose="020B0606030504020204" pitchFamily="34" charset="0"/>
            </a:endParaRPr>
          </a:p>
          <a:p>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17" name="Content Placeholder 2">
            <a:extLst>
              <a:ext uri="{FF2B5EF4-FFF2-40B4-BE49-F238E27FC236}">
                <a16:creationId xmlns:a16="http://schemas.microsoft.com/office/drawing/2014/main" id="{AF4547B3-7F3F-38E9-109A-818FCBA66A77}"/>
              </a:ext>
            </a:extLst>
          </p:cNvPr>
          <p:cNvSpPr txBox="1">
            <a:spLocks/>
          </p:cNvSpPr>
          <p:nvPr/>
        </p:nvSpPr>
        <p:spPr>
          <a:xfrm>
            <a:off x="8085655" y="6234183"/>
            <a:ext cx="3370149" cy="26770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Trebuchet MS" panose="020B0603020202020204" pitchFamily="34" charset="0"/>
                <a:ea typeface="Open Sans" panose="020B0606030504020204" pitchFamily="34" charset="0"/>
                <a:cs typeface="Open Sans" panose="020B0606030504020204" pitchFamily="34" charset="0"/>
              </a:rPr>
              <a:t>Leverages [Wagman et al. 2021]</a:t>
            </a:r>
          </a:p>
          <a:p>
            <a:pPr lvl="1" indent="0">
              <a:buFont typeface="Wingdings" pitchFamily="2" charset="2"/>
              <a:buNone/>
            </a:pPr>
            <a:endParaRPr lang="en-US" sz="1500" dirty="0">
              <a:latin typeface="Trebuchet MS" panose="020B0603020202020204" pitchFamily="34" charset="0"/>
              <a:ea typeface="Open Sans" panose="020B0606030504020204" pitchFamily="34" charset="0"/>
              <a:cs typeface="Open Sans" panose="020B0606030504020204" pitchFamily="34" charset="0"/>
            </a:endParaRPr>
          </a:p>
          <a:p>
            <a:endParaRPr lang="en-US" sz="15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18" name="Title 1">
            <a:extLst>
              <a:ext uri="{FF2B5EF4-FFF2-40B4-BE49-F238E27FC236}">
                <a16:creationId xmlns:a16="http://schemas.microsoft.com/office/drawing/2014/main" id="{DFEC976C-E963-4AE2-BB9C-E751334256C5}"/>
              </a:ext>
            </a:extLst>
          </p:cNvPr>
          <p:cNvSpPr>
            <a:spLocks noGrp="1"/>
          </p:cNvSpPr>
          <p:nvPr>
            <p:ph type="title"/>
          </p:nvPr>
        </p:nvSpPr>
        <p:spPr>
          <a:xfrm>
            <a:off x="329184" y="246888"/>
            <a:ext cx="9175764" cy="868680"/>
          </a:xfrm>
        </p:spPr>
        <p:txBody>
          <a:bodyPr>
            <a:noAutofit/>
          </a:bodyPr>
          <a:lstStyle/>
          <a:p>
            <a:r>
              <a:rPr lang="en-US" dirty="0">
                <a:solidFill>
                  <a:schemeClr val="accent6"/>
                </a:solidFill>
                <a:latin typeface="Trebuchet MS" panose="020B0603020202020204" pitchFamily="34" charset="0"/>
              </a:rPr>
              <a:t>Attribution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Enhanced Fingerprinting</a:t>
            </a:r>
          </a:p>
        </p:txBody>
      </p:sp>
      <p:sp>
        <p:nvSpPr>
          <p:cNvPr id="2" name="TextBox 1">
            <a:extLst>
              <a:ext uri="{FF2B5EF4-FFF2-40B4-BE49-F238E27FC236}">
                <a16:creationId xmlns:a16="http://schemas.microsoft.com/office/drawing/2014/main" id="{BD12CF0A-1756-40A1-B397-22C9FA9AE0ED}"/>
              </a:ext>
            </a:extLst>
          </p:cNvPr>
          <p:cNvSpPr txBox="1"/>
          <p:nvPr/>
        </p:nvSpPr>
        <p:spPr>
          <a:xfrm>
            <a:off x="0" y="1362973"/>
            <a:ext cx="6895381" cy="4488637"/>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b="1" dirty="0">
                <a:solidFill>
                  <a:schemeClr val="accent6"/>
                </a:solidFill>
                <a:latin typeface="Trebuchet MS" panose="020B0603020202020204" pitchFamily="34" charset="0"/>
              </a:rPr>
              <a:t>“Fingerprint” </a:t>
            </a:r>
            <a:r>
              <a:rPr lang="en-US" dirty="0">
                <a:solidFill>
                  <a:schemeClr val="accent6"/>
                </a:solidFill>
                <a:latin typeface="Trebuchet MS" panose="020B0603020202020204" pitchFamily="34" charset="0"/>
              </a:rPr>
              <a:t>= a spatial and/or temporal pattern that highlights an impact</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Commonly the first principal component or empirical orthogonal function (EOF) from an SVD of a data matrix</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Detection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involves identifying if the signal projected back onto the EOF goes out of 2𝜎 limits. </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Attribution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involves examining the magnitude of the fingerprint in a regression formulation and checking its significance (Signal/Noise ratio).</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Enhanced Fingerprinting Approach:</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Wingdings" panose="05000000000000000000" pitchFamily="2" charset="2"/>
              <a:buChar char="Ø"/>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Multivariate</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fingerprints</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Use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multiple variables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along a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pathway</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in the fingerprint</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Use pathway info to refine fingerprints for use within a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short-term SAI event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with a more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regional impact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(fingerprints typically used over long-time period data to detect changes decadal means).</a:t>
            </a:r>
          </a:p>
          <a:p>
            <a:pPr marL="285750" indent="-285750">
              <a:buFont typeface="Arial" panose="020B0604020202020204" pitchFamily="34" charset="0"/>
              <a:buChar char="•"/>
            </a:pPr>
            <a:endPar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solidFill>
                <a:schemeClr val="accent6"/>
              </a:solidFill>
              <a:latin typeface="Trebuchet MS" panose="020B0603020202020204" pitchFamily="34" charset="0"/>
            </a:endParaRPr>
          </a:p>
        </p:txBody>
      </p:sp>
      <p:grpSp>
        <p:nvGrpSpPr>
          <p:cNvPr id="3" name="Group 2">
            <a:extLst>
              <a:ext uri="{FF2B5EF4-FFF2-40B4-BE49-F238E27FC236}">
                <a16:creationId xmlns:a16="http://schemas.microsoft.com/office/drawing/2014/main" id="{5EDF5A14-791A-40F3-A423-07C50696A36D}"/>
              </a:ext>
            </a:extLst>
          </p:cNvPr>
          <p:cNvGrpSpPr/>
          <p:nvPr/>
        </p:nvGrpSpPr>
        <p:grpSpPr>
          <a:xfrm>
            <a:off x="7466343" y="3859979"/>
            <a:ext cx="4077210" cy="2304216"/>
            <a:chOff x="7305335" y="3717361"/>
            <a:chExt cx="4077210" cy="2304216"/>
          </a:xfrm>
        </p:grpSpPr>
        <p:pic>
          <p:nvPicPr>
            <p:cNvPr id="20" name="Picture 19">
              <a:extLst>
                <a:ext uri="{FF2B5EF4-FFF2-40B4-BE49-F238E27FC236}">
                  <a16:creationId xmlns:a16="http://schemas.microsoft.com/office/drawing/2014/main" id="{9810273E-13B7-4E3F-B323-A35FA36DCF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7350" y="4201913"/>
              <a:ext cx="3755195" cy="1819664"/>
            </a:xfrm>
            <a:prstGeom prst="rect">
              <a:avLst/>
            </a:prstGeom>
          </p:spPr>
        </p:pic>
        <p:sp>
          <p:nvSpPr>
            <p:cNvPr id="26" name="TextBox 25">
              <a:extLst>
                <a:ext uri="{FF2B5EF4-FFF2-40B4-BE49-F238E27FC236}">
                  <a16:creationId xmlns:a16="http://schemas.microsoft.com/office/drawing/2014/main" id="{18287132-67B2-4EC1-B52A-62644B219E81}"/>
                </a:ext>
              </a:extLst>
            </p:cNvPr>
            <p:cNvSpPr txBox="1"/>
            <p:nvPr/>
          </p:nvSpPr>
          <p:spPr>
            <a:xfrm>
              <a:off x="7512617" y="3717361"/>
              <a:ext cx="3869928" cy="484551"/>
            </a:xfrm>
            <a:prstGeom prst="rect">
              <a:avLst/>
            </a:prstGeom>
            <a:solidFill>
              <a:schemeClr val="bg1"/>
            </a:solidFill>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rPr>
                <a:t>Attribution of Temperature Anomaly to Pinatubo.  Signal/Noise ratio &gt; 10</a:t>
              </a:r>
            </a:p>
          </p:txBody>
        </p:sp>
        <p:sp>
          <p:nvSpPr>
            <p:cNvPr id="27" name="TextBox 26">
              <a:extLst>
                <a:ext uri="{FF2B5EF4-FFF2-40B4-BE49-F238E27FC236}">
                  <a16:creationId xmlns:a16="http://schemas.microsoft.com/office/drawing/2014/main" id="{294BA387-7FFE-4B23-AA95-1A56953BF96F}"/>
                </a:ext>
              </a:extLst>
            </p:cNvPr>
            <p:cNvSpPr txBox="1"/>
            <p:nvPr/>
          </p:nvSpPr>
          <p:spPr>
            <a:xfrm rot="16200000">
              <a:off x="6314689" y="4708007"/>
              <a:ext cx="2304215" cy="322924"/>
            </a:xfrm>
            <a:prstGeom prst="rect">
              <a:avLst/>
            </a:prstGeom>
            <a:solidFill>
              <a:schemeClr val="bg1"/>
            </a:solidFill>
          </p:spPr>
          <p:txBody>
            <a:bodyPr vert="horz" wrap="square" lIns="91440" tIns="45720" rIns="91440" bIns="45720" rtlCol="0">
              <a:noAutofit/>
            </a:bodyPr>
            <a:lstStyle/>
            <a:p>
              <a:pPr algn="ctr"/>
              <a:r>
                <a:rPr lang="en-US" sz="1400" dirty="0">
                  <a:solidFill>
                    <a:schemeClr val="accent6"/>
                  </a:solidFill>
                  <a:latin typeface="Trebuchet MS" panose="020B0603020202020204" pitchFamily="34" charset="0"/>
                </a:rPr>
                <a:t>Signal/Noise Ratio </a:t>
              </a:r>
            </a:p>
          </p:txBody>
        </p:sp>
        <p:sp>
          <p:nvSpPr>
            <p:cNvPr id="21" name="Oval 20">
              <a:extLst>
                <a:ext uri="{FF2B5EF4-FFF2-40B4-BE49-F238E27FC236}">
                  <a16:creationId xmlns:a16="http://schemas.microsoft.com/office/drawing/2014/main" id="{CF9DF61C-E687-48E3-9085-58905F23AD9F}"/>
                </a:ext>
              </a:extLst>
            </p:cNvPr>
            <p:cNvSpPr/>
            <p:nvPr/>
          </p:nvSpPr>
          <p:spPr>
            <a:xfrm rot="1763311">
              <a:off x="9790063" y="4238540"/>
              <a:ext cx="839095" cy="4132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56383EF7-DC56-4F6C-9A8D-82283BB531B5}"/>
              </a:ext>
            </a:extLst>
          </p:cNvPr>
          <p:cNvSpPr>
            <a:spLocks noGrp="1"/>
          </p:cNvSpPr>
          <p:nvPr>
            <p:ph type="sldNum" sz="quarter" idx="10"/>
          </p:nvPr>
        </p:nvSpPr>
        <p:spPr/>
        <p:txBody>
          <a:bodyPr/>
          <a:lstStyle/>
          <a:p>
            <a:fld id="{4FAB73BC-B049-4115-A692-8D63A059BFB8}" type="slidenum">
              <a:rPr lang="en-US" smtClean="0"/>
              <a:pPr/>
              <a:t>43</a:t>
            </a:fld>
            <a:endParaRPr lang="en-US" dirty="0"/>
          </a:p>
        </p:txBody>
      </p:sp>
    </p:spTree>
    <p:extLst>
      <p:ext uri="{BB962C8B-B14F-4D97-AF65-F5344CB8AC3E}">
        <p14:creationId xmlns:p14="http://schemas.microsoft.com/office/powerpoint/2010/main" val="293433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B8FBDA3-9161-4CAF-9412-971EFA9446DC}"/>
              </a:ext>
            </a:extLst>
          </p:cNvPr>
          <p:cNvSpPr/>
          <p:nvPr/>
        </p:nvSpPr>
        <p:spPr>
          <a:xfrm>
            <a:off x="668045" y="1971422"/>
            <a:ext cx="6094520" cy="2875061"/>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C0284F7-203C-4D18-9916-77D33BBF586B}"/>
              </a:ext>
            </a:extLst>
          </p:cNvPr>
          <p:cNvSpPr/>
          <p:nvPr/>
        </p:nvSpPr>
        <p:spPr>
          <a:xfrm>
            <a:off x="7041094" y="532871"/>
            <a:ext cx="5716118" cy="6012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70FABD9-850B-4B0E-69D5-AC6572DB04EF}"/>
              </a:ext>
            </a:extLst>
          </p:cNvPr>
          <p:cNvPicPr>
            <a:picLocks noChangeAspect="1"/>
          </p:cNvPicPr>
          <p:nvPr/>
        </p:nvPicPr>
        <p:blipFill rotWithShape="1">
          <a:blip r:embed="rId3"/>
          <a:srcRect r="3467" b="13619"/>
          <a:stretch/>
        </p:blipFill>
        <p:spPr>
          <a:xfrm>
            <a:off x="7400070" y="3593068"/>
            <a:ext cx="4493606" cy="2875061"/>
          </a:xfrm>
          <a:prstGeom prst="rect">
            <a:avLst/>
          </a:prstGeom>
        </p:spPr>
      </p:pic>
      <p:sp>
        <p:nvSpPr>
          <p:cNvPr id="11" name="Content Placeholder 5">
            <a:extLst>
              <a:ext uri="{FF2B5EF4-FFF2-40B4-BE49-F238E27FC236}">
                <a16:creationId xmlns:a16="http://schemas.microsoft.com/office/drawing/2014/main" id="{7567B171-7D8C-B1FA-46E0-37A8BDB65822}"/>
              </a:ext>
            </a:extLst>
          </p:cNvPr>
          <p:cNvSpPr txBox="1">
            <a:spLocks/>
          </p:cNvSpPr>
          <p:nvPr/>
        </p:nvSpPr>
        <p:spPr>
          <a:xfrm>
            <a:off x="7372820" y="1554421"/>
            <a:ext cx="4558015" cy="70975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latin typeface="Trebuchet MS" panose="020B0603020202020204" pitchFamily="34" charset="0"/>
                <a:ea typeface="Open Sans" panose="020B0606030504020204" pitchFamily="34" charset="0"/>
                <a:cs typeface="Open Sans" panose="020B0606030504020204" pitchFamily="34" charset="0"/>
              </a:rPr>
              <a:t>(test case for initial prototyping)</a:t>
            </a:r>
          </a:p>
          <a:p>
            <a:pPr algn="ctr"/>
            <a:endParaRPr lang="en-US" sz="18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12" name="Content Placeholder 2">
            <a:extLst>
              <a:ext uri="{FF2B5EF4-FFF2-40B4-BE49-F238E27FC236}">
                <a16:creationId xmlns:a16="http://schemas.microsoft.com/office/drawing/2014/main" id="{9285D2B8-429E-B9E4-6517-26451F062520}"/>
              </a:ext>
            </a:extLst>
          </p:cNvPr>
          <p:cNvSpPr txBox="1">
            <a:spLocks/>
          </p:cNvSpPr>
          <p:nvPr/>
        </p:nvSpPr>
        <p:spPr>
          <a:xfrm>
            <a:off x="165646" y="6590121"/>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J. Hart, M. </a:t>
            </a:r>
            <a:r>
              <a:rPr lang="en-US" sz="1800" dirty="0" err="1">
                <a:latin typeface="Trebuchet MS" panose="020B0603020202020204" pitchFamily="34" charset="0"/>
                <a:ea typeface="Open Sans" panose="020B0606030504020204" pitchFamily="34" charset="0"/>
                <a:cs typeface="Open Sans" panose="020B0606030504020204" pitchFamily="34" charset="0"/>
              </a:rPr>
              <a:t>Gulian</a:t>
            </a:r>
            <a:r>
              <a:rPr lang="en-US" sz="1800" dirty="0">
                <a:latin typeface="Trebuchet MS" panose="020B0603020202020204" pitchFamily="34" charset="0"/>
                <a:ea typeface="Open Sans" panose="020B0606030504020204" pitchFamily="34" charset="0"/>
                <a:cs typeface="Open Sans" panose="020B0606030504020204" pitchFamily="34" charset="0"/>
              </a:rPr>
              <a:t>, I. Manickam, L. Swiler</a:t>
            </a:r>
          </a:p>
        </p:txBody>
      </p:sp>
      <p:sp>
        <p:nvSpPr>
          <p:cNvPr id="13" name="Title 1">
            <a:extLst>
              <a:ext uri="{FF2B5EF4-FFF2-40B4-BE49-F238E27FC236}">
                <a16:creationId xmlns:a16="http://schemas.microsoft.com/office/drawing/2014/main" id="{5A79D55B-F6C0-4417-9658-3F880F9D02CB}"/>
              </a:ext>
            </a:extLst>
          </p:cNvPr>
          <p:cNvSpPr>
            <a:spLocks noGrp="1"/>
          </p:cNvSpPr>
          <p:nvPr>
            <p:ph type="title"/>
          </p:nvPr>
        </p:nvSpPr>
        <p:spPr>
          <a:xfrm>
            <a:off x="329184" y="246888"/>
            <a:ext cx="9175764" cy="868680"/>
          </a:xfrm>
        </p:spPr>
        <p:txBody>
          <a:bodyPr>
            <a:noAutofit/>
          </a:bodyPr>
          <a:lstStyle/>
          <a:p>
            <a:r>
              <a:rPr lang="en-US" dirty="0">
                <a:solidFill>
                  <a:schemeClr val="accent6"/>
                </a:solidFill>
                <a:latin typeface="Trebuchet MS" panose="020B0603020202020204" pitchFamily="34" charset="0"/>
              </a:rPr>
              <a:t>Attribution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Inverse Optimization</a:t>
            </a:r>
          </a:p>
        </p:txBody>
      </p:sp>
      <p:sp>
        <p:nvSpPr>
          <p:cNvPr id="15" name="TextBox 14">
            <a:extLst>
              <a:ext uri="{FF2B5EF4-FFF2-40B4-BE49-F238E27FC236}">
                <a16:creationId xmlns:a16="http://schemas.microsoft.com/office/drawing/2014/main" id="{FAA9D8EC-E9EE-468B-BA67-11784DFEF351}"/>
              </a:ext>
            </a:extLst>
          </p:cNvPr>
          <p:cNvSpPr txBox="1"/>
          <p:nvPr/>
        </p:nvSpPr>
        <p:spPr>
          <a:xfrm>
            <a:off x="165646" y="1306530"/>
            <a:ext cx="6830377" cy="1733910"/>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Goal: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identify magnitude, height and location of the source is a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large-scale, PDE constrained inverse problem</a:t>
            </a:r>
            <a:endParaRPr lang="en-US" i="1" dirty="0">
              <a:solidFill>
                <a:schemeClr val="accent6"/>
              </a:solidFill>
              <a:latin typeface="Trebuchet MS" panose="020B0603020202020204" pitchFamily="34" charset="0"/>
            </a:endParaRPr>
          </a:p>
        </p:txBody>
      </p:sp>
      <p:grpSp>
        <p:nvGrpSpPr>
          <p:cNvPr id="20" name="Group 19">
            <a:extLst>
              <a:ext uri="{FF2B5EF4-FFF2-40B4-BE49-F238E27FC236}">
                <a16:creationId xmlns:a16="http://schemas.microsoft.com/office/drawing/2014/main" id="{F61963C2-D14F-479F-8B8D-43C7ECF0454A}"/>
              </a:ext>
            </a:extLst>
          </p:cNvPr>
          <p:cNvGrpSpPr/>
          <p:nvPr/>
        </p:nvGrpSpPr>
        <p:grpSpPr>
          <a:xfrm>
            <a:off x="1026544" y="2891299"/>
            <a:ext cx="4558015" cy="1557120"/>
            <a:chOff x="1009291" y="2928585"/>
            <a:chExt cx="4558015" cy="155712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759A014-510F-474B-A37D-D78D618D5A86}"/>
                    </a:ext>
                  </a:extLst>
                </p:cNvPr>
                <p:cNvSpPr txBox="1"/>
                <p:nvPr/>
              </p:nvSpPr>
              <p:spPr>
                <a:xfrm>
                  <a:off x="1151626" y="2928585"/>
                  <a:ext cx="3886200" cy="1403538"/>
                </a:xfrm>
                <a:prstGeom prst="rect">
                  <a:avLst/>
                </a:prstGeom>
              </p:spPr>
              <p:txBody>
                <a:bodyPr vert="horz"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m:rPr>
                                <m:sty m:val="p"/>
                              </m:rPr>
                              <a:rPr lang="en-US" b="0" i="0" smtClean="0">
                                <a:solidFill>
                                  <a:schemeClr val="accent6"/>
                                </a:solidFill>
                                <a:latin typeface="Cambria Math" panose="02040503050406030204" pitchFamily="18" charset="0"/>
                              </a:rPr>
                              <m:t>min</m:t>
                            </m:r>
                          </m:e>
                          <m:sub>
                            <m:r>
                              <a:rPr lang="en-US" i="1" smtClean="0">
                                <a:solidFill>
                                  <a:schemeClr val="accent6"/>
                                </a:solidFill>
                                <a:latin typeface="Cambria Math" panose="02040503050406030204" pitchFamily="18" charset="0"/>
                                <a:ea typeface="Cambria Math" panose="02040503050406030204" pitchFamily="18" charset="0"/>
                              </a:rPr>
                              <m:t>𝜃</m:t>
                            </m:r>
                            <m:r>
                              <a:rPr lang="en-US" b="0" i="1" smtClean="0">
                                <a:solidFill>
                                  <a:schemeClr val="accent6"/>
                                </a:solidFill>
                                <a:latin typeface="Cambria Math" panose="02040503050406030204" pitchFamily="18" charset="0"/>
                                <a:ea typeface="Cambria Math" panose="02040503050406030204" pitchFamily="18" charset="0"/>
                              </a:rPr>
                              <m:t> </m:t>
                            </m:r>
                          </m:sub>
                        </m:sSub>
                        <m:r>
                          <a:rPr lang="en-US" b="0" i="1" smtClean="0">
                            <a:solidFill>
                              <a:schemeClr val="accent6"/>
                            </a:solidFill>
                            <a:latin typeface="Cambria Math" panose="02040503050406030204" pitchFamily="18" charset="0"/>
                          </a:rPr>
                          <m:t>𝐽</m:t>
                        </m:r>
                        <m:d>
                          <m:dPr>
                            <m:ctrlPr>
                              <a:rPr lang="en-US" b="0" i="1" smtClean="0">
                                <a:solidFill>
                                  <a:schemeClr val="accent6"/>
                                </a:solidFill>
                                <a:latin typeface="Cambria Math" panose="02040503050406030204" pitchFamily="18" charset="0"/>
                              </a:rPr>
                            </m:ctrlPr>
                          </m:dPr>
                          <m:e>
                            <m:r>
                              <a:rPr lang="en-US" b="0" i="1" smtClean="0">
                                <a:solidFill>
                                  <a:schemeClr val="accent6"/>
                                </a:solidFill>
                                <a:latin typeface="Cambria Math" panose="02040503050406030204" pitchFamily="18" charset="0"/>
                                <a:ea typeface="Cambria Math" panose="02040503050406030204" pitchFamily="18" charset="0"/>
                              </a:rPr>
                              <m:t>𝜃</m:t>
                            </m:r>
                          </m:e>
                        </m:d>
                        <m:r>
                          <a:rPr lang="en-US" b="0" i="1" smtClean="0">
                            <a:solidFill>
                              <a:schemeClr val="accent6"/>
                            </a:solidFill>
                            <a:latin typeface="Cambria Math" panose="02040503050406030204" pitchFamily="18" charset="0"/>
                            <a:ea typeface="Cambria Math" panose="02040503050406030204" pitchFamily="18" charset="0"/>
                          </a:rPr>
                          <m:t>= </m:t>
                        </m:r>
                        <m:nary>
                          <m:naryPr>
                            <m:chr m:val="∑"/>
                            <m:ctrlPr>
                              <a:rPr lang="en-US" b="0" i="1" smtClean="0">
                                <a:solidFill>
                                  <a:schemeClr val="accent6"/>
                                </a:solidFill>
                                <a:latin typeface="Cambria Math" panose="02040503050406030204" pitchFamily="18" charset="0"/>
                                <a:ea typeface="Cambria Math" panose="02040503050406030204" pitchFamily="18" charset="0"/>
                              </a:rPr>
                            </m:ctrlPr>
                          </m:naryPr>
                          <m:sub>
                            <m:r>
                              <m:rPr>
                                <m:brk m:alnAt="23"/>
                              </m:rPr>
                              <a:rPr lang="en-US" b="0" i="1" smtClean="0">
                                <a:solidFill>
                                  <a:schemeClr val="accent6"/>
                                </a:solidFill>
                                <a:latin typeface="Cambria Math" panose="02040503050406030204" pitchFamily="18" charset="0"/>
                                <a:ea typeface="Cambria Math" panose="02040503050406030204" pitchFamily="18" charset="0"/>
                              </a:rPr>
                              <m:t>𝑖</m:t>
                            </m:r>
                            <m:r>
                              <a:rPr lang="en-US" b="0" i="1" smtClean="0">
                                <a:solidFill>
                                  <a:schemeClr val="accent6"/>
                                </a:solidFill>
                                <a:latin typeface="Cambria Math" panose="02040503050406030204" pitchFamily="18" charset="0"/>
                                <a:ea typeface="Cambria Math" panose="02040503050406030204" pitchFamily="18" charset="0"/>
                              </a:rPr>
                              <m:t>=1</m:t>
                            </m:r>
                          </m:sub>
                          <m:sup>
                            <m:r>
                              <a:rPr lang="en-US" b="0" i="1" smtClean="0">
                                <a:solidFill>
                                  <a:schemeClr val="accent6"/>
                                </a:solidFill>
                                <a:latin typeface="Cambria Math" panose="02040503050406030204" pitchFamily="18" charset="0"/>
                                <a:ea typeface="Cambria Math" panose="02040503050406030204" pitchFamily="18" charset="0"/>
                              </a:rPr>
                              <m:t>𝑛</m:t>
                            </m:r>
                          </m:sup>
                          <m:e>
                            <m:nary>
                              <m:naryPr>
                                <m:ctrlPr>
                                  <a:rPr lang="en-US"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el-GR" b="0" i="1" smtClean="0">
                                    <a:solidFill>
                                      <a:schemeClr val="accent6"/>
                                    </a:solidFill>
                                    <a:latin typeface="Cambria Math" panose="02040503050406030204" pitchFamily="18" charset="0"/>
                                    <a:ea typeface="Cambria Math" panose="02040503050406030204" pitchFamily="18" charset="0"/>
                                  </a:rPr>
                                  <m:t>Ω</m:t>
                                </m:r>
                              </m:sub>
                              <m:sup/>
                              <m:e>
                                <m:d>
                                  <m:dPr>
                                    <m:begChr m:val="["/>
                                    <m:endChr m:val="]"/>
                                    <m:ctrlPr>
                                      <a:rPr lang="en-US" b="0" i="1" smtClean="0">
                                        <a:solidFill>
                                          <a:schemeClr val="accent6"/>
                                        </a:solidFill>
                                        <a:latin typeface="Cambria Math" panose="02040503050406030204" pitchFamily="18" charset="0"/>
                                        <a:ea typeface="Cambria Math" panose="02040503050406030204" pitchFamily="18" charset="0"/>
                                      </a:rPr>
                                    </m:ctrlPr>
                                  </m:dPr>
                                  <m:e>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𝑐</m:t>
                                        </m:r>
                                      </m:e>
                                      <m:sub>
                                        <m:r>
                                          <m:rPr>
                                            <m:sty m:val="p"/>
                                          </m:rPr>
                                          <a:rPr lang="en-US" b="0" i="0" smtClean="0">
                                            <a:solidFill>
                                              <a:schemeClr val="accent6"/>
                                            </a:solidFill>
                                            <a:latin typeface="Cambria Math" panose="02040503050406030204" pitchFamily="18" charset="0"/>
                                            <a:ea typeface="Cambria Math" panose="02040503050406030204" pitchFamily="18" charset="0"/>
                                          </a:rPr>
                                          <m:t>obs</m:t>
                                        </m:r>
                                      </m:sub>
                                    </m:sSub>
                                    <m:d>
                                      <m:dPr>
                                        <m:ctrlPr>
                                          <a:rPr lang="en-US" b="0" i="1" smtClean="0">
                                            <a:solidFill>
                                              <a:schemeClr val="accent6"/>
                                            </a:solidFill>
                                            <a:latin typeface="Cambria Math" panose="02040503050406030204" pitchFamily="18" charset="0"/>
                                            <a:ea typeface="Cambria Math" panose="02040503050406030204" pitchFamily="18" charset="0"/>
                                          </a:rPr>
                                        </m:ctrlPr>
                                      </m:dPr>
                                      <m:e>
                                        <m:r>
                                          <a:rPr lang="en-US" b="0" i="1" smtClean="0">
                                            <a:solidFill>
                                              <a:schemeClr val="accent6"/>
                                            </a:solidFill>
                                            <a:latin typeface="Cambria Math" panose="02040503050406030204" pitchFamily="18" charset="0"/>
                                            <a:ea typeface="Cambria Math" panose="02040503050406030204" pitchFamily="18" charset="0"/>
                                          </a:rPr>
                                          <m:t>𝑥</m:t>
                                        </m:r>
                                        <m:r>
                                          <a:rPr lang="en-US" b="0" i="1" smtClean="0">
                                            <a:solidFill>
                                              <a:schemeClr val="accent6"/>
                                            </a:solidFill>
                                            <a:latin typeface="Cambria Math" panose="02040503050406030204" pitchFamily="18" charset="0"/>
                                            <a:ea typeface="Cambria Math" panose="02040503050406030204" pitchFamily="18" charset="0"/>
                                          </a:rPr>
                                          <m:t>,</m:t>
                                        </m:r>
                                        <m:sSub>
                                          <m:sSubPr>
                                            <m:ctrlPr>
                                              <a:rPr lang="en-US" b="0" i="1" smtClean="0">
                                                <a:solidFill>
                                                  <a:schemeClr val="accent6"/>
                                                </a:solidFill>
                                                <a:latin typeface="Cambria Math" panose="02040503050406030204" pitchFamily="18" charset="0"/>
                                                <a:ea typeface="Cambria Math" panose="02040503050406030204" pitchFamily="18" charset="0"/>
                                              </a:rPr>
                                            </m:ctrlPr>
                                          </m:sSubPr>
                                          <m:e>
                                            <m:r>
                                              <a:rPr lang="en-US" b="0" i="1" smtClean="0">
                                                <a:solidFill>
                                                  <a:schemeClr val="accent6"/>
                                                </a:solidFill>
                                                <a:latin typeface="Cambria Math" panose="02040503050406030204" pitchFamily="18" charset="0"/>
                                                <a:ea typeface="Cambria Math" panose="02040503050406030204" pitchFamily="18" charset="0"/>
                                              </a:rPr>
                                              <m:t>𝑡</m:t>
                                            </m:r>
                                          </m:e>
                                          <m:sub>
                                            <m:r>
                                              <a:rPr lang="en-US" b="0" i="1" smtClean="0">
                                                <a:solidFill>
                                                  <a:schemeClr val="accent6"/>
                                                </a:solidFill>
                                                <a:latin typeface="Cambria Math" panose="02040503050406030204" pitchFamily="18" charset="0"/>
                                                <a:ea typeface="Cambria Math" panose="02040503050406030204" pitchFamily="18" charset="0"/>
                                              </a:rPr>
                                              <m:t>𝑖</m:t>
                                            </m:r>
                                          </m:sub>
                                        </m:sSub>
                                      </m:e>
                                    </m:d>
                                    <m:r>
                                      <a:rPr lang="en-US" b="0" i="1" smtClean="0">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𝑐</m:t>
                                        </m:r>
                                      </m:e>
                                      <m:sub>
                                        <m:r>
                                          <m:rPr>
                                            <m:sty m:val="p"/>
                                          </m:rPr>
                                          <a:rPr lang="en-US" b="0" i="0" smtClean="0">
                                            <a:solidFill>
                                              <a:schemeClr val="accent6"/>
                                            </a:solidFill>
                                            <a:latin typeface="Cambria Math" panose="02040503050406030204" pitchFamily="18" charset="0"/>
                                            <a:ea typeface="Cambria Math" panose="02040503050406030204" pitchFamily="18" charset="0"/>
                                          </a:rPr>
                                          <m:t>sim</m:t>
                                        </m:r>
                                      </m:sub>
                                    </m:sSub>
                                    <m:d>
                                      <m:dPr>
                                        <m:ctrlPr>
                                          <a:rPr lang="en-US" i="1">
                                            <a:solidFill>
                                              <a:schemeClr val="accent6"/>
                                            </a:solidFill>
                                            <a:latin typeface="Cambria Math" panose="02040503050406030204" pitchFamily="18" charset="0"/>
                                            <a:ea typeface="Cambria Math" panose="02040503050406030204" pitchFamily="18" charset="0"/>
                                          </a:rPr>
                                        </m:ctrlPr>
                                      </m:dPr>
                                      <m:e>
                                        <m:r>
                                          <a:rPr lang="en-US" i="1">
                                            <a:solidFill>
                                              <a:schemeClr val="accent6"/>
                                            </a:solidFill>
                                            <a:latin typeface="Cambria Math" panose="02040503050406030204" pitchFamily="18" charset="0"/>
                                            <a:ea typeface="Cambria Math" panose="02040503050406030204" pitchFamily="18" charset="0"/>
                                          </a:rPr>
                                          <m:t>𝑥</m:t>
                                        </m:r>
                                        <m:r>
                                          <a:rPr lang="en-US" i="1">
                                            <a:solidFill>
                                              <a:schemeClr val="accent6"/>
                                            </a:solidFill>
                                            <a:latin typeface="Cambria Math" panose="02040503050406030204" pitchFamily="18" charset="0"/>
                                            <a:ea typeface="Cambria Math" panose="02040503050406030204" pitchFamily="18" charset="0"/>
                                          </a:rPr>
                                          <m:t>,</m:t>
                                        </m:r>
                                        <m:sSub>
                                          <m:sSubPr>
                                            <m:ctrlPr>
                                              <a:rPr lang="en-US" i="1">
                                                <a:solidFill>
                                                  <a:schemeClr val="accent6"/>
                                                </a:solidFill>
                                                <a:latin typeface="Cambria Math" panose="02040503050406030204" pitchFamily="18" charset="0"/>
                                                <a:ea typeface="Cambria Math" panose="02040503050406030204" pitchFamily="18" charset="0"/>
                                              </a:rPr>
                                            </m:ctrlPr>
                                          </m:sSubPr>
                                          <m:e>
                                            <m:r>
                                              <a:rPr lang="en-US" i="1">
                                                <a:solidFill>
                                                  <a:schemeClr val="accent6"/>
                                                </a:solidFill>
                                                <a:latin typeface="Cambria Math" panose="02040503050406030204" pitchFamily="18" charset="0"/>
                                                <a:ea typeface="Cambria Math" panose="02040503050406030204" pitchFamily="18" charset="0"/>
                                              </a:rPr>
                                              <m:t>𝑡</m:t>
                                            </m:r>
                                          </m:e>
                                          <m:sub>
                                            <m:r>
                                              <a:rPr lang="en-US" i="1">
                                                <a:solidFill>
                                                  <a:schemeClr val="accent6"/>
                                                </a:solidFill>
                                                <a:latin typeface="Cambria Math" panose="02040503050406030204" pitchFamily="18" charset="0"/>
                                                <a:ea typeface="Cambria Math" panose="02040503050406030204" pitchFamily="18" charset="0"/>
                                              </a:rPr>
                                              <m:t>𝑖</m:t>
                                            </m:r>
                                          </m:sub>
                                        </m:sSub>
                                        <m:r>
                                          <a:rPr lang="en-US" b="0" i="1" smtClean="0">
                                            <a:solidFill>
                                              <a:schemeClr val="accent6"/>
                                            </a:solidFill>
                                            <a:latin typeface="Cambria Math" panose="02040503050406030204" pitchFamily="18" charset="0"/>
                                            <a:ea typeface="Cambria Math" panose="02040503050406030204" pitchFamily="18" charset="0"/>
                                          </a:rPr>
                                          <m:t>,</m:t>
                                        </m:r>
                                        <m:r>
                                          <a:rPr lang="en-US" b="0" i="1" smtClean="0">
                                            <a:solidFill>
                                              <a:schemeClr val="accent6"/>
                                            </a:solidFill>
                                            <a:latin typeface="Cambria Math" panose="02040503050406030204" pitchFamily="18" charset="0"/>
                                            <a:ea typeface="Cambria Math" panose="02040503050406030204" pitchFamily="18" charset="0"/>
                                          </a:rPr>
                                          <m:t>𝜃</m:t>
                                        </m:r>
                                      </m:e>
                                    </m:d>
                                  </m:e>
                                </m:d>
                                <m:r>
                                  <a:rPr lang="en-US" b="0" i="1" baseline="30000" smtClean="0">
                                    <a:solidFill>
                                      <a:schemeClr val="accent6"/>
                                    </a:solidFill>
                                    <a:latin typeface="Cambria Math" panose="02040503050406030204" pitchFamily="18" charset="0"/>
                                    <a:ea typeface="Cambria Math" panose="02040503050406030204" pitchFamily="18" charset="0"/>
                                  </a:rPr>
                                  <m:t>2</m:t>
                                </m:r>
                              </m:e>
                            </m:nary>
                            <m:r>
                              <a:rPr lang="en-US" b="0" i="1" smtClean="0">
                                <a:solidFill>
                                  <a:schemeClr val="accent6"/>
                                </a:solidFill>
                                <a:latin typeface="Cambria Math" panose="02040503050406030204" pitchFamily="18" charset="0"/>
                                <a:ea typeface="Cambria Math" panose="02040503050406030204" pitchFamily="18" charset="0"/>
                              </a:rPr>
                              <m:t>𝑑𝑥</m:t>
                            </m:r>
                          </m:e>
                        </m:nary>
                      </m:oMath>
                    </m:oMathPara>
                  </a14:m>
                  <a:endParaRPr lang="en-US" dirty="0">
                    <a:solidFill>
                      <a:schemeClr val="accent6"/>
                    </a:solidFill>
                  </a:endParaRPr>
                </a:p>
              </p:txBody>
            </p:sp>
          </mc:Choice>
          <mc:Fallback xmlns="">
            <p:sp>
              <p:nvSpPr>
                <p:cNvPr id="16" name="TextBox 15">
                  <a:extLst>
                    <a:ext uri="{FF2B5EF4-FFF2-40B4-BE49-F238E27FC236}">
                      <a16:creationId xmlns:a16="http://schemas.microsoft.com/office/drawing/2014/main" id="{5759A014-510F-474B-A37D-D78D618D5A86}"/>
                    </a:ext>
                  </a:extLst>
                </p:cNvPr>
                <p:cNvSpPr txBox="1">
                  <a:spLocks noRot="1" noChangeAspect="1" noMove="1" noResize="1" noEditPoints="1" noAdjustHandles="1" noChangeArrowheads="1" noChangeShapeType="1" noTextEdit="1"/>
                </p:cNvSpPr>
                <p:nvPr/>
              </p:nvSpPr>
              <p:spPr>
                <a:xfrm>
                  <a:off x="1151626" y="2928585"/>
                  <a:ext cx="3886200" cy="1403538"/>
                </a:xfrm>
                <a:prstGeom prst="rect">
                  <a:avLst/>
                </a:prstGeom>
                <a:blipFill>
                  <a:blip r:embed="rId4"/>
                  <a:stretch>
                    <a:fillRect r="-271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326EC9B-D1B5-4B75-832C-741BD6EDFD15}"/>
                    </a:ext>
                  </a:extLst>
                </p:cNvPr>
                <p:cNvSpPr txBox="1"/>
                <p:nvPr/>
              </p:nvSpPr>
              <p:spPr>
                <a:xfrm>
                  <a:off x="1009291" y="3692111"/>
                  <a:ext cx="4558015" cy="793594"/>
                </a:xfrm>
                <a:prstGeom prst="rect">
                  <a:avLst/>
                </a:prstGeom>
              </p:spPr>
              <p:txBody>
                <a:bodyPr vert="horz" wrap="square" lIns="91440" tIns="45720" rIns="91440" bIns="45720" rtlCol="0">
                  <a:noAutofit/>
                </a:bodyPr>
                <a:lstStyle/>
                <a:p>
                  <a:pPr algn="l"/>
                  <a:r>
                    <a:rPr lang="en-US" sz="1600" dirty="0">
                      <a:solidFill>
                        <a:schemeClr val="accent6"/>
                      </a:solidFill>
                      <a:latin typeface="Trebuchet MS" panose="020B0603020202020204" pitchFamily="34" charset="0"/>
                    </a:rPr>
                    <a:t>s.t.         </a:t>
                  </a:r>
                  <a14:m>
                    <m:oMath xmlns:m="http://schemas.openxmlformats.org/officeDocument/2006/math">
                      <m:f>
                        <m:fPr>
                          <m:ctrlPr>
                            <a:rPr lang="en-US" i="1" smtClean="0">
                              <a:solidFill>
                                <a:schemeClr val="accent6"/>
                              </a:solidFill>
                              <a:latin typeface="Cambria Math" panose="02040503050406030204" pitchFamily="18" charset="0"/>
                            </a:rPr>
                          </m:ctrlPr>
                        </m:fPr>
                        <m:num>
                          <m:r>
                            <a:rPr lang="en-US" i="1" smtClean="0">
                              <a:solidFill>
                                <a:schemeClr val="accent6"/>
                              </a:solidFill>
                              <a:latin typeface="Cambria Math" panose="02040503050406030204" pitchFamily="18" charset="0"/>
                            </a:rPr>
                            <m:t>𝜕</m:t>
                          </m:r>
                          <m:r>
                            <a:rPr lang="en-US" i="1" smtClean="0">
                              <a:solidFill>
                                <a:schemeClr val="accent6"/>
                              </a:solidFill>
                              <a:latin typeface="Cambria Math" panose="02040503050406030204" pitchFamily="18" charset="0"/>
                              <a:ea typeface="Cambria Math" panose="02040503050406030204" pitchFamily="18" charset="0"/>
                            </a:rPr>
                            <m:t>𝜌</m:t>
                          </m:r>
                        </m:num>
                        <m:den>
                          <m:r>
                            <a:rPr lang="en-US" i="1" smtClean="0">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𝑡</m:t>
                          </m:r>
                        </m:den>
                      </m:f>
                      <m:r>
                        <a:rPr lang="en-US" b="0" i="1" smtClean="0">
                          <a:solidFill>
                            <a:schemeClr val="accent6"/>
                          </a:solidFill>
                          <a:latin typeface="Cambria Math" panose="02040503050406030204" pitchFamily="18" charset="0"/>
                        </a:rPr>
                        <m:t>=−</m:t>
                      </m:r>
                      <m:r>
                        <m:rPr>
                          <m:sty m:val="p"/>
                        </m:rPr>
                        <a:rPr lang="en-US" b="0" i="1" smtClean="0">
                          <a:solidFill>
                            <a:schemeClr val="accent6"/>
                          </a:solidFill>
                          <a:latin typeface="Cambria Math" panose="02040503050406030204" pitchFamily="18" charset="0"/>
                          <a:ea typeface="Cambria Math" panose="02040503050406030204" pitchFamily="18" charset="0"/>
                        </a:rPr>
                        <m:t>∇</m:t>
                      </m:r>
                      <m:r>
                        <a:rPr lang="en-US" b="0" i="1" smtClean="0">
                          <a:solidFill>
                            <a:schemeClr val="accent6"/>
                          </a:solidFill>
                          <a:latin typeface="Cambria Math" panose="02040503050406030204" pitchFamily="18" charset="0"/>
                          <a:ea typeface="Cambria Math" panose="02040503050406030204" pitchFamily="18" charset="0"/>
                        </a:rPr>
                        <m:t>∙</m:t>
                      </m:r>
                      <m:d>
                        <m:dPr>
                          <m:ctrlPr>
                            <a:rPr lang="en-US" b="0" i="1" smtClean="0">
                              <a:solidFill>
                                <a:schemeClr val="accent6"/>
                              </a:solidFill>
                              <a:latin typeface="Cambria Math" panose="02040503050406030204" pitchFamily="18" charset="0"/>
                              <a:ea typeface="Cambria Math" panose="02040503050406030204" pitchFamily="18" charset="0"/>
                            </a:rPr>
                          </m:ctrlPr>
                        </m:dPr>
                        <m:e>
                          <m:r>
                            <a:rPr lang="en-US" b="0" i="1" smtClean="0">
                              <a:solidFill>
                                <a:schemeClr val="accent6"/>
                              </a:solidFill>
                              <a:latin typeface="Cambria Math" panose="02040503050406030204" pitchFamily="18" charset="0"/>
                              <a:ea typeface="Cambria Math" panose="02040503050406030204" pitchFamily="18" charset="0"/>
                            </a:rPr>
                            <m:t>𝜌</m:t>
                          </m:r>
                          <m:r>
                            <a:rPr lang="en-US" b="1" i="1" smtClean="0">
                              <a:solidFill>
                                <a:schemeClr val="accent6"/>
                              </a:solidFill>
                              <a:latin typeface="Cambria Math" panose="02040503050406030204" pitchFamily="18" charset="0"/>
                              <a:ea typeface="Cambria Math" panose="02040503050406030204" pitchFamily="18" charset="0"/>
                            </a:rPr>
                            <m:t>𝒗</m:t>
                          </m:r>
                        </m:e>
                      </m:d>
                    </m:oMath>
                  </a14:m>
                  <a:endParaRPr lang="en-US" b="0" dirty="0">
                    <a:solidFill>
                      <a:schemeClr val="accent6"/>
                    </a:solidFill>
                    <a:ea typeface="Cambria Math" panose="02040503050406030204" pitchFamily="18" charset="0"/>
                  </a:endParaRPr>
                </a:p>
                <a:p>
                  <a:pPr algn="l"/>
                  <a:r>
                    <a:rPr lang="en-US" dirty="0">
                      <a:solidFill>
                        <a:schemeClr val="accent6"/>
                      </a:solidFill>
                    </a:rPr>
                    <a:t>               </a:t>
                  </a:r>
                  <a14:m>
                    <m:oMath xmlns:m="http://schemas.openxmlformats.org/officeDocument/2006/math">
                      <m:f>
                        <m:fPr>
                          <m:ctrlPr>
                            <a:rPr lang="en-US" i="1" smtClean="0">
                              <a:solidFill>
                                <a:schemeClr val="accent6"/>
                              </a:solidFill>
                              <a:latin typeface="Cambria Math" panose="02040503050406030204" pitchFamily="18" charset="0"/>
                            </a:rPr>
                          </m:ctrlPr>
                        </m:fPr>
                        <m:num>
                          <m:r>
                            <a:rPr lang="en-US" i="1" smtClean="0">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𝒗</m:t>
                          </m:r>
                        </m:num>
                        <m:den>
                          <m:r>
                            <a:rPr lang="en-US" i="1" smtClean="0">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𝑡</m:t>
                          </m:r>
                        </m:den>
                      </m:f>
                      <m:r>
                        <a:rPr lang="en-US" b="0" i="1" smtClean="0">
                          <a:solidFill>
                            <a:schemeClr val="accent6"/>
                          </a:solidFill>
                          <a:latin typeface="Cambria Math" panose="02040503050406030204" pitchFamily="18" charset="0"/>
                        </a:rPr>
                        <m:t>=−</m:t>
                      </m:r>
                      <m:f>
                        <m:fPr>
                          <m:ctrlPr>
                            <a:rPr lang="en-US" b="0" i="1" smtClean="0">
                              <a:solidFill>
                                <a:schemeClr val="accent6"/>
                              </a:solidFill>
                              <a:latin typeface="Cambria Math" panose="02040503050406030204" pitchFamily="18" charset="0"/>
                            </a:rPr>
                          </m:ctrlPr>
                        </m:fPr>
                        <m:num>
                          <m:r>
                            <a:rPr lang="en-US" b="0" i="1" smtClean="0">
                              <a:solidFill>
                                <a:schemeClr val="accent6"/>
                              </a:solidFill>
                              <a:latin typeface="Cambria Math" panose="02040503050406030204" pitchFamily="18" charset="0"/>
                            </a:rPr>
                            <m:t>1</m:t>
                          </m:r>
                        </m:num>
                        <m:den>
                          <m:r>
                            <a:rPr lang="en-US" b="0" i="1" smtClean="0">
                              <a:solidFill>
                                <a:schemeClr val="accent6"/>
                              </a:solidFill>
                              <a:latin typeface="Cambria Math" panose="02040503050406030204" pitchFamily="18" charset="0"/>
                              <a:ea typeface="Cambria Math" panose="02040503050406030204" pitchFamily="18" charset="0"/>
                            </a:rPr>
                            <m:t>𝜌</m:t>
                          </m:r>
                        </m:den>
                      </m:f>
                      <m:r>
                        <m:rPr>
                          <m:sty m:val="p"/>
                        </m:rPr>
                        <a:rPr lang="en-US" b="0" i="1" smtClean="0">
                          <a:solidFill>
                            <a:schemeClr val="accent6"/>
                          </a:solidFill>
                          <a:latin typeface="Cambria Math" panose="02040503050406030204" pitchFamily="18" charset="0"/>
                          <a:ea typeface="Cambria Math" panose="02040503050406030204" pitchFamily="18" charset="0"/>
                        </a:rPr>
                        <m:t>∇</m:t>
                      </m:r>
                      <m:r>
                        <a:rPr lang="en-US" b="0" i="1" smtClean="0">
                          <a:solidFill>
                            <a:schemeClr val="accent6"/>
                          </a:solidFill>
                          <a:latin typeface="Cambria Math" panose="02040503050406030204" pitchFamily="18" charset="0"/>
                          <a:ea typeface="Cambria Math" panose="02040503050406030204" pitchFamily="18" charset="0"/>
                        </a:rPr>
                        <m:t>𝑝</m:t>
                      </m:r>
                      <m:r>
                        <a:rPr lang="en-US" b="0" i="1" smtClean="0">
                          <a:solidFill>
                            <a:schemeClr val="accent6"/>
                          </a:solidFill>
                          <a:latin typeface="Cambria Math" panose="02040503050406030204" pitchFamily="18" charset="0"/>
                          <a:ea typeface="Cambria Math" panose="02040503050406030204" pitchFamily="18" charset="0"/>
                        </a:rPr>
                        <m:t>−</m:t>
                      </m:r>
                      <m:r>
                        <a:rPr lang="en-US" b="1" i="1" smtClean="0">
                          <a:solidFill>
                            <a:schemeClr val="accent6"/>
                          </a:solidFill>
                          <a:latin typeface="Cambria Math" panose="02040503050406030204" pitchFamily="18" charset="0"/>
                          <a:ea typeface="Cambria Math" panose="02040503050406030204" pitchFamily="18" charset="0"/>
                        </a:rPr>
                        <m:t>𝒈</m:t>
                      </m:r>
                      <m:r>
                        <a:rPr lang="en-US" b="0" i="1" smtClean="0">
                          <a:solidFill>
                            <a:schemeClr val="accent6"/>
                          </a:solidFill>
                          <a:latin typeface="Cambria Math" panose="02040503050406030204" pitchFamily="18" charset="0"/>
                          <a:ea typeface="Cambria Math" panose="02040503050406030204" pitchFamily="18" charset="0"/>
                        </a:rPr>
                        <m:t>+</m:t>
                      </m:r>
                      <m:r>
                        <a:rPr lang="en-US" b="1" i="1" smtClean="0">
                          <a:solidFill>
                            <a:schemeClr val="accent6"/>
                          </a:solidFill>
                          <a:latin typeface="Cambria Math" panose="02040503050406030204" pitchFamily="18" charset="0"/>
                          <a:ea typeface="Cambria Math" panose="02040503050406030204" pitchFamily="18" charset="0"/>
                        </a:rPr>
                        <m:t>𝑭</m:t>
                      </m:r>
                      <m:r>
                        <a:rPr lang="en-US" b="0" i="1" smtClean="0">
                          <a:solidFill>
                            <a:schemeClr val="accent6"/>
                          </a:solidFill>
                          <a:latin typeface="Cambria Math" panose="02040503050406030204" pitchFamily="18" charset="0"/>
                          <a:ea typeface="Cambria Math" panose="02040503050406030204" pitchFamily="18" charset="0"/>
                        </a:rPr>
                        <m:t>−2</m:t>
                      </m:r>
                      <m:r>
                        <a:rPr lang="en-US" b="1" i="1" smtClean="0">
                          <a:solidFill>
                            <a:schemeClr val="accent6"/>
                          </a:solidFill>
                          <a:latin typeface="Cambria Math" panose="02040503050406030204" pitchFamily="18" charset="0"/>
                          <a:ea typeface="Cambria Math" panose="02040503050406030204" pitchFamily="18" charset="0"/>
                        </a:rPr>
                        <m:t>𝑪𝒗</m:t>
                      </m:r>
                    </m:oMath>
                  </a14:m>
                  <a:endParaRPr lang="en-US" b="1" dirty="0">
                    <a:solidFill>
                      <a:schemeClr val="accent6"/>
                    </a:solidFill>
                  </a:endParaRPr>
                </a:p>
                <a:p>
                  <a:pPr algn="l"/>
                  <a14:m>
                    <m:oMathPara xmlns:m="http://schemas.openxmlformats.org/officeDocument/2006/math">
                      <m:oMathParaPr>
                        <m:jc m:val="centerGroup"/>
                      </m:oMathParaPr>
                      <m:oMath xmlns:m="http://schemas.openxmlformats.org/officeDocument/2006/math">
                        <m:r>
                          <a:rPr lang="en-US" b="0" i="1" smtClean="0">
                            <a:solidFill>
                              <a:schemeClr val="accent6"/>
                            </a:solidFill>
                            <a:latin typeface="Cambria Math" panose="02040503050406030204" pitchFamily="18" charset="0"/>
                            <a:ea typeface="Cambria Math" panose="02040503050406030204" pitchFamily="18" charset="0"/>
                          </a:rPr>
                          <m:t>⋮</m:t>
                        </m:r>
                      </m:oMath>
                    </m:oMathPara>
                  </a14:m>
                  <a:endParaRPr lang="en-US" dirty="0">
                    <a:solidFill>
                      <a:schemeClr val="accent6"/>
                    </a:solidFill>
                  </a:endParaRPr>
                </a:p>
              </p:txBody>
            </p:sp>
          </mc:Choice>
          <mc:Fallback xmlns="">
            <p:sp>
              <p:nvSpPr>
                <p:cNvPr id="17" name="TextBox 16">
                  <a:extLst>
                    <a:ext uri="{FF2B5EF4-FFF2-40B4-BE49-F238E27FC236}">
                      <a16:creationId xmlns:a16="http://schemas.microsoft.com/office/drawing/2014/main" id="{1326EC9B-D1B5-4B75-832C-741BD6EDFD15}"/>
                    </a:ext>
                  </a:extLst>
                </p:cNvPr>
                <p:cNvSpPr txBox="1">
                  <a:spLocks noRot="1" noChangeAspect="1" noMove="1" noResize="1" noEditPoints="1" noAdjustHandles="1" noChangeArrowheads="1" noChangeShapeType="1" noTextEdit="1"/>
                </p:cNvSpPr>
                <p:nvPr/>
              </p:nvSpPr>
              <p:spPr>
                <a:xfrm>
                  <a:off x="1009291" y="3692111"/>
                  <a:ext cx="4558015" cy="793594"/>
                </a:xfrm>
                <a:prstGeom prst="rect">
                  <a:avLst/>
                </a:prstGeom>
                <a:blipFill>
                  <a:blip r:embed="rId5"/>
                  <a:stretch>
                    <a:fillRect l="-668" b="-48462"/>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CC1587E7-1FA9-4759-99CB-C16C0719BDBE}"/>
              </a:ext>
            </a:extLst>
          </p:cNvPr>
          <p:cNvSpPr txBox="1"/>
          <p:nvPr/>
        </p:nvSpPr>
        <p:spPr>
          <a:xfrm>
            <a:off x="57465" y="4875614"/>
            <a:ext cx="7010652" cy="1046440"/>
          </a:xfrm>
          <a:prstGeom prst="rect">
            <a:avLst/>
          </a:prstGeom>
          <a:noFill/>
        </p:spPr>
        <p:txBody>
          <a:bodyPr wrap="square">
            <a:spAutoFit/>
          </a:bodyPr>
          <a:lstStyle/>
          <a:p>
            <a:pPr marL="344488" indent="-344488">
              <a:buFont typeface="Arial" panose="020B0604020202020204" pitchFamily="34" charset="0"/>
              <a:buChar char="•"/>
            </a:pP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Core idea</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develop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deep operator neural networks (DONNs)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to model parts of E3SM to enable PDE-constrained optimization without intrusion into the E3SM code directly.</a:t>
            </a:r>
          </a:p>
          <a:p>
            <a:pPr marL="344488" indent="-344488">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4488" indent="-344488">
              <a:buFont typeface="Arial" panose="020B0604020202020204" pitchFamily="34" charset="0"/>
              <a:buChar char="•"/>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21" name="Right Brace 20">
            <a:extLst>
              <a:ext uri="{FF2B5EF4-FFF2-40B4-BE49-F238E27FC236}">
                <a16:creationId xmlns:a16="http://schemas.microsoft.com/office/drawing/2014/main" id="{FF01C7F1-CEBC-4F88-BDCD-DD89FBB7344E}"/>
              </a:ext>
            </a:extLst>
          </p:cNvPr>
          <p:cNvSpPr/>
          <p:nvPr/>
        </p:nvSpPr>
        <p:spPr>
          <a:xfrm>
            <a:off x="4676684" y="3751251"/>
            <a:ext cx="319177" cy="978427"/>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9F2C1C25-2318-41EB-A646-792472796A89}"/>
              </a:ext>
            </a:extLst>
          </p:cNvPr>
          <p:cNvSpPr txBox="1"/>
          <p:nvPr/>
        </p:nvSpPr>
        <p:spPr>
          <a:xfrm>
            <a:off x="5098986" y="3956864"/>
            <a:ext cx="1540064" cy="806467"/>
          </a:xfrm>
          <a:prstGeom prst="rect">
            <a:avLst/>
          </a:prstGeom>
        </p:spPr>
        <p:txBody>
          <a:bodyPr vert="horz" wrap="square" lIns="91440" tIns="45720" rIns="91440" bIns="45720" rtlCol="0">
            <a:noAutofit/>
          </a:bodyPr>
          <a:lstStyle/>
          <a:p>
            <a:pPr algn="ctr"/>
            <a:r>
              <a:rPr lang="en-US" sz="1600" dirty="0">
                <a:solidFill>
                  <a:schemeClr val="accent6"/>
                </a:solidFill>
                <a:latin typeface="Trebuchet MS" panose="020B0603020202020204" pitchFamily="34" charset="0"/>
              </a:rPr>
              <a:t>Approximated by DONNs</a:t>
            </a:r>
          </a:p>
        </p:txBody>
      </p:sp>
      <p:pic>
        <p:nvPicPr>
          <p:cNvPr id="24" name="Picture 23">
            <a:extLst>
              <a:ext uri="{FF2B5EF4-FFF2-40B4-BE49-F238E27FC236}">
                <a16:creationId xmlns:a16="http://schemas.microsoft.com/office/drawing/2014/main" id="{5F317EA3-DD05-4110-98B2-FC2928F8FDF5}"/>
              </a:ext>
            </a:extLst>
          </p:cNvPr>
          <p:cNvPicPr>
            <a:picLocks noChangeAspect="1"/>
          </p:cNvPicPr>
          <p:nvPr/>
        </p:nvPicPr>
        <p:blipFill>
          <a:blip r:embed="rId6"/>
          <a:stretch>
            <a:fillRect/>
          </a:stretch>
        </p:blipFill>
        <p:spPr>
          <a:xfrm>
            <a:off x="7493604" y="2626871"/>
            <a:ext cx="4316448" cy="849461"/>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86B9A09-CA29-42C7-BC9C-B274E1722CC5}"/>
                  </a:ext>
                </a:extLst>
              </p:cNvPr>
              <p:cNvSpPr txBox="1"/>
              <p:nvPr/>
            </p:nvSpPr>
            <p:spPr>
              <a:xfrm>
                <a:off x="7203003" y="1867976"/>
                <a:ext cx="4897650" cy="792396"/>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func>
                        <m:funcPr>
                          <m:ctrlPr>
                            <a:rPr lang="en-US" sz="1600" i="1" smtClean="0">
                              <a:solidFill>
                                <a:schemeClr val="accent6"/>
                              </a:solidFill>
                              <a:latin typeface="Cambria Math" panose="02040503050406030204" pitchFamily="18" charset="0"/>
                            </a:rPr>
                          </m:ctrlPr>
                        </m:funcPr>
                        <m:fName>
                          <m:limLow>
                            <m:limLowPr>
                              <m:ctrlPr>
                                <a:rPr lang="en-US" sz="1600" i="1" smtClean="0">
                                  <a:solidFill>
                                    <a:schemeClr val="accent6"/>
                                  </a:solidFill>
                                  <a:latin typeface="Cambria Math" panose="02040503050406030204" pitchFamily="18" charset="0"/>
                                </a:rPr>
                              </m:ctrlPr>
                            </m:limLowPr>
                            <m:e>
                              <m:r>
                                <m:rPr>
                                  <m:sty m:val="p"/>
                                </m:rPr>
                                <a:rPr lang="en-US" sz="1600" i="0" smtClean="0">
                                  <a:solidFill>
                                    <a:schemeClr val="accent6"/>
                                  </a:solidFill>
                                  <a:latin typeface="Cambria Math" panose="02040503050406030204" pitchFamily="18" charset="0"/>
                                </a:rPr>
                                <m:t>min</m:t>
                              </m:r>
                            </m:e>
                            <m:lim>
                              <m:r>
                                <a:rPr lang="en-US" sz="1600" i="1" smtClean="0">
                                  <a:solidFill>
                                    <a:schemeClr val="accent6"/>
                                  </a:solidFill>
                                  <a:latin typeface="Cambria Math" panose="02040503050406030204" pitchFamily="18" charset="0"/>
                                  <a:ea typeface="Cambria Math" panose="02040503050406030204" pitchFamily="18" charset="0"/>
                                </a:rPr>
                                <m:t>𝜃</m:t>
                              </m:r>
                            </m:lim>
                          </m:limLow>
                        </m:fName>
                        <m:e>
                          <m:r>
                            <a:rPr lang="en-US" sz="1600" b="0" i="1" smtClean="0">
                              <a:solidFill>
                                <a:schemeClr val="accent6"/>
                              </a:solidFill>
                              <a:latin typeface="Cambria Math" panose="02040503050406030204" pitchFamily="18" charset="0"/>
                            </a:rPr>
                            <m:t>𝐽</m:t>
                          </m:r>
                          <m:d>
                            <m:dPr>
                              <m:ctrlPr>
                                <a:rPr lang="en-US" sz="1600" b="0" i="1" smtClean="0">
                                  <a:solidFill>
                                    <a:schemeClr val="accent6"/>
                                  </a:solidFill>
                                  <a:latin typeface="Cambria Math" panose="02040503050406030204" pitchFamily="18" charset="0"/>
                                </a:rPr>
                              </m:ctrlPr>
                            </m:dPr>
                            <m:e>
                              <m:r>
                                <a:rPr lang="en-US" sz="1600" b="0" i="1" smtClean="0">
                                  <a:solidFill>
                                    <a:schemeClr val="accent6"/>
                                  </a:solidFill>
                                  <a:latin typeface="Cambria Math" panose="02040503050406030204" pitchFamily="18" charset="0"/>
                                  <a:ea typeface="Cambria Math" panose="02040503050406030204" pitchFamily="18" charset="0"/>
                                </a:rPr>
                                <m:t>𝜃</m:t>
                              </m:r>
                            </m:e>
                          </m:d>
                          <m:r>
                            <a:rPr lang="en-US" sz="1600" b="0" i="1" smtClean="0">
                              <a:solidFill>
                                <a:schemeClr val="accent6"/>
                              </a:solidFill>
                              <a:latin typeface="Cambria Math" panose="02040503050406030204" pitchFamily="18" charset="0"/>
                              <a:ea typeface="Cambria Math" panose="02040503050406030204" pitchFamily="18" charset="0"/>
                            </a:rPr>
                            <m:t>= </m:t>
                          </m:r>
                          <m:nary>
                            <m:naryPr>
                              <m:chr m:val="∑"/>
                              <m:ctrlPr>
                                <a:rPr lang="en-US" sz="1600" b="0" i="1" smtClean="0">
                                  <a:solidFill>
                                    <a:schemeClr val="accent6"/>
                                  </a:solidFill>
                                  <a:latin typeface="Cambria Math" panose="02040503050406030204" pitchFamily="18" charset="0"/>
                                  <a:ea typeface="Cambria Math" panose="02040503050406030204" pitchFamily="18" charset="0"/>
                                </a:rPr>
                              </m:ctrlPr>
                            </m:naryPr>
                            <m:sub>
                              <m:r>
                                <m:rPr>
                                  <m:brk m:alnAt="23"/>
                                </m:rPr>
                                <a:rPr lang="en-US" sz="1600" b="0" i="1" smtClean="0">
                                  <a:solidFill>
                                    <a:schemeClr val="accent6"/>
                                  </a:solidFill>
                                  <a:latin typeface="Cambria Math" panose="02040503050406030204" pitchFamily="18" charset="0"/>
                                  <a:ea typeface="Cambria Math" panose="02040503050406030204" pitchFamily="18" charset="0"/>
                                </a:rPr>
                                <m:t>𝑖</m:t>
                              </m:r>
                              <m:r>
                                <a:rPr lang="en-US" sz="1600" b="0" i="1" smtClean="0">
                                  <a:solidFill>
                                    <a:schemeClr val="accent6"/>
                                  </a:solidFill>
                                  <a:latin typeface="Cambria Math" panose="02040503050406030204" pitchFamily="18" charset="0"/>
                                  <a:ea typeface="Cambria Math" panose="02040503050406030204" pitchFamily="18" charset="0"/>
                                </a:rPr>
                                <m:t>=1</m:t>
                              </m:r>
                            </m:sub>
                            <m:sup>
                              <m:r>
                                <a:rPr lang="en-US" sz="1600" b="0" i="1" smtClean="0">
                                  <a:solidFill>
                                    <a:schemeClr val="accent6"/>
                                  </a:solidFill>
                                  <a:latin typeface="Cambria Math" panose="02040503050406030204" pitchFamily="18" charset="0"/>
                                  <a:ea typeface="Cambria Math" panose="02040503050406030204" pitchFamily="18" charset="0"/>
                                </a:rPr>
                                <m:t>𝑛</m:t>
                              </m:r>
                            </m:sup>
                            <m:e>
                              <m:nary>
                                <m:naryPr>
                                  <m:chr m:val="∑"/>
                                  <m:ctrlPr>
                                    <a:rPr lang="en-US" sz="1600" b="0" i="1" smtClean="0">
                                      <a:solidFill>
                                        <a:schemeClr val="accent6"/>
                                      </a:solidFill>
                                      <a:latin typeface="Cambria Math" panose="02040503050406030204" pitchFamily="18" charset="0"/>
                                      <a:ea typeface="Cambria Math" panose="02040503050406030204" pitchFamily="18" charset="0"/>
                                    </a:rPr>
                                  </m:ctrlPr>
                                </m:naryPr>
                                <m:sub>
                                  <m:r>
                                    <m:rPr>
                                      <m:brk m:alnAt="23"/>
                                    </m:rPr>
                                    <a:rPr lang="en-US" sz="1600" b="0" i="1" smtClean="0">
                                      <a:solidFill>
                                        <a:schemeClr val="accent6"/>
                                      </a:solidFill>
                                      <a:latin typeface="Cambria Math" panose="02040503050406030204" pitchFamily="18" charset="0"/>
                                      <a:ea typeface="Cambria Math" panose="02040503050406030204" pitchFamily="18" charset="0"/>
                                    </a:rPr>
                                    <m:t>𝑗</m:t>
                                  </m:r>
                                  <m:r>
                                    <a:rPr lang="en-US" sz="1600" b="0" i="1" smtClean="0">
                                      <a:solidFill>
                                        <a:schemeClr val="accent6"/>
                                      </a:solidFill>
                                      <a:latin typeface="Cambria Math" panose="02040503050406030204" pitchFamily="18" charset="0"/>
                                      <a:ea typeface="Cambria Math" panose="02040503050406030204" pitchFamily="18" charset="0"/>
                                    </a:rPr>
                                    <m:t>=1</m:t>
                                  </m:r>
                                </m:sub>
                                <m:sup>
                                  <m:r>
                                    <a:rPr lang="en-US" sz="1600" b="0" i="1" smtClean="0">
                                      <a:solidFill>
                                        <a:schemeClr val="accent6"/>
                                      </a:solidFill>
                                      <a:latin typeface="Cambria Math" panose="02040503050406030204" pitchFamily="18" charset="0"/>
                                      <a:ea typeface="Cambria Math" panose="02040503050406030204" pitchFamily="18" charset="0"/>
                                    </a:rPr>
                                    <m:t>𝑚</m:t>
                                  </m:r>
                                </m:sup>
                                <m:e>
                                  <m:r>
                                    <a:rPr lang="en-US" sz="1600" i="1">
                                      <a:solidFill>
                                        <a:schemeClr val="accent6"/>
                                      </a:solidFill>
                                      <a:latin typeface="Cambria Math" panose="02040503050406030204" pitchFamily="18" charset="0"/>
                                      <a:ea typeface="Cambria Math" panose="02040503050406030204" pitchFamily="18" charset="0"/>
                                    </a:rPr>
                                    <m:t>[</m:t>
                                  </m:r>
                                  <m:sSup>
                                    <m:sSupPr>
                                      <m:ctrlPr>
                                        <a:rPr lang="en-US" sz="1600" i="1">
                                          <a:solidFill>
                                            <a:schemeClr val="accent6"/>
                                          </a:solidFill>
                                          <a:latin typeface="Cambria Math" panose="02040503050406030204" pitchFamily="18" charset="0"/>
                                          <a:ea typeface="Cambria Math" panose="02040503050406030204" pitchFamily="18" charset="0"/>
                                        </a:rPr>
                                      </m:ctrlPr>
                                    </m:sSupPr>
                                    <m:e>
                                      <m:r>
                                        <a:rPr lang="en-US" sz="1600" i="1">
                                          <a:solidFill>
                                            <a:schemeClr val="accent6"/>
                                          </a:solidFill>
                                          <a:latin typeface="Cambria Math" panose="02040503050406030204" pitchFamily="18" charset="0"/>
                                          <a:ea typeface="Cambria Math" panose="02040503050406030204" pitchFamily="18" charset="0"/>
                                        </a:rPr>
                                        <m:t>𝑐</m:t>
                                      </m:r>
                                      <m:r>
                                        <m:rPr>
                                          <m:nor/>
                                        </m:rPr>
                                        <a:rPr lang="en-US" sz="1600" baseline="-25000" dirty="0">
                                          <a:solidFill>
                                            <a:schemeClr val="accent6"/>
                                          </a:solidFill>
                                        </a:rPr>
                                        <m:t>obs</m:t>
                                      </m:r>
                                      <m:d>
                                        <m:dPr>
                                          <m:ctrlPr>
                                            <a:rPr lang="en-US" sz="1600" i="1">
                                              <a:solidFill>
                                                <a:schemeClr val="accent6"/>
                                              </a:solidFill>
                                              <a:latin typeface="Cambria Math" panose="02040503050406030204" pitchFamily="18" charset="0"/>
                                              <a:ea typeface="Cambria Math" panose="02040503050406030204" pitchFamily="18" charset="0"/>
                                            </a:rPr>
                                          </m:ctrlPr>
                                        </m:dPr>
                                        <m:e>
                                          <m:sSub>
                                            <m:sSubPr>
                                              <m:ctrlPr>
                                                <a:rPr lang="en-US" sz="1600" i="1" smtClean="0">
                                                  <a:solidFill>
                                                    <a:schemeClr val="accent6"/>
                                                  </a:solidFill>
                                                  <a:latin typeface="Cambria Math" panose="02040503050406030204" pitchFamily="18" charset="0"/>
                                                  <a:ea typeface="Cambria Math" panose="02040503050406030204" pitchFamily="18" charset="0"/>
                                                </a:rPr>
                                              </m:ctrlPr>
                                            </m:sSubPr>
                                            <m:e>
                                              <m:r>
                                                <a:rPr lang="en-US" sz="1600" b="0" i="1" smtClean="0">
                                                  <a:solidFill>
                                                    <a:schemeClr val="accent6"/>
                                                  </a:solidFill>
                                                  <a:latin typeface="Cambria Math" panose="02040503050406030204" pitchFamily="18" charset="0"/>
                                                  <a:ea typeface="Cambria Math" panose="02040503050406030204" pitchFamily="18" charset="0"/>
                                                </a:rPr>
                                                <m:t>𝑥</m:t>
                                              </m:r>
                                            </m:e>
                                            <m:sub>
                                              <m:r>
                                                <a:rPr lang="en-US" sz="1600" b="0" i="1" smtClean="0">
                                                  <a:solidFill>
                                                    <a:schemeClr val="accent6"/>
                                                  </a:solidFill>
                                                  <a:latin typeface="Cambria Math" panose="02040503050406030204" pitchFamily="18" charset="0"/>
                                                  <a:ea typeface="Cambria Math" panose="02040503050406030204" pitchFamily="18" charset="0"/>
                                                </a:rPr>
                                                <m:t>𝑗</m:t>
                                              </m:r>
                                            </m:sub>
                                          </m:sSub>
                                          <m:r>
                                            <a:rPr lang="en-US" sz="1600" i="1">
                                              <a:solidFill>
                                                <a:schemeClr val="accent6"/>
                                              </a:solidFill>
                                              <a:latin typeface="Cambria Math" panose="02040503050406030204" pitchFamily="18" charset="0"/>
                                              <a:ea typeface="Cambria Math" panose="02040503050406030204" pitchFamily="18" charset="0"/>
                                            </a:rPr>
                                            <m:t>,</m:t>
                                          </m:r>
                                          <m:sSub>
                                            <m:sSubPr>
                                              <m:ctrlPr>
                                                <a:rPr lang="en-US" sz="1600" i="1">
                                                  <a:solidFill>
                                                    <a:schemeClr val="accent6"/>
                                                  </a:solidFill>
                                                  <a:latin typeface="Cambria Math" panose="02040503050406030204" pitchFamily="18" charset="0"/>
                                                  <a:ea typeface="Cambria Math" panose="02040503050406030204" pitchFamily="18" charset="0"/>
                                                </a:rPr>
                                              </m:ctrlPr>
                                            </m:sSubPr>
                                            <m:e>
                                              <m:r>
                                                <a:rPr lang="en-US" sz="1600" i="1">
                                                  <a:solidFill>
                                                    <a:schemeClr val="accent6"/>
                                                  </a:solidFill>
                                                  <a:latin typeface="Cambria Math" panose="02040503050406030204" pitchFamily="18" charset="0"/>
                                                  <a:ea typeface="Cambria Math" panose="02040503050406030204" pitchFamily="18" charset="0"/>
                                                </a:rPr>
                                                <m:t>𝑡</m:t>
                                              </m:r>
                                            </m:e>
                                            <m:sub>
                                              <m:r>
                                                <a:rPr lang="en-US" sz="1600" i="1">
                                                  <a:solidFill>
                                                    <a:schemeClr val="accent6"/>
                                                  </a:solidFill>
                                                  <a:latin typeface="Cambria Math" panose="02040503050406030204" pitchFamily="18" charset="0"/>
                                                  <a:ea typeface="Cambria Math" panose="02040503050406030204" pitchFamily="18" charset="0"/>
                                                </a:rPr>
                                                <m:t>𝑖</m:t>
                                              </m:r>
                                            </m:sub>
                                          </m:sSub>
                                        </m:e>
                                      </m:d>
                                      <m:r>
                                        <a:rPr lang="en-US" sz="1600" i="1">
                                          <a:solidFill>
                                            <a:schemeClr val="accent6"/>
                                          </a:solidFill>
                                          <a:latin typeface="Cambria Math" panose="02040503050406030204" pitchFamily="18" charset="0"/>
                                          <a:ea typeface="Cambria Math" panose="02040503050406030204" pitchFamily="18" charset="0"/>
                                        </a:rPr>
                                        <m:t>−</m:t>
                                      </m:r>
                                      <m:r>
                                        <a:rPr lang="en-US" sz="1600" i="1">
                                          <a:solidFill>
                                            <a:schemeClr val="accent6"/>
                                          </a:solidFill>
                                          <a:latin typeface="Cambria Math" panose="02040503050406030204" pitchFamily="18" charset="0"/>
                                          <a:ea typeface="Cambria Math" panose="02040503050406030204" pitchFamily="18" charset="0"/>
                                        </a:rPr>
                                        <m:t>𝑐</m:t>
                                      </m:r>
                                      <m:r>
                                        <m:rPr>
                                          <m:nor/>
                                        </m:rPr>
                                        <a:rPr lang="en-US" sz="1600" baseline="-25000" dirty="0">
                                          <a:solidFill>
                                            <a:schemeClr val="accent6"/>
                                          </a:solidFill>
                                        </a:rPr>
                                        <m:t>sim</m:t>
                                      </m:r>
                                      <m:r>
                                        <a:rPr lang="en-US" sz="1600" i="1">
                                          <a:solidFill>
                                            <a:schemeClr val="accent6"/>
                                          </a:solidFill>
                                          <a:latin typeface="Cambria Math" panose="02040503050406030204" pitchFamily="18" charset="0"/>
                                          <a:ea typeface="Cambria Math" panose="02040503050406030204" pitchFamily="18" charset="0"/>
                                        </a:rPr>
                                        <m:t>(</m:t>
                                      </m:r>
                                      <m:sSub>
                                        <m:sSubPr>
                                          <m:ctrlPr>
                                            <a:rPr lang="en-US" sz="1600" i="1">
                                              <a:solidFill>
                                                <a:schemeClr val="accent6"/>
                                              </a:solidFill>
                                              <a:latin typeface="Cambria Math" panose="02040503050406030204" pitchFamily="18" charset="0"/>
                                              <a:ea typeface="Cambria Math" panose="02040503050406030204" pitchFamily="18" charset="0"/>
                                            </a:rPr>
                                          </m:ctrlPr>
                                        </m:sSubPr>
                                        <m:e>
                                          <m:r>
                                            <a:rPr lang="en-US" sz="1600" i="1">
                                              <a:solidFill>
                                                <a:schemeClr val="accent6"/>
                                              </a:solidFill>
                                              <a:latin typeface="Cambria Math" panose="02040503050406030204" pitchFamily="18" charset="0"/>
                                              <a:ea typeface="Cambria Math" panose="02040503050406030204" pitchFamily="18" charset="0"/>
                                            </a:rPr>
                                            <m:t>𝑥</m:t>
                                          </m:r>
                                        </m:e>
                                        <m:sub>
                                          <m:r>
                                            <a:rPr lang="en-US" sz="1600" i="1">
                                              <a:solidFill>
                                                <a:schemeClr val="accent6"/>
                                              </a:solidFill>
                                              <a:latin typeface="Cambria Math" panose="02040503050406030204" pitchFamily="18" charset="0"/>
                                              <a:ea typeface="Cambria Math" panose="02040503050406030204" pitchFamily="18" charset="0"/>
                                            </a:rPr>
                                            <m:t>𝑗</m:t>
                                          </m:r>
                                        </m:sub>
                                      </m:sSub>
                                      <m:r>
                                        <a:rPr lang="en-US" sz="1600" i="1">
                                          <a:solidFill>
                                            <a:schemeClr val="accent6"/>
                                          </a:solidFill>
                                          <a:latin typeface="Cambria Math" panose="02040503050406030204" pitchFamily="18" charset="0"/>
                                          <a:ea typeface="Cambria Math" panose="02040503050406030204" pitchFamily="18" charset="0"/>
                                        </a:rPr>
                                        <m:t>,</m:t>
                                      </m:r>
                                      <m:sSub>
                                        <m:sSubPr>
                                          <m:ctrlPr>
                                            <a:rPr lang="en-US" sz="1600" i="1">
                                              <a:solidFill>
                                                <a:schemeClr val="accent6"/>
                                              </a:solidFill>
                                              <a:latin typeface="Cambria Math" panose="02040503050406030204" pitchFamily="18" charset="0"/>
                                              <a:ea typeface="Cambria Math" panose="02040503050406030204" pitchFamily="18" charset="0"/>
                                            </a:rPr>
                                          </m:ctrlPr>
                                        </m:sSubPr>
                                        <m:e>
                                          <m:r>
                                            <a:rPr lang="en-US" sz="1600" i="1">
                                              <a:solidFill>
                                                <a:schemeClr val="accent6"/>
                                              </a:solidFill>
                                              <a:latin typeface="Cambria Math" panose="02040503050406030204" pitchFamily="18" charset="0"/>
                                              <a:ea typeface="Cambria Math" panose="02040503050406030204" pitchFamily="18" charset="0"/>
                                            </a:rPr>
                                            <m:t>𝑡</m:t>
                                          </m:r>
                                        </m:e>
                                        <m:sub>
                                          <m:r>
                                            <a:rPr lang="en-US" sz="1600" i="1">
                                              <a:solidFill>
                                                <a:schemeClr val="accent6"/>
                                              </a:solidFill>
                                              <a:latin typeface="Cambria Math" panose="02040503050406030204" pitchFamily="18" charset="0"/>
                                              <a:ea typeface="Cambria Math" panose="02040503050406030204" pitchFamily="18" charset="0"/>
                                            </a:rPr>
                                            <m:t>𝑖</m:t>
                                          </m:r>
                                        </m:sub>
                                      </m:sSub>
                                      <m:r>
                                        <a:rPr lang="en-US" sz="1600" i="1">
                                          <a:solidFill>
                                            <a:schemeClr val="accent6"/>
                                          </a:solidFill>
                                          <a:latin typeface="Cambria Math" panose="02040503050406030204" pitchFamily="18" charset="0"/>
                                          <a:ea typeface="Cambria Math" panose="02040503050406030204" pitchFamily="18" charset="0"/>
                                        </a:rPr>
                                        <m:t>,</m:t>
                                      </m:r>
                                      <m:r>
                                        <a:rPr lang="en-US" sz="1600" i="1">
                                          <a:solidFill>
                                            <a:schemeClr val="accent6"/>
                                          </a:solidFill>
                                          <a:latin typeface="Cambria Math" panose="02040503050406030204" pitchFamily="18" charset="0"/>
                                          <a:ea typeface="Cambria Math" panose="02040503050406030204" pitchFamily="18" charset="0"/>
                                        </a:rPr>
                                        <m:t>𝜃</m:t>
                                      </m:r>
                                      <m:r>
                                        <a:rPr lang="en-US" sz="1600" i="1">
                                          <a:solidFill>
                                            <a:schemeClr val="accent6"/>
                                          </a:solidFill>
                                          <a:latin typeface="Cambria Math" panose="02040503050406030204" pitchFamily="18" charset="0"/>
                                          <a:ea typeface="Cambria Math" panose="02040503050406030204" pitchFamily="18" charset="0"/>
                                        </a:rPr>
                                        <m:t>)]</m:t>
                                      </m:r>
                                    </m:e>
                                    <m:sup>
                                      <m:r>
                                        <a:rPr lang="en-US" sz="1600" i="1">
                                          <a:solidFill>
                                            <a:schemeClr val="accent6"/>
                                          </a:solidFill>
                                          <a:latin typeface="Cambria Math" panose="02040503050406030204" pitchFamily="18" charset="0"/>
                                          <a:ea typeface="Cambria Math" panose="02040503050406030204" pitchFamily="18" charset="0"/>
                                        </a:rPr>
                                        <m:t>2</m:t>
                                      </m:r>
                                    </m:sup>
                                  </m:sSup>
                                  <m:r>
                                    <a:rPr lang="en-US" sz="1600" b="0" i="1" smtClean="0">
                                      <a:solidFill>
                                        <a:schemeClr val="accent6"/>
                                      </a:solidFill>
                                      <a:latin typeface="Cambria Math" panose="02040503050406030204" pitchFamily="18" charset="0"/>
                                      <a:ea typeface="Cambria Math" panose="02040503050406030204" pitchFamily="18" charset="0"/>
                                    </a:rPr>
                                    <m:t>+</m:t>
                                  </m:r>
                                  <m:r>
                                    <a:rPr lang="en-US" sz="1600" b="0" i="1" smtClean="0">
                                      <a:solidFill>
                                        <a:schemeClr val="accent6"/>
                                      </a:solidFill>
                                      <a:latin typeface="Cambria Math" panose="02040503050406030204" pitchFamily="18" charset="0"/>
                                      <a:ea typeface="Cambria Math" panose="02040503050406030204" pitchFamily="18" charset="0"/>
                                    </a:rPr>
                                    <m:t>𝑅</m:t>
                                  </m:r>
                                  <m:r>
                                    <a:rPr lang="en-US" sz="1600" b="0" i="1" smtClean="0">
                                      <a:solidFill>
                                        <a:schemeClr val="accent6"/>
                                      </a:solidFill>
                                      <a:latin typeface="Cambria Math" panose="02040503050406030204" pitchFamily="18" charset="0"/>
                                      <a:ea typeface="Cambria Math" panose="02040503050406030204" pitchFamily="18" charset="0"/>
                                    </a:rPr>
                                    <m:t>(</m:t>
                                  </m:r>
                                  <m:r>
                                    <a:rPr lang="en-US" sz="1600" b="0" i="1" smtClean="0">
                                      <a:solidFill>
                                        <a:schemeClr val="accent6"/>
                                      </a:solidFill>
                                      <a:latin typeface="Cambria Math" panose="02040503050406030204" pitchFamily="18" charset="0"/>
                                      <a:ea typeface="Cambria Math" panose="02040503050406030204" pitchFamily="18" charset="0"/>
                                    </a:rPr>
                                    <m:t>𝜃</m:t>
                                  </m:r>
                                  <m:r>
                                    <a:rPr lang="en-US" sz="1600" b="0" i="1" smtClean="0">
                                      <a:solidFill>
                                        <a:schemeClr val="accent6"/>
                                      </a:solidFill>
                                      <a:latin typeface="Cambria Math" panose="02040503050406030204" pitchFamily="18" charset="0"/>
                                      <a:ea typeface="Cambria Math" panose="02040503050406030204" pitchFamily="18" charset="0"/>
                                    </a:rPr>
                                    <m:t>)</m:t>
                                  </m:r>
                                </m:e>
                              </m:nary>
                            </m:e>
                          </m:nary>
                        </m:e>
                      </m:func>
                    </m:oMath>
                  </m:oMathPara>
                </a14:m>
                <a:endParaRPr lang="en-US" sz="1600" dirty="0">
                  <a:solidFill>
                    <a:schemeClr val="accent6"/>
                  </a:solidFill>
                </a:endParaRPr>
              </a:p>
            </p:txBody>
          </p:sp>
        </mc:Choice>
        <mc:Fallback xmlns="">
          <p:sp>
            <p:nvSpPr>
              <p:cNvPr id="25" name="TextBox 24">
                <a:extLst>
                  <a:ext uri="{FF2B5EF4-FFF2-40B4-BE49-F238E27FC236}">
                    <a16:creationId xmlns:a16="http://schemas.microsoft.com/office/drawing/2014/main" id="{686B9A09-CA29-42C7-BC9C-B274E1722CC5}"/>
                  </a:ext>
                </a:extLst>
              </p:cNvPr>
              <p:cNvSpPr txBox="1">
                <a:spLocks noRot="1" noChangeAspect="1" noMove="1" noResize="1" noEditPoints="1" noAdjustHandles="1" noChangeArrowheads="1" noChangeShapeType="1" noTextEdit="1"/>
              </p:cNvSpPr>
              <p:nvPr/>
            </p:nvSpPr>
            <p:spPr>
              <a:xfrm>
                <a:off x="7203003" y="1867976"/>
                <a:ext cx="4897650" cy="792396"/>
              </a:xfrm>
              <a:prstGeom prst="rect">
                <a:avLst/>
              </a:prstGeom>
              <a:blipFill>
                <a:blip r:embed="rId7"/>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AC0C4FD-D58B-434C-BFC7-23703FCDA8CB}"/>
              </a:ext>
            </a:extLst>
          </p:cNvPr>
          <p:cNvSpPr txBox="1"/>
          <p:nvPr/>
        </p:nvSpPr>
        <p:spPr>
          <a:xfrm>
            <a:off x="7578486" y="835057"/>
            <a:ext cx="4409982" cy="646331"/>
          </a:xfrm>
          <a:prstGeom prst="rect">
            <a:avLst/>
          </a:prstGeom>
          <a:solidFill>
            <a:schemeClr val="bg1"/>
          </a:solidFill>
          <a:ln w="19050">
            <a:solidFill>
              <a:srgbClr val="0070C0"/>
            </a:solidFill>
          </a:ln>
        </p:spPr>
        <p:txBody>
          <a:bodyPr wrap="square">
            <a:spAutoFit/>
          </a:bodyPr>
          <a:lstStyle/>
          <a:p>
            <a:pPr algn="ct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Gaussian Plume+: Advection-Diffusion-Reaction with Gaussian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lume Source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9538032-9141-464D-A61C-F79E4DE637BF}"/>
                  </a:ext>
                </a:extLst>
              </p:cNvPr>
              <p:cNvSpPr txBox="1"/>
              <p:nvPr/>
            </p:nvSpPr>
            <p:spPr>
              <a:xfrm>
                <a:off x="668045" y="1971422"/>
                <a:ext cx="6094520" cy="923330"/>
              </a:xfrm>
              <a:prstGeom prst="rect">
                <a:avLst/>
              </a:prstGeom>
              <a:noFill/>
            </p:spPr>
            <p:txBody>
              <a:bodyPr wrap="square">
                <a:spAutoFit/>
              </a:bodyPr>
              <a:lstStyle/>
              <a:p>
                <a:pPr algn="ctr"/>
                <a:r>
                  <a:rPr lang="en-US" i="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F</a:t>
                </a:r>
                <a:r>
                  <a:rPr lang="en-US" sz="1800" i="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ind source parameters </a:t>
                </a:r>
                <a14:m>
                  <m:oMath xmlns:m="http://schemas.openxmlformats.org/officeDocument/2006/math">
                    <m:r>
                      <a:rPr lang="en-US" b="0" i="1" smtClean="0">
                        <a:solidFill>
                          <a:schemeClr val="accent6"/>
                        </a:solidFill>
                        <a:latin typeface="Cambria Math" panose="02040503050406030204" pitchFamily="18" charset="0"/>
                        <a:ea typeface="Cambria Math" panose="02040503050406030204" pitchFamily="18" charset="0"/>
                      </a:rPr>
                      <m:t>𝜃</m:t>
                    </m:r>
                  </m:oMath>
                </a14:m>
                <a:r>
                  <a:rPr lang="en-US" sz="1800" i="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that minimize the difference between simulated and observed aerosol concentration </a:t>
                </a:r>
                <a:r>
                  <a:rPr lang="en-US" sz="1800" i="1"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s.t.</a:t>
                </a:r>
                <a:r>
                  <a:rPr lang="en-US" sz="1800" i="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atmosphere PDEs as constraints:</a:t>
                </a:r>
                <a:endParaRPr lang="en-US" dirty="0">
                  <a:solidFill>
                    <a:schemeClr val="accent6"/>
                  </a:solidFill>
                </a:endParaRPr>
              </a:p>
            </p:txBody>
          </p:sp>
        </mc:Choice>
        <mc:Fallback xmlns="">
          <p:sp>
            <p:nvSpPr>
              <p:cNvPr id="29" name="TextBox 28">
                <a:extLst>
                  <a:ext uri="{FF2B5EF4-FFF2-40B4-BE49-F238E27FC236}">
                    <a16:creationId xmlns:a16="http://schemas.microsoft.com/office/drawing/2014/main" id="{A9538032-9141-464D-A61C-F79E4DE637BF}"/>
                  </a:ext>
                </a:extLst>
              </p:cNvPr>
              <p:cNvSpPr txBox="1">
                <a:spLocks noRot="1" noChangeAspect="1" noMove="1" noResize="1" noEditPoints="1" noAdjustHandles="1" noChangeArrowheads="1" noChangeShapeType="1" noTextEdit="1"/>
              </p:cNvSpPr>
              <p:nvPr/>
            </p:nvSpPr>
            <p:spPr>
              <a:xfrm>
                <a:off x="668045" y="1971422"/>
                <a:ext cx="6094520" cy="923330"/>
              </a:xfrm>
              <a:prstGeom prst="rect">
                <a:avLst/>
              </a:prstGeom>
              <a:blipFill>
                <a:blip r:embed="rId8"/>
                <a:stretch>
                  <a:fillRect t="-3947" r="-200" b="-8553"/>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BC58B986-A603-4ABA-8491-9985F89932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50692" y="2989163"/>
            <a:ext cx="1237605" cy="559516"/>
          </a:xfrm>
          <a:prstGeom prst="rect">
            <a:avLst/>
          </a:prstGeom>
        </p:spPr>
      </p:pic>
      <p:pic>
        <p:nvPicPr>
          <p:cNvPr id="35" name="Picture 34">
            <a:extLst>
              <a:ext uri="{FF2B5EF4-FFF2-40B4-BE49-F238E27FC236}">
                <a16:creationId xmlns:a16="http://schemas.microsoft.com/office/drawing/2014/main" id="{E2639EDE-9CD1-4120-817B-DB3F56C329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48736" y="4558672"/>
            <a:ext cx="989563" cy="633884"/>
          </a:xfrm>
          <a:prstGeom prst="rect">
            <a:avLst/>
          </a:prstGeom>
        </p:spPr>
      </p:pic>
      <p:sp>
        <p:nvSpPr>
          <p:cNvPr id="37" name="TextBox 36">
            <a:extLst>
              <a:ext uri="{FF2B5EF4-FFF2-40B4-BE49-F238E27FC236}">
                <a16:creationId xmlns:a16="http://schemas.microsoft.com/office/drawing/2014/main" id="{F903085C-6495-48C5-9167-A652B25A533F}"/>
              </a:ext>
            </a:extLst>
          </p:cNvPr>
          <p:cNvSpPr txBox="1"/>
          <p:nvPr/>
        </p:nvSpPr>
        <p:spPr>
          <a:xfrm>
            <a:off x="48507" y="5762907"/>
            <a:ext cx="6376986" cy="646331"/>
          </a:xfrm>
          <a:prstGeom prst="rect">
            <a:avLst/>
          </a:prstGeom>
          <a:noFill/>
        </p:spPr>
        <p:txBody>
          <a:bodyPr wrap="square">
            <a:spAutoFit/>
          </a:bodyPr>
          <a:lstStyle/>
          <a:p>
            <a:pPr marL="344488" indent="-344488">
              <a:buFont typeface="Arial" panose="020B0604020202020204" pitchFamily="34" charset="0"/>
              <a:buChar char="•"/>
            </a:pP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Add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pathway information </a:t>
            </a:r>
            <a:r>
              <a:rPr lang="en-US" sz="18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as penalty terms in the objective and/or additional constraints.</a:t>
            </a:r>
          </a:p>
        </p:txBody>
      </p:sp>
      <p:sp>
        <p:nvSpPr>
          <p:cNvPr id="3" name="Slide Number Placeholder 2">
            <a:extLst>
              <a:ext uri="{FF2B5EF4-FFF2-40B4-BE49-F238E27FC236}">
                <a16:creationId xmlns:a16="http://schemas.microsoft.com/office/drawing/2014/main" id="{4C192C18-BC66-4FBF-BFE2-C02F78EC5917}"/>
              </a:ext>
            </a:extLst>
          </p:cNvPr>
          <p:cNvSpPr>
            <a:spLocks noGrp="1"/>
          </p:cNvSpPr>
          <p:nvPr>
            <p:ph type="sldNum" sz="quarter" idx="10"/>
          </p:nvPr>
        </p:nvSpPr>
        <p:spPr/>
        <p:txBody>
          <a:bodyPr/>
          <a:lstStyle/>
          <a:p>
            <a:fld id="{4FAB73BC-B049-4115-A692-8D63A059BFB8}" type="slidenum">
              <a:rPr lang="en-US" smtClean="0"/>
              <a:pPr/>
              <a:t>44</a:t>
            </a:fld>
            <a:endParaRPr lang="en-US" dirty="0"/>
          </a:p>
        </p:txBody>
      </p:sp>
    </p:spTree>
    <p:extLst>
      <p:ext uri="{BB962C8B-B14F-4D97-AF65-F5344CB8AC3E}">
        <p14:creationId xmlns:p14="http://schemas.microsoft.com/office/powerpoint/2010/main" val="277453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1" grpId="0" animBg="1"/>
      <p:bldP spid="22" grpId="0"/>
      <p:bldP spid="25" grpId="0" animBg="1"/>
      <p:bldP spid="27" grpId="0" animBg="1"/>
      <p:bldP spid="3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FE0069A-3FF6-4127-AD24-2D300F79AA20}"/>
              </a:ext>
            </a:extLst>
          </p:cNvPr>
          <p:cNvSpPr/>
          <p:nvPr/>
        </p:nvSpPr>
        <p:spPr>
          <a:xfrm>
            <a:off x="6143676" y="504298"/>
            <a:ext cx="6450890" cy="6012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6CD732-E27A-A40D-C7CE-1B3946992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125" y="1634608"/>
            <a:ext cx="5037221" cy="3114079"/>
          </a:xfrm>
          <a:prstGeom prst="rect">
            <a:avLst/>
          </a:prstGeom>
        </p:spPr>
      </p:pic>
      <p:sp>
        <p:nvSpPr>
          <p:cNvPr id="11" name="TextBox 10">
            <a:extLst>
              <a:ext uri="{FF2B5EF4-FFF2-40B4-BE49-F238E27FC236}">
                <a16:creationId xmlns:a16="http://schemas.microsoft.com/office/drawing/2014/main" id="{D600CFC3-39EA-F4DD-C7BA-E0E906FBD328}"/>
              </a:ext>
            </a:extLst>
          </p:cNvPr>
          <p:cNvSpPr txBox="1"/>
          <p:nvPr/>
        </p:nvSpPr>
        <p:spPr>
          <a:xfrm>
            <a:off x="6231173" y="4881227"/>
            <a:ext cx="5718320" cy="1569660"/>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accent6"/>
                </a:solidFill>
                <a:latin typeface="Trebuchet MS" panose="020B0603020202020204" pitchFamily="34" charset="0"/>
                <a:ea typeface="Calibri" panose="020F0502020204030204" pitchFamily="34" charset="0"/>
              </a:rPr>
              <a:t>Tropical SO</a:t>
            </a:r>
            <a:r>
              <a:rPr lang="en-US" sz="1600" baseline="-25000" dirty="0">
                <a:solidFill>
                  <a:schemeClr val="accent6"/>
                </a:solidFill>
                <a:latin typeface="Trebuchet MS" panose="020B0603020202020204" pitchFamily="34" charset="0"/>
                <a:ea typeface="Calibri" panose="020F0502020204030204" pitchFamily="34" charset="0"/>
              </a:rPr>
              <a:t>2</a:t>
            </a:r>
            <a:r>
              <a:rPr lang="en-US" sz="1600" dirty="0">
                <a:solidFill>
                  <a:schemeClr val="accent6"/>
                </a:solidFill>
                <a:latin typeface="Trebuchet MS" panose="020B0603020202020204" pitchFamily="34" charset="0"/>
                <a:ea typeface="Calibri" panose="020F0502020204030204" pitchFamily="34" charset="0"/>
              </a:rPr>
              <a:t> causes Tropical H</a:t>
            </a:r>
            <a:r>
              <a:rPr lang="en-US" sz="1600" baseline="-25000" dirty="0">
                <a:solidFill>
                  <a:schemeClr val="accent6"/>
                </a:solidFill>
                <a:latin typeface="Trebuchet MS" panose="020B0603020202020204" pitchFamily="34" charset="0"/>
                <a:ea typeface="Calibri" panose="020F0502020204030204" pitchFamily="34" charset="0"/>
              </a:rPr>
              <a:t>2</a:t>
            </a:r>
            <a:r>
              <a:rPr lang="en-US" sz="1600" dirty="0">
                <a:solidFill>
                  <a:schemeClr val="accent6"/>
                </a:solidFill>
                <a:latin typeface="Trebuchet MS" panose="020B0603020202020204" pitchFamily="34" charset="0"/>
                <a:ea typeface="Calibri" panose="020F0502020204030204" pitchFamily="34" charset="0"/>
              </a:rPr>
              <a:t>SO</a:t>
            </a:r>
            <a:r>
              <a:rPr lang="en-US" sz="1600" baseline="-25000" dirty="0">
                <a:solidFill>
                  <a:schemeClr val="accent6"/>
                </a:solidFill>
                <a:latin typeface="Trebuchet MS" panose="020B0603020202020204" pitchFamily="34" charset="0"/>
                <a:ea typeface="Calibri" panose="020F0502020204030204" pitchFamily="34" charset="0"/>
              </a:rPr>
              <a:t>4</a:t>
            </a:r>
            <a:r>
              <a:rPr lang="en-US" sz="1600" dirty="0">
                <a:solidFill>
                  <a:schemeClr val="accent6"/>
                </a:solidFill>
                <a:latin typeface="Trebuchet MS" panose="020B0603020202020204" pitchFamily="34" charset="0"/>
                <a:ea typeface="Calibri" panose="020F0502020204030204" pitchFamily="34" charset="0"/>
              </a:rPr>
              <a:t> (over a 1 and 3 month lag)</a:t>
            </a:r>
          </a:p>
          <a:p>
            <a:pPr marL="285750" indent="-285750">
              <a:buFont typeface="Arial" panose="020B0604020202020204" pitchFamily="34" charset="0"/>
              <a:buChar char="•"/>
            </a:pPr>
            <a:r>
              <a:rPr lang="en-US" sz="1600" dirty="0">
                <a:solidFill>
                  <a:schemeClr val="accent6"/>
                </a:solidFill>
                <a:effectLst/>
                <a:latin typeface="Trebuchet MS" panose="020B0603020202020204" pitchFamily="34" charset="0"/>
                <a:ea typeface="Calibri" panose="020F0502020204030204" pitchFamily="34" charset="0"/>
              </a:rPr>
              <a:t>Tropical SO</a:t>
            </a:r>
            <a:r>
              <a:rPr lang="en-US" sz="1600" baseline="-25000" dirty="0">
                <a:solidFill>
                  <a:schemeClr val="accent6"/>
                </a:solidFill>
                <a:effectLst/>
                <a:latin typeface="Trebuchet MS" panose="020B0603020202020204" pitchFamily="34" charset="0"/>
                <a:ea typeface="Calibri" panose="020F0502020204030204" pitchFamily="34" charset="0"/>
              </a:rPr>
              <a:t>2</a:t>
            </a:r>
            <a:r>
              <a:rPr lang="en-US" sz="1600" dirty="0">
                <a:solidFill>
                  <a:schemeClr val="accent6"/>
                </a:solidFill>
                <a:effectLst/>
                <a:latin typeface="Trebuchet MS" panose="020B0603020202020204" pitchFamily="34" charset="0"/>
                <a:ea typeface="Calibri" panose="020F0502020204030204" pitchFamily="34" charset="0"/>
              </a:rPr>
              <a:t> causes a change in aerosol optical depth</a:t>
            </a:r>
            <a:r>
              <a:rPr lang="en-US" sz="1600" dirty="0">
                <a:solidFill>
                  <a:schemeClr val="accent6"/>
                </a:solidFill>
                <a:latin typeface="Trebuchet MS" panose="020B0603020202020204" pitchFamily="34" charset="0"/>
                <a:ea typeface="Calibri" panose="020F0502020204030204" pitchFamily="34" charset="0"/>
              </a:rPr>
              <a:t> (AEROD)</a:t>
            </a:r>
          </a:p>
          <a:p>
            <a:pPr marL="285750" indent="-285750">
              <a:buFont typeface="Arial" panose="020B0604020202020204" pitchFamily="34" charset="0"/>
              <a:buChar char="•"/>
            </a:pPr>
            <a:r>
              <a:rPr lang="en-US" sz="1600" dirty="0">
                <a:solidFill>
                  <a:schemeClr val="accent6"/>
                </a:solidFill>
                <a:effectLst/>
                <a:latin typeface="Trebuchet MS" panose="020B0603020202020204" pitchFamily="34" charset="0"/>
                <a:ea typeface="Calibri" panose="020F0502020204030204" pitchFamily="34" charset="0"/>
              </a:rPr>
              <a:t>Tropical AEROD shows a negative contemporaneous dependence with global surface radiation flux.</a:t>
            </a:r>
          </a:p>
        </p:txBody>
      </p:sp>
      <p:sp>
        <p:nvSpPr>
          <p:cNvPr id="12" name="Content Placeholder 2">
            <a:extLst>
              <a:ext uri="{FF2B5EF4-FFF2-40B4-BE49-F238E27FC236}">
                <a16:creationId xmlns:a16="http://schemas.microsoft.com/office/drawing/2014/main" id="{91302530-593B-EBA9-5ADD-B3E2809614C9}"/>
              </a:ext>
            </a:extLst>
          </p:cNvPr>
          <p:cNvSpPr txBox="1">
            <a:spLocks/>
          </p:cNvSpPr>
          <p:nvPr/>
        </p:nvSpPr>
        <p:spPr>
          <a:xfrm>
            <a:off x="101180" y="6549917"/>
            <a:ext cx="10132052" cy="4221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rebuchet MS" panose="020B0603020202020204" pitchFamily="34" charset="0"/>
                <a:ea typeface="Open Sans" panose="020B0606030504020204" pitchFamily="34" charset="0"/>
                <a:cs typeface="Open Sans" panose="020B0606030504020204" pitchFamily="34" charset="0"/>
              </a:rPr>
              <a:t>Team: J. Nichol, M. Smith, L. Swiler</a:t>
            </a:r>
          </a:p>
        </p:txBody>
      </p:sp>
      <p:sp>
        <p:nvSpPr>
          <p:cNvPr id="13" name="Title 1">
            <a:extLst>
              <a:ext uri="{FF2B5EF4-FFF2-40B4-BE49-F238E27FC236}">
                <a16:creationId xmlns:a16="http://schemas.microsoft.com/office/drawing/2014/main" id="{77F7B733-9D62-40FE-A829-8CEBB15C256C}"/>
              </a:ext>
            </a:extLst>
          </p:cNvPr>
          <p:cNvSpPr>
            <a:spLocks noGrp="1"/>
          </p:cNvSpPr>
          <p:nvPr>
            <p:ph type="title"/>
          </p:nvPr>
        </p:nvSpPr>
        <p:spPr>
          <a:xfrm>
            <a:off x="329184" y="246888"/>
            <a:ext cx="9175764" cy="868680"/>
          </a:xfrm>
        </p:spPr>
        <p:txBody>
          <a:bodyPr>
            <a:noAutofit/>
          </a:bodyPr>
          <a:lstStyle/>
          <a:p>
            <a:r>
              <a:rPr lang="en-US" dirty="0">
                <a:solidFill>
                  <a:schemeClr val="accent6"/>
                </a:solidFill>
                <a:latin typeface="Trebuchet MS" panose="020B0603020202020204" pitchFamily="34" charset="0"/>
              </a:rPr>
              <a:t>Attribution</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Causal Modeling</a:t>
            </a:r>
          </a:p>
        </p:txBody>
      </p:sp>
      <p:sp>
        <p:nvSpPr>
          <p:cNvPr id="14" name="TextBox 13">
            <a:extLst>
              <a:ext uri="{FF2B5EF4-FFF2-40B4-BE49-F238E27FC236}">
                <a16:creationId xmlns:a16="http://schemas.microsoft.com/office/drawing/2014/main" id="{C3584139-C7FB-4107-88F7-6E33C93971A2}"/>
              </a:ext>
            </a:extLst>
          </p:cNvPr>
          <p:cNvSpPr txBox="1"/>
          <p:nvPr/>
        </p:nvSpPr>
        <p:spPr>
          <a:xfrm>
            <a:off x="118113" y="1244813"/>
            <a:ext cx="6113059" cy="4271797"/>
          </a:xfrm>
          <a:prstGeom prst="rect">
            <a:avLst/>
          </a:prstGeom>
        </p:spPr>
        <p:txBody>
          <a:bodyPr vert="horz" wrap="square" lIns="91440" tIns="45720" rIns="91440" bIns="45720" rtlCol="0">
            <a:noAutofit/>
          </a:bodyPr>
          <a:lstStyle/>
          <a:p>
            <a:pPr marL="285750" indent="-285750">
              <a:buFont typeface="Arial" panose="020B0604020202020204" pitchFamily="34" charset="0"/>
              <a:buChar cha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Goal: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establish relationships between a set of variables to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discover</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or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confirm</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a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causal relationship</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344488" indent="-344488">
              <a:buFont typeface="Arial" panose="020B0604020202020204" pitchFamily="34" charset="0"/>
              <a:buChar cha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Causal Network Learning Approach:</a:t>
            </a:r>
          </a:p>
          <a:p>
            <a:pPr marL="344488" indent="-344488">
              <a:buFont typeface="Arial" panose="020B0604020202020204" pitchFamily="34" charset="0"/>
              <a:buChar char="•"/>
            </a:pPr>
            <a:endParaRPr lang="en-US" sz="4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803275" lvl="2" indent="-401638">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Fit a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graphical model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of covariates by iterative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conditional independence tests</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t>
            </a:r>
          </a:p>
          <a:p>
            <a:pPr marL="803275" lvl="2" indent="-401638">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803275" lvl="2" indent="-401638">
              <a:buFont typeface="Wingdings" panose="05000000000000000000" pitchFamily="2" charset="2"/>
              <a:buChar char="Ø"/>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PCMCI algorithm: </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Peter Clark Momentary Conditional Independence [Runge, 2019] </a:t>
            </a:r>
          </a:p>
          <a:p>
            <a:pPr marL="803275" lvl="2" indent="-401638">
              <a:buFont typeface="Wingdings" panose="05000000000000000000" pitchFamily="2" charset="2"/>
              <a:buChar char="Ø"/>
            </a:pPr>
            <a:endParaRPr lang="en-US" sz="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803275" lvl="2" indent="-401638">
              <a:buFont typeface="Wingdings" panose="05000000000000000000" pitchFamily="2" charset="2"/>
              <a:buChar char="Ø"/>
            </a:pP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Allows for and detects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contemporaneous dependencies</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p:txBody>
      </p:sp>
      <p:sp>
        <p:nvSpPr>
          <p:cNvPr id="15" name="TextBox 14">
            <a:extLst>
              <a:ext uri="{FF2B5EF4-FFF2-40B4-BE49-F238E27FC236}">
                <a16:creationId xmlns:a16="http://schemas.microsoft.com/office/drawing/2014/main" id="{03603E97-F17C-478C-B17D-EBE0C0AAD784}"/>
              </a:ext>
            </a:extLst>
          </p:cNvPr>
          <p:cNvSpPr txBox="1"/>
          <p:nvPr/>
        </p:nvSpPr>
        <p:spPr>
          <a:xfrm>
            <a:off x="6796744" y="577666"/>
            <a:ext cx="4409982" cy="923330"/>
          </a:xfrm>
          <a:prstGeom prst="rect">
            <a:avLst/>
          </a:prstGeom>
          <a:solidFill>
            <a:schemeClr val="bg1"/>
          </a:solidFill>
          <a:ln w="19050">
            <a:solidFill>
              <a:srgbClr val="0070C0"/>
            </a:solidFill>
          </a:ln>
        </p:spPr>
        <p:txBody>
          <a:bodyPr wrap="square">
            <a:spAutoFit/>
          </a:bodyPr>
          <a:lstStyle/>
          <a:p>
            <a:pPr algn="ct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Preliminary Causal Network Results on Mt. Pinatubo Simulation Data </a:t>
            </a:r>
            <a:r>
              <a:rPr lang="en-US" sz="1800" b="1">
                <a:solidFill>
                  <a:schemeClr val="accent6"/>
                </a:solidFill>
                <a:latin typeface="Trebuchet MS" panose="020B0603020202020204" pitchFamily="34" charset="0"/>
                <a:ea typeface="Open Sans" panose="020B0606030504020204" pitchFamily="34" charset="0"/>
                <a:cs typeface="Open Sans" panose="020B0606030504020204" pitchFamily="34" charset="0"/>
              </a:rPr>
              <a:t>with Prognostic </a:t>
            </a:r>
            <a:r>
              <a:rPr lang="en-US" sz="1800"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Aerosols</a:t>
            </a:r>
          </a:p>
        </p:txBody>
      </p:sp>
      <p:grpSp>
        <p:nvGrpSpPr>
          <p:cNvPr id="16" name="Group 15">
            <a:extLst>
              <a:ext uri="{FF2B5EF4-FFF2-40B4-BE49-F238E27FC236}">
                <a16:creationId xmlns:a16="http://schemas.microsoft.com/office/drawing/2014/main" id="{88A203B0-9891-47F1-9EB9-61A5A569235F}"/>
              </a:ext>
            </a:extLst>
          </p:cNvPr>
          <p:cNvGrpSpPr/>
          <p:nvPr/>
        </p:nvGrpSpPr>
        <p:grpSpPr>
          <a:xfrm>
            <a:off x="439019" y="4123277"/>
            <a:ext cx="4728187" cy="2287238"/>
            <a:chOff x="137094" y="3707291"/>
            <a:chExt cx="5324088" cy="2901781"/>
          </a:xfrm>
        </p:grpSpPr>
        <p:grpSp>
          <p:nvGrpSpPr>
            <p:cNvPr id="17" name="Group 16">
              <a:extLst>
                <a:ext uri="{FF2B5EF4-FFF2-40B4-BE49-F238E27FC236}">
                  <a16:creationId xmlns:a16="http://schemas.microsoft.com/office/drawing/2014/main" id="{90A8A3DC-7AC9-4D41-9822-6A0308A924C7}"/>
                </a:ext>
              </a:extLst>
            </p:cNvPr>
            <p:cNvGrpSpPr/>
            <p:nvPr/>
          </p:nvGrpSpPr>
          <p:grpSpPr>
            <a:xfrm>
              <a:off x="137094" y="3707291"/>
              <a:ext cx="5324088" cy="2901002"/>
              <a:chOff x="137094" y="3707291"/>
              <a:chExt cx="5324088" cy="2901002"/>
            </a:xfrm>
          </p:grpSpPr>
          <p:grpSp>
            <p:nvGrpSpPr>
              <p:cNvPr id="19" name="Group 18">
                <a:extLst>
                  <a:ext uri="{FF2B5EF4-FFF2-40B4-BE49-F238E27FC236}">
                    <a16:creationId xmlns:a16="http://schemas.microsoft.com/office/drawing/2014/main" id="{907FB66C-0CEF-4D68-9501-3496B4FDB31C}"/>
                  </a:ext>
                </a:extLst>
              </p:cNvPr>
              <p:cNvGrpSpPr/>
              <p:nvPr/>
            </p:nvGrpSpPr>
            <p:grpSpPr>
              <a:xfrm>
                <a:off x="137094" y="3707291"/>
                <a:ext cx="5195327" cy="2665240"/>
                <a:chOff x="133963" y="3429000"/>
                <a:chExt cx="5195327" cy="2665240"/>
              </a:xfrm>
            </p:grpSpPr>
            <p:pic>
              <p:nvPicPr>
                <p:cNvPr id="21" name="Picture 20">
                  <a:extLst>
                    <a:ext uri="{FF2B5EF4-FFF2-40B4-BE49-F238E27FC236}">
                      <a16:creationId xmlns:a16="http://schemas.microsoft.com/office/drawing/2014/main" id="{C37D295D-DB65-4C77-95E4-D94B1EF8F58B}"/>
                    </a:ext>
                  </a:extLst>
                </p:cNvPr>
                <p:cNvPicPr>
                  <a:picLocks noChangeAspect="1"/>
                </p:cNvPicPr>
                <p:nvPr/>
              </p:nvPicPr>
              <p:blipFill rotWithShape="1">
                <a:blip r:embed="rId4"/>
                <a:srcRect b="41045"/>
                <a:stretch/>
              </p:blipFill>
              <p:spPr>
                <a:xfrm>
                  <a:off x="133963" y="3429000"/>
                  <a:ext cx="5195327" cy="266524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B9F2825A-41FD-4405-9F54-E496742136AE}"/>
                    </a:ext>
                  </a:extLst>
                </p:cNvPr>
                <p:cNvPicPr>
                  <a:picLocks noChangeAspect="1"/>
                </p:cNvPicPr>
                <p:nvPr/>
              </p:nvPicPr>
              <p:blipFill>
                <a:blip r:embed="rId5"/>
                <a:stretch>
                  <a:fillRect/>
                </a:stretch>
              </p:blipFill>
              <p:spPr>
                <a:xfrm>
                  <a:off x="3072938" y="5433239"/>
                  <a:ext cx="995242" cy="622026"/>
                </a:xfrm>
                <a:prstGeom prst="rect">
                  <a:avLst/>
                </a:prstGeom>
                <a:ln>
                  <a:noFill/>
                </a:ln>
              </p:spPr>
            </p:pic>
            <p:sp>
              <p:nvSpPr>
                <p:cNvPr id="23" name="TextBox 22">
                  <a:extLst>
                    <a:ext uri="{FF2B5EF4-FFF2-40B4-BE49-F238E27FC236}">
                      <a16:creationId xmlns:a16="http://schemas.microsoft.com/office/drawing/2014/main" id="{2FE0A6D9-05C6-4528-ABD3-D88A3C3208FF}"/>
                    </a:ext>
                  </a:extLst>
                </p:cNvPr>
                <p:cNvSpPr txBox="1"/>
                <p:nvPr/>
              </p:nvSpPr>
              <p:spPr>
                <a:xfrm>
                  <a:off x="2908647" y="5083726"/>
                  <a:ext cx="995996" cy="546659"/>
                </a:xfrm>
                <a:prstGeom prst="rect">
                  <a:avLst/>
                </a:prstGeom>
                <a:ln>
                  <a:noFill/>
                </a:ln>
              </p:spPr>
              <p:txBody>
                <a:bodyPr vert="horz" wrap="square" lIns="91440" tIns="45720" rIns="91440" bIns="45720" rtlCol="0" anchor="ctr">
                  <a:spAutoFit/>
                </a:bodyPr>
                <a:lstStyle/>
                <a:p>
                  <a:pPr algn="ctr"/>
                  <a:r>
                    <a:rPr lang="en-US" sz="1100" dirty="0">
                      <a:latin typeface="Trebuchet MS" panose="020B0603020202020204" pitchFamily="34" charset="0"/>
                    </a:rPr>
                    <a:t>Nonlinear attractor</a:t>
                  </a:r>
                </a:p>
              </p:txBody>
            </p:sp>
            <p:sp>
              <p:nvSpPr>
                <p:cNvPr id="24" name="Rectangle 23">
                  <a:extLst>
                    <a:ext uri="{FF2B5EF4-FFF2-40B4-BE49-F238E27FC236}">
                      <a16:creationId xmlns:a16="http://schemas.microsoft.com/office/drawing/2014/main" id="{E03E7FC2-5E46-48F9-B549-3CB9C3D6FC95}"/>
                    </a:ext>
                  </a:extLst>
                </p:cNvPr>
                <p:cNvSpPr/>
                <p:nvPr/>
              </p:nvSpPr>
              <p:spPr>
                <a:xfrm>
                  <a:off x="318973" y="3504009"/>
                  <a:ext cx="467835" cy="2599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E544667-3B3B-423F-8011-97E58AC15D82}"/>
                    </a:ext>
                  </a:extLst>
                </p:cNvPr>
                <p:cNvSpPr/>
                <p:nvPr/>
              </p:nvSpPr>
              <p:spPr>
                <a:xfrm>
                  <a:off x="3406644" y="3504009"/>
                  <a:ext cx="467835" cy="2599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808160F-371E-4F4C-9D7C-91BB341B7B86}"/>
                      </a:ext>
                    </a:extLst>
                  </p:cNvPr>
                  <p:cNvSpPr txBox="1"/>
                  <p:nvPr/>
                </p:nvSpPr>
                <p:spPr>
                  <a:xfrm>
                    <a:off x="3105218" y="6269397"/>
                    <a:ext cx="2355964" cy="338896"/>
                  </a:xfrm>
                  <a:prstGeom prst="rect">
                    <a:avLst/>
                  </a:prstGeom>
                </p:spPr>
                <p:txBody>
                  <a:bodyPr vert="horz" wrap="square" lIns="91440" tIns="45720" rIns="91440" bIns="45720" rtlCol="0" anchor="ctr">
                    <a:spAutoFit/>
                  </a:bodyPr>
                  <a:lstStyle/>
                  <a:p>
                    <a14:m>
                      <m:oMath xmlns:m="http://schemas.openxmlformats.org/officeDocument/2006/math">
                        <m:sSup>
                          <m:sSupPr>
                            <m:ctrlPr>
                              <a:rPr lang="en-US" sz="1100" i="1" smtClean="0">
                                <a:latin typeface="Cambria Math" panose="02040503050406030204" pitchFamily="18" charset="0"/>
                              </a:rPr>
                            </m:ctrlPr>
                          </m:sSupPr>
                          <m:e>
                            <m:r>
                              <a:rPr lang="en-US" sz="1100" b="0" i="1" smtClean="0">
                                <a:latin typeface="Cambria Math" panose="02040503050406030204" pitchFamily="18" charset="0"/>
                              </a:rPr>
                              <m:t>𝑋</m:t>
                            </m:r>
                          </m:e>
                          <m:sup>
                            <m:r>
                              <a:rPr lang="en-US" sz="1100" b="0" i="1" smtClean="0">
                                <a:latin typeface="Cambria Math" panose="02040503050406030204" pitchFamily="18" charset="0"/>
                              </a:rPr>
                              <m:t>𝑖</m:t>
                            </m:r>
                          </m:sup>
                        </m:sSup>
                        <m:r>
                          <a:rPr lang="en-US" sz="1100" b="0" i="1" smtClean="0">
                            <a:latin typeface="Cambria Math" panose="02040503050406030204" pitchFamily="18" charset="0"/>
                          </a:rPr>
                          <m:t>=</m:t>
                        </m:r>
                      </m:oMath>
                    </a14:m>
                    <a:r>
                      <a:rPr lang="en-US" sz="1100" dirty="0">
                        <a:latin typeface="Trebuchet MS" panose="020B0603020202020204" pitchFamily="34" charset="0"/>
                      </a:rPr>
                      <a:t> variables/features</a:t>
                    </a:r>
                  </a:p>
                </p:txBody>
              </p:sp>
            </mc:Choice>
            <mc:Fallback xmlns="">
              <p:sp>
                <p:nvSpPr>
                  <p:cNvPr id="20" name="TextBox 19">
                    <a:extLst>
                      <a:ext uri="{FF2B5EF4-FFF2-40B4-BE49-F238E27FC236}">
                        <a16:creationId xmlns:a16="http://schemas.microsoft.com/office/drawing/2014/main" id="{D808160F-371E-4F4C-9D7C-91BB341B7B86}"/>
                      </a:ext>
                    </a:extLst>
                  </p:cNvPr>
                  <p:cNvSpPr txBox="1">
                    <a:spLocks noRot="1" noChangeAspect="1" noMove="1" noResize="1" noEditPoints="1" noAdjustHandles="1" noChangeArrowheads="1" noChangeShapeType="1" noTextEdit="1"/>
                  </p:cNvSpPr>
                  <p:nvPr/>
                </p:nvSpPr>
                <p:spPr>
                  <a:xfrm>
                    <a:off x="3105218" y="6269397"/>
                    <a:ext cx="2355964" cy="338896"/>
                  </a:xfrm>
                  <a:prstGeom prst="rect">
                    <a:avLst/>
                  </a:prstGeom>
                  <a:blipFill>
                    <a:blip r:embed="rId6"/>
                    <a:stretch>
                      <a:fillRect b="-16279"/>
                    </a:stretch>
                  </a:blipFill>
                </p:spPr>
                <p:txBody>
                  <a:bodyPr/>
                  <a:lstStyle/>
                  <a:p>
                    <a:r>
                      <a:rPr lang="en-US">
                        <a:noFill/>
                      </a:rPr>
                      <a:t> </a:t>
                    </a:r>
                  </a:p>
                </p:txBody>
              </p:sp>
            </mc:Fallback>
          </mc:AlternateContent>
        </p:grpSp>
        <p:sp>
          <p:nvSpPr>
            <p:cNvPr id="18" name="Rectangle 17">
              <a:extLst>
                <a:ext uri="{FF2B5EF4-FFF2-40B4-BE49-F238E27FC236}">
                  <a16:creationId xmlns:a16="http://schemas.microsoft.com/office/drawing/2014/main" id="{EA8F1375-9564-446F-9640-E407681847CE}"/>
                </a:ext>
              </a:extLst>
            </p:cNvPr>
            <p:cNvSpPr/>
            <p:nvPr/>
          </p:nvSpPr>
          <p:spPr>
            <a:xfrm>
              <a:off x="544336" y="3773606"/>
              <a:ext cx="4775377" cy="283546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0745FFD3-A43D-42BB-8372-EAD4391E238B}"/>
              </a:ext>
            </a:extLst>
          </p:cNvPr>
          <p:cNvSpPr>
            <a:spLocks noGrp="1"/>
          </p:cNvSpPr>
          <p:nvPr>
            <p:ph type="sldNum" sz="quarter" idx="10"/>
          </p:nvPr>
        </p:nvSpPr>
        <p:spPr/>
        <p:txBody>
          <a:bodyPr/>
          <a:lstStyle/>
          <a:p>
            <a:fld id="{4FAB73BC-B049-4115-A692-8D63A059BFB8}" type="slidenum">
              <a:rPr lang="en-US" smtClean="0"/>
              <a:pPr/>
              <a:t>45</a:t>
            </a:fld>
            <a:endParaRPr lang="en-US" dirty="0"/>
          </a:p>
        </p:txBody>
      </p:sp>
    </p:spTree>
    <p:extLst>
      <p:ext uri="{BB962C8B-B14F-4D97-AF65-F5344CB8AC3E}">
        <p14:creationId xmlns:p14="http://schemas.microsoft.com/office/powerpoint/2010/main" val="154676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b="1"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3"/>
          <a:stretch>
            <a:fillRect/>
          </a:stretch>
        </p:blipFill>
        <p:spPr>
          <a:xfrm>
            <a:off x="5887325" y="3694159"/>
            <a:ext cx="2766333" cy="2365692"/>
          </a:xfrm>
          <a:prstGeom prst="rect">
            <a:avLst/>
          </a:prstGeom>
        </p:spPr>
      </p:pic>
      <p:grpSp>
        <p:nvGrpSpPr>
          <p:cNvPr id="13" name="Group 12">
            <a:extLst>
              <a:ext uri="{FF2B5EF4-FFF2-40B4-BE49-F238E27FC236}">
                <a16:creationId xmlns:a16="http://schemas.microsoft.com/office/drawing/2014/main" id="{B14D77F0-8CB1-4D82-9DA4-F97381A9AC3E}"/>
              </a:ext>
            </a:extLst>
          </p:cNvPr>
          <p:cNvGrpSpPr>
            <a:grpSpLocks noChangeAspect="1"/>
          </p:cNvGrpSpPr>
          <p:nvPr/>
        </p:nvGrpSpPr>
        <p:grpSpPr>
          <a:xfrm>
            <a:off x="8084420" y="1510397"/>
            <a:ext cx="4688291" cy="4567107"/>
            <a:chOff x="6624859" y="916067"/>
            <a:chExt cx="5725522" cy="5577528"/>
          </a:xfrm>
        </p:grpSpPr>
        <p:pic>
          <p:nvPicPr>
            <p:cNvPr id="14" name="Picture 13">
              <a:extLst>
                <a:ext uri="{FF2B5EF4-FFF2-40B4-BE49-F238E27FC236}">
                  <a16:creationId xmlns:a16="http://schemas.microsoft.com/office/drawing/2014/main" id="{678D4DB8-88E1-4F82-AE55-49CA1B7D1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5" name="TextBox 14">
              <a:extLst>
                <a:ext uri="{FF2B5EF4-FFF2-40B4-BE49-F238E27FC236}">
                  <a16:creationId xmlns:a16="http://schemas.microsoft.com/office/drawing/2014/main" id="{14CAB3AC-FD54-4A3E-8DD9-8EC282F853CC}"/>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6" name="Diagram 15">
              <a:extLst>
                <a:ext uri="{FF2B5EF4-FFF2-40B4-BE49-F238E27FC236}">
                  <a16:creationId xmlns:a16="http://schemas.microsoft.com/office/drawing/2014/main" id="{B7743EFA-FDFD-494A-8B2A-52F7421E3DEC}"/>
                </a:ext>
              </a:extLst>
            </p:cNvPr>
            <p:cNvGraphicFramePr/>
            <p:nvPr>
              <p:extLst>
                <p:ext uri="{D42A27DB-BD31-4B8C-83A1-F6EECF244321}">
                  <p14:modId xmlns:p14="http://schemas.microsoft.com/office/powerpoint/2010/main" val="956445847"/>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5" name="Slide Number Placeholder 4">
            <a:extLst>
              <a:ext uri="{FF2B5EF4-FFF2-40B4-BE49-F238E27FC236}">
                <a16:creationId xmlns:a16="http://schemas.microsoft.com/office/drawing/2014/main" id="{4338F613-15D0-41E1-8BEE-4F457535F797}"/>
              </a:ext>
            </a:extLst>
          </p:cNvPr>
          <p:cNvSpPr>
            <a:spLocks noGrp="1"/>
          </p:cNvSpPr>
          <p:nvPr>
            <p:ph type="sldNum" sz="quarter" idx="4"/>
          </p:nvPr>
        </p:nvSpPr>
        <p:spPr/>
        <p:txBody>
          <a:bodyPr/>
          <a:lstStyle/>
          <a:p>
            <a:fld id="{4FAB73BC-B049-4115-A692-8D63A059BFB8}" type="slidenum">
              <a:rPr lang="en-US" smtClean="0"/>
              <a:pPr/>
              <a:t>46</a:t>
            </a:fld>
            <a:endParaRPr lang="en-US" dirty="0"/>
          </a:p>
        </p:txBody>
      </p:sp>
      <p:sp>
        <p:nvSpPr>
          <p:cNvPr id="17" name="Slide Number Placeholder 8">
            <a:extLst>
              <a:ext uri="{FF2B5EF4-FFF2-40B4-BE49-F238E27FC236}">
                <a16:creationId xmlns:a16="http://schemas.microsoft.com/office/drawing/2014/main" id="{84101E83-F912-4743-AC6E-568C84B054D3}"/>
              </a:ext>
            </a:extLst>
          </p:cNvPr>
          <p:cNvSpPr txBox="1">
            <a:spLocks/>
          </p:cNvSpPr>
          <p:nvPr/>
        </p:nvSpPr>
        <p:spPr>
          <a:xfrm>
            <a:off x="11880295" y="6585865"/>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46</a:t>
            </a:fld>
            <a:endParaRPr lang="en-US" sz="1000" dirty="0">
              <a:latin typeface="+mj-lt"/>
            </a:endParaRPr>
          </a:p>
        </p:txBody>
      </p:sp>
    </p:spTree>
    <p:extLst>
      <p:ext uri="{BB962C8B-B14F-4D97-AF65-F5344CB8AC3E}">
        <p14:creationId xmlns:p14="http://schemas.microsoft.com/office/powerpoint/2010/main" val="349973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13C489-D8C4-4481-8737-12305BD7120C}"/>
              </a:ext>
            </a:extLst>
          </p:cNvPr>
          <p:cNvSpPr>
            <a:spLocks noGrp="1"/>
          </p:cNvSpPr>
          <p:nvPr>
            <p:ph type="title"/>
          </p:nvPr>
        </p:nvSpPr>
        <p:spPr>
          <a:xfrm>
            <a:off x="318733" y="71090"/>
            <a:ext cx="3840279" cy="1086687"/>
          </a:xfrm>
        </p:spPr>
        <p:txBody>
          <a:bodyPr>
            <a:normAutofit/>
          </a:bodyPr>
          <a:lstStyle/>
          <a:p>
            <a:r>
              <a:rPr lang="en-US" dirty="0">
                <a:solidFill>
                  <a:schemeClr val="accent6"/>
                </a:solidFill>
                <a:latin typeface="Trebuchet MS" panose="020B0603020202020204" pitchFamily="34" charset="0"/>
              </a:rPr>
              <a:t>Tiered Verification Approach </a:t>
            </a:r>
          </a:p>
        </p:txBody>
      </p:sp>
      <p:sp>
        <p:nvSpPr>
          <p:cNvPr id="6" name="Content Placeholder 5">
            <a:extLst>
              <a:ext uri="{FF2B5EF4-FFF2-40B4-BE49-F238E27FC236}">
                <a16:creationId xmlns:a16="http://schemas.microsoft.com/office/drawing/2014/main" id="{027FF4F7-01F9-4CA4-96E4-0530D3ADA03F}"/>
              </a:ext>
            </a:extLst>
          </p:cNvPr>
          <p:cNvSpPr>
            <a:spLocks noGrp="1"/>
          </p:cNvSpPr>
          <p:nvPr>
            <p:ph sz="quarter" idx="11"/>
          </p:nvPr>
        </p:nvSpPr>
        <p:spPr>
          <a:xfrm>
            <a:off x="84614" y="5003800"/>
            <a:ext cx="3324726" cy="1295400"/>
          </a:xfrm>
        </p:spPr>
        <p:txBody>
          <a:bodyPr>
            <a:normAutofit/>
          </a:bodyPr>
          <a:lstStyle/>
          <a:p>
            <a:r>
              <a:rPr lang="en-US" sz="1700" dirty="0">
                <a:solidFill>
                  <a:schemeClr val="accent6"/>
                </a:solidFill>
                <a:latin typeface="Trebuchet MS" panose="020B0603020202020204" pitchFamily="34" charset="0"/>
                <a:cs typeface="Open Sans " panose="020B0604020202020204" charset="0"/>
              </a:rPr>
              <a:t>Coupled ODEs devoid of governing physics that enable exploration of tool/method sensitivities </a:t>
            </a:r>
          </a:p>
        </p:txBody>
      </p:sp>
      <p:sp>
        <p:nvSpPr>
          <p:cNvPr id="7" name="Content Placeholder 6">
            <a:extLst>
              <a:ext uri="{FF2B5EF4-FFF2-40B4-BE49-F238E27FC236}">
                <a16:creationId xmlns:a16="http://schemas.microsoft.com/office/drawing/2014/main" id="{353EE26A-FE8F-42FA-AC66-C36035B4488A}"/>
              </a:ext>
            </a:extLst>
          </p:cNvPr>
          <p:cNvSpPr>
            <a:spLocks noGrp="1"/>
          </p:cNvSpPr>
          <p:nvPr>
            <p:ph sz="quarter" idx="12"/>
          </p:nvPr>
        </p:nvSpPr>
        <p:spPr>
          <a:xfrm>
            <a:off x="3565028" y="5023126"/>
            <a:ext cx="2530971" cy="1441471"/>
          </a:xfrm>
        </p:spPr>
        <p:txBody>
          <a:bodyPr>
            <a:normAutofit fontScale="62500" lnSpcReduction="20000"/>
          </a:bodyPr>
          <a:lstStyle/>
          <a:p>
            <a:pPr algn="ctr"/>
            <a:r>
              <a:rPr lang="en-US" sz="2900" b="1" dirty="0">
                <a:latin typeface="Trebuchet MS" panose="020B0603020202020204" pitchFamily="34" charset="0"/>
                <a:cs typeface="Open Sans " panose="020B0604020202020204" charset="0"/>
              </a:rPr>
              <a:t>Gaussian Plume+ </a:t>
            </a:r>
          </a:p>
          <a:p>
            <a:r>
              <a:rPr lang="en-US" sz="2900" dirty="0">
                <a:latin typeface="Trebuchet MS" panose="020B0603020202020204" pitchFamily="34" charset="0"/>
                <a:cs typeface="Open Sans " panose="020B0604020202020204" charset="0"/>
              </a:rPr>
              <a:t>Basic physics (advection-diffusion-reaction), reduced dimensionality, reduced coupling </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BBD6BD1A-3508-4FF9-AB89-25B4856B4371}"/>
                  </a:ext>
                </a:extLst>
              </p:cNvPr>
              <p:cNvSpPr>
                <a:spLocks noGrp="1"/>
              </p:cNvSpPr>
              <p:nvPr>
                <p:ph sz="quarter" idx="13"/>
              </p:nvPr>
            </p:nvSpPr>
            <p:spPr>
              <a:xfrm>
                <a:off x="9044335" y="5022850"/>
                <a:ext cx="2985546" cy="1496421"/>
              </a:xfrm>
            </p:spPr>
            <p:txBody>
              <a:bodyPr>
                <a:noAutofit/>
              </a:bodyPr>
              <a:lstStyle/>
              <a:p>
                <a:r>
                  <a:rPr lang="en-US" dirty="0">
                    <a:latin typeface="Trebuchet MS" panose="020B0603020202020204" pitchFamily="34" charset="0"/>
                    <a:cs typeface="Open Sans " panose="020B0604020202020204" charset="0"/>
                  </a:rPr>
                  <a:t>Full complexity of Earth’s climate </a:t>
                </a:r>
                <a14:m>
                  <m:oMath xmlns:m="http://schemas.openxmlformats.org/officeDocument/2006/math">
                    <m:r>
                      <a:rPr lang="en-US" i="1" dirty="0" smtClean="0">
                        <a:latin typeface="Cambria Math" panose="02040503050406030204" pitchFamily="18" charset="0"/>
                        <a:cs typeface="Open Sans " panose="020B0604020202020204" charset="0"/>
                      </a:rPr>
                      <m:t>–</m:t>
                    </m:r>
                  </m:oMath>
                </a14:m>
                <a:r>
                  <a:rPr lang="en-US" dirty="0">
                    <a:latin typeface="Trebuchet MS" panose="020B0603020202020204" pitchFamily="34" charset="0"/>
                    <a:cs typeface="Open Sans " panose="020B0604020202020204" charset="0"/>
                  </a:rPr>
                  <a:t> verify method solution against known pathways </a:t>
                </a:r>
              </a:p>
            </p:txBody>
          </p:sp>
        </mc:Choice>
        <mc:Fallback xmlns="">
          <p:sp>
            <p:nvSpPr>
              <p:cNvPr id="8" name="Content Placeholder 7">
                <a:extLst>
                  <a:ext uri="{FF2B5EF4-FFF2-40B4-BE49-F238E27FC236}">
                    <a16:creationId xmlns:a16="http://schemas.microsoft.com/office/drawing/2014/main" id="{BBD6BD1A-3508-4FF9-AB89-25B4856B4371}"/>
                  </a:ext>
                </a:extLst>
              </p:cNvPr>
              <p:cNvSpPr>
                <a:spLocks noGrp="1" noRot="1" noChangeAspect="1" noMove="1" noResize="1" noEditPoints="1" noAdjustHandles="1" noChangeArrowheads="1" noChangeShapeType="1" noTextEdit="1"/>
              </p:cNvSpPr>
              <p:nvPr>
                <p:ph sz="quarter" idx="13"/>
              </p:nvPr>
            </p:nvSpPr>
            <p:spPr>
              <a:xfrm>
                <a:off x="9044335" y="5022850"/>
                <a:ext cx="2985546" cy="1496421"/>
              </a:xfrm>
              <a:blipFill>
                <a:blip r:embed="rId3"/>
                <a:stretch>
                  <a:fillRect l="-4908" t="-1224"/>
                </a:stretch>
              </a:blipFill>
            </p:spPr>
            <p:txBody>
              <a:bodyPr/>
              <a:lstStyle/>
              <a:p>
                <a:r>
                  <a:rPr lang="en-US">
                    <a:noFill/>
                  </a:rPr>
                  <a:t> </a:t>
                </a:r>
              </a:p>
            </p:txBody>
          </p:sp>
        </mc:Fallback>
      </mc:AlternateContent>
      <p:sp>
        <p:nvSpPr>
          <p:cNvPr id="10" name="Text Placeholder 9">
            <a:extLst>
              <a:ext uri="{FF2B5EF4-FFF2-40B4-BE49-F238E27FC236}">
                <a16:creationId xmlns:a16="http://schemas.microsoft.com/office/drawing/2014/main" id="{27271583-A01C-4708-ACA5-3A512BF05B08}"/>
              </a:ext>
            </a:extLst>
          </p:cNvPr>
          <p:cNvSpPr>
            <a:spLocks noGrp="1"/>
          </p:cNvSpPr>
          <p:nvPr>
            <p:ph type="body" sz="quarter" idx="15"/>
          </p:nvPr>
        </p:nvSpPr>
        <p:spPr>
          <a:xfrm>
            <a:off x="84614" y="4304538"/>
            <a:ext cx="3213753" cy="718588"/>
          </a:xfrm>
        </p:spPr>
        <p:txBody>
          <a:bodyPr/>
          <a:lstStyle/>
          <a:p>
            <a:r>
              <a:rPr lang="en-US" dirty="0">
                <a:latin typeface="Trebuchet MS" panose="020B0603020202020204" pitchFamily="34" charset="0"/>
              </a:rPr>
              <a:t>Synthetic</a:t>
            </a:r>
          </a:p>
        </p:txBody>
      </p:sp>
      <p:sp>
        <p:nvSpPr>
          <p:cNvPr id="11" name="Text Placeholder 10">
            <a:extLst>
              <a:ext uri="{FF2B5EF4-FFF2-40B4-BE49-F238E27FC236}">
                <a16:creationId xmlns:a16="http://schemas.microsoft.com/office/drawing/2014/main" id="{E37B1FF5-2CFC-4568-8692-8D1E981EFE32}"/>
              </a:ext>
            </a:extLst>
          </p:cNvPr>
          <p:cNvSpPr>
            <a:spLocks noGrp="1"/>
          </p:cNvSpPr>
          <p:nvPr>
            <p:ph type="body" sz="quarter" idx="16"/>
          </p:nvPr>
        </p:nvSpPr>
        <p:spPr>
          <a:xfrm>
            <a:off x="3565029" y="4304538"/>
            <a:ext cx="5294165" cy="718588"/>
          </a:xfrm>
        </p:spPr>
        <p:txBody>
          <a:bodyPr/>
          <a:lstStyle/>
          <a:p>
            <a:r>
              <a:rPr lang="en-US" dirty="0">
                <a:latin typeface="Trebuchet MS" panose="020B0603020202020204" pitchFamily="34" charset="0"/>
              </a:rPr>
              <a:t>Idealized</a:t>
            </a:r>
          </a:p>
        </p:txBody>
      </p:sp>
      <p:sp>
        <p:nvSpPr>
          <p:cNvPr id="12" name="Text Placeholder 11">
            <a:extLst>
              <a:ext uri="{FF2B5EF4-FFF2-40B4-BE49-F238E27FC236}">
                <a16:creationId xmlns:a16="http://schemas.microsoft.com/office/drawing/2014/main" id="{E3CD560B-AD65-4203-BDA3-52BBEE377A62}"/>
              </a:ext>
            </a:extLst>
          </p:cNvPr>
          <p:cNvSpPr>
            <a:spLocks noGrp="1"/>
          </p:cNvSpPr>
          <p:nvPr>
            <p:ph type="body" sz="quarter" idx="17"/>
          </p:nvPr>
        </p:nvSpPr>
        <p:spPr>
          <a:xfrm>
            <a:off x="9014882" y="4304538"/>
            <a:ext cx="3015000" cy="718588"/>
          </a:xfrm>
        </p:spPr>
        <p:txBody>
          <a:bodyPr/>
          <a:lstStyle/>
          <a:p>
            <a:r>
              <a:rPr lang="en-US" dirty="0">
                <a:latin typeface="Trebuchet MS" panose="020B0603020202020204" pitchFamily="34" charset="0"/>
              </a:rPr>
              <a:t>Pinatubo Pathways</a:t>
            </a:r>
          </a:p>
        </p:txBody>
      </p:sp>
      <p:sp>
        <p:nvSpPr>
          <p:cNvPr id="14" name="Content Placeholder 6">
            <a:extLst>
              <a:ext uri="{FF2B5EF4-FFF2-40B4-BE49-F238E27FC236}">
                <a16:creationId xmlns:a16="http://schemas.microsoft.com/office/drawing/2014/main" id="{32F6D4CD-3499-499F-82B2-81F9715AD1F5}"/>
              </a:ext>
            </a:extLst>
          </p:cNvPr>
          <p:cNvSpPr txBox="1">
            <a:spLocks/>
          </p:cNvSpPr>
          <p:nvPr/>
        </p:nvSpPr>
        <p:spPr>
          <a:xfrm>
            <a:off x="6173503" y="4984988"/>
            <a:ext cx="2763194" cy="1371562"/>
          </a:xfrm>
          <a:prstGeom prst="rect">
            <a:avLst/>
          </a:prstGeom>
        </p:spPr>
        <p:txBody>
          <a:bodyPr vert="horz" lIns="0" tIns="9144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Trebuchet MS" panose="020B0603020202020204" pitchFamily="34" charset="0"/>
                <a:cs typeface="Open Sans " panose="020B0604020202020204" charset="0"/>
              </a:rPr>
              <a:t>HSW++</a:t>
            </a:r>
          </a:p>
          <a:p>
            <a:r>
              <a:rPr lang="en-US" dirty="0">
                <a:latin typeface="Trebuchet MS" panose="020B0603020202020204" pitchFamily="34" charset="0"/>
                <a:cs typeface="Open Sans " panose="020B0604020202020204" charset="0"/>
              </a:rPr>
              <a:t>Realistic Earth circulation, idealized </a:t>
            </a:r>
            <a:r>
              <a:rPr lang="en-US" dirty="0" err="1">
                <a:latin typeface="Trebuchet MS" panose="020B0603020202020204" pitchFamily="34" charset="0"/>
                <a:cs typeface="Open Sans " panose="020B0604020202020204" charset="0"/>
              </a:rPr>
              <a:t>forcings</a:t>
            </a:r>
            <a:r>
              <a:rPr lang="en-US" dirty="0">
                <a:latin typeface="Trebuchet MS" panose="020B0603020202020204" pitchFamily="34" charset="0"/>
                <a:cs typeface="Open Sans " panose="020B0604020202020204" charset="0"/>
              </a:rPr>
              <a:t>/ topography/chemistry, controllable relationships </a:t>
            </a:r>
          </a:p>
        </p:txBody>
      </p:sp>
      <p:grpSp>
        <p:nvGrpSpPr>
          <p:cNvPr id="16" name="Group 15">
            <a:extLst>
              <a:ext uri="{FF2B5EF4-FFF2-40B4-BE49-F238E27FC236}">
                <a16:creationId xmlns:a16="http://schemas.microsoft.com/office/drawing/2014/main" id="{8854DE6B-C0F0-4A72-A3BB-67CF31D0F2A6}"/>
              </a:ext>
            </a:extLst>
          </p:cNvPr>
          <p:cNvGrpSpPr/>
          <p:nvPr/>
        </p:nvGrpSpPr>
        <p:grpSpPr>
          <a:xfrm>
            <a:off x="-68948" y="1789990"/>
            <a:ext cx="12229736" cy="2514548"/>
            <a:chOff x="-689906" y="1150797"/>
            <a:chExt cx="14268796" cy="3419929"/>
          </a:xfrm>
        </p:grpSpPr>
        <p:graphicFrame>
          <p:nvGraphicFramePr>
            <p:cNvPr id="17" name="Diagram 16">
              <a:extLst>
                <a:ext uri="{FF2B5EF4-FFF2-40B4-BE49-F238E27FC236}">
                  <a16:creationId xmlns:a16="http://schemas.microsoft.com/office/drawing/2014/main" id="{EEA18804-19B5-48BF-9D11-3C21014EFCE2}"/>
                </a:ext>
              </a:extLst>
            </p:cNvPr>
            <p:cNvGraphicFramePr/>
            <p:nvPr>
              <p:extLst>
                <p:ext uri="{D42A27DB-BD31-4B8C-83A1-F6EECF244321}">
                  <p14:modId xmlns:p14="http://schemas.microsoft.com/office/powerpoint/2010/main" val="3616128002"/>
                </p:ext>
              </p:extLst>
            </p:nvPr>
          </p:nvGraphicFramePr>
          <p:xfrm>
            <a:off x="-689906" y="1150797"/>
            <a:ext cx="4113574" cy="32931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8" name="Straight Arrow Connector 17">
              <a:extLst>
                <a:ext uri="{FF2B5EF4-FFF2-40B4-BE49-F238E27FC236}">
                  <a16:creationId xmlns:a16="http://schemas.microsoft.com/office/drawing/2014/main" id="{40848EF8-2000-438F-8528-2A71AE9BEA36}"/>
                </a:ext>
              </a:extLst>
            </p:cNvPr>
            <p:cNvCxnSpPr>
              <a:cxnSpLocks/>
            </p:cNvCxnSpPr>
            <p:nvPr/>
          </p:nvCxnSpPr>
          <p:spPr>
            <a:xfrm>
              <a:off x="3628299" y="2675781"/>
              <a:ext cx="527112"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Diagram 18">
              <a:extLst>
                <a:ext uri="{FF2B5EF4-FFF2-40B4-BE49-F238E27FC236}">
                  <a16:creationId xmlns:a16="http://schemas.microsoft.com/office/drawing/2014/main" id="{D1A4584E-B73B-442A-B86C-4B9C98BCBB71}"/>
                </a:ext>
              </a:extLst>
            </p:cNvPr>
            <p:cNvGraphicFramePr/>
            <p:nvPr>
              <p:extLst>
                <p:ext uri="{D42A27DB-BD31-4B8C-83A1-F6EECF244321}">
                  <p14:modId xmlns:p14="http://schemas.microsoft.com/office/powerpoint/2010/main" val="2050929808"/>
                </p:ext>
              </p:extLst>
            </p:nvPr>
          </p:nvGraphicFramePr>
          <p:xfrm>
            <a:off x="4890442" y="1369271"/>
            <a:ext cx="3167650" cy="26130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20" name="Straight Arrow Connector 19">
              <a:extLst>
                <a:ext uri="{FF2B5EF4-FFF2-40B4-BE49-F238E27FC236}">
                  <a16:creationId xmlns:a16="http://schemas.microsoft.com/office/drawing/2014/main" id="{EE2DB5BC-6DA2-45FE-B8C8-FC2D01A1D4BC}"/>
                </a:ext>
              </a:extLst>
            </p:cNvPr>
            <p:cNvCxnSpPr>
              <a:cxnSpLocks/>
            </p:cNvCxnSpPr>
            <p:nvPr/>
          </p:nvCxnSpPr>
          <p:spPr>
            <a:xfrm>
              <a:off x="8711844" y="2610242"/>
              <a:ext cx="552246"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Diagram 20">
              <a:extLst>
                <a:ext uri="{FF2B5EF4-FFF2-40B4-BE49-F238E27FC236}">
                  <a16:creationId xmlns:a16="http://schemas.microsoft.com/office/drawing/2014/main" id="{7A0691B9-33C1-4BFF-81C7-9CA290B49623}"/>
                </a:ext>
              </a:extLst>
            </p:cNvPr>
            <p:cNvGraphicFramePr/>
            <p:nvPr>
              <p:extLst>
                <p:ext uri="{D42A27DB-BD31-4B8C-83A1-F6EECF244321}">
                  <p14:modId xmlns:p14="http://schemas.microsoft.com/office/powerpoint/2010/main" val="1106872647"/>
                </p:ext>
              </p:extLst>
            </p:nvPr>
          </p:nvGraphicFramePr>
          <p:xfrm>
            <a:off x="9611629" y="1150797"/>
            <a:ext cx="3967261" cy="341992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sp>
        <p:nvSpPr>
          <p:cNvPr id="4" name="TextBox 3">
            <a:extLst>
              <a:ext uri="{FF2B5EF4-FFF2-40B4-BE49-F238E27FC236}">
                <a16:creationId xmlns:a16="http://schemas.microsoft.com/office/drawing/2014/main" id="{A127F910-BA5A-4453-A541-3F03DE12BA41}"/>
              </a:ext>
            </a:extLst>
          </p:cNvPr>
          <p:cNvSpPr txBox="1"/>
          <p:nvPr/>
        </p:nvSpPr>
        <p:spPr>
          <a:xfrm>
            <a:off x="4103098" y="3672656"/>
            <a:ext cx="4140810" cy="470030"/>
          </a:xfrm>
          <a:prstGeom prst="rect">
            <a:avLst/>
          </a:prstGeom>
        </p:spPr>
        <p:txBody>
          <a:bodyPr vert="horz" wrap="square" lIns="91440" tIns="45720" rIns="91440" bIns="45720" rtlCol="0">
            <a:noAutofit/>
          </a:bodyPr>
          <a:lstStyle/>
          <a:p>
            <a:pPr algn="ctr"/>
            <a:r>
              <a:rPr lang="en-US" b="1" dirty="0">
                <a:latin typeface="Trebuchet MS" panose="020B0603020202020204" pitchFamily="34" charset="0"/>
              </a:rPr>
              <a:t>Establish Viability of Method</a:t>
            </a:r>
          </a:p>
          <a:p>
            <a:pPr algn="ctr"/>
            <a:r>
              <a:rPr lang="en-US" b="1" dirty="0">
                <a:latin typeface="Trebuchet MS" panose="020B0603020202020204" pitchFamily="34" charset="0"/>
              </a:rPr>
              <a:t>FY23 </a:t>
            </a:r>
          </a:p>
        </p:txBody>
      </p:sp>
      <p:sp>
        <p:nvSpPr>
          <p:cNvPr id="22" name="TextBox 21">
            <a:extLst>
              <a:ext uri="{FF2B5EF4-FFF2-40B4-BE49-F238E27FC236}">
                <a16:creationId xmlns:a16="http://schemas.microsoft.com/office/drawing/2014/main" id="{9D35B9AB-B836-4358-B630-68AAB3230483}"/>
              </a:ext>
            </a:extLst>
          </p:cNvPr>
          <p:cNvSpPr txBox="1"/>
          <p:nvPr/>
        </p:nvSpPr>
        <p:spPr>
          <a:xfrm>
            <a:off x="76201" y="1157780"/>
            <a:ext cx="3294161" cy="718588"/>
          </a:xfrm>
          <a:prstGeom prst="rect">
            <a:avLst/>
          </a:prstGeom>
        </p:spPr>
        <p:txBody>
          <a:bodyPr vert="horz" wrap="square" lIns="91440" tIns="45720" rIns="91440" bIns="45720" rtlCol="0">
            <a:noAutofit/>
          </a:bodyPr>
          <a:lstStyle/>
          <a:p>
            <a:pPr algn="ctr"/>
            <a:r>
              <a:rPr lang="en-US" b="1" dirty="0">
                <a:latin typeface="Trebuchet MS" panose="020B0603020202020204" pitchFamily="34" charset="0"/>
              </a:rPr>
              <a:t>Test Sensitivity of Method </a:t>
            </a:r>
          </a:p>
          <a:p>
            <a:pPr algn="ctr"/>
            <a:r>
              <a:rPr lang="en-US" b="1" dirty="0">
                <a:latin typeface="Trebuchet MS" panose="020B0603020202020204" pitchFamily="34" charset="0"/>
              </a:rPr>
              <a:t>FY22 </a:t>
            </a:r>
          </a:p>
        </p:txBody>
      </p:sp>
      <p:sp>
        <p:nvSpPr>
          <p:cNvPr id="23" name="TextBox 22">
            <a:extLst>
              <a:ext uri="{FF2B5EF4-FFF2-40B4-BE49-F238E27FC236}">
                <a16:creationId xmlns:a16="http://schemas.microsoft.com/office/drawing/2014/main" id="{E13BCE87-F15D-4FAB-8546-5BA772CF1B70}"/>
              </a:ext>
            </a:extLst>
          </p:cNvPr>
          <p:cNvSpPr txBox="1"/>
          <p:nvPr/>
        </p:nvSpPr>
        <p:spPr>
          <a:xfrm>
            <a:off x="8753030" y="1150291"/>
            <a:ext cx="3400326" cy="718588"/>
          </a:xfrm>
          <a:prstGeom prst="rect">
            <a:avLst/>
          </a:prstGeom>
        </p:spPr>
        <p:txBody>
          <a:bodyPr vert="horz" wrap="square" lIns="91440" tIns="45720" rIns="91440" bIns="45720" rtlCol="0">
            <a:noAutofit/>
          </a:bodyPr>
          <a:lstStyle/>
          <a:p>
            <a:pPr algn="ctr"/>
            <a:r>
              <a:rPr lang="en-US" b="1" dirty="0">
                <a:latin typeface="Trebuchet MS" panose="020B0603020202020204" pitchFamily="34" charset="0"/>
              </a:rPr>
              <a:t>Prove Usefulness of Method</a:t>
            </a:r>
          </a:p>
          <a:p>
            <a:pPr algn="ctr"/>
            <a:r>
              <a:rPr lang="en-US" b="1" dirty="0">
                <a:latin typeface="Trebuchet MS" panose="020B0603020202020204" pitchFamily="34" charset="0"/>
              </a:rPr>
              <a:t>FY23/FY24 </a:t>
            </a:r>
          </a:p>
        </p:txBody>
      </p:sp>
      <p:sp>
        <p:nvSpPr>
          <p:cNvPr id="9" name="Slide Number Placeholder 8">
            <a:extLst>
              <a:ext uri="{FF2B5EF4-FFF2-40B4-BE49-F238E27FC236}">
                <a16:creationId xmlns:a16="http://schemas.microsoft.com/office/drawing/2014/main" id="{15AD2AD7-AC32-460E-B1CE-C451D5D100DA}"/>
              </a:ext>
            </a:extLst>
          </p:cNvPr>
          <p:cNvSpPr>
            <a:spLocks noGrp="1"/>
          </p:cNvSpPr>
          <p:nvPr>
            <p:ph type="sldNum" sz="quarter" idx="10"/>
          </p:nvPr>
        </p:nvSpPr>
        <p:spPr/>
        <p:txBody>
          <a:bodyPr/>
          <a:lstStyle/>
          <a:p>
            <a:fld id="{4FAB73BC-B049-4115-A692-8D63A059BFB8}" type="slidenum">
              <a:rPr lang="en-US" smtClean="0"/>
              <a:pPr/>
              <a:t>47</a:t>
            </a:fld>
            <a:endParaRPr lang="en-US" dirty="0"/>
          </a:p>
        </p:txBody>
      </p:sp>
      <p:sp>
        <p:nvSpPr>
          <p:cNvPr id="2" name="TextBox 1">
            <a:extLst>
              <a:ext uri="{FF2B5EF4-FFF2-40B4-BE49-F238E27FC236}">
                <a16:creationId xmlns:a16="http://schemas.microsoft.com/office/drawing/2014/main" id="{C48C6FE8-1D6D-40F0-A301-FCC2DCC7DB5F}"/>
              </a:ext>
            </a:extLst>
          </p:cNvPr>
          <p:cNvSpPr txBox="1"/>
          <p:nvPr/>
        </p:nvSpPr>
        <p:spPr>
          <a:xfrm>
            <a:off x="-5" y="6499589"/>
            <a:ext cx="6917171" cy="358411"/>
          </a:xfrm>
          <a:prstGeom prst="rect">
            <a:avLst/>
          </a:prstGeom>
        </p:spPr>
        <p:txBody>
          <a:bodyPr vert="horz" wrap="square" lIns="91440" tIns="45720" rIns="91440" bIns="45720" rtlCol="0">
            <a:noAutofit/>
          </a:bodyPr>
          <a:lstStyle/>
          <a:p>
            <a:pPr algn="l"/>
            <a:r>
              <a:rPr lang="en-US" dirty="0">
                <a:solidFill>
                  <a:schemeClr val="accent6"/>
                </a:solidFill>
                <a:latin typeface="Trebuchet MS" panose="020B0603020202020204" pitchFamily="34" charset="0"/>
              </a:rPr>
              <a:t>HSW = Held Suarez Williamson [Williamson et al., 1998] </a:t>
            </a:r>
          </a:p>
        </p:txBody>
      </p:sp>
      <p:pic>
        <p:nvPicPr>
          <p:cNvPr id="24" name="Picture 23">
            <a:extLst>
              <a:ext uri="{FF2B5EF4-FFF2-40B4-BE49-F238E27FC236}">
                <a16:creationId xmlns:a16="http://schemas.microsoft.com/office/drawing/2014/main" id="{A097501C-7127-48E1-BA96-DDEC1BCF8E84}"/>
              </a:ext>
            </a:extLst>
          </p:cNvPr>
          <p:cNvPicPr>
            <a:picLocks noChangeAspect="1"/>
          </p:cNvPicPr>
          <p:nvPr/>
        </p:nvPicPr>
        <p:blipFill>
          <a:blip r:embed="rId19"/>
          <a:stretch>
            <a:fillRect/>
          </a:stretch>
        </p:blipFill>
        <p:spPr>
          <a:xfrm>
            <a:off x="4083957" y="195126"/>
            <a:ext cx="2432719" cy="1824539"/>
          </a:xfrm>
          <a:prstGeom prst="rect">
            <a:avLst/>
          </a:prstGeom>
        </p:spPr>
      </p:pic>
      <p:pic>
        <p:nvPicPr>
          <p:cNvPr id="25" name="Picture 24">
            <a:extLst>
              <a:ext uri="{FF2B5EF4-FFF2-40B4-BE49-F238E27FC236}">
                <a16:creationId xmlns:a16="http://schemas.microsoft.com/office/drawing/2014/main" id="{919604D0-7E90-4561-8B02-4ABCB3C4CAE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14253" y="154278"/>
            <a:ext cx="1551495" cy="1865095"/>
          </a:xfrm>
          <a:prstGeom prst="rect">
            <a:avLst/>
          </a:prstGeom>
        </p:spPr>
      </p:pic>
      <p:pic>
        <p:nvPicPr>
          <p:cNvPr id="26" name="Picture 25">
            <a:extLst>
              <a:ext uri="{FF2B5EF4-FFF2-40B4-BE49-F238E27FC236}">
                <a16:creationId xmlns:a16="http://schemas.microsoft.com/office/drawing/2014/main" id="{EEFBE9DB-B596-497B-8691-334BB4CB5AB6}"/>
              </a:ext>
            </a:extLst>
          </p:cNvPr>
          <p:cNvPicPr>
            <a:picLocks noChangeAspect="1"/>
          </p:cNvPicPr>
          <p:nvPr/>
        </p:nvPicPr>
        <p:blipFill>
          <a:blip r:embed="rId21"/>
          <a:stretch>
            <a:fillRect/>
          </a:stretch>
        </p:blipFill>
        <p:spPr>
          <a:xfrm>
            <a:off x="318733" y="5861986"/>
            <a:ext cx="2728813" cy="566084"/>
          </a:xfrm>
          <a:prstGeom prst="rect">
            <a:avLst/>
          </a:prstGeom>
        </p:spPr>
      </p:pic>
    </p:spTree>
    <p:extLst>
      <p:ext uri="{BB962C8B-B14F-4D97-AF65-F5344CB8AC3E}">
        <p14:creationId xmlns:p14="http://schemas.microsoft.com/office/powerpoint/2010/main" val="43453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28BA-F7F8-4787-9991-0337C3860D87}"/>
              </a:ext>
            </a:extLst>
          </p:cNvPr>
          <p:cNvSpPr>
            <a:spLocks noGrp="1"/>
          </p:cNvSpPr>
          <p:nvPr>
            <p:ph type="title"/>
          </p:nvPr>
        </p:nvSpPr>
        <p:spPr>
          <a:xfrm>
            <a:off x="196364" y="73170"/>
            <a:ext cx="11539936" cy="864836"/>
          </a:xfrm>
        </p:spPr>
        <p:txBody>
          <a:bodyPr/>
          <a:lstStyle/>
          <a:p>
            <a:r>
              <a:rPr lang="en-US" dirty="0">
                <a:solidFill>
                  <a:schemeClr val="accent6"/>
                </a:solidFill>
                <a:latin typeface="Trebuchet MS" panose="020B0603020202020204" pitchFamily="34" charset="0"/>
              </a:rPr>
              <a:t>Mt. Pinatubo Validation</a:t>
            </a:r>
          </a:p>
        </p:txBody>
      </p:sp>
      <p:sp>
        <p:nvSpPr>
          <p:cNvPr id="3" name="TextBox 2">
            <a:extLst>
              <a:ext uri="{FF2B5EF4-FFF2-40B4-BE49-F238E27FC236}">
                <a16:creationId xmlns:a16="http://schemas.microsoft.com/office/drawing/2014/main" id="{715F9408-15DE-41B5-B7FB-63D3A5888F47}"/>
              </a:ext>
            </a:extLst>
          </p:cNvPr>
          <p:cNvSpPr txBox="1"/>
          <p:nvPr/>
        </p:nvSpPr>
        <p:spPr>
          <a:xfrm>
            <a:off x="-13139" y="2390527"/>
            <a:ext cx="4238176" cy="2419350"/>
          </a:xfrm>
          <a:prstGeom prst="rect">
            <a:avLst/>
          </a:prstGeom>
        </p:spPr>
        <p:txBody>
          <a:bodyPr vert="horz" wrap="square" lIns="91440" tIns="45720" rIns="91440" bIns="45720" rtlCol="0">
            <a:noAutofit/>
          </a:bodyPr>
          <a:lstStyle/>
          <a:p>
            <a:pPr algn="l"/>
            <a:endParaRPr lang="en-US" sz="400" b="1" dirty="0">
              <a:solidFill>
                <a:srgbClr val="0070C0"/>
              </a:solidFill>
              <a:latin typeface="Trebuchet MS" panose="020B0603020202020204" pitchFamily="34" charset="0"/>
            </a:endParaRPr>
          </a:p>
          <a:p>
            <a:pPr algn="l"/>
            <a:endParaRPr lang="en-US" sz="400" b="1" dirty="0">
              <a:solidFill>
                <a:srgbClr val="0070C0"/>
              </a:solidFill>
              <a:latin typeface="Trebuchet MS" panose="020B0603020202020204" pitchFamily="34" charset="0"/>
            </a:endParaRPr>
          </a:p>
          <a:p>
            <a:pPr marL="285750" indent="-285750">
              <a:buFont typeface="Arial" panose="020B0604020202020204" pitchFamily="34" charset="0"/>
              <a:buChar char="•"/>
            </a:pPr>
            <a:endParaRPr lang="en-US" sz="400" dirty="0">
              <a:latin typeface="Trebuchet MS" panose="020B0603020202020204" pitchFamily="34" charset="0"/>
            </a:endParaRPr>
          </a:p>
          <a:p>
            <a:pPr algn="l"/>
            <a:endParaRPr lang="en-US" dirty="0"/>
          </a:p>
          <a:p>
            <a:pPr algn="l"/>
            <a:endParaRPr lang="en-US" dirty="0"/>
          </a:p>
        </p:txBody>
      </p:sp>
      <p:sp>
        <p:nvSpPr>
          <p:cNvPr id="69" name="TextBox 68">
            <a:extLst>
              <a:ext uri="{FF2B5EF4-FFF2-40B4-BE49-F238E27FC236}">
                <a16:creationId xmlns:a16="http://schemas.microsoft.com/office/drawing/2014/main" id="{F26C85CD-5568-41FE-A06F-0F4AB6E21D9E}"/>
              </a:ext>
            </a:extLst>
          </p:cNvPr>
          <p:cNvSpPr txBox="1"/>
          <p:nvPr/>
        </p:nvSpPr>
        <p:spPr>
          <a:xfrm>
            <a:off x="34305" y="2326820"/>
            <a:ext cx="4394501" cy="3089967"/>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Validation requires </a:t>
            </a:r>
            <a:r>
              <a:rPr lang="en-US" b="1" dirty="0">
                <a:solidFill>
                  <a:schemeClr val="accent6"/>
                </a:solidFill>
                <a:latin typeface="Trebuchet MS" panose="020B0603020202020204" pitchFamily="34" charset="0"/>
              </a:rPr>
              <a:t>assessments</a:t>
            </a:r>
            <a:r>
              <a:rPr lang="en-US" dirty="0">
                <a:solidFill>
                  <a:schemeClr val="accent6"/>
                </a:solidFill>
                <a:latin typeface="Trebuchet MS" panose="020B0603020202020204" pitchFamily="34" charset="0"/>
              </a:rPr>
              <a:t> of SAI-related processes in E3SM</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sz="1600" dirty="0">
                <a:solidFill>
                  <a:schemeClr val="accent6"/>
                </a:solidFill>
                <a:latin typeface="Trebuchet MS" panose="020B0603020202020204" pitchFamily="34" charset="0"/>
              </a:rPr>
              <a:t>Conservation checks</a:t>
            </a:r>
          </a:p>
          <a:p>
            <a:pPr marL="742950" lvl="1" indent="-285750">
              <a:buFont typeface="Wingdings" panose="05000000000000000000" pitchFamily="2" charset="2"/>
              <a:buChar char="Ø"/>
            </a:pPr>
            <a:r>
              <a:rPr lang="en-US" sz="1600" dirty="0">
                <a:solidFill>
                  <a:schemeClr val="accent6"/>
                </a:solidFill>
                <a:latin typeface="Trebuchet MS" panose="020B0603020202020204" pitchFamily="34" charset="0"/>
              </a:rPr>
              <a:t>STE processes in E3SM (figure below)</a:t>
            </a:r>
          </a:p>
          <a:p>
            <a:pPr marL="742950" lvl="1" indent="-285750">
              <a:buFont typeface="Wingdings" panose="05000000000000000000" pitchFamily="2" charset="2"/>
              <a:buChar char="Ø"/>
            </a:pPr>
            <a:r>
              <a:rPr lang="en-US" sz="1600" dirty="0">
                <a:solidFill>
                  <a:schemeClr val="accent6"/>
                </a:solidFill>
                <a:latin typeface="Trebuchet MS" panose="020B0603020202020204" pitchFamily="34" charset="0"/>
              </a:rPr>
              <a:t>E3SM’s climatic response to Pinatubo </a:t>
            </a:r>
          </a:p>
          <a:p>
            <a:pPr marL="742950" lvl="1" indent="-285750">
              <a:buFont typeface="Wingdings" panose="05000000000000000000" pitchFamily="2" charset="2"/>
              <a:buChar char="Ø"/>
            </a:pPr>
            <a:r>
              <a:rPr lang="en-US" sz="1600" dirty="0">
                <a:solidFill>
                  <a:schemeClr val="accent6"/>
                </a:solidFill>
                <a:latin typeface="Trebuchet MS" panose="020B0603020202020204" pitchFamily="34" charset="0"/>
              </a:rPr>
              <a:t>Compare E3SM’s circulation to reanalysis products (ERA-5)</a:t>
            </a:r>
          </a:p>
          <a:p>
            <a:pPr marL="742950" lvl="1" indent="-285750">
              <a:buFont typeface="Wingdings" panose="05000000000000000000" pitchFamily="2" charset="2"/>
              <a:buChar char="Ø"/>
            </a:pPr>
            <a:r>
              <a:rPr lang="en-US" sz="1600" dirty="0">
                <a:solidFill>
                  <a:schemeClr val="accent6"/>
                </a:solidFill>
                <a:latin typeface="Trebuchet MS" panose="020B0603020202020204" pitchFamily="34" charset="0"/>
              </a:rPr>
              <a:t>Idealized tracer transport experiments</a:t>
            </a:r>
          </a:p>
        </p:txBody>
      </p:sp>
      <p:sp>
        <p:nvSpPr>
          <p:cNvPr id="72" name="Rectangle 71">
            <a:extLst>
              <a:ext uri="{FF2B5EF4-FFF2-40B4-BE49-F238E27FC236}">
                <a16:creationId xmlns:a16="http://schemas.microsoft.com/office/drawing/2014/main" id="{65E54D2F-827B-4744-9D28-8158264EBC03}"/>
              </a:ext>
            </a:extLst>
          </p:cNvPr>
          <p:cNvSpPr/>
          <p:nvPr/>
        </p:nvSpPr>
        <p:spPr>
          <a:xfrm>
            <a:off x="151149" y="755078"/>
            <a:ext cx="4072666" cy="1477328"/>
          </a:xfrm>
          <a:prstGeom prst="rect">
            <a:avLst/>
          </a:prstGeom>
          <a:solidFill>
            <a:schemeClr val="bg1"/>
          </a:solidFill>
          <a:ln w="19050">
            <a:solidFill>
              <a:srgbClr val="0070C0"/>
            </a:solidFill>
          </a:ln>
        </p:spPr>
        <p:txBody>
          <a:bodyPr wrap="square">
            <a:spAutoFit/>
          </a:bodyPr>
          <a:lstStyle/>
          <a:p>
            <a:pPr algn="ctr"/>
            <a:r>
              <a:rPr lang="en-US" dirty="0">
                <a:solidFill>
                  <a:schemeClr val="accent6"/>
                </a:solidFill>
                <a:latin typeface="Trebuchet MS" panose="020B0603020202020204" pitchFamily="34" charset="0"/>
              </a:rPr>
              <a:t>An identified </a:t>
            </a:r>
            <a:r>
              <a:rPr lang="en-US" b="1" dirty="0">
                <a:solidFill>
                  <a:schemeClr val="accent6"/>
                </a:solidFill>
                <a:latin typeface="Trebuchet MS" panose="020B0603020202020204" pitchFamily="34" charset="0"/>
              </a:rPr>
              <a:t>pathway</a:t>
            </a:r>
            <a:r>
              <a:rPr lang="en-US" dirty="0">
                <a:solidFill>
                  <a:schemeClr val="accent6"/>
                </a:solidFill>
                <a:latin typeface="Trebuchet MS" panose="020B0603020202020204" pitchFamily="34" charset="0"/>
              </a:rPr>
              <a:t> will be considered “correct” if it contains as “nodes” most of the known </a:t>
            </a:r>
            <a:r>
              <a:rPr lang="en-US" b="1" dirty="0">
                <a:solidFill>
                  <a:schemeClr val="accent6"/>
                </a:solidFill>
                <a:latin typeface="Trebuchet MS" panose="020B0603020202020204" pitchFamily="34" charset="0"/>
              </a:rPr>
              <a:t>aerosol</a:t>
            </a:r>
            <a:r>
              <a:rPr lang="en-US" dirty="0">
                <a:solidFill>
                  <a:schemeClr val="accent6"/>
                </a:solidFill>
                <a:latin typeface="Trebuchet MS" panose="020B0603020202020204" pitchFamily="34" charset="0"/>
              </a:rPr>
              <a:t> </a:t>
            </a:r>
            <a:r>
              <a:rPr lang="en-US" b="1" dirty="0">
                <a:solidFill>
                  <a:schemeClr val="accent6"/>
                </a:solidFill>
                <a:latin typeface="Trebuchet MS" panose="020B0603020202020204" pitchFamily="34" charset="0"/>
              </a:rPr>
              <a:t>direct,</a:t>
            </a:r>
            <a:r>
              <a:rPr lang="en-US" dirty="0">
                <a:solidFill>
                  <a:schemeClr val="accent6"/>
                </a:solidFill>
                <a:latin typeface="Trebuchet MS" panose="020B0603020202020204" pitchFamily="34" charset="0"/>
                <a:cs typeface="Calibri" panose="020F0502020204030204" pitchFamily="34" charset="0"/>
              </a:rPr>
              <a:t> </a:t>
            </a:r>
            <a:r>
              <a:rPr lang="en-US" b="1" dirty="0">
                <a:solidFill>
                  <a:schemeClr val="accent6"/>
                </a:solidFill>
                <a:latin typeface="Trebuchet MS" panose="020B0603020202020204" pitchFamily="34" charset="0"/>
              </a:rPr>
              <a:t>indirect </a:t>
            </a:r>
            <a:r>
              <a:rPr lang="en-US" dirty="0">
                <a:solidFill>
                  <a:schemeClr val="accent6"/>
                </a:solidFill>
                <a:latin typeface="Trebuchet MS" panose="020B0603020202020204" pitchFamily="34" charset="0"/>
              </a:rPr>
              <a:t>and </a:t>
            </a:r>
            <a:r>
              <a:rPr lang="en-US" b="1" dirty="0">
                <a:solidFill>
                  <a:schemeClr val="accent6"/>
                </a:solidFill>
                <a:latin typeface="Trebuchet MS" panose="020B0603020202020204" pitchFamily="34" charset="0"/>
              </a:rPr>
              <a:t>downstream effects </a:t>
            </a:r>
            <a:r>
              <a:rPr lang="en-US" dirty="0">
                <a:solidFill>
                  <a:schemeClr val="accent6"/>
                </a:solidFill>
                <a:latin typeface="Trebuchet MS" panose="020B0603020202020204" pitchFamily="34" charset="0"/>
              </a:rPr>
              <a:t>from Mt. Pinatubo eruption</a:t>
            </a:r>
          </a:p>
        </p:txBody>
      </p:sp>
      <p:pic>
        <p:nvPicPr>
          <p:cNvPr id="74" name="Picture 73">
            <a:extLst>
              <a:ext uri="{FF2B5EF4-FFF2-40B4-BE49-F238E27FC236}">
                <a16:creationId xmlns:a16="http://schemas.microsoft.com/office/drawing/2014/main" id="{ACE1F995-20D1-4461-B766-8606A40C1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81" y="4775571"/>
            <a:ext cx="3302354" cy="1558066"/>
          </a:xfrm>
          <a:prstGeom prst="rect">
            <a:avLst/>
          </a:prstGeom>
        </p:spPr>
      </p:pic>
      <p:sp>
        <p:nvSpPr>
          <p:cNvPr id="75" name="TextBox 74">
            <a:extLst>
              <a:ext uri="{FF2B5EF4-FFF2-40B4-BE49-F238E27FC236}">
                <a16:creationId xmlns:a16="http://schemas.microsoft.com/office/drawing/2014/main" id="{C4CD2DCC-8CE1-46C3-96AB-D540276791F3}"/>
              </a:ext>
            </a:extLst>
          </p:cNvPr>
          <p:cNvSpPr txBox="1"/>
          <p:nvPr/>
        </p:nvSpPr>
        <p:spPr>
          <a:xfrm>
            <a:off x="-118359" y="6338670"/>
            <a:ext cx="4851188" cy="559955"/>
          </a:xfrm>
          <a:prstGeom prst="rect">
            <a:avLst/>
          </a:prstGeom>
        </p:spPr>
        <p:txBody>
          <a:bodyPr vert="horz" wrap="square" lIns="91440" tIns="45720" rIns="91440" bIns="45720" rtlCol="0">
            <a:noAutofit/>
          </a:bodyPr>
          <a:lstStyle/>
          <a:p>
            <a:pPr algn="ctr"/>
            <a:r>
              <a:rPr lang="en-US" sz="1400" i="1" dirty="0">
                <a:solidFill>
                  <a:schemeClr val="accent6"/>
                </a:solidFill>
                <a:latin typeface="Trebuchet MS" panose="020B0603020202020204" pitchFamily="34" charset="0"/>
              </a:rPr>
              <a:t>Above: </a:t>
            </a:r>
            <a:r>
              <a:rPr lang="en-US" sz="1400" dirty="0">
                <a:solidFill>
                  <a:schemeClr val="accent6"/>
                </a:solidFill>
                <a:latin typeface="Trebuchet MS" panose="020B0603020202020204" pitchFamily="34" charset="0"/>
              </a:rPr>
              <a:t>enhanced H</a:t>
            </a:r>
            <a:r>
              <a:rPr lang="en-US" sz="1400" baseline="-25000" dirty="0">
                <a:solidFill>
                  <a:schemeClr val="accent6"/>
                </a:solidFill>
                <a:latin typeface="Trebuchet MS" panose="020B0603020202020204" pitchFamily="34" charset="0"/>
              </a:rPr>
              <a:t>2</a:t>
            </a:r>
            <a:r>
              <a:rPr lang="en-US" sz="1400" dirty="0">
                <a:solidFill>
                  <a:schemeClr val="accent6"/>
                </a:solidFill>
                <a:latin typeface="Trebuchet MS" panose="020B0603020202020204" pitchFamily="34" charset="0"/>
              </a:rPr>
              <a:t>0 vapor in 1992-93 (“tropical tape recorder”, CMIP6 E3SMv1 coupled historical simulations)</a:t>
            </a:r>
          </a:p>
        </p:txBody>
      </p:sp>
      <p:sp>
        <p:nvSpPr>
          <p:cNvPr id="76" name="Rectangle 75">
            <a:extLst>
              <a:ext uri="{FF2B5EF4-FFF2-40B4-BE49-F238E27FC236}">
                <a16:creationId xmlns:a16="http://schemas.microsoft.com/office/drawing/2014/main" id="{D4A405FF-8B4B-49C6-BA46-66BB174F8A92}"/>
              </a:ext>
            </a:extLst>
          </p:cNvPr>
          <p:cNvSpPr/>
          <p:nvPr/>
        </p:nvSpPr>
        <p:spPr>
          <a:xfrm>
            <a:off x="4382801" y="1120900"/>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sp>
        <p:nvSpPr>
          <p:cNvPr id="77" name="Oval 4">
            <a:extLst>
              <a:ext uri="{FF2B5EF4-FFF2-40B4-BE49-F238E27FC236}">
                <a16:creationId xmlns:a16="http://schemas.microsoft.com/office/drawing/2014/main" id="{7F118344-7CBA-47EA-8502-89362EE612BC}"/>
              </a:ext>
            </a:extLst>
          </p:cNvPr>
          <p:cNvSpPr/>
          <p:nvPr/>
        </p:nvSpPr>
        <p:spPr>
          <a:xfrm>
            <a:off x="4909766" y="2007015"/>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7F85E98E-9109-4861-9454-84E7B6167A44}"/>
              </a:ext>
            </a:extLst>
          </p:cNvPr>
          <p:cNvSpPr/>
          <p:nvPr/>
        </p:nvSpPr>
        <p:spPr>
          <a:xfrm>
            <a:off x="5517732" y="1178561"/>
            <a:ext cx="5568696"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79" name="Rectangle 78">
            <a:extLst>
              <a:ext uri="{FF2B5EF4-FFF2-40B4-BE49-F238E27FC236}">
                <a16:creationId xmlns:a16="http://schemas.microsoft.com/office/drawing/2014/main" id="{6E39D63F-CE30-4174-9A38-09182707F4A1}"/>
              </a:ext>
            </a:extLst>
          </p:cNvPr>
          <p:cNvSpPr/>
          <p:nvPr/>
        </p:nvSpPr>
        <p:spPr>
          <a:xfrm>
            <a:off x="11170697" y="1120900"/>
            <a:ext cx="1014984" cy="52689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80" name="Pentagon 33">
            <a:extLst>
              <a:ext uri="{FF2B5EF4-FFF2-40B4-BE49-F238E27FC236}">
                <a16:creationId xmlns:a16="http://schemas.microsoft.com/office/drawing/2014/main" id="{A12846E7-61BA-402E-AE5D-849ECF010178}"/>
              </a:ext>
            </a:extLst>
          </p:cNvPr>
          <p:cNvSpPr/>
          <p:nvPr/>
        </p:nvSpPr>
        <p:spPr>
          <a:xfrm>
            <a:off x="4434617" y="6072067"/>
            <a:ext cx="6741414" cy="319464"/>
          </a:xfrm>
          <a:prstGeom prst="homePlate">
            <a:avLst>
              <a:gd name="adj" fmla="val 0"/>
            </a:avLst>
          </a:prstGeom>
          <a:gradFill>
            <a:gsLst>
              <a:gs pos="0">
                <a:schemeClr val="bg1">
                  <a:lumMod val="50000"/>
                  <a:alpha val="0"/>
                </a:schemeClr>
              </a:gs>
              <a:gs pos="32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pPr algn="r"/>
            <a:r>
              <a:rPr lang="en-US" sz="1700" dirty="0"/>
              <a:t>Notional Representation of Subset of Physical Processes </a:t>
            </a:r>
          </a:p>
        </p:txBody>
      </p:sp>
      <p:cxnSp>
        <p:nvCxnSpPr>
          <p:cNvPr id="81" name="Curved Connector 53">
            <a:extLst>
              <a:ext uri="{FF2B5EF4-FFF2-40B4-BE49-F238E27FC236}">
                <a16:creationId xmlns:a16="http://schemas.microsoft.com/office/drawing/2014/main" id="{4A3582D4-5590-4CA2-8771-7EDC8A3519B3}"/>
              </a:ext>
            </a:extLst>
          </p:cNvPr>
          <p:cNvCxnSpPr>
            <a:cxnSpLocks/>
          </p:cNvCxnSpPr>
          <p:nvPr/>
        </p:nvCxnSpPr>
        <p:spPr>
          <a:xfrm flipV="1">
            <a:off x="5259162" y="3288796"/>
            <a:ext cx="1081001" cy="396472"/>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2" name="Curved Connector 62">
            <a:extLst>
              <a:ext uri="{FF2B5EF4-FFF2-40B4-BE49-F238E27FC236}">
                <a16:creationId xmlns:a16="http://schemas.microsoft.com/office/drawing/2014/main" id="{26186F72-A18D-470F-97B2-242F298CBBF1}"/>
              </a:ext>
            </a:extLst>
          </p:cNvPr>
          <p:cNvCxnSpPr>
            <a:cxnSpLocks/>
          </p:cNvCxnSpPr>
          <p:nvPr/>
        </p:nvCxnSpPr>
        <p:spPr>
          <a:xfrm flipV="1">
            <a:off x="6340163" y="2936931"/>
            <a:ext cx="1344992" cy="308661"/>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3" name="Curved Connector 65">
            <a:extLst>
              <a:ext uri="{FF2B5EF4-FFF2-40B4-BE49-F238E27FC236}">
                <a16:creationId xmlns:a16="http://schemas.microsoft.com/office/drawing/2014/main" id="{F84FA9F3-655D-4D86-92D9-6C14371A1A10}"/>
              </a:ext>
            </a:extLst>
          </p:cNvPr>
          <p:cNvCxnSpPr>
            <a:cxnSpLocks/>
            <a:stCxn id="130" idx="0"/>
          </p:cNvCxnSpPr>
          <p:nvPr/>
        </p:nvCxnSpPr>
        <p:spPr>
          <a:xfrm>
            <a:off x="7898445" y="2936931"/>
            <a:ext cx="1655152" cy="404323"/>
          </a:xfrm>
          <a:prstGeom prst="curvedConnector3">
            <a:avLst>
              <a:gd name="adj1" fmla="val 50000"/>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4" name="Curved Connector 67">
            <a:extLst>
              <a:ext uri="{FF2B5EF4-FFF2-40B4-BE49-F238E27FC236}">
                <a16:creationId xmlns:a16="http://schemas.microsoft.com/office/drawing/2014/main" id="{7F034AEE-82A9-4F65-A9B7-30BD74DEB90D}"/>
              </a:ext>
            </a:extLst>
          </p:cNvPr>
          <p:cNvCxnSpPr>
            <a:cxnSpLocks/>
          </p:cNvCxnSpPr>
          <p:nvPr/>
        </p:nvCxnSpPr>
        <p:spPr>
          <a:xfrm>
            <a:off x="9498629" y="3325285"/>
            <a:ext cx="2056194" cy="100644"/>
          </a:xfrm>
          <a:prstGeom prst="straightConnector1">
            <a:avLst/>
          </a:prstGeom>
          <a:ln w="47625"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85" name="Curved Connector 54">
            <a:extLst>
              <a:ext uri="{FF2B5EF4-FFF2-40B4-BE49-F238E27FC236}">
                <a16:creationId xmlns:a16="http://schemas.microsoft.com/office/drawing/2014/main" id="{664EF27A-6E65-41E4-9CCD-402E8A1BE6FB}"/>
              </a:ext>
            </a:extLst>
          </p:cNvPr>
          <p:cNvCxnSpPr>
            <a:cxnSpLocks/>
          </p:cNvCxnSpPr>
          <p:nvPr/>
        </p:nvCxnSpPr>
        <p:spPr>
          <a:xfrm flipV="1">
            <a:off x="5259162" y="3217242"/>
            <a:ext cx="945196" cy="404417"/>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86" name="Oval 4">
            <a:extLst>
              <a:ext uri="{FF2B5EF4-FFF2-40B4-BE49-F238E27FC236}">
                <a16:creationId xmlns:a16="http://schemas.microsoft.com/office/drawing/2014/main" id="{5D4D2A4F-7506-486B-A5EC-B32305B58159}"/>
              </a:ext>
            </a:extLst>
          </p:cNvPr>
          <p:cNvSpPr/>
          <p:nvPr/>
        </p:nvSpPr>
        <p:spPr>
          <a:xfrm>
            <a:off x="7694587" y="2017421"/>
            <a:ext cx="1200127" cy="72469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2021688"/>
              <a:gd name="connsiteY0" fmla="*/ 750611 h 750611"/>
              <a:gd name="connsiteX1" fmla="*/ 2021688 w 2021688"/>
              <a:gd name="connsiteY1" fmla="*/ 442 h 750611"/>
              <a:gd name="connsiteX0" fmla="*/ 0 w 1512805"/>
              <a:gd name="connsiteY0" fmla="*/ 710883 h 710883"/>
              <a:gd name="connsiteX1" fmla="*/ 1512805 w 1512805"/>
              <a:gd name="connsiteY1" fmla="*/ 471 h 710883"/>
              <a:gd name="connsiteX0" fmla="*/ 0 w 1512805"/>
              <a:gd name="connsiteY0" fmla="*/ 710412 h 710412"/>
              <a:gd name="connsiteX1" fmla="*/ 1512805 w 1512805"/>
              <a:gd name="connsiteY1" fmla="*/ 0 h 710412"/>
              <a:gd name="connsiteX0" fmla="*/ 0 w 1512805"/>
              <a:gd name="connsiteY0" fmla="*/ 710412 h 710412"/>
              <a:gd name="connsiteX1" fmla="*/ 1512805 w 1512805"/>
              <a:gd name="connsiteY1" fmla="*/ 0 h 710412"/>
              <a:gd name="connsiteX0" fmla="*/ 0 w 1512805"/>
              <a:gd name="connsiteY0" fmla="*/ 691362 h 691362"/>
              <a:gd name="connsiteX1" fmla="*/ 1512805 w 1512805"/>
              <a:gd name="connsiteY1" fmla="*/ 0 h 691362"/>
              <a:gd name="connsiteX0" fmla="*/ 0 w 1323701"/>
              <a:gd name="connsiteY0" fmla="*/ 761416 h 761416"/>
              <a:gd name="connsiteX1" fmla="*/ 1323701 w 1323701"/>
              <a:gd name="connsiteY1"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717606 w 1323701"/>
              <a:gd name="connsiteY1" fmla="*/ 172812 h 761416"/>
              <a:gd name="connsiteX2" fmla="*/ 1323701 w 1323701"/>
              <a:gd name="connsiteY2" fmla="*/ 0 h 761416"/>
              <a:gd name="connsiteX0" fmla="*/ 0 w 1323701"/>
              <a:gd name="connsiteY0" fmla="*/ 761416 h 761416"/>
              <a:gd name="connsiteX1" fmla="*/ 265858 w 1323701"/>
              <a:gd name="connsiteY1" fmla="*/ 623158 h 761416"/>
              <a:gd name="connsiteX2" fmla="*/ 717606 w 1323701"/>
              <a:gd name="connsiteY2" fmla="*/ 172812 h 761416"/>
              <a:gd name="connsiteX3" fmla="*/ 1323701 w 1323701"/>
              <a:gd name="connsiteY3" fmla="*/ 0 h 761416"/>
              <a:gd name="connsiteX0" fmla="*/ 0 w 1323701"/>
              <a:gd name="connsiteY0" fmla="*/ 761416 h 761416"/>
              <a:gd name="connsiteX1" fmla="*/ 265858 w 1323701"/>
              <a:gd name="connsiteY1" fmla="*/ 623158 h 761416"/>
              <a:gd name="connsiteX2" fmla="*/ 675583 w 1323701"/>
              <a:gd name="connsiteY2" fmla="*/ 182820 h 761416"/>
              <a:gd name="connsiteX3" fmla="*/ 1323701 w 1323701"/>
              <a:gd name="connsiteY3" fmla="*/ 0 h 761416"/>
            </a:gdLst>
            <a:ahLst/>
            <a:cxnLst>
              <a:cxn ang="0">
                <a:pos x="connsiteX0" y="connsiteY0"/>
              </a:cxn>
              <a:cxn ang="0">
                <a:pos x="connsiteX1" y="connsiteY1"/>
              </a:cxn>
              <a:cxn ang="0">
                <a:pos x="connsiteX2" y="connsiteY2"/>
              </a:cxn>
              <a:cxn ang="0">
                <a:pos x="connsiteX3" y="connsiteY3"/>
              </a:cxn>
            </a:cxnLst>
            <a:rect l="l" t="t" r="r" b="b"/>
            <a:pathLst>
              <a:path w="1323701" h="761416">
                <a:moveTo>
                  <a:pt x="0" y="761416"/>
                </a:moveTo>
                <a:cubicBezTo>
                  <a:pt x="35555" y="728365"/>
                  <a:pt x="146257" y="721259"/>
                  <a:pt x="265858" y="623158"/>
                </a:cubicBezTo>
                <a:cubicBezTo>
                  <a:pt x="385459" y="525057"/>
                  <a:pt x="490521" y="276672"/>
                  <a:pt x="675583" y="182820"/>
                </a:cubicBezTo>
                <a:cubicBezTo>
                  <a:pt x="760279" y="114347"/>
                  <a:pt x="664894" y="59960"/>
                  <a:pt x="1323701" y="0"/>
                </a:cubicBezTo>
              </a:path>
            </a:pathLst>
          </a:custGeom>
          <a:noFill/>
          <a:ln w="44450" cap="rnd">
            <a:solidFill>
              <a:schemeClr val="tx2"/>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A84C4913-336D-41E5-A531-3263B89991B3}"/>
              </a:ext>
            </a:extLst>
          </p:cNvPr>
          <p:cNvGrpSpPr/>
          <p:nvPr/>
        </p:nvGrpSpPr>
        <p:grpSpPr>
          <a:xfrm>
            <a:off x="5539662" y="5039229"/>
            <a:ext cx="1916187" cy="699374"/>
            <a:chOff x="5075613" y="4876351"/>
            <a:chExt cx="1916187" cy="699374"/>
          </a:xfrm>
        </p:grpSpPr>
        <p:sp>
          <p:nvSpPr>
            <p:cNvPr id="88" name="Rectangle 87">
              <a:extLst>
                <a:ext uri="{FF2B5EF4-FFF2-40B4-BE49-F238E27FC236}">
                  <a16:creationId xmlns:a16="http://schemas.microsoft.com/office/drawing/2014/main" id="{E0109E2D-8EFB-4690-9B6E-3F53D0740764}"/>
                </a:ext>
              </a:extLst>
            </p:cNvPr>
            <p:cNvSpPr/>
            <p:nvPr/>
          </p:nvSpPr>
          <p:spPr>
            <a:xfrm>
              <a:off x="5075613" y="4876351"/>
              <a:ext cx="1916187" cy="699374"/>
            </a:xfrm>
            <a:prstGeom prst="rect">
              <a:avLst/>
            </a:prstGeom>
            <a:solidFill>
              <a:schemeClr val="bg1">
                <a:alpha val="84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t" anchorCtr="0"/>
            <a:lstStyle/>
            <a:p>
              <a:r>
                <a:rPr lang="en-US" sz="1000" dirty="0">
                  <a:solidFill>
                    <a:schemeClr val="bg2">
                      <a:lumMod val="50000"/>
                    </a:schemeClr>
                  </a:solidFill>
                </a:rPr>
                <a:t>General Pathway</a:t>
              </a:r>
            </a:p>
            <a:p>
              <a:r>
                <a:rPr lang="en-US" sz="1000" dirty="0">
                  <a:solidFill>
                    <a:schemeClr val="bg2">
                      <a:lumMod val="50000"/>
                    </a:schemeClr>
                  </a:solidFill>
                </a:rPr>
                <a:t>Aerosol Direct Effect</a:t>
              </a:r>
            </a:p>
            <a:p>
              <a:r>
                <a:rPr lang="en-US" sz="1000" dirty="0">
                  <a:solidFill>
                    <a:schemeClr val="bg2">
                      <a:lumMod val="50000"/>
                    </a:schemeClr>
                  </a:solidFill>
                </a:rPr>
                <a:t>Aerosol Indirect Effect</a:t>
              </a:r>
            </a:p>
            <a:p>
              <a:r>
                <a:rPr lang="en-US" sz="1000" dirty="0">
                  <a:solidFill>
                    <a:schemeClr val="bg2">
                      <a:lumMod val="50000"/>
                    </a:schemeClr>
                  </a:solidFill>
                </a:rPr>
                <a:t>Downstream Impacts</a:t>
              </a:r>
            </a:p>
          </p:txBody>
        </p:sp>
        <p:cxnSp>
          <p:nvCxnSpPr>
            <p:cNvPr id="89" name="Straight Arrow Connector 88">
              <a:extLst>
                <a:ext uri="{FF2B5EF4-FFF2-40B4-BE49-F238E27FC236}">
                  <a16:creationId xmlns:a16="http://schemas.microsoft.com/office/drawing/2014/main" id="{27424FC8-F75E-45E6-BF71-CE87E87BADFD}"/>
                </a:ext>
              </a:extLst>
            </p:cNvPr>
            <p:cNvCxnSpPr>
              <a:cxnSpLocks/>
            </p:cNvCxnSpPr>
            <p:nvPr/>
          </p:nvCxnSpPr>
          <p:spPr>
            <a:xfrm>
              <a:off x="5183090" y="4992944"/>
              <a:ext cx="320919" cy="881"/>
            </a:xfrm>
            <a:prstGeom prst="straightConnector1">
              <a:avLst/>
            </a:prstGeom>
            <a:ln w="44450" cap="rnd" cmpd="sng">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62574ECF-FA74-4843-9F9E-117799F07535}"/>
                </a:ext>
              </a:extLst>
            </p:cNvPr>
            <p:cNvCxnSpPr>
              <a:cxnSpLocks/>
            </p:cNvCxnSpPr>
            <p:nvPr/>
          </p:nvCxnSpPr>
          <p:spPr>
            <a:xfrm>
              <a:off x="5183090" y="5140043"/>
              <a:ext cx="320919" cy="881"/>
            </a:xfrm>
            <a:prstGeom prst="straightConnector1">
              <a:avLst/>
            </a:prstGeom>
            <a:ln w="44450" cap="rnd" cmpd="sng">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855087FE-BAAB-4968-9185-80A376B143E3}"/>
                </a:ext>
              </a:extLst>
            </p:cNvPr>
            <p:cNvCxnSpPr>
              <a:cxnSpLocks/>
            </p:cNvCxnSpPr>
            <p:nvPr/>
          </p:nvCxnSpPr>
          <p:spPr>
            <a:xfrm>
              <a:off x="5183090" y="5305800"/>
              <a:ext cx="320919" cy="881"/>
            </a:xfrm>
            <a:prstGeom prst="straightConnector1">
              <a:avLst/>
            </a:prstGeom>
            <a:ln w="44450" cap="rnd" cmpd="dbl">
              <a:solidFill>
                <a:srgbClr val="C0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2B2B668-37E3-4EAE-86FD-71437D706C41}"/>
                </a:ext>
              </a:extLst>
            </p:cNvPr>
            <p:cNvCxnSpPr>
              <a:cxnSpLocks/>
            </p:cNvCxnSpPr>
            <p:nvPr/>
          </p:nvCxnSpPr>
          <p:spPr>
            <a:xfrm>
              <a:off x="5214988" y="5453339"/>
              <a:ext cx="320919" cy="881"/>
            </a:xfrm>
            <a:prstGeom prst="straightConnector1">
              <a:avLst/>
            </a:prstGeom>
            <a:ln w="44450" cap="rnd" cmpd="sng">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sp>
        <p:nvSpPr>
          <p:cNvPr id="93" name="Oval 4">
            <a:extLst>
              <a:ext uri="{FF2B5EF4-FFF2-40B4-BE49-F238E27FC236}">
                <a16:creationId xmlns:a16="http://schemas.microsoft.com/office/drawing/2014/main" id="{EA8D8A15-902D-40F1-BBDC-7CDA198BD1D8}"/>
              </a:ext>
            </a:extLst>
          </p:cNvPr>
          <p:cNvSpPr/>
          <p:nvPr/>
        </p:nvSpPr>
        <p:spPr>
          <a:xfrm>
            <a:off x="5201905" y="3057190"/>
            <a:ext cx="6391080" cy="181868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41">
            <a:extLst>
              <a:ext uri="{FF2B5EF4-FFF2-40B4-BE49-F238E27FC236}">
                <a16:creationId xmlns:a16="http://schemas.microsoft.com/office/drawing/2014/main" id="{8DFF38BD-EB29-44B9-A02B-7B6FE209BFB4}"/>
              </a:ext>
            </a:extLst>
          </p:cNvPr>
          <p:cNvSpPr/>
          <p:nvPr/>
        </p:nvSpPr>
        <p:spPr>
          <a:xfrm>
            <a:off x="8290062" y="3496487"/>
            <a:ext cx="2794868" cy="227236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5" name="Group 94">
            <a:extLst>
              <a:ext uri="{FF2B5EF4-FFF2-40B4-BE49-F238E27FC236}">
                <a16:creationId xmlns:a16="http://schemas.microsoft.com/office/drawing/2014/main" id="{34918B40-F526-4CE6-8941-E09483294739}"/>
              </a:ext>
            </a:extLst>
          </p:cNvPr>
          <p:cNvGrpSpPr/>
          <p:nvPr/>
        </p:nvGrpSpPr>
        <p:grpSpPr>
          <a:xfrm>
            <a:off x="8769883" y="4397335"/>
            <a:ext cx="546664" cy="546664"/>
            <a:chOff x="855016" y="4817599"/>
            <a:chExt cx="546664" cy="546664"/>
          </a:xfrm>
        </p:grpSpPr>
        <p:sp>
          <p:nvSpPr>
            <p:cNvPr id="96" name="Freeform 153">
              <a:extLst>
                <a:ext uri="{FF2B5EF4-FFF2-40B4-BE49-F238E27FC236}">
                  <a16:creationId xmlns:a16="http://schemas.microsoft.com/office/drawing/2014/main" id="{D837327A-B89D-40AC-A265-E4F3B8703D1D}"/>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97" name="Freeform 154">
              <a:extLst>
                <a:ext uri="{FF2B5EF4-FFF2-40B4-BE49-F238E27FC236}">
                  <a16:creationId xmlns:a16="http://schemas.microsoft.com/office/drawing/2014/main" id="{7B472493-5D6B-4583-AE76-599363CA0B90}"/>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98" name="Freeform 155">
              <a:extLst>
                <a:ext uri="{FF2B5EF4-FFF2-40B4-BE49-F238E27FC236}">
                  <a16:creationId xmlns:a16="http://schemas.microsoft.com/office/drawing/2014/main" id="{61A2A789-2DA0-461B-B183-37B1CED73CC7}"/>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9" name="Group 98">
            <a:extLst>
              <a:ext uri="{FF2B5EF4-FFF2-40B4-BE49-F238E27FC236}">
                <a16:creationId xmlns:a16="http://schemas.microsoft.com/office/drawing/2014/main" id="{F8974802-14C1-462D-8BD5-147092A84511}"/>
              </a:ext>
            </a:extLst>
          </p:cNvPr>
          <p:cNvGrpSpPr/>
          <p:nvPr/>
        </p:nvGrpSpPr>
        <p:grpSpPr>
          <a:xfrm>
            <a:off x="8318881" y="2833082"/>
            <a:ext cx="546664" cy="546664"/>
            <a:chOff x="855016" y="4817599"/>
            <a:chExt cx="546664" cy="546664"/>
          </a:xfrm>
        </p:grpSpPr>
        <p:sp>
          <p:nvSpPr>
            <p:cNvPr id="100" name="Freeform 161">
              <a:extLst>
                <a:ext uri="{FF2B5EF4-FFF2-40B4-BE49-F238E27FC236}">
                  <a16:creationId xmlns:a16="http://schemas.microsoft.com/office/drawing/2014/main" id="{4DCAA093-B57A-4F46-B88F-295BC3419052}"/>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101" name="Freeform 162">
              <a:extLst>
                <a:ext uri="{FF2B5EF4-FFF2-40B4-BE49-F238E27FC236}">
                  <a16:creationId xmlns:a16="http://schemas.microsoft.com/office/drawing/2014/main" id="{9F5FAEA8-6E7E-4193-A178-B5FB9514F7F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2" name="Freeform 163">
              <a:extLst>
                <a:ext uri="{FF2B5EF4-FFF2-40B4-BE49-F238E27FC236}">
                  <a16:creationId xmlns:a16="http://schemas.microsoft.com/office/drawing/2014/main" id="{CA18C0FB-80BE-403A-8C8D-82E80F9BA6ED}"/>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03" name="Oval 4">
            <a:extLst>
              <a:ext uri="{FF2B5EF4-FFF2-40B4-BE49-F238E27FC236}">
                <a16:creationId xmlns:a16="http://schemas.microsoft.com/office/drawing/2014/main" id="{B2F7C045-6DE5-44A9-AFE0-E34F88026094}"/>
              </a:ext>
            </a:extLst>
          </p:cNvPr>
          <p:cNvSpPr/>
          <p:nvPr/>
        </p:nvSpPr>
        <p:spPr>
          <a:xfrm>
            <a:off x="5067850" y="1626072"/>
            <a:ext cx="5168864"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8BB9D91E-943D-470E-83A8-E2F4A0180A4C}"/>
              </a:ext>
            </a:extLst>
          </p:cNvPr>
          <p:cNvGrpSpPr/>
          <p:nvPr/>
        </p:nvGrpSpPr>
        <p:grpSpPr>
          <a:xfrm>
            <a:off x="8898986" y="1734423"/>
            <a:ext cx="546664" cy="546664"/>
            <a:chOff x="855016" y="4817599"/>
            <a:chExt cx="546664" cy="546664"/>
          </a:xfrm>
        </p:grpSpPr>
        <p:sp>
          <p:nvSpPr>
            <p:cNvPr id="105" name="Freeform 170">
              <a:extLst>
                <a:ext uri="{FF2B5EF4-FFF2-40B4-BE49-F238E27FC236}">
                  <a16:creationId xmlns:a16="http://schemas.microsoft.com/office/drawing/2014/main" id="{2ED54D34-A72A-4EC0-9854-C8F77E2FEF50}"/>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06" name="Freeform 171">
              <a:extLst>
                <a:ext uri="{FF2B5EF4-FFF2-40B4-BE49-F238E27FC236}">
                  <a16:creationId xmlns:a16="http://schemas.microsoft.com/office/drawing/2014/main" id="{91A2B7E8-E227-4E3D-85D5-B855940304C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7" name="Freeform 172">
              <a:extLst>
                <a:ext uri="{FF2B5EF4-FFF2-40B4-BE49-F238E27FC236}">
                  <a16:creationId xmlns:a16="http://schemas.microsoft.com/office/drawing/2014/main" id="{64B0F3A8-5DDF-4F3E-BF4B-C2C7998A3F19}"/>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08" name="Hexagon 107">
            <a:extLst>
              <a:ext uri="{FF2B5EF4-FFF2-40B4-BE49-F238E27FC236}">
                <a16:creationId xmlns:a16="http://schemas.microsoft.com/office/drawing/2014/main" id="{836161ED-8DCC-411F-8155-7DD02B406EDA}"/>
              </a:ext>
            </a:extLst>
          </p:cNvPr>
          <p:cNvSpPr/>
          <p:nvPr/>
        </p:nvSpPr>
        <p:spPr>
          <a:xfrm>
            <a:off x="11395650" y="4488367"/>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09" name="Hexagon 108">
            <a:extLst>
              <a:ext uri="{FF2B5EF4-FFF2-40B4-BE49-F238E27FC236}">
                <a16:creationId xmlns:a16="http://schemas.microsoft.com/office/drawing/2014/main" id="{33DDE2D2-E403-4D2F-A749-4BCBB5AF4808}"/>
              </a:ext>
            </a:extLst>
          </p:cNvPr>
          <p:cNvSpPr/>
          <p:nvPr/>
        </p:nvSpPr>
        <p:spPr>
          <a:xfrm>
            <a:off x="11395650" y="3222270"/>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grpSp>
        <p:nvGrpSpPr>
          <p:cNvPr id="110" name="Group 109">
            <a:extLst>
              <a:ext uri="{FF2B5EF4-FFF2-40B4-BE49-F238E27FC236}">
                <a16:creationId xmlns:a16="http://schemas.microsoft.com/office/drawing/2014/main" id="{FA17586F-7240-488B-90D0-3177DFF260F5}"/>
              </a:ext>
            </a:extLst>
          </p:cNvPr>
          <p:cNvGrpSpPr/>
          <p:nvPr/>
        </p:nvGrpSpPr>
        <p:grpSpPr>
          <a:xfrm>
            <a:off x="9116619" y="3067922"/>
            <a:ext cx="546664" cy="546664"/>
            <a:chOff x="855016" y="4817599"/>
            <a:chExt cx="546664" cy="546664"/>
          </a:xfrm>
        </p:grpSpPr>
        <p:sp>
          <p:nvSpPr>
            <p:cNvPr id="111" name="Freeform 177">
              <a:extLst>
                <a:ext uri="{FF2B5EF4-FFF2-40B4-BE49-F238E27FC236}">
                  <a16:creationId xmlns:a16="http://schemas.microsoft.com/office/drawing/2014/main" id="{5961414B-3F33-4F99-BFBF-287EE410E4CA}"/>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12" name="Freeform 178">
              <a:extLst>
                <a:ext uri="{FF2B5EF4-FFF2-40B4-BE49-F238E27FC236}">
                  <a16:creationId xmlns:a16="http://schemas.microsoft.com/office/drawing/2014/main" id="{5B7CC208-BD27-43E7-BE55-5EB407DEBBEB}"/>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13" name="Freeform 179">
              <a:extLst>
                <a:ext uri="{FF2B5EF4-FFF2-40B4-BE49-F238E27FC236}">
                  <a16:creationId xmlns:a16="http://schemas.microsoft.com/office/drawing/2014/main" id="{6B05BF04-88AB-42F8-AD41-DB718E979518}"/>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14" name="Oval 113">
            <a:extLst>
              <a:ext uri="{FF2B5EF4-FFF2-40B4-BE49-F238E27FC236}">
                <a16:creationId xmlns:a16="http://schemas.microsoft.com/office/drawing/2014/main" id="{559A857D-8E5D-4388-8130-F3D4144B169F}"/>
              </a:ext>
            </a:extLst>
          </p:cNvPr>
          <p:cNvSpPr/>
          <p:nvPr/>
        </p:nvSpPr>
        <p:spPr>
          <a:xfrm>
            <a:off x="4607905" y="416106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115" name="Oval 114">
            <a:extLst>
              <a:ext uri="{FF2B5EF4-FFF2-40B4-BE49-F238E27FC236}">
                <a16:creationId xmlns:a16="http://schemas.microsoft.com/office/drawing/2014/main" id="{D6E961CD-6EB4-4199-AA3A-5201242CFB23}"/>
              </a:ext>
            </a:extLst>
          </p:cNvPr>
          <p:cNvSpPr/>
          <p:nvPr/>
        </p:nvSpPr>
        <p:spPr>
          <a:xfrm>
            <a:off x="4601575" y="3321212"/>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116" name="Oval 115">
            <a:extLst>
              <a:ext uri="{FF2B5EF4-FFF2-40B4-BE49-F238E27FC236}">
                <a16:creationId xmlns:a16="http://schemas.microsoft.com/office/drawing/2014/main" id="{AE278A6F-9F67-4B2C-BCCD-EC95C1585102}"/>
              </a:ext>
            </a:extLst>
          </p:cNvPr>
          <p:cNvSpPr/>
          <p:nvPr/>
        </p:nvSpPr>
        <p:spPr>
          <a:xfrm>
            <a:off x="4598829" y="1641498"/>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17" name="Oval 116">
            <a:extLst>
              <a:ext uri="{FF2B5EF4-FFF2-40B4-BE49-F238E27FC236}">
                <a16:creationId xmlns:a16="http://schemas.microsoft.com/office/drawing/2014/main" id="{CE2B77D9-9D07-4113-ACA2-1507B8E4D8F8}"/>
              </a:ext>
            </a:extLst>
          </p:cNvPr>
          <p:cNvSpPr/>
          <p:nvPr/>
        </p:nvSpPr>
        <p:spPr>
          <a:xfrm>
            <a:off x="4598829" y="500092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18" name="Oval 41">
            <a:extLst>
              <a:ext uri="{FF2B5EF4-FFF2-40B4-BE49-F238E27FC236}">
                <a16:creationId xmlns:a16="http://schemas.microsoft.com/office/drawing/2014/main" id="{4594E109-53A2-46F2-B302-B4751341DADF}"/>
              </a:ext>
            </a:extLst>
          </p:cNvPr>
          <p:cNvSpPr/>
          <p:nvPr/>
        </p:nvSpPr>
        <p:spPr>
          <a:xfrm rot="10800000">
            <a:off x="5517731" y="1178561"/>
            <a:ext cx="2772331" cy="2295144"/>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19" name="Curved Connector 54">
            <a:extLst>
              <a:ext uri="{FF2B5EF4-FFF2-40B4-BE49-F238E27FC236}">
                <a16:creationId xmlns:a16="http://schemas.microsoft.com/office/drawing/2014/main" id="{64EEC869-13B9-4BE1-9DE2-916D1CACD310}"/>
              </a:ext>
            </a:extLst>
          </p:cNvPr>
          <p:cNvCxnSpPr>
            <a:cxnSpLocks/>
          </p:cNvCxnSpPr>
          <p:nvPr/>
        </p:nvCxnSpPr>
        <p:spPr>
          <a:xfrm flipV="1">
            <a:off x="6347050" y="2857333"/>
            <a:ext cx="1115240" cy="299291"/>
          </a:xfrm>
          <a:prstGeom prst="curvedConnector3">
            <a:avLst>
              <a:gd name="adj1" fmla="val 50000"/>
            </a:avLst>
          </a:prstGeom>
          <a:ln w="47625" cap="rnd">
            <a:solidFill>
              <a:srgbClr val="C00000"/>
            </a:solidFill>
            <a:round/>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2020DEA5-B155-44E4-AA5E-3EE05FD3F7A3}"/>
              </a:ext>
            </a:extLst>
          </p:cNvPr>
          <p:cNvGrpSpPr/>
          <p:nvPr/>
        </p:nvGrpSpPr>
        <p:grpSpPr>
          <a:xfrm>
            <a:off x="5966332" y="2978227"/>
            <a:ext cx="546664" cy="546664"/>
            <a:chOff x="855016" y="4817599"/>
            <a:chExt cx="546664" cy="546664"/>
          </a:xfrm>
        </p:grpSpPr>
        <p:sp>
          <p:nvSpPr>
            <p:cNvPr id="121" name="Freeform 165">
              <a:extLst>
                <a:ext uri="{FF2B5EF4-FFF2-40B4-BE49-F238E27FC236}">
                  <a16:creationId xmlns:a16="http://schemas.microsoft.com/office/drawing/2014/main" id="{24084DB2-C5D2-4FBB-860B-FF016B4F21AD}"/>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22" name="Freeform 166">
              <a:extLst>
                <a:ext uri="{FF2B5EF4-FFF2-40B4-BE49-F238E27FC236}">
                  <a16:creationId xmlns:a16="http://schemas.microsoft.com/office/drawing/2014/main" id="{E7B3B0AA-8C0C-4CE9-83AA-D41D6400EB82}"/>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23" name="Freeform 167">
              <a:extLst>
                <a:ext uri="{FF2B5EF4-FFF2-40B4-BE49-F238E27FC236}">
                  <a16:creationId xmlns:a16="http://schemas.microsoft.com/office/drawing/2014/main" id="{CBB2407C-D9A4-42F0-A99A-2DCA28D31E25}"/>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4" name="Oval 4">
            <a:extLst>
              <a:ext uri="{FF2B5EF4-FFF2-40B4-BE49-F238E27FC236}">
                <a16:creationId xmlns:a16="http://schemas.microsoft.com/office/drawing/2014/main" id="{3F8A96DF-BE61-45A0-8E22-4405A100479B}"/>
              </a:ext>
            </a:extLst>
          </p:cNvPr>
          <p:cNvSpPr/>
          <p:nvPr/>
        </p:nvSpPr>
        <p:spPr>
          <a:xfrm>
            <a:off x="4779590" y="2129705"/>
            <a:ext cx="6616060" cy="71382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4">
            <a:extLst>
              <a:ext uri="{FF2B5EF4-FFF2-40B4-BE49-F238E27FC236}">
                <a16:creationId xmlns:a16="http://schemas.microsoft.com/office/drawing/2014/main" id="{5FE19E57-4E20-4A6A-8C1B-38C87A4D727C}"/>
              </a:ext>
            </a:extLst>
          </p:cNvPr>
          <p:cNvSpPr/>
          <p:nvPr/>
        </p:nvSpPr>
        <p:spPr>
          <a:xfrm>
            <a:off x="7782300" y="2098130"/>
            <a:ext cx="3654168" cy="66478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3898739"/>
              <a:gd name="connsiteY0" fmla="*/ 750611 h 750611"/>
              <a:gd name="connsiteX1" fmla="*/ 2021688 w 3898739"/>
              <a:gd name="connsiteY1" fmla="*/ 442 h 750611"/>
              <a:gd name="connsiteX2" fmla="*/ 3898739 w 3898739"/>
              <a:gd name="connsiteY2" fmla="*/ 97653 h 750611"/>
              <a:gd name="connsiteX0" fmla="*/ 0 w 1877051"/>
              <a:gd name="connsiteY0" fmla="*/ 0 h 97211"/>
              <a:gd name="connsiteX1" fmla="*/ 1877051 w 1877051"/>
              <a:gd name="connsiteY1" fmla="*/ 97211 h 97211"/>
              <a:gd name="connsiteX0" fmla="*/ 0 w 2362081"/>
              <a:gd name="connsiteY0" fmla="*/ 0 h 168773"/>
              <a:gd name="connsiteX1" fmla="*/ 2362081 w 2362081"/>
              <a:gd name="connsiteY1" fmla="*/ 168773 h 168773"/>
              <a:gd name="connsiteX0" fmla="*/ 0 w 2282568"/>
              <a:gd name="connsiteY0" fmla="*/ 0 h 97211"/>
              <a:gd name="connsiteX1" fmla="*/ 2282568 w 2282568"/>
              <a:gd name="connsiteY1" fmla="*/ 97211 h 97211"/>
              <a:gd name="connsiteX0" fmla="*/ 0 w 2282568"/>
              <a:gd name="connsiteY0" fmla="*/ 0 h 97211"/>
              <a:gd name="connsiteX1" fmla="*/ 2282568 w 2282568"/>
              <a:gd name="connsiteY1" fmla="*/ 97211 h 97211"/>
              <a:gd name="connsiteX0" fmla="*/ 0 w 2282568"/>
              <a:gd name="connsiteY0" fmla="*/ 11410 h 108621"/>
              <a:gd name="connsiteX1" fmla="*/ 2282568 w 2282568"/>
              <a:gd name="connsiteY1" fmla="*/ 108621 h 108621"/>
              <a:gd name="connsiteX0" fmla="*/ 0 w 3816093"/>
              <a:gd name="connsiteY0" fmla="*/ 665960 h 665960"/>
              <a:gd name="connsiteX1" fmla="*/ 3816093 w 3816093"/>
              <a:gd name="connsiteY1" fmla="*/ 1171 h 665960"/>
              <a:gd name="connsiteX0" fmla="*/ 0 w 3816093"/>
              <a:gd name="connsiteY0" fmla="*/ 664789 h 664789"/>
              <a:gd name="connsiteX1" fmla="*/ 3816093 w 3816093"/>
              <a:gd name="connsiteY1" fmla="*/ 0 h 664789"/>
              <a:gd name="connsiteX0" fmla="*/ 0 w 3816093"/>
              <a:gd name="connsiteY0" fmla="*/ 664789 h 664789"/>
              <a:gd name="connsiteX1" fmla="*/ 2553627 w 3816093"/>
              <a:gd name="connsiteY1" fmla="*/ 474878 h 664789"/>
              <a:gd name="connsiteX2" fmla="*/ 3816093 w 3816093"/>
              <a:gd name="connsiteY2" fmla="*/ 0 h 664789"/>
              <a:gd name="connsiteX0" fmla="*/ 0 w 3816093"/>
              <a:gd name="connsiteY0" fmla="*/ 664789 h 664789"/>
              <a:gd name="connsiteX1" fmla="*/ 2553627 w 3816093"/>
              <a:gd name="connsiteY1" fmla="*/ 474878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816093"/>
              <a:gd name="connsiteY0" fmla="*/ 664789 h 664789"/>
              <a:gd name="connsiteX1" fmla="*/ 2239302 w 3816093"/>
              <a:gd name="connsiteY1" fmla="*/ 484403 h 664789"/>
              <a:gd name="connsiteX2" fmla="*/ 3134652 w 3816093"/>
              <a:gd name="connsiteY2" fmla="*/ 151028 h 664789"/>
              <a:gd name="connsiteX3" fmla="*/ 3816093 w 3816093"/>
              <a:gd name="connsiteY3" fmla="*/ 0 h 664789"/>
              <a:gd name="connsiteX0" fmla="*/ 0 w 3654168"/>
              <a:gd name="connsiteY0" fmla="*/ 664789 h 664789"/>
              <a:gd name="connsiteX1" fmla="*/ 2077377 w 3654168"/>
              <a:gd name="connsiteY1" fmla="*/ 4844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12978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72727 w 3654168"/>
              <a:gd name="connsiteY2" fmla="*/ 151028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 name="connsiteX0" fmla="*/ 0 w 3654168"/>
              <a:gd name="connsiteY0" fmla="*/ 664789 h 664789"/>
              <a:gd name="connsiteX1" fmla="*/ 2039277 w 3654168"/>
              <a:gd name="connsiteY1" fmla="*/ 522503 h 664789"/>
              <a:gd name="connsiteX2" fmla="*/ 2989396 w 3654168"/>
              <a:gd name="connsiteY2" fmla="*/ 162934 h 664789"/>
              <a:gd name="connsiteX3" fmla="*/ 3654168 w 3654168"/>
              <a:gd name="connsiteY3" fmla="*/ 0 h 664789"/>
            </a:gdLst>
            <a:ahLst/>
            <a:cxnLst>
              <a:cxn ang="0">
                <a:pos x="connsiteX0" y="connsiteY0"/>
              </a:cxn>
              <a:cxn ang="0">
                <a:pos x="connsiteX1" y="connsiteY1"/>
              </a:cxn>
              <a:cxn ang="0">
                <a:pos x="connsiteX2" y="connsiteY2"/>
              </a:cxn>
              <a:cxn ang="0">
                <a:pos x="connsiteX3" y="connsiteY3"/>
              </a:cxn>
            </a:cxnLst>
            <a:rect l="l" t="t" r="r" b="b"/>
            <a:pathLst>
              <a:path w="3654168" h="664789">
                <a:moveTo>
                  <a:pt x="0" y="664789"/>
                </a:moveTo>
                <a:cubicBezTo>
                  <a:pt x="363692" y="604562"/>
                  <a:pt x="908387" y="523968"/>
                  <a:pt x="2039277" y="522503"/>
                </a:cubicBezTo>
                <a:cubicBezTo>
                  <a:pt x="2372807" y="486089"/>
                  <a:pt x="2778985" y="242080"/>
                  <a:pt x="2989396" y="162934"/>
                </a:cubicBezTo>
                <a:cubicBezTo>
                  <a:pt x="3356176" y="8381"/>
                  <a:pt x="3351682" y="74384"/>
                  <a:pt x="3654168" y="0"/>
                </a:cubicBezTo>
              </a:path>
            </a:pathLst>
          </a:custGeom>
          <a:noFill/>
          <a:ln w="44450" cap="rnd">
            <a:solidFill>
              <a:schemeClr val="accent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exagon 125">
            <a:extLst>
              <a:ext uri="{FF2B5EF4-FFF2-40B4-BE49-F238E27FC236}">
                <a16:creationId xmlns:a16="http://schemas.microsoft.com/office/drawing/2014/main" id="{54971877-2235-416F-A5CE-8A2514AE4372}"/>
              </a:ext>
            </a:extLst>
          </p:cNvPr>
          <p:cNvSpPr/>
          <p:nvPr/>
        </p:nvSpPr>
        <p:spPr>
          <a:xfrm>
            <a:off x="11395650" y="1901488"/>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Level</a:t>
            </a:r>
          </a:p>
        </p:txBody>
      </p:sp>
      <p:grpSp>
        <p:nvGrpSpPr>
          <p:cNvPr id="127" name="Group 126">
            <a:extLst>
              <a:ext uri="{FF2B5EF4-FFF2-40B4-BE49-F238E27FC236}">
                <a16:creationId xmlns:a16="http://schemas.microsoft.com/office/drawing/2014/main" id="{365580FF-BC0B-4C40-836D-90FE0BF10359}"/>
              </a:ext>
            </a:extLst>
          </p:cNvPr>
          <p:cNvGrpSpPr/>
          <p:nvPr/>
        </p:nvGrpSpPr>
        <p:grpSpPr>
          <a:xfrm>
            <a:off x="7351780" y="2663599"/>
            <a:ext cx="546664" cy="546664"/>
            <a:chOff x="855016" y="4817599"/>
            <a:chExt cx="546664" cy="546664"/>
          </a:xfrm>
        </p:grpSpPr>
        <p:sp>
          <p:nvSpPr>
            <p:cNvPr id="128" name="Freeform 157">
              <a:extLst>
                <a:ext uri="{FF2B5EF4-FFF2-40B4-BE49-F238E27FC236}">
                  <a16:creationId xmlns:a16="http://schemas.microsoft.com/office/drawing/2014/main" id="{495A5A79-4626-42E9-B79C-1E2E00F4771D}"/>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129" name="Freeform 158">
              <a:extLst>
                <a:ext uri="{FF2B5EF4-FFF2-40B4-BE49-F238E27FC236}">
                  <a16:creationId xmlns:a16="http://schemas.microsoft.com/office/drawing/2014/main" id="{27F0D60B-F759-42F3-88E9-3D18A60A45E2}"/>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chemeClr val="accent2"/>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30" name="Freeform 159">
              <a:extLst>
                <a:ext uri="{FF2B5EF4-FFF2-40B4-BE49-F238E27FC236}">
                  <a16:creationId xmlns:a16="http://schemas.microsoft.com/office/drawing/2014/main" id="{E625B53D-318B-415C-858F-E1C3FAAE8134}"/>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sp>
        <p:nvSpPr>
          <p:cNvPr id="131" name="Oval 130">
            <a:extLst>
              <a:ext uri="{FF2B5EF4-FFF2-40B4-BE49-F238E27FC236}">
                <a16:creationId xmlns:a16="http://schemas.microsoft.com/office/drawing/2014/main" id="{E2756837-1C99-4A32-AC4D-B3707ECC3554}"/>
              </a:ext>
            </a:extLst>
          </p:cNvPr>
          <p:cNvSpPr/>
          <p:nvPr/>
        </p:nvSpPr>
        <p:spPr>
          <a:xfrm>
            <a:off x="4598829" y="2481355"/>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grpSp>
        <p:nvGrpSpPr>
          <p:cNvPr id="4" name="Group 3">
            <a:extLst>
              <a:ext uri="{FF2B5EF4-FFF2-40B4-BE49-F238E27FC236}">
                <a16:creationId xmlns:a16="http://schemas.microsoft.com/office/drawing/2014/main" id="{851CD662-43B8-491D-9449-C97D6CCED930}"/>
              </a:ext>
            </a:extLst>
          </p:cNvPr>
          <p:cNvGrpSpPr/>
          <p:nvPr/>
        </p:nvGrpSpPr>
        <p:grpSpPr>
          <a:xfrm>
            <a:off x="5002337" y="344930"/>
            <a:ext cx="6681498" cy="838040"/>
            <a:chOff x="5002337" y="268729"/>
            <a:chExt cx="6681498" cy="838040"/>
          </a:xfrm>
        </p:grpSpPr>
        <p:sp>
          <p:nvSpPr>
            <p:cNvPr id="38" name="Arrow: Right 37">
              <a:extLst>
                <a:ext uri="{FF2B5EF4-FFF2-40B4-BE49-F238E27FC236}">
                  <a16:creationId xmlns:a16="http://schemas.microsoft.com/office/drawing/2014/main" id="{C29381CD-EE48-4DA8-A82B-FF2509878E48}"/>
                </a:ext>
              </a:extLst>
            </p:cNvPr>
            <p:cNvSpPr/>
            <p:nvPr/>
          </p:nvSpPr>
          <p:spPr>
            <a:xfrm>
              <a:off x="5002337" y="708465"/>
              <a:ext cx="6561392" cy="379820"/>
            </a:xfrm>
            <a:prstGeom prst="rightArrow">
              <a:avLst>
                <a:gd name="adj1" fmla="val 100000"/>
                <a:gd name="adj2" fmla="val 50000"/>
              </a:avLst>
            </a:prstGeom>
            <a:gradFill flip="none" rotWithShape="1">
              <a:gsLst>
                <a:gs pos="77000">
                  <a:srgbClr val="C00000"/>
                </a:gs>
                <a:gs pos="99000">
                  <a:schemeClr val="accent5"/>
                </a:gs>
                <a:gs pos="0">
                  <a:srgbClr val="FFC000">
                    <a:alpha val="0"/>
                  </a:srgbClr>
                </a:gs>
                <a:gs pos="22000">
                  <a:srgbClr val="F5A024">
                    <a:alpha val="89000"/>
                    <a:lumMod val="100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0574EB5-9A13-47D2-BE1A-CCEC9702BBB8}"/>
                </a:ext>
              </a:extLst>
            </p:cNvPr>
            <p:cNvSpPr txBox="1"/>
            <p:nvPr/>
          </p:nvSpPr>
          <p:spPr>
            <a:xfrm>
              <a:off x="5749974" y="743775"/>
              <a:ext cx="836090" cy="307777"/>
            </a:xfrm>
            <a:prstGeom prst="rect">
              <a:avLst/>
            </a:prstGeom>
            <a:noFill/>
          </p:spPr>
          <p:txBody>
            <a:bodyPr wrap="square" rtlCol="0">
              <a:spAutoFit/>
            </a:bodyPr>
            <a:lstStyle/>
            <a:p>
              <a:r>
                <a:rPr lang="en-US" sz="1400" b="1" dirty="0">
                  <a:solidFill>
                    <a:schemeClr val="bg1"/>
                  </a:solidFill>
                </a:rPr>
                <a:t>Easy</a:t>
              </a:r>
            </a:p>
          </p:txBody>
        </p:sp>
        <p:sp>
          <p:nvSpPr>
            <p:cNvPr id="40" name="TextBox 39">
              <a:extLst>
                <a:ext uri="{FF2B5EF4-FFF2-40B4-BE49-F238E27FC236}">
                  <a16:creationId xmlns:a16="http://schemas.microsoft.com/office/drawing/2014/main" id="{3B55DD26-1FC7-4D89-89A8-A0417AD3E8A5}"/>
                </a:ext>
              </a:extLst>
            </p:cNvPr>
            <p:cNvSpPr txBox="1"/>
            <p:nvPr/>
          </p:nvSpPr>
          <p:spPr>
            <a:xfrm>
              <a:off x="10474332" y="746458"/>
              <a:ext cx="836090" cy="307777"/>
            </a:xfrm>
            <a:prstGeom prst="rect">
              <a:avLst/>
            </a:prstGeom>
            <a:noFill/>
          </p:spPr>
          <p:txBody>
            <a:bodyPr wrap="square" rtlCol="0">
              <a:spAutoFit/>
            </a:bodyPr>
            <a:lstStyle/>
            <a:p>
              <a:r>
                <a:rPr lang="en-US" sz="1400" b="1" dirty="0">
                  <a:solidFill>
                    <a:schemeClr val="bg1"/>
                  </a:solidFill>
                </a:rPr>
                <a:t>Hard</a:t>
              </a:r>
            </a:p>
          </p:txBody>
        </p:sp>
        <p:sp>
          <p:nvSpPr>
            <p:cNvPr id="41" name="TextBox 40">
              <a:extLst>
                <a:ext uri="{FF2B5EF4-FFF2-40B4-BE49-F238E27FC236}">
                  <a16:creationId xmlns:a16="http://schemas.microsoft.com/office/drawing/2014/main" id="{CD95FAFB-A6E2-490B-B779-2C6C23D8EB0C}"/>
                </a:ext>
              </a:extLst>
            </p:cNvPr>
            <p:cNvSpPr txBox="1"/>
            <p:nvPr/>
          </p:nvSpPr>
          <p:spPr>
            <a:xfrm>
              <a:off x="5263296" y="275575"/>
              <a:ext cx="1264525" cy="586230"/>
            </a:xfrm>
            <a:prstGeom prst="rect">
              <a:avLst/>
            </a:prstGeom>
          </p:spPr>
          <p:txBody>
            <a:bodyPr vert="horz" wrap="square" lIns="91440" tIns="45720" rIns="91440" bIns="45720" rtlCol="0">
              <a:noAutofit/>
            </a:bodyPr>
            <a:lstStyle/>
            <a:p>
              <a:pPr algn="l"/>
              <a:r>
                <a:rPr lang="en-US" sz="1200" dirty="0">
                  <a:latin typeface="Trebuchet MS" panose="020B0603020202020204" pitchFamily="34" charset="0"/>
                </a:rPr>
                <a:t>Aerosol Direct Effect</a:t>
              </a:r>
            </a:p>
          </p:txBody>
        </p:sp>
        <p:sp>
          <p:nvSpPr>
            <p:cNvPr id="42" name="TextBox 41">
              <a:extLst>
                <a:ext uri="{FF2B5EF4-FFF2-40B4-BE49-F238E27FC236}">
                  <a16:creationId xmlns:a16="http://schemas.microsoft.com/office/drawing/2014/main" id="{B94A2A89-C357-4468-98B5-1491A13789B1}"/>
                </a:ext>
              </a:extLst>
            </p:cNvPr>
            <p:cNvSpPr txBox="1"/>
            <p:nvPr/>
          </p:nvSpPr>
          <p:spPr>
            <a:xfrm>
              <a:off x="6712851" y="374479"/>
              <a:ext cx="1386155" cy="448645"/>
            </a:xfrm>
            <a:prstGeom prst="rect">
              <a:avLst/>
            </a:prstGeom>
          </p:spPr>
          <p:txBody>
            <a:bodyPr vert="horz" wrap="square" lIns="91440" tIns="45720" rIns="91440" bIns="45720" rtlCol="0">
              <a:noAutofit/>
            </a:bodyPr>
            <a:lstStyle/>
            <a:p>
              <a:pPr algn="l"/>
              <a:r>
                <a:rPr lang="en-US" sz="1200" dirty="0">
                  <a:latin typeface="Trebuchet MS" panose="020B0603020202020204" pitchFamily="34" charset="0"/>
                </a:rPr>
                <a:t>Temp changes</a:t>
              </a:r>
            </a:p>
          </p:txBody>
        </p:sp>
        <p:sp>
          <p:nvSpPr>
            <p:cNvPr id="43" name="TextBox 42">
              <a:extLst>
                <a:ext uri="{FF2B5EF4-FFF2-40B4-BE49-F238E27FC236}">
                  <a16:creationId xmlns:a16="http://schemas.microsoft.com/office/drawing/2014/main" id="{A0BA30E8-0882-4F4B-9703-7EE0E3774F46}"/>
                </a:ext>
              </a:extLst>
            </p:cNvPr>
            <p:cNvSpPr txBox="1"/>
            <p:nvPr/>
          </p:nvSpPr>
          <p:spPr>
            <a:xfrm>
              <a:off x="10252277" y="268729"/>
              <a:ext cx="1431558" cy="469688"/>
            </a:xfrm>
            <a:prstGeom prst="rect">
              <a:avLst/>
            </a:prstGeom>
          </p:spPr>
          <p:txBody>
            <a:bodyPr vert="horz" wrap="square" lIns="91440" tIns="45720" rIns="91440" bIns="45720" rtlCol="0">
              <a:noAutofit/>
            </a:bodyPr>
            <a:lstStyle/>
            <a:p>
              <a:pPr algn="l"/>
              <a:r>
                <a:rPr lang="en-US" sz="1200" dirty="0">
                  <a:latin typeface="Trebuchet MS" panose="020B0603020202020204" pitchFamily="34" charset="0"/>
                </a:rPr>
                <a:t>Aerosol Indirect Effect</a:t>
              </a:r>
            </a:p>
          </p:txBody>
        </p:sp>
        <p:sp>
          <p:nvSpPr>
            <p:cNvPr id="44" name="TextBox 43">
              <a:extLst>
                <a:ext uri="{FF2B5EF4-FFF2-40B4-BE49-F238E27FC236}">
                  <a16:creationId xmlns:a16="http://schemas.microsoft.com/office/drawing/2014/main" id="{6EC73754-9E72-4D3E-A77B-C20988B388EC}"/>
                </a:ext>
              </a:extLst>
            </p:cNvPr>
            <p:cNvSpPr txBox="1"/>
            <p:nvPr/>
          </p:nvSpPr>
          <p:spPr>
            <a:xfrm>
              <a:off x="6539910" y="725108"/>
              <a:ext cx="3633448" cy="381661"/>
            </a:xfrm>
            <a:prstGeom prst="rect">
              <a:avLst/>
            </a:prstGeom>
          </p:spPr>
          <p:txBody>
            <a:bodyPr vert="horz" wrap="square" lIns="91440" tIns="45720" rIns="91440" bIns="45720" rtlCol="0">
              <a:noAutofit/>
            </a:bodyPr>
            <a:lstStyle/>
            <a:p>
              <a:pPr algn="ctr"/>
              <a:r>
                <a:rPr lang="en-US" sz="1600" b="1" i="1" dirty="0">
                  <a:solidFill>
                    <a:schemeClr val="bg2">
                      <a:lumMod val="90000"/>
                    </a:schemeClr>
                  </a:solidFill>
                </a:rPr>
                <a:t>Pathway Identification</a:t>
              </a:r>
            </a:p>
          </p:txBody>
        </p:sp>
        <p:sp>
          <p:nvSpPr>
            <p:cNvPr id="45" name="TextBox 44">
              <a:extLst>
                <a:ext uri="{FF2B5EF4-FFF2-40B4-BE49-F238E27FC236}">
                  <a16:creationId xmlns:a16="http://schemas.microsoft.com/office/drawing/2014/main" id="{557AFC52-924D-4281-AEFB-1C072611E6B7}"/>
                </a:ext>
              </a:extLst>
            </p:cNvPr>
            <p:cNvSpPr txBox="1"/>
            <p:nvPr/>
          </p:nvSpPr>
          <p:spPr>
            <a:xfrm>
              <a:off x="8224116" y="272838"/>
              <a:ext cx="1937737" cy="501634"/>
            </a:xfrm>
            <a:prstGeom prst="rect">
              <a:avLst/>
            </a:prstGeom>
          </p:spPr>
          <p:txBody>
            <a:bodyPr vert="horz" wrap="square" lIns="91440" tIns="45720" rIns="91440" bIns="45720" rtlCol="0">
              <a:noAutofit/>
            </a:bodyPr>
            <a:lstStyle/>
            <a:p>
              <a:pPr algn="l"/>
              <a:r>
                <a:rPr lang="en-US" sz="1200" dirty="0">
                  <a:latin typeface="Trebuchet MS" panose="020B0603020202020204" pitchFamily="34" charset="0"/>
                </a:rPr>
                <a:t>Decreased Precipitation &amp; GMSL</a:t>
              </a:r>
            </a:p>
          </p:txBody>
        </p:sp>
      </p:grpSp>
      <p:sp>
        <p:nvSpPr>
          <p:cNvPr id="134" name="Slide Number Placeholder 2">
            <a:extLst>
              <a:ext uri="{FF2B5EF4-FFF2-40B4-BE49-F238E27FC236}">
                <a16:creationId xmlns:a16="http://schemas.microsoft.com/office/drawing/2014/main" id="{B07562F8-63CD-4F53-90D1-5F216752D421}"/>
              </a:ext>
            </a:extLst>
          </p:cNvPr>
          <p:cNvSpPr txBox="1">
            <a:spLocks/>
          </p:cNvSpPr>
          <p:nvPr/>
        </p:nvSpPr>
        <p:spPr>
          <a:xfrm>
            <a:off x="11826873" y="6560501"/>
            <a:ext cx="3651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latin typeface="+mj-lt"/>
              </a:rPr>
              <a:pPr/>
              <a:t>48</a:t>
            </a:fld>
            <a:endParaRPr lang="en-US" sz="1000" dirty="0">
              <a:latin typeface="+mj-lt"/>
            </a:endParaRPr>
          </a:p>
        </p:txBody>
      </p:sp>
    </p:spTree>
    <p:extLst>
      <p:ext uri="{BB962C8B-B14F-4D97-AF65-F5344CB8AC3E}">
        <p14:creationId xmlns:p14="http://schemas.microsoft.com/office/powerpoint/2010/main" val="28449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b="1"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3"/>
          <a:stretch>
            <a:fillRect/>
          </a:stretch>
        </p:blipFill>
        <p:spPr>
          <a:xfrm>
            <a:off x="5887325" y="3694159"/>
            <a:ext cx="2766333" cy="2365692"/>
          </a:xfrm>
          <a:prstGeom prst="rect">
            <a:avLst/>
          </a:prstGeom>
        </p:spPr>
      </p:pic>
      <p:grpSp>
        <p:nvGrpSpPr>
          <p:cNvPr id="13" name="Group 12">
            <a:extLst>
              <a:ext uri="{FF2B5EF4-FFF2-40B4-BE49-F238E27FC236}">
                <a16:creationId xmlns:a16="http://schemas.microsoft.com/office/drawing/2014/main" id="{721948AE-B3F2-492A-8EC6-AC22438591C3}"/>
              </a:ext>
            </a:extLst>
          </p:cNvPr>
          <p:cNvGrpSpPr>
            <a:grpSpLocks noChangeAspect="1"/>
          </p:cNvGrpSpPr>
          <p:nvPr/>
        </p:nvGrpSpPr>
        <p:grpSpPr>
          <a:xfrm>
            <a:off x="8084420" y="1510397"/>
            <a:ext cx="4688291" cy="4567107"/>
            <a:chOff x="6624859" y="916067"/>
            <a:chExt cx="5725522" cy="5577528"/>
          </a:xfrm>
        </p:grpSpPr>
        <p:pic>
          <p:nvPicPr>
            <p:cNvPr id="14" name="Picture 13">
              <a:extLst>
                <a:ext uri="{FF2B5EF4-FFF2-40B4-BE49-F238E27FC236}">
                  <a16:creationId xmlns:a16="http://schemas.microsoft.com/office/drawing/2014/main" id="{3D7C4C70-BA9D-4C8A-81F1-52E43DF742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5" name="TextBox 14">
              <a:extLst>
                <a:ext uri="{FF2B5EF4-FFF2-40B4-BE49-F238E27FC236}">
                  <a16:creationId xmlns:a16="http://schemas.microsoft.com/office/drawing/2014/main" id="{F677D6BC-E007-42D4-8710-E4E769F96E1A}"/>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6" name="Diagram 15">
              <a:extLst>
                <a:ext uri="{FF2B5EF4-FFF2-40B4-BE49-F238E27FC236}">
                  <a16:creationId xmlns:a16="http://schemas.microsoft.com/office/drawing/2014/main" id="{816B78B9-391C-4239-8DAC-E3B9750A6AD0}"/>
                </a:ext>
              </a:extLst>
            </p:cNvPr>
            <p:cNvGraphicFramePr/>
            <p:nvPr>
              <p:extLst>
                <p:ext uri="{D42A27DB-BD31-4B8C-83A1-F6EECF244321}">
                  <p14:modId xmlns:p14="http://schemas.microsoft.com/office/powerpoint/2010/main" val="956445847"/>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5" name="Slide Number Placeholder 4">
            <a:extLst>
              <a:ext uri="{FF2B5EF4-FFF2-40B4-BE49-F238E27FC236}">
                <a16:creationId xmlns:a16="http://schemas.microsoft.com/office/drawing/2014/main" id="{EEEF0527-DEE2-4C8F-B7A0-8FE943B217CF}"/>
              </a:ext>
            </a:extLst>
          </p:cNvPr>
          <p:cNvSpPr>
            <a:spLocks noGrp="1"/>
          </p:cNvSpPr>
          <p:nvPr>
            <p:ph type="sldNum" sz="quarter" idx="4"/>
          </p:nvPr>
        </p:nvSpPr>
        <p:spPr/>
        <p:txBody>
          <a:bodyPr/>
          <a:lstStyle/>
          <a:p>
            <a:fld id="{4FAB73BC-B049-4115-A692-8D63A059BFB8}" type="slidenum">
              <a:rPr lang="en-US" smtClean="0"/>
              <a:pPr/>
              <a:t>49</a:t>
            </a:fld>
            <a:endParaRPr lang="en-US" dirty="0"/>
          </a:p>
        </p:txBody>
      </p:sp>
      <p:sp>
        <p:nvSpPr>
          <p:cNvPr id="17" name="Slide Number Placeholder 8">
            <a:extLst>
              <a:ext uri="{FF2B5EF4-FFF2-40B4-BE49-F238E27FC236}">
                <a16:creationId xmlns:a16="http://schemas.microsoft.com/office/drawing/2014/main" id="{E5A70277-0683-4F0E-80ED-F97158879540}"/>
              </a:ext>
            </a:extLst>
          </p:cNvPr>
          <p:cNvSpPr txBox="1">
            <a:spLocks/>
          </p:cNvSpPr>
          <p:nvPr/>
        </p:nvSpPr>
        <p:spPr>
          <a:xfrm>
            <a:off x="11946874" y="6620155"/>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49</a:t>
            </a:fld>
            <a:endParaRPr lang="en-US" sz="1000" dirty="0">
              <a:latin typeface="+mj-lt"/>
            </a:endParaRPr>
          </a:p>
        </p:txBody>
      </p:sp>
    </p:spTree>
    <p:extLst>
      <p:ext uri="{BB962C8B-B14F-4D97-AF65-F5344CB8AC3E}">
        <p14:creationId xmlns:p14="http://schemas.microsoft.com/office/powerpoint/2010/main" val="129670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131198" y="211313"/>
            <a:ext cx="11929601" cy="923299"/>
          </a:xfrm>
        </p:spPr>
        <p:txBody>
          <a:bodyPr>
            <a:normAutofit/>
          </a:bodyPr>
          <a:lstStyle/>
          <a:p>
            <a:r>
              <a:rPr lang="en-US" sz="3000" dirty="0">
                <a:solidFill>
                  <a:schemeClr val="accent6"/>
                </a:solidFill>
                <a:latin typeface="Trebuchet MS" panose="020B0603020202020204" pitchFamily="34" charset="0"/>
              </a:rPr>
              <a:t>Motivation</a:t>
            </a:r>
            <a:br>
              <a:rPr lang="en-US" sz="3000"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Tools to Identify Source-Impact Relationships are Lacking</a:t>
            </a: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5" name="TextBox 4">
            <a:extLst>
              <a:ext uri="{FF2B5EF4-FFF2-40B4-BE49-F238E27FC236}">
                <a16:creationId xmlns:a16="http://schemas.microsoft.com/office/drawing/2014/main" id="{E0B1D13D-8BDA-4A2A-8C9D-7B3EF5727D39}"/>
              </a:ext>
            </a:extLst>
          </p:cNvPr>
          <p:cNvSpPr txBox="1"/>
          <p:nvPr/>
        </p:nvSpPr>
        <p:spPr>
          <a:xfrm>
            <a:off x="78659" y="2001300"/>
            <a:ext cx="5834743" cy="3333000"/>
          </a:xfrm>
          <a:prstGeom prst="rect">
            <a:avLst/>
          </a:prstGeom>
        </p:spPr>
        <p:txBody>
          <a:bodyPr vert="horz" wrap="square" lIns="91440" tIns="45720" rIns="91440" bIns="45720" rtlCol="0">
            <a:noAutofit/>
          </a:bodyPr>
          <a:lstStyle/>
          <a:p>
            <a:pPr algn="l"/>
            <a:r>
              <a:rPr lang="en-US" b="1" dirty="0">
                <a:solidFill>
                  <a:srgbClr val="0070C0"/>
                </a:solidFill>
                <a:latin typeface="Trebuchet MS" panose="020B0603020202020204" pitchFamily="34" charset="0"/>
              </a:rPr>
              <a:t>Technical Challenges/Limitations:</a:t>
            </a:r>
          </a:p>
          <a:p>
            <a:pPr algn="l"/>
            <a:endParaRPr lang="en-US" sz="8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High </a:t>
            </a:r>
            <a:r>
              <a:rPr lang="en-US" b="1" dirty="0">
                <a:solidFill>
                  <a:schemeClr val="accent6"/>
                </a:solidFill>
                <a:latin typeface="Trebuchet MS" panose="020B0603020202020204" pitchFamily="34" charset="0"/>
              </a:rPr>
              <a:t>internal variability </a:t>
            </a:r>
            <a:r>
              <a:rPr lang="en-US" dirty="0">
                <a:solidFill>
                  <a:schemeClr val="accent6"/>
                </a:solidFill>
                <a:latin typeface="Trebuchet MS" panose="020B0603020202020204" pitchFamily="34" charset="0"/>
              </a:rPr>
              <a:t>of the Earth system </a:t>
            </a:r>
            <a:r>
              <a:rPr lang="en-US" b="1" dirty="0">
                <a:solidFill>
                  <a:schemeClr val="accent6"/>
                </a:solidFill>
                <a:latin typeface="Trebuchet MS" panose="020B0603020202020204" pitchFamily="34" charset="0"/>
              </a:rPr>
              <a:t>obscures</a:t>
            </a:r>
            <a:r>
              <a:rPr lang="en-US" dirty="0">
                <a:solidFill>
                  <a:schemeClr val="accent6"/>
                </a:solidFill>
                <a:latin typeface="Trebuchet MS" panose="020B0603020202020204" pitchFamily="34" charset="0"/>
              </a:rPr>
              <a:t> the </a:t>
            </a:r>
            <a:r>
              <a:rPr lang="en-US" b="1" dirty="0">
                <a:solidFill>
                  <a:schemeClr val="accent6"/>
                </a:solidFill>
                <a:latin typeface="Trebuchet MS" panose="020B0603020202020204" pitchFamily="34" charset="0"/>
              </a:rPr>
              <a:t>connective relationships</a:t>
            </a:r>
            <a:r>
              <a:rPr lang="en-US" dirty="0">
                <a:solidFill>
                  <a:schemeClr val="accent6"/>
                </a:solidFill>
                <a:latin typeface="Trebuchet MS" panose="020B0603020202020204" pitchFamily="34" charset="0"/>
              </a:rPr>
              <a:t> between </a:t>
            </a:r>
            <a:r>
              <a:rPr lang="en-US" b="1" dirty="0">
                <a:solidFill>
                  <a:schemeClr val="accent6"/>
                </a:solidFill>
                <a:latin typeface="Trebuchet MS" panose="020B0603020202020204" pitchFamily="34" charset="0"/>
              </a:rPr>
              <a:t>sources</a:t>
            </a:r>
            <a:r>
              <a:rPr lang="en-US" dirty="0">
                <a:solidFill>
                  <a:schemeClr val="accent6"/>
                </a:solidFill>
                <a:latin typeface="Trebuchet MS" panose="020B0603020202020204" pitchFamily="34" charset="0"/>
              </a:rPr>
              <a:t> and </a:t>
            </a:r>
            <a:r>
              <a:rPr lang="en-US" b="1" dirty="0">
                <a:solidFill>
                  <a:schemeClr val="accent6"/>
                </a:solidFill>
                <a:latin typeface="Trebuchet MS" panose="020B0603020202020204" pitchFamily="34" charset="0"/>
              </a:rPr>
              <a:t>impacts.</a:t>
            </a:r>
          </a:p>
          <a:p>
            <a:pPr marL="285750" indent="-285750" algn="l">
              <a:buFont typeface="Arial" panose="020B0604020202020204" pitchFamily="34" charset="0"/>
              <a:buChar char="•"/>
            </a:pPr>
            <a:endParaRPr lang="en-US" sz="400" b="1"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Earth system is like a tangled ball of yarn!</a:t>
            </a:r>
          </a:p>
          <a:p>
            <a:pPr marL="742950" lvl="1" indent="-28575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742950" lvl="1" indent="-285750">
              <a:buFont typeface="Wingdings" panose="05000000000000000000" pitchFamily="2" charset="2"/>
              <a:buChar char="Ø"/>
            </a:pPr>
            <a:r>
              <a:rPr lang="en-US" dirty="0">
                <a:solidFill>
                  <a:schemeClr val="accent6"/>
                </a:solidFill>
                <a:latin typeface="Trebuchet MS" panose="020B0603020202020204" pitchFamily="34" charset="0"/>
              </a:rPr>
              <a:t>Exacerbated by complex coupling of processes in Earth System Models (ESMs)</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b="1" dirty="0">
                <a:solidFill>
                  <a:schemeClr val="accent6"/>
                </a:solidFill>
                <a:latin typeface="Trebuchet MS" panose="020B0603020202020204" pitchFamily="34" charset="0"/>
              </a:rPr>
              <a:t>Limited</a:t>
            </a:r>
            <a:r>
              <a:rPr lang="en-US" dirty="0">
                <a:solidFill>
                  <a:schemeClr val="accent6"/>
                </a:solidFill>
                <a:latin typeface="Trebuchet MS" panose="020B0603020202020204" pitchFamily="34" charset="0"/>
              </a:rPr>
              <a:t> simulation </a:t>
            </a:r>
            <a:r>
              <a:rPr lang="en-US" b="1" dirty="0">
                <a:solidFill>
                  <a:schemeClr val="accent6"/>
                </a:solidFill>
                <a:latin typeface="Trebuchet MS" panose="020B0603020202020204" pitchFamily="34" charset="0"/>
              </a:rPr>
              <a:t>data</a:t>
            </a:r>
            <a:r>
              <a:rPr lang="en-US" dirty="0">
                <a:solidFill>
                  <a:schemeClr val="accent6"/>
                </a:solidFill>
                <a:latin typeface="Trebuchet MS" panose="020B0603020202020204" pitchFamily="34" charset="0"/>
              </a:rPr>
              <a:t> and limited observation data until recently.</a:t>
            </a: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lgn="l">
              <a:buFont typeface="Arial" panose="020B0604020202020204" pitchFamily="34" charset="0"/>
              <a:buChar char="•"/>
            </a:pPr>
            <a:r>
              <a:rPr lang="en-US" dirty="0">
                <a:solidFill>
                  <a:schemeClr val="accent6"/>
                </a:solidFill>
                <a:latin typeface="Trebuchet MS" panose="020B0603020202020204" pitchFamily="34" charset="0"/>
              </a:rPr>
              <a:t>Wealth of </a:t>
            </a:r>
            <a:r>
              <a:rPr lang="en-US" b="1" dirty="0">
                <a:solidFill>
                  <a:schemeClr val="accent6"/>
                </a:solidFill>
                <a:latin typeface="Trebuchet MS" panose="020B0603020202020204" pitchFamily="34" charset="0"/>
              </a:rPr>
              <a:t>recent high-resolution measurements </a:t>
            </a:r>
            <a:r>
              <a:rPr lang="en-US" dirty="0">
                <a:solidFill>
                  <a:schemeClr val="accent6"/>
                </a:solidFill>
                <a:latin typeface="Trebuchet MS" panose="020B0603020202020204" pitchFamily="34" charset="0"/>
              </a:rPr>
              <a:t>have been historically </a:t>
            </a:r>
            <a:r>
              <a:rPr lang="en-US" b="1" dirty="0">
                <a:solidFill>
                  <a:schemeClr val="accent6"/>
                </a:solidFill>
                <a:latin typeface="Trebuchet MS" panose="020B0603020202020204" pitchFamily="34" charset="0"/>
              </a:rPr>
              <a:t>under-utilized</a:t>
            </a:r>
            <a:r>
              <a:rPr lang="en-US" dirty="0">
                <a:solidFill>
                  <a:schemeClr val="accent6"/>
                </a:solidFill>
                <a:latin typeface="Trebuchet MS" panose="020B0603020202020204" pitchFamily="34" charset="0"/>
              </a:rPr>
              <a:t> to improve our knowledge of the Earth system.</a:t>
            </a: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a:p>
            <a:pPr algn="l"/>
            <a:endParaRPr lang="en-US"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a:p>
            <a:pPr marL="285750" indent="-285750" algn="l">
              <a:buFont typeface="Arial" panose="020B0604020202020204" pitchFamily="34" charset="0"/>
              <a:buChar char="•"/>
            </a:pPr>
            <a:endParaRPr lang="en-US" dirty="0">
              <a:solidFill>
                <a:schemeClr val="accent6"/>
              </a:solidFill>
              <a:latin typeface="Trebuchet MS" panose="020B0603020202020204" pitchFamily="34" charset="0"/>
            </a:endParaRPr>
          </a:p>
          <a:p>
            <a:pPr algn="l"/>
            <a:endParaRPr lang="en-US" dirty="0">
              <a:solidFill>
                <a:schemeClr val="accent6"/>
              </a:solidFill>
              <a:latin typeface="Trebuchet MS" panose="020B0603020202020204" pitchFamily="34" charset="0"/>
            </a:endParaRPr>
          </a:p>
        </p:txBody>
      </p:sp>
      <p:pic>
        <p:nvPicPr>
          <p:cNvPr id="33" name="Picture 32">
            <a:extLst>
              <a:ext uri="{FF2B5EF4-FFF2-40B4-BE49-F238E27FC236}">
                <a16:creationId xmlns:a16="http://schemas.microsoft.com/office/drawing/2014/main" id="{843DC9E0-7BC4-4A3B-96A3-46420C021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875" y="2224394"/>
            <a:ext cx="6044125" cy="2564174"/>
          </a:xfrm>
          <a:prstGeom prst="rect">
            <a:avLst/>
          </a:prstGeom>
        </p:spPr>
      </p:pic>
      <p:sp>
        <p:nvSpPr>
          <p:cNvPr id="34" name="TextBox 33">
            <a:extLst>
              <a:ext uri="{FF2B5EF4-FFF2-40B4-BE49-F238E27FC236}">
                <a16:creationId xmlns:a16="http://schemas.microsoft.com/office/drawing/2014/main" id="{077C9787-B739-450C-98BD-B498288D0139}"/>
              </a:ext>
            </a:extLst>
          </p:cNvPr>
          <p:cNvSpPr txBox="1"/>
          <p:nvPr/>
        </p:nvSpPr>
        <p:spPr>
          <a:xfrm>
            <a:off x="6994374" y="5001670"/>
            <a:ext cx="4361043" cy="430887"/>
          </a:xfrm>
          <a:prstGeom prst="rect">
            <a:avLst/>
          </a:prstGeom>
          <a:noFill/>
        </p:spPr>
        <p:txBody>
          <a:bodyPr wrap="square" rtlCol="0">
            <a:spAutoFit/>
          </a:bodyPr>
          <a:lstStyle/>
          <a:p>
            <a:pPr algn="ctr"/>
            <a:r>
              <a:rPr lang="en-US" sz="1100" dirty="0">
                <a:latin typeface="Trebuchet MS" panose="020B0603020202020204" pitchFamily="34" charset="0"/>
              </a:rPr>
              <a:t>Modified from:  http://www.thesourgrapevine.com/2019/11/the-ball-of-string-theory-for-learning.html</a:t>
            </a:r>
          </a:p>
        </p:txBody>
      </p:sp>
      <p:sp>
        <p:nvSpPr>
          <p:cNvPr id="37" name="TextBox 36">
            <a:extLst>
              <a:ext uri="{FF2B5EF4-FFF2-40B4-BE49-F238E27FC236}">
                <a16:creationId xmlns:a16="http://schemas.microsoft.com/office/drawing/2014/main" id="{216ECDEA-6F04-47BB-B83B-148970F0C89F}"/>
              </a:ext>
            </a:extLst>
          </p:cNvPr>
          <p:cNvSpPr txBox="1"/>
          <p:nvPr/>
        </p:nvSpPr>
        <p:spPr>
          <a:xfrm>
            <a:off x="78659" y="5853144"/>
            <a:ext cx="11578319" cy="646331"/>
          </a:xfrm>
          <a:prstGeom prst="rect">
            <a:avLst/>
          </a:prstGeom>
          <a:noFill/>
        </p:spPr>
        <p:txBody>
          <a:bodyPr wrap="square">
            <a:spAutoFit/>
          </a:bodyPr>
          <a:lstStyle/>
          <a:p>
            <a:pPr marL="285750" indent="-285750" algn="l">
              <a:buFont typeface="Arial" panose="020B0604020202020204" pitchFamily="34" charset="0"/>
              <a:buChar char="•"/>
            </a:pPr>
            <a:r>
              <a:rPr lang="en-US" b="1" dirty="0">
                <a:solidFill>
                  <a:schemeClr val="accent6"/>
                </a:solidFill>
                <a:latin typeface="Trebuchet MS" panose="020B0603020202020204" pitchFamily="34" charset="0"/>
              </a:rPr>
              <a:t>Attribution techniques </a:t>
            </a:r>
            <a:r>
              <a:rPr lang="en-US" dirty="0">
                <a:solidFill>
                  <a:schemeClr val="accent6"/>
                </a:solidFill>
                <a:latin typeface="Trebuchet MS" panose="020B0603020202020204" pitchFamily="34" charset="0"/>
              </a:rPr>
              <a:t>capable of identifying a dominant source are </a:t>
            </a:r>
            <a:r>
              <a:rPr lang="en-US" b="1" dirty="0">
                <a:solidFill>
                  <a:schemeClr val="accent6"/>
                </a:solidFill>
                <a:latin typeface="Trebuchet MS" panose="020B0603020202020204" pitchFamily="34" charset="0"/>
              </a:rPr>
              <a:t>infeasible</a:t>
            </a:r>
            <a:r>
              <a:rPr lang="en-US" dirty="0">
                <a:solidFill>
                  <a:schemeClr val="accent6"/>
                </a:solidFill>
                <a:latin typeface="Trebuchet MS" panose="020B0603020202020204" pitchFamily="34" charset="0"/>
              </a:rPr>
              <a:t> with current approaches due to </a:t>
            </a:r>
            <a:r>
              <a:rPr lang="en-US" b="1" dirty="0">
                <a:solidFill>
                  <a:schemeClr val="accent6"/>
                </a:solidFill>
                <a:latin typeface="Trebuchet MS" panose="020B0603020202020204" pitchFamily="34" charset="0"/>
              </a:rPr>
              <a:t>ill-</a:t>
            </a:r>
            <a:r>
              <a:rPr lang="en-US" b="1" dirty="0" err="1">
                <a:solidFill>
                  <a:schemeClr val="accent6"/>
                </a:solidFill>
                <a:latin typeface="Trebuchet MS" panose="020B0603020202020204" pitchFamily="34" charset="0"/>
              </a:rPr>
              <a:t>posedness</a:t>
            </a:r>
            <a:r>
              <a:rPr lang="en-US" b="1" dirty="0">
                <a:solidFill>
                  <a:schemeClr val="accent6"/>
                </a:solidFill>
                <a:latin typeface="Trebuchet MS" panose="020B0603020202020204" pitchFamily="34" charset="0"/>
              </a:rPr>
              <a:t> </a:t>
            </a:r>
            <a:r>
              <a:rPr lang="en-US" dirty="0">
                <a:solidFill>
                  <a:schemeClr val="accent6"/>
                </a:solidFill>
                <a:latin typeface="Trebuchet MS" panose="020B0603020202020204" pitchFamily="34" charset="0"/>
              </a:rPr>
              <a:t>of the </a:t>
            </a:r>
            <a:r>
              <a:rPr lang="en-US" b="1" dirty="0">
                <a:solidFill>
                  <a:schemeClr val="accent6"/>
                </a:solidFill>
                <a:latin typeface="Trebuchet MS" panose="020B0603020202020204" pitchFamily="34" charset="0"/>
              </a:rPr>
              <a:t>attribution inverse problem </a:t>
            </a:r>
            <a:r>
              <a:rPr lang="en-US" dirty="0">
                <a:solidFill>
                  <a:schemeClr val="accent6"/>
                </a:solidFill>
                <a:latin typeface="Trebuchet MS" panose="020B0603020202020204" pitchFamily="34" charset="0"/>
              </a:rPr>
              <a:t>(many possible sources lead to similar impacts).</a:t>
            </a:r>
          </a:p>
        </p:txBody>
      </p:sp>
      <p:sp>
        <p:nvSpPr>
          <p:cNvPr id="10" name="TextBox 9">
            <a:extLst>
              <a:ext uri="{FF2B5EF4-FFF2-40B4-BE49-F238E27FC236}">
                <a16:creationId xmlns:a16="http://schemas.microsoft.com/office/drawing/2014/main" id="{E1489843-F427-44D6-B2EB-AA9C6C7E6A4C}"/>
              </a:ext>
            </a:extLst>
          </p:cNvPr>
          <p:cNvSpPr txBox="1"/>
          <p:nvPr/>
        </p:nvSpPr>
        <p:spPr>
          <a:xfrm>
            <a:off x="1630679" y="1258147"/>
            <a:ext cx="9034392" cy="646331"/>
          </a:xfrm>
          <a:prstGeom prst="rect">
            <a:avLst/>
          </a:prstGeom>
          <a:solidFill>
            <a:schemeClr val="bg1"/>
          </a:solidFill>
          <a:ln w="19050">
            <a:solidFill>
              <a:srgbClr val="0070C0"/>
            </a:solidFill>
          </a:ln>
        </p:spPr>
        <p:txBody>
          <a:bodyPr wrap="square">
            <a:spAutoFit/>
          </a:bodyPr>
          <a:lstStyle/>
          <a:p>
            <a:pPr algn="ctr"/>
            <a:r>
              <a:rPr lang="en-US" b="1" dirty="0">
                <a:solidFill>
                  <a:srgbClr val="0070C0"/>
                </a:solidFill>
                <a:latin typeface="Trebuchet MS" panose="020B0603020202020204" pitchFamily="34" charset="0"/>
              </a:rPr>
              <a:t>Attribution: </a:t>
            </a:r>
            <a:r>
              <a:rPr lang="en-US" dirty="0">
                <a:solidFill>
                  <a:schemeClr val="accent6"/>
                </a:solidFill>
                <a:latin typeface="Trebuchet MS" panose="020B0603020202020204" pitchFamily="34" charset="0"/>
              </a:rPr>
              <a:t>the process of </a:t>
            </a:r>
            <a:r>
              <a:rPr lang="en-US" b="1" i="1" dirty="0">
                <a:solidFill>
                  <a:schemeClr val="accent6"/>
                </a:solidFill>
                <a:latin typeface="Trebuchet MS" panose="020B0603020202020204" pitchFamily="34" charset="0"/>
              </a:rPr>
              <a:t>evaluating the relative contributions of multiple causal factors to a change or impact </a:t>
            </a:r>
            <a:r>
              <a:rPr lang="en-US" dirty="0">
                <a:solidFill>
                  <a:schemeClr val="accent6"/>
                </a:solidFill>
                <a:latin typeface="Trebuchet MS" panose="020B0603020202020204" pitchFamily="34" charset="0"/>
              </a:rPr>
              <a:t>with an assignment of statistical confidence. </a:t>
            </a:r>
          </a:p>
        </p:txBody>
      </p:sp>
      <p:sp>
        <p:nvSpPr>
          <p:cNvPr id="6" name="Slide Number Placeholder 5">
            <a:extLst>
              <a:ext uri="{FF2B5EF4-FFF2-40B4-BE49-F238E27FC236}">
                <a16:creationId xmlns:a16="http://schemas.microsoft.com/office/drawing/2014/main" id="{7EC3F85D-4DDB-4AC5-BF5F-897C9ED89082}"/>
              </a:ext>
            </a:extLst>
          </p:cNvPr>
          <p:cNvSpPr>
            <a:spLocks noGrp="1"/>
          </p:cNvSpPr>
          <p:nvPr>
            <p:ph type="sldNum" sz="quarter" idx="4"/>
          </p:nvPr>
        </p:nvSpPr>
        <p:spPr/>
        <p:txBody>
          <a:bodyPr/>
          <a:lstStyle/>
          <a:p>
            <a:fld id="{4FAB73BC-B049-4115-A692-8D63A059BFB8}" type="slidenum">
              <a:rPr lang="en-US" smtClean="0"/>
              <a:pPr/>
              <a:t>5</a:t>
            </a:fld>
            <a:endParaRPr lang="en-US" dirty="0"/>
          </a:p>
        </p:txBody>
      </p:sp>
      <p:sp>
        <p:nvSpPr>
          <p:cNvPr id="12" name="Slide Number Placeholder 8">
            <a:extLst>
              <a:ext uri="{FF2B5EF4-FFF2-40B4-BE49-F238E27FC236}">
                <a16:creationId xmlns:a16="http://schemas.microsoft.com/office/drawing/2014/main" id="{964683B5-C988-43FE-A451-CF51FDBCD4E5}"/>
              </a:ext>
            </a:extLst>
          </p:cNvPr>
          <p:cNvSpPr txBox="1">
            <a:spLocks/>
          </p:cNvSpPr>
          <p:nvPr/>
        </p:nvSpPr>
        <p:spPr>
          <a:xfrm>
            <a:off x="11947281" y="6641008"/>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5</a:t>
            </a:fld>
            <a:endParaRPr lang="en-US" sz="1000" dirty="0">
              <a:latin typeface="+mj-lt"/>
            </a:endParaRPr>
          </a:p>
        </p:txBody>
      </p:sp>
    </p:spTree>
    <p:extLst>
      <p:ext uri="{BB962C8B-B14F-4D97-AF65-F5344CB8AC3E}">
        <p14:creationId xmlns:p14="http://schemas.microsoft.com/office/powerpoint/2010/main" val="318236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A75DB9-CA6D-4003-9371-78D9B962D9ED}"/>
              </a:ext>
            </a:extLst>
          </p:cNvPr>
          <p:cNvSpPr/>
          <p:nvPr/>
        </p:nvSpPr>
        <p:spPr>
          <a:xfrm>
            <a:off x="309093" y="940158"/>
            <a:ext cx="7478414" cy="57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547B5A2-8836-4FA5-A401-13BA9235BFE9}"/>
              </a:ext>
            </a:extLst>
          </p:cNvPr>
          <p:cNvSpPr>
            <a:spLocks noGrp="1"/>
          </p:cNvSpPr>
          <p:nvPr>
            <p:ph type="sldNum" sz="quarter" idx="10"/>
          </p:nvPr>
        </p:nvSpPr>
        <p:spPr/>
        <p:txBody>
          <a:bodyPr/>
          <a:lstStyle/>
          <a:p>
            <a:fld id="{4FAB73BC-B049-4115-A692-8D63A059BFB8}" type="slidenum">
              <a:rPr lang="en-US" smtClean="0"/>
              <a:pPr/>
              <a:t>50</a:t>
            </a:fld>
            <a:endParaRPr lang="en-US" dirty="0"/>
          </a:p>
        </p:txBody>
      </p:sp>
      <p:pic>
        <p:nvPicPr>
          <p:cNvPr id="6" name="Picture 5">
            <a:extLst>
              <a:ext uri="{FF2B5EF4-FFF2-40B4-BE49-F238E27FC236}">
                <a16:creationId xmlns:a16="http://schemas.microsoft.com/office/drawing/2014/main" id="{FC9782D6-419C-4CEE-9D89-62808EB714A6}"/>
              </a:ext>
            </a:extLst>
          </p:cNvPr>
          <p:cNvPicPr>
            <a:picLocks noChangeAspect="1"/>
          </p:cNvPicPr>
          <p:nvPr/>
        </p:nvPicPr>
        <p:blipFill>
          <a:blip r:embed="rId3"/>
          <a:stretch>
            <a:fillRect/>
          </a:stretch>
        </p:blipFill>
        <p:spPr>
          <a:xfrm>
            <a:off x="7787507" y="457320"/>
            <a:ext cx="4267037" cy="320028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84D16D-2621-4AC2-971A-70F0A7FE3A70}"/>
                  </a:ext>
                </a:extLst>
              </p:cNvPr>
              <p:cNvSpPr txBox="1"/>
              <p:nvPr/>
            </p:nvSpPr>
            <p:spPr>
              <a:xfrm>
                <a:off x="597572" y="5574943"/>
                <a:ext cx="7026803" cy="868680"/>
              </a:xfrm>
              <a:prstGeom prst="rect">
                <a:avLst/>
              </a:prstGeom>
              <a:solidFill>
                <a:schemeClr val="bg1"/>
              </a:solidFill>
              <a:ln w="19050">
                <a:noFill/>
              </a:ln>
            </p:spPr>
            <p:txBody>
              <a:bodyPr vert="horz" wrap="square" lIns="91440" tIns="45720" rIns="91440" bIns="45720" rtlCol="0">
                <a:noAutofit/>
              </a:bodyPr>
              <a:lstStyle/>
              <a:p>
                <a:pPr algn="ctr"/>
                <a:r>
                  <a:rPr lang="en-US" sz="1600" i="1" dirty="0">
                    <a:solidFill>
                      <a:schemeClr val="accent6"/>
                    </a:solidFill>
                    <a:latin typeface="Calibri" panose="020F0502020204030204" pitchFamily="34" charset="0"/>
                    <a:cs typeface="Calibri" panose="020F0502020204030204" pitchFamily="34" charset="0"/>
                  </a:rPr>
                  <a:t>Movie above: </a:t>
                </a:r>
                <a:r>
                  <a:rPr lang="en-US" sz="1600" b="1" dirty="0">
                    <a:solidFill>
                      <a:schemeClr val="accent6"/>
                    </a:solidFill>
                    <a:latin typeface="Calibri" panose="020F0502020204030204" pitchFamily="34" charset="0"/>
                    <a:cs typeface="Calibri" panose="020F0502020204030204" pitchFamily="34" charset="0"/>
                  </a:rPr>
                  <a:t>stratospheric sulfate burden </a:t>
                </a:r>
                <a:r>
                  <a:rPr lang="en-US" sz="1600" dirty="0">
                    <a:solidFill>
                      <a:schemeClr val="accent6"/>
                    </a:solidFill>
                    <a:latin typeface="Calibri" panose="020F0502020204030204" pitchFamily="34" charset="0"/>
                    <a:cs typeface="Calibri" panose="020F0502020204030204" pitchFamily="34" charset="0"/>
                  </a:rPr>
                  <a:t>from Mt. Pinatubo eruption for </a:t>
                </a:r>
                <a:r>
                  <a:rPr lang="en-US" sz="1600" b="1" dirty="0">
                    <a:solidFill>
                      <a:schemeClr val="accent6"/>
                    </a:solidFill>
                    <a:latin typeface="Calibri" panose="020F0502020204030204" pitchFamily="34" charset="0"/>
                    <a:cs typeface="Calibri" panose="020F0502020204030204" pitchFamily="34" charset="0"/>
                  </a:rPr>
                  <a:t>default E3SMv2 </a:t>
                </a:r>
                <a:r>
                  <a:rPr lang="en-US" sz="1600" dirty="0">
                    <a:solidFill>
                      <a:schemeClr val="accent6"/>
                    </a:solidFill>
                    <a:latin typeface="Calibri" panose="020F0502020204030204" pitchFamily="34" charset="0"/>
                    <a:cs typeface="Calibri" panose="020F0502020204030204" pitchFamily="34" charset="0"/>
                  </a:rPr>
                  <a:t>(left) and </a:t>
                </a:r>
                <a:r>
                  <a:rPr lang="en-US" sz="1600" b="1" dirty="0">
                    <a:solidFill>
                      <a:schemeClr val="accent6"/>
                    </a:solidFill>
                    <a:latin typeface="Calibri" panose="020F0502020204030204" pitchFamily="34" charset="0"/>
                    <a:cs typeface="Calibri" panose="020F0502020204030204" pitchFamily="34" charset="0"/>
                  </a:rPr>
                  <a:t>CLDERA-E3SM</a:t>
                </a:r>
                <a:r>
                  <a:rPr lang="en-US" sz="1600" dirty="0">
                    <a:solidFill>
                      <a:schemeClr val="accent6"/>
                    </a:solidFill>
                    <a:latin typeface="Calibri" panose="020F0502020204030204" pitchFamily="34" charset="0"/>
                    <a:cs typeface="Calibri" panose="020F0502020204030204" pitchFamily="34" charset="0"/>
                  </a:rPr>
                  <a:t> simulation with tuned aerosols (right) 1 month before </a:t>
                </a:r>
                <a14:m>
                  <m:oMath xmlns:m="http://schemas.openxmlformats.org/officeDocument/2006/math">
                    <m:r>
                      <a:rPr lang="en-US" sz="1600" i="1" smtClean="0">
                        <a:solidFill>
                          <a:schemeClr val="accent6"/>
                        </a:solidFill>
                        <a:latin typeface="Cambria Math" panose="02040503050406030204" pitchFamily="18" charset="0"/>
                        <a:ea typeface="Cambria Math" panose="02040503050406030204" pitchFamily="18" charset="0"/>
                        <a:cs typeface="Calibri" panose="020F0502020204030204" pitchFamily="34" charset="0"/>
                      </a:rPr>
                      <m:t>→</m:t>
                    </m:r>
                    <m:r>
                      <a:rPr lang="en-US" sz="1600" b="0" i="1" smtClean="0">
                        <a:solidFill>
                          <a:schemeClr val="accent6"/>
                        </a:solidFill>
                        <a:latin typeface="Cambria Math" panose="02040503050406030204" pitchFamily="18" charset="0"/>
                        <a:ea typeface="Cambria Math" panose="02040503050406030204" pitchFamily="18" charset="0"/>
                        <a:cs typeface="Calibri" panose="020F0502020204030204" pitchFamily="34" charset="0"/>
                      </a:rPr>
                      <m:t> </m:t>
                    </m:r>
                  </m:oMath>
                </a14:m>
                <a:r>
                  <a:rPr lang="en-US" sz="1600" dirty="0">
                    <a:solidFill>
                      <a:schemeClr val="accent6"/>
                    </a:solidFill>
                    <a:latin typeface="Calibri" panose="020F0502020204030204" pitchFamily="34" charset="0"/>
                    <a:cs typeface="Calibri" panose="020F0502020204030204" pitchFamily="34" charset="0"/>
                  </a:rPr>
                  <a:t>30 months after Mt. Pinatubo eruption.</a:t>
                </a:r>
              </a:p>
            </p:txBody>
          </p:sp>
        </mc:Choice>
        <mc:Fallback xmlns="">
          <p:sp>
            <p:nvSpPr>
              <p:cNvPr id="5" name="TextBox 4">
                <a:extLst>
                  <a:ext uri="{FF2B5EF4-FFF2-40B4-BE49-F238E27FC236}">
                    <a16:creationId xmlns:a16="http://schemas.microsoft.com/office/drawing/2014/main" id="{9C84D16D-2621-4AC2-971A-70F0A7FE3A70}"/>
                  </a:ext>
                </a:extLst>
              </p:cNvPr>
              <p:cNvSpPr txBox="1">
                <a:spLocks noRot="1" noChangeAspect="1" noMove="1" noResize="1" noEditPoints="1" noAdjustHandles="1" noChangeArrowheads="1" noChangeShapeType="1" noTextEdit="1"/>
              </p:cNvSpPr>
              <p:nvPr/>
            </p:nvSpPr>
            <p:spPr>
              <a:xfrm>
                <a:off x="597572" y="5574943"/>
                <a:ext cx="7026803" cy="868680"/>
              </a:xfrm>
              <a:prstGeom prst="rect">
                <a:avLst/>
              </a:prstGeom>
              <a:blipFill>
                <a:blip r:embed="rId5"/>
                <a:stretch>
                  <a:fillRect t="-2113" r="-781" b="-4225"/>
                </a:stretch>
              </a:blipFill>
              <a:ln w="19050">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DCCFED88-9CAB-4889-AE62-BB5F3B8A3CE1}"/>
              </a:ext>
            </a:extLst>
          </p:cNvPr>
          <p:cNvSpPr txBox="1"/>
          <p:nvPr/>
        </p:nvSpPr>
        <p:spPr>
          <a:xfrm>
            <a:off x="8075986" y="4189102"/>
            <a:ext cx="3717620" cy="1772991"/>
          </a:xfrm>
          <a:prstGeom prst="rect">
            <a:avLst/>
          </a:prstGeom>
          <a:solidFill>
            <a:schemeClr val="bg1"/>
          </a:solidFill>
          <a:ln w="19050">
            <a:solidFill>
              <a:srgbClr val="0070C0"/>
            </a:solidFill>
          </a:ln>
        </p:spPr>
        <p:txBody>
          <a:bodyPr vert="horz" wrap="square" lIns="91440" tIns="45720" rIns="91440" bIns="45720" rtlCol="0">
            <a:noAutofit/>
          </a:bodyPr>
          <a:lstStyle/>
          <a:p>
            <a:pPr algn="ctr"/>
            <a:r>
              <a:rPr lang="en-US" dirty="0">
                <a:latin typeface="Trebuchet MS" panose="020B0603020202020204" pitchFamily="34" charset="0"/>
              </a:rPr>
              <a:t>CLDERA-E3SM prognostic model tuned to </a:t>
            </a:r>
            <a:r>
              <a:rPr lang="en-US" b="1" dirty="0">
                <a:latin typeface="Trebuchet MS" panose="020B0603020202020204" pitchFamily="34" charset="0"/>
              </a:rPr>
              <a:t>better represent stratospheric aerosol lifetime </a:t>
            </a:r>
            <a:r>
              <a:rPr lang="en-US" dirty="0">
                <a:latin typeface="Trebuchet MS" panose="020B0603020202020204" pitchFamily="34" charset="0"/>
              </a:rPr>
              <a:t>and </a:t>
            </a:r>
            <a:r>
              <a:rPr lang="en-US" b="1" dirty="0">
                <a:latin typeface="Trebuchet MS" panose="020B0603020202020204" pitchFamily="34" charset="0"/>
              </a:rPr>
              <a:t>evolution</a:t>
            </a:r>
            <a:r>
              <a:rPr lang="en-US" dirty="0">
                <a:latin typeface="Trebuchet MS" panose="020B0603020202020204" pitchFamily="34" charset="0"/>
              </a:rPr>
              <a:t>, and agrees better with observations (</a:t>
            </a:r>
            <a:r>
              <a:rPr lang="en-US" dirty="0">
                <a:solidFill>
                  <a:srgbClr val="FF0000"/>
                </a:solidFill>
                <a:latin typeface="Trebuchet MS" panose="020B0603020202020204" pitchFamily="34" charset="0"/>
              </a:rPr>
              <a:t>red curve </a:t>
            </a:r>
            <a:r>
              <a:rPr lang="en-US" dirty="0">
                <a:latin typeface="Trebuchet MS" panose="020B0603020202020204" pitchFamily="34" charset="0"/>
              </a:rPr>
              <a:t>in figure above).</a:t>
            </a:r>
          </a:p>
        </p:txBody>
      </p:sp>
      <p:pic>
        <p:nvPicPr>
          <p:cNvPr id="7" name="Picture 6">
            <a:extLst>
              <a:ext uri="{FF2B5EF4-FFF2-40B4-BE49-F238E27FC236}">
                <a16:creationId xmlns:a16="http://schemas.microsoft.com/office/drawing/2014/main" id="{2AE36F32-9A6B-4235-B6ED-8339555AC2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421" y="298855"/>
            <a:ext cx="7034784" cy="5276088"/>
          </a:xfrm>
          <a:prstGeom prst="rect">
            <a:avLst/>
          </a:prstGeom>
        </p:spPr>
      </p:pic>
      <p:sp>
        <p:nvSpPr>
          <p:cNvPr id="2" name="TextBox 1">
            <a:extLst>
              <a:ext uri="{FF2B5EF4-FFF2-40B4-BE49-F238E27FC236}">
                <a16:creationId xmlns:a16="http://schemas.microsoft.com/office/drawing/2014/main" id="{6CDDA720-1A19-4A38-9EA7-3DC7734252BA}"/>
              </a:ext>
            </a:extLst>
          </p:cNvPr>
          <p:cNvSpPr txBox="1"/>
          <p:nvPr/>
        </p:nvSpPr>
        <p:spPr>
          <a:xfrm>
            <a:off x="1539872" y="1410726"/>
            <a:ext cx="1828800" cy="313386"/>
          </a:xfrm>
          <a:prstGeom prst="rect">
            <a:avLst/>
          </a:prstGeom>
          <a:solidFill>
            <a:schemeClr val="bg1"/>
          </a:solidFill>
        </p:spPr>
        <p:txBody>
          <a:bodyPr vert="horz" wrap="square" lIns="91440" tIns="45720" rIns="91440" bIns="45720" rtlCol="0">
            <a:noAutofit/>
          </a:bodyPr>
          <a:lstStyle/>
          <a:p>
            <a:pPr algn="l"/>
            <a:r>
              <a:rPr lang="en-US" sz="1600" dirty="0">
                <a:latin typeface="Trebuchet MS" panose="020B0603020202020204" pitchFamily="34" charset="0"/>
              </a:rPr>
              <a:t>Default E3SMv2</a:t>
            </a:r>
          </a:p>
        </p:txBody>
      </p:sp>
      <p:sp>
        <p:nvSpPr>
          <p:cNvPr id="8" name="TextBox 7">
            <a:extLst>
              <a:ext uri="{FF2B5EF4-FFF2-40B4-BE49-F238E27FC236}">
                <a16:creationId xmlns:a16="http://schemas.microsoft.com/office/drawing/2014/main" id="{DA5840D7-8E96-446C-8B31-DDC747773962}"/>
              </a:ext>
            </a:extLst>
          </p:cNvPr>
          <p:cNvSpPr txBox="1"/>
          <p:nvPr/>
        </p:nvSpPr>
        <p:spPr>
          <a:xfrm>
            <a:off x="4473955" y="1410726"/>
            <a:ext cx="1828800" cy="313386"/>
          </a:xfrm>
          <a:prstGeom prst="rect">
            <a:avLst/>
          </a:prstGeom>
          <a:solidFill>
            <a:schemeClr val="bg1"/>
          </a:solidFill>
        </p:spPr>
        <p:txBody>
          <a:bodyPr vert="horz" wrap="square" lIns="91440" tIns="45720" rIns="91440" bIns="45720" rtlCol="0">
            <a:noAutofit/>
          </a:bodyPr>
          <a:lstStyle/>
          <a:p>
            <a:pPr algn="ctr"/>
            <a:r>
              <a:rPr lang="en-US" sz="1600" dirty="0">
                <a:latin typeface="Trebuchet MS" panose="020B0603020202020204" pitchFamily="34" charset="0"/>
              </a:rPr>
              <a:t>CLDERA-E3SM</a:t>
            </a:r>
          </a:p>
        </p:txBody>
      </p:sp>
      <p:sp>
        <p:nvSpPr>
          <p:cNvPr id="13" name="Title 1">
            <a:extLst>
              <a:ext uri="{FF2B5EF4-FFF2-40B4-BE49-F238E27FC236}">
                <a16:creationId xmlns:a16="http://schemas.microsoft.com/office/drawing/2014/main" id="{77F7B733-9D62-40FE-A829-8CEBB15C256C}"/>
              </a:ext>
            </a:extLst>
          </p:cNvPr>
          <p:cNvSpPr>
            <a:spLocks noGrp="1"/>
          </p:cNvSpPr>
          <p:nvPr>
            <p:ph type="title"/>
          </p:nvPr>
        </p:nvSpPr>
        <p:spPr>
          <a:xfrm>
            <a:off x="205359" y="151638"/>
            <a:ext cx="9175764" cy="868680"/>
          </a:xfrm>
        </p:spPr>
        <p:txBody>
          <a:bodyPr>
            <a:noAutofit/>
          </a:bodyPr>
          <a:lstStyle/>
          <a:p>
            <a:r>
              <a:rPr lang="en-US" dirty="0">
                <a:solidFill>
                  <a:schemeClr val="accent6"/>
                </a:solidFill>
                <a:latin typeface="Trebuchet MS" panose="020B0603020202020204" pitchFamily="34" charset="0"/>
              </a:rPr>
              <a:t>Some Early Simulation Results</a:t>
            </a:r>
            <a:endParaRPr lang="en-US" sz="2700" i="1" dirty="0">
              <a:solidFill>
                <a:schemeClr val="accent6"/>
              </a:solidFill>
              <a:latin typeface="Trebuchet MS" panose="020B0603020202020204" pitchFamily="34" charset="0"/>
            </a:endParaRPr>
          </a:p>
        </p:txBody>
      </p:sp>
    </p:spTree>
    <p:extLst>
      <p:ext uri="{BB962C8B-B14F-4D97-AF65-F5344CB8AC3E}">
        <p14:creationId xmlns:p14="http://schemas.microsoft.com/office/powerpoint/2010/main" val="258476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b="1" dirty="0">
                <a:solidFill>
                  <a:schemeClr val="accent6"/>
                </a:solidFill>
                <a:latin typeface="Trebuchet MS" panose="020B0603020202020204" pitchFamily="34" charset="0"/>
              </a:rPr>
              <a:t>Summary</a:t>
            </a:r>
          </a:p>
        </p:txBody>
      </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3"/>
          <a:stretch>
            <a:fillRect/>
          </a:stretch>
        </p:blipFill>
        <p:spPr>
          <a:xfrm>
            <a:off x="5887325" y="3694159"/>
            <a:ext cx="2766333" cy="2365692"/>
          </a:xfrm>
          <a:prstGeom prst="rect">
            <a:avLst/>
          </a:prstGeom>
        </p:spPr>
      </p:pic>
      <p:grpSp>
        <p:nvGrpSpPr>
          <p:cNvPr id="13" name="Group 12">
            <a:extLst>
              <a:ext uri="{FF2B5EF4-FFF2-40B4-BE49-F238E27FC236}">
                <a16:creationId xmlns:a16="http://schemas.microsoft.com/office/drawing/2014/main" id="{C53127C6-155B-4871-B0BA-B506378F61CE}"/>
              </a:ext>
            </a:extLst>
          </p:cNvPr>
          <p:cNvGrpSpPr>
            <a:grpSpLocks noChangeAspect="1"/>
          </p:cNvGrpSpPr>
          <p:nvPr/>
        </p:nvGrpSpPr>
        <p:grpSpPr>
          <a:xfrm>
            <a:off x="8084420" y="1510397"/>
            <a:ext cx="4688291" cy="4567107"/>
            <a:chOff x="6624859" y="916067"/>
            <a:chExt cx="5725522" cy="5577528"/>
          </a:xfrm>
        </p:grpSpPr>
        <p:pic>
          <p:nvPicPr>
            <p:cNvPr id="14" name="Picture 13">
              <a:extLst>
                <a:ext uri="{FF2B5EF4-FFF2-40B4-BE49-F238E27FC236}">
                  <a16:creationId xmlns:a16="http://schemas.microsoft.com/office/drawing/2014/main" id="{6E45354F-6949-4146-A11E-E4D5585395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5" name="TextBox 14">
              <a:extLst>
                <a:ext uri="{FF2B5EF4-FFF2-40B4-BE49-F238E27FC236}">
                  <a16:creationId xmlns:a16="http://schemas.microsoft.com/office/drawing/2014/main" id="{2A6D046A-F043-4B39-BF90-EDC9D25C3B40}"/>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6" name="Diagram 15">
              <a:extLst>
                <a:ext uri="{FF2B5EF4-FFF2-40B4-BE49-F238E27FC236}">
                  <a16:creationId xmlns:a16="http://schemas.microsoft.com/office/drawing/2014/main" id="{01649DED-ED60-4C64-A632-177A3B55B6F8}"/>
                </a:ext>
              </a:extLst>
            </p:cNvPr>
            <p:cNvGraphicFramePr/>
            <p:nvPr>
              <p:extLst>
                <p:ext uri="{D42A27DB-BD31-4B8C-83A1-F6EECF244321}">
                  <p14:modId xmlns:p14="http://schemas.microsoft.com/office/powerpoint/2010/main" val="956445847"/>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5" name="Slide Number Placeholder 4">
            <a:extLst>
              <a:ext uri="{FF2B5EF4-FFF2-40B4-BE49-F238E27FC236}">
                <a16:creationId xmlns:a16="http://schemas.microsoft.com/office/drawing/2014/main" id="{FD8AA3D8-1DFE-451D-9E2E-52842D452A03}"/>
              </a:ext>
            </a:extLst>
          </p:cNvPr>
          <p:cNvSpPr>
            <a:spLocks noGrp="1"/>
          </p:cNvSpPr>
          <p:nvPr>
            <p:ph type="sldNum" sz="quarter" idx="4"/>
          </p:nvPr>
        </p:nvSpPr>
        <p:spPr/>
        <p:txBody>
          <a:bodyPr/>
          <a:lstStyle/>
          <a:p>
            <a:fld id="{4FAB73BC-B049-4115-A692-8D63A059BFB8}" type="slidenum">
              <a:rPr lang="en-US" smtClean="0"/>
              <a:pPr/>
              <a:t>51</a:t>
            </a:fld>
            <a:endParaRPr lang="en-US" dirty="0"/>
          </a:p>
        </p:txBody>
      </p:sp>
      <p:sp>
        <p:nvSpPr>
          <p:cNvPr id="17" name="Slide Number Placeholder 8">
            <a:extLst>
              <a:ext uri="{FF2B5EF4-FFF2-40B4-BE49-F238E27FC236}">
                <a16:creationId xmlns:a16="http://schemas.microsoft.com/office/drawing/2014/main" id="{0CF48869-5FC3-4099-8AF9-1EFB88F2A21A}"/>
              </a:ext>
            </a:extLst>
          </p:cNvPr>
          <p:cNvSpPr txBox="1">
            <a:spLocks/>
          </p:cNvSpPr>
          <p:nvPr/>
        </p:nvSpPr>
        <p:spPr>
          <a:xfrm>
            <a:off x="11925608" y="6606718"/>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51</a:t>
            </a:fld>
            <a:endParaRPr lang="en-US" sz="1000" dirty="0">
              <a:latin typeface="+mj-lt"/>
            </a:endParaRPr>
          </a:p>
        </p:txBody>
      </p:sp>
    </p:spTree>
    <p:extLst>
      <p:ext uri="{BB962C8B-B14F-4D97-AF65-F5344CB8AC3E}">
        <p14:creationId xmlns:p14="http://schemas.microsoft.com/office/powerpoint/2010/main" val="227553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6E60-E453-4075-BFE0-EEF103008E09}"/>
              </a:ext>
            </a:extLst>
          </p:cNvPr>
          <p:cNvSpPr>
            <a:spLocks noGrp="1"/>
          </p:cNvSpPr>
          <p:nvPr>
            <p:ph type="title"/>
          </p:nvPr>
        </p:nvSpPr>
        <p:spPr>
          <a:xfrm>
            <a:off x="301910" y="159068"/>
            <a:ext cx="11375562" cy="846525"/>
          </a:xfrm>
        </p:spPr>
        <p:txBody>
          <a:bodyPr/>
          <a:lstStyle/>
          <a:p>
            <a:r>
              <a:rPr lang="en-US" dirty="0">
                <a:solidFill>
                  <a:schemeClr val="accent6"/>
                </a:solidFill>
                <a:latin typeface="Trebuchet MS" panose="020B0603020202020204" pitchFamily="34" charset="0"/>
              </a:rPr>
              <a:t>Summary of CLDERA</a:t>
            </a:r>
          </a:p>
        </p:txBody>
      </p:sp>
      <p:pic>
        <p:nvPicPr>
          <p:cNvPr id="5" name="Graphic 4">
            <a:extLst>
              <a:ext uri="{FF2B5EF4-FFF2-40B4-BE49-F238E27FC236}">
                <a16:creationId xmlns:a16="http://schemas.microsoft.com/office/drawing/2014/main" id="{71A85E4F-AB97-400D-9A61-EEFF3AC67C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1972" y="1130303"/>
            <a:ext cx="5910028" cy="5068985"/>
          </a:xfrm>
          <a:prstGeom prst="rect">
            <a:avLst/>
          </a:prstGeom>
        </p:spPr>
      </p:pic>
      <p:grpSp>
        <p:nvGrpSpPr>
          <p:cNvPr id="6" name="Group 5">
            <a:extLst>
              <a:ext uri="{FF2B5EF4-FFF2-40B4-BE49-F238E27FC236}">
                <a16:creationId xmlns:a16="http://schemas.microsoft.com/office/drawing/2014/main" id="{8CDC2B65-426F-4EB8-9D40-BC1655F7A071}"/>
              </a:ext>
            </a:extLst>
          </p:cNvPr>
          <p:cNvGrpSpPr>
            <a:grpSpLocks noChangeAspect="1"/>
          </p:cNvGrpSpPr>
          <p:nvPr/>
        </p:nvGrpSpPr>
        <p:grpSpPr>
          <a:xfrm>
            <a:off x="-35003" y="1460500"/>
            <a:ext cx="6220504" cy="4722606"/>
            <a:chOff x="6241174" y="1286658"/>
            <a:chExt cx="5181605" cy="3933874"/>
          </a:xfrm>
        </p:grpSpPr>
        <p:sp>
          <p:nvSpPr>
            <p:cNvPr id="7" name="Triangle 5">
              <a:extLst>
                <a:ext uri="{FF2B5EF4-FFF2-40B4-BE49-F238E27FC236}">
                  <a16:creationId xmlns:a16="http://schemas.microsoft.com/office/drawing/2014/main" id="{7BC2BBD3-D4FC-42A5-8B21-6B9C68E32856}"/>
                </a:ext>
              </a:extLst>
            </p:cNvPr>
            <p:cNvSpPr/>
            <p:nvPr/>
          </p:nvSpPr>
          <p:spPr>
            <a:xfrm rot="16200000" flipH="1">
              <a:off x="7740860" y="1478165"/>
              <a:ext cx="2192941" cy="419338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gradFill>
              <a:gsLst>
                <a:gs pos="96000">
                  <a:srgbClr val="E2918B">
                    <a:alpha val="25000"/>
                  </a:srgbClr>
                </a:gs>
                <a:gs pos="100000">
                  <a:srgbClr val="E2918B">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Triangle 5">
              <a:extLst>
                <a:ext uri="{FF2B5EF4-FFF2-40B4-BE49-F238E27FC236}">
                  <a16:creationId xmlns:a16="http://schemas.microsoft.com/office/drawing/2014/main" id="{B0CE6907-F4ED-4397-A575-E2CC188E266F}"/>
                </a:ext>
              </a:extLst>
            </p:cNvPr>
            <p:cNvSpPr/>
            <p:nvPr/>
          </p:nvSpPr>
          <p:spPr>
            <a:xfrm rot="5400000" flipH="1">
              <a:off x="7690630" y="1381571"/>
              <a:ext cx="2192941" cy="419338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gradFill>
              <a:gsLst>
                <a:gs pos="96000">
                  <a:srgbClr val="92D050">
                    <a:alpha val="50000"/>
                  </a:srgbClr>
                </a:gs>
                <a:gs pos="100000">
                  <a:srgbClr val="92D050">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9" name="Triangle 5">
              <a:extLst>
                <a:ext uri="{FF2B5EF4-FFF2-40B4-BE49-F238E27FC236}">
                  <a16:creationId xmlns:a16="http://schemas.microsoft.com/office/drawing/2014/main" id="{1D89922D-D15A-4CDE-8A14-E6813A765663}"/>
                </a:ext>
              </a:extLst>
            </p:cNvPr>
            <p:cNvSpPr/>
            <p:nvPr/>
          </p:nvSpPr>
          <p:spPr>
            <a:xfrm rot="16200000" flipH="1">
              <a:off x="7755376" y="1388245"/>
              <a:ext cx="2192941" cy="4193385"/>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gradFill>
              <a:gsLst>
                <a:gs pos="82000">
                  <a:srgbClr val="324259">
                    <a:lumMod val="60000"/>
                    <a:lumOff val="40000"/>
                    <a:alpha val="50000"/>
                  </a:srgbClr>
                </a:gs>
                <a:gs pos="100000">
                  <a:srgbClr val="324259">
                    <a:lumMod val="60000"/>
                    <a:lumOff val="40000"/>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0" name="Pentagon 59">
              <a:extLst>
                <a:ext uri="{FF2B5EF4-FFF2-40B4-BE49-F238E27FC236}">
                  <a16:creationId xmlns:a16="http://schemas.microsoft.com/office/drawing/2014/main" id="{B94C92B7-7C6F-4F4E-812F-D7B846C8B6DB}"/>
                </a:ext>
              </a:extLst>
            </p:cNvPr>
            <p:cNvSpPr/>
            <p:nvPr/>
          </p:nvSpPr>
          <p:spPr>
            <a:xfrm>
              <a:off x="6661158" y="1286658"/>
              <a:ext cx="4630529" cy="319464"/>
            </a:xfrm>
            <a:prstGeom prst="homePlate">
              <a:avLst>
                <a:gd name="adj" fmla="val 70217"/>
              </a:avLst>
            </a:prstGeom>
            <a:gradFill>
              <a:gsLst>
                <a:gs pos="0">
                  <a:srgbClr val="324259">
                    <a:lumMod val="60000"/>
                    <a:lumOff val="40000"/>
                    <a:alpha val="0"/>
                  </a:srgbClr>
                </a:gs>
                <a:gs pos="32000">
                  <a:srgbClr val="324259">
                    <a:lumMod val="60000"/>
                    <a:lumOff val="40000"/>
                  </a:srgbClr>
                </a:gs>
              </a:gsLst>
              <a:lin ang="0" scaled="0"/>
            </a:gradFill>
            <a:ln w="12700" cap="flat" cmpd="sng" algn="ctr">
              <a:noFill/>
              <a:prstDash val="solid"/>
              <a:miter lim="800000"/>
            </a:ln>
            <a:effectLst/>
          </p:spPr>
          <p:txBody>
            <a:bodyPr rIns="274320" rtlCol="0" anchor="ctr"/>
            <a:lstStyle/>
            <a:p>
              <a:pPr algn="r">
                <a:defRPr/>
              </a:pPr>
              <a:r>
                <a:rPr lang="en-US" sz="1200" b="1" kern="0" dirty="0">
                  <a:solidFill>
                    <a:srgbClr val="FFFFFF"/>
                  </a:solidFill>
                  <a:latin typeface="Open Sans bold"/>
                </a:rPr>
                <a:t>Simulated Pathways</a:t>
              </a:r>
            </a:p>
          </p:txBody>
        </p:sp>
        <p:sp>
          <p:nvSpPr>
            <p:cNvPr id="11" name="Pentagon 60">
              <a:extLst>
                <a:ext uri="{FF2B5EF4-FFF2-40B4-BE49-F238E27FC236}">
                  <a16:creationId xmlns:a16="http://schemas.microsoft.com/office/drawing/2014/main" id="{74520877-AC45-475E-9839-1DFCC7E0CF16}"/>
                </a:ext>
              </a:extLst>
            </p:cNvPr>
            <p:cNvSpPr/>
            <p:nvPr/>
          </p:nvSpPr>
          <p:spPr>
            <a:xfrm>
              <a:off x="6629145" y="1607828"/>
              <a:ext cx="4630529" cy="319464"/>
            </a:xfrm>
            <a:prstGeom prst="homePlate">
              <a:avLst>
                <a:gd name="adj" fmla="val 70217"/>
              </a:avLst>
            </a:prstGeom>
            <a:gradFill>
              <a:gsLst>
                <a:gs pos="0">
                  <a:srgbClr val="E2918B">
                    <a:alpha val="0"/>
                  </a:srgbClr>
                </a:gs>
                <a:gs pos="32000">
                  <a:srgbClr val="E2918B"/>
                </a:gs>
              </a:gsLst>
              <a:lin ang="0" scaled="0"/>
            </a:gradFill>
            <a:ln w="12700" cap="flat" cmpd="sng" algn="ctr">
              <a:noFill/>
              <a:prstDash val="solid"/>
              <a:miter lim="800000"/>
            </a:ln>
            <a:effectLst/>
          </p:spPr>
          <p:txBody>
            <a:bodyPr rIns="274320" rtlCol="0" anchor="ctr"/>
            <a:lstStyle/>
            <a:p>
              <a:pPr algn="r">
                <a:defRPr/>
              </a:pPr>
              <a:r>
                <a:rPr lang="en-US" sz="1200" b="1" kern="0" dirty="0">
                  <a:solidFill>
                    <a:srgbClr val="FFFFFF"/>
                  </a:solidFill>
                  <a:latin typeface="Open Sans bold"/>
                </a:rPr>
                <a:t>Observed Pathways</a:t>
              </a:r>
            </a:p>
          </p:txBody>
        </p:sp>
        <p:sp>
          <p:nvSpPr>
            <p:cNvPr id="12" name="Pentagon 61">
              <a:extLst>
                <a:ext uri="{FF2B5EF4-FFF2-40B4-BE49-F238E27FC236}">
                  <a16:creationId xmlns:a16="http://schemas.microsoft.com/office/drawing/2014/main" id="{B050F94A-E0CB-4FE5-A105-5CD3217BA78A}"/>
                </a:ext>
              </a:extLst>
            </p:cNvPr>
            <p:cNvSpPr/>
            <p:nvPr/>
          </p:nvSpPr>
          <p:spPr>
            <a:xfrm flipH="1">
              <a:off x="6629142" y="4901068"/>
              <a:ext cx="4630529" cy="319464"/>
            </a:xfrm>
            <a:prstGeom prst="homePlate">
              <a:avLst>
                <a:gd name="adj" fmla="val 70217"/>
              </a:avLst>
            </a:prstGeom>
            <a:gradFill>
              <a:gsLst>
                <a:gs pos="0">
                  <a:srgbClr val="92D050">
                    <a:alpha val="0"/>
                  </a:srgbClr>
                </a:gs>
                <a:gs pos="32000">
                  <a:srgbClr val="92D050"/>
                </a:gs>
              </a:gsLst>
              <a:lin ang="0" scaled="0"/>
            </a:gradFill>
            <a:ln w="12700" cap="flat" cmpd="sng" algn="ctr">
              <a:noFill/>
              <a:prstDash val="solid"/>
              <a:miter lim="800000"/>
            </a:ln>
            <a:effectLst/>
          </p:spPr>
          <p:txBody>
            <a:bodyPr lIns="274320" rIns="274320" rtlCol="0" anchor="ctr"/>
            <a:lstStyle/>
            <a:p>
              <a:pPr>
                <a:defRPr/>
              </a:pPr>
              <a:r>
                <a:rPr lang="en-US" sz="1200" b="1" kern="0" dirty="0">
                  <a:solidFill>
                    <a:srgbClr val="FFFFFF"/>
                  </a:solidFill>
                  <a:latin typeface="Open Sans bold"/>
                </a:rPr>
                <a:t>Attribution </a:t>
              </a:r>
            </a:p>
          </p:txBody>
        </p:sp>
        <p:pic>
          <p:nvPicPr>
            <p:cNvPr id="13" name="Picture 12">
              <a:extLst>
                <a:ext uri="{FF2B5EF4-FFF2-40B4-BE49-F238E27FC236}">
                  <a16:creationId xmlns:a16="http://schemas.microsoft.com/office/drawing/2014/main" id="{AC6F4A23-9382-4C01-80B3-27892F5D77E3}"/>
                </a:ext>
              </a:extLst>
            </p:cNvPr>
            <p:cNvPicPr>
              <a:picLocks noChangeAspect="1"/>
            </p:cNvPicPr>
            <p:nvPr/>
          </p:nvPicPr>
          <p:blipFill>
            <a:blip r:embed="rId5" cstate="print">
              <a:extLst>
                <a:ext uri="{28A0092B-C50C-407E-A947-70E740481C1C}">
                  <a14:useLocalDpi xmlns:a14="http://schemas.microsoft.com/office/drawing/2010/main" val="0"/>
                </a:ext>
              </a:extLst>
            </a:blip>
            <a:srcRect l="355" r="355"/>
            <a:stretch/>
          </p:blipFill>
          <p:spPr>
            <a:xfrm>
              <a:off x="6661158" y="1952938"/>
              <a:ext cx="4352347" cy="2952124"/>
            </a:xfrm>
            <a:prstGeom prst="rect">
              <a:avLst/>
            </a:prstGeom>
          </p:spPr>
        </p:pic>
        <p:sp>
          <p:nvSpPr>
            <p:cNvPr id="14" name="Rectangle 13">
              <a:extLst>
                <a:ext uri="{FF2B5EF4-FFF2-40B4-BE49-F238E27FC236}">
                  <a16:creationId xmlns:a16="http://schemas.microsoft.com/office/drawing/2014/main" id="{DAEEC98D-B772-4260-B49E-868001F1AF65}"/>
                </a:ext>
              </a:extLst>
            </p:cNvPr>
            <p:cNvSpPr/>
            <p:nvPr/>
          </p:nvSpPr>
          <p:spPr>
            <a:xfrm rot="16200000">
              <a:off x="4971856" y="3222256"/>
              <a:ext cx="2948130" cy="409494"/>
            </a:xfrm>
            <a:prstGeom prst="rect">
              <a:avLst/>
            </a:prstGeom>
            <a:noFill/>
            <a:ln w="12700" cap="flat" cmpd="sng" algn="ctr">
              <a:noFill/>
              <a:prstDash val="solid"/>
              <a:miter lim="800000"/>
            </a:ln>
            <a:effectLst/>
          </p:spPr>
          <p:txBody>
            <a:bodyPr tIns="91440" rtlCol="0" anchor="ctr"/>
            <a:lstStyle/>
            <a:p>
              <a:pPr algn="ctr">
                <a:defRPr/>
              </a:pPr>
              <a:r>
                <a:rPr lang="en-US" sz="1200" b="1" kern="0" dirty="0">
                  <a:solidFill>
                    <a:srgbClr val="04162A"/>
                  </a:solidFill>
                  <a:latin typeface="Open Sans SemiBold" panose="020B0606030504020204" pitchFamily="34" charset="0"/>
                  <a:ea typeface="Open Sans SemiBold" panose="020B0606030504020204" pitchFamily="34" charset="0"/>
                  <a:cs typeface="Open Sans SemiBold" panose="020B0606030504020204" pitchFamily="34" charset="0"/>
                </a:rPr>
                <a:t>SOURCE  FORCINGS  IN  THE  CLIMATE</a:t>
              </a:r>
            </a:p>
          </p:txBody>
        </p:sp>
        <p:sp>
          <p:nvSpPr>
            <p:cNvPr id="15" name="Rectangle 14">
              <a:extLst>
                <a:ext uri="{FF2B5EF4-FFF2-40B4-BE49-F238E27FC236}">
                  <a16:creationId xmlns:a16="http://schemas.microsoft.com/office/drawing/2014/main" id="{128BCF2D-0861-478D-BCEB-6AF72D0F305F}"/>
                </a:ext>
              </a:extLst>
            </p:cNvPr>
            <p:cNvSpPr/>
            <p:nvPr/>
          </p:nvSpPr>
          <p:spPr>
            <a:xfrm rot="5400000">
              <a:off x="9743966" y="3222255"/>
              <a:ext cx="2948131" cy="409494"/>
            </a:xfrm>
            <a:prstGeom prst="rect">
              <a:avLst/>
            </a:prstGeom>
            <a:noFill/>
            <a:ln w="12700" cap="flat" cmpd="sng" algn="ctr">
              <a:noFill/>
              <a:prstDash val="solid"/>
              <a:miter lim="800000"/>
            </a:ln>
            <a:effectLst/>
          </p:spPr>
          <p:txBody>
            <a:bodyPr tIns="91440" rtlCol="0" anchor="ctr"/>
            <a:lstStyle/>
            <a:p>
              <a:pPr algn="ctr">
                <a:defRPr/>
              </a:pPr>
              <a:r>
                <a:rPr lang="en-US" sz="1200" b="1" kern="0" dirty="0">
                  <a:solidFill>
                    <a:srgbClr val="04162A"/>
                  </a:solidFill>
                  <a:latin typeface="Open Sans SemiBold" panose="020B0606030504020204" pitchFamily="34" charset="0"/>
                  <a:ea typeface="Open Sans SemiBold" panose="020B0606030504020204" pitchFamily="34" charset="0"/>
                  <a:cs typeface="Open Sans SemiBold" panose="020B0606030504020204" pitchFamily="34" charset="0"/>
                </a:rPr>
                <a:t>IMPACTS   ARISING  FROM   SOURCES  </a:t>
              </a:r>
            </a:p>
          </p:txBody>
        </p:sp>
      </p:grpSp>
      <p:sp>
        <p:nvSpPr>
          <p:cNvPr id="16" name="Slide Number Placeholder 15">
            <a:extLst>
              <a:ext uri="{FF2B5EF4-FFF2-40B4-BE49-F238E27FC236}">
                <a16:creationId xmlns:a16="http://schemas.microsoft.com/office/drawing/2014/main" id="{5B66357D-03D1-4052-9ECA-768B84ADDAFE}"/>
              </a:ext>
            </a:extLst>
          </p:cNvPr>
          <p:cNvSpPr>
            <a:spLocks noGrp="1"/>
          </p:cNvSpPr>
          <p:nvPr>
            <p:ph type="sldNum" sz="quarter" idx="4"/>
          </p:nvPr>
        </p:nvSpPr>
        <p:spPr/>
        <p:txBody>
          <a:bodyPr/>
          <a:lstStyle/>
          <a:p>
            <a:pPr algn="ctr"/>
            <a:fld id="{2E94512F-4FCD-4B8F-9303-F99597583EE2}" type="slidenum">
              <a:rPr lang="en-US" smtClean="0"/>
              <a:pPr algn="ctr"/>
              <a:t>52</a:t>
            </a:fld>
            <a:endParaRPr lang="en-US" dirty="0"/>
          </a:p>
        </p:txBody>
      </p:sp>
    </p:spTree>
    <p:extLst>
      <p:ext uri="{BB962C8B-B14F-4D97-AF65-F5344CB8AC3E}">
        <p14:creationId xmlns:p14="http://schemas.microsoft.com/office/powerpoint/2010/main" val="227172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6E60-E453-4075-BFE0-EEF103008E09}"/>
              </a:ext>
            </a:extLst>
          </p:cNvPr>
          <p:cNvSpPr>
            <a:spLocks noGrp="1"/>
          </p:cNvSpPr>
          <p:nvPr>
            <p:ph type="title"/>
          </p:nvPr>
        </p:nvSpPr>
        <p:spPr>
          <a:xfrm>
            <a:off x="203956" y="351628"/>
            <a:ext cx="11375562" cy="846525"/>
          </a:xfrm>
        </p:spPr>
        <p:txBody>
          <a:bodyPr/>
          <a:lstStyle/>
          <a:p>
            <a:r>
              <a:rPr lang="en-US" dirty="0">
                <a:solidFill>
                  <a:schemeClr val="accent6"/>
                </a:solidFill>
                <a:latin typeface="Trebuchet MS" panose="020B0603020202020204" pitchFamily="34" charset="0"/>
              </a:rPr>
              <a:t>CLDERA Team</a:t>
            </a:r>
          </a:p>
        </p:txBody>
      </p:sp>
      <p:sp>
        <p:nvSpPr>
          <p:cNvPr id="3" name="TextBox 2">
            <a:extLst>
              <a:ext uri="{FF2B5EF4-FFF2-40B4-BE49-F238E27FC236}">
                <a16:creationId xmlns:a16="http://schemas.microsoft.com/office/drawing/2014/main" id="{BE3E0120-6410-487A-A285-82E448B35D6F}"/>
              </a:ext>
            </a:extLst>
          </p:cNvPr>
          <p:cNvSpPr txBox="1"/>
          <p:nvPr/>
        </p:nvSpPr>
        <p:spPr>
          <a:xfrm>
            <a:off x="167267" y="1349298"/>
            <a:ext cx="3824869" cy="4427034"/>
          </a:xfrm>
          <a:prstGeom prst="rect">
            <a:avLst/>
          </a:prstGeom>
        </p:spPr>
        <p:txBody>
          <a:bodyPr vert="horz" wrap="square" lIns="91440" tIns="45720" rIns="91440" bIns="45720" rtlCol="0">
            <a:noAutofit/>
          </a:bodyPr>
          <a:lstStyle/>
          <a:p>
            <a:pPr algn="l"/>
            <a:r>
              <a:rPr lang="en-US" dirty="0">
                <a:solidFill>
                  <a:schemeClr val="accent6"/>
                </a:solidFill>
                <a:latin typeface="Trebuchet MS" panose="020B0603020202020204" pitchFamily="34" charset="0"/>
              </a:rPr>
              <a:t>L. Bertagna (1446)</a:t>
            </a:r>
          </a:p>
          <a:p>
            <a:pPr algn="l"/>
            <a:r>
              <a:rPr lang="en-US" dirty="0">
                <a:solidFill>
                  <a:schemeClr val="accent6"/>
                </a:solidFill>
                <a:latin typeface="Trebuchet MS" panose="020B0603020202020204" pitchFamily="34" charset="0"/>
              </a:rPr>
              <a:t>H. Brown (8917)</a:t>
            </a:r>
          </a:p>
          <a:p>
            <a:pPr algn="l"/>
            <a:r>
              <a:rPr lang="en-US" dirty="0">
                <a:solidFill>
                  <a:schemeClr val="accent6"/>
                </a:solidFill>
                <a:latin typeface="Trebuchet MS" panose="020B0603020202020204" pitchFamily="34" charset="0"/>
              </a:rPr>
              <a:t>M. Carlson (8734)</a:t>
            </a:r>
          </a:p>
          <a:p>
            <a:pPr algn="l"/>
            <a:r>
              <a:rPr lang="en-US" dirty="0">
                <a:solidFill>
                  <a:schemeClr val="accent6"/>
                </a:solidFill>
                <a:latin typeface="Trebuchet MS" panose="020B0603020202020204" pitchFamily="34" charset="0"/>
              </a:rPr>
              <a:t>W. Davis (1441)</a:t>
            </a:r>
          </a:p>
          <a:p>
            <a:pPr algn="l"/>
            <a:r>
              <a:rPr lang="en-US" dirty="0">
                <a:solidFill>
                  <a:schemeClr val="accent6"/>
                </a:solidFill>
                <a:latin typeface="Trebuchet MS" panose="020B0603020202020204" pitchFamily="34" charset="0"/>
              </a:rPr>
              <a:t>G. Harper (1442)</a:t>
            </a:r>
          </a:p>
          <a:p>
            <a:pPr algn="l"/>
            <a:r>
              <a:rPr lang="en-US" dirty="0">
                <a:solidFill>
                  <a:schemeClr val="accent6"/>
                </a:solidFill>
                <a:latin typeface="Trebuchet MS" panose="020B0603020202020204" pitchFamily="34" charset="0"/>
              </a:rPr>
              <a:t>B. Houchens (8921)</a:t>
            </a:r>
          </a:p>
          <a:p>
            <a:pPr algn="l"/>
            <a:r>
              <a:rPr lang="en-US" dirty="0">
                <a:solidFill>
                  <a:schemeClr val="accent6"/>
                </a:solidFill>
                <a:latin typeface="Trebuchet MS" panose="020B0603020202020204" pitchFamily="34" charset="0"/>
              </a:rPr>
              <a:t>A. Hu (8913)</a:t>
            </a:r>
          </a:p>
          <a:p>
            <a:pPr algn="l"/>
            <a:r>
              <a:rPr lang="en-US" dirty="0">
                <a:solidFill>
                  <a:schemeClr val="accent6"/>
                </a:solidFill>
                <a:latin typeface="Trebuchet MS" panose="020B0603020202020204" pitchFamily="34" charset="0"/>
              </a:rPr>
              <a:t>J. Lien (8913)</a:t>
            </a:r>
          </a:p>
          <a:p>
            <a:pPr algn="l"/>
            <a:r>
              <a:rPr lang="en-US" dirty="0">
                <a:solidFill>
                  <a:schemeClr val="accent6"/>
                </a:solidFill>
                <a:latin typeface="Trebuchet MS" panose="020B0603020202020204" pitchFamily="34" charset="0"/>
              </a:rPr>
              <a:t>D. </a:t>
            </a:r>
            <a:r>
              <a:rPr lang="en-US" dirty="0" err="1">
                <a:solidFill>
                  <a:schemeClr val="accent6"/>
                </a:solidFill>
                <a:latin typeface="Trebuchet MS" panose="020B0603020202020204" pitchFamily="34" charset="0"/>
              </a:rPr>
              <a:t>Krofchek</a:t>
            </a:r>
            <a:r>
              <a:rPr lang="en-US" dirty="0">
                <a:solidFill>
                  <a:schemeClr val="accent6"/>
                </a:solidFill>
                <a:latin typeface="Trebuchet MS" panose="020B0603020202020204" pitchFamily="34" charset="0"/>
              </a:rPr>
              <a:t> (5522)</a:t>
            </a:r>
          </a:p>
          <a:p>
            <a:pPr algn="l"/>
            <a:r>
              <a:rPr lang="en-US" dirty="0">
                <a:solidFill>
                  <a:schemeClr val="accent6"/>
                </a:solidFill>
                <a:latin typeface="Trebuchet MS" panose="020B0603020202020204" pitchFamily="34" charset="0"/>
              </a:rPr>
              <a:t>J. Nichol (1441)</a:t>
            </a:r>
          </a:p>
          <a:p>
            <a:pPr algn="l"/>
            <a:r>
              <a:rPr lang="en-US" dirty="0">
                <a:solidFill>
                  <a:schemeClr val="accent6"/>
                </a:solidFill>
                <a:latin typeface="Trebuchet MS" panose="020B0603020202020204" pitchFamily="34" charset="0"/>
              </a:rPr>
              <a:t>M. Peterson (1441)</a:t>
            </a:r>
          </a:p>
          <a:p>
            <a:pPr algn="l"/>
            <a:r>
              <a:rPr lang="en-US" dirty="0">
                <a:solidFill>
                  <a:schemeClr val="accent6"/>
                </a:solidFill>
                <a:latin typeface="Trebuchet MS" panose="020B0603020202020204" pitchFamily="34" charset="0"/>
              </a:rPr>
              <a:t>A. Steyer (1442)</a:t>
            </a:r>
          </a:p>
          <a:p>
            <a:pPr algn="l"/>
            <a:r>
              <a:rPr lang="en-US" dirty="0">
                <a:solidFill>
                  <a:schemeClr val="accent6"/>
                </a:solidFill>
                <a:latin typeface="Trebuchet MS" panose="020B0603020202020204" pitchFamily="34" charset="0"/>
              </a:rPr>
              <a:t>J. Watkins (8734)</a:t>
            </a:r>
          </a:p>
          <a:p>
            <a:pPr algn="l"/>
            <a:r>
              <a:rPr lang="en-US" dirty="0">
                <a:solidFill>
                  <a:schemeClr val="accent6"/>
                </a:solidFill>
                <a:latin typeface="Trebuchet MS" panose="020B0603020202020204" pitchFamily="34" charset="0"/>
              </a:rPr>
              <a:t>E. Wenzel (8751)</a:t>
            </a:r>
          </a:p>
          <a:p>
            <a:pPr algn="l"/>
            <a:r>
              <a:rPr lang="en-US" dirty="0">
                <a:solidFill>
                  <a:schemeClr val="accent6"/>
                </a:solidFill>
                <a:latin typeface="Trebuchet MS" panose="020B0603020202020204" pitchFamily="34" charset="0"/>
              </a:rPr>
              <a:t>C. Jablonowski (U Michigan)</a:t>
            </a:r>
          </a:p>
          <a:p>
            <a:pPr algn="l"/>
            <a:r>
              <a:rPr lang="en-US" dirty="0">
                <a:solidFill>
                  <a:schemeClr val="accent6"/>
                </a:solidFill>
                <a:latin typeface="Trebuchet MS" panose="020B0603020202020204" pitchFamily="34" charset="0"/>
              </a:rPr>
              <a:t>J. Hollowed (U Michigan)</a:t>
            </a:r>
          </a:p>
          <a:p>
            <a:pPr algn="l"/>
            <a:r>
              <a:rPr lang="en-US" dirty="0">
                <a:solidFill>
                  <a:schemeClr val="accent6"/>
                </a:solidFill>
                <a:latin typeface="Trebuchet MS" panose="020B0603020202020204" pitchFamily="34" charset="0"/>
              </a:rPr>
              <a:t>X. Liu (TAMU)</a:t>
            </a:r>
          </a:p>
          <a:p>
            <a:pPr algn="l"/>
            <a:endParaRPr lang="en-US" dirty="0">
              <a:solidFill>
                <a:schemeClr val="accent6"/>
              </a:solidFill>
              <a:latin typeface="Trebuchet MS" panose="020B0603020202020204" pitchFamily="34" charset="0"/>
            </a:endParaRPr>
          </a:p>
        </p:txBody>
      </p:sp>
      <p:pic>
        <p:nvPicPr>
          <p:cNvPr id="16" name="Picture 15" descr="A picture containing person, wall, holding, indoor&#10;&#10;Description automatically generated">
            <a:extLst>
              <a:ext uri="{FF2B5EF4-FFF2-40B4-BE49-F238E27FC236}">
                <a16:creationId xmlns:a16="http://schemas.microsoft.com/office/drawing/2014/main" id="{05F0BD45-2D68-45B1-B984-162918FD3D39}"/>
              </a:ext>
            </a:extLst>
          </p:cNvPr>
          <p:cNvPicPr>
            <a:picLocks noChangeAspect="1"/>
          </p:cNvPicPr>
          <p:nvPr/>
        </p:nvPicPr>
        <p:blipFill rotWithShape="1">
          <a:blip r:embed="rId3"/>
          <a:srcRect r="20050"/>
          <a:stretch/>
        </p:blipFill>
        <p:spPr>
          <a:xfrm>
            <a:off x="4649962" y="4829100"/>
            <a:ext cx="1280159" cy="1581912"/>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1E5A5A8C-2903-4022-AB8E-4524D8D88BC0}"/>
              </a:ext>
            </a:extLst>
          </p:cNvPr>
          <p:cNvSpPr txBox="1"/>
          <p:nvPr/>
        </p:nvSpPr>
        <p:spPr>
          <a:xfrm>
            <a:off x="4924134" y="1349298"/>
            <a:ext cx="2687444" cy="4427034"/>
          </a:xfrm>
          <a:prstGeom prst="rect">
            <a:avLst/>
          </a:prstGeom>
        </p:spPr>
        <p:txBody>
          <a:bodyPr vert="horz" wrap="square" lIns="91440" tIns="45720" rIns="91440" bIns="45720" rtlCol="0">
            <a:noAutofit/>
          </a:bodyPr>
          <a:lstStyle/>
          <a:p>
            <a:pPr algn="l"/>
            <a:r>
              <a:rPr lang="en-US" dirty="0">
                <a:solidFill>
                  <a:schemeClr val="accent6"/>
                </a:solidFill>
                <a:latin typeface="Trebuchet MS" panose="020B0603020202020204" pitchFamily="34" charset="0"/>
              </a:rPr>
              <a:t>M. Gulian (8734)</a:t>
            </a:r>
          </a:p>
          <a:p>
            <a:pPr algn="l"/>
            <a:r>
              <a:rPr lang="en-US" dirty="0">
                <a:solidFill>
                  <a:schemeClr val="accent6"/>
                </a:solidFill>
                <a:latin typeface="Trebuchet MS" panose="020B0603020202020204" pitchFamily="34" charset="0"/>
              </a:rPr>
              <a:t>J. Hart (1441)</a:t>
            </a:r>
          </a:p>
          <a:p>
            <a:pPr algn="l"/>
            <a:r>
              <a:rPr lang="en-US" dirty="0">
                <a:solidFill>
                  <a:schemeClr val="accent6"/>
                </a:solidFill>
                <a:latin typeface="Trebuchet MS" panose="020B0603020202020204" pitchFamily="34" charset="0"/>
              </a:rPr>
              <a:t>I. Manickam (5555)</a:t>
            </a:r>
          </a:p>
          <a:p>
            <a:pPr algn="l"/>
            <a:r>
              <a:rPr lang="en-US" dirty="0">
                <a:solidFill>
                  <a:schemeClr val="accent6"/>
                </a:solidFill>
                <a:latin typeface="Trebuchet MS" panose="020B0603020202020204" pitchFamily="34" charset="0"/>
              </a:rPr>
              <a:t>K. Maupin (1463)</a:t>
            </a:r>
          </a:p>
          <a:p>
            <a:pPr algn="l"/>
            <a:r>
              <a:rPr lang="en-US" dirty="0">
                <a:solidFill>
                  <a:schemeClr val="accent6"/>
                </a:solidFill>
                <a:latin typeface="Trebuchet MS" panose="020B0603020202020204" pitchFamily="34" charset="0"/>
              </a:rPr>
              <a:t>M. Smith (5493)</a:t>
            </a:r>
          </a:p>
          <a:p>
            <a:pPr algn="l"/>
            <a:r>
              <a:rPr lang="en-US" dirty="0">
                <a:solidFill>
                  <a:schemeClr val="accent6"/>
                </a:solidFill>
                <a:latin typeface="Trebuchet MS" panose="020B0603020202020204" pitchFamily="34" charset="0"/>
              </a:rPr>
              <a:t>B. Wagman (8917)</a:t>
            </a:r>
          </a:p>
          <a:p>
            <a:pPr algn="l"/>
            <a:r>
              <a:rPr lang="en-US" dirty="0">
                <a:solidFill>
                  <a:schemeClr val="accent6"/>
                </a:solidFill>
                <a:latin typeface="Trebuchet MS" panose="020B0603020202020204" pitchFamily="34" charset="0"/>
              </a:rPr>
              <a:t>K. Marvel (Columbia U)</a:t>
            </a:r>
          </a:p>
        </p:txBody>
      </p:sp>
      <p:sp>
        <p:nvSpPr>
          <p:cNvPr id="18" name="TextBox 17">
            <a:extLst>
              <a:ext uri="{FF2B5EF4-FFF2-40B4-BE49-F238E27FC236}">
                <a16:creationId xmlns:a16="http://schemas.microsoft.com/office/drawing/2014/main" id="{1E741F2F-AC7C-4001-8A9B-DADF47911CD9}"/>
              </a:ext>
            </a:extLst>
          </p:cNvPr>
          <p:cNvSpPr txBox="1"/>
          <p:nvPr/>
        </p:nvSpPr>
        <p:spPr>
          <a:xfrm>
            <a:off x="2563312" y="1349298"/>
            <a:ext cx="2687444" cy="4427034"/>
          </a:xfrm>
          <a:prstGeom prst="rect">
            <a:avLst/>
          </a:prstGeom>
        </p:spPr>
        <p:txBody>
          <a:bodyPr vert="horz" wrap="square" lIns="91440" tIns="45720" rIns="91440" bIns="45720" rtlCol="0">
            <a:noAutofit/>
          </a:bodyPr>
          <a:lstStyle/>
          <a:p>
            <a:pPr algn="l"/>
            <a:r>
              <a:rPr lang="en-US" dirty="0">
                <a:solidFill>
                  <a:schemeClr val="accent6"/>
                </a:solidFill>
                <a:latin typeface="Trebuchet MS" panose="020B0603020202020204" pitchFamily="34" charset="0"/>
              </a:rPr>
              <a:t>K. Goode (5573)</a:t>
            </a:r>
          </a:p>
          <a:p>
            <a:pPr algn="l"/>
            <a:r>
              <a:rPr lang="en-US" dirty="0">
                <a:solidFill>
                  <a:schemeClr val="accent6"/>
                </a:solidFill>
                <a:latin typeface="Trebuchet MS" panose="020B0603020202020204" pitchFamily="34" charset="0"/>
              </a:rPr>
              <a:t>J. Hickey (5573)</a:t>
            </a:r>
          </a:p>
          <a:p>
            <a:pPr algn="l"/>
            <a:r>
              <a:rPr lang="en-US" dirty="0">
                <a:solidFill>
                  <a:schemeClr val="accent6"/>
                </a:solidFill>
                <a:latin typeface="Trebuchet MS" panose="020B0603020202020204" pitchFamily="34" charset="0"/>
              </a:rPr>
              <a:t>B. Hillman (8917)</a:t>
            </a:r>
          </a:p>
          <a:p>
            <a:pPr algn="l"/>
            <a:r>
              <a:rPr lang="en-US" dirty="0">
                <a:solidFill>
                  <a:schemeClr val="accent6"/>
                </a:solidFill>
                <a:latin typeface="Trebuchet MS" panose="020B0603020202020204" pitchFamily="34" charset="0"/>
              </a:rPr>
              <a:t>G. Huerta (5573)</a:t>
            </a:r>
          </a:p>
          <a:p>
            <a:pPr algn="l"/>
            <a:r>
              <a:rPr lang="en-US" dirty="0">
                <a:solidFill>
                  <a:schemeClr val="accent6"/>
                </a:solidFill>
                <a:latin typeface="Trebuchet MS" panose="020B0603020202020204" pitchFamily="34" charset="0"/>
              </a:rPr>
              <a:t>J. Li (5553)</a:t>
            </a:r>
          </a:p>
          <a:p>
            <a:pPr algn="l"/>
            <a:r>
              <a:rPr lang="en-US" dirty="0">
                <a:solidFill>
                  <a:schemeClr val="accent6"/>
                </a:solidFill>
                <a:latin typeface="Trebuchet MS" panose="020B0603020202020204" pitchFamily="34" charset="0"/>
              </a:rPr>
              <a:t>K. McClernon (5574)</a:t>
            </a:r>
          </a:p>
          <a:p>
            <a:pPr algn="l"/>
            <a:r>
              <a:rPr lang="en-US" dirty="0">
                <a:solidFill>
                  <a:schemeClr val="accent6"/>
                </a:solidFill>
                <a:latin typeface="Trebuchet MS" panose="020B0603020202020204" pitchFamily="34" charset="0"/>
              </a:rPr>
              <a:t>D. Ries (5574)</a:t>
            </a:r>
          </a:p>
          <a:p>
            <a:pPr algn="l"/>
            <a:r>
              <a:rPr lang="en-US" dirty="0">
                <a:solidFill>
                  <a:schemeClr val="accent6"/>
                </a:solidFill>
                <a:latin typeface="Trebuchet MS" panose="020B0603020202020204" pitchFamily="34" charset="0"/>
              </a:rPr>
              <a:t>D. Tucker (5573)</a:t>
            </a:r>
          </a:p>
          <a:p>
            <a:pPr algn="l"/>
            <a:r>
              <a:rPr lang="en-US" dirty="0">
                <a:solidFill>
                  <a:schemeClr val="accent6"/>
                </a:solidFill>
                <a:latin typeface="Trebuchet MS" panose="020B0603020202020204" pitchFamily="34" charset="0"/>
              </a:rPr>
              <a:t>A. McCombs (5574)</a:t>
            </a:r>
          </a:p>
          <a:p>
            <a:pPr algn="l"/>
            <a:r>
              <a:rPr lang="en-US" dirty="0">
                <a:solidFill>
                  <a:schemeClr val="accent6"/>
                </a:solidFill>
                <a:latin typeface="Trebuchet MS" panose="020B0603020202020204" pitchFamily="34" charset="0"/>
              </a:rPr>
              <a:t>B. Li (UIUC)</a:t>
            </a:r>
          </a:p>
          <a:p>
            <a:pPr algn="l"/>
            <a:r>
              <a:rPr lang="en-US" dirty="0">
                <a:solidFill>
                  <a:schemeClr val="accent6"/>
                </a:solidFill>
                <a:latin typeface="Trebuchet MS" panose="020B0603020202020204" pitchFamily="34" charset="0"/>
              </a:rPr>
              <a:t>S. Jun (UIUC)</a:t>
            </a:r>
          </a:p>
        </p:txBody>
      </p:sp>
      <p:sp>
        <p:nvSpPr>
          <p:cNvPr id="19" name="TextBox 18">
            <a:extLst>
              <a:ext uri="{FF2B5EF4-FFF2-40B4-BE49-F238E27FC236}">
                <a16:creationId xmlns:a16="http://schemas.microsoft.com/office/drawing/2014/main" id="{0A63FD6F-F5BE-48EE-A643-401048BB908D}"/>
              </a:ext>
            </a:extLst>
          </p:cNvPr>
          <p:cNvSpPr txBox="1"/>
          <p:nvPr/>
        </p:nvSpPr>
        <p:spPr>
          <a:xfrm>
            <a:off x="7333002" y="1233595"/>
            <a:ext cx="4713113" cy="1487992"/>
          </a:xfrm>
          <a:prstGeom prst="rect">
            <a:avLst/>
          </a:prstGeom>
          <a:ln w="19050">
            <a:solidFill>
              <a:srgbClr val="0070C0"/>
            </a:solidFill>
          </a:ln>
        </p:spPr>
        <p:txBody>
          <a:bodyPr vert="horz" wrap="square" lIns="91440" tIns="45720" rIns="91440" bIns="45720" rtlCol="0">
            <a:noAutofit/>
          </a:bodyPr>
          <a:lstStyle/>
          <a:p>
            <a:pPr algn="l"/>
            <a:r>
              <a:rPr lang="en-US" b="1" dirty="0">
                <a:solidFill>
                  <a:srgbClr val="0070C0"/>
                </a:solidFill>
                <a:latin typeface="Trebuchet MS" panose="020B0603020202020204" pitchFamily="34" charset="0"/>
              </a:rPr>
              <a:t>CLDERA PI: </a:t>
            </a:r>
            <a:r>
              <a:rPr lang="en-US" dirty="0">
                <a:latin typeface="Trebuchet MS" panose="020B0603020202020204" pitchFamily="34" charset="0"/>
              </a:rPr>
              <a:t>D. Bull (8917)</a:t>
            </a:r>
          </a:p>
          <a:p>
            <a:pPr algn="l"/>
            <a:r>
              <a:rPr lang="en-US" b="1" dirty="0">
                <a:solidFill>
                  <a:srgbClr val="0070C0"/>
                </a:solidFill>
                <a:latin typeface="Trebuchet MS" panose="020B0603020202020204" pitchFamily="34" charset="0"/>
              </a:rPr>
              <a:t>CLDERA Deputy PI</a:t>
            </a:r>
            <a:r>
              <a:rPr lang="en-US" dirty="0">
                <a:solidFill>
                  <a:srgbClr val="0070C0"/>
                </a:solidFill>
                <a:latin typeface="Trebuchet MS" panose="020B0603020202020204" pitchFamily="34" charset="0"/>
              </a:rPr>
              <a:t>: </a:t>
            </a:r>
            <a:r>
              <a:rPr lang="en-US" dirty="0">
                <a:latin typeface="Trebuchet MS" panose="020B0603020202020204" pitchFamily="34" charset="0"/>
              </a:rPr>
              <a:t>K. Peterson (1442)</a:t>
            </a:r>
          </a:p>
          <a:p>
            <a:pPr algn="l"/>
            <a:r>
              <a:rPr lang="en-US" b="1" dirty="0">
                <a:solidFill>
                  <a:srgbClr val="0070C0"/>
                </a:solidFill>
                <a:latin typeface="Trebuchet MS" panose="020B0603020202020204" pitchFamily="34" charset="0"/>
              </a:rPr>
              <a:t>Simulated Pathways Lead</a:t>
            </a:r>
            <a:r>
              <a:rPr lang="en-US" dirty="0">
                <a:latin typeface="Trebuchet MS" panose="020B0603020202020204" pitchFamily="34" charset="0"/>
              </a:rPr>
              <a:t>: I. Tezaur (8734)</a:t>
            </a:r>
          </a:p>
          <a:p>
            <a:pPr algn="l"/>
            <a:r>
              <a:rPr lang="en-US" b="1" dirty="0">
                <a:solidFill>
                  <a:srgbClr val="0070C0"/>
                </a:solidFill>
                <a:latin typeface="Trebuchet MS" panose="020B0603020202020204" pitchFamily="34" charset="0"/>
              </a:rPr>
              <a:t>Observed Pathways Lead: </a:t>
            </a:r>
            <a:r>
              <a:rPr lang="en-US" dirty="0">
                <a:latin typeface="Trebuchet MS" panose="020B0603020202020204" pitchFamily="34" charset="0"/>
              </a:rPr>
              <a:t>L. Shand (5573)</a:t>
            </a:r>
          </a:p>
          <a:p>
            <a:pPr algn="l"/>
            <a:r>
              <a:rPr lang="en-US" b="1" dirty="0">
                <a:solidFill>
                  <a:srgbClr val="0070C0"/>
                </a:solidFill>
                <a:latin typeface="Trebuchet MS" panose="020B0603020202020204" pitchFamily="34" charset="0"/>
              </a:rPr>
              <a:t>Attribution Lead: </a:t>
            </a:r>
            <a:r>
              <a:rPr lang="en-US" dirty="0">
                <a:latin typeface="Trebuchet MS" panose="020B0603020202020204" pitchFamily="34" charset="0"/>
              </a:rPr>
              <a:t>L. Swiler (1400)</a:t>
            </a:r>
          </a:p>
        </p:txBody>
      </p:sp>
      <p:pic>
        <p:nvPicPr>
          <p:cNvPr id="20" name="Picture 19" descr="Medium shot of a person smiling&#10;&#10;Description automatically generated">
            <a:extLst>
              <a:ext uri="{FF2B5EF4-FFF2-40B4-BE49-F238E27FC236}">
                <a16:creationId xmlns:a16="http://schemas.microsoft.com/office/drawing/2014/main" id="{47B10A50-3628-4246-B800-0C945919DA40}"/>
              </a:ext>
            </a:extLst>
          </p:cNvPr>
          <p:cNvPicPr>
            <a:picLocks noChangeAspect="1"/>
          </p:cNvPicPr>
          <p:nvPr/>
        </p:nvPicPr>
        <p:blipFill rotWithShape="1">
          <a:blip r:embed="rId4"/>
          <a:srcRect l="7906" t="5341" r="11443" b="16136"/>
          <a:stretch/>
        </p:blipFill>
        <p:spPr>
          <a:xfrm>
            <a:off x="10557775" y="4825161"/>
            <a:ext cx="1288755" cy="1581912"/>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D9CE091D-26B5-42A4-90A4-57B9DE5A2954}"/>
              </a:ext>
            </a:extLst>
          </p:cNvPr>
          <p:cNvPicPr>
            <a:picLocks noChangeAspect="1"/>
          </p:cNvPicPr>
          <p:nvPr/>
        </p:nvPicPr>
        <p:blipFill rotWithShape="1">
          <a:blip r:embed="rId5"/>
          <a:srcRect l="19821" t="11422" r="22626" b="37483"/>
          <a:stretch/>
        </p:blipFill>
        <p:spPr>
          <a:xfrm>
            <a:off x="9047243" y="4819957"/>
            <a:ext cx="1280159" cy="1591055"/>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6A7950B2-A8A7-4D86-9852-052007B7FDDB}"/>
              </a:ext>
            </a:extLst>
          </p:cNvPr>
          <p:cNvPicPr>
            <a:picLocks noChangeAspect="1"/>
          </p:cNvPicPr>
          <p:nvPr/>
        </p:nvPicPr>
        <p:blipFill>
          <a:blip r:embed="rId6"/>
          <a:stretch>
            <a:fillRect/>
          </a:stretch>
        </p:blipFill>
        <p:spPr>
          <a:xfrm>
            <a:off x="7559953" y="4819670"/>
            <a:ext cx="1280160" cy="1582616"/>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204584F-1618-493A-B575-D395777FDB72}"/>
              </a:ext>
            </a:extLst>
          </p:cNvPr>
          <p:cNvPicPr>
            <a:picLocks noChangeAspect="1"/>
          </p:cNvPicPr>
          <p:nvPr/>
        </p:nvPicPr>
        <p:blipFill rotWithShape="1">
          <a:blip r:embed="rId7"/>
          <a:srcRect l="8470"/>
          <a:stretch/>
        </p:blipFill>
        <p:spPr>
          <a:xfrm>
            <a:off x="6096000" y="4844119"/>
            <a:ext cx="1280160" cy="1591056"/>
          </a:xfrm>
          <a:prstGeom prst="ellipse">
            <a:avLst/>
          </a:prstGeom>
          <a:ln w="38100" cap="rnd">
            <a:solidFill>
              <a:schemeClr val="accent3">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25" name="TextBox 24">
            <a:extLst>
              <a:ext uri="{FF2B5EF4-FFF2-40B4-BE49-F238E27FC236}">
                <a16:creationId xmlns:a16="http://schemas.microsoft.com/office/drawing/2014/main" id="{477B7C5F-A0AD-406E-A03C-35CF7A0505A7}"/>
              </a:ext>
            </a:extLst>
          </p:cNvPr>
          <p:cNvSpPr txBox="1"/>
          <p:nvPr/>
        </p:nvSpPr>
        <p:spPr>
          <a:xfrm>
            <a:off x="5891737" y="3871264"/>
            <a:ext cx="5896752" cy="482506"/>
          </a:xfrm>
          <a:prstGeom prst="rect">
            <a:avLst/>
          </a:prstGeom>
        </p:spPr>
        <p:txBody>
          <a:bodyPr vert="horz" wrap="square" lIns="91440" tIns="45720" rIns="91440" bIns="45720" rtlCol="0">
            <a:noAutofit/>
          </a:bodyPr>
          <a:lstStyle/>
          <a:p>
            <a:pPr algn="l"/>
            <a:r>
              <a:rPr lang="en-US" sz="2600" b="1" i="1" dirty="0">
                <a:solidFill>
                  <a:srgbClr val="0070C0"/>
                </a:solidFill>
                <a:latin typeface="Trebuchet MS" panose="020B0603020202020204" pitchFamily="34" charset="0"/>
              </a:rPr>
              <a:t>Thank you for your attention!</a:t>
            </a:r>
          </a:p>
        </p:txBody>
      </p:sp>
      <p:sp>
        <p:nvSpPr>
          <p:cNvPr id="5" name="TextBox 4">
            <a:extLst>
              <a:ext uri="{FF2B5EF4-FFF2-40B4-BE49-F238E27FC236}">
                <a16:creationId xmlns:a16="http://schemas.microsoft.com/office/drawing/2014/main" id="{B6EBA61F-7F00-4011-86FB-8600FC77E364}"/>
              </a:ext>
            </a:extLst>
          </p:cNvPr>
          <p:cNvSpPr txBox="1"/>
          <p:nvPr/>
        </p:nvSpPr>
        <p:spPr>
          <a:xfrm>
            <a:off x="8245189" y="846390"/>
            <a:ext cx="3543300" cy="511098"/>
          </a:xfrm>
          <a:prstGeom prst="rect">
            <a:avLst/>
          </a:prstGeom>
        </p:spPr>
        <p:txBody>
          <a:bodyPr vert="horz" wrap="square" lIns="91440" tIns="45720" rIns="91440" bIns="45720" rtlCol="0">
            <a:noAutofit/>
          </a:bodyPr>
          <a:lstStyle/>
          <a:p>
            <a:pPr algn="l"/>
            <a:r>
              <a:rPr lang="en-US" b="1" dirty="0">
                <a:solidFill>
                  <a:schemeClr val="accent6"/>
                </a:solidFill>
                <a:latin typeface="Trebuchet MS" panose="020B0603020202020204" pitchFamily="34" charset="0"/>
              </a:rPr>
              <a:t>CLDERA Leadership Team</a:t>
            </a:r>
          </a:p>
        </p:txBody>
      </p:sp>
      <p:sp>
        <p:nvSpPr>
          <p:cNvPr id="7" name="Slide Number Placeholder 6">
            <a:extLst>
              <a:ext uri="{FF2B5EF4-FFF2-40B4-BE49-F238E27FC236}">
                <a16:creationId xmlns:a16="http://schemas.microsoft.com/office/drawing/2014/main" id="{48AC1912-9279-465E-A215-508A6152FBDC}"/>
              </a:ext>
            </a:extLst>
          </p:cNvPr>
          <p:cNvSpPr>
            <a:spLocks noGrp="1"/>
          </p:cNvSpPr>
          <p:nvPr>
            <p:ph type="sldNum" sz="quarter" idx="4"/>
          </p:nvPr>
        </p:nvSpPr>
        <p:spPr/>
        <p:txBody>
          <a:bodyPr/>
          <a:lstStyle/>
          <a:p>
            <a:pPr algn="ctr"/>
            <a:fld id="{2E94512F-4FCD-4B8F-9303-F99597583EE2}" type="slidenum">
              <a:rPr lang="en-US" smtClean="0"/>
              <a:pPr algn="ctr"/>
              <a:t>53</a:t>
            </a:fld>
            <a:endParaRPr lang="en-US" dirty="0"/>
          </a:p>
        </p:txBody>
      </p:sp>
      <p:pic>
        <p:nvPicPr>
          <p:cNvPr id="15" name="Picture 14">
            <a:extLst>
              <a:ext uri="{FF2B5EF4-FFF2-40B4-BE49-F238E27FC236}">
                <a16:creationId xmlns:a16="http://schemas.microsoft.com/office/drawing/2014/main" id="{9CB64534-D23A-4125-93D6-82380D1423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4852" y="3028409"/>
            <a:ext cx="868929" cy="609459"/>
          </a:xfrm>
          <a:prstGeom prst="rect">
            <a:avLst/>
          </a:prstGeom>
        </p:spPr>
      </p:pic>
      <p:pic>
        <p:nvPicPr>
          <p:cNvPr id="21" name="Picture 20">
            <a:extLst>
              <a:ext uri="{FF2B5EF4-FFF2-40B4-BE49-F238E27FC236}">
                <a16:creationId xmlns:a16="http://schemas.microsoft.com/office/drawing/2014/main" id="{B27B2909-BB2B-4C54-A11E-84222853BC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06589" y="3025224"/>
            <a:ext cx="712779" cy="610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8DA125BF-A0A4-45FF-B584-2408C22086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64413" y="2988222"/>
            <a:ext cx="690871" cy="690871"/>
          </a:xfrm>
          <a:prstGeom prst="rect">
            <a:avLst/>
          </a:prstGeom>
        </p:spPr>
      </p:pic>
      <p:pic>
        <p:nvPicPr>
          <p:cNvPr id="27" name="Picture 26">
            <a:extLst>
              <a:ext uri="{FF2B5EF4-FFF2-40B4-BE49-F238E27FC236}">
                <a16:creationId xmlns:a16="http://schemas.microsoft.com/office/drawing/2014/main" id="{5876C2B1-55DC-438F-90FF-141DF163B1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71970" y="2991348"/>
            <a:ext cx="690871" cy="745245"/>
          </a:xfrm>
          <a:prstGeom prst="rect">
            <a:avLst/>
          </a:prstGeom>
        </p:spPr>
      </p:pic>
    </p:spTree>
    <p:extLst>
      <p:ext uri="{BB962C8B-B14F-4D97-AF65-F5344CB8AC3E}">
        <p14:creationId xmlns:p14="http://schemas.microsoft.com/office/powerpoint/2010/main" val="42103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solidFill>
                  <a:schemeClr val="accent6"/>
                </a:solidFill>
                <a:latin typeface="Trebuchet MS" panose="020B0603020202020204" pitchFamily="34" charset="0"/>
              </a:rPr>
              <a:t>References</a:t>
            </a:r>
          </a:p>
        </p:txBody>
      </p:sp>
      <p:sp>
        <p:nvSpPr>
          <p:cNvPr id="2" name="Rectangle 1">
            <a:extLst>
              <a:ext uri="{FF2B5EF4-FFF2-40B4-BE49-F238E27FC236}">
                <a16:creationId xmlns:a16="http://schemas.microsoft.com/office/drawing/2014/main" id="{F85ACAB8-4877-4376-8773-733F79AF79EE}"/>
              </a:ext>
            </a:extLst>
          </p:cNvPr>
          <p:cNvSpPr/>
          <p:nvPr/>
        </p:nvSpPr>
        <p:spPr>
          <a:xfrm>
            <a:off x="0" y="962025"/>
            <a:ext cx="12192000"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C8C382F7-B28D-A24F-8A31-60568291B414}"/>
              </a:ext>
            </a:extLst>
          </p:cNvPr>
          <p:cNvSpPr>
            <a:spLocks noGrp="1"/>
          </p:cNvSpPr>
          <p:nvPr>
            <p:ph idx="1"/>
          </p:nvPr>
        </p:nvSpPr>
        <p:spPr>
          <a:xfrm>
            <a:off x="134543" y="847027"/>
            <a:ext cx="11728528" cy="5429251"/>
          </a:xfrm>
        </p:spPr>
        <p:txBody>
          <a:bodyPr>
            <a:noAutofit/>
          </a:bodyPr>
          <a:lstStyle/>
          <a:p>
            <a:pPr marL="171450" indent="-171450">
              <a:spcBef>
                <a:spcPts val="400"/>
              </a:spcBef>
              <a:buClr>
                <a:schemeClr val="accent6"/>
              </a:buClr>
              <a:buFont typeface="Arial" panose="020B0604020202020204" pitchFamily="34" charset="0"/>
              <a:buChar char="•"/>
            </a:pPr>
            <a:endParaRPr lang="en-US" sz="1300" dirty="0">
              <a:latin typeface="Trebuchet MS" panose="020B0603020202020204" pitchFamily="34" charset="0"/>
              <a:ea typeface="Open Sans" panose="020B0606030504020204" pitchFamily="34" charset="0"/>
              <a:cs typeface="Open Sans" panose="020B0606030504020204" pitchFamily="34" charset="0"/>
            </a:endParaRPr>
          </a:p>
          <a:p>
            <a:pPr marL="171450" indent="-171450">
              <a:spcBef>
                <a:spcPts val="4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Caldwell, P., et al., </a:t>
            </a:r>
            <a:r>
              <a:rPr lang="en-US" sz="1300" i="1" dirty="0">
                <a:latin typeface="Trebuchet MS" panose="020B0603020202020204" pitchFamily="34" charset="0"/>
                <a:ea typeface="Open Sans" panose="020B0606030504020204" pitchFamily="34" charset="0"/>
                <a:cs typeface="Open Sans" panose="020B0606030504020204" pitchFamily="34" charset="0"/>
              </a:rPr>
              <a:t>Statistical significance of climate sensitivity predictors obtained by data mining.</a:t>
            </a:r>
            <a:r>
              <a:rPr lang="en-US" sz="1300" dirty="0">
                <a:latin typeface="Trebuchet MS" panose="020B0603020202020204" pitchFamily="34" charset="0"/>
                <a:ea typeface="Open Sans" panose="020B0606030504020204" pitchFamily="34" charset="0"/>
                <a:cs typeface="Open Sans" panose="020B0606030504020204" pitchFamily="34" charset="0"/>
              </a:rPr>
              <a:t> Geophysical Research Letters, 2014. </a:t>
            </a:r>
            <a:r>
              <a:rPr lang="en-US" sz="1300" b="1" dirty="0">
                <a:latin typeface="Trebuchet MS" panose="020B0603020202020204" pitchFamily="34" charset="0"/>
                <a:ea typeface="Open Sans" panose="020B0606030504020204" pitchFamily="34" charset="0"/>
                <a:cs typeface="Open Sans" panose="020B0606030504020204" pitchFamily="34" charset="0"/>
              </a:rPr>
              <a:t>41</a:t>
            </a:r>
            <a:r>
              <a:rPr lang="en-US" sz="1300" dirty="0">
                <a:latin typeface="Trebuchet MS" panose="020B0603020202020204" pitchFamily="34" charset="0"/>
                <a:ea typeface="Open Sans" panose="020B0606030504020204" pitchFamily="34" charset="0"/>
                <a:cs typeface="Open Sans" panose="020B0606030504020204" pitchFamily="34" charset="0"/>
              </a:rPr>
              <a:t>.</a:t>
            </a:r>
          </a:p>
          <a:p>
            <a:pPr marL="171450" indent="-171450">
              <a:spcBef>
                <a:spcPts val="4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Finley, Andrew, Banerjee, </a:t>
            </a:r>
            <a:r>
              <a:rPr lang="en-US" sz="1300" dirty="0" err="1">
                <a:latin typeface="Trebuchet MS" panose="020B0603020202020204" pitchFamily="34" charset="0"/>
                <a:ea typeface="Open Sans" panose="020B0606030504020204" pitchFamily="34" charset="0"/>
                <a:cs typeface="Open Sans" panose="020B0606030504020204" pitchFamily="34" charset="0"/>
              </a:rPr>
              <a:t>Sudipto,Gelfand</a:t>
            </a:r>
            <a:r>
              <a:rPr lang="en-US" sz="1300" dirty="0">
                <a:latin typeface="Trebuchet MS" panose="020B0603020202020204" pitchFamily="34" charset="0"/>
                <a:ea typeface="Open Sans" panose="020B0606030504020204" pitchFamily="34" charset="0"/>
                <a:cs typeface="Open Sans" panose="020B0606030504020204" pitchFamily="34" charset="0"/>
              </a:rPr>
              <a:t>, Alan. (2012). Bayesian Dynamic Modeling for Large Space–Time Datasets Using Gaussian Predictive Processes. Journal of Geographical Systems. 14. 29-47.</a:t>
            </a:r>
          </a:p>
          <a:p>
            <a:pPr marL="171450" indent="-171450">
              <a:spcBef>
                <a:spcPts val="4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Golaz</a:t>
            </a:r>
            <a:r>
              <a:rPr lang="en-US" sz="1300" dirty="0">
                <a:latin typeface="Trebuchet MS" panose="020B0603020202020204" pitchFamily="34" charset="0"/>
                <a:ea typeface="Open Sans" panose="020B0606030504020204" pitchFamily="34" charset="0"/>
                <a:cs typeface="Open Sans" panose="020B0606030504020204" pitchFamily="34" charset="0"/>
              </a:rPr>
              <a:t>, J.-C., et al., The DOE E3SM Coupled Model Version 1: Overview and Evaluation at Standard Resolution. Journal of Advances in Modeling Earth Systems, 2019. 11(7): p. 2089-2129.</a:t>
            </a:r>
          </a:p>
          <a:p>
            <a:pPr marL="171450" indent="-171450">
              <a:spcBef>
                <a:spcPts val="4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Goode, K., </a:t>
            </a:r>
            <a:r>
              <a:rPr lang="en-US" sz="1300" dirty="0" err="1">
                <a:latin typeface="Trebuchet MS" panose="020B0603020202020204" pitchFamily="34" charset="0"/>
                <a:ea typeface="Open Sans" panose="020B0606030504020204" pitchFamily="34" charset="0"/>
                <a:cs typeface="Open Sans" panose="020B0606030504020204" pitchFamily="34" charset="0"/>
              </a:rPr>
              <a:t>Ries</a:t>
            </a:r>
            <a:r>
              <a:rPr lang="en-US" sz="1300" dirty="0">
                <a:latin typeface="Trebuchet MS" panose="020B0603020202020204" pitchFamily="34" charset="0"/>
                <a:ea typeface="Open Sans" panose="020B0606030504020204" pitchFamily="34" charset="0"/>
                <a:cs typeface="Open Sans" panose="020B0606030504020204" pitchFamily="34" charset="0"/>
              </a:rPr>
              <a:t>, D., and </a:t>
            </a:r>
            <a:r>
              <a:rPr lang="en-US" sz="1300" dirty="0" err="1">
                <a:latin typeface="Trebuchet MS" panose="020B0603020202020204" pitchFamily="34" charset="0"/>
                <a:ea typeface="Open Sans" panose="020B0606030504020204" pitchFamily="34" charset="0"/>
                <a:cs typeface="Open Sans" panose="020B0606030504020204" pitchFamily="34" charset="0"/>
              </a:rPr>
              <a:t>Zollweg</a:t>
            </a:r>
            <a:r>
              <a:rPr lang="en-US" sz="1300" dirty="0">
                <a:latin typeface="Trebuchet MS" panose="020B0603020202020204" pitchFamily="34" charset="0"/>
                <a:ea typeface="Open Sans" panose="020B0606030504020204" pitchFamily="34" charset="0"/>
                <a:cs typeface="Open Sans" panose="020B0606030504020204" pitchFamily="34" charset="0"/>
              </a:rPr>
              <a:t>, J. “Explaining Neural Networks with Functional Data Using PCA and Feature Importance”. AAAI 2020 Fall Symposium on AI in the Government and Public Sector. November 13-14, 2020. https://</a:t>
            </a:r>
            <a:r>
              <a:rPr lang="en-US" sz="1300" dirty="0" err="1">
                <a:latin typeface="Trebuchet MS" panose="020B0603020202020204" pitchFamily="34" charset="0"/>
                <a:ea typeface="Open Sans" panose="020B0606030504020204" pitchFamily="34" charset="0"/>
                <a:cs typeface="Open Sans" panose="020B0606030504020204" pitchFamily="34" charset="0"/>
              </a:rPr>
              <a:t>arxiv.org</a:t>
            </a:r>
            <a:r>
              <a:rPr lang="en-US" sz="1300" dirty="0">
                <a:latin typeface="Trebuchet MS" panose="020B0603020202020204" pitchFamily="34" charset="0"/>
                <a:ea typeface="Open Sans" panose="020B0606030504020204" pitchFamily="34" charset="0"/>
                <a:cs typeface="Open Sans" panose="020B0606030504020204" pitchFamily="34" charset="0"/>
              </a:rPr>
              <a:t>/abs/2010.12063.</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Hall, A. et al., </a:t>
            </a:r>
            <a:r>
              <a:rPr lang="en-US" sz="1300" i="1" dirty="0">
                <a:latin typeface="Trebuchet MS" panose="020B0603020202020204" pitchFamily="34" charset="0"/>
                <a:ea typeface="Open Sans" panose="020B0606030504020204" pitchFamily="34" charset="0"/>
                <a:cs typeface="Open Sans" panose="020B0606030504020204" pitchFamily="34" charset="0"/>
              </a:rPr>
              <a:t>Progressing emergent constraints on future climate change</a:t>
            </a:r>
            <a:r>
              <a:rPr lang="en-US" sz="1300" dirty="0">
                <a:latin typeface="Trebuchet MS" panose="020B0603020202020204" pitchFamily="34" charset="0"/>
                <a:ea typeface="Open Sans" panose="020B0606030504020204" pitchFamily="34" charset="0"/>
                <a:cs typeface="Open Sans" panose="020B0606030504020204" pitchFamily="34" charset="0"/>
              </a:rPr>
              <a:t>. Nature Climate Change, 2019. </a:t>
            </a:r>
            <a:r>
              <a:rPr lang="en-US" sz="1300" b="1" dirty="0">
                <a:latin typeface="Trebuchet MS" panose="020B0603020202020204" pitchFamily="34" charset="0"/>
                <a:ea typeface="Open Sans" panose="020B0606030504020204" pitchFamily="34" charset="0"/>
                <a:cs typeface="Open Sans" panose="020B0606030504020204" pitchFamily="34" charset="0"/>
              </a:rPr>
              <a:t>9,</a:t>
            </a:r>
            <a:r>
              <a:rPr lang="en-US" sz="1300" dirty="0">
                <a:latin typeface="Trebuchet MS" panose="020B0603020202020204" pitchFamily="34" charset="0"/>
                <a:ea typeface="Open Sans" panose="020B0606030504020204" pitchFamily="34" charset="0"/>
                <a:cs typeface="Open Sans" panose="020B0606030504020204" pitchFamily="34" charset="0"/>
              </a:rPr>
              <a:t> p 269-278. </a:t>
            </a:r>
          </a:p>
          <a:p>
            <a:pPr marL="171450" indent="-171450">
              <a:lnSpc>
                <a:spcPct val="100000"/>
              </a:lnSpc>
              <a:spcBef>
                <a:spcPts val="3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Hasselmann</a:t>
            </a:r>
            <a:r>
              <a:rPr lang="en-US" sz="1300" dirty="0">
                <a:latin typeface="Trebuchet MS" panose="020B0603020202020204" pitchFamily="34" charset="0"/>
                <a:ea typeface="Open Sans" panose="020B0606030504020204" pitchFamily="34" charset="0"/>
                <a:cs typeface="Open Sans" panose="020B0606030504020204" pitchFamily="34" charset="0"/>
              </a:rPr>
              <a:t>, K., </a:t>
            </a:r>
            <a:r>
              <a:rPr lang="en-US" sz="1300" i="1" dirty="0">
                <a:latin typeface="Trebuchet MS" panose="020B0603020202020204" pitchFamily="34" charset="0"/>
                <a:ea typeface="Open Sans" panose="020B0606030504020204" pitchFamily="34" charset="0"/>
                <a:cs typeface="Open Sans" panose="020B0606030504020204" pitchFamily="34" charset="0"/>
              </a:rPr>
              <a:t>Multi-pattern fingerprint method for detection and attribution of climate change.</a:t>
            </a:r>
            <a:r>
              <a:rPr lang="en-US" sz="1300" dirty="0">
                <a:latin typeface="Trebuchet MS" panose="020B0603020202020204" pitchFamily="34" charset="0"/>
                <a:ea typeface="Open Sans" panose="020B0606030504020204" pitchFamily="34" charset="0"/>
                <a:cs typeface="Open Sans" panose="020B0606030504020204" pitchFamily="34" charset="0"/>
              </a:rPr>
              <a:t> Climate Dynamics, 1997. </a:t>
            </a:r>
            <a:r>
              <a:rPr lang="en-US" sz="1300" b="1" dirty="0">
                <a:latin typeface="Trebuchet MS" panose="020B0603020202020204" pitchFamily="34" charset="0"/>
                <a:ea typeface="Open Sans" panose="020B0606030504020204" pitchFamily="34" charset="0"/>
                <a:cs typeface="Open Sans" panose="020B0606030504020204" pitchFamily="34" charset="0"/>
              </a:rPr>
              <a:t>13</a:t>
            </a:r>
            <a:r>
              <a:rPr lang="en-US" sz="1300" dirty="0">
                <a:latin typeface="Trebuchet MS" panose="020B0603020202020204" pitchFamily="34" charset="0"/>
                <a:ea typeface="Open Sans" panose="020B0606030504020204" pitchFamily="34" charset="0"/>
                <a:cs typeface="Open Sans" panose="020B0606030504020204" pitchFamily="34" charset="0"/>
              </a:rPr>
              <a:t>(9): p. 601-611.</a:t>
            </a:r>
          </a:p>
          <a:p>
            <a:pPr marL="171450" indent="-171450">
              <a:lnSpc>
                <a:spcPct val="100000"/>
              </a:lnSpc>
              <a:spcBef>
                <a:spcPts val="3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Hegerl</a:t>
            </a:r>
            <a:r>
              <a:rPr lang="en-US" sz="1300" dirty="0">
                <a:latin typeface="Trebuchet MS" panose="020B0603020202020204" pitchFamily="34" charset="0"/>
                <a:ea typeface="Open Sans" panose="020B0606030504020204" pitchFamily="34" charset="0"/>
                <a:cs typeface="Open Sans" panose="020B0606030504020204" pitchFamily="34" charset="0"/>
              </a:rPr>
              <a:t>, G.C. and G.R. North, </a:t>
            </a:r>
            <a:r>
              <a:rPr lang="en-US" sz="1300" i="1" dirty="0">
                <a:latin typeface="Trebuchet MS" panose="020B0603020202020204" pitchFamily="34" charset="0"/>
                <a:ea typeface="Open Sans" panose="020B0606030504020204" pitchFamily="34" charset="0"/>
                <a:cs typeface="Open Sans" panose="020B0606030504020204" pitchFamily="34" charset="0"/>
              </a:rPr>
              <a:t>Comparison of Statistically Optimal Approaches to Detecting Anthropogenic Climate Change.</a:t>
            </a:r>
            <a:r>
              <a:rPr lang="en-US" sz="1300" dirty="0">
                <a:latin typeface="Trebuchet MS" panose="020B0603020202020204" pitchFamily="34" charset="0"/>
                <a:ea typeface="Open Sans" panose="020B0606030504020204" pitchFamily="34" charset="0"/>
                <a:cs typeface="Open Sans" panose="020B0606030504020204" pitchFamily="34" charset="0"/>
              </a:rPr>
              <a:t> Journal of Climate, 1997. </a:t>
            </a:r>
            <a:r>
              <a:rPr lang="en-US" sz="1300" b="1" dirty="0">
                <a:latin typeface="Trebuchet MS" panose="020B0603020202020204" pitchFamily="34" charset="0"/>
                <a:ea typeface="Open Sans" panose="020B0606030504020204" pitchFamily="34" charset="0"/>
                <a:cs typeface="Open Sans" panose="020B0606030504020204" pitchFamily="34" charset="0"/>
              </a:rPr>
              <a:t>10</a:t>
            </a:r>
            <a:r>
              <a:rPr lang="en-US" sz="1300" dirty="0">
                <a:latin typeface="Trebuchet MS" panose="020B0603020202020204" pitchFamily="34" charset="0"/>
                <a:ea typeface="Open Sans" panose="020B0606030504020204" pitchFamily="34" charset="0"/>
                <a:cs typeface="Open Sans" panose="020B0606030504020204" pitchFamily="34" charset="0"/>
              </a:rPr>
              <a:t>(5): p. 1125-1133.</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Kravitz, B., et al., </a:t>
            </a:r>
            <a:r>
              <a:rPr lang="en-US" sz="1300" i="1" dirty="0">
                <a:latin typeface="Trebuchet MS" panose="020B0603020202020204" pitchFamily="34" charset="0"/>
                <a:ea typeface="Open Sans" panose="020B0606030504020204" pitchFamily="34" charset="0"/>
                <a:cs typeface="Open Sans" panose="020B0606030504020204" pitchFamily="34" charset="0"/>
              </a:rPr>
              <a:t>First Simulations of Designing Stratospheric Sulfate Aerosol Geoengineering to Meet Multiple Simultaneous Climate Objectives.</a:t>
            </a:r>
            <a:r>
              <a:rPr lang="en-US" sz="1300" dirty="0">
                <a:latin typeface="Trebuchet MS" panose="020B0603020202020204" pitchFamily="34" charset="0"/>
                <a:ea typeface="Open Sans" panose="020B0606030504020204" pitchFamily="34" charset="0"/>
                <a:cs typeface="Open Sans" panose="020B0606030504020204" pitchFamily="34" charset="0"/>
              </a:rPr>
              <a:t> Journal of Geophysical Research: Atmospheres, 2017. </a:t>
            </a:r>
            <a:r>
              <a:rPr lang="en-US" sz="1300" b="1" dirty="0">
                <a:latin typeface="Trebuchet MS" panose="020B0603020202020204" pitchFamily="34" charset="0"/>
                <a:ea typeface="Open Sans" panose="020B0606030504020204" pitchFamily="34" charset="0"/>
                <a:cs typeface="Open Sans" panose="020B0606030504020204" pitchFamily="34" charset="0"/>
              </a:rPr>
              <a:t>122</a:t>
            </a:r>
            <a:r>
              <a:rPr lang="en-US" sz="1300" dirty="0">
                <a:latin typeface="Trebuchet MS" panose="020B0603020202020204" pitchFamily="34" charset="0"/>
                <a:ea typeface="Open Sans" panose="020B0606030504020204" pitchFamily="34" charset="0"/>
                <a:cs typeface="Open Sans" panose="020B0606030504020204" pitchFamily="34" charset="0"/>
              </a:rPr>
              <a:t>(23): p. 12,616-12,634.</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Marvel, K., M. </a:t>
            </a:r>
            <a:r>
              <a:rPr lang="en-US" sz="1300" dirty="0" err="1">
                <a:latin typeface="Trebuchet MS" panose="020B0603020202020204" pitchFamily="34" charset="0"/>
                <a:ea typeface="Open Sans" panose="020B0606030504020204" pitchFamily="34" charset="0"/>
                <a:cs typeface="Open Sans" panose="020B0606030504020204" pitchFamily="34" charset="0"/>
              </a:rPr>
              <a:t>Biasutti</a:t>
            </a:r>
            <a:r>
              <a:rPr lang="en-US" sz="1300" dirty="0">
                <a:latin typeface="Trebuchet MS" panose="020B0603020202020204" pitchFamily="34" charset="0"/>
                <a:ea typeface="Open Sans" panose="020B0606030504020204" pitchFamily="34" charset="0"/>
                <a:cs typeface="Open Sans" panose="020B0606030504020204" pitchFamily="34" charset="0"/>
              </a:rPr>
              <a:t>, and C. </a:t>
            </a:r>
            <a:r>
              <a:rPr lang="en-US" sz="1300" dirty="0" err="1">
                <a:latin typeface="Trebuchet MS" panose="020B0603020202020204" pitchFamily="34" charset="0"/>
                <a:ea typeface="Open Sans" panose="020B0606030504020204" pitchFamily="34" charset="0"/>
                <a:cs typeface="Open Sans" panose="020B0606030504020204" pitchFamily="34" charset="0"/>
              </a:rPr>
              <a:t>Bonfils</a:t>
            </a:r>
            <a:r>
              <a:rPr lang="en-US" sz="1300" dirty="0">
                <a:latin typeface="Trebuchet MS" panose="020B0603020202020204" pitchFamily="34" charset="0"/>
                <a:ea typeface="Open Sans" panose="020B0606030504020204" pitchFamily="34" charset="0"/>
                <a:cs typeface="Open Sans" panose="020B0606030504020204" pitchFamily="34" charset="0"/>
              </a:rPr>
              <a:t>, </a:t>
            </a:r>
            <a:r>
              <a:rPr lang="en-US" sz="1300" i="1" dirty="0">
                <a:latin typeface="Trebuchet MS" panose="020B0603020202020204" pitchFamily="34" charset="0"/>
                <a:ea typeface="Open Sans" panose="020B0606030504020204" pitchFamily="34" charset="0"/>
                <a:cs typeface="Open Sans" panose="020B0606030504020204" pitchFamily="34" charset="0"/>
              </a:rPr>
              <a:t>Fingerprints of external </a:t>
            </a:r>
            <a:r>
              <a:rPr lang="en-US" sz="1300" i="1" dirty="0" err="1">
                <a:latin typeface="Trebuchet MS" panose="020B0603020202020204" pitchFamily="34" charset="0"/>
                <a:ea typeface="Open Sans" panose="020B0606030504020204" pitchFamily="34" charset="0"/>
                <a:cs typeface="Open Sans" panose="020B0606030504020204" pitchFamily="34" charset="0"/>
              </a:rPr>
              <a:t>forcings</a:t>
            </a:r>
            <a:r>
              <a:rPr lang="en-US" sz="1300" i="1" dirty="0">
                <a:latin typeface="Trebuchet MS" panose="020B0603020202020204" pitchFamily="34" charset="0"/>
                <a:ea typeface="Open Sans" panose="020B0606030504020204" pitchFamily="34" charset="0"/>
                <a:cs typeface="Open Sans" panose="020B0606030504020204" pitchFamily="34" charset="0"/>
              </a:rPr>
              <a:t> on Sahel rainfall: aerosols, greenhouse gases, and model-observation discrepancies.</a:t>
            </a:r>
            <a:r>
              <a:rPr lang="en-US" sz="1300" dirty="0">
                <a:latin typeface="Trebuchet MS" panose="020B0603020202020204" pitchFamily="34" charset="0"/>
                <a:ea typeface="Open Sans" panose="020B0606030504020204" pitchFamily="34" charset="0"/>
                <a:cs typeface="Open Sans" panose="020B0606030504020204" pitchFamily="34" charset="0"/>
              </a:rPr>
              <a:t> Environmental Research Letters, 2020: p. Medium: ED; Size: Article No. 084023.</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McDermott, Patrick &amp; </a:t>
            </a:r>
            <a:r>
              <a:rPr lang="en-US" sz="1300" dirty="0" err="1">
                <a:latin typeface="Trebuchet MS" panose="020B0603020202020204" pitchFamily="34" charset="0"/>
                <a:ea typeface="Open Sans" panose="020B0606030504020204" pitchFamily="34" charset="0"/>
                <a:cs typeface="Open Sans" panose="020B0606030504020204" pitchFamily="34" charset="0"/>
              </a:rPr>
              <a:t>Wikle</a:t>
            </a:r>
            <a:r>
              <a:rPr lang="en-US" sz="1300" dirty="0">
                <a:latin typeface="Trebuchet MS" panose="020B0603020202020204" pitchFamily="34" charset="0"/>
                <a:ea typeface="Open Sans" panose="020B0606030504020204" pitchFamily="34" charset="0"/>
                <a:cs typeface="Open Sans" panose="020B0606030504020204" pitchFamily="34" charset="0"/>
              </a:rPr>
              <a:t>, Christopher. (2018). Deep echo state networks with uncertainty quantification for </a:t>
            </a:r>
            <a:r>
              <a:rPr lang="en-US" sz="1300" dirty="0" err="1">
                <a:latin typeface="Trebuchet MS" panose="020B0603020202020204" pitchFamily="34" charset="0"/>
                <a:ea typeface="Open Sans" panose="020B0606030504020204" pitchFamily="34" charset="0"/>
                <a:cs typeface="Open Sans" panose="020B0606030504020204" pitchFamily="34" charset="0"/>
              </a:rPr>
              <a:t>spatio</a:t>
            </a:r>
            <a:r>
              <a:rPr lang="en-US" sz="1300" dirty="0">
                <a:latin typeface="Trebuchet MS" panose="020B0603020202020204" pitchFamily="34" charset="0"/>
                <a:ea typeface="Open Sans" panose="020B0606030504020204" pitchFamily="34" charset="0"/>
                <a:cs typeface="Open Sans" panose="020B0606030504020204" pitchFamily="34" charset="0"/>
              </a:rPr>
              <a:t>‐temporal forecasting. </a:t>
            </a:r>
            <a:r>
              <a:rPr lang="en-US" sz="1300" dirty="0" err="1">
                <a:latin typeface="Trebuchet MS" panose="020B0603020202020204" pitchFamily="34" charset="0"/>
                <a:ea typeface="Open Sans" panose="020B0606030504020204" pitchFamily="34" charset="0"/>
                <a:cs typeface="Open Sans" panose="020B0606030504020204" pitchFamily="34" charset="0"/>
              </a:rPr>
              <a:t>Environmetrics</a:t>
            </a:r>
            <a:r>
              <a:rPr lang="en-US" sz="1300" dirty="0">
                <a:latin typeface="Trebuchet MS" panose="020B0603020202020204" pitchFamily="34" charset="0"/>
                <a:ea typeface="Open Sans" panose="020B0606030504020204" pitchFamily="34" charset="0"/>
                <a:cs typeface="Open Sans" panose="020B0606030504020204" pitchFamily="34" charset="0"/>
              </a:rPr>
              <a:t>. 30. 10.1002/env.2553. </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National Academies of Sciences Engineering Medicine (NASEM), </a:t>
            </a:r>
            <a:r>
              <a:rPr lang="en-US" sz="1300" i="1" dirty="0">
                <a:latin typeface="Trebuchet MS" panose="020B0603020202020204" pitchFamily="34" charset="0"/>
                <a:ea typeface="Open Sans" panose="020B0606030504020204" pitchFamily="34" charset="0"/>
                <a:cs typeface="Open Sans" panose="020B0606030504020204" pitchFamily="34" charset="0"/>
              </a:rPr>
              <a:t>Reflecting Sunlight: Recommendations for Solar Geoengineering Research and Research Governance</a:t>
            </a:r>
            <a:r>
              <a:rPr lang="en-US" sz="1300" dirty="0">
                <a:latin typeface="Trebuchet MS" panose="020B0603020202020204" pitchFamily="34" charset="0"/>
                <a:ea typeface="Open Sans" panose="020B0606030504020204" pitchFamily="34" charset="0"/>
                <a:cs typeface="Open Sans" panose="020B0606030504020204" pitchFamily="34" charset="0"/>
              </a:rPr>
              <a:t>. 2021, Washington, DC: The National Academies Press. 328.</a:t>
            </a:r>
          </a:p>
          <a:p>
            <a:pPr marL="171450" indent="-171450">
              <a:lnSpc>
                <a:spcPct val="100000"/>
              </a:lnSpc>
              <a:spcBef>
                <a:spcPts val="3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Nowack</a:t>
            </a:r>
            <a:r>
              <a:rPr lang="en-US" sz="1300" dirty="0">
                <a:latin typeface="Trebuchet MS" panose="020B0603020202020204" pitchFamily="34" charset="0"/>
                <a:ea typeface="Open Sans" panose="020B0606030504020204" pitchFamily="34" charset="0"/>
                <a:cs typeface="Open Sans" panose="020B0606030504020204" pitchFamily="34" charset="0"/>
              </a:rPr>
              <a:t>, P., et al., </a:t>
            </a:r>
            <a:r>
              <a:rPr lang="en-US" sz="1300" i="1" dirty="0">
                <a:latin typeface="Trebuchet MS" panose="020B0603020202020204" pitchFamily="34" charset="0"/>
                <a:ea typeface="Open Sans" panose="020B0606030504020204" pitchFamily="34" charset="0"/>
                <a:cs typeface="Open Sans" panose="020B0606030504020204" pitchFamily="34" charset="0"/>
              </a:rPr>
              <a:t>Causal networks for climate model evaluation and constrained projections.</a:t>
            </a:r>
            <a:r>
              <a:rPr lang="en-US" sz="1300" dirty="0">
                <a:latin typeface="Trebuchet MS" panose="020B0603020202020204" pitchFamily="34" charset="0"/>
                <a:ea typeface="Open Sans" panose="020B0606030504020204" pitchFamily="34" charset="0"/>
                <a:cs typeface="Open Sans" panose="020B0606030504020204" pitchFamily="34" charset="0"/>
              </a:rPr>
              <a:t> Nature Communications, 2020. </a:t>
            </a:r>
            <a:r>
              <a:rPr lang="en-US" sz="1300" b="1" dirty="0">
                <a:latin typeface="Trebuchet MS" panose="020B0603020202020204" pitchFamily="34" charset="0"/>
                <a:ea typeface="Open Sans" panose="020B0606030504020204" pitchFamily="34" charset="0"/>
                <a:cs typeface="Open Sans" panose="020B0606030504020204" pitchFamily="34" charset="0"/>
              </a:rPr>
              <a:t>11</a:t>
            </a:r>
            <a:r>
              <a:rPr lang="en-US" sz="1300" dirty="0">
                <a:latin typeface="Trebuchet MS" panose="020B0603020202020204" pitchFamily="34" charset="0"/>
                <a:ea typeface="Open Sans" panose="020B0606030504020204" pitchFamily="34" charset="0"/>
                <a:cs typeface="Open Sans" panose="020B0606030504020204" pitchFamily="34" charset="0"/>
              </a:rPr>
              <a:t>(1): p. 1415.</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Runge, J., et al., </a:t>
            </a:r>
            <a:r>
              <a:rPr lang="en-US" sz="1300" i="1" dirty="0">
                <a:latin typeface="Trebuchet MS" panose="020B0603020202020204" pitchFamily="34" charset="0"/>
                <a:ea typeface="Open Sans" panose="020B0606030504020204" pitchFamily="34" charset="0"/>
                <a:cs typeface="Open Sans" panose="020B0606030504020204" pitchFamily="34" charset="0"/>
              </a:rPr>
              <a:t>Inferring causation from time series in Earth system sciences.</a:t>
            </a:r>
            <a:r>
              <a:rPr lang="en-US" sz="1300" dirty="0">
                <a:latin typeface="Trebuchet MS" panose="020B0603020202020204" pitchFamily="34" charset="0"/>
                <a:ea typeface="Open Sans" panose="020B0606030504020204" pitchFamily="34" charset="0"/>
                <a:cs typeface="Open Sans" panose="020B0606030504020204" pitchFamily="34" charset="0"/>
              </a:rPr>
              <a:t> Nature Communications 2019. </a:t>
            </a:r>
            <a:r>
              <a:rPr lang="en-US" sz="1300" b="1" dirty="0">
                <a:latin typeface="Trebuchet MS" panose="020B0603020202020204" pitchFamily="34" charset="0"/>
                <a:ea typeface="Open Sans" panose="020B0606030504020204" pitchFamily="34" charset="0"/>
                <a:cs typeface="Open Sans" panose="020B0606030504020204" pitchFamily="34" charset="0"/>
              </a:rPr>
              <a:t>10</a:t>
            </a:r>
            <a:r>
              <a:rPr lang="en-US" sz="1300" dirty="0">
                <a:latin typeface="Trebuchet MS" panose="020B0603020202020204" pitchFamily="34" charset="0"/>
                <a:ea typeface="Open Sans" panose="020B0606030504020204" pitchFamily="34" charset="0"/>
                <a:cs typeface="Open Sans" panose="020B0606030504020204" pitchFamily="34" charset="0"/>
              </a:rPr>
              <a:t>(1).</a:t>
            </a:r>
          </a:p>
          <a:p>
            <a:pPr marL="171450" indent="-171450">
              <a:lnSpc>
                <a:spcPct val="100000"/>
              </a:lnSpc>
              <a:spcBef>
                <a:spcPts val="3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Tezaur</a:t>
            </a:r>
            <a:r>
              <a:rPr lang="en-US" sz="1300" dirty="0">
                <a:latin typeface="Trebuchet MS" panose="020B0603020202020204" pitchFamily="34" charset="0"/>
                <a:ea typeface="Open Sans" panose="020B0606030504020204" pitchFamily="34" charset="0"/>
                <a:cs typeface="Open Sans" panose="020B0606030504020204" pitchFamily="34" charset="0"/>
              </a:rPr>
              <a:t>, I., et al., Global sensitivity analysis of ultra-low resolution E3SM. Submitted to JAMES, 2022.</a:t>
            </a:r>
          </a:p>
          <a:p>
            <a:pPr marL="171450" indent="-171450">
              <a:lnSpc>
                <a:spcPct val="100000"/>
              </a:lnSpc>
              <a:spcBef>
                <a:spcPts val="300"/>
              </a:spcBef>
              <a:buClr>
                <a:schemeClr val="accent6"/>
              </a:buClr>
              <a:buFont typeface="Arial" panose="020B0604020202020204" pitchFamily="34" charset="0"/>
              <a:buChar char="•"/>
            </a:pPr>
            <a:r>
              <a:rPr lang="en-US" sz="1300" dirty="0" err="1">
                <a:latin typeface="Trebuchet MS" panose="020B0603020202020204" pitchFamily="34" charset="0"/>
                <a:ea typeface="Open Sans" panose="020B0606030504020204" pitchFamily="34" charset="0"/>
                <a:cs typeface="Open Sans" panose="020B0606030504020204" pitchFamily="34" charset="0"/>
              </a:rPr>
              <a:t>Wagman</a:t>
            </a:r>
            <a:r>
              <a:rPr lang="en-US" sz="1300" dirty="0">
                <a:latin typeface="Trebuchet MS" panose="020B0603020202020204" pitchFamily="34" charset="0"/>
                <a:ea typeface="Open Sans" panose="020B0606030504020204" pitchFamily="34" charset="0"/>
                <a:cs typeface="Open Sans" panose="020B0606030504020204" pitchFamily="34" charset="0"/>
              </a:rPr>
              <a:t>, B. M., L. P. </a:t>
            </a:r>
            <a:r>
              <a:rPr lang="en-US" sz="1300" dirty="0" err="1">
                <a:latin typeface="Trebuchet MS" panose="020B0603020202020204" pitchFamily="34" charset="0"/>
                <a:ea typeface="Open Sans" panose="020B0606030504020204" pitchFamily="34" charset="0"/>
                <a:cs typeface="Open Sans" panose="020B0606030504020204" pitchFamily="34" charset="0"/>
              </a:rPr>
              <a:t>Swiler</a:t>
            </a:r>
            <a:r>
              <a:rPr lang="en-US" sz="1300" dirty="0">
                <a:latin typeface="Trebuchet MS" panose="020B0603020202020204" pitchFamily="34" charset="0"/>
                <a:ea typeface="Open Sans" panose="020B0606030504020204" pitchFamily="34" charset="0"/>
                <a:cs typeface="Open Sans" panose="020B0606030504020204" pitchFamily="34" charset="0"/>
              </a:rPr>
              <a:t>, K. Chowdhary, B. Hillman.  “The Fingerprints of Stratospheric Aerosol Injection in E3SM.”  LDRD project 224535 final report, Sept. 2021.</a:t>
            </a:r>
          </a:p>
          <a:p>
            <a:pPr marL="171450" indent="-171450">
              <a:lnSpc>
                <a:spcPct val="100000"/>
              </a:lnSpc>
              <a:spcBef>
                <a:spcPts val="300"/>
              </a:spcBef>
              <a:buClr>
                <a:schemeClr val="accent6"/>
              </a:buClr>
              <a:buFont typeface="Arial" panose="020B0604020202020204" pitchFamily="34" charset="0"/>
              <a:buChar char="•"/>
            </a:pPr>
            <a:r>
              <a:rPr lang="en-US" sz="1300" dirty="0">
                <a:latin typeface="Trebuchet MS" panose="020B0603020202020204" pitchFamily="34" charset="0"/>
                <a:ea typeface="Open Sans" panose="020B0606030504020204" pitchFamily="34" charset="0"/>
                <a:cs typeface="Open Sans" panose="020B0606030504020204" pitchFamily="34" charset="0"/>
              </a:rPr>
              <a:t>Williamson, MS et al., </a:t>
            </a:r>
            <a:r>
              <a:rPr lang="en-US" sz="1300" i="1" dirty="0">
                <a:latin typeface="Trebuchet MS" panose="020B0603020202020204" pitchFamily="34" charset="0"/>
                <a:ea typeface="Open Sans" panose="020B0606030504020204" pitchFamily="34" charset="0"/>
                <a:cs typeface="Open Sans" panose="020B0606030504020204" pitchFamily="34" charset="0"/>
              </a:rPr>
              <a:t>Emergent constraints on climate sensitivities.  </a:t>
            </a:r>
            <a:r>
              <a:rPr lang="en-US" sz="1300" dirty="0">
                <a:latin typeface="Trebuchet MS" panose="020B0603020202020204" pitchFamily="34" charset="0"/>
                <a:ea typeface="Open Sans" panose="020B0606030504020204" pitchFamily="34" charset="0"/>
                <a:cs typeface="Open Sans" panose="020B0606030504020204" pitchFamily="34" charset="0"/>
              </a:rPr>
              <a:t>Reviews of Modern Physics, 2021.  </a:t>
            </a:r>
            <a:r>
              <a:rPr lang="en-US" sz="1300" b="1" dirty="0">
                <a:latin typeface="Trebuchet MS" panose="020B0603020202020204" pitchFamily="34" charset="0"/>
                <a:ea typeface="Open Sans" panose="020B0606030504020204" pitchFamily="34" charset="0"/>
                <a:cs typeface="Open Sans" panose="020B0606030504020204" pitchFamily="34" charset="0"/>
              </a:rPr>
              <a:t>93 </a:t>
            </a:r>
            <a:r>
              <a:rPr lang="en-US" sz="1300" dirty="0">
                <a:latin typeface="Trebuchet MS" panose="020B0603020202020204" pitchFamily="34" charset="0"/>
                <a:ea typeface="Open Sans" panose="020B0606030504020204" pitchFamily="34" charset="0"/>
                <a:cs typeface="Open Sans" panose="020B0606030504020204" pitchFamily="34" charset="0"/>
              </a:rPr>
              <a:t>(2)  </a:t>
            </a:r>
          </a:p>
          <a:p>
            <a:pPr marL="171450" indent="-171450">
              <a:lnSpc>
                <a:spcPct val="100000"/>
              </a:lnSpc>
              <a:spcBef>
                <a:spcPts val="300"/>
              </a:spcBef>
              <a:buClr>
                <a:schemeClr val="accent6"/>
              </a:buClr>
              <a:buFont typeface="Arial" panose="020B0604020202020204" pitchFamily="34" charset="0"/>
              <a:buChar char="•"/>
            </a:pPr>
            <a:endParaRPr lang="en-US" sz="1300" dirty="0">
              <a:latin typeface="Trebuchet MS" panose="020B0603020202020204" pitchFamily="34" charset="0"/>
            </a:endParaRPr>
          </a:p>
          <a:p>
            <a:pPr marL="171450" indent="-171450">
              <a:lnSpc>
                <a:spcPct val="100000"/>
              </a:lnSpc>
              <a:spcBef>
                <a:spcPts val="300"/>
              </a:spcBef>
              <a:buClr>
                <a:schemeClr val="accent6"/>
              </a:buClr>
              <a:buFont typeface="Arial" panose="020B0604020202020204" pitchFamily="34" charset="0"/>
              <a:buChar char="•"/>
            </a:pPr>
            <a:endParaRPr lang="en-US" sz="1300" dirty="0">
              <a:latin typeface="Trebuchet MS" panose="020B0603020202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3EC7BBB0-400F-46D9-A752-8A43119BACA5}"/>
              </a:ext>
            </a:extLst>
          </p:cNvPr>
          <p:cNvSpPr txBox="1">
            <a:spLocks/>
          </p:cNvSpPr>
          <p:nvPr/>
        </p:nvSpPr>
        <p:spPr>
          <a:xfrm>
            <a:off x="11826872" y="6562724"/>
            <a:ext cx="3651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E94512F-4FCD-4B8F-9303-F99597583EE2}" type="slidenum">
              <a:rPr lang="en-US" sz="1000" smtClean="0">
                <a:latin typeface="+mj-lt"/>
              </a:rPr>
              <a:pPr algn="ctr"/>
              <a:t>54</a:t>
            </a:fld>
            <a:endParaRPr lang="en-US" sz="1000" dirty="0">
              <a:latin typeface="+mj-lt"/>
            </a:endParaRPr>
          </a:p>
        </p:txBody>
      </p:sp>
    </p:spTree>
    <p:extLst>
      <p:ext uri="{BB962C8B-B14F-4D97-AF65-F5344CB8AC3E}">
        <p14:creationId xmlns:p14="http://schemas.microsoft.com/office/powerpoint/2010/main" val="185709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a:xfrm>
            <a:off x="3305755" y="2904114"/>
            <a:ext cx="11539936" cy="864836"/>
          </a:xfrm>
        </p:spPr>
        <p:txBody>
          <a:bodyPr/>
          <a:lstStyle/>
          <a:p>
            <a:r>
              <a:rPr lang="en-US" dirty="0">
                <a:solidFill>
                  <a:schemeClr val="accent6"/>
                </a:solidFill>
                <a:latin typeface="Trebuchet MS" panose="020B0603020202020204" pitchFamily="34" charset="0"/>
              </a:rPr>
              <a:t>Start of Backup Slides</a:t>
            </a:r>
          </a:p>
        </p:txBody>
      </p:sp>
      <p:sp>
        <p:nvSpPr>
          <p:cNvPr id="2" name="Rectangle 1">
            <a:extLst>
              <a:ext uri="{FF2B5EF4-FFF2-40B4-BE49-F238E27FC236}">
                <a16:creationId xmlns:a16="http://schemas.microsoft.com/office/drawing/2014/main" id="{F85ACAB8-4877-4376-8773-733F79AF79EE}"/>
              </a:ext>
            </a:extLst>
          </p:cNvPr>
          <p:cNvSpPr/>
          <p:nvPr/>
        </p:nvSpPr>
        <p:spPr>
          <a:xfrm>
            <a:off x="0" y="962025"/>
            <a:ext cx="12192000"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EC7BBB0-400F-46D9-A752-8A43119BACA5}"/>
              </a:ext>
            </a:extLst>
          </p:cNvPr>
          <p:cNvSpPr txBox="1">
            <a:spLocks/>
          </p:cNvSpPr>
          <p:nvPr/>
        </p:nvSpPr>
        <p:spPr>
          <a:xfrm>
            <a:off x="11826872" y="6562724"/>
            <a:ext cx="3651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E94512F-4FCD-4B8F-9303-F99597583EE2}" type="slidenum">
              <a:rPr lang="en-US" sz="1000" smtClean="0">
                <a:latin typeface="+mj-lt"/>
              </a:rPr>
              <a:pPr algn="ctr"/>
              <a:t>55</a:t>
            </a:fld>
            <a:endParaRPr lang="en-US" sz="1000" dirty="0">
              <a:latin typeface="+mj-lt"/>
            </a:endParaRPr>
          </a:p>
        </p:txBody>
      </p:sp>
    </p:spTree>
    <p:extLst>
      <p:ext uri="{BB962C8B-B14F-4D97-AF65-F5344CB8AC3E}">
        <p14:creationId xmlns:p14="http://schemas.microsoft.com/office/powerpoint/2010/main" val="242036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257A0CE-74C5-4175-BBCD-5A9D656E8B4F}"/>
              </a:ext>
            </a:extLst>
          </p:cNvPr>
          <p:cNvSpPr/>
          <p:nvPr/>
        </p:nvSpPr>
        <p:spPr>
          <a:xfrm>
            <a:off x="9542199" y="779745"/>
            <a:ext cx="2220336" cy="468846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649D91D-69DE-4BD2-9F92-AA269590CDEB}"/>
              </a:ext>
            </a:extLst>
          </p:cNvPr>
          <p:cNvSpPr txBox="1"/>
          <p:nvPr/>
        </p:nvSpPr>
        <p:spPr>
          <a:xfrm>
            <a:off x="9514951" y="2315589"/>
            <a:ext cx="2285999" cy="830997"/>
          </a:xfrm>
          <a:prstGeom prst="rect">
            <a:avLst/>
          </a:prstGeom>
          <a:noFill/>
        </p:spPr>
        <p:txBody>
          <a:bodyPr wrap="square" rtlCol="0" anchor="ctr">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What are the downstream impacts from large, </a:t>
            </a:r>
            <a:r>
              <a:rPr lang="en-US" sz="1200"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spatio</a:t>
            </a: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-temporally localized sources within the climate?</a:t>
            </a:r>
          </a:p>
        </p:txBody>
      </p:sp>
      <p:sp>
        <p:nvSpPr>
          <p:cNvPr id="5" name="TextBox 4">
            <a:extLst>
              <a:ext uri="{FF2B5EF4-FFF2-40B4-BE49-F238E27FC236}">
                <a16:creationId xmlns:a16="http://schemas.microsoft.com/office/drawing/2014/main" id="{69A17744-7CD4-4C7D-A290-F04E7ED72548}"/>
              </a:ext>
            </a:extLst>
          </p:cNvPr>
          <p:cNvSpPr txBox="1"/>
          <p:nvPr/>
        </p:nvSpPr>
        <p:spPr>
          <a:xfrm>
            <a:off x="6898929" y="2315589"/>
            <a:ext cx="2220336" cy="830997"/>
          </a:xfrm>
          <a:prstGeom prst="rect">
            <a:avLst/>
          </a:prstGeom>
          <a:noFill/>
        </p:spPr>
        <p:txBody>
          <a:bodyPr wrap="square" rtlCol="0" anchor="ctr">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How do changes in the global climate system affect the </a:t>
            </a:r>
            <a:r>
              <a:rPr lang="en-US" sz="12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relative frequency and severity of extreme events</a:t>
            </a: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t>
            </a:r>
          </a:p>
        </p:txBody>
      </p:sp>
      <p:sp>
        <p:nvSpPr>
          <p:cNvPr id="6" name="TextBox 5">
            <a:extLst>
              <a:ext uri="{FF2B5EF4-FFF2-40B4-BE49-F238E27FC236}">
                <a16:creationId xmlns:a16="http://schemas.microsoft.com/office/drawing/2014/main" id="{B47E172A-5FED-4821-9F41-C70BC6860E2E}"/>
              </a:ext>
            </a:extLst>
          </p:cNvPr>
          <p:cNvSpPr txBox="1"/>
          <p:nvPr/>
        </p:nvSpPr>
        <p:spPr>
          <a:xfrm>
            <a:off x="4362706" y="3489445"/>
            <a:ext cx="2423160" cy="276999"/>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Sector-specific emissions</a:t>
            </a:r>
          </a:p>
        </p:txBody>
      </p:sp>
      <p:sp>
        <p:nvSpPr>
          <p:cNvPr id="7" name="TextBox 6">
            <a:extLst>
              <a:ext uri="{FF2B5EF4-FFF2-40B4-BE49-F238E27FC236}">
                <a16:creationId xmlns:a16="http://schemas.microsoft.com/office/drawing/2014/main" id="{F5CE6B87-A9DA-416B-BCE8-62C8D4C50463}"/>
              </a:ext>
            </a:extLst>
          </p:cNvPr>
          <p:cNvSpPr txBox="1"/>
          <p:nvPr/>
        </p:nvSpPr>
        <p:spPr>
          <a:xfrm>
            <a:off x="1895650" y="3404807"/>
            <a:ext cx="2381649"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Long-term, slowly accumulating GHG emissions</a:t>
            </a:r>
          </a:p>
        </p:txBody>
      </p:sp>
      <p:sp>
        <p:nvSpPr>
          <p:cNvPr id="9" name="TextBox 8">
            <a:extLst>
              <a:ext uri="{FF2B5EF4-FFF2-40B4-BE49-F238E27FC236}">
                <a16:creationId xmlns:a16="http://schemas.microsoft.com/office/drawing/2014/main" id="{F7D7581F-F704-4158-94B1-36469F9F9C08}"/>
              </a:ext>
            </a:extLst>
          </p:cNvPr>
          <p:cNvSpPr txBox="1"/>
          <p:nvPr/>
        </p:nvSpPr>
        <p:spPr>
          <a:xfrm>
            <a:off x="270148" y="2469477"/>
            <a:ext cx="1664054" cy="584775"/>
          </a:xfrm>
          <a:prstGeom prst="rect">
            <a:avLst/>
          </a:prstGeom>
          <a:noFill/>
        </p:spPr>
        <p:txBody>
          <a:bodyPr wrap="square" rtlCol="0">
            <a:spAutoFit/>
          </a:bodyPr>
          <a:lstStyle/>
          <a:p>
            <a:pPr algn="ctr"/>
            <a:r>
              <a:rPr lang="en-US" sz="1600" b="1" dirty="0">
                <a:latin typeface="Trebuchet MS" panose="020B0603020202020204" pitchFamily="34" charset="0"/>
                <a:ea typeface="Open Sans" panose="020B0606030504020204" pitchFamily="34" charset="0"/>
                <a:cs typeface="Open Sans" panose="020B0606030504020204" pitchFamily="34" charset="0"/>
              </a:rPr>
              <a:t>What is the question?</a:t>
            </a:r>
          </a:p>
        </p:txBody>
      </p:sp>
      <p:sp>
        <p:nvSpPr>
          <p:cNvPr id="10" name="TextBox 9">
            <a:extLst>
              <a:ext uri="{FF2B5EF4-FFF2-40B4-BE49-F238E27FC236}">
                <a16:creationId xmlns:a16="http://schemas.microsoft.com/office/drawing/2014/main" id="{18D2A329-81E0-45B2-8C9E-C83A4894F726}"/>
              </a:ext>
            </a:extLst>
          </p:cNvPr>
          <p:cNvSpPr txBox="1"/>
          <p:nvPr/>
        </p:nvSpPr>
        <p:spPr>
          <a:xfrm>
            <a:off x="195097" y="3358640"/>
            <a:ext cx="1814156" cy="584775"/>
          </a:xfrm>
          <a:prstGeom prst="rect">
            <a:avLst/>
          </a:prstGeom>
          <a:noFill/>
        </p:spPr>
        <p:txBody>
          <a:bodyPr wrap="square" rtlCol="0">
            <a:spAutoFit/>
          </a:bodyPr>
          <a:lstStyle/>
          <a:p>
            <a:pPr algn="ctr"/>
            <a:r>
              <a:rPr lang="en-US" sz="1600" b="1" dirty="0">
                <a:latin typeface="Trebuchet MS" panose="020B0603020202020204" pitchFamily="34" charset="0"/>
                <a:ea typeface="Open Sans" panose="020B0606030504020204" pitchFamily="34" charset="0"/>
                <a:cs typeface="Open Sans" panose="020B0606030504020204" pitchFamily="34" charset="0"/>
              </a:rPr>
              <a:t>What is the</a:t>
            </a:r>
          </a:p>
          <a:p>
            <a:pPr algn="ctr"/>
            <a:r>
              <a:rPr lang="en-US" sz="1600" b="1" dirty="0">
                <a:latin typeface="Trebuchet MS" panose="020B0603020202020204" pitchFamily="34" charset="0"/>
                <a:ea typeface="Open Sans" panose="020B0606030504020204" pitchFamily="34" charset="0"/>
                <a:cs typeface="Open Sans" panose="020B0606030504020204" pitchFamily="34" charset="0"/>
              </a:rPr>
              <a:t> source?</a:t>
            </a:r>
          </a:p>
        </p:txBody>
      </p:sp>
      <p:sp>
        <p:nvSpPr>
          <p:cNvPr id="11" name="TextBox 10">
            <a:extLst>
              <a:ext uri="{FF2B5EF4-FFF2-40B4-BE49-F238E27FC236}">
                <a16:creationId xmlns:a16="http://schemas.microsoft.com/office/drawing/2014/main" id="{00E762A9-21DB-44D6-9EFF-AB04DF5FF5B4}"/>
              </a:ext>
            </a:extLst>
          </p:cNvPr>
          <p:cNvSpPr txBox="1"/>
          <p:nvPr/>
        </p:nvSpPr>
        <p:spPr>
          <a:xfrm>
            <a:off x="161365" y="4165329"/>
            <a:ext cx="1814157" cy="338554"/>
          </a:xfrm>
          <a:prstGeom prst="rect">
            <a:avLst/>
          </a:prstGeom>
          <a:noFill/>
        </p:spPr>
        <p:txBody>
          <a:bodyPr wrap="square" rtlCol="0">
            <a:spAutoFit/>
          </a:bodyPr>
          <a:lstStyle/>
          <a:p>
            <a:pPr algn="ctr"/>
            <a:r>
              <a:rPr lang="en-US" sz="1600" b="1" dirty="0">
                <a:latin typeface="Trebuchet MS" panose="020B0603020202020204" pitchFamily="34" charset="0"/>
                <a:ea typeface="Open Sans" panose="020B0606030504020204" pitchFamily="34" charset="0"/>
                <a:cs typeface="Open Sans" panose="020B0606030504020204" pitchFamily="34" charset="0"/>
              </a:rPr>
              <a:t>Examples</a:t>
            </a:r>
          </a:p>
        </p:txBody>
      </p:sp>
      <p:sp>
        <p:nvSpPr>
          <p:cNvPr id="12" name="TextBox 11">
            <a:extLst>
              <a:ext uri="{FF2B5EF4-FFF2-40B4-BE49-F238E27FC236}">
                <a16:creationId xmlns:a16="http://schemas.microsoft.com/office/drawing/2014/main" id="{C40CD73C-A63A-4668-8440-CE8B02902E57}"/>
              </a:ext>
            </a:extLst>
          </p:cNvPr>
          <p:cNvSpPr txBox="1"/>
          <p:nvPr/>
        </p:nvSpPr>
        <p:spPr>
          <a:xfrm>
            <a:off x="9514952" y="4178908"/>
            <a:ext cx="2285998"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Volcanic eruptions,     wildfires</a:t>
            </a:r>
          </a:p>
        </p:txBody>
      </p:sp>
      <p:sp>
        <p:nvSpPr>
          <p:cNvPr id="13" name="TextBox 12">
            <a:extLst>
              <a:ext uri="{FF2B5EF4-FFF2-40B4-BE49-F238E27FC236}">
                <a16:creationId xmlns:a16="http://schemas.microsoft.com/office/drawing/2014/main" id="{80A450CD-5F84-434D-BC01-17375E6F85C3}"/>
              </a:ext>
            </a:extLst>
          </p:cNvPr>
          <p:cNvSpPr txBox="1"/>
          <p:nvPr/>
        </p:nvSpPr>
        <p:spPr>
          <a:xfrm>
            <a:off x="7023511" y="4071325"/>
            <a:ext cx="1715534"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Likelihood of Hurricane Katrina</a:t>
            </a:r>
          </a:p>
        </p:txBody>
      </p:sp>
      <p:sp>
        <p:nvSpPr>
          <p:cNvPr id="14" name="TextBox 13">
            <a:extLst>
              <a:ext uri="{FF2B5EF4-FFF2-40B4-BE49-F238E27FC236}">
                <a16:creationId xmlns:a16="http://schemas.microsoft.com/office/drawing/2014/main" id="{1F54AA7B-FB9B-43E7-8694-07B71C4E7703}"/>
              </a:ext>
            </a:extLst>
          </p:cNvPr>
          <p:cNvSpPr txBox="1"/>
          <p:nvPr/>
        </p:nvSpPr>
        <p:spPr>
          <a:xfrm>
            <a:off x="4742919" y="4117334"/>
            <a:ext cx="1787318"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Cement industry, transportation</a:t>
            </a:r>
          </a:p>
        </p:txBody>
      </p:sp>
      <p:sp>
        <p:nvSpPr>
          <p:cNvPr id="15" name="TextBox 14">
            <a:extLst>
              <a:ext uri="{FF2B5EF4-FFF2-40B4-BE49-F238E27FC236}">
                <a16:creationId xmlns:a16="http://schemas.microsoft.com/office/drawing/2014/main" id="{7855DCED-8498-40D0-B5E8-D2660C799C22}"/>
              </a:ext>
            </a:extLst>
          </p:cNvPr>
          <p:cNvSpPr txBox="1"/>
          <p:nvPr/>
        </p:nvSpPr>
        <p:spPr>
          <a:xfrm>
            <a:off x="2058997" y="2097044"/>
            <a:ext cx="2054954" cy="1268086"/>
          </a:xfrm>
          <a:prstGeom prst="rect">
            <a:avLst/>
          </a:prstGeom>
          <a:noFill/>
        </p:spPr>
        <p:txBody>
          <a:bodyPr wrap="square" rtlCol="0" anchor="ctr">
            <a:no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How do rising concentrations of GHGs in the atmosphere affect climate state variables?  </a:t>
            </a:r>
          </a:p>
        </p:txBody>
      </p:sp>
      <p:sp>
        <p:nvSpPr>
          <p:cNvPr id="16" name="TextBox 15">
            <a:extLst>
              <a:ext uri="{FF2B5EF4-FFF2-40B4-BE49-F238E27FC236}">
                <a16:creationId xmlns:a16="http://schemas.microsoft.com/office/drawing/2014/main" id="{6AF2D5D3-6CBB-407C-956A-8FC06B346059}"/>
              </a:ext>
            </a:extLst>
          </p:cNvPr>
          <p:cNvSpPr txBox="1"/>
          <p:nvPr/>
        </p:nvSpPr>
        <p:spPr>
          <a:xfrm>
            <a:off x="4294126" y="2223256"/>
            <a:ext cx="2423160" cy="1015663"/>
          </a:xfrm>
          <a:prstGeom prst="rect">
            <a:avLst/>
          </a:prstGeom>
          <a:noFill/>
        </p:spPr>
        <p:txBody>
          <a:bodyPr wrap="square" rtlCol="0" anchor="ctr">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What are the relative contributions of different sectors, activities, and entities to concentrations of GHGs in the atmosphere?</a:t>
            </a:r>
          </a:p>
        </p:txBody>
      </p:sp>
      <p:sp>
        <p:nvSpPr>
          <p:cNvPr id="17" name="TextBox 16">
            <a:extLst>
              <a:ext uri="{FF2B5EF4-FFF2-40B4-BE49-F238E27FC236}">
                <a16:creationId xmlns:a16="http://schemas.microsoft.com/office/drawing/2014/main" id="{307CAF0E-96C9-4304-9E41-F26BBFE277F2}"/>
              </a:ext>
            </a:extLst>
          </p:cNvPr>
          <p:cNvSpPr txBox="1"/>
          <p:nvPr/>
        </p:nvSpPr>
        <p:spPr>
          <a:xfrm>
            <a:off x="7007317" y="3404807"/>
            <a:ext cx="1731728"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Changes to global climate system </a:t>
            </a:r>
          </a:p>
        </p:txBody>
      </p:sp>
      <p:sp>
        <p:nvSpPr>
          <p:cNvPr id="18" name="TextBox 17">
            <a:extLst>
              <a:ext uri="{FF2B5EF4-FFF2-40B4-BE49-F238E27FC236}">
                <a16:creationId xmlns:a16="http://schemas.microsoft.com/office/drawing/2014/main" id="{0DCAE57D-BE09-4725-A96A-993CE08FA770}"/>
              </a:ext>
            </a:extLst>
          </p:cNvPr>
          <p:cNvSpPr txBox="1"/>
          <p:nvPr/>
        </p:nvSpPr>
        <p:spPr>
          <a:xfrm>
            <a:off x="9514952" y="3320168"/>
            <a:ext cx="2285998" cy="646331"/>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Geographically and temporally localized  source </a:t>
            </a:r>
            <a:r>
              <a:rPr lang="en-US" sz="1200"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forcings</a:t>
            </a: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in the climate</a:t>
            </a:r>
          </a:p>
        </p:txBody>
      </p:sp>
      <p:sp>
        <p:nvSpPr>
          <p:cNvPr id="19" name="TextBox 18">
            <a:extLst>
              <a:ext uri="{FF2B5EF4-FFF2-40B4-BE49-F238E27FC236}">
                <a16:creationId xmlns:a16="http://schemas.microsoft.com/office/drawing/2014/main" id="{129980AA-285A-4EAC-8A62-55F1B3115D3A}"/>
              </a:ext>
            </a:extLst>
          </p:cNvPr>
          <p:cNvSpPr txBox="1"/>
          <p:nvPr/>
        </p:nvSpPr>
        <p:spPr>
          <a:xfrm>
            <a:off x="2217473" y="4103755"/>
            <a:ext cx="1787318"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WG1 and WG2 IPCC reports</a:t>
            </a:r>
          </a:p>
        </p:txBody>
      </p:sp>
      <p:sp>
        <p:nvSpPr>
          <p:cNvPr id="31" name="TextBox 30">
            <a:extLst>
              <a:ext uri="{FF2B5EF4-FFF2-40B4-BE49-F238E27FC236}">
                <a16:creationId xmlns:a16="http://schemas.microsoft.com/office/drawing/2014/main" id="{59FA045A-52BC-4EEB-9635-DF4F678549A4}"/>
              </a:ext>
            </a:extLst>
          </p:cNvPr>
          <p:cNvSpPr txBox="1"/>
          <p:nvPr/>
        </p:nvSpPr>
        <p:spPr>
          <a:xfrm>
            <a:off x="9514952" y="815220"/>
            <a:ext cx="2285998" cy="369332"/>
          </a:xfrm>
          <a:prstGeom prst="rect">
            <a:avLst/>
          </a:prstGeom>
          <a:noFill/>
        </p:spPr>
        <p:txBody>
          <a:bodyPr wrap="square" rtlCol="0" anchor="ctr">
            <a:spAutoFit/>
          </a:bodyPr>
          <a:lstStyle/>
          <a:p>
            <a:pPr algn="ct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CLDERA</a:t>
            </a:r>
          </a:p>
        </p:txBody>
      </p:sp>
      <p:sp>
        <p:nvSpPr>
          <p:cNvPr id="28" name="Title 11">
            <a:extLst>
              <a:ext uri="{FF2B5EF4-FFF2-40B4-BE49-F238E27FC236}">
                <a16:creationId xmlns:a16="http://schemas.microsoft.com/office/drawing/2014/main" id="{E2EBDFE7-827F-456A-837E-64FA2AE8E8E7}"/>
              </a:ext>
            </a:extLst>
          </p:cNvPr>
          <p:cNvSpPr txBox="1">
            <a:spLocks/>
          </p:cNvSpPr>
          <p:nvPr/>
        </p:nvSpPr>
        <p:spPr>
          <a:xfrm>
            <a:off x="54439" y="346590"/>
            <a:ext cx="11476279" cy="864836"/>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solidFill>
                  <a:schemeClr val="accent6"/>
                </a:solidFill>
                <a:latin typeface="Trebuchet MS" panose="020B0603020202020204" pitchFamily="34" charset="0"/>
              </a:rPr>
              <a:t>Attribution in Climate</a:t>
            </a:r>
          </a:p>
        </p:txBody>
      </p:sp>
      <p:sp>
        <p:nvSpPr>
          <p:cNvPr id="32" name="Rectangle 31">
            <a:extLst>
              <a:ext uri="{FF2B5EF4-FFF2-40B4-BE49-F238E27FC236}">
                <a16:creationId xmlns:a16="http://schemas.microsoft.com/office/drawing/2014/main" id="{BDC2923E-8091-4801-A632-4E64AC948C47}"/>
              </a:ext>
            </a:extLst>
          </p:cNvPr>
          <p:cNvSpPr/>
          <p:nvPr/>
        </p:nvSpPr>
        <p:spPr>
          <a:xfrm>
            <a:off x="0" y="5649534"/>
            <a:ext cx="12192000" cy="8429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Trebuchet MS" panose="020B0603020202020204" pitchFamily="34" charset="0"/>
                <a:ea typeface="Open Sans" panose="020B0606030504020204" pitchFamily="34" charset="0"/>
                <a:cs typeface="Open Sans" panose="020B0606030504020204" pitchFamily="34" charset="0"/>
              </a:rPr>
              <a:t>The goal of CLDERA </a:t>
            </a:r>
            <a:r>
              <a:rPr lang="en-US" sz="1800" b="1" dirty="0">
                <a:effectLst/>
                <a:latin typeface="Trebuchet MS" panose="020B0603020202020204" pitchFamily="34" charset="0"/>
                <a:ea typeface="Open Sans" panose="020B0606030504020204" pitchFamily="34" charset="0"/>
                <a:cs typeface="Open Sans" panose="020B0606030504020204" pitchFamily="34" charset="0"/>
              </a:rPr>
              <a:t>is to develop new tools to enable </a:t>
            </a:r>
            <a:r>
              <a:rPr lang="en-US" sz="1800" b="1" i="1" dirty="0">
                <a:effectLst/>
                <a:latin typeface="Trebuchet MS" panose="020B0603020202020204" pitchFamily="34" charset="0"/>
                <a:ea typeface="Open Sans" panose="020B0606030504020204" pitchFamily="34" charset="0"/>
                <a:cs typeface="Open Sans" panose="020B0606030504020204" pitchFamily="34" charset="0"/>
              </a:rPr>
              <a:t>downstream impact attribution</a:t>
            </a:r>
            <a:r>
              <a:rPr lang="en-US" sz="1800" b="1" dirty="0">
                <a:effectLst/>
                <a:latin typeface="Trebuchet MS" panose="020B0603020202020204" pitchFamily="34" charset="0"/>
                <a:ea typeface="Open Sans" panose="020B0606030504020204" pitchFamily="34" charset="0"/>
                <a:cs typeface="Open Sans" panose="020B0606030504020204" pitchFamily="34" charset="0"/>
              </a:rPr>
              <a:t> from geographically and temporally localized source </a:t>
            </a:r>
            <a:r>
              <a:rPr lang="en-US" sz="1800" b="1" dirty="0" err="1">
                <a:effectLst/>
                <a:latin typeface="Trebuchet MS" panose="020B0603020202020204" pitchFamily="34" charset="0"/>
                <a:ea typeface="Open Sans" panose="020B0606030504020204" pitchFamily="34" charset="0"/>
                <a:cs typeface="Open Sans" panose="020B0606030504020204" pitchFamily="34" charset="0"/>
              </a:rPr>
              <a:t>forcings</a:t>
            </a:r>
            <a:r>
              <a:rPr lang="en-US" sz="1800" b="1" dirty="0">
                <a:effectLst/>
                <a:latin typeface="Trebuchet MS" panose="020B0603020202020204" pitchFamily="34" charset="0"/>
                <a:ea typeface="Open Sans" panose="020B0606030504020204" pitchFamily="34" charset="0"/>
                <a:cs typeface="Open Sans" panose="020B0606030504020204" pitchFamily="34" charset="0"/>
              </a:rPr>
              <a:t> in the climate. </a:t>
            </a:r>
            <a:endParaRPr lang="en-US" sz="1200" dirty="0">
              <a:solidFill>
                <a:schemeClr val="accent3"/>
              </a:solidFill>
              <a:latin typeface="Trebuchet MS" panose="020B0603020202020204" pitchFamily="34" charset="0"/>
              <a:ea typeface="Open Sans" panose="020B0606030504020204" pitchFamily="34" charset="0"/>
              <a:cs typeface="Open Sans" panose="020B0606030504020204" pitchFamily="34" charset="0"/>
            </a:endParaRPr>
          </a:p>
        </p:txBody>
      </p:sp>
      <p:pic>
        <p:nvPicPr>
          <p:cNvPr id="38" name="Graphic 37" descr="Factory outline">
            <a:extLst>
              <a:ext uri="{FF2B5EF4-FFF2-40B4-BE49-F238E27FC236}">
                <a16:creationId xmlns:a16="http://schemas.microsoft.com/office/drawing/2014/main" id="{2A956A83-391D-444F-8054-535E130281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13166" y="1176921"/>
            <a:ext cx="914400" cy="914400"/>
          </a:xfrm>
          <a:prstGeom prst="rect">
            <a:avLst/>
          </a:prstGeom>
        </p:spPr>
      </p:pic>
      <p:pic>
        <p:nvPicPr>
          <p:cNvPr id="39" name="Graphic 38" descr="Tornado outline">
            <a:extLst>
              <a:ext uri="{FF2B5EF4-FFF2-40B4-BE49-F238E27FC236}">
                <a16:creationId xmlns:a16="http://schemas.microsoft.com/office/drawing/2014/main" id="{C5D65943-6133-4916-9284-B70584A37C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81319" y="1205240"/>
            <a:ext cx="914400" cy="914400"/>
          </a:xfrm>
          <a:prstGeom prst="rect">
            <a:avLst/>
          </a:prstGeom>
        </p:spPr>
      </p:pic>
      <p:pic>
        <p:nvPicPr>
          <p:cNvPr id="42" name="Graphic 41" descr="Rainy scene outline">
            <a:extLst>
              <a:ext uri="{FF2B5EF4-FFF2-40B4-BE49-F238E27FC236}">
                <a16:creationId xmlns:a16="http://schemas.microsoft.com/office/drawing/2014/main" id="{96B043DD-EC0B-4256-B382-40816DA6C2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41433" y="1351341"/>
            <a:ext cx="914400" cy="914400"/>
          </a:xfrm>
          <a:prstGeom prst="rect">
            <a:avLst/>
          </a:prstGeom>
        </p:spPr>
      </p:pic>
      <p:grpSp>
        <p:nvGrpSpPr>
          <p:cNvPr id="8" name="Graphic 40" descr="Thermometer with solid fill">
            <a:extLst>
              <a:ext uri="{FF2B5EF4-FFF2-40B4-BE49-F238E27FC236}">
                <a16:creationId xmlns:a16="http://schemas.microsoft.com/office/drawing/2014/main" id="{079320DC-16A2-4CFE-A40E-7158546DE1F3}"/>
              </a:ext>
            </a:extLst>
          </p:cNvPr>
          <p:cNvGrpSpPr/>
          <p:nvPr/>
        </p:nvGrpSpPr>
        <p:grpSpPr>
          <a:xfrm>
            <a:off x="2286984" y="1159602"/>
            <a:ext cx="242461" cy="586953"/>
            <a:chOff x="1709048" y="1638812"/>
            <a:chExt cx="381301" cy="843915"/>
          </a:xfrm>
          <a:solidFill>
            <a:srgbClr val="C00000"/>
          </a:solidFill>
        </p:grpSpPr>
        <p:sp>
          <p:nvSpPr>
            <p:cNvPr id="21" name="Freeform: Shape 20">
              <a:extLst>
                <a:ext uri="{FF2B5EF4-FFF2-40B4-BE49-F238E27FC236}">
                  <a16:creationId xmlns:a16="http://schemas.microsoft.com/office/drawing/2014/main" id="{42C7AF9A-E23B-4860-9D8F-8C4557C6070B}"/>
                </a:ext>
              </a:extLst>
            </p:cNvPr>
            <p:cNvSpPr/>
            <p:nvPr/>
          </p:nvSpPr>
          <p:spPr>
            <a:xfrm>
              <a:off x="1709048" y="1638812"/>
              <a:ext cx="381301" cy="843915"/>
            </a:xfrm>
            <a:custGeom>
              <a:avLst/>
              <a:gdLst>
                <a:gd name="connsiteX0" fmla="*/ 190651 w 381301"/>
                <a:gd name="connsiteY0" fmla="*/ 786765 h 843915"/>
                <a:gd name="connsiteX1" fmla="*/ 61111 w 381301"/>
                <a:gd name="connsiteY1" fmla="*/ 682943 h 843915"/>
                <a:gd name="connsiteX2" fmla="*/ 133501 w 381301"/>
                <a:gd name="connsiteY2" fmla="*/ 533400 h 843915"/>
                <a:gd name="connsiteX3" fmla="*/ 133501 w 381301"/>
                <a:gd name="connsiteY3" fmla="*/ 114300 h 843915"/>
                <a:gd name="connsiteX4" fmla="*/ 190651 w 381301"/>
                <a:gd name="connsiteY4" fmla="*/ 57150 h 843915"/>
                <a:gd name="connsiteX5" fmla="*/ 247801 w 381301"/>
                <a:gd name="connsiteY5" fmla="*/ 114300 h 843915"/>
                <a:gd name="connsiteX6" fmla="*/ 247801 w 381301"/>
                <a:gd name="connsiteY6" fmla="*/ 533400 h 843915"/>
                <a:gd name="connsiteX7" fmla="*/ 320191 w 381301"/>
                <a:gd name="connsiteY7" fmla="*/ 682943 h 843915"/>
                <a:gd name="connsiteX8" fmla="*/ 190651 w 381301"/>
                <a:gd name="connsiteY8" fmla="*/ 786765 h 843915"/>
                <a:gd name="connsiteX9" fmla="*/ 190651 w 381301"/>
                <a:gd name="connsiteY9" fmla="*/ 786765 h 843915"/>
                <a:gd name="connsiteX10" fmla="*/ 304951 w 381301"/>
                <a:gd name="connsiteY10" fmla="*/ 501015 h 843915"/>
                <a:gd name="connsiteX11" fmla="*/ 304951 w 381301"/>
                <a:gd name="connsiteY11" fmla="*/ 114300 h 843915"/>
                <a:gd name="connsiteX12" fmla="*/ 190651 w 381301"/>
                <a:gd name="connsiteY12" fmla="*/ 0 h 843915"/>
                <a:gd name="connsiteX13" fmla="*/ 76351 w 381301"/>
                <a:gd name="connsiteY13" fmla="*/ 114300 h 843915"/>
                <a:gd name="connsiteX14" fmla="*/ 76351 w 381301"/>
                <a:gd name="connsiteY14" fmla="*/ 501015 h 843915"/>
                <a:gd name="connsiteX15" fmla="*/ 9676 w 381301"/>
                <a:gd name="connsiteY15" fmla="*/ 713423 h 843915"/>
                <a:gd name="connsiteX16" fmla="*/ 190651 w 381301"/>
                <a:gd name="connsiteY16" fmla="*/ 843915 h 843915"/>
                <a:gd name="connsiteX17" fmla="*/ 371626 w 381301"/>
                <a:gd name="connsiteY17" fmla="*/ 713423 h 843915"/>
                <a:gd name="connsiteX18" fmla="*/ 304951 w 381301"/>
                <a:gd name="connsiteY18" fmla="*/ 501015 h 84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301" h="843915">
                  <a:moveTo>
                    <a:pt x="190651" y="786765"/>
                  </a:moveTo>
                  <a:cubicBezTo>
                    <a:pt x="128738" y="786765"/>
                    <a:pt x="74446" y="742950"/>
                    <a:pt x="61111" y="682943"/>
                  </a:cubicBezTo>
                  <a:cubicBezTo>
                    <a:pt x="46823" y="621983"/>
                    <a:pt x="77303" y="560070"/>
                    <a:pt x="133501" y="533400"/>
                  </a:cubicBezTo>
                  <a:lnTo>
                    <a:pt x="133501" y="114300"/>
                  </a:lnTo>
                  <a:cubicBezTo>
                    <a:pt x="133501" y="82867"/>
                    <a:pt x="159218" y="57150"/>
                    <a:pt x="190651" y="57150"/>
                  </a:cubicBezTo>
                  <a:cubicBezTo>
                    <a:pt x="222083" y="57150"/>
                    <a:pt x="247801" y="82867"/>
                    <a:pt x="247801" y="114300"/>
                  </a:cubicBezTo>
                  <a:lnTo>
                    <a:pt x="247801" y="533400"/>
                  </a:lnTo>
                  <a:cubicBezTo>
                    <a:pt x="303998" y="560070"/>
                    <a:pt x="333526" y="621983"/>
                    <a:pt x="320191" y="682943"/>
                  </a:cubicBezTo>
                  <a:cubicBezTo>
                    <a:pt x="305903" y="742950"/>
                    <a:pt x="252563" y="785813"/>
                    <a:pt x="190651" y="786765"/>
                  </a:cubicBezTo>
                  <a:lnTo>
                    <a:pt x="190651" y="786765"/>
                  </a:lnTo>
                  <a:close/>
                  <a:moveTo>
                    <a:pt x="304951" y="501015"/>
                  </a:moveTo>
                  <a:lnTo>
                    <a:pt x="304951" y="114300"/>
                  </a:lnTo>
                  <a:cubicBezTo>
                    <a:pt x="304951" y="51435"/>
                    <a:pt x="253516" y="0"/>
                    <a:pt x="190651" y="0"/>
                  </a:cubicBezTo>
                  <a:cubicBezTo>
                    <a:pt x="127786" y="0"/>
                    <a:pt x="76351" y="50483"/>
                    <a:pt x="76351" y="114300"/>
                  </a:cubicBezTo>
                  <a:lnTo>
                    <a:pt x="76351" y="501015"/>
                  </a:lnTo>
                  <a:cubicBezTo>
                    <a:pt x="10628" y="550545"/>
                    <a:pt x="-16042" y="636270"/>
                    <a:pt x="9676" y="713423"/>
                  </a:cubicBezTo>
                  <a:cubicBezTo>
                    <a:pt x="35393" y="791528"/>
                    <a:pt x="108736" y="843915"/>
                    <a:pt x="190651" y="843915"/>
                  </a:cubicBezTo>
                  <a:cubicBezTo>
                    <a:pt x="272566" y="843915"/>
                    <a:pt x="345908" y="791528"/>
                    <a:pt x="371626" y="713423"/>
                  </a:cubicBezTo>
                  <a:cubicBezTo>
                    <a:pt x="397343" y="636270"/>
                    <a:pt x="370673" y="550545"/>
                    <a:pt x="304951" y="501015"/>
                  </a:cubicBezTo>
                  <a:close/>
                </a:path>
              </a:pathLst>
            </a:custGeom>
            <a:solidFill>
              <a:srgbClr val="548235"/>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490F2D7-4905-4CD2-B98F-FC65755F1534}"/>
                </a:ext>
              </a:extLst>
            </p:cNvPr>
            <p:cNvSpPr/>
            <p:nvPr/>
          </p:nvSpPr>
          <p:spPr>
            <a:xfrm>
              <a:off x="1804764" y="1968377"/>
              <a:ext cx="189869" cy="419100"/>
            </a:xfrm>
            <a:custGeom>
              <a:avLst/>
              <a:gdLst>
                <a:gd name="connsiteX0" fmla="*/ 113985 w 189869"/>
                <a:gd name="connsiteY0" fmla="*/ 230505 h 419100"/>
                <a:gd name="connsiteX1" fmla="*/ 113985 w 189869"/>
                <a:gd name="connsiteY1" fmla="*/ 0 h 419100"/>
                <a:gd name="connsiteX2" fmla="*/ 75885 w 189869"/>
                <a:gd name="connsiteY2" fmla="*/ 0 h 419100"/>
                <a:gd name="connsiteX3" fmla="*/ 75885 w 189869"/>
                <a:gd name="connsiteY3" fmla="*/ 230505 h 419100"/>
                <a:gd name="connsiteX4" fmla="*/ 637 w 189869"/>
                <a:gd name="connsiteY4" fmla="*/ 333375 h 419100"/>
                <a:gd name="connsiteX5" fmla="*/ 94935 w 189869"/>
                <a:gd name="connsiteY5" fmla="*/ 419100 h 419100"/>
                <a:gd name="connsiteX6" fmla="*/ 189232 w 189869"/>
                <a:gd name="connsiteY6" fmla="*/ 333375 h 419100"/>
                <a:gd name="connsiteX7" fmla="*/ 113985 w 189869"/>
                <a:gd name="connsiteY7" fmla="*/ 23050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69" h="419100">
                  <a:moveTo>
                    <a:pt x="113985" y="230505"/>
                  </a:moveTo>
                  <a:lnTo>
                    <a:pt x="113985" y="0"/>
                  </a:lnTo>
                  <a:lnTo>
                    <a:pt x="75885" y="0"/>
                  </a:lnTo>
                  <a:lnTo>
                    <a:pt x="75885" y="230505"/>
                  </a:lnTo>
                  <a:cubicBezTo>
                    <a:pt x="28260" y="240030"/>
                    <a:pt x="-5078" y="284797"/>
                    <a:pt x="637" y="333375"/>
                  </a:cubicBezTo>
                  <a:cubicBezTo>
                    <a:pt x="5400" y="381953"/>
                    <a:pt x="46357" y="419100"/>
                    <a:pt x="94935" y="419100"/>
                  </a:cubicBezTo>
                  <a:cubicBezTo>
                    <a:pt x="143512" y="419100"/>
                    <a:pt x="184470" y="381953"/>
                    <a:pt x="189232" y="333375"/>
                  </a:cubicBezTo>
                  <a:cubicBezTo>
                    <a:pt x="194947" y="284797"/>
                    <a:pt x="161610" y="240030"/>
                    <a:pt x="113985" y="230505"/>
                  </a:cubicBezTo>
                  <a:close/>
                </a:path>
              </a:pathLst>
            </a:custGeom>
            <a:solidFill>
              <a:srgbClr val="C00000"/>
            </a:solidFill>
            <a:ln w="9525" cap="flat">
              <a:noFill/>
              <a:prstDash val="solid"/>
              <a:miter/>
            </a:ln>
          </p:spPr>
          <p:txBody>
            <a:bodyPr rtlCol="0" anchor="ctr"/>
            <a:lstStyle/>
            <a:p>
              <a:endParaRPr lang="en-US"/>
            </a:p>
          </p:txBody>
        </p:sp>
      </p:grpSp>
      <p:sp>
        <p:nvSpPr>
          <p:cNvPr id="33" name="TextBox 32">
            <a:extLst>
              <a:ext uri="{FF2B5EF4-FFF2-40B4-BE49-F238E27FC236}">
                <a16:creationId xmlns:a16="http://schemas.microsoft.com/office/drawing/2014/main" id="{F90DEF74-465D-47E9-9239-FBFA1F587B69}"/>
              </a:ext>
            </a:extLst>
          </p:cNvPr>
          <p:cNvSpPr txBox="1"/>
          <p:nvPr/>
        </p:nvSpPr>
        <p:spPr>
          <a:xfrm>
            <a:off x="100871" y="4728798"/>
            <a:ext cx="1942087" cy="830997"/>
          </a:xfrm>
          <a:prstGeom prst="rect">
            <a:avLst/>
          </a:prstGeom>
          <a:noFill/>
        </p:spPr>
        <p:txBody>
          <a:bodyPr wrap="square" rtlCol="0">
            <a:spAutoFit/>
          </a:bodyPr>
          <a:lstStyle/>
          <a:p>
            <a:pPr algn="ctr"/>
            <a:r>
              <a:rPr lang="en-US" sz="1600" b="1" dirty="0">
                <a:latin typeface="Trebuchet MS" panose="020B0603020202020204" pitchFamily="34" charset="0"/>
                <a:ea typeface="Open Sans" panose="020B0606030504020204" pitchFamily="34" charset="0"/>
                <a:cs typeface="Open Sans" panose="020B0606030504020204" pitchFamily="34" charset="0"/>
              </a:rPr>
              <a:t>Is the attribution direct/ quantitative? </a:t>
            </a:r>
          </a:p>
        </p:txBody>
      </p:sp>
      <p:sp>
        <p:nvSpPr>
          <p:cNvPr id="34" name="TextBox 33">
            <a:extLst>
              <a:ext uri="{FF2B5EF4-FFF2-40B4-BE49-F238E27FC236}">
                <a16:creationId xmlns:a16="http://schemas.microsoft.com/office/drawing/2014/main" id="{097764C7-A3D6-4823-836A-C990EBBCFF37}"/>
              </a:ext>
            </a:extLst>
          </p:cNvPr>
          <p:cNvSpPr txBox="1"/>
          <p:nvPr/>
        </p:nvSpPr>
        <p:spPr>
          <a:xfrm>
            <a:off x="2217472" y="4794652"/>
            <a:ext cx="2149161" cy="646331"/>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WG1- yes (temp/</a:t>
            </a:r>
            <a:r>
              <a:rPr lang="en-US" sz="1200"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precip</a:t>
            </a: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a:t>
            </a:r>
          </a:p>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WG2 – normally no, notional linkage</a:t>
            </a:r>
          </a:p>
        </p:txBody>
      </p:sp>
      <p:sp>
        <p:nvSpPr>
          <p:cNvPr id="35" name="TextBox 34">
            <a:extLst>
              <a:ext uri="{FF2B5EF4-FFF2-40B4-BE49-F238E27FC236}">
                <a16:creationId xmlns:a16="http://schemas.microsoft.com/office/drawing/2014/main" id="{4845101A-67FE-4875-8CE2-03E7E591F545}"/>
              </a:ext>
            </a:extLst>
          </p:cNvPr>
          <p:cNvSpPr txBox="1"/>
          <p:nvPr/>
        </p:nvSpPr>
        <p:spPr>
          <a:xfrm>
            <a:off x="4528111" y="4950306"/>
            <a:ext cx="2149161" cy="276999"/>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yes</a:t>
            </a:r>
          </a:p>
        </p:txBody>
      </p:sp>
      <p:sp>
        <p:nvSpPr>
          <p:cNvPr id="36" name="TextBox 35">
            <a:extLst>
              <a:ext uri="{FF2B5EF4-FFF2-40B4-BE49-F238E27FC236}">
                <a16:creationId xmlns:a16="http://schemas.microsoft.com/office/drawing/2014/main" id="{FE755468-20DC-40F2-B996-4ECC229B5C56}"/>
              </a:ext>
            </a:extLst>
          </p:cNvPr>
          <p:cNvSpPr txBox="1"/>
          <p:nvPr/>
        </p:nvSpPr>
        <p:spPr>
          <a:xfrm>
            <a:off x="6962938" y="4945015"/>
            <a:ext cx="2149161" cy="276999"/>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no, notional connection</a:t>
            </a:r>
          </a:p>
        </p:txBody>
      </p:sp>
      <p:sp>
        <p:nvSpPr>
          <p:cNvPr id="37" name="TextBox 36">
            <a:extLst>
              <a:ext uri="{FF2B5EF4-FFF2-40B4-BE49-F238E27FC236}">
                <a16:creationId xmlns:a16="http://schemas.microsoft.com/office/drawing/2014/main" id="{3C8CCCA4-0648-4808-8A70-67BF70488B38}"/>
              </a:ext>
            </a:extLst>
          </p:cNvPr>
          <p:cNvSpPr txBox="1"/>
          <p:nvPr/>
        </p:nvSpPr>
        <p:spPr>
          <a:xfrm>
            <a:off x="9529394" y="4862503"/>
            <a:ext cx="2271556" cy="461665"/>
          </a:xfrm>
          <a:prstGeom prst="rect">
            <a:avLst/>
          </a:prstGeom>
          <a:noFill/>
        </p:spPr>
        <p:txBody>
          <a:bodyPr wrap="square" rtlCol="0">
            <a:spAutoFit/>
          </a:bodyPr>
          <a:lstStyle/>
          <a:p>
            <a:pPr algn="ctr"/>
            <a:r>
              <a:rPr lang="en-US"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yes, linked through multiple process-nodes</a:t>
            </a:r>
          </a:p>
        </p:txBody>
      </p:sp>
      <p:pic>
        <p:nvPicPr>
          <p:cNvPr id="41" name="Graphic 40">
            <a:extLst>
              <a:ext uri="{FF2B5EF4-FFF2-40B4-BE49-F238E27FC236}">
                <a16:creationId xmlns:a16="http://schemas.microsoft.com/office/drawing/2014/main" id="{2E661FA4-259B-4226-BE2F-6F16DE3A6C9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41907" y="663933"/>
            <a:ext cx="2584371" cy="1997014"/>
          </a:xfrm>
          <a:prstGeom prst="rect">
            <a:avLst/>
          </a:prstGeom>
        </p:spPr>
      </p:pic>
      <p:sp>
        <p:nvSpPr>
          <p:cNvPr id="40" name="Slide Number Placeholder 8">
            <a:extLst>
              <a:ext uri="{FF2B5EF4-FFF2-40B4-BE49-F238E27FC236}">
                <a16:creationId xmlns:a16="http://schemas.microsoft.com/office/drawing/2014/main" id="{8B625AE4-424D-4863-94A8-FC279125D2AE}"/>
              </a:ext>
            </a:extLst>
          </p:cNvPr>
          <p:cNvSpPr txBox="1">
            <a:spLocks/>
          </p:cNvSpPr>
          <p:nvPr/>
        </p:nvSpPr>
        <p:spPr>
          <a:xfrm>
            <a:off x="11964033" y="6493595"/>
            <a:ext cx="365128" cy="365125"/>
          </a:xfrm>
          <a:prstGeom prst="rect">
            <a:avLst/>
          </a:prstGeom>
        </p:spPr>
        <p:txBody>
          <a:bodyPr vert="horz" lIns="0" tIns="0" rIns="0" bIns="0" rtlCol="0" anchor="ctr"/>
          <a:lstStyle>
            <a:defPPr>
              <a:defRPr lang="en-US"/>
            </a:defPPr>
            <a:lvl1pPr marL="0" algn="l" defTabSz="914400" rtl="0" eaLnBrk="1" latinLnBrk="0" hangingPunct="1">
              <a:defRPr sz="1200" kern="1200" cap="small" baseline="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latin typeface="+mj-lt"/>
              </a:rPr>
              <a:pPr/>
              <a:t>56</a:t>
            </a:fld>
            <a:endParaRPr lang="en-US" sz="1000" dirty="0">
              <a:latin typeface="+mj-lt"/>
            </a:endParaRPr>
          </a:p>
        </p:txBody>
      </p:sp>
    </p:spTree>
    <p:extLst>
      <p:ext uri="{BB962C8B-B14F-4D97-AF65-F5344CB8AC3E}">
        <p14:creationId xmlns:p14="http://schemas.microsoft.com/office/powerpoint/2010/main" val="1849032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4C819022-EA55-4CEC-AC9A-1483AF7EDD44}"/>
              </a:ext>
            </a:extLst>
          </p:cNvPr>
          <p:cNvGrpSpPr/>
          <p:nvPr/>
        </p:nvGrpSpPr>
        <p:grpSpPr>
          <a:xfrm>
            <a:off x="8327579" y="2685326"/>
            <a:ext cx="1411060" cy="1342371"/>
            <a:chOff x="5042505" y="3101086"/>
            <a:chExt cx="1411060" cy="1342371"/>
          </a:xfrm>
        </p:grpSpPr>
        <p:sp>
          <p:nvSpPr>
            <p:cNvPr id="66" name="Rounded Rectangle 1">
              <a:extLst>
                <a:ext uri="{FF2B5EF4-FFF2-40B4-BE49-F238E27FC236}">
                  <a16:creationId xmlns:a16="http://schemas.microsoft.com/office/drawing/2014/main" id="{D973C53B-E4BD-4975-BF25-F67048211F8E}"/>
                </a:ext>
              </a:extLst>
            </p:cNvPr>
            <p:cNvSpPr/>
            <p:nvPr/>
          </p:nvSpPr>
          <p:spPr>
            <a:xfrm>
              <a:off x="5042506" y="3101086"/>
              <a:ext cx="1411059" cy="849538"/>
            </a:xfrm>
            <a:prstGeom prst="roundRect">
              <a:avLst/>
            </a:prstGeom>
            <a:solidFill>
              <a:schemeClr val="bg1">
                <a:lumMod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Open Sans "/>
                <a:ea typeface="+mn-ea"/>
                <a:cs typeface="+mn-cs"/>
              </a:endParaRPr>
            </a:p>
          </p:txBody>
        </p:sp>
        <p:sp>
          <p:nvSpPr>
            <p:cNvPr id="67" name="Rectangle 66">
              <a:extLst>
                <a:ext uri="{FF2B5EF4-FFF2-40B4-BE49-F238E27FC236}">
                  <a16:creationId xmlns:a16="http://schemas.microsoft.com/office/drawing/2014/main" id="{F90B1516-EBC7-4446-9448-AA09F97CAAB9}"/>
                </a:ext>
              </a:extLst>
            </p:cNvPr>
            <p:cNvSpPr/>
            <p:nvPr/>
          </p:nvSpPr>
          <p:spPr>
            <a:xfrm>
              <a:off x="5192271" y="3981792"/>
              <a:ext cx="112747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“Always/ Never” Ethos</a:t>
              </a:r>
            </a:p>
          </p:txBody>
        </p:sp>
        <p:pic>
          <p:nvPicPr>
            <p:cNvPr id="68" name="Picture 67">
              <a:extLst>
                <a:ext uri="{FF2B5EF4-FFF2-40B4-BE49-F238E27FC236}">
                  <a16:creationId xmlns:a16="http://schemas.microsoft.com/office/drawing/2014/main" id="{18E86C15-815A-44B6-8D9C-88F773745A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9" t="24462" r="4023" b="38701"/>
            <a:stretch/>
          </p:blipFill>
          <p:spPr>
            <a:xfrm>
              <a:off x="5042505" y="3105051"/>
              <a:ext cx="1406791" cy="835323"/>
            </a:xfrm>
            <a:prstGeom prst="roundRect">
              <a:avLst/>
            </a:prstGeom>
          </p:spPr>
        </p:pic>
      </p:grpSp>
      <p:sp>
        <p:nvSpPr>
          <p:cNvPr id="76" name="Trapezoid 75">
            <a:extLst>
              <a:ext uri="{FF2B5EF4-FFF2-40B4-BE49-F238E27FC236}">
                <a16:creationId xmlns:a16="http://schemas.microsoft.com/office/drawing/2014/main" id="{822DD727-2C0F-B04D-A83F-A50C8618EA20}"/>
              </a:ext>
            </a:extLst>
          </p:cNvPr>
          <p:cNvSpPr/>
          <p:nvPr/>
        </p:nvSpPr>
        <p:spPr>
          <a:xfrm rot="10800000">
            <a:off x="1742407" y="4670282"/>
            <a:ext cx="8970136" cy="438205"/>
          </a:xfrm>
          <a:prstGeom prst="trapezoid">
            <a:avLst>
              <a:gd name="adj" fmla="val 99574"/>
            </a:avLst>
          </a:prstGeom>
          <a:solidFill>
            <a:srgbClr val="23648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77" name="Trapezoid 76">
            <a:extLst>
              <a:ext uri="{FF2B5EF4-FFF2-40B4-BE49-F238E27FC236}">
                <a16:creationId xmlns:a16="http://schemas.microsoft.com/office/drawing/2014/main" id="{DD90DB00-98CD-554F-9386-A6F8269DF5D3}"/>
              </a:ext>
            </a:extLst>
          </p:cNvPr>
          <p:cNvSpPr/>
          <p:nvPr/>
        </p:nvSpPr>
        <p:spPr>
          <a:xfrm rot="10800000">
            <a:off x="1088450" y="5846519"/>
            <a:ext cx="10278050" cy="438205"/>
          </a:xfrm>
          <a:prstGeom prst="trapezoid">
            <a:avLst>
              <a:gd name="adj" fmla="val 99574"/>
            </a:avLst>
          </a:prstGeom>
          <a:gradFill>
            <a:gsLst>
              <a:gs pos="100000">
                <a:schemeClr val="accent6">
                  <a:alpha val="0"/>
                </a:schemeClr>
              </a:gs>
              <a:gs pos="0">
                <a:schemeClr val="accent6">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78" name="Rounded Rectangle 77">
            <a:extLst>
              <a:ext uri="{FF2B5EF4-FFF2-40B4-BE49-F238E27FC236}">
                <a16:creationId xmlns:a16="http://schemas.microsoft.com/office/drawing/2014/main" id="{C3B572F3-1BD8-6B41-BDB2-5E1951D02ABC}"/>
              </a:ext>
            </a:extLst>
          </p:cNvPr>
          <p:cNvSpPr/>
          <p:nvPr/>
        </p:nvSpPr>
        <p:spPr>
          <a:xfrm>
            <a:off x="1126738" y="5229913"/>
            <a:ext cx="1130600"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79" name="Rounded Rectangle 78">
            <a:extLst>
              <a:ext uri="{FF2B5EF4-FFF2-40B4-BE49-F238E27FC236}">
                <a16:creationId xmlns:a16="http://schemas.microsoft.com/office/drawing/2014/main" id="{739E7415-AFA7-3843-9E46-62707B0BB879}"/>
              </a:ext>
            </a:extLst>
          </p:cNvPr>
          <p:cNvSpPr/>
          <p:nvPr/>
        </p:nvSpPr>
        <p:spPr>
          <a:xfrm>
            <a:off x="2308003" y="5229913"/>
            <a:ext cx="1078399"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0" name="Rounded Rectangle 79">
            <a:extLst>
              <a:ext uri="{FF2B5EF4-FFF2-40B4-BE49-F238E27FC236}">
                <a16:creationId xmlns:a16="http://schemas.microsoft.com/office/drawing/2014/main" id="{05CFA15C-E2F7-AB40-9970-52CAFA4EE028}"/>
              </a:ext>
            </a:extLst>
          </p:cNvPr>
          <p:cNvSpPr/>
          <p:nvPr/>
        </p:nvSpPr>
        <p:spPr>
          <a:xfrm>
            <a:off x="3437067" y="5229913"/>
            <a:ext cx="1318150"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1" name="Rounded Rectangle 80">
            <a:extLst>
              <a:ext uri="{FF2B5EF4-FFF2-40B4-BE49-F238E27FC236}">
                <a16:creationId xmlns:a16="http://schemas.microsoft.com/office/drawing/2014/main" id="{4603A179-D86E-6341-9C64-96A92E0869AB}"/>
              </a:ext>
            </a:extLst>
          </p:cNvPr>
          <p:cNvSpPr/>
          <p:nvPr/>
        </p:nvSpPr>
        <p:spPr>
          <a:xfrm>
            <a:off x="4807905" y="5229913"/>
            <a:ext cx="946024"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2" name="Rounded Rectangle 81">
            <a:extLst>
              <a:ext uri="{FF2B5EF4-FFF2-40B4-BE49-F238E27FC236}">
                <a16:creationId xmlns:a16="http://schemas.microsoft.com/office/drawing/2014/main" id="{79235706-54C9-0E45-87B5-630F2E04AB06}"/>
              </a:ext>
            </a:extLst>
          </p:cNvPr>
          <p:cNvSpPr/>
          <p:nvPr/>
        </p:nvSpPr>
        <p:spPr>
          <a:xfrm>
            <a:off x="5806972" y="5229913"/>
            <a:ext cx="1557903"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3" name="Rounded Rectangle 82">
            <a:extLst>
              <a:ext uri="{FF2B5EF4-FFF2-40B4-BE49-F238E27FC236}">
                <a16:creationId xmlns:a16="http://schemas.microsoft.com/office/drawing/2014/main" id="{77518393-1CD6-004E-A101-98CF0A6C39E7}"/>
              </a:ext>
            </a:extLst>
          </p:cNvPr>
          <p:cNvSpPr/>
          <p:nvPr/>
        </p:nvSpPr>
        <p:spPr>
          <a:xfrm>
            <a:off x="7417455" y="5229913"/>
            <a:ext cx="1663021"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4" name="Rounded Rectangle 83">
            <a:extLst>
              <a:ext uri="{FF2B5EF4-FFF2-40B4-BE49-F238E27FC236}">
                <a16:creationId xmlns:a16="http://schemas.microsoft.com/office/drawing/2014/main" id="{38C5819A-7E60-3D47-AF7B-44A95F3E3D6C}"/>
              </a:ext>
            </a:extLst>
          </p:cNvPr>
          <p:cNvSpPr/>
          <p:nvPr/>
        </p:nvSpPr>
        <p:spPr>
          <a:xfrm>
            <a:off x="9116327" y="5229913"/>
            <a:ext cx="2495723" cy="7563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85" name="Rectangle: Diagonal Corners Rounded 3">
            <a:extLst>
              <a:ext uri="{FF2B5EF4-FFF2-40B4-BE49-F238E27FC236}">
                <a16:creationId xmlns:a16="http://schemas.microsoft.com/office/drawing/2014/main" id="{245F3E89-7D23-4149-B376-14BF5BEDC15A}"/>
              </a:ext>
            </a:extLst>
          </p:cNvPr>
          <p:cNvSpPr/>
          <p:nvPr/>
        </p:nvSpPr>
        <p:spPr>
          <a:xfrm>
            <a:off x="2388404" y="5379626"/>
            <a:ext cx="891540" cy="469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Materials Science</a:t>
            </a:r>
          </a:p>
        </p:txBody>
      </p:sp>
      <p:sp>
        <p:nvSpPr>
          <p:cNvPr id="86" name="Rectangle: Diagonal Corners Rounded 5">
            <a:extLst>
              <a:ext uri="{FF2B5EF4-FFF2-40B4-BE49-F238E27FC236}">
                <a16:creationId xmlns:a16="http://schemas.microsoft.com/office/drawing/2014/main" id="{EA94B220-9C4A-CE4A-B9E4-E0EDF2D0CE0F}"/>
              </a:ext>
            </a:extLst>
          </p:cNvPr>
          <p:cNvSpPr/>
          <p:nvPr/>
        </p:nvSpPr>
        <p:spPr>
          <a:xfrm>
            <a:off x="3538863" y="5373789"/>
            <a:ext cx="1078399" cy="466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Engineering Science</a:t>
            </a:r>
          </a:p>
        </p:txBody>
      </p:sp>
      <p:sp>
        <p:nvSpPr>
          <p:cNvPr id="87" name="Rectangle: Diagonal Corners Rounded 6">
            <a:extLst>
              <a:ext uri="{FF2B5EF4-FFF2-40B4-BE49-F238E27FC236}">
                <a16:creationId xmlns:a16="http://schemas.microsoft.com/office/drawing/2014/main" id="{83064A7A-1FDC-4D44-829F-0EBB907388ED}"/>
              </a:ext>
            </a:extLst>
          </p:cNvPr>
          <p:cNvSpPr/>
          <p:nvPr/>
        </p:nvSpPr>
        <p:spPr>
          <a:xfrm>
            <a:off x="4738823" y="5395548"/>
            <a:ext cx="1015105" cy="438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Earth Science</a:t>
            </a:r>
          </a:p>
        </p:txBody>
      </p:sp>
      <p:sp>
        <p:nvSpPr>
          <p:cNvPr id="88" name="Rectangle: Diagonal Corners Rounded 7">
            <a:extLst>
              <a:ext uri="{FF2B5EF4-FFF2-40B4-BE49-F238E27FC236}">
                <a16:creationId xmlns:a16="http://schemas.microsoft.com/office/drawing/2014/main" id="{73222E31-F81C-1140-9918-C0FBCE096984}"/>
              </a:ext>
            </a:extLst>
          </p:cNvPr>
          <p:cNvSpPr/>
          <p:nvPr/>
        </p:nvSpPr>
        <p:spPr>
          <a:xfrm>
            <a:off x="5951099" y="5366895"/>
            <a:ext cx="1269648" cy="438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Nanodevices &amp; Microsystems</a:t>
            </a:r>
          </a:p>
        </p:txBody>
      </p:sp>
      <p:sp>
        <p:nvSpPr>
          <p:cNvPr id="89" name="Rectangle: Diagonal Corners Rounded 8">
            <a:extLst>
              <a:ext uri="{FF2B5EF4-FFF2-40B4-BE49-F238E27FC236}">
                <a16:creationId xmlns:a16="http://schemas.microsoft.com/office/drawing/2014/main" id="{6B5318F3-8551-484D-9B14-4BD8B6B8CC6C}"/>
              </a:ext>
            </a:extLst>
          </p:cNvPr>
          <p:cNvSpPr/>
          <p:nvPr/>
        </p:nvSpPr>
        <p:spPr>
          <a:xfrm>
            <a:off x="9166930" y="5489488"/>
            <a:ext cx="2360913" cy="359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Radiation</a:t>
            </a:r>
            <a:r>
              <a:rPr kumimoji="0" lang="pt-BR" sz="12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200" b="0" i="0" u="none" strike="noStrike" kern="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Electrical</a:t>
            </a:r>
            <a:r>
              <a:rPr kumimoji="0" lang="pt-BR" sz="12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&amp; High Energy </a:t>
            </a:r>
            <a:r>
              <a:rPr kumimoji="0" lang="pt-BR" sz="1200" b="0" i="0" u="none" strike="noStrike" kern="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Density</a:t>
            </a:r>
            <a:r>
              <a:rPr kumimoji="0" lang="pt-BR" sz="12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Science</a:t>
            </a:r>
            <a:endParaRPr kumimoji="0" lang="en-US" sz="12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0" name="Rectangle: Diagonal Corners Rounded 13">
            <a:extLst>
              <a:ext uri="{FF2B5EF4-FFF2-40B4-BE49-F238E27FC236}">
                <a16:creationId xmlns:a16="http://schemas.microsoft.com/office/drawing/2014/main" id="{F3F7777F-8068-2B4D-890C-BBE9FBC065BF}"/>
              </a:ext>
            </a:extLst>
          </p:cNvPr>
          <p:cNvSpPr/>
          <p:nvPr/>
        </p:nvSpPr>
        <p:spPr>
          <a:xfrm>
            <a:off x="7422983" y="5388650"/>
            <a:ext cx="1651964" cy="37175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Computing &amp; Information Science</a:t>
            </a:r>
          </a:p>
        </p:txBody>
      </p:sp>
      <p:sp>
        <p:nvSpPr>
          <p:cNvPr id="99" name="Rectangle 98">
            <a:extLst>
              <a:ext uri="{FF2B5EF4-FFF2-40B4-BE49-F238E27FC236}">
                <a16:creationId xmlns:a16="http://schemas.microsoft.com/office/drawing/2014/main" id="{2E5B046B-A173-FC4E-8E5D-996CEA1FED10}"/>
              </a:ext>
            </a:extLst>
          </p:cNvPr>
          <p:cNvSpPr/>
          <p:nvPr/>
        </p:nvSpPr>
        <p:spPr>
          <a:xfrm>
            <a:off x="1858716" y="5954390"/>
            <a:ext cx="8560357" cy="33855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Foundational Research that Enables Climate Work</a:t>
            </a:r>
          </a:p>
        </p:txBody>
      </p:sp>
      <p:sp>
        <p:nvSpPr>
          <p:cNvPr id="100" name="Rectangle 99">
            <a:extLst>
              <a:ext uri="{FF2B5EF4-FFF2-40B4-BE49-F238E27FC236}">
                <a16:creationId xmlns:a16="http://schemas.microsoft.com/office/drawing/2014/main" id="{D1C09117-9FE2-AE47-89CF-49AA7D9A1C4D}"/>
              </a:ext>
            </a:extLst>
          </p:cNvPr>
          <p:cNvSpPr/>
          <p:nvPr/>
        </p:nvSpPr>
        <p:spPr>
          <a:xfrm>
            <a:off x="3593154" y="4815578"/>
            <a:ext cx="5091458" cy="33855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spc="600" dirty="0">
                <a:solidFill>
                  <a:srgbClr val="FFFFFF"/>
                </a:solidFill>
                <a:latin typeface="Open Sans" panose="020B0606030504020204" pitchFamily="34" charset="0"/>
                <a:ea typeface="Open Sans" panose="020B0606030504020204" pitchFamily="34" charset="0"/>
                <a:cs typeface="Open Sans" panose="020B0606030504020204" pitchFamily="34" charset="0"/>
              </a:rPr>
              <a:t>CLDERA</a:t>
            </a:r>
            <a:r>
              <a:rPr kumimoji="0" lang="en-US" sz="1600" b="0" i="0" u="none" strike="noStrike" kern="1200" cap="none" spc="6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-Critical Capabilities</a:t>
            </a:r>
          </a:p>
        </p:txBody>
      </p:sp>
      <p:sp>
        <p:nvSpPr>
          <p:cNvPr id="101" name="Rectangle 100">
            <a:extLst>
              <a:ext uri="{FF2B5EF4-FFF2-40B4-BE49-F238E27FC236}">
                <a16:creationId xmlns:a16="http://schemas.microsoft.com/office/drawing/2014/main" id="{9885EA12-C2EA-234F-A549-B30677911A8F}"/>
              </a:ext>
            </a:extLst>
          </p:cNvPr>
          <p:cNvSpPr/>
          <p:nvPr/>
        </p:nvSpPr>
        <p:spPr>
          <a:xfrm>
            <a:off x="1746144" y="3633123"/>
            <a:ext cx="1716207"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Uncertainty Quantification</a:t>
            </a:r>
          </a:p>
        </p:txBody>
      </p:sp>
      <p:pic>
        <p:nvPicPr>
          <p:cNvPr id="106" name="Picture 105">
            <a:extLst>
              <a:ext uri="{FF2B5EF4-FFF2-40B4-BE49-F238E27FC236}">
                <a16:creationId xmlns:a16="http://schemas.microsoft.com/office/drawing/2014/main" id="{62041571-AF0C-974D-89CB-241F5E5B7E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5608" y="2792759"/>
            <a:ext cx="1225325" cy="841064"/>
          </a:xfrm>
          <a:prstGeom prst="roundRect">
            <a:avLst/>
          </a:prstGeom>
          <a:ln>
            <a:solidFill>
              <a:srgbClr val="00ADD0"/>
            </a:solidFill>
          </a:ln>
        </p:spPr>
      </p:pic>
      <p:sp>
        <p:nvSpPr>
          <p:cNvPr id="108" name="Rectangle 107">
            <a:extLst>
              <a:ext uri="{FF2B5EF4-FFF2-40B4-BE49-F238E27FC236}">
                <a16:creationId xmlns:a16="http://schemas.microsoft.com/office/drawing/2014/main" id="{B2106FD0-BFE2-674F-BD58-D0392C040622}"/>
              </a:ext>
            </a:extLst>
          </p:cNvPr>
          <p:cNvSpPr/>
          <p:nvPr/>
        </p:nvSpPr>
        <p:spPr>
          <a:xfrm>
            <a:off x="3345608" y="3643153"/>
            <a:ext cx="1300862"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Computational Science</a:t>
            </a:r>
          </a:p>
        </p:txBody>
      </p:sp>
      <p:sp>
        <p:nvSpPr>
          <p:cNvPr id="109" name="Rectangle 108">
            <a:extLst>
              <a:ext uri="{FF2B5EF4-FFF2-40B4-BE49-F238E27FC236}">
                <a16:creationId xmlns:a16="http://schemas.microsoft.com/office/drawing/2014/main" id="{E16A1E93-AC74-A44D-AA51-6A87237C4AE2}"/>
              </a:ext>
            </a:extLst>
          </p:cNvPr>
          <p:cNvSpPr/>
          <p:nvPr/>
        </p:nvSpPr>
        <p:spPr>
          <a:xfrm>
            <a:off x="244549" y="3651765"/>
            <a:ext cx="1716207"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Multi-Physics Modeling</a:t>
            </a:r>
          </a:p>
        </p:txBody>
      </p:sp>
      <p:pic>
        <p:nvPicPr>
          <p:cNvPr id="110" name="Picture 109">
            <a:extLst>
              <a:ext uri="{FF2B5EF4-FFF2-40B4-BE49-F238E27FC236}">
                <a16:creationId xmlns:a16="http://schemas.microsoft.com/office/drawing/2014/main" id="{5A9169AD-7D6C-6E4A-90A2-D072AB3BC05C}"/>
              </a:ext>
            </a:extLst>
          </p:cNvPr>
          <p:cNvPicPr>
            <a:picLocks/>
          </p:cNvPicPr>
          <p:nvPr/>
        </p:nvPicPr>
        <p:blipFill rotWithShape="1">
          <a:blip r:embed="rId5" cstate="screen">
            <a:extLst>
              <a:ext uri="{28A0092B-C50C-407E-A947-70E740481C1C}">
                <a14:useLocalDpi xmlns:a14="http://schemas.microsoft.com/office/drawing/2010/main"/>
              </a:ext>
            </a:extLst>
          </a:blip>
          <a:srcRect b="-5423"/>
          <a:stretch/>
        </p:blipFill>
        <p:spPr>
          <a:xfrm>
            <a:off x="1952702" y="2804819"/>
            <a:ext cx="1222578" cy="841248"/>
          </a:xfrm>
          <a:prstGeom prst="roundRect">
            <a:avLst/>
          </a:prstGeom>
          <a:solidFill>
            <a:schemeClr val="bg1"/>
          </a:solidFill>
          <a:ln>
            <a:solidFill>
              <a:srgbClr val="00ADD0"/>
            </a:solidFill>
          </a:ln>
        </p:spPr>
      </p:pic>
      <p:pic>
        <p:nvPicPr>
          <p:cNvPr id="111" name="Picture 110">
            <a:extLst>
              <a:ext uri="{FF2B5EF4-FFF2-40B4-BE49-F238E27FC236}">
                <a16:creationId xmlns:a16="http://schemas.microsoft.com/office/drawing/2014/main" id="{52E3254B-F9F1-074B-B16D-F539D3B8A03E}"/>
              </a:ext>
            </a:extLst>
          </p:cNvPr>
          <p:cNvPicPr>
            <a:picLocks/>
          </p:cNvPicPr>
          <p:nvPr/>
        </p:nvPicPr>
        <p:blipFill rotWithShape="1">
          <a:blip r:embed="rId6" cstate="screen">
            <a:extLst>
              <a:ext uri="{28A0092B-C50C-407E-A947-70E740481C1C}">
                <a14:useLocalDpi xmlns:a14="http://schemas.microsoft.com/office/drawing/2010/main"/>
              </a:ext>
            </a:extLst>
          </a:blip>
          <a:srcRect r="-398"/>
          <a:stretch/>
        </p:blipFill>
        <p:spPr>
          <a:xfrm>
            <a:off x="466013" y="2806195"/>
            <a:ext cx="1411059" cy="854466"/>
          </a:xfrm>
          <a:prstGeom prst="roundRect">
            <a:avLst/>
          </a:prstGeom>
          <a:solidFill>
            <a:schemeClr val="bg1"/>
          </a:solidFill>
          <a:ln>
            <a:solidFill>
              <a:srgbClr val="00ADD0"/>
            </a:solidFill>
          </a:ln>
        </p:spPr>
      </p:pic>
      <p:grpSp>
        <p:nvGrpSpPr>
          <p:cNvPr id="2" name="Group 1">
            <a:extLst>
              <a:ext uri="{FF2B5EF4-FFF2-40B4-BE49-F238E27FC236}">
                <a16:creationId xmlns:a16="http://schemas.microsoft.com/office/drawing/2014/main" id="{B36F5A72-6D55-4923-94F0-D35BC5FF349A}"/>
              </a:ext>
            </a:extLst>
          </p:cNvPr>
          <p:cNvGrpSpPr/>
          <p:nvPr/>
        </p:nvGrpSpPr>
        <p:grpSpPr>
          <a:xfrm>
            <a:off x="5561005" y="2684566"/>
            <a:ext cx="1463040" cy="1297335"/>
            <a:chOff x="8571932" y="1619103"/>
            <a:chExt cx="1463040" cy="1297335"/>
          </a:xfrm>
        </p:grpSpPr>
        <p:pic>
          <p:nvPicPr>
            <p:cNvPr id="102" name="Picture 101">
              <a:extLst>
                <a:ext uri="{FF2B5EF4-FFF2-40B4-BE49-F238E27FC236}">
                  <a16:creationId xmlns:a16="http://schemas.microsoft.com/office/drawing/2014/main" id="{54E38FC7-6A6A-1340-BF03-10DFFCBA6B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8692163" y="1619103"/>
              <a:ext cx="1222578" cy="843318"/>
            </a:xfrm>
            <a:prstGeom prst="roundRect">
              <a:avLst/>
            </a:prstGeom>
          </p:spPr>
        </p:pic>
        <p:sp>
          <p:nvSpPr>
            <p:cNvPr id="120" name="Rectangle 119">
              <a:extLst>
                <a:ext uri="{FF2B5EF4-FFF2-40B4-BE49-F238E27FC236}">
                  <a16:creationId xmlns:a16="http://schemas.microsoft.com/office/drawing/2014/main" id="{45E80B09-652B-A64F-A25F-339C3F30AB32}"/>
                </a:ext>
              </a:extLst>
            </p:cNvPr>
            <p:cNvSpPr/>
            <p:nvPr/>
          </p:nvSpPr>
          <p:spPr>
            <a:xfrm>
              <a:off x="8571932" y="2454773"/>
              <a:ext cx="146304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Regulatory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Frameworks </a:t>
              </a:r>
            </a:p>
          </p:txBody>
        </p:sp>
      </p:grpSp>
      <p:grpSp>
        <p:nvGrpSpPr>
          <p:cNvPr id="5" name="Group 4">
            <a:extLst>
              <a:ext uri="{FF2B5EF4-FFF2-40B4-BE49-F238E27FC236}">
                <a16:creationId xmlns:a16="http://schemas.microsoft.com/office/drawing/2014/main" id="{4B704978-F75B-4200-AC57-F3F31E6AC320}"/>
              </a:ext>
            </a:extLst>
          </p:cNvPr>
          <p:cNvGrpSpPr/>
          <p:nvPr/>
        </p:nvGrpSpPr>
        <p:grpSpPr>
          <a:xfrm>
            <a:off x="6984770" y="2702708"/>
            <a:ext cx="1222578" cy="1292398"/>
            <a:chOff x="9969775" y="1624040"/>
            <a:chExt cx="1222578" cy="1292398"/>
          </a:xfrm>
        </p:grpSpPr>
        <p:pic>
          <p:nvPicPr>
            <p:cNvPr id="75" name="Picture 74">
              <a:extLst>
                <a:ext uri="{FF2B5EF4-FFF2-40B4-BE49-F238E27FC236}">
                  <a16:creationId xmlns:a16="http://schemas.microsoft.com/office/drawing/2014/main" id="{0952F5FB-A4F9-914E-8A6A-96DD3A9F3B5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969775" y="1624040"/>
              <a:ext cx="1222578" cy="838420"/>
            </a:xfrm>
            <a:prstGeom prst="roundRect">
              <a:avLst/>
            </a:prstGeom>
            <a:ln>
              <a:solidFill>
                <a:srgbClr val="00ADD0"/>
              </a:solidFill>
            </a:ln>
          </p:spPr>
        </p:pic>
        <p:sp>
          <p:nvSpPr>
            <p:cNvPr id="122" name="Rectangle 121">
              <a:extLst>
                <a:ext uri="{FF2B5EF4-FFF2-40B4-BE49-F238E27FC236}">
                  <a16:creationId xmlns:a16="http://schemas.microsoft.com/office/drawing/2014/main" id="{0F7F48DA-9730-4642-9EFA-E3D7B4CC59EA}"/>
                </a:ext>
              </a:extLst>
            </p:cNvPr>
            <p:cNvSpPr/>
            <p:nvPr/>
          </p:nvSpPr>
          <p:spPr>
            <a:xfrm>
              <a:off x="10078144" y="2454773"/>
              <a:ext cx="100584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Analysis of Extremes </a:t>
              </a:r>
            </a:p>
          </p:txBody>
        </p:sp>
      </p:grpSp>
      <p:sp>
        <p:nvSpPr>
          <p:cNvPr id="123" name="Rectangle 122">
            <a:extLst>
              <a:ext uri="{FF2B5EF4-FFF2-40B4-BE49-F238E27FC236}">
                <a16:creationId xmlns:a16="http://schemas.microsoft.com/office/drawing/2014/main" id="{3AEBBFC0-256E-B240-94DB-46DF6B1A4F71}"/>
              </a:ext>
            </a:extLst>
          </p:cNvPr>
          <p:cNvSpPr/>
          <p:nvPr/>
        </p:nvSpPr>
        <p:spPr>
          <a:xfrm>
            <a:off x="1202104" y="5468434"/>
            <a:ext cx="942887" cy="27699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Bioscience</a:t>
            </a:r>
          </a:p>
        </p:txBody>
      </p:sp>
      <p:sp>
        <p:nvSpPr>
          <p:cNvPr id="124" name="Right Brace 123">
            <a:extLst>
              <a:ext uri="{FF2B5EF4-FFF2-40B4-BE49-F238E27FC236}">
                <a16:creationId xmlns:a16="http://schemas.microsoft.com/office/drawing/2014/main" id="{2A7662DE-03E5-B04C-9967-ED950344B13C}"/>
              </a:ext>
            </a:extLst>
          </p:cNvPr>
          <p:cNvSpPr/>
          <p:nvPr/>
        </p:nvSpPr>
        <p:spPr>
          <a:xfrm rot="5400000">
            <a:off x="2346413" y="2004796"/>
            <a:ext cx="365982" cy="4175716"/>
          </a:xfrm>
          <a:prstGeom prst="rightBrace">
            <a:avLst>
              <a:gd name="adj1" fmla="val 0"/>
              <a:gd name="adj2" fmla="val 50000"/>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Open Sans "/>
              <a:ea typeface="+mn-ea"/>
              <a:cs typeface="+mn-cs"/>
            </a:endParaRPr>
          </a:p>
        </p:txBody>
      </p:sp>
      <p:grpSp>
        <p:nvGrpSpPr>
          <p:cNvPr id="9" name="Group 8">
            <a:extLst>
              <a:ext uri="{FF2B5EF4-FFF2-40B4-BE49-F238E27FC236}">
                <a16:creationId xmlns:a16="http://schemas.microsoft.com/office/drawing/2014/main" id="{5CBA3DE4-010B-4663-AE39-4344E529D427}"/>
              </a:ext>
            </a:extLst>
          </p:cNvPr>
          <p:cNvGrpSpPr/>
          <p:nvPr/>
        </p:nvGrpSpPr>
        <p:grpSpPr>
          <a:xfrm>
            <a:off x="1987118" y="1286132"/>
            <a:ext cx="4142383" cy="2917893"/>
            <a:chOff x="2010549" y="1292563"/>
            <a:chExt cx="4142383" cy="2917893"/>
          </a:xfrm>
        </p:grpSpPr>
        <p:sp>
          <p:nvSpPr>
            <p:cNvPr id="112" name="Rectangle 111">
              <a:extLst>
                <a:ext uri="{FF2B5EF4-FFF2-40B4-BE49-F238E27FC236}">
                  <a16:creationId xmlns:a16="http://schemas.microsoft.com/office/drawing/2014/main" id="{8FFABBD4-474A-7149-A8C3-A3F5B7A9ACC1}"/>
                </a:ext>
              </a:extLst>
            </p:cNvPr>
            <p:cNvSpPr/>
            <p:nvPr/>
          </p:nvSpPr>
          <p:spPr>
            <a:xfrm>
              <a:off x="3499015" y="2095333"/>
              <a:ext cx="124506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Inverse Optimization </a:t>
              </a:r>
            </a:p>
          </p:txBody>
        </p:sp>
        <p:sp>
          <p:nvSpPr>
            <p:cNvPr id="113" name="Rectangle 112">
              <a:extLst>
                <a:ext uri="{FF2B5EF4-FFF2-40B4-BE49-F238E27FC236}">
                  <a16:creationId xmlns:a16="http://schemas.microsoft.com/office/drawing/2014/main" id="{4D9F285E-2089-6F4F-B284-33358AFC5A34}"/>
                </a:ext>
              </a:extLst>
            </p:cNvPr>
            <p:cNvSpPr/>
            <p:nvPr/>
          </p:nvSpPr>
          <p:spPr>
            <a:xfrm>
              <a:off x="2010549" y="2113558"/>
              <a:ext cx="1553456"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Multi-component Sensor Systems</a:t>
              </a:r>
            </a:p>
          </p:txBody>
        </p:sp>
        <p:sp>
          <p:nvSpPr>
            <p:cNvPr id="114" name="Rectangle 113">
              <a:extLst>
                <a:ext uri="{FF2B5EF4-FFF2-40B4-BE49-F238E27FC236}">
                  <a16:creationId xmlns:a16="http://schemas.microsoft.com/office/drawing/2014/main" id="{8D549F03-0059-8F47-BCE9-74AED706C027}"/>
                </a:ext>
              </a:extLst>
            </p:cNvPr>
            <p:cNvSpPr/>
            <p:nvPr/>
          </p:nvSpPr>
          <p:spPr>
            <a:xfrm>
              <a:off x="4901352" y="2095333"/>
              <a:ext cx="123575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Information Sciences</a:t>
              </a:r>
            </a:p>
          </p:txBody>
        </p:sp>
        <p:pic>
          <p:nvPicPr>
            <p:cNvPr id="115" name="Picture 2" descr="Types Of Vehicles Available to Border Patrol - LAWS.com">
              <a:extLst>
                <a:ext uri="{FF2B5EF4-FFF2-40B4-BE49-F238E27FC236}">
                  <a16:creationId xmlns:a16="http://schemas.microsoft.com/office/drawing/2014/main" id="{9A5A91D8-B1DC-FA4F-9C47-5D646436CB6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32252" y="1292563"/>
              <a:ext cx="1245061" cy="826720"/>
            </a:xfrm>
            <a:prstGeom prst="roundRect">
              <a:avLst/>
            </a:prstGeom>
            <a:solidFill>
              <a:schemeClr val="bg1"/>
            </a:solidFill>
            <a:ln>
              <a:solidFill>
                <a:srgbClr val="00ADD0"/>
              </a:solidFill>
            </a:ln>
          </p:spPr>
        </p:pic>
        <p:sp>
          <p:nvSpPr>
            <p:cNvPr id="125" name="Right Brace 86">
              <a:extLst>
                <a:ext uri="{FF2B5EF4-FFF2-40B4-BE49-F238E27FC236}">
                  <a16:creationId xmlns:a16="http://schemas.microsoft.com/office/drawing/2014/main" id="{1C8E5D1B-AE33-574B-A39C-74871E5519E6}"/>
                </a:ext>
              </a:extLst>
            </p:cNvPr>
            <p:cNvSpPr/>
            <p:nvPr/>
          </p:nvSpPr>
          <p:spPr>
            <a:xfrm rot="5400000">
              <a:off x="3233017" y="1290540"/>
              <a:ext cx="1819150" cy="4020681"/>
            </a:xfrm>
            <a:custGeom>
              <a:avLst/>
              <a:gdLst>
                <a:gd name="connsiteX0" fmla="*/ 0 w 336038"/>
                <a:gd name="connsiteY0" fmla="*/ 0 h 4186542"/>
                <a:gd name="connsiteX1" fmla="*/ 168019 w 336038"/>
                <a:gd name="connsiteY1" fmla="*/ 3 h 4186542"/>
                <a:gd name="connsiteX2" fmla="*/ 168019 w 336038"/>
                <a:gd name="connsiteY2" fmla="*/ 1022769 h 4186542"/>
                <a:gd name="connsiteX3" fmla="*/ 336038 w 336038"/>
                <a:gd name="connsiteY3" fmla="*/ 1022772 h 4186542"/>
                <a:gd name="connsiteX4" fmla="*/ 168019 w 336038"/>
                <a:gd name="connsiteY4" fmla="*/ 1022775 h 4186542"/>
                <a:gd name="connsiteX5" fmla="*/ 168019 w 336038"/>
                <a:gd name="connsiteY5" fmla="*/ 4186539 h 4186542"/>
                <a:gd name="connsiteX6" fmla="*/ 0 w 336038"/>
                <a:gd name="connsiteY6" fmla="*/ 4186542 h 4186542"/>
                <a:gd name="connsiteX7" fmla="*/ 0 w 336038"/>
                <a:gd name="connsiteY7" fmla="*/ 0 h 4186542"/>
                <a:gd name="connsiteX0" fmla="*/ 0 w 336038"/>
                <a:gd name="connsiteY0" fmla="*/ 0 h 4186542"/>
                <a:gd name="connsiteX1" fmla="*/ 168019 w 336038"/>
                <a:gd name="connsiteY1" fmla="*/ 3 h 4186542"/>
                <a:gd name="connsiteX2" fmla="*/ 168019 w 336038"/>
                <a:gd name="connsiteY2" fmla="*/ 1022769 h 4186542"/>
                <a:gd name="connsiteX3" fmla="*/ 336038 w 336038"/>
                <a:gd name="connsiteY3" fmla="*/ 1022772 h 4186542"/>
                <a:gd name="connsiteX4" fmla="*/ 168019 w 336038"/>
                <a:gd name="connsiteY4" fmla="*/ 1022775 h 4186542"/>
                <a:gd name="connsiteX5" fmla="*/ 168019 w 336038"/>
                <a:gd name="connsiteY5" fmla="*/ 4186539 h 4186542"/>
                <a:gd name="connsiteX6" fmla="*/ 0 w 336038"/>
                <a:gd name="connsiteY6" fmla="*/ 4186542 h 4186542"/>
                <a:gd name="connsiteX0" fmla="*/ 0 w 1819150"/>
                <a:gd name="connsiteY0" fmla="*/ 0 h 4186542"/>
                <a:gd name="connsiteX1" fmla="*/ 168019 w 1819150"/>
                <a:gd name="connsiteY1" fmla="*/ 3 h 4186542"/>
                <a:gd name="connsiteX2" fmla="*/ 168019 w 1819150"/>
                <a:gd name="connsiteY2" fmla="*/ 1022769 h 4186542"/>
                <a:gd name="connsiteX3" fmla="*/ 336038 w 1819150"/>
                <a:gd name="connsiteY3" fmla="*/ 1022772 h 4186542"/>
                <a:gd name="connsiteX4" fmla="*/ 168019 w 1819150"/>
                <a:gd name="connsiteY4" fmla="*/ 1022775 h 4186542"/>
                <a:gd name="connsiteX5" fmla="*/ 168019 w 1819150"/>
                <a:gd name="connsiteY5" fmla="*/ 4186539 h 4186542"/>
                <a:gd name="connsiteX6" fmla="*/ 0 w 1819150"/>
                <a:gd name="connsiteY6" fmla="*/ 4186542 h 4186542"/>
                <a:gd name="connsiteX7" fmla="*/ 0 w 1819150"/>
                <a:gd name="connsiteY7" fmla="*/ 0 h 4186542"/>
                <a:gd name="connsiteX0" fmla="*/ 0 w 1819150"/>
                <a:gd name="connsiteY0" fmla="*/ 0 h 4186542"/>
                <a:gd name="connsiteX1" fmla="*/ 168019 w 1819150"/>
                <a:gd name="connsiteY1" fmla="*/ 3 h 4186542"/>
                <a:gd name="connsiteX2" fmla="*/ 168019 w 1819150"/>
                <a:gd name="connsiteY2" fmla="*/ 1022769 h 4186542"/>
                <a:gd name="connsiteX3" fmla="*/ 1819150 w 1819150"/>
                <a:gd name="connsiteY3" fmla="*/ 1022772 h 4186542"/>
                <a:gd name="connsiteX4" fmla="*/ 168019 w 1819150"/>
                <a:gd name="connsiteY4" fmla="*/ 1022775 h 4186542"/>
                <a:gd name="connsiteX5" fmla="*/ 168019 w 1819150"/>
                <a:gd name="connsiteY5" fmla="*/ 4186539 h 4186542"/>
                <a:gd name="connsiteX6" fmla="*/ 0 w 1819150"/>
                <a:gd name="connsiteY6" fmla="*/ 4186542 h 41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9150" h="4186542" stroke="0" extrusionOk="0">
                  <a:moveTo>
                    <a:pt x="0" y="0"/>
                  </a:moveTo>
                  <a:lnTo>
                    <a:pt x="168019" y="3"/>
                  </a:lnTo>
                  <a:lnTo>
                    <a:pt x="168019" y="1022769"/>
                  </a:lnTo>
                  <a:cubicBezTo>
                    <a:pt x="168019" y="1022771"/>
                    <a:pt x="243244" y="1022772"/>
                    <a:pt x="336038" y="1022772"/>
                  </a:cubicBezTo>
                  <a:lnTo>
                    <a:pt x="168019" y="1022775"/>
                  </a:lnTo>
                  <a:lnTo>
                    <a:pt x="168019" y="4186539"/>
                  </a:lnTo>
                  <a:cubicBezTo>
                    <a:pt x="168019" y="4186541"/>
                    <a:pt x="92794" y="4186542"/>
                    <a:pt x="0" y="4186542"/>
                  </a:cubicBezTo>
                  <a:lnTo>
                    <a:pt x="0" y="0"/>
                  </a:lnTo>
                  <a:close/>
                </a:path>
                <a:path w="1819150" h="4186542" fill="none">
                  <a:moveTo>
                    <a:pt x="0" y="0"/>
                  </a:moveTo>
                  <a:lnTo>
                    <a:pt x="168019" y="3"/>
                  </a:lnTo>
                  <a:lnTo>
                    <a:pt x="168019" y="1022769"/>
                  </a:lnTo>
                  <a:cubicBezTo>
                    <a:pt x="168019" y="1022771"/>
                    <a:pt x="1726356" y="1022772"/>
                    <a:pt x="1819150" y="1022772"/>
                  </a:cubicBezTo>
                  <a:lnTo>
                    <a:pt x="168019" y="1022775"/>
                  </a:lnTo>
                  <a:lnTo>
                    <a:pt x="168019" y="4186539"/>
                  </a:lnTo>
                  <a:cubicBezTo>
                    <a:pt x="168019" y="4186541"/>
                    <a:pt x="92794" y="4186542"/>
                    <a:pt x="0" y="4186542"/>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Open Sans "/>
                <a:ea typeface="+mn-ea"/>
                <a:cs typeface="+mn-cs"/>
              </a:endParaRPr>
            </a:p>
          </p:txBody>
        </p:sp>
      </p:grpSp>
      <p:sp>
        <p:nvSpPr>
          <p:cNvPr id="127" name="Right Brace 86">
            <a:extLst>
              <a:ext uri="{FF2B5EF4-FFF2-40B4-BE49-F238E27FC236}">
                <a16:creationId xmlns:a16="http://schemas.microsoft.com/office/drawing/2014/main" id="{410D38AD-23C1-C24C-AF77-3F2CFE8DF171}"/>
              </a:ext>
            </a:extLst>
          </p:cNvPr>
          <p:cNvSpPr/>
          <p:nvPr/>
        </p:nvSpPr>
        <p:spPr>
          <a:xfrm rot="5400000">
            <a:off x="9046932" y="2065655"/>
            <a:ext cx="1840783" cy="2527430"/>
          </a:xfrm>
          <a:custGeom>
            <a:avLst/>
            <a:gdLst>
              <a:gd name="connsiteX0" fmla="*/ 0 w 336038"/>
              <a:gd name="connsiteY0" fmla="*/ 0 h 4186542"/>
              <a:gd name="connsiteX1" fmla="*/ 168019 w 336038"/>
              <a:gd name="connsiteY1" fmla="*/ 3 h 4186542"/>
              <a:gd name="connsiteX2" fmla="*/ 168019 w 336038"/>
              <a:gd name="connsiteY2" fmla="*/ 1022769 h 4186542"/>
              <a:gd name="connsiteX3" fmla="*/ 336038 w 336038"/>
              <a:gd name="connsiteY3" fmla="*/ 1022772 h 4186542"/>
              <a:gd name="connsiteX4" fmla="*/ 168019 w 336038"/>
              <a:gd name="connsiteY4" fmla="*/ 1022775 h 4186542"/>
              <a:gd name="connsiteX5" fmla="*/ 168019 w 336038"/>
              <a:gd name="connsiteY5" fmla="*/ 4186539 h 4186542"/>
              <a:gd name="connsiteX6" fmla="*/ 0 w 336038"/>
              <a:gd name="connsiteY6" fmla="*/ 4186542 h 4186542"/>
              <a:gd name="connsiteX7" fmla="*/ 0 w 336038"/>
              <a:gd name="connsiteY7" fmla="*/ 0 h 4186542"/>
              <a:gd name="connsiteX0" fmla="*/ 0 w 336038"/>
              <a:gd name="connsiteY0" fmla="*/ 0 h 4186542"/>
              <a:gd name="connsiteX1" fmla="*/ 168019 w 336038"/>
              <a:gd name="connsiteY1" fmla="*/ 3 h 4186542"/>
              <a:gd name="connsiteX2" fmla="*/ 168019 w 336038"/>
              <a:gd name="connsiteY2" fmla="*/ 1022769 h 4186542"/>
              <a:gd name="connsiteX3" fmla="*/ 336038 w 336038"/>
              <a:gd name="connsiteY3" fmla="*/ 1022772 h 4186542"/>
              <a:gd name="connsiteX4" fmla="*/ 168019 w 336038"/>
              <a:gd name="connsiteY4" fmla="*/ 1022775 h 4186542"/>
              <a:gd name="connsiteX5" fmla="*/ 168019 w 336038"/>
              <a:gd name="connsiteY5" fmla="*/ 4186539 h 4186542"/>
              <a:gd name="connsiteX6" fmla="*/ 0 w 336038"/>
              <a:gd name="connsiteY6" fmla="*/ 4186542 h 4186542"/>
              <a:gd name="connsiteX0" fmla="*/ 0 w 1819150"/>
              <a:gd name="connsiteY0" fmla="*/ 0 h 4186542"/>
              <a:gd name="connsiteX1" fmla="*/ 168019 w 1819150"/>
              <a:gd name="connsiteY1" fmla="*/ 3 h 4186542"/>
              <a:gd name="connsiteX2" fmla="*/ 168019 w 1819150"/>
              <a:gd name="connsiteY2" fmla="*/ 1022769 h 4186542"/>
              <a:gd name="connsiteX3" fmla="*/ 336038 w 1819150"/>
              <a:gd name="connsiteY3" fmla="*/ 1022772 h 4186542"/>
              <a:gd name="connsiteX4" fmla="*/ 168019 w 1819150"/>
              <a:gd name="connsiteY4" fmla="*/ 1022775 h 4186542"/>
              <a:gd name="connsiteX5" fmla="*/ 168019 w 1819150"/>
              <a:gd name="connsiteY5" fmla="*/ 4186539 h 4186542"/>
              <a:gd name="connsiteX6" fmla="*/ 0 w 1819150"/>
              <a:gd name="connsiteY6" fmla="*/ 4186542 h 4186542"/>
              <a:gd name="connsiteX7" fmla="*/ 0 w 1819150"/>
              <a:gd name="connsiteY7" fmla="*/ 0 h 4186542"/>
              <a:gd name="connsiteX0" fmla="*/ 0 w 1819150"/>
              <a:gd name="connsiteY0" fmla="*/ 0 h 4186542"/>
              <a:gd name="connsiteX1" fmla="*/ 168019 w 1819150"/>
              <a:gd name="connsiteY1" fmla="*/ 3 h 4186542"/>
              <a:gd name="connsiteX2" fmla="*/ 168019 w 1819150"/>
              <a:gd name="connsiteY2" fmla="*/ 1022769 h 4186542"/>
              <a:gd name="connsiteX3" fmla="*/ 1819150 w 1819150"/>
              <a:gd name="connsiteY3" fmla="*/ 1022772 h 4186542"/>
              <a:gd name="connsiteX4" fmla="*/ 168019 w 1819150"/>
              <a:gd name="connsiteY4" fmla="*/ 1022775 h 4186542"/>
              <a:gd name="connsiteX5" fmla="*/ 168019 w 1819150"/>
              <a:gd name="connsiteY5" fmla="*/ 4186539 h 4186542"/>
              <a:gd name="connsiteX6" fmla="*/ 0 w 1819150"/>
              <a:gd name="connsiteY6" fmla="*/ 4186542 h 41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9150" h="4186542" stroke="0" extrusionOk="0">
                <a:moveTo>
                  <a:pt x="0" y="0"/>
                </a:moveTo>
                <a:lnTo>
                  <a:pt x="168019" y="3"/>
                </a:lnTo>
                <a:lnTo>
                  <a:pt x="168019" y="1022769"/>
                </a:lnTo>
                <a:cubicBezTo>
                  <a:pt x="168019" y="1022771"/>
                  <a:pt x="243244" y="1022772"/>
                  <a:pt x="336038" y="1022772"/>
                </a:cubicBezTo>
                <a:lnTo>
                  <a:pt x="168019" y="1022775"/>
                </a:lnTo>
                <a:lnTo>
                  <a:pt x="168019" y="4186539"/>
                </a:lnTo>
                <a:cubicBezTo>
                  <a:pt x="168019" y="4186541"/>
                  <a:pt x="92794" y="4186542"/>
                  <a:pt x="0" y="4186542"/>
                </a:cubicBezTo>
                <a:lnTo>
                  <a:pt x="0" y="0"/>
                </a:lnTo>
                <a:close/>
              </a:path>
              <a:path w="1819150" h="4186542" fill="none">
                <a:moveTo>
                  <a:pt x="0" y="0"/>
                </a:moveTo>
                <a:lnTo>
                  <a:pt x="168019" y="3"/>
                </a:lnTo>
                <a:lnTo>
                  <a:pt x="168019" y="1022769"/>
                </a:lnTo>
                <a:cubicBezTo>
                  <a:pt x="168019" y="1022771"/>
                  <a:pt x="1726356" y="1022772"/>
                  <a:pt x="1819150" y="1022772"/>
                </a:cubicBezTo>
                <a:lnTo>
                  <a:pt x="168019" y="1022775"/>
                </a:lnTo>
                <a:lnTo>
                  <a:pt x="168019" y="4186539"/>
                </a:lnTo>
                <a:cubicBezTo>
                  <a:pt x="168019" y="4186541"/>
                  <a:pt x="92794" y="4186542"/>
                  <a:pt x="0" y="4186542"/>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Open Sans "/>
              <a:ea typeface="+mn-ea"/>
              <a:cs typeface="+mn-cs"/>
            </a:endParaRPr>
          </a:p>
        </p:txBody>
      </p:sp>
      <p:sp>
        <p:nvSpPr>
          <p:cNvPr id="152" name="Rounded Rectangle 90">
            <a:extLst>
              <a:ext uri="{FF2B5EF4-FFF2-40B4-BE49-F238E27FC236}">
                <a16:creationId xmlns:a16="http://schemas.microsoft.com/office/drawing/2014/main" id="{62445118-5BAF-471C-AA5F-0696118C61C6}"/>
              </a:ext>
            </a:extLst>
          </p:cNvPr>
          <p:cNvSpPr/>
          <p:nvPr/>
        </p:nvSpPr>
        <p:spPr>
          <a:xfrm>
            <a:off x="1495416" y="4217640"/>
            <a:ext cx="2310889" cy="6371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153" name="Rounded Rectangle 91">
            <a:extLst>
              <a:ext uri="{FF2B5EF4-FFF2-40B4-BE49-F238E27FC236}">
                <a16:creationId xmlns:a16="http://schemas.microsoft.com/office/drawing/2014/main" id="{C100CC3F-9750-4DA4-9809-E29072CA980B}"/>
              </a:ext>
            </a:extLst>
          </p:cNvPr>
          <p:cNvSpPr/>
          <p:nvPr/>
        </p:nvSpPr>
        <p:spPr>
          <a:xfrm>
            <a:off x="3876979" y="4217640"/>
            <a:ext cx="2310889" cy="6371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156" name="Rectangle: Diagonal Corners Rounded 9">
            <a:extLst>
              <a:ext uri="{FF2B5EF4-FFF2-40B4-BE49-F238E27FC236}">
                <a16:creationId xmlns:a16="http://schemas.microsoft.com/office/drawing/2014/main" id="{912CCD54-6E75-4D41-9A79-3E95184810D1}"/>
              </a:ext>
            </a:extLst>
          </p:cNvPr>
          <p:cNvSpPr/>
          <p:nvPr/>
        </p:nvSpPr>
        <p:spPr>
          <a:xfrm>
            <a:off x="1742407" y="4249669"/>
            <a:ext cx="1744980" cy="562148"/>
          </a:xfrm>
          <a:prstGeom prst="round2DiagRect">
            <a:avLst/>
          </a:prstGeom>
          <a:no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Modeling &amp; Simulation</a:t>
            </a:r>
          </a:p>
        </p:txBody>
      </p:sp>
      <p:sp>
        <p:nvSpPr>
          <p:cNvPr id="157" name="Rectangle: Diagonal Corners Rounded 10">
            <a:extLst>
              <a:ext uri="{FF2B5EF4-FFF2-40B4-BE49-F238E27FC236}">
                <a16:creationId xmlns:a16="http://schemas.microsoft.com/office/drawing/2014/main" id="{FEFFE13D-B60A-4803-AE9E-8E3B4829FA47}"/>
              </a:ext>
            </a:extLst>
          </p:cNvPr>
          <p:cNvSpPr/>
          <p:nvPr/>
        </p:nvSpPr>
        <p:spPr>
          <a:xfrm>
            <a:off x="4063607" y="4249669"/>
            <a:ext cx="2019693" cy="562148"/>
          </a:xfrm>
          <a:prstGeom prst="round2DiagRect">
            <a:avLst>
              <a:gd name="adj1" fmla="val 50000"/>
              <a:gd name="adj2" fmla="val 0"/>
            </a:avLst>
          </a:prstGeom>
          <a:no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Detection &amp; Attribution </a:t>
            </a:r>
          </a:p>
        </p:txBody>
      </p:sp>
      <p:grpSp>
        <p:nvGrpSpPr>
          <p:cNvPr id="14" name="Group 13">
            <a:extLst>
              <a:ext uri="{FF2B5EF4-FFF2-40B4-BE49-F238E27FC236}">
                <a16:creationId xmlns:a16="http://schemas.microsoft.com/office/drawing/2014/main" id="{5C5DEC13-A4FB-4F80-8597-96B10635B5A7}"/>
              </a:ext>
            </a:extLst>
          </p:cNvPr>
          <p:cNvGrpSpPr/>
          <p:nvPr/>
        </p:nvGrpSpPr>
        <p:grpSpPr>
          <a:xfrm>
            <a:off x="8670095" y="4217640"/>
            <a:ext cx="2344443" cy="637100"/>
            <a:chOff x="6225968" y="4217640"/>
            <a:chExt cx="2344443" cy="637100"/>
          </a:xfrm>
        </p:grpSpPr>
        <p:sp>
          <p:nvSpPr>
            <p:cNvPr id="154" name="Rounded Rectangle 92">
              <a:extLst>
                <a:ext uri="{FF2B5EF4-FFF2-40B4-BE49-F238E27FC236}">
                  <a16:creationId xmlns:a16="http://schemas.microsoft.com/office/drawing/2014/main" id="{FE335864-264F-419B-8704-C1E7FFCAEC4D}"/>
                </a:ext>
              </a:extLst>
            </p:cNvPr>
            <p:cNvSpPr/>
            <p:nvPr/>
          </p:nvSpPr>
          <p:spPr>
            <a:xfrm>
              <a:off x="6248142" y="4217640"/>
              <a:ext cx="2310889" cy="6371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158" name="Rectangle: Diagonal Corners Rounded 11">
              <a:extLst>
                <a:ext uri="{FF2B5EF4-FFF2-40B4-BE49-F238E27FC236}">
                  <a16:creationId xmlns:a16="http://schemas.microsoft.com/office/drawing/2014/main" id="{F39AE8D2-FC7F-4958-8F96-CFB90E7768EA}"/>
                </a:ext>
              </a:extLst>
            </p:cNvPr>
            <p:cNvSpPr/>
            <p:nvPr/>
          </p:nvSpPr>
          <p:spPr>
            <a:xfrm>
              <a:off x="6225968" y="4249669"/>
              <a:ext cx="2344443" cy="562148"/>
            </a:xfrm>
            <a:prstGeom prst="round2DiagRect">
              <a:avLst/>
            </a:prstGeom>
            <a:no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Dual-Nature National Security Issues </a:t>
              </a:r>
            </a:p>
          </p:txBody>
        </p:sp>
      </p:grpSp>
      <p:grpSp>
        <p:nvGrpSpPr>
          <p:cNvPr id="15" name="Group 14">
            <a:extLst>
              <a:ext uri="{FF2B5EF4-FFF2-40B4-BE49-F238E27FC236}">
                <a16:creationId xmlns:a16="http://schemas.microsoft.com/office/drawing/2014/main" id="{240D776B-71C3-44C3-8096-A9C0FF08F874}"/>
              </a:ext>
            </a:extLst>
          </p:cNvPr>
          <p:cNvGrpSpPr/>
          <p:nvPr/>
        </p:nvGrpSpPr>
        <p:grpSpPr>
          <a:xfrm>
            <a:off x="6232473" y="4220245"/>
            <a:ext cx="2500052" cy="639996"/>
            <a:chOff x="6241493" y="4220187"/>
            <a:chExt cx="2500052" cy="639996"/>
          </a:xfrm>
        </p:grpSpPr>
        <p:sp>
          <p:nvSpPr>
            <p:cNvPr id="155" name="Rounded Rectangle 93">
              <a:extLst>
                <a:ext uri="{FF2B5EF4-FFF2-40B4-BE49-F238E27FC236}">
                  <a16:creationId xmlns:a16="http://schemas.microsoft.com/office/drawing/2014/main" id="{386EAEAB-56F2-46C9-B627-AFCADF4683D0}"/>
                </a:ext>
              </a:extLst>
            </p:cNvPr>
            <p:cNvSpPr/>
            <p:nvPr/>
          </p:nvSpPr>
          <p:spPr>
            <a:xfrm>
              <a:off x="6326830" y="4223083"/>
              <a:ext cx="2310889" cy="6371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
                <a:ea typeface="+mn-ea"/>
                <a:cs typeface="+mn-cs"/>
              </a:endParaRPr>
            </a:p>
          </p:txBody>
        </p:sp>
        <p:sp>
          <p:nvSpPr>
            <p:cNvPr id="159" name="Rectangle: Diagonal Corners Rounded 12">
              <a:extLst>
                <a:ext uri="{FF2B5EF4-FFF2-40B4-BE49-F238E27FC236}">
                  <a16:creationId xmlns:a16="http://schemas.microsoft.com/office/drawing/2014/main" id="{307E5F36-5834-4D81-91C8-3ACD3F308331}"/>
                </a:ext>
              </a:extLst>
            </p:cNvPr>
            <p:cNvSpPr/>
            <p:nvPr/>
          </p:nvSpPr>
          <p:spPr>
            <a:xfrm>
              <a:off x="6241493" y="4220187"/>
              <a:ext cx="2500052" cy="562148"/>
            </a:xfrm>
            <a:prstGeom prst="round2DiagRect">
              <a:avLst/>
            </a:prstGeom>
            <a:noFill/>
            <a:ln w="6350" cap="flat" cmpd="sng" algn="ctr">
              <a:noFill/>
              <a:prstDash val="solid"/>
              <a:miter lim="800000"/>
            </a:ln>
            <a:effectLst/>
          </p:spPr>
          <p:txBody>
            <a:bodyPr rtlCol="0" anchor="ctr"/>
            <a:lstStyle/>
            <a:p>
              <a:pPr algn="ctr" defTabSz="457200">
                <a:defRPr/>
              </a:pPr>
              <a:r>
                <a:rPr kumimoji="0" lang="en-US" sz="16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Risk Analysis &amp; </a:t>
              </a:r>
              <a:r>
                <a:rPr lang="en-US" sz="1600"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High-Reliability Engineering</a:t>
              </a:r>
            </a:p>
          </p:txBody>
        </p:sp>
      </p:grpSp>
      <p:sp>
        <p:nvSpPr>
          <p:cNvPr id="160" name="Right Brace 159">
            <a:extLst>
              <a:ext uri="{FF2B5EF4-FFF2-40B4-BE49-F238E27FC236}">
                <a16:creationId xmlns:a16="http://schemas.microsoft.com/office/drawing/2014/main" id="{2CF874F0-7133-4ED8-BDB4-744E30BB8FF0}"/>
              </a:ext>
            </a:extLst>
          </p:cNvPr>
          <p:cNvSpPr/>
          <p:nvPr/>
        </p:nvSpPr>
        <p:spPr>
          <a:xfrm rot="5400000">
            <a:off x="7537613" y="1990630"/>
            <a:ext cx="336038" cy="4074906"/>
          </a:xfrm>
          <a:prstGeom prst="rightBrace">
            <a:avLst>
              <a:gd name="adj1" fmla="val 0"/>
              <a:gd name="adj2" fmla="val 50000"/>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Open Sans "/>
              <a:ea typeface="+mn-ea"/>
              <a:cs typeface="+mn-cs"/>
            </a:endParaRPr>
          </a:p>
        </p:txBody>
      </p:sp>
      <p:sp>
        <p:nvSpPr>
          <p:cNvPr id="163" name="Rectangle 162">
            <a:extLst>
              <a:ext uri="{FF2B5EF4-FFF2-40B4-BE49-F238E27FC236}">
                <a16:creationId xmlns:a16="http://schemas.microsoft.com/office/drawing/2014/main" id="{87C95024-FF56-438D-AFAE-2C806B4BA24B}"/>
              </a:ext>
            </a:extLst>
          </p:cNvPr>
          <p:cNvSpPr/>
          <p:nvPr/>
        </p:nvSpPr>
        <p:spPr>
          <a:xfrm>
            <a:off x="8825153" y="2112425"/>
            <a:ext cx="100584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Bio-Security </a:t>
            </a:r>
          </a:p>
        </p:txBody>
      </p:sp>
      <p:sp>
        <p:nvSpPr>
          <p:cNvPr id="166" name="Rectangle 165">
            <a:extLst>
              <a:ext uri="{FF2B5EF4-FFF2-40B4-BE49-F238E27FC236}">
                <a16:creationId xmlns:a16="http://schemas.microsoft.com/office/drawing/2014/main" id="{E7668444-5910-436D-9882-D987A0418B53}"/>
              </a:ext>
            </a:extLst>
          </p:cNvPr>
          <p:cNvSpPr/>
          <p:nvPr/>
        </p:nvSpPr>
        <p:spPr>
          <a:xfrm>
            <a:off x="10116692" y="2125630"/>
            <a:ext cx="100584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Cyber-Security </a:t>
            </a:r>
          </a:p>
        </p:txBody>
      </p:sp>
      <p:sp>
        <p:nvSpPr>
          <p:cNvPr id="19" name="Rectangle: Rounded Corners 18">
            <a:extLst>
              <a:ext uri="{FF2B5EF4-FFF2-40B4-BE49-F238E27FC236}">
                <a16:creationId xmlns:a16="http://schemas.microsoft.com/office/drawing/2014/main" id="{5B22B153-0920-400E-8756-D48E7B2CAA4B}"/>
              </a:ext>
            </a:extLst>
          </p:cNvPr>
          <p:cNvSpPr/>
          <p:nvPr/>
        </p:nvSpPr>
        <p:spPr>
          <a:xfrm>
            <a:off x="3455531" y="1275659"/>
            <a:ext cx="1245061" cy="826721"/>
          </a:xfrm>
          <a:prstGeom prst="roundRect">
            <a:avLst/>
          </a:prstGeom>
          <a:solidFill>
            <a:schemeClr val="bg1"/>
          </a:solidFill>
          <a:ln>
            <a:solidFill>
              <a:srgbClr val="00AD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Picture 169">
            <a:extLst>
              <a:ext uri="{FF2B5EF4-FFF2-40B4-BE49-F238E27FC236}">
                <a16:creationId xmlns:a16="http://schemas.microsoft.com/office/drawing/2014/main" id="{1C580D08-4319-4D6B-9076-4E11878880A6}"/>
              </a:ext>
            </a:extLst>
          </p:cNvPr>
          <p:cNvPicPr>
            <a:picLocks noChangeAspect="1"/>
          </p:cNvPicPr>
          <p:nvPr/>
        </p:nvPicPr>
        <p:blipFill>
          <a:blip r:embed="rId10"/>
          <a:stretch>
            <a:fillRect/>
          </a:stretch>
        </p:blipFill>
        <p:spPr>
          <a:xfrm>
            <a:off x="3477966" y="1374619"/>
            <a:ext cx="1222578" cy="586286"/>
          </a:xfrm>
          <a:prstGeom prst="rect">
            <a:avLst/>
          </a:prstGeom>
        </p:spPr>
      </p:pic>
      <p:pic>
        <p:nvPicPr>
          <p:cNvPr id="1026" name="Picture 2" descr="Chameleon-like Material Could Enable Brain-like Computing | Technology  Networks">
            <a:extLst>
              <a:ext uri="{FF2B5EF4-FFF2-40B4-BE49-F238E27FC236}">
                <a16:creationId xmlns:a16="http://schemas.microsoft.com/office/drawing/2014/main" id="{CCCC3018-67D0-489D-9D58-F5517220CD8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094" t="11548" r="6941"/>
          <a:stretch/>
        </p:blipFill>
        <p:spPr bwMode="auto">
          <a:xfrm>
            <a:off x="4841821" y="1272373"/>
            <a:ext cx="1287680" cy="822960"/>
          </a:xfrm>
          <a:prstGeom prst="roundRect">
            <a:avLst>
              <a:gd name="adj" fmla="val 16667"/>
            </a:avLst>
          </a:prstGeom>
          <a:ln>
            <a:solidFill>
              <a:srgbClr val="00ADD0"/>
            </a:solid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F0210FC-3E59-4221-AD37-03A1DF8D5F4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815" b="25661"/>
          <a:stretch/>
        </p:blipFill>
        <p:spPr bwMode="auto">
          <a:xfrm>
            <a:off x="8695938" y="1294769"/>
            <a:ext cx="1215774" cy="845253"/>
          </a:xfrm>
          <a:prstGeom prst="roundRect">
            <a:avLst>
              <a:gd name="adj" fmla="val 16667"/>
            </a:avLst>
          </a:prstGeom>
          <a:ln>
            <a:solidFill>
              <a:srgbClr val="00ADD0"/>
            </a:solid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6">
            <a:extLst>
              <a:ext uri="{FF2B5EF4-FFF2-40B4-BE49-F238E27FC236}">
                <a16:creationId xmlns:a16="http://schemas.microsoft.com/office/drawing/2014/main" id="{A860A62A-2644-4303-AEAC-4371A08CD9AC}"/>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329" b="8465"/>
          <a:stretch/>
        </p:blipFill>
        <p:spPr bwMode="auto">
          <a:xfrm>
            <a:off x="9991295" y="1292731"/>
            <a:ext cx="1256634" cy="849328"/>
          </a:xfrm>
          <a:prstGeom prst="roundRect">
            <a:avLst>
              <a:gd name="adj" fmla="val 16667"/>
            </a:avLst>
          </a:prstGeom>
          <a:ln w="9525">
            <a:solidFill>
              <a:srgbClr val="00ADD0"/>
            </a:solidFill>
            <a:miter lim="800000"/>
            <a:headEnd/>
            <a:tailEnd/>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9" name="Title 5">
            <a:extLst>
              <a:ext uri="{FF2B5EF4-FFF2-40B4-BE49-F238E27FC236}">
                <a16:creationId xmlns:a16="http://schemas.microsoft.com/office/drawing/2014/main" id="{A8761AD8-B880-411C-A11B-A9A60E14AC5F}"/>
              </a:ext>
            </a:extLst>
          </p:cNvPr>
          <p:cNvSpPr>
            <a:spLocks noGrp="1"/>
          </p:cNvSpPr>
          <p:nvPr>
            <p:ph type="title"/>
          </p:nvPr>
        </p:nvSpPr>
        <p:spPr>
          <a:xfrm>
            <a:off x="328928" y="84170"/>
            <a:ext cx="11539936" cy="864836"/>
          </a:xfrm>
        </p:spPr>
        <p:txBody>
          <a:bodyPr>
            <a:normAutofit/>
          </a:bodyPr>
          <a:lstStyle/>
          <a:p>
            <a:r>
              <a:rPr lang="en-US" dirty="0">
                <a:solidFill>
                  <a:schemeClr val="accent6"/>
                </a:solidFill>
                <a:latin typeface="Trebuchet MS" panose="020B0603020202020204" pitchFamily="34" charset="0"/>
              </a:rPr>
              <a:t>Connection to Sandia Capabilities &amp; Other Applications</a:t>
            </a:r>
            <a:endParaRPr lang="en-US" sz="3100" i="1" dirty="0">
              <a:solidFill>
                <a:schemeClr val="accent6"/>
              </a:solidFill>
              <a:latin typeface="Trebuchet MS" panose="020B0603020202020204" pitchFamily="34" charset="0"/>
            </a:endParaRPr>
          </a:p>
        </p:txBody>
      </p:sp>
      <p:sp>
        <p:nvSpPr>
          <p:cNvPr id="70" name="Slide Number Placeholder 8">
            <a:extLst>
              <a:ext uri="{FF2B5EF4-FFF2-40B4-BE49-F238E27FC236}">
                <a16:creationId xmlns:a16="http://schemas.microsoft.com/office/drawing/2014/main" id="{0ECEE6DE-0986-4A20-8B6A-C61A9DBDF980}"/>
              </a:ext>
            </a:extLst>
          </p:cNvPr>
          <p:cNvSpPr txBox="1">
            <a:spLocks/>
          </p:cNvSpPr>
          <p:nvPr/>
        </p:nvSpPr>
        <p:spPr>
          <a:xfrm>
            <a:off x="11826872" y="6591267"/>
            <a:ext cx="3651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000" smtClean="0">
                <a:latin typeface="+mj-lt"/>
              </a:rPr>
              <a:pPr/>
              <a:t>57</a:t>
            </a:fld>
            <a:endParaRPr lang="en-US" sz="1000" dirty="0">
              <a:latin typeface="+mj-lt"/>
            </a:endParaRPr>
          </a:p>
        </p:txBody>
      </p:sp>
    </p:spTree>
    <p:extLst>
      <p:ext uri="{BB962C8B-B14F-4D97-AF65-F5344CB8AC3E}">
        <p14:creationId xmlns:p14="http://schemas.microsoft.com/office/powerpoint/2010/main" val="334581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976B33-0A53-7C4D-9AED-40827FD86D7F}"/>
              </a:ext>
            </a:extLst>
          </p:cNvPr>
          <p:cNvSpPr>
            <a:spLocks noGrp="1"/>
          </p:cNvSpPr>
          <p:nvPr>
            <p:ph idx="1"/>
          </p:nvPr>
        </p:nvSpPr>
        <p:spPr>
          <a:xfrm>
            <a:off x="179141" y="4959945"/>
            <a:ext cx="12012859" cy="1511442"/>
          </a:xfrm>
        </p:spPr>
        <p:txBody>
          <a:bodyPr>
            <a:normAutofit lnSpcReduction="10000"/>
          </a:bodyPr>
          <a:lstStyle/>
          <a:p>
            <a:r>
              <a:rPr lang="en-US" sz="1800" b="1" dirty="0">
                <a:latin typeface="Trebuchet MS" panose="020B0703020202090204" pitchFamily="34" charset="0"/>
                <a:cs typeface="Calibri" panose="020F0502020204030204" pitchFamily="34" charset="0"/>
              </a:rPr>
              <a:t>Goal: </a:t>
            </a:r>
            <a:r>
              <a:rPr lang="en-US" sz="1800" dirty="0">
                <a:latin typeface="Trebuchet MS" panose="020B0703020202090204" pitchFamily="34" charset="0"/>
                <a:cs typeface="Calibri" panose="020F0502020204030204" pitchFamily="34" charset="0"/>
              </a:rPr>
              <a:t>develop/deploy sensor-level </a:t>
            </a:r>
            <a:r>
              <a:rPr lang="en-US" sz="1800" b="1" dirty="0">
                <a:latin typeface="Trebuchet MS" panose="020B0703020202090204" pitchFamily="34" charset="0"/>
                <a:cs typeface="Calibri" panose="020F0502020204030204" pitchFamily="34" charset="0"/>
              </a:rPr>
              <a:t>data fusion techniques </a:t>
            </a:r>
            <a:r>
              <a:rPr lang="en-US" sz="1800" dirty="0">
                <a:latin typeface="Trebuchet MS" panose="020B0703020202090204" pitchFamily="34" charset="0"/>
                <a:cs typeface="Calibri" panose="020F0502020204030204" pitchFamily="34" charset="0"/>
              </a:rPr>
              <a:t>to leverage high-dimensional data from at least 8 different sources.</a:t>
            </a:r>
            <a:endParaRPr lang="en-US" sz="1800" dirty="0">
              <a:latin typeface="Trebuchet MS" panose="020B0703020202090204" pitchFamily="34" charset="0"/>
            </a:endParaRPr>
          </a:p>
          <a:p>
            <a:pPr marL="285750" indent="-285750">
              <a:buClrTx/>
              <a:buFont typeface="Arial" panose="020B0604020202020204" pitchFamily="34" charset="0"/>
              <a:buChar char="•"/>
            </a:pPr>
            <a:r>
              <a:rPr lang="en-US" sz="1600" dirty="0">
                <a:latin typeface="Trebuchet MS" panose="020B0703020202090204" pitchFamily="34" charset="0"/>
              </a:rPr>
              <a:t>[Ma and Kang, 2019] proposes a </a:t>
            </a:r>
            <a:r>
              <a:rPr lang="en-US" sz="1600" b="1" dirty="0">
                <a:latin typeface="Trebuchet MS" panose="020B0703020202090204" pitchFamily="34" charset="0"/>
              </a:rPr>
              <a:t>Dynamic Fused Gaussian Process (DFGP)</a:t>
            </a:r>
            <a:r>
              <a:rPr lang="en-US" sz="1600" dirty="0">
                <a:latin typeface="Trebuchet MS" panose="020B0703020202090204" pitchFamily="34" charset="0"/>
              </a:rPr>
              <a:t> methodology to combine multiple datasets from different satellite instruments.</a:t>
            </a:r>
          </a:p>
          <a:p>
            <a:pPr marL="285750" indent="-285750">
              <a:buClrTx/>
              <a:buFont typeface="Arial" panose="020B0604020202020204" pitchFamily="34" charset="0"/>
              <a:buChar char="•"/>
            </a:pPr>
            <a:r>
              <a:rPr lang="en-US" sz="1600" dirty="0">
                <a:latin typeface="Trebuchet MS" panose="020B0703020202090204" pitchFamily="34" charset="0"/>
                <a:cs typeface="Calibri" panose="020F0502020204030204" pitchFamily="34" charset="0"/>
              </a:rPr>
              <a:t>[</a:t>
            </a:r>
            <a:r>
              <a:rPr lang="en-US" sz="1600" dirty="0" err="1">
                <a:latin typeface="Trebuchet MS" panose="020B0703020202090204" pitchFamily="34" charset="0"/>
                <a:cs typeface="Calibri" panose="020F0502020204030204" pitchFamily="34" charset="0"/>
              </a:rPr>
              <a:t>Nychka</a:t>
            </a:r>
            <a:r>
              <a:rPr lang="en-US" sz="1600" dirty="0">
                <a:latin typeface="Trebuchet MS" panose="020B0703020202090204" pitchFamily="34" charset="0"/>
                <a:cs typeface="Calibri" panose="020F0502020204030204" pitchFamily="34" charset="0"/>
              </a:rPr>
              <a:t> et al., 2015] combines </a:t>
            </a:r>
            <a:r>
              <a:rPr lang="en-US" sz="1600" b="1" dirty="0">
                <a:latin typeface="Trebuchet MS" panose="020B0703020202090204" pitchFamily="34" charset="0"/>
                <a:cs typeface="Calibri" panose="020F0502020204030204" pitchFamily="34" charset="0"/>
              </a:rPr>
              <a:t>Multi-resolution Gaussian Process Model </a:t>
            </a:r>
            <a:r>
              <a:rPr lang="en-US" sz="1600" dirty="0">
                <a:latin typeface="Trebuchet MS" panose="020B0703020202090204" pitchFamily="34" charset="0"/>
                <a:cs typeface="Calibri" panose="020F0502020204030204" pitchFamily="34" charset="0"/>
              </a:rPr>
              <a:t>and </a:t>
            </a:r>
            <a:r>
              <a:rPr lang="en-US" sz="1600" b="1" dirty="0">
                <a:latin typeface="Trebuchet MS" panose="020B0703020202090204" pitchFamily="34" charset="0"/>
                <a:cs typeface="Calibri" panose="020F0502020204030204" pitchFamily="34" charset="0"/>
              </a:rPr>
              <a:t>Geometric Mean Fold Rise (GMRF) </a:t>
            </a:r>
            <a:r>
              <a:rPr lang="en-US" sz="1600" dirty="0">
                <a:latin typeface="Trebuchet MS" panose="020B0703020202090204" pitchFamily="34" charset="0"/>
                <a:cs typeface="Calibri" panose="020F0502020204030204" pitchFamily="34" charset="0"/>
              </a:rPr>
              <a:t>approaches.</a:t>
            </a:r>
          </a:p>
        </p:txBody>
      </p:sp>
      <p:pic>
        <p:nvPicPr>
          <p:cNvPr id="9" name="Picture 8">
            <a:extLst>
              <a:ext uri="{FF2B5EF4-FFF2-40B4-BE49-F238E27FC236}">
                <a16:creationId xmlns:a16="http://schemas.microsoft.com/office/drawing/2014/main" id="{2EA01020-3F5C-CC4B-8BC5-A60662D31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2" y="1363742"/>
            <a:ext cx="3679536" cy="2784514"/>
          </a:xfrm>
          <a:prstGeom prst="rect">
            <a:avLst/>
          </a:prstGeom>
        </p:spPr>
      </p:pic>
      <p:pic>
        <p:nvPicPr>
          <p:cNvPr id="11" name="Picture 10">
            <a:extLst>
              <a:ext uri="{FF2B5EF4-FFF2-40B4-BE49-F238E27FC236}">
                <a16:creationId xmlns:a16="http://schemas.microsoft.com/office/drawing/2014/main" id="{1252A7D3-BD84-BA47-A53F-ABE228A91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701" y="1368057"/>
            <a:ext cx="3613776" cy="2734749"/>
          </a:xfrm>
          <a:prstGeom prst="rect">
            <a:avLst/>
          </a:prstGeom>
        </p:spPr>
      </p:pic>
      <p:sp>
        <p:nvSpPr>
          <p:cNvPr id="14" name="TextBox 13">
            <a:extLst>
              <a:ext uri="{FF2B5EF4-FFF2-40B4-BE49-F238E27FC236}">
                <a16:creationId xmlns:a16="http://schemas.microsoft.com/office/drawing/2014/main" id="{E07586CE-3CE9-DD46-89F0-017674459FFF}"/>
              </a:ext>
            </a:extLst>
          </p:cNvPr>
          <p:cNvSpPr txBox="1"/>
          <p:nvPr/>
        </p:nvSpPr>
        <p:spPr>
          <a:xfrm>
            <a:off x="99242" y="1290566"/>
            <a:ext cx="7506903" cy="3489251"/>
          </a:xfrm>
          <a:prstGeom prst="rect">
            <a:avLst/>
          </a:prstGeom>
          <a:ln w="12700">
            <a:solidFill>
              <a:schemeClr val="bg2">
                <a:lumMod val="10000"/>
              </a:schemeClr>
            </a:solidFill>
          </a:ln>
        </p:spPr>
        <p:txBody>
          <a:bodyPr vert="horz" wrap="square" lIns="91440" tIns="45720" rIns="91440" bIns="45720" rtlCol="0">
            <a:noAutofit/>
          </a:bodyPr>
          <a:lstStyle/>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endParaRPr lang="en-US" sz="1400" dirty="0">
              <a:solidFill>
                <a:schemeClr val="accent6"/>
              </a:solidFill>
              <a:latin typeface="Trebuchet MS" panose="020B0603020202020204" pitchFamily="34" charset="0"/>
            </a:endParaRPr>
          </a:p>
          <a:p>
            <a:pPr algn="ctr"/>
            <a:r>
              <a:rPr lang="en-US" sz="1400" dirty="0">
                <a:solidFill>
                  <a:schemeClr val="accent6"/>
                </a:solidFill>
                <a:latin typeface="Trebuchet MS" panose="020B0603020202020204" pitchFamily="34" charset="0"/>
              </a:rPr>
              <a:t>Aerosol optical thickness (AOT) at 0.63 micron derived from NOAA PATMOS-x AVHRR (0.1 x 0.1 degree spatial grid collected daily) before (Jan. 1- Jun. 14, 1991) and after (Jun. 15-Dec.31,  1991) eruption.</a:t>
            </a:r>
          </a:p>
        </p:txBody>
      </p:sp>
      <p:sp>
        <p:nvSpPr>
          <p:cNvPr id="15" name="TextBox 14">
            <a:extLst>
              <a:ext uri="{FF2B5EF4-FFF2-40B4-BE49-F238E27FC236}">
                <a16:creationId xmlns:a16="http://schemas.microsoft.com/office/drawing/2014/main" id="{A6289206-AB50-6340-B273-A68C8EF9DFE4}"/>
              </a:ext>
            </a:extLst>
          </p:cNvPr>
          <p:cNvSpPr txBox="1"/>
          <p:nvPr/>
        </p:nvSpPr>
        <p:spPr>
          <a:xfrm>
            <a:off x="7652979" y="1310417"/>
            <a:ext cx="4486613" cy="3489251"/>
          </a:xfrm>
          <a:prstGeom prst="rect">
            <a:avLst/>
          </a:prstGeom>
          <a:ln w="12700">
            <a:solidFill>
              <a:schemeClr val="bg2">
                <a:lumMod val="10000"/>
              </a:schemeClr>
            </a:solidFill>
          </a:ln>
        </p:spPr>
        <p:txBody>
          <a:bodyPr vert="horz" wrap="square" lIns="91440" tIns="45720" rIns="91440" bIns="45720" rtlCol="0">
            <a:noAutofit/>
          </a:bodyPr>
          <a:lstStyle/>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endParaRPr lang="en-US" sz="1400" dirty="0">
              <a:solidFill>
                <a:schemeClr val="accent6"/>
              </a:solidFill>
              <a:latin typeface="Trebuchet MS" panose="020B0703020202090204" pitchFamily="34" charset="0"/>
            </a:endParaRPr>
          </a:p>
          <a:p>
            <a:pPr algn="ctr"/>
            <a:r>
              <a:rPr lang="en-US" sz="1400" dirty="0">
                <a:solidFill>
                  <a:schemeClr val="accent6"/>
                </a:solidFill>
                <a:latin typeface="Trebuchet MS" panose="020B0703020202090204" pitchFamily="34" charset="0"/>
              </a:rPr>
              <a:t>Global monthly mean AOT from January 1991 to January 1992</a:t>
            </a:r>
          </a:p>
        </p:txBody>
      </p:sp>
      <p:grpSp>
        <p:nvGrpSpPr>
          <p:cNvPr id="19" name="Group 18">
            <a:extLst>
              <a:ext uri="{FF2B5EF4-FFF2-40B4-BE49-F238E27FC236}">
                <a16:creationId xmlns:a16="http://schemas.microsoft.com/office/drawing/2014/main" id="{C6C2D8F0-C12A-C34C-8AEF-43174F95FBD5}"/>
              </a:ext>
            </a:extLst>
          </p:cNvPr>
          <p:cNvGrpSpPr/>
          <p:nvPr/>
        </p:nvGrpSpPr>
        <p:grpSpPr>
          <a:xfrm>
            <a:off x="7820230" y="1403290"/>
            <a:ext cx="4157684" cy="2858159"/>
            <a:chOff x="1326872" y="545221"/>
            <a:chExt cx="10536199" cy="6321720"/>
          </a:xfrm>
        </p:grpSpPr>
        <p:pic>
          <p:nvPicPr>
            <p:cNvPr id="13" name="Picture 12">
              <a:extLst>
                <a:ext uri="{FF2B5EF4-FFF2-40B4-BE49-F238E27FC236}">
                  <a16:creationId xmlns:a16="http://schemas.microsoft.com/office/drawing/2014/main" id="{71195BC5-4BFE-F042-A5DA-0052058DA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872" y="545221"/>
              <a:ext cx="10536199" cy="6321720"/>
            </a:xfrm>
            <a:prstGeom prst="rect">
              <a:avLst/>
            </a:prstGeom>
          </p:spPr>
        </p:pic>
        <p:cxnSp>
          <p:nvCxnSpPr>
            <p:cNvPr id="17" name="Straight Connector 16">
              <a:extLst>
                <a:ext uri="{FF2B5EF4-FFF2-40B4-BE49-F238E27FC236}">
                  <a16:creationId xmlns:a16="http://schemas.microsoft.com/office/drawing/2014/main" id="{ECECAD91-0A9D-774E-8C6C-5B11E7CFF111}"/>
                </a:ext>
              </a:extLst>
            </p:cNvPr>
            <p:cNvCxnSpPr>
              <a:cxnSpLocks/>
            </p:cNvCxnSpPr>
            <p:nvPr/>
          </p:nvCxnSpPr>
          <p:spPr>
            <a:xfrm>
              <a:off x="6259771" y="1310417"/>
              <a:ext cx="0" cy="486871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2F0AA12A-870A-034B-802E-FD442A5E4C69}"/>
              </a:ext>
            </a:extLst>
          </p:cNvPr>
          <p:cNvSpPr txBox="1"/>
          <p:nvPr/>
        </p:nvSpPr>
        <p:spPr>
          <a:xfrm>
            <a:off x="8595488" y="1968634"/>
            <a:ext cx="1195412" cy="730999"/>
          </a:xfrm>
          <a:prstGeom prst="rect">
            <a:avLst/>
          </a:prstGeom>
        </p:spPr>
        <p:txBody>
          <a:bodyPr vert="horz" wrap="square" lIns="91440" tIns="45720" rIns="91440" bIns="45720" rtlCol="0">
            <a:noAutofit/>
          </a:bodyPr>
          <a:lstStyle/>
          <a:p>
            <a:pPr algn="l"/>
            <a:r>
              <a:rPr lang="en-US" sz="1400" dirty="0">
                <a:latin typeface="Trebuchet MS" panose="020B0703020202090204" pitchFamily="34" charset="0"/>
              </a:rPr>
              <a:t>Mt Pinatubo Eruption</a:t>
            </a:r>
          </a:p>
        </p:txBody>
      </p:sp>
      <p:sp>
        <p:nvSpPr>
          <p:cNvPr id="21" name="Title 1">
            <a:extLst>
              <a:ext uri="{FF2B5EF4-FFF2-40B4-BE49-F238E27FC236}">
                <a16:creationId xmlns:a16="http://schemas.microsoft.com/office/drawing/2014/main" id="{1DE9FE00-C4B7-453E-8427-741461D6BA40}"/>
              </a:ext>
            </a:extLst>
          </p:cNvPr>
          <p:cNvSpPr>
            <a:spLocks noGrp="1"/>
          </p:cNvSpPr>
          <p:nvPr>
            <p:ph type="title"/>
          </p:nvPr>
        </p:nvSpPr>
        <p:spPr>
          <a:xfrm>
            <a:off x="136926" y="168294"/>
            <a:ext cx="11565636" cy="868680"/>
          </a:xfrm>
        </p:spPr>
        <p:txBody>
          <a:bodyPr>
            <a:noAutofit/>
          </a:bodyPr>
          <a:lstStyle/>
          <a:p>
            <a:r>
              <a:rPr lang="en-US" dirty="0">
                <a:solidFill>
                  <a:schemeClr val="accent6"/>
                </a:solidFill>
                <a:latin typeface="Trebuchet MS" panose="020B0603020202020204" pitchFamily="34" charset="0"/>
              </a:rPr>
              <a:t>Observed Pathways Thrust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Data Fusion</a:t>
            </a:r>
          </a:p>
        </p:txBody>
      </p:sp>
      <p:sp>
        <p:nvSpPr>
          <p:cNvPr id="4" name="Slide Number Placeholder 3">
            <a:extLst>
              <a:ext uri="{FF2B5EF4-FFF2-40B4-BE49-F238E27FC236}">
                <a16:creationId xmlns:a16="http://schemas.microsoft.com/office/drawing/2014/main" id="{3E75B526-B680-435D-B06C-8A300EBD46CC}"/>
              </a:ext>
            </a:extLst>
          </p:cNvPr>
          <p:cNvSpPr>
            <a:spLocks noGrp="1"/>
          </p:cNvSpPr>
          <p:nvPr>
            <p:ph type="sldNum" sz="quarter" idx="4"/>
          </p:nvPr>
        </p:nvSpPr>
        <p:spPr/>
        <p:txBody>
          <a:bodyPr/>
          <a:lstStyle/>
          <a:p>
            <a:fld id="{4FAB73BC-B049-4115-A692-8D63A059BFB8}" type="slidenum">
              <a:rPr lang="en-US" smtClean="0"/>
              <a:pPr/>
              <a:t>58</a:t>
            </a:fld>
            <a:endParaRPr lang="en-US" dirty="0"/>
          </a:p>
        </p:txBody>
      </p:sp>
      <p:sp>
        <p:nvSpPr>
          <p:cNvPr id="16" name="Slide Number Placeholder 8">
            <a:extLst>
              <a:ext uri="{FF2B5EF4-FFF2-40B4-BE49-F238E27FC236}">
                <a16:creationId xmlns:a16="http://schemas.microsoft.com/office/drawing/2014/main" id="{724C2377-A766-4E2D-89A1-B45D927A0A1D}"/>
              </a:ext>
            </a:extLst>
          </p:cNvPr>
          <p:cNvSpPr txBox="1">
            <a:spLocks/>
          </p:cNvSpPr>
          <p:nvPr/>
        </p:nvSpPr>
        <p:spPr>
          <a:xfrm>
            <a:off x="11947281" y="6599381"/>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58</a:t>
            </a:fld>
            <a:endParaRPr lang="en-US" sz="1000" dirty="0">
              <a:latin typeface="+mj-lt"/>
            </a:endParaRPr>
          </a:p>
        </p:txBody>
      </p:sp>
    </p:spTree>
    <p:extLst>
      <p:ext uri="{BB962C8B-B14F-4D97-AF65-F5344CB8AC3E}">
        <p14:creationId xmlns:p14="http://schemas.microsoft.com/office/powerpoint/2010/main" val="5466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2664-C2E1-41BE-A97F-C46DBD839BB8}"/>
              </a:ext>
            </a:extLst>
          </p:cNvPr>
          <p:cNvSpPr>
            <a:spLocks noGrp="1"/>
          </p:cNvSpPr>
          <p:nvPr>
            <p:ph type="title"/>
          </p:nvPr>
        </p:nvSpPr>
        <p:spPr>
          <a:xfrm>
            <a:off x="303579" y="74148"/>
            <a:ext cx="11772443" cy="864836"/>
          </a:xfrm>
        </p:spPr>
        <p:txBody>
          <a:bodyPr>
            <a:normAutofit/>
          </a:bodyPr>
          <a:lstStyle/>
          <a:p>
            <a:r>
              <a:rPr lang="en-US" dirty="0">
                <a:solidFill>
                  <a:schemeClr val="accent6"/>
                </a:solidFill>
                <a:latin typeface="Trebuchet MS" panose="020B0603020202020204" pitchFamily="34" charset="0"/>
              </a:rPr>
              <a:t>Synthetic Test Case Formulation </a:t>
            </a:r>
          </a:p>
        </p:txBody>
      </p:sp>
      <p:sp>
        <p:nvSpPr>
          <p:cNvPr id="24" name="TextBox 23">
            <a:extLst>
              <a:ext uri="{FF2B5EF4-FFF2-40B4-BE49-F238E27FC236}">
                <a16:creationId xmlns:a16="http://schemas.microsoft.com/office/drawing/2014/main" id="{8A28E458-FA7A-4AEF-ACFA-21380CD2B915}"/>
              </a:ext>
            </a:extLst>
          </p:cNvPr>
          <p:cNvSpPr txBox="1"/>
          <p:nvPr/>
        </p:nvSpPr>
        <p:spPr>
          <a:xfrm>
            <a:off x="134257" y="1240961"/>
            <a:ext cx="2963182" cy="5232202"/>
          </a:xfrm>
          <a:prstGeom prst="rect">
            <a:avLst/>
          </a:prstGeom>
          <a:noFill/>
        </p:spPr>
        <p:txBody>
          <a:bodyPr wrap="square">
            <a:spAutoFit/>
          </a:bodyPr>
          <a:lstStyle/>
          <a:p>
            <a:pPr marL="234950" indent="-234950">
              <a:buFont typeface="Arial" panose="020B0604020202020204" pitchFamily="34" charset="0"/>
              <a:buChar char="•"/>
            </a:pPr>
            <a:r>
              <a:rPr lang="en-US" b="1" dirty="0">
                <a:solidFill>
                  <a:schemeClr val="accent6"/>
                </a:solidFill>
                <a:latin typeface="Trebuchet MS" panose="020B0603020202020204" pitchFamily="34" charset="0"/>
              </a:rPr>
              <a:t>Tiered Datasets, four formulations across</a:t>
            </a:r>
          </a:p>
          <a:p>
            <a:pPr marL="234950" indent="-234950">
              <a:buFont typeface="Arial" panose="020B0604020202020204" pitchFamily="34" charset="0"/>
              <a:buChar char="•"/>
            </a:pPr>
            <a:endParaRPr lang="en-US" sz="400" b="1" dirty="0">
              <a:solidFill>
                <a:schemeClr val="accent6"/>
              </a:solidFill>
              <a:latin typeface="Trebuchet MS" panose="020B0603020202020204" pitchFamily="34" charset="0"/>
            </a:endParaRPr>
          </a:p>
          <a:p>
            <a:pPr marL="508000" lvl="1" indent="-285750">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Temporal trends </a:t>
            </a:r>
          </a:p>
          <a:p>
            <a:pPr marL="508000" lvl="1" indent="-285750">
              <a:buFont typeface="Wingdings" panose="05000000000000000000" pitchFamily="2" charset="2"/>
              <a:buChar char="Ø"/>
            </a:pPr>
            <a:endParaRPr lang="en-US" sz="200" dirty="0">
              <a:solidFill>
                <a:schemeClr val="accent6"/>
              </a:solidFill>
              <a:latin typeface="Trebuchet MS" panose="020B0603020202020204" pitchFamily="34" charset="0"/>
              <a:cs typeface="Open Sans " panose="020B0604020202020204" charset="0"/>
            </a:endParaRPr>
          </a:p>
          <a:p>
            <a:pPr marL="508000" lvl="1" indent="-285750">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Temporal trends on spatial grid</a:t>
            </a:r>
            <a:endParaRPr lang="en-US" sz="200" dirty="0">
              <a:solidFill>
                <a:schemeClr val="accent6"/>
              </a:solidFill>
              <a:latin typeface="Trebuchet MS" panose="020B0603020202020204" pitchFamily="34" charset="0"/>
              <a:cs typeface="Open Sans " panose="020B0604020202020204" charset="0"/>
            </a:endParaRPr>
          </a:p>
          <a:p>
            <a:pPr marL="222250" lvl="1"/>
            <a:r>
              <a:rPr lang="en-US" sz="200" dirty="0">
                <a:solidFill>
                  <a:schemeClr val="accent6"/>
                </a:solidFill>
                <a:latin typeface="Trebuchet MS" panose="020B0603020202020204" pitchFamily="34" charset="0"/>
                <a:cs typeface="Open Sans " panose="020B0604020202020204" charset="0"/>
              </a:rPr>
              <a:t> </a:t>
            </a:r>
          </a:p>
          <a:p>
            <a:pPr marL="508000" lvl="1" indent="-285750">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Temporal trend on linearly-trended spatial grid</a:t>
            </a:r>
          </a:p>
          <a:p>
            <a:pPr marL="508000" lvl="1" indent="-285750">
              <a:buFont typeface="Wingdings" panose="05000000000000000000" pitchFamily="2" charset="2"/>
              <a:buChar char="Ø"/>
            </a:pPr>
            <a:endParaRPr lang="en-US" sz="400" dirty="0">
              <a:solidFill>
                <a:schemeClr val="accent6"/>
              </a:solidFill>
              <a:latin typeface="Trebuchet MS" panose="020B0603020202020204" pitchFamily="34" charset="0"/>
              <a:cs typeface="Open Sans " panose="020B0604020202020204" charset="0"/>
            </a:endParaRPr>
          </a:p>
          <a:p>
            <a:pPr marL="508000" lvl="1" indent="-285750">
              <a:buFont typeface="Wingdings" panose="05000000000000000000" pitchFamily="2" charset="2"/>
              <a:buChar char="Ø"/>
            </a:pPr>
            <a:endParaRPr lang="en-US" sz="400" dirty="0">
              <a:solidFill>
                <a:schemeClr val="accent6"/>
              </a:solidFill>
              <a:latin typeface="Trebuchet MS" panose="020B0603020202020204" pitchFamily="34" charset="0"/>
              <a:cs typeface="Open Sans " panose="020B0604020202020204" charset="0"/>
            </a:endParaRPr>
          </a:p>
          <a:p>
            <a:pPr marL="234950" indent="-234950">
              <a:buClr>
                <a:schemeClr val="accent6"/>
              </a:buClr>
              <a:buFont typeface="Arial" panose="020B0604020202020204" pitchFamily="34" charset="0"/>
              <a:buChar char="•"/>
            </a:pPr>
            <a:r>
              <a:rPr lang="en-US" b="1" dirty="0">
                <a:solidFill>
                  <a:schemeClr val="accent6"/>
                </a:solidFill>
                <a:latin typeface="Trebuchet MS" panose="020B0603020202020204" pitchFamily="34" charset="0"/>
                <a:cs typeface="Open Sans " panose="020B0604020202020204" charset="0"/>
              </a:rPr>
              <a:t>Characteristics</a:t>
            </a:r>
          </a:p>
          <a:p>
            <a:pPr marL="234950" indent="-234950">
              <a:buClr>
                <a:schemeClr val="accent6"/>
              </a:buClr>
              <a:buFont typeface="Arial" panose="020B0604020202020204" pitchFamily="34" charset="0"/>
              <a:buChar char="•"/>
            </a:pPr>
            <a:endParaRPr lang="en-US" sz="200" b="1" dirty="0">
              <a:solidFill>
                <a:schemeClr val="accent6"/>
              </a:solidFill>
              <a:latin typeface="Trebuchet MS" panose="020B0603020202020204" pitchFamily="34" charset="0"/>
              <a:cs typeface="Open Sans " panose="020B0604020202020204" charset="0"/>
            </a:endParaRPr>
          </a:p>
          <a:p>
            <a:pPr marL="234950" indent="-234950">
              <a:buClr>
                <a:schemeClr val="accent6"/>
              </a:buClr>
              <a:buFont typeface="Arial" panose="020B0604020202020204" pitchFamily="34" charset="0"/>
              <a:buChar char="•"/>
            </a:pPr>
            <a:endParaRPr lang="en-US" sz="200" b="1" dirty="0">
              <a:solidFill>
                <a:schemeClr val="accent6"/>
              </a:solidFill>
              <a:latin typeface="Trebuchet MS" panose="020B0603020202020204" pitchFamily="34" charset="0"/>
              <a:cs typeface="Open Sans " panose="020B0604020202020204" charset="0"/>
            </a:endParaRPr>
          </a:p>
          <a:p>
            <a:pPr marL="511175"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Distinct numbers of couplings with both linear and nonlinear relationships </a:t>
            </a:r>
          </a:p>
          <a:p>
            <a:pPr marL="511175" lvl="1" indent="-285750">
              <a:buClr>
                <a:schemeClr val="accent6"/>
              </a:buClr>
              <a:buFont typeface="Wingdings" panose="05000000000000000000" pitchFamily="2" charset="2"/>
              <a:buChar char="Ø"/>
            </a:pPr>
            <a:endParaRPr lang="en-US" sz="200" dirty="0">
              <a:solidFill>
                <a:schemeClr val="accent6"/>
              </a:solidFill>
              <a:latin typeface="Trebuchet MS" panose="020B0603020202020204" pitchFamily="34" charset="0"/>
              <a:cs typeface="Open Sans " panose="020B0604020202020204" charset="0"/>
            </a:endParaRPr>
          </a:p>
          <a:p>
            <a:pPr marL="511175"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Distinct lags </a:t>
            </a:r>
          </a:p>
          <a:p>
            <a:pPr marL="511175" lvl="1" indent="-285750">
              <a:buClr>
                <a:schemeClr val="accent6"/>
              </a:buClr>
              <a:buFont typeface="Wingdings" panose="05000000000000000000" pitchFamily="2" charset="2"/>
              <a:buChar char="Ø"/>
            </a:pPr>
            <a:endParaRPr lang="en-US" sz="200" dirty="0">
              <a:solidFill>
                <a:schemeClr val="accent6"/>
              </a:solidFill>
              <a:latin typeface="Trebuchet MS" panose="020B0603020202020204" pitchFamily="34" charset="0"/>
              <a:cs typeface="Open Sans " panose="020B0604020202020204" charset="0"/>
            </a:endParaRPr>
          </a:p>
          <a:p>
            <a:pPr marL="511175"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Quasi-periodicity</a:t>
            </a:r>
          </a:p>
          <a:p>
            <a:pPr marL="511175" lvl="1" indent="-285750">
              <a:buClr>
                <a:schemeClr val="accent6"/>
              </a:buClr>
              <a:buFont typeface="Wingdings" panose="05000000000000000000" pitchFamily="2" charset="2"/>
              <a:buChar char="Ø"/>
            </a:pPr>
            <a:endParaRPr lang="en-US" sz="200" dirty="0">
              <a:solidFill>
                <a:schemeClr val="accent6"/>
              </a:solidFill>
              <a:latin typeface="Trebuchet MS" panose="020B0603020202020204" pitchFamily="34" charset="0"/>
              <a:cs typeface="Open Sans " panose="020B0604020202020204" charset="0"/>
            </a:endParaRPr>
          </a:p>
          <a:p>
            <a:pPr marL="511175"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Noise degree</a:t>
            </a:r>
            <a:endParaRPr lang="en-US" sz="200" dirty="0">
              <a:solidFill>
                <a:schemeClr val="accent6"/>
              </a:solidFill>
              <a:latin typeface="Trebuchet MS" panose="020B0603020202020204" pitchFamily="34" charset="0"/>
              <a:cs typeface="Open Sans " panose="020B0604020202020204" charset="0"/>
            </a:endParaRPr>
          </a:p>
          <a:p>
            <a:pPr marL="511175" lvl="1" indent="-285750">
              <a:buClr>
                <a:schemeClr val="accent6"/>
              </a:buClr>
              <a:buFont typeface="Wingdings" panose="05000000000000000000" pitchFamily="2" charset="2"/>
              <a:buChar char="Ø"/>
            </a:pPr>
            <a:r>
              <a:rPr lang="en-US" sz="200" dirty="0">
                <a:solidFill>
                  <a:schemeClr val="accent6"/>
                </a:solidFill>
                <a:latin typeface="Trebuchet MS" panose="020B0603020202020204" pitchFamily="34" charset="0"/>
                <a:cs typeface="Open Sans " panose="020B0604020202020204" charset="0"/>
              </a:rPr>
              <a:t> </a:t>
            </a:r>
          </a:p>
          <a:p>
            <a:pPr marL="511175" lvl="1" indent="-285750">
              <a:buClr>
                <a:schemeClr val="accent6"/>
              </a:buClr>
              <a:buFont typeface="Wingdings" panose="05000000000000000000" pitchFamily="2" charset="2"/>
              <a:buChar char="Ø"/>
            </a:pPr>
            <a:r>
              <a:rPr lang="en-US" dirty="0">
                <a:solidFill>
                  <a:schemeClr val="accent6"/>
                </a:solidFill>
                <a:latin typeface="Trebuchet MS" panose="020B0603020202020204" pitchFamily="34" charset="0"/>
                <a:cs typeface="Open Sans " panose="020B0604020202020204" charset="0"/>
              </a:rPr>
              <a:t>Change in mean value</a:t>
            </a:r>
          </a:p>
        </p:txBody>
      </p:sp>
      <p:sp>
        <p:nvSpPr>
          <p:cNvPr id="17" name="TextBox 16">
            <a:extLst>
              <a:ext uri="{FF2B5EF4-FFF2-40B4-BE49-F238E27FC236}">
                <a16:creationId xmlns:a16="http://schemas.microsoft.com/office/drawing/2014/main" id="{6BAF22B2-A282-4AC9-9A52-E3E91A1CD7A4}"/>
              </a:ext>
            </a:extLst>
          </p:cNvPr>
          <p:cNvSpPr txBox="1"/>
          <p:nvPr/>
        </p:nvSpPr>
        <p:spPr>
          <a:xfrm>
            <a:off x="3141103" y="2274970"/>
            <a:ext cx="1777204" cy="646331"/>
          </a:xfrm>
          <a:prstGeom prst="rect">
            <a:avLst/>
          </a:prstGeom>
          <a:noFill/>
        </p:spPr>
        <p:txBody>
          <a:bodyPr wrap="square" rtlCol="0">
            <a:spAutoFit/>
          </a:bodyPr>
          <a:lstStyle/>
          <a:p>
            <a:pPr algn="ctr">
              <a:defRP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 Trend</a:t>
            </a:r>
            <a:endParaRPr lang="id-ID"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FE0FAA15-22FD-49CF-93CD-D55F47451311}"/>
              </a:ext>
            </a:extLst>
          </p:cNvPr>
          <p:cNvSpPr txBox="1"/>
          <p:nvPr/>
        </p:nvSpPr>
        <p:spPr>
          <a:xfrm>
            <a:off x="2956311" y="3976688"/>
            <a:ext cx="2173521" cy="646331"/>
          </a:xfrm>
          <a:prstGeom prst="rect">
            <a:avLst/>
          </a:prstGeom>
          <a:noFill/>
        </p:spPr>
        <p:txBody>
          <a:bodyPr wrap="square" rtlCol="0">
            <a:spAutoFit/>
          </a:bodyPr>
          <a:lstStyle/>
          <a:p>
            <a:pPr algn="ctr">
              <a:defRPr/>
            </a:pP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 Trend in Space</a:t>
            </a:r>
            <a:endParaRPr lang="id-ID" sz="12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B19F8602-38FC-405A-9C48-9D5AF02DE5D7}"/>
              </a:ext>
            </a:extLst>
          </p:cNvPr>
          <p:cNvSpPr txBox="1"/>
          <p:nvPr/>
        </p:nvSpPr>
        <p:spPr>
          <a:xfrm>
            <a:off x="2919285" y="5327169"/>
            <a:ext cx="2235218" cy="1077218"/>
          </a:xfrm>
          <a:prstGeom prst="rect">
            <a:avLst/>
          </a:prstGeom>
          <a:noFill/>
        </p:spPr>
        <p:txBody>
          <a:bodyPr wrap="square" rtlCol="0">
            <a:spAutoFit/>
          </a:bodyPr>
          <a:lstStyle/>
          <a:p>
            <a:pPr algn="ctr">
              <a:defRPr/>
            </a:pPr>
            <a:r>
              <a:rPr lang="en-US" b="1" dirty="0" err="1">
                <a:solidFill>
                  <a:schemeClr val="accent6"/>
                </a:solidFill>
                <a:latin typeface="Trebuchet MS" panose="020B0603020202020204" pitchFamily="34" charset="0"/>
                <a:ea typeface="Open Sans" panose="020B0606030504020204" pitchFamily="34" charset="0"/>
                <a:cs typeface="Open Sans" panose="020B0606030504020204" pitchFamily="34" charset="0"/>
              </a:rPr>
              <a:t>Spatio</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-Temporal Trend </a:t>
            </a:r>
          </a:p>
          <a:p>
            <a:pPr algn="ctr">
              <a:defRPr/>
            </a:pPr>
            <a:r>
              <a:rPr lang="en-US" sz="1400"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Linearly-trended              Spatial Grid </a:t>
            </a:r>
            <a:endParaRPr lang="id-ID" sz="140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EE893959-1E37-4043-A54D-F2E98F2180CA}"/>
              </a:ext>
            </a:extLst>
          </p:cNvPr>
          <p:cNvPicPr>
            <a:picLocks noChangeAspect="1"/>
          </p:cNvPicPr>
          <p:nvPr/>
        </p:nvPicPr>
        <p:blipFill>
          <a:blip r:embed="rId3"/>
          <a:stretch>
            <a:fillRect/>
          </a:stretch>
        </p:blipFill>
        <p:spPr>
          <a:xfrm>
            <a:off x="5086290" y="3456373"/>
            <a:ext cx="6917739" cy="1390275"/>
          </a:xfrm>
          <a:prstGeom prst="rect">
            <a:avLst/>
          </a:prstGeom>
        </p:spPr>
      </p:pic>
      <p:pic>
        <p:nvPicPr>
          <p:cNvPr id="10" name="Picture 9">
            <a:extLst>
              <a:ext uri="{FF2B5EF4-FFF2-40B4-BE49-F238E27FC236}">
                <a16:creationId xmlns:a16="http://schemas.microsoft.com/office/drawing/2014/main" id="{62F0CD44-428A-407D-91FA-28B067BB4F7B}"/>
              </a:ext>
            </a:extLst>
          </p:cNvPr>
          <p:cNvPicPr>
            <a:picLocks noChangeAspect="1"/>
          </p:cNvPicPr>
          <p:nvPr/>
        </p:nvPicPr>
        <p:blipFill>
          <a:blip r:embed="rId4"/>
          <a:stretch>
            <a:fillRect/>
          </a:stretch>
        </p:blipFill>
        <p:spPr>
          <a:xfrm>
            <a:off x="5045083" y="5031450"/>
            <a:ext cx="7033357" cy="1415732"/>
          </a:xfrm>
          <a:prstGeom prst="rect">
            <a:avLst/>
          </a:prstGeom>
        </p:spPr>
      </p:pic>
      <p:pic>
        <p:nvPicPr>
          <p:cNvPr id="12" name="Picture 11">
            <a:extLst>
              <a:ext uri="{FF2B5EF4-FFF2-40B4-BE49-F238E27FC236}">
                <a16:creationId xmlns:a16="http://schemas.microsoft.com/office/drawing/2014/main" id="{C98A6638-BB70-4C9C-B61A-5BA3F638750B}"/>
              </a:ext>
            </a:extLst>
          </p:cNvPr>
          <p:cNvPicPr>
            <a:picLocks noChangeAspect="1"/>
          </p:cNvPicPr>
          <p:nvPr/>
        </p:nvPicPr>
        <p:blipFill>
          <a:blip r:embed="rId5"/>
          <a:stretch>
            <a:fillRect/>
          </a:stretch>
        </p:blipFill>
        <p:spPr>
          <a:xfrm>
            <a:off x="6645474" y="1511737"/>
            <a:ext cx="4282662" cy="1894796"/>
          </a:xfrm>
          <a:prstGeom prst="rect">
            <a:avLst/>
          </a:prstGeom>
        </p:spPr>
      </p:pic>
      <p:sp>
        <p:nvSpPr>
          <p:cNvPr id="13" name="Oval 12">
            <a:extLst>
              <a:ext uri="{FF2B5EF4-FFF2-40B4-BE49-F238E27FC236}">
                <a16:creationId xmlns:a16="http://schemas.microsoft.com/office/drawing/2014/main" id="{7AD237E3-AF3F-4DCA-9D25-C09FC3A4CA8B}"/>
              </a:ext>
            </a:extLst>
          </p:cNvPr>
          <p:cNvSpPr/>
          <p:nvPr/>
        </p:nvSpPr>
        <p:spPr>
          <a:xfrm>
            <a:off x="8671560" y="1477250"/>
            <a:ext cx="548640" cy="184961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AB8FDD6-EEEF-4F96-958F-E9F413133B78}"/>
              </a:ext>
            </a:extLst>
          </p:cNvPr>
          <p:cNvCxnSpPr>
            <a:stCxn id="13" idx="3"/>
          </p:cNvCxnSpPr>
          <p:nvPr/>
        </p:nvCxnSpPr>
        <p:spPr>
          <a:xfrm flipH="1">
            <a:off x="5562600" y="3055999"/>
            <a:ext cx="3189306" cy="40037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479E22-C916-424B-BCB7-9C5B693D29DE}"/>
              </a:ext>
            </a:extLst>
          </p:cNvPr>
          <p:cNvCxnSpPr>
            <a:cxnSpLocks/>
            <a:stCxn id="13" idx="5"/>
          </p:cNvCxnSpPr>
          <p:nvPr/>
        </p:nvCxnSpPr>
        <p:spPr>
          <a:xfrm>
            <a:off x="9139854" y="3055999"/>
            <a:ext cx="2511126" cy="40037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B512217-293B-4745-964B-ADA55DD94567}"/>
              </a:ext>
            </a:extLst>
          </p:cNvPr>
          <p:cNvPicPr>
            <a:picLocks noChangeAspect="1"/>
          </p:cNvPicPr>
          <p:nvPr/>
        </p:nvPicPr>
        <p:blipFill>
          <a:blip r:embed="rId6"/>
          <a:stretch>
            <a:fillRect/>
          </a:stretch>
        </p:blipFill>
        <p:spPr>
          <a:xfrm>
            <a:off x="3851069" y="1511737"/>
            <a:ext cx="2728813" cy="566084"/>
          </a:xfrm>
          <a:prstGeom prst="rect">
            <a:avLst/>
          </a:prstGeom>
        </p:spPr>
      </p:pic>
      <p:pic>
        <p:nvPicPr>
          <p:cNvPr id="36" name="Picture 35">
            <a:extLst>
              <a:ext uri="{FF2B5EF4-FFF2-40B4-BE49-F238E27FC236}">
                <a16:creationId xmlns:a16="http://schemas.microsoft.com/office/drawing/2014/main" id="{1C39D0F1-5D20-4744-AE02-8A0504F9D196}"/>
              </a:ext>
            </a:extLst>
          </p:cNvPr>
          <p:cNvPicPr>
            <a:picLocks noChangeAspect="1"/>
          </p:cNvPicPr>
          <p:nvPr/>
        </p:nvPicPr>
        <p:blipFill>
          <a:blip r:embed="rId7"/>
          <a:stretch>
            <a:fillRect/>
          </a:stretch>
        </p:blipFill>
        <p:spPr>
          <a:xfrm>
            <a:off x="11084732" y="1508121"/>
            <a:ext cx="1107268" cy="560147"/>
          </a:xfrm>
          <a:prstGeom prst="rect">
            <a:avLst/>
          </a:prstGeom>
        </p:spPr>
      </p:pic>
      <p:sp>
        <p:nvSpPr>
          <p:cNvPr id="37" name="TextBox 36">
            <a:extLst>
              <a:ext uri="{FF2B5EF4-FFF2-40B4-BE49-F238E27FC236}">
                <a16:creationId xmlns:a16="http://schemas.microsoft.com/office/drawing/2014/main" id="{C33CD68A-E24D-4EC3-8AD0-AB564333B4E5}"/>
              </a:ext>
            </a:extLst>
          </p:cNvPr>
          <p:cNvSpPr txBox="1"/>
          <p:nvPr/>
        </p:nvSpPr>
        <p:spPr>
          <a:xfrm>
            <a:off x="4482791" y="981762"/>
            <a:ext cx="6082731" cy="400110"/>
          </a:xfrm>
          <a:prstGeom prst="rect">
            <a:avLst/>
          </a:prstGeom>
          <a:solidFill>
            <a:schemeClr val="bg1"/>
          </a:solidFill>
          <a:ln w="19050">
            <a:solidFill>
              <a:srgbClr val="0070C0"/>
            </a:solidFill>
          </a:ln>
        </p:spPr>
        <p:txBody>
          <a:bodyPr wrap="square" rtlCol="0">
            <a:spAutoFit/>
          </a:bodyPr>
          <a:lstStyle/>
          <a:p>
            <a:pPr algn="ctr">
              <a:defRPr/>
            </a:pPr>
            <a:r>
              <a:rPr lang="en-US" sz="2000" b="1" dirty="0">
                <a:solidFill>
                  <a:schemeClr val="accent2">
                    <a:lumMod val="50000"/>
                  </a:schemeClr>
                </a:solidFill>
                <a:latin typeface="Trebuchet MS" panose="020B0603020202020204" pitchFamily="34" charset="0"/>
                <a:ea typeface="Open Sans" panose="020B0606030504020204" pitchFamily="34" charset="0"/>
                <a:cs typeface="Open Sans" panose="020B0606030504020204" pitchFamily="34" charset="0"/>
              </a:rPr>
              <a:t>Two Variable Changepoint Exemplar </a:t>
            </a:r>
            <a:endParaRPr lang="id-ID" sz="2000" dirty="0">
              <a:solidFill>
                <a:schemeClr val="accent2">
                  <a:lumMod val="50000"/>
                </a:schemeClr>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33FD3902-F0CC-4E21-AFBA-7ED8C19664D1}"/>
              </a:ext>
            </a:extLst>
          </p:cNvPr>
          <p:cNvSpPr>
            <a:spLocks noGrp="1"/>
          </p:cNvSpPr>
          <p:nvPr>
            <p:ph type="sldNum" sz="quarter" idx="10"/>
          </p:nvPr>
        </p:nvSpPr>
        <p:spPr/>
        <p:txBody>
          <a:bodyPr/>
          <a:lstStyle/>
          <a:p>
            <a:fld id="{4FAB73BC-B049-4115-A692-8D63A059BFB8}" type="slidenum">
              <a:rPr lang="en-US" smtClean="0"/>
              <a:pPr/>
              <a:t>59</a:t>
            </a:fld>
            <a:endParaRPr lang="en-US" dirty="0"/>
          </a:p>
        </p:txBody>
      </p:sp>
    </p:spTree>
    <p:extLst>
      <p:ext uri="{BB962C8B-B14F-4D97-AF65-F5344CB8AC3E}">
        <p14:creationId xmlns:p14="http://schemas.microsoft.com/office/powerpoint/2010/main" val="318491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a:xfrm>
            <a:off x="328929" y="243168"/>
            <a:ext cx="11539936" cy="864836"/>
          </a:xfrm>
        </p:spPr>
        <p:txBody>
          <a:bodyPr>
            <a:normAutofit/>
          </a:bodyPr>
          <a:lstStyle/>
          <a:p>
            <a:r>
              <a:rPr lang="en-US" dirty="0">
                <a:solidFill>
                  <a:schemeClr val="accent6"/>
                </a:solidFill>
                <a:latin typeface="Trebuchet MS" panose="020B0603020202020204" pitchFamily="34" charset="0"/>
              </a:rPr>
              <a:t>Outline</a:t>
            </a:r>
            <a:endParaRPr lang="en-US" sz="2900" dirty="0">
              <a:solidFill>
                <a:schemeClr val="accent6"/>
              </a:solidFill>
              <a:latin typeface="Trebuchet MS" panose="020B0603020202020204" pitchFamily="34" charset="0"/>
            </a:endParaRPr>
          </a:p>
        </p:txBody>
      </p:sp>
      <p:sp>
        <p:nvSpPr>
          <p:cNvPr id="38" name="TextBox 37">
            <a:extLst>
              <a:ext uri="{FF2B5EF4-FFF2-40B4-BE49-F238E27FC236}">
                <a16:creationId xmlns:a16="http://schemas.microsoft.com/office/drawing/2014/main" id="{F3DE9C95-BFC0-4215-8BD7-48F25D6FE1CE}"/>
              </a:ext>
            </a:extLst>
          </p:cNvPr>
          <p:cNvSpPr txBox="1"/>
          <p:nvPr/>
        </p:nvSpPr>
        <p:spPr>
          <a:xfrm>
            <a:off x="5432079" y="6471387"/>
            <a:ext cx="1692998" cy="169621"/>
          </a:xfrm>
          <a:prstGeom prst="rect">
            <a:avLst/>
          </a:prstGeom>
        </p:spPr>
        <p:txBody>
          <a:bodyPr vert="horz" wrap="square" lIns="91440" tIns="45720" rIns="91440" bIns="45720" rtlCol="0">
            <a:noAutofit/>
          </a:bodyPr>
          <a:lstStyle/>
          <a:p>
            <a:pPr algn="l"/>
            <a:endParaRPr lang="en-US" dirty="0"/>
          </a:p>
        </p:txBody>
      </p:sp>
      <p:sp>
        <p:nvSpPr>
          <p:cNvPr id="7" name="TextBox 6">
            <a:extLst>
              <a:ext uri="{FF2B5EF4-FFF2-40B4-BE49-F238E27FC236}">
                <a16:creationId xmlns:a16="http://schemas.microsoft.com/office/drawing/2014/main" id="{10655CF6-194F-4059-A780-E415661EBC90}"/>
              </a:ext>
            </a:extLst>
          </p:cNvPr>
          <p:cNvSpPr txBox="1"/>
          <p:nvPr/>
        </p:nvSpPr>
        <p:spPr>
          <a:xfrm>
            <a:off x="26718" y="1264737"/>
            <a:ext cx="12290788" cy="4656034"/>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dirty="0">
              <a:latin typeface="Trebuchet MS" panose="020B0603020202020204" pitchFamily="34" charset="0"/>
            </a:endParaRPr>
          </a:p>
        </p:txBody>
      </p:sp>
      <p:sp>
        <p:nvSpPr>
          <p:cNvPr id="28" name="TextBox 27">
            <a:extLst>
              <a:ext uri="{FF2B5EF4-FFF2-40B4-BE49-F238E27FC236}">
                <a16:creationId xmlns:a16="http://schemas.microsoft.com/office/drawing/2014/main" id="{E4D9DCC9-908F-4056-8031-B633983E58ED}"/>
              </a:ext>
            </a:extLst>
          </p:cNvPr>
          <p:cNvSpPr txBox="1"/>
          <p:nvPr/>
        </p:nvSpPr>
        <p:spPr>
          <a:xfrm>
            <a:off x="88037" y="1247084"/>
            <a:ext cx="9082204" cy="5293757"/>
          </a:xfrm>
          <a:prstGeom prst="rect">
            <a:avLst/>
          </a:prstGeom>
          <a:noFill/>
        </p:spPr>
        <p:txBody>
          <a:bodyPr wrap="square">
            <a:spAutoFit/>
          </a:bodyPr>
          <a:lstStyle/>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Motivation</a:t>
            </a:r>
          </a:p>
          <a:p>
            <a:pPr marL="285750" indent="-285750">
              <a:buFont typeface="Arial" panose="020B0604020202020204" pitchFamily="34" charset="0"/>
              <a:buChar char="•"/>
            </a:pPr>
            <a:endParaRPr lang="en-US" sz="400" b="1"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b="1" dirty="0">
                <a:solidFill>
                  <a:schemeClr val="accent6"/>
                </a:solidFill>
                <a:latin typeface="Trebuchet MS" panose="020B0603020202020204" pitchFamily="34" charset="0"/>
              </a:rPr>
              <a:t>The CLDERA Grand Challenge LDRD Project</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Mt. Pinatubo &amp; Stratospheric Aerosol Injection (SAI)</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Energy </a:t>
            </a:r>
            <a:r>
              <a:rPr lang="en-US" sz="2500" dirty="0" err="1">
                <a:solidFill>
                  <a:schemeClr val="accent6"/>
                </a:solidFill>
                <a:latin typeface="Trebuchet MS" panose="020B0603020202020204" pitchFamily="34" charset="0"/>
              </a:rPr>
              <a:t>Exascale</a:t>
            </a:r>
            <a:r>
              <a:rPr lang="en-US" sz="2500" dirty="0">
                <a:solidFill>
                  <a:schemeClr val="accent6"/>
                </a:solidFill>
                <a:latin typeface="Trebuchet MS" panose="020B0603020202020204" pitchFamily="34" charset="0"/>
              </a:rPr>
              <a:t> Earth System Model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Simulating Mt. Pinatubo using E3SM</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285750" indent="-285750">
              <a:buFont typeface="Arial" panose="020B0604020202020204" pitchFamily="34" charset="0"/>
              <a:buChar char="•"/>
            </a:pPr>
            <a:r>
              <a:rPr lang="en-US" sz="2500" dirty="0">
                <a:solidFill>
                  <a:schemeClr val="accent6"/>
                </a:solidFill>
                <a:latin typeface="Trebuchet MS" panose="020B0603020202020204" pitchFamily="34" charset="0"/>
              </a:rPr>
              <a:t>The Three CLDERA Thrusts</a:t>
            </a:r>
          </a:p>
          <a:p>
            <a:pPr marL="285750" indent="-285750">
              <a:buFont typeface="Arial" panose="020B0604020202020204" pitchFamily="34" charset="0"/>
              <a:buChar char="•"/>
            </a:pPr>
            <a:endParaRPr lang="en-US" sz="4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Simulated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Observed Pathways Thrust</a:t>
            </a:r>
          </a:p>
          <a:p>
            <a:pPr marL="914400" lvl="1" indent="-457200">
              <a:buFont typeface="Wingdings" panose="05000000000000000000" pitchFamily="2" charset="2"/>
              <a:buChar char="Ø"/>
            </a:pPr>
            <a:endParaRPr lang="en-US" sz="200" dirty="0">
              <a:solidFill>
                <a:schemeClr val="accent6"/>
              </a:solidFill>
              <a:latin typeface="Trebuchet MS" panose="020B0603020202020204" pitchFamily="34" charset="0"/>
            </a:endParaRPr>
          </a:p>
          <a:p>
            <a:pPr marL="914400" lvl="1" indent="-457200">
              <a:buFont typeface="Wingdings" panose="05000000000000000000" pitchFamily="2" charset="2"/>
              <a:buChar char="Ø"/>
            </a:pPr>
            <a:r>
              <a:rPr lang="en-US" sz="2400" dirty="0">
                <a:solidFill>
                  <a:schemeClr val="accent6"/>
                </a:solidFill>
                <a:latin typeface="Trebuchet MS" panose="020B0603020202020204" pitchFamily="34" charset="0"/>
              </a:rPr>
              <a:t>Attribution Thrust</a:t>
            </a:r>
          </a:p>
          <a:p>
            <a:pPr marL="914400" lvl="1" indent="-457200">
              <a:buFont typeface="Wingdings" panose="05000000000000000000" pitchFamily="2" charset="2"/>
              <a:buChar char="Ø"/>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Verification &amp; Validation</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Some Early Simulation Results</a:t>
            </a:r>
          </a:p>
          <a:p>
            <a:pPr marL="457200" indent="-457200">
              <a:buFont typeface="Arial" panose="020B0604020202020204" pitchFamily="34" charset="0"/>
              <a:buChar char="•"/>
            </a:pPr>
            <a:endParaRPr lang="en-US" sz="400" dirty="0">
              <a:solidFill>
                <a:schemeClr val="accent6"/>
              </a:solidFill>
              <a:latin typeface="Trebuchet MS" panose="020B0603020202020204" pitchFamily="34" charset="0"/>
            </a:endParaRPr>
          </a:p>
          <a:p>
            <a:pPr marL="457200" indent="-457200">
              <a:buFont typeface="Arial" panose="020B0604020202020204" pitchFamily="34" charset="0"/>
              <a:buChar char="•"/>
            </a:pPr>
            <a:r>
              <a:rPr lang="en-US" sz="2500" dirty="0">
                <a:solidFill>
                  <a:schemeClr val="accent6"/>
                </a:solidFill>
                <a:latin typeface="Trebuchet MS" panose="020B0603020202020204" pitchFamily="34" charset="0"/>
              </a:rPr>
              <a:t>Summary</a:t>
            </a:r>
          </a:p>
        </p:txBody>
      </p:sp>
      <p:pic>
        <p:nvPicPr>
          <p:cNvPr id="12" name="Picture 11">
            <a:extLst>
              <a:ext uri="{FF2B5EF4-FFF2-40B4-BE49-F238E27FC236}">
                <a16:creationId xmlns:a16="http://schemas.microsoft.com/office/drawing/2014/main" id="{007D8EA9-71D0-4706-BB75-B3EF004EA9E3}"/>
              </a:ext>
            </a:extLst>
          </p:cNvPr>
          <p:cNvPicPr>
            <a:picLocks noChangeAspect="1"/>
          </p:cNvPicPr>
          <p:nvPr/>
        </p:nvPicPr>
        <p:blipFill>
          <a:blip r:embed="rId3"/>
          <a:stretch>
            <a:fillRect/>
          </a:stretch>
        </p:blipFill>
        <p:spPr>
          <a:xfrm>
            <a:off x="5887325" y="3694159"/>
            <a:ext cx="2766333" cy="2365692"/>
          </a:xfrm>
          <a:prstGeom prst="rect">
            <a:avLst/>
          </a:prstGeom>
        </p:spPr>
      </p:pic>
      <p:grpSp>
        <p:nvGrpSpPr>
          <p:cNvPr id="13" name="Group 12">
            <a:extLst>
              <a:ext uri="{FF2B5EF4-FFF2-40B4-BE49-F238E27FC236}">
                <a16:creationId xmlns:a16="http://schemas.microsoft.com/office/drawing/2014/main" id="{C97CF7D7-EFBB-4009-9A15-829C4291021F}"/>
              </a:ext>
            </a:extLst>
          </p:cNvPr>
          <p:cNvGrpSpPr>
            <a:grpSpLocks noChangeAspect="1"/>
          </p:cNvGrpSpPr>
          <p:nvPr/>
        </p:nvGrpSpPr>
        <p:grpSpPr>
          <a:xfrm>
            <a:off x="8084420" y="1510397"/>
            <a:ext cx="4688291" cy="4567107"/>
            <a:chOff x="6624859" y="916067"/>
            <a:chExt cx="5725522" cy="5577528"/>
          </a:xfrm>
        </p:grpSpPr>
        <p:pic>
          <p:nvPicPr>
            <p:cNvPr id="14" name="Picture 13">
              <a:extLst>
                <a:ext uri="{FF2B5EF4-FFF2-40B4-BE49-F238E27FC236}">
                  <a16:creationId xmlns:a16="http://schemas.microsoft.com/office/drawing/2014/main" id="{FFA7502D-E7E8-4868-B622-186FEBD36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15" name="TextBox 14">
              <a:extLst>
                <a:ext uri="{FF2B5EF4-FFF2-40B4-BE49-F238E27FC236}">
                  <a16:creationId xmlns:a16="http://schemas.microsoft.com/office/drawing/2014/main" id="{20C31BB1-76A0-49A0-B65B-2CFD64343363}"/>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16" name="Diagram 15">
              <a:extLst>
                <a:ext uri="{FF2B5EF4-FFF2-40B4-BE49-F238E27FC236}">
                  <a16:creationId xmlns:a16="http://schemas.microsoft.com/office/drawing/2014/main" id="{2DC5AC5A-DDC1-453E-B84B-494CD70A11DC}"/>
                </a:ext>
              </a:extLst>
            </p:cNvPr>
            <p:cNvGraphicFramePr/>
            <p:nvPr>
              <p:extLst>
                <p:ext uri="{D42A27DB-BD31-4B8C-83A1-F6EECF244321}">
                  <p14:modId xmlns:p14="http://schemas.microsoft.com/office/powerpoint/2010/main" val="956445847"/>
                </p:ext>
              </p:extLst>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17" name="Slide Number Placeholder 8">
            <a:extLst>
              <a:ext uri="{FF2B5EF4-FFF2-40B4-BE49-F238E27FC236}">
                <a16:creationId xmlns:a16="http://schemas.microsoft.com/office/drawing/2014/main" id="{9D41D318-E15A-4AED-B5FB-0CEEB71D178A}"/>
              </a:ext>
            </a:extLst>
          </p:cNvPr>
          <p:cNvSpPr txBox="1">
            <a:spLocks/>
          </p:cNvSpPr>
          <p:nvPr/>
        </p:nvSpPr>
        <p:spPr>
          <a:xfrm>
            <a:off x="11940541" y="6620155"/>
            <a:ext cx="365128" cy="365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2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mn-ea"/>
                <a:cs typeface="+mn-cs"/>
              </a:defRPr>
            </a:lvl2pPr>
            <a:lvl3pPr marL="12573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mn-ea"/>
                <a:cs typeface="+mn-cs"/>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mn-ea"/>
                <a:cs typeface="+mn-cs"/>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FAB73BC-B049-4115-A692-8D63A059BFB8}" type="slidenum">
              <a:rPr lang="en-US" sz="1000" smtClean="0">
                <a:latin typeface="+mj-lt"/>
              </a:rPr>
              <a:pPr/>
              <a:t>6</a:t>
            </a:fld>
            <a:endParaRPr lang="en-US" sz="1000" dirty="0">
              <a:latin typeface="+mj-lt"/>
            </a:endParaRPr>
          </a:p>
        </p:txBody>
      </p:sp>
    </p:spTree>
    <p:extLst>
      <p:ext uri="{BB962C8B-B14F-4D97-AF65-F5344CB8AC3E}">
        <p14:creationId xmlns:p14="http://schemas.microsoft.com/office/powerpoint/2010/main" val="41325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7E7C-7953-49D0-A051-7B6CEC2F7306}"/>
              </a:ext>
            </a:extLst>
          </p:cNvPr>
          <p:cNvSpPr>
            <a:spLocks noGrp="1"/>
          </p:cNvSpPr>
          <p:nvPr>
            <p:ph type="title"/>
          </p:nvPr>
        </p:nvSpPr>
        <p:spPr>
          <a:xfrm>
            <a:off x="328929" y="60288"/>
            <a:ext cx="11539936" cy="864836"/>
          </a:xfrm>
        </p:spPr>
        <p:txBody>
          <a:bodyPr/>
          <a:lstStyle/>
          <a:p>
            <a:r>
              <a:rPr lang="en-US" dirty="0">
                <a:solidFill>
                  <a:schemeClr val="accent6"/>
                </a:solidFill>
                <a:latin typeface="Trebuchet MS" panose="020B0603020202020204" pitchFamily="34" charset="0"/>
              </a:rPr>
              <a:t>Idealized Test Case Formulations</a:t>
            </a:r>
          </a:p>
        </p:txBody>
      </p:sp>
      <p:sp>
        <p:nvSpPr>
          <p:cNvPr id="4" name="Content Placeholder 3">
            <a:extLst>
              <a:ext uri="{FF2B5EF4-FFF2-40B4-BE49-F238E27FC236}">
                <a16:creationId xmlns:a16="http://schemas.microsoft.com/office/drawing/2014/main" id="{9EED98F6-1A33-4B63-91B3-7438744A9EDC}"/>
              </a:ext>
            </a:extLst>
          </p:cNvPr>
          <p:cNvSpPr>
            <a:spLocks noGrp="1"/>
          </p:cNvSpPr>
          <p:nvPr>
            <p:ph sz="quarter" idx="11"/>
          </p:nvPr>
        </p:nvSpPr>
        <p:spPr>
          <a:xfrm>
            <a:off x="801384" y="3716386"/>
            <a:ext cx="7256958" cy="2948118"/>
          </a:xfrm>
        </p:spPr>
        <p:txBody>
          <a:bodyPr>
            <a:normAutofit/>
          </a:bodyPr>
          <a:lstStyle/>
          <a:p>
            <a:pPr marL="293688" indent="-234950">
              <a:buClr>
                <a:schemeClr val="accent6"/>
              </a:buClr>
              <a:buFont typeface="Arial" panose="020B0604020202020204" pitchFamily="34" charset="0"/>
              <a:buChar char="•"/>
            </a:pPr>
            <a:r>
              <a:rPr lang="en-US" sz="2000" dirty="0">
                <a:solidFill>
                  <a:schemeClr val="accent6"/>
                </a:solidFill>
                <a:latin typeface="Trebuchet MS" panose="020B0603020202020204" pitchFamily="34" charset="0"/>
                <a:cs typeface="Open Sans " panose="020B0604020202020204" charset="0"/>
              </a:rPr>
              <a:t>Create realistic circulation with E3SM’s dynamic solver using idealizations for process physics/forcings </a:t>
            </a:r>
          </a:p>
          <a:p>
            <a:pPr marL="625475" lvl="1" indent="-285750">
              <a:buClr>
                <a:schemeClr val="accent6"/>
              </a:buClr>
              <a:buFont typeface="Wingdings" panose="05000000000000000000" pitchFamily="2" charset="2"/>
              <a:buChar char="Ø"/>
            </a:pPr>
            <a:r>
              <a:rPr lang="en-US" sz="1800" dirty="0">
                <a:solidFill>
                  <a:schemeClr val="accent6"/>
                </a:solidFill>
                <a:latin typeface="Trebuchet MS" panose="020B0603020202020204" pitchFamily="34" charset="0"/>
                <a:cs typeface="Open Sans " panose="020B0604020202020204" charset="0"/>
              </a:rPr>
              <a:t>Radiation: Newtonian temperature relaxation towards </a:t>
            </a:r>
            <a:r>
              <a:rPr lang="en-US" sz="1800" dirty="0" err="1">
                <a:solidFill>
                  <a:schemeClr val="accent6"/>
                </a:solidFill>
                <a:latin typeface="Trebuchet MS" panose="020B0603020202020204" pitchFamily="34" charset="0"/>
                <a:cs typeface="Open Sans " panose="020B0604020202020204" charset="0"/>
              </a:rPr>
              <a:t>T</a:t>
            </a:r>
            <a:r>
              <a:rPr lang="en-US" sz="1800" baseline="-25000" dirty="0" err="1">
                <a:solidFill>
                  <a:schemeClr val="accent6"/>
                </a:solidFill>
                <a:latin typeface="Trebuchet MS" panose="020B0603020202020204" pitchFamily="34" charset="0"/>
                <a:cs typeface="Open Sans " panose="020B0604020202020204" charset="0"/>
              </a:rPr>
              <a:t>eq</a:t>
            </a:r>
            <a:r>
              <a:rPr lang="en-US" sz="1800" dirty="0">
                <a:solidFill>
                  <a:schemeClr val="accent6"/>
                </a:solidFill>
                <a:latin typeface="Trebuchet MS" panose="020B0603020202020204" pitchFamily="34" charset="0"/>
                <a:cs typeface="Open Sans " panose="020B0604020202020204" charset="0"/>
              </a:rPr>
              <a:t> </a:t>
            </a:r>
          </a:p>
          <a:p>
            <a:pPr marL="625475" lvl="1" indent="-285750">
              <a:buClr>
                <a:schemeClr val="accent6"/>
              </a:buClr>
              <a:buFont typeface="Wingdings" panose="05000000000000000000" pitchFamily="2" charset="2"/>
              <a:buChar char="Ø"/>
            </a:pPr>
            <a:r>
              <a:rPr lang="en-US" sz="1800" dirty="0">
                <a:solidFill>
                  <a:schemeClr val="accent6"/>
                </a:solidFill>
                <a:latin typeface="Trebuchet MS" panose="020B0603020202020204" pitchFamily="34" charset="0"/>
                <a:cs typeface="Open Sans " panose="020B0604020202020204" charset="0"/>
              </a:rPr>
              <a:t>Planetary boundary layer: Rayleigh friction &amp; optional topography </a:t>
            </a:r>
          </a:p>
          <a:p>
            <a:pPr marL="293688" indent="-234950">
              <a:buClr>
                <a:schemeClr val="accent6"/>
              </a:buClr>
              <a:buFont typeface="Arial" panose="020B0604020202020204" pitchFamily="34" charset="0"/>
              <a:buChar char="•"/>
            </a:pPr>
            <a:r>
              <a:rPr lang="en-US" sz="2000" dirty="0">
                <a:solidFill>
                  <a:schemeClr val="accent6"/>
                </a:solidFill>
                <a:latin typeface="Trebuchet MS" panose="020B0603020202020204" pitchFamily="34" charset="0"/>
                <a:cs typeface="Open Sans " panose="020B0604020202020204" charset="0"/>
              </a:rPr>
              <a:t>Mimic Mt. Pinatubo eruption via a prescribed, time-limited injection of an SO</a:t>
            </a:r>
            <a:r>
              <a:rPr lang="en-US" sz="2000" baseline="-25000" dirty="0">
                <a:solidFill>
                  <a:schemeClr val="accent6"/>
                </a:solidFill>
                <a:latin typeface="Trebuchet MS" panose="020B0603020202020204" pitchFamily="34" charset="0"/>
                <a:cs typeface="Open Sans " panose="020B0604020202020204" charset="0"/>
              </a:rPr>
              <a:t>2</a:t>
            </a:r>
            <a:r>
              <a:rPr lang="en-US" sz="2000" dirty="0">
                <a:solidFill>
                  <a:schemeClr val="accent6"/>
                </a:solidFill>
                <a:latin typeface="Trebuchet MS" panose="020B0603020202020204" pitchFamily="34" charset="0"/>
                <a:cs typeface="Open Sans " panose="020B0604020202020204" charset="0"/>
              </a:rPr>
              <a:t> and ash Gaussian plume</a:t>
            </a:r>
          </a:p>
          <a:p>
            <a:pPr marL="293688" indent="-234950">
              <a:buClr>
                <a:schemeClr val="accent6"/>
              </a:buClr>
              <a:buFont typeface="Arial" panose="020B0604020202020204" pitchFamily="34" charset="0"/>
              <a:buChar char="•"/>
            </a:pPr>
            <a:r>
              <a:rPr lang="en-US" sz="2000" dirty="0">
                <a:solidFill>
                  <a:schemeClr val="accent6"/>
                </a:solidFill>
                <a:latin typeface="Trebuchet MS" panose="020B0603020202020204" pitchFamily="34" charset="0"/>
                <a:cs typeface="Open Sans " panose="020B0604020202020204" charset="0"/>
              </a:rPr>
              <a:t>Develop series of correlated tracers for ‘toy’ chemistry, develop temperature/radiation feedbacks in plume, …</a:t>
            </a:r>
            <a:endParaRPr lang="en-US" sz="1800" dirty="0">
              <a:solidFill>
                <a:schemeClr val="accent6"/>
              </a:solidFill>
              <a:latin typeface="Trebuchet MS" panose="020B0603020202020204" pitchFamily="34" charset="0"/>
              <a:cs typeface="Open Sans " panose="020B0604020202020204" charset="0"/>
            </a:endParaRPr>
          </a:p>
          <a:p>
            <a:pPr marL="174625" lvl="1" indent="0">
              <a:buNone/>
            </a:pPr>
            <a:endParaRPr lang="en-US" sz="1800" dirty="0">
              <a:solidFill>
                <a:schemeClr val="accent6"/>
              </a:solidFill>
              <a:latin typeface="Trebuchet MS" panose="020B0603020202020204" pitchFamily="34" charset="0"/>
              <a:cs typeface="Open Sans " panose="020B0604020202020204" charset="0"/>
            </a:endParaRPr>
          </a:p>
          <a:p>
            <a:endParaRPr lang="en-US" dirty="0">
              <a:solidFill>
                <a:schemeClr val="accent6"/>
              </a:solidFill>
              <a:latin typeface="Trebuchet MS" panose="020B0603020202020204" pitchFamily="34" charset="0"/>
            </a:endParaRPr>
          </a:p>
        </p:txBody>
      </p:sp>
      <p:sp>
        <p:nvSpPr>
          <p:cNvPr id="9" name="TextBox 8">
            <a:extLst>
              <a:ext uri="{FF2B5EF4-FFF2-40B4-BE49-F238E27FC236}">
                <a16:creationId xmlns:a16="http://schemas.microsoft.com/office/drawing/2014/main" id="{3708DE68-8DA2-446B-A047-300A891AFE44}"/>
              </a:ext>
            </a:extLst>
          </p:cNvPr>
          <p:cNvSpPr txBox="1"/>
          <p:nvPr/>
        </p:nvSpPr>
        <p:spPr>
          <a:xfrm>
            <a:off x="801384" y="1269533"/>
            <a:ext cx="4264615" cy="2031325"/>
          </a:xfrm>
          <a:prstGeom prst="rect">
            <a:avLst/>
          </a:prstGeom>
          <a:noFill/>
        </p:spPr>
        <p:txBody>
          <a:bodyPr wrap="square">
            <a:spAutoFit/>
          </a:bodyPr>
          <a:lstStyle/>
          <a:p>
            <a:pPr marL="234950" indent="-234950">
              <a:buClr>
                <a:schemeClr val="accent6"/>
              </a:buClr>
              <a:buFont typeface="Arial" panose="020B0604020202020204" pitchFamily="34" charset="0"/>
              <a:buChar char="•"/>
            </a:pPr>
            <a:r>
              <a:rPr lang="en-US" dirty="0">
                <a:solidFill>
                  <a:schemeClr val="accent6"/>
                </a:solidFill>
                <a:latin typeface="Trebuchet MS" panose="020B0603020202020204" pitchFamily="34" charset="0"/>
              </a:rPr>
              <a:t>PDE solution: b</a:t>
            </a:r>
            <a:r>
              <a:rPr lang="en-US" dirty="0">
                <a:solidFill>
                  <a:schemeClr val="accent6"/>
                </a:solidFill>
                <a:latin typeface="Trebuchet MS" panose="020B0603020202020204" pitchFamily="34" charset="0"/>
                <a:cs typeface="Open Sans " panose="020B0604020202020204" charset="0"/>
              </a:rPr>
              <a:t>ased on transient convection-diffusion-reaction PDE in 2D.</a:t>
            </a:r>
          </a:p>
          <a:p>
            <a:pPr marL="234950" indent="-234950">
              <a:buClr>
                <a:schemeClr val="accent6"/>
              </a:buClr>
              <a:buFont typeface="Arial" panose="020B0604020202020204" pitchFamily="34" charset="0"/>
              <a:buChar char="•"/>
            </a:pPr>
            <a:r>
              <a:rPr lang="en-US" sz="1800" b="1" dirty="0">
                <a:solidFill>
                  <a:schemeClr val="accent6"/>
                </a:solidFill>
                <a:latin typeface="Trebuchet MS" panose="020B0603020202020204" pitchFamily="34" charset="0"/>
                <a:cs typeface="Open Sans " panose="020B0604020202020204" charset="0"/>
              </a:rPr>
              <a:t>Input:</a:t>
            </a:r>
            <a:r>
              <a:rPr lang="en-US" sz="1800" dirty="0">
                <a:solidFill>
                  <a:schemeClr val="accent6"/>
                </a:solidFill>
                <a:latin typeface="Trebuchet MS" panose="020B0603020202020204" pitchFamily="34" charset="0"/>
                <a:cs typeface="Open Sans " panose="020B0604020202020204" charset="0"/>
              </a:rPr>
              <a:t> variable winds, reaction functions for chemistry, realistic lifetimes, and variable source magnitudes/durations </a:t>
            </a:r>
          </a:p>
        </p:txBody>
      </p:sp>
      <p:sp>
        <p:nvSpPr>
          <p:cNvPr id="11" name="Content Placeholder 3">
            <a:extLst>
              <a:ext uri="{FF2B5EF4-FFF2-40B4-BE49-F238E27FC236}">
                <a16:creationId xmlns:a16="http://schemas.microsoft.com/office/drawing/2014/main" id="{9B0CF9E9-A17E-48CF-9854-59418D7655C5}"/>
              </a:ext>
            </a:extLst>
          </p:cNvPr>
          <p:cNvSpPr txBox="1">
            <a:spLocks/>
          </p:cNvSpPr>
          <p:nvPr/>
        </p:nvSpPr>
        <p:spPr>
          <a:xfrm rot="16200000">
            <a:off x="-611311" y="1885305"/>
            <a:ext cx="2321959" cy="101714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Trebuchet MS" panose="020B0603020202020204" pitchFamily="34" charset="0"/>
              </a:rPr>
              <a:t>Gaussian Plume Plus</a:t>
            </a:r>
          </a:p>
        </p:txBody>
      </p:sp>
      <p:pic>
        <p:nvPicPr>
          <p:cNvPr id="12" name="Picture 11">
            <a:extLst>
              <a:ext uri="{FF2B5EF4-FFF2-40B4-BE49-F238E27FC236}">
                <a16:creationId xmlns:a16="http://schemas.microsoft.com/office/drawing/2014/main" id="{C7DEED77-631A-4591-8829-CC555F989C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9" t="2134" r="2795" b="3252"/>
          <a:stretch/>
        </p:blipFill>
        <p:spPr>
          <a:xfrm>
            <a:off x="8116627" y="3453321"/>
            <a:ext cx="4017089" cy="3054101"/>
          </a:xfrm>
          <a:prstGeom prst="rect">
            <a:avLst/>
          </a:prstGeom>
        </p:spPr>
      </p:pic>
      <p:sp>
        <p:nvSpPr>
          <p:cNvPr id="13" name="Content Placeholder 3">
            <a:extLst>
              <a:ext uri="{FF2B5EF4-FFF2-40B4-BE49-F238E27FC236}">
                <a16:creationId xmlns:a16="http://schemas.microsoft.com/office/drawing/2014/main" id="{0F8CF43D-37F5-4B4A-AF7E-F9AA2009BF74}"/>
              </a:ext>
            </a:extLst>
          </p:cNvPr>
          <p:cNvSpPr txBox="1">
            <a:spLocks/>
          </p:cNvSpPr>
          <p:nvPr/>
        </p:nvSpPr>
        <p:spPr>
          <a:xfrm rot="16200000">
            <a:off x="-882784" y="4546524"/>
            <a:ext cx="2864906" cy="101714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Trebuchet MS" panose="020B0603020202020204" pitchFamily="34" charset="0"/>
              </a:rPr>
              <a:t>Held-Suarez Williamson ++</a:t>
            </a:r>
          </a:p>
        </p:txBody>
      </p:sp>
      <p:pic>
        <p:nvPicPr>
          <p:cNvPr id="21" name="Graphic 20" descr="Document outline">
            <a:extLst>
              <a:ext uri="{FF2B5EF4-FFF2-40B4-BE49-F238E27FC236}">
                <a16:creationId xmlns:a16="http://schemas.microsoft.com/office/drawing/2014/main" id="{0769F391-AC48-4076-A45E-9630D8C09D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69697" y="4824090"/>
            <a:ext cx="593161" cy="593161"/>
          </a:xfrm>
          <a:prstGeom prst="rect">
            <a:avLst/>
          </a:prstGeom>
        </p:spPr>
      </p:pic>
      <p:grpSp>
        <p:nvGrpSpPr>
          <p:cNvPr id="23" name="Group 22">
            <a:extLst>
              <a:ext uri="{FF2B5EF4-FFF2-40B4-BE49-F238E27FC236}">
                <a16:creationId xmlns:a16="http://schemas.microsoft.com/office/drawing/2014/main" id="{02CFEED7-40EB-4C22-845C-22144231A193}"/>
              </a:ext>
            </a:extLst>
          </p:cNvPr>
          <p:cNvGrpSpPr/>
          <p:nvPr/>
        </p:nvGrpSpPr>
        <p:grpSpPr>
          <a:xfrm>
            <a:off x="4889874" y="1234454"/>
            <a:ext cx="7231161" cy="1907890"/>
            <a:chOff x="4889874" y="1282079"/>
            <a:chExt cx="7231161" cy="1907890"/>
          </a:xfrm>
        </p:grpSpPr>
        <p:pic>
          <p:nvPicPr>
            <p:cNvPr id="24" name="Picture 23">
              <a:extLst>
                <a:ext uri="{FF2B5EF4-FFF2-40B4-BE49-F238E27FC236}">
                  <a16:creationId xmlns:a16="http://schemas.microsoft.com/office/drawing/2014/main" id="{B32389F6-3DA8-4426-83D7-66D44EC1B8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2477"/>
            <a:stretch/>
          </p:blipFill>
          <p:spPr>
            <a:xfrm>
              <a:off x="4889874" y="1301129"/>
              <a:ext cx="1944605" cy="1881311"/>
            </a:xfrm>
            <a:prstGeom prst="rect">
              <a:avLst/>
            </a:prstGeom>
          </p:spPr>
        </p:pic>
        <p:pic>
          <p:nvPicPr>
            <p:cNvPr id="25" name="Picture 24">
              <a:extLst>
                <a:ext uri="{FF2B5EF4-FFF2-40B4-BE49-F238E27FC236}">
                  <a16:creationId xmlns:a16="http://schemas.microsoft.com/office/drawing/2014/main" id="{B30AEAA5-C040-49C6-B835-0ECEA77AF6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25" r="21712"/>
            <a:stretch/>
          </p:blipFill>
          <p:spPr>
            <a:xfrm>
              <a:off x="6847159" y="1303006"/>
              <a:ext cx="1670383" cy="1884969"/>
            </a:xfrm>
            <a:prstGeom prst="rect">
              <a:avLst/>
            </a:prstGeom>
          </p:spPr>
        </p:pic>
        <p:pic>
          <p:nvPicPr>
            <p:cNvPr id="26" name="Picture 25">
              <a:extLst>
                <a:ext uri="{FF2B5EF4-FFF2-40B4-BE49-F238E27FC236}">
                  <a16:creationId xmlns:a16="http://schemas.microsoft.com/office/drawing/2014/main" id="{3F0DB40E-8499-4690-89A1-B94C6CBD4A9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300" r="22244"/>
            <a:stretch/>
          </p:blipFill>
          <p:spPr>
            <a:xfrm>
              <a:off x="8515309" y="1303006"/>
              <a:ext cx="1666981" cy="1881311"/>
            </a:xfrm>
            <a:prstGeom prst="rect">
              <a:avLst/>
            </a:prstGeom>
          </p:spPr>
        </p:pic>
        <p:pic>
          <p:nvPicPr>
            <p:cNvPr id="27" name="Picture 26">
              <a:extLst>
                <a:ext uri="{FF2B5EF4-FFF2-40B4-BE49-F238E27FC236}">
                  <a16:creationId xmlns:a16="http://schemas.microsoft.com/office/drawing/2014/main" id="{110CE73D-EA5F-4262-B653-E2253D92E9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074" r="11713"/>
            <a:stretch/>
          </p:blipFill>
          <p:spPr>
            <a:xfrm>
              <a:off x="10182291" y="1282079"/>
              <a:ext cx="1938744" cy="1907890"/>
            </a:xfrm>
            <a:prstGeom prst="rect">
              <a:avLst/>
            </a:prstGeom>
          </p:spPr>
        </p:pic>
      </p:grpSp>
      <p:sp>
        <p:nvSpPr>
          <p:cNvPr id="6" name="Slide Number Placeholder 5">
            <a:extLst>
              <a:ext uri="{FF2B5EF4-FFF2-40B4-BE49-F238E27FC236}">
                <a16:creationId xmlns:a16="http://schemas.microsoft.com/office/drawing/2014/main" id="{8AE545C0-0307-461A-9A11-A903F1B1790A}"/>
              </a:ext>
            </a:extLst>
          </p:cNvPr>
          <p:cNvSpPr>
            <a:spLocks noGrp="1"/>
          </p:cNvSpPr>
          <p:nvPr>
            <p:ph type="sldNum" sz="quarter" idx="10"/>
          </p:nvPr>
        </p:nvSpPr>
        <p:spPr/>
        <p:txBody>
          <a:bodyPr/>
          <a:lstStyle/>
          <a:p>
            <a:fld id="{4FAB73BC-B049-4115-A692-8D63A059BFB8}" type="slidenum">
              <a:rPr lang="en-US" smtClean="0"/>
              <a:pPr/>
              <a:t>60</a:t>
            </a:fld>
            <a:endParaRPr lang="en-US" dirty="0"/>
          </a:p>
        </p:txBody>
      </p:sp>
    </p:spTree>
    <p:extLst>
      <p:ext uri="{BB962C8B-B14F-4D97-AF65-F5344CB8AC3E}">
        <p14:creationId xmlns:p14="http://schemas.microsoft.com/office/powerpoint/2010/main" val="291577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D67CF834-97DD-AB4A-807E-041616E5C71F}"/>
              </a:ext>
            </a:extLst>
          </p:cNvPr>
          <p:cNvGraphicFramePr/>
          <p:nvPr>
            <p:extLst>
              <p:ext uri="{D42A27DB-BD31-4B8C-83A1-F6EECF244321}">
                <p14:modId xmlns:p14="http://schemas.microsoft.com/office/powerpoint/2010/main" val="2728423659"/>
              </p:ext>
            </p:extLst>
          </p:nvPr>
        </p:nvGraphicFramePr>
        <p:xfrm>
          <a:off x="3333305" y="2072684"/>
          <a:ext cx="5157432" cy="3040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6A8A5B02-23D7-604F-9EA5-21F0DAABEF58}"/>
              </a:ext>
            </a:extLst>
          </p:cNvPr>
          <p:cNvSpPr>
            <a:spLocks noGrp="1"/>
          </p:cNvSpPr>
          <p:nvPr>
            <p:ph sz="quarter" idx="11"/>
          </p:nvPr>
        </p:nvSpPr>
        <p:spPr>
          <a:xfrm>
            <a:off x="341307" y="2299963"/>
            <a:ext cx="3740621" cy="1580474"/>
          </a:xfrm>
        </p:spPr>
        <p:txBody>
          <a:bodyPr>
            <a:normAutofit/>
          </a:bodyPr>
          <a:lstStyle/>
          <a:p>
            <a:pPr algn="just"/>
            <a:r>
              <a:rPr lang="en-US" sz="18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Determine how a </a:t>
            </a:r>
            <a:r>
              <a:rPr lang="en-US" sz="1800" b="1"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geographically </a:t>
            </a:r>
            <a:r>
              <a:rPr lang="en-US" sz="18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and</a:t>
            </a:r>
            <a:r>
              <a:rPr lang="en-US" sz="1800" b="1"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 temporally</a:t>
            </a:r>
            <a:r>
              <a:rPr lang="en-US" sz="18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 </a:t>
            </a:r>
            <a:r>
              <a:rPr lang="en-US" sz="1800" b="1"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localized source </a:t>
            </a:r>
            <a:r>
              <a:rPr lang="en-US" sz="18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drives the climate system to respon</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d with particular </a:t>
            </a:r>
            <a:r>
              <a:rPr lang="en-US" b="1"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impacts</a:t>
            </a:r>
            <a:r>
              <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rPr>
              <a:t> to enable </a:t>
            </a:r>
            <a:r>
              <a:rPr lang="en-US" sz="1800" b="1"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downstream impact attribution</a:t>
            </a:r>
            <a:r>
              <a:rPr lang="en-US" sz="1800" dirty="0">
                <a:solidFill>
                  <a:schemeClr val="accent6"/>
                </a:solidFill>
                <a:effectLst/>
                <a:latin typeface="Trebuchet MS" panose="020B0603020202020204" pitchFamily="34" charset="0"/>
                <a:ea typeface="Open Sans" panose="020B0606030504020204" pitchFamily="34" charset="0"/>
                <a:cs typeface="Open Sans" panose="020B0606030504020204" pitchFamily="34" charset="0"/>
              </a:rPr>
              <a:t>.</a:t>
            </a:r>
            <a:endParaRPr lang="en-US"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8" name="Content Placeholder 7">
            <a:extLst>
              <a:ext uri="{FF2B5EF4-FFF2-40B4-BE49-F238E27FC236}">
                <a16:creationId xmlns:a16="http://schemas.microsoft.com/office/drawing/2014/main" id="{22FFCF2E-79D0-3148-9A9E-51DE58E12A94}"/>
              </a:ext>
            </a:extLst>
          </p:cNvPr>
          <p:cNvSpPr>
            <a:spLocks noGrp="1"/>
          </p:cNvSpPr>
          <p:nvPr>
            <p:ph sz="quarter" idx="12"/>
          </p:nvPr>
        </p:nvSpPr>
        <p:spPr>
          <a:xfrm>
            <a:off x="7679228" y="2274277"/>
            <a:ext cx="4366049" cy="2331208"/>
          </a:xfrm>
        </p:spPr>
        <p:txBody>
          <a:bodyPr>
            <a:normAutofit/>
          </a:bodyPr>
          <a:lstStyle/>
          <a:p>
            <a:pPr algn="just"/>
            <a:r>
              <a:rPr lang="en-US" dirty="0">
                <a:solidFill>
                  <a:schemeClr val="accent6"/>
                </a:solidFill>
                <a:latin typeface="Trebuchet MS" panose="020B0603020202020204" pitchFamily="34" charset="0"/>
                <a:cs typeface="Open Sans " panose="020B0604020202020204" charset="0"/>
              </a:rPr>
              <a:t>Tracing </a:t>
            </a:r>
            <a:r>
              <a:rPr lang="en-US" b="1" dirty="0">
                <a:solidFill>
                  <a:schemeClr val="accent6"/>
                </a:solidFill>
                <a:latin typeface="Trebuchet MS" panose="020B0603020202020204" pitchFamily="34" charset="0"/>
                <a:cs typeface="Open Sans " panose="020B0604020202020204" charset="0"/>
              </a:rPr>
              <a:t>pathways</a:t>
            </a:r>
            <a:r>
              <a:rPr lang="en-US" dirty="0">
                <a:solidFill>
                  <a:schemeClr val="accent6"/>
                </a:solidFill>
                <a:latin typeface="Trebuchet MS" panose="020B0603020202020204" pitchFamily="34" charset="0"/>
                <a:cs typeface="Open Sans " panose="020B0604020202020204" charset="0"/>
              </a:rPr>
              <a:t> between </a:t>
            </a:r>
            <a:r>
              <a:rPr lang="en-US" b="1" dirty="0">
                <a:solidFill>
                  <a:schemeClr val="accent6"/>
                </a:solidFill>
                <a:latin typeface="Trebuchet MS" panose="020B0603020202020204" pitchFamily="34" charset="0"/>
                <a:cs typeface="Open Sans " panose="020B0604020202020204" charset="0"/>
              </a:rPr>
              <a:t>source and impacts</a:t>
            </a:r>
            <a:r>
              <a:rPr lang="en-US" dirty="0">
                <a:solidFill>
                  <a:schemeClr val="accent6"/>
                </a:solidFill>
                <a:latin typeface="Trebuchet MS" panose="020B0603020202020204" pitchFamily="34" charset="0"/>
                <a:cs typeface="Open Sans " panose="020B0604020202020204" charset="0"/>
              </a:rPr>
              <a:t> will </a:t>
            </a:r>
            <a:r>
              <a:rPr lang="en-US" b="1" dirty="0">
                <a:solidFill>
                  <a:schemeClr val="accent6"/>
                </a:solidFill>
                <a:latin typeface="Trebuchet MS" panose="020B0603020202020204" pitchFamily="34" charset="0"/>
                <a:cs typeface="Open Sans " panose="020B0604020202020204" charset="0"/>
              </a:rPr>
              <a:t>increase certainty </a:t>
            </a:r>
            <a:r>
              <a:rPr lang="en-US" dirty="0">
                <a:solidFill>
                  <a:schemeClr val="accent6"/>
                </a:solidFill>
                <a:latin typeface="Trebuchet MS" panose="020B0603020202020204" pitchFamily="34" charset="0"/>
                <a:cs typeface="Open Sans " panose="020B0604020202020204" charset="0"/>
              </a:rPr>
              <a:t>of</a:t>
            </a:r>
            <a:r>
              <a:rPr lang="en-US" b="1" dirty="0">
                <a:solidFill>
                  <a:schemeClr val="accent6"/>
                </a:solidFill>
                <a:latin typeface="Trebuchet MS" panose="020B0603020202020204" pitchFamily="34" charset="0"/>
                <a:cs typeface="Open Sans " panose="020B0604020202020204" charset="0"/>
              </a:rPr>
              <a:t> attribution</a:t>
            </a:r>
            <a:r>
              <a:rPr lang="en-US" dirty="0">
                <a:solidFill>
                  <a:schemeClr val="accent6"/>
                </a:solidFill>
                <a:latin typeface="Trebuchet MS" panose="020B0603020202020204" pitchFamily="34" charset="0"/>
                <a:cs typeface="Open Sans " panose="020B0604020202020204" charset="0"/>
              </a:rPr>
              <a:t> and deepen understanding of dependent causal-like relationships. </a:t>
            </a:r>
          </a:p>
          <a:p>
            <a:endParaRPr lang="en-US" dirty="0">
              <a:solidFill>
                <a:schemeClr val="accent6"/>
              </a:solidFill>
              <a:latin typeface="Trebuchet MS" panose="020B0603020202020204" pitchFamily="34" charset="0"/>
            </a:endParaRPr>
          </a:p>
          <a:p>
            <a:endParaRPr lang="en-US" dirty="0">
              <a:solidFill>
                <a:schemeClr val="accent6"/>
              </a:solidFill>
              <a:latin typeface="Trebuchet MS" panose="020B0603020202020204" pitchFamily="34" charset="0"/>
            </a:endParaRPr>
          </a:p>
        </p:txBody>
      </p:sp>
      <p:sp>
        <p:nvSpPr>
          <p:cNvPr id="11" name="Text Placeholder 10">
            <a:extLst>
              <a:ext uri="{FF2B5EF4-FFF2-40B4-BE49-F238E27FC236}">
                <a16:creationId xmlns:a16="http://schemas.microsoft.com/office/drawing/2014/main" id="{9DB0597B-26F9-6E4F-80A4-00F5C927607A}"/>
              </a:ext>
            </a:extLst>
          </p:cNvPr>
          <p:cNvSpPr>
            <a:spLocks noGrp="1"/>
          </p:cNvSpPr>
          <p:nvPr>
            <p:ph type="body" sz="quarter" idx="15"/>
          </p:nvPr>
        </p:nvSpPr>
        <p:spPr>
          <a:xfrm>
            <a:off x="227008" y="1910981"/>
            <a:ext cx="4214981" cy="344081"/>
          </a:xfrm>
        </p:spPr>
        <p:txBody>
          <a:bodyPr lIns="365760"/>
          <a:lstStyle/>
          <a:p>
            <a:pPr algn="l"/>
            <a:r>
              <a:rPr lang="en-US" sz="2000" dirty="0">
                <a:latin typeface="Trebuchet MS" panose="020B0603020202020204" pitchFamily="34" charset="0"/>
              </a:rPr>
              <a:t>Need</a:t>
            </a:r>
          </a:p>
        </p:txBody>
      </p:sp>
      <p:sp>
        <p:nvSpPr>
          <p:cNvPr id="12" name="Text Placeholder 11">
            <a:extLst>
              <a:ext uri="{FF2B5EF4-FFF2-40B4-BE49-F238E27FC236}">
                <a16:creationId xmlns:a16="http://schemas.microsoft.com/office/drawing/2014/main" id="{059B9023-5301-5A4B-B93F-78ABCB838BD4}"/>
              </a:ext>
            </a:extLst>
          </p:cNvPr>
          <p:cNvSpPr>
            <a:spLocks noGrp="1"/>
          </p:cNvSpPr>
          <p:nvPr>
            <p:ph type="body" sz="quarter" idx="16"/>
          </p:nvPr>
        </p:nvSpPr>
        <p:spPr>
          <a:xfrm>
            <a:off x="7421607" y="1926611"/>
            <a:ext cx="4706835" cy="347666"/>
          </a:xfrm>
        </p:spPr>
        <p:txBody>
          <a:bodyPr lIns="365760"/>
          <a:lstStyle/>
          <a:p>
            <a:pPr algn="l"/>
            <a:r>
              <a:rPr lang="en-US" sz="2000" dirty="0">
                <a:latin typeface="Trebuchet MS" panose="020B0603020202020204" pitchFamily="34" charset="0"/>
              </a:rPr>
              <a:t>Hypothesis</a:t>
            </a:r>
          </a:p>
        </p:txBody>
      </p:sp>
      <p:sp>
        <p:nvSpPr>
          <p:cNvPr id="13" name="Text Placeholder 12">
            <a:extLst>
              <a:ext uri="{FF2B5EF4-FFF2-40B4-BE49-F238E27FC236}">
                <a16:creationId xmlns:a16="http://schemas.microsoft.com/office/drawing/2014/main" id="{DC3E656B-2EFD-7A4F-901D-2F914488625A}"/>
              </a:ext>
            </a:extLst>
          </p:cNvPr>
          <p:cNvSpPr>
            <a:spLocks noGrp="1"/>
          </p:cNvSpPr>
          <p:nvPr>
            <p:ph type="body" sz="quarter" idx="17"/>
          </p:nvPr>
        </p:nvSpPr>
        <p:spPr>
          <a:xfrm>
            <a:off x="7458529" y="4724136"/>
            <a:ext cx="4669913" cy="365124"/>
          </a:xfrm>
        </p:spPr>
        <p:txBody>
          <a:bodyPr lIns="365760"/>
          <a:lstStyle/>
          <a:p>
            <a:pPr algn="l"/>
            <a:r>
              <a:rPr lang="en-US" sz="2000" dirty="0">
                <a:latin typeface="Trebuchet MS" panose="020B0603020202020204" pitchFamily="34" charset="0"/>
              </a:rPr>
              <a:t>Outcome</a:t>
            </a:r>
          </a:p>
        </p:txBody>
      </p:sp>
      <p:sp>
        <p:nvSpPr>
          <p:cNvPr id="6" name="Title 5">
            <a:extLst>
              <a:ext uri="{FF2B5EF4-FFF2-40B4-BE49-F238E27FC236}">
                <a16:creationId xmlns:a16="http://schemas.microsoft.com/office/drawing/2014/main" id="{9D338A69-78C8-6B48-AF6C-5E2AB93374F3}"/>
              </a:ext>
            </a:extLst>
          </p:cNvPr>
          <p:cNvSpPr>
            <a:spLocks noGrp="1"/>
          </p:cNvSpPr>
          <p:nvPr>
            <p:ph type="title"/>
          </p:nvPr>
        </p:nvSpPr>
        <p:spPr>
          <a:xfrm>
            <a:off x="69028" y="125534"/>
            <a:ext cx="12059414" cy="970764"/>
          </a:xfrm>
        </p:spPr>
        <p:txBody>
          <a:bodyPr>
            <a:normAutofit/>
          </a:bodyPr>
          <a:lstStyle/>
          <a:p>
            <a:r>
              <a:rPr lang="en-US" dirty="0">
                <a:solidFill>
                  <a:schemeClr val="accent6"/>
                </a:solidFill>
                <a:latin typeface="Trebuchet MS" panose="020B0603020202020204" pitchFamily="34" charset="0"/>
              </a:rPr>
              <a:t>The CLDERA Grand Challenge LDRD Project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A Novel Foundational Approach to Understanding the Causation of Impacts</a:t>
            </a:r>
            <a:endParaRPr lang="en-US" sz="3100" i="1" dirty="0">
              <a:solidFill>
                <a:schemeClr val="accent6"/>
              </a:solidFill>
              <a:latin typeface="Trebuchet MS" panose="020B0603020202020204" pitchFamily="34" charset="0"/>
            </a:endParaRPr>
          </a:p>
        </p:txBody>
      </p:sp>
      <p:sp>
        <p:nvSpPr>
          <p:cNvPr id="22" name="Content Placeholder 7">
            <a:extLst>
              <a:ext uri="{FF2B5EF4-FFF2-40B4-BE49-F238E27FC236}">
                <a16:creationId xmlns:a16="http://schemas.microsoft.com/office/drawing/2014/main" id="{D80FF9D2-8671-4C1B-B28E-1741CD13C91C}"/>
              </a:ext>
            </a:extLst>
          </p:cNvPr>
          <p:cNvSpPr txBox="1">
            <a:spLocks/>
          </p:cNvSpPr>
          <p:nvPr/>
        </p:nvSpPr>
        <p:spPr>
          <a:xfrm>
            <a:off x="197627" y="4348880"/>
            <a:ext cx="4111689" cy="2509120"/>
          </a:xfrm>
          <a:prstGeom prst="rect">
            <a:avLst/>
          </a:prstGeom>
        </p:spPr>
        <p:txBody>
          <a:bodyPr vert="horz" lIns="0" tIns="91440" rIns="0" bIns="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Tx/>
              <a:buFont typeface="Arial" panose="020B0604020202020204" pitchFamily="34" charset="0"/>
              <a:buChar char="•"/>
            </a:pPr>
            <a:r>
              <a:rPr lang="en-US" dirty="0">
                <a:solidFill>
                  <a:schemeClr val="accent6"/>
                </a:solidFill>
                <a:latin typeface="Trebuchet MS" panose="020B0603020202020204" pitchFamily="34" charset="0"/>
                <a:cs typeface="Open Sans " panose="020B0604020202020204" charset="0"/>
              </a:rPr>
              <a:t>Build upon </a:t>
            </a:r>
            <a:r>
              <a:rPr lang="en-US" b="1" dirty="0">
                <a:solidFill>
                  <a:schemeClr val="accent6"/>
                </a:solidFill>
                <a:latin typeface="Trebuchet MS" panose="020B0603020202020204" pitchFamily="34" charset="0"/>
                <a:cs typeface="Open Sans " panose="020B0604020202020204" charset="0"/>
              </a:rPr>
              <a:t>key strengths of Sandia </a:t>
            </a:r>
            <a:r>
              <a:rPr lang="en-US" dirty="0">
                <a:solidFill>
                  <a:schemeClr val="accent6"/>
                </a:solidFill>
                <a:latin typeface="Trebuchet MS" panose="020B0603020202020204" pitchFamily="34" charset="0"/>
                <a:cs typeface="Open Sans " panose="020B0604020202020204" charset="0"/>
              </a:rPr>
              <a:t>(modeling &amp; simulation, detection &amp; attribution, </a:t>
            </a:r>
            <a:r>
              <a:rPr lang="en-US" kern="0" dirty="0">
                <a:solidFill>
                  <a:schemeClr val="accent6"/>
                </a:solidFill>
                <a:latin typeface="Trebuchet MS" panose="020B0603020202020204" pitchFamily="34" charset="0"/>
                <a:ea typeface="Open Sans" panose="020B0606030504020204" pitchFamily="34" charset="0"/>
                <a:cs typeface="Open Sans " panose="020B0604020202020204" charset="0"/>
              </a:rPr>
              <a:t>risk</a:t>
            </a:r>
            <a:r>
              <a:rPr kumimoji="0" lang="en-US" b="0" i="0" u="none" strike="noStrike" kern="0" cap="none" spc="0" normalizeH="0" baseline="0" noProof="0" dirty="0">
                <a:ln>
                  <a:noFill/>
                </a:ln>
                <a:solidFill>
                  <a:schemeClr val="accent6"/>
                </a:solidFill>
                <a:effectLst/>
                <a:uLnTx/>
                <a:uFillTx/>
                <a:latin typeface="Trebuchet MS" panose="020B0603020202020204" pitchFamily="34" charset="0"/>
                <a:ea typeface="Open Sans" panose="020B0606030504020204" pitchFamily="34" charset="0"/>
                <a:cs typeface="Open Sans " panose="020B0604020202020204" charset="0"/>
              </a:rPr>
              <a:t> analysis) </a:t>
            </a:r>
          </a:p>
          <a:p>
            <a:pPr marL="285750" indent="-285750">
              <a:lnSpc>
                <a:spcPct val="100000"/>
              </a:lnSpc>
              <a:spcBef>
                <a:spcPts val="0"/>
              </a:spcBef>
              <a:buClrTx/>
              <a:buFont typeface="Arial" panose="020B0604020202020204" pitchFamily="34" charset="0"/>
              <a:buChar char="•"/>
            </a:pPr>
            <a:endParaRPr kumimoji="0" lang="en-US" sz="200" b="0" i="0" u="none" strike="noStrike" kern="0" cap="none" spc="0" normalizeH="0" baseline="0" noProof="0" dirty="0">
              <a:ln>
                <a:noFill/>
              </a:ln>
              <a:solidFill>
                <a:schemeClr val="accent6"/>
              </a:solidFill>
              <a:effectLst/>
              <a:uLnTx/>
              <a:uFillTx/>
              <a:latin typeface="Trebuchet MS" panose="020B0603020202020204" pitchFamily="34" charset="0"/>
              <a:ea typeface="Open Sans" panose="020B0606030504020204" pitchFamily="34" charset="0"/>
              <a:cs typeface="Open Sans " panose="020B0604020202020204" charset="0"/>
            </a:endParaRPr>
          </a:p>
          <a:p>
            <a:pPr marL="285750" indent="-285750">
              <a:lnSpc>
                <a:spcPct val="100000"/>
              </a:lnSpc>
              <a:spcBef>
                <a:spcPts val="0"/>
              </a:spcBef>
              <a:buClrTx/>
              <a:buFont typeface="Arial" panose="020B0604020202020204" pitchFamily="34" charset="0"/>
              <a:buChar char="•"/>
            </a:pPr>
            <a:endParaRPr kumimoji="0" lang="en-US" sz="200" b="0" i="0" u="none" strike="noStrike" kern="0" cap="none" spc="0" normalizeH="0" baseline="0" noProof="0" dirty="0">
              <a:ln>
                <a:noFill/>
              </a:ln>
              <a:solidFill>
                <a:schemeClr val="accent6"/>
              </a:solidFill>
              <a:effectLst/>
              <a:uLnTx/>
              <a:uFillTx/>
              <a:latin typeface="Trebuchet MS" panose="020B0603020202020204" pitchFamily="34" charset="0"/>
              <a:ea typeface="Open Sans" panose="020B0606030504020204" pitchFamily="34" charset="0"/>
              <a:cs typeface="Open Sans " panose="020B0604020202020204" charset="0"/>
            </a:endParaRPr>
          </a:p>
          <a:p>
            <a:pPr marL="285750" indent="-285750">
              <a:lnSpc>
                <a:spcPct val="100000"/>
              </a:lnSpc>
              <a:spcBef>
                <a:spcPts val="0"/>
              </a:spcBef>
              <a:buClrTx/>
              <a:buFont typeface="Arial" panose="020B0604020202020204" pitchFamily="34" charset="0"/>
              <a:buChar char="•"/>
            </a:pPr>
            <a:r>
              <a:rPr lang="en-US" dirty="0">
                <a:solidFill>
                  <a:schemeClr val="accent6"/>
                </a:solidFill>
                <a:latin typeface="Trebuchet MS" panose="020B0603020202020204" pitchFamily="34" charset="0"/>
                <a:cs typeface="Open Sans " panose="020B0604020202020204" charset="0"/>
              </a:rPr>
              <a:t>Develop novel methods and tools in                        </a:t>
            </a:r>
            <a:r>
              <a:rPr lang="en-US" b="1" dirty="0">
                <a:solidFill>
                  <a:schemeClr val="accent6"/>
                </a:solidFill>
                <a:latin typeface="Trebuchet MS" panose="020B0603020202020204" pitchFamily="34" charset="0"/>
                <a:cs typeface="Open Sans " panose="020B0604020202020204" charset="0"/>
              </a:rPr>
              <a:t>three cross-validating thrusts</a:t>
            </a:r>
          </a:p>
          <a:p>
            <a:pPr marL="285750" indent="-285750">
              <a:lnSpc>
                <a:spcPct val="100000"/>
              </a:lnSpc>
              <a:spcBef>
                <a:spcPts val="0"/>
              </a:spcBef>
              <a:buClrTx/>
              <a:buFont typeface="Arial" panose="020B0604020202020204" pitchFamily="34" charset="0"/>
              <a:buChar char="•"/>
            </a:pPr>
            <a:endParaRPr lang="en-US" sz="200" dirty="0">
              <a:solidFill>
                <a:schemeClr val="accent6"/>
              </a:solidFill>
              <a:latin typeface="Trebuchet MS" panose="020B0603020202020204" pitchFamily="34" charset="0"/>
              <a:cs typeface="Open Sans " panose="020B0604020202020204" charset="0"/>
            </a:endParaRPr>
          </a:p>
          <a:p>
            <a:pPr marL="285750" indent="-285750">
              <a:lnSpc>
                <a:spcPct val="100000"/>
              </a:lnSpc>
              <a:spcBef>
                <a:spcPts val="0"/>
              </a:spcBef>
              <a:buClrTx/>
              <a:buFont typeface="Arial" panose="020B0604020202020204" pitchFamily="34" charset="0"/>
              <a:buChar char="•"/>
            </a:pPr>
            <a:endParaRPr lang="en-US" sz="200" dirty="0">
              <a:solidFill>
                <a:schemeClr val="accent6"/>
              </a:solidFill>
              <a:latin typeface="Trebuchet MS" panose="020B0603020202020204" pitchFamily="34" charset="0"/>
              <a:cs typeface="Open Sans " panose="020B0604020202020204" charset="0"/>
            </a:endParaRPr>
          </a:p>
          <a:p>
            <a:pPr marL="285750" indent="-285750">
              <a:lnSpc>
                <a:spcPct val="100000"/>
              </a:lnSpc>
              <a:spcBef>
                <a:spcPts val="0"/>
              </a:spcBef>
              <a:buClrTx/>
              <a:buFont typeface="Arial" panose="020B0604020202020204" pitchFamily="34" charset="0"/>
              <a:buChar char="•"/>
            </a:pPr>
            <a:r>
              <a:rPr lang="en-US" dirty="0">
                <a:solidFill>
                  <a:schemeClr val="accent6"/>
                </a:solidFill>
                <a:latin typeface="Trebuchet MS" panose="020B0603020202020204" pitchFamily="34" charset="0"/>
                <a:cs typeface="Open Sans " panose="020B0604020202020204" charset="0"/>
              </a:rPr>
              <a:t>Use the 1991 eruption of </a:t>
            </a:r>
            <a:r>
              <a:rPr lang="en-US" b="1" dirty="0">
                <a:solidFill>
                  <a:schemeClr val="accent6"/>
                </a:solidFill>
                <a:latin typeface="Trebuchet MS" panose="020B0603020202020204" pitchFamily="34" charset="0"/>
                <a:cs typeface="Open Sans " panose="020B0604020202020204" charset="0"/>
              </a:rPr>
              <a:t>Mt. Pinatubo </a:t>
            </a:r>
            <a:r>
              <a:rPr lang="en-US" dirty="0">
                <a:solidFill>
                  <a:schemeClr val="accent6"/>
                </a:solidFill>
                <a:latin typeface="Trebuchet MS" panose="020B0603020202020204" pitchFamily="34" charset="0"/>
                <a:cs typeface="Open Sans " panose="020B0604020202020204" charset="0"/>
              </a:rPr>
              <a:t>as exemplar</a:t>
            </a:r>
            <a:endParaRPr lang="en-US" dirty="0">
              <a:solidFill>
                <a:schemeClr val="accent6"/>
              </a:solidFill>
              <a:latin typeface="Trebuchet MS" panose="020B0603020202020204" pitchFamily="34" charset="0"/>
              <a:cs typeface="Calibri" panose="020F0502020204030204" pitchFamily="34" charset="0"/>
            </a:endParaRPr>
          </a:p>
          <a:p>
            <a:pPr marL="285750" indent="-285750">
              <a:lnSpc>
                <a:spcPct val="100000"/>
              </a:lnSpc>
              <a:spcBef>
                <a:spcPts val="0"/>
              </a:spcBef>
              <a:buClrTx/>
              <a:buFont typeface="Arial" panose="020B0604020202020204" pitchFamily="34" charset="0"/>
              <a:buChar char="•"/>
            </a:pPr>
            <a:endParaRPr kumimoji="0" lang="en-US" b="0" i="0" u="none" strike="noStrike" kern="0" cap="none" spc="0" normalizeH="0" baseline="0" noProof="0" dirty="0">
              <a:ln>
                <a:noFill/>
              </a:ln>
              <a:solidFill>
                <a:schemeClr val="accent6"/>
              </a:solidFill>
              <a:effectLst/>
              <a:uLnTx/>
              <a:uFillTx/>
              <a:latin typeface="Trebuchet MS" panose="020B0603020202020204" pitchFamily="34" charset="0"/>
              <a:ea typeface="Open Sans" panose="020B0606030504020204" pitchFamily="34" charset="0"/>
              <a:cs typeface="Open Sans " panose="020B0604020202020204" charset="0"/>
            </a:endParaRPr>
          </a:p>
          <a:p>
            <a:pPr marL="285750" indent="-285750">
              <a:lnSpc>
                <a:spcPct val="100000"/>
              </a:lnSpc>
              <a:spcBef>
                <a:spcPts val="0"/>
              </a:spcBef>
              <a:buClrTx/>
              <a:buFont typeface="Arial" panose="020B0604020202020204" pitchFamily="34" charset="0"/>
              <a:buChar char="•"/>
            </a:pPr>
            <a:endParaRPr lang="en-US" kern="0" dirty="0">
              <a:solidFill>
                <a:schemeClr val="accent6"/>
              </a:solidFill>
              <a:latin typeface="Trebuchet MS" panose="020B0603020202020204" pitchFamily="34" charset="0"/>
              <a:ea typeface="Open Sans" panose="020B0606030504020204" pitchFamily="34" charset="0"/>
              <a:cs typeface="Open Sans" panose="020B0606030504020204" pitchFamily="34" charset="0"/>
            </a:endParaRPr>
          </a:p>
          <a:p>
            <a:pPr marL="285750" indent="-285750">
              <a:lnSpc>
                <a:spcPct val="100000"/>
              </a:lnSpc>
              <a:spcBef>
                <a:spcPts val="0"/>
              </a:spcBef>
              <a:buClrTx/>
              <a:buFont typeface="Arial" panose="020B0604020202020204" pitchFamily="34" charset="0"/>
              <a:buChar char="•"/>
            </a:pPr>
            <a:endParaRPr lang="en-US" dirty="0">
              <a:solidFill>
                <a:schemeClr val="accent6"/>
              </a:solidFill>
              <a:latin typeface="Trebuchet MS" panose="020B0603020202020204" pitchFamily="34" charset="0"/>
              <a:cs typeface="Open Sans " panose="020B0604020202020204" charset="0"/>
            </a:endParaRPr>
          </a:p>
        </p:txBody>
      </p:sp>
      <p:grpSp>
        <p:nvGrpSpPr>
          <p:cNvPr id="2" name="Group 1">
            <a:extLst>
              <a:ext uri="{FF2B5EF4-FFF2-40B4-BE49-F238E27FC236}">
                <a16:creationId xmlns:a16="http://schemas.microsoft.com/office/drawing/2014/main" id="{9BD1B1CF-4196-DF4B-BD32-9ED16CC13E02}"/>
              </a:ext>
            </a:extLst>
          </p:cNvPr>
          <p:cNvGrpSpPr/>
          <p:nvPr/>
        </p:nvGrpSpPr>
        <p:grpSpPr>
          <a:xfrm>
            <a:off x="5075089" y="2753505"/>
            <a:ext cx="1610364" cy="1253730"/>
            <a:chOff x="2558705" y="3608854"/>
            <a:chExt cx="1610364" cy="1253730"/>
          </a:xfrm>
        </p:grpSpPr>
        <p:pic>
          <p:nvPicPr>
            <p:cNvPr id="25" name="Picture 24">
              <a:extLst>
                <a:ext uri="{FF2B5EF4-FFF2-40B4-BE49-F238E27FC236}">
                  <a16:creationId xmlns:a16="http://schemas.microsoft.com/office/drawing/2014/main" id="{44F021C7-C5AD-2C49-B21D-1534B7FABA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8705" y="3608854"/>
              <a:ext cx="1527814" cy="1253730"/>
            </a:xfrm>
            <a:prstGeom prst="rect">
              <a:avLst/>
            </a:prstGeom>
          </p:spPr>
        </p:pic>
        <p:sp>
          <p:nvSpPr>
            <p:cNvPr id="26" name="TextBox 25">
              <a:extLst>
                <a:ext uri="{FF2B5EF4-FFF2-40B4-BE49-F238E27FC236}">
                  <a16:creationId xmlns:a16="http://schemas.microsoft.com/office/drawing/2014/main" id="{04801EC7-9D87-9146-8643-745E66FEA128}"/>
                </a:ext>
              </a:extLst>
            </p:cNvPr>
            <p:cNvSpPr txBox="1"/>
            <p:nvPr/>
          </p:nvSpPr>
          <p:spPr>
            <a:xfrm>
              <a:off x="2641255" y="4629625"/>
              <a:ext cx="1527814" cy="184666"/>
            </a:xfrm>
            <a:prstGeom prst="rect">
              <a:avLst/>
            </a:prstGeom>
            <a:noFill/>
          </p:spPr>
          <p:txBody>
            <a:bodyPr wrap="square" bIns="0" rtlCol="0" anchor="b">
              <a:spAutoFit/>
            </a:bodyPr>
            <a:lstStyle/>
            <a:p>
              <a:pPr algn="ctr"/>
              <a:r>
                <a:rPr lang="en-US" sz="900" spc="600" dirty="0">
                  <a:solidFill>
                    <a:schemeClr val="bg1"/>
                  </a:solidFill>
                  <a:latin typeface="Exo 2" pitchFamily="2" charset="77"/>
                </a:rPr>
                <a:t>CLDERA</a:t>
              </a:r>
            </a:p>
          </p:txBody>
        </p:sp>
      </p:grpSp>
      <p:sp>
        <p:nvSpPr>
          <p:cNvPr id="23" name="Text Placeholder 11">
            <a:extLst>
              <a:ext uri="{FF2B5EF4-FFF2-40B4-BE49-F238E27FC236}">
                <a16:creationId xmlns:a16="http://schemas.microsoft.com/office/drawing/2014/main" id="{1B4BF55B-2152-46A9-A2CC-C13C87EB2F62}"/>
              </a:ext>
            </a:extLst>
          </p:cNvPr>
          <p:cNvSpPr txBox="1">
            <a:spLocks/>
          </p:cNvSpPr>
          <p:nvPr/>
        </p:nvSpPr>
        <p:spPr>
          <a:xfrm>
            <a:off x="214628" y="3991880"/>
            <a:ext cx="4214981" cy="353069"/>
          </a:xfrm>
          <a:prstGeom prst="rect">
            <a:avLst/>
          </a:prstGeom>
          <a:solidFill>
            <a:schemeClr val="accent4"/>
          </a:solidFill>
        </p:spPr>
        <p:txBody>
          <a:bodyPr vert="horz" lIns="365760" tIns="0" rIns="0" bIns="0" rtlCol="0" anchor="ctr">
            <a:no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bg1"/>
                </a:solidFill>
                <a:latin typeface="+mn-lt"/>
                <a:ea typeface="+mn-ea"/>
                <a:cs typeface="+mn-cs"/>
              </a:defRPr>
            </a:lvl1pPr>
            <a:lvl2pPr marL="800100" indent="-34290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latin typeface="Trebuchet MS" panose="020B0603020202020204" pitchFamily="34" charset="0"/>
              </a:rPr>
              <a:t>Technical Approach </a:t>
            </a:r>
          </a:p>
        </p:txBody>
      </p:sp>
      <p:sp>
        <p:nvSpPr>
          <p:cNvPr id="28" name="Content Placeholder 7">
            <a:extLst>
              <a:ext uri="{FF2B5EF4-FFF2-40B4-BE49-F238E27FC236}">
                <a16:creationId xmlns:a16="http://schemas.microsoft.com/office/drawing/2014/main" id="{9347416C-390B-4E9F-A129-E54E58AE42FD}"/>
              </a:ext>
            </a:extLst>
          </p:cNvPr>
          <p:cNvSpPr txBox="1">
            <a:spLocks/>
          </p:cNvSpPr>
          <p:nvPr/>
        </p:nvSpPr>
        <p:spPr>
          <a:xfrm>
            <a:off x="7599665" y="5082459"/>
            <a:ext cx="4227208" cy="2331208"/>
          </a:xfrm>
          <a:prstGeom prst="rect">
            <a:avLst/>
          </a:prstGeom>
        </p:spPr>
        <p:txBody>
          <a:bodyPr vert="horz" lIns="0" tIns="9144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solidFill>
                  <a:schemeClr val="accent6"/>
                </a:solidFill>
                <a:latin typeface="Trebuchet MS" panose="020B0603020202020204" pitchFamily="34" charset="0"/>
                <a:ea typeface="Calibri" panose="020F0502020204030204" pitchFamily="34" charset="0"/>
                <a:cs typeface="Open Sans " panose="020B0604020202020204" charset="0"/>
              </a:rPr>
              <a:t>A</a:t>
            </a:r>
            <a:r>
              <a:rPr lang="en-US" sz="1800" b="1" dirty="0">
                <a:solidFill>
                  <a:schemeClr val="accent6"/>
                </a:solidFill>
                <a:effectLst/>
                <a:latin typeface="Trebuchet MS" panose="020B0603020202020204" pitchFamily="34" charset="0"/>
                <a:ea typeface="Calibri" panose="020F0502020204030204" pitchFamily="34" charset="0"/>
                <a:cs typeface="Open Sans " panose="020B0604020202020204" charset="0"/>
              </a:rPr>
              <a:t>dvance climate attribution science </a:t>
            </a:r>
            <a:r>
              <a:rPr lang="en-US" sz="1800" dirty="0">
                <a:solidFill>
                  <a:schemeClr val="accent6"/>
                </a:solidFill>
                <a:effectLst/>
                <a:latin typeface="Trebuchet MS" panose="020B0603020202020204" pitchFamily="34" charset="0"/>
                <a:ea typeface="Calibri" panose="020F0502020204030204" pitchFamily="34" charset="0"/>
                <a:cs typeface="Open Sans " panose="020B0604020202020204" charset="0"/>
              </a:rPr>
              <a:t>by identifying impacts from localized sources</a:t>
            </a:r>
            <a:r>
              <a:rPr lang="en-US" dirty="0">
                <a:solidFill>
                  <a:schemeClr val="accent6"/>
                </a:solidFill>
                <a:latin typeface="Trebuchet MS" panose="020B0603020202020204" pitchFamily="34" charset="0"/>
                <a:cs typeface="Open Sans " panose="020B0604020202020204" charset="0"/>
              </a:rPr>
              <a:t>.</a:t>
            </a:r>
          </a:p>
        </p:txBody>
      </p:sp>
      <p:sp>
        <p:nvSpPr>
          <p:cNvPr id="29" name="Content Placeholder 7">
            <a:extLst>
              <a:ext uri="{FF2B5EF4-FFF2-40B4-BE49-F238E27FC236}">
                <a16:creationId xmlns:a16="http://schemas.microsoft.com/office/drawing/2014/main" id="{22195143-7A92-47F4-9A29-63D41C61E4B5}"/>
              </a:ext>
            </a:extLst>
          </p:cNvPr>
          <p:cNvSpPr txBox="1">
            <a:spLocks/>
          </p:cNvSpPr>
          <p:nvPr/>
        </p:nvSpPr>
        <p:spPr>
          <a:xfrm>
            <a:off x="537667" y="5791972"/>
            <a:ext cx="4033078" cy="787288"/>
          </a:xfrm>
          <a:prstGeom prst="rect">
            <a:avLst/>
          </a:prstGeom>
        </p:spPr>
        <p:txBody>
          <a:bodyPr vert="horz" lIns="0" tIns="9144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Calibri" panose="020F0502020204030204" pitchFamily="34" charset="0"/>
            </a:endParaRPr>
          </a:p>
        </p:txBody>
      </p:sp>
      <p:sp>
        <p:nvSpPr>
          <p:cNvPr id="4" name="TextBox 3">
            <a:extLst>
              <a:ext uri="{FF2B5EF4-FFF2-40B4-BE49-F238E27FC236}">
                <a16:creationId xmlns:a16="http://schemas.microsoft.com/office/drawing/2014/main" id="{8B4ECE51-DB21-439E-A7E0-6C782244B12E}"/>
              </a:ext>
            </a:extLst>
          </p:cNvPr>
          <p:cNvSpPr txBox="1"/>
          <p:nvPr/>
        </p:nvSpPr>
        <p:spPr>
          <a:xfrm>
            <a:off x="8254151" y="3467667"/>
            <a:ext cx="3216204" cy="1061520"/>
          </a:xfrm>
          <a:prstGeom prst="rect">
            <a:avLst/>
          </a:prstGeom>
          <a:ln w="12700">
            <a:solidFill>
              <a:srgbClr val="002060"/>
            </a:solidFill>
          </a:ln>
        </p:spPr>
        <p:txBody>
          <a:bodyPr vert="horz" wrap="square" lIns="91440" tIns="45720" rIns="91440" bIns="45720" rtlCol="0">
            <a:noAutofit/>
          </a:bodyPr>
          <a:lstStyle/>
          <a:p>
            <a:pPr algn="ctr"/>
            <a:r>
              <a:rPr lang="en-US" sz="1600" b="1" i="1" dirty="0">
                <a:solidFill>
                  <a:schemeClr val="accent6"/>
                </a:solidFill>
                <a:latin typeface="Trebuchet MS" panose="020B0603020202020204" pitchFamily="34" charset="0"/>
                <a:cs typeface="Open Sans " panose="020B0604020202020204" charset="0"/>
              </a:rPr>
              <a:t>Pathways</a:t>
            </a:r>
            <a:r>
              <a:rPr lang="en-US" sz="1600" i="1" dirty="0">
                <a:solidFill>
                  <a:schemeClr val="accent6"/>
                </a:solidFill>
                <a:latin typeface="Trebuchet MS" panose="020B0603020202020204" pitchFamily="34" charset="0"/>
                <a:cs typeface="Open Sans " panose="020B0604020202020204" charset="0"/>
              </a:rPr>
              <a:t> represent the </a:t>
            </a:r>
            <a:r>
              <a:rPr lang="en-US" sz="1600" b="1" i="1" dirty="0" err="1">
                <a:solidFill>
                  <a:schemeClr val="accent6"/>
                </a:solidFill>
                <a:effectLst/>
                <a:latin typeface="Trebuchet MS" panose="020B0603020202020204" pitchFamily="34" charset="0"/>
                <a:ea typeface="Calibri" panose="020F0502020204030204" pitchFamily="34" charset="0"/>
                <a:cs typeface="Open Sans " panose="020B0604020202020204" charset="0"/>
              </a:rPr>
              <a:t>spatio</a:t>
            </a:r>
            <a:r>
              <a:rPr lang="en-US" sz="1600" b="1" i="1" dirty="0">
                <a:solidFill>
                  <a:schemeClr val="accent6"/>
                </a:solidFill>
                <a:effectLst/>
                <a:latin typeface="Trebuchet MS" panose="020B0603020202020204" pitchFamily="34" charset="0"/>
                <a:ea typeface="Calibri" panose="020F0502020204030204" pitchFamily="34" charset="0"/>
                <a:cs typeface="Open Sans " panose="020B0604020202020204" charset="0"/>
              </a:rPr>
              <a:t>-temporally</a:t>
            </a:r>
            <a:r>
              <a:rPr lang="en-US" sz="1600" i="1" dirty="0">
                <a:solidFill>
                  <a:schemeClr val="accent6"/>
                </a:solidFill>
                <a:effectLst/>
                <a:latin typeface="Trebuchet MS" panose="020B0603020202020204" pitchFamily="34" charset="0"/>
                <a:ea typeface="Calibri" panose="020F0502020204030204" pitchFamily="34" charset="0"/>
                <a:cs typeface="Open Sans " panose="020B0604020202020204" charset="0"/>
              </a:rPr>
              <a:t> evolving </a:t>
            </a:r>
            <a:r>
              <a:rPr lang="en-US" sz="1600" b="1" i="1" dirty="0">
                <a:solidFill>
                  <a:schemeClr val="accent6"/>
                </a:solidFill>
                <a:effectLst/>
                <a:latin typeface="Trebuchet MS" panose="020B0603020202020204" pitchFamily="34" charset="0"/>
                <a:ea typeface="Calibri" panose="020F0502020204030204" pitchFamily="34" charset="0"/>
                <a:cs typeface="Open Sans " panose="020B0604020202020204" charset="0"/>
              </a:rPr>
              <a:t>chain of physical processes</a:t>
            </a:r>
            <a:r>
              <a:rPr lang="en-US" sz="1600" i="1" dirty="0">
                <a:solidFill>
                  <a:schemeClr val="accent6"/>
                </a:solidFill>
                <a:effectLst/>
                <a:latin typeface="Trebuchet MS" panose="020B0603020202020204" pitchFamily="34" charset="0"/>
                <a:ea typeface="Calibri" panose="020F0502020204030204" pitchFamily="34" charset="0"/>
                <a:cs typeface="Open Sans " panose="020B0604020202020204" charset="0"/>
              </a:rPr>
              <a:t> that connects a source to impacts.</a:t>
            </a:r>
          </a:p>
          <a:p>
            <a:pPr algn="ctr"/>
            <a:endParaRPr lang="en-US" sz="1600" dirty="0">
              <a:solidFill>
                <a:schemeClr val="accent6"/>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35F5FC5-B667-4AF6-AE7B-3BFA378AE201}"/>
                  </a:ext>
                </a:extLst>
              </p:cNvPr>
              <p:cNvSpPr txBox="1"/>
              <p:nvPr/>
            </p:nvSpPr>
            <p:spPr>
              <a:xfrm>
                <a:off x="2357433" y="1286200"/>
                <a:ext cx="7278346" cy="369332"/>
              </a:xfrm>
              <a:prstGeom prst="rect">
                <a:avLst/>
              </a:prstGeom>
              <a:solidFill>
                <a:schemeClr val="bg1"/>
              </a:solidFill>
              <a:ln w="19050">
                <a:solidFill>
                  <a:srgbClr val="0070C0"/>
                </a:solidFill>
              </a:ln>
            </p:spPr>
            <p:txBody>
              <a:bodyPr wrap="square">
                <a:spAutoFit/>
              </a:bodyPr>
              <a:lstStyle/>
              <a:p>
                <a:pPr algn="l"/>
                <a:r>
                  <a:rPr lang="en-US" b="1" dirty="0">
                    <a:solidFill>
                      <a:srgbClr val="0070C0"/>
                    </a:solidFill>
                    <a:latin typeface="Trebuchet MS" panose="020B0603020202020204" pitchFamily="34" charset="0"/>
                  </a:rPr>
                  <a:t>CLDERA: </a:t>
                </a:r>
                <a:r>
                  <a:rPr lang="en-US" dirty="0">
                    <a:solidFill>
                      <a:schemeClr val="accent6"/>
                    </a:solidFill>
                    <a:latin typeface="Trebuchet MS" panose="020B0603020202020204" pitchFamily="34" charset="0"/>
                  </a:rPr>
                  <a:t>CLimate impact </a:t>
                </a:r>
                <a14:m>
                  <m:oMath xmlns:m="http://schemas.openxmlformats.org/officeDocument/2006/math">
                    <m:r>
                      <a:rPr lang="en-US" i="1" dirty="0" smtClean="0">
                        <a:solidFill>
                          <a:schemeClr val="accent6"/>
                        </a:solidFill>
                        <a:latin typeface="Cambria Math" panose="02040503050406030204" pitchFamily="18" charset="0"/>
                      </a:rPr>
                      <m:t>− </m:t>
                    </m:r>
                  </m:oMath>
                </a14:m>
                <a:r>
                  <a:rPr lang="en-US" dirty="0">
                    <a:solidFill>
                      <a:schemeClr val="accent6"/>
                    </a:solidFill>
                    <a:latin typeface="Trebuchet MS" panose="020B0603020202020204" pitchFamily="34" charset="0"/>
                  </a:rPr>
                  <a:t>Determining Etiology </a:t>
                </a:r>
                <a:r>
                  <a:rPr lang="en-US" dirty="0" err="1">
                    <a:solidFill>
                      <a:schemeClr val="accent6"/>
                    </a:solidFill>
                    <a:latin typeface="Trebuchet MS" panose="020B0603020202020204" pitchFamily="34" charset="0"/>
                  </a:rPr>
                  <a:t>thRough</a:t>
                </a:r>
                <a:r>
                  <a:rPr lang="en-US" dirty="0">
                    <a:solidFill>
                      <a:schemeClr val="accent6"/>
                    </a:solidFill>
                    <a:latin typeface="Trebuchet MS" panose="020B0603020202020204" pitchFamily="34" charset="0"/>
                  </a:rPr>
                  <a:t> </a:t>
                </a:r>
                <a:r>
                  <a:rPr lang="en-US" dirty="0" err="1">
                    <a:solidFill>
                      <a:schemeClr val="accent6"/>
                    </a:solidFill>
                    <a:latin typeface="Trebuchet MS" panose="020B0603020202020204" pitchFamily="34" charset="0"/>
                  </a:rPr>
                  <a:t>pAthways</a:t>
                </a:r>
                <a:r>
                  <a:rPr lang="en-US" dirty="0">
                    <a:solidFill>
                      <a:schemeClr val="accent6"/>
                    </a:solidFill>
                    <a:latin typeface="Trebuchet MS" panose="020B0603020202020204" pitchFamily="34" charset="0"/>
                  </a:rPr>
                  <a:t> </a:t>
                </a:r>
                <a:endParaRPr lang="en-US" dirty="0">
                  <a:latin typeface="Trebuchet MS" panose="020B0603020202020204" pitchFamily="34" charset="0"/>
                </a:endParaRPr>
              </a:p>
            </p:txBody>
          </p:sp>
        </mc:Choice>
        <mc:Fallback xmlns="">
          <p:sp>
            <p:nvSpPr>
              <p:cNvPr id="24" name="TextBox 23">
                <a:extLst>
                  <a:ext uri="{FF2B5EF4-FFF2-40B4-BE49-F238E27FC236}">
                    <a16:creationId xmlns:a16="http://schemas.microsoft.com/office/drawing/2014/main" id="{F35F5FC5-B667-4AF6-AE7B-3BFA378AE201}"/>
                  </a:ext>
                </a:extLst>
              </p:cNvPr>
              <p:cNvSpPr txBox="1">
                <a:spLocks noRot="1" noChangeAspect="1" noMove="1" noResize="1" noEditPoints="1" noAdjustHandles="1" noChangeArrowheads="1" noChangeShapeType="1" noTextEdit="1"/>
              </p:cNvSpPr>
              <p:nvPr/>
            </p:nvSpPr>
            <p:spPr>
              <a:xfrm>
                <a:off x="2357433" y="1286200"/>
                <a:ext cx="7278346" cy="369332"/>
              </a:xfrm>
              <a:prstGeom prst="rect">
                <a:avLst/>
              </a:prstGeom>
              <a:blipFill>
                <a:blip r:embed="rId9"/>
                <a:stretch>
                  <a:fillRect l="-668" t="-9375" b="-18750"/>
                </a:stretch>
              </a:blipFill>
              <a:ln w="19050">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FB0160E-2A8D-4C00-8CF0-1AA52E9AB4A1}"/>
                  </a:ext>
                </a:extLst>
              </p:cNvPr>
              <p:cNvSpPr txBox="1"/>
              <p:nvPr/>
            </p:nvSpPr>
            <p:spPr>
              <a:xfrm>
                <a:off x="4476883" y="5259737"/>
                <a:ext cx="2724226" cy="1171439"/>
              </a:xfrm>
              <a:prstGeom prst="rect">
                <a:avLst/>
              </a:prstGeom>
              <a:solidFill>
                <a:schemeClr val="bg1"/>
              </a:solidFill>
              <a:ln w="19050">
                <a:solidFill>
                  <a:srgbClr val="0070C0"/>
                </a:solidFill>
              </a:ln>
            </p:spPr>
            <p:txBody>
              <a:bodyPr vert="horz" wrap="square" lIns="91440" tIns="45720" rIns="91440" bIns="45720" rtlCol="0">
                <a:noAutofit/>
              </a:bodyPr>
              <a:lstStyle/>
              <a:p>
                <a:pPr algn="ctr"/>
                <a:r>
                  <a:rPr lang="en-US" sz="1700" b="1" dirty="0">
                    <a:solidFill>
                      <a:srgbClr val="0070C0"/>
                    </a:solidFill>
                    <a:latin typeface="Trebuchet MS" panose="020B0603020202020204" pitchFamily="34" charset="0"/>
                  </a:rPr>
                  <a:t>Duration:</a:t>
                </a:r>
                <a:r>
                  <a:rPr lang="en-US" sz="1700" b="1" dirty="0">
                    <a:latin typeface="Trebuchet MS" panose="020B0603020202020204" pitchFamily="34" charset="0"/>
                  </a:rPr>
                  <a:t> </a:t>
                </a:r>
                <a:r>
                  <a:rPr lang="en-US" sz="1700" dirty="0">
                    <a:solidFill>
                      <a:schemeClr val="accent6"/>
                    </a:solidFill>
                    <a:latin typeface="Trebuchet MS" panose="020B0603020202020204" pitchFamily="34" charset="0"/>
                  </a:rPr>
                  <a:t>FY22-FY24</a:t>
                </a:r>
              </a:p>
              <a:p>
                <a:pPr algn="ctr"/>
                <a:r>
                  <a:rPr lang="en-US" sz="1700" b="1" dirty="0">
                    <a:solidFill>
                      <a:srgbClr val="0070C0"/>
                    </a:solidFill>
                    <a:latin typeface="Trebuchet MS" panose="020B0603020202020204" pitchFamily="34" charset="0"/>
                  </a:rPr>
                  <a:t>Budget:</a:t>
                </a:r>
                <a:r>
                  <a:rPr lang="en-US" sz="1700" dirty="0">
                    <a:latin typeface="Trebuchet MS" panose="020B0603020202020204" pitchFamily="34" charset="0"/>
                  </a:rPr>
                  <a:t> </a:t>
                </a:r>
                <a:r>
                  <a:rPr lang="en-US" sz="1700" dirty="0">
                    <a:solidFill>
                      <a:schemeClr val="accent6"/>
                    </a:solidFill>
                    <a:latin typeface="Trebuchet MS" panose="020B0603020202020204" pitchFamily="34" charset="0"/>
                  </a:rPr>
                  <a:t>$5M/year</a:t>
                </a:r>
              </a:p>
              <a:p>
                <a:pPr algn="ctr"/>
                <a:r>
                  <a:rPr lang="en-US" sz="1700" b="1" dirty="0">
                    <a:solidFill>
                      <a:srgbClr val="0070C0"/>
                    </a:solidFill>
                    <a:latin typeface="Trebuchet MS" panose="020B0603020202020204" pitchFamily="34" charset="0"/>
                  </a:rPr>
                  <a:t>Staffing: </a:t>
                </a:r>
                <a14:m>
                  <m:oMath xmlns:m="http://schemas.openxmlformats.org/officeDocument/2006/math">
                    <m:r>
                      <a:rPr lang="en-US" sz="1700" b="1" i="1" smtClean="0">
                        <a:solidFill>
                          <a:schemeClr val="accent6"/>
                        </a:solidFill>
                        <a:latin typeface="Cambria Math" panose="02040503050406030204" pitchFamily="18" charset="0"/>
                        <a:ea typeface="Cambria Math" panose="02040503050406030204" pitchFamily="18" charset="0"/>
                      </a:rPr>
                      <m:t>~</m:t>
                    </m:r>
                  </m:oMath>
                </a14:m>
                <a:r>
                  <a:rPr lang="en-US" sz="1700" dirty="0">
                    <a:solidFill>
                      <a:schemeClr val="accent6"/>
                    </a:solidFill>
                    <a:latin typeface="Trebuchet MS" panose="020B0603020202020204" pitchFamily="34" charset="0"/>
                  </a:rPr>
                  <a:t>45 </a:t>
                </a:r>
                <a:r>
                  <a:rPr lang="en-US" sz="1700" dirty="0" err="1">
                    <a:solidFill>
                      <a:schemeClr val="accent6"/>
                    </a:solidFill>
                    <a:latin typeface="Trebuchet MS" panose="020B0603020202020204" pitchFamily="34" charset="0"/>
                  </a:rPr>
                  <a:t>Sandians</a:t>
                </a:r>
                <a:r>
                  <a:rPr lang="en-US" sz="1700" dirty="0">
                    <a:solidFill>
                      <a:schemeClr val="accent6"/>
                    </a:solidFill>
                    <a:latin typeface="Trebuchet MS" panose="020B0603020202020204" pitchFamily="34" charset="0"/>
                  </a:rPr>
                  <a:t>,</a:t>
                </a:r>
              </a:p>
              <a:p>
                <a:pPr algn="ctr"/>
                <a:r>
                  <a:rPr lang="en-US" sz="1700" dirty="0">
                    <a:solidFill>
                      <a:schemeClr val="accent6"/>
                    </a:solidFill>
                    <a:latin typeface="Trebuchet MS" panose="020B0603020202020204" pitchFamily="34" charset="0"/>
                  </a:rPr>
                  <a:t>4 Academic Partners</a:t>
                </a:r>
              </a:p>
            </p:txBody>
          </p:sp>
        </mc:Choice>
        <mc:Fallback xmlns="">
          <p:sp>
            <p:nvSpPr>
              <p:cNvPr id="14" name="TextBox 13">
                <a:extLst>
                  <a:ext uri="{FF2B5EF4-FFF2-40B4-BE49-F238E27FC236}">
                    <a16:creationId xmlns:a16="http://schemas.microsoft.com/office/drawing/2014/main" id="{EFB0160E-2A8D-4C00-8CF0-1AA52E9AB4A1}"/>
                  </a:ext>
                </a:extLst>
              </p:cNvPr>
              <p:cNvSpPr txBox="1">
                <a:spLocks noRot="1" noChangeAspect="1" noMove="1" noResize="1" noEditPoints="1" noAdjustHandles="1" noChangeArrowheads="1" noChangeShapeType="1" noTextEdit="1"/>
              </p:cNvSpPr>
              <p:nvPr/>
            </p:nvSpPr>
            <p:spPr>
              <a:xfrm>
                <a:off x="4476883" y="5259737"/>
                <a:ext cx="2724226" cy="1171439"/>
              </a:xfrm>
              <a:prstGeom prst="rect">
                <a:avLst/>
              </a:prstGeom>
              <a:blipFill>
                <a:blip r:embed="rId10"/>
                <a:stretch>
                  <a:fillRect t="-1538" b="-2564"/>
                </a:stretch>
              </a:blipFill>
              <a:ln w="19050">
                <a:solidFill>
                  <a:srgbClr val="0070C0"/>
                </a:solidFill>
              </a:ln>
            </p:spPr>
            <p:txBody>
              <a:bodyPr/>
              <a:lstStyle/>
              <a:p>
                <a:r>
                  <a:rPr lang="en-US">
                    <a:noFill/>
                  </a:rPr>
                  <a:t> </a:t>
                </a:r>
              </a:p>
            </p:txBody>
          </p:sp>
        </mc:Fallback>
      </mc:AlternateContent>
      <p:pic>
        <p:nvPicPr>
          <p:cNvPr id="27" name="Picture 26">
            <a:extLst>
              <a:ext uri="{FF2B5EF4-FFF2-40B4-BE49-F238E27FC236}">
                <a16:creationId xmlns:a16="http://schemas.microsoft.com/office/drawing/2014/main" id="{D0A0A353-606F-4FFF-84E3-65598C1FD5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6218" y="6065646"/>
            <a:ext cx="868929" cy="609459"/>
          </a:xfrm>
          <a:prstGeom prst="rect">
            <a:avLst/>
          </a:prstGeom>
        </p:spPr>
      </p:pic>
      <p:pic>
        <p:nvPicPr>
          <p:cNvPr id="30" name="Picture 29">
            <a:extLst>
              <a:ext uri="{FF2B5EF4-FFF2-40B4-BE49-F238E27FC236}">
                <a16:creationId xmlns:a16="http://schemas.microsoft.com/office/drawing/2014/main" id="{522C5AE8-382F-4043-B9AC-08012384C4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77955" y="6062461"/>
            <a:ext cx="712779" cy="610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CC7D253B-2667-461B-A5CA-CF0EC8C2D8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35779" y="6025459"/>
            <a:ext cx="690871" cy="690871"/>
          </a:xfrm>
          <a:prstGeom prst="rect">
            <a:avLst/>
          </a:prstGeom>
        </p:spPr>
      </p:pic>
      <p:pic>
        <p:nvPicPr>
          <p:cNvPr id="19" name="Picture 18">
            <a:extLst>
              <a:ext uri="{FF2B5EF4-FFF2-40B4-BE49-F238E27FC236}">
                <a16:creationId xmlns:a16="http://schemas.microsoft.com/office/drawing/2014/main" id="{A1264EE2-08AB-41D7-9E38-492C4C09B3A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43336" y="6028585"/>
            <a:ext cx="690871" cy="745245"/>
          </a:xfrm>
          <a:prstGeom prst="rect">
            <a:avLst/>
          </a:prstGeom>
        </p:spPr>
      </p:pic>
      <p:sp>
        <p:nvSpPr>
          <p:cNvPr id="9" name="Slide Number Placeholder 8">
            <a:extLst>
              <a:ext uri="{FF2B5EF4-FFF2-40B4-BE49-F238E27FC236}">
                <a16:creationId xmlns:a16="http://schemas.microsoft.com/office/drawing/2014/main" id="{8FAA1070-A32F-478E-96A2-CB65C0886B38}"/>
              </a:ext>
            </a:extLst>
          </p:cNvPr>
          <p:cNvSpPr>
            <a:spLocks noGrp="1"/>
          </p:cNvSpPr>
          <p:nvPr>
            <p:ph type="sldNum" sz="quarter" idx="10"/>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33161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DD236C-B776-40A5-9831-2D2738EE1D35}"/>
              </a:ext>
            </a:extLst>
          </p:cNvPr>
          <p:cNvSpPr>
            <a:spLocks noGrp="1"/>
          </p:cNvSpPr>
          <p:nvPr>
            <p:ph sz="quarter" idx="11"/>
          </p:nvPr>
        </p:nvSpPr>
        <p:spPr>
          <a:xfrm>
            <a:off x="4018388" y="784558"/>
            <a:ext cx="7991049" cy="4692106"/>
          </a:xfrm>
        </p:spPr>
        <p:txBody>
          <a:bodyPr anchor="ctr">
            <a:noAutofit/>
          </a:bodyPr>
          <a:lstStyle/>
          <a:p>
            <a:pPr>
              <a:lnSpc>
                <a:spcPct val="100000"/>
              </a:lnSpc>
              <a:spcBef>
                <a:spcPts val="0"/>
              </a:spcBef>
            </a:pPr>
            <a:r>
              <a:rPr lang="en-US" sz="2200" b="1" dirty="0">
                <a:solidFill>
                  <a:srgbClr val="0070C0"/>
                </a:solidFill>
                <a:latin typeface="Trebuchet MS" panose="020B0603020202020204" pitchFamily="34" charset="0"/>
              </a:rPr>
              <a:t>Motivating Research Questions:</a:t>
            </a:r>
          </a:p>
          <a:p>
            <a:pPr>
              <a:lnSpc>
                <a:spcPct val="100000"/>
              </a:lnSpc>
              <a:spcBef>
                <a:spcPts val="0"/>
              </a:spcBef>
            </a:pPr>
            <a:endParaRPr lang="en-US" sz="2200" b="1" dirty="0">
              <a:solidFill>
                <a:srgbClr val="0070C0"/>
              </a:solidFill>
              <a:latin typeface="Trebuchet MS" panose="020B0603020202020204" pitchFamily="34" charset="0"/>
            </a:endParaRPr>
          </a:p>
          <a:p>
            <a:pPr marL="342900" indent="-342900">
              <a:lnSpc>
                <a:spcPct val="100000"/>
              </a:lnSpc>
              <a:spcBef>
                <a:spcPts val="0"/>
              </a:spcBef>
              <a:buClrTx/>
              <a:buFont typeface="Arial" panose="020B0604020202020204" pitchFamily="34" charset="0"/>
              <a:buChar char="•"/>
            </a:pPr>
            <a:r>
              <a:rPr lang="en-US" sz="2000" b="1" i="1" dirty="0">
                <a:latin typeface="Trebuchet MS" panose="020B0603020202020204" pitchFamily="34" charset="0"/>
              </a:rPr>
              <a:t>Can pathways be discovered </a:t>
            </a:r>
            <a:r>
              <a:rPr lang="en-US" sz="2000" dirty="0">
                <a:latin typeface="Trebuchet MS" panose="020B0603020202020204" pitchFamily="34" charset="0"/>
              </a:rPr>
              <a:t>within simulation and observation datasets that reveal the connective relationships between source and impacts?</a:t>
            </a:r>
          </a:p>
          <a:p>
            <a:pPr marL="342900" indent="-342900">
              <a:lnSpc>
                <a:spcPct val="100000"/>
              </a:lnSpc>
              <a:spcBef>
                <a:spcPts val="0"/>
              </a:spcBef>
              <a:buClrTx/>
              <a:buFont typeface="Arial" panose="020B0604020202020204" pitchFamily="34" charset="0"/>
              <a:buChar char="•"/>
            </a:pPr>
            <a:endParaRPr lang="en-US" sz="2000" dirty="0">
              <a:latin typeface="Trebuchet MS" panose="020B0603020202020204" pitchFamily="34" charset="0"/>
            </a:endParaRPr>
          </a:p>
          <a:p>
            <a:pPr marL="342900" indent="-342900">
              <a:lnSpc>
                <a:spcPct val="100000"/>
              </a:lnSpc>
              <a:spcBef>
                <a:spcPts val="0"/>
              </a:spcBef>
              <a:buClrTx/>
              <a:buFont typeface="Arial" panose="020B0604020202020204" pitchFamily="34" charset="0"/>
              <a:buChar char="•"/>
            </a:pPr>
            <a:r>
              <a:rPr lang="en-US" sz="2000" b="1" i="1" dirty="0">
                <a:latin typeface="Trebuchet MS" panose="020B0603020202020204" pitchFamily="34" charset="0"/>
              </a:rPr>
              <a:t>Can pathways </a:t>
            </a:r>
            <a:r>
              <a:rPr lang="en-US" sz="2000" dirty="0">
                <a:latin typeface="Trebuchet MS" panose="020B0603020202020204" pitchFamily="34" charset="0"/>
              </a:rPr>
              <a:t>inform contributory </a:t>
            </a:r>
            <a:r>
              <a:rPr lang="en-US" sz="2000" b="1" i="1" dirty="0">
                <a:latin typeface="Trebuchet MS" panose="020B0603020202020204" pitchFamily="34" charset="0"/>
              </a:rPr>
              <a:t>rank</a:t>
            </a:r>
            <a:r>
              <a:rPr lang="en-US" sz="2000" dirty="0">
                <a:latin typeface="Trebuchet MS" panose="020B0603020202020204" pitchFamily="34" charset="0"/>
              </a:rPr>
              <a:t>ing of sources to an impact?   </a:t>
            </a:r>
          </a:p>
          <a:p>
            <a:pPr marL="342900" indent="-342900">
              <a:lnSpc>
                <a:spcPct val="100000"/>
              </a:lnSpc>
              <a:spcBef>
                <a:spcPts val="0"/>
              </a:spcBef>
              <a:buClrTx/>
              <a:buFont typeface="Arial" panose="020B0604020202020204" pitchFamily="34" charset="0"/>
              <a:buChar char="•"/>
            </a:pPr>
            <a:endParaRPr lang="en-US" sz="2000" dirty="0">
              <a:latin typeface="Trebuchet MS" panose="020B0603020202020204" pitchFamily="34" charset="0"/>
            </a:endParaRPr>
          </a:p>
          <a:p>
            <a:pPr marL="342900" indent="-342900">
              <a:lnSpc>
                <a:spcPct val="100000"/>
              </a:lnSpc>
              <a:spcBef>
                <a:spcPts val="0"/>
              </a:spcBef>
              <a:buClrTx/>
              <a:buFont typeface="Arial" panose="020B0604020202020204" pitchFamily="34" charset="0"/>
              <a:buChar char="•"/>
            </a:pPr>
            <a:r>
              <a:rPr lang="en-US" sz="2000" b="1" i="1" dirty="0">
                <a:latin typeface="Trebuchet MS" panose="020B0603020202020204" pitchFamily="34" charset="0"/>
              </a:rPr>
              <a:t>Can pathways </a:t>
            </a:r>
            <a:r>
              <a:rPr lang="en-US" sz="2000" dirty="0">
                <a:latin typeface="Trebuchet MS" panose="020B0603020202020204" pitchFamily="34" charset="0"/>
              </a:rPr>
              <a:t>cull the included space while preserving complex climate features to more confidently </a:t>
            </a:r>
            <a:r>
              <a:rPr lang="en-US" sz="2000" b="1" i="1" dirty="0">
                <a:latin typeface="Trebuchet MS" panose="020B0603020202020204" pitchFamily="34" charset="0"/>
              </a:rPr>
              <a:t>enable attribution</a:t>
            </a:r>
            <a:r>
              <a:rPr lang="en-US" sz="2000" dirty="0">
                <a:latin typeface="Trebuchet MS" panose="020B0603020202020204" pitchFamily="34" charset="0"/>
              </a:rPr>
              <a:t>?</a:t>
            </a:r>
          </a:p>
        </p:txBody>
      </p:sp>
      <p:grpSp>
        <p:nvGrpSpPr>
          <p:cNvPr id="5" name="Group 4">
            <a:extLst>
              <a:ext uri="{FF2B5EF4-FFF2-40B4-BE49-F238E27FC236}">
                <a16:creationId xmlns:a16="http://schemas.microsoft.com/office/drawing/2014/main" id="{68289029-6E8C-4C49-939E-38F98CA521CA}"/>
              </a:ext>
            </a:extLst>
          </p:cNvPr>
          <p:cNvGrpSpPr>
            <a:grpSpLocks noChangeAspect="1"/>
          </p:cNvGrpSpPr>
          <p:nvPr/>
        </p:nvGrpSpPr>
        <p:grpSpPr>
          <a:xfrm>
            <a:off x="-249955" y="1609945"/>
            <a:ext cx="4688291" cy="4567107"/>
            <a:chOff x="6624859" y="916067"/>
            <a:chExt cx="5725522" cy="5577528"/>
          </a:xfrm>
        </p:grpSpPr>
        <p:pic>
          <p:nvPicPr>
            <p:cNvPr id="7" name="Picture 6">
              <a:extLst>
                <a:ext uri="{FF2B5EF4-FFF2-40B4-BE49-F238E27FC236}">
                  <a16:creationId xmlns:a16="http://schemas.microsoft.com/office/drawing/2014/main" id="{662161E0-0F8A-E046-835F-677B7D00F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48" y="3993878"/>
              <a:ext cx="3046192" cy="2499717"/>
            </a:xfrm>
            <a:prstGeom prst="rect">
              <a:avLst/>
            </a:prstGeom>
          </p:spPr>
        </p:pic>
        <p:sp>
          <p:nvSpPr>
            <p:cNvPr id="9" name="TextBox 8">
              <a:extLst>
                <a:ext uri="{FF2B5EF4-FFF2-40B4-BE49-F238E27FC236}">
                  <a16:creationId xmlns:a16="http://schemas.microsoft.com/office/drawing/2014/main" id="{636BF569-AA77-4182-86D6-C52A792882FF}"/>
                </a:ext>
              </a:extLst>
            </p:cNvPr>
            <p:cNvSpPr txBox="1"/>
            <p:nvPr/>
          </p:nvSpPr>
          <p:spPr>
            <a:xfrm>
              <a:off x="7964524" y="5986455"/>
              <a:ext cx="3046191" cy="507140"/>
            </a:xfrm>
            <a:prstGeom prst="rect">
              <a:avLst/>
            </a:prstGeom>
            <a:noFill/>
          </p:spPr>
          <p:txBody>
            <a:bodyPr wrap="square" bIns="0" rtlCol="0" anchor="b">
              <a:spAutoFit/>
            </a:bodyPr>
            <a:lstStyle/>
            <a:p>
              <a:pPr algn="ctr"/>
              <a:r>
                <a:rPr lang="en-US" sz="2200" spc="1200" dirty="0">
                  <a:solidFill>
                    <a:schemeClr val="bg1"/>
                  </a:solidFill>
                  <a:latin typeface="Exo 2" pitchFamily="2" charset="77"/>
                </a:rPr>
                <a:t>CLDERA</a:t>
              </a:r>
            </a:p>
          </p:txBody>
        </p:sp>
        <p:graphicFrame>
          <p:nvGraphicFramePr>
            <p:cNvPr id="6" name="Diagram 5">
              <a:extLst>
                <a:ext uri="{FF2B5EF4-FFF2-40B4-BE49-F238E27FC236}">
                  <a16:creationId xmlns:a16="http://schemas.microsoft.com/office/drawing/2014/main" id="{2EBCBC71-001B-49B9-8D57-88947D5B2320}"/>
                </a:ext>
              </a:extLst>
            </p:cNvPr>
            <p:cNvGraphicFramePr/>
            <p:nvPr/>
          </p:nvGraphicFramePr>
          <p:xfrm>
            <a:off x="6624859" y="916067"/>
            <a:ext cx="5725522" cy="3375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13" name="Content Placeholder 7">
            <a:extLst>
              <a:ext uri="{FF2B5EF4-FFF2-40B4-BE49-F238E27FC236}">
                <a16:creationId xmlns:a16="http://schemas.microsoft.com/office/drawing/2014/main" id="{8BAF6C72-D4D7-486E-AA92-830AA2D1C037}"/>
              </a:ext>
            </a:extLst>
          </p:cNvPr>
          <p:cNvSpPr txBox="1">
            <a:spLocks/>
          </p:cNvSpPr>
          <p:nvPr/>
        </p:nvSpPr>
        <p:spPr>
          <a:xfrm>
            <a:off x="7344343" y="1434953"/>
            <a:ext cx="6862112" cy="1016244"/>
          </a:xfrm>
          <a:prstGeom prst="rect">
            <a:avLst/>
          </a:prstGeom>
        </p:spPr>
        <p:txBody>
          <a:bodyPr>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sp>
        <p:nvSpPr>
          <p:cNvPr id="12" name="Content Placeholder 3">
            <a:extLst>
              <a:ext uri="{FF2B5EF4-FFF2-40B4-BE49-F238E27FC236}">
                <a16:creationId xmlns:a16="http://schemas.microsoft.com/office/drawing/2014/main" id="{C9C12CCB-A626-4BBC-AF51-6423D82C88D2}"/>
              </a:ext>
            </a:extLst>
          </p:cNvPr>
          <p:cNvSpPr txBox="1">
            <a:spLocks/>
          </p:cNvSpPr>
          <p:nvPr/>
        </p:nvSpPr>
        <p:spPr>
          <a:xfrm>
            <a:off x="4532348" y="5259844"/>
            <a:ext cx="6862112" cy="813598"/>
          </a:xfrm>
          <a:prstGeom prst="rect">
            <a:avLst/>
          </a:prstGeom>
          <a:solidFill>
            <a:schemeClr val="bg1"/>
          </a:solidFill>
          <a:ln w="19050">
            <a:solidFill>
              <a:srgbClr val="0070C0"/>
            </a:solidFill>
          </a:ln>
        </p:spPr>
        <p:txBody>
          <a:bodyPr vert="horz" lIns="0" tIns="0" rIns="0" bIns="0" rtlCol="0" anchor="ctr">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200" b="1" dirty="0">
                <a:solidFill>
                  <a:srgbClr val="0070C0"/>
                </a:solidFill>
                <a:latin typeface="Trebuchet MS" panose="020B0603020202020204" pitchFamily="34" charset="0"/>
              </a:rPr>
              <a:t>Hypothesis: </a:t>
            </a:r>
            <a:r>
              <a:rPr lang="en-US" sz="2200" dirty="0">
                <a:latin typeface="Trebuchet MS" panose="020B0603020202020204" pitchFamily="34" charset="0"/>
              </a:rPr>
              <a:t>tracing </a:t>
            </a:r>
            <a:r>
              <a:rPr lang="en-US" sz="2200" b="1" dirty="0">
                <a:latin typeface="Trebuchet MS" panose="020B0603020202020204" pitchFamily="34" charset="0"/>
              </a:rPr>
              <a:t>pathways</a:t>
            </a:r>
            <a:r>
              <a:rPr lang="en-US" sz="2200" dirty="0">
                <a:latin typeface="Trebuchet MS" panose="020B0603020202020204" pitchFamily="34" charset="0"/>
              </a:rPr>
              <a:t> between sources and impacts will increase </a:t>
            </a:r>
            <a:r>
              <a:rPr lang="en-US" sz="2200" b="1" dirty="0">
                <a:latin typeface="Trebuchet MS" panose="020B0603020202020204" pitchFamily="34" charset="0"/>
              </a:rPr>
              <a:t>certainty</a:t>
            </a:r>
            <a:r>
              <a:rPr lang="en-US" sz="2200" dirty="0">
                <a:latin typeface="Trebuchet MS" panose="020B0603020202020204" pitchFamily="34" charset="0"/>
              </a:rPr>
              <a:t> of </a:t>
            </a:r>
            <a:r>
              <a:rPr lang="en-US" sz="2200" b="1" dirty="0">
                <a:latin typeface="Trebuchet MS" panose="020B0603020202020204" pitchFamily="34" charset="0"/>
              </a:rPr>
              <a:t>attribution.</a:t>
            </a:r>
          </a:p>
        </p:txBody>
      </p:sp>
      <p:sp>
        <p:nvSpPr>
          <p:cNvPr id="14" name="Title 5">
            <a:extLst>
              <a:ext uri="{FF2B5EF4-FFF2-40B4-BE49-F238E27FC236}">
                <a16:creationId xmlns:a16="http://schemas.microsoft.com/office/drawing/2014/main" id="{CEB31205-6B31-447A-A65D-79D163591CF9}"/>
              </a:ext>
            </a:extLst>
          </p:cNvPr>
          <p:cNvSpPr>
            <a:spLocks noGrp="1"/>
          </p:cNvSpPr>
          <p:nvPr>
            <p:ph type="title"/>
          </p:nvPr>
        </p:nvSpPr>
        <p:spPr>
          <a:xfrm>
            <a:off x="69028" y="125534"/>
            <a:ext cx="12059414" cy="970764"/>
          </a:xfrm>
        </p:spPr>
        <p:txBody>
          <a:bodyPr>
            <a:normAutofit/>
          </a:bodyPr>
          <a:lstStyle/>
          <a:p>
            <a:r>
              <a:rPr lang="en-US" dirty="0">
                <a:solidFill>
                  <a:schemeClr val="accent6"/>
                </a:solidFill>
                <a:latin typeface="Trebuchet MS" panose="020B0603020202020204" pitchFamily="34" charset="0"/>
              </a:rPr>
              <a:t>The CLDERA Grand Challenge LDRD Project</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A Novel Foundational Approach to Understanding the Causation of Impacts</a:t>
            </a:r>
            <a:endParaRPr lang="en-US" sz="3100" i="1" dirty="0">
              <a:solidFill>
                <a:schemeClr val="accent6"/>
              </a:solidFill>
              <a:latin typeface="Trebuchet MS" panose="020B0603020202020204" pitchFamily="34" charset="0"/>
            </a:endParaRPr>
          </a:p>
        </p:txBody>
      </p:sp>
      <p:sp>
        <p:nvSpPr>
          <p:cNvPr id="8" name="Slide Number Placeholder 7">
            <a:extLst>
              <a:ext uri="{FF2B5EF4-FFF2-40B4-BE49-F238E27FC236}">
                <a16:creationId xmlns:a16="http://schemas.microsoft.com/office/drawing/2014/main" id="{9E2E1103-F881-49E8-9FC5-A8A5677B583E}"/>
              </a:ext>
            </a:extLst>
          </p:cNvPr>
          <p:cNvSpPr>
            <a:spLocks noGrp="1"/>
          </p:cNvSpPr>
          <p:nvPr>
            <p:ph type="sldNum" sz="quarter" idx="10"/>
          </p:nvPr>
        </p:nvSpPr>
        <p:spPr/>
        <p:txBody>
          <a:bodyPr/>
          <a:lstStyle/>
          <a:p>
            <a:fld id="{4FAB73BC-B049-4115-A692-8D63A059BFB8}" type="slidenum">
              <a:rPr lang="en-US" smtClean="0"/>
              <a:pPr/>
              <a:t>8</a:t>
            </a:fld>
            <a:endParaRPr lang="en-US" dirty="0"/>
          </a:p>
        </p:txBody>
      </p:sp>
    </p:spTree>
    <p:extLst>
      <p:ext uri="{BB962C8B-B14F-4D97-AF65-F5344CB8AC3E}">
        <p14:creationId xmlns:p14="http://schemas.microsoft.com/office/powerpoint/2010/main" val="228348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A25D7-9361-4352-8FC4-AA2B0CDA1BC4}"/>
              </a:ext>
            </a:extLst>
          </p:cNvPr>
          <p:cNvSpPr>
            <a:spLocks noGrp="1"/>
          </p:cNvSpPr>
          <p:nvPr>
            <p:ph type="title"/>
          </p:nvPr>
        </p:nvSpPr>
        <p:spPr>
          <a:xfrm>
            <a:off x="328929" y="243168"/>
            <a:ext cx="11701146" cy="864836"/>
          </a:xfrm>
        </p:spPr>
        <p:txBody>
          <a:bodyPr>
            <a:noAutofit/>
          </a:bodyPr>
          <a:lstStyle/>
          <a:p>
            <a:r>
              <a:rPr lang="en-US" dirty="0">
                <a:solidFill>
                  <a:schemeClr val="accent6"/>
                </a:solidFill>
                <a:latin typeface="Trebuchet MS" panose="020B0603020202020204" pitchFamily="34" charset="0"/>
              </a:rPr>
              <a:t>Current State of the Art </a:t>
            </a:r>
            <a:br>
              <a:rPr lang="en-US" dirty="0">
                <a:solidFill>
                  <a:schemeClr val="accent6"/>
                </a:solidFill>
                <a:latin typeface="Trebuchet MS" panose="020B0603020202020204" pitchFamily="34" charset="0"/>
              </a:rPr>
            </a:br>
            <a:r>
              <a:rPr lang="en-US" sz="2700" i="1" dirty="0">
                <a:solidFill>
                  <a:schemeClr val="accent6"/>
                </a:solidFill>
                <a:latin typeface="Trebuchet MS" panose="020B0603020202020204" pitchFamily="34" charset="0"/>
              </a:rPr>
              <a:t>In Establishing Connective Relationships in Earth’s Climate</a:t>
            </a:r>
          </a:p>
        </p:txBody>
      </p:sp>
      <p:sp>
        <p:nvSpPr>
          <p:cNvPr id="4" name="Content Placeholder 3">
            <a:extLst>
              <a:ext uri="{FF2B5EF4-FFF2-40B4-BE49-F238E27FC236}">
                <a16:creationId xmlns:a16="http://schemas.microsoft.com/office/drawing/2014/main" id="{54BBCFA9-F51F-45BB-8F21-28DB11CA2DE6}"/>
              </a:ext>
            </a:extLst>
          </p:cNvPr>
          <p:cNvSpPr>
            <a:spLocks noGrp="1"/>
          </p:cNvSpPr>
          <p:nvPr>
            <p:ph sz="quarter" idx="11"/>
          </p:nvPr>
        </p:nvSpPr>
        <p:spPr>
          <a:xfrm>
            <a:off x="165826" y="1797745"/>
            <a:ext cx="5780642" cy="1481400"/>
          </a:xfrm>
        </p:spPr>
        <p:txBody>
          <a:bodyPr>
            <a:normAutofit/>
          </a:bodyPr>
          <a:lstStyle/>
          <a:p>
            <a:pPr marL="285750" indent="-285750">
              <a:lnSpc>
                <a:spcPct val="100000"/>
              </a:lnSpc>
              <a:spcBef>
                <a:spcPts val="0"/>
              </a:spcBef>
              <a:buClr>
                <a:schemeClr val="accent5"/>
              </a:buClr>
              <a:buFont typeface="Arial" panose="020B0604020202020204" pitchFamily="34" charset="0"/>
              <a:buChar char="•"/>
            </a:pPr>
            <a:r>
              <a:rPr lang="en-US" sz="1800" dirty="0">
                <a:latin typeface="Trebuchet MS" panose="020B0603020202020204" pitchFamily="34" charset="0"/>
              </a:rPr>
              <a:t>High internal variability in the Earth system</a:t>
            </a:r>
          </a:p>
          <a:p>
            <a:pPr marL="285750" indent="-285750">
              <a:lnSpc>
                <a:spcPct val="100000"/>
              </a:lnSpc>
              <a:spcBef>
                <a:spcPts val="0"/>
              </a:spcBef>
              <a:buClr>
                <a:schemeClr val="accent5"/>
              </a:buClr>
              <a:buFont typeface="Arial" panose="020B0604020202020204" pitchFamily="34" charset="0"/>
              <a:buChar char="•"/>
            </a:pPr>
            <a:endParaRPr lang="en-US" sz="400" dirty="0">
              <a:latin typeface="Trebuchet MS" panose="020B0603020202020204" pitchFamily="34" charset="0"/>
            </a:endParaRPr>
          </a:p>
          <a:p>
            <a:pPr marL="285750" lvl="0" indent="-285750">
              <a:lnSpc>
                <a:spcPct val="100000"/>
              </a:lnSpc>
              <a:spcBef>
                <a:spcPts val="0"/>
              </a:spcBef>
              <a:buClr>
                <a:schemeClr val="accent5"/>
              </a:buClr>
              <a:buFont typeface="Arial" panose="020B0604020202020204" pitchFamily="34" charset="0"/>
              <a:buChar char="•"/>
            </a:pPr>
            <a:r>
              <a:rPr lang="en-US" sz="1800" dirty="0">
                <a:latin typeface="Trebuchet MS" panose="020B0603020202020204" pitchFamily="34" charset="0"/>
              </a:rPr>
              <a:t>Limited ESM ensembles</a:t>
            </a:r>
          </a:p>
          <a:p>
            <a:pPr marL="285750" lvl="0" indent="-285750">
              <a:lnSpc>
                <a:spcPct val="100000"/>
              </a:lnSpc>
              <a:spcBef>
                <a:spcPts val="0"/>
              </a:spcBef>
              <a:buClr>
                <a:schemeClr val="accent5"/>
              </a:buClr>
              <a:buFont typeface="Arial" panose="020B0604020202020204" pitchFamily="34" charset="0"/>
              <a:buChar char="•"/>
            </a:pPr>
            <a:endParaRPr lang="en-US" sz="400" dirty="0">
              <a:latin typeface="Trebuchet MS" panose="020B0603020202020204" pitchFamily="34" charset="0"/>
            </a:endParaRPr>
          </a:p>
          <a:p>
            <a:pPr marL="285750" lvl="0" indent="-285750">
              <a:lnSpc>
                <a:spcPct val="100000"/>
              </a:lnSpc>
              <a:spcBef>
                <a:spcPts val="0"/>
              </a:spcBef>
              <a:buClr>
                <a:schemeClr val="accent5"/>
              </a:buClr>
              <a:buFont typeface="Arial" panose="020B0604020202020204" pitchFamily="34" charset="0"/>
              <a:buChar char="•"/>
            </a:pPr>
            <a:r>
              <a:rPr lang="en-US" sz="1800" dirty="0">
                <a:latin typeface="Trebuchet MS" panose="020B0603020202020204" pitchFamily="34" charset="0"/>
              </a:rPr>
              <a:t>Historically limited observational data</a:t>
            </a:r>
          </a:p>
          <a:p>
            <a:pPr marL="285750" lvl="0" indent="-285750">
              <a:lnSpc>
                <a:spcPct val="100000"/>
              </a:lnSpc>
              <a:spcBef>
                <a:spcPts val="0"/>
              </a:spcBef>
              <a:buClr>
                <a:schemeClr val="accent5"/>
              </a:buClr>
              <a:buFont typeface="Arial" panose="020B0604020202020204" pitchFamily="34" charset="0"/>
              <a:buChar char="•"/>
            </a:pPr>
            <a:endParaRPr lang="en-US" sz="400" dirty="0">
              <a:latin typeface="Trebuchet MS" panose="020B0603020202020204" pitchFamily="34" charset="0"/>
            </a:endParaRPr>
          </a:p>
          <a:p>
            <a:pPr marL="285750" indent="-285750">
              <a:lnSpc>
                <a:spcPct val="100000"/>
              </a:lnSpc>
              <a:spcBef>
                <a:spcPts val="0"/>
              </a:spcBef>
              <a:buClr>
                <a:schemeClr val="accent5"/>
              </a:buClr>
              <a:buFont typeface="Arial" panose="020B0604020202020204" pitchFamily="34" charset="0"/>
              <a:buChar char="•"/>
            </a:pPr>
            <a:r>
              <a:rPr lang="en-US" sz="1800" dirty="0">
                <a:latin typeface="Trebuchet MS" panose="020B0603020202020204" pitchFamily="34" charset="0"/>
              </a:rPr>
              <a:t>Multiple sources contributing to an impact</a:t>
            </a:r>
          </a:p>
        </p:txBody>
      </p:sp>
      <p:sp>
        <p:nvSpPr>
          <p:cNvPr id="7" name="Rectangle 6">
            <a:extLst>
              <a:ext uri="{FF2B5EF4-FFF2-40B4-BE49-F238E27FC236}">
                <a16:creationId xmlns:a16="http://schemas.microsoft.com/office/drawing/2014/main" id="{6C8C3AD1-7FA9-46E3-A8BB-7F73D5C7656B}"/>
              </a:ext>
            </a:extLst>
          </p:cNvPr>
          <p:cNvSpPr/>
          <p:nvPr/>
        </p:nvSpPr>
        <p:spPr>
          <a:xfrm>
            <a:off x="110110" y="1355235"/>
            <a:ext cx="7590808" cy="311550"/>
          </a:xfrm>
          <a:prstGeom prst="rect">
            <a:avLst/>
          </a:prstGeom>
          <a:solidFill>
            <a:schemeClr val="accent5">
              <a:alpha val="3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solidFill>
                  <a:schemeClr val="accent5"/>
                </a:solidFill>
                <a:latin typeface="Trebuchet MS" panose="020B0603020202020204" pitchFamily="34" charset="0"/>
                <a:ea typeface="Open Sans" panose="020B0606030504020204" pitchFamily="34" charset="0"/>
                <a:cs typeface="Open Sans" panose="020B0606030504020204" pitchFamily="34" charset="0"/>
              </a:rPr>
              <a:t>Confounding characteristics of the climate attribution problem:</a:t>
            </a:r>
          </a:p>
        </p:txBody>
      </p:sp>
      <p:sp>
        <p:nvSpPr>
          <p:cNvPr id="8" name="Rectangle 7">
            <a:extLst>
              <a:ext uri="{FF2B5EF4-FFF2-40B4-BE49-F238E27FC236}">
                <a16:creationId xmlns:a16="http://schemas.microsoft.com/office/drawing/2014/main" id="{0AFB9997-6C4D-4A25-8A9D-226B9A983468}"/>
              </a:ext>
            </a:extLst>
          </p:cNvPr>
          <p:cNvSpPr/>
          <p:nvPr/>
        </p:nvSpPr>
        <p:spPr>
          <a:xfrm>
            <a:off x="110110" y="3213570"/>
            <a:ext cx="7590808" cy="316560"/>
          </a:xfrm>
          <a:prstGeom prst="rect">
            <a:avLst/>
          </a:prstGeom>
          <a:solidFill>
            <a:schemeClr val="accent2">
              <a:alpha val="3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solidFill>
                  <a:schemeClr val="accent2"/>
                </a:solidFill>
                <a:latin typeface="Trebuchet MS" panose="020B0603020202020204" pitchFamily="34" charset="0"/>
                <a:ea typeface="Open Sans" panose="020B0606030504020204" pitchFamily="34" charset="0"/>
                <a:cs typeface="Open Sans" panose="020B0606030504020204" pitchFamily="34" charset="0"/>
              </a:rPr>
              <a:t>Techniques currently applied to climate attribution:</a:t>
            </a:r>
          </a:p>
        </p:txBody>
      </p:sp>
      <p:sp>
        <p:nvSpPr>
          <p:cNvPr id="11" name="Rectangle 10">
            <a:extLst>
              <a:ext uri="{FF2B5EF4-FFF2-40B4-BE49-F238E27FC236}">
                <a16:creationId xmlns:a16="http://schemas.microsoft.com/office/drawing/2014/main" id="{D604259C-0D13-4500-80D8-88EACA0B6A2B}"/>
              </a:ext>
            </a:extLst>
          </p:cNvPr>
          <p:cNvSpPr/>
          <p:nvPr/>
        </p:nvSpPr>
        <p:spPr>
          <a:xfrm>
            <a:off x="858770" y="5366841"/>
            <a:ext cx="10175395" cy="723799"/>
          </a:xfrm>
          <a:prstGeom prst="rect">
            <a:avLst/>
          </a:prstGeom>
          <a:solidFill>
            <a:schemeClr val="bg1"/>
          </a:solidFill>
          <a:ln w="19050">
            <a:solidFill>
              <a:srgbClr val="0070C0"/>
            </a:solidFill>
          </a:ln>
        </p:spPr>
        <p:txBody>
          <a:bodyPr wrap="square" anchor="ctr">
            <a:noAutofit/>
          </a:bodyPr>
          <a:lstStyle/>
          <a:p>
            <a:pPr lvl="0" algn="ctr">
              <a:spcBef>
                <a:spcPts val="1000"/>
              </a:spcBef>
              <a:buClr>
                <a:srgbClr val="00ADD0"/>
              </a:buClr>
            </a:pPr>
            <a:r>
              <a:rPr lang="en-US" sz="2000" dirty="0">
                <a:solidFill>
                  <a:schemeClr val="tx2"/>
                </a:solidFill>
                <a:latin typeface="Trebuchet MS" panose="020B0603020202020204" pitchFamily="34" charset="0"/>
                <a:ea typeface="Open Sans" panose="020B0606030504020204" pitchFamily="34" charset="0"/>
                <a:cs typeface="Open Sans" panose="020B0606030504020204" pitchFamily="34" charset="0"/>
              </a:rPr>
              <a:t>“Connective relationships are </a:t>
            </a:r>
            <a:r>
              <a:rPr lang="en-US" sz="2000" dirty="0">
                <a:solidFill>
                  <a:schemeClr val="tx2"/>
                </a:solidFill>
                <a:latin typeface="Trebuchet MS" panose="020B0603020202020204" pitchFamily="34" charset="0"/>
                <a:ea typeface="Open Sans" panose="020B0606030504020204" pitchFamily="34" charset="0"/>
                <a:cs typeface="Calibri" panose="020F0502020204030204" pitchFamily="34" charset="0"/>
              </a:rPr>
              <a:t>often </a:t>
            </a:r>
            <a:r>
              <a:rPr lang="en-US" sz="2000" b="1" dirty="0">
                <a:solidFill>
                  <a:schemeClr val="tx2"/>
                </a:solidFill>
                <a:latin typeface="Trebuchet MS" panose="020B0603020202020204" pitchFamily="34" charset="0"/>
                <a:ea typeface="Open Sans" panose="020B0606030504020204" pitchFamily="34" charset="0"/>
                <a:cs typeface="Calibri" panose="020F0502020204030204" pitchFamily="34" charset="0"/>
              </a:rPr>
              <a:t>unbounded from etiological relationships</a:t>
            </a:r>
            <a:r>
              <a:rPr lang="en-US" sz="2000" dirty="0">
                <a:solidFill>
                  <a:schemeClr val="tx2"/>
                </a:solidFill>
                <a:latin typeface="Trebuchet MS" panose="020B0603020202020204" pitchFamily="34" charset="0"/>
                <a:ea typeface="Open Sans" panose="020B0606030504020204" pitchFamily="34" charset="0"/>
                <a:cs typeface="Calibri" panose="020F0502020204030204" pitchFamily="34" charset="0"/>
              </a:rPr>
              <a:t> allowing </a:t>
            </a:r>
            <a:r>
              <a:rPr lang="en-US" sz="2000" b="1" dirty="0">
                <a:solidFill>
                  <a:schemeClr val="tx2"/>
                </a:solidFill>
                <a:latin typeface="Trebuchet MS" panose="020B0603020202020204" pitchFamily="34" charset="0"/>
                <a:ea typeface="Open Sans" panose="020B0606030504020204" pitchFamily="34" charset="0"/>
                <a:cs typeface="Calibri" panose="020F0502020204030204" pitchFamily="34" charset="0"/>
              </a:rPr>
              <a:t>physically meaningless </a:t>
            </a:r>
            <a:r>
              <a:rPr lang="en-US" sz="2000" dirty="0">
                <a:solidFill>
                  <a:schemeClr val="tx2"/>
                </a:solidFill>
                <a:latin typeface="Trebuchet MS" panose="020B0603020202020204" pitchFamily="34" charset="0"/>
                <a:ea typeface="Open Sans" panose="020B0606030504020204" pitchFamily="34" charset="0"/>
                <a:cs typeface="Calibri" panose="020F0502020204030204" pitchFamily="34" charset="0"/>
              </a:rPr>
              <a:t>source-impact correlations.” [Caldwell et al., 2014]</a:t>
            </a:r>
            <a:endParaRPr lang="en-US" sz="2000" dirty="0">
              <a:solidFill>
                <a:schemeClr val="tx2"/>
              </a:solidFill>
              <a:latin typeface="Trebuchet MS" panose="020B0603020202020204" pitchFamily="34" charset="0"/>
              <a:ea typeface="Open Sans" panose="020B0606030504020204" pitchFamily="34" charset="0"/>
              <a:cs typeface="Open Sans" panose="020B0606030504020204" pitchFamily="34" charset="0"/>
            </a:endParaRPr>
          </a:p>
        </p:txBody>
      </p:sp>
      <p:sp>
        <p:nvSpPr>
          <p:cNvPr id="12" name="Content Placeholder 3">
            <a:extLst>
              <a:ext uri="{FF2B5EF4-FFF2-40B4-BE49-F238E27FC236}">
                <a16:creationId xmlns:a16="http://schemas.microsoft.com/office/drawing/2014/main" id="{F273E56F-3DF8-4EE8-960A-B5C6D10CB6B8}"/>
              </a:ext>
            </a:extLst>
          </p:cNvPr>
          <p:cNvSpPr txBox="1">
            <a:spLocks/>
          </p:cNvSpPr>
          <p:nvPr/>
        </p:nvSpPr>
        <p:spPr>
          <a:xfrm>
            <a:off x="165826" y="3661090"/>
            <a:ext cx="7590808" cy="1042985"/>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00000"/>
              </a:lnSpc>
              <a:spcBef>
                <a:spcPts val="0"/>
              </a:spcBef>
              <a:buClr>
                <a:schemeClr val="accent2">
                  <a:lumMod val="75000"/>
                </a:schemeClr>
              </a:buClr>
              <a:buFont typeface="Arial" panose="020B0604020202020204" pitchFamily="34" charset="0"/>
              <a:buChar char="•"/>
            </a:pPr>
            <a:r>
              <a:rPr lang="en-US" sz="1800" dirty="0">
                <a:solidFill>
                  <a:srgbClr val="FFFFFF">
                    <a:lumMod val="25000"/>
                  </a:srgbClr>
                </a:solidFill>
                <a:latin typeface="Trebuchet MS" panose="020B0603020202020204" pitchFamily="34" charset="0"/>
              </a:rPr>
              <a:t>Fingerprinting </a:t>
            </a:r>
            <a:r>
              <a:rPr lang="en-US" sz="1800" dirty="0">
                <a:solidFill>
                  <a:schemeClr val="tx2"/>
                </a:solidFill>
                <a:latin typeface="Trebuchet MS" panose="020B0603020202020204" pitchFamily="34" charset="0"/>
                <a:cs typeface="Calibri" panose="020F0502020204030204" pitchFamily="34" charset="0"/>
              </a:rPr>
              <a:t>(e.g., </a:t>
            </a:r>
            <a:r>
              <a:rPr lang="en-US" sz="1800" dirty="0" err="1">
                <a:solidFill>
                  <a:schemeClr val="tx2"/>
                </a:solidFill>
                <a:latin typeface="Trebuchet MS" panose="020B0603020202020204" pitchFamily="34" charset="0"/>
                <a:cs typeface="Calibri" panose="020F0502020204030204" pitchFamily="34" charset="0"/>
              </a:rPr>
              <a:t>Hasselmann</a:t>
            </a:r>
            <a:r>
              <a:rPr lang="en-US" sz="1800" dirty="0">
                <a:solidFill>
                  <a:schemeClr val="tx2"/>
                </a:solidFill>
                <a:latin typeface="Trebuchet MS" panose="020B0603020202020204" pitchFamily="34" charset="0"/>
                <a:cs typeface="Calibri" panose="020F0502020204030204" pitchFamily="34" charset="0"/>
              </a:rPr>
              <a:t>, 1997; </a:t>
            </a:r>
            <a:r>
              <a:rPr lang="en-US" sz="1800" dirty="0" err="1">
                <a:solidFill>
                  <a:schemeClr val="tx2"/>
                </a:solidFill>
                <a:latin typeface="Trebuchet MS" panose="020B0603020202020204" pitchFamily="34" charset="0"/>
                <a:cs typeface="Calibri" panose="020F0502020204030204" pitchFamily="34" charset="0"/>
              </a:rPr>
              <a:t>Hegerl</a:t>
            </a:r>
            <a:r>
              <a:rPr lang="en-US" sz="1800" dirty="0">
                <a:solidFill>
                  <a:schemeClr val="tx2"/>
                </a:solidFill>
                <a:latin typeface="Trebuchet MS" panose="020B0603020202020204" pitchFamily="34" charset="0"/>
                <a:cs typeface="Calibri" panose="020F0502020204030204" pitchFamily="34" charset="0"/>
              </a:rPr>
              <a:t> &amp; North, 1997; Marvel et al., 2020)</a:t>
            </a:r>
          </a:p>
          <a:p>
            <a:pPr marL="285750" lvl="0" indent="-285750">
              <a:lnSpc>
                <a:spcPct val="100000"/>
              </a:lnSpc>
              <a:spcBef>
                <a:spcPts val="0"/>
              </a:spcBef>
              <a:buClr>
                <a:schemeClr val="accent2">
                  <a:lumMod val="75000"/>
                </a:schemeClr>
              </a:buClr>
              <a:buFont typeface="Arial" panose="020B0604020202020204" pitchFamily="34" charset="0"/>
              <a:buChar char="•"/>
            </a:pPr>
            <a:endParaRPr lang="en-US" sz="400" dirty="0">
              <a:solidFill>
                <a:srgbClr val="FFFFFF">
                  <a:lumMod val="25000"/>
                </a:srgbClr>
              </a:solidFill>
              <a:latin typeface="Trebuchet MS" panose="020B0603020202020204" pitchFamily="34" charset="0"/>
            </a:endParaRPr>
          </a:p>
          <a:p>
            <a:pPr marL="285750" lvl="0" indent="-285750">
              <a:lnSpc>
                <a:spcPct val="100000"/>
              </a:lnSpc>
              <a:spcBef>
                <a:spcPts val="0"/>
              </a:spcBef>
              <a:buClr>
                <a:schemeClr val="accent2">
                  <a:lumMod val="75000"/>
                </a:schemeClr>
              </a:buClr>
              <a:buFont typeface="Arial" panose="020B0604020202020204" pitchFamily="34" charset="0"/>
              <a:buChar char="•"/>
            </a:pPr>
            <a:r>
              <a:rPr lang="en-US" sz="1800" dirty="0">
                <a:solidFill>
                  <a:srgbClr val="FFFFFF">
                    <a:lumMod val="25000"/>
                  </a:srgbClr>
                </a:solidFill>
                <a:latin typeface="Trebuchet MS" panose="020B0603020202020204" pitchFamily="34" charset="0"/>
              </a:rPr>
              <a:t>Structural Causal Modeling </a:t>
            </a:r>
            <a:r>
              <a:rPr lang="en-US" sz="1800" dirty="0">
                <a:solidFill>
                  <a:schemeClr val="tx2"/>
                </a:solidFill>
                <a:latin typeface="Trebuchet MS" panose="020B0603020202020204" pitchFamily="34" charset="0"/>
                <a:cs typeface="Calibri" panose="020F0502020204030204" pitchFamily="34" charset="0"/>
              </a:rPr>
              <a:t>(e.g., Runge et al., 2019; </a:t>
            </a:r>
            <a:r>
              <a:rPr lang="en-US" sz="1800" dirty="0" err="1">
                <a:solidFill>
                  <a:schemeClr val="tx2"/>
                </a:solidFill>
                <a:latin typeface="Trebuchet MS" panose="020B0603020202020204" pitchFamily="34" charset="0"/>
                <a:cs typeface="Calibri" panose="020F0502020204030204" pitchFamily="34" charset="0"/>
              </a:rPr>
              <a:t>Nowack</a:t>
            </a:r>
            <a:r>
              <a:rPr lang="en-US" sz="1800" dirty="0">
                <a:solidFill>
                  <a:schemeClr val="tx2"/>
                </a:solidFill>
                <a:latin typeface="Trebuchet MS" panose="020B0603020202020204" pitchFamily="34" charset="0"/>
                <a:cs typeface="Calibri" panose="020F0502020204030204" pitchFamily="34" charset="0"/>
              </a:rPr>
              <a:t> et al., 2020)</a:t>
            </a:r>
          </a:p>
          <a:p>
            <a:pPr marL="285750" lvl="0" indent="-285750">
              <a:lnSpc>
                <a:spcPct val="100000"/>
              </a:lnSpc>
              <a:spcBef>
                <a:spcPts val="0"/>
              </a:spcBef>
              <a:buClr>
                <a:schemeClr val="accent2">
                  <a:lumMod val="75000"/>
                </a:schemeClr>
              </a:buClr>
              <a:buFont typeface="Arial" panose="020B0604020202020204" pitchFamily="34" charset="0"/>
              <a:buChar char="•"/>
            </a:pPr>
            <a:endParaRPr lang="en-US" sz="400" dirty="0">
              <a:solidFill>
                <a:srgbClr val="FFFFFF">
                  <a:lumMod val="25000"/>
                </a:srgbClr>
              </a:solidFill>
              <a:latin typeface="Trebuchet MS" panose="020B0603020202020204" pitchFamily="34" charset="0"/>
            </a:endParaRPr>
          </a:p>
          <a:p>
            <a:pPr marL="285750" lvl="0" indent="-285750">
              <a:lnSpc>
                <a:spcPct val="100000"/>
              </a:lnSpc>
              <a:spcBef>
                <a:spcPts val="0"/>
              </a:spcBef>
              <a:buClr>
                <a:schemeClr val="accent2">
                  <a:lumMod val="75000"/>
                </a:schemeClr>
              </a:buClr>
              <a:buFont typeface="Arial" panose="020B0604020202020204" pitchFamily="34" charset="0"/>
              <a:buChar char="•"/>
            </a:pPr>
            <a:r>
              <a:rPr lang="en-US" sz="1800" dirty="0">
                <a:solidFill>
                  <a:srgbClr val="FFFFFF">
                    <a:lumMod val="25000"/>
                  </a:srgbClr>
                </a:solidFill>
                <a:latin typeface="Trebuchet MS" panose="020B0603020202020204" pitchFamily="34" charset="0"/>
              </a:rPr>
              <a:t>Emergent Constraints </a:t>
            </a:r>
            <a:r>
              <a:rPr lang="en-US" sz="1800" dirty="0">
                <a:solidFill>
                  <a:schemeClr val="tx2"/>
                </a:solidFill>
                <a:latin typeface="Trebuchet MS" panose="020B0603020202020204" pitchFamily="34" charset="0"/>
                <a:cs typeface="Calibri" panose="020F0502020204030204" pitchFamily="34" charset="0"/>
              </a:rPr>
              <a:t>(e.g., Hall et al., 2019; Williamson et al., 2021)</a:t>
            </a:r>
            <a:endParaRPr lang="en-US" sz="1800" dirty="0">
              <a:solidFill>
                <a:srgbClr val="FFFFFF">
                  <a:lumMod val="25000"/>
                </a:srgbClr>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32C4C8B-E563-43DB-873C-1D7E7018F895}"/>
                  </a:ext>
                </a:extLst>
              </p:cNvPr>
              <p:cNvSpPr/>
              <p:nvPr/>
            </p:nvSpPr>
            <p:spPr>
              <a:xfrm>
                <a:off x="0" y="6205941"/>
                <a:ext cx="12192000" cy="2876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Trebuchet MS" panose="020B0603020202020204" pitchFamily="34" charset="0"/>
                    <a:ea typeface="Calibri" panose="020F0502020204030204" pitchFamily="34" charset="0"/>
                    <a:cs typeface="Calibri" panose="020F0502020204030204" pitchFamily="34" charset="0"/>
                  </a:rPr>
                  <a:t>Under CLDERA, we are moving beyond a correlative approach </a:t>
                </a:r>
                <a14:m>
                  <m:oMath xmlns:m="http://schemas.openxmlformats.org/officeDocument/2006/math">
                    <m:r>
                      <a:rPr lang="en-US" i="1" dirty="0" smtClean="0">
                        <a:solidFill>
                          <a:schemeClr val="bg1"/>
                        </a:solidFill>
                        <a:latin typeface="Cambria Math" panose="02040503050406030204" pitchFamily="18" charset="0"/>
                        <a:ea typeface="Calibri" panose="020F0502020204030204" pitchFamily="34" charset="0"/>
                        <a:cs typeface="Calibri" panose="020F0502020204030204" pitchFamily="34" charset="0"/>
                      </a:rPr>
                      <m:t>–</m:t>
                    </m:r>
                  </m:oMath>
                </a14:m>
                <a:r>
                  <a:rPr lang="en-US" dirty="0">
                    <a:solidFill>
                      <a:schemeClr val="bg1"/>
                    </a:solidFill>
                    <a:latin typeface="Trebuchet MS" panose="020B0603020202020204" pitchFamily="34" charset="0"/>
                    <a:ea typeface="Calibri" panose="020F0502020204030204" pitchFamily="34" charset="0"/>
                    <a:cs typeface="Calibri" panose="020F0502020204030204" pitchFamily="34" charset="0"/>
                  </a:rPr>
                  <a:t> establishing connective relationships. </a:t>
                </a:r>
              </a:p>
            </p:txBody>
          </p:sp>
        </mc:Choice>
        <mc:Fallback xmlns="">
          <p:sp>
            <p:nvSpPr>
              <p:cNvPr id="14" name="Rectangle 13">
                <a:extLst>
                  <a:ext uri="{FF2B5EF4-FFF2-40B4-BE49-F238E27FC236}">
                    <a16:creationId xmlns:a16="http://schemas.microsoft.com/office/drawing/2014/main" id="{932C4C8B-E563-43DB-873C-1D7E7018F895}"/>
                  </a:ext>
                </a:extLst>
              </p:cNvPr>
              <p:cNvSpPr>
                <a:spLocks noRot="1" noChangeAspect="1" noMove="1" noResize="1" noEditPoints="1" noAdjustHandles="1" noChangeArrowheads="1" noChangeShapeType="1" noTextEdit="1"/>
              </p:cNvSpPr>
              <p:nvPr/>
            </p:nvSpPr>
            <p:spPr>
              <a:xfrm>
                <a:off x="0" y="6205941"/>
                <a:ext cx="12192000" cy="287654"/>
              </a:xfrm>
              <a:prstGeom prst="rect">
                <a:avLst/>
              </a:prstGeom>
              <a:blipFill>
                <a:blip r:embed="rId3"/>
                <a:stretch>
                  <a:fillRect t="-27660" b="-46809"/>
                </a:stretch>
              </a:blipFill>
              <a:ln>
                <a:noFill/>
              </a:ln>
              <a:effec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0981B51D-1B16-4CF2-8B2E-9F1AE4B955ED}"/>
              </a:ext>
            </a:extLst>
          </p:cNvPr>
          <p:cNvPicPr>
            <a:picLocks noChangeAspect="1"/>
          </p:cNvPicPr>
          <p:nvPr/>
        </p:nvPicPr>
        <p:blipFill>
          <a:blip r:embed="rId4"/>
          <a:stretch>
            <a:fillRect/>
          </a:stretch>
        </p:blipFill>
        <p:spPr>
          <a:xfrm>
            <a:off x="7756634" y="2019253"/>
            <a:ext cx="4325256" cy="2987130"/>
          </a:xfrm>
          <a:prstGeom prst="rect">
            <a:avLst/>
          </a:prstGeom>
        </p:spPr>
      </p:pic>
      <p:sp>
        <p:nvSpPr>
          <p:cNvPr id="13" name="Text Placeholder 3">
            <a:extLst>
              <a:ext uri="{FF2B5EF4-FFF2-40B4-BE49-F238E27FC236}">
                <a16:creationId xmlns:a16="http://schemas.microsoft.com/office/drawing/2014/main" id="{85455067-169D-473B-B439-CD0D28349A69}"/>
              </a:ext>
            </a:extLst>
          </p:cNvPr>
          <p:cNvSpPr txBox="1">
            <a:spLocks/>
          </p:cNvSpPr>
          <p:nvPr/>
        </p:nvSpPr>
        <p:spPr bwMode="auto">
          <a:xfrm>
            <a:off x="7765144" y="4750174"/>
            <a:ext cx="4299856" cy="274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a:buNone/>
            </a:pPr>
            <a:r>
              <a:rPr lang="en-US" sz="1200" i="1" kern="0" dirty="0">
                <a:solidFill>
                  <a:schemeClr val="bg1"/>
                </a:solidFill>
              </a:rPr>
              <a:t>“Pecking Order”, Edgar Hunt</a:t>
            </a:r>
          </a:p>
          <a:p>
            <a:pPr marL="0" indent="0" defTabSz="914400">
              <a:buFont typeface="Wingdings" pitchFamily="-111" charset="2"/>
              <a:buNone/>
            </a:pPr>
            <a:endParaRPr lang="en-US" kern="0" dirty="0">
              <a:solidFill>
                <a:schemeClr val="bg1"/>
              </a:solidFill>
            </a:endParaRPr>
          </a:p>
        </p:txBody>
      </p:sp>
      <p:sp>
        <p:nvSpPr>
          <p:cNvPr id="9" name="Slide Number Placeholder 8">
            <a:extLst>
              <a:ext uri="{FF2B5EF4-FFF2-40B4-BE49-F238E27FC236}">
                <a16:creationId xmlns:a16="http://schemas.microsoft.com/office/drawing/2014/main" id="{B42E9D8B-CACC-4EEA-8E5B-C47D5240965E}"/>
              </a:ext>
            </a:extLst>
          </p:cNvPr>
          <p:cNvSpPr>
            <a:spLocks noGrp="1"/>
          </p:cNvSpPr>
          <p:nvPr>
            <p:ph type="sldNum" sz="quarter" idx="10"/>
          </p:nvPr>
        </p:nvSpPr>
        <p:spPr/>
        <p:txBody>
          <a:bodyPr/>
          <a:lstStyle/>
          <a:p>
            <a:fld id="{4FAB73BC-B049-4115-A692-8D63A059BFB8}" type="slidenum">
              <a:rPr lang="en-US" smtClean="0"/>
              <a:pPr/>
              <a:t>9</a:t>
            </a:fld>
            <a:endParaRPr lang="en-US" dirty="0"/>
          </a:p>
        </p:txBody>
      </p:sp>
    </p:spTree>
    <p:extLst>
      <p:ext uri="{BB962C8B-B14F-4D97-AF65-F5344CB8AC3E}">
        <p14:creationId xmlns:p14="http://schemas.microsoft.com/office/powerpoint/2010/main" val="267477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Sandia Blue">
  <a:themeElements>
    <a:clrScheme name="SandiaBlueTheme">
      <a:dk1>
        <a:srgbClr val="324259"/>
      </a:dk1>
      <a:lt1>
        <a:srgbClr val="FFFFFF"/>
      </a:lt1>
      <a:dk2>
        <a:srgbClr val="3A3B3A"/>
      </a:dk2>
      <a:lt2>
        <a:srgbClr val="FAFAFA"/>
      </a:lt2>
      <a:accent1>
        <a:srgbClr val="029EBE"/>
      </a:accent1>
      <a:accent2>
        <a:srgbClr val="236482"/>
      </a:accent2>
      <a:accent3>
        <a:srgbClr val="05395F"/>
      </a:accent3>
      <a:accent4>
        <a:srgbClr val="627288"/>
      </a:accent4>
      <a:accent5>
        <a:srgbClr val="324259"/>
      </a:accent5>
      <a:accent6>
        <a:srgbClr val="04162A"/>
      </a:accent6>
      <a:hlink>
        <a:srgbClr val="00ABD4"/>
      </a:hlink>
      <a:folHlink>
        <a:srgbClr val="008DB1"/>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47030</TotalTime>
  <Words>11600</Words>
  <Application>Microsoft Office PowerPoint</Application>
  <PresentationFormat>Widescreen</PresentationFormat>
  <Paragraphs>1818</Paragraphs>
  <Slides>60</Slides>
  <Notes>58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Trebuchet MS</vt:lpstr>
      <vt:lpstr>Courier New</vt:lpstr>
      <vt:lpstr>Calibri</vt:lpstr>
      <vt:lpstr>Open Sans bold</vt:lpstr>
      <vt:lpstr>Open Sans </vt:lpstr>
      <vt:lpstr>Open Sans Light</vt:lpstr>
      <vt:lpstr>Exo 2</vt:lpstr>
      <vt:lpstr>Open Sans SemiBold</vt:lpstr>
      <vt:lpstr>Wingdings</vt:lpstr>
      <vt:lpstr>Cambria Math</vt:lpstr>
      <vt:lpstr>Arial</vt:lpstr>
      <vt:lpstr>Open Sans</vt:lpstr>
      <vt:lpstr>1_Sandia Blue</vt:lpstr>
      <vt:lpstr>PowerPoint Presentation</vt:lpstr>
      <vt:lpstr>Outline</vt:lpstr>
      <vt:lpstr>Outline</vt:lpstr>
      <vt:lpstr>Motivation Climate Change is a Growing National &amp; Global Security Concern!</vt:lpstr>
      <vt:lpstr>Motivation Tools to Identify Source-Impact Relationships are Lacking</vt:lpstr>
      <vt:lpstr>Outline</vt:lpstr>
      <vt:lpstr>The CLDERA Grand Challenge LDRD Project A Novel Foundational Approach to Understanding the Causation of Impacts</vt:lpstr>
      <vt:lpstr>The CLDERA Grand Challenge LDRD Project A Novel Foundational Approach to Understanding the Causation of Impacts</vt:lpstr>
      <vt:lpstr>Current State of the Art  In Establishing Connective Relationships in Earth’s Climate</vt:lpstr>
      <vt:lpstr>What is a Grand Challenge LDRD Project?</vt:lpstr>
      <vt:lpstr>Connection to Sandia Missions &amp; Strategies</vt:lpstr>
      <vt:lpstr>Outline</vt:lpstr>
      <vt:lpstr>Mt. Pinatubo Eruption Stratospheric Aerosol Injection (SAI)</vt:lpstr>
      <vt:lpstr>Mt. Pinatubo Eruption Stratospheric Aerosol Injection (SAI)</vt:lpstr>
      <vt:lpstr>Mt. Pinatubo Eruption Temperature Impacts</vt:lpstr>
      <vt:lpstr>Mt. Pinatubo Eruption Impact Space &amp; Notional Representation of Pathways</vt:lpstr>
      <vt:lpstr>Mt. Pinatubo Eruption Stratospheric Aerosol Injection (SAI)</vt:lpstr>
      <vt:lpstr>Outline</vt:lpstr>
      <vt:lpstr>Energy Exascale Earth System Model (E3SM)</vt:lpstr>
      <vt:lpstr>Outline</vt:lpstr>
      <vt:lpstr>Simulating Mt. Pinatubo in E3SM</vt:lpstr>
      <vt:lpstr>Simulating Mt. Pinatubo in E3SM</vt:lpstr>
      <vt:lpstr>Simulation Plan</vt:lpstr>
      <vt:lpstr>Outline</vt:lpstr>
      <vt:lpstr>Simulated Pathways Thrust Finding Impacts from a Source</vt:lpstr>
      <vt:lpstr>Simulated Pathways Thrust What is a Simulated Pathway?</vt:lpstr>
      <vt:lpstr>Simulated Pathways Thrust Sub-thrusts</vt:lpstr>
      <vt:lpstr>Simulated Pathways Thrust Statistical Methods</vt:lpstr>
      <vt:lpstr>Simulated Pathways Thrust Statistical Methods</vt:lpstr>
      <vt:lpstr>Simulated Pathways Thrust Computational Monitoring</vt:lpstr>
      <vt:lpstr>Simulated Pathways Thrust Computational Monitoring</vt:lpstr>
      <vt:lpstr>Simulated Pathways Thrust Anomaly Detection*</vt:lpstr>
      <vt:lpstr>Outline</vt:lpstr>
      <vt:lpstr>Observed Pathways Thrust Finding Impacts from a Source</vt:lpstr>
      <vt:lpstr>Observed Pathways Thrust What is an Observed Pathway?</vt:lpstr>
      <vt:lpstr>Observed Pathways Thrust Available Satellite Data for Mt. Pinatubo</vt:lpstr>
      <vt:lpstr>Observed Pathways Thrust Available Reanalysis Data for Mt. Pinatubo</vt:lpstr>
      <vt:lpstr>Observed Pathways Thrust Changepoint Detection*</vt:lpstr>
      <vt:lpstr>Observed Pathways Thrust Space-Time Statistical Methods</vt:lpstr>
      <vt:lpstr>Observed Pathways Thrust Hybrid Statistical and Deep Learning (DL) Methods</vt:lpstr>
      <vt:lpstr>Outline</vt:lpstr>
      <vt:lpstr>Attribution Finding Predominant Source Driving Impact</vt:lpstr>
      <vt:lpstr>Attribution Enhanced Fingerprinting</vt:lpstr>
      <vt:lpstr>Attribution Inverse Optimization</vt:lpstr>
      <vt:lpstr>Attribution Causal Modeling</vt:lpstr>
      <vt:lpstr>Outline</vt:lpstr>
      <vt:lpstr>Tiered Verification Approach </vt:lpstr>
      <vt:lpstr>Mt. Pinatubo Validation</vt:lpstr>
      <vt:lpstr>Outline</vt:lpstr>
      <vt:lpstr>Some Early Simulation Results</vt:lpstr>
      <vt:lpstr>Outline</vt:lpstr>
      <vt:lpstr>Summary of CLDERA</vt:lpstr>
      <vt:lpstr>CLDERA Team</vt:lpstr>
      <vt:lpstr>References</vt:lpstr>
      <vt:lpstr>Start of Backup Slides</vt:lpstr>
      <vt:lpstr>PowerPoint Presentation</vt:lpstr>
      <vt:lpstr>Connection to Sandia Capabilities &amp; Other Applications</vt:lpstr>
      <vt:lpstr>Observed Pathways Thrust Data Fusion</vt:lpstr>
      <vt:lpstr>Synthetic Test Case Formulation </vt:lpstr>
      <vt:lpstr>Idealized Test Case Formulations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Tezaur, Irina</cp:lastModifiedBy>
  <cp:revision>1140</cp:revision>
  <dcterms:created xsi:type="dcterms:W3CDTF">2018-07-21T13:25:45Z</dcterms:created>
  <dcterms:modified xsi:type="dcterms:W3CDTF">2022-08-23T22:21:15Z</dcterms:modified>
</cp:coreProperties>
</file>