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5"/>
  </p:notesMasterIdLst>
  <p:sldIdLst>
    <p:sldId id="256" r:id="rId3"/>
    <p:sldId id="530" r:id="rId4"/>
    <p:sldId id="649" r:id="rId5"/>
    <p:sldId id="531" r:id="rId6"/>
    <p:sldId id="595" r:id="rId7"/>
    <p:sldId id="650" r:id="rId8"/>
    <p:sldId id="627" r:id="rId9"/>
    <p:sldId id="628" r:id="rId10"/>
    <p:sldId id="629" r:id="rId11"/>
    <p:sldId id="433" r:id="rId12"/>
    <p:sldId id="651" r:id="rId13"/>
    <p:sldId id="604" r:id="rId14"/>
    <p:sldId id="606" r:id="rId15"/>
    <p:sldId id="607" r:id="rId16"/>
    <p:sldId id="608" r:id="rId17"/>
    <p:sldId id="609" r:id="rId18"/>
    <p:sldId id="617" r:id="rId19"/>
    <p:sldId id="652" r:id="rId20"/>
    <p:sldId id="537" r:id="rId21"/>
    <p:sldId id="605" r:id="rId22"/>
    <p:sldId id="538" r:id="rId23"/>
    <p:sldId id="578" r:id="rId24"/>
    <p:sldId id="539" r:id="rId25"/>
    <p:sldId id="464" r:id="rId26"/>
    <p:sldId id="653" r:id="rId27"/>
    <p:sldId id="540" r:id="rId28"/>
    <p:sldId id="580" r:id="rId29"/>
    <p:sldId id="613" r:id="rId30"/>
    <p:sldId id="614" r:id="rId31"/>
    <p:sldId id="611" r:id="rId32"/>
    <p:sldId id="612" r:id="rId33"/>
    <p:sldId id="555" r:id="rId34"/>
    <p:sldId id="655" r:id="rId35"/>
    <p:sldId id="656" r:id="rId36"/>
    <p:sldId id="657" r:id="rId37"/>
    <p:sldId id="582" r:id="rId38"/>
    <p:sldId id="644" r:id="rId39"/>
    <p:sldId id="631" r:id="rId40"/>
    <p:sldId id="645" r:id="rId41"/>
    <p:sldId id="646" r:id="rId42"/>
    <p:sldId id="543" r:id="rId43"/>
    <p:sldId id="634" r:id="rId44"/>
    <p:sldId id="635" r:id="rId45"/>
    <p:sldId id="643" r:id="rId46"/>
    <p:sldId id="637" r:id="rId47"/>
    <p:sldId id="542" r:id="rId48"/>
    <p:sldId id="638" r:id="rId49"/>
    <p:sldId id="546" r:id="rId50"/>
    <p:sldId id="640" r:id="rId51"/>
    <p:sldId id="660" r:id="rId52"/>
    <p:sldId id="658" r:id="rId53"/>
    <p:sldId id="659" r:id="rId54"/>
    <p:sldId id="647" r:id="rId55"/>
    <p:sldId id="654" r:id="rId56"/>
    <p:sldId id="450" r:id="rId57"/>
    <p:sldId id="599" r:id="rId58"/>
    <p:sldId id="661" r:id="rId59"/>
    <p:sldId id="548" r:id="rId60"/>
    <p:sldId id="549" r:id="rId61"/>
    <p:sldId id="630" r:id="rId62"/>
    <p:sldId id="632" r:id="rId63"/>
    <p:sldId id="64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zaur, Irina" initials="TI" lastIdx="1" clrIdx="0">
    <p:extLst>
      <p:ext uri="{19B8F6BF-5375-455C-9EA6-DF929625EA0E}">
        <p15:presenceInfo xmlns:p15="http://schemas.microsoft.com/office/powerpoint/2012/main" userId="S-1-5-21-2076390139-1363556362-943750798-386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146"/>
    <a:srgbClr val="FFFF99"/>
    <a:srgbClr val="A5F7BA"/>
    <a:srgbClr val="CCFF99"/>
    <a:srgbClr val="FFCCFF"/>
    <a:srgbClr val="FFCCCC"/>
    <a:srgbClr val="F5D699"/>
    <a:srgbClr val="FF99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8220" autoAdjust="0"/>
  </p:normalViewPr>
  <p:slideViewPr>
    <p:cSldViewPr>
      <p:cViewPr varScale="1">
        <p:scale>
          <a:sx n="59" d="100"/>
          <a:sy n="59" d="100"/>
        </p:scale>
        <p:origin x="142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1T09:47:54.78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1T09:47:54.78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1T09:47:54.78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1T09:47:54.78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1T09:47:54.78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120E57E-9835-49EF-AFBF-C392330F5E4E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20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42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2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80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0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8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1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6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5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field</a:t>
            </a:r>
            <a:r>
              <a:rPr lang="en-US" baseline="0" dirty="0"/>
              <a:t> = 0.  Find MAP point of posterior </a:t>
            </a:r>
          </a:p>
          <a:p>
            <a:r>
              <a:rPr lang="en-US" baseline="0" dirty="0"/>
              <a:t>Using AS to build approximation of subspace.</a:t>
            </a:r>
          </a:p>
          <a:p>
            <a:r>
              <a:rPr lang="en-US" baseline="0" dirty="0"/>
              <a:t>Can build full Hessian approximation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6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Bayes</a:t>
            </a:r>
            <a:r>
              <a:rPr lang="en-US" baseline="0" dirty="0"/>
              <a:t> rule + linearization at MAP point for nonlinear model =&gt; Laplace posterior.  </a:t>
            </a:r>
          </a:p>
          <a:p>
            <a:r>
              <a:rPr lang="en-US" baseline="0" dirty="0"/>
              <a:t>New work: Laplace prior.</a:t>
            </a:r>
          </a:p>
          <a:p>
            <a:r>
              <a:rPr lang="en-US" baseline="0" dirty="0"/>
              <a:t>Covariance is exponential kernel</a:t>
            </a:r>
          </a:p>
          <a:p>
            <a:r>
              <a:rPr lang="en-US" baseline="0" dirty="0"/>
              <a:t>Mistake: no regularization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2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Bayes</a:t>
            </a:r>
            <a:r>
              <a:rPr lang="en-US" baseline="0" dirty="0"/>
              <a:t> rule + linearization at MAP point for nonlinear model =&gt; Laplace posterior.  </a:t>
            </a:r>
          </a:p>
          <a:p>
            <a:r>
              <a:rPr lang="en-US" baseline="0" dirty="0"/>
              <a:t>New work: Laplace prior.</a:t>
            </a:r>
          </a:p>
          <a:p>
            <a:r>
              <a:rPr lang="en-US" baseline="0" dirty="0"/>
              <a:t>Covariance is exponential kernel</a:t>
            </a:r>
          </a:p>
          <a:p>
            <a:r>
              <a:rPr lang="en-US" baseline="0" dirty="0"/>
              <a:t>Mistake: no regularization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5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Bayes</a:t>
            </a:r>
            <a:r>
              <a:rPr lang="en-US" baseline="0" dirty="0"/>
              <a:t> rule + linearization at MAP point for nonlinear model =&gt; Laplace posterior.  </a:t>
            </a:r>
          </a:p>
          <a:p>
            <a:r>
              <a:rPr lang="en-US" baseline="0" dirty="0"/>
              <a:t>New work: Laplace prior.</a:t>
            </a:r>
          </a:p>
          <a:p>
            <a:r>
              <a:rPr lang="en-US" baseline="0" dirty="0"/>
              <a:t>Covariance is exponential kernel</a:t>
            </a:r>
          </a:p>
          <a:p>
            <a:r>
              <a:rPr lang="en-US" baseline="0" dirty="0"/>
              <a:t>Mistake: no regularization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1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Bayes</a:t>
            </a:r>
            <a:r>
              <a:rPr lang="en-US" baseline="0" dirty="0"/>
              <a:t> rule + linearization at MAP point for nonlinear model =&gt; Laplace posterior.  </a:t>
            </a:r>
          </a:p>
          <a:p>
            <a:r>
              <a:rPr lang="en-US" baseline="0" dirty="0"/>
              <a:t>New work: Laplace prior.</a:t>
            </a:r>
          </a:p>
          <a:p>
            <a:r>
              <a:rPr lang="en-US" baseline="0" dirty="0"/>
              <a:t>Covariance is exponential kernel</a:t>
            </a:r>
          </a:p>
          <a:p>
            <a:r>
              <a:rPr lang="en-US" baseline="0" dirty="0"/>
              <a:t>Mistake: no regularization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58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Quadratic</a:t>
            </a:r>
            <a:r>
              <a:rPr lang="en-US" baseline="0" dirty="0"/>
              <a:t> PCE over active variables to form Hessian.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1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6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6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5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391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87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4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9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3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69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~73</a:t>
            </a:r>
            <a:r>
              <a:rPr lang="en-US" baseline="0" dirty="0"/>
              <a:t> modes </a:t>
            </a:r>
          </a:p>
          <a:p>
            <a:r>
              <a:rPr lang="en-US" baseline="0" dirty="0"/>
              <a:t>Principal component: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Find rotation matrix.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Columns of matrix are </a:t>
            </a:r>
            <a:r>
              <a:rPr lang="en-US" baseline="0" dirty="0" err="1"/>
              <a:t>eigenvecs</a:t>
            </a:r>
            <a:r>
              <a:rPr lang="en-US" baseline="0" dirty="0"/>
              <a:t> of Hessian.  Each entry is weight associated with variable in original space.  Dots are associated with linear reconstruction.</a:t>
            </a:r>
          </a:p>
          <a:p>
            <a:pPr marL="0" indent="0">
              <a:buFontTx/>
              <a:buNone/>
            </a:pPr>
            <a:r>
              <a:rPr lang="en-US" baseline="0" dirty="0"/>
              <a:t>Marginal distributions: variance is smaller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63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Down: more tractable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67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Mhat</a:t>
            </a:r>
            <a:r>
              <a:rPr lang="en-US" baseline="0" dirty="0"/>
              <a:t>(z)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68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FIXME: What is motivation for Laplace-like</a:t>
            </a:r>
            <a:r>
              <a:rPr lang="en-US" baseline="0" dirty="0"/>
              <a:t> prior covariance?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2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FIXME: What is motivation for Laplace-like</a:t>
            </a:r>
            <a:r>
              <a:rPr lang="en-US" baseline="0" dirty="0"/>
              <a:t> prior covariance?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2148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FIXME: What is motivation for Laplace-like</a:t>
            </a:r>
            <a:r>
              <a:rPr lang="en-US" baseline="0" dirty="0"/>
              <a:t> prior covariance?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FIXME: What is motivation for Laplace-like</a:t>
            </a:r>
            <a:r>
              <a:rPr lang="en-US" baseline="0" dirty="0"/>
              <a:t> prior covariance?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9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~73</a:t>
            </a:r>
            <a:r>
              <a:rPr lang="en-US" baseline="0" dirty="0"/>
              <a:t> modes </a:t>
            </a:r>
          </a:p>
          <a:p>
            <a:r>
              <a:rPr lang="en-US" baseline="0" dirty="0"/>
              <a:t>Principal component: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Find rotation matrix.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Columns of matrix are </a:t>
            </a:r>
            <a:r>
              <a:rPr lang="en-US" baseline="0" dirty="0" err="1"/>
              <a:t>eigenvecs</a:t>
            </a:r>
            <a:r>
              <a:rPr lang="en-US" baseline="0" dirty="0"/>
              <a:t> of Hessian.  Each entry is weight associated with variable in original space.  Dots are associated with linear reconstruction.</a:t>
            </a:r>
          </a:p>
          <a:p>
            <a:pPr marL="0" indent="0">
              <a:buFontTx/>
              <a:buNone/>
            </a:pPr>
            <a:r>
              <a:rPr lang="en-US" baseline="0" dirty="0"/>
              <a:t>Marginal distributions: variance is smaller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20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264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8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054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85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541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FIXME: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7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6943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4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5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102E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Picture 6"/>
          <p:cNvPicPr/>
          <p:nvPr/>
        </p:nvPicPr>
        <p:blipFill>
          <a:blip r:embed="rId15"/>
          <a:stretch/>
        </p:blipFill>
        <p:spPr>
          <a:xfrm>
            <a:off x="6934320" y="1008000"/>
            <a:ext cx="1523520" cy="58536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7"/>
          <p:cNvPicPr/>
          <p:nvPr/>
        </p:nvPicPr>
        <p:blipFill>
          <a:blip r:embed="rId16"/>
          <a:stretch/>
        </p:blipFill>
        <p:spPr>
          <a:xfrm>
            <a:off x="1227240" y="1185840"/>
            <a:ext cx="5393880" cy="30456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" name="Picture 13"/>
          <p:cNvPicPr/>
          <p:nvPr/>
        </p:nvPicPr>
        <p:blipFill>
          <a:blip r:embed="rId17"/>
          <a:stretch/>
        </p:blipFill>
        <p:spPr>
          <a:xfrm>
            <a:off x="212760" y="6119640"/>
            <a:ext cx="1023480" cy="247320"/>
          </a:xfrm>
          <a:prstGeom prst="rect">
            <a:avLst/>
          </a:prstGeom>
          <a:ln w="9360">
            <a:noFill/>
          </a:ln>
        </p:spPr>
      </p:pic>
      <p:sp>
        <p:nvSpPr>
          <p:cNvPr id="9" name="CustomShape 6"/>
          <p:cNvSpPr/>
          <p:nvPr/>
        </p:nvSpPr>
        <p:spPr>
          <a:xfrm>
            <a:off x="0" y="2590920"/>
            <a:ext cx="376848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A6A6A6"/>
                </a:solidFill>
                <a:latin typeface="Arial"/>
              </a:rPr>
              <a:t>Photos placed in horizontal position 
with even amount of white space
 between photos and header</a:t>
            </a:r>
            <a:endParaRPr/>
          </a:p>
        </p:txBody>
      </p:sp>
      <p:sp>
        <p:nvSpPr>
          <p:cNvPr id="10" name="CustomShape 7"/>
          <p:cNvSpPr/>
          <p:nvPr/>
        </p:nvSpPr>
        <p:spPr>
          <a:xfrm>
            <a:off x="3852000" y="2590920"/>
            <a:ext cx="228564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8"/>
          <p:cNvSpPr/>
          <p:nvPr/>
        </p:nvSpPr>
        <p:spPr>
          <a:xfrm>
            <a:off x="6226920" y="2590920"/>
            <a:ext cx="291672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PlaceHolder 9"/>
          <p:cNvSpPr>
            <a:spLocks noGrp="1"/>
          </p:cNvSpPr>
          <p:nvPr>
            <p:ph type="title"/>
          </p:nvPr>
        </p:nvSpPr>
        <p:spPr>
          <a:xfrm>
            <a:off x="920520" y="4260240"/>
            <a:ext cx="7772040" cy="89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4000" strike="noStrike">
                <a:solidFill>
                  <a:srgbClr val="9D8C78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3" name="PlaceHolder 10"/>
          <p:cNvSpPr>
            <a:spLocks noGrp="1"/>
          </p:cNvSpPr>
          <p:nvPr>
            <p:ph type="dt"/>
          </p:nvPr>
        </p:nvSpPr>
        <p:spPr>
          <a:xfrm>
            <a:off x="109440" y="4197600"/>
            <a:ext cx="931680" cy="28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" name="Picture 12"/>
          <p:cNvPicPr/>
          <p:nvPr/>
        </p:nvPicPr>
        <p:blipFill>
          <a:blip r:embed="rId18"/>
          <a:stretch/>
        </p:blipFill>
        <p:spPr>
          <a:xfrm>
            <a:off x="1380240" y="6115680"/>
            <a:ext cx="850320" cy="275760"/>
          </a:xfrm>
          <a:prstGeom prst="rect">
            <a:avLst/>
          </a:prstGeom>
          <a:ln w="9360">
            <a:noFill/>
          </a:ln>
        </p:spPr>
      </p:pic>
      <p:sp>
        <p:nvSpPr>
          <p:cNvPr id="15" name="PlaceHolder 11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6" name="CustomShape 12"/>
          <p:cNvSpPr/>
          <p:nvPr/>
        </p:nvSpPr>
        <p:spPr>
          <a:xfrm>
            <a:off x="3124080" y="6172200"/>
            <a:ext cx="55623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strike="noStrike">
                <a:solidFill>
                  <a:srgbClr val="000000"/>
                </a:solidFill>
                <a:latin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/>
          </a:p>
        </p:txBody>
      </p:sp>
      <p:sp>
        <p:nvSpPr>
          <p:cNvPr id="17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4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102E54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22320" y="616680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8305920" y="6153120"/>
            <a:ext cx="609120" cy="3744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C5401BE9-B2E9-43D1-B495-9931CA1401D9}" type="slidenum">
              <a:rPr lang="en-US" sz="1400" strike="noStrike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59" name="PlaceHolder 7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Minimal Subspace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4" Type="http://schemas.openxmlformats.org/officeDocument/2006/relationships/image" Target="../media/image6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511.png"/><Relationship Id="rId4" Type="http://schemas.openxmlformats.org/officeDocument/2006/relationships/image" Target="../media/image49.png"/><Relationship Id="rId9" Type="http://schemas.openxmlformats.org/officeDocument/2006/relationships/image" Target="../media/image6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511.png"/><Relationship Id="rId4" Type="http://schemas.openxmlformats.org/officeDocument/2006/relationships/image" Target="../media/image49.png"/><Relationship Id="rId9" Type="http://schemas.openxmlformats.org/officeDocument/2006/relationships/image" Target="../media/image6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511.png"/><Relationship Id="rId5" Type="http://schemas.openxmlformats.org/officeDocument/2006/relationships/image" Target="../media/image69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6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4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40.png"/><Relationship Id="rId12" Type="http://schemas.openxmlformats.org/officeDocument/2006/relationships/image" Target="../media/image75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70.png"/><Relationship Id="rId1" Type="http://schemas.openxmlformats.org/officeDocument/2006/relationships/vmlDrawing" Target="../drawings/vmlDrawing2.vml"/><Relationship Id="rId11" Type="http://schemas.openxmlformats.org/officeDocument/2006/relationships/image" Target="../media/image56.wmf"/><Relationship Id="rId15" Type="http://schemas.openxmlformats.org/officeDocument/2006/relationships/image" Target="../media/image77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40.png"/><Relationship Id="rId9" Type="http://schemas.openxmlformats.org/officeDocument/2006/relationships/image" Target="../media/image56.wmf"/><Relationship Id="rId14" Type="http://schemas.openxmlformats.org/officeDocument/2006/relationships/image" Target="../media/image5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40.png"/><Relationship Id="rId12" Type="http://schemas.openxmlformats.org/officeDocument/2006/relationships/image" Target="../media/image750.png"/><Relationship Id="rId17" Type="http://schemas.openxmlformats.org/officeDocument/2006/relationships/image" Target="../media/image7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70.png"/><Relationship Id="rId1" Type="http://schemas.openxmlformats.org/officeDocument/2006/relationships/vmlDrawing" Target="../drawings/vmlDrawing3.vml"/><Relationship Id="rId11" Type="http://schemas.openxmlformats.org/officeDocument/2006/relationships/image" Target="../media/image56.wmf"/><Relationship Id="rId15" Type="http://schemas.openxmlformats.org/officeDocument/2006/relationships/image" Target="../media/image77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40.png"/><Relationship Id="rId9" Type="http://schemas.openxmlformats.org/officeDocument/2006/relationships/image" Target="../media/image56.wmf"/><Relationship Id="rId1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51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40.png"/><Relationship Id="rId12" Type="http://schemas.openxmlformats.org/officeDocument/2006/relationships/image" Target="../media/image750.png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70.png"/><Relationship Id="rId1" Type="http://schemas.openxmlformats.org/officeDocument/2006/relationships/vmlDrawing" Target="../drawings/vmlDrawing4.vml"/><Relationship Id="rId11" Type="http://schemas.openxmlformats.org/officeDocument/2006/relationships/image" Target="../media/image56.wmf"/><Relationship Id="rId15" Type="http://schemas.openxmlformats.org/officeDocument/2006/relationships/image" Target="../media/image770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63.png"/><Relationship Id="rId4" Type="http://schemas.openxmlformats.org/officeDocument/2006/relationships/image" Target="../media/image540.png"/><Relationship Id="rId9" Type="http://schemas.openxmlformats.org/officeDocument/2006/relationships/image" Target="../media/image56.wmf"/><Relationship Id="rId14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51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40.png"/><Relationship Id="rId12" Type="http://schemas.openxmlformats.org/officeDocument/2006/relationships/image" Target="../media/image750.png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70.png"/><Relationship Id="rId20" Type="http://schemas.openxmlformats.org/officeDocument/2006/relationships/image" Target="../media/image67.png"/><Relationship Id="rId1" Type="http://schemas.openxmlformats.org/officeDocument/2006/relationships/vmlDrawing" Target="../drawings/vmlDrawing5.vml"/><Relationship Id="rId11" Type="http://schemas.openxmlformats.org/officeDocument/2006/relationships/image" Target="../media/image56.wmf"/><Relationship Id="rId15" Type="http://schemas.openxmlformats.org/officeDocument/2006/relationships/image" Target="../media/image770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63.png"/><Relationship Id="rId4" Type="http://schemas.openxmlformats.org/officeDocument/2006/relationships/image" Target="../media/image540.png"/><Relationship Id="rId9" Type="http://schemas.openxmlformats.org/officeDocument/2006/relationships/image" Target="../media/image56.wmf"/><Relationship Id="rId14" Type="http://schemas.openxmlformats.org/officeDocument/2006/relationships/image" Target="../media/image5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0.png"/><Relationship Id="rId11" Type="http://schemas.openxmlformats.org/officeDocument/2006/relationships/comments" Target="../comments/comment4.xml"/><Relationship Id="rId5" Type="http://schemas.openxmlformats.org/officeDocument/2006/relationships/image" Target="../media/image74.png"/><Relationship Id="rId10" Type="http://schemas.openxmlformats.org/officeDocument/2006/relationships/image" Target="../media/image84.png"/><Relationship Id="rId4" Type="http://schemas.openxmlformats.org/officeDocument/2006/relationships/image" Target="../media/image72.png"/><Relationship Id="rId9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12" Type="http://schemas.openxmlformats.org/officeDocument/2006/relationships/comments" Target="../comments/commen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0.png"/><Relationship Id="rId11" Type="http://schemas.openxmlformats.org/officeDocument/2006/relationships/image" Target="../media/image751.png"/><Relationship Id="rId5" Type="http://schemas.openxmlformats.org/officeDocument/2006/relationships/image" Target="../media/image74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10" Type="http://schemas.openxmlformats.org/officeDocument/2006/relationships/image" Target="../media/image86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6.emf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11" Type="http://schemas.openxmlformats.org/officeDocument/2006/relationships/image" Target="../media/image105.png"/><Relationship Id="rId5" Type="http://schemas.openxmlformats.org/officeDocument/2006/relationships/image" Target="../media/image98.pn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7.w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7.png"/><Relationship Id="rId4" Type="http://schemas.openxmlformats.org/officeDocument/2006/relationships/image" Target="../media/image88.png"/><Relationship Id="rId9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0.tiff"/><Relationship Id="rId3" Type="http://schemas.openxmlformats.org/officeDocument/2006/relationships/image" Target="../media/image112.tiff"/><Relationship Id="rId7" Type="http://schemas.openxmlformats.org/officeDocument/2006/relationships/image" Target="../media/image115.jpe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4.jpeg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910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4.png"/><Relationship Id="rId5" Type="http://schemas.openxmlformats.org/officeDocument/2006/relationships/image" Target="../media/image34.emf"/><Relationship Id="rId4" Type="http://schemas.openxmlformats.org/officeDocument/2006/relationships/image" Target="../media/image12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3" Type="http://schemas.openxmlformats.org/officeDocument/2006/relationships/image" Target="../media/image800.png"/><Relationship Id="rId7" Type="http://schemas.openxmlformats.org/officeDocument/2006/relationships/image" Target="../media/image90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0.png"/><Relationship Id="rId11" Type="http://schemas.openxmlformats.org/officeDocument/2006/relationships/image" Target="../media/image860.png"/><Relationship Id="rId5" Type="http://schemas.openxmlformats.org/officeDocument/2006/relationships/image" Target="../media/image840.png"/><Relationship Id="rId10" Type="http://schemas.openxmlformats.org/officeDocument/2006/relationships/image" Target="../media/image950.png"/><Relationship Id="rId4" Type="http://schemas.openxmlformats.org/officeDocument/2006/relationships/image" Target="../media/image880.png"/><Relationship Id="rId9" Type="http://schemas.openxmlformats.org/officeDocument/2006/relationships/image" Target="../media/image8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34.png"/><Relationship Id="rId5" Type="http://schemas.openxmlformats.org/officeDocument/2006/relationships/image" Target="../media/image38.png"/><Relationship Id="rId15" Type="http://schemas.openxmlformats.org/officeDocument/2006/relationships/image" Target="../media/image20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34.png"/><Relationship Id="rId5" Type="http://schemas.openxmlformats.org/officeDocument/2006/relationships/image" Target="../media/image38.png"/><Relationship Id="rId15" Type="http://schemas.openxmlformats.org/officeDocument/2006/relationships/image" Target="../media/image20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34.png"/><Relationship Id="rId5" Type="http://schemas.openxmlformats.org/officeDocument/2006/relationships/image" Target="../media/image38.png"/><Relationship Id="rId15" Type="http://schemas.openxmlformats.org/officeDocument/2006/relationships/image" Target="../media/image21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52400" y="4114800"/>
            <a:ext cx="9144000" cy="102938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Large-scale Deterministic Inversion and Bayesian Calibration in Land-Ice Modeling </a:t>
            </a:r>
            <a:r>
              <a:rPr lang="en-US" dirty="0"/>
              <a:t>	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152400" y="48768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u="sng" dirty="0">
                <a:latin typeface="Calibri" panose="020F0502020204030204" pitchFamily="34" charset="0"/>
              </a:rPr>
              <a:t>I. Tezaur</a:t>
            </a:r>
            <a:r>
              <a:rPr lang="en-US" baseline="30000" dirty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, J. Jakeman</a:t>
            </a:r>
            <a:r>
              <a:rPr lang="en-US" baseline="30000" dirty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, M. Eldred</a:t>
            </a:r>
            <a:r>
              <a:rPr lang="en-US" baseline="30000" dirty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, M. Perego</a:t>
            </a:r>
            <a:r>
              <a:rPr lang="en-US" baseline="30000" dirty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, S. Price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, A. Salinger</a:t>
            </a:r>
            <a:r>
              <a:rPr lang="en-US" baseline="30000" dirty="0">
                <a:latin typeface="Calibri" panose="020F0502020204030204" pitchFamily="34" charset="0"/>
              </a:rPr>
              <a:t>1</a:t>
            </a:r>
          </a:p>
          <a:p>
            <a:pPr algn="ctr"/>
            <a:endParaRPr lang="en-US" sz="400" dirty="0">
              <a:latin typeface="Calibri" panose="020F0502020204030204" pitchFamily="34" charset="0"/>
            </a:endParaRPr>
          </a:p>
          <a:p>
            <a:pPr algn="ctr"/>
            <a:r>
              <a:rPr lang="en-US" sz="1400" baseline="30000" dirty="0">
                <a:latin typeface="Calibri" panose="020F0502020204030204" pitchFamily="34" charset="0"/>
              </a:rPr>
              <a:t>1</a:t>
            </a:r>
            <a:r>
              <a:rPr lang="en-US" sz="1400" dirty="0">
                <a:latin typeface="Calibri" panose="020F0502020204030204" pitchFamily="34" charset="0"/>
              </a:rPr>
              <a:t> Sandia National Laboratories, Albuquerque, NM and Livermore, CA, USA.</a:t>
            </a:r>
          </a:p>
          <a:p>
            <a:pPr algn="ctr"/>
            <a:r>
              <a:rPr lang="en-US" sz="1400" baseline="30000" dirty="0">
                <a:latin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</a:rPr>
              <a:t> Los Alamos National Laboratory, Los Alamos, NM, USA.</a:t>
            </a:r>
          </a:p>
          <a:p>
            <a:pPr algn="ctr"/>
            <a:endParaRPr lang="en-US" sz="400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USNCCM 2017    Montreal, Quebec    July 17-20, 2017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6488668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SAND2017-6948C</a:t>
            </a:r>
          </a:p>
        </p:txBody>
      </p:sp>
      <p:pic>
        <p:nvPicPr>
          <p:cNvPr id="7" name="Picture 6" descr="Lion:private:var:folders:h0:q6x8sxtn3zz1mzzdgjjy2khc000n18:T:TemporaryItems:tobi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4985" r="10447" b="5272"/>
          <a:stretch/>
        </p:blipFill>
        <p:spPr bwMode="auto">
          <a:xfrm>
            <a:off x="4495800" y="2551768"/>
            <a:ext cx="2684089" cy="1697314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17428"/>
              </p:ext>
            </p:extLst>
          </p:nvPr>
        </p:nvGraphicFramePr>
        <p:xfrm>
          <a:off x="-17836" y="2496014"/>
          <a:ext cx="2151436" cy="17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" r:id="rId4" imgW="3187080" imgH="2552040" progId="">
                  <p:embed/>
                </p:oleObj>
              </mc:Choice>
              <mc:Fallback>
                <p:oleObj r:id="rId4" imgW="3187080" imgH="255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7836" y="2496014"/>
                        <a:ext cx="2151436" cy="172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888" y="2551768"/>
            <a:ext cx="1925751" cy="1667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51768"/>
            <a:ext cx="2362200" cy="1697314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285999" y="6071586"/>
            <a:ext cx="68580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Sandia National Laboratories is a multi-mission laboratory managed and operated by National Technology and Engineering Solutions of Sandia, LLC., a wholly owned subsidiary of Honeywell International, Inc., for the U.S. Department of Energy’s National Nuclear Security Administration under contract DE-NA0003525.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228600"/>
            <a:ext cx="7467600" cy="1219200"/>
          </a:xfrm>
        </p:spPr>
        <p:txBody>
          <a:bodyPr/>
          <a:lstStyle/>
          <a:p>
            <a:pPr algn="r"/>
            <a:r>
              <a:rPr lang="en-US" sz="3600" dirty="0">
                <a:latin typeface="Calibri" panose="020F0502020204030204" pitchFamily="34" charset="0"/>
              </a:rPr>
              <a:t>Thickness &amp; Temperature Equations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990600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Model for </a:t>
                </a:r>
                <a:r>
                  <a:rPr lang="en-US" b="1" i="1" dirty="0">
                    <a:latin typeface="Calibri" panose="020F0502020204030204" pitchFamily="34" charset="0"/>
                  </a:rPr>
                  <a:t>evolution of the boundaries </a:t>
                </a:r>
                <a:r>
                  <a:rPr lang="en-US" dirty="0">
                    <a:latin typeface="Calibri" panose="020F0502020204030204" pitchFamily="34" charset="0"/>
                  </a:rPr>
                  <a:t>(thickness evolution equation):</a:t>
                </a: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/>
                <a:endParaRPr lang="en-US" sz="1000" b="1" dirty="0">
                  <a:latin typeface="Calibri" panose="020F0502020204030204" pitchFamily="34" charset="0"/>
                  <a:ea typeface="Cambria Math"/>
                </a:endParaRPr>
              </a:p>
              <a:p>
                <a:r>
                  <a:rPr lang="en-US" dirty="0">
                    <a:latin typeface="Calibri" panose="020F0502020204030204" pitchFamily="34" charset="0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vertically averaged velocity,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= surface mass </a:t>
                </a:r>
              </a:p>
              <a:p>
                <a:r>
                  <a:rPr lang="en-US" dirty="0">
                    <a:latin typeface="Calibri" panose="020F0502020204030204" pitchFamily="34" charset="0"/>
                  </a:rPr>
                  <a:t>       balance (conservation of mass).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Temperature equation </a:t>
                </a:r>
                <a:r>
                  <a:rPr lang="en-US" dirty="0">
                    <a:latin typeface="Calibri" panose="020F0502020204030204" pitchFamily="34" charset="0"/>
                  </a:rPr>
                  <a:t>(advection-diffusion):</a:t>
                </a: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ea typeface="Cambria Math"/>
                </a:endParaRPr>
              </a:p>
              <a:p>
                <a:pPr algn="ctr"/>
                <a:endParaRPr lang="en-US" sz="1000" b="1" dirty="0">
                  <a:latin typeface="Calibri" panose="020F0502020204030204" pitchFamily="34" charset="0"/>
                  <a:ea typeface="Cambria Math"/>
                </a:endParaRPr>
              </a:p>
              <a:p>
                <a:r>
                  <a:rPr lang="en-US" dirty="0">
                    <a:latin typeface="Calibri" panose="020F0502020204030204" pitchFamily="34" charset="0"/>
                  </a:rPr>
                  <a:t>     (energy balance). </a:t>
                </a:r>
              </a:p>
              <a:p>
                <a:endParaRPr lang="en-US" b="1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Ice sheet </a:t>
                </a:r>
                <a:r>
                  <a:rPr lang="en-US" b="1" i="1" dirty="0">
                    <a:latin typeface="Calibri" panose="020F0502020204030204" pitchFamily="34" charset="0"/>
                  </a:rPr>
                  <a:t>grows/retreats</a:t>
                </a:r>
                <a:r>
                  <a:rPr lang="en-US" dirty="0">
                    <a:latin typeface="Calibri" panose="020F0502020204030204" pitchFamily="34" charset="0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5715000" cy="5655266"/>
              </a:xfrm>
              <a:prstGeom prst="rect">
                <a:avLst/>
              </a:prstGeom>
              <a:blipFill>
                <a:blip r:embed="rId2"/>
                <a:stretch>
                  <a:fillRect l="-747" t="-647" r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Ice-covered (“active”) cells shaded in white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𝐻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>
                <a:blip r:embed="rId5"/>
                <a:stretch>
                  <a:fillRect l="-531" t="-2597" r="-1592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2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UQ problem definition.</a:t>
            </a:r>
          </a:p>
          <a:p>
            <a:pPr marL="457200" indent="-457200">
              <a:buAutoNum type="arabicPeriod" startAt="2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Inversion/calibration.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Deterministic inversion.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Bayesian inference.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581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654" y="78045"/>
            <a:ext cx="9067801" cy="9833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Quantification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QoI in Ice Sheet Modeling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total ice mass loss/gain during 21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century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sea level change prediction.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9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654" y="78045"/>
            <a:ext cx="9067801" cy="9833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Quantification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QoI in Ice Sheet Modeling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total ice mass loss/gain during 21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century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sea level change prediction.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Sources of uncertainty affecting this </a:t>
                </a:r>
                <a:r>
                  <a:rPr lang="en-US" b="1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QoI</a:t>
                </a: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include:</a:t>
                </a:r>
                <a:endParaRPr lang="en-US" sz="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Climate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forcings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sheet thickness (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 parameters (e.g., Glen’s                                        flow law exponent).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blipFill>
                <a:blip r:embed="rId3"/>
                <a:stretch>
                  <a:fillRect l="-831" t="-145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5885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275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3001" y="483787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Ice sheet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37677" y="6107887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Glen’s law exponent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62001" y="4382520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0" y="494321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blipFill>
                <a:blip r:embed="rId8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49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654" y="78045"/>
            <a:ext cx="9067801" cy="9833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Quantification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QoI in Ice Sheet Modeling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total ice mass loss/gain during 21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century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sea level change prediction.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Sources of uncertainty affecting this </a:t>
                </a:r>
                <a:r>
                  <a:rPr lang="en-US" b="1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QoI</a:t>
                </a: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include:</a:t>
                </a:r>
                <a:endParaRPr lang="en-US" sz="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Climate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forcings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sheet thickness (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 parameters (e.g., Glen’s                                        flow law exponent).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blipFill>
                <a:blip r:embed="rId3"/>
                <a:stretch>
                  <a:fillRect l="-831" t="-145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5885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275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3001" y="483787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Ice sheet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37677" y="6107887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Glen’s law exponent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62001" y="4382520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0" y="494321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0590" y="849674"/>
                <a:ext cx="3330334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a first step, we focus on effect of uncertainty 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only.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90" y="849674"/>
                <a:ext cx="3330334" cy="646331"/>
              </a:xfrm>
              <a:prstGeom prst="rect">
                <a:avLst/>
              </a:prstGeom>
              <a:blipFill>
                <a:blip r:embed="rId9"/>
                <a:stretch>
                  <a:fillRect l="-366" t="-4717" r="-12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blipFill>
                <a:blip r:embed="rId10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00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81600" y="1752600"/>
            <a:ext cx="3810000" cy="4625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654" y="78045"/>
            <a:ext cx="9067801" cy="9833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Quantification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QoI in Ice Sheet Modeling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total ice mass loss/gain during 21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century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sea level change prediction.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Sources of uncertainty affecting this </a:t>
                </a:r>
                <a:r>
                  <a:rPr lang="en-US" b="1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QoI</a:t>
                </a: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include:</a:t>
                </a:r>
                <a:endParaRPr lang="en-US" sz="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Climate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forcings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sheet thickness (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 parameters (e.g., Glen’s                                        flow law exponent).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blipFill>
                <a:blip r:embed="rId3"/>
                <a:stretch>
                  <a:fillRect l="-831" t="-145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5885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275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3001" y="483787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Ice sheet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37677" y="6107887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Glen’s law exponent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62001" y="4382520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0" y="494321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8242531" y="2567684"/>
            <a:ext cx="599598" cy="3620255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8140" y="2538376"/>
            <a:ext cx="2733198" cy="83099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8140" y="3553361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8140" y="5033052"/>
            <a:ext cx="2733197" cy="109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3: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Propagate uncertain initial condition through ice-sheet evolution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7981" y="1946233"/>
            <a:ext cx="2727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UQ Workflow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20590" y="849674"/>
                <a:ext cx="3330334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a first step, we focus on effect of uncertainty 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only.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90" y="849674"/>
                <a:ext cx="3330334" cy="646331"/>
              </a:xfrm>
              <a:prstGeom prst="rect">
                <a:avLst/>
              </a:prstGeom>
              <a:blipFill>
                <a:blip r:embed="rId9"/>
                <a:stretch>
                  <a:fillRect l="-366" t="-4717" r="-12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blipFill>
                <a:blip r:embed="rId10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98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81600" y="1752600"/>
            <a:ext cx="3810000" cy="4625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654" y="78045"/>
            <a:ext cx="9067801" cy="9833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Quantification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QoI in Ice Sheet Modeling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total ice mass loss/gain during 21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century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sea level change prediction.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Sources of uncertainty affecting this </a:t>
                </a:r>
                <a:r>
                  <a:rPr lang="en-US" b="1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QoI</a:t>
                </a: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include:</a:t>
                </a:r>
                <a:endParaRPr lang="en-US" sz="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Climate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forcings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sheet thickness (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 parameters (e.g., Glen’s                                        flow law exponent).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blipFill>
                <a:blip r:embed="rId3"/>
                <a:stretch>
                  <a:fillRect l="-831" t="-145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5885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275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3001" y="483787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Ice sheet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37677" y="6107887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Glen’s law exponent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62001" y="4382520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0" y="494321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8242531" y="2567684"/>
            <a:ext cx="599598" cy="3620255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8140" y="2538376"/>
            <a:ext cx="2733198" cy="83099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8140" y="3553361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8140" y="5033052"/>
            <a:ext cx="2733197" cy="109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3: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Propagate uncertain initial condition through ice-sheet evolution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7981" y="1946233"/>
            <a:ext cx="2727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UQ Workflow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7287" y="2652128"/>
            <a:ext cx="138738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Deterministic inversion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2031" y="4001471"/>
            <a:ext cx="121816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Bayesian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20590" y="849674"/>
                <a:ext cx="3330334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a first step, we focus on effect of uncertainty 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only.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90" y="849674"/>
                <a:ext cx="3330334" cy="646331"/>
              </a:xfrm>
              <a:prstGeom prst="rect">
                <a:avLst/>
              </a:prstGeom>
              <a:blipFill>
                <a:blip r:embed="rId9"/>
                <a:stretch>
                  <a:fillRect l="-366" t="-4717" r="-12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blipFill>
                <a:blip r:embed="rId10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24229" y="5130225"/>
            <a:ext cx="12968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Forward propagation</a:t>
            </a:r>
          </a:p>
        </p:txBody>
      </p:sp>
    </p:spTree>
    <p:extLst>
      <p:ext uri="{BB962C8B-B14F-4D97-AF65-F5344CB8AC3E}">
        <p14:creationId xmlns:p14="http://schemas.microsoft.com/office/powerpoint/2010/main" val="209324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81600" y="1752600"/>
            <a:ext cx="3810000" cy="4625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654" y="78045"/>
            <a:ext cx="9067801" cy="9833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Quantification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QoI in Ice Sheet Modeling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total ice mass loss/gain during 21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century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sea level change prediction.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55761"/>
                <a:ext cx="5486400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Sources of uncertainty affecting this </a:t>
                </a:r>
                <a:r>
                  <a:rPr lang="en-US" b="1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QoI</a:t>
                </a: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include:</a:t>
                </a:r>
                <a:endParaRPr lang="en-US" sz="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Climate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forcings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sheet thickness (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 parameters (e.g., Glen’s                                        flow law exponent).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" y="1672548"/>
                <a:ext cx="5867401" cy="2092881"/>
              </a:xfrm>
              <a:prstGeom prst="rect">
                <a:avLst/>
              </a:prstGeom>
              <a:blipFill>
                <a:blip r:embed="rId3"/>
                <a:stretch>
                  <a:fillRect l="-831" t="-145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5885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77" y="6027126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275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3001" y="483787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Ice sheet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37677" y="6107887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476" y="3807694"/>
                <a:ext cx="2286001" cy="67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Glen’s law exponent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67437"/>
                <a:ext cx="1865842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62001" y="4382520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0" y="494321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8242531" y="2567684"/>
            <a:ext cx="599598" cy="3620255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8140" y="2538376"/>
            <a:ext cx="2733198" cy="83099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8140" y="3553361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8140" y="5033052"/>
            <a:ext cx="2733197" cy="1097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Propagate uncertain initial condition through ice-sheet evolution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7981" y="1946233"/>
            <a:ext cx="2727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UQ Workflow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7287" y="2652128"/>
            <a:ext cx="138738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Deterministic inversion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2031" y="4001471"/>
            <a:ext cx="121816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Bayesian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20590" y="849674"/>
                <a:ext cx="3330334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a first step, we focus on effect of uncertainty 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only.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90" y="849674"/>
                <a:ext cx="3330334" cy="646331"/>
              </a:xfrm>
              <a:prstGeom prst="rect">
                <a:avLst/>
              </a:prstGeom>
              <a:blipFill>
                <a:blip r:embed="rId9"/>
                <a:stretch>
                  <a:fillRect l="-366" t="-4717" r="-12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28" y="5500240"/>
                <a:ext cx="2349518" cy="523220"/>
              </a:xfrm>
              <a:prstGeom prst="rect">
                <a:avLst/>
              </a:prstGeom>
              <a:blipFill>
                <a:blip r:embed="rId10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24229" y="5130225"/>
            <a:ext cx="12968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Forward propagation</a:t>
            </a:r>
          </a:p>
        </p:txBody>
      </p:sp>
    </p:spTree>
    <p:extLst>
      <p:ext uri="{BB962C8B-B14F-4D97-AF65-F5344CB8AC3E}">
        <p14:creationId xmlns:p14="http://schemas.microsoft.com/office/powerpoint/2010/main" val="124858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UQ problem definition.</a:t>
            </a:r>
          </a:p>
          <a:p>
            <a:pPr marL="457200" indent="-457200">
              <a:buAutoNum type="arabicPeriod" startAt="2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Inversion/calibration.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Deterministic inversion.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Bayesian inference.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8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587450" cy="6716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Estimation of Ice Sheet Initial Condition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" y="1143000"/>
            <a:ext cx="3810000" cy="4625537"/>
            <a:chOff x="5181600" y="1752600"/>
            <a:chExt cx="3810000" cy="4625537"/>
          </a:xfrm>
        </p:grpSpPr>
        <p:sp>
          <p:nvSpPr>
            <p:cNvPr id="18" name="Rectangle 17"/>
            <p:cNvSpPr/>
            <p:nvPr/>
          </p:nvSpPr>
          <p:spPr>
            <a:xfrm>
              <a:off x="5181600" y="1752600"/>
              <a:ext cx="3810000" cy="4625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8242531" y="2567684"/>
              <a:ext cx="599598" cy="3620255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8140" y="5075092"/>
              <a:ext cx="2733197" cy="109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3:</a:t>
              </a:r>
            </a:p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 uncertain initial condition through ice-sheet evolution model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7981" y="1946233"/>
              <a:ext cx="27278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UQ Workflow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4801" y="1981200"/>
            <a:ext cx="2733198" cy="83099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801" y="2971800"/>
            <a:ext cx="2733199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9229" y="1445568"/>
            <a:ext cx="48461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matches observations (e.g. surface velocity, temperature, etc.).</a:t>
            </a:r>
          </a:p>
          <a:p>
            <a:pPr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matches present-day geometry (elevation, thickness).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is in “equilibrium” with climate </a:t>
            </a:r>
            <a:r>
              <a:rPr lang="en-US" dirty="0" err="1">
                <a:latin typeface="Calibri" panose="020F0502020204030204" pitchFamily="34" charset="0"/>
              </a:rPr>
              <a:t>forcings</a:t>
            </a:r>
            <a:r>
              <a:rPr lang="en-US" dirty="0">
                <a:latin typeface="Calibri" panose="020F0502020204030204" pitchFamily="34" charset="0"/>
              </a:rPr>
              <a:t> (SMB).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1639" y="1219200"/>
            <a:ext cx="45013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find ice sheet initial state that: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17" y="3581400"/>
            <a:ext cx="4379424" cy="22376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9229" y="1143000"/>
            <a:ext cx="4846171" cy="2209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UQ problem definition.</a:t>
            </a:r>
          </a:p>
          <a:p>
            <a:pPr marL="457200" indent="-457200">
              <a:buAutoNum type="arabicPeriod" startAt="2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Inversion/calibration.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Deterministic inversion.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Bayesian inference.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61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316607"/>
            <a:ext cx="3247477" cy="2362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67306" y="4949830"/>
            <a:ext cx="2209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3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β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1701" y="421859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Ice sheet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48517" y="5221219"/>
            <a:ext cx="161784" cy="228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638800" y="3762617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57800" y="471990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719907"/>
                <a:ext cx="10668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85405" y="502768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76901" y="54072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Bedrock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Data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366" y="832097"/>
                <a:ext cx="5334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Available data/measurements: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extent and surface topography.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surface velocity.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surface mass balance (SMB).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thickness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(sparse measurements).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Fields to be estimated: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thickness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(allowed to vary but weighted by observational uncertainties).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basal friction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(spatially variable proxy for all basal processes).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Modeling Assumptions: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flow described by nonlinear first-order Stokes equations.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ice close to mechanical equilibrium.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6" y="832097"/>
                <a:ext cx="5334000" cy="5632311"/>
              </a:xfrm>
              <a:prstGeom prst="rect">
                <a:avLst/>
              </a:prstGeom>
              <a:blipFill>
                <a:blip r:embed="rId5"/>
                <a:stretch>
                  <a:fillRect l="-914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1" y="223408"/>
            <a:ext cx="253272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18847" y="2540598"/>
            <a:ext cx="27293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alibri" pitchFamily="34" charset="0"/>
              </a:rPr>
              <a:t>Sources of data</a:t>
            </a:r>
            <a:r>
              <a:rPr lang="en-US" dirty="0">
                <a:latin typeface="Calibri" pitchFamily="34" charset="0"/>
              </a:rPr>
              <a:t>: satellite </a:t>
            </a:r>
            <a:r>
              <a:rPr lang="en-US" dirty="0" err="1">
                <a:latin typeface="Calibri" pitchFamily="34" charset="0"/>
              </a:rPr>
              <a:t>infrarometry</a:t>
            </a:r>
            <a:r>
              <a:rPr lang="en-US" dirty="0">
                <a:latin typeface="Calibri" pitchFamily="34" charset="0"/>
              </a:rPr>
              <a:t>, radar, altimetry,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7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76200"/>
            <a:ext cx="8349450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Deterministic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947624"/>
                <a:ext cx="4419600" cy="125303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First-Order Stokes PDE-Constrained optimization problem for initial condition*:</a:t>
                </a:r>
              </a:p>
              <a:p>
                <a:pPr algn="ctr"/>
                <a:endParaRPr lang="en-US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minimize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 Stokes PDEs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47624"/>
                <a:ext cx="4419600" cy="1253035"/>
              </a:xfrm>
              <a:prstGeom prst="rect">
                <a:avLst/>
              </a:prstGeom>
              <a:blipFill>
                <a:blip r:embed="rId3"/>
                <a:stretch>
                  <a:fillRect t="-962" b="-480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0015" y="2667000"/>
                <a:ext cx="8229600" cy="2647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nary>
                        <m:naryPr>
                          <m:ctrlPr>
                            <a:rPr lang="en-US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 baseline="3000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600" i="1" baseline="3000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</m:t>
                      </m:r>
                      <m:r>
                        <a:rPr lang="en-US" sz="16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nary>
                        <m:nary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𝑑𝑖𝑣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𝑼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 baseline="3000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  <a:ea typeface="Cambria Math"/>
                </a:endParaRPr>
              </a:p>
              <a:p>
                <a:r>
                  <a:rPr lang="en-US" sz="1600" b="0" dirty="0"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+ </m:t>
                    </m:r>
                    <m:nary>
                      <m:naryPr>
                        <m:ctrlPr>
                          <a:rPr lang="en-US" sz="16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l-GR" sz="1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</m:t>
                            </m:r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𝑜𝑏𝑠</m:t>
                            </m:r>
                          </m:sup>
                        </m:sSup>
                        <m:r>
                          <a:rPr lang="en-US" sz="1600" i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i="1" baseline="300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1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en-US" sz="1600" dirty="0">
                  <a:ea typeface="Cambria Math"/>
                </a:endParaRPr>
              </a:p>
              <a:p>
                <a:endParaRPr lang="en-US" sz="16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</m:t>
                      </m:r>
                      <m:r>
                        <a:rPr lang="en-US" sz="16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6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ℛ</m:t>
                      </m:r>
                      <m:r>
                        <a:rPr lang="en-US" sz="16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6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" y="2667000"/>
                <a:ext cx="8229600" cy="2647007"/>
              </a:xfrm>
              <a:prstGeom prst="rect">
                <a:avLst/>
              </a:prstGeom>
              <a:blipFill>
                <a:blip r:embed="rId4"/>
                <a:stretch>
                  <a:fillRect b="-41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05400" y="28194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velocity mismatch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3563" y="362384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SMB mismatch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3563" y="43434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 mismatch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48768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regularization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0964" y="826245"/>
                <a:ext cx="3429000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computed depth averaged velocity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ice thickness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basal sliding friction coefficient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surface mass balance (SMB)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regularization term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64" y="826245"/>
                <a:ext cx="3429000" cy="1569660"/>
              </a:xfrm>
              <a:prstGeom prst="rect">
                <a:avLst/>
              </a:prstGeom>
              <a:blipFill>
                <a:blip r:embed="rId5"/>
                <a:stretch>
                  <a:fillRect t="-772" b="-38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78763" y="2514600"/>
            <a:ext cx="6717437" cy="2895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5072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Perego,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Price,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JGR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3925274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76200"/>
            <a:ext cx="8349450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Deterministic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947624"/>
                <a:ext cx="4419600" cy="125303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First-Order Stokes PDE-Constrained optimization problem for initial condition*:</a:t>
                </a:r>
              </a:p>
              <a:p>
                <a:pPr algn="ctr"/>
                <a:endParaRPr lang="en-US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minimize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 Stokes PDEs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47624"/>
                <a:ext cx="4419600" cy="1253035"/>
              </a:xfrm>
              <a:prstGeom prst="rect">
                <a:avLst/>
              </a:prstGeom>
              <a:blipFill>
                <a:blip r:embed="rId3"/>
                <a:stretch>
                  <a:fillRect t="-962" b="-480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0015" y="2667000"/>
                <a:ext cx="8229600" cy="2647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nary>
                        <m:naryPr>
                          <m:ctrlPr>
                            <a:rPr lang="en-US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 baseline="3000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600" i="1" baseline="3000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</m:t>
                      </m:r>
                      <m:r>
                        <a:rPr lang="en-US" sz="16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nary>
                        <m:nary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𝑑𝑖𝑣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𝑼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 baseline="3000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  <a:ea typeface="Cambria Math"/>
                </a:endParaRPr>
              </a:p>
              <a:p>
                <a:r>
                  <a:rPr lang="en-US" sz="1600" b="0" dirty="0"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+ </m:t>
                    </m:r>
                    <m:nary>
                      <m:naryPr>
                        <m:ctrlPr>
                          <a:rPr lang="en-US" sz="16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l-GR" sz="1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</m:t>
                            </m:r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𝑜𝑏𝑠</m:t>
                            </m:r>
                          </m:sup>
                        </m:sSup>
                        <m:r>
                          <a:rPr lang="en-US" sz="1600" i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i="1" baseline="300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1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en-US" sz="1600" dirty="0">
                  <a:ea typeface="Cambria Math"/>
                </a:endParaRPr>
              </a:p>
              <a:p>
                <a:endParaRPr lang="en-US" sz="16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</m:t>
                      </m:r>
                      <m:r>
                        <a:rPr lang="en-US" sz="16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6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ℛ</m:t>
                      </m:r>
                      <m:r>
                        <a:rPr lang="en-US" sz="16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6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" y="2667000"/>
                <a:ext cx="8229600" cy="2647007"/>
              </a:xfrm>
              <a:prstGeom prst="rect">
                <a:avLst/>
              </a:prstGeom>
              <a:blipFill>
                <a:blip r:embed="rId4"/>
                <a:stretch>
                  <a:fillRect b="-41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05400" y="28194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velocity mismatch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3563" y="362384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SMB mismatch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3563" y="43434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 mismatch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48768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regularization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0964" y="826245"/>
                <a:ext cx="3429000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computed depth averaged velocity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ice thickness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basal sliding friction coefficient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surface mass balance (SMB)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regularization term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64" y="826245"/>
                <a:ext cx="3429000" cy="1569660"/>
              </a:xfrm>
              <a:prstGeom prst="rect">
                <a:avLst/>
              </a:prstGeom>
              <a:blipFill>
                <a:blip r:embed="rId5"/>
                <a:stretch>
                  <a:fillRect t="-772" b="-38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78763" y="2514600"/>
            <a:ext cx="6717437" cy="2895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5659121"/>
            <a:ext cx="6477000" cy="646331"/>
          </a:xfrm>
          <a:prstGeom prst="rect">
            <a:avLst/>
          </a:prstGeom>
          <a:solidFill>
            <a:srgbClr val="A5F7B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</a:rPr>
              <a:t>Solving FO Stokes PDE-constrained optimization problem for initial condition significantly </a:t>
            </a:r>
            <a:r>
              <a:rPr lang="en-US" b="1" dirty="0">
                <a:latin typeface="Calibri" panose="020F0502020204030204" pitchFamily="34" charset="0"/>
              </a:rPr>
              <a:t>reduces non-physical model transients</a:t>
            </a:r>
            <a:r>
              <a:rPr lang="en-US" dirty="0"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5072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Perego,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Price,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JGR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142660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76200"/>
            <a:ext cx="8806649" cy="6852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Deterministic Inversion Algorithm &amp; Software</a:t>
            </a:r>
            <a:endParaRPr lang="en-US" sz="36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41984"/>
              </p:ext>
            </p:extLst>
          </p:nvPr>
        </p:nvGraphicFramePr>
        <p:xfrm>
          <a:off x="533400" y="2512874"/>
          <a:ext cx="615213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Finite Element Method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discretization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Quasi-Newton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optimization (L-BFGS)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Nonlinear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solver (Newton)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Krylov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linear solvers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AztecOO+Ifpack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750" y="4460335"/>
                <a:ext cx="81534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Some details:</a:t>
                </a:r>
                <a:endParaRPr lang="en-US" sz="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Regularization: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Tikhonov.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Total derivatives of objective functional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computed using </a:t>
                </a:r>
                <a:r>
                  <a:rPr lang="en-US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adjoints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automatic differentiation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Sacado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package of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Trilinos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Gradient-based optimization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limited memory BFGS initialized with Hessian of regularization terms (ROL) with backtrack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linesearch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0" y="4460335"/>
                <a:ext cx="8153400" cy="2000548"/>
              </a:xfrm>
              <a:prstGeom prst="rect">
                <a:avLst/>
              </a:prstGeom>
              <a:blipFill>
                <a:blip r:embed="rId3"/>
                <a:stretch>
                  <a:fillRect l="-524" t="-1829" r="-1047" b="-3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781800" y="3276599"/>
            <a:ext cx="223138" cy="1065074"/>
          </a:xfrm>
          <a:prstGeom prst="rightBrace">
            <a:avLst>
              <a:gd name="adj1" fmla="val 8333"/>
              <a:gd name="adj2" fmla="val 51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947624"/>
                <a:ext cx="4419600" cy="125303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First-Order Stokes PDE-Constrained optimization problem for initial condition*:</a:t>
                </a:r>
              </a:p>
              <a:p>
                <a:pPr algn="ctr"/>
                <a:endParaRPr lang="en-US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minimize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 Stokes PDEs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47624"/>
                <a:ext cx="4419600" cy="1253035"/>
              </a:xfrm>
              <a:prstGeom prst="rect">
                <a:avLst/>
              </a:prstGeom>
              <a:blipFill>
                <a:blip r:embed="rId4"/>
                <a:stretch>
                  <a:fillRect t="-962" b="-480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45467" y="1112476"/>
            <a:ext cx="3634666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Solved via embedded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adjoint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-based PDE-constrained optimization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algorithm in Albany/FELIX.</a:t>
            </a:r>
          </a:p>
        </p:txBody>
      </p: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 flipV="1">
            <a:off x="4724400" y="1574141"/>
            <a:ext cx="62106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" descr="trilinos_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24403"/>
            <a:ext cx="1193009" cy="6665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955" y="4116225"/>
            <a:ext cx="689752" cy="450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06" y="2734911"/>
            <a:ext cx="1258780" cy="6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Brace 16"/>
          <p:cNvSpPr/>
          <p:nvPr/>
        </p:nvSpPr>
        <p:spPr>
          <a:xfrm>
            <a:off x="6796819" y="2895600"/>
            <a:ext cx="164299" cy="3394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19446"/>
            <a:ext cx="5072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Perego,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Price,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JGR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226467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91600" cy="1261646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Deterministic Inversion: 1km Greenland </a:t>
            </a: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Initial Condition</a:t>
            </a:r>
          </a:p>
        </p:txBody>
      </p:sp>
      <p:pic>
        <p:nvPicPr>
          <p:cNvPr id="10" name="Picture 9" descr="figure1-fu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7041"/>
            <a:ext cx="8791976" cy="4903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185446"/>
                <a:ext cx="2743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| observed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85446"/>
                <a:ext cx="27432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9400" y="1174019"/>
                <a:ext cx="2743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| computed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74019"/>
                <a:ext cx="274320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1888" y="1143000"/>
                <a:ext cx="30624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Error in |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| computed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88" y="1143000"/>
                <a:ext cx="3062488" cy="369332"/>
              </a:xfrm>
              <a:prstGeom prst="rect">
                <a:avLst/>
              </a:prstGeom>
              <a:blipFill>
                <a:blip r:embed="rId6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89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UQ problem definition.</a:t>
            </a:r>
          </a:p>
          <a:p>
            <a:pPr marL="457200" indent="-457200">
              <a:buAutoNum type="arabicPeriod" startAt="2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Inversion/calibration.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Deterministic inversion.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Bayesian inference.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681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" y="1143000"/>
            <a:ext cx="3810000" cy="4625537"/>
            <a:chOff x="5181600" y="1752600"/>
            <a:chExt cx="3810000" cy="4625537"/>
          </a:xfrm>
        </p:grpSpPr>
        <p:sp>
          <p:nvSpPr>
            <p:cNvPr id="26" name="Rectangle 25"/>
            <p:cNvSpPr/>
            <p:nvPr/>
          </p:nvSpPr>
          <p:spPr>
            <a:xfrm>
              <a:off x="5181600" y="1752600"/>
              <a:ext cx="3810000" cy="4625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242531" y="2567684"/>
              <a:ext cx="599598" cy="3620255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8140" y="5075092"/>
              <a:ext cx="2733197" cy="109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3:</a:t>
              </a:r>
            </a:p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 uncertain initial condition through ice-sheet evolution model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7981" y="1946233"/>
              <a:ext cx="27278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UQ Workflow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4801" y="1981200"/>
            <a:ext cx="27331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801" y="2971800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60564" y="884583"/>
            <a:ext cx="441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solve inverse problem for ice sheet initial state but in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Bayesian framework</a:t>
            </a:r>
          </a:p>
        </p:txBody>
      </p:sp>
    </p:spTree>
    <p:extLst>
      <p:ext uri="{BB962C8B-B14F-4D97-AF65-F5344CB8AC3E}">
        <p14:creationId xmlns:p14="http://schemas.microsoft.com/office/powerpoint/2010/main" val="2330611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" y="1143000"/>
            <a:ext cx="3810000" cy="4625537"/>
            <a:chOff x="5181600" y="1752600"/>
            <a:chExt cx="3810000" cy="4625537"/>
          </a:xfrm>
        </p:grpSpPr>
        <p:sp>
          <p:nvSpPr>
            <p:cNvPr id="26" name="Rectangle 25"/>
            <p:cNvSpPr/>
            <p:nvPr/>
          </p:nvSpPr>
          <p:spPr>
            <a:xfrm>
              <a:off x="5181600" y="1752600"/>
              <a:ext cx="3810000" cy="4625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242531" y="2567684"/>
              <a:ext cx="599598" cy="3620255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8140" y="5075092"/>
              <a:ext cx="2733197" cy="109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3:</a:t>
              </a:r>
            </a:p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 uncertain initial condition through ice-sheet evolution model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7981" y="1946233"/>
              <a:ext cx="27278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UQ Workflow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4801" y="1981200"/>
            <a:ext cx="27331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801" y="2971800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1192" y="1752600"/>
            <a:ext cx="50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Naïve parameterization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represent each degree of freedom on mesh be an uncertain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dof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360564" y="884583"/>
            <a:ext cx="441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solve inverse problem for ice sheet initial state but in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Bayesian framework</a:t>
            </a:r>
          </a:p>
        </p:txBody>
      </p:sp>
    </p:spTree>
    <p:extLst>
      <p:ext uri="{BB962C8B-B14F-4D97-AF65-F5344CB8AC3E}">
        <p14:creationId xmlns:p14="http://schemas.microsoft.com/office/powerpoint/2010/main" val="3808504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" y="1143000"/>
            <a:ext cx="3810000" cy="4625537"/>
            <a:chOff x="5181600" y="1752600"/>
            <a:chExt cx="3810000" cy="4625537"/>
          </a:xfrm>
        </p:grpSpPr>
        <p:sp>
          <p:nvSpPr>
            <p:cNvPr id="26" name="Rectangle 25"/>
            <p:cNvSpPr/>
            <p:nvPr/>
          </p:nvSpPr>
          <p:spPr>
            <a:xfrm>
              <a:off x="5181600" y="1752600"/>
              <a:ext cx="3810000" cy="4625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242531" y="2567684"/>
              <a:ext cx="599598" cy="3620255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8140" y="5075092"/>
              <a:ext cx="2733197" cy="109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3:</a:t>
              </a:r>
            </a:p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 uncertain initial condition through ice-sheet evolution model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7981" y="1946233"/>
              <a:ext cx="27278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UQ Workflow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4801" y="1981200"/>
            <a:ext cx="27331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801" y="2971800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1192" y="1752600"/>
            <a:ext cx="50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Naïve parameterization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represent each degree of freedom on mesh be an uncertain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dof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17764" y="2994218"/>
                <a:ext cx="3505200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Intractable due to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curse of dimensionality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64" y="2994218"/>
                <a:ext cx="3505200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360564" y="884583"/>
            <a:ext cx="441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solve inverse problem for ice sheet initial state but in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Bayesian framework</a:t>
            </a:r>
          </a:p>
        </p:txBody>
      </p:sp>
    </p:spTree>
    <p:extLst>
      <p:ext uri="{BB962C8B-B14F-4D97-AF65-F5344CB8AC3E}">
        <p14:creationId xmlns:p14="http://schemas.microsoft.com/office/powerpoint/2010/main" val="340301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" y="1143000"/>
            <a:ext cx="3810000" cy="4625537"/>
            <a:chOff x="5181600" y="1752600"/>
            <a:chExt cx="3810000" cy="4625537"/>
          </a:xfrm>
        </p:grpSpPr>
        <p:sp>
          <p:nvSpPr>
            <p:cNvPr id="26" name="Rectangle 25"/>
            <p:cNvSpPr/>
            <p:nvPr/>
          </p:nvSpPr>
          <p:spPr>
            <a:xfrm>
              <a:off x="5181600" y="1752600"/>
              <a:ext cx="3810000" cy="4625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242531" y="2567684"/>
              <a:ext cx="599598" cy="3620255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8140" y="5075092"/>
              <a:ext cx="2733197" cy="109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3:</a:t>
              </a:r>
            </a:p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 uncertain initial condition through ice-sheet evolution model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7981" y="1946233"/>
              <a:ext cx="27278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UQ Workflow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4801" y="1981200"/>
            <a:ext cx="27331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801" y="2971800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1192" y="1752600"/>
            <a:ext cx="50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Naïve parameterization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represent each degree of freedom on mesh be an uncertain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dof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17764" y="2994218"/>
                <a:ext cx="3505200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Intractable due to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curse of dimensionality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64" y="2994218"/>
                <a:ext cx="3505200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360564" y="884583"/>
            <a:ext cx="441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solve inverse problem for ice sheet initial state but in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Bayesian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581400" y="3816205"/>
                <a:ext cx="5486400" cy="1822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circumvent this difficulty: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represented in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reduced basis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(e.g., KLE modes, Hessian eigenvectors*) centered around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816205"/>
                <a:ext cx="5486400" cy="1822037"/>
              </a:xfrm>
              <a:prstGeom prst="rect">
                <a:avLst/>
              </a:prstGeom>
              <a:blipFill>
                <a:blip r:embed="rId5"/>
                <a:stretch>
                  <a:fillRect t="-1672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41564" y="5039479"/>
                <a:ext cx="3657600" cy="7896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64" y="5039479"/>
                <a:ext cx="3657600" cy="789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14800" y="6522962"/>
            <a:ext cx="367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Isaac, Petra,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JCP,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148968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UQ problem definition.</a:t>
            </a:r>
          </a:p>
          <a:p>
            <a:pPr marL="457200" indent="-457200">
              <a:buAutoNum type="arabicPeriod" startAt="2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Inversion/calibration.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Deterministic inversion.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Bayesian inference.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6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" y="1143000"/>
            <a:ext cx="3810000" cy="4625537"/>
            <a:chOff x="5181600" y="1752600"/>
            <a:chExt cx="3810000" cy="4625537"/>
          </a:xfrm>
        </p:grpSpPr>
        <p:sp>
          <p:nvSpPr>
            <p:cNvPr id="26" name="Rectangle 25"/>
            <p:cNvSpPr/>
            <p:nvPr/>
          </p:nvSpPr>
          <p:spPr>
            <a:xfrm>
              <a:off x="5181600" y="1752600"/>
              <a:ext cx="3810000" cy="4625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242531" y="2567684"/>
              <a:ext cx="599598" cy="3620255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8140" y="5075092"/>
              <a:ext cx="2733197" cy="109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3:</a:t>
              </a:r>
            </a:p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 uncertain initial condition through ice-sheet evolution model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7981" y="1946233"/>
              <a:ext cx="27278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UQ Workflow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4801" y="1981200"/>
            <a:ext cx="27331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801" y="2971800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1192" y="1752600"/>
            <a:ext cx="50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Naïve parameterization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represent each degree of freedom on mesh be an uncertain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dof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17764" y="2994218"/>
                <a:ext cx="3505200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Intractable due to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curse of dimensionality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64" y="2994218"/>
                <a:ext cx="3505200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360564" y="884583"/>
            <a:ext cx="441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solve inverse problem for ice sheet initial state but in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Bayesian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581400" y="3816205"/>
                <a:ext cx="5486400" cy="1822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circumvent this difficulty: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represented in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reduced basis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(e.g., KLE modes, Hessian eigenvectors*) centered around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816205"/>
                <a:ext cx="5486400" cy="1822037"/>
              </a:xfrm>
              <a:prstGeom prst="rect">
                <a:avLst/>
              </a:prstGeom>
              <a:blipFill>
                <a:blip r:embed="rId5"/>
                <a:stretch>
                  <a:fillRect t="-1672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41564" y="5039479"/>
                <a:ext cx="3657600" cy="7896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64" y="5039479"/>
                <a:ext cx="3657600" cy="789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14800" y="5943600"/>
                <a:ext cx="4800600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Mean field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initial condition.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43600"/>
                <a:ext cx="4800600" cy="375487"/>
              </a:xfrm>
              <a:prstGeom prst="rect">
                <a:avLst/>
              </a:prstGeom>
              <a:blipFill>
                <a:blip r:embed="rId7"/>
                <a:stretch>
                  <a:fillRect l="-761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14800" y="6522962"/>
            <a:ext cx="367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Isaac, Petra,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JCP,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530334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" y="1143000"/>
            <a:ext cx="3810000" cy="4625537"/>
            <a:chOff x="5181600" y="1752600"/>
            <a:chExt cx="3810000" cy="4625537"/>
          </a:xfrm>
        </p:grpSpPr>
        <p:sp>
          <p:nvSpPr>
            <p:cNvPr id="26" name="Rectangle 25"/>
            <p:cNvSpPr/>
            <p:nvPr/>
          </p:nvSpPr>
          <p:spPr>
            <a:xfrm>
              <a:off x="5181600" y="1752600"/>
              <a:ext cx="3810000" cy="4625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242531" y="2567684"/>
              <a:ext cx="599598" cy="3620255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8140" y="5075092"/>
              <a:ext cx="2733197" cy="109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3:</a:t>
              </a:r>
            </a:p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 uncertain initial condition through ice-sheet evolution model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7981" y="1946233"/>
              <a:ext cx="27278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UQ Workflow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4801" y="1981200"/>
            <a:ext cx="27331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ice sheet initial condition (MAP point).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801" y="2971800"/>
            <a:ext cx="2733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Stage 2: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prior uncertainty in ice sheet initial condition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observational data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steady state model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1192" y="1752600"/>
            <a:ext cx="50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Naïve parameterization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represent each degree of freedom on mesh be an uncertain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dof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92" y="2420248"/>
                <a:ext cx="3124200" cy="398314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17764" y="2994218"/>
                <a:ext cx="3505200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Intractable due to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curse of dimensionality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64" y="2994218"/>
                <a:ext cx="3505200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360564" y="884583"/>
            <a:ext cx="441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solve inverse problem for ice sheet initial state but in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Bayesian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581400" y="3816205"/>
                <a:ext cx="5486400" cy="1822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circumvent this difficulty: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represented in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reduced basis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(e.g., KLE modes, Hessian eigenvectors*) centered around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816205"/>
                <a:ext cx="5486400" cy="1822037"/>
              </a:xfrm>
              <a:prstGeom prst="rect">
                <a:avLst/>
              </a:prstGeom>
              <a:blipFill>
                <a:blip r:embed="rId5"/>
                <a:stretch>
                  <a:fillRect t="-1672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41564" y="5039479"/>
                <a:ext cx="3657600" cy="7896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64" y="5039479"/>
                <a:ext cx="3657600" cy="789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14800" y="5943600"/>
                <a:ext cx="4800600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Mean field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initial condition.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43600"/>
                <a:ext cx="4800600" cy="375487"/>
              </a:xfrm>
              <a:prstGeom prst="rect">
                <a:avLst/>
              </a:prstGeom>
              <a:blipFill>
                <a:blip r:embed="rId7"/>
                <a:stretch>
                  <a:fillRect l="-761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14800" y="6522962"/>
            <a:ext cx="367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Isaac, Petra,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JCP,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5866932"/>
            <a:ext cx="3981192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Deterministic inversion is consistent with Bayesian analog: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used to find the MAP point of posterior. 	</a:t>
            </a:r>
          </a:p>
        </p:txBody>
      </p:sp>
    </p:spTree>
    <p:extLst>
      <p:ext uri="{BB962C8B-B14F-4D97-AF65-F5344CB8AC3E}">
        <p14:creationId xmlns:p14="http://schemas.microsoft.com/office/powerpoint/2010/main" val="236144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245" y="990600"/>
                <a:ext cx="7799686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Additive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Gaussian noise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~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5" y="990600"/>
                <a:ext cx="7799686" cy="669992"/>
              </a:xfrm>
              <a:prstGeom prst="rect">
                <a:avLst/>
              </a:prstGeom>
              <a:blipFill>
                <a:blip r:embed="rId6"/>
                <a:stretch>
                  <a:fillRect l="-469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331" y="1544935"/>
                <a:ext cx="5715269" cy="10043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Mismatch functional to be minimized: </a:t>
                </a:r>
              </a:p>
              <a:p>
                <a:pPr algn="ctr"/>
                <a:endParaRPr lang="en-US" sz="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obs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obs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1" y="1544935"/>
                <a:ext cx="5715269" cy="1004314"/>
              </a:xfrm>
              <a:prstGeom prst="rect">
                <a:avLst/>
              </a:prstGeom>
              <a:blipFill>
                <a:blip r:embed="rId7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598" y="2728254"/>
                <a:ext cx="90648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Gaussian prior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exponential covariance and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8" y="2728254"/>
                <a:ext cx="9064802" cy="707886"/>
              </a:xfrm>
              <a:prstGeom prst="rect">
                <a:avLst/>
              </a:prstGeom>
              <a:blipFill>
                <a:blip r:embed="rId8"/>
                <a:stretch>
                  <a:fillRect l="-471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52400" y="1143000"/>
            <a:ext cx="4928627" cy="335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" y="6501825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Constantine, Kent,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2016.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600" y="838200"/>
            <a:ext cx="7848331" cy="240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05600" y="3171765"/>
                <a:ext cx="2362200" cy="20125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Notation*:</a:t>
                </a:r>
              </a:p>
              <a:p>
                <a:pPr algn="ctr"/>
                <a:endParaRPr lang="en-US" sz="800" b="1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observations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random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deterministic map from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observables.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71765"/>
                <a:ext cx="2362200" cy="2012539"/>
              </a:xfrm>
              <a:prstGeom prst="rect">
                <a:avLst/>
              </a:prstGeom>
              <a:blipFill>
                <a:blip r:embed="rId4"/>
                <a:stretch>
                  <a:fillRect l="-1527" t="-896" b="-29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296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609600" y="3398936"/>
            <a:ext cx="686070" cy="1401663"/>
          </a:xfrm>
          <a:prstGeom prst="downArrow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062" y="4645599"/>
                <a:ext cx="5715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lhood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lin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 Laplace posterior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by: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2" y="4645599"/>
                <a:ext cx="5715000" cy="1477328"/>
              </a:xfrm>
              <a:prstGeom prst="rect">
                <a:avLst/>
              </a:prstGeom>
              <a:blipFill>
                <a:blip r:embed="rId3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870" y="5428047"/>
                <a:ext cx="3581400" cy="4081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pos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evid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lhood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pr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870" y="5428047"/>
                <a:ext cx="3581400" cy="408189"/>
              </a:xfrm>
              <a:prstGeom prst="rect">
                <a:avLst/>
              </a:prstGeom>
              <a:blipFill>
                <a:blip r:embed="rId4"/>
                <a:stretch>
                  <a:fillRect b="-5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331" y="5836236"/>
                <a:ext cx="4267200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lhood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pr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1" y="5836236"/>
                <a:ext cx="4267200" cy="412164"/>
              </a:xfrm>
              <a:prstGeom prst="rect">
                <a:avLst/>
              </a:prstGeom>
              <a:blipFill>
                <a:blip r:embed="rId5"/>
                <a:stretch>
                  <a:fillRect l="-1286" t="-132353" b="-19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245" y="990600"/>
                <a:ext cx="7799686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Additive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Gaussian noise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~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5" y="990600"/>
                <a:ext cx="7799686" cy="669992"/>
              </a:xfrm>
              <a:prstGeom prst="rect">
                <a:avLst/>
              </a:prstGeom>
              <a:blipFill>
                <a:blip r:embed="rId6"/>
                <a:stretch>
                  <a:fillRect l="-469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331" y="1544935"/>
                <a:ext cx="5715269" cy="10043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Mismatch functional to be minimized: </a:t>
                </a:r>
              </a:p>
              <a:p>
                <a:pPr algn="ctr"/>
                <a:endParaRPr lang="en-US" sz="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obs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obs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1" y="1544935"/>
                <a:ext cx="5715269" cy="1004314"/>
              </a:xfrm>
              <a:prstGeom prst="rect">
                <a:avLst/>
              </a:prstGeom>
              <a:blipFill>
                <a:blip r:embed="rId7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598" y="2728254"/>
                <a:ext cx="9064802" cy="714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Gaussian prior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exponential covariance and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8" y="2728254"/>
                <a:ext cx="9064802" cy="714042"/>
              </a:xfrm>
              <a:prstGeom prst="rect">
                <a:avLst/>
              </a:prstGeom>
              <a:blipFill>
                <a:blip r:embed="rId8"/>
                <a:stretch>
                  <a:fillRect l="-471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52400" y="1143000"/>
            <a:ext cx="4928627" cy="335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45121" y="3845880"/>
            <a:ext cx="120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Bayes’ rule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65018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Constantine, Kent,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2016.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1598" y="4876799"/>
            <a:ext cx="7845333" cy="1447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8600" y="838200"/>
            <a:ext cx="7848331" cy="240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05600" y="3171765"/>
                <a:ext cx="2362200" cy="20125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Notation*:</a:t>
                </a:r>
              </a:p>
              <a:p>
                <a:pPr algn="ctr"/>
                <a:endParaRPr lang="en-US" sz="800" b="1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observations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random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deterministic map from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observables.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71765"/>
                <a:ext cx="2362200" cy="2012539"/>
              </a:xfrm>
              <a:prstGeom prst="rect">
                <a:avLst/>
              </a:prstGeom>
              <a:blipFill>
                <a:blip r:embed="rId9"/>
                <a:stretch>
                  <a:fillRect l="-1527" t="-896" b="-29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24470" y="3692724"/>
                <a:ext cx="2140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linearization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70" y="3692724"/>
                <a:ext cx="2140752" cy="646331"/>
              </a:xfrm>
              <a:prstGeom prst="rect">
                <a:avLst/>
              </a:prstGeom>
              <a:blipFill>
                <a:blip r:embed="rId10"/>
                <a:stretch>
                  <a:fillRect l="-256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69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609600" y="3398936"/>
            <a:ext cx="686070" cy="1401663"/>
          </a:xfrm>
          <a:prstGeom prst="downArrow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062" y="4645599"/>
                <a:ext cx="5715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lhood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lin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 Laplace posterior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by: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2" y="4645599"/>
                <a:ext cx="5715000" cy="1477328"/>
              </a:xfrm>
              <a:prstGeom prst="rect">
                <a:avLst/>
              </a:prstGeom>
              <a:blipFill>
                <a:blip r:embed="rId3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870" y="5428047"/>
                <a:ext cx="3581400" cy="4081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pos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evid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lhood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pr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870" y="5428047"/>
                <a:ext cx="3581400" cy="408189"/>
              </a:xfrm>
              <a:prstGeom prst="rect">
                <a:avLst/>
              </a:prstGeom>
              <a:blipFill>
                <a:blip r:embed="rId4"/>
                <a:stretch>
                  <a:fillRect b="-5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331" y="5836236"/>
                <a:ext cx="4267200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lhood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pr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1" y="5836236"/>
                <a:ext cx="4267200" cy="412164"/>
              </a:xfrm>
              <a:prstGeom prst="rect">
                <a:avLst/>
              </a:prstGeom>
              <a:blipFill>
                <a:blip r:embed="rId5"/>
                <a:stretch>
                  <a:fillRect l="-1286" t="-132353" b="-19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245" y="990600"/>
                <a:ext cx="7799686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Additive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Gaussian noise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~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5" y="990600"/>
                <a:ext cx="7799686" cy="669992"/>
              </a:xfrm>
              <a:prstGeom prst="rect">
                <a:avLst/>
              </a:prstGeom>
              <a:blipFill>
                <a:blip r:embed="rId6"/>
                <a:stretch>
                  <a:fillRect l="-469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331" y="1544935"/>
                <a:ext cx="5715269" cy="10043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Mismatch functional to be minimized: </a:t>
                </a:r>
              </a:p>
              <a:p>
                <a:pPr algn="ctr"/>
                <a:endParaRPr lang="en-US" sz="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obs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obs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1" y="1544935"/>
                <a:ext cx="5715269" cy="1004314"/>
              </a:xfrm>
              <a:prstGeom prst="rect">
                <a:avLst/>
              </a:prstGeom>
              <a:blipFill>
                <a:blip r:embed="rId7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598" y="2728254"/>
                <a:ext cx="9064802" cy="714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Gaussian prior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exponential covariance and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8" y="2728254"/>
                <a:ext cx="9064802" cy="714042"/>
              </a:xfrm>
              <a:prstGeom prst="rect">
                <a:avLst/>
              </a:prstGeom>
              <a:blipFill>
                <a:blip r:embed="rId8"/>
                <a:stretch>
                  <a:fillRect l="-471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52400" y="1143000"/>
            <a:ext cx="4928627" cy="335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45121" y="3845880"/>
            <a:ext cx="120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Bayes’ rule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65018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Constantine, Kent,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2016. **Bui-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1598" y="4876799"/>
            <a:ext cx="7845333" cy="1447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8600" y="838200"/>
            <a:ext cx="7848331" cy="240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05600" y="3171765"/>
                <a:ext cx="2362200" cy="20125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Notation*:</a:t>
                </a:r>
              </a:p>
              <a:p>
                <a:pPr algn="ctr"/>
                <a:endParaRPr lang="en-US" sz="800" b="1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observations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random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deterministic map from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observables.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71765"/>
                <a:ext cx="2362200" cy="2012539"/>
              </a:xfrm>
              <a:prstGeom prst="rect">
                <a:avLst/>
              </a:prstGeom>
              <a:blipFill>
                <a:blip r:embed="rId9"/>
                <a:stretch>
                  <a:fillRect l="-1527" t="-896" b="-29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01631" y="3486235"/>
            <a:ext cx="2667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Covariance of Gaussian posterior related to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inverse of misfit Hessian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MAP point**.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24470" y="3692724"/>
                <a:ext cx="2140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linearization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70" y="3692724"/>
                <a:ext cx="2140752" cy="646331"/>
              </a:xfrm>
              <a:prstGeom prst="rect">
                <a:avLst/>
              </a:prstGeom>
              <a:blipFill>
                <a:blip r:embed="rId10"/>
                <a:stretch>
                  <a:fillRect l="-256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046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609600" y="3398936"/>
            <a:ext cx="686070" cy="1401663"/>
          </a:xfrm>
          <a:prstGeom prst="downArrow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062" y="4645599"/>
                <a:ext cx="5715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lhood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lin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 Laplace posterior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by: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2" y="4645599"/>
                <a:ext cx="5715000" cy="1477328"/>
              </a:xfrm>
              <a:prstGeom prst="rect">
                <a:avLst/>
              </a:prstGeom>
              <a:blipFill>
                <a:blip r:embed="rId3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870" y="5428047"/>
                <a:ext cx="3581400" cy="4081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pos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evid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lhood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pr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870" y="5428047"/>
                <a:ext cx="3581400" cy="408189"/>
              </a:xfrm>
              <a:prstGeom prst="rect">
                <a:avLst/>
              </a:prstGeom>
              <a:blipFill>
                <a:blip r:embed="rId4"/>
                <a:stretch>
                  <a:fillRect b="-5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331" y="5836236"/>
                <a:ext cx="4267200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lhood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pr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1" y="5836236"/>
                <a:ext cx="4267200" cy="412164"/>
              </a:xfrm>
              <a:prstGeom prst="rect">
                <a:avLst/>
              </a:prstGeom>
              <a:blipFill>
                <a:blip r:embed="rId5"/>
                <a:stretch>
                  <a:fillRect l="-1286" t="-132353" b="-19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245" y="990600"/>
                <a:ext cx="7799686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Additive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Gaussian noise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~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5" y="990600"/>
                <a:ext cx="7799686" cy="669992"/>
              </a:xfrm>
              <a:prstGeom prst="rect">
                <a:avLst/>
              </a:prstGeom>
              <a:blipFill>
                <a:blip r:embed="rId6"/>
                <a:stretch>
                  <a:fillRect l="-469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331" y="1544935"/>
                <a:ext cx="5715269" cy="10043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Mismatch functional to be minimized: </a:t>
                </a:r>
              </a:p>
              <a:p>
                <a:pPr algn="ctr"/>
                <a:endParaRPr lang="en-US" sz="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obs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obs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1" y="1544935"/>
                <a:ext cx="5715269" cy="1004314"/>
              </a:xfrm>
              <a:prstGeom prst="rect">
                <a:avLst/>
              </a:prstGeom>
              <a:blipFill>
                <a:blip r:embed="rId7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598" y="2728254"/>
                <a:ext cx="9064802" cy="714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Gaussian prior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exponential covariance and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8" y="2728254"/>
                <a:ext cx="9064802" cy="714042"/>
              </a:xfrm>
              <a:prstGeom prst="rect">
                <a:avLst/>
              </a:prstGeom>
              <a:blipFill>
                <a:blip r:embed="rId8"/>
                <a:stretch>
                  <a:fillRect l="-471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52400" y="1143000"/>
            <a:ext cx="4928627" cy="335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45121" y="3845880"/>
            <a:ext cx="120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Bayes’ rule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65018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Constantine, Kent,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2016. **Bui-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1598" y="4876799"/>
            <a:ext cx="7845333" cy="1447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8600" y="838200"/>
            <a:ext cx="7848331" cy="240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05600" y="3171765"/>
                <a:ext cx="2362200" cy="20125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Notation*:</a:t>
                </a:r>
              </a:p>
              <a:p>
                <a:pPr algn="ctr"/>
                <a:endParaRPr lang="en-US" sz="800" b="1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obs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observations</a:t>
                </a:r>
              </a:p>
              <a:p>
                <a:endParaRPr lang="en-US" sz="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random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deterministic map from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observables.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71765"/>
                <a:ext cx="2362200" cy="2012539"/>
              </a:xfrm>
              <a:prstGeom prst="rect">
                <a:avLst/>
              </a:prstGeom>
              <a:blipFill>
                <a:blip r:embed="rId9"/>
                <a:stretch>
                  <a:fillRect l="-1527" t="-896" b="-29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01631" y="3486235"/>
            <a:ext cx="2667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Covariance of Gaussian posterior related to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inverse of misfit Hessian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MAP point**.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53201" y="1544936"/>
                <a:ext cx="2510198" cy="12188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Evaluation of misfit Hessian is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expensive!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further approximation required.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1544936"/>
                <a:ext cx="2510198" cy="1218838"/>
              </a:xfrm>
              <a:prstGeom prst="rect">
                <a:avLst/>
              </a:prstGeom>
              <a:blipFill>
                <a:blip r:embed="rId10"/>
                <a:stretch>
                  <a:fillRect t="-2500" r="-3641" b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24470" y="3692724"/>
                <a:ext cx="2140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linearization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70" y="3692724"/>
                <a:ext cx="2140752" cy="646331"/>
              </a:xfrm>
              <a:prstGeom prst="rect">
                <a:avLst/>
              </a:prstGeom>
              <a:blipFill>
                <a:blip r:embed="rId11"/>
                <a:stretch>
                  <a:fillRect l="-256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51" y="76200"/>
            <a:ext cx="7739849" cy="6086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Inference Workflow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35814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3200"/>
            <a:ext cx="937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5" y="687839"/>
            <a:ext cx="4310849" cy="5510776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4517624" y="914400"/>
            <a:ext cx="740176" cy="2438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1602379"/>
                <a:ext cx="2438400" cy="92333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Two-part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dimension reduction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procedure to obtain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602379"/>
                <a:ext cx="2438400" cy="923330"/>
              </a:xfrm>
              <a:prstGeom prst="rect">
                <a:avLst/>
              </a:prstGeom>
              <a:blipFill>
                <a:blip r:embed="rId4"/>
                <a:stretch>
                  <a:fillRect l="-249" t="-3268" r="-1990" b="-91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4528537" y="3443227"/>
            <a:ext cx="729263" cy="234797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0200" y="4090256"/>
                <a:ext cx="2603500" cy="94801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Procedure for computing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covariance of normal Laplace posterior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post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090256"/>
                <a:ext cx="2603500" cy="948016"/>
              </a:xfrm>
              <a:prstGeom prst="rect">
                <a:avLst/>
              </a:prstGeom>
              <a:blipFill>
                <a:blip r:embed="rId5"/>
                <a:stretch>
                  <a:fillRect l="-466" t="-3185" r="-1399" b="-700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67400" y="144161"/>
            <a:ext cx="311347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KLE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Karhunen-Loeve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Expansion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Active Subspace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Polynomial Chaos Expansion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Maximum a Posteriori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5037416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05241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Karhunen-Loeve</a:t>
            </a:r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 (KLE)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2539890"/>
                <a:ext cx="952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eigenvectors of assumed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exponential                                                              covariance kernel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9890"/>
                <a:ext cx="9525000" cy="707886"/>
              </a:xfrm>
              <a:prstGeom prst="rect">
                <a:avLst/>
              </a:prstGeom>
              <a:blipFill>
                <a:blip r:embed="rId4"/>
                <a:stretch>
                  <a:fillRect l="-38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2200" y="1691593"/>
                <a:ext cx="3581400" cy="70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91593"/>
                <a:ext cx="3581400" cy="702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172200" y="1763022"/>
            <a:ext cx="2971800" cy="1513578"/>
            <a:chOff x="6172200" y="3263686"/>
            <a:chExt cx="2971800" cy="151357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/>
                <p:cNvGraphicFramePr>
                  <a:graphicFrameLocks noChangeAspect="1"/>
                </p:cNvGraphicFramePr>
                <p:nvPr/>
              </p:nvGraphicFramePr>
              <p:xfrm>
                <a:off x="6172200" y="3437595"/>
                <a:ext cx="2971800" cy="13396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484" r:id="rId8" imgW="3999960" imgH="1802880" progId="">
                        <p:embed/>
                      </p:oleObj>
                    </mc:Choice>
                    <mc:Fallback>
                      <p:oleObj r:id="rId8" imgW="3999960" imgH="1802880" progId="">
                        <p:embed/>
                        <p:pic>
                          <p:nvPicPr>
                            <p:cNvPr id="7" name="Object 6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72200" y="3437595"/>
                              <a:ext cx="2971800" cy="13396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89430551"/>
                    </p:ext>
                  </p:extLst>
                </p:nvPr>
              </p:nvGraphicFramePr>
              <p:xfrm>
                <a:off x="6172200" y="3437595"/>
                <a:ext cx="2971800" cy="13396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96" r:id="rId10" imgW="3999960" imgH="1802880" progId="">
                        <p:embed/>
                      </p:oleObj>
                    </mc:Choice>
                    <mc:Fallback>
                      <p:oleObj r:id="rId10" imgW="3999960" imgH="1802880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72200" y="3437595"/>
                              <a:ext cx="2971800" cy="13396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72200" y="3263686"/>
                  <a:ext cx="2895600" cy="3028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KLE modes</a:t>
                  </a:r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263686"/>
                  <a:ext cx="2895600" cy="302840"/>
                </a:xfrm>
                <a:prstGeom prst="rect">
                  <a:avLst/>
                </a:prstGeom>
                <a:blipFill>
                  <a:blip r:embed="rId12"/>
                  <a:stretch>
                    <a:fillRect b="-183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04800" y="771289"/>
          <a:ext cx="878989" cy="165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5" r:id="rId13" imgW="1345680" imgH="2526840" progId="">
                  <p:embed/>
                </p:oleObj>
              </mc:Choice>
              <mc:Fallback>
                <p:oleObj r:id="rId13" imgW="1345680" imgH="2526840" progId="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771289"/>
                        <a:ext cx="878989" cy="165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2134344"/>
                <a:ext cx="838200" cy="2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Best fit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sz="1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34344"/>
                <a:ext cx="838200" cy="296941"/>
              </a:xfrm>
              <a:prstGeom prst="rect">
                <a:avLst/>
              </a:prstGeom>
              <a:blipFill>
                <a:blip r:embed="rId15"/>
                <a:stretch>
                  <a:fillRect l="-1460" r="-14599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71600" y="885409"/>
                <a:ext cx="6629400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dimensional inversion problem can be reduced to smaller dimensional problem using </a:t>
                </a:r>
                <a:r>
                  <a:rPr lang="en-US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Karhunen-Loeve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Expansion (KLE)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85409"/>
                <a:ext cx="6629400" cy="646331"/>
              </a:xfrm>
              <a:prstGeom prst="rect">
                <a:avLst/>
              </a:prstGeom>
              <a:blipFill>
                <a:blip r:embed="rId12"/>
                <a:stretch>
                  <a:fillRect t="-4717" r="-18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7722" y="3138282"/>
                <a:ext cx="2839174" cy="6455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cs typeface="Calibri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𝑟</m:t>
                          </m:r>
                          <m:r>
                            <a:rPr lang="en-US" sz="1600" i="1" baseline="-25000">
                              <a:latin typeface="Cambria Math"/>
                              <a:cs typeface="Calibri"/>
                            </a:rPr>
                            <m:t>1</m:t>
                          </m:r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𝑟</m:t>
                          </m:r>
                          <m:r>
                            <a:rPr lang="en-US" sz="1600" i="1" baseline="-25000">
                              <a:latin typeface="Cambria Math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/>
                          <a:cs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cs typeface="Calibri"/>
                        </a:rPr>
                        <m:t>exp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1600" i="1" baseline="3000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1600" i="1" baseline="300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22" y="3138282"/>
                <a:ext cx="2839174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177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Karhunen-Loeve</a:t>
            </a:r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 (KLE)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2539890"/>
                <a:ext cx="952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eigenvectors of assumed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exponential                                                              covariance kernel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9890"/>
                <a:ext cx="9525000" cy="707886"/>
              </a:xfrm>
              <a:prstGeom prst="rect">
                <a:avLst/>
              </a:prstGeom>
              <a:blipFill>
                <a:blip r:embed="rId4"/>
                <a:stretch>
                  <a:fillRect l="-38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2200" y="1691593"/>
                <a:ext cx="3581400" cy="70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91593"/>
                <a:ext cx="3581400" cy="702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172200" y="1763022"/>
            <a:ext cx="2971800" cy="1513578"/>
            <a:chOff x="6172200" y="3263686"/>
            <a:chExt cx="2971800" cy="151357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/>
                <p:cNvGraphicFramePr>
                  <a:graphicFrameLocks noChangeAspect="1"/>
                </p:cNvGraphicFramePr>
                <p:nvPr/>
              </p:nvGraphicFramePr>
              <p:xfrm>
                <a:off x="6172200" y="3437595"/>
                <a:ext cx="2971800" cy="13396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7446" r:id="rId8" imgW="3999960" imgH="1802880" progId="">
                        <p:embed/>
                      </p:oleObj>
                    </mc:Choice>
                    <mc:Fallback>
                      <p:oleObj r:id="rId8" imgW="3999960" imgH="1802880" progId="">
                        <p:embed/>
                        <p:pic>
                          <p:nvPicPr>
                            <p:cNvPr id="7" name="Object 6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72200" y="3437595"/>
                              <a:ext cx="2971800" cy="13396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89430551"/>
                    </p:ext>
                  </p:extLst>
                </p:nvPr>
              </p:nvGraphicFramePr>
              <p:xfrm>
                <a:off x="6172200" y="3437595"/>
                <a:ext cx="2971800" cy="13396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96" r:id="rId10" imgW="3999960" imgH="1802880" progId="">
                        <p:embed/>
                      </p:oleObj>
                    </mc:Choice>
                    <mc:Fallback>
                      <p:oleObj r:id="rId10" imgW="3999960" imgH="1802880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72200" y="3437595"/>
                              <a:ext cx="2971800" cy="13396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72200" y="3263686"/>
                  <a:ext cx="2895600" cy="3028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KLE modes</a:t>
                  </a:r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263686"/>
                  <a:ext cx="2895600" cy="302840"/>
                </a:xfrm>
                <a:prstGeom prst="rect">
                  <a:avLst/>
                </a:prstGeom>
                <a:blipFill>
                  <a:blip r:embed="rId12"/>
                  <a:stretch>
                    <a:fillRect b="-183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04800" y="771289"/>
          <a:ext cx="878989" cy="165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" r:id="rId13" imgW="1345680" imgH="2526840" progId="">
                  <p:embed/>
                </p:oleObj>
              </mc:Choice>
              <mc:Fallback>
                <p:oleObj r:id="rId13" imgW="1345680" imgH="2526840" progId="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771289"/>
                        <a:ext cx="878989" cy="165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2134344"/>
                <a:ext cx="838200" cy="2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Best fit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sz="1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34344"/>
                <a:ext cx="838200" cy="296941"/>
              </a:xfrm>
              <a:prstGeom prst="rect">
                <a:avLst/>
              </a:prstGeom>
              <a:blipFill>
                <a:blip r:embed="rId15"/>
                <a:stretch>
                  <a:fillRect l="-1460" r="-14599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71600" y="885409"/>
                <a:ext cx="6629400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dimensional inversion problem can be reduced to smaller dimensional problem using </a:t>
                </a:r>
                <a:r>
                  <a:rPr lang="en-US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Karhunen-Loeve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Expansion (KLE)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85409"/>
                <a:ext cx="6629400" cy="646331"/>
              </a:xfrm>
              <a:prstGeom prst="rect">
                <a:avLst/>
              </a:prstGeom>
              <a:blipFill>
                <a:blip r:embed="rId12"/>
                <a:stretch>
                  <a:fillRect t="-4717" r="-18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7722" y="3138282"/>
                <a:ext cx="2839174" cy="6455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cs typeface="Calibri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𝑟</m:t>
                          </m:r>
                          <m:r>
                            <a:rPr lang="en-US" sz="1600" i="1" baseline="-25000">
                              <a:latin typeface="Cambria Math"/>
                              <a:cs typeface="Calibri"/>
                            </a:rPr>
                            <m:t>1</m:t>
                          </m:r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𝑟</m:t>
                          </m:r>
                          <m:r>
                            <a:rPr lang="en-US" sz="1600" i="1" baseline="-25000">
                              <a:latin typeface="Cambria Math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/>
                          <a:cs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cs typeface="Calibri"/>
                        </a:rPr>
                        <m:t>exp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1600" i="1" baseline="3000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1600" i="1" baseline="300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22" y="3138282"/>
                <a:ext cx="2839174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950404"/>
                <a:ext cx="735884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Parameters to be selected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correlation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basis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0404"/>
                <a:ext cx="7358849" cy="492443"/>
              </a:xfrm>
              <a:prstGeom prst="rect">
                <a:avLst/>
              </a:prstGeom>
              <a:blipFill>
                <a:blip r:embed="rId17"/>
                <a:stretch>
                  <a:fillRect l="-497" t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254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Karhunen-Loeve</a:t>
            </a:r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 (KLE)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2539890"/>
                <a:ext cx="952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eigenvectors of assumed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exponential                                                              covariance kernel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9890"/>
                <a:ext cx="9525000" cy="707886"/>
              </a:xfrm>
              <a:prstGeom prst="rect">
                <a:avLst/>
              </a:prstGeom>
              <a:blipFill>
                <a:blip r:embed="rId4"/>
                <a:stretch>
                  <a:fillRect l="-38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2200" y="1691593"/>
                <a:ext cx="3581400" cy="70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91593"/>
                <a:ext cx="3581400" cy="702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172200" y="1763022"/>
            <a:ext cx="2971800" cy="1513578"/>
            <a:chOff x="6172200" y="3263686"/>
            <a:chExt cx="2971800" cy="151357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/>
                <p:cNvGraphicFramePr>
                  <a:graphicFrameLocks noChangeAspect="1"/>
                </p:cNvGraphicFramePr>
                <p:nvPr/>
              </p:nvGraphicFramePr>
              <p:xfrm>
                <a:off x="6172200" y="3437595"/>
                <a:ext cx="2971800" cy="13396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0508" r:id="rId8" imgW="3999960" imgH="1802880" progId="">
                        <p:embed/>
                      </p:oleObj>
                    </mc:Choice>
                    <mc:Fallback>
                      <p:oleObj r:id="rId8" imgW="3999960" imgH="1802880" progId="">
                        <p:embed/>
                        <p:pic>
                          <p:nvPicPr>
                            <p:cNvPr id="7" name="Object 6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72200" y="3437595"/>
                              <a:ext cx="2971800" cy="13396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89430551"/>
                    </p:ext>
                  </p:extLst>
                </p:nvPr>
              </p:nvGraphicFramePr>
              <p:xfrm>
                <a:off x="6172200" y="3437595"/>
                <a:ext cx="2971800" cy="13396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96" r:id="rId10" imgW="3999960" imgH="1802880" progId="">
                        <p:embed/>
                      </p:oleObj>
                    </mc:Choice>
                    <mc:Fallback>
                      <p:oleObj r:id="rId10" imgW="3999960" imgH="1802880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72200" y="3437595"/>
                              <a:ext cx="2971800" cy="13396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72200" y="3263686"/>
                  <a:ext cx="2895600" cy="3028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KLE modes</a:t>
                  </a:r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263686"/>
                  <a:ext cx="2895600" cy="302840"/>
                </a:xfrm>
                <a:prstGeom prst="rect">
                  <a:avLst/>
                </a:prstGeom>
                <a:blipFill>
                  <a:blip r:embed="rId12"/>
                  <a:stretch>
                    <a:fillRect b="-183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04800" y="771289"/>
          <a:ext cx="878989" cy="165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9" r:id="rId13" imgW="1345680" imgH="2526840" progId="">
                  <p:embed/>
                </p:oleObj>
              </mc:Choice>
              <mc:Fallback>
                <p:oleObj r:id="rId13" imgW="1345680" imgH="2526840" progId="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771289"/>
                        <a:ext cx="878989" cy="165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2134344"/>
                <a:ext cx="838200" cy="2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Best fit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sz="1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34344"/>
                <a:ext cx="838200" cy="296941"/>
              </a:xfrm>
              <a:prstGeom prst="rect">
                <a:avLst/>
              </a:prstGeom>
              <a:blipFill>
                <a:blip r:embed="rId15"/>
                <a:stretch>
                  <a:fillRect l="-1460" r="-14599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71600" y="885409"/>
                <a:ext cx="6629400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dimensional inversion problem can be reduced to smaller dimensional problem using </a:t>
                </a:r>
                <a:r>
                  <a:rPr lang="en-US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Karhunen-Loeve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Expansion (KLE)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85409"/>
                <a:ext cx="6629400" cy="646331"/>
              </a:xfrm>
              <a:prstGeom prst="rect">
                <a:avLst/>
              </a:prstGeom>
              <a:blipFill>
                <a:blip r:embed="rId12"/>
                <a:stretch>
                  <a:fillRect t="-4717" r="-18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7722" y="3138282"/>
                <a:ext cx="2839174" cy="6455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cs typeface="Calibri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𝑟</m:t>
                          </m:r>
                          <m:r>
                            <a:rPr lang="en-US" sz="1600" i="1" baseline="-25000">
                              <a:latin typeface="Cambria Math"/>
                              <a:cs typeface="Calibri"/>
                            </a:rPr>
                            <m:t>1</m:t>
                          </m:r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𝑟</m:t>
                          </m:r>
                          <m:r>
                            <a:rPr lang="en-US" sz="1600" i="1" baseline="-25000">
                              <a:latin typeface="Cambria Math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/>
                          <a:cs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cs typeface="Calibri"/>
                        </a:rPr>
                        <m:t>exp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1600" i="1" baseline="3000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1600" i="1" baseline="300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22" y="3138282"/>
                <a:ext cx="2839174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950404"/>
                <a:ext cx="73588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Parameters to be selected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correlation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basis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estimated “rigorously” by solving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LLS problem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0404"/>
                <a:ext cx="7358849" cy="769441"/>
              </a:xfrm>
              <a:prstGeom prst="rect">
                <a:avLst/>
              </a:prstGeom>
              <a:blipFill>
                <a:blip r:embed="rId17"/>
                <a:stretch>
                  <a:fillRect l="-497" t="-396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7500" y="4971173"/>
                <a:ext cx="5442067" cy="7859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𝑚𝑖𝑛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𝐿</m:t>
                          </m:r>
                          <m:r>
                            <a:rPr lang="en-US" sz="1400" i="1">
                              <a:latin typeface="Cambria Math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  <a:ea typeface="Cambria Math"/>
                            </a:rPr>
                            <m:t>exp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US" sz="1400" i="1" baseline="30000"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  <a:ea typeface="Cambria Math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))−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US" sz="1400" i="1" baseline="30000">
                                      <a:latin typeface="Cambria Math"/>
                                      <a:ea typeface="Cambria Math"/>
                                    </a:rPr>
                                    <m:t>𝑜𝑝𝑡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  <a:ea typeface="Cambria Math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))</m:t>
                                      </m:r>
                                    </m:e>
                                  </m:func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e>
                              </m:func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𝑑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1400" i="1" baseline="-2500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</m:rad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  <m:r>
                                    <a:rPr lang="en-US" sz="1400" i="1" baseline="-2500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4971173"/>
                <a:ext cx="5442067" cy="7859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00" y="3879559"/>
            <a:ext cx="2846400" cy="22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20749" y="6058430"/>
            <a:ext cx="7331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3938404"/>
            <a:ext cx="1957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LLS representation error decay is independent of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31918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10260"/>
            <a:ext cx="4706520" cy="4084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106749"/>
            <a:ext cx="8229600" cy="952458"/>
          </a:xfrm>
        </p:spPr>
        <p:txBody>
          <a:bodyPr/>
          <a:lstStyle/>
          <a:p>
            <a:r>
              <a:rPr lang="en-US" sz="3400" dirty="0">
                <a:latin typeface="Calibri" panose="020F0502020204030204" pitchFamily="34" charset="0"/>
              </a:rPr>
              <a:t>PISCEES Project for Land-Ice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algn="ctr" eaLnBrk="1" hangingPunct="1"/>
                <a:r>
                  <a:rPr lang="en-US" b="1" u="sng" dirty="0">
                    <a:latin typeface="Calibri" panose="020F0502020204030204" pitchFamily="34" charset="0"/>
                  </a:rPr>
                  <a:t>Sandia’s Role in the PISCEES Project</a:t>
                </a:r>
                <a:r>
                  <a:rPr lang="en-US" b="1" dirty="0">
                    <a:latin typeface="Calibri" panose="020F0502020204030204" pitchFamily="34" charset="0"/>
                  </a:rPr>
                  <a:t>: </a:t>
                </a:r>
                <a:r>
                  <a:rPr lang="en-US" dirty="0">
                    <a:latin typeface="Calibri" panose="020F0502020204030204" pitchFamily="34" charset="0"/>
                  </a:rPr>
                  <a:t>to </a:t>
                </a:r>
                <a:r>
                  <a:rPr lang="en-US" b="1" dirty="0">
                    <a:latin typeface="Calibri" panose="020F0502020204030204" pitchFamily="34" charset="0"/>
                  </a:rPr>
                  <a:t>develop</a:t>
                </a:r>
                <a:r>
                  <a:rPr lang="en-US" dirty="0">
                    <a:latin typeface="Calibri" panose="020F0502020204030204" pitchFamily="34" charset="0"/>
                  </a:rPr>
                  <a:t> and </a:t>
                </a:r>
                <a:r>
                  <a:rPr lang="en-US" b="1" dirty="0">
                    <a:latin typeface="Calibri" panose="020F0502020204030204" pitchFamily="34" charset="0"/>
                  </a:rPr>
                  <a:t>support</a:t>
                </a:r>
                <a:r>
                  <a:rPr lang="en-US" dirty="0">
                    <a:latin typeface="Calibri" panose="020F0502020204030204" pitchFamily="34" charset="0"/>
                  </a:rPr>
                  <a:t> a robust and scalable land ice solver based on the “First-Order” (FO) Stokes equations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Albany/FELIX*</a:t>
                </a:r>
                <a:endParaRPr lang="en-US" b="1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blipFill>
                <a:blip r:embed="rId4"/>
                <a:stretch>
                  <a:fillRect l="-438" t="-5660" r="-1022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28449" y="2355739"/>
            <a:ext cx="434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1" u="sng" dirty="0">
                <a:latin typeface="Calibri" panose="020F0502020204030204" pitchFamily="34" charset="0"/>
              </a:rPr>
              <a:t>Requirements for </a:t>
            </a:r>
            <a:r>
              <a:rPr lang="en-US" b="1" i="1" u="sng" dirty="0">
                <a:latin typeface="Calibri" panose="020F0502020204030204" pitchFamily="34" charset="0"/>
              </a:rPr>
              <a:t>Albany/FELIX</a:t>
            </a:r>
            <a:r>
              <a:rPr lang="en-US" b="1" u="sng" dirty="0">
                <a:latin typeface="Calibri" panose="020F0502020204030204" pitchFamily="34" charset="0"/>
              </a:rPr>
              <a:t>: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Unstructured grid </a:t>
            </a:r>
            <a:r>
              <a:rPr lang="en-US" dirty="0">
                <a:latin typeface="Calibri" panose="020F0502020204030204" pitchFamily="34" charset="0"/>
              </a:rPr>
              <a:t>finite elements.</a:t>
            </a:r>
          </a:p>
          <a:p>
            <a:pPr marL="231775" lvl="1"/>
            <a:endParaRPr lang="en-US" sz="4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Scalable, fast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b="1" i="1" dirty="0">
                <a:latin typeface="Calibri" panose="020F0502020204030204" pitchFamily="34" charset="0"/>
              </a:rPr>
              <a:t> robust.</a:t>
            </a:r>
          </a:p>
          <a:p>
            <a:pPr marL="452438" lvl="1" indent="-220663">
              <a:buFont typeface="Arial"/>
              <a:buChar char="•"/>
            </a:pPr>
            <a:endParaRPr lang="en-US" sz="400" b="1" i="1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Verified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</a:rPr>
              <a:t>validated.</a:t>
            </a:r>
          </a:p>
          <a:p>
            <a:pPr marL="231775" lvl="1"/>
            <a:endParaRPr lang="en-US" sz="400" b="1" i="1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Portable </a:t>
            </a:r>
            <a:r>
              <a:rPr lang="en-US" dirty="0">
                <a:latin typeface="Calibri" panose="020F0502020204030204" pitchFamily="34" charset="0"/>
              </a:rPr>
              <a:t>to new architecture machines.</a:t>
            </a:r>
          </a:p>
          <a:p>
            <a:pPr marL="231775" lvl="1"/>
            <a:endParaRPr lang="en-US" sz="4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Advanced analysis </a:t>
            </a:r>
            <a:r>
              <a:rPr lang="en-US" dirty="0">
                <a:latin typeface="Calibri" panose="020F0502020204030204" pitchFamily="34" charset="0"/>
              </a:rPr>
              <a:t>capabilities: deterministic inversion, calibration, uncertainty quantification.</a:t>
            </a:r>
            <a:endParaRPr lang="en-US" sz="5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449" y="6567808"/>
            <a:ext cx="55109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*Finite Elements for Land Ice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eXperiments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18" y="5200471"/>
            <a:ext cx="3888281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As part of </a:t>
            </a:r>
            <a:r>
              <a:rPr lang="en-US" b="1" dirty="0">
                <a:latin typeface="Calibri" panose="020F0502020204030204" pitchFamily="34" charset="0"/>
              </a:rPr>
              <a:t>ACME </a:t>
            </a:r>
            <a:r>
              <a:rPr lang="en-US" b="1" i="1" dirty="0">
                <a:latin typeface="Calibri" panose="020F0502020204030204" pitchFamily="34" charset="0"/>
              </a:rPr>
              <a:t>DOE Earth System Model</a:t>
            </a:r>
            <a:r>
              <a:rPr lang="en-US" dirty="0">
                <a:latin typeface="Calibri" panose="020F0502020204030204" pitchFamily="34" charset="0"/>
              </a:rPr>
              <a:t>, solver will provide actionable predictions of 21</a:t>
            </a:r>
            <a:r>
              <a:rPr lang="en-US" baseline="30000" dirty="0">
                <a:latin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</a:rPr>
              <a:t> century sea-level change (including uncertainty bounds).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90" y="6113645"/>
            <a:ext cx="1413619" cy="658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81200" y="609600"/>
            <a:ext cx="6324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“PISCEES”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Predicting Ice Sheet Climate Evolution at Extreme Scales</a:t>
            </a:r>
          </a:p>
          <a:p>
            <a:pPr marL="0" lvl="1" algn="ctr" eaLnBrk="1" hangingPunct="1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5 year SciDAC3 project began in June 2012; proposal for 5 year continuation project submitted to SciDAC4 call.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705314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7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1" y="90390"/>
            <a:ext cx="7130250" cy="671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Karhunen-Loeve</a:t>
            </a:r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 (KLE)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2539890"/>
                <a:ext cx="952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eigenvectors of assumed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exponential                                                              covariance kernel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9890"/>
                <a:ext cx="9525000" cy="707886"/>
              </a:xfrm>
              <a:prstGeom prst="rect">
                <a:avLst/>
              </a:prstGeom>
              <a:blipFill>
                <a:blip r:embed="rId4"/>
                <a:stretch>
                  <a:fillRect l="-38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2200" y="1691593"/>
                <a:ext cx="3581400" cy="70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91593"/>
                <a:ext cx="3581400" cy="702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172200" y="1763022"/>
            <a:ext cx="2971800" cy="1513578"/>
            <a:chOff x="6172200" y="3263686"/>
            <a:chExt cx="2971800" cy="151357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/>
                <p:cNvGraphicFramePr>
                  <a:graphicFrameLocks noChangeAspect="1"/>
                </p:cNvGraphicFramePr>
                <p:nvPr/>
              </p:nvGraphicFramePr>
              <p:xfrm>
                <a:off x="6172200" y="3437595"/>
                <a:ext cx="2971800" cy="13396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532" r:id="rId8" imgW="3999960" imgH="1802880" progId="">
                        <p:embed/>
                      </p:oleObj>
                    </mc:Choice>
                    <mc:Fallback>
                      <p:oleObj r:id="rId8" imgW="3999960" imgH="1802880" progId="">
                        <p:embed/>
                        <p:pic>
                          <p:nvPicPr>
                            <p:cNvPr id="7" name="Object 6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72200" y="3437595"/>
                              <a:ext cx="2971800" cy="13396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89430551"/>
                    </p:ext>
                  </p:extLst>
                </p:nvPr>
              </p:nvGraphicFramePr>
              <p:xfrm>
                <a:off x="6172200" y="3437595"/>
                <a:ext cx="2971800" cy="13396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96" r:id="rId10" imgW="3999960" imgH="1802880" progId="">
                        <p:embed/>
                      </p:oleObj>
                    </mc:Choice>
                    <mc:Fallback>
                      <p:oleObj r:id="rId10" imgW="3999960" imgH="1802880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72200" y="3437595"/>
                              <a:ext cx="2971800" cy="13396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72200" y="3263686"/>
                  <a:ext cx="2895600" cy="3028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KLE modes</a:t>
                  </a:r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3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263686"/>
                  <a:ext cx="2895600" cy="302840"/>
                </a:xfrm>
                <a:prstGeom prst="rect">
                  <a:avLst/>
                </a:prstGeom>
                <a:blipFill>
                  <a:blip r:embed="rId12"/>
                  <a:stretch>
                    <a:fillRect b="-183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04800" y="771289"/>
          <a:ext cx="878989" cy="165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r:id="rId13" imgW="1345680" imgH="2526840" progId="">
                  <p:embed/>
                </p:oleObj>
              </mc:Choice>
              <mc:Fallback>
                <p:oleObj r:id="rId13" imgW="1345680" imgH="2526840" progId="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771289"/>
                        <a:ext cx="878989" cy="165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2134344"/>
                <a:ext cx="838200" cy="2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Best fit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sz="1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34344"/>
                <a:ext cx="838200" cy="296941"/>
              </a:xfrm>
              <a:prstGeom prst="rect">
                <a:avLst/>
              </a:prstGeom>
              <a:blipFill>
                <a:blip r:embed="rId15"/>
                <a:stretch>
                  <a:fillRect l="-1460" r="-14599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71600" y="885409"/>
                <a:ext cx="6629400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dimensional inversion problem can be reduced to smaller dimensional problem using </a:t>
                </a:r>
                <a:r>
                  <a:rPr lang="en-US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Karhunen-Loeve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Expansion (KLE)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85409"/>
                <a:ext cx="6629400" cy="646331"/>
              </a:xfrm>
              <a:prstGeom prst="rect">
                <a:avLst/>
              </a:prstGeom>
              <a:blipFill>
                <a:blip r:embed="rId12"/>
                <a:stretch>
                  <a:fillRect t="-4717" r="-18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7722" y="3138282"/>
                <a:ext cx="2839174" cy="6455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cs typeface="Calibri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𝑟</m:t>
                          </m:r>
                          <m:r>
                            <a:rPr lang="en-US" sz="1600" i="1" baseline="-25000">
                              <a:latin typeface="Cambria Math"/>
                              <a:cs typeface="Calibri"/>
                            </a:rPr>
                            <m:t>1</m:t>
                          </m:r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  <a:cs typeface="Calibri"/>
                            </a:rPr>
                            <m:t>𝑟</m:t>
                          </m:r>
                          <m:r>
                            <a:rPr lang="en-US" sz="1600" i="1" baseline="-25000">
                              <a:latin typeface="Cambria Math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/>
                          <a:cs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cs typeface="Calibri"/>
                        </a:rPr>
                        <m:t>exp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1600" i="1" baseline="3000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1600" i="1" baseline="300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22" y="3138282"/>
                <a:ext cx="2839174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950404"/>
                <a:ext cx="73588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Parameters to be selected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correlation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basis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estimated “rigorously” by solving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LLS problem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0404"/>
                <a:ext cx="7358849" cy="769441"/>
              </a:xfrm>
              <a:prstGeom prst="rect">
                <a:avLst/>
              </a:prstGeom>
              <a:blipFill>
                <a:blip r:embed="rId17"/>
                <a:stretch>
                  <a:fillRect l="-497" t="-396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7500" y="4971173"/>
                <a:ext cx="5442067" cy="7859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𝑚𝑖𝑛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𝐿</m:t>
                          </m:r>
                          <m:r>
                            <a:rPr lang="en-US" sz="1400" i="1">
                              <a:latin typeface="Cambria Math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  <a:ea typeface="Cambria Math"/>
                            </a:rPr>
                            <m:t>exp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US" sz="1400" i="1" baseline="30000"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  <a:ea typeface="Cambria Math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))−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US" sz="1400" i="1" baseline="30000">
                                      <a:latin typeface="Cambria Math"/>
                                      <a:ea typeface="Cambria Math"/>
                                    </a:rPr>
                                    <m:t>𝑜𝑝𝑡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  <a:ea typeface="Cambria Math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))</m:t>
                                      </m:r>
                                    </m:e>
                                  </m:func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e>
                              </m:func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𝑑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1400" i="1" baseline="-2500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</m:rad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  <m:r>
                                    <a:rPr lang="en-US" sz="1400" i="1" baseline="-2500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4971173"/>
                <a:ext cx="5442067" cy="7859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00" y="3879559"/>
            <a:ext cx="2846400" cy="22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20749" y="6058430"/>
            <a:ext cx="7331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3938404"/>
            <a:ext cx="1957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LLS representation error decay is independent of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2069" y="5933103"/>
                <a:ext cx="339751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should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69" y="5933103"/>
                <a:ext cx="3397518" cy="369332"/>
              </a:xfrm>
              <a:prstGeom prst="rect">
                <a:avLst/>
              </a:prstGeom>
              <a:blipFill>
                <a:blip r:embed="rId20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31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152400"/>
            <a:ext cx="7511249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Subspaces (AS)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eigenvalue analysis suggests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(1000)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still large for MCMC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blipFill>
                <a:blip r:embed="rId3"/>
                <a:stretch>
                  <a:fillRect l="-440" t="-8451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679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152400"/>
            <a:ext cx="7511249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Subspaces (AS)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eigenvalue analysis suggests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(1000)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still large for MCMC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blipFill>
                <a:blip r:embed="rId3"/>
                <a:stretch>
                  <a:fillRect l="-440" t="-8451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9200" y="1192887"/>
            <a:ext cx="6198165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Idea: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combine KLE with Active Subspace (AS) information for further (and better)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data-informed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dimension reduction.</a:t>
            </a:r>
          </a:p>
        </p:txBody>
      </p:sp>
    </p:spTree>
    <p:extLst>
      <p:ext uri="{BB962C8B-B14F-4D97-AF65-F5344CB8AC3E}">
        <p14:creationId xmlns:p14="http://schemas.microsoft.com/office/powerpoint/2010/main" val="3193077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152400"/>
            <a:ext cx="7511249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Subspaces (AS)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eigenvalue analysis suggests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(1000)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still large for MCMC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blipFill>
                <a:blip r:embed="rId3"/>
                <a:stretch>
                  <a:fillRect l="-440" t="-8451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9200" y="1192887"/>
            <a:ext cx="6198165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Idea: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combine KLE with Active Subspace (AS) information for further (and better)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data-informed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dimension reduction.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24599"/>
            <a:ext cx="887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Active Subspace (AS)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directions along which objective function has strongest variability.</a:t>
            </a:r>
          </a:p>
        </p:txBody>
      </p:sp>
    </p:spTree>
    <p:extLst>
      <p:ext uri="{BB962C8B-B14F-4D97-AF65-F5344CB8AC3E}">
        <p14:creationId xmlns:p14="http://schemas.microsoft.com/office/powerpoint/2010/main" val="2088063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152400"/>
            <a:ext cx="7511249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Subspaces (AS)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eigenvalue analysis suggests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(1000)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still large for MCMC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blipFill>
                <a:blip r:embed="rId3"/>
                <a:stretch>
                  <a:fillRect l="-440" t="-8451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9200" y="1192887"/>
            <a:ext cx="6198165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Idea: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combine KLE with Active Subspace (AS) information for further (and better)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data-informed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dimension reduction.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24599"/>
            <a:ext cx="887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Active Subspace (AS)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directions along which objective function has strongest variability.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286000"/>
                <a:ext cx="952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Active subspace approach: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mismatch approximated by related function of fewer variables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0"/>
                <a:ext cx="9525000" cy="369332"/>
              </a:xfrm>
              <a:prstGeom prst="rect">
                <a:avLst/>
              </a:prstGeom>
              <a:blipFill>
                <a:blip r:embed="rId4"/>
                <a:stretch>
                  <a:fillRect l="-3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2677501"/>
                <a:ext cx="5486400" cy="6109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𝒅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bSup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7501"/>
                <a:ext cx="5486400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7000" y="2677501"/>
                <a:ext cx="2586917" cy="649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“active variables”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rotation of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coords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677501"/>
                <a:ext cx="2586917" cy="649665"/>
              </a:xfrm>
              <a:prstGeom prst="rect">
                <a:avLst/>
              </a:prstGeom>
              <a:blipFill>
                <a:blip r:embed="rId6"/>
                <a:stretch>
                  <a:fillRect t="-2752" r="-1408" b="-137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6519446"/>
            <a:ext cx="4925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Constantine, Dow, Wang,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4" y="4267200"/>
            <a:ext cx="2161761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52900"/>
            <a:ext cx="22860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181" y="3928646"/>
                <a:ext cx="403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Example*: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⁡(0.7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+0.3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1" y="3928646"/>
                <a:ext cx="4038600" cy="338554"/>
              </a:xfrm>
              <a:prstGeom prst="rect">
                <a:avLst/>
              </a:prstGeom>
              <a:blipFill>
                <a:blip r:embed="rId9"/>
                <a:stretch>
                  <a:fillRect l="-75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24400" y="3928646"/>
                <a:ext cx="4323522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Rotate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coords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directions of strongest variation are aligned with the rotated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coords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(ii) Construct response surface using only most important rotated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coords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US" sz="1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Bivariate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effectively </a:t>
                </a:r>
                <a:r>
                  <a:rPr lang="en-US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univariate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rotated coordinate system</a:t>
                </a:r>
                <a:endParaRPr lang="en-US" sz="1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28646"/>
                <a:ext cx="4323522" cy="2369880"/>
              </a:xfrm>
              <a:prstGeom prst="rect">
                <a:avLst/>
              </a:prstGeom>
              <a:blipFill>
                <a:blip r:embed="rId10"/>
                <a:stretch>
                  <a:fillRect l="-705" b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2124" y="3928646"/>
            <a:ext cx="8889476" cy="2548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1600" y="40018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Dimension reduction via AS: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87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152400"/>
            <a:ext cx="7511249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Subspaces (AS)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KLE eigenvalue analysis suggests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(1000)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still large for MCMC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1470"/>
                <a:ext cx="8305800" cy="430887"/>
              </a:xfrm>
              <a:prstGeom prst="rect">
                <a:avLst/>
              </a:prstGeom>
              <a:blipFill>
                <a:blip r:embed="rId3"/>
                <a:stretch>
                  <a:fillRect l="-440" t="-8451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9200" y="1192887"/>
            <a:ext cx="6198165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Idea: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combine KLE with Active Subspace (AS) information for further (and better)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data-informed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dimension reduction.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24599"/>
            <a:ext cx="887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Active Subspace (AS)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directions along which objective function has strongest variability.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286000"/>
                <a:ext cx="952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Active subspace approach: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mismatch approximated by related function of fewer variables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0"/>
                <a:ext cx="9525000" cy="369332"/>
              </a:xfrm>
              <a:prstGeom prst="rect">
                <a:avLst/>
              </a:prstGeom>
              <a:blipFill>
                <a:blip r:embed="rId4"/>
                <a:stretch>
                  <a:fillRect l="-384" t="-8197" r="-19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2677501"/>
                <a:ext cx="5486400" cy="6109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𝒅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bSup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7501"/>
                <a:ext cx="5486400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7000" y="2677501"/>
                <a:ext cx="2586917" cy="649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“active variables”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rotation of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coords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677501"/>
                <a:ext cx="2586917" cy="649665"/>
              </a:xfrm>
              <a:prstGeom prst="rect">
                <a:avLst/>
              </a:prstGeom>
              <a:blipFill>
                <a:blip r:embed="rId6"/>
                <a:stretch>
                  <a:fillRect t="-2752" r="-1408" b="-137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6519446"/>
            <a:ext cx="4925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Constantine, Dow, Wang,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4" y="4267200"/>
            <a:ext cx="2161761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52900"/>
            <a:ext cx="22860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181" y="3928646"/>
                <a:ext cx="403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Example*: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⁡(0.7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+0.3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1" y="3928646"/>
                <a:ext cx="4038600" cy="338554"/>
              </a:xfrm>
              <a:prstGeom prst="rect">
                <a:avLst/>
              </a:prstGeom>
              <a:blipFill>
                <a:blip r:embed="rId9"/>
                <a:stretch>
                  <a:fillRect l="-75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24400" y="3928646"/>
                <a:ext cx="4323522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4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Rotate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coords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directions of strongest variation are aligned with the rotated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coords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(ii) Construct response surface using only most important rotated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coords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US" sz="1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Bivariate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effectively </a:t>
                </a:r>
                <a:r>
                  <a:rPr lang="en-US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univariate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rotated coordinate system</a:t>
                </a:r>
                <a:endParaRPr lang="en-US" sz="1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28646"/>
                <a:ext cx="4323522" cy="2369880"/>
              </a:xfrm>
              <a:prstGeom prst="rect">
                <a:avLst/>
              </a:prstGeom>
              <a:blipFill>
                <a:blip r:embed="rId10"/>
                <a:stretch>
                  <a:fillRect l="-705" b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2124" y="3928646"/>
            <a:ext cx="8889476" cy="2548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1600" y="40018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Dimension reduction via AS: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327166"/>
                <a:ext cx="10591800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identified using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gradients of mismatch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7166"/>
                <a:ext cx="10591800" cy="491288"/>
              </a:xfrm>
              <a:prstGeom prst="rect">
                <a:avLst/>
              </a:prstGeom>
              <a:blipFill>
                <a:blip r:embed="rId11"/>
                <a:stretch>
                  <a:fillRect l="-345" t="-96250" b="-16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162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51" y="76200"/>
            <a:ext cx="8120849" cy="5954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Greenland Bayesian Inference via KLE + 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573" y="676527"/>
            <a:ext cx="2971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KLE modes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8877" y="694518"/>
                <a:ext cx="33535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Data-informed (AS) directions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73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*)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877" y="694518"/>
                <a:ext cx="3353515" cy="338554"/>
              </a:xfrm>
              <a:prstGeom prst="rect">
                <a:avLst/>
              </a:prstGeom>
              <a:blipFill>
                <a:blip r:embed="rId3"/>
                <a:stretch>
                  <a:fillRect l="-909" t="-5455" r="-727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855746" y="3426244"/>
            <a:ext cx="2108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Gradients of mismatch function obtained via </a:t>
            </a: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adjoint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 solve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 Albany/FELIX.</a:t>
            </a:r>
            <a:endParaRPr lang="en-US" sz="1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3" y="2806541"/>
            <a:ext cx="2596494" cy="23682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18" y="2806541"/>
            <a:ext cx="2592950" cy="2451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38175" y="5249043"/>
                <a:ext cx="90392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7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Above, left</a:t>
                </a:r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fewer modes are needed to build the basal friction parameter map when using KLE + AS methods than when using straight KLE.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7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Above, right</a:t>
                </a:r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relative clustering of large values towards smaller indices implies KLE coefficients corresponding to larger singular values  contribute most to variability in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17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75" y="5249043"/>
                <a:ext cx="9039283" cy="1200329"/>
              </a:xfrm>
              <a:prstGeom prst="rect">
                <a:avLst/>
              </a:prstGeom>
              <a:blipFill>
                <a:blip r:embed="rId6"/>
                <a:stretch>
                  <a:fillRect l="-337" t="-1523" r="-539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52209" y="2810252"/>
            <a:ext cx="20332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KLE and AS amplitudes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7748" y="2754044"/>
            <a:ext cx="22736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AS principal component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0152" y="4980925"/>
            <a:ext cx="200880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</a:p>
        </p:txBody>
      </p:sp>
      <p:pic>
        <p:nvPicPr>
          <p:cNvPr id="18" name="Picture 1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19" y="2769122"/>
            <a:ext cx="1258780" cy="6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1" y="1063618"/>
            <a:ext cx="3567693" cy="1555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41" y="1036287"/>
            <a:ext cx="3698781" cy="1577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9673" y="6523644"/>
                <a:ext cx="5301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was obtained via cross-validation.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673" y="6523644"/>
                <a:ext cx="5301449" cy="369332"/>
              </a:xfrm>
              <a:prstGeom prst="rect">
                <a:avLst/>
              </a:prstGeom>
              <a:blipFill>
                <a:blip r:embed="rId10"/>
                <a:stretch>
                  <a:fillRect l="-9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148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152400"/>
            <a:ext cx="7511249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Subspaces for Inference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45688"/>
            <a:ext cx="6096000" cy="19056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475434"/>
            <a:ext cx="7620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Various levels of approximation can be employed:</a:t>
            </a:r>
          </a:p>
          <a:p>
            <a:endParaRPr lang="en-US" sz="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 dimension but no surrogate of misfit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 MCMC in active subspace to improve mixing</a:t>
            </a:r>
          </a:p>
          <a:p>
            <a:pPr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Surrogate of misfit with rotation but no dimension reduction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Leverage increased sparsity induced by rotation</a:t>
            </a:r>
          </a:p>
          <a:p>
            <a:pPr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Surrogate of misfit and dimension reduction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</a:rPr>
              <a:t>Combine MCMC in active subspaces with surrogates that adaptively target regions of high probability</a:t>
            </a:r>
            <a:endParaRPr lang="en-US" b="1" dirty="0"/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1066800"/>
            <a:ext cx="7315200" cy="208451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334000"/>
            <a:ext cx="73914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31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811367"/>
            <a:ext cx="4016564" cy="330176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51" y="76200"/>
            <a:ext cx="7663649" cy="533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PCE over Active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7800" y="774898"/>
                <a:ext cx="6010275" cy="646331"/>
              </a:xfrm>
              <a:prstGeom prst="rect">
                <a:avLst/>
              </a:prstGeom>
              <a:solidFill>
                <a:srgbClr val="A5F7B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Idea: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approximate misfit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using quadratic PCE for efficient computation of misfit Hessian.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74898"/>
                <a:ext cx="6010275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1588138"/>
                <a:ext cx="4648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quadratic PCE function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588138"/>
                <a:ext cx="4648200" cy="369332"/>
              </a:xfrm>
              <a:prstGeom prst="rect">
                <a:avLst/>
              </a:prstGeom>
              <a:blipFill>
                <a:blip r:embed="rId5"/>
                <a:stretch>
                  <a:fillRect t="-9677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2057400"/>
                <a:ext cx="9086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Approximate misfit over active variables using a quadratic function obtained via compressed sensing (using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733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samples and a PCE with 20,301 terms)*: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057400"/>
                <a:ext cx="9086850" cy="646331"/>
              </a:xfrm>
              <a:prstGeom prst="rect">
                <a:avLst/>
              </a:prstGeom>
              <a:blipFill>
                <a:blip r:embed="rId6"/>
                <a:stretch>
                  <a:fillRect l="-470" t="-5660" r="-47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3827" y="2692065"/>
                <a:ext cx="4419600" cy="82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0.981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7" y="2692065"/>
                <a:ext cx="4419600" cy="824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253" y="3484208"/>
                <a:ext cx="5390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Approximate misfit with quadratic PCE in rotated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space: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3" y="3484208"/>
                <a:ext cx="5390809" cy="646331"/>
              </a:xfrm>
              <a:prstGeom prst="rect">
                <a:avLst/>
              </a:prstGeom>
              <a:blipFill>
                <a:blip r:embed="rId8"/>
                <a:stretch>
                  <a:fillRect l="-792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644" y="4876800"/>
                <a:ext cx="5374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Approximate misfit with </a:t>
                </a:r>
                <a:r>
                  <a:rPr lang="en-US" b="1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quadratic PCE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:r>
                  <a:rPr lang="en-US" b="1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rotated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truncated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73 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space: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4" y="4876800"/>
                <a:ext cx="5374756" cy="646331"/>
              </a:xfrm>
              <a:prstGeom prst="rect">
                <a:avLst/>
              </a:prstGeom>
              <a:blipFill>
                <a:blip r:embed="rId9"/>
                <a:stretch>
                  <a:fillRect l="-68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9418" y="4016565"/>
                <a:ext cx="4419600" cy="860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0.190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18" y="4016565"/>
                <a:ext cx="4419600" cy="860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2993" y="5536524"/>
                <a:ext cx="4419600" cy="86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=73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0.136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93" y="5536524"/>
                <a:ext cx="4419600" cy="8642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28143" y="4876800"/>
            <a:ext cx="5030876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8868" y="6545044"/>
            <a:ext cx="9838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Ratios are improvements relative to using  mean of data; want ratio close to 0. </a:t>
            </a:r>
          </a:p>
        </p:txBody>
      </p:sp>
    </p:spTree>
    <p:extLst>
      <p:ext uri="{BB962C8B-B14F-4D97-AF65-F5344CB8AC3E}">
        <p14:creationId xmlns:p14="http://schemas.microsoft.com/office/powerpoint/2010/main" val="3717210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51" y="76200"/>
            <a:ext cx="7587449" cy="4644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Rank Laplace-Based Covariance*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97909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Linearize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parameter-to-observable map around MAP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292397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𝑭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Frechet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derivative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92397"/>
                <a:ext cx="4191000" cy="369332"/>
              </a:xfrm>
              <a:prstGeom prst="rect">
                <a:avLst/>
              </a:prstGeom>
              <a:blipFill>
                <a:blip r:embed="rId3"/>
                <a:stretch>
                  <a:fillRect l="-13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6529227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264" y="1905000"/>
                <a:ext cx="4637680" cy="28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𝜖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MAP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MAP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4" y="1905000"/>
                <a:ext cx="4637680" cy="288990"/>
              </a:xfrm>
              <a:prstGeom prst="rect">
                <a:avLst/>
              </a:prstGeom>
              <a:blipFill>
                <a:blip r:embed="rId4"/>
                <a:stretch>
                  <a:fillRect l="-921" t="-4255" r="-395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23063" y="880662"/>
                <a:ext cx="3429080" cy="413768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pos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obs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MAP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3" y="880662"/>
                <a:ext cx="3429080" cy="413768"/>
              </a:xfrm>
              <a:prstGeom prst="rect">
                <a:avLst/>
              </a:prstGeom>
              <a:blipFill>
                <a:blip r:embed="rId5"/>
                <a:stretch>
                  <a:fillRect t="-147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53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10260"/>
            <a:ext cx="4706520" cy="4084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106749"/>
            <a:ext cx="8229600" cy="952458"/>
          </a:xfrm>
        </p:spPr>
        <p:txBody>
          <a:bodyPr/>
          <a:lstStyle/>
          <a:p>
            <a:r>
              <a:rPr lang="en-US" sz="3400" dirty="0">
                <a:latin typeface="Calibri" panose="020F0502020204030204" pitchFamily="34" charset="0"/>
              </a:rPr>
              <a:t>PISCEES Project for Land-Ice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algn="ctr" eaLnBrk="1" hangingPunct="1"/>
                <a:r>
                  <a:rPr lang="en-US" b="1" u="sng" dirty="0">
                    <a:latin typeface="Calibri" panose="020F0502020204030204" pitchFamily="34" charset="0"/>
                  </a:rPr>
                  <a:t>Sandia’s Role in the PISCEES Project</a:t>
                </a:r>
                <a:r>
                  <a:rPr lang="en-US" b="1" dirty="0">
                    <a:latin typeface="Calibri" panose="020F0502020204030204" pitchFamily="34" charset="0"/>
                  </a:rPr>
                  <a:t>: </a:t>
                </a:r>
                <a:r>
                  <a:rPr lang="en-US" dirty="0">
                    <a:latin typeface="Calibri" panose="020F0502020204030204" pitchFamily="34" charset="0"/>
                  </a:rPr>
                  <a:t>to </a:t>
                </a:r>
                <a:r>
                  <a:rPr lang="en-US" b="1" dirty="0">
                    <a:latin typeface="Calibri" panose="020F0502020204030204" pitchFamily="34" charset="0"/>
                  </a:rPr>
                  <a:t>develop</a:t>
                </a:r>
                <a:r>
                  <a:rPr lang="en-US" dirty="0">
                    <a:latin typeface="Calibri" panose="020F0502020204030204" pitchFamily="34" charset="0"/>
                  </a:rPr>
                  <a:t> and </a:t>
                </a:r>
                <a:r>
                  <a:rPr lang="en-US" b="1" dirty="0">
                    <a:latin typeface="Calibri" panose="020F0502020204030204" pitchFamily="34" charset="0"/>
                  </a:rPr>
                  <a:t>support</a:t>
                </a:r>
                <a:r>
                  <a:rPr lang="en-US" dirty="0">
                    <a:latin typeface="Calibri" panose="020F0502020204030204" pitchFamily="34" charset="0"/>
                  </a:rPr>
                  <a:t> a robust and scalable land ice solver based on the “First-Order” (FO) Stokes equations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Albany/FELIX*</a:t>
                </a:r>
                <a:endParaRPr lang="en-US" b="1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blipFill>
                <a:blip r:embed="rId4"/>
                <a:stretch>
                  <a:fillRect l="-438" t="-5660" r="-1022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28449" y="2355739"/>
            <a:ext cx="434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1" u="sng" dirty="0">
                <a:latin typeface="Calibri" panose="020F0502020204030204" pitchFamily="34" charset="0"/>
              </a:rPr>
              <a:t>Requirements for </a:t>
            </a:r>
            <a:r>
              <a:rPr lang="en-US" b="1" i="1" u="sng" dirty="0">
                <a:latin typeface="Calibri" panose="020F0502020204030204" pitchFamily="34" charset="0"/>
              </a:rPr>
              <a:t>Albany/FELIX</a:t>
            </a:r>
            <a:r>
              <a:rPr lang="en-US" b="1" u="sng" dirty="0">
                <a:latin typeface="Calibri" panose="020F0502020204030204" pitchFamily="34" charset="0"/>
              </a:rPr>
              <a:t>: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Unstructured grid </a:t>
            </a:r>
            <a:r>
              <a:rPr lang="en-US" dirty="0">
                <a:latin typeface="Calibri" panose="020F0502020204030204" pitchFamily="34" charset="0"/>
              </a:rPr>
              <a:t>finite elements.</a:t>
            </a:r>
          </a:p>
          <a:p>
            <a:pPr marL="231775" lvl="1"/>
            <a:endParaRPr lang="en-US" sz="4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Scalable, fast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b="1" i="1" dirty="0">
                <a:latin typeface="Calibri" panose="020F0502020204030204" pitchFamily="34" charset="0"/>
              </a:rPr>
              <a:t> robust.</a:t>
            </a:r>
          </a:p>
          <a:p>
            <a:pPr marL="452438" lvl="1" indent="-220663">
              <a:buFont typeface="Arial"/>
              <a:buChar char="•"/>
            </a:pPr>
            <a:endParaRPr lang="en-US" sz="400" b="1" i="1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Verified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</a:rPr>
              <a:t>validated.</a:t>
            </a:r>
          </a:p>
          <a:p>
            <a:pPr marL="231775" lvl="1"/>
            <a:endParaRPr lang="en-US" sz="400" b="1" i="1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Portable </a:t>
            </a:r>
            <a:r>
              <a:rPr lang="en-US" dirty="0">
                <a:latin typeface="Calibri" panose="020F0502020204030204" pitchFamily="34" charset="0"/>
              </a:rPr>
              <a:t>to new architecture machines.</a:t>
            </a:r>
          </a:p>
          <a:p>
            <a:pPr marL="231775" lvl="1"/>
            <a:endParaRPr lang="en-US" sz="4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Advanced analysis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capabilities: deterministic inversion, calibration, uncertainty quantification.</a:t>
            </a:r>
            <a:endParaRPr lang="en-US" sz="5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449" y="6567808"/>
            <a:ext cx="55109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*Finite Elements for Land Ice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eXperiments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90" y="6113645"/>
            <a:ext cx="1413619" cy="658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81200" y="609600"/>
            <a:ext cx="6324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“PISCEES”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Predicting Ice Sheet Climate Evolution at Extreme Scales</a:t>
            </a:r>
          </a:p>
          <a:p>
            <a:pPr marL="0" lvl="1" algn="ctr" eaLnBrk="1" hangingPunct="1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5 year SciDAC3 project began in June 2012; proposal for 5 year continuation project submitted to SciDAC4 call.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705314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" y="4114800"/>
            <a:ext cx="3771900" cy="9493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2158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talk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518" y="5200471"/>
            <a:ext cx="3888281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As part of </a:t>
            </a:r>
            <a:r>
              <a:rPr lang="en-US" b="1" dirty="0">
                <a:latin typeface="Calibri" panose="020F0502020204030204" pitchFamily="34" charset="0"/>
              </a:rPr>
              <a:t>ACME </a:t>
            </a:r>
            <a:r>
              <a:rPr lang="en-US" b="1" i="1" dirty="0">
                <a:latin typeface="Calibri" panose="020F0502020204030204" pitchFamily="34" charset="0"/>
              </a:rPr>
              <a:t>DOE Earth System Model</a:t>
            </a:r>
            <a:r>
              <a:rPr lang="en-US" dirty="0">
                <a:latin typeface="Calibri" panose="020F0502020204030204" pitchFamily="34" charset="0"/>
              </a:rPr>
              <a:t>, solver will provide actionable predictions of 21</a:t>
            </a:r>
            <a:r>
              <a:rPr lang="en-US" baseline="30000" dirty="0">
                <a:latin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</a:rPr>
              <a:t> century sea-level change (including </a:t>
            </a:r>
            <a:r>
              <a:rPr lang="en-US" b="1" u="sng" dirty="0">
                <a:latin typeface="Calibri" panose="020F0502020204030204" pitchFamily="34" charset="0"/>
              </a:rPr>
              <a:t>uncertainty bounds</a:t>
            </a:r>
            <a:r>
              <a:rPr lang="en-US" dirty="0">
                <a:latin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92733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51" y="76200"/>
            <a:ext cx="7587449" cy="4644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Rank Laplace-Based Covariance*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97909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Linearize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parameter-to-observable map around MAP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292397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𝑭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Frechet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derivative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92397"/>
                <a:ext cx="4191000" cy="369332"/>
              </a:xfrm>
              <a:prstGeom prst="rect">
                <a:avLst/>
              </a:prstGeom>
              <a:blipFill>
                <a:blip r:embed="rId3"/>
                <a:stretch>
                  <a:fillRect l="-13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6529227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264" y="1905000"/>
                <a:ext cx="4637680" cy="28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𝜖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MAP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MAP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4" y="1905000"/>
                <a:ext cx="4637680" cy="288990"/>
              </a:xfrm>
              <a:prstGeom prst="rect">
                <a:avLst/>
              </a:prstGeom>
              <a:blipFill>
                <a:blip r:embed="rId4"/>
                <a:stretch>
                  <a:fillRect l="-921" t="-4255" r="-395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23063" y="880662"/>
                <a:ext cx="3429080" cy="413768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pos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obs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MAP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3" y="880662"/>
                <a:ext cx="3429080" cy="413768"/>
              </a:xfrm>
              <a:prstGeom prst="rect">
                <a:avLst/>
              </a:prstGeom>
              <a:blipFill>
                <a:blip r:embed="rId5"/>
                <a:stretch>
                  <a:fillRect t="-147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200" y="2786651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Covariance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Gaussian Laplace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0100" y="3248392"/>
                <a:ext cx="3352800" cy="482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post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misfit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PCE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prior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248392"/>
                <a:ext cx="3352800" cy="482568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417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51" y="76200"/>
            <a:ext cx="7587449" cy="4644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Rank Laplace-Based Covariance*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97909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Linearize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parameter-to-observable map around MAP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292397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𝑭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Frechet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derivative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92397"/>
                <a:ext cx="4191000" cy="369332"/>
              </a:xfrm>
              <a:prstGeom prst="rect">
                <a:avLst/>
              </a:prstGeom>
              <a:blipFill>
                <a:blip r:embed="rId3"/>
                <a:stretch>
                  <a:fillRect l="-13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" y="2786651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Covariance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Gaussian Laplace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given by: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29227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264" y="1905000"/>
                <a:ext cx="4637680" cy="28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𝜖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MAP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MAP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4" y="1905000"/>
                <a:ext cx="4637680" cy="288990"/>
              </a:xfrm>
              <a:prstGeom prst="rect">
                <a:avLst/>
              </a:prstGeom>
              <a:blipFill>
                <a:blip r:embed="rId5"/>
                <a:stretch>
                  <a:fillRect l="-921" t="-4255" r="-395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23063" y="880662"/>
                <a:ext cx="3429080" cy="413768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pos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obs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MAP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3" y="880662"/>
                <a:ext cx="3429080" cy="413768"/>
              </a:xfrm>
              <a:prstGeom prst="rect">
                <a:avLst/>
              </a:prstGeom>
              <a:blipFill>
                <a:blip r:embed="rId6"/>
                <a:stretch>
                  <a:fillRect t="-147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49858" y="731998"/>
                <a:ext cx="2705100" cy="948016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dense!    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prohibitively expensive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store &amp; construct.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858" y="731998"/>
                <a:ext cx="2705100" cy="948016"/>
              </a:xfrm>
              <a:prstGeom prst="rect">
                <a:avLst/>
              </a:prstGeom>
              <a:blipFill>
                <a:blip r:embed="rId7"/>
                <a:stretch>
                  <a:fillRect t="-2564" r="-2935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0100" y="3248392"/>
                <a:ext cx="3352800" cy="482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post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misfit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PCE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prior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248392"/>
                <a:ext cx="3352800" cy="482568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239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51" y="76200"/>
            <a:ext cx="7587449" cy="4644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Rank Laplace-Based Covariance*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97909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Linearize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parameter-to-observable map around MAP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292397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𝑭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Frechet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derivative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92397"/>
                <a:ext cx="4191000" cy="369332"/>
              </a:xfrm>
              <a:prstGeom prst="rect">
                <a:avLst/>
              </a:prstGeom>
              <a:blipFill>
                <a:blip r:embed="rId3"/>
                <a:stretch>
                  <a:fillRect l="-13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" y="2786651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Covariance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Gaussian Laplace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0100" y="3248392"/>
                <a:ext cx="3352800" cy="482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post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misfit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PCE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prior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248392"/>
                <a:ext cx="3352800" cy="482568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6529227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6264" y="1905000"/>
                <a:ext cx="4637680" cy="28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𝜖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MAP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MAP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4" y="1905000"/>
                <a:ext cx="4637680" cy="288990"/>
              </a:xfrm>
              <a:prstGeom prst="rect">
                <a:avLst/>
              </a:prstGeom>
              <a:blipFill>
                <a:blip r:embed="rId5"/>
                <a:stretch>
                  <a:fillRect l="-921" t="-4255" r="-395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23063" y="880662"/>
                <a:ext cx="3429080" cy="413768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pos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obs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MAP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3" y="880662"/>
                <a:ext cx="3429080" cy="413768"/>
              </a:xfrm>
              <a:prstGeom prst="rect">
                <a:avLst/>
              </a:prstGeom>
              <a:blipFill>
                <a:blip r:embed="rId6"/>
                <a:stretch>
                  <a:fillRect t="-147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49858" y="731998"/>
                <a:ext cx="2705100" cy="948016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dense!    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prohibitively expensive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store &amp; construct.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858" y="731998"/>
                <a:ext cx="2705100" cy="948016"/>
              </a:xfrm>
              <a:prstGeom prst="rect">
                <a:avLst/>
              </a:prstGeom>
              <a:blipFill>
                <a:blip r:embed="rId7"/>
                <a:stretch>
                  <a:fillRect t="-2564" r="-2935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223" y="3983821"/>
                <a:ext cx="4800600" cy="67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Low-rank approximation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obtained using Sherman-Morrison-Woodbury formula: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" y="3983821"/>
                <a:ext cx="4800600" cy="671018"/>
              </a:xfrm>
              <a:prstGeom prst="rect">
                <a:avLst/>
              </a:prstGeom>
              <a:blipFill>
                <a:blip r:embed="rId8"/>
                <a:stretch>
                  <a:fillRect l="-889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6363" y="4743121"/>
                <a:ext cx="2581411" cy="3622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post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rior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♢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63" y="4743121"/>
                <a:ext cx="2581411" cy="362279"/>
              </a:xfrm>
              <a:prstGeom prst="rect">
                <a:avLst/>
              </a:prstGeom>
              <a:blipFill>
                <a:blip r:embed="rId9"/>
                <a:stretch>
                  <a:fillRect l="-941" t="-4839" r="-10118" b="-161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223" y="5332992"/>
                <a:ext cx="8382000" cy="160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misfit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its EV decomposition can be computed efficiently using a parallel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matrix-free </a:t>
                </a:r>
                <a:r>
                  <a:rPr lang="en-US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Lanczos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method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Rank of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 of modes that informed directions of posterior (AS vectors).</a:t>
                </a: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" y="5332992"/>
                <a:ext cx="8382000" cy="1601208"/>
              </a:xfrm>
              <a:prstGeom prst="rect">
                <a:avLst/>
              </a:prstGeom>
              <a:blipFill>
                <a:blip r:embed="rId10"/>
                <a:stretch>
                  <a:fillRect l="-509" t="-1901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57800" y="2286000"/>
                <a:ext cx="3810000" cy="30392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Symbols*:</a:t>
                </a:r>
              </a:p>
              <a:p>
                <a:pPr algn="ctr"/>
                <a:endParaRPr lang="en-US" sz="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eigenvecs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eigenvals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misfit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misfit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prior-preconditioned Hessian of data misfit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prior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1/2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misfit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prior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1/2</m:t>
                        </m:r>
                      </m:sup>
                    </m:sSubSup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misfit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Gauss-Newton portion of Hessian misfit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rPr>
                          <m:t>𝄯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obs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b="1" dirty="0">
                  <a:latin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prior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1/2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♢</m:t>
                        </m:r>
                      </m:sup>
                    </m:sSub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adjoint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prior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𝑲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𝑲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Laplace stiffness.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86000"/>
                <a:ext cx="3810000" cy="3039230"/>
              </a:xfrm>
              <a:prstGeom prst="rect">
                <a:avLst/>
              </a:prstGeom>
              <a:blipFill>
                <a:blip r:embed="rId11"/>
                <a:stretch>
                  <a:fillRect l="-1276" t="-798" r="-15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270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551" y="76200"/>
            <a:ext cx="8120849" cy="5954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Greenland Bayesian Inference via KLE + AS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78" y="3171981"/>
            <a:ext cx="3383369" cy="146050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1760" y="1207132"/>
          <a:ext cx="6291902" cy="134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r:id="rId5" imgW="7999920" imgH="1713960" progId="">
                  <p:embed/>
                </p:oleObj>
              </mc:Choice>
              <mc:Fallback>
                <p:oleObj r:id="rId5" imgW="7999920" imgH="1713960" progId="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760" y="1207132"/>
                        <a:ext cx="6291902" cy="1348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7960" y="935308"/>
            <a:ext cx="2971800" cy="3437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KLE modes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24404" y="901955"/>
                <a:ext cx="33535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Data-informed (AS) directions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73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*)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404" y="901955"/>
                <a:ext cx="3353515" cy="338554"/>
              </a:xfrm>
              <a:prstGeom prst="rect">
                <a:avLst/>
              </a:prstGeom>
              <a:blipFill>
                <a:blip r:embed="rId7"/>
                <a:stretch>
                  <a:fillRect l="-1091" t="-5455" r="-54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419034" y="2551531"/>
            <a:ext cx="433023" cy="551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70798" y="2596319"/>
            <a:ext cx="322132" cy="575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81" y="2222033"/>
            <a:ext cx="2311111" cy="21079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20" y="4448319"/>
            <a:ext cx="2323809" cy="21968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38174" y="4876800"/>
            <a:ext cx="681439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i="1" dirty="0">
                <a:latin typeface="Calibri" panose="020F0502020204030204" pitchFamily="34" charset="0"/>
                <a:cs typeface="Calibri" panose="020F0502020204030204" pitchFamily="34" charset="0"/>
              </a:rPr>
              <a:t>Above: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marginal distributions of Gaussian posterior computed using KLE vs. KLE+AS; </a:t>
            </a:r>
            <a:r>
              <a:rPr lang="en-US" sz="1700" b="1" i="1" dirty="0">
                <a:latin typeface="Calibri" panose="020F0502020204030204" pitchFamily="34" charset="0"/>
                <a:cs typeface="Calibri" panose="020F0502020204030204" pitchFamily="34" charset="0"/>
              </a:rPr>
              <a:t>any shift from mean of 0 is due to observations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KLE eigenvectors have variance and mean close to prior.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Data-informed eigenvectors have smaller variance and are most shifted w.r.t. prior distribution (as expected).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31560" y="2222033"/>
            <a:ext cx="20332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KLE and AS amplitudes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05809" y="4402190"/>
            <a:ext cx="20332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 principal component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3447" y="6383534"/>
            <a:ext cx="200880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</a:p>
        </p:txBody>
      </p:sp>
      <p:pic>
        <p:nvPicPr>
          <p:cNvPr id="18" name="Picture 1" descr="image0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65" y="2689185"/>
            <a:ext cx="1258780" cy="6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787817" y="3902231"/>
            <a:ext cx="610315" cy="609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92563" y="1052719"/>
            <a:ext cx="2108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Gradients of mismatch function obtained via </a:t>
            </a: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adjoint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 solve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 Albany/FELIX.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59673" y="6523644"/>
                <a:ext cx="5301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was obtained via cross-validation.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673" y="6523644"/>
                <a:ext cx="5301449" cy="369332"/>
              </a:xfrm>
              <a:prstGeom prst="rect">
                <a:avLst/>
              </a:prstGeom>
              <a:blipFill>
                <a:blip r:embed="rId11"/>
                <a:stretch>
                  <a:fillRect l="-9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921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UQ problem definition.</a:t>
            </a:r>
          </a:p>
          <a:p>
            <a:pPr marL="457200" indent="-457200">
              <a:buAutoNum type="arabicPeriod" startAt="2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Inversion/calibration.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Deterministic inversion.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Bayesian inference.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91600" cy="1261646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Summary &amp; future work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7" y="39019664"/>
            <a:ext cx="1020649" cy="189696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222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20487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20487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22200"/>
            <a:ext cx="1583550" cy="8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1046436"/>
            <a:ext cx="65234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This talk described our </a:t>
            </a:r>
            <a:r>
              <a:rPr lang="en-US" b="1" i="1" dirty="0">
                <a:latin typeface="Calibri" charset="0"/>
              </a:rPr>
              <a:t>workflow</a:t>
            </a:r>
            <a:r>
              <a:rPr lang="en-US" dirty="0">
                <a:latin typeface="Calibri" charset="0"/>
              </a:rPr>
              <a:t> for quantifying uncertainties in expected aggregate ice sheet mass change and its </a:t>
            </a:r>
            <a:r>
              <a:rPr lang="en-US" b="1" i="1" dirty="0">
                <a:latin typeface="Calibri" charset="0"/>
              </a:rPr>
              <a:t>demonstration</a:t>
            </a:r>
            <a:r>
              <a:rPr lang="en-US" dirty="0">
                <a:latin typeface="Calibri" charset="0"/>
              </a:rPr>
              <a:t> on a Greenland ice sheet problem, focusing on </a:t>
            </a:r>
            <a:r>
              <a:rPr lang="en-US" b="1" i="1" dirty="0">
                <a:latin typeface="Calibri" charset="0"/>
              </a:rPr>
              <a:t>inversion</a:t>
            </a:r>
            <a:r>
              <a:rPr lang="en-US" dirty="0">
                <a:latin typeface="Calibri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49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91600" cy="1261646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Summary &amp; future work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7" y="39019664"/>
            <a:ext cx="1020649" cy="1896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226" y="2209800"/>
            <a:ext cx="8686800" cy="30285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800" dirty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Future work:</a:t>
            </a:r>
          </a:p>
          <a:p>
            <a:pPr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Execute 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full UQ workflow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(inversion + forward propagation) on realistic Greenland/Antarctic ice sheet problems.</a:t>
            </a:r>
          </a:p>
          <a:p>
            <a:pPr lvl="1">
              <a:lnSpc>
                <a:spcPct val="90000"/>
              </a:lnSpc>
            </a:pPr>
            <a:endParaRPr lang="en-US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Squared Laplace covariance operator approach*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(no KLE)</a:t>
            </a:r>
          </a:p>
          <a:p>
            <a:pPr lvl="1">
              <a:lnSpc>
                <a:spcPct val="90000"/>
              </a:lnSpc>
            </a:pPr>
            <a:endParaRPr lang="en-US" alt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Less expensive than building PCE.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Allows higher dimensional parameter spaces.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Incorporate effects of 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other sources of uncertainty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e.g., surface height, surface mass balance.</a:t>
            </a:r>
          </a:p>
          <a:p>
            <a:pPr lvl="1">
              <a:lnSpc>
                <a:spcPct val="90000"/>
              </a:lnSpc>
            </a:pPr>
            <a:endParaRPr lang="en-US" alt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en-US" sz="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222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20487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20487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22200"/>
            <a:ext cx="1583550" cy="8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529227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1046436"/>
            <a:ext cx="65234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This talk described our </a:t>
            </a:r>
            <a:r>
              <a:rPr lang="en-US" b="1" i="1" dirty="0">
                <a:latin typeface="Calibri" charset="0"/>
              </a:rPr>
              <a:t>workflow</a:t>
            </a:r>
            <a:r>
              <a:rPr lang="en-US" dirty="0">
                <a:latin typeface="Calibri" charset="0"/>
              </a:rPr>
              <a:t> for quantifying uncertainties in expected aggregate ice sheet mass change and its </a:t>
            </a:r>
            <a:r>
              <a:rPr lang="en-US" b="1" i="1" dirty="0">
                <a:latin typeface="Calibri" charset="0"/>
              </a:rPr>
              <a:t>demonstration</a:t>
            </a:r>
            <a:r>
              <a:rPr lang="en-US" dirty="0">
                <a:latin typeface="Calibri" charset="0"/>
              </a:rPr>
              <a:t> on a Greenland ice sheet problem, focusing on </a:t>
            </a:r>
            <a:r>
              <a:rPr lang="en-US" b="1" i="1" dirty="0">
                <a:latin typeface="Calibri" charset="0"/>
              </a:rPr>
              <a:t>inversion</a:t>
            </a:r>
            <a:r>
              <a:rPr lang="en-US" dirty="0">
                <a:latin typeface="Calibri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54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91600" cy="1261646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Summary &amp; future work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7" y="39019664"/>
            <a:ext cx="1020649" cy="1896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226" y="2209800"/>
            <a:ext cx="8686800" cy="30285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800" dirty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Future work:</a:t>
            </a:r>
          </a:p>
          <a:p>
            <a:pPr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Execute 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full UQ workflow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(inversion + forward propagation) on realistic Greenland/Antarctic ice sheet problems.</a:t>
            </a:r>
          </a:p>
          <a:p>
            <a:pPr lvl="1">
              <a:lnSpc>
                <a:spcPct val="90000"/>
              </a:lnSpc>
            </a:pPr>
            <a:endParaRPr lang="en-US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Squared Laplace covariance operator approach*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(no KLE)</a:t>
            </a:r>
          </a:p>
          <a:p>
            <a:pPr lvl="1">
              <a:lnSpc>
                <a:spcPct val="90000"/>
              </a:lnSpc>
            </a:pPr>
            <a:endParaRPr lang="en-US" alt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Less expensive than building PCE.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Allows higher dimensional parameter spaces.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Incorporate effects of 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other sources of uncertainty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e.g., surface height, surface mass balance.</a:t>
            </a:r>
          </a:p>
          <a:p>
            <a:pPr lvl="1">
              <a:lnSpc>
                <a:spcPct val="90000"/>
              </a:lnSpc>
            </a:pPr>
            <a:endParaRPr lang="en-US" alt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en-US" sz="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222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20487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20487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22200"/>
            <a:ext cx="1583550" cy="8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046436"/>
            <a:ext cx="65234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This talk described our </a:t>
            </a:r>
            <a:r>
              <a:rPr lang="en-US" b="1" i="1" dirty="0">
                <a:latin typeface="Calibri" charset="0"/>
              </a:rPr>
              <a:t>workflow</a:t>
            </a:r>
            <a:r>
              <a:rPr lang="en-US" dirty="0">
                <a:latin typeface="Calibri" charset="0"/>
              </a:rPr>
              <a:t> for quantifying uncertainties in expected aggregate ice sheet mass change and its </a:t>
            </a:r>
            <a:r>
              <a:rPr lang="en-US" b="1" i="1" dirty="0">
                <a:latin typeface="Calibri" charset="0"/>
              </a:rPr>
              <a:t>demonstration</a:t>
            </a:r>
            <a:r>
              <a:rPr lang="en-US" dirty="0">
                <a:latin typeface="Calibri" charset="0"/>
              </a:rPr>
              <a:t> on a Greenland ice sheet problem, focusing on </a:t>
            </a:r>
            <a:r>
              <a:rPr lang="en-US" b="1" i="1" dirty="0">
                <a:latin typeface="Calibri" charset="0"/>
              </a:rPr>
              <a:t>inversion</a:t>
            </a:r>
            <a:r>
              <a:rPr lang="en-US" dirty="0">
                <a:latin typeface="Calibri" charset="0"/>
              </a:rPr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29227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Bui-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SISC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2308082"/>
            <a:ext cx="3124200" cy="646331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are well-positioned to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 these efforts in parallel!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50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2514600"/>
            <a:ext cx="1410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24" y="158621"/>
            <a:ext cx="7315200" cy="9144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Funding/acknowledgements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 bwMode="auto">
              <a:xfrm>
                <a:off x="704850" y="1143000"/>
                <a:ext cx="7620000" cy="114922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200" b="1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000" b="1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2860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743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200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657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600" b="0" dirty="0">
                    <a:latin typeface="Calibri" panose="020F0502020204030204" pitchFamily="34" charset="0"/>
                  </a:rPr>
                  <a:t>Support for this work was provided through Scientific Discovery through Advanced Computing (</a:t>
                </a:r>
                <a:r>
                  <a:rPr lang="en-US" sz="1600" dirty="0">
                    <a:latin typeface="Calibri" panose="020F0502020204030204" pitchFamily="34" charset="0"/>
                  </a:rPr>
                  <a:t>SciDAC</a:t>
                </a:r>
                <a:r>
                  <a:rPr lang="en-US" sz="1600" b="0" dirty="0">
                    <a:latin typeface="Calibri" panose="020F0502020204030204" pitchFamily="34" charset="0"/>
                  </a:rPr>
                  <a:t>) projects funded by the U.S. Department of Energy, Office of Science (</a:t>
                </a:r>
                <a:r>
                  <a:rPr lang="en-US" sz="1600" dirty="0">
                    <a:latin typeface="Calibri" panose="020F0502020204030204" pitchFamily="34" charset="0"/>
                  </a:rPr>
                  <a:t>OSCR</a:t>
                </a:r>
                <a:r>
                  <a:rPr lang="en-US" sz="1600" b="0" dirty="0">
                    <a:latin typeface="Calibri" panose="020F0502020204030204" pitchFamily="34" charset="0"/>
                  </a:rPr>
                  <a:t>), Advanced Scientific Computing Research and Biological and Environmental Research (</a:t>
                </a:r>
                <a:r>
                  <a:rPr lang="en-US" sz="1600" dirty="0">
                    <a:latin typeface="Calibri" panose="020F0502020204030204" pitchFamily="34" charset="0"/>
                  </a:rPr>
                  <a:t>BER</a:t>
                </a:r>
                <a:r>
                  <a:rPr lang="en-US" sz="1600" b="0" dirty="0">
                    <a:latin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PISCEES </a:t>
                </a:r>
                <a:r>
                  <a:rPr lang="en-US" sz="1600" dirty="0" err="1">
                    <a:latin typeface="Calibri" panose="020F0502020204030204" pitchFamily="34" charset="0"/>
                  </a:rPr>
                  <a:t>SciDAC</a:t>
                </a:r>
                <a:r>
                  <a:rPr lang="en-US" sz="1600" dirty="0">
                    <a:latin typeface="Calibri" panose="020F0502020204030204" pitchFamily="34" charset="0"/>
                  </a:rPr>
                  <a:t> Application Partnership.</a:t>
                </a:r>
                <a:endParaRPr lang="en-US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" y="1143000"/>
                <a:ext cx="7620000" cy="1149221"/>
              </a:xfrm>
              <a:prstGeom prst="rect">
                <a:avLst/>
              </a:prstGeom>
              <a:blipFill>
                <a:blip r:embed="rId4"/>
                <a:stretch>
                  <a:fillRect t="-212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1" y="1783080"/>
            <a:ext cx="85725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590800"/>
            <a:ext cx="923727" cy="923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55809"/>
            <a:ext cx="1374783" cy="37324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394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7" y="3657600"/>
            <a:ext cx="1525059" cy="5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16" y="3702882"/>
            <a:ext cx="1598084" cy="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672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8" y="1828800"/>
            <a:ext cx="1097062" cy="7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0" y="2685365"/>
            <a:ext cx="1186523" cy="3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54" y="2596901"/>
            <a:ext cx="1260146" cy="49681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17883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438400"/>
            <a:ext cx="1179050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086" y="4834819"/>
            <a:ext cx="8229600" cy="1255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5100" indent="-222250" algn="ctr">
              <a:lnSpc>
                <a:spcPct val="90000"/>
              </a:lnSpc>
            </a:pPr>
            <a:r>
              <a:rPr lang="en-US" b="1" i="1" dirty="0">
                <a:latin typeface="Calibri" panose="020F0502020204030204" pitchFamily="34" charset="0"/>
              </a:rPr>
              <a:t>PISCEES team members:</a:t>
            </a:r>
            <a:r>
              <a:rPr lang="en-US" i="1" dirty="0">
                <a:latin typeface="Calibri" panose="020F0502020204030204" pitchFamily="34" charset="0"/>
              </a:rPr>
              <a:t> K. Evans, M. </a:t>
            </a:r>
            <a:r>
              <a:rPr lang="en-US" i="1" dirty="0" err="1">
                <a:latin typeface="Calibri" panose="020F0502020204030204" pitchFamily="34" charset="0"/>
              </a:rPr>
              <a:t>Gunzburger</a:t>
            </a:r>
            <a:r>
              <a:rPr lang="en-US" i="1" dirty="0">
                <a:latin typeface="Calibri" panose="020F0502020204030204" pitchFamily="34" charset="0"/>
              </a:rPr>
              <a:t>, M. Hoffman, C. Jackson, P. Jones, W. Lipscomb, M. Perego, S. Price, A. Salinger, I. Tezaur, R. </a:t>
            </a:r>
            <a:r>
              <a:rPr lang="en-US" i="1" dirty="0" err="1">
                <a:latin typeface="Calibri" panose="020F0502020204030204" pitchFamily="34" charset="0"/>
              </a:rPr>
              <a:t>Tuminaro</a:t>
            </a:r>
            <a:r>
              <a:rPr lang="en-US" i="1" dirty="0">
                <a:latin typeface="Calibri" panose="020F0502020204030204" pitchFamily="34" charset="0"/>
              </a:rPr>
              <a:t>, P. Worley.</a:t>
            </a:r>
            <a:endParaRPr lang="en-US" sz="400" i="1" dirty="0">
              <a:latin typeface="Calibri" panose="020F0502020204030204" pitchFamily="34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endParaRPr lang="en-US" sz="400" i="1" dirty="0">
              <a:latin typeface="Calibri" panose="020F0502020204030204" pitchFamily="34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r>
              <a:rPr lang="en-US" sz="400" i="1" dirty="0">
                <a:latin typeface="Calibri" panose="020F0502020204030204" pitchFamily="34" charset="0"/>
              </a:rPr>
              <a:t> </a:t>
            </a:r>
          </a:p>
          <a:p>
            <a:pPr indent="-57150" algn="ctr">
              <a:lnSpc>
                <a:spcPct val="90000"/>
              </a:lnSpc>
            </a:pPr>
            <a:r>
              <a:rPr lang="en-US" b="1" i="1" dirty="0" err="1">
                <a:latin typeface="Calibri" panose="020F0502020204030204" pitchFamily="34" charset="0"/>
              </a:rPr>
              <a:t>Trilinos</a:t>
            </a:r>
            <a:r>
              <a:rPr lang="en-US" b="1" i="1" dirty="0">
                <a:latin typeface="Calibri" panose="020F0502020204030204" pitchFamily="34" charset="0"/>
              </a:rPr>
              <a:t>/DAKOTA collaborators</a:t>
            </a:r>
            <a:r>
              <a:rPr lang="en-US" i="1" dirty="0">
                <a:latin typeface="Calibri" panose="020F0502020204030204" pitchFamily="34" charset="0"/>
              </a:rPr>
              <a:t>: M. Eldred, J. Jakeman, E. Phipps, L. </a:t>
            </a:r>
            <a:r>
              <a:rPr lang="en-US" i="1" dirty="0" err="1">
                <a:latin typeface="Calibri" panose="020F0502020204030204" pitchFamily="34" charset="0"/>
              </a:rPr>
              <a:t>Swiler</a:t>
            </a:r>
            <a:r>
              <a:rPr lang="en-US" i="1" dirty="0">
                <a:latin typeface="Calibri" panose="020F0502020204030204" pitchFamily="34" charset="0"/>
              </a:rPr>
              <a:t>.</a:t>
            </a:r>
          </a:p>
          <a:p>
            <a:pPr marL="400050" lvl="1" indent="0" algn="ctr" eaLnBrk="1" hangingPunct="1">
              <a:lnSpc>
                <a:spcPct val="90000"/>
              </a:lnSpc>
            </a:pPr>
            <a:endParaRPr lang="en-US" sz="400" i="1" dirty="0">
              <a:latin typeface="Calibri" panose="020F0502020204030204" pitchFamily="34" charset="0"/>
            </a:endParaRPr>
          </a:p>
          <a:p>
            <a:pPr marL="400050" lvl="1" indent="0" algn="ctr" eaLnBrk="1" hangingPunct="1">
              <a:lnSpc>
                <a:spcPct val="90000"/>
              </a:lnSpc>
            </a:pPr>
            <a:r>
              <a:rPr lang="en-US" b="1" i="1" dirty="0">
                <a:latin typeface="Calibri" panose="020F0502020204030204" pitchFamily="34" charset="0"/>
              </a:rPr>
              <a:t>Computing resources: </a:t>
            </a:r>
            <a:r>
              <a:rPr lang="en-US" i="1" dirty="0">
                <a:latin typeface="Calibri" panose="020F0502020204030204" pitchFamily="34" charset="0"/>
              </a:rPr>
              <a:t>NERSC, OLCF.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32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85" y="-152400"/>
            <a:ext cx="7315200" cy="9144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506" y="609600"/>
            <a:ext cx="8865094" cy="60324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M.A.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Heroux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 overview of the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Trilinos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project.”  </a:t>
            </a:r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ACM Trans. Math. </a:t>
            </a:r>
            <a:r>
              <a:rPr lang="en-US" sz="1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</a:t>
            </a:r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(2005).</a:t>
            </a:r>
          </a:p>
          <a:p>
            <a:endParaRPr lang="en-US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A. Salinger,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"Albany: Using Agile Components to Develop a Flexible, Generic Multiphysics Analysis Code",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Int. J. Multiscale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14(4) (2016) 415-438.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Perego, A. Salinger,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Tuminaro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Price. "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Albany/FELIX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Parallel, Scalable and Robust Finite Element Higher-Order Stokes Ice Sheet Solver Built for Advanced Analysis",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Geosci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Model Develop.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(2015) 1-24.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[4] M. Perego, S. Price,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“Optimal initial conditions for coupling ice sheet models to Earth system models”.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Res. Earth Surf.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119 (2014) 1894-1917.</a:t>
            </a:r>
          </a:p>
          <a:p>
            <a:endParaRPr lang="en-US" sz="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[5] P. Constantine, E. Dow, Q. Wang.  “Active subspace methods in theory and practice: applications to Kriging surfaces”.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SIAM J. Sci.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36(4) (2014) A1500-A1524. 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[6] P. Constantine, C. Kent, T. Bui-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“Accelerating Markov Chain Monte Carlo with Active Subspaces”.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SIAM J. Sci.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38 (5) (2016) A2779-A2805. 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[7] T. Bui-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J. Martin. 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“A computational framework for infinite-dimensional Bayesian inverse problems part I: the linearized case, with application to global seismic inversion”.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SIAM J. Sci.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35(6) (2013) A2494-2523.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[8] T. Isaac, N. Petra,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“Scalable and efficient algorithms for the propagation of uncertainty from data through inference to prediction for large-scale problems, with application to flow of the Antarctic ice sheet”.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Phys.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296 (2015) 348-368.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[9] J. </a:t>
            </a: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Jakeman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Eldred, K. </a:t>
            </a: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Sargsyan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“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Enhancing  l1-minimization estimates of polynomial chaos expansions using basis selection”,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J. Comp. Phys.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289 (2015) 18-34.  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[10] N. Petra, J. Martin,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Stadler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Ghattas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“A computational framework for infinite dimensional Bayesian inverse problems.  Part II: stochastic Newton with application to ice sheet flow inverse problems”.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SIAM J. Sci.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36 (4) (2014) A1525-1555.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[11] J. </a:t>
            </a:r>
            <a:r>
              <a:rPr lang="en-US" sz="1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Jakeman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Perego, S. Price. "</a:t>
            </a:r>
            <a:r>
              <a:rPr lang="en-US" sz="1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Probabalistic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Projections of Sea-Level Change from the Greenland Ice Sheet", in preparation. </a:t>
            </a:r>
          </a:p>
        </p:txBody>
      </p:sp>
    </p:spTree>
    <p:extLst>
      <p:ext uri="{BB962C8B-B14F-4D97-AF65-F5344CB8AC3E}">
        <p14:creationId xmlns:p14="http://schemas.microsoft.com/office/powerpoint/2010/main" val="385192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UQ problem definition.</a:t>
            </a:r>
          </a:p>
          <a:p>
            <a:pPr marL="457200" indent="-457200">
              <a:buAutoNum type="arabicPeriod" startAt="2"/>
            </a:pPr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Inversion/calibration.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Deterministic inversion.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Bayesian inference.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40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2006600" y="0"/>
            <a:ext cx="5237163" cy="992188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Multiphysics Code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" y="2183605"/>
            <a:ext cx="47736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Component-based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design for rapid development of new physics &amp; capabilities.</a:t>
            </a:r>
            <a:endParaRPr lang="en-US" altLang="en-US" sz="8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Extensive use of libraries from the open-source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Trilinos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project: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differentiation.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Discretizations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/meshes, mesh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adaptivity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Solvers, time-integration schemes.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Performance-portable kernels.</a:t>
            </a: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Advanced analysis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capabilities: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Parameter estimation.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Uncertainty quantification (DAKOTA).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Optimization (DAKOTA, ROL).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Sensitivity analysis.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15900" y="1441450"/>
            <a:ext cx="4191000" cy="67710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900" b="1" i="1" dirty="0">
                <a:latin typeface="Calibri" panose="020F0502020204030204" pitchFamily="34" charset="0"/>
              </a:rPr>
              <a:t>Albany</a:t>
            </a:r>
            <a:r>
              <a:rPr lang="en-US" altLang="en-US" sz="1900" b="0" dirty="0">
                <a:latin typeface="Calibri" panose="020F0502020204030204" pitchFamily="34" charset="0"/>
              </a:rPr>
              <a:t> = Sandia open-source* parallel, C++, multi-physics finite element code.</a:t>
            </a:r>
          </a:p>
        </p:txBody>
      </p:sp>
      <p:pic>
        <p:nvPicPr>
          <p:cNvPr id="63503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7000"/>
            <a:ext cx="1657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20" descr="trilinos_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22" y="1439270"/>
            <a:ext cx="1019175" cy="5694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5" name="Picture 17" descr="AgileComponentsSiz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68" y="2043906"/>
            <a:ext cx="4206875" cy="43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953000" y="1569640"/>
            <a:ext cx="27701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sz="1600" b="0">
                <a:latin typeface="Calibri" panose="020F0502020204030204" pitchFamily="34" charset="0"/>
              </a:rPr>
              <a:t>40+ packages; 120+ libraries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18439" y="6534150"/>
            <a:ext cx="704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* https://github.com/gahansen/Albany.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731" y="926358"/>
            <a:ext cx="8816243" cy="3847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Albany/FELIX land-ice solver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is implemented within the </a:t>
            </a:r>
            <a:r>
              <a:rPr lang="en-US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Albany multi-physics code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715000"/>
            <a:ext cx="1006058" cy="657669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69" y="4777524"/>
            <a:ext cx="772319" cy="57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466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750" y="152400"/>
            <a:ext cx="7511249" cy="609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the Active Subspace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7225" y="905163"/>
                <a:ext cx="6585750" cy="671081"/>
              </a:xfrm>
              <a:prstGeom prst="rect">
                <a:avLst/>
              </a:prstGeom>
              <a:solidFill>
                <a:srgbClr val="F5D6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Gradients of mismatch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used to identify subspace that controls variation in likelihood function (active subspace)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25" y="905163"/>
                <a:ext cx="6585750" cy="671081"/>
              </a:xfrm>
              <a:prstGeom prst="rect">
                <a:avLst/>
              </a:prstGeom>
              <a:blipFill>
                <a:blip r:embed="rId3"/>
                <a:stretch>
                  <a:fillRect t="-3604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2550" y="1752600"/>
                <a:ext cx="952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Mismatch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approximated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related function of fewer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550" y="1752600"/>
                <a:ext cx="9525000" cy="369332"/>
              </a:xfrm>
              <a:prstGeom prst="rect">
                <a:avLst/>
              </a:prstGeom>
              <a:blipFill>
                <a:blip r:embed="rId4"/>
                <a:stretch>
                  <a:fillRect l="-448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1616" y="2188590"/>
                <a:ext cx="54864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obs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𝒅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616" y="2188590"/>
                <a:ext cx="5486400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32550" y="3026734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Active subspace computed 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2799526"/>
                <a:ext cx="4876800" cy="73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99526"/>
                <a:ext cx="4876800" cy="7378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8750" y="3530160"/>
                <a:ext cx="8229600" cy="2395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 gradient using MC: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…,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𝑀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Form Gauss-Newton approx. of Hessian averaged over prior: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𝛻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ctr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eigenvalue decomposition: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𝑪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eigenvectors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𝑾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define rotation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750" y="3530160"/>
                <a:ext cx="8229600" cy="2395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608834"/>
                <a:ext cx="952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into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inactive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variables: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8834"/>
                <a:ext cx="9525000" cy="369332"/>
              </a:xfrm>
              <a:prstGeom prst="rect">
                <a:avLst/>
              </a:prstGeom>
              <a:blipFill>
                <a:blip r:embed="rId8"/>
                <a:stretch>
                  <a:fillRect l="-3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0400" y="5978166"/>
                <a:ext cx="4114800" cy="373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978166"/>
                <a:ext cx="4114800" cy="373179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 rot="16200000">
            <a:off x="6402509" y="2546252"/>
            <a:ext cx="123830" cy="381002"/>
          </a:xfrm>
          <a:prstGeom prst="leftBrace">
            <a:avLst>
              <a:gd name="adj1" fmla="val 8333"/>
              <a:gd name="adj2" fmla="val 502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48200" y="2769357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Linear transformation (rotation) of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coords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0" y="4672789"/>
                <a:ext cx="2578224" cy="92333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Perturbing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along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changes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more.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72789"/>
                <a:ext cx="2578224" cy="923330"/>
              </a:xfrm>
              <a:prstGeom prst="rect">
                <a:avLst/>
              </a:prstGeom>
              <a:blipFill>
                <a:blip r:embed="rId10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64775" y="1896839"/>
                <a:ext cx="1676400" cy="649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“active variables”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775" y="1896839"/>
                <a:ext cx="1676400" cy="649665"/>
              </a:xfrm>
              <a:prstGeom prst="rect">
                <a:avLst/>
              </a:prstGeom>
              <a:blipFill>
                <a:blip r:embed="rId11"/>
                <a:stretch>
                  <a:fillRect t="-2752" r="-361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017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668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Full UQ Workflow: Varying Levels of Approx.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7" y="39019664"/>
            <a:ext cx="1020649" cy="1896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" y="881109"/>
            <a:ext cx="8667414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9144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105400"/>
            <a:ext cx="883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As with Bayesian inference:</a:t>
            </a:r>
          </a:p>
          <a:p>
            <a:endParaRPr lang="en-US" sz="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Future work: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compare errors as accuracy of approximation is increased to gain insight into viability of lower-dimensional approximations.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Lessons can be learned by avoiding use of highest fidelity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8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40551" y="152400"/>
            <a:ext cx="5650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latin typeface="Calibri" pitchFamily="34" charset="0"/>
                <a:ea typeface="ＭＳ Ｐゴシック" charset="0"/>
              </a:rPr>
              <a:t>The First-Order Stokes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20804"/>
            <a:ext cx="8822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Ice behaves like a very </a:t>
            </a:r>
            <a:r>
              <a:rPr lang="en-US" b="1" i="1" dirty="0">
                <a:latin typeface="Calibri" panose="020F0502020204030204" pitchFamily="34" charset="0"/>
              </a:rPr>
              <a:t>viscous shear-thinning fluid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(similar to lava flow).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latin typeface="Calibri" pitchFamily="34" charset="0"/>
              </a:rPr>
              <a:t>Quasi-static </a:t>
            </a:r>
            <a:r>
              <a:rPr lang="en-US" dirty="0">
                <a:latin typeface="Calibri" pitchFamily="34" charset="0"/>
              </a:rPr>
              <a:t>model with </a:t>
            </a:r>
            <a:r>
              <a:rPr lang="en-US" b="1" i="1" dirty="0">
                <a:latin typeface="Calibri" pitchFamily="34" charset="0"/>
              </a:rPr>
              <a:t>momentum balance </a:t>
            </a:r>
            <a:r>
              <a:rPr lang="en-US" dirty="0">
                <a:latin typeface="Calibri" pitchFamily="34" charset="0"/>
              </a:rPr>
              <a:t>given by </a:t>
            </a:r>
            <a:r>
              <a:rPr lang="en-US" b="1" i="1" dirty="0">
                <a:latin typeface="Calibri" pitchFamily="34" charset="0"/>
              </a:rPr>
              <a:t>“First-Order” Stokes PDEs</a:t>
            </a:r>
            <a:r>
              <a:rPr lang="en-US" dirty="0">
                <a:latin typeface="Calibri" pitchFamily="34" charset="0"/>
              </a:rPr>
              <a:t>: “nice” elliptic approximation* to Stokes’ flow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sz="1600" dirty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2920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Albany/FELIX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Relevant boundary conditions: </a:t>
                </a: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>
                  <a:latin typeface="Calibri" panose="020F0502020204030204" pitchFamily="34" charset="0"/>
                </a:endParaRPr>
              </a:p>
              <a:p>
                <a:pPr lvl="1"/>
                <a:endParaRPr lang="en-US" sz="400" i="1" baseline="-25000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Calibri" panose="020F0502020204030204" pitchFamily="34" charset="0"/>
                  </a:rPr>
                  <a:t>	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</m:oMath>
                </a14:m>
                <a:endParaRPr lang="en-US" b="1" i="1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b="1" i="1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blipFill>
                <a:blip r:embed="rId3"/>
                <a:stretch>
                  <a:fillRect l="-578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080241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blipFill>
                <a:blip r:embed="rId6"/>
                <a:stretch>
                  <a:fillRect l="-1017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399464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Ice sheet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264655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4758130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>
                    <a:latin typeface="Calibri" pitchFamily="34" charset="0"/>
                  </a:rPr>
                  <a:t>Glen’s law”</a:t>
                </a:r>
                <a:r>
                  <a:rPr lang="en-US" dirty="0">
                    <a:latin typeface="Calibri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blipFill>
                <a:blip r:embed="rId7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aseline="-2500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>
                    <a:latin typeface="Calibri" panose="020F0502020204030204" pitchFamily="34" charset="0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blipFill>
                <a:blip r:embed="rId11"/>
                <a:stretch>
                  <a:fillRect l="-68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3793961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*Assumption: 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aspect ratio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is small and </a:t>
                </a:r>
                <a:r>
                  <a:rPr lang="en-US" sz="1500" dirty="0" err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normals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to upper/lower surfaces are almost vertical.</a:t>
                </a:r>
              </a:p>
              <a:p>
                <a:endParaRPr lang="en-US" sz="15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blipFill>
                <a:blip r:embed="rId12"/>
                <a:stretch>
                  <a:fillRect l="-27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blipFill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libri" panose="020F0502020204030204" pitchFamily="34" charset="0"/>
                              </a:rPr>
                              <m:t>if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dirty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,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94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40551" y="152400"/>
            <a:ext cx="5650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latin typeface="Calibri" pitchFamily="34" charset="0"/>
                <a:ea typeface="ＭＳ Ｐゴシック" charset="0"/>
              </a:rPr>
              <a:t>The First-Order Stokes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20804"/>
            <a:ext cx="8822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Ice behaves like a very </a:t>
            </a:r>
            <a:r>
              <a:rPr lang="en-US" b="1" i="1" dirty="0">
                <a:latin typeface="Calibri" panose="020F0502020204030204" pitchFamily="34" charset="0"/>
              </a:rPr>
              <a:t>viscous shear-thinning fluid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(similar to lava flow).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latin typeface="Calibri" pitchFamily="34" charset="0"/>
              </a:rPr>
              <a:t>Quasi-static </a:t>
            </a:r>
            <a:r>
              <a:rPr lang="en-US" dirty="0">
                <a:latin typeface="Calibri" pitchFamily="34" charset="0"/>
              </a:rPr>
              <a:t>model with </a:t>
            </a:r>
            <a:r>
              <a:rPr lang="en-US" b="1" i="1" dirty="0">
                <a:latin typeface="Calibri" pitchFamily="34" charset="0"/>
              </a:rPr>
              <a:t>momentum balance </a:t>
            </a:r>
            <a:r>
              <a:rPr lang="en-US" dirty="0">
                <a:latin typeface="Calibri" pitchFamily="34" charset="0"/>
              </a:rPr>
              <a:t>given by </a:t>
            </a:r>
            <a:r>
              <a:rPr lang="en-US" b="1" i="1" dirty="0">
                <a:latin typeface="Calibri" pitchFamily="34" charset="0"/>
              </a:rPr>
              <a:t>“First-Order” Stokes PDEs</a:t>
            </a:r>
            <a:r>
              <a:rPr lang="en-US" dirty="0">
                <a:latin typeface="Calibri" pitchFamily="34" charset="0"/>
              </a:rPr>
              <a:t>: “nice” elliptic approximation* to Stokes’ flow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sz="1600" dirty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2920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Albany/FELIX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Relevant boundary conditions: </a:t>
                </a: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>
                  <a:latin typeface="Calibri" panose="020F0502020204030204" pitchFamily="34" charset="0"/>
                </a:endParaRPr>
              </a:p>
              <a:p>
                <a:pPr lvl="1"/>
                <a:endParaRPr lang="en-US" sz="400" i="1" baseline="-25000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Calibri" panose="020F0502020204030204" pitchFamily="34" charset="0"/>
                  </a:rPr>
                  <a:t>	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</m:oMath>
                </a14:m>
                <a:endParaRPr lang="en-US" b="1" i="1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b="1" i="1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blipFill>
                <a:blip r:embed="rId3"/>
                <a:stretch>
                  <a:fillRect l="-578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080241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blipFill>
                <a:blip r:embed="rId6"/>
                <a:stretch>
                  <a:fillRect l="-1017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399464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Ice sheet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264655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4758130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>
                    <a:latin typeface="Calibri" pitchFamily="34" charset="0"/>
                  </a:rPr>
                  <a:t>Glen’s law”</a:t>
                </a:r>
                <a:r>
                  <a:rPr lang="en-US" dirty="0">
                    <a:latin typeface="Calibri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blipFill>
                <a:blip r:embed="rId7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aseline="-2500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>
                    <a:latin typeface="Calibri" panose="020F0502020204030204" pitchFamily="34" charset="0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blipFill>
                <a:blip r:embed="rId11"/>
                <a:stretch>
                  <a:fillRect l="-68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3793961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*Assumption: 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aspect ratio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is small and </a:t>
                </a:r>
                <a:r>
                  <a:rPr lang="en-US" sz="1500" dirty="0" err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normals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to upper/lower surfaces are almost vertical.</a:t>
                </a:r>
              </a:p>
              <a:p>
                <a:endParaRPr lang="en-US" sz="15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blipFill>
                <a:blip r:embed="rId12"/>
                <a:stretch>
                  <a:fillRect l="-27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blipFill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libri" panose="020F0502020204030204" pitchFamily="34" charset="0"/>
                              </a:rPr>
                              <m:t>if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dirty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,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33400" y="5882030"/>
            <a:ext cx="5334000" cy="5157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7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40551" y="152400"/>
            <a:ext cx="5650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latin typeface="Calibri" pitchFamily="34" charset="0"/>
                <a:ea typeface="ＭＳ Ｐゴシック" charset="0"/>
              </a:rPr>
              <a:t>The First-Order Stokes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20804"/>
            <a:ext cx="8822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Ice behaves like a very </a:t>
            </a:r>
            <a:r>
              <a:rPr lang="en-US" b="1" i="1" dirty="0">
                <a:latin typeface="Calibri" panose="020F0502020204030204" pitchFamily="34" charset="0"/>
              </a:rPr>
              <a:t>viscous shear-thinning fluid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(similar to lava flow).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latin typeface="Calibri" pitchFamily="34" charset="0"/>
              </a:rPr>
              <a:t>Quasi-static </a:t>
            </a:r>
            <a:r>
              <a:rPr lang="en-US" dirty="0">
                <a:latin typeface="Calibri" pitchFamily="34" charset="0"/>
              </a:rPr>
              <a:t>model with </a:t>
            </a:r>
            <a:r>
              <a:rPr lang="en-US" b="1" i="1" dirty="0">
                <a:latin typeface="Calibri" pitchFamily="34" charset="0"/>
              </a:rPr>
              <a:t>momentum balance </a:t>
            </a:r>
            <a:r>
              <a:rPr lang="en-US" dirty="0">
                <a:latin typeface="Calibri" pitchFamily="34" charset="0"/>
              </a:rPr>
              <a:t>given by </a:t>
            </a:r>
            <a:r>
              <a:rPr lang="en-US" b="1" i="1" dirty="0">
                <a:latin typeface="Calibri" pitchFamily="34" charset="0"/>
              </a:rPr>
              <a:t>“First-Order” Stokes PDEs</a:t>
            </a:r>
            <a:r>
              <a:rPr lang="en-US" dirty="0">
                <a:latin typeface="Calibri" pitchFamily="34" charset="0"/>
              </a:rPr>
              <a:t>: “nice” elliptic approximation* to Stokes’ flow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sz="1600" dirty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2920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Albany/FELIX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Relevant boundary conditions: </a:t>
                </a: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>
                  <a:latin typeface="Calibri" panose="020F0502020204030204" pitchFamily="34" charset="0"/>
                </a:endParaRPr>
              </a:p>
              <a:p>
                <a:pPr lvl="1"/>
                <a:endParaRPr lang="en-US" sz="400" i="1" baseline="-25000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Calibri" panose="020F0502020204030204" pitchFamily="34" charset="0"/>
                  </a:rPr>
                  <a:t>	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</m:oMath>
                </a14:m>
                <a:endParaRPr lang="en-US" b="1" i="1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b="1" i="1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blipFill>
                <a:blip r:embed="rId3"/>
                <a:stretch>
                  <a:fillRect l="-578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080241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blipFill>
                <a:blip r:embed="rId6"/>
                <a:stretch>
                  <a:fillRect l="-1017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399464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Ice sheet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264655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4758130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>
                    <a:latin typeface="Calibri" pitchFamily="34" charset="0"/>
                  </a:rPr>
                  <a:t>Glen’s law”</a:t>
                </a:r>
                <a:r>
                  <a:rPr lang="en-US" dirty="0">
                    <a:latin typeface="Calibri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blipFill>
                <a:blip r:embed="rId7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aseline="-2500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>
                    <a:latin typeface="Calibri" panose="020F0502020204030204" pitchFamily="34" charset="0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blipFill>
                <a:blip r:embed="rId11"/>
                <a:stretch>
                  <a:fillRect l="-68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3793961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*Assumption: 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aspect ratio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is small and </a:t>
                </a:r>
                <a:r>
                  <a:rPr lang="en-US" sz="1500" dirty="0" err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normals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to upper/lower surfaces are almost vertical.</a:t>
                </a:r>
              </a:p>
              <a:p>
                <a:endParaRPr lang="en-US" sz="15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blipFill>
                <a:blip r:embed="rId12"/>
                <a:stretch>
                  <a:fillRect l="-27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blipFill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libri" panose="020F0502020204030204" pitchFamily="34" charset="0"/>
                              </a:rPr>
                              <m:t>if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dirty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𝑦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,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33400" y="5882030"/>
            <a:ext cx="5334000" cy="5157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77000" y="5769833"/>
                <a:ext cx="2204483" cy="579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basal</m:t>
                      </m:r>
                      <m:r>
                        <a:rPr lang="en-US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600" b="0" i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sliding</m:t>
                      </m:r>
                      <m:r>
                        <a:rPr lang="en-US" sz="160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coefficient</m:t>
                      </m:r>
                    </m:oMath>
                  </m:oMathPara>
                </a14:m>
                <a:endParaRPr lang="en-US" sz="1600" i="1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769833"/>
                <a:ext cx="2204483" cy="579133"/>
              </a:xfrm>
              <a:prstGeom prst="rect">
                <a:avLst/>
              </a:prstGeom>
              <a:blipFill>
                <a:blip r:embed="rId16"/>
                <a:stretch>
                  <a:fillRect b="-7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3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6977</Words>
  <Application>Microsoft Office PowerPoint</Application>
  <PresentationFormat>On-screen Show (4:3)</PresentationFormat>
  <Paragraphs>1091</Paragraphs>
  <Slides>62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Cambria Math</vt:lpstr>
      <vt:lpstr>Segoe UI Symbol</vt:lpstr>
      <vt:lpstr>StarSymbol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PISCEES Project for Land-Ice Modeling</vt:lpstr>
      <vt:lpstr>PISCEES Project for Land-Ice Modeling</vt:lpstr>
      <vt:lpstr>PowerPoint Presentation</vt:lpstr>
      <vt:lpstr>PowerPoint Presentation</vt:lpstr>
      <vt:lpstr>PowerPoint Presentation</vt:lpstr>
      <vt:lpstr>PowerPoint Presentation</vt:lpstr>
      <vt:lpstr>Thickness &amp; Temperature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Deterministic Inversion: 1km Greenland  Initial Condition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&amp; future work </vt:lpstr>
      <vt:lpstr>Summary &amp; future work </vt:lpstr>
      <vt:lpstr>Summary &amp; future work </vt:lpstr>
      <vt:lpstr>Funding/acknowledgements</vt:lpstr>
      <vt:lpstr>References</vt:lpstr>
      <vt:lpstr>Multiphysics Code</vt:lpstr>
      <vt:lpstr>PowerPoint Presentation</vt:lpstr>
      <vt:lpstr>Full UQ Workflow: Varying Levels of Approx.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Tezaur, Irina</dc:creator>
  <cp:lastModifiedBy>Tezaur, Irina</cp:lastModifiedBy>
  <cp:revision>801</cp:revision>
  <dcterms:modified xsi:type="dcterms:W3CDTF">2022-07-29T04:22:29Z</dcterms:modified>
</cp:coreProperties>
</file>