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38"/>
  </p:notesMasterIdLst>
  <p:sldIdLst>
    <p:sldId id="256" r:id="rId2"/>
    <p:sldId id="555" r:id="rId3"/>
    <p:sldId id="601" r:id="rId4"/>
    <p:sldId id="569" r:id="rId5"/>
    <p:sldId id="571" r:id="rId6"/>
    <p:sldId id="572" r:id="rId7"/>
    <p:sldId id="588" r:id="rId8"/>
    <p:sldId id="598" r:id="rId9"/>
    <p:sldId id="579" r:id="rId10"/>
    <p:sldId id="562" r:id="rId11"/>
    <p:sldId id="563" r:id="rId12"/>
    <p:sldId id="564" r:id="rId13"/>
    <p:sldId id="565" r:id="rId14"/>
    <p:sldId id="566" r:id="rId15"/>
    <p:sldId id="567" r:id="rId16"/>
    <p:sldId id="575" r:id="rId17"/>
    <p:sldId id="589" r:id="rId18"/>
    <p:sldId id="541" r:id="rId19"/>
    <p:sldId id="590" r:id="rId20"/>
    <p:sldId id="580" r:id="rId21"/>
    <p:sldId id="591" r:id="rId22"/>
    <p:sldId id="581" r:id="rId23"/>
    <p:sldId id="596" r:id="rId24"/>
    <p:sldId id="599" r:id="rId25"/>
    <p:sldId id="586" r:id="rId26"/>
    <p:sldId id="600" r:id="rId27"/>
    <p:sldId id="585" r:id="rId28"/>
    <p:sldId id="592" r:id="rId29"/>
    <p:sldId id="578" r:id="rId30"/>
    <p:sldId id="542" r:id="rId31"/>
    <p:sldId id="532" r:id="rId32"/>
    <p:sldId id="574" r:id="rId33"/>
    <p:sldId id="577" r:id="rId34"/>
    <p:sldId id="556" r:id="rId35"/>
    <p:sldId id="582" r:id="rId36"/>
    <p:sldId id="59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Tezaur, Irina" initials="TI" lastIdx="4" clrIdx="1">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0FB"/>
    <a:srgbClr val="FFE6B3"/>
    <a:srgbClr val="FFFFCC"/>
    <a:srgbClr val="D8F3FC"/>
    <a:srgbClr val="00ACD9"/>
    <a:srgbClr val="FEFDD7"/>
    <a:srgbClr val="EFF9B3"/>
    <a:srgbClr val="663300"/>
    <a:srgbClr val="0040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3792" autoAdjust="0"/>
  </p:normalViewPr>
  <p:slideViewPr>
    <p:cSldViewPr snapToGrid="0" snapToObjects="1">
      <p:cViewPr varScale="1">
        <p:scale>
          <a:sx n="122" d="100"/>
          <a:sy n="122" d="100"/>
        </p:scale>
        <p:origin x="32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7/5/2022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a:p>
        </p:txBody>
      </p:sp>
    </p:spTree>
    <p:extLst>
      <p:ext uri="{BB962C8B-B14F-4D97-AF65-F5344CB8AC3E}">
        <p14:creationId xmlns:p14="http://schemas.microsoft.com/office/powerpoint/2010/main" val="94472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966597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95585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52842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49630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16108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350021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7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2083641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18</a:t>
            </a:fld>
            <a:endParaRPr lang="en-US"/>
          </a:p>
        </p:txBody>
      </p:sp>
    </p:spTree>
    <p:extLst>
      <p:ext uri="{BB962C8B-B14F-4D97-AF65-F5344CB8AC3E}">
        <p14:creationId xmlns:p14="http://schemas.microsoft.com/office/powerpoint/2010/main" val="27997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43936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a:t>
            </a:fld>
            <a:endParaRPr lang="en-US"/>
          </a:p>
        </p:txBody>
      </p:sp>
    </p:spTree>
    <p:extLst>
      <p:ext uri="{BB962C8B-B14F-4D97-AF65-F5344CB8AC3E}">
        <p14:creationId xmlns:p14="http://schemas.microsoft.com/office/powerpoint/2010/main" val="3417639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20</a:t>
            </a:fld>
            <a:endParaRPr lang="en-US"/>
          </a:p>
        </p:txBody>
      </p:sp>
    </p:spTree>
    <p:extLst>
      <p:ext uri="{BB962C8B-B14F-4D97-AF65-F5344CB8AC3E}">
        <p14:creationId xmlns:p14="http://schemas.microsoft.com/office/powerpoint/2010/main" val="399056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15702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22</a:t>
            </a:fld>
            <a:endParaRPr lang="en-US"/>
          </a:p>
        </p:txBody>
      </p:sp>
    </p:spTree>
    <p:extLst>
      <p:ext uri="{BB962C8B-B14F-4D97-AF65-F5344CB8AC3E}">
        <p14:creationId xmlns:p14="http://schemas.microsoft.com/office/powerpoint/2010/main" val="3474987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23</a:t>
            </a:fld>
            <a:endParaRPr lang="en-US"/>
          </a:p>
        </p:txBody>
      </p:sp>
    </p:spTree>
    <p:extLst>
      <p:ext uri="{BB962C8B-B14F-4D97-AF65-F5344CB8AC3E}">
        <p14:creationId xmlns:p14="http://schemas.microsoft.com/office/powerpoint/2010/main" val="2725394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24</a:t>
            </a:fld>
            <a:endParaRPr lang="en-US"/>
          </a:p>
        </p:txBody>
      </p:sp>
    </p:spTree>
    <p:extLst>
      <p:ext uri="{BB962C8B-B14F-4D97-AF65-F5344CB8AC3E}">
        <p14:creationId xmlns:p14="http://schemas.microsoft.com/office/powerpoint/2010/main" val="3792583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mention how many Schwarz </a:t>
            </a:r>
            <a:r>
              <a:rPr lang="en-US" dirty="0" err="1"/>
              <a:t>iters</a:t>
            </a:r>
            <a:r>
              <a:rPr lang="en-US" dirty="0"/>
              <a:t> FOM-FOM coupling converges in.</a:t>
            </a:r>
          </a:p>
          <a:p>
            <a:r>
              <a:rPr lang="en-US" dirty="0"/>
              <a:t>For overlapping explicit-explicit coupling</a:t>
            </a:r>
          </a:p>
          <a:p>
            <a:r>
              <a:rPr lang="en-US" dirty="0"/>
              <a:t>No optimizations have been done to code, which can speed things up further.</a:t>
            </a:r>
          </a:p>
        </p:txBody>
      </p:sp>
      <p:sp>
        <p:nvSpPr>
          <p:cNvPr id="4" name="Slide Number Placeholder 3"/>
          <p:cNvSpPr>
            <a:spLocks noGrp="1"/>
          </p:cNvSpPr>
          <p:nvPr>
            <p:ph type="sldNum" sz="quarter" idx="5"/>
          </p:nvPr>
        </p:nvSpPr>
        <p:spPr/>
        <p:txBody>
          <a:bodyPr/>
          <a:lstStyle/>
          <a:p>
            <a:fld id="{A2430F75-B5EC-044F-A636-30352D0A1350}" type="slidenum">
              <a:rPr lang="en-US" smtClean="0"/>
              <a:t>25</a:t>
            </a:fld>
            <a:endParaRPr lang="en-US"/>
          </a:p>
        </p:txBody>
      </p:sp>
    </p:spTree>
    <p:extLst>
      <p:ext uri="{BB962C8B-B14F-4D97-AF65-F5344CB8AC3E}">
        <p14:creationId xmlns:p14="http://schemas.microsoft.com/office/powerpoint/2010/main" val="16014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26</a:t>
            </a:fld>
            <a:endParaRPr lang="en-US"/>
          </a:p>
        </p:txBody>
      </p:sp>
    </p:spTree>
    <p:extLst>
      <p:ext uri="{BB962C8B-B14F-4D97-AF65-F5344CB8AC3E}">
        <p14:creationId xmlns:p14="http://schemas.microsoft.com/office/powerpoint/2010/main" val="1051370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24D89-9B42-4D09-9646-3815FA7AE05E}" type="slidenum">
              <a:rPr lang="en-US" smtClean="0"/>
              <a:t>27</a:t>
            </a:fld>
            <a:endParaRPr lang="en-US"/>
          </a:p>
        </p:txBody>
      </p:sp>
    </p:spTree>
    <p:extLst>
      <p:ext uri="{BB962C8B-B14F-4D97-AF65-F5344CB8AC3E}">
        <p14:creationId xmlns:p14="http://schemas.microsoft.com/office/powerpoint/2010/main" val="2191525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01518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29</a:t>
            </a:fld>
            <a:endParaRPr lang="en-US"/>
          </a:p>
        </p:txBody>
      </p:sp>
    </p:spTree>
    <p:extLst>
      <p:ext uri="{BB962C8B-B14F-4D97-AF65-F5344CB8AC3E}">
        <p14:creationId xmlns:p14="http://schemas.microsoft.com/office/powerpoint/2010/main" val="930087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past decades have seen a tremendous amount of investment in the development of simulation frameworks for coupled multi-scale and multi-physics problems.  These frameworks rely on established mathematical theories to couple physics components discretized using so-called traditional discretization methods such as finite elements, finite volumes and finite differences.  A prime example is the DOE’s global climate model, the Energy </a:t>
            </a:r>
            <a:r>
              <a:rPr lang="en-US" dirty="0" err="1"/>
              <a:t>Exascale</a:t>
            </a:r>
            <a:r>
              <a:rPr lang="en-US" dirty="0"/>
              <a:t> Earth System Model (E3SM), which couples 5 physics components (atmosphere, ocean, sea ice, land ice and land).  Each component is developed separately according to the relevant physics, dynamics and numerical methods, and the components are coupled in a way that ensures stability, accuracy and conservation.</a:t>
            </a:r>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60222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dirty="0" err="1"/>
              <a:t>Gunzburger</a:t>
            </a:r>
            <a:r>
              <a:rPr lang="en-US" dirty="0"/>
              <a:t> ref, </a:t>
            </a:r>
            <a:r>
              <a:rPr lang="en-US" dirty="0" err="1"/>
              <a:t>Iollo</a:t>
            </a:r>
            <a:r>
              <a:rPr lang="en-US" dirty="0"/>
              <a:t>/</a:t>
            </a:r>
            <a:r>
              <a:rPr lang="en-US" dirty="0" err="1"/>
              <a:t>Taddei</a:t>
            </a:r>
            <a:r>
              <a:rPr lang="en-US" baseline="0" dirty="0"/>
              <a:t> refs.</a:t>
            </a:r>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30</a:t>
            </a:fld>
            <a:endParaRPr lang="en-US"/>
          </a:p>
        </p:txBody>
      </p:sp>
    </p:spTree>
    <p:extLst>
      <p:ext uri="{BB962C8B-B14F-4D97-AF65-F5344CB8AC3E}">
        <p14:creationId xmlns:p14="http://schemas.microsoft.com/office/powerpoint/2010/main" val="2297656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31</a:t>
            </a:fld>
            <a:endParaRPr lang="en-US"/>
          </a:p>
        </p:txBody>
      </p:sp>
    </p:spTree>
    <p:extLst>
      <p:ext uri="{BB962C8B-B14F-4D97-AF65-F5344CB8AC3E}">
        <p14:creationId xmlns:p14="http://schemas.microsoft.com/office/powerpoint/2010/main" val="95386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dirty="0"/>
          </a:p>
          <a:p>
            <a:pPr fontAlgn="t"/>
            <a:endParaRPr lang="en-US" dirty="0"/>
          </a:p>
        </p:txBody>
      </p:sp>
    </p:spTree>
    <p:extLst>
      <p:ext uri="{BB962C8B-B14F-4D97-AF65-F5344CB8AC3E}">
        <p14:creationId xmlns:p14="http://schemas.microsoft.com/office/powerpoint/2010/main" val="289009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33</a:t>
            </a:fld>
            <a:endParaRPr lang="en-US"/>
          </a:p>
        </p:txBody>
      </p:sp>
    </p:spTree>
    <p:extLst>
      <p:ext uri="{BB962C8B-B14F-4D97-AF65-F5344CB8AC3E}">
        <p14:creationId xmlns:p14="http://schemas.microsoft.com/office/powerpoint/2010/main" val="4186875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34</a:t>
            </a:fld>
            <a:endParaRPr lang="en-US"/>
          </a:p>
        </p:txBody>
      </p:sp>
    </p:spTree>
    <p:extLst>
      <p:ext uri="{BB962C8B-B14F-4D97-AF65-F5344CB8AC3E}">
        <p14:creationId xmlns:p14="http://schemas.microsoft.com/office/powerpoint/2010/main" val="3871589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Errors are of course just a part of the story; also of interest is performance, and this is where we still need to do a little bit of work.  The table on the left shows the online CPU time and total # of Schwarz iterations for the 2 couplings I focused on in the past 2 slides, compared with these quantities for corresponding all-FOM couplings.  You can see that even though the couplings with the ROMs have less </a:t>
            </a:r>
            <a:r>
              <a:rPr lang="en-US" dirty="0" err="1"/>
              <a:t>dofs</a:t>
            </a:r>
            <a:r>
              <a:rPr lang="en-US" dirty="0"/>
              <a:t>, the online CPU time is actually higher than the all-FOM couplings.  This is because the total # of Schwarz iterations required for convergence often (but not always, as the right plot shows) goes up when you through a ROM into the mix.  The key to improving efficiency seems to be to reduce the number of Schwarz iterations required for convergence; we’re looking at ways to do this, for instance through the specification of the relaxation parameter theta in the non-overlapping Schwarz case.</a:t>
            </a:r>
          </a:p>
          <a:p>
            <a:endParaRPr lang="en-US" dirty="0"/>
          </a:p>
          <a:p>
            <a:r>
              <a:rPr lang="en-US" dirty="0"/>
              <a:t>There are a couple more comments here on behavior we have observed.  First, ROMs with fewer modes do not always give rise to smaller CPU times.  This is because if you are coupling less accurate models, typically more Schwarz iterations are needed to achieve convergence.  We have also observed that decreasing the time-step can decrease the number of Schwarz iterations.</a:t>
            </a:r>
          </a:p>
        </p:txBody>
      </p:sp>
      <p:sp>
        <p:nvSpPr>
          <p:cNvPr id="4" name="Slide Number Placeholder 3"/>
          <p:cNvSpPr>
            <a:spLocks noGrp="1"/>
          </p:cNvSpPr>
          <p:nvPr>
            <p:ph type="sldNum" sz="quarter" idx="5"/>
          </p:nvPr>
        </p:nvSpPr>
        <p:spPr/>
        <p:txBody>
          <a:bodyPr/>
          <a:lstStyle/>
          <a:p>
            <a:fld id="{A2430F75-B5EC-044F-A636-30352D0A1350}" type="slidenum">
              <a:rPr lang="en-US" smtClean="0"/>
              <a:t>36</a:t>
            </a:fld>
            <a:endParaRPr lang="en-US"/>
          </a:p>
        </p:txBody>
      </p:sp>
    </p:spTree>
    <p:extLst>
      <p:ext uri="{BB962C8B-B14F-4D97-AF65-F5344CB8AC3E}">
        <p14:creationId xmlns:p14="http://schemas.microsoft.com/office/powerpoint/2010/main" val="222736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a:t>
            </a:fld>
            <a:endParaRPr lang="en-US"/>
          </a:p>
        </p:txBody>
      </p:sp>
    </p:spTree>
    <p:extLst>
      <p:ext uri="{BB962C8B-B14F-4D97-AF65-F5344CB8AC3E}">
        <p14:creationId xmlns:p14="http://schemas.microsoft.com/office/powerpoint/2010/main" val="213592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5</a:t>
            </a:fld>
            <a:endParaRPr lang="en-US"/>
          </a:p>
        </p:txBody>
      </p:sp>
    </p:spTree>
    <p:extLst>
      <p:ext uri="{BB962C8B-B14F-4D97-AF65-F5344CB8AC3E}">
        <p14:creationId xmlns:p14="http://schemas.microsoft.com/office/powerpoint/2010/main" val="3968660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02799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112211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a:p>
        </p:txBody>
      </p:sp>
    </p:spTree>
    <p:extLst>
      <p:ext uri="{BB962C8B-B14F-4D97-AF65-F5344CB8AC3E}">
        <p14:creationId xmlns:p14="http://schemas.microsoft.com/office/powerpoint/2010/main" val="180883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909550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7/5/2022</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7/5/2022</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7/5/2022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7/5/2022</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7/5/2022</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ACE411E-4429-4C27-8EFC-906EDAB27A04}" type="datetime1">
              <a:rPr lang="en-US" smtClean="0"/>
              <a:t>7/5/2022</a:t>
            </a:fld>
            <a:endParaRPr lang="en-US" dirty="0"/>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67419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7/5/2022</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9"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86" r:id="rId3"/>
    <p:sldLayoutId id="2147483676" r:id="rId4"/>
    <p:sldLayoutId id="2147483677" r:id="rId5"/>
    <p:sldLayoutId id="214748368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0.png"/><Relationship Id="rId7" Type="http://schemas.openxmlformats.org/officeDocument/2006/relationships/image" Target="../media/image4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10.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29.png"/><Relationship Id="rId10" Type="http://schemas.openxmlformats.org/officeDocument/2006/relationships/image" Target="../media/image450.png"/><Relationship Id="rId4" Type="http://schemas.openxmlformats.org/officeDocument/2006/relationships/image" Target="../media/image28.png"/><Relationship Id="rId9" Type="http://schemas.openxmlformats.org/officeDocument/2006/relationships/image" Target="../media/image440.png"/></Relationships>
</file>

<file path=ppt/slides/_rels/slide12.xml.rels><?xml version="1.0" encoding="UTF-8" standalone="yes"?>
<Relationships xmlns="http://schemas.openxmlformats.org/package/2006/relationships"><Relationship Id="rId3" Type="http://schemas.openxmlformats.org/officeDocument/2006/relationships/image" Target="../media/image460.png"/><Relationship Id="rId7" Type="http://schemas.openxmlformats.org/officeDocument/2006/relationships/image" Target="../media/image4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8.png"/><Relationship Id="rId4" Type="http://schemas.openxmlformats.org/officeDocument/2006/relationships/image" Target="../media/image28.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9.png"/><Relationship Id="rId7" Type="http://schemas.openxmlformats.org/officeDocument/2006/relationships/image" Target="../media/image4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0.png"/><Relationship Id="rId4" Type="http://schemas.openxmlformats.org/officeDocument/2006/relationships/image" Target="../media/image2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40.png"/><Relationship Id="rId4" Type="http://schemas.openxmlformats.org/officeDocument/2006/relationships/image" Target="../media/image28.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10.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0.png"/><Relationship Id="rId11"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51.png"/><Relationship Id="rId4" Type="http://schemas.openxmlformats.org/officeDocument/2006/relationships/image" Target="../media/image28.png"/><Relationship Id="rId9" Type="http://schemas.openxmlformats.org/officeDocument/2006/relationships/image" Target="../media/image41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1.emf"/><Relationship Id="rId18" Type="http://schemas.openxmlformats.org/officeDocument/2006/relationships/image" Target="../media/image57.png"/><Relationship Id="rId26" Type="http://schemas.openxmlformats.org/officeDocument/2006/relationships/image" Target="../media/image64.png"/><Relationship Id="rId3" Type="http://schemas.openxmlformats.org/officeDocument/2006/relationships/image" Target="../media/image37.png"/><Relationship Id="rId21" Type="http://schemas.openxmlformats.org/officeDocument/2006/relationships/image" Target="../media/image60.emf"/><Relationship Id="rId7"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6.emf"/><Relationship Id="rId25" Type="http://schemas.openxmlformats.org/officeDocument/2006/relationships/image" Target="../media/image63.png"/><Relationship Id="rId2" Type="http://schemas.openxmlformats.org/officeDocument/2006/relationships/notesSlide" Target="../notesSlides/notesSlide18.xml"/><Relationship Id="rId16" Type="http://schemas.openxmlformats.org/officeDocument/2006/relationships/image" Target="../media/image590.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670.png"/><Relationship Id="rId5" Type="http://schemas.openxmlformats.org/officeDocument/2006/relationships/image" Target="../media/image39.png"/><Relationship Id="rId15" Type="http://schemas.openxmlformats.org/officeDocument/2006/relationships/image" Target="../media/image55.png"/><Relationship Id="rId23"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8.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52.png"/><Relationship Id="rId22"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13" Type="http://schemas.openxmlformats.org/officeDocument/2006/relationships/image" Target="../media/image84.png"/><Relationship Id="rId18" Type="http://schemas.openxmlformats.org/officeDocument/2006/relationships/image" Target="../media/image87.png"/><Relationship Id="rId3" Type="http://schemas.microsoft.com/office/2007/relationships/media" Target="../media/media3.mp4"/><Relationship Id="rId21" Type="http://schemas.openxmlformats.org/officeDocument/2006/relationships/image" Target="../media/image90.png"/><Relationship Id="rId7" Type="http://schemas.openxmlformats.org/officeDocument/2006/relationships/slideLayout" Target="../slideLayouts/slideLayout2.xml"/><Relationship Id="rId12" Type="http://schemas.openxmlformats.org/officeDocument/2006/relationships/image" Target="../media/image73.png"/><Relationship Id="rId17" Type="http://schemas.openxmlformats.org/officeDocument/2006/relationships/image" Target="../media/image86.png"/><Relationship Id="rId2" Type="http://schemas.openxmlformats.org/officeDocument/2006/relationships/video" Target="../media/media2.mp4"/><Relationship Id="rId16" Type="http://schemas.openxmlformats.org/officeDocument/2006/relationships/image" Target="../media/image850.png"/><Relationship Id="rId20" Type="http://schemas.openxmlformats.org/officeDocument/2006/relationships/image" Target="../media/image89.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741.png"/><Relationship Id="rId5" Type="http://schemas.microsoft.com/office/2007/relationships/media" Target="../media/media4.mp4"/><Relationship Id="rId15" Type="http://schemas.openxmlformats.org/officeDocument/2006/relationships/image" Target="../media/image840.png"/><Relationship Id="rId10" Type="http://schemas.openxmlformats.org/officeDocument/2006/relationships/image" Target="../media/image71.png"/><Relationship Id="rId19" Type="http://schemas.openxmlformats.org/officeDocument/2006/relationships/image" Target="../media/image88.png"/><Relationship Id="rId4" Type="http://schemas.openxmlformats.org/officeDocument/2006/relationships/video" Target="../media/media3.mp4"/><Relationship Id="rId9" Type="http://schemas.openxmlformats.org/officeDocument/2006/relationships/image" Target="../media/image67.png"/><Relationship Id="rId14" Type="http://schemas.openxmlformats.org/officeDocument/2006/relationships/image" Target="../media/image830.png"/><Relationship Id="rId22"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0.png"/><Relationship Id="rId3"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83.png"/><Relationship Id="rId1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81.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990.png"/><Relationship Id="rId3" Type="http://schemas.openxmlformats.org/officeDocument/2006/relationships/image" Target="../media/image97.png"/><Relationship Id="rId7" Type="http://schemas.openxmlformats.org/officeDocument/2006/relationships/image" Target="../media/image930.png"/><Relationship Id="rId12" Type="http://schemas.openxmlformats.org/officeDocument/2006/relationships/image" Target="../media/image98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73.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1.emf"/><Relationship Id="rId7"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20.pn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xml"/><Relationship Id="rId7" Type="http://schemas.openxmlformats.org/officeDocument/2006/relationships/image" Target="../media/image35.png"/><Relationship Id="rId12" Type="http://schemas.openxmlformats.org/officeDocument/2006/relationships/image" Target="../media/image114.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320.png"/><Relationship Id="rId11" Type="http://schemas.openxmlformats.org/officeDocument/2006/relationships/image" Target="../media/image113.png"/><Relationship Id="rId5" Type="http://schemas.openxmlformats.org/officeDocument/2006/relationships/image" Target="../media/image111.emf"/><Relationship Id="rId10" Type="http://schemas.openxmlformats.org/officeDocument/2006/relationships/image" Target="../media/image115.png"/><Relationship Id="rId4" Type="http://schemas.openxmlformats.org/officeDocument/2006/relationships/notesSlide" Target="../notesSlides/notesSlide34.xml"/><Relationship Id="rId9" Type="http://schemas.openxmlformats.org/officeDocument/2006/relationships/image" Target="../media/image112.png"/></Relationships>
</file>

<file path=ppt/slides/_rels/slide35.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90.png"/><Relationship Id="rId3" Type="http://schemas.openxmlformats.org/officeDocument/2006/relationships/image" Target="../media/image116.png"/><Relationship Id="rId7" Type="http://schemas.openxmlformats.org/officeDocument/2006/relationships/image" Target="../media/image830.png"/><Relationship Id="rId12" Type="http://schemas.openxmlformats.org/officeDocument/2006/relationships/image" Target="../media/image89.png"/><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73.png"/><Relationship Id="rId10" Type="http://schemas.openxmlformats.org/officeDocument/2006/relationships/image" Target="../media/image86.png"/><Relationship Id="rId4" Type="http://schemas.openxmlformats.org/officeDocument/2006/relationships/image" Target="../media/image117.png"/><Relationship Id="rId9" Type="http://schemas.openxmlformats.org/officeDocument/2006/relationships/image" Target="../media/image850.png"/><Relationship Id="rId1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40.png"/><Relationship Id="rId7" Type="http://schemas.openxmlformats.org/officeDocument/2006/relationships/image" Target="../media/image98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931.png"/><Relationship Id="rId4" Type="http://schemas.openxmlformats.org/officeDocument/2006/relationships/image" Target="../media/image1120.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9F3A1C2-0853-46D0-B90D-A3BD784F5F60}"/>
              </a:ext>
            </a:extLst>
          </p:cNvPr>
          <p:cNvSpPr/>
          <p:nvPr/>
        </p:nvSpPr>
        <p:spPr>
          <a:xfrm>
            <a:off x="-492369" y="2928220"/>
            <a:ext cx="8044012" cy="184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dirty="0"/>
              <a:t>The Schwarz Alternating Method for FOM*-ROM</a:t>
            </a:r>
            <a:r>
              <a:rPr lang="en-US" baseline="30000" dirty="0"/>
              <a:t>#</a:t>
            </a:r>
            <a:r>
              <a:rPr lang="en-US" dirty="0"/>
              <a:t> and ROM-ROM Coupling</a:t>
            </a:r>
            <a:endParaRPr lang="en-US" sz="3000" dirty="0"/>
          </a:p>
        </p:txBody>
      </p:sp>
      <p:pic>
        <p:nvPicPr>
          <p:cNvPr id="10" name="Picture 9">
            <a:extLst>
              <a:ext uri="{FF2B5EF4-FFF2-40B4-BE49-F238E27FC236}">
                <a16:creationId xmlns:a16="http://schemas.microsoft.com/office/drawing/2014/main" id="{60850F1A-A991-8944-9855-49FE78446442}"/>
              </a:ext>
            </a:extLst>
          </p:cNvPr>
          <p:cNvPicPr>
            <a:picLocks noChangeAspect="1"/>
          </p:cNvPicPr>
          <p:nvPr/>
        </p:nvPicPr>
        <p:blipFill>
          <a:blip r:embed="rId3"/>
          <a:stretch>
            <a:fillRect/>
          </a:stretch>
        </p:blipFill>
        <p:spPr>
          <a:xfrm>
            <a:off x="7549961" y="1228439"/>
            <a:ext cx="2652129" cy="1690256"/>
          </a:xfrm>
          <a:prstGeom prst="rect">
            <a:avLst/>
          </a:prstGeom>
        </p:spPr>
      </p:pic>
      <p:sp>
        <p:nvSpPr>
          <p:cNvPr id="7" name="TextBox 6">
            <a:extLst>
              <a:ext uri="{FF2B5EF4-FFF2-40B4-BE49-F238E27FC236}">
                <a16:creationId xmlns:a16="http://schemas.microsoft.com/office/drawing/2014/main" id="{D45B2C75-A600-4E12-B07D-0D7ADD0A9A95}"/>
              </a:ext>
            </a:extLst>
          </p:cNvPr>
          <p:cNvSpPr txBox="1"/>
          <p:nvPr/>
        </p:nvSpPr>
        <p:spPr>
          <a:xfrm>
            <a:off x="514350" y="4840505"/>
            <a:ext cx="7059931" cy="733534"/>
          </a:xfrm>
          <a:prstGeom prst="rect">
            <a:avLst/>
          </a:prstGeom>
          <a:solidFill>
            <a:schemeClr val="bg1"/>
          </a:solidFill>
        </p:spPr>
        <p:txBody>
          <a:bodyPr wrap="square" rtlCol="0">
            <a:spAutoFit/>
          </a:bodyPr>
          <a:lstStyle/>
          <a:p>
            <a:r>
              <a:rPr lang="en-US" b="1" dirty="0"/>
              <a:t>Irina Tezaur</a:t>
            </a:r>
            <a:r>
              <a:rPr lang="en-US" baseline="30000" dirty="0"/>
              <a:t>1</a:t>
            </a:r>
            <a:r>
              <a:rPr lang="en-US" dirty="0"/>
              <a:t>, Alejandro Mota</a:t>
            </a:r>
            <a:r>
              <a:rPr lang="en-US" baseline="30000" dirty="0"/>
              <a:t>1</a:t>
            </a:r>
            <a:r>
              <a:rPr lang="en-US" dirty="0"/>
              <a:t>, Yukiko Shimizu</a:t>
            </a:r>
            <a:r>
              <a:rPr lang="en-US" baseline="30000" dirty="0"/>
              <a:t>1</a:t>
            </a:r>
            <a:r>
              <a:rPr lang="en-US" dirty="0"/>
              <a:t>, Joshua Barnett</a:t>
            </a:r>
            <a:r>
              <a:rPr lang="en-US" baseline="30000" dirty="0"/>
              <a:t>1,2</a:t>
            </a:r>
          </a:p>
          <a:p>
            <a:endParaRPr lang="en-US" sz="1000" baseline="30000" dirty="0"/>
          </a:p>
          <a:p>
            <a:r>
              <a:rPr lang="en-US" sz="1700" baseline="30000" dirty="0"/>
              <a:t>1</a:t>
            </a:r>
            <a:r>
              <a:rPr lang="en-US" sz="1700" dirty="0"/>
              <a:t>Sandia National Laboratories, </a:t>
            </a:r>
            <a:r>
              <a:rPr lang="en-US" sz="1700" baseline="30000" dirty="0"/>
              <a:t>2</a:t>
            </a:r>
            <a:r>
              <a:rPr lang="en-US" sz="1700" dirty="0"/>
              <a:t>Stanford University </a:t>
            </a:r>
          </a:p>
        </p:txBody>
      </p:sp>
      <p:sp>
        <p:nvSpPr>
          <p:cNvPr id="11" name="TextBox 10">
            <a:extLst>
              <a:ext uri="{FF2B5EF4-FFF2-40B4-BE49-F238E27FC236}">
                <a16:creationId xmlns:a16="http://schemas.microsoft.com/office/drawing/2014/main" id="{58D30EF3-62B5-47EF-B524-5154524896B8}"/>
              </a:ext>
            </a:extLst>
          </p:cNvPr>
          <p:cNvSpPr txBox="1"/>
          <p:nvPr/>
        </p:nvSpPr>
        <p:spPr>
          <a:xfrm>
            <a:off x="550521" y="5856271"/>
            <a:ext cx="6052166" cy="800219"/>
          </a:xfrm>
          <a:prstGeom prst="rect">
            <a:avLst/>
          </a:prstGeom>
          <a:noFill/>
        </p:spPr>
        <p:txBody>
          <a:bodyPr wrap="square" rtlCol="0">
            <a:spAutoFit/>
          </a:bodyPr>
          <a:lstStyle/>
          <a:p>
            <a:r>
              <a:rPr lang="en-US" dirty="0"/>
              <a:t>WCCM 2022</a:t>
            </a:r>
          </a:p>
          <a:p>
            <a:endParaRPr lang="en-US" sz="1000" dirty="0"/>
          </a:p>
          <a:p>
            <a:r>
              <a:rPr lang="en-US" dirty="0"/>
              <a:t>July 31 – August 5, 2022</a:t>
            </a:r>
          </a:p>
        </p:txBody>
      </p:sp>
      <p:sp>
        <p:nvSpPr>
          <p:cNvPr id="3" name="Rectangle 2">
            <a:extLst>
              <a:ext uri="{FF2B5EF4-FFF2-40B4-BE49-F238E27FC236}">
                <a16:creationId xmlns:a16="http://schemas.microsoft.com/office/drawing/2014/main" id="{E864F253-7ED7-44E9-BA1A-2D21BE4A20FA}"/>
              </a:ext>
            </a:extLst>
          </p:cNvPr>
          <p:cNvSpPr/>
          <p:nvPr/>
        </p:nvSpPr>
        <p:spPr>
          <a:xfrm>
            <a:off x="361950"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3CBBF2-82BF-4F72-937C-ED84D4DFD145}"/>
              </a:ext>
            </a:extLst>
          </p:cNvPr>
          <p:cNvSpPr/>
          <p:nvPr/>
        </p:nvSpPr>
        <p:spPr>
          <a:xfrm>
            <a:off x="6475318"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1">
            <a:extLst>
              <a:ext uri="{FF2B5EF4-FFF2-40B4-BE49-F238E27FC236}">
                <a16:creationId xmlns:a16="http://schemas.microsoft.com/office/drawing/2014/main" id="{564AA43F-312F-44D4-83B0-2AFFA3F19430}"/>
              </a:ext>
            </a:extLst>
          </p:cNvPr>
          <p:cNvSpPr txBox="1"/>
          <p:nvPr/>
        </p:nvSpPr>
        <p:spPr>
          <a:xfrm>
            <a:off x="7804898" y="5861514"/>
            <a:ext cx="24966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SAND2022-8753C</a:t>
            </a:r>
          </a:p>
        </p:txBody>
      </p:sp>
      <p:sp>
        <p:nvSpPr>
          <p:cNvPr id="4" name="TextBox 3"/>
          <p:cNvSpPr txBox="1"/>
          <p:nvPr/>
        </p:nvSpPr>
        <p:spPr>
          <a:xfrm>
            <a:off x="7646133" y="3202329"/>
            <a:ext cx="3489960" cy="646331"/>
          </a:xfrm>
          <a:prstGeom prst="rect">
            <a:avLst/>
          </a:prstGeom>
          <a:noFill/>
        </p:spPr>
        <p:txBody>
          <a:bodyPr wrap="square" rtlCol="0">
            <a:spAutoFit/>
          </a:bodyPr>
          <a:lstStyle/>
          <a:p>
            <a:r>
              <a:rPr lang="en-US" dirty="0"/>
              <a:t>*</a:t>
            </a:r>
            <a:r>
              <a:rPr lang="en-US" baseline="30000" dirty="0"/>
              <a:t> </a:t>
            </a:r>
            <a:r>
              <a:rPr lang="en-US" dirty="0"/>
              <a:t>Full Order Model</a:t>
            </a:r>
          </a:p>
          <a:p>
            <a:r>
              <a:rPr lang="en-US" baseline="30000" dirty="0"/>
              <a:t># </a:t>
            </a:r>
            <a:r>
              <a:rPr lang="en-US" dirty="0"/>
              <a:t>Reduced Order Model</a:t>
            </a:r>
          </a:p>
        </p:txBody>
      </p:sp>
      <p:pic>
        <p:nvPicPr>
          <p:cNvPr id="21" name="Picture 20"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4"/>
          <a:stretch>
            <a:fillRect/>
          </a:stretch>
        </p:blipFill>
        <p:spPr>
          <a:xfrm>
            <a:off x="4864959" y="3005828"/>
            <a:ext cx="2709322" cy="1452353"/>
          </a:xfrm>
          <a:prstGeom prst="rect">
            <a:avLst/>
          </a:prstGeom>
        </p:spPr>
      </p:pic>
      <p:pic>
        <p:nvPicPr>
          <p:cNvPr id="16" name="Picture 15" descr="notched-cylinder-hex-coarse-tet-fine-deformed.png">
            <a:extLst>
              <a:ext uri="{FF2B5EF4-FFF2-40B4-BE49-F238E27FC236}">
                <a16:creationId xmlns:a16="http://schemas.microsoft.com/office/drawing/2014/main" id="{5FB10FF8-8701-4A20-9A55-56E5EFDBD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827" y="2916336"/>
            <a:ext cx="2445022" cy="1671172"/>
          </a:xfrm>
          <a:prstGeom prst="rect">
            <a:avLst/>
          </a:prstGeom>
        </p:spPr>
      </p:pic>
      <p:pic>
        <p:nvPicPr>
          <p:cNvPr id="17" name="Picture 16">
            <a:extLst>
              <a:ext uri="{FF2B5EF4-FFF2-40B4-BE49-F238E27FC236}">
                <a16:creationId xmlns:a16="http://schemas.microsoft.com/office/drawing/2014/main" id="{49C28F6A-50C4-4A79-834D-1AFE222F4A0E}"/>
              </a:ext>
            </a:extLst>
          </p:cNvPr>
          <p:cNvPicPr>
            <a:picLocks noChangeAspect="1"/>
          </p:cNvPicPr>
          <p:nvPr/>
        </p:nvPicPr>
        <p:blipFill>
          <a:blip r:embed="rId6"/>
          <a:stretch>
            <a:fillRect/>
          </a:stretch>
        </p:blipFill>
        <p:spPr>
          <a:xfrm>
            <a:off x="246204" y="3734332"/>
            <a:ext cx="1654996" cy="848057"/>
          </a:xfrm>
          <a:prstGeom prst="rect">
            <a:avLst/>
          </a:prstGeom>
        </p:spPr>
      </p:pic>
      <p:pic>
        <p:nvPicPr>
          <p:cNvPr id="23" name="Picture 22">
            <a:extLst>
              <a:ext uri="{FF2B5EF4-FFF2-40B4-BE49-F238E27FC236}">
                <a16:creationId xmlns:a16="http://schemas.microsoft.com/office/drawing/2014/main" id="{ED2AD97D-E704-4101-A921-3F6D7492773E}"/>
              </a:ext>
            </a:extLst>
          </p:cNvPr>
          <p:cNvPicPr>
            <a:picLocks noChangeAspect="1"/>
          </p:cNvPicPr>
          <p:nvPr/>
        </p:nvPicPr>
        <p:blipFill>
          <a:blip r:embed="rId7"/>
          <a:stretch>
            <a:fillRect/>
          </a:stretch>
        </p:blipFill>
        <p:spPr>
          <a:xfrm>
            <a:off x="246204" y="2941405"/>
            <a:ext cx="1619405" cy="848057"/>
          </a:xfrm>
          <a:prstGeom prst="rect">
            <a:avLst/>
          </a:prstGeom>
        </p:spPr>
      </p:pic>
      <p:cxnSp>
        <p:nvCxnSpPr>
          <p:cNvPr id="22" name="Straight Connector 21">
            <a:extLst>
              <a:ext uri="{FF2B5EF4-FFF2-40B4-BE49-F238E27FC236}">
                <a16:creationId xmlns:a16="http://schemas.microsoft.com/office/drawing/2014/main" id="{521931A7-6911-4F83-97C4-FCDEE3053241}"/>
              </a:ext>
            </a:extLst>
          </p:cNvPr>
          <p:cNvCxnSpPr/>
          <p:nvPr/>
        </p:nvCxnSpPr>
        <p:spPr>
          <a:xfrm>
            <a:off x="-812195" y="4591400"/>
            <a:ext cx="838313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1754326"/>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1754326"/>
              </a:xfrm>
              <a:prstGeom prst="rect">
                <a:avLst/>
              </a:prstGeom>
              <a:blipFill>
                <a:blip r:embed="rId3"/>
                <a:stretch>
                  <a:fillRect l="-470" t="-209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10</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16"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4" name="Picture 3">
            <a:extLst>
              <a:ext uri="{FF2B5EF4-FFF2-40B4-BE49-F238E27FC236}">
                <a16:creationId xmlns:a16="http://schemas.microsoft.com/office/drawing/2014/main" id="{AACD93CA-7317-4937-B65E-3846C22ABDC9}"/>
              </a:ext>
            </a:extLst>
          </p:cNvPr>
          <p:cNvPicPr>
            <a:picLocks noChangeAspect="1"/>
          </p:cNvPicPr>
          <p:nvPr/>
        </p:nvPicPr>
        <p:blipFill>
          <a:blip r:embed="rId8"/>
          <a:stretch>
            <a:fillRect/>
          </a:stretch>
        </p:blipFill>
        <p:spPr>
          <a:xfrm>
            <a:off x="8210035" y="5509789"/>
            <a:ext cx="3668495" cy="993064"/>
          </a:xfrm>
          <a:prstGeom prst="rect">
            <a:avLst/>
          </a:prstGeom>
        </p:spPr>
      </p:pic>
      <p:sp>
        <p:nvSpPr>
          <p:cNvPr id="15" name="TextBox 14">
            <a:extLst>
              <a:ext uri="{FF2B5EF4-FFF2-40B4-BE49-F238E27FC236}">
                <a16:creationId xmlns:a16="http://schemas.microsoft.com/office/drawing/2014/main" id="{94874CE0-EA15-4424-96D1-95560F923B6E}"/>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93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275460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2754600"/>
              </a:xfrm>
              <a:prstGeom prst="rect">
                <a:avLst/>
              </a:prstGeom>
              <a:blipFill>
                <a:blip r:embed="rId3"/>
                <a:stretch>
                  <a:fillRect l="-470" t="-1330"/>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2081377" y="1264662"/>
            <a:ext cx="5022490" cy="2078037"/>
            <a:chOff x="1962614" y="2257496"/>
            <a:chExt cx="5022490" cy="2078037"/>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11</a:t>
            </a:fld>
            <a:endParaRPr lang="en-US" dirty="0"/>
          </a:p>
        </p:txBody>
      </p:sp>
      <p:cxnSp>
        <p:nvCxnSpPr>
          <p:cNvPr id="15" name="Straight Arrow Connector 14">
            <a:extLst>
              <a:ext uri="{FF2B5EF4-FFF2-40B4-BE49-F238E27FC236}">
                <a16:creationId xmlns:a16="http://schemas.microsoft.com/office/drawing/2014/main" id="{A5C76D07-1AD8-48B2-B067-EC3BA04BB28E}"/>
              </a:ext>
            </a:extLst>
          </p:cNvPr>
          <p:cNvCxnSpPr>
            <a:cxnSpLocks/>
          </p:cNvCxnSpPr>
          <p:nvPr/>
        </p:nvCxnSpPr>
        <p:spPr>
          <a:xfrm>
            <a:off x="2202801" y="2273174"/>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A1196C-2853-40DC-91A1-192989483980}"/>
                  </a:ext>
                </a:extLst>
              </p:cNvPr>
              <p:cNvSpPr txBox="1"/>
              <p:nvPr/>
            </p:nvSpPr>
            <p:spPr>
              <a:xfrm>
                <a:off x="2782961" y="191462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08A1196C-2853-40DC-91A1-192989483980}"/>
                  </a:ext>
                </a:extLst>
              </p:cNvPr>
              <p:cNvSpPr txBox="1">
                <a:spLocks noRot="1" noChangeAspect="1" noMove="1" noResize="1" noEditPoints="1" noAdjustHandles="1" noChangeArrowheads="1" noChangeShapeType="1" noTextEdit="1"/>
              </p:cNvSpPr>
              <p:nvPr/>
            </p:nvSpPr>
            <p:spPr>
              <a:xfrm>
                <a:off x="2782961" y="1914621"/>
                <a:ext cx="3378569" cy="307777"/>
              </a:xfrm>
              <a:prstGeom prst="rect">
                <a:avLst/>
              </a:prstGeom>
              <a:blipFill>
                <a:blip r:embed="rId9"/>
                <a:stretch>
                  <a:fillRect l="-542" t="-3922" b="-19608"/>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2ED1EC9E-B394-42A0-B029-667690551FFA}"/>
              </a:ext>
            </a:extLst>
          </p:cNvPr>
          <p:cNvCxnSpPr>
            <a:cxnSpLocks/>
          </p:cNvCxnSpPr>
          <p:nvPr/>
        </p:nvCxnSpPr>
        <p:spPr>
          <a:xfrm flipV="1">
            <a:off x="3121762" y="2567220"/>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D9EA142-7089-431B-AA57-CE4C124F0586}"/>
              </a:ext>
            </a:extLst>
          </p:cNvPr>
          <p:cNvCxnSpPr>
            <a:cxnSpLocks/>
          </p:cNvCxnSpPr>
          <p:nvPr/>
        </p:nvCxnSpPr>
        <p:spPr>
          <a:xfrm flipH="1" flipV="1">
            <a:off x="3527108" y="2567220"/>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B374135-522E-402A-AB48-F13F480854DA}"/>
                  </a:ext>
                </a:extLst>
              </p:cNvPr>
              <p:cNvSpPr txBox="1"/>
              <p:nvPr/>
            </p:nvSpPr>
            <p:spPr>
              <a:xfrm>
                <a:off x="3739140" y="2330343"/>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19" name="TextBox 18">
                <a:extLst>
                  <a:ext uri="{FF2B5EF4-FFF2-40B4-BE49-F238E27FC236}">
                    <a16:creationId xmlns:a16="http://schemas.microsoft.com/office/drawing/2014/main" id="{BB374135-522E-402A-AB48-F13F480854DA}"/>
                  </a:ext>
                </a:extLst>
              </p:cNvPr>
              <p:cNvSpPr txBox="1">
                <a:spLocks noRot="1" noChangeAspect="1" noMove="1" noResize="1" noEditPoints="1" noAdjustHandles="1" noChangeArrowheads="1" noChangeShapeType="1" noTextEdit="1"/>
              </p:cNvSpPr>
              <p:nvPr/>
            </p:nvSpPr>
            <p:spPr>
              <a:xfrm>
                <a:off x="3739140" y="2330343"/>
                <a:ext cx="1462058" cy="523220"/>
              </a:xfrm>
              <a:prstGeom prst="rect">
                <a:avLst/>
              </a:prstGeom>
              <a:blipFill>
                <a:blip r:embed="rId10"/>
                <a:stretch>
                  <a:fillRect l="-1250" t="-1163" b="-11628"/>
                </a:stretch>
              </a:blipFill>
            </p:spPr>
            <p:txBody>
              <a:bodyPr/>
              <a:lstStyle/>
              <a:p>
                <a:r>
                  <a:rPr lang="en-US">
                    <a:noFill/>
                  </a:rPr>
                  <a:t> </a:t>
                </a:r>
              </a:p>
            </p:txBody>
          </p:sp>
        </mc:Fallback>
      </mc:AlternateContent>
      <p:pic>
        <p:nvPicPr>
          <p:cNvPr id="26" name="Picture 25"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122" y="1238320"/>
            <a:ext cx="1150530" cy="2064791"/>
          </a:xfrm>
          <a:prstGeom prst="rect">
            <a:avLst/>
          </a:prstGeom>
        </p:spPr>
      </p:pic>
      <p:sp>
        <p:nvSpPr>
          <p:cNvPr id="30"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32"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22" name="Picture 21">
            <a:extLst>
              <a:ext uri="{FF2B5EF4-FFF2-40B4-BE49-F238E27FC236}">
                <a16:creationId xmlns:a16="http://schemas.microsoft.com/office/drawing/2014/main" id="{DF67A6B6-5307-4DBA-A745-9E67C8BC5814}"/>
              </a:ext>
            </a:extLst>
          </p:cNvPr>
          <p:cNvPicPr>
            <a:picLocks noChangeAspect="1"/>
          </p:cNvPicPr>
          <p:nvPr/>
        </p:nvPicPr>
        <p:blipFill>
          <a:blip r:embed="rId12"/>
          <a:stretch>
            <a:fillRect/>
          </a:stretch>
        </p:blipFill>
        <p:spPr>
          <a:xfrm>
            <a:off x="8210035" y="5509789"/>
            <a:ext cx="3668495" cy="993064"/>
          </a:xfrm>
          <a:prstGeom prst="rect">
            <a:avLst/>
          </a:prstGeom>
        </p:spPr>
      </p:pic>
      <p:sp>
        <p:nvSpPr>
          <p:cNvPr id="23" name="TextBox 22">
            <a:extLst>
              <a:ext uri="{FF2B5EF4-FFF2-40B4-BE49-F238E27FC236}">
                <a16:creationId xmlns:a16="http://schemas.microsoft.com/office/drawing/2014/main" id="{C6615FF5-7DB6-439E-9554-1B22B02AE3E5}"/>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27" name="Rectangle 26">
            <a:extLst>
              <a:ext uri="{FF2B5EF4-FFF2-40B4-BE49-F238E27FC236}">
                <a16:creationId xmlns:a16="http://schemas.microsoft.com/office/drawing/2014/main" id="{16374A77-1DC7-4CF3-A7CA-B249A09D4039}"/>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7FE0C69-ADD9-44F5-98A7-D8DAC4D00630}"/>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3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3754874"/>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3754874"/>
              </a:xfrm>
              <a:prstGeom prst="rect">
                <a:avLst/>
              </a:prstGeom>
              <a:blipFill>
                <a:blip r:embed="rId3"/>
                <a:stretch>
                  <a:fillRect l="-470" t="-97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46785" y="2072363"/>
            <a:ext cx="1150530" cy="12703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12</a:t>
            </a:fld>
            <a:endParaRPr lang="en-US" dirty="0"/>
          </a:p>
        </p:txBody>
      </p:sp>
      <p:cxnSp>
        <p:nvCxnSpPr>
          <p:cNvPr id="42" name="Straight Arrow Connector 41">
            <a:extLst>
              <a:ext uri="{FF2B5EF4-FFF2-40B4-BE49-F238E27FC236}">
                <a16:creationId xmlns:a16="http://schemas.microsoft.com/office/drawing/2014/main" id="{7F03A736-32CC-4A17-8C74-84439EFCC1E3}"/>
              </a:ext>
            </a:extLst>
          </p:cNvPr>
          <p:cNvCxnSpPr>
            <a:cxnSpLocks/>
          </p:cNvCxnSpPr>
          <p:nvPr/>
        </p:nvCxnSpPr>
        <p:spPr>
          <a:xfrm>
            <a:off x="2180220" y="3133201"/>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FBC7089-559D-4D05-AEC6-F01EC039F070}"/>
                  </a:ext>
                </a:extLst>
              </p:cNvPr>
              <p:cNvSpPr txBox="1"/>
              <p:nvPr/>
            </p:nvSpPr>
            <p:spPr>
              <a:xfrm>
                <a:off x="2687679" y="3171488"/>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2</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43" name="TextBox 42">
                <a:extLst>
                  <a:ext uri="{FF2B5EF4-FFF2-40B4-BE49-F238E27FC236}">
                    <a16:creationId xmlns:a16="http://schemas.microsoft.com/office/drawing/2014/main" id="{AFBC7089-559D-4D05-AEC6-F01EC039F070}"/>
                  </a:ext>
                </a:extLst>
              </p:cNvPr>
              <p:cNvSpPr txBox="1">
                <a:spLocks noRot="1" noChangeAspect="1" noMove="1" noResize="1" noEditPoints="1" noAdjustHandles="1" noChangeArrowheads="1" noChangeShapeType="1" noTextEdit="1"/>
              </p:cNvSpPr>
              <p:nvPr/>
            </p:nvSpPr>
            <p:spPr>
              <a:xfrm>
                <a:off x="2687679" y="3171488"/>
                <a:ext cx="3378569" cy="307777"/>
              </a:xfrm>
              <a:prstGeom prst="rect">
                <a:avLst/>
              </a:prstGeom>
              <a:blipFill>
                <a:blip r:embed="rId9"/>
                <a:stretch>
                  <a:fillRect l="-542" t="-1961" b="-19608"/>
                </a:stretch>
              </a:blipFill>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CC5F8479-79D3-4226-AE52-E5AEB455C5A5}"/>
              </a:ext>
            </a:extLst>
          </p:cNvPr>
          <p:cNvCxnSpPr>
            <a:cxnSpLocks/>
          </p:cNvCxnSpPr>
          <p:nvPr/>
        </p:nvCxnSpPr>
        <p:spPr>
          <a:xfrm flipH="1">
            <a:off x="3087155" y="2678532"/>
            <a:ext cx="236966" cy="12717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7AB00F4F-7E47-496A-BAD7-4E61D3CBE22E}"/>
              </a:ext>
            </a:extLst>
          </p:cNvPr>
          <p:cNvCxnSpPr>
            <a:cxnSpLocks/>
          </p:cNvCxnSpPr>
          <p:nvPr/>
        </p:nvCxnSpPr>
        <p:spPr>
          <a:xfrm>
            <a:off x="3530713" y="2685966"/>
            <a:ext cx="242409" cy="12717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A5C76C0D-8B19-46B2-9756-E257E5AD2848}"/>
                  </a:ext>
                </a:extLst>
              </p:cNvPr>
              <p:cNvSpPr txBox="1"/>
              <p:nvPr/>
            </p:nvSpPr>
            <p:spPr>
              <a:xfrm>
                <a:off x="3737418" y="2441215"/>
                <a:ext cx="130283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ea typeface="Cambria Math" panose="02040503050406030204" pitchFamily="18" charset="0"/>
                            <a:cs typeface="Calibri" panose="020F0502020204030204" pitchFamily="34" charset="0"/>
                          </a:rPr>
                          <m:t>2</m:t>
                        </m:r>
                      </m:sub>
                    </m:sSub>
                  </m:oMath>
                </a14:m>
                <a:r>
                  <a:rPr lang="en-US" sz="1400" dirty="0">
                    <a:latin typeface="Calibri" panose="020F0502020204030204" pitchFamily="34" charset="0"/>
                    <a:cs typeface="Calibri" panose="020F0502020204030204" pitchFamily="34" charset="0"/>
                  </a:rPr>
                  <a:t> </a:t>
                </a:r>
              </a:p>
            </p:txBody>
          </p:sp>
        </mc:Choice>
        <mc:Fallback xmlns="">
          <p:sp>
            <p:nvSpPr>
              <p:cNvPr id="46" name="TextBox 45">
                <a:extLst>
                  <a:ext uri="{FF2B5EF4-FFF2-40B4-BE49-F238E27FC236}">
                    <a16:creationId xmlns:a16="http://schemas.microsoft.com/office/drawing/2014/main" id="{A5C76C0D-8B19-46B2-9756-E257E5AD2848}"/>
                  </a:ext>
                </a:extLst>
              </p:cNvPr>
              <p:cNvSpPr txBox="1">
                <a:spLocks noRot="1" noChangeAspect="1" noMove="1" noResize="1" noEditPoints="1" noAdjustHandles="1" noChangeArrowheads="1" noChangeShapeType="1" noTextEdit="1"/>
              </p:cNvSpPr>
              <p:nvPr/>
            </p:nvSpPr>
            <p:spPr>
              <a:xfrm>
                <a:off x="3737418" y="2441215"/>
                <a:ext cx="1302838" cy="523220"/>
              </a:xfrm>
              <a:prstGeom prst="rect">
                <a:avLst/>
              </a:prstGeom>
              <a:blipFill>
                <a:blip r:embed="rId10"/>
                <a:stretch>
                  <a:fillRect l="-1402" t="-1163" b="-11628"/>
                </a:stretch>
              </a:blipFill>
            </p:spPr>
            <p:txBody>
              <a:bodyPr/>
              <a:lstStyle/>
              <a:p>
                <a:r>
                  <a:rPr lang="en-US">
                    <a:noFill/>
                  </a:rPr>
                  <a:t> </a:t>
                </a:r>
              </a:p>
            </p:txBody>
          </p:sp>
        </mc:Fallback>
      </mc:AlternateContent>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8"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18" name="Picture 17">
            <a:extLst>
              <a:ext uri="{FF2B5EF4-FFF2-40B4-BE49-F238E27FC236}">
                <a16:creationId xmlns:a16="http://schemas.microsoft.com/office/drawing/2014/main" id="{DE805EC1-6096-4CB0-8590-D010906B1ACE}"/>
              </a:ext>
            </a:extLst>
          </p:cNvPr>
          <p:cNvPicPr>
            <a:picLocks noChangeAspect="1"/>
          </p:cNvPicPr>
          <p:nvPr/>
        </p:nvPicPr>
        <p:blipFill>
          <a:blip r:embed="rId11"/>
          <a:stretch>
            <a:fillRect/>
          </a:stretch>
        </p:blipFill>
        <p:spPr>
          <a:xfrm>
            <a:off x="8210035" y="5509789"/>
            <a:ext cx="3668495" cy="993064"/>
          </a:xfrm>
          <a:prstGeom prst="rect">
            <a:avLst/>
          </a:prstGeom>
        </p:spPr>
      </p:pic>
      <p:sp>
        <p:nvSpPr>
          <p:cNvPr id="19" name="TextBox 18">
            <a:extLst>
              <a:ext uri="{FF2B5EF4-FFF2-40B4-BE49-F238E27FC236}">
                <a16:creationId xmlns:a16="http://schemas.microsoft.com/office/drawing/2014/main" id="{8F5E79A9-DAC9-483B-8133-929B2DBE4487}"/>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23" name="Rectangle 22">
            <a:extLst>
              <a:ext uri="{FF2B5EF4-FFF2-40B4-BE49-F238E27FC236}">
                <a16:creationId xmlns:a16="http://schemas.microsoft.com/office/drawing/2014/main" id="{092F9C5A-6A04-4559-9F2C-6EFEF735AA4A}"/>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04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047262"/>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047262"/>
              </a:xfrm>
              <a:prstGeom prst="rect">
                <a:avLst/>
              </a:prstGeom>
              <a:blipFill>
                <a:blip r:embed="rId3"/>
                <a:stretch>
                  <a:fillRect l="-470" t="-90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2081377" y="1264662"/>
            <a:ext cx="5022490" cy="2078037"/>
            <a:chOff x="1962614" y="2257496"/>
            <a:chExt cx="5022490" cy="2078037"/>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13</a:t>
            </a:fld>
            <a:endParaRPr lang="en-US" dirty="0"/>
          </a:p>
        </p:txBody>
      </p:sp>
      <p:sp>
        <p:nvSpPr>
          <p:cNvPr id="41" name="Rectangle 40">
            <a:extLst>
              <a:ext uri="{FF2B5EF4-FFF2-40B4-BE49-F238E27FC236}">
                <a16:creationId xmlns:a16="http://schemas.microsoft.com/office/drawing/2014/main" id="{FC427FAD-0E5F-4441-B9A4-CDB1C0C354EC}"/>
              </a:ext>
            </a:extLst>
          </p:cNvPr>
          <p:cNvSpPr/>
          <p:nvPr/>
        </p:nvSpPr>
        <p:spPr>
          <a:xfrm>
            <a:off x="4449386" y="1301621"/>
            <a:ext cx="580847" cy="207695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122" y="1238320"/>
            <a:ext cx="1150530" cy="2064791"/>
          </a:xfrm>
          <a:prstGeom prst="rect">
            <a:avLst/>
          </a:prstGeom>
        </p:spPr>
      </p:pic>
      <p:sp>
        <p:nvSpPr>
          <p:cNvPr id="17"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6"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14" name="Picture 13">
            <a:extLst>
              <a:ext uri="{FF2B5EF4-FFF2-40B4-BE49-F238E27FC236}">
                <a16:creationId xmlns:a16="http://schemas.microsoft.com/office/drawing/2014/main" id="{1240D373-72A9-40FB-B7A8-16773F84DB3A}"/>
              </a:ext>
            </a:extLst>
          </p:cNvPr>
          <p:cNvPicPr>
            <a:picLocks noChangeAspect="1"/>
          </p:cNvPicPr>
          <p:nvPr/>
        </p:nvPicPr>
        <p:blipFill>
          <a:blip r:embed="rId9"/>
          <a:stretch>
            <a:fillRect/>
          </a:stretch>
        </p:blipFill>
        <p:spPr>
          <a:xfrm>
            <a:off x="8210035" y="5509789"/>
            <a:ext cx="3668495" cy="993064"/>
          </a:xfrm>
          <a:prstGeom prst="rect">
            <a:avLst/>
          </a:prstGeom>
        </p:spPr>
      </p:pic>
      <p:sp>
        <p:nvSpPr>
          <p:cNvPr id="16" name="TextBox 15">
            <a:extLst>
              <a:ext uri="{FF2B5EF4-FFF2-40B4-BE49-F238E27FC236}">
                <a16:creationId xmlns:a16="http://schemas.microsoft.com/office/drawing/2014/main" id="{4043C9E5-9F28-4E89-AAC8-AED4A8507DA2}"/>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18" name="Rectangle 17">
            <a:extLst>
              <a:ext uri="{FF2B5EF4-FFF2-40B4-BE49-F238E27FC236}">
                <a16:creationId xmlns:a16="http://schemas.microsoft.com/office/drawing/2014/main" id="{7B25D891-5FD1-4C9D-88A5-A54EB2DB4702}"/>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05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401205"/>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4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401205"/>
              </a:xfrm>
              <a:prstGeom prst="rect">
                <a:avLst/>
              </a:prstGeom>
              <a:blipFill>
                <a:blip r:embed="rId3"/>
                <a:stretch>
                  <a:fillRect l="-470" t="-831"/>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4678100" y="1214092"/>
            <a:ext cx="2425767" cy="21286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7"/>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14</a:t>
            </a:fld>
            <a:endParaRPr lang="en-US" dirty="0"/>
          </a:p>
        </p:txBody>
      </p:sp>
      <p:cxnSp>
        <p:nvCxnSpPr>
          <p:cNvPr id="36" name="Straight Arrow Connector 35">
            <a:extLst>
              <a:ext uri="{FF2B5EF4-FFF2-40B4-BE49-F238E27FC236}">
                <a16:creationId xmlns:a16="http://schemas.microsoft.com/office/drawing/2014/main" id="{B6306D48-6E12-408D-BF08-9DFBC1372CF1}"/>
              </a:ext>
            </a:extLst>
          </p:cNvPr>
          <p:cNvCxnSpPr>
            <a:cxnSpLocks/>
          </p:cNvCxnSpPr>
          <p:nvPr/>
        </p:nvCxnSpPr>
        <p:spPr>
          <a:xfrm flipV="1">
            <a:off x="3110332" y="2555790"/>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F24CD2E-BDBC-4874-8490-9081189753BF}"/>
              </a:ext>
            </a:extLst>
          </p:cNvPr>
          <p:cNvCxnSpPr>
            <a:cxnSpLocks/>
          </p:cNvCxnSpPr>
          <p:nvPr/>
        </p:nvCxnSpPr>
        <p:spPr>
          <a:xfrm flipH="1" flipV="1">
            <a:off x="3515678" y="2555790"/>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5568861-D590-4D4F-8456-40381B6DF6C3}"/>
                  </a:ext>
                </a:extLst>
              </p:cNvPr>
              <p:cNvSpPr txBox="1"/>
              <p:nvPr/>
            </p:nvSpPr>
            <p:spPr>
              <a:xfrm>
                <a:off x="3727710" y="2318913"/>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38" name="TextBox 37">
                <a:extLst>
                  <a:ext uri="{FF2B5EF4-FFF2-40B4-BE49-F238E27FC236}">
                    <a16:creationId xmlns:a16="http://schemas.microsoft.com/office/drawing/2014/main" id="{F5568861-D590-4D4F-8456-40381B6DF6C3}"/>
                  </a:ext>
                </a:extLst>
              </p:cNvPr>
              <p:cNvSpPr txBox="1">
                <a:spLocks noRot="1" noChangeAspect="1" noMove="1" noResize="1" noEditPoints="1" noAdjustHandles="1" noChangeArrowheads="1" noChangeShapeType="1" noTextEdit="1"/>
              </p:cNvSpPr>
              <p:nvPr/>
            </p:nvSpPr>
            <p:spPr>
              <a:xfrm>
                <a:off x="3727710" y="2318913"/>
                <a:ext cx="1462058" cy="523220"/>
              </a:xfrm>
              <a:prstGeom prst="rect">
                <a:avLst/>
              </a:prstGeom>
              <a:blipFill>
                <a:blip r:embed="rId9"/>
                <a:stretch>
                  <a:fillRect l="-1255" t="-1163" b="-11628"/>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470BEDAF-2E12-473D-AC11-48684E0B6502}"/>
              </a:ext>
            </a:extLst>
          </p:cNvPr>
          <p:cNvCxnSpPr>
            <a:cxnSpLocks/>
          </p:cNvCxnSpPr>
          <p:nvPr/>
        </p:nvCxnSpPr>
        <p:spPr>
          <a:xfrm>
            <a:off x="2191371" y="2261744"/>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5DBFE79-5E0E-43E9-86BB-45B3373E0DD2}"/>
                  </a:ext>
                </a:extLst>
              </p:cNvPr>
              <p:cNvSpPr txBox="1"/>
              <p:nvPr/>
            </p:nvSpPr>
            <p:spPr>
              <a:xfrm>
                <a:off x="2771531" y="190319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40" name="TextBox 39">
                <a:extLst>
                  <a:ext uri="{FF2B5EF4-FFF2-40B4-BE49-F238E27FC236}">
                    <a16:creationId xmlns:a16="http://schemas.microsoft.com/office/drawing/2014/main" id="{85DBFE79-5E0E-43E9-86BB-45B3373E0DD2}"/>
                  </a:ext>
                </a:extLst>
              </p:cNvPr>
              <p:cNvSpPr txBox="1">
                <a:spLocks noRot="1" noChangeAspect="1" noMove="1" noResize="1" noEditPoints="1" noAdjustHandles="1" noChangeArrowheads="1" noChangeShapeType="1" noTextEdit="1"/>
              </p:cNvSpPr>
              <p:nvPr/>
            </p:nvSpPr>
            <p:spPr>
              <a:xfrm>
                <a:off x="2771531" y="1903191"/>
                <a:ext cx="3378569" cy="307777"/>
              </a:xfrm>
              <a:prstGeom prst="rect">
                <a:avLst/>
              </a:prstGeom>
              <a:blipFill>
                <a:blip r:embed="rId10"/>
                <a:stretch>
                  <a:fillRect l="-542" t="-3922" b="-19608"/>
                </a:stretch>
              </a:blipFill>
            </p:spPr>
            <p:txBody>
              <a:bodyPr/>
              <a:lstStyle/>
              <a:p>
                <a:r>
                  <a:rPr lang="en-US">
                    <a:noFill/>
                  </a:rPr>
                  <a:t> </a:t>
                </a:r>
              </a:p>
            </p:txBody>
          </p:sp>
        </mc:Fallback>
      </mc:AlternateContent>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28"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18" name="Picture 17">
            <a:extLst>
              <a:ext uri="{FF2B5EF4-FFF2-40B4-BE49-F238E27FC236}">
                <a16:creationId xmlns:a16="http://schemas.microsoft.com/office/drawing/2014/main" id="{1AD92E57-8D03-4842-8F18-B5172158B90C}"/>
              </a:ext>
            </a:extLst>
          </p:cNvPr>
          <p:cNvPicPr>
            <a:picLocks noChangeAspect="1"/>
          </p:cNvPicPr>
          <p:nvPr/>
        </p:nvPicPr>
        <p:blipFill>
          <a:blip r:embed="rId11"/>
          <a:stretch>
            <a:fillRect/>
          </a:stretch>
        </p:blipFill>
        <p:spPr>
          <a:xfrm>
            <a:off x="8210035" y="5509789"/>
            <a:ext cx="3668495" cy="993064"/>
          </a:xfrm>
          <a:prstGeom prst="rect">
            <a:avLst/>
          </a:prstGeom>
        </p:spPr>
      </p:pic>
      <p:sp>
        <p:nvSpPr>
          <p:cNvPr id="19" name="TextBox 18">
            <a:extLst>
              <a:ext uri="{FF2B5EF4-FFF2-40B4-BE49-F238E27FC236}">
                <a16:creationId xmlns:a16="http://schemas.microsoft.com/office/drawing/2014/main" id="{7B65DD63-0617-46F8-9E14-0481CCF48402}"/>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23" name="Rectangle 22">
            <a:extLst>
              <a:ext uri="{FF2B5EF4-FFF2-40B4-BE49-F238E27FC236}">
                <a16:creationId xmlns:a16="http://schemas.microsoft.com/office/drawing/2014/main" id="{E5F3EC40-F656-4448-AD13-E8A234303193}"/>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1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72437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b="1" i="1" u="sng" dirty="0"/>
              </a:p>
              <a:p>
                <a:endParaRPr lang="en-US" sz="400" b="1" i="1" u="sng"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pPr marL="342900" indent="-342900">
                  <a:buFont typeface="Wingdings" panose="05000000000000000000" pitchFamily="2" charset="2"/>
                  <a:buChar char="Ø"/>
                </a:pPr>
                <a:endParaRPr lang="en-US" sz="200" dirty="0">
                  <a:cs typeface="Calibri" panose="020F0502020204030204" pitchFamily="34" charset="0"/>
                </a:endParaRPr>
              </a:p>
              <a:p>
                <a:pPr marL="342900" indent="-342900">
                  <a:buFont typeface="Wingdings" panose="05000000000000000000" pitchFamily="2" charset="2"/>
                  <a:buChar char="Ø"/>
                </a:pPr>
                <a:r>
                  <a:rPr lang="en-US" sz="1900" dirty="0">
                    <a:cs typeface="Calibri" panose="020F0502020204030204" pitchFamily="34" charset="0"/>
                  </a:rPr>
                  <a:t>If converged, set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 </m:t>
                    </m:r>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+1 </m:t>
                    </m:r>
                  </m:oMath>
                </a14:m>
                <a:r>
                  <a:rPr lang="en-US" sz="1900" dirty="0">
                    <a:cs typeface="Calibri" panose="020F0502020204030204" pitchFamily="34" charset="0"/>
                  </a:rPr>
                  <a:t>and return to Step 1.</a:t>
                </a:r>
              </a:p>
              <a:p>
                <a:endParaRPr lang="en-US" sz="1900" dirty="0"/>
              </a:p>
              <a:p>
                <a:endParaRPr lang="en-US" sz="1900" dirty="0"/>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724370"/>
              </a:xfrm>
              <a:prstGeom prst="rect">
                <a:avLst/>
              </a:prstGeom>
              <a:blipFill>
                <a:blip r:embed="rId3"/>
                <a:stretch>
                  <a:fillRect l="-470" t="-774"/>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B1513E3-B32F-4A19-93CD-7ADB2556E141}"/>
              </a:ext>
            </a:extLst>
          </p:cNvPr>
          <p:cNvGrpSpPr/>
          <p:nvPr/>
        </p:nvGrpSpPr>
        <p:grpSpPr>
          <a:xfrm>
            <a:off x="657122" y="1238320"/>
            <a:ext cx="6446745" cy="2104379"/>
            <a:chOff x="538359" y="2231154"/>
            <a:chExt cx="6446745" cy="2104379"/>
          </a:xfrm>
        </p:grpSpPr>
        <p:pic>
          <p:nvPicPr>
            <p:cNvPr id="21" name="Picture 20" descr="Schwarz-time-integration.png">
              <a:extLst>
                <a:ext uri="{FF2B5EF4-FFF2-40B4-BE49-F238E27FC236}">
                  <a16:creationId xmlns:a16="http://schemas.microsoft.com/office/drawing/2014/main" id="{0D442A46-2135-4FCE-81D9-6D723D481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968" y="2406149"/>
              <a:ext cx="4898136" cy="1929384"/>
            </a:xfrm>
            <a:prstGeom prst="rect">
              <a:avLst/>
            </a:prstGeom>
          </p:spPr>
        </p:pic>
        <p:pic>
          <p:nvPicPr>
            <p:cNvPr id="22" name="Picture 21" descr="Schwarz-domains.png">
              <a:extLst>
                <a:ext uri="{FF2B5EF4-FFF2-40B4-BE49-F238E27FC236}">
                  <a16:creationId xmlns:a16="http://schemas.microsoft.com/office/drawing/2014/main" id="{5C69E27E-142A-4482-95DC-67D3AA4E7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9" y="2231154"/>
              <a:ext cx="1150530" cy="206479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AD3475B-1792-4482-9D9E-485179614B61}"/>
                    </a:ext>
                  </a:extLst>
                </p:cNvPr>
                <p:cNvSpPr txBox="1"/>
                <p:nvPr/>
              </p:nvSpPr>
              <p:spPr>
                <a:xfrm>
                  <a:off x="1962614" y="2257496"/>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m:oMathPara>
                  </a14:m>
                  <a:endParaRPr lang="en-US" dirty="0"/>
                </a:p>
              </p:txBody>
            </p:sp>
          </mc:Choice>
          <mc:Fallback xmlns="">
            <p:sp>
              <p:nvSpPr>
                <p:cNvPr id="50" name="TextBox 49">
                  <a:extLst>
                    <a:ext uri="{FF2B5EF4-FFF2-40B4-BE49-F238E27FC236}">
                      <a16:creationId xmlns:a16="http://schemas.microsoft.com/office/drawing/2014/main" id="{D15334C3-9C67-40DC-91D5-47AD4405FF28}"/>
                    </a:ext>
                  </a:extLst>
                </p:cNvPr>
                <p:cNvSpPr txBox="1">
                  <a:spLocks noRot="1" noChangeAspect="1" noMove="1" noResize="1" noEditPoints="1" noAdjustHandles="1" noChangeArrowheads="1" noChangeShapeType="1" noTextEdit="1"/>
                </p:cNvSpPr>
                <p:nvPr/>
              </p:nvSpPr>
              <p:spPr>
                <a:xfrm>
                  <a:off x="1962614" y="2257496"/>
                  <a:ext cx="802888" cy="369332"/>
                </a:xfrm>
                <a:prstGeom prst="rect">
                  <a:avLst/>
                </a:prstGeom>
                <a:blipFill>
                  <a:blip r:embed="rId6"/>
                  <a:stretch>
                    <a:fillRect/>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73965508-7F47-4D53-BDAB-A2723924ADF7}"/>
              </a:ext>
            </a:extLst>
          </p:cNvPr>
          <p:cNvSpPr/>
          <p:nvPr/>
        </p:nvSpPr>
        <p:spPr>
          <a:xfrm>
            <a:off x="2019077" y="1147869"/>
            <a:ext cx="2615971" cy="227920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109F000B-0EB2-40C0-9C34-C3A01BD879B8}"/>
              </a:ext>
            </a:extLst>
          </p:cNvPr>
          <p:cNvSpPr/>
          <p:nvPr/>
        </p:nvSpPr>
        <p:spPr>
          <a:xfrm>
            <a:off x="623670" y="1216017"/>
            <a:ext cx="1230271" cy="12272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C73AB9A-B0C2-4FE0-AFA7-73259F30BB3E}"/>
              </a:ext>
            </a:extLst>
          </p:cNvPr>
          <p:cNvCxnSpPr>
            <a:cxnSpLocks/>
          </p:cNvCxnSpPr>
          <p:nvPr/>
        </p:nvCxnSpPr>
        <p:spPr>
          <a:xfrm>
            <a:off x="4636693" y="2264801"/>
            <a:ext cx="2469718" cy="0"/>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CC4DCA3-863E-40F4-8959-D6125CE2DCFE}"/>
                  </a:ext>
                </a:extLst>
              </p:cNvPr>
              <p:cNvSpPr txBox="1"/>
              <p:nvPr/>
            </p:nvSpPr>
            <p:spPr>
              <a:xfrm>
                <a:off x="5216853" y="1906248"/>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29" name="TextBox 28">
                <a:extLst>
                  <a:ext uri="{FF2B5EF4-FFF2-40B4-BE49-F238E27FC236}">
                    <a16:creationId xmlns:a16="http://schemas.microsoft.com/office/drawing/2014/main" id="{9CC4DCA3-863E-40F4-8959-D6125CE2DCFE}"/>
                  </a:ext>
                </a:extLst>
              </p:cNvPr>
              <p:cNvSpPr txBox="1">
                <a:spLocks noRot="1" noChangeAspect="1" noMove="1" noResize="1" noEditPoints="1" noAdjustHandles="1" noChangeArrowheads="1" noChangeShapeType="1" noTextEdit="1"/>
              </p:cNvSpPr>
              <p:nvPr/>
            </p:nvSpPr>
            <p:spPr>
              <a:xfrm>
                <a:off x="5216853" y="1906248"/>
                <a:ext cx="3378569" cy="307777"/>
              </a:xfrm>
              <a:prstGeom prst="rect">
                <a:avLst/>
              </a:prstGeom>
              <a:blipFill>
                <a:blip r:embed="rId7"/>
                <a:stretch>
                  <a:fillRect l="-5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27C3FC3-7943-475D-A5C7-B9368995DAE1}"/>
                  </a:ext>
                </a:extLst>
              </p:cNvPr>
              <p:cNvSpPr txBox="1"/>
              <p:nvPr/>
            </p:nvSpPr>
            <p:spPr>
              <a:xfrm>
                <a:off x="6892442" y="1265362"/>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2</m:t>
                          </m:r>
                        </m:sub>
                      </m:sSub>
                    </m:oMath>
                  </m:oMathPara>
                </a14:m>
                <a:endParaRPr lang="en-US" dirty="0"/>
              </a:p>
            </p:txBody>
          </p:sp>
        </mc:Choice>
        <mc:Fallback xmlns="">
          <p:sp>
            <p:nvSpPr>
              <p:cNvPr id="30" name="TextBox 29">
                <a:extLst>
                  <a:ext uri="{FF2B5EF4-FFF2-40B4-BE49-F238E27FC236}">
                    <a16:creationId xmlns:a16="http://schemas.microsoft.com/office/drawing/2014/main" id="{427C3FC3-7943-475D-A5C7-B9368995DAE1}"/>
                  </a:ext>
                </a:extLst>
              </p:cNvPr>
              <p:cNvSpPr txBox="1">
                <a:spLocks noRot="1" noChangeAspect="1" noMove="1" noResize="1" noEditPoints="1" noAdjustHandles="1" noChangeArrowheads="1" noChangeShapeType="1" noTextEdit="1"/>
              </p:cNvSpPr>
              <p:nvPr/>
            </p:nvSpPr>
            <p:spPr>
              <a:xfrm>
                <a:off x="6892442" y="1265362"/>
                <a:ext cx="802888" cy="369332"/>
              </a:xfrm>
              <a:prstGeom prst="rect">
                <a:avLst/>
              </a:prstGeom>
              <a:blipFill>
                <a:blip r:embed="rId8"/>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F98729D-0BF2-4CDA-A64A-40380218BA93}"/>
                  </a:ext>
                </a:extLst>
              </p:cNvPr>
              <p:cNvSpPr txBox="1"/>
              <p:nvPr/>
            </p:nvSpPr>
            <p:spPr>
              <a:xfrm>
                <a:off x="4487050" y="1294400"/>
                <a:ext cx="80288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oMath>
                  </m:oMathPara>
                </a14:m>
                <a:endParaRPr lang="en-US" dirty="0"/>
              </a:p>
            </p:txBody>
          </p:sp>
        </mc:Choice>
        <mc:Fallback xmlns="">
          <p:sp>
            <p:nvSpPr>
              <p:cNvPr id="31" name="TextBox 30">
                <a:extLst>
                  <a:ext uri="{FF2B5EF4-FFF2-40B4-BE49-F238E27FC236}">
                    <a16:creationId xmlns:a16="http://schemas.microsoft.com/office/drawing/2014/main" id="{1F98729D-0BF2-4CDA-A64A-40380218BA93}"/>
                  </a:ext>
                </a:extLst>
              </p:cNvPr>
              <p:cNvSpPr txBox="1">
                <a:spLocks noRot="1" noChangeAspect="1" noMove="1" noResize="1" noEditPoints="1" noAdjustHandles="1" noChangeArrowheads="1" noChangeShapeType="1" noTextEdit="1"/>
              </p:cNvSpPr>
              <p:nvPr/>
            </p:nvSpPr>
            <p:spPr>
              <a:xfrm>
                <a:off x="4487050" y="1294400"/>
                <a:ext cx="802888" cy="369332"/>
              </a:xfrm>
              <a:prstGeom prst="rect">
                <a:avLst/>
              </a:prstGeom>
              <a:blipFill>
                <a:blip r:embed="rId9"/>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8428764E-0C8F-4659-9604-E033F0F87742}"/>
              </a:ext>
            </a:extLst>
          </p:cNvPr>
          <p:cNvCxnSpPr>
            <a:cxnSpLocks/>
          </p:cNvCxnSpPr>
          <p:nvPr/>
        </p:nvCxnSpPr>
        <p:spPr>
          <a:xfrm flipV="1">
            <a:off x="5544035" y="2547079"/>
            <a:ext cx="227375" cy="144936"/>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E995D79D-0E74-449E-9793-6A89D96D9341}"/>
              </a:ext>
            </a:extLst>
          </p:cNvPr>
          <p:cNvCxnSpPr>
            <a:cxnSpLocks/>
          </p:cNvCxnSpPr>
          <p:nvPr/>
        </p:nvCxnSpPr>
        <p:spPr>
          <a:xfrm flipH="1" flipV="1">
            <a:off x="5949381" y="2547079"/>
            <a:ext cx="208956" cy="14493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52DC213-151B-460A-B94D-23DFA0772608}"/>
                  </a:ext>
                </a:extLst>
              </p:cNvPr>
              <p:cNvSpPr txBox="1"/>
              <p:nvPr/>
            </p:nvSpPr>
            <p:spPr>
              <a:xfrm>
                <a:off x="4221542" y="2337987"/>
                <a:ext cx="146205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34" name="TextBox 33">
                <a:extLst>
                  <a:ext uri="{FF2B5EF4-FFF2-40B4-BE49-F238E27FC236}">
                    <a16:creationId xmlns:a16="http://schemas.microsoft.com/office/drawing/2014/main" id="{852DC213-151B-460A-B94D-23DFA0772608}"/>
                  </a:ext>
                </a:extLst>
              </p:cNvPr>
              <p:cNvSpPr txBox="1">
                <a:spLocks noRot="1" noChangeAspect="1" noMove="1" noResize="1" noEditPoints="1" noAdjustHandles="1" noChangeArrowheads="1" noChangeShapeType="1" noTextEdit="1"/>
              </p:cNvSpPr>
              <p:nvPr/>
            </p:nvSpPr>
            <p:spPr>
              <a:xfrm>
                <a:off x="4221542" y="2337987"/>
                <a:ext cx="1462058" cy="523220"/>
              </a:xfrm>
              <a:prstGeom prst="rect">
                <a:avLst/>
              </a:prstGeom>
              <a:blipFill>
                <a:blip r:embed="rId10"/>
                <a:stretch>
                  <a:fillRect l="-1255" t="-2353" b="-1176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46B9B23A-8DCA-4A9A-BF68-7804AE2FE826}"/>
              </a:ext>
            </a:extLst>
          </p:cNvPr>
          <p:cNvSpPr/>
          <p:nvPr/>
        </p:nvSpPr>
        <p:spPr>
          <a:xfrm>
            <a:off x="6892442" y="3418136"/>
            <a:ext cx="4781031" cy="677108"/>
          </a:xfrm>
          <a:prstGeom prst="rect">
            <a:avLst/>
          </a:prstGeom>
          <a:solidFill>
            <a:srgbClr val="CCCCFF"/>
          </a:solidFill>
        </p:spPr>
        <p:txBody>
          <a:bodyPr wrap="square">
            <a:spAutoFit/>
          </a:bodyPr>
          <a:lstStyle/>
          <a:p>
            <a:pPr algn="ctr">
              <a:defRPr/>
            </a:pPr>
            <a:r>
              <a:rPr lang="en-US" sz="1900" dirty="0">
                <a:cs typeface="Calibri" pitchFamily="34" charset="0"/>
              </a:rPr>
              <a:t>Can use </a:t>
            </a:r>
            <a:r>
              <a:rPr lang="en-US" sz="1900" b="1" i="1" dirty="0">
                <a:cs typeface="Calibri" pitchFamily="34" charset="0"/>
              </a:rPr>
              <a:t>different integrators </a:t>
            </a:r>
            <a:r>
              <a:rPr lang="en-US" sz="1900" dirty="0">
                <a:cs typeface="Calibri" pitchFamily="34" charset="0"/>
              </a:rPr>
              <a:t>with </a:t>
            </a:r>
            <a:r>
              <a:rPr lang="en-US" sz="1900" b="1" i="1" dirty="0">
                <a:cs typeface="Calibri" pitchFamily="34" charset="0"/>
              </a:rPr>
              <a:t>different time steps</a:t>
            </a:r>
            <a:r>
              <a:rPr lang="en-US" sz="1900" dirty="0">
                <a:cs typeface="Calibri" pitchFamily="34" charset="0"/>
              </a:rPr>
              <a:t> within each domain!</a:t>
            </a:r>
          </a:p>
        </p:txBody>
      </p:sp>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15</a:t>
            </a:fld>
            <a:endParaRPr lang="en-US" dirty="0"/>
          </a:p>
        </p:txBody>
      </p:sp>
      <p:sp>
        <p:nvSpPr>
          <p:cNvPr id="26"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sp>
        <p:nvSpPr>
          <p:cNvPr id="35" name="Content Placeholder 2">
            <a:extLst>
              <a:ext uri="{FF2B5EF4-FFF2-40B4-BE49-F238E27FC236}">
                <a16:creationId xmlns:a16="http://schemas.microsoft.com/office/drawing/2014/main" id="{ACE5ADB6-E6E6-42E9-B633-713E2D992FCB}"/>
              </a:ext>
            </a:extLst>
          </p:cNvPr>
          <p:cNvSpPr txBox="1">
            <a:spLocks/>
          </p:cNvSpPr>
          <p:nvPr/>
        </p:nvSpPr>
        <p:spPr bwMode="auto">
          <a:xfrm>
            <a:off x="8521187" y="1577793"/>
            <a:ext cx="2675720" cy="10906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700" dirty="0">
                <a:latin typeface="Calibri" pitchFamily="34" charset="0"/>
                <a:cs typeface="Calibri" pitchFamily="34" charset="0"/>
              </a:rPr>
              <a:t>Controller time stepper</a:t>
            </a:r>
          </a:p>
          <a:p>
            <a:pPr marL="0" indent="0">
              <a:buNone/>
              <a:defRPr/>
            </a:pPr>
            <a:endParaRPr lang="en-US" sz="1700" dirty="0">
              <a:latin typeface="Calibri" pitchFamily="34" charset="0"/>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1</a:t>
            </a:r>
          </a:p>
          <a:p>
            <a:pPr marL="0" indent="0">
              <a:buNone/>
              <a:defRPr/>
            </a:pPr>
            <a:endParaRPr lang="en-US" sz="1700" baseline="-25000" dirty="0">
              <a:latin typeface="Symbol"/>
              <a:cs typeface="Calibri" pitchFamily="34" charset="0"/>
            </a:endParaRPr>
          </a:p>
          <a:p>
            <a:pPr marL="0" indent="0">
              <a:buNone/>
              <a:defRPr/>
            </a:pPr>
            <a:endParaRPr lang="en-US" sz="1700" baseline="-25000" dirty="0">
              <a:latin typeface="Symbol"/>
              <a:cs typeface="Calibri" pitchFamily="34" charset="0"/>
            </a:endParaRPr>
          </a:p>
          <a:p>
            <a:pPr marL="0" indent="0">
              <a:buNone/>
              <a:defRPr/>
            </a:pPr>
            <a:r>
              <a:rPr lang="en-US" sz="1700" dirty="0">
                <a:latin typeface="Calibri" pitchFamily="34" charset="0"/>
                <a:cs typeface="Calibri" pitchFamily="34" charset="0"/>
              </a:rPr>
              <a:t>Time integrator for </a:t>
            </a:r>
            <a:r>
              <a:rPr lang="en-US" sz="1700" i="1" dirty="0">
                <a:latin typeface="Symbol"/>
                <a:cs typeface="Wingdings 2" charset="2"/>
              </a:rPr>
              <a:t>W</a:t>
            </a:r>
            <a:r>
              <a:rPr lang="en-US" sz="1700" baseline="-25000" dirty="0">
                <a:latin typeface="Symbol"/>
                <a:cs typeface="Wingdings 2" charset="2"/>
              </a:rPr>
              <a:t>2</a:t>
            </a: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a:p>
            <a:pPr marL="0" indent="0">
              <a:buNone/>
              <a:defRPr/>
            </a:pPr>
            <a:endParaRPr lang="en-US" sz="1700" dirty="0">
              <a:latin typeface="Calibri" pitchFamily="34" charset="0"/>
              <a:cs typeface="Calibri" pitchFamily="34" charset="0"/>
            </a:endParaRPr>
          </a:p>
        </p:txBody>
      </p:sp>
      <p:pic>
        <p:nvPicPr>
          <p:cNvPr id="23" name="Picture 22">
            <a:extLst>
              <a:ext uri="{FF2B5EF4-FFF2-40B4-BE49-F238E27FC236}">
                <a16:creationId xmlns:a16="http://schemas.microsoft.com/office/drawing/2014/main" id="{45875791-442A-4DA1-A1D5-7BBBF8F9F900}"/>
              </a:ext>
            </a:extLst>
          </p:cNvPr>
          <p:cNvPicPr>
            <a:picLocks noChangeAspect="1"/>
          </p:cNvPicPr>
          <p:nvPr/>
        </p:nvPicPr>
        <p:blipFill>
          <a:blip r:embed="rId11"/>
          <a:stretch>
            <a:fillRect/>
          </a:stretch>
        </p:blipFill>
        <p:spPr>
          <a:xfrm>
            <a:off x="8210035" y="5509789"/>
            <a:ext cx="3668495" cy="993064"/>
          </a:xfrm>
          <a:prstGeom prst="rect">
            <a:avLst/>
          </a:prstGeom>
        </p:spPr>
      </p:pic>
      <p:sp>
        <p:nvSpPr>
          <p:cNvPr id="36" name="TextBox 35">
            <a:extLst>
              <a:ext uri="{FF2B5EF4-FFF2-40B4-BE49-F238E27FC236}">
                <a16:creationId xmlns:a16="http://schemas.microsoft.com/office/drawing/2014/main" id="{7ADD19D5-67FA-4C82-A189-16F0DD6F4ACB}"/>
              </a:ext>
            </a:extLst>
          </p:cNvPr>
          <p:cNvSpPr txBox="1"/>
          <p:nvPr/>
        </p:nvSpPr>
        <p:spPr>
          <a:xfrm>
            <a:off x="7051946" y="5814667"/>
            <a:ext cx="2316178" cy="369332"/>
          </a:xfrm>
          <a:prstGeom prst="rect">
            <a:avLst/>
          </a:prstGeom>
          <a:noFill/>
        </p:spPr>
        <p:txBody>
          <a:bodyPr wrap="square" rtlCol="0">
            <a:spAutoFit/>
          </a:bodyPr>
          <a:lstStyle/>
          <a:p>
            <a:r>
              <a:rPr lang="en-US" b="1" i="1" dirty="0">
                <a:solidFill>
                  <a:srgbClr val="0070C0"/>
                </a:solidFill>
              </a:rPr>
              <a:t>Model PDE:</a:t>
            </a:r>
          </a:p>
        </p:txBody>
      </p:sp>
      <p:sp>
        <p:nvSpPr>
          <p:cNvPr id="37" name="Rectangle 36">
            <a:extLst>
              <a:ext uri="{FF2B5EF4-FFF2-40B4-BE49-F238E27FC236}">
                <a16:creationId xmlns:a16="http://schemas.microsoft.com/office/drawing/2014/main" id="{B802208D-D98C-40D6-A07B-C30E8C2E1E24}"/>
              </a:ext>
            </a:extLst>
          </p:cNvPr>
          <p:cNvSpPr/>
          <p:nvPr/>
        </p:nvSpPr>
        <p:spPr>
          <a:xfrm>
            <a:off x="6954026" y="5500869"/>
            <a:ext cx="4739268" cy="11028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244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 y="1263231"/>
            <a:ext cx="6522720" cy="390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dirty="0">
                <a:latin typeface="+mn-lt"/>
              </a:rPr>
              <a:t>Coupling is </a:t>
            </a:r>
            <a:r>
              <a:rPr lang="en-US" sz="2000" b="1" i="1" dirty="0">
                <a:latin typeface="+mn-lt"/>
              </a:rPr>
              <a:t>concurrent</a:t>
            </a:r>
            <a:r>
              <a:rPr lang="en-US" sz="2000" dirty="0">
                <a:latin typeface="+mn-lt"/>
              </a:rPr>
              <a:t> (two-way).</a:t>
            </a:r>
          </a:p>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b="1" i="1" dirty="0">
                <a:latin typeface="+mn-lt"/>
              </a:rPr>
              <a:t>Ease of implementation </a:t>
            </a:r>
            <a:r>
              <a:rPr lang="en-US" sz="2000" dirty="0">
                <a:latin typeface="+mn-lt"/>
              </a:rPr>
              <a:t>into existing massively-parallel HPC codes.</a:t>
            </a:r>
            <a:endParaRPr lang="en-US" sz="2000" b="1" i="1" dirty="0">
              <a:latin typeface="+mn-lt"/>
            </a:endParaRPr>
          </a:p>
          <a:p>
            <a:pPr>
              <a:buFont typeface="Arial" panose="020B0604020202020204" pitchFamily="34" charset="0"/>
              <a:buChar char="•"/>
              <a:defRPr/>
            </a:pPr>
            <a:endParaRPr lang="en-US" sz="800" b="1" i="1" dirty="0">
              <a:latin typeface="+mn-lt"/>
            </a:endParaRPr>
          </a:p>
          <a:p>
            <a:pPr>
              <a:buFont typeface="Arial" panose="020B0604020202020204" pitchFamily="34" charset="0"/>
              <a:buChar char="•"/>
              <a:defRPr/>
            </a:pPr>
            <a:r>
              <a:rPr lang="en-US" sz="2000" b="1" i="1" dirty="0">
                <a:latin typeface="+mn-lt"/>
              </a:rPr>
              <a:t>Scalable, fast, robust </a:t>
            </a:r>
            <a:r>
              <a:rPr lang="en-US" sz="2000" dirty="0">
                <a:latin typeface="+mn-lt"/>
              </a:rPr>
              <a:t>(we target </a:t>
            </a:r>
            <a:r>
              <a:rPr lang="en-US" sz="2000" b="1" i="1" dirty="0">
                <a:latin typeface="+mn-lt"/>
              </a:rPr>
              <a:t>real</a:t>
            </a:r>
            <a:r>
              <a:rPr lang="en-US" sz="2000" dirty="0">
                <a:latin typeface="+mn-lt"/>
              </a:rPr>
              <a:t> engineering problems, e.g., analyses involving failure of bolted components!).</a:t>
            </a:r>
          </a:p>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dirty="0">
                <a:latin typeface="+mn-lt"/>
              </a:rPr>
              <a:t>Coupling does not introduce </a:t>
            </a:r>
            <a:r>
              <a:rPr lang="en-US" sz="2000" b="1" i="1" dirty="0">
                <a:latin typeface="+mn-lt"/>
              </a:rPr>
              <a:t>nonphysical artifacts.</a:t>
            </a:r>
          </a:p>
          <a:p>
            <a:pPr marL="285750" indent="-285750">
              <a:buFont typeface="Arial" panose="020B0604020202020204" pitchFamily="34" charset="0"/>
              <a:buChar char="•"/>
              <a:defRPr/>
            </a:pPr>
            <a:endParaRPr lang="en-US" sz="800" b="1" i="1" dirty="0"/>
          </a:p>
          <a:p>
            <a:pPr>
              <a:buFont typeface="Arial" panose="020B0604020202020204" pitchFamily="34" charset="0"/>
              <a:buChar char="•"/>
              <a:defRPr/>
            </a:pPr>
            <a:r>
              <a:rPr lang="en-US" sz="2000" b="1" i="1" dirty="0">
                <a:latin typeface="+mn-lt"/>
              </a:rPr>
              <a:t>Theoretical</a:t>
            </a:r>
            <a:r>
              <a:rPr lang="en-US" sz="2000" dirty="0">
                <a:latin typeface="+mn-lt"/>
              </a:rPr>
              <a:t> convergence properties/guarantees.</a:t>
            </a:r>
          </a:p>
          <a:p>
            <a:pPr>
              <a:buFont typeface="Arial" panose="020B0604020202020204" pitchFamily="34" charset="0"/>
              <a:buChar char="•"/>
              <a:defRPr/>
            </a:pPr>
            <a:endParaRPr lang="en-US" sz="2000" dirty="0">
              <a:latin typeface="+mn-lt"/>
            </a:endParaRPr>
          </a:p>
          <a:p>
            <a:pPr>
              <a:buFont typeface="Arial" panose="020B0604020202020204" pitchFamily="34" charset="0"/>
              <a:buChar char="•"/>
              <a:defRPr/>
            </a:pPr>
            <a:endParaRPr lang="en-US" sz="800" dirty="0">
              <a:latin typeface="+mn-lt"/>
            </a:endParaRPr>
          </a:p>
          <a:p>
            <a:pPr lvl="1">
              <a:buClrTx/>
              <a:buFont typeface="Wingdings" panose="05000000000000000000" pitchFamily="2" charset="2"/>
              <a:buChar char="Ø"/>
              <a:defRPr/>
            </a:pPr>
            <a:endParaRPr lang="en-US" b="1" i="1" dirty="0">
              <a:latin typeface="+mn-lt"/>
            </a:endParaRPr>
          </a:p>
          <a:p>
            <a:pPr lvl="1">
              <a:buClrTx/>
              <a:buFont typeface="Wingdings" panose="05000000000000000000" pitchFamily="2" charset="2"/>
              <a:buChar char="Ø"/>
              <a:defRPr/>
            </a:pPr>
            <a:endParaRPr lang="en-US" dirty="0">
              <a:latin typeface="+mn-lt"/>
            </a:endParaRPr>
          </a:p>
          <a:p>
            <a:pPr marL="0" indent="0">
              <a:buNone/>
              <a:defRPr/>
            </a:pPr>
            <a:endParaRPr lang="en-US" sz="2000" b="1" i="1" dirty="0">
              <a:latin typeface="+mn-lt"/>
            </a:endParaRPr>
          </a:p>
          <a:p>
            <a:pPr>
              <a:buFont typeface="Wingdings" panose="05000000000000000000" pitchFamily="2" charset="2"/>
              <a:buChar char="q"/>
              <a:defRPr/>
            </a:pPr>
            <a:endParaRPr lang="en-US" sz="2000" dirty="0">
              <a:latin typeface="+mn-lt"/>
            </a:endParaRPr>
          </a:p>
          <a:p>
            <a:pPr>
              <a:buFont typeface="Wingdings" panose="05000000000000000000" pitchFamily="2" charset="2"/>
              <a:buChar char="q"/>
              <a:defRPr/>
            </a:pPr>
            <a:endParaRPr lang="en-US" sz="2000" dirty="0">
              <a:latin typeface="+mn-lt"/>
            </a:endParaRPr>
          </a:p>
          <a:p>
            <a:pPr>
              <a:defRPr/>
            </a:pPr>
            <a:endParaRPr lang="en-US" sz="2000" dirty="0">
              <a:latin typeface="+mn-lt"/>
            </a:endParaRPr>
          </a:p>
          <a:p>
            <a:pPr>
              <a:defRPr/>
            </a:pPr>
            <a:endParaRPr lang="en-US" sz="2000" dirty="0">
              <a:latin typeface="+mn-lt"/>
            </a:endParaRPr>
          </a:p>
        </p:txBody>
      </p:sp>
      <p:pic>
        <p:nvPicPr>
          <p:cNvPr id="3" name="Picture 2">
            <a:extLst>
              <a:ext uri="{FF2B5EF4-FFF2-40B4-BE49-F238E27FC236}">
                <a16:creationId xmlns:a16="http://schemas.microsoft.com/office/drawing/2014/main" id="{8FEA3595-7E6E-49CF-90A8-6C72008A91AE}"/>
              </a:ext>
            </a:extLst>
          </p:cNvPr>
          <p:cNvPicPr>
            <a:picLocks noChangeAspect="1"/>
          </p:cNvPicPr>
          <p:nvPr/>
        </p:nvPicPr>
        <p:blipFill>
          <a:blip r:embed="rId3"/>
          <a:stretch>
            <a:fillRect/>
          </a:stretch>
        </p:blipFill>
        <p:spPr>
          <a:xfrm>
            <a:off x="6743340" y="2331123"/>
            <a:ext cx="5142191" cy="2379222"/>
          </a:xfrm>
          <a:prstGeom prst="rect">
            <a:avLst/>
          </a:prstGeom>
        </p:spPr>
      </p:pic>
      <p:sp>
        <p:nvSpPr>
          <p:cNvPr id="8" name="TextBox 7">
            <a:extLst>
              <a:ext uri="{FF2B5EF4-FFF2-40B4-BE49-F238E27FC236}">
                <a16:creationId xmlns:a16="http://schemas.microsoft.com/office/drawing/2014/main" id="{FD6185D4-B5CF-4FF1-9368-041B6239602A}"/>
              </a:ext>
            </a:extLst>
          </p:cNvPr>
          <p:cNvSpPr txBox="1"/>
          <p:nvPr/>
        </p:nvSpPr>
        <p:spPr>
          <a:xfrm>
            <a:off x="64951" y="4781049"/>
            <a:ext cx="9854695" cy="523220"/>
          </a:xfrm>
          <a:prstGeom prst="rect">
            <a:avLst/>
          </a:prstGeom>
          <a:noFill/>
        </p:spPr>
        <p:txBody>
          <a:bodyPr wrap="square" rtlCol="0">
            <a:spAutoFit/>
          </a:bodyPr>
          <a:lstStyle/>
          <a:p>
            <a:pPr marL="285750" indent="-285750">
              <a:buFont typeface="Courier New" panose="02070309020205020404" pitchFamily="49" charset="0"/>
              <a:buChar char="o"/>
              <a:defRPr/>
            </a:pPr>
            <a:endParaRPr lang="en-US" sz="800" dirty="0"/>
          </a:p>
          <a:p>
            <a:endParaRPr lang="en-US" sz="2000" dirty="0"/>
          </a:p>
        </p:txBody>
      </p:sp>
      <p:sp>
        <p:nvSpPr>
          <p:cNvPr id="2" name="Slide Number Placeholder 1">
            <a:extLst>
              <a:ext uri="{FF2B5EF4-FFF2-40B4-BE49-F238E27FC236}">
                <a16:creationId xmlns:a16="http://schemas.microsoft.com/office/drawing/2014/main" id="{C42A2538-F738-4D71-9821-4E1FAEC8ACB2}"/>
              </a:ext>
            </a:extLst>
          </p:cNvPr>
          <p:cNvSpPr>
            <a:spLocks noGrp="1"/>
          </p:cNvSpPr>
          <p:nvPr>
            <p:ph type="sldNum" sz="quarter" idx="12"/>
          </p:nvPr>
        </p:nvSpPr>
        <p:spPr/>
        <p:txBody>
          <a:bodyPr/>
          <a:lstStyle/>
          <a:p>
            <a:fld id="{A5E55A7B-7854-E145-92D9-B491DF4BAE2D}" type="slidenum">
              <a:rPr lang="en-US" smtClean="0"/>
              <a:pPr/>
              <a:t>16</a:t>
            </a:fld>
            <a:endParaRPr lang="en-US" dirty="0"/>
          </a:p>
        </p:txBody>
      </p:sp>
      <p:sp>
        <p:nvSpPr>
          <p:cNvPr id="10" name="Content Placeholder 2"/>
          <p:cNvSpPr txBox="1">
            <a:spLocks/>
          </p:cNvSpPr>
          <p:nvPr/>
        </p:nvSpPr>
        <p:spPr bwMode="auto">
          <a:xfrm>
            <a:off x="1" y="4622034"/>
            <a:ext cx="11592055" cy="21837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endParaRPr lang="en-US" sz="800" dirty="0">
              <a:latin typeface="+mn-lt"/>
            </a:endParaRPr>
          </a:p>
          <a:p>
            <a:pPr>
              <a:buFont typeface="Arial" panose="020B0604020202020204" pitchFamily="34" charset="0"/>
              <a:buChar char="•"/>
              <a:defRPr/>
            </a:pPr>
            <a:r>
              <a:rPr lang="en-US" sz="2000" b="1" i="1" dirty="0">
                <a:latin typeface="+mn-lt"/>
              </a:rPr>
              <a:t>“Plug-and-play” framework</a:t>
            </a:r>
            <a:r>
              <a:rPr lang="en-US" sz="2000" dirty="0">
                <a:latin typeface="+mn-lt"/>
              </a:rPr>
              <a:t>:</a:t>
            </a:r>
          </a:p>
          <a:p>
            <a:pPr>
              <a:buFont typeface="Arial" panose="020B0604020202020204" pitchFamily="34" charset="0"/>
              <a:buChar char="•"/>
              <a:defRPr/>
            </a:pPr>
            <a:endParaRPr lang="en-US" sz="400" dirty="0">
              <a:latin typeface="+mn-lt"/>
            </a:endParaRPr>
          </a:p>
          <a:p>
            <a:pPr lvl="1">
              <a:buClrTx/>
              <a:buFont typeface="Wingdings" panose="05000000000000000000" pitchFamily="2" charset="2"/>
              <a:buChar char="Ø"/>
              <a:defRPr/>
            </a:pPr>
            <a:r>
              <a:rPr lang="en-US" dirty="0">
                <a:latin typeface="+mn-lt"/>
              </a:rPr>
              <a:t>Ability to couple regions with </a:t>
            </a:r>
            <a:r>
              <a:rPr lang="en-US" b="1" i="1" dirty="0">
                <a:latin typeface="+mn-lt"/>
              </a:rPr>
              <a:t>different non-conformal meshes</a:t>
            </a:r>
            <a:r>
              <a:rPr lang="en-US" dirty="0">
                <a:latin typeface="+mn-lt"/>
              </a:rPr>
              <a:t>, </a:t>
            </a:r>
            <a:r>
              <a:rPr lang="en-US" b="1" i="1" dirty="0">
                <a:latin typeface="+mn-lt"/>
              </a:rPr>
              <a:t>different element types</a:t>
            </a:r>
            <a:r>
              <a:rPr lang="en-US" i="1" dirty="0">
                <a:latin typeface="+mn-lt"/>
              </a:rPr>
              <a:t> </a:t>
            </a:r>
            <a:r>
              <a:rPr lang="en-US" dirty="0">
                <a:latin typeface="+mn-lt"/>
              </a:rPr>
              <a:t>and </a:t>
            </a:r>
            <a:r>
              <a:rPr lang="en-US" b="1" i="1" dirty="0">
                <a:latin typeface="+mn-lt"/>
              </a:rPr>
              <a:t>different levels of refinement </a:t>
            </a:r>
            <a:r>
              <a:rPr lang="en-US" dirty="0">
                <a:latin typeface="+mn-lt"/>
              </a:rPr>
              <a:t>to simplify task of </a:t>
            </a:r>
            <a:r>
              <a:rPr lang="en-US" b="1" i="1" dirty="0">
                <a:latin typeface="+mn-lt"/>
              </a:rPr>
              <a:t>meshing complex geometries.</a:t>
            </a:r>
          </a:p>
          <a:p>
            <a:pPr lvl="1">
              <a:buClrTx/>
              <a:buFont typeface="Wingdings" panose="05000000000000000000" pitchFamily="2" charset="2"/>
              <a:buChar char="Ø"/>
              <a:defRPr/>
            </a:pPr>
            <a:endParaRPr lang="en-US" sz="400" b="1" i="1" dirty="0">
              <a:latin typeface="+mn-lt"/>
            </a:endParaRPr>
          </a:p>
          <a:p>
            <a:pPr lvl="1">
              <a:buClrTx/>
              <a:buFont typeface="Wingdings" panose="05000000000000000000" pitchFamily="2" charset="2"/>
              <a:buChar char="Ø"/>
              <a:defRPr/>
            </a:pPr>
            <a:r>
              <a:rPr lang="en-US" dirty="0">
                <a:latin typeface="+mn-lt"/>
              </a:rPr>
              <a:t>Ability to use </a:t>
            </a:r>
            <a:r>
              <a:rPr lang="en-US" b="1" i="1" dirty="0">
                <a:latin typeface="+mn-lt"/>
              </a:rPr>
              <a:t>different solvers/time-integrators </a:t>
            </a:r>
            <a:r>
              <a:rPr lang="en-US" dirty="0">
                <a:latin typeface="+mn-lt"/>
              </a:rPr>
              <a:t>in different regions.</a:t>
            </a:r>
            <a:endParaRPr lang="en-US" sz="2000" dirty="0">
              <a:latin typeface="+mn-lt"/>
            </a:endParaRPr>
          </a:p>
        </p:txBody>
      </p:sp>
      <p:pic>
        <p:nvPicPr>
          <p:cNvPr id="5" name="Picture 4">
            <a:extLst>
              <a:ext uri="{FF2B5EF4-FFF2-40B4-BE49-F238E27FC236}">
                <a16:creationId xmlns:a16="http://schemas.microsoft.com/office/drawing/2014/main" id="{94A8DB17-64AE-4F87-8E5A-28A4DE8876F1}"/>
              </a:ext>
            </a:extLst>
          </p:cNvPr>
          <p:cNvPicPr>
            <a:picLocks noChangeAspect="1"/>
          </p:cNvPicPr>
          <p:nvPr/>
        </p:nvPicPr>
        <p:blipFill>
          <a:blip r:embed="rId4"/>
          <a:stretch>
            <a:fillRect/>
          </a:stretch>
        </p:blipFill>
        <p:spPr>
          <a:xfrm>
            <a:off x="7821879" y="1684443"/>
            <a:ext cx="4195534" cy="646680"/>
          </a:xfrm>
          <a:prstGeom prst="rect">
            <a:avLst/>
          </a:prstGeom>
        </p:spPr>
      </p:pic>
      <p:pic>
        <p:nvPicPr>
          <p:cNvPr id="14" name="Picture 13">
            <a:extLst>
              <a:ext uri="{FF2B5EF4-FFF2-40B4-BE49-F238E27FC236}">
                <a16:creationId xmlns:a16="http://schemas.microsoft.com/office/drawing/2014/main" id="{146C6BCB-927F-4D6C-90CD-5A9106C5A052}"/>
              </a:ext>
            </a:extLst>
          </p:cNvPr>
          <p:cNvPicPr>
            <a:picLocks noChangeAspect="1"/>
          </p:cNvPicPr>
          <p:nvPr/>
        </p:nvPicPr>
        <p:blipFill>
          <a:blip r:embed="rId5"/>
          <a:stretch>
            <a:fillRect/>
          </a:stretch>
        </p:blipFill>
        <p:spPr>
          <a:xfrm>
            <a:off x="7711169" y="1243844"/>
            <a:ext cx="3517762" cy="586294"/>
          </a:xfrm>
          <a:prstGeom prst="rect">
            <a:avLst/>
          </a:prstGeom>
        </p:spPr>
      </p:pic>
      <p:sp>
        <p:nvSpPr>
          <p:cNvPr id="15" name="TextBox 14">
            <a:extLst>
              <a:ext uri="{FF2B5EF4-FFF2-40B4-BE49-F238E27FC236}">
                <a16:creationId xmlns:a16="http://schemas.microsoft.com/office/drawing/2014/main" id="{7467D345-A60B-42BF-A817-FDA6CB4EEA4C}"/>
              </a:ext>
            </a:extLst>
          </p:cNvPr>
          <p:cNvSpPr txBox="1"/>
          <p:nvPr/>
        </p:nvSpPr>
        <p:spPr>
          <a:xfrm>
            <a:off x="7622081" y="842119"/>
            <a:ext cx="3445817" cy="369332"/>
          </a:xfrm>
          <a:prstGeom prst="rect">
            <a:avLst/>
          </a:prstGeom>
          <a:noFill/>
        </p:spPr>
        <p:txBody>
          <a:bodyPr wrap="square" rtlCol="0">
            <a:spAutoFit/>
          </a:bodyPr>
          <a:lstStyle/>
          <a:p>
            <a:r>
              <a:rPr lang="en-US" b="1" i="1" dirty="0">
                <a:solidFill>
                  <a:srgbClr val="0070C0"/>
                </a:solidFill>
              </a:rPr>
              <a:t>Model Solid Mechanics PDEs:</a:t>
            </a:r>
          </a:p>
        </p:txBody>
      </p:sp>
      <p:sp>
        <p:nvSpPr>
          <p:cNvPr id="16" name="Rectangle 15">
            <a:extLst>
              <a:ext uri="{FF2B5EF4-FFF2-40B4-BE49-F238E27FC236}">
                <a16:creationId xmlns:a16="http://schemas.microsoft.com/office/drawing/2014/main" id="{4A28E183-CD4B-440A-99FC-427B18E824B4}"/>
              </a:ext>
            </a:extLst>
          </p:cNvPr>
          <p:cNvSpPr/>
          <p:nvPr/>
        </p:nvSpPr>
        <p:spPr>
          <a:xfrm>
            <a:off x="6251151" y="1231975"/>
            <a:ext cx="5723466" cy="10994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B9D2CA-A686-470A-AE9E-C7C6A85C85CE}"/>
              </a:ext>
            </a:extLst>
          </p:cNvPr>
          <p:cNvSpPr txBox="1"/>
          <p:nvPr/>
        </p:nvSpPr>
        <p:spPr>
          <a:xfrm>
            <a:off x="6361699" y="1360019"/>
            <a:ext cx="1546789" cy="353943"/>
          </a:xfrm>
          <a:prstGeom prst="rect">
            <a:avLst/>
          </a:prstGeom>
          <a:noFill/>
        </p:spPr>
        <p:txBody>
          <a:bodyPr wrap="square" rtlCol="0">
            <a:spAutoFit/>
          </a:bodyPr>
          <a:lstStyle/>
          <a:p>
            <a:r>
              <a:rPr lang="en-US" sz="1700" dirty="0"/>
              <a:t>Quasistatic:</a:t>
            </a:r>
          </a:p>
        </p:txBody>
      </p:sp>
      <p:sp>
        <p:nvSpPr>
          <p:cNvPr id="13" name="TextBox 12">
            <a:extLst>
              <a:ext uri="{FF2B5EF4-FFF2-40B4-BE49-F238E27FC236}">
                <a16:creationId xmlns:a16="http://schemas.microsoft.com/office/drawing/2014/main" id="{E67009B2-8E1C-4667-94BB-385E5F8AA1B2}"/>
              </a:ext>
            </a:extLst>
          </p:cNvPr>
          <p:cNvSpPr txBox="1"/>
          <p:nvPr/>
        </p:nvSpPr>
        <p:spPr>
          <a:xfrm>
            <a:off x="6361698" y="1769341"/>
            <a:ext cx="1546789" cy="353943"/>
          </a:xfrm>
          <a:prstGeom prst="rect">
            <a:avLst/>
          </a:prstGeom>
          <a:noFill/>
        </p:spPr>
        <p:txBody>
          <a:bodyPr wrap="square" rtlCol="0">
            <a:spAutoFit/>
          </a:bodyPr>
          <a:lstStyle/>
          <a:p>
            <a:r>
              <a:rPr lang="en-US" sz="1700" dirty="0"/>
              <a:t>Dynamic:</a:t>
            </a:r>
          </a:p>
        </p:txBody>
      </p:sp>
      <p:sp>
        <p:nvSpPr>
          <p:cNvPr id="17" name="Title 1">
            <a:extLst>
              <a:ext uri="{FF2B5EF4-FFF2-40B4-BE49-F238E27FC236}">
                <a16:creationId xmlns:a16="http://schemas.microsoft.com/office/drawing/2014/main" id="{F83AE039-F694-4FF9-9AA7-F97DAA459575}"/>
              </a:ext>
            </a:extLst>
          </p:cNvPr>
          <p:cNvSpPr>
            <a:spLocks noGrp="1"/>
          </p:cNvSpPr>
          <p:nvPr>
            <p:ph type="title"/>
          </p:nvPr>
        </p:nvSpPr>
        <p:spPr>
          <a:xfrm>
            <a:off x="720648" y="278448"/>
            <a:ext cx="10471608" cy="570225"/>
          </a:xfrm>
        </p:spPr>
        <p:txBody>
          <a:bodyPr/>
          <a:lstStyle/>
          <a:p>
            <a:r>
              <a:rPr lang="en-US" dirty="0"/>
              <a:t>Schwarz for Multi-scale FOM-FOM Coupling in Solid Mechanics</a:t>
            </a:r>
            <a:r>
              <a:rPr lang="en-US" baseline="30000" dirty="0"/>
              <a:t>1</a:t>
            </a:r>
          </a:p>
        </p:txBody>
      </p:sp>
      <p:pic>
        <p:nvPicPr>
          <p:cNvPr id="18" name="Picture 17" descr="albany_90.png">
            <a:extLst>
              <a:ext uri="{FF2B5EF4-FFF2-40B4-BE49-F238E27FC236}">
                <a16:creationId xmlns:a16="http://schemas.microsoft.com/office/drawing/2014/main" id="{3DAB1EF3-EBC3-4AE7-9382-A20F9E2FE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560" y="4631154"/>
            <a:ext cx="1204716" cy="626730"/>
          </a:xfrm>
          <a:prstGeom prst="rect">
            <a:avLst/>
          </a:prstGeom>
        </p:spPr>
      </p:pic>
      <p:pic>
        <p:nvPicPr>
          <p:cNvPr id="19" name="Picture 18">
            <a:extLst>
              <a:ext uri="{FF2B5EF4-FFF2-40B4-BE49-F238E27FC236}">
                <a16:creationId xmlns:a16="http://schemas.microsoft.com/office/drawing/2014/main" id="{531BD74E-A77C-4576-BEF0-DB428C84DA23}"/>
              </a:ext>
            </a:extLst>
          </p:cNvPr>
          <p:cNvPicPr>
            <a:picLocks noChangeAspect="1"/>
          </p:cNvPicPr>
          <p:nvPr/>
        </p:nvPicPr>
        <p:blipFill>
          <a:blip r:embed="rId7"/>
          <a:stretch>
            <a:fillRect/>
          </a:stretch>
        </p:blipFill>
        <p:spPr>
          <a:xfrm>
            <a:off x="8806981" y="4555537"/>
            <a:ext cx="1120659" cy="655793"/>
          </a:xfrm>
          <a:prstGeom prst="rect">
            <a:avLst/>
          </a:prstGeom>
        </p:spPr>
      </p:pic>
      <p:sp>
        <p:nvSpPr>
          <p:cNvPr id="7" name="TextBox 6">
            <a:extLst>
              <a:ext uri="{FF2B5EF4-FFF2-40B4-BE49-F238E27FC236}">
                <a16:creationId xmlns:a16="http://schemas.microsoft.com/office/drawing/2014/main" id="{709D282D-5776-41F2-86E8-2ADA14448646}"/>
              </a:ext>
            </a:extLst>
          </p:cNvPr>
          <p:cNvSpPr txBox="1"/>
          <p:nvPr/>
        </p:nvSpPr>
        <p:spPr>
          <a:xfrm>
            <a:off x="8029303" y="6430499"/>
            <a:ext cx="5789531" cy="369332"/>
          </a:xfrm>
          <a:prstGeom prst="rect">
            <a:avLst/>
          </a:prstGeom>
          <a:noFill/>
        </p:spPr>
        <p:txBody>
          <a:bodyPr wrap="square" rtlCol="0">
            <a:spAutoFit/>
          </a:bodyPr>
          <a:lstStyle/>
          <a:p>
            <a:r>
              <a:rPr lang="en-US" baseline="30000" dirty="0"/>
              <a:t>1 </a:t>
            </a:r>
            <a:r>
              <a:rPr lang="en-US" dirty="0"/>
              <a:t>Mota </a:t>
            </a:r>
            <a:r>
              <a:rPr lang="en-US" i="1" dirty="0"/>
              <a:t>et al. </a:t>
            </a:r>
            <a:r>
              <a:rPr lang="en-US" dirty="0"/>
              <a:t>2017; Mota </a:t>
            </a:r>
            <a:r>
              <a:rPr lang="en-US" i="1" dirty="0"/>
              <a:t>et al. </a:t>
            </a:r>
            <a:r>
              <a:rPr lang="en-US" dirty="0"/>
              <a:t>2022.</a:t>
            </a:r>
          </a:p>
        </p:txBody>
      </p:sp>
    </p:spTree>
    <p:extLst>
      <p:ext uri="{BB962C8B-B14F-4D97-AF65-F5344CB8AC3E}">
        <p14:creationId xmlns:p14="http://schemas.microsoft.com/office/powerpoint/2010/main" val="80991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6774426"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b="1"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Numerical Results</a:t>
            </a:r>
          </a:p>
          <a:p>
            <a:pPr marL="457200" indent="-457200">
              <a:buAutoNum type="arabicPeriod" startAt="2"/>
            </a:pPr>
            <a:endParaRPr lang="en-US" sz="2400" dirty="0"/>
          </a:p>
          <a:p>
            <a:pPr marL="228600" indent="-228600">
              <a:buAutoNum type="arabicPeriod" startAt="4"/>
            </a:pPr>
            <a:endParaRPr lang="en-US" sz="400" dirty="0"/>
          </a:p>
          <a:p>
            <a:pPr marL="228600" indent="-228600">
              <a:buAutoNum type="arabicPeriod" startAt="4"/>
            </a:pPr>
            <a:endParaRPr lang="en-US" sz="400" dirty="0"/>
          </a:p>
          <a:p>
            <a:r>
              <a:rPr lang="en-US" sz="2400"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17</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186713894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18</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Projection-Based Model Order Reduction via the POD/</a:t>
            </a:r>
            <a:r>
              <a:rPr lang="en-US" dirty="0" err="1"/>
              <a:t>Galerkin</a:t>
            </a:r>
            <a:r>
              <a:rPr lang="en-US" dirty="0"/>
              <a:t> Method</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18</a:t>
            </a:fld>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CF1629D0-95ED-F74C-8DEB-0A5C2253BB5A}"/>
                  </a:ext>
                </a:extLst>
              </p:cNvPr>
              <p:cNvSpPr txBox="1">
                <a:spLocks/>
              </p:cNvSpPr>
              <p:nvPr/>
            </p:nvSpPr>
            <p:spPr>
              <a:xfrm>
                <a:off x="2860712" y="852410"/>
                <a:ext cx="8777609" cy="87342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mn-lt"/>
                  </a:rPr>
                  <a:t>Full Order Model (FOM): </a:t>
                </a:r>
                <a14:m>
                  <m:oMath xmlns:m="http://schemas.openxmlformats.org/officeDocument/2006/math">
                    <m:r>
                      <a:rPr lang="en-US" b="1" i="1" smtClean="0">
                        <a:latin typeface="Cambria Math" panose="02040503050406030204" pitchFamily="18" charset="0"/>
                      </a:rPr>
                      <m:t>𝑴</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b="0" i="1">
                                <a:latin typeface="Cambria Math" panose="02040503050406030204" pitchFamily="18" charset="0"/>
                              </a:rPr>
                              <m:t>𝑑</m:t>
                            </m:r>
                          </m:e>
                          <m:sup>
                            <m:r>
                              <a:rPr lang="en-US" b="0" i="1">
                                <a:latin typeface="Cambria Math" panose="02040503050406030204" pitchFamily="18" charset="0"/>
                              </a:rPr>
                              <m:t>2</m:t>
                            </m:r>
                          </m:sup>
                        </m:sSup>
                        <m:r>
                          <a:rPr lang="en-US" b="1" i="1" smtClean="0">
                            <a:latin typeface="Cambria Math" panose="02040503050406030204" pitchFamily="18" charset="0"/>
                          </a:rPr>
                          <m:t>𝒙</m:t>
                        </m:r>
                      </m:num>
                      <m:den>
                        <m:r>
                          <a:rPr lang="en-US" b="0" i="1" smtClean="0">
                            <a:latin typeface="Cambria Math" panose="02040503050406030204" pitchFamily="18" charset="0"/>
                          </a:rPr>
                          <m:t>𝑑</m:t>
                        </m:r>
                        <m:sSup>
                          <m:sSupPr>
                            <m:ctrlPr>
                              <a:rPr lang="en-US"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m:rPr>
                            <m:sty m:val="p"/>
                          </m:rPr>
                          <a:rPr lang="en-US" b="0" i="0" smtClean="0">
                            <a:latin typeface="Cambria Math" panose="02040503050406030204" pitchFamily="18" charset="0"/>
                          </a:rPr>
                          <m:t>int</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b="0" i="0" smtClean="0">
                            <a:latin typeface="Cambria Math" panose="02040503050406030204" pitchFamily="18" charset="0"/>
                          </a:rPr>
                          <m:t>ext</m:t>
                        </m:r>
                      </m:sub>
                    </m:sSub>
                  </m:oMath>
                </a14:m>
                <a:endParaRPr lang="en-US" dirty="0">
                  <a:latin typeface="+mn-lt"/>
                </a:endParaRPr>
              </a:p>
              <a:p>
                <a:pPr marL="0" indent="0">
                  <a:buNone/>
                </a:pPr>
                <a:endParaRPr lang="en-US" dirty="0">
                  <a:latin typeface="+mn-lt"/>
                </a:endParaRPr>
              </a:p>
              <a:p>
                <a:endParaRPr lang="en-US" dirty="0">
                  <a:latin typeface="+mn-lt"/>
                </a:endParaRPr>
              </a:p>
            </p:txBody>
          </p:sp>
        </mc:Choice>
        <mc:Fallback xmlns="">
          <p:sp>
            <p:nvSpPr>
              <p:cNvPr id="8" name="Content Placeholder 5">
                <a:extLst>
                  <a:ext uri="{FF2B5EF4-FFF2-40B4-BE49-F238E27FC236}">
                    <a16:creationId xmlns:a16="http://schemas.microsoft.com/office/drawing/2014/main" id="{CF1629D0-95ED-F74C-8DEB-0A5C2253BB5A}"/>
                  </a:ext>
                </a:extLst>
              </p:cNvPr>
              <p:cNvSpPr txBox="1">
                <a:spLocks noRot="1" noChangeAspect="1" noMove="1" noResize="1" noEditPoints="1" noAdjustHandles="1" noChangeArrowheads="1" noChangeShapeType="1" noTextEdit="1"/>
              </p:cNvSpPr>
              <p:nvPr/>
            </p:nvSpPr>
            <p:spPr>
              <a:xfrm>
                <a:off x="2860712" y="852410"/>
                <a:ext cx="8777609" cy="873420"/>
              </a:xfrm>
              <a:prstGeom prst="rect">
                <a:avLst/>
              </a:prstGeom>
              <a:blipFill>
                <a:blip r:embed="rId3"/>
                <a:stretch>
                  <a:fillRect l="-1736"/>
                </a:stretch>
              </a:blipFill>
            </p:spPr>
            <p:txBody>
              <a:bodyPr/>
              <a:lstStyle/>
              <a:p>
                <a:r>
                  <a:rPr lang="en-US">
                    <a:noFill/>
                  </a:rPr>
                  <a:t> </a:t>
                </a:r>
              </a:p>
            </p:txBody>
          </p:sp>
        </mc:Fallback>
      </mc:AlternateContent>
      <p:sp>
        <p:nvSpPr>
          <p:cNvPr id="9" name="Right Arrow 8">
            <a:extLst>
              <a:ext uri="{FF2B5EF4-FFF2-40B4-BE49-F238E27FC236}">
                <a16:creationId xmlns:a16="http://schemas.microsoft.com/office/drawing/2014/main" id="{D88858CE-E89A-384E-AE31-01332057A311}"/>
              </a:ext>
            </a:extLst>
          </p:cNvPr>
          <p:cNvSpPr/>
          <p:nvPr/>
        </p:nvSpPr>
        <p:spPr>
          <a:xfrm>
            <a:off x="3250113" y="2618872"/>
            <a:ext cx="306616" cy="307777"/>
          </a:xfrm>
          <a:prstGeom prst="rightArrow">
            <a:avLst>
              <a:gd name="adj1" fmla="val 50000"/>
              <a:gd name="adj2" fmla="val 482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A47A8F-FE22-1C44-95E7-4447F404F311}"/>
              </a:ext>
            </a:extLst>
          </p:cNvPr>
          <p:cNvGrpSpPr/>
          <p:nvPr/>
        </p:nvGrpSpPr>
        <p:grpSpPr>
          <a:xfrm>
            <a:off x="9395606" y="2015862"/>
            <a:ext cx="1663700" cy="1194408"/>
            <a:chOff x="6050334" y="5224185"/>
            <a:chExt cx="1663700" cy="1194408"/>
          </a:xfrm>
        </p:grpSpPr>
        <p:pic>
          <p:nvPicPr>
            <p:cNvPr id="11" name="Picture 10">
              <a:extLst>
                <a:ext uri="{FF2B5EF4-FFF2-40B4-BE49-F238E27FC236}">
                  <a16:creationId xmlns:a16="http://schemas.microsoft.com/office/drawing/2014/main" id="{C8BC7EBA-BC1D-8A4A-92FB-6289996367C9}"/>
                </a:ext>
              </a:extLst>
            </p:cNvPr>
            <p:cNvPicPr>
              <a:picLocks noChangeAspect="1"/>
            </p:cNvPicPr>
            <p:nvPr/>
          </p:nvPicPr>
          <p:blipFill>
            <a:blip r:embed="rId4"/>
            <a:stretch>
              <a:fillRect/>
            </a:stretch>
          </p:blipFill>
          <p:spPr>
            <a:xfrm>
              <a:off x="6050334" y="5224185"/>
              <a:ext cx="1663700" cy="203200"/>
            </a:xfrm>
            <a:prstGeom prst="rect">
              <a:avLst/>
            </a:prstGeom>
          </p:spPr>
        </p:pic>
        <p:pic>
          <p:nvPicPr>
            <p:cNvPr id="12" name="Picture 11">
              <a:extLst>
                <a:ext uri="{FF2B5EF4-FFF2-40B4-BE49-F238E27FC236}">
                  <a16:creationId xmlns:a16="http://schemas.microsoft.com/office/drawing/2014/main" id="{D464407C-87FA-3B4C-96B2-7D167697D24F}"/>
                </a:ext>
              </a:extLst>
            </p:cNvPr>
            <p:cNvPicPr>
              <a:picLocks noChangeAspect="1"/>
            </p:cNvPicPr>
            <p:nvPr/>
          </p:nvPicPr>
          <p:blipFill>
            <a:blip r:embed="rId5"/>
            <a:stretch>
              <a:fillRect/>
            </a:stretch>
          </p:blipFill>
          <p:spPr>
            <a:xfrm>
              <a:off x="6181717" y="5453393"/>
              <a:ext cx="63500" cy="965200"/>
            </a:xfrm>
            <a:prstGeom prst="rect">
              <a:avLst/>
            </a:prstGeom>
          </p:spPr>
        </p:pic>
        <p:pic>
          <p:nvPicPr>
            <p:cNvPr id="13" name="Picture 12">
              <a:extLst>
                <a:ext uri="{FF2B5EF4-FFF2-40B4-BE49-F238E27FC236}">
                  <a16:creationId xmlns:a16="http://schemas.microsoft.com/office/drawing/2014/main" id="{EEF8DD96-772C-4540-92AB-8F6541963980}"/>
                </a:ext>
              </a:extLst>
            </p:cNvPr>
            <p:cNvPicPr>
              <a:picLocks noChangeAspect="1"/>
            </p:cNvPicPr>
            <p:nvPr/>
          </p:nvPicPr>
          <p:blipFill>
            <a:blip r:embed="rId6"/>
            <a:stretch>
              <a:fillRect/>
            </a:stretch>
          </p:blipFill>
          <p:spPr>
            <a:xfrm>
              <a:off x="6725781" y="5453393"/>
              <a:ext cx="63500" cy="965200"/>
            </a:xfrm>
            <a:prstGeom prst="rect">
              <a:avLst/>
            </a:prstGeom>
          </p:spPr>
        </p:pic>
        <p:pic>
          <p:nvPicPr>
            <p:cNvPr id="14" name="Picture 13">
              <a:extLst>
                <a:ext uri="{FF2B5EF4-FFF2-40B4-BE49-F238E27FC236}">
                  <a16:creationId xmlns:a16="http://schemas.microsoft.com/office/drawing/2014/main" id="{47C2C3A3-9D86-7F4B-B873-31142F09F063}"/>
                </a:ext>
              </a:extLst>
            </p:cNvPr>
            <p:cNvPicPr>
              <a:picLocks noChangeAspect="1"/>
            </p:cNvPicPr>
            <p:nvPr/>
          </p:nvPicPr>
          <p:blipFill>
            <a:blip r:embed="rId7"/>
            <a:stretch>
              <a:fillRect/>
            </a:stretch>
          </p:blipFill>
          <p:spPr>
            <a:xfrm>
              <a:off x="7148962" y="5453393"/>
              <a:ext cx="254000" cy="965200"/>
            </a:xfrm>
            <a:prstGeom prst="rect">
              <a:avLst/>
            </a:prstGeom>
          </p:spPr>
        </p:pic>
        <p:pic>
          <p:nvPicPr>
            <p:cNvPr id="15" name="Picture 14">
              <a:extLst>
                <a:ext uri="{FF2B5EF4-FFF2-40B4-BE49-F238E27FC236}">
                  <a16:creationId xmlns:a16="http://schemas.microsoft.com/office/drawing/2014/main" id="{1EE853F2-CD10-9B41-A415-8BEDC700F2F0}"/>
                </a:ext>
              </a:extLst>
            </p:cNvPr>
            <p:cNvPicPr>
              <a:picLocks noChangeAspect="1"/>
            </p:cNvPicPr>
            <p:nvPr/>
          </p:nvPicPr>
          <p:blipFill>
            <a:blip r:embed="rId8"/>
            <a:stretch>
              <a:fillRect/>
            </a:stretch>
          </p:blipFill>
          <p:spPr>
            <a:xfrm>
              <a:off x="7475318" y="5465485"/>
              <a:ext cx="50800" cy="266700"/>
            </a:xfrm>
            <a:prstGeom prst="rect">
              <a:avLst/>
            </a:prstGeom>
          </p:spPr>
        </p:pic>
      </p:grpSp>
      <p:pic>
        <p:nvPicPr>
          <p:cNvPr id="18" name="Picture 17">
            <a:extLst>
              <a:ext uri="{FF2B5EF4-FFF2-40B4-BE49-F238E27FC236}">
                <a16:creationId xmlns:a16="http://schemas.microsoft.com/office/drawing/2014/main" id="{B20809C6-0CA0-8146-85FD-DF15A43EE754}"/>
              </a:ext>
            </a:extLst>
          </p:cNvPr>
          <p:cNvPicPr>
            <a:picLocks noChangeAspect="1"/>
          </p:cNvPicPr>
          <p:nvPr/>
        </p:nvPicPr>
        <p:blipFill>
          <a:blip r:embed="rId9"/>
          <a:stretch>
            <a:fillRect/>
          </a:stretch>
        </p:blipFill>
        <p:spPr>
          <a:xfrm>
            <a:off x="2355323" y="5065553"/>
            <a:ext cx="2882900" cy="1282700"/>
          </a:xfrm>
          <a:prstGeom prst="rect">
            <a:avLst/>
          </a:prstGeom>
        </p:spPr>
      </p:pic>
      <p:grpSp>
        <p:nvGrpSpPr>
          <p:cNvPr id="19" name="Group 18">
            <a:extLst>
              <a:ext uri="{FF2B5EF4-FFF2-40B4-BE49-F238E27FC236}">
                <a16:creationId xmlns:a16="http://schemas.microsoft.com/office/drawing/2014/main" id="{4C8EC4E6-1213-A24A-9A26-21947460FC0C}"/>
              </a:ext>
            </a:extLst>
          </p:cNvPr>
          <p:cNvGrpSpPr/>
          <p:nvPr/>
        </p:nvGrpSpPr>
        <p:grpSpPr>
          <a:xfrm>
            <a:off x="969846" y="5064344"/>
            <a:ext cx="1330455" cy="1288095"/>
            <a:chOff x="773160" y="5202145"/>
            <a:chExt cx="1330455" cy="1288095"/>
          </a:xfrm>
        </p:grpSpPr>
        <p:grpSp>
          <p:nvGrpSpPr>
            <p:cNvPr id="20" name="Group 19">
              <a:extLst>
                <a:ext uri="{FF2B5EF4-FFF2-40B4-BE49-F238E27FC236}">
                  <a16:creationId xmlns:a16="http://schemas.microsoft.com/office/drawing/2014/main" id="{02F8CBD7-1F76-A945-9BDE-292CFB45317F}"/>
                </a:ext>
              </a:extLst>
            </p:cNvPr>
            <p:cNvGrpSpPr/>
            <p:nvPr/>
          </p:nvGrpSpPr>
          <p:grpSpPr>
            <a:xfrm>
              <a:off x="1274627" y="5202145"/>
              <a:ext cx="828988" cy="1288095"/>
              <a:chOff x="6994965" y="3205731"/>
              <a:chExt cx="828988" cy="1288095"/>
            </a:xfrm>
          </p:grpSpPr>
          <p:pic>
            <p:nvPicPr>
              <p:cNvPr id="22" name="Picture 21">
                <a:extLst>
                  <a:ext uri="{FF2B5EF4-FFF2-40B4-BE49-F238E27FC236}">
                    <a16:creationId xmlns:a16="http://schemas.microsoft.com/office/drawing/2014/main" id="{44825E05-A84C-4D49-8C53-4B9D67897D2F}"/>
                  </a:ext>
                </a:extLst>
              </p:cNvPr>
              <p:cNvPicPr>
                <a:picLocks noChangeAspect="1"/>
              </p:cNvPicPr>
              <p:nvPr/>
            </p:nvPicPr>
            <p:blipFill>
              <a:blip r:embed="rId10"/>
              <a:stretch>
                <a:fillRect/>
              </a:stretch>
            </p:blipFill>
            <p:spPr>
              <a:xfrm>
                <a:off x="7255734" y="3211126"/>
                <a:ext cx="292100" cy="1282700"/>
              </a:xfrm>
              <a:prstGeom prst="rect">
                <a:avLst/>
              </a:prstGeom>
            </p:spPr>
          </p:pic>
          <p:pic>
            <p:nvPicPr>
              <p:cNvPr id="23" name="Picture 22">
                <a:extLst>
                  <a:ext uri="{FF2B5EF4-FFF2-40B4-BE49-F238E27FC236}">
                    <a16:creationId xmlns:a16="http://schemas.microsoft.com/office/drawing/2014/main" id="{CA912C53-1FC1-354F-A0EC-BC278E923958}"/>
                  </a:ext>
                </a:extLst>
              </p:cNvPr>
              <p:cNvPicPr>
                <a:picLocks noChangeAspect="1"/>
              </p:cNvPicPr>
              <p:nvPr/>
            </p:nvPicPr>
            <p:blipFill>
              <a:blip r:embed="rId11"/>
              <a:stretch>
                <a:fillRect/>
              </a:stretch>
            </p:blipFill>
            <p:spPr>
              <a:xfrm>
                <a:off x="7529366" y="3205731"/>
                <a:ext cx="294587" cy="1280812"/>
              </a:xfrm>
              <a:prstGeom prst="rect">
                <a:avLst/>
              </a:prstGeom>
            </p:spPr>
          </p:pic>
          <p:pic>
            <p:nvPicPr>
              <p:cNvPr id="24" name="Picture 23">
                <a:extLst>
                  <a:ext uri="{FF2B5EF4-FFF2-40B4-BE49-F238E27FC236}">
                    <a16:creationId xmlns:a16="http://schemas.microsoft.com/office/drawing/2014/main" id="{C6E93666-4B6E-2E4B-996A-07DCC28A7B74}"/>
                  </a:ext>
                </a:extLst>
              </p:cNvPr>
              <p:cNvPicPr>
                <a:picLocks noChangeAspect="1"/>
              </p:cNvPicPr>
              <p:nvPr/>
            </p:nvPicPr>
            <p:blipFill>
              <a:blip r:embed="rId12"/>
              <a:stretch>
                <a:fillRect/>
              </a:stretch>
            </p:blipFill>
            <p:spPr>
              <a:xfrm>
                <a:off x="6994965" y="3210806"/>
                <a:ext cx="292100" cy="1282700"/>
              </a:xfrm>
              <a:prstGeom prst="rect">
                <a:avLst/>
              </a:prstGeom>
            </p:spPr>
          </p:pic>
        </p:grpSp>
        <p:pic>
          <p:nvPicPr>
            <p:cNvPr id="21" name="Picture 20">
              <a:extLst>
                <a:ext uri="{FF2B5EF4-FFF2-40B4-BE49-F238E27FC236}">
                  <a16:creationId xmlns:a16="http://schemas.microsoft.com/office/drawing/2014/main" id="{9213EA9F-1EA4-E440-9E2C-0DE01FAF7FC9}"/>
                </a:ext>
              </a:extLst>
            </p:cNvPr>
            <p:cNvPicPr>
              <a:picLocks noChangeAspect="1"/>
            </p:cNvPicPr>
            <p:nvPr/>
          </p:nvPicPr>
          <p:blipFill>
            <a:blip r:embed="rId13"/>
            <a:stretch>
              <a:fillRect/>
            </a:stretch>
          </p:blipFill>
          <p:spPr>
            <a:xfrm>
              <a:off x="773160" y="5536007"/>
              <a:ext cx="435934" cy="188050"/>
            </a:xfrm>
            <a:prstGeom prst="rect">
              <a:avLst/>
            </a:prstGeom>
          </p:spPr>
        </p:pic>
      </p:grpSp>
      <p:sp>
        <p:nvSpPr>
          <p:cNvPr id="25" name="TextBox 24">
            <a:extLst>
              <a:ext uri="{FF2B5EF4-FFF2-40B4-BE49-F238E27FC236}">
                <a16:creationId xmlns:a16="http://schemas.microsoft.com/office/drawing/2014/main" id="{364CD227-375D-4047-8997-3709496BD17B}"/>
              </a:ext>
            </a:extLst>
          </p:cNvPr>
          <p:cNvSpPr txBox="1"/>
          <p:nvPr/>
        </p:nvSpPr>
        <p:spPr>
          <a:xfrm>
            <a:off x="1145056" y="4576605"/>
            <a:ext cx="4214646" cy="338554"/>
          </a:xfrm>
          <a:prstGeom prst="rect">
            <a:avLst/>
          </a:prstGeom>
          <a:noFill/>
        </p:spPr>
        <p:txBody>
          <a:bodyPr wrap="square" rtlCol="0">
            <a:spAutoFit/>
          </a:bodyPr>
          <a:lstStyle/>
          <a:p>
            <a:pPr algn="ctr"/>
            <a:r>
              <a:rPr lang="en-US" sz="1600" dirty="0"/>
              <a:t>Proper Orthogonal Decomposition (POD):</a:t>
            </a:r>
          </a:p>
        </p:txBody>
      </p:sp>
      <p:sp>
        <p:nvSpPr>
          <p:cNvPr id="26" name="TextBox 25">
            <a:extLst>
              <a:ext uri="{FF2B5EF4-FFF2-40B4-BE49-F238E27FC236}">
                <a16:creationId xmlns:a16="http://schemas.microsoft.com/office/drawing/2014/main" id="{93ACDFA0-2D1D-904B-B8E3-D0C72E83E044}"/>
              </a:ext>
            </a:extLst>
          </p:cNvPr>
          <p:cNvSpPr txBox="1"/>
          <p:nvPr/>
        </p:nvSpPr>
        <p:spPr>
          <a:xfrm>
            <a:off x="709474" y="3425501"/>
            <a:ext cx="2098261" cy="523220"/>
          </a:xfrm>
          <a:prstGeom prst="rect">
            <a:avLst/>
          </a:prstGeom>
          <a:noFill/>
        </p:spPr>
        <p:txBody>
          <a:bodyPr wrap="square" rtlCol="0">
            <a:spAutoFit/>
          </a:bodyPr>
          <a:lstStyle/>
          <a:p>
            <a:pPr algn="ctr"/>
            <a:r>
              <a:rPr lang="en-US" sz="1400" dirty="0"/>
              <a:t>Solve ODE at different design points</a:t>
            </a:r>
          </a:p>
        </p:txBody>
      </p:sp>
      <p:grpSp>
        <p:nvGrpSpPr>
          <p:cNvPr id="27" name="Group 26">
            <a:extLst>
              <a:ext uri="{FF2B5EF4-FFF2-40B4-BE49-F238E27FC236}">
                <a16:creationId xmlns:a16="http://schemas.microsoft.com/office/drawing/2014/main" id="{31427FD6-8DA0-7E49-8CDF-E3AD524D9C75}"/>
              </a:ext>
            </a:extLst>
          </p:cNvPr>
          <p:cNvGrpSpPr/>
          <p:nvPr/>
        </p:nvGrpSpPr>
        <p:grpSpPr>
          <a:xfrm>
            <a:off x="366094" y="1432502"/>
            <a:ext cx="5589135" cy="2516219"/>
            <a:chOff x="169408" y="1792427"/>
            <a:chExt cx="5589135" cy="2294095"/>
          </a:xfrm>
        </p:grpSpPr>
        <p:sp>
          <p:nvSpPr>
            <p:cNvPr id="28" name="Rectangle 27">
              <a:extLst>
                <a:ext uri="{FF2B5EF4-FFF2-40B4-BE49-F238E27FC236}">
                  <a16:creationId xmlns:a16="http://schemas.microsoft.com/office/drawing/2014/main" id="{640CA836-0835-924B-B7EF-F78C48744FB6}"/>
                </a:ext>
              </a:extLst>
            </p:cNvPr>
            <p:cNvSpPr/>
            <p:nvPr/>
          </p:nvSpPr>
          <p:spPr>
            <a:xfrm>
              <a:off x="176609" y="1834317"/>
              <a:ext cx="5581934" cy="22522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85038E-4DCC-C141-8C9B-63DDBC513958}"/>
                </a:ext>
              </a:extLst>
            </p:cNvPr>
            <p:cNvSpPr txBox="1"/>
            <p:nvPr/>
          </p:nvSpPr>
          <p:spPr>
            <a:xfrm>
              <a:off x="169408" y="1792427"/>
              <a:ext cx="2194075" cy="420911"/>
            </a:xfrm>
            <a:prstGeom prst="rect">
              <a:avLst/>
            </a:prstGeom>
            <a:noFill/>
          </p:spPr>
          <p:txBody>
            <a:bodyPr wrap="square" rtlCol="0">
              <a:spAutoFit/>
            </a:bodyPr>
            <a:lstStyle/>
            <a:p>
              <a:r>
                <a:rPr lang="en-US" sz="2400" dirty="0">
                  <a:solidFill>
                    <a:srgbClr val="0070C0"/>
                  </a:solidFill>
                </a:rPr>
                <a:t>1. Acquisition</a:t>
              </a:r>
            </a:p>
          </p:txBody>
        </p:sp>
      </p:grpSp>
      <p:grpSp>
        <p:nvGrpSpPr>
          <p:cNvPr id="30" name="Group 29">
            <a:extLst>
              <a:ext uri="{FF2B5EF4-FFF2-40B4-BE49-F238E27FC236}">
                <a16:creationId xmlns:a16="http://schemas.microsoft.com/office/drawing/2014/main" id="{4024DAAF-DE05-3B43-9CB8-9FE0E6266686}"/>
              </a:ext>
            </a:extLst>
          </p:cNvPr>
          <p:cNvGrpSpPr/>
          <p:nvPr/>
        </p:nvGrpSpPr>
        <p:grpSpPr>
          <a:xfrm>
            <a:off x="366094" y="3967465"/>
            <a:ext cx="5589135" cy="2543652"/>
            <a:chOff x="169408" y="4105266"/>
            <a:chExt cx="5589135" cy="2501766"/>
          </a:xfrm>
        </p:grpSpPr>
        <p:sp>
          <p:nvSpPr>
            <p:cNvPr id="31" name="Rectangle 30">
              <a:extLst>
                <a:ext uri="{FF2B5EF4-FFF2-40B4-BE49-F238E27FC236}">
                  <a16:creationId xmlns:a16="http://schemas.microsoft.com/office/drawing/2014/main" id="{CCE2B41F-332C-D843-94DB-4D815FC50477}"/>
                </a:ext>
              </a:extLst>
            </p:cNvPr>
            <p:cNvSpPr/>
            <p:nvPr/>
          </p:nvSpPr>
          <p:spPr>
            <a:xfrm>
              <a:off x="176609" y="4130440"/>
              <a:ext cx="5581934" cy="2476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E89F9E-85B7-764E-A577-39DC6ABB01D6}"/>
                </a:ext>
              </a:extLst>
            </p:cNvPr>
            <p:cNvSpPr txBox="1"/>
            <p:nvPr/>
          </p:nvSpPr>
          <p:spPr>
            <a:xfrm>
              <a:off x="169408" y="4105266"/>
              <a:ext cx="1741939" cy="461665"/>
            </a:xfrm>
            <a:prstGeom prst="rect">
              <a:avLst/>
            </a:prstGeom>
            <a:noFill/>
          </p:spPr>
          <p:txBody>
            <a:bodyPr wrap="square" rtlCol="0">
              <a:spAutoFit/>
            </a:bodyPr>
            <a:lstStyle/>
            <a:p>
              <a:r>
                <a:rPr lang="en-US" sz="2400" dirty="0">
                  <a:solidFill>
                    <a:srgbClr val="0070C0"/>
                  </a:solidFill>
                </a:rPr>
                <a:t>2. Learning</a:t>
              </a:r>
            </a:p>
          </p:txBody>
        </p:sp>
      </p:grpSp>
      <p:grpSp>
        <p:nvGrpSpPr>
          <p:cNvPr id="33" name="Group 32">
            <a:extLst>
              <a:ext uri="{FF2B5EF4-FFF2-40B4-BE49-F238E27FC236}">
                <a16:creationId xmlns:a16="http://schemas.microsoft.com/office/drawing/2014/main" id="{2A051604-5C13-1147-9068-E51B9BD4AC0B}"/>
              </a:ext>
            </a:extLst>
          </p:cNvPr>
          <p:cNvGrpSpPr/>
          <p:nvPr/>
        </p:nvGrpSpPr>
        <p:grpSpPr>
          <a:xfrm>
            <a:off x="6215998" y="1470771"/>
            <a:ext cx="5589135" cy="5036728"/>
            <a:chOff x="6350453" y="1843255"/>
            <a:chExt cx="5589135" cy="4781598"/>
          </a:xfrm>
        </p:grpSpPr>
        <p:sp>
          <p:nvSpPr>
            <p:cNvPr id="34" name="Rectangle 33">
              <a:extLst>
                <a:ext uri="{FF2B5EF4-FFF2-40B4-BE49-F238E27FC236}">
                  <a16:creationId xmlns:a16="http://schemas.microsoft.com/office/drawing/2014/main" id="{7F98F57E-A32B-6944-A6DB-127413F939CA}"/>
                </a:ext>
              </a:extLst>
            </p:cNvPr>
            <p:cNvSpPr/>
            <p:nvPr/>
          </p:nvSpPr>
          <p:spPr>
            <a:xfrm>
              <a:off x="6350453" y="1843255"/>
              <a:ext cx="5589135" cy="4781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5BC953A-0626-7346-A869-8DA41CA56FFE}"/>
                </a:ext>
              </a:extLst>
            </p:cNvPr>
            <p:cNvSpPr txBox="1"/>
            <p:nvPr/>
          </p:nvSpPr>
          <p:spPr>
            <a:xfrm>
              <a:off x="6373044" y="1865668"/>
              <a:ext cx="5095044" cy="438280"/>
            </a:xfrm>
            <a:prstGeom prst="rect">
              <a:avLst/>
            </a:prstGeom>
            <a:noFill/>
          </p:spPr>
          <p:txBody>
            <a:bodyPr wrap="square" rtlCol="0">
              <a:spAutoFit/>
            </a:bodyPr>
            <a:lstStyle/>
            <a:p>
              <a:r>
                <a:rPr lang="en-US" sz="2400" dirty="0">
                  <a:solidFill>
                    <a:srgbClr val="0070C0"/>
                  </a:solidFill>
                </a:rPr>
                <a:t>3. Projection-Based Reduction</a:t>
              </a:r>
            </a:p>
          </p:txBody>
        </p:sp>
      </p:grpSp>
      <p:grpSp>
        <p:nvGrpSpPr>
          <p:cNvPr id="36" name="Group 35">
            <a:extLst>
              <a:ext uri="{FF2B5EF4-FFF2-40B4-BE49-F238E27FC236}">
                <a16:creationId xmlns:a16="http://schemas.microsoft.com/office/drawing/2014/main" id="{048A6715-0104-9045-8C43-8CA9D3DF8BF7}"/>
              </a:ext>
            </a:extLst>
          </p:cNvPr>
          <p:cNvGrpSpPr/>
          <p:nvPr/>
        </p:nvGrpSpPr>
        <p:grpSpPr>
          <a:xfrm>
            <a:off x="3606861" y="1701435"/>
            <a:ext cx="1821559" cy="1773866"/>
            <a:chOff x="3431947" y="1719493"/>
            <a:chExt cx="1821559" cy="1773866"/>
          </a:xfrm>
        </p:grpSpPr>
        <p:sp>
          <p:nvSpPr>
            <p:cNvPr id="37" name="TextBox 36">
              <a:extLst>
                <a:ext uri="{FF2B5EF4-FFF2-40B4-BE49-F238E27FC236}">
                  <a16:creationId xmlns:a16="http://schemas.microsoft.com/office/drawing/2014/main" id="{0541826E-4434-264E-8738-700982C9FA29}"/>
                </a:ext>
              </a:extLst>
            </p:cNvPr>
            <p:cNvSpPr txBox="1"/>
            <p:nvPr/>
          </p:nvSpPr>
          <p:spPr>
            <a:xfrm>
              <a:off x="3486554" y="1719493"/>
              <a:ext cx="1078731" cy="415498"/>
            </a:xfrm>
            <a:prstGeom prst="rect">
              <a:avLst/>
            </a:prstGeom>
            <a:noFill/>
          </p:spPr>
          <p:txBody>
            <a:bodyPr wrap="square" rtlCol="0">
              <a:spAutoFit/>
            </a:bodyPr>
            <a:lstStyle/>
            <a:p>
              <a:pPr algn="ctr"/>
              <a:r>
                <a:rPr lang="en-US" sz="1050" dirty="0"/>
                <a:t>Number of time steps</a:t>
              </a:r>
            </a:p>
          </p:txBody>
        </p:sp>
        <p:grpSp>
          <p:nvGrpSpPr>
            <p:cNvPr id="38" name="Group 37">
              <a:extLst>
                <a:ext uri="{FF2B5EF4-FFF2-40B4-BE49-F238E27FC236}">
                  <a16:creationId xmlns:a16="http://schemas.microsoft.com/office/drawing/2014/main" id="{26030D47-CD87-5C4B-A9DF-ACAFB7C7DEC7}"/>
                </a:ext>
              </a:extLst>
            </p:cNvPr>
            <p:cNvGrpSpPr/>
            <p:nvPr/>
          </p:nvGrpSpPr>
          <p:grpSpPr>
            <a:xfrm>
              <a:off x="3431947" y="2147388"/>
              <a:ext cx="1821559" cy="1345971"/>
              <a:chOff x="3431947" y="2147388"/>
              <a:chExt cx="1821559" cy="1345971"/>
            </a:xfrm>
          </p:grpSpPr>
          <p:sp>
            <p:nvSpPr>
              <p:cNvPr id="39" name="TextBox 38">
                <a:extLst>
                  <a:ext uri="{FF2B5EF4-FFF2-40B4-BE49-F238E27FC236}">
                    <a16:creationId xmlns:a16="http://schemas.microsoft.com/office/drawing/2014/main" id="{512A3B5A-C536-2C49-B0D1-38A1B83E0C63}"/>
                  </a:ext>
                </a:extLst>
              </p:cNvPr>
              <p:cNvSpPr txBox="1"/>
              <p:nvPr/>
            </p:nvSpPr>
            <p:spPr>
              <a:xfrm rot="16200000">
                <a:off x="3016485" y="2662400"/>
                <a:ext cx="1246421" cy="415498"/>
              </a:xfrm>
              <a:prstGeom prst="rect">
                <a:avLst/>
              </a:prstGeom>
              <a:noFill/>
            </p:spPr>
            <p:txBody>
              <a:bodyPr wrap="square" rtlCol="0">
                <a:spAutoFit/>
              </a:bodyPr>
              <a:lstStyle/>
              <a:p>
                <a:pPr algn="ctr"/>
                <a:r>
                  <a:rPr lang="en-US" sz="1050" dirty="0"/>
                  <a:t>Number of State Variables</a:t>
                </a:r>
              </a:p>
            </p:txBody>
          </p:sp>
          <p:pic>
            <p:nvPicPr>
              <p:cNvPr id="40" name="Picture 39">
                <a:extLst>
                  <a:ext uri="{FF2B5EF4-FFF2-40B4-BE49-F238E27FC236}">
                    <a16:creationId xmlns:a16="http://schemas.microsoft.com/office/drawing/2014/main" id="{7A4E8510-F103-154A-832F-A4EB57DFD5AA}"/>
                  </a:ext>
                </a:extLst>
              </p:cNvPr>
              <p:cNvPicPr>
                <a:picLocks noChangeAspect="1"/>
              </p:cNvPicPr>
              <p:nvPr/>
            </p:nvPicPr>
            <p:blipFill>
              <a:blip r:embed="rId12"/>
              <a:stretch>
                <a:fillRect/>
              </a:stretch>
            </p:blipFill>
            <p:spPr>
              <a:xfrm>
                <a:off x="3878404" y="2206892"/>
                <a:ext cx="292100" cy="1282700"/>
              </a:xfrm>
              <a:prstGeom prst="rect">
                <a:avLst/>
              </a:prstGeom>
            </p:spPr>
          </p:pic>
          <p:pic>
            <p:nvPicPr>
              <p:cNvPr id="41" name="Picture 40">
                <a:extLst>
                  <a:ext uri="{FF2B5EF4-FFF2-40B4-BE49-F238E27FC236}">
                    <a16:creationId xmlns:a16="http://schemas.microsoft.com/office/drawing/2014/main" id="{D7F521F6-9B42-0745-B6F4-665E7A7E9FA0}"/>
                  </a:ext>
                </a:extLst>
              </p:cNvPr>
              <p:cNvPicPr>
                <a:picLocks noChangeAspect="1"/>
              </p:cNvPicPr>
              <p:nvPr/>
            </p:nvPicPr>
            <p:blipFill>
              <a:blip r:embed="rId11"/>
              <a:stretch>
                <a:fillRect/>
              </a:stretch>
            </p:blipFill>
            <p:spPr>
              <a:xfrm>
                <a:off x="4961406" y="2203079"/>
                <a:ext cx="292100" cy="1270000"/>
              </a:xfrm>
              <a:prstGeom prst="rect">
                <a:avLst/>
              </a:prstGeom>
            </p:spPr>
          </p:pic>
          <p:pic>
            <p:nvPicPr>
              <p:cNvPr id="42" name="Picture 41">
                <a:extLst>
                  <a:ext uri="{FF2B5EF4-FFF2-40B4-BE49-F238E27FC236}">
                    <a16:creationId xmlns:a16="http://schemas.microsoft.com/office/drawing/2014/main" id="{E0A17134-13C1-394D-BABF-87FF6BD1341F}"/>
                  </a:ext>
                </a:extLst>
              </p:cNvPr>
              <p:cNvPicPr>
                <a:picLocks noChangeAspect="1"/>
              </p:cNvPicPr>
              <p:nvPr/>
            </p:nvPicPr>
            <p:blipFill>
              <a:blip r:embed="rId10"/>
              <a:stretch>
                <a:fillRect/>
              </a:stretch>
            </p:blipFill>
            <p:spPr>
              <a:xfrm>
                <a:off x="4419235" y="2195391"/>
                <a:ext cx="292100" cy="1282700"/>
              </a:xfrm>
              <a:prstGeom prst="rect">
                <a:avLst/>
              </a:prstGeom>
            </p:spPr>
          </p:pic>
          <p:cxnSp>
            <p:nvCxnSpPr>
              <p:cNvPr id="43" name="Straight Arrow Connector 42">
                <a:extLst>
                  <a:ext uri="{FF2B5EF4-FFF2-40B4-BE49-F238E27FC236}">
                    <a16:creationId xmlns:a16="http://schemas.microsoft.com/office/drawing/2014/main" id="{03B90BE4-5584-E843-BF06-0584A856E841}"/>
                  </a:ext>
                </a:extLst>
              </p:cNvPr>
              <p:cNvCxnSpPr/>
              <p:nvPr/>
            </p:nvCxnSpPr>
            <p:spPr>
              <a:xfrm>
                <a:off x="3878404" y="2147388"/>
                <a:ext cx="2921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030ACD-8D3E-3446-89D1-61E8F35F27B0}"/>
                  </a:ext>
                </a:extLst>
              </p:cNvPr>
              <p:cNvCxnSpPr>
                <a:cxnSpLocks/>
              </p:cNvCxnSpPr>
              <p:nvPr/>
            </p:nvCxnSpPr>
            <p:spPr>
              <a:xfrm>
                <a:off x="3816482" y="2210376"/>
                <a:ext cx="0" cy="12787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BCF4F874-DC83-1F41-A223-338EA355428E}"/>
              </a:ext>
            </a:extLst>
          </p:cNvPr>
          <p:cNvGrpSpPr/>
          <p:nvPr/>
        </p:nvGrpSpPr>
        <p:grpSpPr>
          <a:xfrm>
            <a:off x="509755" y="2097845"/>
            <a:ext cx="2654507" cy="1271187"/>
            <a:chOff x="5743106" y="1272423"/>
            <a:chExt cx="2654507" cy="1271187"/>
          </a:xfrm>
        </p:grpSpPr>
        <p:pic>
          <p:nvPicPr>
            <p:cNvPr id="46" name="Picture 45">
              <a:extLst>
                <a:ext uri="{FF2B5EF4-FFF2-40B4-BE49-F238E27FC236}">
                  <a16:creationId xmlns:a16="http://schemas.microsoft.com/office/drawing/2014/main" id="{7157D173-D8FD-B848-9321-BAD0AE9065DD}"/>
                </a:ext>
              </a:extLst>
            </p:cNvPr>
            <p:cNvPicPr>
              <a:picLocks noChangeAspect="1"/>
            </p:cNvPicPr>
            <p:nvPr/>
          </p:nvPicPr>
          <p:blipFill>
            <a:blip r:embed="rId14"/>
            <a:stretch>
              <a:fillRect/>
            </a:stretch>
          </p:blipFill>
          <p:spPr>
            <a:xfrm>
              <a:off x="6233063" y="1445570"/>
              <a:ext cx="1651000" cy="1028700"/>
            </a:xfrm>
            <a:prstGeom prst="rect">
              <a:avLst/>
            </a:prstGeom>
          </p:spPr>
        </p:pic>
        <p:pic>
          <p:nvPicPr>
            <p:cNvPr id="47" name="Picture 46">
              <a:extLst>
                <a:ext uri="{FF2B5EF4-FFF2-40B4-BE49-F238E27FC236}">
                  <a16:creationId xmlns:a16="http://schemas.microsoft.com/office/drawing/2014/main" id="{C4B317EB-12C5-3E48-94A7-758C7872744F}"/>
                </a:ext>
              </a:extLst>
            </p:cNvPr>
            <p:cNvPicPr>
              <a:picLocks noChangeAspect="1"/>
            </p:cNvPicPr>
            <p:nvPr/>
          </p:nvPicPr>
          <p:blipFill rotWithShape="1">
            <a:blip r:embed="rId15"/>
            <a:srcRect r="87451" b="57581"/>
            <a:stretch/>
          </p:blipFill>
          <p:spPr>
            <a:xfrm>
              <a:off x="5748815" y="1272423"/>
              <a:ext cx="431961" cy="600191"/>
            </a:xfrm>
            <a:prstGeom prst="rect">
              <a:avLst/>
            </a:prstGeom>
          </p:spPr>
        </p:pic>
        <p:pic>
          <p:nvPicPr>
            <p:cNvPr id="48" name="Picture 47">
              <a:extLst>
                <a:ext uri="{FF2B5EF4-FFF2-40B4-BE49-F238E27FC236}">
                  <a16:creationId xmlns:a16="http://schemas.microsoft.com/office/drawing/2014/main" id="{684309B5-1191-A24C-B9F1-55ED45B28162}"/>
                </a:ext>
              </a:extLst>
            </p:cNvPr>
            <p:cNvPicPr>
              <a:picLocks noChangeAspect="1"/>
            </p:cNvPicPr>
            <p:nvPr/>
          </p:nvPicPr>
          <p:blipFill rotWithShape="1">
            <a:blip r:embed="rId15"/>
            <a:srcRect l="35" t="52734" r="87416" b="4847"/>
            <a:stretch/>
          </p:blipFill>
          <p:spPr>
            <a:xfrm>
              <a:off x="5743106" y="1935487"/>
              <a:ext cx="437670" cy="608123"/>
            </a:xfrm>
            <a:prstGeom prst="rect">
              <a:avLst/>
            </a:prstGeom>
          </p:spPr>
        </p:pic>
        <p:pic>
          <p:nvPicPr>
            <p:cNvPr id="49" name="Picture 48">
              <a:extLst>
                <a:ext uri="{FF2B5EF4-FFF2-40B4-BE49-F238E27FC236}">
                  <a16:creationId xmlns:a16="http://schemas.microsoft.com/office/drawing/2014/main" id="{3D719F60-6119-AE4A-BE1C-7BAA7545F189}"/>
                </a:ext>
              </a:extLst>
            </p:cNvPr>
            <p:cNvPicPr>
              <a:picLocks noChangeAspect="1"/>
            </p:cNvPicPr>
            <p:nvPr/>
          </p:nvPicPr>
          <p:blipFill rotWithShape="1">
            <a:blip r:embed="rId15"/>
            <a:srcRect l="88421" t="54289" r="-970" b="3292"/>
            <a:stretch/>
          </p:blipFill>
          <p:spPr>
            <a:xfrm>
              <a:off x="7942061" y="1597065"/>
              <a:ext cx="455552" cy="632970"/>
            </a:xfrm>
            <a:prstGeom prst="rect">
              <a:avLst/>
            </a:prstGeom>
          </p:spPr>
        </p:pic>
        <p:cxnSp>
          <p:nvCxnSpPr>
            <p:cNvPr id="50" name="Straight Arrow Connector 49">
              <a:extLst>
                <a:ext uri="{FF2B5EF4-FFF2-40B4-BE49-F238E27FC236}">
                  <a16:creationId xmlns:a16="http://schemas.microsoft.com/office/drawing/2014/main" id="{3067F3F7-5406-A149-A46B-265F310C3684}"/>
                </a:ext>
              </a:extLst>
            </p:cNvPr>
            <p:cNvCxnSpPr>
              <a:stCxn id="47" idx="3"/>
            </p:cNvCxnSpPr>
            <p:nvPr/>
          </p:nvCxnSpPr>
          <p:spPr>
            <a:xfrm>
              <a:off x="6180776" y="1572519"/>
              <a:ext cx="966098" cy="7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398552-E959-4740-8A27-149F41AA76B4}"/>
                </a:ext>
              </a:extLst>
            </p:cNvPr>
            <p:cNvCxnSpPr>
              <a:stCxn id="48" idx="3"/>
            </p:cNvCxnSpPr>
            <p:nvPr/>
          </p:nvCxnSpPr>
          <p:spPr>
            <a:xfrm flipV="1">
              <a:off x="6180776" y="1958620"/>
              <a:ext cx="550501" cy="280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A92B4C4-6F24-B444-9B67-95403EE54954}"/>
                </a:ext>
              </a:extLst>
            </p:cNvPr>
            <p:cNvCxnSpPr>
              <a:cxnSpLocks/>
              <a:stCxn id="49" idx="1"/>
            </p:cNvCxnSpPr>
            <p:nvPr/>
          </p:nvCxnSpPr>
          <p:spPr>
            <a:xfrm flipH="1">
              <a:off x="7365075" y="1913550"/>
              <a:ext cx="576986" cy="25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C970D9D2-543D-6C42-8BF9-0326FE08103F}"/>
              </a:ext>
            </a:extLst>
          </p:cNvPr>
          <p:cNvSpPr txBox="1"/>
          <p:nvPr/>
        </p:nvSpPr>
        <p:spPr>
          <a:xfrm>
            <a:off x="3606860" y="3532219"/>
            <a:ext cx="2098261" cy="307777"/>
          </a:xfrm>
          <a:prstGeom prst="rect">
            <a:avLst/>
          </a:prstGeom>
          <a:noFill/>
        </p:spPr>
        <p:txBody>
          <a:bodyPr wrap="square" rtlCol="0">
            <a:spAutoFit/>
          </a:bodyPr>
          <a:lstStyle/>
          <a:p>
            <a:pPr algn="ctr"/>
            <a:r>
              <a:rPr lang="en-US" sz="1400" dirty="0"/>
              <a:t>Save solution data</a:t>
            </a:r>
          </a:p>
        </p:txBody>
      </p:sp>
      <p:grpSp>
        <p:nvGrpSpPr>
          <p:cNvPr id="59" name="Group 58">
            <a:extLst>
              <a:ext uri="{FF2B5EF4-FFF2-40B4-BE49-F238E27FC236}">
                <a16:creationId xmlns:a16="http://schemas.microsoft.com/office/drawing/2014/main" id="{A029032C-A2A6-C64C-AB77-8E9CF00C6126}"/>
              </a:ext>
            </a:extLst>
          </p:cNvPr>
          <p:cNvGrpSpPr/>
          <p:nvPr/>
        </p:nvGrpSpPr>
        <p:grpSpPr>
          <a:xfrm>
            <a:off x="6368399" y="1938275"/>
            <a:ext cx="5269922" cy="1389610"/>
            <a:chOff x="6502854" y="3436483"/>
            <a:chExt cx="5269922" cy="1389610"/>
          </a:xfrm>
        </p:grpSpPr>
        <p:sp>
          <p:nvSpPr>
            <p:cNvPr id="60" name="TextBox 59">
              <a:extLst>
                <a:ext uri="{FF2B5EF4-FFF2-40B4-BE49-F238E27FC236}">
                  <a16:creationId xmlns:a16="http://schemas.microsoft.com/office/drawing/2014/main" id="{130932DE-73B5-904B-BB68-A36F5AEDAEA8}"/>
                </a:ext>
              </a:extLst>
            </p:cNvPr>
            <p:cNvSpPr txBox="1"/>
            <p:nvPr/>
          </p:nvSpPr>
          <p:spPr>
            <a:xfrm>
              <a:off x="6602340" y="3565860"/>
              <a:ext cx="1747616" cy="923330"/>
            </a:xfrm>
            <a:prstGeom prst="rect">
              <a:avLst/>
            </a:prstGeom>
            <a:noFill/>
          </p:spPr>
          <p:txBody>
            <a:bodyPr wrap="square" rtlCol="0">
              <a:spAutoFit/>
            </a:bodyPr>
            <a:lstStyle/>
            <a:p>
              <a:r>
                <a:rPr lang="en-US" dirty="0"/>
                <a:t>Reduce the number of unknowns</a:t>
              </a:r>
            </a:p>
          </p:txBody>
        </p:sp>
        <p:sp>
          <p:nvSpPr>
            <p:cNvPr id="61" name="Rectangle 60">
              <a:extLst>
                <a:ext uri="{FF2B5EF4-FFF2-40B4-BE49-F238E27FC236}">
                  <a16:creationId xmlns:a16="http://schemas.microsoft.com/office/drawing/2014/main" id="{6CECA9EF-B087-8646-9A1C-411C31BB6D2A}"/>
                </a:ext>
              </a:extLst>
            </p:cNvPr>
            <p:cNvSpPr/>
            <p:nvPr/>
          </p:nvSpPr>
          <p:spPr>
            <a:xfrm>
              <a:off x="6502854" y="3436483"/>
              <a:ext cx="5269922" cy="138961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247E4F52-1C3D-374A-BDAA-C1D2AA515099}"/>
              </a:ext>
            </a:extLst>
          </p:cNvPr>
          <p:cNvGrpSpPr/>
          <p:nvPr/>
        </p:nvGrpSpPr>
        <p:grpSpPr>
          <a:xfrm>
            <a:off x="6368399" y="3460032"/>
            <a:ext cx="5269922" cy="1037445"/>
            <a:chOff x="6502854" y="4824395"/>
            <a:chExt cx="5269922" cy="1693209"/>
          </a:xfrm>
        </p:grpSpPr>
        <p:sp>
          <p:nvSpPr>
            <p:cNvPr id="63" name="TextBox 62">
              <a:extLst>
                <a:ext uri="{FF2B5EF4-FFF2-40B4-BE49-F238E27FC236}">
                  <a16:creationId xmlns:a16="http://schemas.microsoft.com/office/drawing/2014/main" id="{9A6C5A8B-7EC0-5143-8E2D-A21A41ED90F8}"/>
                </a:ext>
              </a:extLst>
            </p:cNvPr>
            <p:cNvSpPr txBox="1"/>
            <p:nvPr/>
          </p:nvSpPr>
          <p:spPr>
            <a:xfrm>
              <a:off x="6584130" y="4889676"/>
              <a:ext cx="1553241" cy="923330"/>
            </a:xfrm>
            <a:prstGeom prst="rect">
              <a:avLst/>
            </a:prstGeom>
            <a:noFill/>
          </p:spPr>
          <p:txBody>
            <a:bodyPr wrap="square" rtlCol="0">
              <a:spAutoFit/>
            </a:bodyPr>
            <a:lstStyle/>
            <a:p>
              <a:r>
                <a:rPr lang="en-US" dirty="0"/>
                <a:t>Perform </a:t>
              </a:r>
              <a:r>
                <a:rPr lang="en-US" dirty="0" err="1"/>
                <a:t>Galerkin</a:t>
              </a:r>
              <a:r>
                <a:rPr lang="en-US" dirty="0"/>
                <a:t> projection</a:t>
              </a:r>
            </a:p>
          </p:txBody>
        </p:sp>
        <p:sp>
          <p:nvSpPr>
            <p:cNvPr id="64" name="Rectangle 63">
              <a:extLst>
                <a:ext uri="{FF2B5EF4-FFF2-40B4-BE49-F238E27FC236}">
                  <a16:creationId xmlns:a16="http://schemas.microsoft.com/office/drawing/2014/main" id="{518398AA-A3AC-A645-B631-FBBBCA46EAA0}"/>
                </a:ext>
              </a:extLst>
            </p:cNvPr>
            <p:cNvSpPr/>
            <p:nvPr/>
          </p:nvSpPr>
          <p:spPr>
            <a:xfrm>
              <a:off x="6502854" y="4824395"/>
              <a:ext cx="5269922" cy="169320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p:cNvSpPr txBox="1"/>
              <p:nvPr/>
            </p:nvSpPr>
            <p:spPr>
              <a:xfrm>
                <a:off x="7928919" y="3530159"/>
                <a:ext cx="3768334" cy="524182"/>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rPr>
                        </m:ctrlPr>
                      </m:sSupPr>
                      <m:e>
                        <m:r>
                          <a:rPr lang="el-GR" b="1" i="1" smtClean="0">
                            <a:latin typeface="Cambria Math" panose="02040503050406030204" pitchFamily="18" charset="0"/>
                            <a:ea typeface="Cambria Math" panose="02040503050406030204" pitchFamily="18" charset="0"/>
                          </a:rPr>
                          <m:t>𝜱</m:t>
                        </m:r>
                      </m:e>
                      <m:sup>
                        <m:r>
                          <a:rPr lang="en-US" b="0" i="1" smtClean="0">
                            <a:latin typeface="Cambria Math" panose="02040503050406030204" pitchFamily="18" charset="0"/>
                          </a:rPr>
                          <m:t>𝑇</m:t>
                        </m:r>
                      </m:sup>
                    </m:sSup>
                    <m:r>
                      <a:rPr lang="en-US" b="1" i="1" smtClean="0">
                        <a:latin typeface="Cambria Math" panose="02040503050406030204" pitchFamily="18" charset="0"/>
                      </a:rPr>
                      <m:t>𝑴</m:t>
                    </m:r>
                    <m:r>
                      <a:rPr lang="el-GR" b="1" i="1" smtClean="0">
                        <a:latin typeface="Cambria Math" panose="02040503050406030204" pitchFamily="18" charset="0"/>
                        <a:ea typeface="Cambria Math" panose="02040503050406030204" pitchFamily="18" charset="0"/>
                      </a:rPr>
                      <m:t>𝜱</m:t>
                    </m:r>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acc>
                          <m:accPr>
                            <m:chr m:val="̂"/>
                            <m:ctrlPr>
                              <a:rPr lang="en-US" i="1" smtClean="0">
                                <a:latin typeface="Cambria Math" panose="02040503050406030204" pitchFamily="18" charset="0"/>
                              </a:rPr>
                            </m:ctrlPr>
                          </m:accPr>
                          <m:e>
                            <m:r>
                              <a:rPr lang="en-US" b="1" i="1" smtClean="0">
                                <a:latin typeface="Cambria Math" panose="02040503050406030204" pitchFamily="18" charset="0"/>
                              </a:rPr>
                              <m:t>𝒙</m:t>
                            </m:r>
                          </m:e>
                        </m:acc>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a14:m>
                <a:r>
                  <a:rPr lang="en-US" dirty="0"/>
                  <a:t> + </a:t>
                </a:r>
                <a14:m>
                  <m:oMath xmlns:m="http://schemas.openxmlformats.org/officeDocument/2006/math">
                    <m:sSup>
                      <m:sSupPr>
                        <m:ctrlPr>
                          <a:rPr lang="en-US" i="1">
                            <a:latin typeface="Cambria Math" panose="02040503050406030204" pitchFamily="18" charset="0"/>
                          </a:rPr>
                        </m:ctrlPr>
                      </m:sSupPr>
                      <m:e>
                        <m:r>
                          <a:rPr lang="el-GR" b="1" i="1">
                            <a:latin typeface="Cambria Math" panose="02040503050406030204" pitchFamily="18" charset="0"/>
                            <a:ea typeface="Cambria Math" panose="02040503050406030204" pitchFamily="18" charset="0"/>
                          </a:rPr>
                          <m:t>𝜱</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e>
                    </m:d>
                    <m:r>
                      <a:rPr lang="en-US" i="1">
                        <a:latin typeface="Cambria Math" panose="02040503050406030204" pitchFamily="18" charset="0"/>
                      </a:rPr>
                      <m:t>=</m:t>
                    </m:r>
                    <m:sSup>
                      <m:sSupPr>
                        <m:ctrlPr>
                          <a:rPr lang="en-US" i="1">
                            <a:latin typeface="Cambria Math" panose="02040503050406030204" pitchFamily="18" charset="0"/>
                          </a:rPr>
                        </m:ctrlPr>
                      </m:sSupPr>
                      <m:e>
                        <m:r>
                          <a:rPr lang="el-GR" b="1" i="1">
                            <a:latin typeface="Cambria Math" panose="02040503050406030204" pitchFamily="18" charset="0"/>
                            <a:ea typeface="Cambria Math" panose="02040503050406030204" pitchFamily="18" charset="0"/>
                          </a:rPr>
                          <m:t>𝜱</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b="0" i="0" smtClean="0">
                            <a:latin typeface="Cambria Math" panose="02040503050406030204" pitchFamily="18" charset="0"/>
                          </a:rPr>
                          <m:t>ext</m:t>
                        </m:r>
                      </m:sub>
                    </m:sSub>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928919" y="3530159"/>
                <a:ext cx="3768334" cy="524182"/>
              </a:xfrm>
              <a:prstGeom prst="rect">
                <a:avLst/>
              </a:prstGeom>
              <a:blipFill>
                <a:blip r:embed="rId16"/>
                <a:stretch>
                  <a:fillRect b="-4651"/>
                </a:stretch>
              </a:blipFill>
            </p:spPr>
            <p:txBody>
              <a:bodyPr/>
              <a:lstStyle/>
              <a:p>
                <a:r>
                  <a:rPr lang="en-US">
                    <a:noFill/>
                  </a:rPr>
                  <a:t> </a:t>
                </a:r>
              </a:p>
            </p:txBody>
          </p:sp>
        </mc:Fallback>
      </mc:AlternateContent>
      <p:sp>
        <p:nvSpPr>
          <p:cNvPr id="89" name="Rectangle 88">
            <a:extLst>
              <a:ext uri="{FF2B5EF4-FFF2-40B4-BE49-F238E27FC236}">
                <a16:creationId xmlns:a16="http://schemas.microsoft.com/office/drawing/2014/main" id="{518398AA-A3AC-A645-B631-FBBBCA46EAA0}"/>
              </a:ext>
            </a:extLst>
          </p:cNvPr>
          <p:cNvSpPr/>
          <p:nvPr/>
        </p:nvSpPr>
        <p:spPr>
          <a:xfrm>
            <a:off x="6368399" y="4649877"/>
            <a:ext cx="5269922" cy="173435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9A6C5A8B-7EC0-5143-8E2D-A21A41ED90F8}"/>
              </a:ext>
            </a:extLst>
          </p:cNvPr>
          <p:cNvSpPr txBox="1"/>
          <p:nvPr/>
        </p:nvSpPr>
        <p:spPr>
          <a:xfrm>
            <a:off x="6408266" y="4673443"/>
            <a:ext cx="1785966" cy="923330"/>
          </a:xfrm>
          <a:prstGeom prst="rect">
            <a:avLst/>
          </a:prstGeom>
          <a:noFill/>
        </p:spPr>
        <p:txBody>
          <a:bodyPr wrap="square" rtlCol="0">
            <a:spAutoFit/>
          </a:bodyPr>
          <a:lstStyle/>
          <a:p>
            <a:r>
              <a:rPr lang="en-US" dirty="0"/>
              <a:t>Hyper-reduce nonlinear terms</a:t>
            </a:r>
          </a:p>
        </p:txBody>
      </p:sp>
      <p:grpSp>
        <p:nvGrpSpPr>
          <p:cNvPr id="91" name="Group 90">
            <a:extLst>
              <a:ext uri="{FF2B5EF4-FFF2-40B4-BE49-F238E27FC236}">
                <a16:creationId xmlns:a16="http://schemas.microsoft.com/office/drawing/2014/main" id="{46A00F36-9C40-F445-94D9-57D4913D50C3}"/>
              </a:ext>
            </a:extLst>
          </p:cNvPr>
          <p:cNvGrpSpPr/>
          <p:nvPr/>
        </p:nvGrpSpPr>
        <p:grpSpPr>
          <a:xfrm>
            <a:off x="10342040" y="5191393"/>
            <a:ext cx="990547" cy="1192836"/>
            <a:chOff x="10442220" y="5268011"/>
            <a:chExt cx="990547" cy="1192836"/>
          </a:xfrm>
        </p:grpSpPr>
        <p:pic>
          <p:nvPicPr>
            <p:cNvPr id="93" name="Picture 92">
              <a:extLst>
                <a:ext uri="{FF2B5EF4-FFF2-40B4-BE49-F238E27FC236}">
                  <a16:creationId xmlns:a16="http://schemas.microsoft.com/office/drawing/2014/main" id="{EFA1DE02-8A6B-D341-BD27-92F2A2CCCC2F}"/>
                </a:ext>
              </a:extLst>
            </p:cNvPr>
            <p:cNvPicPr>
              <a:picLocks noChangeAspect="1"/>
            </p:cNvPicPr>
            <p:nvPr/>
          </p:nvPicPr>
          <p:blipFill>
            <a:blip r:embed="rId5"/>
            <a:stretch>
              <a:fillRect/>
            </a:stretch>
          </p:blipFill>
          <p:spPr>
            <a:xfrm>
              <a:off x="10442220" y="5350292"/>
              <a:ext cx="69389" cy="1054715"/>
            </a:xfrm>
            <a:prstGeom prst="rect">
              <a:avLst/>
            </a:prstGeom>
          </p:spPr>
        </p:pic>
        <p:pic>
          <p:nvPicPr>
            <p:cNvPr id="94" name="Picture 93">
              <a:extLst>
                <a:ext uri="{FF2B5EF4-FFF2-40B4-BE49-F238E27FC236}">
                  <a16:creationId xmlns:a16="http://schemas.microsoft.com/office/drawing/2014/main" id="{3A9F98B2-2FFA-9D45-B373-4CBCA8E07E6B}"/>
                </a:ext>
              </a:extLst>
            </p:cNvPr>
            <p:cNvPicPr>
              <a:picLocks noChangeAspect="1"/>
            </p:cNvPicPr>
            <p:nvPr/>
          </p:nvPicPr>
          <p:blipFill>
            <a:blip r:embed="rId17"/>
            <a:stretch>
              <a:fillRect/>
            </a:stretch>
          </p:blipFill>
          <p:spPr>
            <a:xfrm>
              <a:off x="10557387" y="5329804"/>
              <a:ext cx="117961" cy="1131043"/>
            </a:xfrm>
            <a:prstGeom prst="rect">
              <a:avLst/>
            </a:prstGeom>
          </p:spPr>
        </p:pic>
        <p:pic>
          <p:nvPicPr>
            <p:cNvPr id="95" name="Picture 94">
              <a:extLst>
                <a:ext uri="{FF2B5EF4-FFF2-40B4-BE49-F238E27FC236}">
                  <a16:creationId xmlns:a16="http://schemas.microsoft.com/office/drawing/2014/main" id="{5E330464-557A-824E-8A9B-BDC9C9C572DF}"/>
                </a:ext>
              </a:extLst>
            </p:cNvPr>
            <p:cNvPicPr>
              <a:picLocks noChangeAspect="1"/>
            </p:cNvPicPr>
            <p:nvPr/>
          </p:nvPicPr>
          <p:blipFill>
            <a:blip r:embed="rId18"/>
            <a:stretch>
              <a:fillRect/>
            </a:stretch>
          </p:blipFill>
          <p:spPr>
            <a:xfrm>
              <a:off x="10678836" y="5345362"/>
              <a:ext cx="291434" cy="1054715"/>
            </a:xfrm>
            <a:prstGeom prst="rect">
              <a:avLst/>
            </a:prstGeom>
          </p:spPr>
        </p:pic>
        <p:pic>
          <p:nvPicPr>
            <p:cNvPr id="96" name="Picture 95">
              <a:extLst>
                <a:ext uri="{FF2B5EF4-FFF2-40B4-BE49-F238E27FC236}">
                  <a16:creationId xmlns:a16="http://schemas.microsoft.com/office/drawing/2014/main" id="{348C4376-0654-334E-9A08-4DCCC24D105C}"/>
                </a:ext>
              </a:extLst>
            </p:cNvPr>
            <p:cNvPicPr>
              <a:picLocks noChangeAspect="1"/>
            </p:cNvPicPr>
            <p:nvPr/>
          </p:nvPicPr>
          <p:blipFill>
            <a:blip r:embed="rId19"/>
            <a:stretch>
              <a:fillRect/>
            </a:stretch>
          </p:blipFill>
          <p:spPr>
            <a:xfrm>
              <a:off x="10993900" y="5345362"/>
              <a:ext cx="69389" cy="291434"/>
            </a:xfrm>
            <a:prstGeom prst="rect">
              <a:avLst/>
            </a:prstGeom>
          </p:spPr>
        </p:pic>
        <p:pic>
          <p:nvPicPr>
            <p:cNvPr id="97" name="Picture 96">
              <a:extLst>
                <a:ext uri="{FF2B5EF4-FFF2-40B4-BE49-F238E27FC236}">
                  <a16:creationId xmlns:a16="http://schemas.microsoft.com/office/drawing/2014/main" id="{EC56761B-27F5-B446-92FE-C61F197D5DEC}"/>
                </a:ext>
              </a:extLst>
            </p:cNvPr>
            <p:cNvPicPr>
              <a:picLocks noChangeAspect="1"/>
            </p:cNvPicPr>
            <p:nvPr/>
          </p:nvPicPr>
          <p:blipFill>
            <a:blip r:embed="rId20"/>
            <a:stretch>
              <a:fillRect/>
            </a:stretch>
          </p:blipFill>
          <p:spPr>
            <a:xfrm>
              <a:off x="11213735" y="5345362"/>
              <a:ext cx="69389" cy="222045"/>
            </a:xfrm>
            <a:prstGeom prst="rect">
              <a:avLst/>
            </a:prstGeom>
          </p:spPr>
        </p:pic>
        <p:pic>
          <p:nvPicPr>
            <p:cNvPr id="98" name="Picture 97">
              <a:extLst>
                <a:ext uri="{FF2B5EF4-FFF2-40B4-BE49-F238E27FC236}">
                  <a16:creationId xmlns:a16="http://schemas.microsoft.com/office/drawing/2014/main" id="{0215BF6C-761C-F74A-B55A-714C50A36447}"/>
                </a:ext>
              </a:extLst>
            </p:cNvPr>
            <p:cNvPicPr>
              <a:picLocks noChangeAspect="1"/>
            </p:cNvPicPr>
            <p:nvPr/>
          </p:nvPicPr>
          <p:blipFill>
            <a:blip r:embed="rId21"/>
            <a:stretch>
              <a:fillRect/>
            </a:stretch>
          </p:blipFill>
          <p:spPr>
            <a:xfrm>
              <a:off x="11335622" y="5268011"/>
              <a:ext cx="97145" cy="1124104"/>
            </a:xfrm>
            <a:prstGeom prst="rect">
              <a:avLst/>
            </a:prstGeom>
          </p:spPr>
        </p:pic>
      </p:grpSp>
      <p:pic>
        <p:nvPicPr>
          <p:cNvPr id="107" name="Picture 106">
            <a:extLst>
              <a:ext uri="{FF2B5EF4-FFF2-40B4-BE49-F238E27FC236}">
                <a16:creationId xmlns:a16="http://schemas.microsoft.com/office/drawing/2014/main" id="{5D3D39F7-3DB6-9A41-820E-77EAD74F5EA3}"/>
              </a:ext>
            </a:extLst>
          </p:cNvPr>
          <p:cNvPicPr>
            <a:picLocks noChangeAspect="1"/>
          </p:cNvPicPr>
          <p:nvPr/>
        </p:nvPicPr>
        <p:blipFill>
          <a:blip r:embed="rId22"/>
          <a:stretch>
            <a:fillRect/>
          </a:stretch>
        </p:blipFill>
        <p:spPr>
          <a:xfrm>
            <a:off x="9211330" y="5277564"/>
            <a:ext cx="1054714" cy="395518"/>
          </a:xfrm>
          <a:prstGeom prst="rect">
            <a:avLst/>
          </a:prstGeom>
        </p:spPr>
      </p:pic>
      <p:pic>
        <p:nvPicPr>
          <p:cNvPr id="108" name="Picture 107">
            <a:extLst>
              <a:ext uri="{FF2B5EF4-FFF2-40B4-BE49-F238E27FC236}">
                <a16:creationId xmlns:a16="http://schemas.microsoft.com/office/drawing/2014/main" id="{61AB5055-F37E-5248-8315-01A41201F5F0}"/>
              </a:ext>
            </a:extLst>
          </p:cNvPr>
          <p:cNvPicPr>
            <a:picLocks noChangeAspect="1"/>
          </p:cNvPicPr>
          <p:nvPr/>
        </p:nvPicPr>
        <p:blipFill>
          <a:blip r:embed="rId23"/>
          <a:stretch>
            <a:fillRect/>
          </a:stretch>
        </p:blipFill>
        <p:spPr>
          <a:xfrm>
            <a:off x="10345509" y="5358950"/>
            <a:ext cx="62450" cy="964509"/>
          </a:xfrm>
          <a:prstGeom prst="rect">
            <a:avLst/>
          </a:prstGeom>
        </p:spPr>
      </p:pic>
      <mc:AlternateContent xmlns:mc="http://schemas.openxmlformats.org/markup-compatibility/2006" xmlns:a14="http://schemas.microsoft.com/office/drawing/2010/main">
        <mc:Choice Requires="a14">
          <p:sp>
            <p:nvSpPr>
              <p:cNvPr id="109" name="Rectangle 108"/>
              <p:cNvSpPr/>
              <p:nvPr/>
            </p:nvSpPr>
            <p:spPr>
              <a:xfrm>
                <a:off x="7912251" y="4740770"/>
                <a:ext cx="3491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e>
                      </m:d>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𝑨</m:t>
                      </m:r>
                      <m:r>
                        <a:rPr lang="en-US" b="1"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a:latin typeface="Cambria Math" panose="02040503050406030204" pitchFamily="18" charset="0"/>
                                </a:rPr>
                                <m:t>𝒙</m:t>
                              </m:r>
                            </m:e>
                          </m:acc>
                        </m:e>
                      </m:d>
                    </m:oMath>
                  </m:oMathPara>
                </a14:m>
                <a:endParaRPr lang="en-US" dirty="0"/>
              </a:p>
            </p:txBody>
          </p:sp>
        </mc:Choice>
        <mc:Fallback xmlns="">
          <p:sp>
            <p:nvSpPr>
              <p:cNvPr id="109" name="Rectangle 108"/>
              <p:cNvSpPr>
                <a:spLocks noRot="1" noChangeAspect="1" noMove="1" noResize="1" noEditPoints="1" noAdjustHandles="1" noChangeArrowheads="1" noChangeShapeType="1" noTextEdit="1"/>
              </p:cNvSpPr>
              <p:nvPr/>
            </p:nvSpPr>
            <p:spPr>
              <a:xfrm>
                <a:off x="7912251" y="4740770"/>
                <a:ext cx="3491597" cy="369332"/>
              </a:xfrm>
              <a:prstGeom prst="rect">
                <a:avLst/>
              </a:prstGeom>
              <a:blipFill>
                <a:blip r:embed="rId24"/>
                <a:stretch>
                  <a:fillRect t="-5000" r="-5759" b="-15000"/>
                </a:stretch>
              </a:blipFill>
            </p:spPr>
            <p:txBody>
              <a:bodyPr/>
              <a:lstStyle/>
              <a:p>
                <a:r>
                  <a:rPr lang="en-US">
                    <a:noFill/>
                  </a:rPr>
                  <a:t> </a:t>
                </a:r>
              </a:p>
            </p:txBody>
          </p:sp>
        </mc:Fallback>
      </mc:AlternateContent>
      <p:pic>
        <p:nvPicPr>
          <p:cNvPr id="110" name="Picture 109">
            <a:extLst>
              <a:ext uri="{FF2B5EF4-FFF2-40B4-BE49-F238E27FC236}">
                <a16:creationId xmlns:a16="http://schemas.microsoft.com/office/drawing/2014/main" id="{AD7C3F2D-761B-4EFB-BFE2-6B0FCD17F44B}"/>
              </a:ext>
            </a:extLst>
          </p:cNvPr>
          <p:cNvPicPr>
            <a:picLocks noChangeAspect="1"/>
          </p:cNvPicPr>
          <p:nvPr/>
        </p:nvPicPr>
        <p:blipFill>
          <a:blip r:embed="rId25"/>
          <a:stretch>
            <a:fillRect/>
          </a:stretch>
        </p:blipFill>
        <p:spPr>
          <a:xfrm>
            <a:off x="6477384" y="5561432"/>
            <a:ext cx="1012486" cy="586044"/>
          </a:xfrm>
          <a:prstGeom prst="rect">
            <a:avLst/>
          </a:prstGeom>
        </p:spPr>
      </p:pic>
      <p:pic>
        <p:nvPicPr>
          <p:cNvPr id="111" name="Picture 110">
            <a:extLst>
              <a:ext uri="{FF2B5EF4-FFF2-40B4-BE49-F238E27FC236}">
                <a16:creationId xmlns:a16="http://schemas.microsoft.com/office/drawing/2014/main" id="{1BC5B393-D193-48D4-A675-EA894C0F1C67}"/>
              </a:ext>
            </a:extLst>
          </p:cNvPr>
          <p:cNvPicPr>
            <a:picLocks noChangeAspect="1"/>
          </p:cNvPicPr>
          <p:nvPr/>
        </p:nvPicPr>
        <p:blipFill>
          <a:blip r:embed="rId26"/>
          <a:stretch>
            <a:fillRect/>
          </a:stretch>
        </p:blipFill>
        <p:spPr>
          <a:xfrm>
            <a:off x="7644630" y="5506218"/>
            <a:ext cx="1027448" cy="586044"/>
          </a:xfrm>
          <a:prstGeom prst="rect">
            <a:avLst/>
          </a:prstGeom>
        </p:spPr>
      </p:pic>
      <p:sp>
        <p:nvSpPr>
          <p:cNvPr id="112" name="TextBox 111">
            <a:extLst>
              <a:ext uri="{FF2B5EF4-FFF2-40B4-BE49-F238E27FC236}">
                <a16:creationId xmlns:a16="http://schemas.microsoft.com/office/drawing/2014/main" id="{BF4BA7D5-D11D-4283-A433-CFBA9DD44E3D}"/>
              </a:ext>
            </a:extLst>
          </p:cNvPr>
          <p:cNvSpPr txBox="1"/>
          <p:nvPr/>
        </p:nvSpPr>
        <p:spPr>
          <a:xfrm>
            <a:off x="6443184" y="6135133"/>
            <a:ext cx="2364215" cy="276999"/>
          </a:xfrm>
          <a:prstGeom prst="rect">
            <a:avLst/>
          </a:prstGeom>
          <a:noFill/>
        </p:spPr>
        <p:txBody>
          <a:bodyPr wrap="square" rtlCol="0">
            <a:spAutoFit/>
          </a:bodyPr>
          <a:lstStyle/>
          <a:p>
            <a:r>
              <a:rPr lang="en-US" sz="1200" dirty="0"/>
              <a:t>Hyper-reduction/sample mesh</a:t>
            </a:r>
          </a:p>
        </p:txBody>
      </p:sp>
    </p:spTree>
    <p:extLst>
      <p:ext uri="{BB962C8B-B14F-4D97-AF65-F5344CB8AC3E}">
        <p14:creationId xmlns:p14="http://schemas.microsoft.com/office/powerpoint/2010/main" val="19773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6774426"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b="1"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Numerical Results</a:t>
            </a:r>
          </a:p>
          <a:p>
            <a:pPr marL="457200" indent="-457200">
              <a:buAutoNum type="arabicPeriod" startAt="2"/>
            </a:pPr>
            <a:endParaRPr lang="en-US" sz="2400" dirty="0"/>
          </a:p>
          <a:p>
            <a:pPr marL="228600" indent="-228600">
              <a:buAutoNum type="arabicPeriod" startAt="4"/>
            </a:pPr>
            <a:endParaRPr lang="en-US" sz="400" dirty="0"/>
          </a:p>
          <a:p>
            <a:pPr marL="228600" indent="-228600">
              <a:buAutoNum type="arabicPeriod" startAt="4"/>
            </a:pPr>
            <a:endParaRPr lang="en-US" sz="400" dirty="0"/>
          </a:p>
          <a:p>
            <a:r>
              <a:rPr lang="en-US" sz="2400"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19</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15758791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a:t>
            </a:r>
          </a:p>
        </p:txBody>
      </p:sp>
      <p:sp>
        <p:nvSpPr>
          <p:cNvPr id="8" name="TextBox 7"/>
          <p:cNvSpPr txBox="1"/>
          <p:nvPr/>
        </p:nvSpPr>
        <p:spPr>
          <a:xfrm>
            <a:off x="238503" y="974795"/>
            <a:ext cx="8171250" cy="707886"/>
          </a:xfrm>
          <a:prstGeom prst="rect">
            <a:avLst/>
          </a:prstGeom>
          <a:solidFill>
            <a:srgbClr val="FEFDD7"/>
          </a:solidFill>
        </p:spPr>
        <p:txBody>
          <a:bodyPr wrap="square" rtlCol="0">
            <a:spAutoFit/>
          </a:bodyPr>
          <a:lstStyle/>
          <a:p>
            <a:pPr algn="ctr"/>
            <a:r>
              <a:rPr lang="en-US" sz="2000" dirty="0"/>
              <a:t>The past decades have seen tremendous investment in </a:t>
            </a:r>
            <a:r>
              <a:rPr lang="en-US" sz="2000" b="1" dirty="0"/>
              <a:t>simulation frameworks</a:t>
            </a:r>
            <a:r>
              <a:rPr lang="en-US" sz="2000" dirty="0"/>
              <a:t> for </a:t>
            </a:r>
            <a:r>
              <a:rPr lang="en-US" sz="2000" b="1" dirty="0"/>
              <a:t>coupled multi-scale </a:t>
            </a:r>
            <a:r>
              <a:rPr lang="en-US" sz="2000" dirty="0"/>
              <a:t>and </a:t>
            </a:r>
            <a:r>
              <a:rPr lang="en-US" sz="2000" b="1" dirty="0"/>
              <a:t>multi-physics</a:t>
            </a:r>
            <a:r>
              <a:rPr lang="en-US" sz="2000" dirty="0"/>
              <a:t> problems.  </a:t>
            </a:r>
          </a:p>
        </p:txBody>
      </p:sp>
      <p:sp>
        <p:nvSpPr>
          <p:cNvPr id="10" name="TextBox 9"/>
          <p:cNvSpPr txBox="1"/>
          <p:nvPr/>
        </p:nvSpPr>
        <p:spPr>
          <a:xfrm>
            <a:off x="62646" y="1757217"/>
            <a:ext cx="9970292" cy="707886"/>
          </a:xfrm>
          <a:prstGeom prst="rect">
            <a:avLst/>
          </a:prstGeom>
          <a:noFill/>
        </p:spPr>
        <p:txBody>
          <a:bodyPr wrap="square" rtlCol="0">
            <a:spAutoFit/>
          </a:bodyPr>
          <a:lstStyle/>
          <a:p>
            <a:pPr marL="285750" indent="-285750">
              <a:buFont typeface="Arial" panose="020B0604020202020204" pitchFamily="34" charset="0"/>
              <a:buChar char="•"/>
            </a:pPr>
            <a:r>
              <a:rPr lang="en-US" dirty="0"/>
              <a:t>Frameworks rely on </a:t>
            </a:r>
            <a:r>
              <a:rPr lang="en-US" b="1" dirty="0"/>
              <a:t>established mathematical theories </a:t>
            </a:r>
            <a:r>
              <a:rPr lang="en-US"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dirty="0"/>
          </a:p>
        </p:txBody>
      </p:sp>
      <p:grpSp>
        <p:nvGrpSpPr>
          <p:cNvPr id="83" name="Group 82"/>
          <p:cNvGrpSpPr/>
          <p:nvPr/>
        </p:nvGrpSpPr>
        <p:grpSpPr>
          <a:xfrm>
            <a:off x="440485" y="204225"/>
            <a:ext cx="11295109" cy="5093536"/>
            <a:chOff x="684325" y="615705"/>
            <a:chExt cx="11295109" cy="5093536"/>
          </a:xfrm>
        </p:grpSpPr>
        <p:sp>
          <p:nvSpPr>
            <p:cNvPr id="47" name="TextBox 46">
              <a:extLst>
                <a:ext uri="{FF2B5EF4-FFF2-40B4-BE49-F238E27FC236}">
                  <a16:creationId xmlns:a16="http://schemas.microsoft.com/office/drawing/2014/main" id="{03E78A8F-85A5-8948-94A5-C230761C2842}"/>
                </a:ext>
              </a:extLst>
            </p:cNvPr>
            <p:cNvSpPr txBox="1"/>
            <p:nvPr/>
          </p:nvSpPr>
          <p:spPr>
            <a:xfrm>
              <a:off x="5696868" y="477003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82" name="Group 81"/>
            <p:cNvGrpSpPr/>
            <p:nvPr/>
          </p:nvGrpSpPr>
          <p:grpSpPr>
            <a:xfrm>
              <a:off x="684325" y="615705"/>
              <a:ext cx="11295109" cy="5093536"/>
              <a:chOff x="684325" y="722385"/>
              <a:chExt cx="11295109" cy="5093536"/>
            </a:xfrm>
          </p:grpSpPr>
          <p:grpSp>
            <p:nvGrpSpPr>
              <p:cNvPr id="16" name="Group 15">
                <a:extLst>
                  <a:ext uri="{FF2B5EF4-FFF2-40B4-BE49-F238E27FC236}">
                    <a16:creationId xmlns:a16="http://schemas.microsoft.com/office/drawing/2014/main" id="{3FDA63DF-7C3E-E443-B84A-388E253F20B6}"/>
                  </a:ext>
                </a:extLst>
              </p:cNvPr>
              <p:cNvGrpSpPr/>
              <p:nvPr/>
            </p:nvGrpSpPr>
            <p:grpSpPr>
              <a:xfrm>
                <a:off x="953199" y="330388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421659" y="325071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301732" y="330388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725416" y="486181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a:t>
                </a:r>
              </a:p>
            </p:txBody>
          </p:sp>
          <p:sp>
            <p:nvSpPr>
              <p:cNvPr id="38" name="Rectangle 37">
                <a:extLst>
                  <a:ext uri="{FF2B5EF4-FFF2-40B4-BE49-F238E27FC236}">
                    <a16:creationId xmlns:a16="http://schemas.microsoft.com/office/drawing/2014/main" id="{6FAE6784-1767-B445-A555-AB6CD78B4396}"/>
                  </a:ext>
                </a:extLst>
              </p:cNvPr>
              <p:cNvSpPr/>
              <p:nvPr/>
            </p:nvSpPr>
            <p:spPr>
              <a:xfrm>
                <a:off x="3192698" y="486181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590064"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684357"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684325" y="454560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447019" y="455329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944020" y="4553297"/>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379" y="3097662"/>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918039" y="722385"/>
                <a:ext cx="2061395" cy="2219973"/>
                <a:chOff x="7210286" y="1292008"/>
                <a:chExt cx="4447383" cy="4789515"/>
              </a:xfrm>
            </p:grpSpPr>
            <p:sp>
              <p:nvSpPr>
                <p:cNvPr id="49" name="Oval 48">
                  <a:extLst>
                    <a:ext uri="{FF2B5EF4-FFF2-40B4-BE49-F238E27FC236}">
                      <a16:creationId xmlns:a16="http://schemas.microsoft.com/office/drawing/2014/main" id="{0415A0C8-216A-074B-8A50-5FEBAF5463E0}"/>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8" y="4421571"/>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(ALM)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80"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6" y="2415372"/>
                  <a:ext cx="2652430"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9671760" y="2533446"/>
                <a:ext cx="763302" cy="408912"/>
              </a:xfrm>
              <a:prstGeom prst="rect">
                <a:avLst/>
              </a:prstGeom>
            </p:spPr>
          </p:pic>
          <p:cxnSp>
            <p:nvCxnSpPr>
              <p:cNvPr id="61" name="Curved Connector 60">
                <a:extLst>
                  <a:ext uri="{FF2B5EF4-FFF2-40B4-BE49-F238E27FC236}">
                    <a16:creationId xmlns:a16="http://schemas.microsoft.com/office/drawing/2014/main" id="{3E4D568C-7176-6C47-A403-020E6F2C4CE6}"/>
                  </a:ext>
                </a:extLst>
              </p:cNvPr>
              <p:cNvCxnSpPr>
                <a:cxnSpLocks/>
                <a:stCxn id="52" idx="3"/>
              </p:cNvCxnSpPr>
              <p:nvPr/>
            </p:nvCxnSpPr>
            <p:spPr>
              <a:xfrm rot="5400000">
                <a:off x="9122533" y="1594405"/>
                <a:ext cx="597608" cy="3197279"/>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AD8372F9-C87B-F441-9988-FF556C165665}"/>
                  </a:ext>
                </a:extLst>
              </p:cNvPr>
              <p:cNvCxnSpPr>
                <a:cxnSpLocks/>
                <a:endCxn id="34" idx="3"/>
              </p:cNvCxnSpPr>
              <p:nvPr/>
            </p:nvCxnSpPr>
            <p:spPr>
              <a:xfrm rot="10800000" flipV="1">
                <a:off x="7822698" y="2453413"/>
                <a:ext cx="3945653" cy="1774950"/>
              </a:xfrm>
              <a:prstGeom prst="curvedConnector3">
                <a:avLst>
                  <a:gd name="adj1" fmla="val -137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EC0B91A-B1FF-004C-BB61-8519701F6B76}"/>
                  </a:ext>
                </a:extLst>
              </p:cNvPr>
              <p:cNvCxnSpPr>
                <a:cxnSpLocks/>
                <a:endCxn id="33" idx="3"/>
              </p:cNvCxnSpPr>
              <p:nvPr/>
            </p:nvCxnSpPr>
            <p:spPr>
              <a:xfrm rot="10800000" flipV="1">
                <a:off x="7822698" y="866413"/>
                <a:ext cx="3712969" cy="3097440"/>
              </a:xfrm>
              <a:prstGeom prst="curvedConnector3">
                <a:avLst>
                  <a:gd name="adj1" fmla="val -1403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58D98B41-7AC7-B144-A83E-1BD58A65CFA5}"/>
                  </a:ext>
                </a:extLst>
              </p:cNvPr>
              <p:cNvCxnSpPr>
                <a:cxnSpLocks/>
                <a:endCxn id="32" idx="3"/>
              </p:cNvCxnSpPr>
              <p:nvPr/>
            </p:nvCxnSpPr>
            <p:spPr>
              <a:xfrm rot="10800000" flipV="1">
                <a:off x="7019686" y="1963542"/>
                <a:ext cx="4865550" cy="2156405"/>
              </a:xfrm>
              <a:prstGeom prst="curvedConnector3">
                <a:avLst>
                  <a:gd name="adj1" fmla="val -2308"/>
                </a:avLst>
              </a:prstGeom>
              <a:ln>
                <a:prstDash val="sysDash"/>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0258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Schwarz Extensions to FOM-ROM and ROM-ROM Couplings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20</a:t>
            </a:fld>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75203" y="910389"/>
                <a:ext cx="11826240" cy="1200329"/>
              </a:xfrm>
              <a:prstGeom prst="rect">
                <a:avLst/>
              </a:prstGeom>
              <a:noFill/>
            </p:spPr>
            <p:txBody>
              <a:bodyPr wrap="square" rtlCol="0">
                <a:spAutoFit/>
              </a:bodyPr>
              <a:lstStyle/>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Dirichlet boundary conditions (DBCs) in ROM at indices </a:t>
                </a: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𝒊</m:t>
                        </m:r>
                      </m:e>
                      <m:sub>
                        <m:r>
                          <m:rPr>
                            <m:sty m:val="p"/>
                          </m:rPr>
                          <a:rPr lang="en-US" sz="2000" b="0" i="0" smtClean="0">
                            <a:solidFill>
                              <a:srgbClr val="0070C0"/>
                            </a:solidFill>
                            <a:latin typeface="Cambria Math" panose="02040503050406030204" pitchFamily="18" charset="0"/>
                          </a:rPr>
                          <m:t>Dir</m:t>
                        </m:r>
                      </m:sub>
                    </m:sSub>
                  </m:oMath>
                </a14:m>
                <a:endParaRPr lang="en-US" sz="2000" b="1" i="1" dirty="0">
                  <a:solidFill>
                    <a:srgbClr val="0070C0"/>
                  </a:solidFill>
                </a:endParaRPr>
              </a:p>
              <a:p>
                <a:pPr marL="342900" indent="-34290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Method I in [</a:t>
                </a:r>
                <a:r>
                  <a:rPr lang="en-US" sz="2000" dirty="0" err="1"/>
                  <a:t>Gunzburger</a:t>
                </a:r>
                <a:r>
                  <a:rPr lang="en-US" sz="2000" dirty="0"/>
                  <a:t> </a:t>
                </a:r>
                <a:r>
                  <a:rPr lang="en-US" sz="2000" i="1" dirty="0"/>
                  <a:t>et al. </a:t>
                </a:r>
                <a:r>
                  <a:rPr lang="en-US" sz="2000" dirty="0"/>
                  <a:t>2007] is employed </a:t>
                </a:r>
              </a:p>
              <a:p>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75203" y="910389"/>
                <a:ext cx="11826240" cy="1200329"/>
              </a:xfrm>
              <a:prstGeom prst="rect">
                <a:avLst/>
              </a:prstGeom>
              <a:blipFill>
                <a:blip r:embed="rId3"/>
                <a:stretch>
                  <a:fillRect l="-51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38D52781-F021-4DA5-84BC-0E26EC4A5161}"/>
              </a:ext>
            </a:extLst>
          </p:cNvPr>
          <p:cNvSpPr txBox="1"/>
          <p:nvPr/>
        </p:nvSpPr>
        <p:spPr>
          <a:xfrm>
            <a:off x="75203" y="3080475"/>
            <a:ext cx="12116797" cy="1292662"/>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Error-based indicators that help decide in what region of the domain a ROM can be viable       should drive domain decomposition (future work) [Bergmann </a:t>
            </a:r>
            <a:r>
              <a:rPr lang="en-US" sz="2000" i="1" dirty="0"/>
              <a:t>et al. </a:t>
            </a:r>
            <a:r>
              <a:rPr lang="en-US" sz="2000" dirty="0"/>
              <a:t>2018]</a:t>
            </a:r>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C1C30D-2C1A-4749-9201-3D68FFC632A8}"/>
                  </a:ext>
                </a:extLst>
              </p:cNvPr>
              <p:cNvSpPr txBox="1"/>
              <p:nvPr/>
            </p:nvSpPr>
            <p:spPr>
              <a:xfrm>
                <a:off x="2033659" y="1833784"/>
                <a:ext cx="6552076" cy="661335"/>
              </a:xfrm>
              <a:prstGeom prst="rect">
                <a:avLst/>
              </a:prstGeom>
              <a:noFill/>
            </p:spPr>
            <p:txBody>
              <a:bodyPr wrap="square" rtlCol="0">
                <a:spAutoFit/>
              </a:bodyPr>
              <a:lstStyle/>
              <a:p>
                <a14:m>
                  <m:oMath xmlns:m="http://schemas.openxmlformats.org/officeDocument/2006/math">
                    <m:r>
                      <a:rPr lang="en-US" b="1" i="1" smtClean="0">
                        <a:latin typeface="Cambria Math" panose="02040503050406030204" pitchFamily="18" charset="0"/>
                      </a:rPr>
                      <m:t>𝒅</m:t>
                    </m:r>
                    <m:r>
                      <a:rPr lang="en-US" b="1" i="1" smtClean="0">
                        <a:latin typeface="Cambria Math" panose="02040503050406030204" pitchFamily="18" charset="0"/>
                      </a:rPr>
                      <m:t>(</m:t>
                    </m:r>
                    <m:r>
                      <a:rPr lang="en-US" b="0" i="1" smtClean="0">
                        <a:latin typeface="Cambria Math" panose="02040503050406030204" pitchFamily="18" charset="0"/>
                      </a:rPr>
                      <m:t>𝑡</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𝒅</m:t>
                        </m:r>
                      </m:e>
                    </m:acc>
                    <m:r>
                      <a:rPr lang="en-US" b="0" i="1" smtClean="0">
                        <a:latin typeface="Cambria Math" panose="02040503050406030204" pitchFamily="18" charset="0"/>
                      </a:rPr>
                      <m:t>+</m:t>
                    </m:r>
                    <m:r>
                      <a:rPr lang="el-GR" b="1" i="1" smtClean="0">
                        <a:latin typeface="Cambria Math" panose="02040503050406030204" pitchFamily="18" charset="0"/>
                        <a:ea typeface="Cambria Math" panose="02040503050406030204" pitchFamily="18" charset="0"/>
                      </a:rPr>
                      <m:t>𝜱</m:t>
                    </m:r>
                    <m:acc>
                      <m:accPr>
                        <m:chr m:val="̂"/>
                        <m:ctrlPr>
                          <a:rPr lang="el-GR"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𝒅</m:t>
                        </m:r>
                      </m:e>
                    </m:acc>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1"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b="1" i="1" dirty="0" smtClean="0">
                        <a:latin typeface="Cambria Math" panose="02040503050406030204" pitchFamily="18" charset="0"/>
                      </a:rPr>
                      <m:t>𝒗</m:t>
                    </m:r>
                    <m:r>
                      <a:rPr lang="en-US" b="1" i="1" dirty="0" smtClean="0">
                        <a:latin typeface="Cambria Math" panose="02040503050406030204" pitchFamily="18" charset="0"/>
                      </a:rPr>
                      <m:t>(</m:t>
                    </m:r>
                    <m:r>
                      <a:rPr lang="en-US" b="0" i="1" dirty="0" smtClean="0">
                        <a:latin typeface="Cambria Math" panose="02040503050406030204" pitchFamily="18" charset="0"/>
                      </a:rPr>
                      <m:t>𝑡</m:t>
                    </m:r>
                    <m:r>
                      <a:rPr lang="en-US" b="1" i="1" dirty="0"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rPr>
                        </m:ctrlPr>
                      </m:accPr>
                      <m:e>
                        <m:r>
                          <a:rPr lang="en-US" b="1" i="1" smtClean="0">
                            <a:latin typeface="Cambria Math" panose="02040503050406030204" pitchFamily="18" charset="0"/>
                          </a:rPr>
                          <m:t>𝒗</m:t>
                        </m:r>
                      </m:e>
                    </m:acc>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𝒗</m:t>
                        </m:r>
                      </m:e>
                    </m:acc>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𝑡</m:t>
                    </m:r>
                    <m:r>
                      <a:rPr lang="en-US" b="0" i="1" dirty="0" smtClean="0">
                        <a:latin typeface="Cambria Math" panose="02040503050406030204" pitchFamily="18" charset="0"/>
                        <a:ea typeface="Cambria Math" panose="02040503050406030204" pitchFamily="18" charset="0"/>
                      </a:rPr>
                      <m:t>),</m:t>
                    </m:r>
                    <m:r>
                      <a:rPr lang="en-US" b="1" i="1" dirty="0"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rPr>
                      <m:t>𝒂</m:t>
                    </m:r>
                    <m:r>
                      <a:rPr lang="en-US" b="1" i="1" smtClean="0">
                        <a:latin typeface="Cambria Math" panose="02040503050406030204" pitchFamily="18" charset="0"/>
                      </a:rPr>
                      <m:t>(</m:t>
                    </m:r>
                    <m:r>
                      <a:rPr lang="en-US" b="0" i="1" smtClean="0">
                        <a:latin typeface="Cambria Math" panose="02040503050406030204" pitchFamily="18" charset="0"/>
                      </a:rPr>
                      <m:t>𝑡</m:t>
                    </m:r>
                    <m:r>
                      <a:rPr lang="en-US" b="1" i="1" smtClean="0">
                        <a:latin typeface="Cambria Math" panose="02040503050406030204" pitchFamily="18" charset="0"/>
                      </a:rPr>
                      <m:t>)</m:t>
                    </m:r>
                    <m:r>
                      <a:rPr lang="en-US" b="1" i="1">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rPr>
                        </m:ctrlPr>
                      </m:accPr>
                      <m:e>
                        <m:r>
                          <a:rPr lang="en-US" b="1" i="1" smtClean="0">
                            <a:latin typeface="Cambria Math" panose="02040503050406030204" pitchFamily="18" charset="0"/>
                          </a:rPr>
                          <m:t>𝒂</m:t>
                        </m:r>
                      </m:e>
                    </m:acc>
                    <m:r>
                      <a:rPr lang="en-US" i="1">
                        <a:latin typeface="Cambria Math" panose="02040503050406030204" pitchFamily="18" charset="0"/>
                      </a:rPr>
                      <m:t>+</m:t>
                    </m:r>
                    <m:r>
                      <a:rPr lang="el-GR" b="1" i="1">
                        <a:latin typeface="Cambria Math" panose="02040503050406030204" pitchFamily="18" charset="0"/>
                        <a:ea typeface="Cambria Math" panose="02040503050406030204" pitchFamily="18" charset="0"/>
                      </a:rPr>
                      <m:t>𝜱</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𝒂</m:t>
                        </m:r>
                      </m:e>
                    </m:acc>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1" i="1" smtClean="0">
                        <a:latin typeface="Cambria Math" panose="02040503050406030204" pitchFamily="18" charset="0"/>
                        <a:ea typeface="Cambria Math" panose="02040503050406030204" pitchFamily="18" charset="0"/>
                      </a:rPr>
                      <m:t>)</m:t>
                    </m:r>
                  </m:oMath>
                </a14:m>
                <a:endParaRPr lang="en-US" b="1" dirty="0"/>
              </a:p>
              <a:p>
                <a:endParaRPr lang="en-US" dirty="0"/>
              </a:p>
            </p:txBody>
          </p:sp>
        </mc:Choice>
        <mc:Fallback xmlns="">
          <p:sp>
            <p:nvSpPr>
              <p:cNvPr id="6" name="TextBox 5">
                <a:extLst>
                  <a:ext uri="{FF2B5EF4-FFF2-40B4-BE49-F238E27FC236}">
                    <a16:creationId xmlns:a16="http://schemas.microsoft.com/office/drawing/2014/main" id="{FFC1C30D-2C1A-4749-9201-3D68FFC632A8}"/>
                  </a:ext>
                </a:extLst>
              </p:cNvPr>
              <p:cNvSpPr txBox="1">
                <a:spLocks noRot="1" noChangeAspect="1" noMove="1" noResize="1" noEditPoints="1" noAdjustHandles="1" noChangeArrowheads="1" noChangeShapeType="1" noTextEdit="1"/>
              </p:cNvSpPr>
              <p:nvPr/>
            </p:nvSpPr>
            <p:spPr>
              <a:xfrm>
                <a:off x="2033659" y="1833784"/>
                <a:ext cx="6552076" cy="661335"/>
              </a:xfrm>
              <a:prstGeom prst="rect">
                <a:avLst/>
              </a:prstGeom>
              <a:blipFill>
                <a:blip r:embed="rId4"/>
                <a:stretch>
                  <a:fillRect t="-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D5ADED-B17D-4E83-B573-A41959750E9A}"/>
                  </a:ext>
                </a:extLst>
              </p:cNvPr>
              <p:cNvSpPr txBox="1"/>
              <p:nvPr/>
            </p:nvSpPr>
            <p:spPr>
              <a:xfrm>
                <a:off x="868296" y="2230166"/>
                <a:ext cx="9656748" cy="714170"/>
              </a:xfrm>
              <a:prstGeom prst="rect">
                <a:avLst/>
              </a:prstGeom>
              <a:noFill/>
            </p:spPr>
            <p:txBody>
              <a:bodyPr wrap="square" rtlCol="0">
                <a:spAutoFit/>
              </a:bodyPr>
              <a:lstStyle/>
              <a:p>
                <a:pPr marL="285750" indent="-285750">
                  <a:buFont typeface="Wingdings" panose="05000000000000000000" pitchFamily="2" charset="2"/>
                  <a:buChar char="Ø"/>
                </a:pPr>
                <a:r>
                  <a:rPr lang="en-US" dirty="0"/>
                  <a:t>POD modes made to satisfy homogeneous DBCs:  </a:t>
                </a:r>
                <a14:m>
                  <m:oMath xmlns:m="http://schemas.openxmlformats.org/officeDocument/2006/math">
                    <m:r>
                      <a:rPr lang="el-GR" b="1" i="1" smtClean="0">
                        <a:latin typeface="Cambria Math" panose="02040503050406030204" pitchFamily="18" charset="0"/>
                        <a:ea typeface="Cambria Math" panose="02040503050406030204" pitchFamily="18" charset="0"/>
                      </a:rPr>
                      <m:t>𝜱</m:t>
                    </m:r>
                    <m:d>
                      <m:dPr>
                        <m:ctrlPr>
                          <a:rPr lang="en-US" b="1"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r>
                          <a:rPr lang="en-US" b="0" i="0" smtClean="0">
                            <a:latin typeface="Cambria Math" panose="02040503050406030204" pitchFamily="18" charset="0"/>
                          </a:rPr>
                          <m:t>, </m:t>
                        </m:r>
                        <m:r>
                          <a:rPr lang="en-US" b="0" i="1" smtClean="0">
                            <a:latin typeface="Cambria Math" panose="02040503050406030204" pitchFamily="18" charset="0"/>
                          </a:rPr>
                          <m:t>:</m:t>
                        </m:r>
                      </m:e>
                    </m:d>
                    <m:r>
                      <a:rPr lang="en-US" b="0" i="1" smtClean="0">
                        <a:latin typeface="Cambria Math" panose="02040503050406030204" pitchFamily="18" charset="0"/>
                      </a:rPr>
                      <m:t>=</m:t>
                    </m:r>
                    <m:r>
                      <a:rPr lang="en-US" b="1" i="1" smtClean="0">
                        <a:latin typeface="Cambria Math" panose="02040503050406030204" pitchFamily="18" charset="0"/>
                      </a:rPr>
                      <m:t>𝟎</m:t>
                    </m:r>
                  </m:oMath>
                </a14:m>
                <a:endParaRPr lang="en-US" b="1" dirty="0"/>
              </a:p>
              <a:p>
                <a:pPr marL="285750" indent="-285750">
                  <a:buFont typeface="Wingdings" panose="05000000000000000000" pitchFamily="2" charset="2"/>
                  <a:buChar char="Ø"/>
                </a:pPr>
                <a:endParaRPr lang="en-US" sz="400" b="1" dirty="0"/>
              </a:p>
              <a:p>
                <a:pPr marL="285750" indent="-285750">
                  <a:buFont typeface="Wingdings" panose="05000000000000000000" pitchFamily="2" charset="2"/>
                  <a:buChar char="Ø"/>
                </a:pPr>
                <a:r>
                  <a:rPr lang="en-US" dirty="0"/>
                  <a:t>BCs imposed by modifying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𝒅</m:t>
                        </m:r>
                      </m:e>
                    </m:acc>
                  </m:oMath>
                </a14:m>
                <a:r>
                  <a:rPr lang="en-US"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𝒗</m:t>
                        </m:r>
                      </m:e>
                    </m:acc>
                  </m:oMath>
                </a14:m>
                <a:r>
                  <a:rPr lang="en-US" dirty="0"/>
                  <a:t>, </a:t>
                </a: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𝒂</m:t>
                        </m:r>
                      </m:e>
                    </m:acc>
                  </m:oMath>
                </a14:m>
                <a:r>
                  <a:rPr lang="en-US" dirty="0"/>
                  <a:t>:  </a:t>
                </a:r>
                <a14:m>
                  <m:oMath xmlns:m="http://schemas.openxmlformats.org/officeDocument/2006/math">
                    <m:acc>
                      <m:accPr>
                        <m:chr m:val="̅"/>
                        <m:ctrlPr>
                          <a:rPr lang="en-US" b="1" i="1">
                            <a:latin typeface="Cambria Math" panose="02040503050406030204" pitchFamily="18" charset="0"/>
                          </a:rPr>
                        </m:ctrlPr>
                      </m:accPr>
                      <m:e>
                        <m:r>
                          <a:rPr lang="en-US" b="1" i="1">
                            <a:latin typeface="Cambria Math" panose="02040503050406030204" pitchFamily="18" charset="0"/>
                          </a:rPr>
                          <m:t>𝒅</m:t>
                        </m:r>
                      </m:e>
                    </m:acc>
                    <m:d>
                      <m:dPr>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𝑑</m:t>
                        </m:r>
                      </m:sub>
                    </m:sSub>
                  </m:oMath>
                </a14:m>
                <a:r>
                  <a:rPr lang="en-US" dirty="0"/>
                  <a:t>, </a:t>
                </a:r>
                <a14:m>
                  <m:oMath xmlns:m="http://schemas.openxmlformats.org/officeDocument/2006/math">
                    <m:acc>
                      <m:accPr>
                        <m:chr m:val="̅"/>
                        <m:ctrlPr>
                          <a:rPr lang="en-US" b="1" i="1">
                            <a:latin typeface="Cambria Math" panose="02040503050406030204" pitchFamily="18" charset="0"/>
                          </a:rPr>
                        </m:ctrlPr>
                      </m:accPr>
                      <m:e>
                        <m:r>
                          <a:rPr lang="en-US" b="1" i="1" smtClean="0">
                            <a:latin typeface="Cambria Math" panose="02040503050406030204" pitchFamily="18" charset="0"/>
                          </a:rPr>
                          <m:t>𝒗</m:t>
                        </m:r>
                      </m:e>
                    </m:acc>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𝑣</m:t>
                        </m:r>
                      </m:sub>
                    </m:sSub>
                  </m:oMath>
                </a14:m>
                <a:r>
                  <a:rPr lang="en-US"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𝒂</m:t>
                        </m:r>
                      </m:e>
                    </m:acc>
                    <m:d>
                      <m:dPr>
                        <m:ctrlPr>
                          <a:rPr lang="en-US" b="1"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𝒊</m:t>
                            </m:r>
                          </m:e>
                          <m:sub>
                            <m:r>
                              <m:rPr>
                                <m:sty m:val="p"/>
                              </m:rPr>
                              <a:rPr lang="en-US">
                                <a:latin typeface="Cambria Math" panose="02040503050406030204" pitchFamily="18" charset="0"/>
                              </a:rPr>
                              <m:t>Dir</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𝝌</m:t>
                        </m:r>
                      </m:e>
                      <m:sub>
                        <m:r>
                          <a:rPr lang="en-US" b="0" i="1" smtClean="0">
                            <a:latin typeface="Cambria Math" panose="02040503050406030204" pitchFamily="18" charset="0"/>
                            <a:ea typeface="Cambria Math" panose="02040503050406030204" pitchFamily="18" charset="0"/>
                          </a:rPr>
                          <m:t>𝑎</m:t>
                        </m:r>
                      </m:sub>
                    </m:sSub>
                  </m:oMath>
                </a14:m>
                <a:endParaRPr lang="en-US" dirty="0"/>
              </a:p>
            </p:txBody>
          </p:sp>
        </mc:Choice>
        <mc:Fallback xmlns="">
          <p:sp>
            <p:nvSpPr>
              <p:cNvPr id="9" name="TextBox 8">
                <a:extLst>
                  <a:ext uri="{FF2B5EF4-FFF2-40B4-BE49-F238E27FC236}">
                    <a16:creationId xmlns:a16="http://schemas.microsoft.com/office/drawing/2014/main" id="{C6D5ADED-B17D-4E83-B573-A41959750E9A}"/>
                  </a:ext>
                </a:extLst>
              </p:cNvPr>
              <p:cNvSpPr txBox="1">
                <a:spLocks noRot="1" noChangeAspect="1" noMove="1" noResize="1" noEditPoints="1" noAdjustHandles="1" noChangeArrowheads="1" noChangeShapeType="1" noTextEdit="1"/>
              </p:cNvSpPr>
              <p:nvPr/>
            </p:nvSpPr>
            <p:spPr>
              <a:xfrm>
                <a:off x="868296" y="2230166"/>
                <a:ext cx="9656748" cy="714170"/>
              </a:xfrm>
              <a:prstGeom prst="rect">
                <a:avLst/>
              </a:prstGeom>
              <a:blipFill>
                <a:blip r:embed="rId6"/>
                <a:stretch>
                  <a:fillRect l="-379" t="-5983" b="-11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15DF26A-314E-48C8-A14C-EBBE3EB5C48D}"/>
                  </a:ext>
                </a:extLst>
              </p:cNvPr>
              <p:cNvSpPr txBox="1"/>
              <p:nvPr/>
            </p:nvSpPr>
            <p:spPr>
              <a:xfrm>
                <a:off x="75203" y="4227092"/>
                <a:ext cx="12305157" cy="1398140"/>
              </a:xfrm>
              <a:prstGeom prst="rect">
                <a:avLst/>
              </a:prstGeom>
              <a:noFill/>
            </p:spPr>
            <p:txBody>
              <a:bodyPr wrap="square">
                <a:spAutoFit/>
              </a:bodyPr>
              <a:lstStyle/>
              <a:p>
                <a:r>
                  <a:rPr lang="en-US" sz="2000" b="1" i="1" dirty="0">
                    <a:solidFill>
                      <a:srgbClr val="0070C0"/>
                    </a:solidFill>
                  </a:rPr>
                  <a:t>Snapshot collection and reduced basis construction</a:t>
                </a:r>
              </a:p>
              <a:p>
                <a:pPr marL="342900" indent="-34290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Ideally, generate snapshots/reduced bases separately in each subdomain </a:t>
                </a:r>
                <a14:m>
                  <m:oMath xmlns:m="http://schemas.openxmlformats.org/officeDocument/2006/math">
                    <m:sSub>
                      <m:sSubPr>
                        <m:ctrlPr>
                          <a:rPr lang="en-US"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rPr>
                          <m:t>𝑖</m:t>
                        </m:r>
                      </m:sub>
                    </m:sSub>
                  </m:oMath>
                </a14:m>
                <a:r>
                  <a:rPr lang="en-US" sz="2000" dirty="0"/>
                  <a:t> [Hoang </a:t>
                </a:r>
                <a:r>
                  <a:rPr lang="en-US" sz="2000" i="1" dirty="0"/>
                  <a:t>et al. </a:t>
                </a:r>
                <a:r>
                  <a:rPr lang="en-US" sz="2000" dirty="0"/>
                  <a:t>2021]</a:t>
                </a:r>
              </a:p>
              <a:p>
                <a:pPr marL="800100" lvl="1" indent="-34290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POD results presented herein use snapshots obtained via FOM-FOM coupling on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Ω</m:t>
                    </m:r>
                    <m:r>
                      <a:rPr lang="en-US" sz="2000" b="0" i="1" smtClean="0">
                        <a:latin typeface="Cambria Math" panose="02040503050406030204" pitchFamily="18" charset="0"/>
                        <a:ea typeface="Cambria Math" panose="02040503050406030204" pitchFamily="18" charset="0"/>
                      </a:rPr>
                      <m:t>=</m:t>
                    </m:r>
                    <m:nary>
                      <m:naryPr>
                        <m:chr m:val="⋃"/>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𝑖</m:t>
                        </m:r>
                      </m:sub>
                      <m:sup/>
                      <m:e>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Ω</m:t>
                            </m:r>
                          </m:e>
                          <m:sub>
                            <m:r>
                              <a:rPr lang="en-US" sz="2000" i="1">
                                <a:latin typeface="Cambria Math" panose="02040503050406030204" pitchFamily="18" charset="0"/>
                              </a:rPr>
                              <m:t>𝑖</m:t>
                            </m:r>
                          </m:sub>
                        </m:sSub>
                      </m:e>
                    </m:nary>
                  </m:oMath>
                </a14:m>
                <a:endParaRPr lang="en-US" sz="2000" b="0" dirty="0">
                  <a:ea typeface="Cambria Math" panose="02040503050406030204" pitchFamily="18" charset="0"/>
                </a:endParaRPr>
              </a:p>
              <a:p>
                <a:pPr marL="800100" lvl="1" indent="-342900">
                  <a:buFont typeface="Wingdings" panose="05000000000000000000" pitchFamily="2" charset="2"/>
                  <a:buChar char="Ø"/>
                </a:pPr>
                <a:endParaRPr lang="en-US" sz="1000" dirty="0"/>
              </a:p>
              <a:p>
                <a:pPr marL="800100" lvl="1" indent="-342900">
                  <a:buFont typeface="Wingdings" panose="05000000000000000000" pitchFamily="2" charset="2"/>
                  <a:buChar char="Ø"/>
                </a:pPr>
                <a:endParaRPr lang="en-US" sz="400" dirty="0"/>
              </a:p>
            </p:txBody>
          </p:sp>
        </mc:Choice>
        <mc:Fallback xmlns="">
          <p:sp>
            <p:nvSpPr>
              <p:cNvPr id="10" name="TextBox 9">
                <a:extLst>
                  <a:ext uri="{FF2B5EF4-FFF2-40B4-BE49-F238E27FC236}">
                    <a16:creationId xmlns:a16="http://schemas.microsoft.com/office/drawing/2014/main" id="{315DF26A-314E-48C8-A14C-EBBE3EB5C48D}"/>
                  </a:ext>
                </a:extLst>
              </p:cNvPr>
              <p:cNvSpPr txBox="1">
                <a:spLocks noRot="1" noChangeAspect="1" noMove="1" noResize="1" noEditPoints="1" noAdjustHandles="1" noChangeArrowheads="1" noChangeShapeType="1" noTextEdit="1"/>
              </p:cNvSpPr>
              <p:nvPr/>
            </p:nvSpPr>
            <p:spPr>
              <a:xfrm>
                <a:off x="75203" y="4227092"/>
                <a:ext cx="12305157" cy="1398140"/>
              </a:xfrm>
              <a:prstGeom prst="rect">
                <a:avLst/>
              </a:prstGeom>
              <a:blipFill>
                <a:blip r:embed="rId7"/>
                <a:stretch>
                  <a:fillRect l="-495" t="-2609" b="-2478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7D314EA-AC6D-484E-8A39-EDE7632F768E}"/>
              </a:ext>
            </a:extLst>
          </p:cNvPr>
          <p:cNvSpPr txBox="1"/>
          <p:nvPr/>
        </p:nvSpPr>
        <p:spPr>
          <a:xfrm>
            <a:off x="75203" y="5519753"/>
            <a:ext cx="11826240" cy="1077218"/>
          </a:xfrm>
          <a:prstGeom prst="rect">
            <a:avLst/>
          </a:prstGeom>
          <a:noFill/>
        </p:spPr>
        <p:txBody>
          <a:bodyPr wrap="square">
            <a:spAutoFit/>
          </a:bodyPr>
          <a:lstStyle/>
          <a:p>
            <a:r>
              <a:rPr lang="en-US" sz="2000" b="1" i="1" dirty="0">
                <a:solidFill>
                  <a:srgbClr val="0070C0"/>
                </a:solidFill>
              </a:rPr>
              <a:t>For nonlinear solid mechanics, special hyper-reduction methods need to preserve Hamiltonian structure, e.g., Energy-Conserving Sampling and Weighting Method (ECSW) [Farhat et al.  2015]</a:t>
            </a:r>
          </a:p>
          <a:p>
            <a:pPr marL="342900" indent="-34290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Results here are for linear problem, so hyper-reduction is not required</a:t>
            </a:r>
          </a:p>
        </p:txBody>
      </p:sp>
    </p:spTree>
    <p:extLst>
      <p:ext uri="{BB962C8B-B14F-4D97-AF65-F5344CB8AC3E}">
        <p14:creationId xmlns:p14="http://schemas.microsoft.com/office/powerpoint/2010/main" val="249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6774426"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b="1" dirty="0"/>
              <a:t>Numerical Results</a:t>
            </a:r>
          </a:p>
          <a:p>
            <a:pPr marL="457200" indent="-457200">
              <a:buAutoNum type="arabicPeriod" startAt="2"/>
            </a:pPr>
            <a:endParaRPr lang="en-US" sz="2400" dirty="0"/>
          </a:p>
          <a:p>
            <a:pPr marL="228600" indent="-228600">
              <a:buAutoNum type="arabicPeriod" startAt="4"/>
            </a:pPr>
            <a:endParaRPr lang="en-US" sz="400" dirty="0"/>
          </a:p>
          <a:p>
            <a:r>
              <a:rPr lang="en-US" sz="2400"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21</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20480993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Numerical Example: Linear Elastic Wave Propagation Problem</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22</a:t>
            </a:fld>
            <a:endParaRPr lang="en-US" dirty="0"/>
          </a:p>
        </p:txBody>
      </p:sp>
      <p:sp>
        <p:nvSpPr>
          <p:cNvPr id="6" name="TextBox 5">
            <a:extLst>
              <a:ext uri="{FF2B5EF4-FFF2-40B4-BE49-F238E27FC236}">
                <a16:creationId xmlns:a16="http://schemas.microsoft.com/office/drawing/2014/main" id="{9187D449-5266-4C34-8910-5A468DFA57C2}"/>
              </a:ext>
            </a:extLst>
          </p:cNvPr>
          <p:cNvSpPr txBox="1"/>
          <p:nvPr/>
        </p:nvSpPr>
        <p:spPr>
          <a:xfrm>
            <a:off x="126649" y="1031031"/>
            <a:ext cx="11561767" cy="2154436"/>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Linear elastic </a:t>
            </a:r>
            <a:r>
              <a:rPr lang="en-US" sz="2000" b="1" i="1" dirty="0">
                <a:cs typeface="Calibri" panose="020F0502020204030204" pitchFamily="34" charset="0"/>
              </a:rPr>
              <a:t>clamped beam </a:t>
            </a:r>
            <a:r>
              <a:rPr lang="en-US" sz="2000" dirty="0">
                <a:cs typeface="Calibri" panose="020F0502020204030204" pitchFamily="34" charset="0"/>
              </a:rPr>
              <a:t>with Gaussian initial condition.</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Simple problem with analytical exact solution but very </a:t>
            </a:r>
            <a:r>
              <a:rPr lang="en-US" sz="2000" b="1" i="1" dirty="0">
                <a:cs typeface="Calibri" panose="020F0502020204030204" pitchFamily="34" charset="0"/>
              </a:rPr>
              <a:t>stringent test </a:t>
            </a:r>
            <a:r>
              <a:rPr lang="en-US" sz="2000" dirty="0">
                <a:cs typeface="Calibri" panose="020F0502020204030204" pitchFamily="34" charset="0"/>
              </a:rPr>
              <a:t>for discretization/coupling methods.</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b="1" i="1" dirty="0">
                <a:cs typeface="Calibri" panose="020F0502020204030204" pitchFamily="34" charset="0"/>
              </a:rPr>
              <a:t>Couplings tested:</a:t>
            </a:r>
            <a:r>
              <a:rPr lang="en-US" sz="2000" dirty="0">
                <a:cs typeface="Calibri" panose="020F0502020204030204" pitchFamily="34" charset="0"/>
              </a:rPr>
              <a:t> FOM-FOM, FOM-ROM, ROM-ROM, implicit-explicit, implicit-implicit, explicit-explicit.</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E4E1367-CBFC-48B4-82CA-CC3E58E32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349" y="4422689"/>
            <a:ext cx="5868176" cy="1083459"/>
          </a:xfrm>
          <a:prstGeom prst="rect">
            <a:avLst/>
          </a:prstGeom>
        </p:spPr>
      </p:pic>
      <p:sp>
        <p:nvSpPr>
          <p:cNvPr id="11" name="TextBox 10">
            <a:extLst>
              <a:ext uri="{FF2B5EF4-FFF2-40B4-BE49-F238E27FC236}">
                <a16:creationId xmlns:a16="http://schemas.microsoft.com/office/drawing/2014/main" id="{FF3081C7-B9E1-4AA4-B355-7521D02DDEC4}"/>
              </a:ext>
            </a:extLst>
          </p:cNvPr>
          <p:cNvSpPr txBox="1"/>
          <p:nvPr/>
        </p:nvSpPr>
        <p:spPr>
          <a:xfrm>
            <a:off x="153486" y="5718805"/>
            <a:ext cx="6978833" cy="830997"/>
          </a:xfrm>
          <a:prstGeom prst="rect">
            <a:avLst/>
          </a:prstGeom>
          <a:noFill/>
          <a:ln>
            <a:noFill/>
          </a:ln>
        </p:spPr>
        <p:txBody>
          <a:bodyPr wrap="square" rtlCol="0">
            <a:spAutoFit/>
          </a:bodyPr>
          <a:lstStyle/>
          <a:p>
            <a:pPr algn="ctr"/>
            <a:r>
              <a:rPr lang="en-US" sz="1600" i="1" dirty="0">
                <a:cs typeface="Calibri" panose="020F0502020204030204" pitchFamily="34" charset="0"/>
              </a:rPr>
              <a:t>Above: </a:t>
            </a:r>
            <a:r>
              <a:rPr lang="en-US" sz="1600" dirty="0">
                <a:cs typeface="Calibri" panose="020F0502020204030204" pitchFamily="34" charset="0"/>
              </a:rPr>
              <a:t>3D rendering of clamped beam with Gaussian initial condition.  </a:t>
            </a:r>
          </a:p>
          <a:p>
            <a:pPr algn="ctr"/>
            <a:r>
              <a:rPr lang="en-US" sz="1600" i="1" dirty="0">
                <a:cs typeface="Calibri" panose="020F0502020204030204" pitchFamily="34" charset="0"/>
              </a:rPr>
              <a:t>Right: </a:t>
            </a:r>
            <a:r>
              <a:rPr lang="en-US" sz="1600" dirty="0">
                <a:cs typeface="Calibri" panose="020F0502020204030204" pitchFamily="34" charset="0"/>
              </a:rPr>
              <a:t>Initial condition (blue) and final solution (red).  Wave profile is negative of initial profile at time  T = 1.0e-3.</a:t>
            </a:r>
          </a:p>
        </p:txBody>
      </p:sp>
      <mc:AlternateContent xmlns:mc="http://schemas.openxmlformats.org/markup-compatibility/2006" xmlns:a14="http://schemas.microsoft.com/office/drawing/2010/main">
        <mc:Choice Requires="a14">
          <p:sp>
            <p:nvSpPr>
              <p:cNvPr id="3" name="Rectangle 2"/>
              <p:cNvSpPr/>
              <p:nvPr/>
            </p:nvSpPr>
            <p:spPr>
              <a:xfrm>
                <a:off x="126650" y="2911017"/>
                <a:ext cx="6096000" cy="2031325"/>
              </a:xfrm>
              <a:prstGeom prst="rect">
                <a:avLst/>
              </a:prstGeom>
            </p:spPr>
            <p:txBody>
              <a:bodyPr>
                <a:spAutoFit/>
              </a:bodyPr>
              <a:lstStyle/>
              <a:p>
                <a:pPr marL="285750" indent="-285750">
                  <a:buFont typeface="Arial" panose="020B0604020202020204" pitchFamily="34" charset="0"/>
                  <a:buChar char="•"/>
                </a:pPr>
                <a:r>
                  <a:rPr lang="en-US" sz="2000" dirty="0">
                    <a:cs typeface="Calibri" panose="020F0502020204030204" pitchFamily="34" charset="0"/>
                  </a:rPr>
                  <a:t>ROMs are </a:t>
                </a:r>
                <a:r>
                  <a:rPr lang="en-US" sz="2000" b="1" i="1" dirty="0">
                    <a:cs typeface="Calibri" panose="020F0502020204030204" pitchFamily="34" charset="0"/>
                  </a:rPr>
                  <a:t>reproductive</a:t>
                </a:r>
                <a:r>
                  <a:rPr lang="en-US" sz="2000" dirty="0">
                    <a:cs typeface="Calibri" panose="020F0502020204030204" pitchFamily="34" charset="0"/>
                  </a:rPr>
                  <a:t> and based on the</a:t>
                </a:r>
                <a:r>
                  <a:rPr lang="en-US" sz="2000" b="1" dirty="0">
                    <a:cs typeface="Calibri" panose="020F0502020204030204" pitchFamily="34" charset="0"/>
                  </a:rPr>
                  <a:t> </a:t>
                </a:r>
                <a:r>
                  <a:rPr lang="en-US" sz="2000" b="1" i="1" dirty="0">
                    <a:cs typeface="Calibri" panose="020F0502020204030204" pitchFamily="34" charset="0"/>
                  </a:rPr>
                  <a:t>POD/</a:t>
                </a:r>
                <a:r>
                  <a:rPr lang="en-US" sz="2000" b="1" i="1" dirty="0" err="1">
                    <a:cs typeface="Calibri" panose="020F0502020204030204" pitchFamily="34" charset="0"/>
                  </a:rPr>
                  <a:t>Galerkin</a:t>
                </a:r>
                <a:r>
                  <a:rPr lang="en-US" sz="2000" b="1" i="1" dirty="0">
                    <a:cs typeface="Calibri" panose="020F0502020204030204" pitchFamily="34" charset="0"/>
                  </a:rPr>
                  <a:t> </a:t>
                </a:r>
                <a:r>
                  <a:rPr lang="en-US" sz="2000" dirty="0">
                    <a:cs typeface="Calibri" panose="020F0502020204030204" pitchFamily="34" charset="0"/>
                  </a:rPr>
                  <a:t>method.</a:t>
                </a: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742950" lvl="1" indent="-285750">
                  <a:buFont typeface="Wingdings" panose="05000000000000000000" pitchFamily="2" charset="2"/>
                  <a:buChar char="Ø"/>
                </a:pPr>
                <a:r>
                  <a:rPr lang="en-US" sz="2000" dirty="0">
                    <a:cs typeface="Calibri" panose="020F0502020204030204" pitchFamily="34" charset="0"/>
                  </a:rPr>
                  <a:t>50 POD modes capture </a:t>
                </a:r>
                <a14:m>
                  <m:oMath xmlns:m="http://schemas.openxmlformats.org/officeDocument/2006/math">
                    <m:r>
                      <a:rPr lang="en-US" sz="20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cs typeface="Calibri" panose="020F0502020204030204" pitchFamily="34" charset="0"/>
                  </a:rPr>
                  <a:t>100% snapshot energy</a:t>
                </a:r>
              </a:p>
              <a:p>
                <a:pPr marL="742950" lvl="1" indent="-285750">
                  <a:buFont typeface="Wingdings" panose="05000000000000000000" pitchFamily="2" charset="2"/>
                  <a:buChar char="Ø"/>
                </a:pPr>
                <a:endParaRPr lang="en-US" sz="2000" dirty="0">
                  <a:cs typeface="Calibri" panose="020F0502020204030204" pitchFamily="34" charset="0"/>
                </a:endParaRPr>
              </a:p>
              <a:p>
                <a:pPr marL="285750" indent="-285750">
                  <a:buFont typeface="Arial" panose="020B0604020202020204" pitchFamily="34" charset="0"/>
                  <a:buChar char="•"/>
                </a:pPr>
                <a:endParaRPr lang="en-US" sz="2000" dirty="0">
                  <a:cs typeface="Calibri" panose="020F050202020403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6650" y="2911017"/>
                <a:ext cx="6096000" cy="2031325"/>
              </a:xfrm>
              <a:prstGeom prst="rect">
                <a:avLst/>
              </a:prstGeom>
              <a:blipFill>
                <a:blip r:embed="rId6"/>
                <a:stretch>
                  <a:fillRect l="-900" t="-2102"/>
                </a:stretch>
              </a:blipFill>
            </p:spPr>
            <p:txBody>
              <a:bodyPr/>
              <a:lstStyle/>
              <a:p>
                <a:r>
                  <a:rPr lang="en-US">
                    <a:noFill/>
                  </a:rPr>
                  <a:t> </a:t>
                </a:r>
              </a:p>
            </p:txBody>
          </p:sp>
        </mc:Fallback>
      </mc:AlternateContent>
      <p:pic>
        <p:nvPicPr>
          <p:cNvPr id="9" name="test">
            <a:hlinkClick r:id="" action="ppaction://media"/>
            <a:extLst>
              <a:ext uri="{FF2B5EF4-FFF2-40B4-BE49-F238E27FC236}">
                <a16:creationId xmlns:a16="http://schemas.microsoft.com/office/drawing/2014/main" id="{CBCF35F1-D091-45C1-AC76-30CFE9C7DA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28181" y="2911017"/>
            <a:ext cx="4876055" cy="3529584"/>
          </a:xfrm>
          <a:prstGeom prst="rect">
            <a:avLst/>
          </a:prstGeom>
        </p:spPr>
      </p:pic>
    </p:spTree>
    <p:extLst>
      <p:ext uri="{BB962C8B-B14F-4D97-AF65-F5344CB8AC3E}">
        <p14:creationId xmlns:p14="http://schemas.microsoft.com/office/powerpoint/2010/main" val="61931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or_wccm_1sd">
            <a:hlinkClick r:id="" action="ppaction://media"/>
            <a:extLst>
              <a:ext uri="{FF2B5EF4-FFF2-40B4-BE49-F238E27FC236}">
                <a16:creationId xmlns:a16="http://schemas.microsoft.com/office/drawing/2014/main" id="{73F0F4D4-F0DC-466C-8B08-8D63E2E1846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6138" y="1629828"/>
            <a:ext cx="3913632" cy="2935224"/>
          </a:xfrm>
          <a:prstGeom prst="rect">
            <a:avLst/>
          </a:prstGeom>
        </p:spPr>
      </p:pic>
      <p:pic>
        <p:nvPicPr>
          <p:cNvPr id="89" name="for_wccm_3sd_rom-fom-rom">
            <a:hlinkClick r:id="" action="ppaction://media"/>
            <a:extLst>
              <a:ext uri="{FF2B5EF4-FFF2-40B4-BE49-F238E27FC236}">
                <a16:creationId xmlns:a16="http://schemas.microsoft.com/office/drawing/2014/main" id="{808AE56C-AB74-4326-81CB-5658BCEF6BE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859252" y="1631474"/>
            <a:ext cx="3913632" cy="2935224"/>
          </a:xfrm>
          <a:prstGeom prst="rect">
            <a:avLst/>
          </a:prstGeom>
        </p:spPr>
      </p:pic>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p:txBody>
          <a:bodyPr/>
          <a:lstStyle/>
          <a:p>
            <a:fld id="{A5E55A7B-7854-E145-92D9-B491DF4BAE2D}" type="slidenum">
              <a:rPr lang="en-US" smtClean="0"/>
              <a:pPr/>
              <a:t>23</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287452-4A6B-49A3-AF5C-F5F2E5EFC00C}"/>
                  </a:ext>
                </a:extLst>
              </p:cNvPr>
              <p:cNvSpPr txBox="1"/>
              <p:nvPr/>
            </p:nvSpPr>
            <p:spPr>
              <a:xfrm>
                <a:off x="467759" y="958659"/>
                <a:ext cx="10707908" cy="707886"/>
              </a:xfrm>
              <a:prstGeom prst="rect">
                <a:avLst/>
              </a:prstGeom>
              <a:noFill/>
            </p:spPr>
            <p:txBody>
              <a:bodyPr wrap="square">
                <a:spAutoFit/>
              </a:bodyPr>
              <a:lstStyle/>
              <a:p>
                <a:pPr algn="ctr"/>
                <a:r>
                  <a:rPr lang="en-US" sz="2000" b="1" i="1" dirty="0">
                    <a:solidFill>
                      <a:srgbClr val="0070C0"/>
                    </a:solidFill>
                    <a:sym typeface="Wingdings" panose="05000000000000000000" pitchFamily="2" charset="2"/>
                  </a:rPr>
                  <a:t>Coupling delivers accurate solution if each subdomain model is reasonably accurate, can couple different </a:t>
                </a:r>
                <a:r>
                  <a:rPr lang="en-US" sz="2000" b="1" i="1" dirty="0" err="1">
                    <a:solidFill>
                      <a:srgbClr val="0070C0"/>
                    </a:solidFill>
                    <a:sym typeface="Wingdings" panose="05000000000000000000" pitchFamily="2" charset="2"/>
                  </a:rPr>
                  <a:t>discretizations</a:t>
                </a:r>
                <a:r>
                  <a:rPr lang="en-US" sz="2000" b="1" i="1" dirty="0">
                    <a:solidFill>
                      <a:srgbClr val="0070C0"/>
                    </a:solidFill>
                    <a:sym typeface="Wingdings" panose="05000000000000000000" pitchFamily="2" charset="2"/>
                  </a:rPr>
                  <a:t> with different </a:t>
                </a:r>
                <a14:m>
                  <m:oMath xmlns:m="http://schemas.openxmlformats.org/officeDocument/2006/math">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𝚫</m:t>
                    </m:r>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𝒙</m:t>
                    </m:r>
                    <m:r>
                      <a:rPr lang="en-US" sz="2000" b="1" i="1" dirty="0" smtClean="0">
                        <a:solidFill>
                          <a:srgbClr val="0070C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000" b="1" i="1" dirty="0">
                    <a:solidFill>
                      <a:srgbClr val="0070C0"/>
                    </a:solidFill>
                    <a:sym typeface="Wingdings" panose="05000000000000000000" pitchFamily="2" charset="2"/>
                  </a:rPr>
                  <a:t> </a:t>
                </a:r>
                <a14:m>
                  <m:oMath xmlns:m="http://schemas.openxmlformats.org/officeDocument/2006/math">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𝚫</m:t>
                    </m:r>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𝒕</m:t>
                    </m:r>
                  </m:oMath>
                </a14:m>
                <a:r>
                  <a:rPr lang="en-US" sz="2000" b="1" i="1" dirty="0">
                    <a:solidFill>
                      <a:srgbClr val="0070C0"/>
                    </a:solidFill>
                    <a:sym typeface="Wingdings" panose="05000000000000000000" pitchFamily="2" charset="2"/>
                  </a:rPr>
                  <a:t> and basis sizes.</a:t>
                </a:r>
              </a:p>
            </p:txBody>
          </p:sp>
        </mc:Choice>
        <mc:Fallback xmlns="">
          <p:sp>
            <p:nvSpPr>
              <p:cNvPr id="12" name="TextBox 11">
                <a:extLst>
                  <a:ext uri="{FF2B5EF4-FFF2-40B4-BE49-F238E27FC236}">
                    <a16:creationId xmlns:a16="http://schemas.microsoft.com/office/drawing/2014/main" id="{B8287452-4A6B-49A3-AF5C-F5F2E5EFC00C}"/>
                  </a:ext>
                </a:extLst>
              </p:cNvPr>
              <p:cNvSpPr txBox="1">
                <a:spLocks noRot="1" noChangeAspect="1" noMove="1" noResize="1" noEditPoints="1" noAdjustHandles="1" noChangeArrowheads="1" noChangeShapeType="1" noTextEdit="1"/>
              </p:cNvSpPr>
              <p:nvPr/>
            </p:nvSpPr>
            <p:spPr>
              <a:xfrm>
                <a:off x="467759" y="958659"/>
                <a:ext cx="10707908" cy="707886"/>
              </a:xfrm>
              <a:prstGeom prst="rect">
                <a:avLst/>
              </a:prstGeom>
              <a:blipFill>
                <a:blip r:embed="rId11"/>
                <a:stretch>
                  <a:fillRect t="-5172" b="-13793"/>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249343F4-F3D5-4774-9D37-A52F471E0396}"/>
              </a:ext>
            </a:extLst>
          </p:cNvPr>
          <p:cNvSpPr txBox="1"/>
          <p:nvPr/>
        </p:nvSpPr>
        <p:spPr>
          <a:xfrm>
            <a:off x="5510213" y="3007520"/>
            <a:ext cx="65" cy="276999"/>
          </a:xfrm>
          <a:prstGeom prst="rect">
            <a:avLst/>
          </a:prstGeom>
          <a:noFill/>
        </p:spPr>
        <p:txBody>
          <a:bodyPr wrap="none" lIns="0" tIns="0" rIns="0" bIns="0" rtlCol="0">
            <a:spAutoFit/>
          </a:bodyPr>
          <a:lstStyle/>
          <a:p>
            <a:endParaRPr lang="en-US" dirty="0"/>
          </a:p>
        </p:txBody>
      </p:sp>
      <p:sp>
        <p:nvSpPr>
          <p:cNvPr id="45" name="Title 1">
            <a:extLst>
              <a:ext uri="{FF2B5EF4-FFF2-40B4-BE49-F238E27FC236}">
                <a16:creationId xmlns:a16="http://schemas.microsoft.com/office/drawing/2014/main" id="{FC6EE5A9-F928-4BF3-A50A-4AAEC01ADAB6}"/>
              </a:ext>
            </a:extLst>
          </p:cNvPr>
          <p:cNvSpPr>
            <a:spLocks noGrp="1"/>
          </p:cNvSpPr>
          <p:nvPr>
            <p:ph type="title"/>
          </p:nvPr>
        </p:nvSpPr>
        <p:spPr>
          <a:xfrm>
            <a:off x="690888" y="104291"/>
            <a:ext cx="10471608" cy="570225"/>
          </a:xfrm>
        </p:spPr>
        <p:txBody>
          <a:bodyPr/>
          <a:lstStyle/>
          <a:p>
            <a:r>
              <a:rPr lang="en-US" dirty="0"/>
              <a:t>Linear Elastic Wave Propagation Problem: FOM-ROM and ROM-ROM Couplings</a:t>
            </a:r>
          </a:p>
        </p:txBody>
      </p:sp>
      <p:grpSp>
        <p:nvGrpSpPr>
          <p:cNvPr id="46" name="Group 45">
            <a:extLst>
              <a:ext uri="{FF2B5EF4-FFF2-40B4-BE49-F238E27FC236}">
                <a16:creationId xmlns:a16="http://schemas.microsoft.com/office/drawing/2014/main" id="{EFEBB156-4515-4DD8-A8CA-AFFB1A2077B3}"/>
              </a:ext>
            </a:extLst>
          </p:cNvPr>
          <p:cNvGrpSpPr/>
          <p:nvPr/>
        </p:nvGrpSpPr>
        <p:grpSpPr>
          <a:xfrm>
            <a:off x="807621" y="1745058"/>
            <a:ext cx="9909458" cy="3440938"/>
            <a:chOff x="259481" y="2929963"/>
            <a:chExt cx="8249476" cy="2574181"/>
          </a:xfrm>
        </p:grpSpPr>
        <p:pic>
          <p:nvPicPr>
            <p:cNvPr id="49" name="Picture 48">
              <a:extLst>
                <a:ext uri="{FF2B5EF4-FFF2-40B4-BE49-F238E27FC236}">
                  <a16:creationId xmlns:a16="http://schemas.microsoft.com/office/drawing/2014/main" id="{1A3CA9EB-DD02-4C32-A3C8-C68427D19F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80144" y="2929963"/>
              <a:ext cx="3028813" cy="2194560"/>
            </a:xfrm>
            <a:prstGeom prst="rect">
              <a:avLst/>
            </a:prstGeom>
          </p:spPr>
        </p:pic>
        <p:sp>
          <p:nvSpPr>
            <p:cNvPr id="50" name="TextBox 49">
              <a:extLst>
                <a:ext uri="{FF2B5EF4-FFF2-40B4-BE49-F238E27FC236}">
                  <a16:creationId xmlns:a16="http://schemas.microsoft.com/office/drawing/2014/main" id="{E4627CD2-E652-4E61-A2BB-0923374A738C}"/>
                </a:ext>
              </a:extLst>
            </p:cNvPr>
            <p:cNvSpPr txBox="1"/>
            <p:nvPr/>
          </p:nvSpPr>
          <p:spPr>
            <a:xfrm>
              <a:off x="259481" y="5068033"/>
              <a:ext cx="2630327" cy="253274"/>
            </a:xfrm>
            <a:prstGeom prst="rect">
              <a:avLst/>
            </a:prstGeom>
            <a:noFill/>
          </p:spPr>
          <p:txBody>
            <a:bodyPr wrap="square" rtlCol="0">
              <a:spAutoFit/>
            </a:bodyPr>
            <a:lstStyle/>
            <a:p>
              <a:pPr algn="ctr"/>
              <a:r>
                <a:rPr lang="en-US" sz="1600" dirty="0"/>
                <a:t>Single Domain FOM</a:t>
              </a:r>
            </a:p>
          </p:txBody>
        </p:sp>
        <p:sp>
          <p:nvSpPr>
            <p:cNvPr id="51" name="TextBox 50">
              <a:extLst>
                <a:ext uri="{FF2B5EF4-FFF2-40B4-BE49-F238E27FC236}">
                  <a16:creationId xmlns:a16="http://schemas.microsoft.com/office/drawing/2014/main" id="{DE630D41-F7E7-4245-8D8E-7D6021CF71C4}"/>
                </a:ext>
              </a:extLst>
            </p:cNvPr>
            <p:cNvSpPr txBox="1"/>
            <p:nvPr/>
          </p:nvSpPr>
          <p:spPr>
            <a:xfrm>
              <a:off x="2889808" y="5066671"/>
              <a:ext cx="2630327" cy="437473"/>
            </a:xfrm>
            <a:prstGeom prst="rect">
              <a:avLst/>
            </a:prstGeom>
            <a:noFill/>
          </p:spPr>
          <p:txBody>
            <a:bodyPr wrap="square" rtlCol="0">
              <a:spAutoFit/>
            </a:bodyPr>
            <a:lstStyle/>
            <a:p>
              <a:pPr algn="ctr"/>
              <a:r>
                <a:rPr lang="en-US" sz="1600" dirty="0"/>
                <a:t>3 overlapping subdomain     ROM</a:t>
              </a:r>
              <a:r>
                <a:rPr lang="en-US" sz="1600" baseline="30000" dirty="0"/>
                <a:t>1</a:t>
              </a:r>
              <a:r>
                <a:rPr lang="en-US" sz="1600" dirty="0"/>
                <a:t>-FOM</a:t>
              </a:r>
              <a:r>
                <a:rPr lang="en-US" sz="1600" baseline="30000" dirty="0"/>
                <a:t>2</a:t>
              </a:r>
              <a:r>
                <a:rPr lang="en-US" sz="1600" dirty="0"/>
                <a:t>-ROM</a:t>
              </a:r>
              <a:r>
                <a:rPr lang="en-US" sz="1600" baseline="30000" dirty="0"/>
                <a:t>3</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7DCF894-B27D-47CB-8EF8-8BD050092CFC}"/>
                    </a:ext>
                  </a:extLst>
                </p:cNvPr>
                <p:cNvSpPr txBox="1"/>
                <p:nvPr/>
              </p:nvSpPr>
              <p:spPr>
                <a:xfrm>
                  <a:off x="5743092" y="5066670"/>
                  <a:ext cx="2630327" cy="437473"/>
                </a:xfrm>
                <a:prstGeom prst="rect">
                  <a:avLst/>
                </a:prstGeom>
                <a:noFill/>
              </p:spPr>
              <p:txBody>
                <a:bodyPr wrap="square" rtlCol="0">
                  <a:spAutoFit/>
                </a:bodyPr>
                <a:lstStyle/>
                <a:p>
                  <a:pPr algn="ctr"/>
                  <a:r>
                    <a:rPr lang="en-US" sz="1600" dirty="0"/>
                    <a:t>2 non-overlapping subdomain FOM</a:t>
                  </a:r>
                  <a:r>
                    <a:rPr lang="en-US" sz="1600" baseline="30000" dirty="0"/>
                    <a:t>4</a:t>
                  </a:r>
                  <a:r>
                    <a:rPr lang="en-US" sz="1600" dirty="0"/>
                    <a:t>-ROM</a:t>
                  </a:r>
                  <a:r>
                    <a:rPr lang="en-US" sz="1600" baseline="30000" dirty="0"/>
                    <a:t>5 </a:t>
                  </a:r>
                  <a:r>
                    <a:rPr lang="en-US" sz="1600" dirty="0"/>
                    <a:t>(</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r>
                        <a:rPr lang="en-US" sz="1600" b="0" i="1" smtClean="0">
                          <a:latin typeface="Cambria Math" panose="02040503050406030204" pitchFamily="18" charset="0"/>
                          <a:ea typeface="Cambria Math" panose="02040503050406030204" pitchFamily="18" charset="0"/>
                        </a:rPr>
                        <m:t>=1</m:t>
                      </m:r>
                    </m:oMath>
                  </a14:m>
                  <a:r>
                    <a:rPr lang="en-US" sz="1600" dirty="0"/>
                    <a:t>)</a:t>
                  </a:r>
                  <a:endParaRPr lang="en-US" sz="1600" baseline="30000" dirty="0"/>
                </a:p>
              </p:txBody>
            </p:sp>
          </mc:Choice>
          <mc:Fallback xmlns="">
            <p:sp>
              <p:nvSpPr>
                <p:cNvPr id="52" name="TextBox 51">
                  <a:extLst>
                    <a:ext uri="{FF2B5EF4-FFF2-40B4-BE49-F238E27FC236}">
                      <a16:creationId xmlns:a16="http://schemas.microsoft.com/office/drawing/2014/main" id="{D7DCF894-B27D-47CB-8EF8-8BD050092CFC}"/>
                    </a:ext>
                  </a:extLst>
                </p:cNvPr>
                <p:cNvSpPr txBox="1">
                  <a:spLocks noRot="1" noChangeAspect="1" noMove="1" noResize="1" noEditPoints="1" noAdjustHandles="1" noChangeArrowheads="1" noChangeShapeType="1" noTextEdit="1"/>
                </p:cNvSpPr>
                <p:nvPr/>
              </p:nvSpPr>
              <p:spPr>
                <a:xfrm>
                  <a:off x="5743092" y="5066670"/>
                  <a:ext cx="2630327" cy="437473"/>
                </a:xfrm>
                <a:prstGeom prst="rect">
                  <a:avLst/>
                </a:prstGeom>
                <a:blipFill>
                  <a:blip r:embed="rId13"/>
                  <a:stretch>
                    <a:fillRect t="-4167" b="-11458"/>
                  </a:stretch>
                </a:blipFill>
              </p:spPr>
              <p:txBody>
                <a:bodyPr/>
                <a:lstStyle/>
                <a:p>
                  <a:r>
                    <a:rPr lang="en-US">
                      <a:noFill/>
                    </a:rPr>
                    <a:t> </a:t>
                  </a:r>
                </a:p>
              </p:txBody>
            </p:sp>
          </mc:Fallback>
        </mc:AlternateContent>
      </p:grpSp>
      <p:grpSp>
        <p:nvGrpSpPr>
          <p:cNvPr id="90" name="Group 89">
            <a:extLst>
              <a:ext uri="{FF2B5EF4-FFF2-40B4-BE49-F238E27FC236}">
                <a16:creationId xmlns:a16="http://schemas.microsoft.com/office/drawing/2014/main" id="{FF1CD329-09DD-4AD0-923A-7208FF0AAE64}"/>
              </a:ext>
            </a:extLst>
          </p:cNvPr>
          <p:cNvGrpSpPr/>
          <p:nvPr/>
        </p:nvGrpSpPr>
        <p:grpSpPr>
          <a:xfrm>
            <a:off x="4663374" y="5290744"/>
            <a:ext cx="1701092" cy="1082773"/>
            <a:chOff x="4663374" y="5290744"/>
            <a:chExt cx="1701092" cy="1082773"/>
          </a:xfrm>
        </p:grpSpPr>
        <p:grpSp>
          <p:nvGrpSpPr>
            <p:cNvPr id="95" name="Group 94">
              <a:extLst>
                <a:ext uri="{FF2B5EF4-FFF2-40B4-BE49-F238E27FC236}">
                  <a16:creationId xmlns:a16="http://schemas.microsoft.com/office/drawing/2014/main" id="{DC9D83E0-ABB8-4550-AF78-54A943AE1F7D}"/>
                </a:ext>
              </a:extLst>
            </p:cNvPr>
            <p:cNvGrpSpPr/>
            <p:nvPr/>
          </p:nvGrpSpPr>
          <p:grpSpPr>
            <a:xfrm>
              <a:off x="4767704" y="5347011"/>
              <a:ext cx="1505605" cy="981328"/>
              <a:chOff x="6778855" y="2745670"/>
              <a:chExt cx="2229784" cy="1511539"/>
            </a:xfrm>
          </p:grpSpPr>
          <p:cxnSp>
            <p:nvCxnSpPr>
              <p:cNvPr id="105" name="Straight Connector 104">
                <a:extLst>
                  <a:ext uri="{FF2B5EF4-FFF2-40B4-BE49-F238E27FC236}">
                    <a16:creationId xmlns:a16="http://schemas.microsoft.com/office/drawing/2014/main" id="{ADAF3A40-F581-4862-9709-B4CE91ED0C03}"/>
                  </a:ext>
                </a:extLst>
              </p:cNvPr>
              <p:cNvCxnSpPr>
                <a:cxnSpLocks/>
              </p:cNvCxnSpPr>
              <p:nvPr/>
            </p:nvCxnSpPr>
            <p:spPr>
              <a:xfrm>
                <a:off x="6977270" y="3206405"/>
                <a:ext cx="8961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2F35BAA8-ABDA-443E-BED7-70DD95B3F581}"/>
                  </a:ext>
                </a:extLst>
              </p:cNvPr>
              <p:cNvCxnSpPr/>
              <p:nvPr/>
            </p:nvCxnSpPr>
            <p:spPr>
              <a:xfrm>
                <a:off x="6977270" y="3131655"/>
                <a:ext cx="0" cy="149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E2154D2E-137F-496D-AA9B-748CF63BA685}"/>
                  </a:ext>
                </a:extLst>
              </p:cNvPr>
              <p:cNvCxnSpPr/>
              <p:nvPr/>
            </p:nvCxnSpPr>
            <p:spPr>
              <a:xfrm>
                <a:off x="7873448" y="3132897"/>
                <a:ext cx="0" cy="149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A9355A4E-4682-45F2-9556-86BC489143E5}"/>
                  </a:ext>
                </a:extLst>
              </p:cNvPr>
              <p:cNvCxnSpPr>
                <a:cxnSpLocks/>
              </p:cNvCxnSpPr>
              <p:nvPr/>
            </p:nvCxnSpPr>
            <p:spPr>
              <a:xfrm>
                <a:off x="7901609" y="3492155"/>
                <a:ext cx="89617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7035601A-8DAE-4780-B7F4-56EABB70BFD4}"/>
                  </a:ext>
                </a:extLst>
              </p:cNvPr>
              <p:cNvCxnSpPr/>
              <p:nvPr/>
            </p:nvCxnSpPr>
            <p:spPr>
              <a:xfrm>
                <a:off x="7901609" y="3417405"/>
                <a:ext cx="0" cy="14908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5D95919C-401F-4D53-8C3B-17FFA0045D06}"/>
                  </a:ext>
                </a:extLst>
              </p:cNvPr>
              <p:cNvCxnSpPr/>
              <p:nvPr/>
            </p:nvCxnSpPr>
            <p:spPr>
              <a:xfrm>
                <a:off x="8797787" y="3418647"/>
                <a:ext cx="0" cy="14908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D621EFF7-1963-4F0B-9895-5D74048A6B23}"/>
                  </a:ext>
                </a:extLst>
              </p:cNvPr>
              <p:cNvCxnSpPr>
                <a:cxnSpLocks/>
              </p:cNvCxnSpPr>
              <p:nvPr/>
            </p:nvCxnSpPr>
            <p:spPr>
              <a:xfrm>
                <a:off x="7425359" y="3811243"/>
                <a:ext cx="89617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C4CCCEE2-0ADE-4E82-A707-FC11A20E9198}"/>
                  </a:ext>
                </a:extLst>
              </p:cNvPr>
              <p:cNvCxnSpPr/>
              <p:nvPr/>
            </p:nvCxnSpPr>
            <p:spPr>
              <a:xfrm>
                <a:off x="7425359" y="3736493"/>
                <a:ext cx="0" cy="1490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0018F050-1675-4B5F-B4FF-1E6CD3C4E829}"/>
                  </a:ext>
                </a:extLst>
              </p:cNvPr>
              <p:cNvCxnSpPr/>
              <p:nvPr/>
            </p:nvCxnSpPr>
            <p:spPr>
              <a:xfrm>
                <a:off x="8321537" y="3737735"/>
                <a:ext cx="0" cy="1490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1D3A8A41-C526-4D2C-BF27-801D1924BDC9}"/>
                      </a:ext>
                    </a:extLst>
                  </p:cNvPr>
                  <p:cNvSpPr txBox="1"/>
                  <p:nvPr/>
                </p:nvSpPr>
                <p:spPr>
                  <a:xfrm>
                    <a:off x="7274980" y="2805049"/>
                    <a:ext cx="295428" cy="3318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FF0000"/>
                                  </a:solidFill>
                                  <a:latin typeface="Cambria Math" panose="02040503050406030204" pitchFamily="18" charset="0"/>
                                </a:rPr>
                              </m:ctrlPr>
                            </m:sSubPr>
                            <m:e>
                              <m:r>
                                <m:rPr>
                                  <m:sty m:val="p"/>
                                </m:rPr>
                                <a:rPr lang="el-GR" sz="1400" i="1">
                                  <a:solidFill>
                                    <a:srgbClr val="FF0000"/>
                                  </a:solidFill>
                                  <a:latin typeface="Cambria Math" panose="02040503050406030204" pitchFamily="18" charset="0"/>
                                  <a:ea typeface="Cambria Math" panose="02040503050406030204" pitchFamily="18" charset="0"/>
                                </a:rPr>
                                <m:t>Ω</m:t>
                              </m:r>
                            </m:e>
                            <m:sub>
                              <m:r>
                                <a:rPr lang="en-US" sz="1400" i="1">
                                  <a:solidFill>
                                    <a:srgbClr val="FF0000"/>
                                  </a:solidFill>
                                  <a:latin typeface="Cambria Math" panose="02040503050406030204" pitchFamily="18" charset="0"/>
                                </a:rPr>
                                <m:t>1</m:t>
                              </m:r>
                            </m:sub>
                          </m:sSub>
                        </m:oMath>
                      </m:oMathPara>
                    </a14:m>
                    <a:endParaRPr lang="en-US" sz="1400" dirty="0"/>
                  </a:p>
                </p:txBody>
              </p:sp>
            </mc:Choice>
            <mc:Fallback xmlns="">
              <p:sp>
                <p:nvSpPr>
                  <p:cNvPr id="68" name="TextBox 67">
                    <a:extLst>
                      <a:ext uri="{FF2B5EF4-FFF2-40B4-BE49-F238E27FC236}">
                        <a16:creationId xmlns:a16="http://schemas.microsoft.com/office/drawing/2014/main" id="{12B72C65-7CE1-4BB3-B7AA-BB0A0937EBAE}"/>
                      </a:ext>
                    </a:extLst>
                  </p:cNvPr>
                  <p:cNvSpPr txBox="1">
                    <a:spLocks noRot="1" noChangeAspect="1" noMove="1" noResize="1" noEditPoints="1" noAdjustHandles="1" noChangeArrowheads="1" noChangeShapeType="1" noTextEdit="1"/>
                  </p:cNvSpPr>
                  <p:nvPr/>
                </p:nvSpPr>
                <p:spPr>
                  <a:xfrm>
                    <a:off x="7274980" y="2805049"/>
                    <a:ext cx="295428" cy="331848"/>
                  </a:xfrm>
                  <a:prstGeom prst="rect">
                    <a:avLst/>
                  </a:prstGeom>
                  <a:blipFill>
                    <a:blip r:embed="rId14"/>
                    <a:stretch>
                      <a:fillRect l="-30303" r="-15152"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77305140-F1BD-4F3B-A2A1-656501FFA85E}"/>
                      </a:ext>
                    </a:extLst>
                  </p:cNvPr>
                  <p:cNvSpPr txBox="1"/>
                  <p:nvPr/>
                </p:nvSpPr>
                <p:spPr>
                  <a:xfrm>
                    <a:off x="8200132" y="3125106"/>
                    <a:ext cx="259109"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rPr>
                              </m:ctrlPr>
                            </m:sSubPr>
                            <m:e>
                              <m:r>
                                <m:rPr>
                                  <m:sty m:val="p"/>
                                </m:rPr>
                                <a:rPr lang="el-GR" sz="1400" i="1">
                                  <a:solidFill>
                                    <a:srgbClr val="0070C0"/>
                                  </a:solidFill>
                                  <a:latin typeface="Cambria Math" panose="02040503050406030204" pitchFamily="18" charset="0"/>
                                  <a:ea typeface="Cambria Math" panose="02040503050406030204" pitchFamily="18" charset="0"/>
                                </a:rPr>
                                <m:t>Ω</m:t>
                              </m:r>
                            </m:e>
                            <m:sub>
                              <m:r>
                                <a:rPr lang="en-US" sz="1400" i="1">
                                  <a:solidFill>
                                    <a:srgbClr val="0070C0"/>
                                  </a:solidFill>
                                  <a:latin typeface="Cambria Math" panose="02040503050406030204" pitchFamily="18" charset="0"/>
                                </a:rPr>
                                <m:t>2</m:t>
                              </m:r>
                            </m:sub>
                          </m:sSub>
                        </m:oMath>
                      </m:oMathPara>
                    </a14:m>
                    <a:endParaRPr lang="en-US" sz="1400" dirty="0"/>
                  </a:p>
                </p:txBody>
              </p:sp>
            </mc:Choice>
            <mc:Fallback xmlns="">
              <p:sp>
                <p:nvSpPr>
                  <p:cNvPr id="69" name="TextBox 68">
                    <a:extLst>
                      <a:ext uri="{FF2B5EF4-FFF2-40B4-BE49-F238E27FC236}">
                        <a16:creationId xmlns:a16="http://schemas.microsoft.com/office/drawing/2014/main" id="{9BB83A55-61C9-4A9C-AF4B-8E65EB643006}"/>
                      </a:ext>
                    </a:extLst>
                  </p:cNvPr>
                  <p:cNvSpPr txBox="1">
                    <a:spLocks noRot="1" noChangeAspect="1" noMove="1" noResize="1" noEditPoints="1" noAdjustHandles="1" noChangeArrowheads="1" noChangeShapeType="1" noTextEdit="1"/>
                  </p:cNvSpPr>
                  <p:nvPr/>
                </p:nvSpPr>
                <p:spPr>
                  <a:xfrm>
                    <a:off x="8200132" y="3125106"/>
                    <a:ext cx="259109" cy="215445"/>
                  </a:xfrm>
                  <a:prstGeom prst="rect">
                    <a:avLst/>
                  </a:prstGeom>
                  <a:blipFill>
                    <a:blip r:embed="rId15"/>
                    <a:stretch>
                      <a:fillRect l="-34483" r="-34483" b="-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B3E5EE5-5557-449F-91DD-04BD6CFA0BEC}"/>
                      </a:ext>
                    </a:extLst>
                  </p:cNvPr>
                  <p:cNvSpPr txBox="1"/>
                  <p:nvPr/>
                </p:nvSpPr>
                <p:spPr>
                  <a:xfrm>
                    <a:off x="7763267" y="3804888"/>
                    <a:ext cx="259109"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m:rPr>
                                  <m:sty m:val="p"/>
                                </m:rPr>
                                <a:rPr lang="el-GR" sz="1400" i="1">
                                  <a:solidFill>
                                    <a:srgbClr val="00B050"/>
                                  </a:solidFill>
                                  <a:latin typeface="Cambria Math" panose="02040503050406030204" pitchFamily="18" charset="0"/>
                                  <a:ea typeface="Cambria Math" panose="02040503050406030204" pitchFamily="18" charset="0"/>
                                </a:rPr>
                                <m:t>Ω</m:t>
                              </m:r>
                            </m:e>
                            <m:sub>
                              <m:r>
                                <a:rPr lang="en-US" sz="1400" i="1">
                                  <a:solidFill>
                                    <a:srgbClr val="00B050"/>
                                  </a:solidFill>
                                  <a:latin typeface="Cambria Math" panose="02040503050406030204" pitchFamily="18" charset="0"/>
                                </a:rPr>
                                <m:t>3</m:t>
                              </m:r>
                            </m:sub>
                          </m:sSub>
                        </m:oMath>
                      </m:oMathPara>
                    </a14:m>
                    <a:endParaRPr lang="en-US" sz="1400" dirty="0"/>
                  </a:p>
                </p:txBody>
              </p:sp>
            </mc:Choice>
            <mc:Fallback xmlns="">
              <p:sp>
                <p:nvSpPr>
                  <p:cNvPr id="70" name="TextBox 69">
                    <a:extLst>
                      <a:ext uri="{FF2B5EF4-FFF2-40B4-BE49-F238E27FC236}">
                        <a16:creationId xmlns:a16="http://schemas.microsoft.com/office/drawing/2014/main" id="{7E687BBA-597A-4CD1-B254-C9BC6B314E8E}"/>
                      </a:ext>
                    </a:extLst>
                  </p:cNvPr>
                  <p:cNvSpPr txBox="1">
                    <a:spLocks noRot="1" noChangeAspect="1" noMove="1" noResize="1" noEditPoints="1" noAdjustHandles="1" noChangeArrowheads="1" noChangeShapeType="1" noTextEdit="1"/>
                  </p:cNvSpPr>
                  <p:nvPr/>
                </p:nvSpPr>
                <p:spPr>
                  <a:xfrm>
                    <a:off x="7763267" y="3804888"/>
                    <a:ext cx="259109" cy="215445"/>
                  </a:xfrm>
                  <a:prstGeom prst="rect">
                    <a:avLst/>
                  </a:prstGeom>
                  <a:blipFill>
                    <a:blip r:embed="rId16"/>
                    <a:stretch>
                      <a:fillRect l="-34483" r="-34483" b="-78261"/>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717D034F-5388-4020-ACEA-DDA3516EDF7E}"/>
                  </a:ext>
                </a:extLst>
              </p:cNvPr>
              <p:cNvSpPr txBox="1"/>
              <p:nvPr/>
            </p:nvSpPr>
            <p:spPr>
              <a:xfrm>
                <a:off x="6778855" y="2745670"/>
                <a:ext cx="241200" cy="474069"/>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124" name="TextBox 123">
                <a:extLst>
                  <a:ext uri="{FF2B5EF4-FFF2-40B4-BE49-F238E27FC236}">
                    <a16:creationId xmlns:a16="http://schemas.microsoft.com/office/drawing/2014/main" id="{B4EFB120-CC68-4C4F-A815-D3F5D2E2E0A0}"/>
                  </a:ext>
                </a:extLst>
              </p:cNvPr>
              <p:cNvSpPr txBox="1"/>
              <p:nvPr/>
            </p:nvSpPr>
            <p:spPr>
              <a:xfrm>
                <a:off x="7599004" y="2756346"/>
                <a:ext cx="684562" cy="474069"/>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0.5</a:t>
                </a:r>
              </a:p>
            </p:txBody>
          </p:sp>
          <p:sp>
            <p:nvSpPr>
              <p:cNvPr id="125" name="TextBox 124">
                <a:extLst>
                  <a:ext uri="{FF2B5EF4-FFF2-40B4-BE49-F238E27FC236}">
                    <a16:creationId xmlns:a16="http://schemas.microsoft.com/office/drawing/2014/main" id="{A79F7985-585B-49D1-ADE1-FF1C13167DD7}"/>
                  </a:ext>
                </a:extLst>
              </p:cNvPr>
              <p:cNvSpPr txBox="1"/>
              <p:nvPr/>
            </p:nvSpPr>
            <p:spPr>
              <a:xfrm>
                <a:off x="8614926" y="3043800"/>
                <a:ext cx="208146" cy="307776"/>
              </a:xfrm>
              <a:prstGeom prst="rect">
                <a:avLst/>
              </a:prstGeom>
              <a:noFill/>
            </p:spPr>
            <p:txBody>
              <a:bodyPr wrap="square" rtlCol="0">
                <a:spAutoFit/>
              </a:bodyPr>
              <a:lstStyle/>
              <a:p>
                <a:r>
                  <a:rPr lang="en-US" sz="1400" dirty="0">
                    <a:solidFill>
                      <a:srgbClr val="0070C0"/>
                    </a:solidFill>
                    <a:latin typeface="Calibri" panose="020F0502020204030204" pitchFamily="34" charset="0"/>
                    <a:cs typeface="Calibri" panose="020F0502020204030204" pitchFamily="34" charset="0"/>
                  </a:rPr>
                  <a:t>1</a:t>
                </a:r>
              </a:p>
            </p:txBody>
          </p:sp>
          <p:sp>
            <p:nvSpPr>
              <p:cNvPr id="126" name="TextBox 125">
                <a:extLst>
                  <a:ext uri="{FF2B5EF4-FFF2-40B4-BE49-F238E27FC236}">
                    <a16:creationId xmlns:a16="http://schemas.microsoft.com/office/drawing/2014/main" id="{69AA042A-1133-4869-8542-DFD7CAF40C4E}"/>
                  </a:ext>
                </a:extLst>
              </p:cNvPr>
              <p:cNvSpPr txBox="1"/>
              <p:nvPr/>
            </p:nvSpPr>
            <p:spPr>
              <a:xfrm>
                <a:off x="8097320" y="3773751"/>
                <a:ext cx="911319" cy="474069"/>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0.75</a:t>
                </a:r>
              </a:p>
            </p:txBody>
          </p:sp>
          <p:sp>
            <p:nvSpPr>
              <p:cNvPr id="127" name="TextBox 126">
                <a:extLst>
                  <a:ext uri="{FF2B5EF4-FFF2-40B4-BE49-F238E27FC236}">
                    <a16:creationId xmlns:a16="http://schemas.microsoft.com/office/drawing/2014/main" id="{7318CBAC-DBB4-47CB-B1B8-9A5B9124CDCA}"/>
                  </a:ext>
                </a:extLst>
              </p:cNvPr>
              <p:cNvSpPr txBox="1"/>
              <p:nvPr/>
            </p:nvSpPr>
            <p:spPr>
              <a:xfrm>
                <a:off x="7008564" y="3783140"/>
                <a:ext cx="754703" cy="474069"/>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0.25</a:t>
                </a:r>
              </a:p>
            </p:txBody>
          </p:sp>
        </p:grpSp>
        <p:sp>
          <p:nvSpPr>
            <p:cNvPr id="102" name="Rectangle 101">
              <a:extLst>
                <a:ext uri="{FF2B5EF4-FFF2-40B4-BE49-F238E27FC236}">
                  <a16:creationId xmlns:a16="http://schemas.microsoft.com/office/drawing/2014/main" id="{8E947E59-8A39-472D-A679-7D4D0DE457B4}"/>
                </a:ext>
              </a:extLst>
            </p:cNvPr>
            <p:cNvSpPr/>
            <p:nvPr/>
          </p:nvSpPr>
          <p:spPr>
            <a:xfrm>
              <a:off x="4663374" y="5290744"/>
              <a:ext cx="1701092" cy="108277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4ACB9B42-A8C3-4662-8D12-8B6DE04A0797}"/>
              </a:ext>
            </a:extLst>
          </p:cNvPr>
          <p:cNvGrpSpPr/>
          <p:nvPr/>
        </p:nvGrpSpPr>
        <p:grpSpPr>
          <a:xfrm>
            <a:off x="8007438" y="5281920"/>
            <a:ext cx="1871548" cy="885434"/>
            <a:chOff x="7976098" y="5601005"/>
            <a:chExt cx="1871548" cy="885434"/>
          </a:xfrm>
        </p:grpSpPr>
        <p:grpSp>
          <p:nvGrpSpPr>
            <p:cNvPr id="129" name="Group 128">
              <a:extLst>
                <a:ext uri="{FF2B5EF4-FFF2-40B4-BE49-F238E27FC236}">
                  <a16:creationId xmlns:a16="http://schemas.microsoft.com/office/drawing/2014/main" id="{C5C16C3B-CA98-4BEE-8DCA-4C086DBD3C5B}"/>
                </a:ext>
              </a:extLst>
            </p:cNvPr>
            <p:cNvGrpSpPr/>
            <p:nvPr/>
          </p:nvGrpSpPr>
          <p:grpSpPr>
            <a:xfrm>
              <a:off x="8080428" y="5654219"/>
              <a:ext cx="1767218" cy="824548"/>
              <a:chOff x="8080428" y="5654219"/>
              <a:chExt cx="1767218" cy="824548"/>
            </a:xfrm>
          </p:grpSpPr>
          <p:cxnSp>
            <p:nvCxnSpPr>
              <p:cNvPr id="131" name="Straight Connector 130">
                <a:extLst>
                  <a:ext uri="{FF2B5EF4-FFF2-40B4-BE49-F238E27FC236}">
                    <a16:creationId xmlns:a16="http://schemas.microsoft.com/office/drawing/2014/main" id="{1A088C55-6AC1-4B62-B97E-08FD7F951CF2}"/>
                  </a:ext>
                </a:extLst>
              </p:cNvPr>
              <p:cNvCxnSpPr>
                <a:cxnSpLocks/>
              </p:cNvCxnSpPr>
              <p:nvPr/>
            </p:nvCxnSpPr>
            <p:spPr>
              <a:xfrm flipV="1">
                <a:off x="8214403" y="5952358"/>
                <a:ext cx="302560" cy="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28B3DE72-E81A-46E6-A2CE-8A7FAE3C4939}"/>
                  </a:ext>
                </a:extLst>
              </p:cNvPr>
              <p:cNvCxnSpPr/>
              <p:nvPr/>
            </p:nvCxnSpPr>
            <p:spPr>
              <a:xfrm>
                <a:off x="8214403" y="5904810"/>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BA910906-F201-4E0A-B616-0DA79F5DEDC6}"/>
                  </a:ext>
                </a:extLst>
              </p:cNvPr>
              <p:cNvCxnSpPr/>
              <p:nvPr/>
            </p:nvCxnSpPr>
            <p:spPr>
              <a:xfrm>
                <a:off x="8520421" y="590561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E98F0A9D-D7E2-4E69-894C-0B7377F0FAA0}"/>
                  </a:ext>
                </a:extLst>
              </p:cNvPr>
              <p:cNvCxnSpPr>
                <a:cxnSpLocks/>
              </p:cNvCxnSpPr>
              <p:nvPr/>
            </p:nvCxnSpPr>
            <p:spPr>
              <a:xfrm flipV="1">
                <a:off x="8518886" y="6147137"/>
                <a:ext cx="943790" cy="862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1CFDB4BC-71C9-4A81-8585-029C5E35769A}"/>
                  </a:ext>
                </a:extLst>
              </p:cNvPr>
              <p:cNvCxnSpPr/>
              <p:nvPr/>
            </p:nvCxnSpPr>
            <p:spPr>
              <a:xfrm>
                <a:off x="8525509" y="6108998"/>
                <a:ext cx="0" cy="967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5DEC518C-81B5-4E0A-9AFD-85EFF74CE21B}"/>
                  </a:ext>
                </a:extLst>
              </p:cNvPr>
              <p:cNvCxnSpPr/>
              <p:nvPr/>
            </p:nvCxnSpPr>
            <p:spPr>
              <a:xfrm>
                <a:off x="9461946" y="6098876"/>
                <a:ext cx="0" cy="967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557830A1-D2DF-4009-BC3B-D8A21F21E8EB}"/>
                      </a:ext>
                    </a:extLst>
                  </p:cNvPr>
                  <p:cNvSpPr txBox="1"/>
                  <p:nvPr/>
                </p:nvSpPr>
                <p:spPr>
                  <a:xfrm>
                    <a:off x="8279370" y="5983624"/>
                    <a:ext cx="1994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FF0000"/>
                                  </a:solidFill>
                                  <a:latin typeface="Cambria Math" panose="02040503050406030204" pitchFamily="18" charset="0"/>
                                </a:rPr>
                              </m:ctrlPr>
                            </m:sSubPr>
                            <m:e>
                              <m:r>
                                <m:rPr>
                                  <m:sty m:val="p"/>
                                </m:rPr>
                                <a:rPr lang="el-GR" sz="1400" i="1">
                                  <a:solidFill>
                                    <a:srgbClr val="FF0000"/>
                                  </a:solidFill>
                                  <a:latin typeface="Cambria Math" panose="02040503050406030204" pitchFamily="18" charset="0"/>
                                  <a:ea typeface="Cambria Math" panose="02040503050406030204" pitchFamily="18" charset="0"/>
                                </a:rPr>
                                <m:t>Ω</m:t>
                              </m:r>
                            </m:e>
                            <m:sub>
                              <m:r>
                                <a:rPr lang="en-US" sz="1400" i="1">
                                  <a:solidFill>
                                    <a:srgbClr val="FF0000"/>
                                  </a:solidFill>
                                  <a:latin typeface="Cambria Math" panose="02040503050406030204" pitchFamily="18" charset="0"/>
                                </a:rPr>
                                <m:t>1</m:t>
                              </m:r>
                            </m:sub>
                          </m:sSub>
                        </m:oMath>
                      </m:oMathPara>
                    </a14:m>
                    <a:endParaRPr lang="en-US" sz="1400" dirty="0"/>
                  </a:p>
                </p:txBody>
              </p:sp>
            </mc:Choice>
            <mc:Fallback xmlns="">
              <p:sp>
                <p:nvSpPr>
                  <p:cNvPr id="137" name="TextBox 136">
                    <a:extLst>
                      <a:ext uri="{FF2B5EF4-FFF2-40B4-BE49-F238E27FC236}">
                        <a16:creationId xmlns:a16="http://schemas.microsoft.com/office/drawing/2014/main" id="{557830A1-D2DF-4009-BC3B-D8A21F21E8EB}"/>
                      </a:ext>
                    </a:extLst>
                  </p:cNvPr>
                  <p:cNvSpPr txBox="1">
                    <a:spLocks noRot="1" noChangeAspect="1" noMove="1" noResize="1" noEditPoints="1" noAdjustHandles="1" noChangeArrowheads="1" noChangeShapeType="1" noTextEdit="1"/>
                  </p:cNvSpPr>
                  <p:nvPr/>
                </p:nvSpPr>
                <p:spPr>
                  <a:xfrm>
                    <a:off x="8279370" y="5983624"/>
                    <a:ext cx="199480" cy="215444"/>
                  </a:xfrm>
                  <a:prstGeom prst="rect">
                    <a:avLst/>
                  </a:prstGeom>
                  <a:blipFill>
                    <a:blip r:embed="rId17"/>
                    <a:stretch>
                      <a:fillRect l="-30303" r="-15152"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5E927756-1524-41B6-AA9B-9217E63E7A3F}"/>
                      </a:ext>
                    </a:extLst>
                  </p:cNvPr>
                  <p:cNvSpPr txBox="1"/>
                  <p:nvPr/>
                </p:nvSpPr>
                <p:spPr>
                  <a:xfrm>
                    <a:off x="8891730" y="5903839"/>
                    <a:ext cx="2591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B050"/>
                                  </a:solidFill>
                                  <a:latin typeface="Cambria Math" panose="02040503050406030204" pitchFamily="18" charset="0"/>
                                </a:rPr>
                              </m:ctrlPr>
                            </m:sSubPr>
                            <m:e>
                              <m:r>
                                <m:rPr>
                                  <m:sty m:val="p"/>
                                </m:rPr>
                                <a:rPr lang="el-GR" sz="1400" i="1">
                                  <a:solidFill>
                                    <a:srgbClr val="00B050"/>
                                  </a:solidFill>
                                  <a:latin typeface="Cambria Math" panose="02040503050406030204" pitchFamily="18" charset="0"/>
                                  <a:ea typeface="Cambria Math" panose="02040503050406030204" pitchFamily="18" charset="0"/>
                                </a:rPr>
                                <m:t>Ω</m:t>
                              </m:r>
                            </m:e>
                            <m:sub>
                              <m:r>
                                <a:rPr lang="en-US" sz="1400" b="0" i="1" smtClean="0">
                                  <a:solidFill>
                                    <a:srgbClr val="00B050"/>
                                  </a:solidFill>
                                  <a:latin typeface="Cambria Math" panose="02040503050406030204" pitchFamily="18" charset="0"/>
                                  <a:ea typeface="Cambria Math" panose="02040503050406030204" pitchFamily="18" charset="0"/>
                                </a:rPr>
                                <m:t>2</m:t>
                              </m:r>
                            </m:sub>
                          </m:sSub>
                        </m:oMath>
                      </m:oMathPara>
                    </a14:m>
                    <a:endParaRPr lang="en-US" sz="1400" dirty="0"/>
                  </a:p>
                </p:txBody>
              </p:sp>
            </mc:Choice>
            <mc:Fallback xmlns="">
              <p:sp>
                <p:nvSpPr>
                  <p:cNvPr id="138" name="TextBox 137">
                    <a:extLst>
                      <a:ext uri="{FF2B5EF4-FFF2-40B4-BE49-F238E27FC236}">
                        <a16:creationId xmlns:a16="http://schemas.microsoft.com/office/drawing/2014/main" id="{5E927756-1524-41B6-AA9B-9217E63E7A3F}"/>
                      </a:ext>
                    </a:extLst>
                  </p:cNvPr>
                  <p:cNvSpPr txBox="1">
                    <a:spLocks noRot="1" noChangeAspect="1" noMove="1" noResize="1" noEditPoints="1" noAdjustHandles="1" noChangeArrowheads="1" noChangeShapeType="1" noTextEdit="1"/>
                  </p:cNvSpPr>
                  <p:nvPr/>
                </p:nvSpPr>
                <p:spPr>
                  <a:xfrm>
                    <a:off x="8891730" y="5903839"/>
                    <a:ext cx="259110" cy="215444"/>
                  </a:xfrm>
                  <a:prstGeom prst="rect">
                    <a:avLst/>
                  </a:prstGeom>
                  <a:blipFill>
                    <a:blip r:embed="rId18"/>
                    <a:stretch>
                      <a:fillRect l="-11905" r="-4762" b="-17143"/>
                    </a:stretch>
                  </a:blipFill>
                </p:spPr>
                <p:txBody>
                  <a:bodyPr/>
                  <a:lstStyle/>
                  <a:p>
                    <a:r>
                      <a:rPr lang="en-US">
                        <a:noFill/>
                      </a:rPr>
                      <a:t> </a:t>
                    </a:r>
                  </a:p>
                </p:txBody>
              </p:sp>
            </mc:Fallback>
          </mc:AlternateContent>
          <p:sp>
            <p:nvSpPr>
              <p:cNvPr id="139" name="TextBox 138">
                <a:extLst>
                  <a:ext uri="{FF2B5EF4-FFF2-40B4-BE49-F238E27FC236}">
                    <a16:creationId xmlns:a16="http://schemas.microsoft.com/office/drawing/2014/main" id="{02BF5107-D7FA-4704-AFC0-C1672C67B920}"/>
                  </a:ext>
                </a:extLst>
              </p:cNvPr>
              <p:cNvSpPr txBox="1"/>
              <p:nvPr/>
            </p:nvSpPr>
            <p:spPr>
              <a:xfrm>
                <a:off x="8080428" y="5654219"/>
                <a:ext cx="16286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140" name="TextBox 139">
                <a:extLst>
                  <a:ext uri="{FF2B5EF4-FFF2-40B4-BE49-F238E27FC236}">
                    <a16:creationId xmlns:a16="http://schemas.microsoft.com/office/drawing/2014/main" id="{E8BDCDE5-23F1-47B5-83C9-6F957CD04A00}"/>
                  </a:ext>
                </a:extLst>
              </p:cNvPr>
              <p:cNvSpPr txBox="1"/>
              <p:nvPr/>
            </p:nvSpPr>
            <p:spPr>
              <a:xfrm>
                <a:off x="8364411" y="5661253"/>
                <a:ext cx="462233"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0.3</a:t>
                </a:r>
              </a:p>
            </p:txBody>
          </p:sp>
          <p:sp>
            <p:nvSpPr>
              <p:cNvPr id="141" name="TextBox 140">
                <a:extLst>
                  <a:ext uri="{FF2B5EF4-FFF2-40B4-BE49-F238E27FC236}">
                    <a16:creationId xmlns:a16="http://schemas.microsoft.com/office/drawing/2014/main" id="{52768125-7513-48AE-94C9-8AE932E138DD}"/>
                  </a:ext>
                </a:extLst>
              </p:cNvPr>
              <p:cNvSpPr txBox="1"/>
              <p:nvPr/>
            </p:nvSpPr>
            <p:spPr>
              <a:xfrm>
                <a:off x="8355052" y="6170990"/>
                <a:ext cx="615345" cy="307777"/>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0.3</a:t>
                </a:r>
              </a:p>
            </p:txBody>
          </p:sp>
          <p:sp>
            <p:nvSpPr>
              <p:cNvPr id="145" name="TextBox 144">
                <a:extLst>
                  <a:ext uri="{FF2B5EF4-FFF2-40B4-BE49-F238E27FC236}">
                    <a16:creationId xmlns:a16="http://schemas.microsoft.com/office/drawing/2014/main" id="{8F08D872-B4BD-48DE-AC62-A1C6925C2F2A}"/>
                  </a:ext>
                </a:extLst>
              </p:cNvPr>
              <p:cNvSpPr txBox="1"/>
              <p:nvPr/>
            </p:nvSpPr>
            <p:spPr>
              <a:xfrm>
                <a:off x="9338052" y="6170989"/>
                <a:ext cx="509594" cy="307777"/>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1</a:t>
                </a:r>
              </a:p>
            </p:txBody>
          </p:sp>
        </p:grpSp>
        <p:sp>
          <p:nvSpPr>
            <p:cNvPr id="130" name="Rectangle 129">
              <a:extLst>
                <a:ext uri="{FF2B5EF4-FFF2-40B4-BE49-F238E27FC236}">
                  <a16:creationId xmlns:a16="http://schemas.microsoft.com/office/drawing/2014/main" id="{E9662C35-62EF-402D-82CF-F6AF72FECE46}"/>
                </a:ext>
              </a:extLst>
            </p:cNvPr>
            <p:cNvSpPr/>
            <p:nvPr/>
          </p:nvSpPr>
          <p:spPr>
            <a:xfrm>
              <a:off x="7976098" y="5601005"/>
              <a:ext cx="1701092" cy="8854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17467C21-24D6-4CDC-8194-458AA0DE9ED1}"/>
              </a:ext>
            </a:extLst>
          </p:cNvPr>
          <p:cNvGrpSpPr/>
          <p:nvPr/>
        </p:nvGrpSpPr>
        <p:grpSpPr>
          <a:xfrm>
            <a:off x="1510886" y="5019226"/>
            <a:ext cx="1701092" cy="576166"/>
            <a:chOff x="1383789" y="5269046"/>
            <a:chExt cx="1701092" cy="576166"/>
          </a:xfrm>
        </p:grpSpPr>
        <p:cxnSp>
          <p:nvCxnSpPr>
            <p:cNvPr id="147" name="Straight Connector 146">
              <a:extLst>
                <a:ext uri="{FF2B5EF4-FFF2-40B4-BE49-F238E27FC236}">
                  <a16:creationId xmlns:a16="http://schemas.microsoft.com/office/drawing/2014/main" id="{FAE9F35D-F4A7-44D8-A863-8200A72AB166}"/>
                </a:ext>
              </a:extLst>
            </p:cNvPr>
            <p:cNvCxnSpPr/>
            <p:nvPr/>
          </p:nvCxnSpPr>
          <p:spPr>
            <a:xfrm>
              <a:off x="1590320" y="5653031"/>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88B80D51-486C-48A2-BC63-4D83B89CF764}"/>
                    </a:ext>
                  </a:extLst>
                </p:cNvPr>
                <p:cNvSpPr txBox="1"/>
                <p:nvPr/>
              </p:nvSpPr>
              <p:spPr>
                <a:xfrm>
                  <a:off x="2147402" y="5413919"/>
                  <a:ext cx="1763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i="1" smtClean="0">
                            <a:solidFill>
                              <a:srgbClr val="FF0000"/>
                            </a:solidFill>
                            <a:latin typeface="Cambria Math" panose="02040503050406030204" pitchFamily="18" charset="0"/>
                            <a:ea typeface="Cambria Math" panose="02040503050406030204" pitchFamily="18" charset="0"/>
                          </a:rPr>
                          <m:t>Ω</m:t>
                        </m:r>
                      </m:oMath>
                    </m:oMathPara>
                  </a14:m>
                  <a:endParaRPr lang="en-US" sz="1400" dirty="0">
                    <a:solidFill>
                      <a:srgbClr val="FF0000"/>
                    </a:solidFill>
                  </a:endParaRPr>
                </a:p>
              </p:txBody>
            </p:sp>
          </mc:Choice>
          <mc:Fallback xmlns="">
            <p:sp>
              <p:nvSpPr>
                <p:cNvPr id="148" name="TextBox 147">
                  <a:extLst>
                    <a:ext uri="{FF2B5EF4-FFF2-40B4-BE49-F238E27FC236}">
                      <a16:creationId xmlns:a16="http://schemas.microsoft.com/office/drawing/2014/main" id="{88B80D51-486C-48A2-BC63-4D83B89CF764}"/>
                    </a:ext>
                  </a:extLst>
                </p:cNvPr>
                <p:cNvSpPr txBox="1">
                  <a:spLocks noRot="1" noChangeAspect="1" noMove="1" noResize="1" noEditPoints="1" noAdjustHandles="1" noChangeArrowheads="1" noChangeShapeType="1" noTextEdit="1"/>
                </p:cNvSpPr>
                <p:nvPr/>
              </p:nvSpPr>
              <p:spPr>
                <a:xfrm>
                  <a:off x="2147402" y="5413919"/>
                  <a:ext cx="176330" cy="215444"/>
                </a:xfrm>
                <a:prstGeom prst="rect">
                  <a:avLst/>
                </a:prstGeom>
                <a:blipFill>
                  <a:blip r:embed="rId19"/>
                  <a:stretch>
                    <a:fillRect l="-17241" r="-20690" b="-8571"/>
                  </a:stretch>
                </a:blipFill>
              </p:spPr>
              <p:txBody>
                <a:bodyPr/>
                <a:lstStyle/>
                <a:p>
                  <a:r>
                    <a:rPr lang="en-US">
                      <a:noFill/>
                    </a:rPr>
                    <a:t> </a:t>
                  </a:r>
                </a:p>
              </p:txBody>
            </p:sp>
          </mc:Fallback>
        </mc:AlternateContent>
        <p:sp>
          <p:nvSpPr>
            <p:cNvPr id="149" name="TextBox 148">
              <a:extLst>
                <a:ext uri="{FF2B5EF4-FFF2-40B4-BE49-F238E27FC236}">
                  <a16:creationId xmlns:a16="http://schemas.microsoft.com/office/drawing/2014/main" id="{1E684E70-3C82-4824-994E-C572F1EDD89D}"/>
                </a:ext>
              </a:extLst>
            </p:cNvPr>
            <p:cNvSpPr txBox="1"/>
            <p:nvPr/>
          </p:nvSpPr>
          <p:spPr>
            <a:xfrm>
              <a:off x="1472705" y="5347885"/>
              <a:ext cx="140545"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150" name="TextBox 149">
              <a:extLst>
                <a:ext uri="{FF2B5EF4-FFF2-40B4-BE49-F238E27FC236}">
                  <a16:creationId xmlns:a16="http://schemas.microsoft.com/office/drawing/2014/main" id="{4355680C-7001-4AB9-86D7-3E9CBADC78BD}"/>
                </a:ext>
              </a:extLst>
            </p:cNvPr>
            <p:cNvSpPr txBox="1"/>
            <p:nvPr/>
          </p:nvSpPr>
          <p:spPr>
            <a:xfrm>
              <a:off x="2732214" y="5347884"/>
              <a:ext cx="140545"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1</a:t>
              </a:r>
            </a:p>
          </p:txBody>
        </p:sp>
        <p:cxnSp>
          <p:nvCxnSpPr>
            <p:cNvPr id="151" name="Straight Connector 150">
              <a:extLst>
                <a:ext uri="{FF2B5EF4-FFF2-40B4-BE49-F238E27FC236}">
                  <a16:creationId xmlns:a16="http://schemas.microsoft.com/office/drawing/2014/main" id="{76554976-0AB5-4AC1-A98D-C9039F1572CE}"/>
                </a:ext>
              </a:extLst>
            </p:cNvPr>
            <p:cNvCxnSpPr/>
            <p:nvPr/>
          </p:nvCxnSpPr>
          <p:spPr>
            <a:xfrm>
              <a:off x="1581774" y="559539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0FFDC97E-5547-424F-AC4C-D3B436F89DB8}"/>
                </a:ext>
              </a:extLst>
            </p:cNvPr>
            <p:cNvCxnSpPr/>
            <p:nvPr/>
          </p:nvCxnSpPr>
          <p:spPr>
            <a:xfrm>
              <a:off x="2830047" y="559539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3" name="Rectangle 152">
              <a:extLst>
                <a:ext uri="{FF2B5EF4-FFF2-40B4-BE49-F238E27FC236}">
                  <a16:creationId xmlns:a16="http://schemas.microsoft.com/office/drawing/2014/main" id="{0406A36A-11FC-4132-9605-B3AAB58B8FCC}"/>
                </a:ext>
              </a:extLst>
            </p:cNvPr>
            <p:cNvSpPr/>
            <p:nvPr/>
          </p:nvSpPr>
          <p:spPr>
            <a:xfrm>
              <a:off x="1383789" y="5269046"/>
              <a:ext cx="1701092" cy="57616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953C4B12-3AF1-4D45-83B9-77C8F1C02AD8}"/>
                  </a:ext>
                </a:extLst>
              </p:cNvPr>
              <p:cNvSpPr txBox="1"/>
              <p:nvPr/>
            </p:nvSpPr>
            <p:spPr>
              <a:xfrm>
                <a:off x="230532" y="5984627"/>
                <a:ext cx="6097424" cy="646331"/>
              </a:xfrm>
              <a:prstGeom prst="rect">
                <a:avLst/>
              </a:prstGeom>
              <a:noFill/>
            </p:spPr>
            <p:txBody>
              <a:bodyPr wrap="square">
                <a:spAutoFit/>
              </a:bodyPr>
              <a:lstStyle/>
              <a:p>
                <a:r>
                  <a:rPr lang="en-US" sz="1200" baseline="30000" dirty="0">
                    <a:cs typeface="Calibri" panose="020F0502020204030204" pitchFamily="34" charset="0"/>
                  </a:rPr>
                  <a:t>1</a:t>
                </a:r>
                <a:r>
                  <a:rPr lang="en-US" sz="1200" dirty="0">
                    <a:cs typeface="Calibri" panose="020F0502020204030204" pitchFamily="34" charset="0"/>
                  </a:rPr>
                  <a:t>Implicit 40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oMath>
                </a14:m>
                <a:r>
                  <a:rPr lang="en-US" sz="1200" dirty="0">
                    <a:cs typeface="Calibri" panose="020F0502020204030204" pitchFamily="34" charset="0"/>
                  </a:rPr>
                  <a:t>=1e-6,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𝑥</m:t>
                    </m:r>
                  </m:oMath>
                </a14:m>
                <a:r>
                  <a:rPr lang="en-US" sz="1200" dirty="0">
                    <a:cs typeface="Calibri" panose="020F0502020204030204" pitchFamily="34" charset="0"/>
                  </a:rPr>
                  <a:t>=1.25e-3</a:t>
                </a:r>
              </a:p>
              <a:p>
                <a:r>
                  <a:rPr lang="en-US" sz="1200" baseline="30000" dirty="0">
                    <a:cs typeface="Calibri" panose="020F0502020204030204" pitchFamily="34" charset="0"/>
                  </a:rPr>
                  <a:t>2</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=8.33e-4</a:t>
                </a:r>
                <a:endParaRPr lang="en-US" sz="1200" b="1" i="1" dirty="0">
                  <a:cs typeface="Calibri" panose="020F0502020204030204" pitchFamily="34" charset="0"/>
                </a:endParaRPr>
              </a:p>
              <a:p>
                <a:r>
                  <a:rPr lang="en-US" sz="1200" baseline="30000" dirty="0">
                    <a:cs typeface="Calibri" panose="020F0502020204030204" pitchFamily="34" charset="0"/>
                  </a:rPr>
                  <a:t>3</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=1e-3</a:t>
                </a:r>
              </a:p>
            </p:txBody>
          </p:sp>
        </mc:Choice>
        <mc:Fallback xmlns="">
          <p:sp>
            <p:nvSpPr>
              <p:cNvPr id="154" name="TextBox 153">
                <a:extLst>
                  <a:ext uri="{FF2B5EF4-FFF2-40B4-BE49-F238E27FC236}">
                    <a16:creationId xmlns:a16="http://schemas.microsoft.com/office/drawing/2014/main" id="{953C4B12-3AF1-4D45-83B9-77C8F1C02AD8}"/>
                  </a:ext>
                </a:extLst>
              </p:cNvPr>
              <p:cNvSpPr txBox="1">
                <a:spLocks noRot="1" noChangeAspect="1" noMove="1" noResize="1" noEditPoints="1" noAdjustHandles="1" noChangeArrowheads="1" noChangeShapeType="1" noTextEdit="1"/>
              </p:cNvSpPr>
              <p:nvPr/>
            </p:nvSpPr>
            <p:spPr>
              <a:xfrm>
                <a:off x="230532" y="5984627"/>
                <a:ext cx="6097424" cy="646331"/>
              </a:xfrm>
              <a:prstGeom prst="rect">
                <a:avLst/>
              </a:prstGeom>
              <a:blipFill>
                <a:blip r:embed="rId20"/>
                <a:stretch>
                  <a:fillRect t="-943" b="-6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BE218707-3AE1-4E95-A045-384DABB2204B}"/>
                  </a:ext>
                </a:extLst>
              </p:cNvPr>
              <p:cNvSpPr txBox="1"/>
              <p:nvPr/>
            </p:nvSpPr>
            <p:spPr>
              <a:xfrm>
                <a:off x="9915496" y="5812477"/>
                <a:ext cx="2131532" cy="830997"/>
              </a:xfrm>
              <a:prstGeom prst="rect">
                <a:avLst/>
              </a:prstGeom>
              <a:noFill/>
            </p:spPr>
            <p:txBody>
              <a:bodyPr wrap="square">
                <a:spAutoFit/>
              </a:bodyPr>
              <a:lstStyle/>
              <a:p>
                <a:r>
                  <a:rPr lang="en-US" sz="1200" baseline="30000" dirty="0">
                    <a:cs typeface="Calibri" panose="020F0502020204030204" pitchFamily="34" charset="0"/>
                  </a:rPr>
                  <a:t>5</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endParaRPr lang="en-US" sz="1200" baseline="30000" dirty="0">
                  <a:cs typeface="Calibri" panose="020F0502020204030204" pitchFamily="34" charset="0"/>
                </a:endParaRPr>
              </a:p>
              <a:p>
                <a:r>
                  <a:rPr lang="en-US" sz="1200" baseline="30000" dirty="0">
                    <a:cs typeface="Calibri" panose="020F0502020204030204" pitchFamily="34" charset="0"/>
                  </a:rPr>
                  <a:t>4</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p>
            </p:txBody>
          </p:sp>
        </mc:Choice>
        <mc:Fallback xmlns="">
          <p:sp>
            <p:nvSpPr>
              <p:cNvPr id="155" name="TextBox 154">
                <a:extLst>
                  <a:ext uri="{FF2B5EF4-FFF2-40B4-BE49-F238E27FC236}">
                    <a16:creationId xmlns:a16="http://schemas.microsoft.com/office/drawing/2014/main" id="{BE218707-3AE1-4E95-A045-384DABB2204B}"/>
                  </a:ext>
                </a:extLst>
              </p:cNvPr>
              <p:cNvSpPr txBox="1">
                <a:spLocks noRot="1" noChangeAspect="1" noMove="1" noResize="1" noEditPoints="1" noAdjustHandles="1" noChangeArrowheads="1" noChangeShapeType="1" noTextEdit="1"/>
              </p:cNvSpPr>
              <p:nvPr/>
            </p:nvSpPr>
            <p:spPr>
              <a:xfrm>
                <a:off x="9915496" y="5812477"/>
                <a:ext cx="2131532" cy="830997"/>
              </a:xfrm>
              <a:prstGeom prst="rect">
                <a:avLst/>
              </a:prstGeom>
              <a:blipFill>
                <a:blip r:embed="rId21"/>
                <a:stretch>
                  <a:fillRect r="-860" b="-4380"/>
                </a:stretch>
              </a:blipFill>
            </p:spPr>
            <p:txBody>
              <a:bodyPr/>
              <a:lstStyle/>
              <a:p>
                <a:r>
                  <a:rPr lang="en-US">
                    <a:noFill/>
                  </a:rPr>
                  <a:t> </a:t>
                </a:r>
              </a:p>
            </p:txBody>
          </p:sp>
        </mc:Fallback>
      </mc:AlternateContent>
      <p:pic>
        <p:nvPicPr>
          <p:cNvPr id="3" name="test2">
            <a:hlinkClick r:id="" action="ppaction://media"/>
            <a:extLst>
              <a:ext uri="{FF2B5EF4-FFF2-40B4-BE49-F238E27FC236}">
                <a16:creationId xmlns:a16="http://schemas.microsoft.com/office/drawing/2014/main" id="{F973B0B5-7ACB-4A17-BE62-49CD1F61085D}"/>
              </a:ext>
            </a:extLst>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7144552" y="1658380"/>
            <a:ext cx="3913632" cy="2935224"/>
          </a:xfrm>
          <a:prstGeom prst="rect">
            <a:avLst/>
          </a:prstGeom>
        </p:spPr>
      </p:pic>
    </p:spTree>
    <p:extLst>
      <p:ext uri="{BB962C8B-B14F-4D97-AF65-F5344CB8AC3E}">
        <p14:creationId xmlns:p14="http://schemas.microsoft.com/office/powerpoint/2010/main" val="229777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89"/>
                                        </p:tgtEl>
                                      </p:cBhvr>
                                    </p:cmd>
                                  </p:childTnLst>
                                </p:cTn>
                              </p:par>
                              <p:par>
                                <p:cTn id="7" presetID="1" presetClass="mediacall" presetSubtype="0" fill="hold" nodeType="withEffect">
                                  <p:stCondLst>
                                    <p:cond delay="0"/>
                                  </p:stCondLst>
                                  <p:childTnLst>
                                    <p:cmd type="call" cmd="playFrom(0.0)">
                                      <p:cBhvr>
                                        <p:cTn id="8" dur="8800" fill="hold"/>
                                        <p:tgtEl>
                                          <p:spTgt spid="2"/>
                                        </p:tgtEl>
                                      </p:cBhvr>
                                    </p:cmd>
                                  </p:childTnLst>
                                </p:cTn>
                              </p:par>
                              <p:par>
                                <p:cTn id="9" presetID="1" presetClass="mediacall" presetSubtype="0" fill="hold" nodeType="withEffect">
                                  <p:stCondLst>
                                    <p:cond delay="0"/>
                                  </p:stCondLst>
                                  <p:childTnLst>
                                    <p:cmd type="call" cmd="playFrom(0.0)">
                                      <p:cBhvr>
                                        <p:cTn id="10" dur="9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9"/>
                </p:tgtEl>
              </p:cMediaNode>
            </p:video>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p:txBody>
          <a:bodyPr/>
          <a:lstStyle/>
          <a:p>
            <a:fld id="{A5E55A7B-7854-E145-92D9-B491DF4BAE2D}" type="slidenum">
              <a:rPr lang="en-US" smtClean="0"/>
              <a:pPr/>
              <a:t>24</a:t>
            </a:fld>
            <a:endParaRPr lang="en-US" dirty="0"/>
          </a:p>
        </p:txBody>
      </p:sp>
      <p:sp>
        <p:nvSpPr>
          <p:cNvPr id="46"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Linear Elastic Wave Propagation Problem: FOM-ROM and ROM-ROM Couplings</a:t>
            </a:r>
          </a:p>
        </p:txBody>
      </p:sp>
      <p:graphicFrame>
        <p:nvGraphicFramePr>
          <p:cNvPr id="12" name="Table 12">
            <a:extLst>
              <a:ext uri="{FF2B5EF4-FFF2-40B4-BE49-F238E27FC236}">
                <a16:creationId xmlns:a16="http://schemas.microsoft.com/office/drawing/2014/main" id="{E9EACF19-EC64-4D22-967E-27F03B061BF7}"/>
              </a:ext>
            </a:extLst>
          </p:cNvPr>
          <p:cNvGraphicFramePr>
            <a:graphicFrameLocks noGrp="1"/>
          </p:cNvGraphicFramePr>
          <p:nvPr>
            <p:extLst>
              <p:ext uri="{D42A27DB-BD31-4B8C-83A1-F6EECF244321}">
                <p14:modId xmlns:p14="http://schemas.microsoft.com/office/powerpoint/2010/main" val="1191906291"/>
              </p:ext>
            </p:extLst>
          </p:nvPr>
        </p:nvGraphicFramePr>
        <p:xfrm>
          <a:off x="2321180" y="2404298"/>
          <a:ext cx="6976745" cy="1164656"/>
        </p:xfrm>
        <a:graphic>
          <a:graphicData uri="http://schemas.openxmlformats.org/drawingml/2006/table">
            <a:tbl>
              <a:tblPr firstRow="1" bandRow="1">
                <a:tableStyleId>{5C22544A-7EE6-4342-B048-85BDC9FD1C3A}</a:tableStyleId>
              </a:tblPr>
              <a:tblGrid>
                <a:gridCol w="3329305">
                  <a:extLst>
                    <a:ext uri="{9D8B030D-6E8A-4147-A177-3AD203B41FA5}">
                      <a16:colId xmlns:a16="http://schemas.microsoft.com/office/drawing/2014/main" val="3252677874"/>
                    </a:ext>
                  </a:extLst>
                </a:gridCol>
                <a:gridCol w="1236980">
                  <a:extLst>
                    <a:ext uri="{9D8B030D-6E8A-4147-A177-3AD203B41FA5}">
                      <a16:colId xmlns:a16="http://schemas.microsoft.com/office/drawing/2014/main" val="3791624552"/>
                    </a:ext>
                  </a:extLst>
                </a:gridCol>
                <a:gridCol w="1184593">
                  <a:extLst>
                    <a:ext uri="{9D8B030D-6E8A-4147-A177-3AD203B41FA5}">
                      <a16:colId xmlns:a16="http://schemas.microsoft.com/office/drawing/2014/main" val="1821678431"/>
                    </a:ext>
                  </a:extLst>
                </a:gridCol>
                <a:gridCol w="1225867">
                  <a:extLst>
                    <a:ext uri="{9D8B030D-6E8A-4147-A177-3AD203B41FA5}">
                      <a16:colId xmlns:a16="http://schemas.microsoft.com/office/drawing/2014/main" val="1624484743"/>
                    </a:ext>
                  </a:extLst>
                </a:gridCol>
              </a:tblGrid>
              <a:tr h="321587">
                <a:tc>
                  <a:txBody>
                    <a:bodyPr/>
                    <a:lstStyle/>
                    <a:p>
                      <a:pPr algn="ctr"/>
                      <a:endParaRPr lang="en-US" dirty="0"/>
                    </a:p>
                  </a:txBody>
                  <a:tcPr/>
                </a:tc>
                <a:tc>
                  <a:txBody>
                    <a:bodyPr/>
                    <a:lstStyle/>
                    <a:p>
                      <a:pPr algn="ctr"/>
                      <a:r>
                        <a:rPr lang="en-US" dirty="0" err="1"/>
                        <a:t>disp</a:t>
                      </a:r>
                      <a:r>
                        <a:rPr lang="en-US" dirty="0"/>
                        <a:t> MSE</a:t>
                      </a:r>
                      <a:r>
                        <a:rPr lang="en-US" baseline="30000" dirty="0"/>
                        <a:t>6</a:t>
                      </a:r>
                    </a:p>
                  </a:txBody>
                  <a:tcPr/>
                </a:tc>
                <a:tc>
                  <a:txBody>
                    <a:bodyPr/>
                    <a:lstStyle/>
                    <a:p>
                      <a:pPr algn="ctr"/>
                      <a:r>
                        <a:rPr lang="en-US" dirty="0"/>
                        <a:t>velo MSE</a:t>
                      </a:r>
                    </a:p>
                  </a:txBody>
                  <a:tcPr/>
                </a:tc>
                <a:tc>
                  <a:txBody>
                    <a:bodyPr/>
                    <a:lstStyle/>
                    <a:p>
                      <a:pPr algn="ctr"/>
                      <a:r>
                        <a:rPr lang="en-US" dirty="0" err="1"/>
                        <a:t>acce</a:t>
                      </a:r>
                      <a:r>
                        <a:rPr lang="en-US" dirty="0"/>
                        <a:t> MSE</a:t>
                      </a:r>
                    </a:p>
                  </a:txBody>
                  <a:tcPr/>
                </a:tc>
                <a:extLst>
                  <a:ext uri="{0D108BD9-81ED-4DB2-BD59-A6C34878D82A}">
                    <a16:rowId xmlns:a16="http://schemas.microsoft.com/office/drawing/2014/main" val="3631583167"/>
                  </a:ext>
                </a:extLst>
              </a:tr>
              <a:tr h="399448">
                <a:tc>
                  <a:txBody>
                    <a:bodyPr/>
                    <a:lstStyle/>
                    <a:p>
                      <a:pPr algn="ctr"/>
                      <a:r>
                        <a:rPr lang="en-US" dirty="0"/>
                        <a:t>Overlapping ROM</a:t>
                      </a:r>
                      <a:r>
                        <a:rPr lang="en-US" baseline="30000" dirty="0"/>
                        <a:t>1</a:t>
                      </a:r>
                      <a:r>
                        <a:rPr lang="en-US" dirty="0"/>
                        <a:t>-FOM</a:t>
                      </a:r>
                      <a:r>
                        <a:rPr lang="en-US" baseline="30000" dirty="0"/>
                        <a:t>2</a:t>
                      </a:r>
                      <a:r>
                        <a:rPr lang="en-US" dirty="0"/>
                        <a:t>-ROM</a:t>
                      </a:r>
                      <a:r>
                        <a:rPr lang="en-US" baseline="30000" dirty="0"/>
                        <a:t>3</a:t>
                      </a:r>
                    </a:p>
                  </a:txBody>
                  <a:tcPr/>
                </a:tc>
                <a:tc>
                  <a:txBody>
                    <a:bodyPr/>
                    <a:lstStyle/>
                    <a:p>
                      <a:pPr algn="ctr"/>
                      <a:r>
                        <a:rPr lang="en-US" dirty="0"/>
                        <a:t>1.05e-4</a:t>
                      </a:r>
                    </a:p>
                  </a:txBody>
                  <a:tcPr/>
                </a:tc>
                <a:tc>
                  <a:txBody>
                    <a:bodyPr/>
                    <a:lstStyle/>
                    <a:p>
                      <a:pPr algn="ctr"/>
                      <a:r>
                        <a:rPr lang="en-US" dirty="0"/>
                        <a:t>1.40e-3</a:t>
                      </a:r>
                    </a:p>
                  </a:txBody>
                  <a:tcPr/>
                </a:tc>
                <a:tc>
                  <a:txBody>
                    <a:bodyPr/>
                    <a:lstStyle/>
                    <a:p>
                      <a:pPr algn="ctr"/>
                      <a:r>
                        <a:rPr lang="en-US" dirty="0"/>
                        <a:t>2.32e-2</a:t>
                      </a:r>
                    </a:p>
                  </a:txBody>
                  <a:tcPr/>
                </a:tc>
                <a:extLst>
                  <a:ext uri="{0D108BD9-81ED-4DB2-BD59-A6C34878D82A}">
                    <a16:rowId xmlns:a16="http://schemas.microsoft.com/office/drawing/2014/main" val="1903069969"/>
                  </a:ext>
                </a:extLst>
              </a:tr>
              <a:tr h="399448">
                <a:tc>
                  <a:txBody>
                    <a:bodyPr/>
                    <a:lstStyle/>
                    <a:p>
                      <a:pPr algn="ctr"/>
                      <a:r>
                        <a:rPr lang="en-US" dirty="0"/>
                        <a:t>Non-overlapping FOM</a:t>
                      </a:r>
                      <a:r>
                        <a:rPr lang="en-US" baseline="30000" dirty="0"/>
                        <a:t>4</a:t>
                      </a:r>
                      <a:r>
                        <a:rPr lang="en-US" dirty="0"/>
                        <a:t>-ROM</a:t>
                      </a:r>
                      <a:r>
                        <a:rPr lang="en-US" baseline="30000" dirty="0"/>
                        <a:t>5</a:t>
                      </a:r>
                    </a:p>
                  </a:txBody>
                  <a:tcPr/>
                </a:tc>
                <a:tc>
                  <a:txBody>
                    <a:bodyPr/>
                    <a:lstStyle/>
                    <a:p>
                      <a:pPr algn="ctr"/>
                      <a:r>
                        <a:rPr lang="en-US" dirty="0"/>
                        <a:t>2.78e-5</a:t>
                      </a:r>
                    </a:p>
                  </a:txBody>
                  <a:tcPr/>
                </a:tc>
                <a:tc>
                  <a:txBody>
                    <a:bodyPr/>
                    <a:lstStyle/>
                    <a:p>
                      <a:pPr algn="ctr"/>
                      <a:r>
                        <a:rPr lang="en-US" dirty="0"/>
                        <a:t>2.20e-4</a:t>
                      </a:r>
                    </a:p>
                  </a:txBody>
                  <a:tcPr/>
                </a:tc>
                <a:tc>
                  <a:txBody>
                    <a:bodyPr/>
                    <a:lstStyle/>
                    <a:p>
                      <a:pPr algn="ctr"/>
                      <a:r>
                        <a:rPr lang="en-US" dirty="0"/>
                        <a:t>3.30e-3</a:t>
                      </a:r>
                    </a:p>
                  </a:txBody>
                  <a:tcPr/>
                </a:tc>
                <a:extLst>
                  <a:ext uri="{0D108BD9-81ED-4DB2-BD59-A6C34878D82A}">
                    <a16:rowId xmlns:a16="http://schemas.microsoft.com/office/drawing/2014/main" val="3924529123"/>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CA3532D-8EA6-43FB-9B1E-B9514584179E}"/>
                  </a:ext>
                </a:extLst>
              </p:cNvPr>
              <p:cNvSpPr txBox="1"/>
              <p:nvPr/>
            </p:nvSpPr>
            <p:spPr>
              <a:xfrm>
                <a:off x="2321180" y="3813033"/>
                <a:ext cx="7575321" cy="1200329"/>
              </a:xfrm>
              <a:prstGeom prst="rect">
                <a:avLst/>
              </a:prstGeom>
              <a:noFill/>
            </p:spPr>
            <p:txBody>
              <a:bodyPr wrap="square">
                <a:spAutoFit/>
              </a:bodyPr>
              <a:lstStyle/>
              <a:p>
                <a:r>
                  <a:rPr lang="en-US" sz="1200" baseline="30000" dirty="0">
                    <a:cs typeface="Calibri" panose="020F0502020204030204" pitchFamily="34" charset="0"/>
                  </a:rPr>
                  <a:t>1</a:t>
                </a:r>
                <a:r>
                  <a:rPr lang="en-US" sz="1200" dirty="0">
                    <a:cs typeface="Calibri" panose="020F0502020204030204" pitchFamily="34" charset="0"/>
                  </a:rPr>
                  <a:t>Implicit 40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=1.25e-3</a:t>
                </a:r>
              </a:p>
              <a:p>
                <a:r>
                  <a:rPr lang="en-US" sz="1200" baseline="30000" dirty="0">
                    <a:cs typeface="Calibri" panose="020F0502020204030204" pitchFamily="34" charset="0"/>
                  </a:rPr>
                  <a:t>2</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=8.33e-4</a:t>
                </a:r>
                <a:endParaRPr lang="en-US" sz="1200" b="1" i="1" dirty="0">
                  <a:cs typeface="Calibri" panose="020F0502020204030204" pitchFamily="34" charset="0"/>
                </a:endParaRPr>
              </a:p>
              <a:p>
                <a:r>
                  <a:rPr lang="en-US" sz="1200" baseline="30000" dirty="0">
                    <a:cs typeface="Calibri" panose="020F0502020204030204" pitchFamily="34" charset="0"/>
                  </a:rPr>
                  <a:t>3</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=1e-3</a:t>
                </a:r>
              </a:p>
              <a:p>
                <a:r>
                  <a:rPr lang="en-US" sz="1200" baseline="30000" dirty="0">
                    <a:cs typeface="Calibri" panose="020F0502020204030204" pitchFamily="34" charset="0"/>
                  </a:rPr>
                  <a:t>4</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endParaRPr lang="en-US" sz="1200" baseline="30000" dirty="0">
                  <a:cs typeface="Calibri" panose="020F0502020204030204" pitchFamily="34" charset="0"/>
                </a:endParaRPr>
              </a:p>
              <a:p>
                <a:r>
                  <a:rPr lang="en-US" sz="1200" baseline="30000" dirty="0">
                    <a:cs typeface="Calibri" panose="020F0502020204030204" pitchFamily="34" charset="0"/>
                  </a:rPr>
                  <a:t>5</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p>
              <a:p>
                <a:endParaRPr lang="en-US" sz="1200" dirty="0">
                  <a:cs typeface="Calibri" panose="020F0502020204030204" pitchFamily="34" charset="0"/>
                </a:endParaRPr>
              </a:p>
            </p:txBody>
          </p:sp>
        </mc:Choice>
        <mc:Fallback xmlns="">
          <p:sp>
            <p:nvSpPr>
              <p:cNvPr id="16" name="TextBox 15">
                <a:extLst>
                  <a:ext uri="{FF2B5EF4-FFF2-40B4-BE49-F238E27FC236}">
                    <a16:creationId xmlns:a16="http://schemas.microsoft.com/office/drawing/2014/main" id="{6CA3532D-8EA6-43FB-9B1E-B9514584179E}"/>
                  </a:ext>
                </a:extLst>
              </p:cNvPr>
              <p:cNvSpPr txBox="1">
                <a:spLocks noRot="1" noChangeAspect="1" noMove="1" noResize="1" noEditPoints="1" noAdjustHandles="1" noChangeArrowheads="1" noChangeShapeType="1" noTextEdit="1"/>
              </p:cNvSpPr>
              <p:nvPr/>
            </p:nvSpPr>
            <p:spPr>
              <a:xfrm>
                <a:off x="2321180" y="3813033"/>
                <a:ext cx="7575321" cy="1200329"/>
              </a:xfrm>
              <a:prstGeom prst="rect">
                <a:avLst/>
              </a:prstGeom>
              <a:blipFill>
                <a:blip r:embed="rId3"/>
                <a:stretch>
                  <a:fillRect/>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42EDE3B-C012-452B-9BBB-0C883423A742}"/>
              </a:ext>
            </a:extLst>
          </p:cNvPr>
          <p:cNvGrpSpPr/>
          <p:nvPr/>
        </p:nvGrpSpPr>
        <p:grpSpPr>
          <a:xfrm>
            <a:off x="2321180" y="4921935"/>
            <a:ext cx="7070316" cy="1042596"/>
            <a:chOff x="365760" y="4950576"/>
            <a:chExt cx="7070316" cy="1042596"/>
          </a:xfrm>
        </p:grpSpPr>
        <p:pic>
          <p:nvPicPr>
            <p:cNvPr id="13" name="Picture 12">
              <a:extLst>
                <a:ext uri="{FF2B5EF4-FFF2-40B4-BE49-F238E27FC236}">
                  <a16:creationId xmlns:a16="http://schemas.microsoft.com/office/drawing/2014/main" id="{0B506C36-801B-4878-83E6-52957EF15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01" y="4950576"/>
              <a:ext cx="6475075" cy="1042596"/>
            </a:xfrm>
            <a:prstGeom prst="rect">
              <a:avLst/>
            </a:prstGeom>
          </p:spPr>
        </p:pic>
        <p:sp>
          <p:nvSpPr>
            <p:cNvPr id="3" name="TextBox 2">
              <a:extLst>
                <a:ext uri="{FF2B5EF4-FFF2-40B4-BE49-F238E27FC236}">
                  <a16:creationId xmlns:a16="http://schemas.microsoft.com/office/drawing/2014/main" id="{3463322F-977B-4721-9A01-FE575B8839B4}"/>
                </a:ext>
              </a:extLst>
            </p:cNvPr>
            <p:cNvSpPr txBox="1"/>
            <p:nvPr/>
          </p:nvSpPr>
          <p:spPr>
            <a:xfrm>
              <a:off x="365760" y="5371420"/>
              <a:ext cx="1407283" cy="369332"/>
            </a:xfrm>
            <a:prstGeom prst="rect">
              <a:avLst/>
            </a:prstGeom>
            <a:noFill/>
          </p:spPr>
          <p:txBody>
            <a:bodyPr wrap="square" rtlCol="0">
              <a:spAutoFit/>
            </a:bodyPr>
            <a:lstStyle/>
            <a:p>
              <a:r>
                <a:rPr lang="en-US" baseline="30000" dirty="0"/>
                <a:t>6</a:t>
              </a:r>
              <a:r>
                <a:rPr lang="en-US" dirty="0"/>
                <a:t>MSE=</a:t>
              </a:r>
            </a:p>
          </p:txBody>
        </p:sp>
      </p:grpSp>
      <p:sp>
        <p:nvSpPr>
          <p:cNvPr id="15" name="TextBox 14">
            <a:extLst>
              <a:ext uri="{FF2B5EF4-FFF2-40B4-BE49-F238E27FC236}">
                <a16:creationId xmlns:a16="http://schemas.microsoft.com/office/drawing/2014/main" id="{B1CE86D0-62F5-4FA0-95DF-C97A68737425}"/>
              </a:ext>
            </a:extLst>
          </p:cNvPr>
          <p:cNvSpPr txBox="1"/>
          <p:nvPr/>
        </p:nvSpPr>
        <p:spPr>
          <a:xfrm>
            <a:off x="357414" y="1275614"/>
            <a:ext cx="11198075" cy="707886"/>
          </a:xfrm>
          <a:prstGeom prst="rect">
            <a:avLst/>
          </a:prstGeom>
          <a:noFill/>
        </p:spPr>
        <p:txBody>
          <a:bodyPr wrap="square">
            <a:spAutoFit/>
          </a:bodyPr>
          <a:lstStyle/>
          <a:p>
            <a:pPr algn="ctr"/>
            <a:r>
              <a:rPr lang="en-US" sz="2000" b="1" i="1" dirty="0">
                <a:solidFill>
                  <a:srgbClr val="0070C0"/>
                </a:solidFill>
                <a:sym typeface="Wingdings" panose="05000000000000000000" pitchFamily="2" charset="2"/>
              </a:rPr>
              <a:t>Coupled models are reasonably accurate </a:t>
            </a:r>
            <a:r>
              <a:rPr lang="en-US" sz="2000" b="1" i="1" dirty="0" err="1">
                <a:solidFill>
                  <a:srgbClr val="0070C0"/>
                </a:solidFill>
                <a:sym typeface="Wingdings" panose="05000000000000000000" pitchFamily="2" charset="2"/>
              </a:rPr>
              <a:t>w.r.t.</a:t>
            </a:r>
            <a:r>
              <a:rPr lang="en-US" sz="2000" b="1" i="1" dirty="0">
                <a:solidFill>
                  <a:srgbClr val="0070C0"/>
                </a:solidFill>
                <a:sym typeface="Wingdings" panose="05000000000000000000" pitchFamily="2" charset="2"/>
              </a:rPr>
              <a:t> FOM-FOM coupled analogs and convergence with respect to basis refinement for FOM-ROM and ROM-ROM coupling is observed.</a:t>
            </a:r>
          </a:p>
        </p:txBody>
      </p:sp>
    </p:spTree>
    <p:extLst>
      <p:ext uri="{BB962C8B-B14F-4D97-AF65-F5344CB8AC3E}">
        <p14:creationId xmlns:p14="http://schemas.microsoft.com/office/powerpoint/2010/main" val="26616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p:txBody>
          <a:bodyPr/>
          <a:lstStyle/>
          <a:p>
            <a:fld id="{A5E55A7B-7854-E145-92D9-B491DF4BAE2D}" type="slidenum">
              <a:rPr lang="en-US" smtClean="0"/>
              <a:pPr/>
              <a:t>25</a:t>
            </a:fld>
            <a:endParaRPr lang="en-US" dirty="0"/>
          </a:p>
        </p:txBody>
      </p:sp>
      <p:sp>
        <p:nvSpPr>
          <p:cNvPr id="46"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Linear Elastic Wave Propagation Problem: ROM-ROM Couplings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1CE86D0-62F5-4FA0-95DF-C97A68737425}"/>
                  </a:ext>
                </a:extLst>
              </p:cNvPr>
              <p:cNvSpPr txBox="1"/>
              <p:nvPr/>
            </p:nvSpPr>
            <p:spPr>
              <a:xfrm>
                <a:off x="0" y="899886"/>
                <a:ext cx="12192000" cy="400110"/>
              </a:xfrm>
              <a:prstGeom prst="rect">
                <a:avLst/>
              </a:prstGeom>
              <a:noFill/>
            </p:spPr>
            <p:txBody>
              <a:bodyPr wrap="square">
                <a:spAutoFit/>
              </a:bodyPr>
              <a:lstStyle/>
              <a:p>
                <a:pPr algn="ctr"/>
                <a:r>
                  <a:rPr lang="en-US" sz="2000" b="1" i="1" dirty="0">
                    <a:solidFill>
                      <a:srgbClr val="0070C0"/>
                    </a:solidFill>
                    <a:sym typeface="Wingdings" panose="05000000000000000000" pitchFamily="2" charset="2"/>
                  </a:rPr>
                  <a:t>ROM-ROM coupling gives errors &lt; </a:t>
                </a:r>
                <a14:m>
                  <m:oMath xmlns:m="http://schemas.openxmlformats.org/officeDocument/2006/math">
                    <m:r>
                      <a:rPr lang="en-US" sz="2000" b="1" i="1" dirty="0" smtClean="0">
                        <a:solidFill>
                          <a:srgbClr val="0070C0"/>
                        </a:solidFill>
                        <a:latin typeface="Cambria Math" panose="02040503050406030204" pitchFamily="18" charset="0"/>
                        <a:sym typeface="Wingdings" panose="05000000000000000000" pitchFamily="2" charset="2"/>
                      </a:rPr>
                      <m:t>𝑶</m:t>
                    </m:r>
                  </m:oMath>
                </a14:m>
                <a:r>
                  <a:rPr lang="en-US" sz="2000" b="1" i="1" dirty="0">
                    <a:solidFill>
                      <a:srgbClr val="0070C0"/>
                    </a:solidFill>
                    <a:sym typeface="Wingdings" panose="05000000000000000000" pitchFamily="2" charset="2"/>
                  </a:rPr>
                  <a:t>(1e-6) &amp; speedups over FOM-FOM coupling for basis sizes &gt; 40. </a:t>
                </a:r>
              </a:p>
            </p:txBody>
          </p:sp>
        </mc:Choice>
        <mc:Fallback xmlns="">
          <p:sp>
            <p:nvSpPr>
              <p:cNvPr id="15" name="TextBox 14">
                <a:extLst>
                  <a:ext uri="{FF2B5EF4-FFF2-40B4-BE49-F238E27FC236}">
                    <a16:creationId xmlns:a16="http://schemas.microsoft.com/office/drawing/2014/main" id="{B1CE86D0-62F5-4FA0-95DF-C97A68737425}"/>
                  </a:ext>
                </a:extLst>
              </p:cNvPr>
              <p:cNvSpPr txBox="1">
                <a:spLocks noRot="1" noChangeAspect="1" noMove="1" noResize="1" noEditPoints="1" noAdjustHandles="1" noChangeArrowheads="1" noChangeShapeType="1" noTextEdit="1"/>
              </p:cNvSpPr>
              <p:nvPr/>
            </p:nvSpPr>
            <p:spPr>
              <a:xfrm>
                <a:off x="0" y="899886"/>
                <a:ext cx="12192000" cy="400110"/>
              </a:xfrm>
              <a:prstGeom prst="rect">
                <a:avLst/>
              </a:prstGeom>
              <a:blipFill>
                <a:blip r:embed="rId3"/>
                <a:stretch>
                  <a:fillRect t="-10769" r="-300" b="-26154"/>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0F0C8908-95CA-4244-92E9-E34A9C366BD8}"/>
              </a:ext>
            </a:extLst>
          </p:cNvPr>
          <p:cNvGrpSpPr/>
          <p:nvPr/>
        </p:nvGrpSpPr>
        <p:grpSpPr>
          <a:xfrm>
            <a:off x="194975" y="1221618"/>
            <a:ext cx="11802049" cy="4164107"/>
            <a:chOff x="64951" y="2072343"/>
            <a:chExt cx="11802049" cy="4164107"/>
          </a:xfrm>
        </p:grpSpPr>
        <p:grpSp>
          <p:nvGrpSpPr>
            <p:cNvPr id="2" name="Group 1">
              <a:extLst>
                <a:ext uri="{FF2B5EF4-FFF2-40B4-BE49-F238E27FC236}">
                  <a16:creationId xmlns:a16="http://schemas.microsoft.com/office/drawing/2014/main" id="{AEE061BD-3CA0-4DF6-804E-35D3616EC174}"/>
                </a:ext>
              </a:extLst>
            </p:cNvPr>
            <p:cNvGrpSpPr/>
            <p:nvPr/>
          </p:nvGrpSpPr>
          <p:grpSpPr>
            <a:xfrm>
              <a:off x="64951" y="2111532"/>
              <a:ext cx="3807190" cy="4124918"/>
              <a:chOff x="7835728" y="1959682"/>
              <a:chExt cx="3807190" cy="4124918"/>
            </a:xfrm>
          </p:grpSpPr>
          <p:pic>
            <p:nvPicPr>
              <p:cNvPr id="6" name="Picture 5">
                <a:extLst>
                  <a:ext uri="{FF2B5EF4-FFF2-40B4-BE49-F238E27FC236}">
                    <a16:creationId xmlns:a16="http://schemas.microsoft.com/office/drawing/2014/main" id="{5FC5D255-F5BF-4887-B823-60BCEB3EC715}"/>
                  </a:ext>
                </a:extLst>
              </p:cNvPr>
              <p:cNvPicPr>
                <a:picLocks noChangeAspect="1"/>
              </p:cNvPicPr>
              <p:nvPr/>
            </p:nvPicPr>
            <p:blipFill>
              <a:blip r:embed="rId4"/>
              <a:stretch>
                <a:fillRect/>
              </a:stretch>
            </p:blipFill>
            <p:spPr>
              <a:xfrm>
                <a:off x="8219127" y="2517365"/>
                <a:ext cx="3245953" cy="316612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A3E028-C23D-431B-9D13-C2AAF5D1F802}"/>
                      </a:ext>
                    </a:extLst>
                  </p:cNvPr>
                  <p:cNvSpPr txBox="1"/>
                  <p:nvPr/>
                </p:nvSpPr>
                <p:spPr>
                  <a:xfrm>
                    <a:off x="8791023" y="5746046"/>
                    <a:ext cx="2851895" cy="338554"/>
                  </a:xfrm>
                  <a:prstGeom prst="rect">
                    <a:avLst/>
                  </a:prstGeom>
                  <a:no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r>
                      <a:rPr lang="en-US" sz="1600" dirty="0"/>
                      <a:t> </a:t>
                    </a:r>
                  </a:p>
                </p:txBody>
              </p:sp>
            </mc:Choice>
            <mc:Fallback xmlns="">
              <p:sp>
                <p:nvSpPr>
                  <p:cNvPr id="7" name="TextBox 6">
                    <a:extLst>
                      <a:ext uri="{FF2B5EF4-FFF2-40B4-BE49-F238E27FC236}">
                        <a16:creationId xmlns:a16="http://schemas.microsoft.com/office/drawing/2014/main" id="{7CA3E028-C23D-431B-9D13-C2AAF5D1F802}"/>
                      </a:ext>
                    </a:extLst>
                  </p:cNvPr>
                  <p:cNvSpPr txBox="1">
                    <a:spLocks noRot="1" noChangeAspect="1" noMove="1" noResize="1" noEditPoints="1" noAdjustHandles="1" noChangeArrowheads="1" noChangeShapeType="1" noTextEdit="1"/>
                  </p:cNvSpPr>
                  <p:nvPr/>
                </p:nvSpPr>
                <p:spPr>
                  <a:xfrm>
                    <a:off x="8791023" y="5746046"/>
                    <a:ext cx="2851895" cy="338554"/>
                  </a:xfrm>
                  <a:prstGeom prst="rect">
                    <a:avLst/>
                  </a:prstGeom>
                  <a:blipFill>
                    <a:blip r:embed="rId5"/>
                    <a:stretch>
                      <a:fillRect l="-128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362152-90AE-4AB6-BE9F-A4CD1C0B978B}"/>
                      </a:ext>
                    </a:extLst>
                  </p:cNvPr>
                  <p:cNvSpPr txBox="1"/>
                  <p:nvPr/>
                </p:nvSpPr>
                <p:spPr>
                  <a:xfrm rot="16200000">
                    <a:off x="6468413" y="3326997"/>
                    <a:ext cx="3073183" cy="338554"/>
                  </a:xfrm>
                  <a:prstGeom prst="rect">
                    <a:avLst/>
                  </a:prstGeom>
                  <a:no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r>
                      <a:rPr lang="en-US" sz="1600" dirty="0"/>
                      <a:t> </a:t>
                    </a:r>
                  </a:p>
                </p:txBody>
              </p:sp>
            </mc:Choice>
            <mc:Fallback xmlns="">
              <p:sp>
                <p:nvSpPr>
                  <p:cNvPr id="8" name="TextBox 7">
                    <a:extLst>
                      <a:ext uri="{FF2B5EF4-FFF2-40B4-BE49-F238E27FC236}">
                        <a16:creationId xmlns:a16="http://schemas.microsoft.com/office/drawing/2014/main" id="{04362152-90AE-4AB6-BE9F-A4CD1C0B978B}"/>
                      </a:ext>
                    </a:extLst>
                  </p:cNvPr>
                  <p:cNvSpPr txBox="1">
                    <a:spLocks noRot="1" noChangeAspect="1" noMove="1" noResize="1" noEditPoints="1" noAdjustHandles="1" noChangeArrowheads="1" noChangeShapeType="1" noTextEdit="1"/>
                  </p:cNvSpPr>
                  <p:nvPr/>
                </p:nvSpPr>
                <p:spPr>
                  <a:xfrm rot="16200000">
                    <a:off x="6468413" y="3326997"/>
                    <a:ext cx="3073183" cy="338554"/>
                  </a:xfrm>
                  <a:prstGeom prst="rect">
                    <a:avLst/>
                  </a:prstGeom>
                  <a:blipFill>
                    <a:blip r:embed="rId6"/>
                    <a:stretch>
                      <a:fillRect l="-7143" r="-19643" b="-99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0935EE-BE8D-473A-BF25-1DA68F7ACA53}"/>
                  </a:ext>
                </a:extLst>
              </p:cNvPr>
              <p:cNvSpPr txBox="1"/>
              <p:nvPr/>
            </p:nvSpPr>
            <p:spPr>
              <a:xfrm>
                <a:off x="8130350" y="2091938"/>
                <a:ext cx="3423504" cy="584775"/>
              </a:xfrm>
              <a:prstGeom prst="rect">
                <a:avLst/>
              </a:prstGeom>
              <a:noFill/>
            </p:spPr>
            <p:txBody>
              <a:bodyPr wrap="square" rtlCol="0">
                <a:spAutoFit/>
              </a:bodyPr>
              <a:lstStyle/>
              <a:p>
                <a:pPr algn="ctr"/>
                <a:r>
                  <a:rPr lang="en-US" sz="1600" dirty="0"/>
                  <a:t>MSE in displacement for 2 subdomain ROM-ROM coupling</a:t>
                </a:r>
              </a:p>
            </p:txBody>
          </p:sp>
        </p:grpSp>
        <p:pic>
          <p:nvPicPr>
            <p:cNvPr id="14" name="Picture 13">
              <a:extLst>
                <a:ext uri="{FF2B5EF4-FFF2-40B4-BE49-F238E27FC236}">
                  <a16:creationId xmlns:a16="http://schemas.microsoft.com/office/drawing/2014/main" id="{40B8559B-9B52-434C-8023-D7F43D4785B6}"/>
                </a:ext>
              </a:extLst>
            </p:cNvPr>
            <p:cNvPicPr>
              <a:picLocks noChangeAspect="1"/>
            </p:cNvPicPr>
            <p:nvPr/>
          </p:nvPicPr>
          <p:blipFill>
            <a:blip r:embed="rId7"/>
            <a:stretch>
              <a:fillRect/>
            </a:stretch>
          </p:blipFill>
          <p:spPr>
            <a:xfrm>
              <a:off x="4101689" y="2664251"/>
              <a:ext cx="3732047" cy="3397958"/>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947FAB5-E9C3-41EA-B6E9-30E9C48EAB34}"/>
                    </a:ext>
                  </a:extLst>
                </p:cNvPr>
                <p:cNvSpPr txBox="1"/>
                <p:nvPr/>
              </p:nvSpPr>
              <p:spPr>
                <a:xfrm>
                  <a:off x="5032487" y="5897896"/>
                  <a:ext cx="2851895" cy="338554"/>
                </a:xfrm>
                <a:prstGeom prst="rect">
                  <a:avLst/>
                </a:prstGeom>
                <a:solidFill>
                  <a:schemeClr val="bg1"/>
                </a:solid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r>
                    <a:rPr lang="en-US" sz="1600" dirty="0"/>
                    <a:t> </a:t>
                  </a:r>
                </a:p>
              </p:txBody>
            </p:sp>
          </mc:Choice>
          <mc:Fallback xmlns="">
            <p:sp>
              <p:nvSpPr>
                <p:cNvPr id="18" name="TextBox 17">
                  <a:extLst>
                    <a:ext uri="{FF2B5EF4-FFF2-40B4-BE49-F238E27FC236}">
                      <a16:creationId xmlns:a16="http://schemas.microsoft.com/office/drawing/2014/main" id="{A947FAB5-E9C3-41EA-B6E9-30E9C48EAB34}"/>
                    </a:ext>
                  </a:extLst>
                </p:cNvPr>
                <p:cNvSpPr txBox="1">
                  <a:spLocks noRot="1" noChangeAspect="1" noMove="1" noResize="1" noEditPoints="1" noAdjustHandles="1" noChangeArrowheads="1" noChangeShapeType="1" noTextEdit="1"/>
                </p:cNvSpPr>
                <p:nvPr/>
              </p:nvSpPr>
              <p:spPr>
                <a:xfrm>
                  <a:off x="5032487" y="5897896"/>
                  <a:ext cx="2851895" cy="338554"/>
                </a:xfrm>
                <a:prstGeom prst="rect">
                  <a:avLst/>
                </a:prstGeom>
                <a:blipFill>
                  <a:blip r:embed="rId8"/>
                  <a:stretch>
                    <a:fillRect l="-128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BAA7515-9040-4D60-9550-34D0039B28C7}"/>
                    </a:ext>
                  </a:extLst>
                </p:cNvPr>
                <p:cNvSpPr txBox="1"/>
                <p:nvPr/>
              </p:nvSpPr>
              <p:spPr>
                <a:xfrm rot="16200000">
                  <a:off x="2594664" y="3478847"/>
                  <a:ext cx="3073183" cy="338554"/>
                </a:xfrm>
                <a:prstGeom prst="rect">
                  <a:avLst/>
                </a:prstGeom>
                <a:solidFill>
                  <a:schemeClr val="bg1"/>
                </a:solid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r>
                    <a:rPr lang="en-US" sz="1600" dirty="0"/>
                    <a:t> </a:t>
                  </a:r>
                </a:p>
              </p:txBody>
            </p:sp>
          </mc:Choice>
          <mc:Fallback xmlns="">
            <p:sp>
              <p:nvSpPr>
                <p:cNvPr id="19" name="TextBox 18">
                  <a:extLst>
                    <a:ext uri="{FF2B5EF4-FFF2-40B4-BE49-F238E27FC236}">
                      <a16:creationId xmlns:a16="http://schemas.microsoft.com/office/drawing/2014/main" id="{DBAA7515-9040-4D60-9550-34D0039B28C7}"/>
                    </a:ext>
                  </a:extLst>
                </p:cNvPr>
                <p:cNvSpPr txBox="1">
                  <a:spLocks noRot="1" noChangeAspect="1" noMove="1" noResize="1" noEditPoints="1" noAdjustHandles="1" noChangeArrowheads="1" noChangeShapeType="1" noTextEdit="1"/>
                </p:cNvSpPr>
                <p:nvPr/>
              </p:nvSpPr>
              <p:spPr>
                <a:xfrm rot="16200000">
                  <a:off x="2594664" y="3478847"/>
                  <a:ext cx="3073183" cy="338554"/>
                </a:xfrm>
                <a:prstGeom prst="rect">
                  <a:avLst/>
                </a:prstGeom>
                <a:blipFill>
                  <a:blip r:embed="rId9"/>
                  <a:stretch>
                    <a:fillRect l="-7143" r="-19643" b="-99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16E3855C-A9B5-49B2-9365-0EB24B2FFC31}"/>
                </a:ext>
              </a:extLst>
            </p:cNvPr>
            <p:cNvPicPr>
              <a:picLocks noChangeAspect="1"/>
            </p:cNvPicPr>
            <p:nvPr/>
          </p:nvPicPr>
          <p:blipFill>
            <a:blip r:embed="rId10"/>
            <a:stretch>
              <a:fillRect/>
            </a:stretch>
          </p:blipFill>
          <p:spPr>
            <a:xfrm>
              <a:off x="8249420" y="2619127"/>
              <a:ext cx="3328925" cy="340389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94A2A5E-1B12-4145-8717-06254B925ED7}"/>
                    </a:ext>
                  </a:extLst>
                </p:cNvPr>
                <p:cNvSpPr txBox="1"/>
                <p:nvPr/>
              </p:nvSpPr>
              <p:spPr>
                <a:xfrm>
                  <a:off x="9015105" y="5858707"/>
                  <a:ext cx="2851895" cy="338554"/>
                </a:xfrm>
                <a:prstGeom prst="rect">
                  <a:avLst/>
                </a:prstGeom>
                <a:solidFill>
                  <a:schemeClr val="bg1"/>
                </a:solid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r>
                    <a:rPr lang="en-US" sz="1600" dirty="0"/>
                    <a:t> </a:t>
                  </a:r>
                </a:p>
              </p:txBody>
            </p:sp>
          </mc:Choice>
          <mc:Fallback xmlns="">
            <p:sp>
              <p:nvSpPr>
                <p:cNvPr id="23" name="TextBox 22">
                  <a:extLst>
                    <a:ext uri="{FF2B5EF4-FFF2-40B4-BE49-F238E27FC236}">
                      <a16:creationId xmlns:a16="http://schemas.microsoft.com/office/drawing/2014/main" id="{194A2A5E-1B12-4145-8717-06254B925ED7}"/>
                    </a:ext>
                  </a:extLst>
                </p:cNvPr>
                <p:cNvSpPr txBox="1">
                  <a:spLocks noRot="1" noChangeAspect="1" noMove="1" noResize="1" noEditPoints="1" noAdjustHandles="1" noChangeArrowheads="1" noChangeShapeType="1" noTextEdit="1"/>
                </p:cNvSpPr>
                <p:nvPr/>
              </p:nvSpPr>
              <p:spPr>
                <a:xfrm>
                  <a:off x="9015105" y="5858707"/>
                  <a:ext cx="2851895" cy="338554"/>
                </a:xfrm>
                <a:prstGeom prst="rect">
                  <a:avLst/>
                </a:prstGeom>
                <a:blipFill>
                  <a:blip r:embed="rId11"/>
                  <a:stretch>
                    <a:fillRect l="-1068"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EF68DA4-A89B-4DC3-B84B-A5A6FFF6E3A4}"/>
                    </a:ext>
                  </a:extLst>
                </p:cNvPr>
                <p:cNvSpPr txBox="1"/>
                <p:nvPr/>
              </p:nvSpPr>
              <p:spPr>
                <a:xfrm rot="16200000">
                  <a:off x="6577282" y="3439658"/>
                  <a:ext cx="3073183" cy="338554"/>
                </a:xfrm>
                <a:prstGeom prst="rect">
                  <a:avLst/>
                </a:prstGeom>
                <a:solidFill>
                  <a:schemeClr val="bg1"/>
                </a:solidFill>
              </p:spPr>
              <p:txBody>
                <a:bodyPr wrap="square" rtlCol="0">
                  <a:spAutoFit/>
                </a:bodyPr>
                <a:lstStyle/>
                <a:p>
                  <a:r>
                    <a:rPr lang="en-US" sz="1600" dirty="0"/>
                    <a:t># POD modes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r>
                    <a:rPr lang="en-US" sz="1600" dirty="0"/>
                    <a:t> </a:t>
                  </a:r>
                </a:p>
              </p:txBody>
            </p:sp>
          </mc:Choice>
          <mc:Fallback xmlns="">
            <p:sp>
              <p:nvSpPr>
                <p:cNvPr id="24" name="TextBox 23">
                  <a:extLst>
                    <a:ext uri="{FF2B5EF4-FFF2-40B4-BE49-F238E27FC236}">
                      <a16:creationId xmlns:a16="http://schemas.microsoft.com/office/drawing/2014/main" id="{5EF68DA4-A89B-4DC3-B84B-A5A6FFF6E3A4}"/>
                    </a:ext>
                  </a:extLst>
                </p:cNvPr>
                <p:cNvSpPr txBox="1">
                  <a:spLocks noRot="1" noChangeAspect="1" noMove="1" noResize="1" noEditPoints="1" noAdjustHandles="1" noChangeArrowheads="1" noChangeShapeType="1" noTextEdit="1"/>
                </p:cNvSpPr>
                <p:nvPr/>
              </p:nvSpPr>
              <p:spPr>
                <a:xfrm rot="16200000">
                  <a:off x="6577282" y="3439658"/>
                  <a:ext cx="3073183" cy="338554"/>
                </a:xfrm>
                <a:prstGeom prst="rect">
                  <a:avLst/>
                </a:prstGeom>
                <a:blipFill>
                  <a:blip r:embed="rId12"/>
                  <a:stretch>
                    <a:fillRect l="-7273" r="-21818" b="-99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EDC2EC1-E7A3-44C4-B37D-C1BDED48221C}"/>
                </a:ext>
              </a:extLst>
            </p:cNvPr>
            <p:cNvSpPr txBox="1"/>
            <p:nvPr/>
          </p:nvSpPr>
          <p:spPr>
            <a:xfrm>
              <a:off x="8101744" y="2216979"/>
              <a:ext cx="3662459" cy="584775"/>
            </a:xfrm>
            <a:prstGeom prst="rect">
              <a:avLst/>
            </a:prstGeom>
            <a:noFill/>
          </p:spPr>
          <p:txBody>
            <a:bodyPr wrap="square" rtlCol="0">
              <a:spAutoFit/>
            </a:bodyPr>
            <a:lstStyle/>
            <a:p>
              <a:pPr algn="ctr"/>
              <a:r>
                <a:rPr lang="en-US" sz="1600" dirty="0"/>
                <a:t>Average # Schwarz iterations for 2 subdomain ROM-ROM coupling</a:t>
              </a:r>
            </a:p>
          </p:txBody>
        </p:sp>
        <p:sp>
          <p:nvSpPr>
            <p:cNvPr id="20" name="TextBox 19">
              <a:extLst>
                <a:ext uri="{FF2B5EF4-FFF2-40B4-BE49-F238E27FC236}">
                  <a16:creationId xmlns:a16="http://schemas.microsoft.com/office/drawing/2014/main" id="{A2BDF699-A6DF-4566-ADD6-1FB367A9600D}"/>
                </a:ext>
              </a:extLst>
            </p:cNvPr>
            <p:cNvSpPr txBox="1"/>
            <p:nvPr/>
          </p:nvSpPr>
          <p:spPr>
            <a:xfrm>
              <a:off x="3873205" y="2182111"/>
              <a:ext cx="4267731" cy="584775"/>
            </a:xfrm>
            <a:prstGeom prst="rect">
              <a:avLst/>
            </a:prstGeom>
            <a:noFill/>
          </p:spPr>
          <p:txBody>
            <a:bodyPr wrap="square" rtlCol="0">
              <a:spAutoFit/>
            </a:bodyPr>
            <a:lstStyle/>
            <a:p>
              <a:pPr algn="ctr"/>
              <a:r>
                <a:rPr lang="en-US" sz="1600" dirty="0"/>
                <a:t>CPU times for 2 subdomain ROM-ROM coupling normalized by FOM-FOM CPU time</a:t>
              </a:r>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8058235-8722-41E8-9EAE-05D664C37717}"/>
                  </a:ext>
                </a:extLst>
              </p:cNvPr>
              <p:cNvSpPr txBox="1"/>
              <p:nvPr/>
            </p:nvSpPr>
            <p:spPr>
              <a:xfrm>
                <a:off x="194974" y="5630734"/>
                <a:ext cx="11802050" cy="1031051"/>
              </a:xfrm>
              <a:prstGeom prst="rect">
                <a:avLst/>
              </a:prstGeom>
              <a:noFill/>
            </p:spPr>
            <p:txBody>
              <a:bodyPr wrap="square" rtlCol="0">
                <a:spAutoFit/>
              </a:bodyPr>
              <a:lstStyle/>
              <a:p>
                <a:pPr marL="285750" indent="-285750">
                  <a:buFont typeface="Arial" panose="020B0604020202020204" pitchFamily="34" charset="0"/>
                  <a:buChar char="•"/>
                </a:pPr>
                <a:r>
                  <a:rPr lang="en-US" sz="1900" b="1" dirty="0"/>
                  <a:t>Smaller ROMs </a:t>
                </a:r>
                <a:r>
                  <a:rPr lang="en-US" sz="1900" dirty="0"/>
                  <a:t>are </a:t>
                </a:r>
                <a:r>
                  <a:rPr lang="en-US" sz="1900" b="1" dirty="0"/>
                  <a:t>not</a:t>
                </a:r>
                <a:r>
                  <a:rPr lang="en-US" sz="1900" dirty="0"/>
                  <a:t> the </a:t>
                </a:r>
                <a:r>
                  <a:rPr lang="en-US" sz="1900" b="1" dirty="0"/>
                  <a:t>fastest</a:t>
                </a:r>
                <a:r>
                  <a:rPr lang="en-US" sz="1900" dirty="0"/>
                  <a:t>: less accurate &amp; require more Schwarz iterations to converge.</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900" dirty="0"/>
                  <a:t>All couplings converge in </a:t>
                </a:r>
                <a14:m>
                  <m:oMath xmlns:m="http://schemas.openxmlformats.org/officeDocument/2006/math">
                    <m:r>
                      <a:rPr lang="en-US" sz="1900" i="1" smtClean="0">
                        <a:latin typeface="Cambria Math" panose="02040503050406030204" pitchFamily="18" charset="0"/>
                        <a:ea typeface="Cambria Math" panose="02040503050406030204" pitchFamily="18" charset="0"/>
                      </a:rPr>
                      <m:t>≤</m:t>
                    </m:r>
                  </m:oMath>
                </a14:m>
                <a:r>
                  <a:rPr lang="en-US" sz="1900" b="1" dirty="0"/>
                  <a:t> 4 Schwarz iterations</a:t>
                </a:r>
                <a:r>
                  <a:rPr lang="en-US" sz="1900" dirty="0"/>
                  <a:t> on average                                                     (FOM-(FOM-FOM coupling requires average of 2.4 Schwarz iterations).</a:t>
                </a:r>
              </a:p>
            </p:txBody>
          </p:sp>
        </mc:Choice>
        <mc:Fallback xmlns="">
          <p:sp>
            <p:nvSpPr>
              <p:cNvPr id="26" name="TextBox 25">
                <a:extLst>
                  <a:ext uri="{FF2B5EF4-FFF2-40B4-BE49-F238E27FC236}">
                    <a16:creationId xmlns:a16="http://schemas.microsoft.com/office/drawing/2014/main" id="{A8058235-8722-41E8-9EAE-05D664C37717}"/>
                  </a:ext>
                </a:extLst>
              </p:cNvPr>
              <p:cNvSpPr txBox="1">
                <a:spLocks noRot="1" noChangeAspect="1" noMove="1" noResize="1" noEditPoints="1" noAdjustHandles="1" noChangeArrowheads="1" noChangeShapeType="1" noTextEdit="1"/>
              </p:cNvSpPr>
              <p:nvPr/>
            </p:nvSpPr>
            <p:spPr>
              <a:xfrm>
                <a:off x="194974" y="5630734"/>
                <a:ext cx="11802050" cy="1031051"/>
              </a:xfrm>
              <a:prstGeom prst="rect">
                <a:avLst/>
              </a:prstGeom>
              <a:blipFill>
                <a:blip r:embed="rId13"/>
                <a:stretch>
                  <a:fillRect l="-413" t="-3550" b="-8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7004352-D398-4D8F-818F-22C8B7E670C7}"/>
                  </a:ext>
                </a:extLst>
              </p:cNvPr>
              <p:cNvSpPr txBox="1"/>
              <p:nvPr/>
            </p:nvSpPr>
            <p:spPr>
              <a:xfrm>
                <a:off x="7647287" y="6090182"/>
                <a:ext cx="4246940" cy="646331"/>
              </a:xfrm>
              <a:prstGeom prst="rect">
                <a:avLst/>
              </a:prstGeom>
              <a:solidFill>
                <a:srgbClr val="D1F0FB"/>
              </a:solidFill>
            </p:spPr>
            <p:txBody>
              <a:bodyPr wrap="square" rtlCol="0">
                <a:spAutoFit/>
              </a:bodyPr>
              <a:lstStyle/>
              <a:p>
                <a:pPr algn="ctr"/>
                <a:r>
                  <a:rPr lang="en-US" b="1" dirty="0"/>
                  <a:t>Overlapping implicit-implicit </a:t>
                </a:r>
                <a:r>
                  <a:rPr lang="en-US" dirty="0"/>
                  <a:t>coupling with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1</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0, 0.75</m:t>
                        </m:r>
                      </m:e>
                    </m:d>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i="1">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0.25, 1</m:t>
                        </m:r>
                      </m:e>
                    </m:d>
                  </m:oMath>
                </a14:m>
                <a:endParaRPr lang="en-US" dirty="0"/>
              </a:p>
            </p:txBody>
          </p:sp>
        </mc:Choice>
        <mc:Fallback xmlns="">
          <p:sp>
            <p:nvSpPr>
              <p:cNvPr id="3" name="TextBox 2">
                <a:extLst>
                  <a:ext uri="{FF2B5EF4-FFF2-40B4-BE49-F238E27FC236}">
                    <a16:creationId xmlns:a16="http://schemas.microsoft.com/office/drawing/2014/main" id="{17004352-D398-4D8F-818F-22C8B7E670C7}"/>
                  </a:ext>
                </a:extLst>
              </p:cNvPr>
              <p:cNvSpPr txBox="1">
                <a:spLocks noRot="1" noChangeAspect="1" noMove="1" noResize="1" noEditPoints="1" noAdjustHandles="1" noChangeArrowheads="1" noChangeShapeType="1" noTextEdit="1"/>
              </p:cNvSpPr>
              <p:nvPr/>
            </p:nvSpPr>
            <p:spPr>
              <a:xfrm>
                <a:off x="7647287" y="6090182"/>
                <a:ext cx="4246940" cy="646331"/>
              </a:xfrm>
              <a:prstGeom prst="rect">
                <a:avLst/>
              </a:prstGeom>
              <a:blipFill>
                <a:blip r:embed="rId14"/>
                <a:stretch>
                  <a:fillRect l="-287" t="-5660" r="-1865" b="-13208"/>
                </a:stretch>
              </a:blipFill>
            </p:spPr>
            <p:txBody>
              <a:bodyPr/>
              <a:lstStyle/>
              <a:p>
                <a:r>
                  <a:rPr lang="en-US">
                    <a:noFill/>
                  </a:rPr>
                  <a:t> </a:t>
                </a:r>
              </a:p>
            </p:txBody>
          </p:sp>
        </mc:Fallback>
      </mc:AlternateContent>
    </p:spTree>
    <p:extLst>
      <p:ext uri="{BB962C8B-B14F-4D97-AF65-F5344CB8AC3E}">
        <p14:creationId xmlns:p14="http://schemas.microsoft.com/office/powerpoint/2010/main" val="31538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546E02-B2B5-4F38-92EE-ECBE038927EC}"/>
              </a:ext>
            </a:extLst>
          </p:cNvPr>
          <p:cNvPicPr>
            <a:picLocks noChangeAspect="1"/>
          </p:cNvPicPr>
          <p:nvPr/>
        </p:nvPicPr>
        <p:blipFill>
          <a:blip r:embed="rId3"/>
          <a:stretch>
            <a:fillRect/>
          </a:stretch>
        </p:blipFill>
        <p:spPr>
          <a:xfrm>
            <a:off x="6903114" y="2304411"/>
            <a:ext cx="3136145" cy="4297680"/>
          </a:xfrm>
          <a:prstGeom prst="rect">
            <a:avLst/>
          </a:prstGeom>
        </p:spPr>
      </p:pic>
      <p:pic>
        <p:nvPicPr>
          <p:cNvPr id="25" name="Picture 24">
            <a:extLst>
              <a:ext uri="{FF2B5EF4-FFF2-40B4-BE49-F238E27FC236}">
                <a16:creationId xmlns:a16="http://schemas.microsoft.com/office/drawing/2014/main" id="{44C939C4-4832-4F01-9869-4C8385155809}"/>
              </a:ext>
            </a:extLst>
          </p:cNvPr>
          <p:cNvPicPr>
            <a:picLocks noChangeAspect="1"/>
          </p:cNvPicPr>
          <p:nvPr/>
        </p:nvPicPr>
        <p:blipFill>
          <a:blip r:embed="rId4"/>
          <a:stretch>
            <a:fillRect/>
          </a:stretch>
        </p:blipFill>
        <p:spPr>
          <a:xfrm>
            <a:off x="3594251" y="2275773"/>
            <a:ext cx="3136145" cy="4297680"/>
          </a:xfrm>
          <a:prstGeom prst="rect">
            <a:avLst/>
          </a:prstGeom>
        </p:spPr>
      </p:pic>
      <p:pic>
        <p:nvPicPr>
          <p:cNvPr id="13" name="Picture 12">
            <a:extLst>
              <a:ext uri="{FF2B5EF4-FFF2-40B4-BE49-F238E27FC236}">
                <a16:creationId xmlns:a16="http://schemas.microsoft.com/office/drawing/2014/main" id="{E9514246-294C-46B0-9D9C-4AC428C6D9D6}"/>
              </a:ext>
            </a:extLst>
          </p:cNvPr>
          <p:cNvPicPr>
            <a:picLocks noChangeAspect="1"/>
          </p:cNvPicPr>
          <p:nvPr/>
        </p:nvPicPr>
        <p:blipFill>
          <a:blip r:embed="rId5"/>
          <a:stretch>
            <a:fillRect/>
          </a:stretch>
        </p:blipFill>
        <p:spPr>
          <a:xfrm>
            <a:off x="405644" y="2267965"/>
            <a:ext cx="3136145" cy="4297680"/>
          </a:xfrm>
          <a:prstGeom prst="rect">
            <a:avLst/>
          </a:prstGeom>
        </p:spPr>
      </p:pic>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p:txBody>
          <a:bodyPr/>
          <a:lstStyle/>
          <a:p>
            <a:fld id="{A5E55A7B-7854-E145-92D9-B491DF4BAE2D}" type="slidenum">
              <a:rPr lang="en-US" smtClean="0"/>
              <a:pPr/>
              <a:t>26</a:t>
            </a:fld>
            <a:endParaRPr lang="en-US" dirty="0"/>
          </a:p>
        </p:txBody>
      </p:sp>
      <p:sp>
        <p:nvSpPr>
          <p:cNvPr id="46"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Linear Elastic Wave Propagation Problem: FOM-ROM Couplings</a:t>
            </a:r>
          </a:p>
        </p:txBody>
      </p:sp>
      <p:sp>
        <p:nvSpPr>
          <p:cNvPr id="15" name="TextBox 14">
            <a:extLst>
              <a:ext uri="{FF2B5EF4-FFF2-40B4-BE49-F238E27FC236}">
                <a16:creationId xmlns:a16="http://schemas.microsoft.com/office/drawing/2014/main" id="{B1CE86D0-62F5-4FA0-95DF-C97A68737425}"/>
              </a:ext>
            </a:extLst>
          </p:cNvPr>
          <p:cNvSpPr txBox="1"/>
          <p:nvPr/>
        </p:nvSpPr>
        <p:spPr>
          <a:xfrm>
            <a:off x="484348" y="885323"/>
            <a:ext cx="11372966" cy="707886"/>
          </a:xfrm>
          <a:prstGeom prst="rect">
            <a:avLst/>
          </a:prstGeom>
          <a:noFill/>
        </p:spPr>
        <p:txBody>
          <a:bodyPr wrap="square">
            <a:spAutoFit/>
          </a:bodyPr>
          <a:lstStyle/>
          <a:p>
            <a:pPr algn="ctr"/>
            <a:r>
              <a:rPr lang="en-US" sz="2000" b="1" i="1" dirty="0">
                <a:solidFill>
                  <a:srgbClr val="0070C0"/>
                </a:solidFill>
                <a:sym typeface="Wingdings" panose="05000000000000000000" pitchFamily="2" charset="2"/>
              </a:rPr>
              <a:t>FOM-ROM coupling shows convergence with basis refinement.  FOM-ROM couplings are 10-15% slower than comparable FOM-FOM coupling due to increased # Schwarz iterations.</a:t>
            </a:r>
          </a:p>
        </p:txBody>
      </p:sp>
      <p:sp>
        <p:nvSpPr>
          <p:cNvPr id="8" name="TextBox 7">
            <a:extLst>
              <a:ext uri="{FF2B5EF4-FFF2-40B4-BE49-F238E27FC236}">
                <a16:creationId xmlns:a16="http://schemas.microsoft.com/office/drawing/2014/main" id="{7A86E870-EC69-4B17-8DCE-594C616EEED5}"/>
              </a:ext>
            </a:extLst>
          </p:cNvPr>
          <p:cNvSpPr txBox="1"/>
          <p:nvPr/>
        </p:nvSpPr>
        <p:spPr>
          <a:xfrm>
            <a:off x="920465" y="1909037"/>
            <a:ext cx="2307150" cy="584775"/>
          </a:xfrm>
          <a:prstGeom prst="rect">
            <a:avLst/>
          </a:prstGeom>
          <a:noFill/>
        </p:spPr>
        <p:txBody>
          <a:bodyPr wrap="square" rtlCol="0">
            <a:spAutoFit/>
          </a:bodyPr>
          <a:lstStyle/>
          <a:p>
            <a:pPr algn="ctr"/>
            <a:r>
              <a:rPr lang="en-US" sz="1600" dirty="0"/>
              <a:t>MSE for 2 subdomain FOM-ROM coupling</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26219A-E4EB-4301-B708-350A6DC61B69}"/>
                  </a:ext>
                </a:extLst>
              </p:cNvPr>
              <p:cNvSpPr txBox="1"/>
              <p:nvPr/>
            </p:nvSpPr>
            <p:spPr>
              <a:xfrm>
                <a:off x="920465" y="6329020"/>
                <a:ext cx="2307150" cy="369332"/>
              </a:xfrm>
              <a:prstGeom prst="rect">
                <a:avLst/>
              </a:prstGeom>
              <a:solidFill>
                <a:schemeClr val="bg1"/>
              </a:solidFill>
            </p:spPr>
            <p:txBody>
              <a:bodyPr wrap="square">
                <a:spAutoFit/>
              </a:bodyPr>
              <a:lstStyle/>
              <a:p>
                <a:r>
                  <a:rPr lang="en-US" sz="1800" dirty="0"/>
                  <a:t># POD modes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smtClean="0">
                            <a:latin typeface="Cambria Math" panose="02040503050406030204" pitchFamily="18" charset="0"/>
                            <a:ea typeface="Cambria Math" panose="02040503050406030204" pitchFamily="18" charset="0"/>
                          </a:rPr>
                          <m:t>Ω</m:t>
                        </m:r>
                      </m:e>
                      <m:sub>
                        <m:r>
                          <a:rPr lang="en-US" sz="1800" b="0" i="1" smtClean="0">
                            <a:latin typeface="Cambria Math" panose="02040503050406030204" pitchFamily="18" charset="0"/>
                            <a:ea typeface="Cambria Math" panose="02040503050406030204" pitchFamily="18" charset="0"/>
                          </a:rPr>
                          <m:t>2</m:t>
                        </m:r>
                      </m:sub>
                    </m:sSub>
                  </m:oMath>
                </a14:m>
                <a:r>
                  <a:rPr lang="en-US" sz="1800" dirty="0"/>
                  <a:t> </a:t>
                </a:r>
              </a:p>
            </p:txBody>
          </p:sp>
        </mc:Choice>
        <mc:Fallback xmlns="">
          <p:sp>
            <p:nvSpPr>
              <p:cNvPr id="10" name="TextBox 9">
                <a:extLst>
                  <a:ext uri="{FF2B5EF4-FFF2-40B4-BE49-F238E27FC236}">
                    <a16:creationId xmlns:a16="http://schemas.microsoft.com/office/drawing/2014/main" id="{AA26219A-E4EB-4301-B708-350A6DC61B69}"/>
                  </a:ext>
                </a:extLst>
              </p:cNvPr>
              <p:cNvSpPr txBox="1">
                <a:spLocks noRot="1" noChangeAspect="1" noMove="1" noResize="1" noEditPoints="1" noAdjustHandles="1" noChangeArrowheads="1" noChangeShapeType="1" noTextEdit="1"/>
              </p:cNvSpPr>
              <p:nvPr/>
            </p:nvSpPr>
            <p:spPr>
              <a:xfrm>
                <a:off x="920465" y="6329020"/>
                <a:ext cx="2307150" cy="369332"/>
              </a:xfrm>
              <a:prstGeom prst="rect">
                <a:avLst/>
              </a:prstGeom>
              <a:blipFill>
                <a:blip r:embed="rId6"/>
                <a:stretch>
                  <a:fillRect l="-2381" t="-9836" b="-2295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9C9E9339-F931-43B4-9CDB-19FA7AE1EF00}"/>
              </a:ext>
            </a:extLst>
          </p:cNvPr>
          <p:cNvSpPr txBox="1"/>
          <p:nvPr/>
        </p:nvSpPr>
        <p:spPr>
          <a:xfrm rot="16200000">
            <a:off x="-1335199" y="4075403"/>
            <a:ext cx="3423504" cy="369332"/>
          </a:xfrm>
          <a:prstGeom prst="rect">
            <a:avLst/>
          </a:prstGeom>
          <a:solidFill>
            <a:schemeClr val="bg1"/>
          </a:solidFill>
        </p:spPr>
        <p:txBody>
          <a:bodyPr wrap="square" rtlCol="0">
            <a:spAutoFit/>
          </a:bodyPr>
          <a:lstStyle/>
          <a:p>
            <a:pPr algn="ctr"/>
            <a:r>
              <a:rPr lang="en-US" dirty="0"/>
              <a:t>Average MSE over 2 subdomains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730F239-C289-4C05-AFEE-964FABAF8685}"/>
                  </a:ext>
                </a:extLst>
              </p:cNvPr>
              <p:cNvSpPr txBox="1"/>
              <p:nvPr/>
            </p:nvSpPr>
            <p:spPr>
              <a:xfrm>
                <a:off x="4286395" y="6334086"/>
                <a:ext cx="2307150" cy="369332"/>
              </a:xfrm>
              <a:prstGeom prst="rect">
                <a:avLst/>
              </a:prstGeom>
              <a:solidFill>
                <a:schemeClr val="bg1"/>
              </a:solidFill>
            </p:spPr>
            <p:txBody>
              <a:bodyPr wrap="square">
                <a:spAutoFit/>
              </a:bodyPr>
              <a:lstStyle/>
              <a:p>
                <a:r>
                  <a:rPr lang="en-US" sz="1800" dirty="0"/>
                  <a:t># POD modes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smtClean="0">
                            <a:latin typeface="Cambria Math" panose="02040503050406030204" pitchFamily="18" charset="0"/>
                            <a:ea typeface="Cambria Math" panose="02040503050406030204" pitchFamily="18" charset="0"/>
                          </a:rPr>
                          <m:t>Ω</m:t>
                        </m:r>
                      </m:e>
                      <m:sub>
                        <m:r>
                          <a:rPr lang="en-US" sz="1800" b="0" i="1" smtClean="0">
                            <a:latin typeface="Cambria Math" panose="02040503050406030204" pitchFamily="18" charset="0"/>
                            <a:ea typeface="Cambria Math" panose="02040503050406030204" pitchFamily="18" charset="0"/>
                          </a:rPr>
                          <m:t>2</m:t>
                        </m:r>
                      </m:sub>
                    </m:sSub>
                  </m:oMath>
                </a14:m>
                <a:r>
                  <a:rPr lang="en-US" sz="1800" dirty="0"/>
                  <a:t> </a:t>
                </a:r>
              </a:p>
            </p:txBody>
          </p:sp>
        </mc:Choice>
        <mc:Fallback xmlns="">
          <p:sp>
            <p:nvSpPr>
              <p:cNvPr id="18" name="TextBox 17">
                <a:extLst>
                  <a:ext uri="{FF2B5EF4-FFF2-40B4-BE49-F238E27FC236}">
                    <a16:creationId xmlns:a16="http://schemas.microsoft.com/office/drawing/2014/main" id="{A730F239-C289-4C05-AFEE-964FABAF8685}"/>
                  </a:ext>
                </a:extLst>
              </p:cNvPr>
              <p:cNvSpPr txBox="1">
                <a:spLocks noRot="1" noChangeAspect="1" noMove="1" noResize="1" noEditPoints="1" noAdjustHandles="1" noChangeArrowheads="1" noChangeShapeType="1" noTextEdit="1"/>
              </p:cNvSpPr>
              <p:nvPr/>
            </p:nvSpPr>
            <p:spPr>
              <a:xfrm>
                <a:off x="4286395" y="6334086"/>
                <a:ext cx="2307150" cy="369332"/>
              </a:xfrm>
              <a:prstGeom prst="rect">
                <a:avLst/>
              </a:prstGeom>
              <a:blipFill>
                <a:blip r:embed="rId7"/>
                <a:stretch>
                  <a:fillRect l="-2111" t="-9836" b="-22951"/>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CDFEA8E-CAE0-460D-87C1-AFC47505825C}"/>
              </a:ext>
            </a:extLst>
          </p:cNvPr>
          <p:cNvSpPr txBox="1"/>
          <p:nvPr/>
        </p:nvSpPr>
        <p:spPr>
          <a:xfrm rot="16200000">
            <a:off x="1914995" y="4113649"/>
            <a:ext cx="3423504" cy="369332"/>
          </a:xfrm>
          <a:prstGeom prst="rect">
            <a:avLst/>
          </a:prstGeom>
          <a:solidFill>
            <a:schemeClr val="bg1"/>
          </a:solidFill>
        </p:spPr>
        <p:txBody>
          <a:bodyPr wrap="square" rtlCol="0">
            <a:spAutoFit/>
          </a:bodyPr>
          <a:lstStyle/>
          <a:p>
            <a:pPr algn="ctr"/>
            <a:r>
              <a:rPr lang="en-US" dirty="0"/>
              <a:t>Online normalized CPU time</a:t>
            </a:r>
          </a:p>
        </p:txBody>
      </p:sp>
      <p:sp>
        <p:nvSpPr>
          <p:cNvPr id="27" name="TextBox 26">
            <a:extLst>
              <a:ext uri="{FF2B5EF4-FFF2-40B4-BE49-F238E27FC236}">
                <a16:creationId xmlns:a16="http://schemas.microsoft.com/office/drawing/2014/main" id="{B4C1BAF6-3D19-4F8A-9D56-4AD5CC52796D}"/>
              </a:ext>
            </a:extLst>
          </p:cNvPr>
          <p:cNvSpPr txBox="1"/>
          <p:nvPr/>
        </p:nvSpPr>
        <p:spPr>
          <a:xfrm>
            <a:off x="3626747" y="1715364"/>
            <a:ext cx="3136145" cy="830997"/>
          </a:xfrm>
          <a:prstGeom prst="rect">
            <a:avLst/>
          </a:prstGeom>
          <a:noFill/>
        </p:spPr>
        <p:txBody>
          <a:bodyPr wrap="square" rtlCol="0">
            <a:spAutoFit/>
          </a:bodyPr>
          <a:lstStyle/>
          <a:p>
            <a:pPr algn="ctr"/>
            <a:r>
              <a:rPr lang="en-US" sz="1600" dirty="0"/>
              <a:t>CPU times for 2 subdomain FOM-ROM coupling normalized by FOM-FOM CPU time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D045EB2-2FA1-4F4C-B9D2-8FB62DE5F8C2}"/>
                  </a:ext>
                </a:extLst>
              </p:cNvPr>
              <p:cNvSpPr txBox="1"/>
              <p:nvPr/>
            </p:nvSpPr>
            <p:spPr>
              <a:xfrm>
                <a:off x="7595258" y="6380979"/>
                <a:ext cx="2307150" cy="369332"/>
              </a:xfrm>
              <a:prstGeom prst="rect">
                <a:avLst/>
              </a:prstGeom>
              <a:solidFill>
                <a:schemeClr val="bg1"/>
              </a:solidFill>
            </p:spPr>
            <p:txBody>
              <a:bodyPr wrap="square">
                <a:spAutoFit/>
              </a:bodyPr>
              <a:lstStyle/>
              <a:p>
                <a:r>
                  <a:rPr lang="en-US" sz="1800" dirty="0"/>
                  <a:t># POD modes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smtClean="0">
                            <a:latin typeface="Cambria Math" panose="02040503050406030204" pitchFamily="18" charset="0"/>
                            <a:ea typeface="Cambria Math" panose="02040503050406030204" pitchFamily="18" charset="0"/>
                          </a:rPr>
                          <m:t>Ω</m:t>
                        </m:r>
                      </m:e>
                      <m:sub>
                        <m:r>
                          <a:rPr lang="en-US" sz="1800" b="0" i="1" smtClean="0">
                            <a:latin typeface="Cambria Math" panose="02040503050406030204" pitchFamily="18" charset="0"/>
                            <a:ea typeface="Cambria Math" panose="02040503050406030204" pitchFamily="18" charset="0"/>
                          </a:rPr>
                          <m:t>2</m:t>
                        </m:r>
                      </m:sub>
                    </m:sSub>
                  </m:oMath>
                </a14:m>
                <a:r>
                  <a:rPr lang="en-US" sz="1800" dirty="0"/>
                  <a:t> </a:t>
                </a:r>
              </a:p>
            </p:txBody>
          </p:sp>
        </mc:Choice>
        <mc:Fallback xmlns="">
          <p:sp>
            <p:nvSpPr>
              <p:cNvPr id="16" name="TextBox 15">
                <a:extLst>
                  <a:ext uri="{FF2B5EF4-FFF2-40B4-BE49-F238E27FC236}">
                    <a16:creationId xmlns:a16="http://schemas.microsoft.com/office/drawing/2014/main" id="{8D045EB2-2FA1-4F4C-B9D2-8FB62DE5F8C2}"/>
                  </a:ext>
                </a:extLst>
              </p:cNvPr>
              <p:cNvSpPr txBox="1">
                <a:spLocks noRot="1" noChangeAspect="1" noMove="1" noResize="1" noEditPoints="1" noAdjustHandles="1" noChangeArrowheads="1" noChangeShapeType="1" noTextEdit="1"/>
              </p:cNvSpPr>
              <p:nvPr/>
            </p:nvSpPr>
            <p:spPr>
              <a:xfrm>
                <a:off x="7595258" y="6380979"/>
                <a:ext cx="2307150" cy="369332"/>
              </a:xfrm>
              <a:prstGeom prst="rect">
                <a:avLst/>
              </a:prstGeom>
              <a:blipFill>
                <a:blip r:embed="rId8"/>
                <a:stretch>
                  <a:fillRect l="-2381" t="-11667" b="-25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99DCDFB-20EE-4FA4-9A71-33644BED5B26}"/>
              </a:ext>
            </a:extLst>
          </p:cNvPr>
          <p:cNvSpPr txBox="1"/>
          <p:nvPr/>
        </p:nvSpPr>
        <p:spPr>
          <a:xfrm rot="16200000">
            <a:off x="5162214" y="4160542"/>
            <a:ext cx="3423504" cy="369332"/>
          </a:xfrm>
          <a:prstGeom prst="rect">
            <a:avLst/>
          </a:prstGeom>
          <a:solidFill>
            <a:schemeClr val="bg1"/>
          </a:solidFill>
        </p:spPr>
        <p:txBody>
          <a:bodyPr wrap="square" rtlCol="0">
            <a:spAutoFit/>
          </a:bodyPr>
          <a:lstStyle/>
          <a:p>
            <a:pPr algn="ctr"/>
            <a:r>
              <a:rPr lang="en-US" dirty="0"/>
              <a:t>Average # Schwarz </a:t>
            </a:r>
            <a:r>
              <a:rPr lang="en-US" dirty="0" err="1"/>
              <a:t>iters</a:t>
            </a:r>
            <a:endParaRPr lang="en-US" dirty="0"/>
          </a:p>
        </p:txBody>
      </p:sp>
      <p:sp>
        <p:nvSpPr>
          <p:cNvPr id="20" name="TextBox 19">
            <a:extLst>
              <a:ext uri="{FF2B5EF4-FFF2-40B4-BE49-F238E27FC236}">
                <a16:creationId xmlns:a16="http://schemas.microsoft.com/office/drawing/2014/main" id="{4D94A3F3-8276-4D4D-AE45-3F657AD14544}"/>
              </a:ext>
            </a:extLst>
          </p:cNvPr>
          <p:cNvSpPr txBox="1"/>
          <p:nvPr/>
        </p:nvSpPr>
        <p:spPr>
          <a:xfrm>
            <a:off x="6614093" y="1884158"/>
            <a:ext cx="3662459" cy="584775"/>
          </a:xfrm>
          <a:prstGeom prst="rect">
            <a:avLst/>
          </a:prstGeom>
          <a:noFill/>
        </p:spPr>
        <p:txBody>
          <a:bodyPr wrap="square" rtlCol="0">
            <a:spAutoFit/>
          </a:bodyPr>
          <a:lstStyle/>
          <a:p>
            <a:pPr algn="ctr"/>
            <a:r>
              <a:rPr lang="en-US" sz="1600" dirty="0"/>
              <a:t>Average # Schwarz iterations for 2 subdomain couplings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25A999-E955-4E74-8E1A-35D293D791E4}"/>
                  </a:ext>
                </a:extLst>
              </p:cNvPr>
              <p:cNvSpPr txBox="1"/>
              <p:nvPr/>
            </p:nvSpPr>
            <p:spPr>
              <a:xfrm>
                <a:off x="10079392" y="4431046"/>
                <a:ext cx="1810640" cy="1754326"/>
              </a:xfrm>
              <a:prstGeom prst="rect">
                <a:avLst/>
              </a:prstGeom>
              <a:solidFill>
                <a:srgbClr val="D1F0FB"/>
              </a:solidFill>
            </p:spPr>
            <p:txBody>
              <a:bodyPr wrap="square" rtlCol="0">
                <a:spAutoFit/>
              </a:bodyPr>
              <a:lstStyle/>
              <a:p>
                <a:pPr algn="ctr"/>
                <a:r>
                  <a:rPr lang="en-US" b="1" dirty="0"/>
                  <a:t>Overlapping implicit-implicit </a:t>
                </a:r>
                <a:r>
                  <a:rPr lang="en-US" dirty="0"/>
                  <a:t>coupling with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1</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0, 0.75</m:t>
                        </m:r>
                      </m:e>
                    </m:d>
                    <m:r>
                      <a:rPr lang="en-US" b="0" i="1" smtClean="0">
                        <a:latin typeface="Cambria Math" panose="02040503050406030204" pitchFamily="18" charset="0"/>
                      </a:rPr>
                      <m:t>, </m:t>
                    </m:r>
                  </m:oMath>
                </a14:m>
                <a:endParaRPr lang="en-US"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0.25, 1</m:t>
                          </m:r>
                        </m:e>
                      </m:d>
                    </m:oMath>
                  </m:oMathPara>
                </a14:m>
                <a:endParaRPr lang="en-US" dirty="0"/>
              </a:p>
            </p:txBody>
          </p:sp>
        </mc:Choice>
        <mc:Fallback xmlns="">
          <p:sp>
            <p:nvSpPr>
              <p:cNvPr id="6" name="TextBox 5">
                <a:extLst>
                  <a:ext uri="{FF2B5EF4-FFF2-40B4-BE49-F238E27FC236}">
                    <a16:creationId xmlns:a16="http://schemas.microsoft.com/office/drawing/2014/main" id="{7C25A999-E955-4E74-8E1A-35D293D791E4}"/>
                  </a:ext>
                </a:extLst>
              </p:cNvPr>
              <p:cNvSpPr txBox="1">
                <a:spLocks noRot="1" noChangeAspect="1" noMove="1" noResize="1" noEditPoints="1" noAdjustHandles="1" noChangeArrowheads="1" noChangeShapeType="1" noTextEdit="1"/>
              </p:cNvSpPr>
              <p:nvPr/>
            </p:nvSpPr>
            <p:spPr>
              <a:xfrm>
                <a:off x="10079392" y="4431046"/>
                <a:ext cx="1810640" cy="1754326"/>
              </a:xfrm>
              <a:prstGeom prst="rect">
                <a:avLst/>
              </a:prstGeom>
              <a:blipFill>
                <a:blip r:embed="rId9"/>
                <a:stretch>
                  <a:fillRect t="-2431"/>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B2E40F7-A960-4339-A40C-13E93DF3CD22}"/>
              </a:ext>
            </a:extLst>
          </p:cNvPr>
          <p:cNvSpPr txBox="1"/>
          <p:nvPr/>
        </p:nvSpPr>
        <p:spPr>
          <a:xfrm>
            <a:off x="9955163" y="2515061"/>
            <a:ext cx="2044951" cy="1554272"/>
          </a:xfrm>
          <a:prstGeom prst="rect">
            <a:avLst/>
          </a:prstGeom>
          <a:noFill/>
          <a:ln w="28575">
            <a:solidFill>
              <a:schemeClr val="tx1"/>
            </a:solidFill>
          </a:ln>
        </p:spPr>
        <p:txBody>
          <a:bodyPr wrap="square" rtlCol="0">
            <a:spAutoFit/>
          </a:bodyPr>
          <a:lstStyle/>
          <a:p>
            <a:pPr algn="ctr"/>
            <a:r>
              <a:rPr lang="en-US" sz="1900" b="1" i="1" dirty="0"/>
              <a:t>WIP: </a:t>
            </a:r>
            <a:r>
              <a:rPr lang="en-US" sz="1900" i="1" dirty="0"/>
              <a:t>understanding &amp; improving FOM-ROM coupling performance.</a:t>
            </a:r>
          </a:p>
        </p:txBody>
      </p:sp>
    </p:spTree>
    <p:extLst>
      <p:ext uri="{BB962C8B-B14F-4D97-AF65-F5344CB8AC3E}">
        <p14:creationId xmlns:p14="http://schemas.microsoft.com/office/powerpoint/2010/main" val="38296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2108904-6FE9-481E-8AA8-E4BBC3C06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668" y="1399930"/>
            <a:ext cx="2616878" cy="1961536"/>
          </a:xfrm>
          <a:prstGeom prst="rect">
            <a:avLst/>
          </a:prstGeom>
        </p:spPr>
      </p:pic>
      <p:pic>
        <p:nvPicPr>
          <p:cNvPr id="23" name="Picture 22">
            <a:extLst>
              <a:ext uri="{FF2B5EF4-FFF2-40B4-BE49-F238E27FC236}">
                <a16:creationId xmlns:a16="http://schemas.microsoft.com/office/drawing/2014/main" id="{D5B91855-F835-42EC-A17B-477E5AE18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71" y="1418199"/>
            <a:ext cx="2661765" cy="1930116"/>
          </a:xfrm>
          <a:prstGeom prst="rect">
            <a:avLst/>
          </a:prstGeom>
        </p:spPr>
      </p:pic>
      <p:sp>
        <p:nvSpPr>
          <p:cNvPr id="24" name="TextBox 23">
            <a:extLst>
              <a:ext uri="{FF2B5EF4-FFF2-40B4-BE49-F238E27FC236}">
                <a16:creationId xmlns:a16="http://schemas.microsoft.com/office/drawing/2014/main" id="{41534374-76AD-4D07-8D44-06B3286A33BE}"/>
              </a:ext>
            </a:extLst>
          </p:cNvPr>
          <p:cNvSpPr txBox="1"/>
          <p:nvPr/>
        </p:nvSpPr>
        <p:spPr>
          <a:xfrm>
            <a:off x="2809470" y="3241303"/>
            <a:ext cx="24051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Single Domain, 10 mode POD</a:t>
            </a:r>
          </a:p>
        </p:txBody>
      </p:sp>
      <p:pic>
        <p:nvPicPr>
          <p:cNvPr id="26" name="Picture 25">
            <a:extLst>
              <a:ext uri="{FF2B5EF4-FFF2-40B4-BE49-F238E27FC236}">
                <a16:creationId xmlns:a16="http://schemas.microsoft.com/office/drawing/2014/main" id="{8EAC6C4F-223C-4F5E-BF79-B3DEDF576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8" y="3731355"/>
            <a:ext cx="2708704" cy="1964153"/>
          </a:xfrm>
          <a:prstGeom prst="rect">
            <a:avLst/>
          </a:prstGeom>
        </p:spPr>
      </p:pic>
      <p:sp>
        <p:nvSpPr>
          <p:cNvPr id="27" name="TextBox 26">
            <a:extLst>
              <a:ext uri="{FF2B5EF4-FFF2-40B4-BE49-F238E27FC236}">
                <a16:creationId xmlns:a16="http://schemas.microsoft.com/office/drawing/2014/main" id="{55ECD1BD-5BA3-48D4-8FA4-42D6D9AA0C92}"/>
              </a:ext>
            </a:extLst>
          </p:cNvPr>
          <p:cNvSpPr txBox="1"/>
          <p:nvPr/>
        </p:nvSpPr>
        <p:spPr>
          <a:xfrm>
            <a:off x="53663" y="5721572"/>
            <a:ext cx="24051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 mode POD – 50 mode POD</a:t>
            </a:r>
          </a:p>
        </p:txBody>
      </p:sp>
      <p:pic>
        <p:nvPicPr>
          <p:cNvPr id="28" name="Picture 27">
            <a:extLst>
              <a:ext uri="{FF2B5EF4-FFF2-40B4-BE49-F238E27FC236}">
                <a16:creationId xmlns:a16="http://schemas.microsoft.com/office/drawing/2014/main" id="{C39F2CAD-BBF3-46E7-BDED-64DB03454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7134" y="3686277"/>
            <a:ext cx="2711196" cy="1965960"/>
          </a:xfrm>
          <a:prstGeom prst="rect">
            <a:avLst/>
          </a:prstGeom>
        </p:spPr>
      </p:pic>
      <p:sp>
        <p:nvSpPr>
          <p:cNvPr id="29" name="TextBox 28">
            <a:extLst>
              <a:ext uri="{FF2B5EF4-FFF2-40B4-BE49-F238E27FC236}">
                <a16:creationId xmlns:a16="http://schemas.microsoft.com/office/drawing/2014/main" id="{C5411959-D2C1-4455-BD0F-B872CD3DC420}"/>
              </a:ext>
            </a:extLst>
          </p:cNvPr>
          <p:cNvSpPr txBox="1"/>
          <p:nvPr/>
        </p:nvSpPr>
        <p:spPr>
          <a:xfrm>
            <a:off x="2955565" y="5652237"/>
            <a:ext cx="24051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 mode POD – FOM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A1F186-5D7E-4683-BF4D-7FFED1C8215F}"/>
                  </a:ext>
                </a:extLst>
              </p:cNvPr>
              <p:cNvSpPr txBox="1"/>
              <p:nvPr/>
            </p:nvSpPr>
            <p:spPr>
              <a:xfrm>
                <a:off x="-169170" y="6150207"/>
                <a:ext cx="5329482" cy="369332"/>
              </a:xfrm>
              <a:prstGeom prst="rect">
                <a:avLst/>
              </a:prstGeom>
              <a:noFill/>
            </p:spPr>
            <p:txBody>
              <a:bodyPr wrap="square" rtlCol="0">
                <a:spAutoFit/>
              </a:bodyPr>
              <a:lstStyle/>
              <a:p>
                <a:pPr algn="ctr"/>
                <a:r>
                  <a:rPr lang="en-US" i="1" dirty="0"/>
                  <a:t>Figures above: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1</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0, 0.75</m:t>
                        </m:r>
                      </m:e>
                    </m:d>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i="1">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0.25, 1</m:t>
                        </m:r>
                      </m:e>
                    </m:d>
                  </m:oMath>
                </a14:m>
                <a:endParaRPr lang="en-US" dirty="0"/>
              </a:p>
            </p:txBody>
          </p:sp>
        </mc:Choice>
        <mc:Fallback xmlns="">
          <p:sp>
            <p:nvSpPr>
              <p:cNvPr id="19" name="TextBox 18">
                <a:extLst>
                  <a:ext uri="{FF2B5EF4-FFF2-40B4-BE49-F238E27FC236}">
                    <a16:creationId xmlns:a16="http://schemas.microsoft.com/office/drawing/2014/main" id="{B6A1F186-5D7E-4683-BF4D-7FFED1C8215F}"/>
                  </a:ext>
                </a:extLst>
              </p:cNvPr>
              <p:cNvSpPr txBox="1">
                <a:spLocks noRot="1" noChangeAspect="1" noMove="1" noResize="1" noEditPoints="1" noAdjustHandles="1" noChangeArrowheads="1" noChangeShapeType="1" noTextEdit="1"/>
              </p:cNvSpPr>
              <p:nvPr/>
            </p:nvSpPr>
            <p:spPr>
              <a:xfrm>
                <a:off x="-169170" y="6150207"/>
                <a:ext cx="5329482" cy="369332"/>
              </a:xfrm>
              <a:prstGeom prst="rect">
                <a:avLst/>
              </a:prstGeom>
              <a:blipFill>
                <a:blip r:embed="rId7"/>
                <a:stretch>
                  <a:fillRect t="-11667" b="-25000"/>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F8A5C03A-B7B5-43BC-B6FF-15E69DD6C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7187" y="3699428"/>
            <a:ext cx="2711196" cy="1965960"/>
          </a:xfrm>
          <a:prstGeom prst="rect">
            <a:avLst/>
          </a:prstGeom>
        </p:spPr>
      </p:pic>
      <p:sp>
        <p:nvSpPr>
          <p:cNvPr id="32" name="TextBox 31">
            <a:extLst>
              <a:ext uri="{FF2B5EF4-FFF2-40B4-BE49-F238E27FC236}">
                <a16:creationId xmlns:a16="http://schemas.microsoft.com/office/drawing/2014/main" id="{60D196EF-4407-429A-AB9B-540382D45723}"/>
              </a:ext>
            </a:extLst>
          </p:cNvPr>
          <p:cNvSpPr txBox="1"/>
          <p:nvPr/>
        </p:nvSpPr>
        <p:spPr>
          <a:xfrm>
            <a:off x="5662389" y="5644877"/>
            <a:ext cx="2405175" cy="307777"/>
          </a:xfrm>
          <a:prstGeom prst="rect">
            <a:avLst/>
          </a:prstGeom>
          <a:noFill/>
        </p:spPr>
        <p:txBody>
          <a:bodyPr wrap="square" rtlCol="0">
            <a:spAutoFit/>
          </a:bodyPr>
          <a:lstStyle/>
          <a:p>
            <a:r>
              <a:rPr lang="en-US" sz="1400" dirty="0"/>
              <a:t>20 mode POD – FOM</a:t>
            </a:r>
          </a:p>
        </p:txBody>
      </p:sp>
      <p:sp>
        <p:nvSpPr>
          <p:cNvPr id="25" name="TextBox 24">
            <a:extLst>
              <a:ext uri="{FF2B5EF4-FFF2-40B4-BE49-F238E27FC236}">
                <a16:creationId xmlns:a16="http://schemas.microsoft.com/office/drawing/2014/main" id="{81BCC246-73E6-40BD-9F4C-F6FB77D36455}"/>
              </a:ext>
            </a:extLst>
          </p:cNvPr>
          <p:cNvSpPr txBox="1"/>
          <p:nvPr/>
        </p:nvSpPr>
        <p:spPr>
          <a:xfrm>
            <a:off x="5344258" y="3235153"/>
            <a:ext cx="24051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 mode POD – 10 mode POD</a:t>
            </a:r>
          </a:p>
        </p:txBody>
      </p:sp>
      <p:cxnSp>
        <p:nvCxnSpPr>
          <p:cNvPr id="34" name="Straight Connector 33">
            <a:extLst>
              <a:ext uri="{FF2B5EF4-FFF2-40B4-BE49-F238E27FC236}">
                <a16:creationId xmlns:a16="http://schemas.microsoft.com/office/drawing/2014/main" id="{F6077B54-5CAE-4664-AF8A-7DE779FDA9CC}"/>
              </a:ext>
            </a:extLst>
          </p:cNvPr>
          <p:cNvCxnSpPr>
            <a:cxnSpLocks/>
          </p:cNvCxnSpPr>
          <p:nvPr/>
        </p:nvCxnSpPr>
        <p:spPr>
          <a:xfrm>
            <a:off x="7667906" y="855363"/>
            <a:ext cx="56792" cy="62617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C3D16B-80B3-4933-95B8-18157FB5FEC1}"/>
              </a:ext>
            </a:extLst>
          </p:cNvPr>
          <p:cNvSpPr txBox="1"/>
          <p:nvPr/>
        </p:nvSpPr>
        <p:spPr>
          <a:xfrm>
            <a:off x="7627464" y="855363"/>
            <a:ext cx="4568157" cy="646331"/>
          </a:xfrm>
          <a:prstGeom prst="rect">
            <a:avLst/>
          </a:prstGeom>
          <a:noFill/>
        </p:spPr>
        <p:txBody>
          <a:bodyPr wrap="square" rtlCol="0">
            <a:spAutoFit/>
          </a:bodyPr>
          <a:lstStyle/>
          <a:p>
            <a:pPr algn="ctr"/>
            <a:r>
              <a:rPr lang="en-US" b="1" i="1" dirty="0">
                <a:solidFill>
                  <a:srgbClr val="0070C0"/>
                </a:solidFill>
              </a:rPr>
              <a:t>Accuracy can be improved by “gluing” several smaller, spatially-local models</a:t>
            </a:r>
          </a:p>
        </p:txBody>
      </p:sp>
      <p:pic>
        <p:nvPicPr>
          <p:cNvPr id="40" name="Picture 39">
            <a:extLst>
              <a:ext uri="{FF2B5EF4-FFF2-40B4-BE49-F238E27FC236}">
                <a16:creationId xmlns:a16="http://schemas.microsoft.com/office/drawing/2014/main" id="{C51F6F5A-CF45-4619-877B-5CE8558EF5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788" y="1425507"/>
            <a:ext cx="2662830" cy="1929384"/>
          </a:xfrm>
          <a:prstGeom prst="rect">
            <a:avLst/>
          </a:prstGeom>
        </p:spPr>
      </p:pic>
      <p:sp>
        <p:nvSpPr>
          <p:cNvPr id="41" name="TextBox 40">
            <a:extLst>
              <a:ext uri="{FF2B5EF4-FFF2-40B4-BE49-F238E27FC236}">
                <a16:creationId xmlns:a16="http://schemas.microsoft.com/office/drawing/2014/main" id="{B20A4787-D702-4C94-97B3-D223E8FBCFC7}"/>
              </a:ext>
            </a:extLst>
          </p:cNvPr>
          <p:cNvSpPr txBox="1"/>
          <p:nvPr/>
        </p:nvSpPr>
        <p:spPr>
          <a:xfrm>
            <a:off x="180373" y="3246080"/>
            <a:ext cx="24051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Single Domain, FOM (truth)</a:t>
            </a:r>
          </a:p>
        </p:txBody>
      </p:sp>
      <p:pic>
        <p:nvPicPr>
          <p:cNvPr id="43" name="Picture 42">
            <a:extLst>
              <a:ext uri="{FF2B5EF4-FFF2-40B4-BE49-F238E27FC236}">
                <a16:creationId xmlns:a16="http://schemas.microsoft.com/office/drawing/2014/main" id="{01C97FD8-5395-4D86-AE67-AE89F46FC7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3954" y="4890310"/>
            <a:ext cx="2713310" cy="1965960"/>
          </a:xfrm>
          <a:prstGeom prst="rect">
            <a:avLst/>
          </a:prstGeom>
        </p:spPr>
      </p:pic>
      <p:pic>
        <p:nvPicPr>
          <p:cNvPr id="45" name="Picture 44">
            <a:extLst>
              <a:ext uri="{FF2B5EF4-FFF2-40B4-BE49-F238E27FC236}">
                <a16:creationId xmlns:a16="http://schemas.microsoft.com/office/drawing/2014/main" id="{DCBDB595-9795-4367-B1F4-2A3010DB78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4887" y="1570306"/>
            <a:ext cx="2713310" cy="1965960"/>
          </a:xfrm>
          <a:prstGeom prst="rect">
            <a:avLst/>
          </a:prstGeom>
        </p:spPr>
      </p:pic>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E61190C-9BC9-4B57-876A-66A10CD41CB3}"/>
                  </a:ext>
                </a:extLst>
              </p:cNvPr>
              <p:cNvSpPr txBox="1"/>
              <p:nvPr/>
            </p:nvSpPr>
            <p:spPr>
              <a:xfrm>
                <a:off x="7894989" y="3492693"/>
                <a:ext cx="4033109" cy="1384995"/>
              </a:xfrm>
              <a:prstGeom prst="rect">
                <a:avLst/>
              </a:prstGeom>
              <a:noFill/>
            </p:spPr>
            <p:txBody>
              <a:bodyPr wrap="square" rtlCol="0">
                <a:spAutoFit/>
              </a:bodyPr>
              <a:lstStyle/>
              <a:p>
                <a:pPr algn="ctr"/>
                <a:r>
                  <a:rPr lang="en-US" sz="1600" i="1" dirty="0"/>
                  <a:t>Figure above</a:t>
                </a:r>
                <a:r>
                  <a:rPr lang="en-US" sz="1600" dirty="0"/>
                  <a:t>: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0, 0.3</m:t>
                        </m:r>
                      </m:e>
                    </m:d>
                    <m:r>
                      <a:rPr lang="en-US" sz="1600" b="0" i="1"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rPr>
                          <m:t> </m:t>
                        </m:r>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0.25, 1</m:t>
                        </m:r>
                      </m:e>
                    </m:d>
                  </m:oMath>
                </a14:m>
                <a:r>
                  <a:rPr lang="en-US" sz="1600" dirty="0"/>
                  <a:t>,  20 mode POD – FOM</a:t>
                </a:r>
              </a:p>
              <a:p>
                <a:pPr algn="ctr"/>
                <a:endParaRPr lang="en-US" sz="200" dirty="0"/>
              </a:p>
              <a:p>
                <a:pPr algn="ctr"/>
                <a:endParaRPr lang="en-US" sz="200" dirty="0"/>
              </a:p>
              <a:p>
                <a:pPr algn="ctr"/>
                <a:r>
                  <a:rPr lang="en-US" sz="1600" i="1" dirty="0"/>
                  <a:t>Figure below</a:t>
                </a:r>
                <a:r>
                  <a:rPr lang="en-US" sz="1600" dirty="0"/>
                  <a:t>: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0, 0.26</m:t>
                        </m:r>
                      </m:e>
                    </m:d>
                    <m:r>
                      <a:rPr lang="en-US" sz="1600" b="0" i="1" smtClean="0">
                        <a:latin typeface="Cambria Math" panose="02040503050406030204" pitchFamily="18" charset="0"/>
                      </a:rPr>
                      <m:t>, </m:t>
                    </m:r>
                    <m:sSub>
                      <m:sSubPr>
                        <m:ctrlPr>
                          <a:rPr lang="en-US" sz="1600" i="1" smtClean="0">
                            <a:latin typeface="Cambria Math" panose="02040503050406030204" pitchFamily="18" charset="0"/>
                          </a:rPr>
                        </m:ctrlPr>
                      </m:sSubPr>
                      <m:e>
                        <m:r>
                          <a:rPr lang="en-US" sz="1600" i="1">
                            <a:latin typeface="Cambria Math" panose="02040503050406030204" pitchFamily="18" charset="0"/>
                          </a:rPr>
                          <m:t> </m:t>
                        </m:r>
                        <m:r>
                          <m:rPr>
                            <m:sty m:val="p"/>
                          </m:rPr>
                          <a:rPr lang="el-GR" sz="1600" i="1">
                            <a:latin typeface="Cambria Math" panose="02040503050406030204" pitchFamily="18" charset="0"/>
                            <a:ea typeface="Cambria Math" panose="02040503050406030204" pitchFamily="18" charset="0"/>
                          </a:rPr>
                          <m:t>Ω</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0.25, </m:t>
                        </m:r>
                        <m:r>
                          <a:rPr lang="en-US" sz="1600" b="0" i="1" smtClean="0">
                            <a:latin typeface="Cambria Math" panose="02040503050406030204" pitchFamily="18" charset="0"/>
                          </a:rPr>
                          <m:t>0.75</m:t>
                        </m:r>
                      </m:e>
                    </m:d>
                    <m:r>
                      <a:rPr lang="en-US" sz="1600" b="0" i="1" smtClean="0">
                        <a:latin typeface="Cambria Math" panose="02040503050406030204" pitchFamily="18" charset="0"/>
                      </a:rPr>
                      <m:t>, </m:t>
                    </m:r>
                    <m:sSub>
                      <m:sSubPr>
                        <m:ctrlPr>
                          <a:rPr lang="en-US" sz="1600" i="1">
                            <a:latin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ea typeface="Cambria Math" panose="02040503050406030204" pitchFamily="18" charset="0"/>
                          </a:rPr>
                          <m:t>3</m:t>
                        </m:r>
                      </m:sub>
                    </m:sSub>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0.</m:t>
                        </m:r>
                        <m:r>
                          <a:rPr lang="en-US" sz="1600" b="0" i="1" smtClean="0">
                            <a:latin typeface="Cambria Math" panose="02040503050406030204" pitchFamily="18" charset="0"/>
                          </a:rPr>
                          <m:t>74, 1</m:t>
                        </m:r>
                      </m:e>
                    </m:d>
                  </m:oMath>
                </a14:m>
                <a:r>
                  <a:rPr lang="en-US" sz="1600" dirty="0"/>
                  <a:t>, 15 mode POD – 30 mode POD – 15 mode POD </a:t>
                </a:r>
              </a:p>
            </p:txBody>
          </p:sp>
        </mc:Choice>
        <mc:Fallback xmlns="">
          <p:sp>
            <p:nvSpPr>
              <p:cNvPr id="46" name="TextBox 45">
                <a:extLst>
                  <a:ext uri="{FF2B5EF4-FFF2-40B4-BE49-F238E27FC236}">
                    <a16:creationId xmlns:a16="http://schemas.microsoft.com/office/drawing/2014/main" id="{2E61190C-9BC9-4B57-876A-66A10CD41CB3}"/>
                  </a:ext>
                </a:extLst>
              </p:cNvPr>
              <p:cNvSpPr txBox="1">
                <a:spLocks noRot="1" noChangeAspect="1" noMove="1" noResize="1" noEditPoints="1" noAdjustHandles="1" noChangeArrowheads="1" noChangeShapeType="1" noTextEdit="1"/>
              </p:cNvSpPr>
              <p:nvPr/>
            </p:nvSpPr>
            <p:spPr>
              <a:xfrm>
                <a:off x="7894989" y="3492693"/>
                <a:ext cx="4033109" cy="1384995"/>
              </a:xfrm>
              <a:prstGeom prst="rect">
                <a:avLst/>
              </a:prstGeom>
              <a:blipFill>
                <a:blip r:embed="rId12"/>
                <a:stretch>
                  <a:fillRect t="-1762" r="-2719" b="-4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8287452-4A6B-49A3-AF5C-F5F2E5EFC00C}"/>
                  </a:ext>
                </a:extLst>
              </p:cNvPr>
              <p:cNvSpPr txBox="1"/>
              <p:nvPr/>
            </p:nvSpPr>
            <p:spPr>
              <a:xfrm>
                <a:off x="385391" y="923975"/>
                <a:ext cx="8560488" cy="400110"/>
              </a:xfrm>
              <a:prstGeom prst="rect">
                <a:avLst/>
              </a:prstGeom>
              <a:noFill/>
            </p:spPr>
            <p:txBody>
              <a:bodyPr wrap="square">
                <a:spAutoFit/>
              </a:bodyPr>
              <a:lstStyle/>
              <a:p>
                <a:r>
                  <a:rPr lang="en-US" sz="2000" b="1" i="1" dirty="0">
                    <a:solidFill>
                      <a:srgbClr val="0070C0"/>
                    </a:solidFill>
                    <a:sym typeface="Wingdings" panose="05000000000000000000" pitchFamily="2" charset="2"/>
                  </a:rPr>
                  <a:t>Inaccurate model + accurate model </a:t>
                </a:r>
                <a14:m>
                  <m:oMath xmlns:m="http://schemas.openxmlformats.org/officeDocument/2006/math">
                    <m:r>
                      <a:rPr lang="en-US" sz="2000" b="1" i="1" smtClean="0">
                        <a:solidFill>
                          <a:srgbClr val="0070C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000" b="1" i="1" dirty="0">
                    <a:solidFill>
                      <a:srgbClr val="0070C0"/>
                    </a:solidFill>
                    <a:sym typeface="Wingdings" panose="05000000000000000000" pitchFamily="2" charset="2"/>
                  </a:rPr>
                  <a:t> accurate model.</a:t>
                </a:r>
              </a:p>
            </p:txBody>
          </p:sp>
        </mc:Choice>
        <mc:Fallback xmlns="">
          <p:sp>
            <p:nvSpPr>
              <p:cNvPr id="22" name="TextBox 21">
                <a:extLst>
                  <a:ext uri="{FF2B5EF4-FFF2-40B4-BE49-F238E27FC236}">
                    <a16:creationId xmlns:a16="http://schemas.microsoft.com/office/drawing/2014/main" id="{B8287452-4A6B-49A3-AF5C-F5F2E5EFC00C}"/>
                  </a:ext>
                </a:extLst>
              </p:cNvPr>
              <p:cNvSpPr txBox="1">
                <a:spLocks noRot="1" noChangeAspect="1" noMove="1" noResize="1" noEditPoints="1" noAdjustHandles="1" noChangeArrowheads="1" noChangeShapeType="1" noTextEdit="1"/>
              </p:cNvSpPr>
              <p:nvPr/>
            </p:nvSpPr>
            <p:spPr>
              <a:xfrm>
                <a:off x="385391" y="923975"/>
                <a:ext cx="8560488" cy="400110"/>
              </a:xfrm>
              <a:prstGeom prst="rect">
                <a:avLst/>
              </a:prstGeom>
              <a:blipFill>
                <a:blip r:embed="rId13"/>
                <a:stretch>
                  <a:fillRect l="-712" t="-10769" b="-26154"/>
                </a:stretch>
              </a:blipFill>
            </p:spPr>
            <p:txBody>
              <a:bodyPr/>
              <a:lstStyle/>
              <a:p>
                <a:r>
                  <a:rPr lang="en-US">
                    <a:noFill/>
                  </a:rPr>
                  <a:t> </a:t>
                </a:r>
              </a:p>
            </p:txBody>
          </p:sp>
        </mc:Fallback>
      </mc:AlternateContent>
      <p:sp>
        <p:nvSpPr>
          <p:cNvPr id="33" name="Title 1">
            <a:extLst>
              <a:ext uri="{FF2B5EF4-FFF2-40B4-BE49-F238E27FC236}">
                <a16:creationId xmlns:a16="http://schemas.microsoft.com/office/drawing/2014/main" id="{FC6EE5A9-F928-4BF3-A50A-4AAEC01ADAB6}"/>
              </a:ext>
            </a:extLst>
          </p:cNvPr>
          <p:cNvSpPr txBox="1">
            <a:spLocks/>
          </p:cNvSpPr>
          <p:nvPr/>
        </p:nvSpPr>
        <p:spPr>
          <a:xfrm>
            <a:off x="651004" y="77083"/>
            <a:ext cx="10471608" cy="570225"/>
          </a:xfrm>
          <a:prstGeom prst="rect">
            <a:avLst/>
          </a:prstGeom>
        </p:spPr>
        <p:txBody>
          <a:bodyPr vert="horz" lIns="91440" tIns="45720" rIns="91440" bIns="45720" rtlCol="0" anchor="t">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Linear Elastic Wave Propagation Problem: FOM-ROM and ROM-ROM Couplings</a:t>
            </a:r>
          </a:p>
        </p:txBody>
      </p:sp>
      <p:sp>
        <p:nvSpPr>
          <p:cNvPr id="35" name="TextBox 34"/>
          <p:cNvSpPr txBox="1"/>
          <p:nvPr/>
        </p:nvSpPr>
        <p:spPr>
          <a:xfrm>
            <a:off x="4857603" y="6073512"/>
            <a:ext cx="3766351" cy="646331"/>
          </a:xfrm>
          <a:prstGeom prst="rect">
            <a:avLst/>
          </a:prstGeom>
          <a:solidFill>
            <a:srgbClr val="FFFFCC"/>
          </a:solidFill>
        </p:spPr>
        <p:txBody>
          <a:bodyPr wrap="square" rtlCol="0">
            <a:spAutoFit/>
          </a:bodyPr>
          <a:lstStyle/>
          <a:p>
            <a:pPr algn="ctr"/>
            <a:r>
              <a:rPr lang="en-US" dirty="0"/>
              <a:t>Observation suggests need for </a:t>
            </a:r>
            <a:r>
              <a:rPr lang="en-US" b="1" dirty="0"/>
              <a:t>“smart” domain decomposition</a:t>
            </a:r>
            <a:r>
              <a:rPr lang="en-US" dirty="0"/>
              <a:t>.</a:t>
            </a:r>
          </a:p>
        </p:txBody>
      </p:sp>
    </p:spTree>
    <p:extLst>
      <p:ext uri="{BB962C8B-B14F-4D97-AF65-F5344CB8AC3E}">
        <p14:creationId xmlns:p14="http://schemas.microsoft.com/office/powerpoint/2010/main" val="329379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6"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6774426"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Numerical Results</a:t>
            </a:r>
          </a:p>
          <a:p>
            <a:pPr marL="457200" indent="-457200">
              <a:buAutoNum type="arabicPeriod" startAt="2"/>
            </a:pPr>
            <a:endParaRPr lang="en-US" sz="2400" dirty="0"/>
          </a:p>
          <a:p>
            <a:pPr marL="228600" indent="-228600">
              <a:buAutoNum type="arabicPeriod" startAt="4"/>
            </a:pPr>
            <a:endParaRPr lang="en-US" sz="400" dirty="0"/>
          </a:p>
          <a:p>
            <a:r>
              <a:rPr lang="en-US" sz="2400" b="1"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28</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37344205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29</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Summary &amp; Future Work</a:t>
            </a:r>
          </a:p>
        </p:txBody>
      </p:sp>
      <p:sp>
        <p:nvSpPr>
          <p:cNvPr id="2" name="TextBox 1">
            <a:extLst>
              <a:ext uri="{FF2B5EF4-FFF2-40B4-BE49-F238E27FC236}">
                <a16:creationId xmlns:a16="http://schemas.microsoft.com/office/drawing/2014/main" id="{FD6A20DA-6BEB-48F1-BD20-0D24ED2E62D6}"/>
              </a:ext>
            </a:extLst>
          </p:cNvPr>
          <p:cNvSpPr txBox="1"/>
          <p:nvPr/>
        </p:nvSpPr>
        <p:spPr>
          <a:xfrm>
            <a:off x="137249" y="864573"/>
            <a:ext cx="11917499" cy="2339102"/>
          </a:xfrm>
          <a:prstGeom prst="rect">
            <a:avLst/>
          </a:prstGeom>
          <a:noFill/>
        </p:spPr>
        <p:txBody>
          <a:bodyPr wrap="square" rtlCol="0">
            <a:spAutoFit/>
          </a:bodyPr>
          <a:lstStyle/>
          <a:p>
            <a:r>
              <a:rPr lang="en-US" sz="2000" b="1" dirty="0">
                <a:solidFill>
                  <a:srgbClr val="0070C0"/>
                </a:solidFill>
              </a:rPr>
              <a:t>Summary:</a:t>
            </a:r>
          </a:p>
          <a:p>
            <a:endParaRPr lang="en-US" sz="1000" b="1" dirty="0"/>
          </a:p>
          <a:p>
            <a:pPr marL="285750" indent="-285750">
              <a:buFont typeface="Arial" panose="020B0604020202020204" pitchFamily="34" charset="0"/>
              <a:buChar char="•"/>
            </a:pPr>
            <a:r>
              <a:rPr lang="en-US" dirty="0"/>
              <a:t>Initial prototyping suggests that the Schwarz alternating method can be </a:t>
            </a:r>
            <a:r>
              <a:rPr lang="en-US" b="1" dirty="0"/>
              <a:t>effective coupling </a:t>
            </a:r>
            <a:r>
              <a:rPr lang="en-US" dirty="0"/>
              <a:t>method that enables coupling of </a:t>
            </a:r>
            <a:r>
              <a:rPr lang="en-US" b="1" dirty="0"/>
              <a:t>conventional </a:t>
            </a:r>
            <a:r>
              <a:rPr lang="en-US" dirty="0"/>
              <a:t>and </a:t>
            </a:r>
            <a:r>
              <a:rPr lang="en-US" b="1" dirty="0"/>
              <a:t>data-driven models </a:t>
            </a:r>
            <a:r>
              <a:rPr lang="en-US" dirty="0"/>
              <a:t>(projection-based ROMs).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The coupling methodology enables the use of </a:t>
            </a:r>
            <a:r>
              <a:rPr lang="en-US" b="1" dirty="0"/>
              <a:t>different mesh resolutions, reduced basis sizes, </a:t>
            </a:r>
            <a:r>
              <a:rPr lang="en-US" dirty="0"/>
              <a:t>and </a:t>
            </a:r>
            <a:r>
              <a:rPr lang="en-US" b="1" dirty="0"/>
              <a:t>different time integrators </a:t>
            </a:r>
            <a:r>
              <a:rPr lang="en-US" dirty="0"/>
              <a:t>with </a:t>
            </a:r>
            <a:r>
              <a:rPr lang="en-US" b="1" dirty="0"/>
              <a:t>different time steps </a:t>
            </a:r>
            <a:r>
              <a:rPr lang="en-US" dirty="0"/>
              <a:t>in different subdomains.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Preliminary results suggest that the </a:t>
            </a:r>
            <a:r>
              <a:rPr lang="en-US" b="1" dirty="0"/>
              <a:t>choice of domain decomposition </a:t>
            </a:r>
            <a:r>
              <a:rPr lang="en-US" dirty="0"/>
              <a:t>(DD) is critical to accuracy of the coupled model.</a:t>
            </a:r>
          </a:p>
        </p:txBody>
      </p:sp>
      <p:sp>
        <p:nvSpPr>
          <p:cNvPr id="6" name="TextBox 5">
            <a:extLst>
              <a:ext uri="{FF2B5EF4-FFF2-40B4-BE49-F238E27FC236}">
                <a16:creationId xmlns:a16="http://schemas.microsoft.com/office/drawing/2014/main" id="{E16AD39A-B3FC-4A61-9252-AB3C42E5D20C}"/>
              </a:ext>
            </a:extLst>
          </p:cNvPr>
          <p:cNvSpPr txBox="1"/>
          <p:nvPr/>
        </p:nvSpPr>
        <p:spPr>
          <a:xfrm>
            <a:off x="137249" y="3429000"/>
            <a:ext cx="11917499" cy="3200876"/>
          </a:xfrm>
          <a:prstGeom prst="rect">
            <a:avLst/>
          </a:prstGeom>
          <a:noFill/>
        </p:spPr>
        <p:txBody>
          <a:bodyPr wrap="square" rtlCol="0">
            <a:spAutoFit/>
          </a:bodyPr>
          <a:lstStyle/>
          <a:p>
            <a:r>
              <a:rPr lang="en-US" sz="2000" b="1" dirty="0">
                <a:solidFill>
                  <a:srgbClr val="0070C0"/>
                </a:solidFill>
              </a:rPr>
              <a:t>Ongoing/future work:</a:t>
            </a:r>
          </a:p>
          <a:p>
            <a:endParaRPr lang="en-US" sz="1000" b="1" dirty="0"/>
          </a:p>
          <a:p>
            <a:pPr marL="285750" indent="-285750">
              <a:buFont typeface="Arial" panose="020B0604020202020204" pitchFamily="34" charset="0"/>
              <a:buChar char="•"/>
            </a:pPr>
            <a:r>
              <a:rPr lang="en-US" dirty="0"/>
              <a:t>Implementation/prototyping of coupling method on </a:t>
            </a:r>
            <a:r>
              <a:rPr lang="en-US" b="1" dirty="0"/>
              <a:t>non-linear problems </a:t>
            </a:r>
            <a:r>
              <a:rPr lang="en-US" dirty="0"/>
              <a:t>with ECSW-based hyper-reduction.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Implementation/prototyping of coupling method in </a:t>
            </a:r>
            <a:r>
              <a:rPr lang="en-US" b="1" dirty="0"/>
              <a:t>multi-D</a:t>
            </a:r>
            <a:r>
              <a:rPr lang="en-US" dirty="0"/>
              <a:t>.</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Optimizing</a:t>
            </a:r>
            <a:r>
              <a:rPr lang="en-US" dirty="0"/>
              <a:t> FOM-ROM and ROM-ROM coupling code/algorithm.</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Development of </a:t>
            </a:r>
            <a:r>
              <a:rPr lang="en-US" b="1" dirty="0"/>
              <a:t>error indicators </a:t>
            </a:r>
            <a:r>
              <a:rPr lang="en-US" dirty="0"/>
              <a:t>to guide DD in an error-controlling way, e.g., [Bergmann </a:t>
            </a:r>
            <a:r>
              <a:rPr lang="en-US" i="1" dirty="0"/>
              <a:t>et al. </a:t>
            </a:r>
            <a:r>
              <a:rPr lang="en-US" dirty="0"/>
              <a:t>2018].</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Analysis</a:t>
            </a:r>
            <a:r>
              <a:rPr lang="en-US" dirty="0"/>
              <a:t> of proposed coupling approach for FOM-ROM and ROM-ROM coupling.</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Development of </a:t>
            </a:r>
            <a:r>
              <a:rPr lang="en-US" b="1" dirty="0"/>
              <a:t>snapshot collection approaches </a:t>
            </a:r>
            <a:r>
              <a:rPr lang="en-US" dirty="0"/>
              <a:t>that do not require full system simulation [Hoang </a:t>
            </a:r>
            <a:r>
              <a:rPr lang="en-US" i="1" dirty="0"/>
              <a:t>et al. </a:t>
            </a:r>
            <a:r>
              <a:rPr lang="en-US" dirty="0"/>
              <a:t>2021]</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Extension of the coupling framework to include </a:t>
            </a:r>
            <a:r>
              <a:rPr lang="en-US" b="1" dirty="0"/>
              <a:t>Physics-Informed Neural Networks (PINNs).</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dirty="0"/>
              <a:t>Extension of coupling method to </a:t>
            </a:r>
            <a:r>
              <a:rPr lang="en-US" b="1" dirty="0"/>
              <a:t>multi-material</a:t>
            </a:r>
            <a:r>
              <a:rPr lang="en-US" dirty="0"/>
              <a:t> and </a:t>
            </a:r>
            <a:r>
              <a:rPr lang="en-US" b="1" dirty="0"/>
              <a:t>multi-physics problems</a:t>
            </a:r>
            <a:r>
              <a:rPr lang="en-US" dirty="0"/>
              <a:t>.</a:t>
            </a:r>
          </a:p>
        </p:txBody>
      </p:sp>
    </p:spTree>
    <p:extLst>
      <p:ext uri="{BB962C8B-B14F-4D97-AF65-F5344CB8AC3E}">
        <p14:creationId xmlns:p14="http://schemas.microsoft.com/office/powerpoint/2010/main" val="46206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a:t>
            </a:r>
          </a:p>
        </p:txBody>
      </p:sp>
      <p:sp>
        <p:nvSpPr>
          <p:cNvPr id="8" name="TextBox 7"/>
          <p:cNvSpPr txBox="1"/>
          <p:nvPr/>
        </p:nvSpPr>
        <p:spPr>
          <a:xfrm>
            <a:off x="238503" y="974795"/>
            <a:ext cx="8171250" cy="707886"/>
          </a:xfrm>
          <a:prstGeom prst="rect">
            <a:avLst/>
          </a:prstGeom>
          <a:solidFill>
            <a:srgbClr val="FEFDD7"/>
          </a:solidFill>
        </p:spPr>
        <p:txBody>
          <a:bodyPr wrap="square" rtlCol="0">
            <a:spAutoFit/>
          </a:bodyPr>
          <a:lstStyle/>
          <a:p>
            <a:pPr algn="ctr"/>
            <a:r>
              <a:rPr lang="en-US" sz="2000" dirty="0"/>
              <a:t>The past decades have seen tremendous investment in </a:t>
            </a:r>
            <a:r>
              <a:rPr lang="en-US" sz="2000" b="1" dirty="0"/>
              <a:t>simulation frameworks</a:t>
            </a:r>
            <a:r>
              <a:rPr lang="en-US" sz="2000" dirty="0"/>
              <a:t> for </a:t>
            </a:r>
            <a:r>
              <a:rPr lang="en-US" sz="2000" b="1" dirty="0"/>
              <a:t>coupled multi-scale </a:t>
            </a:r>
            <a:r>
              <a:rPr lang="en-US" sz="2000" dirty="0"/>
              <a:t>and </a:t>
            </a:r>
            <a:r>
              <a:rPr lang="en-US" sz="2000" b="1" dirty="0"/>
              <a:t>multi-physics</a:t>
            </a:r>
            <a:r>
              <a:rPr lang="en-US" sz="2000" dirty="0"/>
              <a:t> problems.  </a:t>
            </a:r>
          </a:p>
        </p:txBody>
      </p:sp>
      <p:sp>
        <p:nvSpPr>
          <p:cNvPr id="10" name="TextBox 9"/>
          <p:cNvSpPr txBox="1"/>
          <p:nvPr/>
        </p:nvSpPr>
        <p:spPr>
          <a:xfrm>
            <a:off x="62646" y="1757217"/>
            <a:ext cx="9970292" cy="984885"/>
          </a:xfrm>
          <a:prstGeom prst="rect">
            <a:avLst/>
          </a:prstGeom>
          <a:noFill/>
        </p:spPr>
        <p:txBody>
          <a:bodyPr wrap="square" rtlCol="0">
            <a:spAutoFit/>
          </a:bodyPr>
          <a:lstStyle/>
          <a:p>
            <a:pPr marL="285750" indent="-285750">
              <a:buFont typeface="Arial" panose="020B0604020202020204" pitchFamily="34" charset="0"/>
              <a:buChar char="•"/>
            </a:pPr>
            <a:r>
              <a:rPr lang="en-US" dirty="0"/>
              <a:t>Frameworks rely on </a:t>
            </a:r>
            <a:r>
              <a:rPr lang="en-US" b="1" dirty="0"/>
              <a:t>established mathematical theories </a:t>
            </a:r>
            <a:r>
              <a:rPr lang="en-US"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Most existing coupling frameworks are based on </a:t>
            </a:r>
            <a:r>
              <a:rPr lang="en-US" b="1" dirty="0"/>
              <a:t>traditional discretization methods</a:t>
            </a:r>
            <a:r>
              <a:rPr lang="en-US" dirty="0"/>
              <a:t>.</a:t>
            </a:r>
          </a:p>
          <a:p>
            <a:pPr marL="285750" indent="-285750">
              <a:buFont typeface="Arial" panose="020B0604020202020204" pitchFamily="34" charset="0"/>
              <a:buChar char="•"/>
            </a:pPr>
            <a:endParaRPr lang="en-US" dirty="0"/>
          </a:p>
        </p:txBody>
      </p:sp>
      <p:grpSp>
        <p:nvGrpSpPr>
          <p:cNvPr id="83" name="Group 82"/>
          <p:cNvGrpSpPr/>
          <p:nvPr/>
        </p:nvGrpSpPr>
        <p:grpSpPr>
          <a:xfrm>
            <a:off x="440485" y="204225"/>
            <a:ext cx="11295109" cy="5093536"/>
            <a:chOff x="684325" y="615705"/>
            <a:chExt cx="11295109" cy="5093536"/>
          </a:xfrm>
        </p:grpSpPr>
        <p:sp>
          <p:nvSpPr>
            <p:cNvPr id="47" name="TextBox 46">
              <a:extLst>
                <a:ext uri="{FF2B5EF4-FFF2-40B4-BE49-F238E27FC236}">
                  <a16:creationId xmlns:a16="http://schemas.microsoft.com/office/drawing/2014/main" id="{03E78A8F-85A5-8948-94A5-C230761C2842}"/>
                </a:ext>
              </a:extLst>
            </p:cNvPr>
            <p:cNvSpPr txBox="1"/>
            <p:nvPr/>
          </p:nvSpPr>
          <p:spPr>
            <a:xfrm>
              <a:off x="5696868" y="477003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82" name="Group 81"/>
            <p:cNvGrpSpPr/>
            <p:nvPr/>
          </p:nvGrpSpPr>
          <p:grpSpPr>
            <a:xfrm>
              <a:off x="684325" y="615705"/>
              <a:ext cx="11295109" cy="5093536"/>
              <a:chOff x="684325" y="722385"/>
              <a:chExt cx="11295109" cy="5093536"/>
            </a:xfrm>
          </p:grpSpPr>
          <p:grpSp>
            <p:nvGrpSpPr>
              <p:cNvPr id="16" name="Group 15">
                <a:extLst>
                  <a:ext uri="{FF2B5EF4-FFF2-40B4-BE49-F238E27FC236}">
                    <a16:creationId xmlns:a16="http://schemas.microsoft.com/office/drawing/2014/main" id="{3FDA63DF-7C3E-E443-B84A-388E253F20B6}"/>
                  </a:ext>
                </a:extLst>
              </p:cNvPr>
              <p:cNvGrpSpPr/>
              <p:nvPr/>
            </p:nvGrpSpPr>
            <p:grpSpPr>
              <a:xfrm>
                <a:off x="953199" y="330388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421659" y="325071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301732" y="330388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725416" y="486181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a:t>
                </a:r>
              </a:p>
            </p:txBody>
          </p:sp>
          <p:sp>
            <p:nvSpPr>
              <p:cNvPr id="38" name="Rectangle 37">
                <a:extLst>
                  <a:ext uri="{FF2B5EF4-FFF2-40B4-BE49-F238E27FC236}">
                    <a16:creationId xmlns:a16="http://schemas.microsoft.com/office/drawing/2014/main" id="{6FAE6784-1767-B445-A555-AB6CD78B4396}"/>
                  </a:ext>
                </a:extLst>
              </p:cNvPr>
              <p:cNvSpPr/>
              <p:nvPr/>
            </p:nvSpPr>
            <p:spPr>
              <a:xfrm>
                <a:off x="3192698" y="486181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590064"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684357" y="377163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684325" y="454560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447019" y="455329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944020" y="4553297"/>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379" y="3097662"/>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918039" y="722385"/>
                <a:ext cx="2061395" cy="2219973"/>
                <a:chOff x="7210286" y="1292008"/>
                <a:chExt cx="4447383" cy="4789515"/>
              </a:xfrm>
            </p:grpSpPr>
            <p:sp>
              <p:nvSpPr>
                <p:cNvPr id="49" name="Oval 48">
                  <a:extLst>
                    <a:ext uri="{FF2B5EF4-FFF2-40B4-BE49-F238E27FC236}">
                      <a16:creationId xmlns:a16="http://schemas.microsoft.com/office/drawing/2014/main" id="{0415A0C8-216A-074B-8A50-5FEBAF5463E0}"/>
                    </a:ext>
                  </a:extLst>
                </p:cNvPr>
                <p:cNvSpPr/>
                <p:nvPr/>
              </p:nvSpPr>
              <p:spPr>
                <a:xfrm>
                  <a:off x="10017753"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90"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3" y="3376989"/>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8"/>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8" y="4421571"/>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(ALM)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87" y="1953252"/>
                  <a:ext cx="505429"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4" y="4938166"/>
                  <a:ext cx="741762" cy="5382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6" y="2655882"/>
                  <a:ext cx="490639" cy="287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80"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6" y="2415372"/>
                  <a:ext cx="2652430"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9671760" y="2533446"/>
                <a:ext cx="763302" cy="408912"/>
              </a:xfrm>
              <a:prstGeom prst="rect">
                <a:avLst/>
              </a:prstGeom>
            </p:spPr>
          </p:pic>
          <p:cxnSp>
            <p:nvCxnSpPr>
              <p:cNvPr id="61" name="Curved Connector 60">
                <a:extLst>
                  <a:ext uri="{FF2B5EF4-FFF2-40B4-BE49-F238E27FC236}">
                    <a16:creationId xmlns:a16="http://schemas.microsoft.com/office/drawing/2014/main" id="{3E4D568C-7176-6C47-A403-020E6F2C4CE6}"/>
                  </a:ext>
                </a:extLst>
              </p:cNvPr>
              <p:cNvCxnSpPr>
                <a:cxnSpLocks/>
                <a:stCxn id="52" idx="3"/>
              </p:cNvCxnSpPr>
              <p:nvPr/>
            </p:nvCxnSpPr>
            <p:spPr>
              <a:xfrm rot="5400000">
                <a:off x="9122533" y="1594405"/>
                <a:ext cx="597608" cy="3197279"/>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urved Connector 61">
                <a:extLst>
                  <a:ext uri="{FF2B5EF4-FFF2-40B4-BE49-F238E27FC236}">
                    <a16:creationId xmlns:a16="http://schemas.microsoft.com/office/drawing/2014/main" id="{AD8372F9-C87B-F441-9988-FF556C165665}"/>
                  </a:ext>
                </a:extLst>
              </p:cNvPr>
              <p:cNvCxnSpPr>
                <a:cxnSpLocks/>
                <a:endCxn id="34" idx="3"/>
              </p:cNvCxnSpPr>
              <p:nvPr/>
            </p:nvCxnSpPr>
            <p:spPr>
              <a:xfrm rot="10800000" flipV="1">
                <a:off x="7822698" y="2453413"/>
                <a:ext cx="3945653" cy="1774950"/>
              </a:xfrm>
              <a:prstGeom prst="curvedConnector3">
                <a:avLst>
                  <a:gd name="adj1" fmla="val -137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EC0B91A-B1FF-004C-BB61-8519701F6B76}"/>
                  </a:ext>
                </a:extLst>
              </p:cNvPr>
              <p:cNvCxnSpPr>
                <a:cxnSpLocks/>
                <a:endCxn id="33" idx="3"/>
              </p:cNvCxnSpPr>
              <p:nvPr/>
            </p:nvCxnSpPr>
            <p:spPr>
              <a:xfrm rot="10800000" flipV="1">
                <a:off x="7822698" y="866413"/>
                <a:ext cx="3712969" cy="3097440"/>
              </a:xfrm>
              <a:prstGeom prst="curvedConnector3">
                <a:avLst>
                  <a:gd name="adj1" fmla="val -1403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58D98B41-7AC7-B144-A83E-1BD58A65CFA5}"/>
                  </a:ext>
                </a:extLst>
              </p:cNvPr>
              <p:cNvCxnSpPr>
                <a:cxnSpLocks/>
                <a:endCxn id="32" idx="3"/>
              </p:cNvCxnSpPr>
              <p:nvPr/>
            </p:nvCxnSpPr>
            <p:spPr>
              <a:xfrm rot="10800000" flipV="1">
                <a:off x="7019686" y="1963542"/>
                <a:ext cx="4865550" cy="2156405"/>
              </a:xfrm>
              <a:prstGeom prst="curvedConnector3">
                <a:avLst>
                  <a:gd name="adj1" fmla="val -2308"/>
                </a:avLst>
              </a:prstGeom>
              <a:ln>
                <a:prstDash val="sysDash"/>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4681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References</a:t>
            </a:r>
          </a:p>
        </p:txBody>
      </p:sp>
      <p:sp>
        <p:nvSpPr>
          <p:cNvPr id="2" name="TextBox 1">
            <a:extLst>
              <a:ext uri="{FF2B5EF4-FFF2-40B4-BE49-F238E27FC236}">
                <a16:creationId xmlns:a16="http://schemas.microsoft.com/office/drawing/2014/main" id="{FC6A046B-9701-4D66-A130-1BA0AE90B7BE}"/>
              </a:ext>
            </a:extLst>
          </p:cNvPr>
          <p:cNvSpPr txBox="1"/>
          <p:nvPr/>
        </p:nvSpPr>
        <p:spPr>
          <a:xfrm>
            <a:off x="142874" y="841921"/>
            <a:ext cx="11725275" cy="5693866"/>
          </a:xfrm>
          <a:prstGeom prst="rect">
            <a:avLst/>
          </a:prstGeom>
          <a:noFill/>
        </p:spPr>
        <p:txBody>
          <a:bodyPr wrap="square" rtlCol="0">
            <a:spAutoFit/>
          </a:bodyPr>
          <a:lstStyle/>
          <a:p>
            <a:pPr marL="285750" indent="-285750">
              <a:buFont typeface="Arial" panose="020B0604020202020204" pitchFamily="34" charset="0"/>
              <a:buChar char="•"/>
            </a:pPr>
            <a:r>
              <a:rPr lang="de-DE" sz="1400" dirty="0"/>
              <a:t>H. Schwarz, Uber einen Grenzubergang durch alternierendes verfahren, Vierteljahrsschriftder Naturforschenden Gesellschaft in Zurich, 15 (1870), pp. 272–286.</a:t>
            </a:r>
            <a:endParaRPr lang="en-US" sz="1400" dirty="0"/>
          </a:p>
          <a:p>
            <a:pPr marL="285750" indent="-285750">
              <a:buFont typeface="Arial" panose="020B0604020202020204" pitchFamily="34" charset="0"/>
              <a:buChar char="•"/>
            </a:pPr>
            <a:r>
              <a:rPr lang="en-US" sz="1400" dirty="0"/>
              <a:t>P.L. Lions. “On the Schwarz alternating method I.” In: 1988, First International Symposium on Domain Decomposition methods for Partial Differential Equations, SIAM, Philadelphia. </a:t>
            </a:r>
          </a:p>
          <a:p>
            <a:pPr marL="285750" indent="-285750">
              <a:buFont typeface="Arial" panose="020B0604020202020204" pitchFamily="34" charset="0"/>
              <a:buChar char="•"/>
            </a:pPr>
            <a:r>
              <a:rPr lang="en-US" sz="1400" dirty="0"/>
              <a:t>P. L. Lions, On the Schwarz alternating method III: A variant for nonoverlapping subdomains, in Third International Symposium on Domain Decomposition Methods for Partial </a:t>
            </a:r>
            <a:r>
              <a:rPr lang="en-US" sz="1400" dirty="0" err="1"/>
              <a:t>Differential</a:t>
            </a:r>
            <a:r>
              <a:rPr lang="en-US" sz="1400" dirty="0"/>
              <a:t> Equations, T. F. Chan, R. Glowinski, J. </a:t>
            </a:r>
            <a:r>
              <a:rPr lang="en-US" sz="1400" dirty="0" err="1"/>
              <a:t>P´eriaux</a:t>
            </a:r>
            <a:r>
              <a:rPr lang="en-US" sz="1400" dirty="0"/>
              <a:t>, and O. B. </a:t>
            </a:r>
            <a:r>
              <a:rPr lang="en-US" sz="1400" dirty="0" err="1"/>
              <a:t>Widlund</a:t>
            </a:r>
            <a:r>
              <a:rPr lang="en-US" sz="1400" dirty="0"/>
              <a:t>, eds., Society for Industrial and Applied Mathematics, 1990, pp. 202–223</a:t>
            </a:r>
          </a:p>
          <a:p>
            <a:pPr marL="285750" indent="-285750">
              <a:buFont typeface="Arial" panose="020B0604020202020204" pitchFamily="34" charset="0"/>
              <a:buChar char="•"/>
            </a:pPr>
            <a:r>
              <a:rPr lang="en-US" sz="1400" dirty="0"/>
              <a:t>P. </a:t>
            </a:r>
            <a:r>
              <a:rPr lang="en-US" sz="1400" dirty="0" err="1"/>
              <a:t>Zanolli</a:t>
            </a:r>
            <a:r>
              <a:rPr lang="en-US" sz="1400" dirty="0"/>
              <a:t>, Domain decomposition algorithms for spectral methods, CALCOLO, 24 (1987), pp. 201–240.</a:t>
            </a:r>
          </a:p>
          <a:p>
            <a:pPr marL="285750" indent="-285750">
              <a:buFont typeface="Arial" panose="020B0604020202020204" pitchFamily="34" charset="0"/>
              <a:buChar char="•"/>
            </a:pPr>
            <a:r>
              <a:rPr lang="en-US" sz="1400" dirty="0">
                <a:solidFill>
                  <a:srgbClr val="0070C0"/>
                </a:solidFill>
              </a:rPr>
              <a:t>A. Mota, I. Tezaur, and C. Alleman, The Schwarz alternating method, </a:t>
            </a:r>
            <a:r>
              <a:rPr lang="en-US" sz="1400" dirty="0" err="1">
                <a:solidFill>
                  <a:srgbClr val="0070C0"/>
                </a:solidFill>
              </a:rPr>
              <a:t>Comput</a:t>
            </a:r>
            <a:r>
              <a:rPr lang="en-US" sz="1400" dirty="0">
                <a:solidFill>
                  <a:srgbClr val="0070C0"/>
                </a:solidFill>
              </a:rPr>
              <a:t>. Meth. Appl. Mech. </a:t>
            </a:r>
            <a:r>
              <a:rPr lang="en-US" sz="1400" dirty="0" err="1">
                <a:solidFill>
                  <a:srgbClr val="0070C0"/>
                </a:solidFill>
              </a:rPr>
              <a:t>Engng</a:t>
            </a:r>
            <a:r>
              <a:rPr lang="en-US" sz="1400" dirty="0">
                <a:solidFill>
                  <a:srgbClr val="0070C0"/>
                </a:solidFill>
              </a:rPr>
              <a:t>., 319 (2017), pp. 19–51. </a:t>
            </a:r>
          </a:p>
          <a:p>
            <a:pPr marL="285750" indent="-285750">
              <a:buFont typeface="Arial" panose="020B0604020202020204" pitchFamily="34" charset="0"/>
              <a:buChar char="•"/>
            </a:pPr>
            <a:r>
              <a:rPr lang="en-US" sz="1400" dirty="0">
                <a:solidFill>
                  <a:srgbClr val="0070C0"/>
                </a:solidFill>
              </a:rPr>
              <a:t>A. Mota, I. Tezaur, and G. Phlipot, The Schwarz alternating method for transient solid dynamics, Int. J. </a:t>
            </a:r>
            <a:r>
              <a:rPr lang="en-US" sz="1400" dirty="0" err="1">
                <a:solidFill>
                  <a:srgbClr val="0070C0"/>
                </a:solidFill>
              </a:rPr>
              <a:t>Numer</a:t>
            </a:r>
            <a:r>
              <a:rPr lang="en-US" sz="1400" dirty="0">
                <a:solidFill>
                  <a:srgbClr val="0070C0"/>
                </a:solidFill>
              </a:rPr>
              <a:t>. Meth. </a:t>
            </a:r>
            <a:r>
              <a:rPr lang="en-US" sz="1400" dirty="0" err="1">
                <a:solidFill>
                  <a:srgbClr val="0070C0"/>
                </a:solidFill>
              </a:rPr>
              <a:t>Engng</a:t>
            </a:r>
            <a:r>
              <a:rPr lang="en-US" sz="1400" dirty="0">
                <a:solidFill>
                  <a:srgbClr val="0070C0"/>
                </a:solidFill>
              </a:rPr>
              <a:t>. (in press).</a:t>
            </a:r>
          </a:p>
          <a:p>
            <a:pPr marL="285750" indent="-285750">
              <a:buFont typeface="Arial" panose="020B0604020202020204" pitchFamily="34" charset="0"/>
              <a:buChar char="•"/>
            </a:pPr>
            <a:r>
              <a:rPr lang="en-US" sz="1400" dirty="0"/>
              <a:t>N. J. Carpenter, R. L. Taylor, and M. G. Katona, Lagrange constraints for transient finite element surface contact, International journal for numerical methods in engineering, 32 (1991), pp. 103–128.</a:t>
            </a:r>
          </a:p>
          <a:p>
            <a:pPr marL="285750" indent="-285750">
              <a:buFont typeface="Arial" panose="020B0604020202020204" pitchFamily="34" charset="0"/>
              <a:buChar char="•"/>
            </a:pPr>
            <a:r>
              <a:rPr lang="en-US" sz="1400" dirty="0">
                <a:solidFill>
                  <a:srgbClr val="0070C0"/>
                </a:solidFill>
              </a:rPr>
              <a:t>J. Hoy, I. Tezaur, A. Mota.  The Schwarz alternating method for multi-scale contact mechanics.  CSRI Summer Proceedings 2021.</a:t>
            </a:r>
          </a:p>
          <a:p>
            <a:pPr marL="285750" indent="-285750">
              <a:buFont typeface="Arial" panose="020B0604020202020204" pitchFamily="34" charset="0"/>
              <a:buChar char="•"/>
            </a:pPr>
            <a:r>
              <a:rPr lang="en-US" sz="1400" dirty="0">
                <a:solidFill>
                  <a:srgbClr val="0070C0"/>
                </a:solidFill>
              </a:rPr>
              <a:t>A. Mota, I. Tezaur, J. Hoy.  The Schwarz alternating method for multi-scale contact mechanics.  Mathematical &amp; Computational Applications (MCA) (under review). </a:t>
            </a:r>
          </a:p>
          <a:p>
            <a:pPr marL="285750" indent="-285750">
              <a:buFont typeface="Arial" panose="020B0604020202020204" pitchFamily="34" charset="0"/>
              <a:buChar char="•"/>
            </a:pPr>
            <a:r>
              <a:rPr lang="en-US" sz="1400" dirty="0"/>
              <a:t>Charbel Farhat, Todd Chapman, and Philip Avery. Structure-preserving, stability, and accuracy properties of the energy-conserving sampling and weighting method for the hyper reduction of nonlinear finite element dynamic models. International Journal for Numerical Methods in Engineering, 102(5):1077–1110, 2015.</a:t>
            </a:r>
          </a:p>
          <a:p>
            <a:pPr marL="285750" indent="-285750">
              <a:buFont typeface="Arial" panose="020B0604020202020204" pitchFamily="34" charset="0"/>
              <a:buChar char="•"/>
            </a:pPr>
            <a:r>
              <a:rPr lang="en-US" sz="1400" dirty="0"/>
              <a:t>Max D. </a:t>
            </a:r>
            <a:r>
              <a:rPr lang="en-US" sz="1400" dirty="0" err="1"/>
              <a:t>Gunzburger</a:t>
            </a:r>
            <a:r>
              <a:rPr lang="en-US" sz="1400" dirty="0"/>
              <a:t>, Janet S. Peterson, and John N. Shadid. Reduced-order modeling of time-dependent PDEs with multiple parameters in the boundary data. In: Computer Methods in Applied Mechanics and Engineering 196.4 (2007), pp. 1030–1047. </a:t>
            </a:r>
            <a:r>
              <a:rPr lang="en-US" sz="1400" dirty="0" err="1"/>
              <a:t>issn</a:t>
            </a:r>
            <a:r>
              <a:rPr lang="en-US" sz="1400" dirty="0"/>
              <a:t>: 0045-7825.</a:t>
            </a:r>
          </a:p>
          <a:p>
            <a:pPr marL="285750" indent="-285750">
              <a:buFont typeface="Arial" panose="020B0604020202020204" pitchFamily="34" charset="0"/>
              <a:buChar char="•"/>
            </a:pPr>
            <a:r>
              <a:rPr lang="en-US" sz="1400" dirty="0"/>
              <a:t>M. </a:t>
            </a:r>
            <a:r>
              <a:rPr lang="en-US" sz="1400" dirty="0" err="1"/>
              <a:t>Buffoni</a:t>
            </a:r>
            <a:r>
              <a:rPr lang="en-US" sz="1400" dirty="0"/>
              <a:t>, H. </a:t>
            </a:r>
            <a:r>
              <a:rPr lang="en-US" sz="1400" dirty="0" err="1"/>
              <a:t>Telib</a:t>
            </a:r>
            <a:r>
              <a:rPr lang="en-US" sz="1400" dirty="0"/>
              <a:t>, and A. Iollo. Iterative Methods for Model Reduction by Domain Decomposition. Tech. rep. 6383. INRIA Report, 2007.</a:t>
            </a:r>
          </a:p>
          <a:p>
            <a:pPr marL="285750" indent="-285750">
              <a:buFont typeface="Arial" panose="020B0604020202020204" pitchFamily="34" charset="0"/>
              <a:buChar char="•"/>
            </a:pPr>
            <a:r>
              <a:rPr lang="en-US" sz="1400" dirty="0"/>
              <a:t>M. Bergmann, A. Ferrero, A. Iollo, E. Lombardi.  A zonal </a:t>
            </a:r>
            <a:r>
              <a:rPr lang="en-US" sz="1400" dirty="0" err="1"/>
              <a:t>Galerkin</a:t>
            </a:r>
            <a:r>
              <a:rPr lang="en-US" sz="1400" dirty="0"/>
              <a:t>-free POD model for incompressible flows.  J. </a:t>
            </a:r>
            <a:r>
              <a:rPr lang="en-US" sz="1400" dirty="0" err="1"/>
              <a:t>Comput</a:t>
            </a:r>
            <a:r>
              <a:rPr lang="en-US" sz="1400" dirty="0"/>
              <a:t>. Phys. 352: 301-325, 2018.</a:t>
            </a:r>
          </a:p>
          <a:p>
            <a:pPr marL="285750" indent="-285750">
              <a:buFont typeface="Arial" panose="020B0604020202020204" pitchFamily="34" charset="0"/>
              <a:buChar char="•"/>
            </a:pPr>
            <a:r>
              <a:rPr lang="en-US" sz="1400" dirty="0"/>
              <a:t>C. Hoang, Y. Choi, K. Carlberg.  Domain-decomposition least-squares Petrov-</a:t>
            </a:r>
            <a:r>
              <a:rPr lang="en-US" sz="1400" dirty="0" err="1"/>
              <a:t>Galerkin</a:t>
            </a:r>
            <a:r>
              <a:rPr lang="en-US" sz="1400" dirty="0"/>
              <a:t> (DD-LSPG) nonlinear model reduction.  </a:t>
            </a:r>
            <a:r>
              <a:rPr lang="en-US" sz="1400" dirty="0" err="1"/>
              <a:t>Comput</a:t>
            </a:r>
            <a:r>
              <a:rPr lang="en-US" sz="1400" dirty="0"/>
              <a:t>. Meth. Appl. Mech. </a:t>
            </a:r>
            <a:r>
              <a:rPr lang="en-US" sz="1400" dirty="0" err="1"/>
              <a:t>Engng</a:t>
            </a:r>
            <a:r>
              <a:rPr lang="en-US" sz="1400" dirty="0"/>
              <a:t>.  364: 113997, 2021.</a:t>
            </a:r>
          </a:p>
          <a:p>
            <a:r>
              <a:rPr lang="en-US" sz="1400" dirty="0"/>
              <a:t>  </a:t>
            </a:r>
          </a:p>
        </p:txBody>
      </p:sp>
      <p:sp>
        <p:nvSpPr>
          <p:cNvPr id="3" name="TextBox 2">
            <a:extLst>
              <a:ext uri="{FF2B5EF4-FFF2-40B4-BE49-F238E27FC236}">
                <a16:creationId xmlns:a16="http://schemas.microsoft.com/office/drawing/2014/main" id="{62F59A4E-7EC5-430C-A92C-0DCB625AD718}"/>
              </a:ext>
            </a:extLst>
          </p:cNvPr>
          <p:cNvSpPr txBox="1"/>
          <p:nvPr/>
        </p:nvSpPr>
        <p:spPr>
          <a:xfrm>
            <a:off x="3717235" y="6267395"/>
            <a:ext cx="7007087" cy="461665"/>
          </a:xfrm>
          <a:prstGeom prst="rect">
            <a:avLst/>
          </a:prstGeom>
          <a:noFill/>
        </p:spPr>
        <p:txBody>
          <a:bodyPr wrap="square" rtlCol="0">
            <a:spAutoFit/>
          </a:bodyPr>
          <a:lstStyle/>
          <a:p>
            <a:r>
              <a:rPr lang="en-US" sz="2400" i="1" dirty="0">
                <a:solidFill>
                  <a:srgbClr val="0070C0"/>
                </a:solidFill>
              </a:rPr>
              <a:t>Thank you for your attention!</a:t>
            </a:r>
          </a:p>
        </p:txBody>
      </p:sp>
    </p:spTree>
    <p:extLst>
      <p:ext uri="{BB962C8B-B14F-4D97-AF65-F5344CB8AC3E}">
        <p14:creationId xmlns:p14="http://schemas.microsoft.com/office/powerpoint/2010/main" val="396983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3223818" y="2966449"/>
            <a:ext cx="10471608" cy="570225"/>
          </a:xfrm>
        </p:spPr>
        <p:txBody>
          <a:bodyPr/>
          <a:lstStyle/>
          <a:p>
            <a:r>
              <a:rPr lang="en-US" sz="3600" dirty="0"/>
              <a:t>Start of Backup Slides</a:t>
            </a:r>
          </a:p>
        </p:txBody>
      </p:sp>
    </p:spTree>
    <p:extLst>
      <p:ext uri="{BB962C8B-B14F-4D97-AF65-F5344CB8AC3E}">
        <p14:creationId xmlns:p14="http://schemas.microsoft.com/office/powerpoint/2010/main" val="255192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036632" y="6951167"/>
            <a:ext cx="522960" cy="292978"/>
          </a:xfrm>
        </p:spPr>
        <p:txBody>
          <a:bodyPr/>
          <a:lstStyle/>
          <a:p>
            <a:fld id="{A5E55A7B-7854-E145-92D9-B491DF4BAE2D}" type="slidenum">
              <a:rPr lang="en-US" smtClean="0"/>
              <a:pPr/>
              <a:t>32</a:t>
            </a:fld>
            <a:endParaRPr lang="en-US" dirty="0"/>
          </a:p>
        </p:txBody>
      </p:sp>
      <p:grpSp>
        <p:nvGrpSpPr>
          <p:cNvPr id="2" name="Group 1">
            <a:extLst>
              <a:ext uri="{FF2B5EF4-FFF2-40B4-BE49-F238E27FC236}">
                <a16:creationId xmlns:a16="http://schemas.microsoft.com/office/drawing/2014/main" id="{FD1BFEC2-E8B7-4DF7-88A9-9FD17946F511}"/>
              </a:ext>
            </a:extLst>
          </p:cNvPr>
          <p:cNvGrpSpPr/>
          <p:nvPr/>
        </p:nvGrpSpPr>
        <p:grpSpPr>
          <a:xfrm>
            <a:off x="2718954" y="1041171"/>
            <a:ext cx="6882245" cy="5500351"/>
            <a:chOff x="2718954" y="904011"/>
            <a:chExt cx="6882245" cy="5500351"/>
          </a:xfrm>
        </p:grpSpPr>
        <p:pic>
          <p:nvPicPr>
            <p:cNvPr id="4" name="Picture 3">
              <a:extLst>
                <a:ext uri="{FF2B5EF4-FFF2-40B4-BE49-F238E27FC236}">
                  <a16:creationId xmlns:a16="http://schemas.microsoft.com/office/drawing/2014/main" id="{5DD4F4DA-1F42-7A48-BE3C-0DAD0E1BC5BE}"/>
                </a:ext>
              </a:extLst>
            </p:cNvPr>
            <p:cNvPicPr>
              <a:picLocks noChangeAspect="1"/>
            </p:cNvPicPr>
            <p:nvPr/>
          </p:nvPicPr>
          <p:blipFill>
            <a:blip r:embed="rId3"/>
            <a:stretch>
              <a:fillRect/>
            </a:stretch>
          </p:blipFill>
          <p:spPr>
            <a:xfrm>
              <a:off x="2718954" y="904011"/>
              <a:ext cx="6882245" cy="5500351"/>
            </a:xfrm>
            <a:prstGeom prst="rect">
              <a:avLst/>
            </a:prstGeom>
          </p:spPr>
        </p:pic>
        <p:sp>
          <p:nvSpPr>
            <p:cNvPr id="12" name="Title 1">
              <a:extLst>
                <a:ext uri="{FF2B5EF4-FFF2-40B4-BE49-F238E27FC236}">
                  <a16:creationId xmlns:a16="http://schemas.microsoft.com/office/drawing/2014/main" id="{670F74DD-2EE2-2A4E-A243-0CBD309BB742}"/>
                </a:ext>
              </a:extLst>
            </p:cNvPr>
            <p:cNvSpPr txBox="1">
              <a:spLocks/>
            </p:cNvSpPr>
            <p:nvPr/>
          </p:nvSpPr>
          <p:spPr>
            <a:xfrm>
              <a:off x="5520688" y="1631452"/>
              <a:ext cx="3865114" cy="1922508"/>
            </a:xfrm>
            <a:prstGeom prst="rect">
              <a:avLst/>
            </a:prstGeom>
            <a:solidFill>
              <a:schemeClr val="bg1"/>
            </a:solidFill>
            <a:ln>
              <a:noFill/>
            </a:ln>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PRECONDITIONER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LINEARIZED SYSTEM</a:t>
              </a:r>
            </a:p>
          </p:txBody>
        </p:sp>
        <p:sp>
          <p:nvSpPr>
            <p:cNvPr id="13" name="Title 1">
              <a:extLst>
                <a:ext uri="{FF2B5EF4-FFF2-40B4-BE49-F238E27FC236}">
                  <a16:creationId xmlns:a16="http://schemas.microsoft.com/office/drawing/2014/main" id="{ED8438B1-8328-6D45-A0B7-0B9417F131E7}"/>
                </a:ext>
              </a:extLst>
            </p:cNvPr>
            <p:cNvSpPr txBox="1">
              <a:spLocks/>
            </p:cNvSpPr>
            <p:nvPr/>
          </p:nvSpPr>
          <p:spPr>
            <a:xfrm>
              <a:off x="5529233" y="4038414"/>
              <a:ext cx="3865114" cy="1950074"/>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SOLVER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COUPLED</a:t>
              </a:r>
            </a:p>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FULLY NONLINEAR PROBLEM</a:t>
              </a:r>
            </a:p>
          </p:txBody>
        </p:sp>
      </p:grpSp>
      <p:sp>
        <p:nvSpPr>
          <p:cNvPr id="7" name="Title 1">
            <a:extLst>
              <a:ext uri="{FF2B5EF4-FFF2-40B4-BE49-F238E27FC236}">
                <a16:creationId xmlns:a16="http://schemas.microsoft.com/office/drawing/2014/main" id="{4356A626-9E06-413C-8E71-B618C1B4FFD9}"/>
              </a:ext>
            </a:extLst>
          </p:cNvPr>
          <p:cNvSpPr>
            <a:spLocks noGrp="1"/>
          </p:cNvSpPr>
          <p:nvPr>
            <p:ph type="title"/>
          </p:nvPr>
        </p:nvSpPr>
        <p:spPr>
          <a:xfrm>
            <a:off x="720648" y="359772"/>
            <a:ext cx="10471608" cy="570225"/>
          </a:xfrm>
        </p:spPr>
        <p:txBody>
          <a:bodyPr/>
          <a:lstStyle/>
          <a:p>
            <a:r>
              <a:rPr lang="en-US" dirty="0"/>
              <a:t>How We Use the Schwarz Alternating Method</a:t>
            </a:r>
          </a:p>
        </p:txBody>
      </p:sp>
      <p:sp>
        <p:nvSpPr>
          <p:cNvPr id="9" name="Slide Number Placeholder 3">
            <a:extLst>
              <a:ext uri="{FF2B5EF4-FFF2-40B4-BE49-F238E27FC236}">
                <a16:creationId xmlns:a16="http://schemas.microsoft.com/office/drawing/2014/main" id="{D31242C7-D0C5-4BDC-B4DD-44A8AB0413EB}"/>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32</a:t>
            </a:fld>
            <a:endParaRPr lang="en-US" dirty="0"/>
          </a:p>
        </p:txBody>
      </p:sp>
    </p:spTree>
    <p:extLst>
      <p:ext uri="{BB962C8B-B14F-4D97-AF65-F5344CB8AC3E}">
        <p14:creationId xmlns:p14="http://schemas.microsoft.com/office/powerpoint/2010/main" val="239606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44063"/>
            <a:ext cx="10471608" cy="570225"/>
          </a:xfrm>
        </p:spPr>
        <p:txBody>
          <a:bodyPr/>
          <a:lstStyle/>
          <a:p>
            <a:r>
              <a:rPr lang="en-US" dirty="0"/>
              <a:t>Schwarz for Multi-scale FOM-FOM Coupling in Solid Mechanics and Contact Dynamics </a:t>
            </a:r>
          </a:p>
        </p:txBody>
      </p:sp>
      <p:sp>
        <p:nvSpPr>
          <p:cNvPr id="6" name="TextBox 5">
            <a:extLst>
              <a:ext uri="{FF2B5EF4-FFF2-40B4-BE49-F238E27FC236}">
                <a16:creationId xmlns:a16="http://schemas.microsoft.com/office/drawing/2014/main" id="{2490EE90-9B91-4F85-AF59-65AD4143C461}"/>
              </a:ext>
            </a:extLst>
          </p:cNvPr>
          <p:cNvSpPr txBox="1"/>
          <p:nvPr/>
        </p:nvSpPr>
        <p:spPr>
          <a:xfrm>
            <a:off x="159672" y="855462"/>
            <a:ext cx="11593559" cy="707886"/>
          </a:xfrm>
          <a:prstGeom prst="rect">
            <a:avLst/>
          </a:prstGeom>
          <a:solidFill>
            <a:srgbClr val="D8F3FC"/>
          </a:solidFill>
        </p:spPr>
        <p:txBody>
          <a:bodyPr wrap="square" rtlCol="0">
            <a:spAutoFit/>
          </a:bodyPr>
          <a:lstStyle/>
          <a:p>
            <a:pPr algn="ctr"/>
            <a:r>
              <a:rPr lang="en-US" sz="2000" dirty="0">
                <a:ea typeface="Calibri" panose="020F0502020204030204" pitchFamily="34" charset="0"/>
              </a:rPr>
              <a:t>The</a:t>
            </a:r>
            <a:r>
              <a:rPr lang="en-US" sz="2000" b="1" dirty="0">
                <a:ea typeface="Calibri" panose="020F0502020204030204" pitchFamily="34" charset="0"/>
              </a:rPr>
              <a:t> overlapping Schwarz alternating method</a:t>
            </a:r>
            <a:r>
              <a:rPr lang="en-US" sz="2000" dirty="0">
                <a:ea typeface="Calibri" panose="020F0502020204030204" pitchFamily="34" charset="0"/>
              </a:rPr>
              <a:t> has been developed/implemented for </a:t>
            </a:r>
            <a:r>
              <a:rPr lang="en-US" sz="2000" b="1" dirty="0">
                <a:ea typeface="Calibri" panose="020F0502020204030204" pitchFamily="34" charset="0"/>
              </a:rPr>
              <a:t>concurrent multi-scale quasistatic</a:t>
            </a:r>
            <a:r>
              <a:rPr lang="en-US" sz="2000" baseline="30000" dirty="0">
                <a:ea typeface="Calibri" panose="020F0502020204030204" pitchFamily="34" charset="0"/>
              </a:rPr>
              <a:t>1</a:t>
            </a:r>
            <a:r>
              <a:rPr lang="en-US" sz="2000" b="1" dirty="0">
                <a:ea typeface="Calibri" panose="020F0502020204030204" pitchFamily="34" charset="0"/>
              </a:rPr>
              <a:t> &amp; dynamic</a:t>
            </a:r>
            <a:r>
              <a:rPr lang="en-US" sz="2000" baseline="30000" dirty="0">
                <a:ea typeface="Calibri" panose="020F0502020204030204" pitchFamily="34" charset="0"/>
              </a:rPr>
              <a:t>2</a:t>
            </a:r>
            <a:r>
              <a:rPr lang="en-US" sz="2000" b="1" dirty="0">
                <a:ea typeface="Calibri" panose="020F0502020204030204" pitchFamily="34" charset="0"/>
              </a:rPr>
              <a:t> modeling </a:t>
            </a:r>
            <a:r>
              <a:rPr lang="en-US" sz="2000" dirty="0">
                <a:ea typeface="Calibri" panose="020F0502020204030204" pitchFamily="34" charset="0"/>
              </a:rPr>
              <a:t>in Sandia’s </a:t>
            </a:r>
            <a:r>
              <a:rPr lang="en-US" sz="2000" i="1" dirty="0">
                <a:ea typeface="Calibri" panose="020F0502020204030204" pitchFamily="34" charset="0"/>
              </a:rPr>
              <a:t>Albany/LCM </a:t>
            </a:r>
            <a:r>
              <a:rPr lang="en-US" sz="2000" dirty="0">
                <a:ea typeface="Calibri" panose="020F0502020204030204" pitchFamily="34" charset="0"/>
              </a:rPr>
              <a:t>and </a:t>
            </a:r>
            <a:r>
              <a:rPr lang="en-US" sz="2000" i="1" dirty="0">
                <a:ea typeface="Calibri" panose="020F0502020204030204" pitchFamily="34" charset="0"/>
              </a:rPr>
              <a:t>Sierra/SM</a:t>
            </a:r>
            <a:r>
              <a:rPr lang="en-US" sz="2000" dirty="0">
                <a:ea typeface="Calibri" panose="020F0502020204030204" pitchFamily="34" charset="0"/>
              </a:rPr>
              <a:t> codes.</a:t>
            </a:r>
            <a:endParaRPr lang="en-US" sz="2000" dirty="0"/>
          </a:p>
        </p:txBody>
      </p:sp>
      <p:pic>
        <p:nvPicPr>
          <p:cNvPr id="13" name="Picture 12">
            <a:extLst>
              <a:ext uri="{FF2B5EF4-FFF2-40B4-BE49-F238E27FC236}">
                <a16:creationId xmlns:a16="http://schemas.microsoft.com/office/drawing/2014/main" id="{D4D6A4DC-A455-4282-9D96-C416231D0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1" y="4125237"/>
            <a:ext cx="2565602" cy="2492990"/>
          </a:xfrm>
          <a:prstGeom prst="rect">
            <a:avLst/>
          </a:prstGeom>
        </p:spPr>
      </p:pic>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300C98D6-6719-4CC8-9D41-2C956401D6F5}"/>
                  </a:ext>
                </a:extLst>
              </p:cNvPr>
              <p:cNvGraphicFramePr>
                <a:graphicFrameLocks noGrp="1"/>
              </p:cNvGraphicFramePr>
              <p:nvPr/>
            </p:nvGraphicFramePr>
            <p:xfrm>
              <a:off x="2682542" y="4313093"/>
              <a:ext cx="2907375" cy="1127760"/>
            </p:xfrm>
            <a:graphic>
              <a:graphicData uri="http://schemas.openxmlformats.org/drawingml/2006/table">
                <a:tbl>
                  <a:tblPr firstRow="1" bandRow="1">
                    <a:tableStyleId>{5C22544A-7EE6-4342-B048-85BDC9FD1C3A}</a:tableStyleId>
                  </a:tblPr>
                  <a:tblGrid>
                    <a:gridCol w="913130">
                      <a:extLst>
                        <a:ext uri="{9D8B030D-6E8A-4147-A177-3AD203B41FA5}">
                          <a16:colId xmlns:a16="http://schemas.microsoft.com/office/drawing/2014/main" val="362421120"/>
                        </a:ext>
                      </a:extLst>
                    </a:gridCol>
                    <a:gridCol w="1046180">
                      <a:extLst>
                        <a:ext uri="{9D8B030D-6E8A-4147-A177-3AD203B41FA5}">
                          <a16:colId xmlns:a16="http://schemas.microsoft.com/office/drawing/2014/main" val="866231217"/>
                        </a:ext>
                      </a:extLst>
                    </a:gridCol>
                    <a:gridCol w="948065">
                      <a:extLst>
                        <a:ext uri="{9D8B030D-6E8A-4147-A177-3AD203B41FA5}">
                          <a16:colId xmlns:a16="http://schemas.microsoft.com/office/drawing/2014/main" val="2827802535"/>
                        </a:ext>
                      </a:extLst>
                    </a:gridCol>
                  </a:tblGrid>
                  <a:tr h="0">
                    <a:tc>
                      <a:txBody>
                        <a:bodyPr/>
                        <a:lstStyle/>
                        <a:p>
                          <a:pPr algn="ctr"/>
                          <a:endParaRPr lang="en-US" sz="1400" dirty="0">
                            <a:solidFill>
                              <a:srgbClr val="4F664A"/>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CPU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 Schwarz </a:t>
                          </a:r>
                          <a:r>
                            <a:rPr lang="en-US" sz="1400" dirty="0" err="1">
                              <a:solidFill>
                                <a:schemeClr val="tx1"/>
                              </a:solidFill>
                              <a:latin typeface="Calibiri"/>
                            </a:rPr>
                            <a:t>iters</a:t>
                          </a:r>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0">
                    <a:tc>
                      <a:txBody>
                        <a:bodyPr/>
                        <a:lstStyle/>
                        <a:p>
                          <a:pPr algn="ctr"/>
                          <a:r>
                            <a:rPr lang="en-US" sz="1400" dirty="0">
                              <a:solidFill>
                                <a:schemeClr val="tx1"/>
                              </a:solidFill>
                              <a:latin typeface="Calibiri"/>
                            </a:rPr>
                            <a:t>Single </a:t>
                          </a:r>
                          <a14:m>
                            <m:oMath xmlns:m="http://schemas.openxmlformats.org/officeDocument/2006/math">
                              <m:r>
                                <m:rPr>
                                  <m:sty m:val="p"/>
                                </m:rPr>
                                <a:rPr lang="el-GR" sz="1400" i="1" smtClean="0">
                                  <a:solidFill>
                                    <a:schemeClr val="tx1"/>
                                  </a:solidFill>
                                  <a:latin typeface="Cambria Math" panose="02040503050406030204" pitchFamily="18" charset="0"/>
                                  <a:ea typeface="Cambria Math" panose="02040503050406030204" pitchFamily="18" charset="0"/>
                                </a:rPr>
                                <m:t>Ω</m:t>
                              </m:r>
                            </m:oMath>
                          </a14:m>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m:t>
                                </m:r>
                              </m:oMath>
                            </m:oMathPara>
                          </a14:m>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sz="1400"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bl>
              </a:graphicData>
            </a:graphic>
          </p:graphicFrame>
        </mc:Choice>
        <mc:Fallback xmlns="">
          <p:graphicFrame>
            <p:nvGraphicFramePr>
              <p:cNvPr id="19" name="Table 18">
                <a:extLst>
                  <a:ext uri="{FF2B5EF4-FFF2-40B4-BE49-F238E27FC236}">
                    <a16:creationId xmlns:a16="http://schemas.microsoft.com/office/drawing/2014/main" id="{300C98D6-6719-4CC8-9D41-2C956401D6F5}"/>
                  </a:ext>
                </a:extLst>
              </p:cNvPr>
              <p:cNvGraphicFramePr>
                <a:graphicFrameLocks noGrp="1"/>
              </p:cNvGraphicFramePr>
              <p:nvPr>
                <p:extLst/>
              </p:nvPr>
            </p:nvGraphicFramePr>
            <p:xfrm>
              <a:off x="2682542" y="4313093"/>
              <a:ext cx="2907375" cy="1341120"/>
            </p:xfrm>
            <a:graphic>
              <a:graphicData uri="http://schemas.openxmlformats.org/drawingml/2006/table">
                <a:tbl>
                  <a:tblPr firstRow="1" bandRow="1">
                    <a:tableStyleId>{5C22544A-7EE6-4342-B048-85BDC9FD1C3A}</a:tableStyleId>
                  </a:tblPr>
                  <a:tblGrid>
                    <a:gridCol w="913130">
                      <a:extLst>
                        <a:ext uri="{9D8B030D-6E8A-4147-A177-3AD203B41FA5}">
                          <a16:colId xmlns:a16="http://schemas.microsoft.com/office/drawing/2014/main" val="362421120"/>
                        </a:ext>
                      </a:extLst>
                    </a:gridCol>
                    <a:gridCol w="1046180">
                      <a:extLst>
                        <a:ext uri="{9D8B030D-6E8A-4147-A177-3AD203B41FA5}">
                          <a16:colId xmlns:a16="http://schemas.microsoft.com/office/drawing/2014/main" val="866231217"/>
                        </a:ext>
                      </a:extLst>
                    </a:gridCol>
                    <a:gridCol w="948065">
                      <a:extLst>
                        <a:ext uri="{9D8B030D-6E8A-4147-A177-3AD203B41FA5}">
                          <a16:colId xmlns:a16="http://schemas.microsoft.com/office/drawing/2014/main" val="2827802535"/>
                        </a:ext>
                      </a:extLst>
                    </a:gridCol>
                  </a:tblGrid>
                  <a:tr h="731520">
                    <a:tc>
                      <a:txBody>
                        <a:bodyPr/>
                        <a:lstStyle/>
                        <a:p>
                          <a:pPr algn="ctr"/>
                          <a:endParaRPr lang="en-US" sz="1400" dirty="0">
                            <a:solidFill>
                              <a:srgbClr val="4F664A"/>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CPU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 Schwarz </a:t>
                          </a:r>
                          <a:r>
                            <a:rPr lang="en-US" sz="1400" dirty="0" err="1">
                              <a:solidFill>
                                <a:schemeClr val="tx1"/>
                              </a:solidFill>
                              <a:latin typeface="Calibiri"/>
                            </a:rPr>
                            <a:t>iters</a:t>
                          </a:r>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304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667" t="-244000" r="-220000" b="-120000"/>
                          </a:stretch>
                        </a:blipFill>
                      </a:tcPr>
                    </a:tc>
                    <a:tc>
                      <a:txBody>
                        <a:bodyPr/>
                        <a:lstStyle/>
                        <a:p>
                          <a:pPr algn="ctr"/>
                          <a:r>
                            <a:rPr lang="en-US" sz="1400"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6410" t="-244000" r="-1923" b="-120000"/>
                          </a:stretch>
                        </a:blipFill>
                      </a:tcPr>
                    </a:tc>
                    <a:extLst>
                      <a:ext uri="{0D108BD9-81ED-4DB2-BD59-A6C34878D82A}">
                        <a16:rowId xmlns:a16="http://schemas.microsoft.com/office/drawing/2014/main" val="255968855"/>
                      </a:ext>
                    </a:extLst>
                  </a:tr>
                  <a:tr h="304800">
                    <a:tc>
                      <a:txBody>
                        <a:bodyPr/>
                        <a:lstStyle/>
                        <a:p>
                          <a:pPr algn="ctr"/>
                          <a:r>
                            <a:rPr lang="en-US" sz="1400"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bl>
              </a:graphicData>
            </a:graphic>
          </p:graphicFrame>
        </mc:Fallback>
      </mc:AlternateContent>
      <p:pic>
        <p:nvPicPr>
          <p:cNvPr id="20" name="Picture 19" descr="albany_90.png">
            <a:extLst>
              <a:ext uri="{FF2B5EF4-FFF2-40B4-BE49-F238E27FC236}">
                <a16:creationId xmlns:a16="http://schemas.microsoft.com/office/drawing/2014/main" id="{36409AF4-FD5A-4E89-8FDD-1B03D0A9A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136" y="5865747"/>
            <a:ext cx="1204716" cy="626730"/>
          </a:xfrm>
          <a:prstGeom prst="rect">
            <a:avLst/>
          </a:prstGeom>
        </p:spPr>
      </p:pic>
      <p:pic>
        <p:nvPicPr>
          <p:cNvPr id="21" name="Picture 20">
            <a:extLst>
              <a:ext uri="{FF2B5EF4-FFF2-40B4-BE49-F238E27FC236}">
                <a16:creationId xmlns:a16="http://schemas.microsoft.com/office/drawing/2014/main" id="{93D7C967-358C-4788-845B-AE361B31E70A}"/>
              </a:ext>
            </a:extLst>
          </p:cNvPr>
          <p:cNvPicPr>
            <a:picLocks noChangeAspect="1"/>
          </p:cNvPicPr>
          <p:nvPr/>
        </p:nvPicPr>
        <p:blipFill>
          <a:blip r:embed="rId6"/>
          <a:stretch>
            <a:fillRect/>
          </a:stretch>
        </p:blipFill>
        <p:spPr>
          <a:xfrm>
            <a:off x="4588557" y="5790130"/>
            <a:ext cx="1120659" cy="655793"/>
          </a:xfrm>
          <a:prstGeom prst="rect">
            <a:avLst/>
          </a:prstGeom>
        </p:spPr>
      </p:pic>
      <p:pic>
        <p:nvPicPr>
          <p:cNvPr id="23" name="Picture 22">
            <a:extLst>
              <a:ext uri="{FF2B5EF4-FFF2-40B4-BE49-F238E27FC236}">
                <a16:creationId xmlns:a16="http://schemas.microsoft.com/office/drawing/2014/main" id="{3DE88363-CB4F-FF46-83A2-D4E399152ECB}"/>
              </a:ext>
            </a:extLst>
          </p:cNvPr>
          <p:cNvPicPr>
            <a:picLocks noChangeAspect="1"/>
          </p:cNvPicPr>
          <p:nvPr/>
        </p:nvPicPr>
        <p:blipFill>
          <a:blip r:embed="rId7"/>
          <a:stretch>
            <a:fillRect/>
          </a:stretch>
        </p:blipFill>
        <p:spPr>
          <a:xfrm>
            <a:off x="886902" y="1662744"/>
            <a:ext cx="4102661" cy="2291435"/>
          </a:xfrm>
          <a:prstGeom prst="rect">
            <a:avLst/>
          </a:prstGeom>
        </p:spPr>
      </p:pic>
      <p:sp>
        <p:nvSpPr>
          <p:cNvPr id="2" name="TextBox 1">
            <a:extLst>
              <a:ext uri="{FF2B5EF4-FFF2-40B4-BE49-F238E27FC236}">
                <a16:creationId xmlns:a16="http://schemas.microsoft.com/office/drawing/2014/main" id="{F159D2CD-C87A-489D-8CFD-AE6C63151684}"/>
              </a:ext>
            </a:extLst>
          </p:cNvPr>
          <p:cNvSpPr txBox="1"/>
          <p:nvPr/>
        </p:nvSpPr>
        <p:spPr>
          <a:xfrm>
            <a:off x="2165931" y="6497790"/>
            <a:ext cx="3775256" cy="338554"/>
          </a:xfrm>
          <a:prstGeom prst="rect">
            <a:avLst/>
          </a:prstGeom>
          <a:noFill/>
        </p:spPr>
        <p:txBody>
          <a:bodyPr wrap="square" rtlCol="0">
            <a:spAutoFit/>
          </a:bodyPr>
          <a:lstStyle/>
          <a:p>
            <a:r>
              <a:rPr lang="en-US" sz="1600" baseline="30000" dirty="0"/>
              <a:t>1</a:t>
            </a:r>
            <a:r>
              <a:rPr lang="en-US" sz="1600" dirty="0"/>
              <a:t>Mota </a:t>
            </a:r>
            <a:r>
              <a:rPr lang="en-US" sz="1600" i="1" dirty="0"/>
              <a:t>et al.</a:t>
            </a:r>
            <a:r>
              <a:rPr lang="en-US" sz="1600" dirty="0"/>
              <a:t>, 2017.  </a:t>
            </a:r>
            <a:r>
              <a:rPr lang="en-US" sz="1600" baseline="30000" dirty="0"/>
              <a:t>2</a:t>
            </a:r>
            <a:r>
              <a:rPr lang="en-US" sz="1600" dirty="0"/>
              <a:t>Mota </a:t>
            </a:r>
            <a:r>
              <a:rPr lang="en-US" sz="1600" i="1" dirty="0"/>
              <a:t>et al.,</a:t>
            </a:r>
            <a:r>
              <a:rPr lang="en-US" sz="1600" dirty="0"/>
              <a:t> 2022.</a:t>
            </a:r>
          </a:p>
        </p:txBody>
      </p:sp>
      <p:pic>
        <p:nvPicPr>
          <p:cNvPr id="11" name="Picture 10">
            <a:extLst>
              <a:ext uri="{FF2B5EF4-FFF2-40B4-BE49-F238E27FC236}">
                <a16:creationId xmlns:a16="http://schemas.microsoft.com/office/drawing/2014/main" id="{9EC4DDAB-0853-4B24-B728-0891AE7EE764}"/>
              </a:ext>
            </a:extLst>
          </p:cNvPr>
          <p:cNvPicPr>
            <a:picLocks noChangeAspect="1"/>
          </p:cNvPicPr>
          <p:nvPr/>
        </p:nvPicPr>
        <p:blipFill>
          <a:blip r:embed="rId8"/>
          <a:stretch>
            <a:fillRect/>
          </a:stretch>
        </p:blipFill>
        <p:spPr>
          <a:xfrm>
            <a:off x="6203687" y="3780138"/>
            <a:ext cx="5457846" cy="2968234"/>
          </a:xfrm>
          <a:prstGeom prst="rect">
            <a:avLst/>
          </a:prstGeom>
        </p:spPr>
      </p:pic>
      <p:sp>
        <p:nvSpPr>
          <p:cNvPr id="12" name="TextBox 11">
            <a:extLst>
              <a:ext uri="{FF2B5EF4-FFF2-40B4-BE49-F238E27FC236}">
                <a16:creationId xmlns:a16="http://schemas.microsoft.com/office/drawing/2014/main" id="{2F72361A-B91D-49EB-9133-590516AD7977}"/>
              </a:ext>
            </a:extLst>
          </p:cNvPr>
          <p:cNvSpPr txBox="1"/>
          <p:nvPr/>
        </p:nvSpPr>
        <p:spPr>
          <a:xfrm>
            <a:off x="6332039" y="1936282"/>
            <a:ext cx="5622881" cy="707886"/>
          </a:xfrm>
          <a:prstGeom prst="rect">
            <a:avLst/>
          </a:prstGeom>
          <a:solidFill>
            <a:srgbClr val="FFE6B3"/>
          </a:solidFill>
        </p:spPr>
        <p:txBody>
          <a:bodyPr wrap="square" rtlCol="0">
            <a:spAutoFit/>
          </a:bodyPr>
          <a:lstStyle/>
          <a:p>
            <a:pPr algn="ctr"/>
            <a:r>
              <a:rPr lang="en-US" sz="2000" dirty="0"/>
              <a:t>We are currently developing </a:t>
            </a:r>
            <a:r>
              <a:rPr lang="en-US" sz="2000" b="1" dirty="0"/>
              <a:t>a novel contact method</a:t>
            </a:r>
            <a:r>
              <a:rPr lang="en-US" sz="2000" baseline="30000" dirty="0"/>
              <a:t>3</a:t>
            </a:r>
            <a:r>
              <a:rPr lang="en-US" sz="2000" dirty="0"/>
              <a:t> based on </a:t>
            </a:r>
            <a:r>
              <a:rPr lang="en-US" sz="2000" b="1" dirty="0"/>
              <a:t>non-overlapping Schwarz.</a:t>
            </a:r>
          </a:p>
        </p:txBody>
      </p:sp>
      <p:cxnSp>
        <p:nvCxnSpPr>
          <p:cNvPr id="14" name="Straight Connector 13">
            <a:extLst>
              <a:ext uri="{FF2B5EF4-FFF2-40B4-BE49-F238E27FC236}">
                <a16:creationId xmlns:a16="http://schemas.microsoft.com/office/drawing/2014/main" id="{9CBC9870-F699-4203-8704-D7D89281BA69}"/>
              </a:ext>
            </a:extLst>
          </p:cNvPr>
          <p:cNvCxnSpPr/>
          <p:nvPr/>
        </p:nvCxnSpPr>
        <p:spPr>
          <a:xfrm>
            <a:off x="5956451" y="1784492"/>
            <a:ext cx="0" cy="5180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4419E8-C756-4A0D-A5C0-4D7B1C55F626}"/>
              </a:ext>
            </a:extLst>
          </p:cNvPr>
          <p:cNvCxnSpPr/>
          <p:nvPr/>
        </p:nvCxnSpPr>
        <p:spPr>
          <a:xfrm flipV="1">
            <a:off x="5956451" y="1784492"/>
            <a:ext cx="6464149" cy="1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D513B43-8F9D-4657-AECE-D20F20080C6B}"/>
              </a:ext>
            </a:extLst>
          </p:cNvPr>
          <p:cNvSpPr txBox="1"/>
          <p:nvPr/>
        </p:nvSpPr>
        <p:spPr>
          <a:xfrm>
            <a:off x="10067292" y="6138415"/>
            <a:ext cx="1887628" cy="584775"/>
          </a:xfrm>
          <a:prstGeom prst="rect">
            <a:avLst/>
          </a:prstGeom>
          <a:noFill/>
        </p:spPr>
        <p:txBody>
          <a:bodyPr wrap="square" rtlCol="0">
            <a:spAutoFit/>
          </a:bodyPr>
          <a:lstStyle/>
          <a:p>
            <a:r>
              <a:rPr lang="en-US" sz="1600" baseline="30000" dirty="0"/>
              <a:t>3</a:t>
            </a:r>
            <a:r>
              <a:rPr lang="en-US" sz="1600" dirty="0"/>
              <a:t>Hoy </a:t>
            </a:r>
            <a:r>
              <a:rPr lang="en-US" sz="1600" i="1" dirty="0"/>
              <a:t>et al.</a:t>
            </a:r>
            <a:r>
              <a:rPr lang="en-US" sz="1600" dirty="0"/>
              <a:t>, 2021; Mota </a:t>
            </a:r>
            <a:r>
              <a:rPr lang="en-US" sz="1600" i="1" dirty="0"/>
              <a:t>et al.,</a:t>
            </a:r>
            <a:r>
              <a:rPr lang="en-US" sz="1600" dirty="0"/>
              <a:t> 2022.</a:t>
            </a:r>
          </a:p>
        </p:txBody>
      </p:sp>
      <p:pic>
        <p:nvPicPr>
          <p:cNvPr id="18" name="Picture 17">
            <a:extLst>
              <a:ext uri="{FF2B5EF4-FFF2-40B4-BE49-F238E27FC236}">
                <a16:creationId xmlns:a16="http://schemas.microsoft.com/office/drawing/2014/main" id="{AF0AA308-545D-4DA3-BA2B-7B5224E789BC}"/>
              </a:ext>
            </a:extLst>
          </p:cNvPr>
          <p:cNvPicPr>
            <a:picLocks noChangeAspect="1"/>
          </p:cNvPicPr>
          <p:nvPr/>
        </p:nvPicPr>
        <p:blipFill>
          <a:blip r:embed="rId9"/>
          <a:stretch>
            <a:fillRect/>
          </a:stretch>
        </p:blipFill>
        <p:spPr>
          <a:xfrm>
            <a:off x="6657642" y="2743475"/>
            <a:ext cx="4392160" cy="1031086"/>
          </a:xfrm>
          <a:prstGeom prst="rect">
            <a:avLst/>
          </a:prstGeom>
        </p:spPr>
      </p:pic>
    </p:spTree>
    <p:extLst>
      <p:ext uri="{BB962C8B-B14F-4D97-AF65-F5344CB8AC3E}">
        <p14:creationId xmlns:p14="http://schemas.microsoft.com/office/powerpoint/2010/main" val="188002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44063"/>
            <a:ext cx="10471608" cy="570225"/>
          </a:xfrm>
        </p:spPr>
        <p:txBody>
          <a:bodyPr/>
          <a:lstStyle/>
          <a:p>
            <a:r>
              <a:rPr lang="en-US" dirty="0"/>
              <a:t>Schwarz for Multi-scale FOM-FOM Coupling in Solid Mechanics and Contact Dynamics </a:t>
            </a:r>
          </a:p>
        </p:txBody>
      </p:sp>
      <p:sp>
        <p:nvSpPr>
          <p:cNvPr id="6" name="TextBox 5">
            <a:extLst>
              <a:ext uri="{FF2B5EF4-FFF2-40B4-BE49-F238E27FC236}">
                <a16:creationId xmlns:a16="http://schemas.microsoft.com/office/drawing/2014/main" id="{2490EE90-9B91-4F85-AF59-65AD4143C461}"/>
              </a:ext>
            </a:extLst>
          </p:cNvPr>
          <p:cNvSpPr txBox="1"/>
          <p:nvPr/>
        </p:nvSpPr>
        <p:spPr>
          <a:xfrm>
            <a:off x="159672" y="855462"/>
            <a:ext cx="11593559" cy="707886"/>
          </a:xfrm>
          <a:prstGeom prst="rect">
            <a:avLst/>
          </a:prstGeom>
          <a:solidFill>
            <a:srgbClr val="D8F3FC"/>
          </a:solidFill>
        </p:spPr>
        <p:txBody>
          <a:bodyPr wrap="square" rtlCol="0">
            <a:spAutoFit/>
          </a:bodyPr>
          <a:lstStyle/>
          <a:p>
            <a:pPr algn="ctr"/>
            <a:r>
              <a:rPr lang="en-US" sz="2000" dirty="0">
                <a:ea typeface="Calibri" panose="020F0502020204030204" pitchFamily="34" charset="0"/>
              </a:rPr>
              <a:t>The</a:t>
            </a:r>
            <a:r>
              <a:rPr lang="en-US" sz="2000" b="1" dirty="0">
                <a:ea typeface="Calibri" panose="020F0502020204030204" pitchFamily="34" charset="0"/>
              </a:rPr>
              <a:t> overlapping Schwarz alternating method</a:t>
            </a:r>
            <a:r>
              <a:rPr lang="en-US" sz="2000" dirty="0">
                <a:ea typeface="Calibri" panose="020F0502020204030204" pitchFamily="34" charset="0"/>
              </a:rPr>
              <a:t> has been developed/implemented for </a:t>
            </a:r>
            <a:r>
              <a:rPr lang="en-US" sz="2000" b="1" dirty="0">
                <a:ea typeface="Calibri" panose="020F0502020204030204" pitchFamily="34" charset="0"/>
              </a:rPr>
              <a:t>concurrent multi-scale quasistatic</a:t>
            </a:r>
            <a:r>
              <a:rPr lang="en-US" sz="2000" baseline="30000" dirty="0">
                <a:ea typeface="Calibri" panose="020F0502020204030204" pitchFamily="34" charset="0"/>
              </a:rPr>
              <a:t>1</a:t>
            </a:r>
            <a:r>
              <a:rPr lang="en-US" sz="2000" b="1" dirty="0">
                <a:ea typeface="Calibri" panose="020F0502020204030204" pitchFamily="34" charset="0"/>
              </a:rPr>
              <a:t> &amp; dynamic</a:t>
            </a:r>
            <a:r>
              <a:rPr lang="en-US" sz="2000" baseline="30000" dirty="0">
                <a:ea typeface="Calibri" panose="020F0502020204030204" pitchFamily="34" charset="0"/>
              </a:rPr>
              <a:t>2</a:t>
            </a:r>
            <a:r>
              <a:rPr lang="en-US" sz="2000" b="1" dirty="0">
                <a:ea typeface="Calibri" panose="020F0502020204030204" pitchFamily="34" charset="0"/>
              </a:rPr>
              <a:t> modeling </a:t>
            </a:r>
            <a:r>
              <a:rPr lang="en-US" sz="2000" dirty="0">
                <a:ea typeface="Calibri" panose="020F0502020204030204" pitchFamily="34" charset="0"/>
              </a:rPr>
              <a:t>in Sandia’s </a:t>
            </a:r>
            <a:r>
              <a:rPr lang="en-US" sz="2000" i="1" dirty="0">
                <a:ea typeface="Calibri" panose="020F0502020204030204" pitchFamily="34" charset="0"/>
              </a:rPr>
              <a:t>Albany/LCM </a:t>
            </a:r>
            <a:r>
              <a:rPr lang="en-US" sz="2000" dirty="0">
                <a:ea typeface="Calibri" panose="020F0502020204030204" pitchFamily="34" charset="0"/>
              </a:rPr>
              <a:t>and </a:t>
            </a:r>
            <a:r>
              <a:rPr lang="en-US" sz="2000" i="1" dirty="0">
                <a:ea typeface="Calibri" panose="020F0502020204030204" pitchFamily="34" charset="0"/>
              </a:rPr>
              <a:t>Sierra/SM</a:t>
            </a:r>
            <a:r>
              <a:rPr lang="en-US" sz="2000" dirty="0">
                <a:ea typeface="Calibri" panose="020F0502020204030204" pitchFamily="34" charset="0"/>
              </a:rPr>
              <a:t> codes.</a:t>
            </a:r>
            <a:endParaRPr lang="en-US" sz="2000" dirty="0"/>
          </a:p>
        </p:txBody>
      </p:sp>
      <p:pic>
        <p:nvPicPr>
          <p:cNvPr id="13" name="Picture 12">
            <a:extLst>
              <a:ext uri="{FF2B5EF4-FFF2-40B4-BE49-F238E27FC236}">
                <a16:creationId xmlns:a16="http://schemas.microsoft.com/office/drawing/2014/main" id="{D4D6A4DC-A455-4282-9D96-C416231D0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1" y="4125237"/>
            <a:ext cx="2565602" cy="2492990"/>
          </a:xfrm>
          <a:prstGeom prst="rect">
            <a:avLst/>
          </a:prstGeom>
        </p:spPr>
      </p:pic>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300C98D6-6719-4CC8-9D41-2C956401D6F5}"/>
                  </a:ext>
                </a:extLst>
              </p:cNvPr>
              <p:cNvGraphicFramePr>
                <a:graphicFrameLocks noGrp="1"/>
              </p:cNvGraphicFramePr>
              <p:nvPr/>
            </p:nvGraphicFramePr>
            <p:xfrm>
              <a:off x="2682542" y="4313093"/>
              <a:ext cx="2907375" cy="1127760"/>
            </p:xfrm>
            <a:graphic>
              <a:graphicData uri="http://schemas.openxmlformats.org/drawingml/2006/table">
                <a:tbl>
                  <a:tblPr firstRow="1" bandRow="1">
                    <a:tableStyleId>{5C22544A-7EE6-4342-B048-85BDC9FD1C3A}</a:tableStyleId>
                  </a:tblPr>
                  <a:tblGrid>
                    <a:gridCol w="913130">
                      <a:extLst>
                        <a:ext uri="{9D8B030D-6E8A-4147-A177-3AD203B41FA5}">
                          <a16:colId xmlns:a16="http://schemas.microsoft.com/office/drawing/2014/main" val="362421120"/>
                        </a:ext>
                      </a:extLst>
                    </a:gridCol>
                    <a:gridCol w="1046180">
                      <a:extLst>
                        <a:ext uri="{9D8B030D-6E8A-4147-A177-3AD203B41FA5}">
                          <a16:colId xmlns:a16="http://schemas.microsoft.com/office/drawing/2014/main" val="866231217"/>
                        </a:ext>
                      </a:extLst>
                    </a:gridCol>
                    <a:gridCol w="948065">
                      <a:extLst>
                        <a:ext uri="{9D8B030D-6E8A-4147-A177-3AD203B41FA5}">
                          <a16:colId xmlns:a16="http://schemas.microsoft.com/office/drawing/2014/main" val="2827802535"/>
                        </a:ext>
                      </a:extLst>
                    </a:gridCol>
                  </a:tblGrid>
                  <a:tr h="0">
                    <a:tc>
                      <a:txBody>
                        <a:bodyPr/>
                        <a:lstStyle/>
                        <a:p>
                          <a:pPr algn="ctr"/>
                          <a:endParaRPr lang="en-US" sz="1400" dirty="0">
                            <a:solidFill>
                              <a:srgbClr val="4F664A"/>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CPU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 Schwarz </a:t>
                          </a:r>
                          <a:r>
                            <a:rPr lang="en-US" sz="1400" dirty="0" err="1">
                              <a:solidFill>
                                <a:schemeClr val="tx1"/>
                              </a:solidFill>
                              <a:latin typeface="Calibiri"/>
                            </a:rPr>
                            <a:t>iters</a:t>
                          </a:r>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0">
                    <a:tc>
                      <a:txBody>
                        <a:bodyPr/>
                        <a:lstStyle/>
                        <a:p>
                          <a:pPr algn="ctr"/>
                          <a:r>
                            <a:rPr lang="en-US" sz="1400" dirty="0">
                              <a:solidFill>
                                <a:schemeClr val="tx1"/>
                              </a:solidFill>
                              <a:latin typeface="Calibiri"/>
                            </a:rPr>
                            <a:t>Single </a:t>
                          </a:r>
                          <a14:m>
                            <m:oMath xmlns:m="http://schemas.openxmlformats.org/officeDocument/2006/math">
                              <m:r>
                                <m:rPr>
                                  <m:sty m:val="p"/>
                                </m:rPr>
                                <a:rPr lang="el-GR" sz="1400" i="1" smtClean="0">
                                  <a:solidFill>
                                    <a:schemeClr val="tx1"/>
                                  </a:solidFill>
                                  <a:latin typeface="Cambria Math" panose="02040503050406030204" pitchFamily="18" charset="0"/>
                                  <a:ea typeface="Cambria Math" panose="02040503050406030204" pitchFamily="18" charset="0"/>
                                </a:rPr>
                                <m:t>Ω</m:t>
                              </m:r>
                            </m:oMath>
                          </a14:m>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rPr>
                                  <m:t>−</m:t>
                                </m:r>
                              </m:oMath>
                            </m:oMathPara>
                          </a14:m>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968855"/>
                      </a:ext>
                    </a:extLst>
                  </a:tr>
                  <a:tr h="0">
                    <a:tc>
                      <a:txBody>
                        <a:bodyPr/>
                        <a:lstStyle/>
                        <a:p>
                          <a:pPr algn="ctr"/>
                          <a:r>
                            <a:rPr lang="en-US" sz="1400"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bl>
              </a:graphicData>
            </a:graphic>
          </p:graphicFrame>
        </mc:Choice>
        <mc:Fallback xmlns="">
          <p:graphicFrame>
            <p:nvGraphicFramePr>
              <p:cNvPr id="19" name="Table 18">
                <a:extLst>
                  <a:ext uri="{FF2B5EF4-FFF2-40B4-BE49-F238E27FC236}">
                    <a16:creationId xmlns:a16="http://schemas.microsoft.com/office/drawing/2014/main" id="{300C98D6-6719-4CC8-9D41-2C956401D6F5}"/>
                  </a:ext>
                </a:extLst>
              </p:cNvPr>
              <p:cNvGraphicFramePr>
                <a:graphicFrameLocks noGrp="1"/>
              </p:cNvGraphicFramePr>
              <p:nvPr>
                <p:extLst>
                  <p:ext uri="{D42A27DB-BD31-4B8C-83A1-F6EECF244321}">
                    <p14:modId xmlns:p14="http://schemas.microsoft.com/office/powerpoint/2010/main" val="1447557837"/>
                  </p:ext>
                </p:extLst>
              </p:nvPr>
            </p:nvGraphicFramePr>
            <p:xfrm>
              <a:off x="2682542" y="4313093"/>
              <a:ext cx="2907375" cy="1341120"/>
            </p:xfrm>
            <a:graphic>
              <a:graphicData uri="http://schemas.openxmlformats.org/drawingml/2006/table">
                <a:tbl>
                  <a:tblPr firstRow="1" bandRow="1">
                    <a:tableStyleId>{5C22544A-7EE6-4342-B048-85BDC9FD1C3A}</a:tableStyleId>
                  </a:tblPr>
                  <a:tblGrid>
                    <a:gridCol w="913130">
                      <a:extLst>
                        <a:ext uri="{9D8B030D-6E8A-4147-A177-3AD203B41FA5}">
                          <a16:colId xmlns:a16="http://schemas.microsoft.com/office/drawing/2014/main" val="362421120"/>
                        </a:ext>
                      </a:extLst>
                    </a:gridCol>
                    <a:gridCol w="1046180">
                      <a:extLst>
                        <a:ext uri="{9D8B030D-6E8A-4147-A177-3AD203B41FA5}">
                          <a16:colId xmlns:a16="http://schemas.microsoft.com/office/drawing/2014/main" val="866231217"/>
                        </a:ext>
                      </a:extLst>
                    </a:gridCol>
                    <a:gridCol w="948065">
                      <a:extLst>
                        <a:ext uri="{9D8B030D-6E8A-4147-A177-3AD203B41FA5}">
                          <a16:colId xmlns:a16="http://schemas.microsoft.com/office/drawing/2014/main" val="2827802535"/>
                        </a:ext>
                      </a:extLst>
                    </a:gridCol>
                  </a:tblGrid>
                  <a:tr h="731520">
                    <a:tc>
                      <a:txBody>
                        <a:bodyPr/>
                        <a:lstStyle/>
                        <a:p>
                          <a:pPr algn="ctr"/>
                          <a:endParaRPr lang="en-US" sz="1400" dirty="0">
                            <a:solidFill>
                              <a:srgbClr val="4F664A"/>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CPU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latin typeface="Calibiri"/>
                            </a:rPr>
                            <a:t># Schwarz </a:t>
                          </a:r>
                          <a:r>
                            <a:rPr lang="en-US" sz="1400" dirty="0" err="1">
                              <a:solidFill>
                                <a:schemeClr val="tx1"/>
                              </a:solidFill>
                              <a:latin typeface="Calibiri"/>
                            </a:rPr>
                            <a:t>iters</a:t>
                          </a:r>
                          <a:endParaRPr lang="en-US" sz="1400" dirty="0">
                            <a:solidFill>
                              <a:schemeClr val="tx1"/>
                            </a:solidFill>
                            <a:latin typeface="Calibi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1283678"/>
                      </a:ext>
                    </a:extLst>
                  </a:tr>
                  <a:tr h="3048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7" t="-244000" r="-220000" b="-120000"/>
                          </a:stretch>
                        </a:blipFill>
                      </a:tcPr>
                    </a:tc>
                    <a:tc>
                      <a:txBody>
                        <a:bodyPr/>
                        <a:lstStyle/>
                        <a:p>
                          <a:pPr algn="ctr"/>
                          <a:r>
                            <a:rPr lang="en-US" sz="1400" dirty="0">
                              <a:solidFill>
                                <a:schemeClr val="tx1"/>
                              </a:solidFill>
                              <a:latin typeface="Calibiri"/>
                            </a:rPr>
                            <a:t>3h 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06410" t="-244000" r="-1923" b="-120000"/>
                          </a:stretch>
                        </a:blipFill>
                      </a:tcPr>
                    </a:tc>
                    <a:extLst>
                      <a:ext uri="{0D108BD9-81ED-4DB2-BD59-A6C34878D82A}">
                        <a16:rowId xmlns:a16="http://schemas.microsoft.com/office/drawing/2014/main" val="255968855"/>
                      </a:ext>
                    </a:extLst>
                  </a:tr>
                  <a:tr h="304800">
                    <a:tc>
                      <a:txBody>
                        <a:bodyPr/>
                        <a:lstStyle/>
                        <a:p>
                          <a:pPr algn="ctr"/>
                          <a:r>
                            <a:rPr lang="en-US" sz="1400" dirty="0">
                              <a:solidFill>
                                <a:schemeClr val="tx1"/>
                              </a:solidFill>
                              <a:latin typeface="Calibiri"/>
                            </a:rPr>
                            <a:t>Schwarz</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2h 42m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solidFill>
                                <a:schemeClr val="tx1"/>
                              </a:solidFill>
                              <a:latin typeface="Calibiri"/>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168216"/>
                      </a:ext>
                    </a:extLst>
                  </a:tr>
                </a:tbl>
              </a:graphicData>
            </a:graphic>
          </p:graphicFrame>
        </mc:Fallback>
      </mc:AlternateContent>
      <p:pic>
        <p:nvPicPr>
          <p:cNvPr id="20" name="Picture 19" descr="albany_90.png">
            <a:extLst>
              <a:ext uri="{FF2B5EF4-FFF2-40B4-BE49-F238E27FC236}">
                <a16:creationId xmlns:a16="http://schemas.microsoft.com/office/drawing/2014/main" id="{36409AF4-FD5A-4E89-8FDD-1B03D0A9AF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2136" y="5865747"/>
            <a:ext cx="1204716" cy="626730"/>
          </a:xfrm>
          <a:prstGeom prst="rect">
            <a:avLst/>
          </a:prstGeom>
        </p:spPr>
      </p:pic>
      <p:pic>
        <p:nvPicPr>
          <p:cNvPr id="21" name="Picture 20">
            <a:extLst>
              <a:ext uri="{FF2B5EF4-FFF2-40B4-BE49-F238E27FC236}">
                <a16:creationId xmlns:a16="http://schemas.microsoft.com/office/drawing/2014/main" id="{93D7C967-358C-4788-845B-AE361B31E70A}"/>
              </a:ext>
            </a:extLst>
          </p:cNvPr>
          <p:cNvPicPr>
            <a:picLocks noChangeAspect="1"/>
          </p:cNvPicPr>
          <p:nvPr/>
        </p:nvPicPr>
        <p:blipFill>
          <a:blip r:embed="rId8"/>
          <a:stretch>
            <a:fillRect/>
          </a:stretch>
        </p:blipFill>
        <p:spPr>
          <a:xfrm>
            <a:off x="4588557" y="5790130"/>
            <a:ext cx="1120659" cy="655793"/>
          </a:xfrm>
          <a:prstGeom prst="rect">
            <a:avLst/>
          </a:prstGeom>
        </p:spPr>
      </p:pic>
      <p:pic>
        <p:nvPicPr>
          <p:cNvPr id="23" name="Picture 22">
            <a:extLst>
              <a:ext uri="{FF2B5EF4-FFF2-40B4-BE49-F238E27FC236}">
                <a16:creationId xmlns:a16="http://schemas.microsoft.com/office/drawing/2014/main" id="{3DE88363-CB4F-FF46-83A2-D4E399152ECB}"/>
              </a:ext>
            </a:extLst>
          </p:cNvPr>
          <p:cNvPicPr>
            <a:picLocks noChangeAspect="1"/>
          </p:cNvPicPr>
          <p:nvPr/>
        </p:nvPicPr>
        <p:blipFill>
          <a:blip r:embed="rId9"/>
          <a:stretch>
            <a:fillRect/>
          </a:stretch>
        </p:blipFill>
        <p:spPr>
          <a:xfrm>
            <a:off x="886902" y="1662744"/>
            <a:ext cx="4102661" cy="2291435"/>
          </a:xfrm>
          <a:prstGeom prst="rect">
            <a:avLst/>
          </a:prstGeom>
        </p:spPr>
      </p:pic>
      <p:sp>
        <p:nvSpPr>
          <p:cNvPr id="2" name="TextBox 1">
            <a:extLst>
              <a:ext uri="{FF2B5EF4-FFF2-40B4-BE49-F238E27FC236}">
                <a16:creationId xmlns:a16="http://schemas.microsoft.com/office/drawing/2014/main" id="{F159D2CD-C87A-489D-8CFD-AE6C63151684}"/>
              </a:ext>
            </a:extLst>
          </p:cNvPr>
          <p:cNvSpPr txBox="1"/>
          <p:nvPr/>
        </p:nvSpPr>
        <p:spPr>
          <a:xfrm>
            <a:off x="2165931" y="6497790"/>
            <a:ext cx="3775256" cy="338554"/>
          </a:xfrm>
          <a:prstGeom prst="rect">
            <a:avLst/>
          </a:prstGeom>
          <a:noFill/>
        </p:spPr>
        <p:txBody>
          <a:bodyPr wrap="square" rtlCol="0">
            <a:spAutoFit/>
          </a:bodyPr>
          <a:lstStyle/>
          <a:p>
            <a:r>
              <a:rPr lang="en-US" sz="1600" baseline="30000" dirty="0"/>
              <a:t>1</a:t>
            </a:r>
            <a:r>
              <a:rPr lang="en-US" sz="1600" dirty="0"/>
              <a:t>Mota </a:t>
            </a:r>
            <a:r>
              <a:rPr lang="en-US" sz="1600" i="1" dirty="0"/>
              <a:t>et al.</a:t>
            </a:r>
            <a:r>
              <a:rPr lang="en-US" sz="1600" dirty="0"/>
              <a:t>, 2017.  </a:t>
            </a:r>
            <a:r>
              <a:rPr lang="en-US" sz="1600" baseline="30000" dirty="0"/>
              <a:t>2</a:t>
            </a:r>
            <a:r>
              <a:rPr lang="en-US" sz="1600" dirty="0"/>
              <a:t>Mota </a:t>
            </a:r>
            <a:r>
              <a:rPr lang="en-US" sz="1600" i="1" dirty="0"/>
              <a:t>et al.,</a:t>
            </a:r>
            <a:r>
              <a:rPr lang="en-US" sz="1600" dirty="0"/>
              <a:t> 2022.</a:t>
            </a:r>
          </a:p>
        </p:txBody>
      </p:sp>
      <p:pic>
        <p:nvPicPr>
          <p:cNvPr id="27" name="Online Media 2" descr="tension-schwarz-eqps.avi">
            <a:hlinkClick r:id="" action="ppaction://media"/>
            <a:extLst>
              <a:ext uri="{FF2B5EF4-FFF2-40B4-BE49-F238E27FC236}">
                <a16:creationId xmlns:a16="http://schemas.microsoft.com/office/drawing/2014/main" id="{321B6FA2-807E-0E4F-B559-AE82A387B4F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86902" y="1662744"/>
            <a:ext cx="4150716" cy="2295144"/>
          </a:xfrm>
          <a:prstGeom prst="rect">
            <a:avLst/>
          </a:prstGeom>
        </p:spPr>
      </p:pic>
      <p:pic>
        <p:nvPicPr>
          <p:cNvPr id="12" name="Picture 11">
            <a:extLst>
              <a:ext uri="{FF2B5EF4-FFF2-40B4-BE49-F238E27FC236}">
                <a16:creationId xmlns:a16="http://schemas.microsoft.com/office/drawing/2014/main" id="{F2D73DBF-3D25-4BE9-B756-65DCF7AB4AC4}"/>
              </a:ext>
            </a:extLst>
          </p:cNvPr>
          <p:cNvPicPr>
            <a:picLocks noChangeAspect="1"/>
          </p:cNvPicPr>
          <p:nvPr/>
        </p:nvPicPr>
        <p:blipFill>
          <a:blip r:embed="rId11"/>
          <a:stretch>
            <a:fillRect/>
          </a:stretch>
        </p:blipFill>
        <p:spPr>
          <a:xfrm>
            <a:off x="6203687" y="3780138"/>
            <a:ext cx="5457846" cy="2968234"/>
          </a:xfrm>
          <a:prstGeom prst="rect">
            <a:avLst/>
          </a:prstGeom>
        </p:spPr>
      </p:pic>
      <p:sp>
        <p:nvSpPr>
          <p:cNvPr id="14" name="TextBox 13">
            <a:extLst>
              <a:ext uri="{FF2B5EF4-FFF2-40B4-BE49-F238E27FC236}">
                <a16:creationId xmlns:a16="http://schemas.microsoft.com/office/drawing/2014/main" id="{BA1D8957-516D-4042-8354-2BA396384357}"/>
              </a:ext>
            </a:extLst>
          </p:cNvPr>
          <p:cNvSpPr txBox="1"/>
          <p:nvPr/>
        </p:nvSpPr>
        <p:spPr>
          <a:xfrm>
            <a:off x="6332039" y="1936282"/>
            <a:ext cx="5622881" cy="707886"/>
          </a:xfrm>
          <a:prstGeom prst="rect">
            <a:avLst/>
          </a:prstGeom>
          <a:solidFill>
            <a:srgbClr val="FFE6B3"/>
          </a:solidFill>
        </p:spPr>
        <p:txBody>
          <a:bodyPr wrap="square" rtlCol="0">
            <a:spAutoFit/>
          </a:bodyPr>
          <a:lstStyle/>
          <a:p>
            <a:pPr algn="ctr"/>
            <a:r>
              <a:rPr lang="en-US" sz="2000" dirty="0"/>
              <a:t>We are currently developing </a:t>
            </a:r>
            <a:r>
              <a:rPr lang="en-US" sz="2000" b="1" dirty="0"/>
              <a:t>a novel contact method</a:t>
            </a:r>
            <a:r>
              <a:rPr lang="en-US" sz="2000" baseline="30000" dirty="0"/>
              <a:t>3</a:t>
            </a:r>
            <a:r>
              <a:rPr lang="en-US" sz="2000" dirty="0"/>
              <a:t> based on </a:t>
            </a:r>
            <a:r>
              <a:rPr lang="en-US" sz="2000" b="1" dirty="0"/>
              <a:t>non-overlapping Schwarz.</a:t>
            </a:r>
          </a:p>
        </p:txBody>
      </p:sp>
      <p:cxnSp>
        <p:nvCxnSpPr>
          <p:cNvPr id="15" name="Straight Connector 14">
            <a:extLst>
              <a:ext uri="{FF2B5EF4-FFF2-40B4-BE49-F238E27FC236}">
                <a16:creationId xmlns:a16="http://schemas.microsoft.com/office/drawing/2014/main" id="{7F1D97F0-8BCB-48DB-9573-3056FB9AD1DD}"/>
              </a:ext>
            </a:extLst>
          </p:cNvPr>
          <p:cNvCxnSpPr/>
          <p:nvPr/>
        </p:nvCxnSpPr>
        <p:spPr>
          <a:xfrm>
            <a:off x="5956451" y="1784492"/>
            <a:ext cx="0" cy="51801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AFF29F-FBD3-41D7-9D8A-AF54133D32E0}"/>
              </a:ext>
            </a:extLst>
          </p:cNvPr>
          <p:cNvCxnSpPr/>
          <p:nvPr/>
        </p:nvCxnSpPr>
        <p:spPr>
          <a:xfrm flipV="1">
            <a:off x="5956451" y="1784492"/>
            <a:ext cx="6464149" cy="14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DB144FD-F172-4DD2-9696-79D401A04F73}"/>
              </a:ext>
            </a:extLst>
          </p:cNvPr>
          <p:cNvSpPr txBox="1"/>
          <p:nvPr/>
        </p:nvSpPr>
        <p:spPr>
          <a:xfrm>
            <a:off x="10067292" y="6138415"/>
            <a:ext cx="1887628" cy="584775"/>
          </a:xfrm>
          <a:prstGeom prst="rect">
            <a:avLst/>
          </a:prstGeom>
          <a:noFill/>
        </p:spPr>
        <p:txBody>
          <a:bodyPr wrap="square" rtlCol="0">
            <a:spAutoFit/>
          </a:bodyPr>
          <a:lstStyle/>
          <a:p>
            <a:r>
              <a:rPr lang="en-US" sz="1600" baseline="30000" dirty="0"/>
              <a:t>3</a:t>
            </a:r>
            <a:r>
              <a:rPr lang="en-US" sz="1600" dirty="0"/>
              <a:t>Hoy </a:t>
            </a:r>
            <a:r>
              <a:rPr lang="en-US" sz="1600" i="1" dirty="0"/>
              <a:t>et al.</a:t>
            </a:r>
            <a:r>
              <a:rPr lang="en-US" sz="1600" dirty="0"/>
              <a:t>, 2021; Mota </a:t>
            </a:r>
            <a:r>
              <a:rPr lang="en-US" sz="1600" i="1" dirty="0"/>
              <a:t>et al.,</a:t>
            </a:r>
            <a:r>
              <a:rPr lang="en-US" sz="1600" dirty="0"/>
              <a:t> 2022.</a:t>
            </a:r>
          </a:p>
        </p:txBody>
      </p:sp>
      <p:pic>
        <p:nvPicPr>
          <p:cNvPr id="7" name="Picture 6">
            <a:extLst>
              <a:ext uri="{FF2B5EF4-FFF2-40B4-BE49-F238E27FC236}">
                <a16:creationId xmlns:a16="http://schemas.microsoft.com/office/drawing/2014/main" id="{8AE5A729-56B2-4027-972E-9BBF3C59437E}"/>
              </a:ext>
            </a:extLst>
          </p:cNvPr>
          <p:cNvPicPr>
            <a:picLocks noChangeAspect="1"/>
          </p:cNvPicPr>
          <p:nvPr/>
        </p:nvPicPr>
        <p:blipFill>
          <a:blip r:embed="rId12"/>
          <a:stretch>
            <a:fillRect/>
          </a:stretch>
        </p:blipFill>
        <p:spPr>
          <a:xfrm>
            <a:off x="6657642" y="2743475"/>
            <a:ext cx="4392160" cy="1031086"/>
          </a:xfrm>
          <a:prstGeom prst="rect">
            <a:avLst/>
          </a:prstGeom>
        </p:spPr>
      </p:pic>
      <p:sp>
        <p:nvSpPr>
          <p:cNvPr id="22" name="TextBox 21">
            <a:extLst>
              <a:ext uri="{FF2B5EF4-FFF2-40B4-BE49-F238E27FC236}">
                <a16:creationId xmlns:a16="http://schemas.microsoft.com/office/drawing/2014/main" id="{61ECD0ED-3D75-4ACD-B8B9-2C7E3D9DCC22}"/>
              </a:ext>
            </a:extLst>
          </p:cNvPr>
          <p:cNvSpPr txBox="1"/>
          <p:nvPr/>
        </p:nvSpPr>
        <p:spPr>
          <a:xfrm>
            <a:off x="6300621" y="3783404"/>
            <a:ext cx="2553101" cy="369332"/>
          </a:xfrm>
          <a:prstGeom prst="rect">
            <a:avLst/>
          </a:prstGeom>
          <a:noFill/>
        </p:spPr>
        <p:txBody>
          <a:bodyPr wrap="square" rtlCol="0">
            <a:spAutoFit/>
          </a:bodyPr>
          <a:lstStyle/>
          <a:p>
            <a:r>
              <a:rPr lang="en-US" b="1" i="1" dirty="0">
                <a:solidFill>
                  <a:srgbClr val="0070C0"/>
                </a:solidFill>
              </a:rPr>
              <a:t>Talk by A. Mota</a:t>
            </a:r>
          </a:p>
        </p:txBody>
      </p:sp>
    </p:spTree>
    <p:extLst>
      <p:ext uri="{BB962C8B-B14F-4D97-AF65-F5344CB8AC3E}">
        <p14:creationId xmlns:p14="http://schemas.microsoft.com/office/powerpoint/2010/main" val="30962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7"/>
                </p:tgtEl>
              </p:cMediaNode>
            </p:video>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p:txBody>
          <a:bodyPr/>
          <a:lstStyle/>
          <a:p>
            <a:fld id="{A5E55A7B-7854-E145-92D9-B491DF4BAE2D}" type="slidenum">
              <a:rPr lang="en-US" smtClean="0"/>
              <a:pPr/>
              <a:t>35</a:t>
            </a:fld>
            <a:endParaRPr 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287452-4A6B-49A3-AF5C-F5F2E5EFC00C}"/>
                  </a:ext>
                </a:extLst>
              </p:cNvPr>
              <p:cNvSpPr txBox="1"/>
              <p:nvPr/>
            </p:nvSpPr>
            <p:spPr>
              <a:xfrm>
                <a:off x="467759" y="958659"/>
                <a:ext cx="10707908" cy="707886"/>
              </a:xfrm>
              <a:prstGeom prst="rect">
                <a:avLst/>
              </a:prstGeom>
              <a:noFill/>
            </p:spPr>
            <p:txBody>
              <a:bodyPr wrap="square">
                <a:spAutoFit/>
              </a:bodyPr>
              <a:lstStyle/>
              <a:p>
                <a:pPr algn="ctr"/>
                <a:r>
                  <a:rPr lang="en-US" sz="2000" b="1" i="1" dirty="0">
                    <a:solidFill>
                      <a:srgbClr val="0070C0"/>
                    </a:solidFill>
                    <a:sym typeface="Wingdings" panose="05000000000000000000" pitchFamily="2" charset="2"/>
                  </a:rPr>
                  <a:t>Coupling delivers accurate solution if each subdomain model is reasonably accurate, can couple different </a:t>
                </a:r>
                <a:r>
                  <a:rPr lang="en-US" sz="2000" b="1" i="1" dirty="0" err="1">
                    <a:solidFill>
                      <a:srgbClr val="0070C0"/>
                    </a:solidFill>
                    <a:sym typeface="Wingdings" panose="05000000000000000000" pitchFamily="2" charset="2"/>
                  </a:rPr>
                  <a:t>discretizations</a:t>
                </a:r>
                <a:r>
                  <a:rPr lang="en-US" sz="2000" b="1" i="1" dirty="0">
                    <a:solidFill>
                      <a:srgbClr val="0070C0"/>
                    </a:solidFill>
                    <a:sym typeface="Wingdings" panose="05000000000000000000" pitchFamily="2" charset="2"/>
                  </a:rPr>
                  <a:t> with different </a:t>
                </a:r>
                <a14:m>
                  <m:oMath xmlns:m="http://schemas.openxmlformats.org/officeDocument/2006/math">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𝚫</m:t>
                    </m:r>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𝒙</m:t>
                    </m:r>
                    <m:r>
                      <a:rPr lang="en-US" sz="2000" b="1" i="1" dirty="0" smtClean="0">
                        <a:solidFill>
                          <a:srgbClr val="0070C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sz="2000" b="1" i="1" dirty="0">
                    <a:solidFill>
                      <a:srgbClr val="0070C0"/>
                    </a:solidFill>
                    <a:sym typeface="Wingdings" panose="05000000000000000000" pitchFamily="2" charset="2"/>
                  </a:rPr>
                  <a:t> </a:t>
                </a:r>
                <a14:m>
                  <m:oMath xmlns:m="http://schemas.openxmlformats.org/officeDocument/2006/math">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𝚫</m:t>
                    </m:r>
                    <m:r>
                      <a:rPr lang="en-US" sz="2000" b="1" i="1" dirty="0">
                        <a:solidFill>
                          <a:srgbClr val="0070C0"/>
                        </a:solidFill>
                        <a:latin typeface="Cambria Math" panose="02040503050406030204" pitchFamily="18" charset="0"/>
                        <a:ea typeface="Cambria Math" panose="02040503050406030204" pitchFamily="18" charset="0"/>
                        <a:sym typeface="Wingdings" panose="05000000000000000000" pitchFamily="2" charset="2"/>
                      </a:rPr>
                      <m:t>𝒕</m:t>
                    </m:r>
                  </m:oMath>
                </a14:m>
                <a:r>
                  <a:rPr lang="en-US" sz="2000" b="1" i="1" dirty="0">
                    <a:solidFill>
                      <a:srgbClr val="0070C0"/>
                    </a:solidFill>
                    <a:sym typeface="Wingdings" panose="05000000000000000000" pitchFamily="2" charset="2"/>
                  </a:rPr>
                  <a:t> and basis sizes.</a:t>
                </a:r>
              </a:p>
            </p:txBody>
          </p:sp>
        </mc:Choice>
        <mc:Fallback xmlns="">
          <p:sp>
            <p:nvSpPr>
              <p:cNvPr id="12" name="TextBox 11">
                <a:extLst>
                  <a:ext uri="{FF2B5EF4-FFF2-40B4-BE49-F238E27FC236}">
                    <a16:creationId xmlns:a16="http://schemas.microsoft.com/office/drawing/2014/main" id="{B8287452-4A6B-49A3-AF5C-F5F2E5EFC00C}"/>
                  </a:ext>
                </a:extLst>
              </p:cNvPr>
              <p:cNvSpPr txBox="1">
                <a:spLocks noRot="1" noChangeAspect="1" noMove="1" noResize="1" noEditPoints="1" noAdjustHandles="1" noChangeArrowheads="1" noChangeShapeType="1" noTextEdit="1"/>
              </p:cNvSpPr>
              <p:nvPr/>
            </p:nvSpPr>
            <p:spPr>
              <a:xfrm>
                <a:off x="467759" y="958659"/>
                <a:ext cx="10707908" cy="707886"/>
              </a:xfrm>
              <a:prstGeom prst="rect">
                <a:avLst/>
              </a:prstGeom>
              <a:blipFill>
                <a:blip r:embed="rId2"/>
                <a:stretch>
                  <a:fillRect t="-5172" b="-13793"/>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249343F4-F3D5-4774-9D37-A52F471E0396}"/>
              </a:ext>
            </a:extLst>
          </p:cNvPr>
          <p:cNvSpPr txBox="1"/>
          <p:nvPr/>
        </p:nvSpPr>
        <p:spPr>
          <a:xfrm>
            <a:off x="5510213" y="3007520"/>
            <a:ext cx="65" cy="276999"/>
          </a:xfrm>
          <a:prstGeom prst="rect">
            <a:avLst/>
          </a:prstGeom>
          <a:noFill/>
        </p:spPr>
        <p:txBody>
          <a:bodyPr wrap="none" lIns="0" tIns="0" rIns="0" bIns="0" rtlCol="0">
            <a:spAutoFit/>
          </a:bodyPr>
          <a:lstStyle/>
          <a:p>
            <a:endParaRPr lang="en-US" dirty="0"/>
          </a:p>
        </p:txBody>
      </p:sp>
      <p:sp>
        <p:nvSpPr>
          <p:cNvPr id="45" name="Title 1">
            <a:extLst>
              <a:ext uri="{FF2B5EF4-FFF2-40B4-BE49-F238E27FC236}">
                <a16:creationId xmlns:a16="http://schemas.microsoft.com/office/drawing/2014/main" id="{FC6EE5A9-F928-4BF3-A50A-4AAEC01ADAB6}"/>
              </a:ext>
            </a:extLst>
          </p:cNvPr>
          <p:cNvSpPr>
            <a:spLocks noGrp="1"/>
          </p:cNvSpPr>
          <p:nvPr>
            <p:ph type="title"/>
          </p:nvPr>
        </p:nvSpPr>
        <p:spPr>
          <a:xfrm>
            <a:off x="690888" y="104291"/>
            <a:ext cx="10471608" cy="570225"/>
          </a:xfrm>
        </p:spPr>
        <p:txBody>
          <a:bodyPr/>
          <a:lstStyle/>
          <a:p>
            <a:r>
              <a:rPr lang="en-US" dirty="0"/>
              <a:t>Linear Elastic Wave Propagation Problem: FOM-ROM and ROM-ROM Couplings</a:t>
            </a:r>
          </a:p>
        </p:txBody>
      </p:sp>
      <p:grpSp>
        <p:nvGrpSpPr>
          <p:cNvPr id="46" name="Group 45">
            <a:extLst>
              <a:ext uri="{FF2B5EF4-FFF2-40B4-BE49-F238E27FC236}">
                <a16:creationId xmlns:a16="http://schemas.microsoft.com/office/drawing/2014/main" id="{EFEBB156-4515-4DD8-A8CA-AFFB1A2077B3}"/>
              </a:ext>
            </a:extLst>
          </p:cNvPr>
          <p:cNvGrpSpPr/>
          <p:nvPr/>
        </p:nvGrpSpPr>
        <p:grpSpPr>
          <a:xfrm>
            <a:off x="484348" y="1745058"/>
            <a:ext cx="10232731" cy="3440938"/>
            <a:chOff x="-9639" y="2929963"/>
            <a:chExt cx="8518596" cy="2574181"/>
          </a:xfrm>
        </p:grpSpPr>
        <p:pic>
          <p:nvPicPr>
            <p:cNvPr id="47" name="Picture 46">
              <a:extLst>
                <a:ext uri="{FF2B5EF4-FFF2-40B4-BE49-F238E27FC236}">
                  <a16:creationId xmlns:a16="http://schemas.microsoft.com/office/drawing/2014/main" id="{8594D86C-BD26-43C7-8B93-309AC841B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 y="2929963"/>
              <a:ext cx="3028813" cy="2194560"/>
            </a:xfrm>
            <a:prstGeom prst="rect">
              <a:avLst/>
            </a:prstGeom>
          </p:spPr>
        </p:pic>
        <p:pic>
          <p:nvPicPr>
            <p:cNvPr id="48" name="Picture 47">
              <a:extLst>
                <a:ext uri="{FF2B5EF4-FFF2-40B4-BE49-F238E27FC236}">
                  <a16:creationId xmlns:a16="http://schemas.microsoft.com/office/drawing/2014/main" id="{C9D7D847-BF58-48AC-A789-6785FF52F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253" y="2929963"/>
              <a:ext cx="3028813" cy="2194560"/>
            </a:xfrm>
            <a:prstGeom prst="rect">
              <a:avLst/>
            </a:prstGeom>
          </p:spPr>
        </p:pic>
        <p:pic>
          <p:nvPicPr>
            <p:cNvPr id="49" name="Picture 48">
              <a:extLst>
                <a:ext uri="{FF2B5EF4-FFF2-40B4-BE49-F238E27FC236}">
                  <a16:creationId xmlns:a16="http://schemas.microsoft.com/office/drawing/2014/main" id="{1A3CA9EB-DD02-4C32-A3C8-C68427D19F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0144" y="2929963"/>
              <a:ext cx="3028813" cy="2194560"/>
            </a:xfrm>
            <a:prstGeom prst="rect">
              <a:avLst/>
            </a:prstGeom>
          </p:spPr>
        </p:pic>
        <p:sp>
          <p:nvSpPr>
            <p:cNvPr id="50" name="TextBox 49">
              <a:extLst>
                <a:ext uri="{FF2B5EF4-FFF2-40B4-BE49-F238E27FC236}">
                  <a16:creationId xmlns:a16="http://schemas.microsoft.com/office/drawing/2014/main" id="{E4627CD2-E652-4E61-A2BB-0923374A738C}"/>
                </a:ext>
              </a:extLst>
            </p:cNvPr>
            <p:cNvSpPr txBox="1"/>
            <p:nvPr/>
          </p:nvSpPr>
          <p:spPr>
            <a:xfrm>
              <a:off x="259481" y="5068033"/>
              <a:ext cx="2630327" cy="253274"/>
            </a:xfrm>
            <a:prstGeom prst="rect">
              <a:avLst/>
            </a:prstGeom>
            <a:noFill/>
          </p:spPr>
          <p:txBody>
            <a:bodyPr wrap="square" rtlCol="0">
              <a:spAutoFit/>
            </a:bodyPr>
            <a:lstStyle/>
            <a:p>
              <a:pPr algn="ctr"/>
              <a:r>
                <a:rPr lang="en-US" sz="1600" dirty="0"/>
                <a:t>Single Domain FOM</a:t>
              </a:r>
            </a:p>
          </p:txBody>
        </p:sp>
        <p:sp>
          <p:nvSpPr>
            <p:cNvPr id="51" name="TextBox 50">
              <a:extLst>
                <a:ext uri="{FF2B5EF4-FFF2-40B4-BE49-F238E27FC236}">
                  <a16:creationId xmlns:a16="http://schemas.microsoft.com/office/drawing/2014/main" id="{DE630D41-F7E7-4245-8D8E-7D6021CF71C4}"/>
                </a:ext>
              </a:extLst>
            </p:cNvPr>
            <p:cNvSpPr txBox="1"/>
            <p:nvPr/>
          </p:nvSpPr>
          <p:spPr>
            <a:xfrm>
              <a:off x="2889808" y="5066671"/>
              <a:ext cx="2630327" cy="437473"/>
            </a:xfrm>
            <a:prstGeom prst="rect">
              <a:avLst/>
            </a:prstGeom>
            <a:noFill/>
          </p:spPr>
          <p:txBody>
            <a:bodyPr wrap="square" rtlCol="0">
              <a:spAutoFit/>
            </a:bodyPr>
            <a:lstStyle/>
            <a:p>
              <a:pPr algn="ctr"/>
              <a:r>
                <a:rPr lang="en-US" sz="1600" dirty="0"/>
                <a:t>3 overlapping subdomain     ROM</a:t>
              </a:r>
              <a:r>
                <a:rPr lang="en-US" sz="1600" baseline="30000" dirty="0"/>
                <a:t>1</a:t>
              </a:r>
              <a:r>
                <a:rPr lang="en-US" sz="1600" dirty="0"/>
                <a:t>-FOM</a:t>
              </a:r>
              <a:r>
                <a:rPr lang="en-US" sz="1600" baseline="30000" dirty="0"/>
                <a:t>2</a:t>
              </a:r>
              <a:r>
                <a:rPr lang="en-US" sz="1600" dirty="0"/>
                <a:t>-ROM</a:t>
              </a:r>
              <a:r>
                <a:rPr lang="en-US" sz="1600" baseline="30000" dirty="0"/>
                <a:t>3</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7DCF894-B27D-47CB-8EF8-8BD050092CFC}"/>
                    </a:ext>
                  </a:extLst>
                </p:cNvPr>
                <p:cNvSpPr txBox="1"/>
                <p:nvPr/>
              </p:nvSpPr>
              <p:spPr>
                <a:xfrm>
                  <a:off x="5743092" y="5066670"/>
                  <a:ext cx="2630327" cy="437473"/>
                </a:xfrm>
                <a:prstGeom prst="rect">
                  <a:avLst/>
                </a:prstGeom>
                <a:noFill/>
              </p:spPr>
              <p:txBody>
                <a:bodyPr wrap="square" rtlCol="0">
                  <a:spAutoFit/>
                </a:bodyPr>
                <a:lstStyle/>
                <a:p>
                  <a:pPr algn="ctr"/>
                  <a:r>
                    <a:rPr lang="en-US" sz="1600" dirty="0"/>
                    <a:t>2 non-overlapping subdomain FOM</a:t>
                  </a:r>
                  <a:r>
                    <a:rPr lang="en-US" sz="1600" baseline="30000" dirty="0"/>
                    <a:t>4</a:t>
                  </a:r>
                  <a:r>
                    <a:rPr lang="en-US" sz="1600" dirty="0"/>
                    <a:t>-ROM</a:t>
                  </a:r>
                  <a:r>
                    <a:rPr lang="en-US" sz="1600" baseline="30000" dirty="0"/>
                    <a:t>5 </a:t>
                  </a:r>
                  <a:r>
                    <a:rPr lang="en-US" sz="1600" dirty="0"/>
                    <a:t>(</a:t>
                  </a:r>
                  <a14:m>
                    <m:oMath xmlns:m="http://schemas.openxmlformats.org/officeDocument/2006/math">
                      <m:r>
                        <a:rPr lang="en-US" sz="1600" i="1" smtClean="0">
                          <a:latin typeface="Cambria Math" panose="02040503050406030204" pitchFamily="18" charset="0"/>
                          <a:ea typeface="Cambria Math" panose="02040503050406030204" pitchFamily="18" charset="0"/>
                        </a:rPr>
                        <m:t>𝜃</m:t>
                      </m:r>
                      <m:r>
                        <a:rPr lang="en-US" sz="1600" b="0" i="1" smtClean="0">
                          <a:latin typeface="Cambria Math" panose="02040503050406030204" pitchFamily="18" charset="0"/>
                          <a:ea typeface="Cambria Math" panose="02040503050406030204" pitchFamily="18" charset="0"/>
                        </a:rPr>
                        <m:t>=1</m:t>
                      </m:r>
                    </m:oMath>
                  </a14:m>
                  <a:r>
                    <a:rPr lang="en-US" sz="1600" dirty="0"/>
                    <a:t>)</a:t>
                  </a:r>
                </a:p>
              </p:txBody>
            </p:sp>
          </mc:Choice>
          <mc:Fallback xmlns="">
            <p:sp>
              <p:nvSpPr>
                <p:cNvPr id="52" name="TextBox 51">
                  <a:extLst>
                    <a:ext uri="{FF2B5EF4-FFF2-40B4-BE49-F238E27FC236}">
                      <a16:creationId xmlns:a16="http://schemas.microsoft.com/office/drawing/2014/main" id="{D7DCF894-B27D-47CB-8EF8-8BD050092CFC}"/>
                    </a:ext>
                  </a:extLst>
                </p:cNvPr>
                <p:cNvSpPr txBox="1">
                  <a:spLocks noRot="1" noChangeAspect="1" noMove="1" noResize="1" noEditPoints="1" noAdjustHandles="1" noChangeArrowheads="1" noChangeShapeType="1" noTextEdit="1"/>
                </p:cNvSpPr>
                <p:nvPr/>
              </p:nvSpPr>
              <p:spPr>
                <a:xfrm>
                  <a:off x="5743092" y="5066670"/>
                  <a:ext cx="2630327" cy="437473"/>
                </a:xfrm>
                <a:prstGeom prst="rect">
                  <a:avLst/>
                </a:prstGeom>
                <a:blipFill>
                  <a:blip r:embed="rId6"/>
                  <a:stretch>
                    <a:fillRect t="-4167" b="-11458"/>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A98F3476-AD0A-42D6-BA3E-F6B63E9D4927}"/>
              </a:ext>
            </a:extLst>
          </p:cNvPr>
          <p:cNvGrpSpPr/>
          <p:nvPr/>
        </p:nvGrpSpPr>
        <p:grpSpPr>
          <a:xfrm>
            <a:off x="4663374" y="5290744"/>
            <a:ext cx="1701092" cy="1082773"/>
            <a:chOff x="4663374" y="5290744"/>
            <a:chExt cx="1701092" cy="1082773"/>
          </a:xfrm>
        </p:grpSpPr>
        <p:grpSp>
          <p:nvGrpSpPr>
            <p:cNvPr id="54" name="Group 53">
              <a:extLst>
                <a:ext uri="{FF2B5EF4-FFF2-40B4-BE49-F238E27FC236}">
                  <a16:creationId xmlns:a16="http://schemas.microsoft.com/office/drawing/2014/main" id="{58A3D518-ADF4-4403-858D-9DF3CCD69A83}"/>
                </a:ext>
              </a:extLst>
            </p:cNvPr>
            <p:cNvGrpSpPr/>
            <p:nvPr/>
          </p:nvGrpSpPr>
          <p:grpSpPr>
            <a:xfrm>
              <a:off x="4767704" y="5347011"/>
              <a:ext cx="1505605" cy="981328"/>
              <a:chOff x="6778855" y="2745670"/>
              <a:chExt cx="2229784" cy="1511539"/>
            </a:xfrm>
          </p:grpSpPr>
          <p:cxnSp>
            <p:nvCxnSpPr>
              <p:cNvPr id="59" name="Straight Connector 58">
                <a:extLst>
                  <a:ext uri="{FF2B5EF4-FFF2-40B4-BE49-F238E27FC236}">
                    <a16:creationId xmlns:a16="http://schemas.microsoft.com/office/drawing/2014/main" id="{8904A5FC-4123-464B-81C0-2ACD4E8AEA95}"/>
                  </a:ext>
                </a:extLst>
              </p:cNvPr>
              <p:cNvCxnSpPr>
                <a:cxnSpLocks/>
              </p:cNvCxnSpPr>
              <p:nvPr/>
            </p:nvCxnSpPr>
            <p:spPr>
              <a:xfrm>
                <a:off x="6977270" y="3206405"/>
                <a:ext cx="89617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345AF53-7BBE-4E8F-A136-7EB9B8F92ED1}"/>
                  </a:ext>
                </a:extLst>
              </p:cNvPr>
              <p:cNvCxnSpPr/>
              <p:nvPr/>
            </p:nvCxnSpPr>
            <p:spPr>
              <a:xfrm>
                <a:off x="6977270" y="3131655"/>
                <a:ext cx="0" cy="149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DC954A77-0A92-4B52-96E1-65B05DE27D73}"/>
                  </a:ext>
                </a:extLst>
              </p:cNvPr>
              <p:cNvCxnSpPr/>
              <p:nvPr/>
            </p:nvCxnSpPr>
            <p:spPr>
              <a:xfrm>
                <a:off x="7873448" y="3132897"/>
                <a:ext cx="0" cy="149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AF0DB5C-144D-4760-BED2-C0E91F7183C1}"/>
                  </a:ext>
                </a:extLst>
              </p:cNvPr>
              <p:cNvCxnSpPr>
                <a:cxnSpLocks/>
              </p:cNvCxnSpPr>
              <p:nvPr/>
            </p:nvCxnSpPr>
            <p:spPr>
              <a:xfrm>
                <a:off x="7901609" y="3492155"/>
                <a:ext cx="896178"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C015521-A865-46C4-B421-7964310485F7}"/>
                  </a:ext>
                </a:extLst>
              </p:cNvPr>
              <p:cNvCxnSpPr/>
              <p:nvPr/>
            </p:nvCxnSpPr>
            <p:spPr>
              <a:xfrm>
                <a:off x="7901609" y="3417405"/>
                <a:ext cx="0" cy="14908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544FC556-7CD3-43FC-8BD7-11C88595AE20}"/>
                  </a:ext>
                </a:extLst>
              </p:cNvPr>
              <p:cNvCxnSpPr/>
              <p:nvPr/>
            </p:nvCxnSpPr>
            <p:spPr>
              <a:xfrm>
                <a:off x="8797787" y="3418647"/>
                <a:ext cx="0" cy="149087"/>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E8E8727E-8687-4FB5-8A05-C8188AA725D9}"/>
                  </a:ext>
                </a:extLst>
              </p:cNvPr>
              <p:cNvCxnSpPr>
                <a:cxnSpLocks/>
              </p:cNvCxnSpPr>
              <p:nvPr/>
            </p:nvCxnSpPr>
            <p:spPr>
              <a:xfrm>
                <a:off x="7425359" y="3811243"/>
                <a:ext cx="896178"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8B63471-6966-4470-B7B6-F2E8E7588351}"/>
                  </a:ext>
                </a:extLst>
              </p:cNvPr>
              <p:cNvCxnSpPr/>
              <p:nvPr/>
            </p:nvCxnSpPr>
            <p:spPr>
              <a:xfrm>
                <a:off x="7425359" y="3736493"/>
                <a:ext cx="0" cy="1490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37B8D6F-8AD5-4788-A570-64C68A95CCF6}"/>
                  </a:ext>
                </a:extLst>
              </p:cNvPr>
              <p:cNvCxnSpPr/>
              <p:nvPr/>
            </p:nvCxnSpPr>
            <p:spPr>
              <a:xfrm>
                <a:off x="8321537" y="3737735"/>
                <a:ext cx="0" cy="149087"/>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2B72C65-7CE1-4BB3-B7AA-BB0A0937EBAE}"/>
                      </a:ext>
                    </a:extLst>
                  </p:cNvPr>
                  <p:cNvSpPr txBox="1"/>
                  <p:nvPr/>
                </p:nvSpPr>
                <p:spPr>
                  <a:xfrm>
                    <a:off x="7274980" y="2805049"/>
                    <a:ext cx="295428" cy="33184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FF0000"/>
                                  </a:solidFill>
                                  <a:latin typeface="Cambria Math" panose="02040503050406030204" pitchFamily="18" charset="0"/>
                                </a:rPr>
                              </m:ctrlPr>
                            </m:sSubPr>
                            <m:e>
                              <m:r>
                                <m:rPr>
                                  <m:sty m:val="p"/>
                                </m:rPr>
                                <a:rPr lang="el-GR" sz="1400" i="1">
                                  <a:solidFill>
                                    <a:srgbClr val="FF0000"/>
                                  </a:solidFill>
                                  <a:latin typeface="Cambria Math" panose="02040503050406030204" pitchFamily="18" charset="0"/>
                                  <a:ea typeface="Cambria Math" panose="02040503050406030204" pitchFamily="18" charset="0"/>
                                </a:rPr>
                                <m:t>Ω</m:t>
                              </m:r>
                            </m:e>
                            <m:sub>
                              <m:r>
                                <a:rPr lang="en-US" sz="1400" i="1">
                                  <a:solidFill>
                                    <a:srgbClr val="FF0000"/>
                                  </a:solidFill>
                                  <a:latin typeface="Cambria Math" panose="02040503050406030204" pitchFamily="18" charset="0"/>
                                </a:rPr>
                                <m:t>1</m:t>
                              </m:r>
                            </m:sub>
                          </m:sSub>
                        </m:oMath>
                      </m:oMathPara>
                    </a14:m>
                    <a:endParaRPr lang="en-US" sz="1400" dirty="0"/>
                  </a:p>
                </p:txBody>
              </p:sp>
            </mc:Choice>
            <mc:Fallback xmlns="">
              <p:sp>
                <p:nvSpPr>
                  <p:cNvPr id="68" name="TextBox 67">
                    <a:extLst>
                      <a:ext uri="{FF2B5EF4-FFF2-40B4-BE49-F238E27FC236}">
                        <a16:creationId xmlns:a16="http://schemas.microsoft.com/office/drawing/2014/main" id="{12B72C65-7CE1-4BB3-B7AA-BB0A0937EBAE}"/>
                      </a:ext>
                    </a:extLst>
                  </p:cNvPr>
                  <p:cNvSpPr txBox="1">
                    <a:spLocks noRot="1" noChangeAspect="1" noMove="1" noResize="1" noEditPoints="1" noAdjustHandles="1" noChangeArrowheads="1" noChangeShapeType="1" noTextEdit="1"/>
                  </p:cNvSpPr>
                  <p:nvPr/>
                </p:nvSpPr>
                <p:spPr>
                  <a:xfrm>
                    <a:off x="7274980" y="2805049"/>
                    <a:ext cx="295428" cy="331848"/>
                  </a:xfrm>
                  <a:prstGeom prst="rect">
                    <a:avLst/>
                  </a:prstGeom>
                  <a:blipFill>
                    <a:blip r:embed="rId7"/>
                    <a:stretch>
                      <a:fillRect l="-30303" r="-15152"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BB83A55-61C9-4A9C-AF4B-8E65EB643006}"/>
                      </a:ext>
                    </a:extLst>
                  </p:cNvPr>
                  <p:cNvSpPr txBox="1"/>
                  <p:nvPr/>
                </p:nvSpPr>
                <p:spPr>
                  <a:xfrm>
                    <a:off x="8200132" y="3125106"/>
                    <a:ext cx="259109"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70C0"/>
                                  </a:solidFill>
                                  <a:latin typeface="Cambria Math" panose="02040503050406030204" pitchFamily="18" charset="0"/>
                                </a:rPr>
                              </m:ctrlPr>
                            </m:sSubPr>
                            <m:e>
                              <m:r>
                                <m:rPr>
                                  <m:sty m:val="p"/>
                                </m:rPr>
                                <a:rPr lang="el-GR" sz="1400" i="1">
                                  <a:solidFill>
                                    <a:srgbClr val="0070C0"/>
                                  </a:solidFill>
                                  <a:latin typeface="Cambria Math" panose="02040503050406030204" pitchFamily="18" charset="0"/>
                                  <a:ea typeface="Cambria Math" panose="02040503050406030204" pitchFamily="18" charset="0"/>
                                </a:rPr>
                                <m:t>Ω</m:t>
                              </m:r>
                            </m:e>
                            <m:sub>
                              <m:r>
                                <a:rPr lang="en-US" sz="1400" i="1">
                                  <a:solidFill>
                                    <a:srgbClr val="0070C0"/>
                                  </a:solidFill>
                                  <a:latin typeface="Cambria Math" panose="02040503050406030204" pitchFamily="18" charset="0"/>
                                </a:rPr>
                                <m:t>2</m:t>
                              </m:r>
                            </m:sub>
                          </m:sSub>
                        </m:oMath>
                      </m:oMathPara>
                    </a14:m>
                    <a:endParaRPr lang="en-US" sz="1400" dirty="0"/>
                  </a:p>
                </p:txBody>
              </p:sp>
            </mc:Choice>
            <mc:Fallback xmlns="">
              <p:sp>
                <p:nvSpPr>
                  <p:cNvPr id="69" name="TextBox 68">
                    <a:extLst>
                      <a:ext uri="{FF2B5EF4-FFF2-40B4-BE49-F238E27FC236}">
                        <a16:creationId xmlns:a16="http://schemas.microsoft.com/office/drawing/2014/main" id="{9BB83A55-61C9-4A9C-AF4B-8E65EB643006}"/>
                      </a:ext>
                    </a:extLst>
                  </p:cNvPr>
                  <p:cNvSpPr txBox="1">
                    <a:spLocks noRot="1" noChangeAspect="1" noMove="1" noResize="1" noEditPoints="1" noAdjustHandles="1" noChangeArrowheads="1" noChangeShapeType="1" noTextEdit="1"/>
                  </p:cNvSpPr>
                  <p:nvPr/>
                </p:nvSpPr>
                <p:spPr>
                  <a:xfrm>
                    <a:off x="8200132" y="3125106"/>
                    <a:ext cx="259109" cy="215445"/>
                  </a:xfrm>
                  <a:prstGeom prst="rect">
                    <a:avLst/>
                  </a:prstGeom>
                  <a:blipFill>
                    <a:blip r:embed="rId8"/>
                    <a:stretch>
                      <a:fillRect l="-34483" r="-34483" b="-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7E687BBA-597A-4CD1-B254-C9BC6B314E8E}"/>
                      </a:ext>
                    </a:extLst>
                  </p:cNvPr>
                  <p:cNvSpPr txBox="1"/>
                  <p:nvPr/>
                </p:nvSpPr>
                <p:spPr>
                  <a:xfrm>
                    <a:off x="7763267" y="3804888"/>
                    <a:ext cx="259109"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0B050"/>
                                  </a:solidFill>
                                  <a:latin typeface="Cambria Math" panose="02040503050406030204" pitchFamily="18" charset="0"/>
                                </a:rPr>
                              </m:ctrlPr>
                            </m:sSubPr>
                            <m:e>
                              <m:r>
                                <m:rPr>
                                  <m:sty m:val="p"/>
                                </m:rPr>
                                <a:rPr lang="el-GR" sz="1400" i="1">
                                  <a:solidFill>
                                    <a:srgbClr val="00B050"/>
                                  </a:solidFill>
                                  <a:latin typeface="Cambria Math" panose="02040503050406030204" pitchFamily="18" charset="0"/>
                                  <a:ea typeface="Cambria Math" panose="02040503050406030204" pitchFamily="18" charset="0"/>
                                </a:rPr>
                                <m:t>Ω</m:t>
                              </m:r>
                            </m:e>
                            <m:sub>
                              <m:r>
                                <a:rPr lang="en-US" sz="1400" i="1">
                                  <a:solidFill>
                                    <a:srgbClr val="00B050"/>
                                  </a:solidFill>
                                  <a:latin typeface="Cambria Math" panose="02040503050406030204" pitchFamily="18" charset="0"/>
                                </a:rPr>
                                <m:t>3</m:t>
                              </m:r>
                            </m:sub>
                          </m:sSub>
                        </m:oMath>
                      </m:oMathPara>
                    </a14:m>
                    <a:endParaRPr lang="en-US" sz="1400" dirty="0"/>
                  </a:p>
                </p:txBody>
              </p:sp>
            </mc:Choice>
            <mc:Fallback xmlns="">
              <p:sp>
                <p:nvSpPr>
                  <p:cNvPr id="70" name="TextBox 69">
                    <a:extLst>
                      <a:ext uri="{FF2B5EF4-FFF2-40B4-BE49-F238E27FC236}">
                        <a16:creationId xmlns:a16="http://schemas.microsoft.com/office/drawing/2014/main" id="{7E687BBA-597A-4CD1-B254-C9BC6B314E8E}"/>
                      </a:ext>
                    </a:extLst>
                  </p:cNvPr>
                  <p:cNvSpPr txBox="1">
                    <a:spLocks noRot="1" noChangeAspect="1" noMove="1" noResize="1" noEditPoints="1" noAdjustHandles="1" noChangeArrowheads="1" noChangeShapeType="1" noTextEdit="1"/>
                  </p:cNvSpPr>
                  <p:nvPr/>
                </p:nvSpPr>
                <p:spPr>
                  <a:xfrm>
                    <a:off x="7763267" y="3804888"/>
                    <a:ext cx="259109" cy="215445"/>
                  </a:xfrm>
                  <a:prstGeom prst="rect">
                    <a:avLst/>
                  </a:prstGeom>
                  <a:blipFill>
                    <a:blip r:embed="rId9"/>
                    <a:stretch>
                      <a:fillRect l="-34483" r="-34483" b="-78261"/>
                    </a:stretch>
                  </a:blipFill>
                </p:spPr>
                <p:txBody>
                  <a:bodyPr/>
                  <a:lstStyle/>
                  <a:p>
                    <a:r>
                      <a:rPr lang="en-US">
                        <a:noFill/>
                      </a:rPr>
                      <a:t> </a:t>
                    </a:r>
                  </a:p>
                </p:txBody>
              </p:sp>
            </mc:Fallback>
          </mc:AlternateContent>
          <p:sp>
            <p:nvSpPr>
              <p:cNvPr id="74" name="TextBox 73">
                <a:extLst>
                  <a:ext uri="{FF2B5EF4-FFF2-40B4-BE49-F238E27FC236}">
                    <a16:creationId xmlns:a16="http://schemas.microsoft.com/office/drawing/2014/main" id="{06788B21-A7B9-4739-97C5-96931165908F}"/>
                  </a:ext>
                </a:extLst>
              </p:cNvPr>
              <p:cNvSpPr txBox="1"/>
              <p:nvPr/>
            </p:nvSpPr>
            <p:spPr>
              <a:xfrm>
                <a:off x="6778855" y="2745670"/>
                <a:ext cx="241200" cy="474069"/>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75" name="TextBox 74">
                <a:extLst>
                  <a:ext uri="{FF2B5EF4-FFF2-40B4-BE49-F238E27FC236}">
                    <a16:creationId xmlns:a16="http://schemas.microsoft.com/office/drawing/2014/main" id="{1FDBECA9-D88C-4199-966A-7183BBADC5A4}"/>
                  </a:ext>
                </a:extLst>
              </p:cNvPr>
              <p:cNvSpPr txBox="1"/>
              <p:nvPr/>
            </p:nvSpPr>
            <p:spPr>
              <a:xfrm>
                <a:off x="7599004" y="2756346"/>
                <a:ext cx="684562" cy="474069"/>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0.5</a:t>
                </a:r>
              </a:p>
            </p:txBody>
          </p:sp>
          <p:sp>
            <p:nvSpPr>
              <p:cNvPr id="76" name="TextBox 75">
                <a:extLst>
                  <a:ext uri="{FF2B5EF4-FFF2-40B4-BE49-F238E27FC236}">
                    <a16:creationId xmlns:a16="http://schemas.microsoft.com/office/drawing/2014/main" id="{220F38DF-480F-4FF1-9C82-D8CAA9571E16}"/>
                  </a:ext>
                </a:extLst>
              </p:cNvPr>
              <p:cNvSpPr txBox="1"/>
              <p:nvPr/>
            </p:nvSpPr>
            <p:spPr>
              <a:xfrm>
                <a:off x="8614926" y="3043800"/>
                <a:ext cx="208146" cy="307776"/>
              </a:xfrm>
              <a:prstGeom prst="rect">
                <a:avLst/>
              </a:prstGeom>
              <a:noFill/>
            </p:spPr>
            <p:txBody>
              <a:bodyPr wrap="square" rtlCol="0">
                <a:spAutoFit/>
              </a:bodyPr>
              <a:lstStyle/>
              <a:p>
                <a:r>
                  <a:rPr lang="en-US" sz="1400" dirty="0">
                    <a:solidFill>
                      <a:srgbClr val="0070C0"/>
                    </a:solidFill>
                    <a:latin typeface="Calibri" panose="020F0502020204030204" pitchFamily="34" charset="0"/>
                    <a:cs typeface="Calibri" panose="020F0502020204030204" pitchFamily="34" charset="0"/>
                  </a:rPr>
                  <a:t>1</a:t>
                </a:r>
              </a:p>
            </p:txBody>
          </p:sp>
          <p:sp>
            <p:nvSpPr>
              <p:cNvPr id="77" name="TextBox 76">
                <a:extLst>
                  <a:ext uri="{FF2B5EF4-FFF2-40B4-BE49-F238E27FC236}">
                    <a16:creationId xmlns:a16="http://schemas.microsoft.com/office/drawing/2014/main" id="{612B36F7-B998-4A03-BA82-4796CF62E559}"/>
                  </a:ext>
                </a:extLst>
              </p:cNvPr>
              <p:cNvSpPr txBox="1"/>
              <p:nvPr/>
            </p:nvSpPr>
            <p:spPr>
              <a:xfrm>
                <a:off x="8097320" y="3773751"/>
                <a:ext cx="911319" cy="474069"/>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0.75</a:t>
                </a:r>
              </a:p>
            </p:txBody>
          </p:sp>
          <p:sp>
            <p:nvSpPr>
              <p:cNvPr id="78" name="TextBox 77">
                <a:extLst>
                  <a:ext uri="{FF2B5EF4-FFF2-40B4-BE49-F238E27FC236}">
                    <a16:creationId xmlns:a16="http://schemas.microsoft.com/office/drawing/2014/main" id="{2F5E6BBA-9743-4EE7-B6DD-CCF7D9D95318}"/>
                  </a:ext>
                </a:extLst>
              </p:cNvPr>
              <p:cNvSpPr txBox="1"/>
              <p:nvPr/>
            </p:nvSpPr>
            <p:spPr>
              <a:xfrm>
                <a:off x="7008564" y="3783140"/>
                <a:ext cx="754703" cy="474069"/>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0.25</a:t>
                </a:r>
              </a:p>
            </p:txBody>
          </p:sp>
        </p:grpSp>
        <p:sp>
          <p:nvSpPr>
            <p:cNvPr id="55" name="Rectangle 54">
              <a:extLst>
                <a:ext uri="{FF2B5EF4-FFF2-40B4-BE49-F238E27FC236}">
                  <a16:creationId xmlns:a16="http://schemas.microsoft.com/office/drawing/2014/main" id="{8F9E6B8A-2E8D-483A-9210-75D16F85C21D}"/>
                </a:ext>
              </a:extLst>
            </p:cNvPr>
            <p:cNvSpPr/>
            <p:nvPr/>
          </p:nvSpPr>
          <p:spPr>
            <a:xfrm>
              <a:off x="4663374" y="5290744"/>
              <a:ext cx="1701092" cy="108277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1EDE94B-AA6A-46A3-849B-750A93613395}"/>
              </a:ext>
            </a:extLst>
          </p:cNvPr>
          <p:cNvGrpSpPr/>
          <p:nvPr/>
        </p:nvGrpSpPr>
        <p:grpSpPr>
          <a:xfrm>
            <a:off x="8007438" y="5281920"/>
            <a:ext cx="1871548" cy="885434"/>
            <a:chOff x="7976098" y="5601005"/>
            <a:chExt cx="1871548" cy="885434"/>
          </a:xfrm>
        </p:grpSpPr>
        <p:grpSp>
          <p:nvGrpSpPr>
            <p:cNvPr id="5" name="Group 4">
              <a:extLst>
                <a:ext uri="{FF2B5EF4-FFF2-40B4-BE49-F238E27FC236}">
                  <a16:creationId xmlns:a16="http://schemas.microsoft.com/office/drawing/2014/main" id="{5B40402E-AD8D-4FFF-BF14-A7424E2061F3}"/>
                </a:ext>
              </a:extLst>
            </p:cNvPr>
            <p:cNvGrpSpPr/>
            <p:nvPr/>
          </p:nvGrpSpPr>
          <p:grpSpPr>
            <a:xfrm>
              <a:off x="8080428" y="5654219"/>
              <a:ext cx="1767218" cy="824548"/>
              <a:chOff x="8080428" y="5654219"/>
              <a:chExt cx="1767218" cy="824548"/>
            </a:xfrm>
          </p:grpSpPr>
          <p:cxnSp>
            <p:nvCxnSpPr>
              <p:cNvPr id="85" name="Straight Connector 84">
                <a:extLst>
                  <a:ext uri="{FF2B5EF4-FFF2-40B4-BE49-F238E27FC236}">
                    <a16:creationId xmlns:a16="http://schemas.microsoft.com/office/drawing/2014/main" id="{B25477F1-CBC0-4309-8775-54C00CF1A8DF}"/>
                  </a:ext>
                </a:extLst>
              </p:cNvPr>
              <p:cNvCxnSpPr>
                <a:cxnSpLocks/>
              </p:cNvCxnSpPr>
              <p:nvPr/>
            </p:nvCxnSpPr>
            <p:spPr>
              <a:xfrm flipV="1">
                <a:off x="8214403" y="5952358"/>
                <a:ext cx="302560" cy="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737CB5B6-6705-4259-B406-1B950995CFE9}"/>
                  </a:ext>
                </a:extLst>
              </p:cNvPr>
              <p:cNvCxnSpPr/>
              <p:nvPr/>
            </p:nvCxnSpPr>
            <p:spPr>
              <a:xfrm>
                <a:off x="8214403" y="5904810"/>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D6B6647A-4266-4031-9CDB-E9A445B2F74B}"/>
                  </a:ext>
                </a:extLst>
              </p:cNvPr>
              <p:cNvCxnSpPr/>
              <p:nvPr/>
            </p:nvCxnSpPr>
            <p:spPr>
              <a:xfrm>
                <a:off x="8520421" y="5905616"/>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EEF45AE-BFF6-4637-8EC5-CAD32CBB8BAA}"/>
                  </a:ext>
                </a:extLst>
              </p:cNvPr>
              <p:cNvCxnSpPr>
                <a:cxnSpLocks/>
              </p:cNvCxnSpPr>
              <p:nvPr/>
            </p:nvCxnSpPr>
            <p:spPr>
              <a:xfrm flipV="1">
                <a:off x="8518886" y="6147137"/>
                <a:ext cx="943790" cy="8623"/>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EA24ECE-AAA0-4BAD-885D-98230D9846E1}"/>
                  </a:ext>
                </a:extLst>
              </p:cNvPr>
              <p:cNvCxnSpPr/>
              <p:nvPr/>
            </p:nvCxnSpPr>
            <p:spPr>
              <a:xfrm>
                <a:off x="8525509" y="6108998"/>
                <a:ext cx="0" cy="967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8BFF7617-DB91-4410-A7A5-82C805A98A04}"/>
                  </a:ext>
                </a:extLst>
              </p:cNvPr>
              <p:cNvCxnSpPr/>
              <p:nvPr/>
            </p:nvCxnSpPr>
            <p:spPr>
              <a:xfrm>
                <a:off x="9461946" y="6098876"/>
                <a:ext cx="0" cy="96791"/>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EAB85FF-DE83-41CB-9DDB-02FE99295BE7}"/>
                      </a:ext>
                    </a:extLst>
                  </p:cNvPr>
                  <p:cNvSpPr txBox="1"/>
                  <p:nvPr/>
                </p:nvSpPr>
                <p:spPr>
                  <a:xfrm>
                    <a:off x="8279370" y="5983624"/>
                    <a:ext cx="199480"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FF0000"/>
                                  </a:solidFill>
                                  <a:latin typeface="Cambria Math" panose="02040503050406030204" pitchFamily="18" charset="0"/>
                                </a:rPr>
                              </m:ctrlPr>
                            </m:sSubPr>
                            <m:e>
                              <m:r>
                                <m:rPr>
                                  <m:sty m:val="p"/>
                                </m:rPr>
                                <a:rPr lang="el-GR" sz="1400" i="1">
                                  <a:solidFill>
                                    <a:srgbClr val="FF0000"/>
                                  </a:solidFill>
                                  <a:latin typeface="Cambria Math" panose="02040503050406030204" pitchFamily="18" charset="0"/>
                                  <a:ea typeface="Cambria Math" panose="02040503050406030204" pitchFamily="18" charset="0"/>
                                </a:rPr>
                                <m:t>Ω</m:t>
                              </m:r>
                            </m:e>
                            <m:sub>
                              <m:r>
                                <a:rPr lang="en-US" sz="1400" i="1">
                                  <a:solidFill>
                                    <a:srgbClr val="FF0000"/>
                                  </a:solidFill>
                                  <a:latin typeface="Cambria Math" panose="02040503050406030204" pitchFamily="18" charset="0"/>
                                </a:rPr>
                                <m:t>1</m:t>
                              </m:r>
                            </m:sub>
                          </m:sSub>
                        </m:oMath>
                      </m:oMathPara>
                    </a14:m>
                    <a:endParaRPr lang="en-US" sz="1400" dirty="0"/>
                  </a:p>
                </p:txBody>
              </p:sp>
            </mc:Choice>
            <mc:Fallback xmlns="">
              <p:sp>
                <p:nvSpPr>
                  <p:cNvPr id="94" name="TextBox 93">
                    <a:extLst>
                      <a:ext uri="{FF2B5EF4-FFF2-40B4-BE49-F238E27FC236}">
                        <a16:creationId xmlns:a16="http://schemas.microsoft.com/office/drawing/2014/main" id="{2EAB85FF-DE83-41CB-9DDB-02FE99295BE7}"/>
                      </a:ext>
                    </a:extLst>
                  </p:cNvPr>
                  <p:cNvSpPr txBox="1">
                    <a:spLocks noRot="1" noChangeAspect="1" noMove="1" noResize="1" noEditPoints="1" noAdjustHandles="1" noChangeArrowheads="1" noChangeShapeType="1" noTextEdit="1"/>
                  </p:cNvSpPr>
                  <p:nvPr/>
                </p:nvSpPr>
                <p:spPr>
                  <a:xfrm>
                    <a:off x="8279370" y="5983624"/>
                    <a:ext cx="199480" cy="215444"/>
                  </a:xfrm>
                  <a:prstGeom prst="rect">
                    <a:avLst/>
                  </a:prstGeom>
                  <a:blipFill>
                    <a:blip r:embed="rId10"/>
                    <a:stretch>
                      <a:fillRect l="-30303" r="-15152"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8E1D517-C5F9-45AA-AF05-F0778724624D}"/>
                      </a:ext>
                    </a:extLst>
                  </p:cNvPr>
                  <p:cNvSpPr txBox="1"/>
                  <p:nvPr/>
                </p:nvSpPr>
                <p:spPr>
                  <a:xfrm>
                    <a:off x="8891730" y="5903839"/>
                    <a:ext cx="25911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B050"/>
                                  </a:solidFill>
                                  <a:latin typeface="Cambria Math" panose="02040503050406030204" pitchFamily="18" charset="0"/>
                                </a:rPr>
                              </m:ctrlPr>
                            </m:sSubPr>
                            <m:e>
                              <m:r>
                                <m:rPr>
                                  <m:sty m:val="p"/>
                                </m:rPr>
                                <a:rPr lang="el-GR" sz="1400" i="1">
                                  <a:solidFill>
                                    <a:srgbClr val="00B050"/>
                                  </a:solidFill>
                                  <a:latin typeface="Cambria Math" panose="02040503050406030204" pitchFamily="18" charset="0"/>
                                  <a:ea typeface="Cambria Math" panose="02040503050406030204" pitchFamily="18" charset="0"/>
                                </a:rPr>
                                <m:t>Ω</m:t>
                              </m:r>
                            </m:e>
                            <m:sub>
                              <m:r>
                                <a:rPr lang="en-US" sz="1400" b="0" i="1" smtClean="0">
                                  <a:solidFill>
                                    <a:srgbClr val="00B050"/>
                                  </a:solidFill>
                                  <a:latin typeface="Cambria Math" panose="02040503050406030204" pitchFamily="18" charset="0"/>
                                  <a:ea typeface="Cambria Math" panose="02040503050406030204" pitchFamily="18" charset="0"/>
                                </a:rPr>
                                <m:t>2</m:t>
                              </m:r>
                            </m:sub>
                          </m:sSub>
                        </m:oMath>
                      </m:oMathPara>
                    </a14:m>
                    <a:endParaRPr lang="en-US" sz="1400" dirty="0"/>
                  </a:p>
                </p:txBody>
              </p:sp>
            </mc:Choice>
            <mc:Fallback xmlns="">
              <p:sp>
                <p:nvSpPr>
                  <p:cNvPr id="96" name="TextBox 95">
                    <a:extLst>
                      <a:ext uri="{FF2B5EF4-FFF2-40B4-BE49-F238E27FC236}">
                        <a16:creationId xmlns:a16="http://schemas.microsoft.com/office/drawing/2014/main" id="{78E1D517-C5F9-45AA-AF05-F0778724624D}"/>
                      </a:ext>
                    </a:extLst>
                  </p:cNvPr>
                  <p:cNvSpPr txBox="1">
                    <a:spLocks noRot="1" noChangeAspect="1" noMove="1" noResize="1" noEditPoints="1" noAdjustHandles="1" noChangeArrowheads="1" noChangeShapeType="1" noTextEdit="1"/>
                  </p:cNvSpPr>
                  <p:nvPr/>
                </p:nvSpPr>
                <p:spPr>
                  <a:xfrm>
                    <a:off x="8891730" y="5903839"/>
                    <a:ext cx="259110" cy="215444"/>
                  </a:xfrm>
                  <a:prstGeom prst="rect">
                    <a:avLst/>
                  </a:prstGeom>
                  <a:blipFill>
                    <a:blip r:embed="rId11"/>
                    <a:stretch>
                      <a:fillRect l="-11905" r="-4762" b="-17143"/>
                    </a:stretch>
                  </a:blipFill>
                </p:spPr>
                <p:txBody>
                  <a:bodyPr/>
                  <a:lstStyle/>
                  <a:p>
                    <a:r>
                      <a:rPr lang="en-US">
                        <a:noFill/>
                      </a:rPr>
                      <a:t> </a:t>
                    </a:r>
                  </a:p>
                </p:txBody>
              </p:sp>
            </mc:Fallback>
          </mc:AlternateContent>
          <p:sp>
            <p:nvSpPr>
              <p:cNvPr id="100" name="TextBox 99">
                <a:extLst>
                  <a:ext uri="{FF2B5EF4-FFF2-40B4-BE49-F238E27FC236}">
                    <a16:creationId xmlns:a16="http://schemas.microsoft.com/office/drawing/2014/main" id="{9942FBDD-C0D1-4D23-8683-63F4C78EDA7D}"/>
                  </a:ext>
                </a:extLst>
              </p:cNvPr>
              <p:cNvSpPr txBox="1"/>
              <p:nvPr/>
            </p:nvSpPr>
            <p:spPr>
              <a:xfrm>
                <a:off x="8080428" y="5654219"/>
                <a:ext cx="162864"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101" name="TextBox 100">
                <a:extLst>
                  <a:ext uri="{FF2B5EF4-FFF2-40B4-BE49-F238E27FC236}">
                    <a16:creationId xmlns:a16="http://schemas.microsoft.com/office/drawing/2014/main" id="{77C781CA-E169-4867-B95E-46B555F3D4EB}"/>
                  </a:ext>
                </a:extLst>
              </p:cNvPr>
              <p:cNvSpPr txBox="1"/>
              <p:nvPr/>
            </p:nvSpPr>
            <p:spPr>
              <a:xfrm>
                <a:off x="8364411" y="5661253"/>
                <a:ext cx="462233"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0.3</a:t>
                </a:r>
              </a:p>
            </p:txBody>
          </p:sp>
          <p:sp>
            <p:nvSpPr>
              <p:cNvPr id="103" name="TextBox 102">
                <a:extLst>
                  <a:ext uri="{FF2B5EF4-FFF2-40B4-BE49-F238E27FC236}">
                    <a16:creationId xmlns:a16="http://schemas.microsoft.com/office/drawing/2014/main" id="{97D13F5A-0687-455F-8ED1-9A0D9788686F}"/>
                  </a:ext>
                </a:extLst>
              </p:cNvPr>
              <p:cNvSpPr txBox="1"/>
              <p:nvPr/>
            </p:nvSpPr>
            <p:spPr>
              <a:xfrm>
                <a:off x="8355052" y="6170990"/>
                <a:ext cx="615345" cy="307777"/>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0.3</a:t>
                </a:r>
              </a:p>
            </p:txBody>
          </p:sp>
          <p:sp>
            <p:nvSpPr>
              <p:cNvPr id="104" name="TextBox 103">
                <a:extLst>
                  <a:ext uri="{FF2B5EF4-FFF2-40B4-BE49-F238E27FC236}">
                    <a16:creationId xmlns:a16="http://schemas.microsoft.com/office/drawing/2014/main" id="{E160DD7A-041E-43FD-A37C-8F52F99A2E9A}"/>
                  </a:ext>
                </a:extLst>
              </p:cNvPr>
              <p:cNvSpPr txBox="1"/>
              <p:nvPr/>
            </p:nvSpPr>
            <p:spPr>
              <a:xfrm>
                <a:off x="9338052" y="6170989"/>
                <a:ext cx="509594" cy="307777"/>
              </a:xfrm>
              <a:prstGeom prst="rect">
                <a:avLst/>
              </a:prstGeom>
              <a:noFill/>
            </p:spPr>
            <p:txBody>
              <a:bodyPr wrap="square" rtlCol="0">
                <a:spAutoFit/>
              </a:bodyPr>
              <a:lstStyle/>
              <a:p>
                <a:r>
                  <a:rPr lang="en-US" sz="1400" dirty="0">
                    <a:solidFill>
                      <a:srgbClr val="00B050"/>
                    </a:solidFill>
                    <a:latin typeface="Calibri" panose="020F0502020204030204" pitchFamily="34" charset="0"/>
                    <a:cs typeface="Calibri" panose="020F0502020204030204" pitchFamily="34" charset="0"/>
                  </a:rPr>
                  <a:t>1</a:t>
                </a:r>
              </a:p>
            </p:txBody>
          </p:sp>
        </p:grpSp>
        <p:sp>
          <p:nvSpPr>
            <p:cNvPr id="81" name="Rectangle 80">
              <a:extLst>
                <a:ext uri="{FF2B5EF4-FFF2-40B4-BE49-F238E27FC236}">
                  <a16:creationId xmlns:a16="http://schemas.microsoft.com/office/drawing/2014/main" id="{52D94E2C-E788-4846-884B-23BF7F0EC05E}"/>
                </a:ext>
              </a:extLst>
            </p:cNvPr>
            <p:cNvSpPr/>
            <p:nvPr/>
          </p:nvSpPr>
          <p:spPr>
            <a:xfrm>
              <a:off x="7976098" y="5601005"/>
              <a:ext cx="1701092" cy="8854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7E2C9EB5-00B4-4807-A674-D04D0AD7FF59}"/>
                  </a:ext>
                </a:extLst>
              </p:cNvPr>
              <p:cNvSpPr txBox="1"/>
              <p:nvPr/>
            </p:nvSpPr>
            <p:spPr>
              <a:xfrm>
                <a:off x="230532" y="5984627"/>
                <a:ext cx="6097424" cy="646331"/>
              </a:xfrm>
              <a:prstGeom prst="rect">
                <a:avLst/>
              </a:prstGeom>
              <a:noFill/>
            </p:spPr>
            <p:txBody>
              <a:bodyPr wrap="square">
                <a:spAutoFit/>
              </a:bodyPr>
              <a:lstStyle/>
              <a:p>
                <a:r>
                  <a:rPr lang="en-US" sz="1200" baseline="30000" dirty="0">
                    <a:cs typeface="Calibri" panose="020F0502020204030204" pitchFamily="34" charset="0"/>
                  </a:rPr>
                  <a:t>1</a:t>
                </a:r>
                <a:r>
                  <a:rPr lang="en-US" sz="1200" dirty="0">
                    <a:cs typeface="Calibri" panose="020F0502020204030204" pitchFamily="34" charset="0"/>
                  </a:rPr>
                  <a:t>Implicit 40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oMath>
                </a14:m>
                <a:r>
                  <a:rPr lang="en-US" sz="1200" dirty="0">
                    <a:cs typeface="Calibri" panose="020F0502020204030204" pitchFamily="34" charset="0"/>
                  </a:rPr>
                  <a:t>=1e-6,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𝑥</m:t>
                    </m:r>
                  </m:oMath>
                </a14:m>
                <a:r>
                  <a:rPr lang="en-US" sz="1200" dirty="0">
                    <a:cs typeface="Calibri" panose="020F0502020204030204" pitchFamily="34" charset="0"/>
                  </a:rPr>
                  <a:t>=1.25e-3</a:t>
                </a:r>
              </a:p>
              <a:p>
                <a:r>
                  <a:rPr lang="en-US" sz="1200" baseline="30000" dirty="0">
                    <a:cs typeface="Calibri" panose="020F0502020204030204" pitchFamily="34" charset="0"/>
                  </a:rPr>
                  <a:t>2</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=8.33e-4</a:t>
                </a:r>
                <a:endParaRPr lang="en-US" sz="1200" b="1" i="1" dirty="0">
                  <a:cs typeface="Calibri" panose="020F0502020204030204" pitchFamily="34" charset="0"/>
                </a:endParaRPr>
              </a:p>
              <a:p>
                <a:r>
                  <a:rPr lang="en-US" sz="1200" baseline="30000" dirty="0">
                    <a:cs typeface="Calibri" panose="020F0502020204030204" pitchFamily="34" charset="0"/>
                  </a:rPr>
                  <a:t>3</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=1e-3</a:t>
                </a:r>
              </a:p>
            </p:txBody>
          </p:sp>
        </mc:Choice>
        <mc:Fallback xmlns="">
          <p:sp>
            <p:nvSpPr>
              <p:cNvPr id="143" name="TextBox 142">
                <a:extLst>
                  <a:ext uri="{FF2B5EF4-FFF2-40B4-BE49-F238E27FC236}">
                    <a16:creationId xmlns:a16="http://schemas.microsoft.com/office/drawing/2014/main" id="{7E2C9EB5-00B4-4807-A674-D04D0AD7FF59}"/>
                  </a:ext>
                </a:extLst>
              </p:cNvPr>
              <p:cNvSpPr txBox="1">
                <a:spLocks noRot="1" noChangeAspect="1" noMove="1" noResize="1" noEditPoints="1" noAdjustHandles="1" noChangeArrowheads="1" noChangeShapeType="1" noTextEdit="1"/>
              </p:cNvSpPr>
              <p:nvPr/>
            </p:nvSpPr>
            <p:spPr>
              <a:xfrm>
                <a:off x="230532" y="5984627"/>
                <a:ext cx="6097424" cy="646331"/>
              </a:xfrm>
              <a:prstGeom prst="rect">
                <a:avLst/>
              </a:prstGeom>
              <a:blipFill>
                <a:blip r:embed="rId12"/>
                <a:stretch>
                  <a:fillRect t="-943" b="-6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E98D2A0A-A18B-491D-8F0A-82EDA0FB8424}"/>
                  </a:ext>
                </a:extLst>
              </p:cNvPr>
              <p:cNvSpPr txBox="1"/>
              <p:nvPr/>
            </p:nvSpPr>
            <p:spPr>
              <a:xfrm>
                <a:off x="9915496" y="5812477"/>
                <a:ext cx="2131532" cy="830997"/>
              </a:xfrm>
              <a:prstGeom prst="rect">
                <a:avLst/>
              </a:prstGeom>
              <a:noFill/>
            </p:spPr>
            <p:txBody>
              <a:bodyPr wrap="square">
                <a:spAutoFit/>
              </a:bodyPr>
              <a:lstStyle/>
              <a:p>
                <a:r>
                  <a:rPr lang="en-US" sz="1200" baseline="30000" dirty="0">
                    <a:cs typeface="Calibri" panose="020F0502020204030204" pitchFamily="34" charset="0"/>
                  </a:rPr>
                  <a:t>5</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endParaRPr lang="en-US" sz="1200" baseline="30000" dirty="0">
                  <a:cs typeface="Calibri" panose="020F0502020204030204" pitchFamily="34" charset="0"/>
                </a:endParaRPr>
              </a:p>
              <a:p>
                <a:r>
                  <a:rPr lang="en-US" sz="1200" baseline="30000" dirty="0">
                    <a:cs typeface="Calibri" panose="020F0502020204030204" pitchFamily="34" charset="0"/>
                  </a:rPr>
                  <a:t>4</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p>
            </p:txBody>
          </p:sp>
        </mc:Choice>
        <mc:Fallback xmlns="">
          <p:sp>
            <p:nvSpPr>
              <p:cNvPr id="144" name="TextBox 143">
                <a:extLst>
                  <a:ext uri="{FF2B5EF4-FFF2-40B4-BE49-F238E27FC236}">
                    <a16:creationId xmlns:a16="http://schemas.microsoft.com/office/drawing/2014/main" id="{E98D2A0A-A18B-491D-8F0A-82EDA0FB8424}"/>
                  </a:ext>
                </a:extLst>
              </p:cNvPr>
              <p:cNvSpPr txBox="1">
                <a:spLocks noRot="1" noChangeAspect="1" noMove="1" noResize="1" noEditPoints="1" noAdjustHandles="1" noChangeArrowheads="1" noChangeShapeType="1" noTextEdit="1"/>
              </p:cNvSpPr>
              <p:nvPr/>
            </p:nvSpPr>
            <p:spPr>
              <a:xfrm>
                <a:off x="9915496" y="5812477"/>
                <a:ext cx="2131532" cy="830997"/>
              </a:xfrm>
              <a:prstGeom prst="rect">
                <a:avLst/>
              </a:prstGeom>
              <a:blipFill>
                <a:blip r:embed="rId13"/>
                <a:stretch>
                  <a:fillRect r="-860" b="-4380"/>
                </a:stretch>
              </a:blipFill>
            </p:spPr>
            <p:txBody>
              <a:bodyPr/>
              <a:lstStyle/>
              <a:p>
                <a:r>
                  <a:rPr lang="en-US">
                    <a:noFill/>
                  </a:rPr>
                  <a:t> </a:t>
                </a:r>
              </a:p>
            </p:txBody>
          </p:sp>
        </mc:Fallback>
      </mc:AlternateContent>
      <p:grpSp>
        <p:nvGrpSpPr>
          <p:cNvPr id="88" name="Group 87">
            <a:extLst>
              <a:ext uri="{FF2B5EF4-FFF2-40B4-BE49-F238E27FC236}">
                <a16:creationId xmlns:a16="http://schemas.microsoft.com/office/drawing/2014/main" id="{9848E15E-05BC-4BFA-A6A3-4ADBB5C18757}"/>
              </a:ext>
            </a:extLst>
          </p:cNvPr>
          <p:cNvGrpSpPr/>
          <p:nvPr/>
        </p:nvGrpSpPr>
        <p:grpSpPr>
          <a:xfrm>
            <a:off x="1510886" y="5019226"/>
            <a:ext cx="1701092" cy="576166"/>
            <a:chOff x="1383789" y="5269046"/>
            <a:chExt cx="1701092" cy="576166"/>
          </a:xfrm>
        </p:grpSpPr>
        <p:cxnSp>
          <p:nvCxnSpPr>
            <p:cNvPr id="89" name="Straight Connector 88">
              <a:extLst>
                <a:ext uri="{FF2B5EF4-FFF2-40B4-BE49-F238E27FC236}">
                  <a16:creationId xmlns:a16="http://schemas.microsoft.com/office/drawing/2014/main" id="{3D2C58F5-634B-49BC-A6CC-ECD191699DF2}"/>
                </a:ext>
              </a:extLst>
            </p:cNvPr>
            <p:cNvCxnSpPr/>
            <p:nvPr/>
          </p:nvCxnSpPr>
          <p:spPr>
            <a:xfrm>
              <a:off x="1590320" y="5653031"/>
              <a:ext cx="124827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6C27C807-6A54-4C03-95ED-80C152A09968}"/>
                    </a:ext>
                  </a:extLst>
                </p:cNvPr>
                <p:cNvSpPr txBox="1"/>
                <p:nvPr/>
              </p:nvSpPr>
              <p:spPr>
                <a:xfrm>
                  <a:off x="2147402" y="5413919"/>
                  <a:ext cx="17633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i="1" smtClean="0">
                            <a:solidFill>
                              <a:srgbClr val="FF0000"/>
                            </a:solidFill>
                            <a:latin typeface="Cambria Math" panose="02040503050406030204" pitchFamily="18" charset="0"/>
                            <a:ea typeface="Cambria Math" panose="02040503050406030204" pitchFamily="18" charset="0"/>
                          </a:rPr>
                          <m:t>Ω</m:t>
                        </m:r>
                      </m:oMath>
                    </m:oMathPara>
                  </a14:m>
                  <a:endParaRPr lang="en-US" sz="1400" dirty="0">
                    <a:solidFill>
                      <a:srgbClr val="FF0000"/>
                    </a:solidFill>
                  </a:endParaRPr>
                </a:p>
              </p:txBody>
            </p:sp>
          </mc:Choice>
          <mc:Fallback xmlns="">
            <p:sp>
              <p:nvSpPr>
                <p:cNvPr id="90" name="TextBox 89">
                  <a:extLst>
                    <a:ext uri="{FF2B5EF4-FFF2-40B4-BE49-F238E27FC236}">
                      <a16:creationId xmlns:a16="http://schemas.microsoft.com/office/drawing/2014/main" id="{6C27C807-6A54-4C03-95ED-80C152A09968}"/>
                    </a:ext>
                  </a:extLst>
                </p:cNvPr>
                <p:cNvSpPr txBox="1">
                  <a:spLocks noRot="1" noChangeAspect="1" noMove="1" noResize="1" noEditPoints="1" noAdjustHandles="1" noChangeArrowheads="1" noChangeShapeType="1" noTextEdit="1"/>
                </p:cNvSpPr>
                <p:nvPr/>
              </p:nvSpPr>
              <p:spPr>
                <a:xfrm>
                  <a:off x="2147402" y="5413919"/>
                  <a:ext cx="176330" cy="215444"/>
                </a:xfrm>
                <a:prstGeom prst="rect">
                  <a:avLst/>
                </a:prstGeom>
                <a:blipFill>
                  <a:blip r:embed="rId14"/>
                  <a:stretch>
                    <a:fillRect l="-17241" r="-20690" b="-8571"/>
                  </a:stretch>
                </a:blipFill>
              </p:spPr>
              <p:txBody>
                <a:bodyPr/>
                <a:lstStyle/>
                <a:p>
                  <a:r>
                    <a:rPr lang="en-US">
                      <a:noFill/>
                    </a:rPr>
                    <a:t> </a:t>
                  </a:r>
                </a:p>
              </p:txBody>
            </p:sp>
          </mc:Fallback>
        </mc:AlternateContent>
        <p:sp>
          <p:nvSpPr>
            <p:cNvPr id="95" name="TextBox 94">
              <a:extLst>
                <a:ext uri="{FF2B5EF4-FFF2-40B4-BE49-F238E27FC236}">
                  <a16:creationId xmlns:a16="http://schemas.microsoft.com/office/drawing/2014/main" id="{D7C9C512-B619-4E6C-AA0F-3D17CCE52EA2}"/>
                </a:ext>
              </a:extLst>
            </p:cNvPr>
            <p:cNvSpPr txBox="1"/>
            <p:nvPr/>
          </p:nvSpPr>
          <p:spPr>
            <a:xfrm>
              <a:off x="1472705" y="5347885"/>
              <a:ext cx="140545"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0</a:t>
              </a:r>
            </a:p>
          </p:txBody>
        </p:sp>
        <p:sp>
          <p:nvSpPr>
            <p:cNvPr id="102" name="TextBox 101">
              <a:extLst>
                <a:ext uri="{FF2B5EF4-FFF2-40B4-BE49-F238E27FC236}">
                  <a16:creationId xmlns:a16="http://schemas.microsoft.com/office/drawing/2014/main" id="{28203CD2-2400-42AB-8831-1B381EEA936C}"/>
                </a:ext>
              </a:extLst>
            </p:cNvPr>
            <p:cNvSpPr txBox="1"/>
            <p:nvPr/>
          </p:nvSpPr>
          <p:spPr>
            <a:xfrm>
              <a:off x="2732214" y="5347884"/>
              <a:ext cx="140545" cy="307777"/>
            </a:xfrm>
            <a:prstGeom prst="rect">
              <a:avLst/>
            </a:prstGeom>
            <a:noFill/>
          </p:spPr>
          <p:txBody>
            <a:bodyPr wrap="square" rtlCol="0">
              <a:spAutoFit/>
            </a:bodyPr>
            <a:lstStyle/>
            <a:p>
              <a:r>
                <a:rPr lang="en-US" sz="1400" dirty="0">
                  <a:solidFill>
                    <a:srgbClr val="FF0000"/>
                  </a:solidFill>
                  <a:latin typeface="Calibri" panose="020F0502020204030204" pitchFamily="34" charset="0"/>
                  <a:cs typeface="Calibri" panose="020F0502020204030204" pitchFamily="34" charset="0"/>
                </a:rPr>
                <a:t>1</a:t>
              </a:r>
            </a:p>
          </p:txBody>
        </p:sp>
        <p:cxnSp>
          <p:nvCxnSpPr>
            <p:cNvPr id="105" name="Straight Connector 104">
              <a:extLst>
                <a:ext uri="{FF2B5EF4-FFF2-40B4-BE49-F238E27FC236}">
                  <a16:creationId xmlns:a16="http://schemas.microsoft.com/office/drawing/2014/main" id="{C0F4D492-E3C5-49C6-9E18-13C5DC07801D}"/>
                </a:ext>
              </a:extLst>
            </p:cNvPr>
            <p:cNvCxnSpPr/>
            <p:nvPr/>
          </p:nvCxnSpPr>
          <p:spPr>
            <a:xfrm>
              <a:off x="1581774" y="559539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A64F1C61-2A49-4153-AB54-C2338EAFDD38}"/>
                </a:ext>
              </a:extLst>
            </p:cNvPr>
            <p:cNvCxnSpPr/>
            <p:nvPr/>
          </p:nvCxnSpPr>
          <p:spPr>
            <a:xfrm>
              <a:off x="2830047" y="5595392"/>
              <a:ext cx="0" cy="967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7" name="Rectangle 106">
              <a:extLst>
                <a:ext uri="{FF2B5EF4-FFF2-40B4-BE49-F238E27FC236}">
                  <a16:creationId xmlns:a16="http://schemas.microsoft.com/office/drawing/2014/main" id="{C17CABD1-6BE3-4724-8398-ADDFE500ED4A}"/>
                </a:ext>
              </a:extLst>
            </p:cNvPr>
            <p:cNvSpPr/>
            <p:nvPr/>
          </p:nvSpPr>
          <p:spPr>
            <a:xfrm>
              <a:off x="1383789" y="5269046"/>
              <a:ext cx="1701092" cy="57616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768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55537A-4CB3-4E98-9B38-002C77E4C458}"/>
              </a:ext>
            </a:extLst>
          </p:cNvPr>
          <p:cNvSpPr>
            <a:spLocks noGrp="1"/>
          </p:cNvSpPr>
          <p:nvPr>
            <p:ph type="sldNum" sz="quarter" idx="12"/>
          </p:nvPr>
        </p:nvSpPr>
        <p:spPr>
          <a:xfrm>
            <a:off x="64951" y="632870"/>
            <a:ext cx="419397" cy="365125"/>
          </a:xfrm>
        </p:spPr>
        <p:txBody>
          <a:bodyPr/>
          <a:lstStyle/>
          <a:p>
            <a:fld id="{A5E55A7B-7854-E145-92D9-B491DF4BAE2D}" type="slidenum">
              <a:rPr lang="en-US" smtClean="0"/>
              <a:pPr/>
              <a:t>36</a:t>
            </a:fld>
            <a:endParaRPr lang="en-US" dirty="0"/>
          </a:p>
        </p:txBody>
      </p:sp>
      <p:sp>
        <p:nvSpPr>
          <p:cNvPr id="46"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Linear Elastic Wave Propagation Problem: FOM-ROM and ROM-ROM Couplings</a:t>
            </a:r>
          </a:p>
        </p:txBody>
      </p:sp>
      <p:graphicFrame>
        <p:nvGraphicFramePr>
          <p:cNvPr id="12" name="Table 12">
            <a:extLst>
              <a:ext uri="{FF2B5EF4-FFF2-40B4-BE49-F238E27FC236}">
                <a16:creationId xmlns:a16="http://schemas.microsoft.com/office/drawing/2014/main" id="{E9EACF19-EC64-4D22-967E-27F03B061BF7}"/>
              </a:ext>
            </a:extLst>
          </p:cNvPr>
          <p:cNvGraphicFramePr>
            <a:graphicFrameLocks noGrp="1"/>
          </p:cNvGraphicFramePr>
          <p:nvPr/>
        </p:nvGraphicFramePr>
        <p:xfrm>
          <a:off x="274649" y="1289793"/>
          <a:ext cx="6477039" cy="2204184"/>
        </p:xfrm>
        <a:graphic>
          <a:graphicData uri="http://schemas.openxmlformats.org/drawingml/2006/table">
            <a:tbl>
              <a:tblPr firstRow="1" bandRow="1">
                <a:tableStyleId>{5C22544A-7EE6-4342-B048-85BDC9FD1C3A}</a:tableStyleId>
              </a:tblPr>
              <a:tblGrid>
                <a:gridCol w="3411855">
                  <a:extLst>
                    <a:ext uri="{9D8B030D-6E8A-4147-A177-3AD203B41FA5}">
                      <a16:colId xmlns:a16="http://schemas.microsoft.com/office/drawing/2014/main" val="3252677874"/>
                    </a:ext>
                  </a:extLst>
                </a:gridCol>
                <a:gridCol w="1236980">
                  <a:extLst>
                    <a:ext uri="{9D8B030D-6E8A-4147-A177-3AD203B41FA5}">
                      <a16:colId xmlns:a16="http://schemas.microsoft.com/office/drawing/2014/main" val="3791624552"/>
                    </a:ext>
                  </a:extLst>
                </a:gridCol>
                <a:gridCol w="1828204">
                  <a:extLst>
                    <a:ext uri="{9D8B030D-6E8A-4147-A177-3AD203B41FA5}">
                      <a16:colId xmlns:a16="http://schemas.microsoft.com/office/drawing/2014/main" val="207585944"/>
                    </a:ext>
                  </a:extLst>
                </a:gridCol>
              </a:tblGrid>
              <a:tr h="321587">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Online 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Total # Schwarz </a:t>
                      </a:r>
                      <a:r>
                        <a:rPr lang="en-US" dirty="0" err="1">
                          <a:solidFill>
                            <a:schemeClr val="tx1"/>
                          </a:solidFill>
                        </a:rPr>
                        <a:t>iters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583167"/>
                  </a:ext>
                </a:extLst>
              </a:tr>
              <a:tr h="0">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800" dirty="0">
                          <a:solidFill>
                            <a:schemeClr val="tx1"/>
                          </a:solidFill>
                        </a:rPr>
                        <a:t>Overlapping FOM</a:t>
                      </a:r>
                      <a:r>
                        <a:rPr lang="en-US" sz="1800" baseline="30000" dirty="0">
                          <a:solidFill>
                            <a:schemeClr val="tx1"/>
                          </a:solidFill>
                        </a:rPr>
                        <a:t>1</a:t>
                      </a:r>
                      <a:r>
                        <a:rPr lang="en-US" sz="1800" dirty="0">
                          <a:solidFill>
                            <a:schemeClr val="tx1"/>
                          </a:solidFill>
                        </a:rPr>
                        <a:t>-FOM</a:t>
                      </a:r>
                      <a:r>
                        <a:rPr lang="en-US" sz="1800" baseline="30000" dirty="0">
                          <a:solidFill>
                            <a:schemeClr val="tx1"/>
                          </a:solidFill>
                        </a:rPr>
                        <a:t>2</a:t>
                      </a:r>
                      <a:r>
                        <a:rPr lang="en-US" sz="1800" dirty="0">
                          <a:solidFill>
                            <a:schemeClr val="tx1"/>
                          </a:solidFill>
                        </a:rPr>
                        <a:t>-FOM</a:t>
                      </a:r>
                      <a:r>
                        <a:rPr lang="en-US" sz="1800" baseline="30000" dirty="0">
                          <a:solidFill>
                            <a:schemeClr val="tx1"/>
                          </a:solidFill>
                        </a:rPr>
                        <a:t>3</a:t>
                      </a:r>
                      <a:endParaRPr lang="en-US"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solidFill>
                            <a:schemeClr val="tx1"/>
                          </a:solidFill>
                        </a:rPr>
                        <a:t>68.7s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solidFill>
                            <a:schemeClr val="tx1"/>
                          </a:solidFill>
                        </a:rPr>
                        <a:t>2972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162351215"/>
                  </a:ext>
                </a:extLst>
              </a:tr>
              <a:tr h="399448">
                <a:tc>
                  <a:txBody>
                    <a:bodyPr/>
                    <a:lstStyle/>
                    <a:p>
                      <a:pPr algn="ctr"/>
                      <a:r>
                        <a:rPr lang="en-US" dirty="0">
                          <a:solidFill>
                            <a:schemeClr val="tx1"/>
                          </a:solidFill>
                        </a:rPr>
                        <a:t>Overlapping ROM</a:t>
                      </a:r>
                      <a:r>
                        <a:rPr lang="en-US" baseline="30000" dirty="0">
                          <a:solidFill>
                            <a:schemeClr val="tx1"/>
                          </a:solidFill>
                        </a:rPr>
                        <a:t>4</a:t>
                      </a:r>
                      <a:r>
                        <a:rPr lang="en-US" dirty="0">
                          <a:solidFill>
                            <a:schemeClr val="tx1"/>
                          </a:solidFill>
                        </a:rPr>
                        <a:t>-FOM</a:t>
                      </a:r>
                      <a:r>
                        <a:rPr lang="en-US" baseline="30000" dirty="0">
                          <a:solidFill>
                            <a:schemeClr val="tx1"/>
                          </a:solidFill>
                        </a:rPr>
                        <a:t>2</a:t>
                      </a:r>
                      <a:r>
                        <a:rPr lang="en-US" dirty="0">
                          <a:solidFill>
                            <a:schemeClr val="tx1"/>
                          </a:solidFill>
                        </a:rPr>
                        <a:t>-ROM</a:t>
                      </a:r>
                      <a:r>
                        <a:rPr lang="en-US" baseline="30000" dirty="0">
                          <a:solidFill>
                            <a:schemeClr val="tx1"/>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81.6s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4000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069969"/>
                  </a:ext>
                </a:extLst>
              </a:tr>
              <a:tr h="39944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dirty="0">
                          <a:solidFill>
                            <a:schemeClr val="tx1"/>
                          </a:solidFill>
                        </a:rPr>
                        <a:t>Non-overlapping FOM</a:t>
                      </a:r>
                      <a:r>
                        <a:rPr lang="en-US" baseline="30000" dirty="0">
                          <a:solidFill>
                            <a:schemeClr val="tx1"/>
                          </a:solidFill>
                        </a:rPr>
                        <a:t>6</a:t>
                      </a:r>
                      <a:r>
                        <a:rPr lang="en-US" dirty="0">
                          <a:solidFill>
                            <a:schemeClr val="tx1"/>
                          </a:solidFill>
                        </a:rPr>
                        <a:t>-FOM</a:t>
                      </a:r>
                      <a:r>
                        <a:rPr lang="en-US" baseline="300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solidFill>
                            <a:schemeClr val="tx1"/>
                          </a:solidFill>
                        </a:rPr>
                        <a:t>38.0s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dirty="0">
                          <a:solidFill>
                            <a:schemeClr val="tx1"/>
                          </a:solidFill>
                        </a:rPr>
                        <a:t>10,516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92366538"/>
                  </a:ext>
                </a:extLst>
              </a:tr>
              <a:tr h="399448">
                <a:tc>
                  <a:txBody>
                    <a:bodyPr/>
                    <a:lstStyle/>
                    <a:p>
                      <a:pPr algn="ctr"/>
                      <a:r>
                        <a:rPr lang="en-US" dirty="0">
                          <a:solidFill>
                            <a:schemeClr val="tx1"/>
                          </a:solidFill>
                        </a:rPr>
                        <a:t>Non-overlapping FOM</a:t>
                      </a:r>
                      <a:r>
                        <a:rPr lang="en-US" baseline="30000" dirty="0">
                          <a:solidFill>
                            <a:schemeClr val="tx1"/>
                          </a:solidFill>
                        </a:rPr>
                        <a:t>6</a:t>
                      </a:r>
                      <a:r>
                        <a:rPr lang="en-US" dirty="0">
                          <a:solidFill>
                            <a:schemeClr val="tx1"/>
                          </a:solidFill>
                        </a:rPr>
                        <a:t>-ROM</a:t>
                      </a:r>
                      <a:r>
                        <a:rPr lang="en-US" baseline="30000"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49.8s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13,366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4529123"/>
                  </a:ext>
                </a:extLst>
              </a:tr>
            </a:tbl>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7F84C3-6B4E-4CB5-A0E4-CEEA931A6C9D}"/>
                  </a:ext>
                </a:extLst>
              </p:cNvPr>
              <p:cNvSpPr txBox="1"/>
              <p:nvPr/>
            </p:nvSpPr>
            <p:spPr>
              <a:xfrm>
                <a:off x="8408994" y="3989792"/>
                <a:ext cx="6097424" cy="2308324"/>
              </a:xfrm>
              <a:prstGeom prst="rect">
                <a:avLst/>
              </a:prstGeom>
              <a:noFill/>
            </p:spPr>
            <p:txBody>
              <a:bodyPr wrap="square">
                <a:spAutoFit/>
              </a:bodyPr>
              <a:lstStyle/>
              <a:p>
                <a:r>
                  <a:rPr lang="en-US" sz="1200" baseline="30000" dirty="0">
                    <a:cs typeface="Calibri" panose="020F0502020204030204" pitchFamily="34" charset="0"/>
                  </a:rPr>
                  <a:t>1</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=1.25e-3</a:t>
                </a:r>
              </a:p>
              <a:p>
                <a:r>
                  <a:rPr lang="en-US" sz="1200" baseline="30000" dirty="0">
                    <a:cs typeface="Calibri" panose="020F0502020204030204" pitchFamily="34" charset="0"/>
                  </a:rPr>
                  <a:t>2</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=8.33e-4</a:t>
                </a:r>
                <a:endParaRPr lang="en-US" sz="1200" b="1" i="1" dirty="0">
                  <a:cs typeface="Calibri" panose="020F0502020204030204" pitchFamily="34" charset="0"/>
                </a:endParaRPr>
              </a:p>
              <a:p>
                <a:r>
                  <a:rPr lang="en-US" sz="1200" baseline="30000" dirty="0">
                    <a:cs typeface="Calibri" panose="020F0502020204030204" pitchFamily="34" charset="0"/>
                  </a:rPr>
                  <a:t>3</a:t>
                </a:r>
                <a:r>
                  <a:rPr lang="en-US" sz="1200" dirty="0">
                    <a:cs typeface="Calibri" panose="020F0502020204030204" pitchFamily="34" charset="0"/>
                  </a:rPr>
                  <a:t>Explicit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=1e-3</a:t>
                </a:r>
              </a:p>
              <a:p>
                <a:r>
                  <a:rPr lang="en-US" sz="1200" baseline="30000" dirty="0">
                    <a:cs typeface="Calibri" panose="020F0502020204030204" pitchFamily="34" charset="0"/>
                  </a:rPr>
                  <a:t>4</a:t>
                </a:r>
                <a:r>
                  <a:rPr lang="en-US" sz="1200" dirty="0">
                    <a:cs typeface="Calibri" panose="020F0502020204030204" pitchFamily="34" charset="0"/>
                  </a:rPr>
                  <a:t>Implicit 30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=1.25e-3</a:t>
                </a:r>
              </a:p>
              <a:p>
                <a:r>
                  <a:rPr lang="en-US" sz="1200" baseline="30000" dirty="0">
                    <a:cs typeface="Calibri" panose="020F0502020204030204" pitchFamily="34" charset="0"/>
                  </a:rPr>
                  <a:t>5</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=1e-3</a:t>
                </a:r>
              </a:p>
              <a:p>
                <a:r>
                  <a:rPr lang="en-US" sz="1200" baseline="30000" dirty="0">
                    <a:cs typeface="Calibri" panose="020F0502020204030204" pitchFamily="34" charset="0"/>
                  </a:rPr>
                  <a:t>6</a:t>
                </a:r>
                <a:r>
                  <a:rPr lang="en-US" sz="1200" dirty="0">
                    <a:cs typeface="Calibri" panose="020F0502020204030204" pitchFamily="34" charset="0"/>
                  </a:rPr>
                  <a:t>Implicit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endParaRPr lang="en-US" sz="1200" baseline="30000" dirty="0">
                  <a:cs typeface="Calibri" panose="020F0502020204030204" pitchFamily="34" charset="0"/>
                </a:endParaRPr>
              </a:p>
              <a:p>
                <a:r>
                  <a:rPr lang="en-US" sz="1200" baseline="30000" dirty="0">
                    <a:cs typeface="Calibri" panose="020F0502020204030204" pitchFamily="34" charset="0"/>
                  </a:rPr>
                  <a:t>7</a:t>
                </a:r>
                <a:r>
                  <a:rPr lang="en-US" sz="1200" dirty="0">
                    <a:cs typeface="Calibri" panose="020F0502020204030204" pitchFamily="34" charset="0"/>
                  </a:rPr>
                  <a:t>Explicit FOM,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p>
              <a:p>
                <a:r>
                  <a:rPr lang="en-US" sz="1200" baseline="30000" dirty="0">
                    <a:cs typeface="Calibri" panose="020F0502020204030204" pitchFamily="34" charset="0"/>
                  </a:rPr>
                  <a:t>8</a:t>
                </a:r>
                <a:r>
                  <a:rPr lang="en-US" sz="1200" dirty="0">
                    <a:cs typeface="Calibri" panose="020F0502020204030204" pitchFamily="34" charset="0"/>
                  </a:rPr>
                  <a:t>Explicit 50 mode POD ROM, </a:t>
                </a:r>
                <a14:m>
                  <m:oMath xmlns:m="http://schemas.openxmlformats.org/officeDocument/2006/math">
                    <m:r>
                      <a:rPr lang="en-US" sz="1200" i="1" smtClean="0">
                        <a:latin typeface="Cambria Math" panose="02040503050406030204" pitchFamily="18" charset="0"/>
                        <a:ea typeface="Cambria Math" panose="02040503050406030204" pitchFamily="18" charset="0"/>
                        <a:cs typeface="Calibri" panose="020F0502020204030204" pitchFamily="34" charset="0"/>
                      </a:rPr>
                      <m:t>∆</m:t>
                    </m:r>
                    <m:r>
                      <a:rPr lang="en-US" sz="1200" b="0" i="1" smtClean="0">
                        <a:latin typeface="Cambria Math" panose="02040503050406030204" pitchFamily="18" charset="0"/>
                        <a:ea typeface="Cambria Math" panose="02040503050406030204" pitchFamily="18" charset="0"/>
                        <a:cs typeface="Calibri" panose="020F0502020204030204" pitchFamily="34" charset="0"/>
                      </a:rPr>
                      <m:t>𝑡</m:t>
                    </m:r>
                    <m:r>
                      <a:rPr lang="en-US" sz="1200" b="0"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=2.25e-7, </a:t>
                </a:r>
                <a14:m>
                  <m:oMath xmlns:m="http://schemas.openxmlformats.org/officeDocument/2006/math">
                    <m:r>
                      <a:rPr lang="en-US" sz="1200" i="1">
                        <a:latin typeface="Cambria Math" panose="02040503050406030204" pitchFamily="18" charset="0"/>
                        <a:ea typeface="Cambria Math" panose="02040503050406030204" pitchFamily="18" charset="0"/>
                        <a:cs typeface="Calibri" panose="020F0502020204030204" pitchFamily="34" charset="0"/>
                      </a:rPr>
                      <m:t>∆</m:t>
                    </m:r>
                    <m:r>
                      <a:rPr lang="en-US" sz="1200" i="1">
                        <a:latin typeface="Cambria Math" panose="02040503050406030204" pitchFamily="18" charset="0"/>
                        <a:ea typeface="Cambria Math" panose="02040503050406030204" pitchFamily="18" charset="0"/>
                        <a:cs typeface="Calibri" panose="020F0502020204030204" pitchFamily="34" charset="0"/>
                      </a:rPr>
                      <m:t>𝑥</m:t>
                    </m:r>
                    <m:r>
                      <a:rPr lang="en-US" sz="1200" i="1">
                        <a:latin typeface="Cambria Math" panose="02040503050406030204" pitchFamily="18" charset="0"/>
                        <a:ea typeface="Cambria Math" panose="02040503050406030204" pitchFamily="18" charset="0"/>
                        <a:cs typeface="Calibri" panose="020F0502020204030204" pitchFamily="34" charset="0"/>
                      </a:rPr>
                      <m:t> </m:t>
                    </m:r>
                  </m:oMath>
                </a14:m>
                <a:r>
                  <a:rPr lang="en-US" sz="1200" dirty="0">
                    <a:cs typeface="Calibri" panose="020F0502020204030204" pitchFamily="34" charset="0"/>
                  </a:rPr>
                  <a:t>=1e-6</a:t>
                </a:r>
                <a:endParaRPr lang="en-US" sz="1200" baseline="30000" dirty="0">
                  <a:cs typeface="Calibri" panose="020F0502020204030204" pitchFamily="34" charset="0"/>
                </a:endParaRPr>
              </a:p>
              <a:p>
                <a:endParaRPr lang="en-US" sz="1200" dirty="0">
                  <a:cs typeface="Calibri" panose="020F0502020204030204" pitchFamily="34" charset="0"/>
                </a:endParaRPr>
              </a:p>
              <a:p>
                <a:endParaRPr lang="en-US" sz="1200" dirty="0">
                  <a:cs typeface="Calibri" panose="020F0502020204030204" pitchFamily="34" charset="0"/>
                </a:endParaRPr>
              </a:p>
              <a:p>
                <a:endParaRPr lang="en-US" sz="1200" dirty="0">
                  <a:cs typeface="Calibri" panose="020F0502020204030204" pitchFamily="34" charset="0"/>
                </a:endParaRPr>
              </a:p>
              <a:p>
                <a:endParaRPr lang="en-US" sz="1200" dirty="0">
                  <a:cs typeface="Calibri" panose="020F0502020204030204" pitchFamily="34" charset="0"/>
                </a:endParaRPr>
              </a:p>
            </p:txBody>
          </p:sp>
        </mc:Choice>
        <mc:Fallback xmlns="">
          <p:sp>
            <p:nvSpPr>
              <p:cNvPr id="14" name="TextBox 13">
                <a:extLst>
                  <a:ext uri="{FF2B5EF4-FFF2-40B4-BE49-F238E27FC236}">
                    <a16:creationId xmlns:a16="http://schemas.microsoft.com/office/drawing/2014/main" id="{397F84C3-6B4E-4CB5-A0E4-CEEA931A6C9D}"/>
                  </a:ext>
                </a:extLst>
              </p:cNvPr>
              <p:cNvSpPr txBox="1">
                <a:spLocks noRot="1" noChangeAspect="1" noMove="1" noResize="1" noEditPoints="1" noAdjustHandles="1" noChangeArrowheads="1" noChangeShapeType="1" noTextEdit="1"/>
              </p:cNvSpPr>
              <p:nvPr/>
            </p:nvSpPr>
            <p:spPr>
              <a:xfrm>
                <a:off x="8408994" y="3989792"/>
                <a:ext cx="6097424" cy="230832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E1AAD4-EA1A-422E-855F-C643FD469245}"/>
                  </a:ext>
                </a:extLst>
              </p:cNvPr>
              <p:cNvSpPr txBox="1"/>
              <p:nvPr/>
            </p:nvSpPr>
            <p:spPr>
              <a:xfrm>
                <a:off x="274649" y="6041878"/>
                <a:ext cx="10744131" cy="707886"/>
              </a:xfrm>
              <a:prstGeom prst="rect">
                <a:avLst/>
              </a:prstGeom>
              <a:solidFill>
                <a:srgbClr val="FFE6B3"/>
              </a:solidFill>
            </p:spPr>
            <p:txBody>
              <a:bodyPr wrap="square" rtlCol="0">
                <a:spAutoFit/>
              </a:bodyPr>
              <a:lstStyle/>
              <a:p>
                <a:pPr algn="ctr"/>
                <a:r>
                  <a:rPr lang="en-US" sz="2000" b="1" u="sng" dirty="0"/>
                  <a:t>WIP:</a:t>
                </a:r>
                <a:r>
                  <a:rPr lang="en-US" sz="2000" b="1" dirty="0"/>
                  <a:t> </a:t>
                </a:r>
                <a:r>
                  <a:rPr lang="en-US" sz="2000" b="1" i="1" dirty="0"/>
                  <a:t>optimizing</a:t>
                </a:r>
                <a:r>
                  <a:rPr lang="en-US" sz="2000" dirty="0"/>
                  <a:t> FOM-ROM and ROM-ROM coupling implementation and devising ways to </a:t>
                </a:r>
                <a:r>
                  <a:rPr lang="en-US" sz="2000" b="1" i="1" dirty="0"/>
                  <a:t>reduce # Schwarz iterations </a:t>
                </a:r>
                <a:r>
                  <a:rPr lang="en-US" sz="2000" dirty="0"/>
                  <a:t>(e.g., through relaxation parameter </a:t>
                </a:r>
                <a14:m>
                  <m:oMath xmlns:m="http://schemas.openxmlformats.org/officeDocument/2006/math">
                    <m:r>
                      <a:rPr lang="en-US" sz="2000" i="1" smtClean="0">
                        <a:latin typeface="Cambria Math" panose="02040503050406030204" pitchFamily="18" charset="0"/>
                        <a:ea typeface="Cambria Math" panose="02040503050406030204" pitchFamily="18" charset="0"/>
                      </a:rPr>
                      <m:t>𝜃</m:t>
                    </m:r>
                  </m:oMath>
                </a14:m>
                <a:r>
                  <a:rPr lang="en-US" sz="2000" dirty="0"/>
                  <a:t>)</a:t>
                </a:r>
              </a:p>
            </p:txBody>
          </p:sp>
        </mc:Choice>
        <mc:Fallback xmlns="">
          <p:sp>
            <p:nvSpPr>
              <p:cNvPr id="13" name="TextBox 12">
                <a:extLst>
                  <a:ext uri="{FF2B5EF4-FFF2-40B4-BE49-F238E27FC236}">
                    <a16:creationId xmlns:a16="http://schemas.microsoft.com/office/drawing/2014/main" id="{F1E1AAD4-EA1A-422E-855F-C643FD469245}"/>
                  </a:ext>
                </a:extLst>
              </p:cNvPr>
              <p:cNvSpPr txBox="1">
                <a:spLocks noRot="1" noChangeAspect="1" noMove="1" noResize="1" noEditPoints="1" noAdjustHandles="1" noChangeArrowheads="1" noChangeShapeType="1" noTextEdit="1"/>
              </p:cNvSpPr>
              <p:nvPr/>
            </p:nvSpPr>
            <p:spPr>
              <a:xfrm>
                <a:off x="274649" y="6041878"/>
                <a:ext cx="10744131" cy="707886"/>
              </a:xfrm>
              <a:prstGeom prst="rect">
                <a:avLst/>
              </a:prstGeom>
              <a:blipFill>
                <a:blip r:embed="rId4"/>
                <a:stretch>
                  <a:fillRect t="-5172"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9F6B20E-C812-425A-A033-048E48071746}"/>
                  </a:ext>
                </a:extLst>
              </p:cNvPr>
              <p:cNvSpPr txBox="1"/>
              <p:nvPr/>
            </p:nvSpPr>
            <p:spPr>
              <a:xfrm>
                <a:off x="64951" y="4589268"/>
                <a:ext cx="8598451" cy="1508105"/>
              </a:xfrm>
              <a:prstGeom prst="rect">
                <a:avLst/>
              </a:prstGeom>
              <a:noFill/>
            </p:spPr>
            <p:txBody>
              <a:bodyPr wrap="square" rtlCol="0">
                <a:spAutoFit/>
              </a:bodyPr>
              <a:lstStyle/>
              <a:p>
                <a:endParaRPr lang="en-US" sz="800" b="1" i="1" dirty="0">
                  <a:solidFill>
                    <a:srgbClr val="0070C0"/>
                  </a:solidFill>
                </a:endParaRPr>
              </a:p>
              <a:p>
                <a:r>
                  <a:rPr lang="en-US" b="1" i="1" dirty="0">
                    <a:solidFill>
                      <a:srgbClr val="0070C0"/>
                    </a:solidFill>
                  </a:rPr>
                  <a:t>ROMs with fewer modes do not always give rise to smaller CPU times.</a:t>
                </a:r>
              </a:p>
              <a:p>
                <a:endParaRPr lang="en-US" sz="400" dirty="0"/>
              </a:p>
              <a:p>
                <a:pPr marL="285750" indent="-285750">
                  <a:buFont typeface="Wingdings" panose="05000000000000000000" pitchFamily="2" charset="2"/>
                  <a:buChar char="Ø"/>
                </a:pPr>
                <a:r>
                  <a:rPr lang="en-US" dirty="0"/>
                  <a:t>Less accurate models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more Schwarz iterations needed for convergence.</a:t>
                </a:r>
              </a:p>
              <a:p>
                <a:pPr marL="285750" indent="-285750">
                  <a:buFont typeface="Wingdings" panose="05000000000000000000" pitchFamily="2" charset="2"/>
                  <a:buChar char="Ø"/>
                </a:pPr>
                <a:endParaRPr lang="en-US" sz="800" dirty="0"/>
              </a:p>
              <a:p>
                <a:r>
                  <a:rPr lang="en-US" b="1" i="1" dirty="0">
                    <a:solidFill>
                      <a:srgbClr val="0070C0"/>
                    </a:solidFill>
                  </a:rPr>
                  <a:t>Using smaller time steps can decrease # Schwarz iterations.</a:t>
                </a:r>
              </a:p>
              <a:p>
                <a:endParaRPr lang="en-US" b="1" i="1" dirty="0">
                  <a:solidFill>
                    <a:srgbClr val="0070C0"/>
                  </a:solidFill>
                </a:endParaRPr>
              </a:p>
            </p:txBody>
          </p:sp>
        </mc:Choice>
        <mc:Fallback xmlns="">
          <p:sp>
            <p:nvSpPr>
              <p:cNvPr id="3" name="TextBox 2">
                <a:extLst>
                  <a:ext uri="{FF2B5EF4-FFF2-40B4-BE49-F238E27FC236}">
                    <a16:creationId xmlns:a16="http://schemas.microsoft.com/office/drawing/2014/main" id="{C9F6B20E-C812-425A-A033-048E48071746}"/>
                  </a:ext>
                </a:extLst>
              </p:cNvPr>
              <p:cNvSpPr txBox="1">
                <a:spLocks noRot="1" noChangeAspect="1" noMove="1" noResize="1" noEditPoints="1" noAdjustHandles="1" noChangeArrowheads="1" noChangeShapeType="1" noTextEdit="1"/>
              </p:cNvSpPr>
              <p:nvPr/>
            </p:nvSpPr>
            <p:spPr>
              <a:xfrm>
                <a:off x="64951" y="4589268"/>
                <a:ext cx="8598451" cy="1508105"/>
              </a:xfrm>
              <a:prstGeom prst="rect">
                <a:avLst/>
              </a:prstGeom>
              <a:blipFill>
                <a:blip r:embed="rId5"/>
                <a:stretch>
                  <a:fillRect l="-638"/>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6CD6F9C3-9079-4532-96A4-7A7FA7E2E2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9919" y="1095097"/>
            <a:ext cx="3657600" cy="27432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8081A1-A03E-4B4C-926D-F0C0ADD2C473}"/>
                  </a:ext>
                </a:extLst>
              </p:cNvPr>
              <p:cNvSpPr txBox="1"/>
              <p:nvPr/>
            </p:nvSpPr>
            <p:spPr>
              <a:xfrm>
                <a:off x="7821935" y="3158728"/>
                <a:ext cx="3403127" cy="323165"/>
              </a:xfrm>
              <a:prstGeom prst="rect">
                <a:avLst/>
              </a:prstGeom>
              <a:noFill/>
            </p:spPr>
            <p:txBody>
              <a:bodyPr wrap="square" rtlCol="0">
                <a:spAutoFit/>
              </a:bodyPr>
              <a:lstStyle/>
              <a:p>
                <a14:m>
                  <m:oMath xmlns:m="http://schemas.openxmlformats.org/officeDocument/2006/math">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1</m:t>
                        </m:r>
                      </m:sub>
                    </m:sSub>
                    <m:r>
                      <a:rPr lang="en-US" sz="1500" b="0" i="1" smtClean="0">
                        <a:latin typeface="Cambria Math" panose="02040503050406030204" pitchFamily="18" charset="0"/>
                      </a:rPr>
                      <m:t>=</m:t>
                    </m:r>
                    <m:d>
                      <m:dPr>
                        <m:begChr m:val="["/>
                        <m:endChr m:val="]"/>
                        <m:ctrlPr>
                          <a:rPr lang="en-US" sz="1500" b="0" i="1" smtClean="0">
                            <a:latin typeface="Cambria Math" panose="02040503050406030204" pitchFamily="18" charset="0"/>
                          </a:rPr>
                        </m:ctrlPr>
                      </m:dPr>
                      <m:e>
                        <m:r>
                          <a:rPr lang="en-US" sz="1500" b="0" i="1" smtClean="0">
                            <a:latin typeface="Cambria Math" panose="02040503050406030204" pitchFamily="18" charset="0"/>
                          </a:rPr>
                          <m:t>0, 0.75</m:t>
                        </m:r>
                      </m:e>
                    </m:d>
                    <m:r>
                      <a:rPr lang="en-US" sz="1500" b="0" i="1" smtClean="0">
                        <a:latin typeface="Cambria Math" panose="02040503050406030204" pitchFamily="18" charset="0"/>
                      </a:rPr>
                      <m:t>, </m:t>
                    </m:r>
                    <m:sSub>
                      <m:sSubPr>
                        <m:ctrlPr>
                          <a:rPr lang="en-US" sz="1500" i="1" smtClean="0">
                            <a:latin typeface="Cambria Math" panose="02040503050406030204" pitchFamily="18" charset="0"/>
                          </a:rPr>
                        </m:ctrlPr>
                      </m:sSubPr>
                      <m:e>
                        <m:r>
                          <a:rPr lang="en-US" sz="1500" i="1">
                            <a:latin typeface="Cambria Math" panose="02040503050406030204" pitchFamily="18" charset="0"/>
                          </a:rPr>
                          <m:t> </m:t>
                        </m:r>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ea typeface="Cambria Math" panose="02040503050406030204" pitchFamily="18" charset="0"/>
                          </a:rPr>
                          <m:t>2</m:t>
                        </m:r>
                      </m:sub>
                    </m:sSub>
                    <m:r>
                      <a:rPr lang="en-US" sz="1500" i="1">
                        <a:latin typeface="Cambria Math" panose="02040503050406030204" pitchFamily="18" charset="0"/>
                      </a:rPr>
                      <m:t>=</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0.25, 1</m:t>
                        </m:r>
                      </m:e>
                    </m:d>
                  </m:oMath>
                </a14:m>
                <a:r>
                  <a:rPr lang="en-US" sz="1500" dirty="0"/>
                  <a:t> </a:t>
                </a:r>
                <a:endParaRPr lang="en-US" sz="1500" dirty="0">
                  <a:latin typeface="Calibri" panose="020F0502020204030204" pitchFamily="34" charset="0"/>
                  <a:cs typeface="Calibri" panose="020F0502020204030204" pitchFamily="34" charset="0"/>
                </a:endParaRPr>
              </a:p>
            </p:txBody>
          </p:sp>
        </mc:Choice>
        <mc:Fallback xmlns="">
          <p:sp>
            <p:nvSpPr>
              <p:cNvPr id="11" name="TextBox 10">
                <a:extLst>
                  <a:ext uri="{FF2B5EF4-FFF2-40B4-BE49-F238E27FC236}">
                    <a16:creationId xmlns:a16="http://schemas.microsoft.com/office/drawing/2014/main" id="{688081A1-A03E-4B4C-926D-F0C0ADD2C473}"/>
                  </a:ext>
                </a:extLst>
              </p:cNvPr>
              <p:cNvSpPr txBox="1">
                <a:spLocks noRot="1" noChangeAspect="1" noMove="1" noResize="1" noEditPoints="1" noAdjustHandles="1" noChangeArrowheads="1" noChangeShapeType="1" noTextEdit="1"/>
              </p:cNvSpPr>
              <p:nvPr/>
            </p:nvSpPr>
            <p:spPr>
              <a:xfrm>
                <a:off x="7821935" y="3158728"/>
                <a:ext cx="3403127" cy="32316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32FFF4B-C061-4863-BD7A-3762FC1DDD2D}"/>
              </a:ext>
            </a:extLst>
          </p:cNvPr>
          <p:cNvSpPr txBox="1"/>
          <p:nvPr/>
        </p:nvSpPr>
        <p:spPr>
          <a:xfrm>
            <a:off x="10727358" y="1437896"/>
            <a:ext cx="1036783" cy="2031325"/>
          </a:xfrm>
          <a:prstGeom prst="rect">
            <a:avLst/>
          </a:prstGeom>
          <a:noFill/>
          <a:ln>
            <a:solidFill>
              <a:schemeClr val="tx1"/>
            </a:solidFill>
          </a:ln>
        </p:spPr>
        <p:txBody>
          <a:bodyPr wrap="square">
            <a:spAutoFit/>
          </a:bodyPr>
          <a:lstStyle/>
          <a:p>
            <a:pPr algn="ctr"/>
            <a:r>
              <a:rPr lang="en-US" sz="1400" u="sng" dirty="0"/>
              <a:t>CPU-Time FOM-FOM: </a:t>
            </a:r>
            <a:r>
              <a:rPr lang="en-US" sz="1400" dirty="0"/>
              <a:t>7.48e1</a:t>
            </a:r>
          </a:p>
          <a:p>
            <a:pPr algn="ctr"/>
            <a:r>
              <a:rPr lang="en-US" sz="1400" u="sng" dirty="0"/>
              <a:t>CPU-Time FOM-ROM: </a:t>
            </a:r>
            <a:r>
              <a:rPr lang="en-US" sz="1400" dirty="0"/>
              <a:t>1.16e2</a:t>
            </a:r>
          </a:p>
          <a:p>
            <a:pPr algn="ctr"/>
            <a:r>
              <a:rPr lang="en-US" sz="1400" u="sng" dirty="0"/>
              <a:t>CPU-Time ROM-ROM: </a:t>
            </a:r>
            <a:r>
              <a:rPr lang="en-US" sz="1400" dirty="0"/>
              <a:t>7.16e1</a:t>
            </a:r>
          </a:p>
        </p:txBody>
      </p:sp>
      <p:sp>
        <p:nvSpPr>
          <p:cNvPr id="10" name="TextBox 9">
            <a:extLst>
              <a:ext uri="{FF2B5EF4-FFF2-40B4-BE49-F238E27FC236}">
                <a16:creationId xmlns:a16="http://schemas.microsoft.com/office/drawing/2014/main" id="{9940545A-B62A-46FC-AD23-55D1F5EF1680}"/>
              </a:ext>
            </a:extLst>
          </p:cNvPr>
          <p:cNvSpPr txBox="1"/>
          <p:nvPr/>
        </p:nvSpPr>
        <p:spPr>
          <a:xfrm>
            <a:off x="64951" y="3674112"/>
            <a:ext cx="8151949" cy="984885"/>
          </a:xfrm>
          <a:prstGeom prst="rect">
            <a:avLst/>
          </a:prstGeom>
          <a:noFill/>
        </p:spPr>
        <p:txBody>
          <a:bodyPr wrap="square">
            <a:spAutoFit/>
          </a:bodyPr>
          <a:lstStyle/>
          <a:p>
            <a:r>
              <a:rPr lang="en-US" b="1" i="1" dirty="0">
                <a:solidFill>
                  <a:srgbClr val="0070C0"/>
                </a:solidFill>
              </a:rPr>
              <a:t>FOM-ROM and ROM-ROM couplings often (but not always) increase # Schwarz iterations relative to FOM-FOM coupling.</a:t>
            </a:r>
          </a:p>
          <a:p>
            <a:endParaRPr lang="en-US" sz="400" b="1" i="1" dirty="0">
              <a:solidFill>
                <a:srgbClr val="0070C0"/>
              </a:solidFill>
            </a:endParaRPr>
          </a:p>
          <a:p>
            <a:pPr marL="285750" indent="-285750">
              <a:buFont typeface="Wingdings" panose="05000000000000000000" pitchFamily="2" charset="2"/>
              <a:buChar char="Ø"/>
            </a:pPr>
            <a:r>
              <a:rPr lang="en-US" dirty="0"/>
              <a:t>Key to improving efficiency is reducing # Schwarz iterations.</a:t>
            </a:r>
          </a:p>
        </p:txBody>
      </p:sp>
      <p:sp>
        <p:nvSpPr>
          <p:cNvPr id="6" name="TextBox 5">
            <a:extLst>
              <a:ext uri="{FF2B5EF4-FFF2-40B4-BE49-F238E27FC236}">
                <a16:creationId xmlns:a16="http://schemas.microsoft.com/office/drawing/2014/main" id="{1FD12402-3025-4F03-BF55-D1CB6B390ED3}"/>
              </a:ext>
            </a:extLst>
          </p:cNvPr>
          <p:cNvSpPr txBox="1"/>
          <p:nvPr/>
        </p:nvSpPr>
        <p:spPr>
          <a:xfrm>
            <a:off x="8816107" y="3676371"/>
            <a:ext cx="1203792" cy="307777"/>
          </a:xfrm>
          <a:prstGeom prst="rect">
            <a:avLst/>
          </a:prstGeom>
          <a:solidFill>
            <a:schemeClr val="bg1"/>
          </a:solidFill>
        </p:spPr>
        <p:txBody>
          <a:bodyPr wrap="square" rtlCol="0">
            <a:spAutoFit/>
          </a:bodyPr>
          <a:lstStyle/>
          <a:p>
            <a:r>
              <a:rPr lang="en-US" sz="1400" dirty="0"/>
              <a:t>time</a:t>
            </a:r>
          </a:p>
        </p:txBody>
      </p:sp>
      <p:sp>
        <p:nvSpPr>
          <p:cNvPr id="18" name="TextBox 17">
            <a:extLst>
              <a:ext uri="{FF2B5EF4-FFF2-40B4-BE49-F238E27FC236}">
                <a16:creationId xmlns:a16="http://schemas.microsoft.com/office/drawing/2014/main" id="{D66482C3-1862-43B8-A0FB-744F9369AC07}"/>
              </a:ext>
            </a:extLst>
          </p:cNvPr>
          <p:cNvSpPr txBox="1"/>
          <p:nvPr/>
        </p:nvSpPr>
        <p:spPr>
          <a:xfrm rot="16200000">
            <a:off x="6301114" y="2033918"/>
            <a:ext cx="1992162" cy="307777"/>
          </a:xfrm>
          <a:prstGeom prst="rect">
            <a:avLst/>
          </a:prstGeom>
          <a:solidFill>
            <a:schemeClr val="bg1"/>
          </a:solidFill>
        </p:spPr>
        <p:txBody>
          <a:bodyPr wrap="square" rtlCol="0">
            <a:spAutoFit/>
          </a:bodyPr>
          <a:lstStyle/>
          <a:p>
            <a:r>
              <a:rPr lang="en-US" sz="1400" dirty="0"/>
              <a:t># Schwarz </a:t>
            </a:r>
            <a:r>
              <a:rPr lang="en-US" sz="1400" dirty="0" err="1"/>
              <a:t>iters</a:t>
            </a:r>
            <a:endParaRPr lang="en-US" sz="1400" dirty="0"/>
          </a:p>
        </p:txBody>
      </p:sp>
      <p:sp>
        <p:nvSpPr>
          <p:cNvPr id="7" name="Rectangle 6">
            <a:extLst>
              <a:ext uri="{FF2B5EF4-FFF2-40B4-BE49-F238E27FC236}">
                <a16:creationId xmlns:a16="http://schemas.microsoft.com/office/drawing/2014/main" id="{99FC529C-7C02-4AA1-9B11-645DC1AABCE7}"/>
              </a:ext>
            </a:extLst>
          </p:cNvPr>
          <p:cNvSpPr/>
          <p:nvPr/>
        </p:nvSpPr>
        <p:spPr>
          <a:xfrm>
            <a:off x="8056345" y="1095097"/>
            <a:ext cx="2098308" cy="194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36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urved Connector 76">
            <a:extLst>
              <a:ext uri="{FF2B5EF4-FFF2-40B4-BE49-F238E27FC236}">
                <a16:creationId xmlns:a16="http://schemas.microsoft.com/office/drawing/2014/main" id="{3E4D568C-7176-6C47-A403-020E6F2C4CE6}"/>
              </a:ext>
            </a:extLst>
          </p:cNvPr>
          <p:cNvCxnSpPr>
            <a:cxnSpLocks/>
          </p:cNvCxnSpPr>
          <p:nvPr/>
        </p:nvCxnSpPr>
        <p:spPr>
          <a:xfrm rot="5400000">
            <a:off x="10105910" y="2182727"/>
            <a:ext cx="549491" cy="788593"/>
          </a:xfrm>
          <a:prstGeom prst="curvedConnector3">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Motivation</a:t>
            </a:r>
          </a:p>
        </p:txBody>
      </p:sp>
      <p:sp>
        <p:nvSpPr>
          <p:cNvPr id="8" name="TextBox 7"/>
          <p:cNvSpPr txBox="1"/>
          <p:nvPr/>
        </p:nvSpPr>
        <p:spPr>
          <a:xfrm>
            <a:off x="238503" y="974795"/>
            <a:ext cx="8171250" cy="707886"/>
          </a:xfrm>
          <a:prstGeom prst="rect">
            <a:avLst/>
          </a:prstGeom>
          <a:solidFill>
            <a:srgbClr val="FEFDD7"/>
          </a:solidFill>
        </p:spPr>
        <p:txBody>
          <a:bodyPr wrap="square" rtlCol="0">
            <a:spAutoFit/>
          </a:bodyPr>
          <a:lstStyle/>
          <a:p>
            <a:pPr algn="ctr"/>
            <a:r>
              <a:rPr lang="en-US" sz="2000" dirty="0"/>
              <a:t>The past decades have seen tremendous investment in </a:t>
            </a:r>
            <a:r>
              <a:rPr lang="en-US" sz="2000" b="1" dirty="0"/>
              <a:t>simulation frameworks</a:t>
            </a:r>
            <a:r>
              <a:rPr lang="en-US" sz="2000" dirty="0"/>
              <a:t> for </a:t>
            </a:r>
            <a:r>
              <a:rPr lang="en-US" sz="2000" b="1" dirty="0"/>
              <a:t>coupled multi-scale </a:t>
            </a:r>
            <a:r>
              <a:rPr lang="en-US" sz="2000" dirty="0"/>
              <a:t>and </a:t>
            </a:r>
            <a:r>
              <a:rPr lang="en-US" sz="2000" b="1" dirty="0"/>
              <a:t>multi-physics</a:t>
            </a:r>
            <a:r>
              <a:rPr lang="en-US" sz="2000" dirty="0"/>
              <a:t> problems.  </a:t>
            </a:r>
          </a:p>
        </p:txBody>
      </p:sp>
      <p:sp>
        <p:nvSpPr>
          <p:cNvPr id="10" name="TextBox 9"/>
          <p:cNvSpPr txBox="1"/>
          <p:nvPr/>
        </p:nvSpPr>
        <p:spPr>
          <a:xfrm>
            <a:off x="62646" y="1757217"/>
            <a:ext cx="9970292" cy="984885"/>
          </a:xfrm>
          <a:prstGeom prst="rect">
            <a:avLst/>
          </a:prstGeom>
          <a:noFill/>
        </p:spPr>
        <p:txBody>
          <a:bodyPr wrap="square" rtlCol="0">
            <a:spAutoFit/>
          </a:bodyPr>
          <a:lstStyle/>
          <a:p>
            <a:pPr marL="285750" indent="-285750">
              <a:buFont typeface="Arial" panose="020B0604020202020204" pitchFamily="34" charset="0"/>
              <a:buChar char="•"/>
            </a:pPr>
            <a:r>
              <a:rPr lang="en-US" dirty="0"/>
              <a:t>Frameworks rely on </a:t>
            </a:r>
            <a:r>
              <a:rPr lang="en-US" b="1" dirty="0"/>
              <a:t>established mathematical theories </a:t>
            </a:r>
            <a:r>
              <a:rPr lang="en-US"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Most existing coupling frameworks are based on </a:t>
            </a:r>
            <a:r>
              <a:rPr lang="en-US" b="1" dirty="0"/>
              <a:t>traditional discretization methods</a:t>
            </a:r>
            <a:r>
              <a:rPr lang="en-US" dirty="0"/>
              <a:t>.</a:t>
            </a:r>
          </a:p>
          <a:p>
            <a:pPr marL="285750" indent="-285750">
              <a:buFont typeface="Arial" panose="020B0604020202020204" pitchFamily="34" charset="0"/>
              <a:buChar char="•"/>
            </a:pPr>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456568" y="4358556"/>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712899" y="2785721"/>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81359" y="2732557"/>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6061432" y="2785721"/>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94741" y="4343654"/>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962023" y="4343654"/>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349764"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444057" y="325347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444025" y="4027442"/>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206719" y="4035137"/>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703720" y="4035137"/>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079" y="2579502"/>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648864" y="204225"/>
            <a:ext cx="2061395" cy="2219973"/>
            <a:chOff x="7210288" y="1292008"/>
            <a:chExt cx="4447384" cy="4789516"/>
          </a:xfrm>
        </p:grpSpPr>
        <p:sp>
          <p:nvSpPr>
            <p:cNvPr id="49" name="Oval 48">
              <a:extLst>
                <a:ext uri="{FF2B5EF4-FFF2-40B4-BE49-F238E27FC236}">
                  <a16:creationId xmlns:a16="http://schemas.microsoft.com/office/drawing/2014/main" id="{0415A0C8-216A-074B-8A50-5FEBAF5463E0}"/>
                </a:ext>
              </a:extLst>
            </p:cNvPr>
            <p:cNvSpPr/>
            <p:nvPr/>
          </p:nvSpPr>
          <p:spPr>
            <a:xfrm>
              <a:off x="10017756"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89"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6" y="3376990"/>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9"/>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7" y="4421572"/>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(ALM)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90" y="1953251"/>
              <a:ext cx="505428"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5" y="4938164"/>
              <a:ext cx="741761" cy="538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8" y="2655883"/>
              <a:ext cx="490639" cy="28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stCxn id="53" idx="2"/>
              <a:endCxn id="59" idx="5"/>
            </p:cNvCxnSpPr>
            <p:nvPr/>
          </p:nvCxnSpPr>
          <p:spPr>
            <a:xfrm flipH="1" flipV="1">
              <a:off x="9474279"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8" y="2415372"/>
              <a:ext cx="2652431"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9402585" y="2015286"/>
            <a:ext cx="763302" cy="408912"/>
          </a:xfrm>
          <a:prstGeom prst="rect">
            <a:avLst/>
          </a:prstGeom>
        </p:spPr>
      </p:pic>
      <p:grpSp>
        <p:nvGrpSpPr>
          <p:cNvPr id="65" name="Group 64">
            <a:extLst>
              <a:ext uri="{FF2B5EF4-FFF2-40B4-BE49-F238E27FC236}">
                <a16:creationId xmlns:a16="http://schemas.microsoft.com/office/drawing/2014/main" id="{E369A0C0-28D5-A942-8085-0E60A9FEC4AB}"/>
              </a:ext>
            </a:extLst>
          </p:cNvPr>
          <p:cNvGrpSpPr/>
          <p:nvPr/>
        </p:nvGrpSpPr>
        <p:grpSpPr>
          <a:xfrm>
            <a:off x="9135912" y="2747797"/>
            <a:ext cx="1761697" cy="1194158"/>
            <a:chOff x="696262" y="3333655"/>
            <a:chExt cx="1761697" cy="1194158"/>
          </a:xfrm>
        </p:grpSpPr>
        <p:sp>
          <p:nvSpPr>
            <p:cNvPr id="66" name="AutoShape 17">
              <a:extLst>
                <a:ext uri="{FF2B5EF4-FFF2-40B4-BE49-F238E27FC236}">
                  <a16:creationId xmlns:a16="http://schemas.microsoft.com/office/drawing/2014/main" id="{C399EB7E-F000-3645-81D6-ED2FD800C5C7}"/>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67" name="AutoShape 17">
              <a:extLst>
                <a:ext uri="{FF2B5EF4-FFF2-40B4-BE49-F238E27FC236}">
                  <a16:creationId xmlns:a16="http://schemas.microsoft.com/office/drawing/2014/main" id="{4280E07C-A27D-1D40-8B54-569224095AD9}"/>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68" name="AutoShape 17">
              <a:extLst>
                <a:ext uri="{FF2B5EF4-FFF2-40B4-BE49-F238E27FC236}">
                  <a16:creationId xmlns:a16="http://schemas.microsoft.com/office/drawing/2014/main" id="{7B278625-4582-724E-A8ED-9ED6E5F37DBD}"/>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69" name="AutoShape 17">
              <a:extLst>
                <a:ext uri="{FF2B5EF4-FFF2-40B4-BE49-F238E27FC236}">
                  <a16:creationId xmlns:a16="http://schemas.microsoft.com/office/drawing/2014/main" id="{17480500-B7EA-5440-94C2-A88FEB66BA02}"/>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70" name="AutoShape 17">
              <a:extLst>
                <a:ext uri="{FF2B5EF4-FFF2-40B4-BE49-F238E27FC236}">
                  <a16:creationId xmlns:a16="http://schemas.microsoft.com/office/drawing/2014/main" id="{AF0C1E71-C41E-B343-BDEF-F3035E927334}"/>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219897" y="3268718"/>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78008" y="4035716"/>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903281" y="4358894"/>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cxnSp>
        <p:nvCxnSpPr>
          <p:cNvPr id="75" name="Curved Connector 74">
            <a:extLst>
              <a:ext uri="{FF2B5EF4-FFF2-40B4-BE49-F238E27FC236}">
                <a16:creationId xmlns:a16="http://schemas.microsoft.com/office/drawing/2014/main" id="{AD8372F9-C87B-F441-9988-FF556C165665}"/>
              </a:ext>
            </a:extLst>
          </p:cNvPr>
          <p:cNvCxnSpPr>
            <a:cxnSpLocks/>
            <a:stCxn id="49" idx="4"/>
          </p:cNvCxnSpPr>
          <p:nvPr/>
        </p:nvCxnSpPr>
        <p:spPr>
          <a:xfrm rot="5400000">
            <a:off x="9937209" y="1782617"/>
            <a:ext cx="2112379" cy="556722"/>
          </a:xfrm>
          <a:prstGeom prst="curvedConnector3">
            <a:avLst>
              <a:gd name="adj1" fmla="val 100583"/>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58D98B41-7AC7-B144-A83E-1BD58A65CFA5}"/>
              </a:ext>
            </a:extLst>
          </p:cNvPr>
          <p:cNvCxnSpPr>
            <a:cxnSpLocks/>
          </p:cNvCxnSpPr>
          <p:nvPr/>
        </p:nvCxnSpPr>
        <p:spPr>
          <a:xfrm rot="5400000">
            <a:off x="9493617" y="1662711"/>
            <a:ext cx="2385684" cy="1870066"/>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2EC0B91A-B1FF-004C-BB61-8519701F6B76}"/>
              </a:ext>
            </a:extLst>
          </p:cNvPr>
          <p:cNvCxnSpPr>
            <a:cxnSpLocks/>
            <a:stCxn id="50" idx="7"/>
          </p:cNvCxnSpPr>
          <p:nvPr/>
        </p:nvCxnSpPr>
        <p:spPr>
          <a:xfrm rot="16200000" flipH="1" flipV="1">
            <a:off x="9246348" y="1895150"/>
            <a:ext cx="3569555" cy="292873"/>
          </a:xfrm>
          <a:prstGeom prst="curvedConnector5">
            <a:avLst>
              <a:gd name="adj1" fmla="val -1281"/>
              <a:gd name="adj2" fmla="val -265517"/>
              <a:gd name="adj3" fmla="val 99314"/>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F10749A-0F79-C243-9B4B-C8F0A6459CCF}"/>
              </a:ext>
            </a:extLst>
          </p:cNvPr>
          <p:cNvSpPr/>
          <p:nvPr/>
        </p:nvSpPr>
        <p:spPr>
          <a:xfrm>
            <a:off x="1335386" y="6017362"/>
            <a:ext cx="9153076" cy="646331"/>
          </a:xfrm>
          <a:prstGeom prst="rect">
            <a:avLst/>
          </a:prstGeom>
          <a:solidFill>
            <a:schemeClr val="accent3">
              <a:lumMod val="20000"/>
              <a:lumOff val="80000"/>
            </a:schemeClr>
          </a:solidFill>
          <a:ln>
            <a:noFill/>
          </a:ln>
        </p:spPr>
        <p:txBody>
          <a:bodyPr wrap="square">
            <a:spAutoFit/>
          </a:bodyPr>
          <a:lstStyle/>
          <a:p>
            <a:pPr algn="ctr">
              <a:spcAft>
                <a:spcPts val="600"/>
              </a:spcAft>
            </a:pPr>
            <a:r>
              <a:rPr lang="en-US" dirty="0"/>
              <a:t>Unfortunately, existing algorithmic and software infrastructures are </a:t>
            </a:r>
            <a:r>
              <a:rPr lang="en-US" b="1" dirty="0"/>
              <a:t>ill-equipped</a:t>
            </a:r>
            <a:r>
              <a:rPr lang="en-US" dirty="0"/>
              <a:t> to handle plug-and-play integration of </a:t>
            </a:r>
            <a:r>
              <a:rPr lang="en-US" b="1" dirty="0"/>
              <a:t>non-traditional, data-driven models</a:t>
            </a:r>
            <a:r>
              <a:rPr lang="en-US" dirty="0"/>
              <a:t>!</a:t>
            </a:r>
          </a:p>
        </p:txBody>
      </p:sp>
      <p:sp>
        <p:nvSpPr>
          <p:cNvPr id="15" name="TextBox 14"/>
          <p:cNvSpPr txBox="1"/>
          <p:nvPr/>
        </p:nvSpPr>
        <p:spPr>
          <a:xfrm>
            <a:off x="62646" y="5465701"/>
            <a:ext cx="11114916"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There is currently a big push to integrate </a:t>
            </a:r>
            <a:r>
              <a:rPr lang="en-US" b="1" dirty="0"/>
              <a:t>data-driven methods </a:t>
            </a:r>
            <a:r>
              <a:rPr lang="en-US" dirty="0"/>
              <a:t>into modeling &amp; simulation toolchains.</a:t>
            </a:r>
          </a:p>
        </p:txBody>
      </p:sp>
      <p:pic>
        <p:nvPicPr>
          <p:cNvPr id="80" name="Picture 79">
            <a:extLst>
              <a:ext uri="{FF2B5EF4-FFF2-40B4-BE49-F238E27FC236}">
                <a16:creationId xmlns:a16="http://schemas.microsoft.com/office/drawing/2014/main" id="{9EB4FDA2-A43A-FE43-BC70-4175AD9E14B0}"/>
              </a:ext>
            </a:extLst>
          </p:cNvPr>
          <p:cNvPicPr>
            <a:picLocks noChangeAspect="1"/>
          </p:cNvPicPr>
          <p:nvPr/>
        </p:nvPicPr>
        <p:blipFill>
          <a:blip r:embed="rId6"/>
          <a:stretch>
            <a:fillRect/>
          </a:stretch>
        </p:blipFill>
        <p:spPr>
          <a:xfrm>
            <a:off x="8151295" y="2776807"/>
            <a:ext cx="457200" cy="431800"/>
          </a:xfrm>
          <a:prstGeom prst="rect">
            <a:avLst/>
          </a:prstGeom>
        </p:spPr>
      </p:pic>
    </p:spTree>
    <p:extLst>
      <p:ext uri="{BB962C8B-B14F-4D97-AF65-F5344CB8AC3E}">
        <p14:creationId xmlns:p14="http://schemas.microsoft.com/office/powerpoint/2010/main" val="267864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0286" y="5363061"/>
            <a:ext cx="7437834" cy="1107996"/>
          </a:xfrm>
          <a:prstGeom prst="rect">
            <a:avLst/>
          </a:prstGeom>
        </p:spPr>
        <p:txBody>
          <a:bodyPr wrap="square">
            <a:spAutoFit/>
          </a:bodyPr>
          <a:lstStyle/>
          <a:p>
            <a:pPr marL="342900" indent="-342900">
              <a:buFont typeface="Arial" panose="020B0604020202020204" pitchFamily="34" charset="0"/>
              <a:buChar char="•"/>
            </a:pPr>
            <a:r>
              <a:rPr lang="en-US" dirty="0"/>
              <a:t>Alternating Schwarz-based coupling</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dirty="0"/>
              <a:t>Optimization-based coupling</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342900" indent="-342900">
              <a:buFont typeface="Arial" panose="020B0604020202020204" pitchFamily="34" charset="0"/>
              <a:buChar char="•"/>
            </a:pPr>
            <a:r>
              <a:rPr lang="en-US" dirty="0"/>
              <a:t>Coupling via generalized mortar methods</a:t>
            </a:r>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Flexible Heterogeneous Numerical Methods (</a:t>
            </a:r>
            <a:r>
              <a:rPr lang="en-US" dirty="0" err="1"/>
              <a:t>fHNM</a:t>
            </a:r>
            <a:r>
              <a:rPr lang="en-US" dirty="0"/>
              <a:t>) Project</a:t>
            </a:r>
          </a:p>
        </p:txBody>
      </p:sp>
      <p:sp>
        <p:nvSpPr>
          <p:cNvPr id="63" name="TextBox 62">
            <a:extLst>
              <a:ext uri="{FF2B5EF4-FFF2-40B4-BE49-F238E27FC236}">
                <a16:creationId xmlns:a16="http://schemas.microsoft.com/office/drawing/2014/main" id="{40CBA041-E763-344D-B691-38DEDB8D1A6A}"/>
              </a:ext>
            </a:extLst>
          </p:cNvPr>
          <p:cNvSpPr txBox="1"/>
          <p:nvPr/>
        </p:nvSpPr>
        <p:spPr>
          <a:xfrm>
            <a:off x="157355" y="914288"/>
            <a:ext cx="3738524" cy="400110"/>
          </a:xfrm>
          <a:prstGeom prst="rect">
            <a:avLst/>
          </a:prstGeom>
          <a:noFill/>
        </p:spPr>
        <p:txBody>
          <a:bodyPr wrap="none" rtlCol="0">
            <a:spAutoFit/>
          </a:bodyPr>
          <a:lstStyle/>
          <a:p>
            <a:r>
              <a:rPr lang="en-US" sz="2000" b="1" dirty="0">
                <a:solidFill>
                  <a:srgbClr val="0070C0"/>
                </a:solidFill>
              </a:rPr>
              <a:t>Principal research objective: </a:t>
            </a:r>
          </a:p>
        </p:txBody>
      </p:sp>
      <p:sp>
        <p:nvSpPr>
          <p:cNvPr id="64" name="Rectangle 63">
            <a:extLst>
              <a:ext uri="{FF2B5EF4-FFF2-40B4-BE49-F238E27FC236}">
                <a16:creationId xmlns:a16="http://schemas.microsoft.com/office/drawing/2014/main" id="{D8BE168B-3003-EA4A-A318-51059FF7C6EA}"/>
              </a:ext>
            </a:extLst>
          </p:cNvPr>
          <p:cNvSpPr/>
          <p:nvPr/>
        </p:nvSpPr>
        <p:spPr>
          <a:xfrm>
            <a:off x="274649" y="1345336"/>
            <a:ext cx="11306386" cy="707886"/>
          </a:xfrm>
          <a:prstGeom prst="rect">
            <a:avLst/>
          </a:prstGeom>
          <a:noFill/>
          <a:ln>
            <a:noFill/>
          </a:ln>
        </p:spPr>
        <p:txBody>
          <a:bodyPr wrap="square">
            <a:spAutoFit/>
          </a:bodyPr>
          <a:lstStyle/>
          <a:p>
            <a:pPr marL="285750" indent="-285750">
              <a:lnSpc>
                <a:spcPts val="2360"/>
              </a:lnSpc>
              <a:buFont typeface="Arial" panose="020B0604020202020204" pitchFamily="34" charset="0"/>
              <a:buChar char="•"/>
            </a:pPr>
            <a:r>
              <a:rPr lang="en-US" b="1" dirty="0"/>
              <a:t>Discover mathematical principles </a:t>
            </a:r>
            <a:r>
              <a:rPr lang="en-US" dirty="0"/>
              <a:t>guiding the assembly of </a:t>
            </a:r>
            <a:r>
              <a:rPr lang="en-US" b="1" dirty="0"/>
              <a:t>standard</a:t>
            </a:r>
            <a:r>
              <a:rPr lang="en-US" dirty="0"/>
              <a:t> and </a:t>
            </a:r>
            <a:r>
              <a:rPr lang="en-US" b="1" dirty="0"/>
              <a:t>data-driven</a:t>
            </a:r>
            <a:r>
              <a:rPr lang="en-US" dirty="0"/>
              <a:t> numerical models in stable, accurate and physically consistent ways. </a:t>
            </a:r>
          </a:p>
        </p:txBody>
      </p:sp>
      <p:sp>
        <p:nvSpPr>
          <p:cNvPr id="74" name="TextBox 73">
            <a:extLst>
              <a:ext uri="{FF2B5EF4-FFF2-40B4-BE49-F238E27FC236}">
                <a16:creationId xmlns:a16="http://schemas.microsoft.com/office/drawing/2014/main" id="{0EDF2515-DD75-8644-978B-97B54CAAC6C7}"/>
              </a:ext>
            </a:extLst>
          </p:cNvPr>
          <p:cNvSpPr txBox="1"/>
          <p:nvPr/>
        </p:nvSpPr>
        <p:spPr>
          <a:xfrm>
            <a:off x="157355" y="2194007"/>
            <a:ext cx="11240000" cy="400110"/>
          </a:xfrm>
          <a:prstGeom prst="rect">
            <a:avLst/>
          </a:prstGeom>
          <a:noFill/>
        </p:spPr>
        <p:txBody>
          <a:bodyPr wrap="none" rtlCol="0">
            <a:spAutoFit/>
          </a:bodyPr>
          <a:lstStyle/>
          <a:p>
            <a:r>
              <a:rPr lang="en-US" sz="2000" b="1" dirty="0">
                <a:solidFill>
                  <a:srgbClr val="0070C0"/>
                </a:solidFill>
              </a:rPr>
              <a:t>Principal research challenges: </a:t>
            </a:r>
            <a:r>
              <a:rPr lang="en-US" sz="2000" dirty="0"/>
              <a:t>we lack mathematical and algorithmic understanding of how to</a:t>
            </a:r>
            <a:r>
              <a:rPr lang="en-US" sz="2000" b="1" dirty="0"/>
              <a:t> </a:t>
            </a:r>
          </a:p>
        </p:txBody>
      </p:sp>
      <p:sp>
        <p:nvSpPr>
          <p:cNvPr id="81" name="Rectangle 80">
            <a:extLst>
              <a:ext uri="{FF2B5EF4-FFF2-40B4-BE49-F238E27FC236}">
                <a16:creationId xmlns:a16="http://schemas.microsoft.com/office/drawing/2014/main" id="{FE1BA336-6AA4-E242-ABB8-C7980A2E4E62}"/>
              </a:ext>
            </a:extLst>
          </p:cNvPr>
          <p:cNvSpPr/>
          <p:nvPr/>
        </p:nvSpPr>
        <p:spPr>
          <a:xfrm>
            <a:off x="277975" y="2584662"/>
            <a:ext cx="11119380" cy="1431161"/>
          </a:xfrm>
          <a:prstGeom prst="rect">
            <a:avLst/>
          </a:prstGeom>
        </p:spPr>
        <p:txBody>
          <a:bodyPr wrap="square">
            <a:spAutoFit/>
          </a:bodyPr>
          <a:lstStyle/>
          <a:p>
            <a:pPr marL="285750" indent="-285750">
              <a:spcAft>
                <a:spcPts val="600"/>
              </a:spcAft>
              <a:buFont typeface="Arial" panose="020B0604020202020204" pitchFamily="34" charset="0"/>
              <a:buChar char="•"/>
            </a:pPr>
            <a:r>
              <a:rPr lang="en-US" b="1" dirty="0"/>
              <a:t>“Mix-and-match” standard</a:t>
            </a:r>
            <a:r>
              <a:rPr lang="en-US" dirty="0"/>
              <a:t> and </a:t>
            </a:r>
            <a:r>
              <a:rPr lang="en-US" b="1" dirty="0"/>
              <a:t>data-driven models </a:t>
            </a:r>
            <a:r>
              <a:rPr lang="en-US" dirty="0"/>
              <a:t>from three-classes</a:t>
            </a:r>
          </a:p>
          <a:p>
            <a:pPr marL="742950" lvl="1" indent="-285750">
              <a:spcAft>
                <a:spcPts val="600"/>
              </a:spcAft>
              <a:buFont typeface="Wingdings" panose="05000000000000000000" pitchFamily="2" charset="2"/>
              <a:buChar char="Ø"/>
            </a:pPr>
            <a:r>
              <a:rPr lang="en-US" i="1" dirty="0"/>
              <a:t>Class A:</a:t>
            </a:r>
            <a:r>
              <a:rPr lang="en-US" dirty="0"/>
              <a:t> projection-based reduced order models (ROMs)</a:t>
            </a:r>
          </a:p>
          <a:p>
            <a:pPr marL="742950" lvl="1" indent="-285750">
              <a:spcAft>
                <a:spcPts val="600"/>
              </a:spcAft>
              <a:buFont typeface="Wingdings" panose="05000000000000000000" pitchFamily="2" charset="2"/>
              <a:buChar char="Ø"/>
            </a:pPr>
            <a:r>
              <a:rPr lang="en-US" i="1" dirty="0"/>
              <a:t>Class B: </a:t>
            </a:r>
            <a:r>
              <a:rPr lang="en-US" dirty="0"/>
              <a:t>machine-learned models, i.e., Physics-Informed Neural Networks (PINNs)</a:t>
            </a:r>
          </a:p>
          <a:p>
            <a:pPr marL="742950" lvl="1" indent="-285750">
              <a:spcAft>
                <a:spcPts val="600"/>
              </a:spcAft>
              <a:buFont typeface="Wingdings" panose="05000000000000000000" pitchFamily="2" charset="2"/>
              <a:buChar char="Ø"/>
            </a:pPr>
            <a:r>
              <a:rPr lang="en-US" i="1" dirty="0"/>
              <a:t>Class C:</a:t>
            </a:r>
            <a:r>
              <a:rPr lang="en-US" dirty="0"/>
              <a:t> flow map approximation models, i.e., dynamic model decomposition (DMD) models</a:t>
            </a:r>
          </a:p>
        </p:txBody>
      </p:sp>
      <p:sp>
        <p:nvSpPr>
          <p:cNvPr id="2" name="Rectangle 1"/>
          <p:cNvSpPr/>
          <p:nvPr/>
        </p:nvSpPr>
        <p:spPr>
          <a:xfrm>
            <a:off x="380286" y="4052088"/>
            <a:ext cx="10455353" cy="723275"/>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Ensure </a:t>
            </a:r>
            <a:r>
              <a:rPr lang="en-US" b="1" dirty="0"/>
              <a:t>well-</a:t>
            </a:r>
            <a:r>
              <a:rPr lang="en-US" b="1" dirty="0" err="1"/>
              <a:t>posedness</a:t>
            </a:r>
            <a:r>
              <a:rPr lang="en-US" b="1" dirty="0"/>
              <a:t> &amp; physical consistency </a:t>
            </a:r>
            <a:r>
              <a:rPr lang="en-US" dirty="0"/>
              <a:t>of the resulting </a:t>
            </a:r>
            <a:r>
              <a:rPr lang="en-US" b="1" dirty="0"/>
              <a:t>heterogeneous models</a:t>
            </a:r>
            <a:r>
              <a:rPr lang="en-US" dirty="0"/>
              <a:t>.</a:t>
            </a:r>
          </a:p>
          <a:p>
            <a:pPr marL="285750" indent="-285750">
              <a:spcAft>
                <a:spcPts val="600"/>
              </a:spcAft>
              <a:buFont typeface="Arial" panose="020B0604020202020204" pitchFamily="34" charset="0"/>
              <a:buChar char="•"/>
            </a:pPr>
            <a:r>
              <a:rPr lang="en-US" b="1" dirty="0"/>
              <a:t>Solve</a:t>
            </a:r>
            <a:r>
              <a:rPr lang="en-US" dirty="0"/>
              <a:t> such heterogeneous models efficiently.</a:t>
            </a:r>
          </a:p>
        </p:txBody>
      </p:sp>
      <p:sp>
        <p:nvSpPr>
          <p:cNvPr id="6" name="TextBox 5"/>
          <p:cNvSpPr txBox="1"/>
          <p:nvPr/>
        </p:nvSpPr>
        <p:spPr>
          <a:xfrm>
            <a:off x="78677" y="4922520"/>
            <a:ext cx="11397355" cy="492443"/>
          </a:xfrm>
          <a:prstGeom prst="rect">
            <a:avLst/>
          </a:prstGeom>
          <a:noFill/>
        </p:spPr>
        <p:txBody>
          <a:bodyPr wrap="square" rtlCol="0">
            <a:spAutoFit/>
          </a:bodyPr>
          <a:lstStyle/>
          <a:p>
            <a:r>
              <a:rPr lang="en-US" sz="2000" b="1" dirty="0">
                <a:solidFill>
                  <a:srgbClr val="0070C0"/>
                </a:solidFill>
              </a:rPr>
              <a:t>Three coupling methods:</a:t>
            </a:r>
          </a:p>
          <a:p>
            <a:endParaRPr lang="en-US" sz="200" b="1" dirty="0">
              <a:solidFill>
                <a:srgbClr val="0070C0"/>
              </a:solidFill>
            </a:endParaRPr>
          </a:p>
          <a:p>
            <a:endParaRPr lang="en-US" sz="200" b="1" dirty="0">
              <a:solidFill>
                <a:srgbClr val="0070C0"/>
              </a:solidFill>
            </a:endParaRPr>
          </a:p>
          <a:p>
            <a:endParaRPr lang="en-US" sz="200" b="1" dirty="0">
              <a:solidFill>
                <a:srgbClr val="0070C0"/>
              </a:solidFill>
            </a:endParaRPr>
          </a:p>
        </p:txBody>
      </p:sp>
      <p:pic>
        <p:nvPicPr>
          <p:cNvPr id="93" name="Picture 92"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7309649" y="4491107"/>
            <a:ext cx="4425151" cy="2372136"/>
          </a:xfrm>
          <a:prstGeom prst="rect">
            <a:avLst/>
          </a:prstGeom>
        </p:spPr>
      </p:pic>
      <p:sp>
        <p:nvSpPr>
          <p:cNvPr id="96" name="Rectangle 95"/>
          <p:cNvSpPr/>
          <p:nvPr/>
        </p:nvSpPr>
        <p:spPr>
          <a:xfrm>
            <a:off x="720648" y="2984772"/>
            <a:ext cx="6365952" cy="31547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380286" y="5391553"/>
            <a:ext cx="4402666" cy="31547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4872727" y="5360765"/>
            <a:ext cx="1579409" cy="369332"/>
          </a:xfrm>
          <a:prstGeom prst="rect">
            <a:avLst/>
          </a:prstGeom>
          <a:noFill/>
        </p:spPr>
        <p:txBody>
          <a:bodyPr wrap="square" rtlCol="0">
            <a:spAutoFit/>
          </a:bodyPr>
          <a:lstStyle/>
          <a:p>
            <a:r>
              <a:rPr lang="en-US" b="1" i="1" dirty="0">
                <a:solidFill>
                  <a:srgbClr val="FF0000"/>
                </a:solidFill>
              </a:rPr>
              <a:t>This talk</a:t>
            </a:r>
          </a:p>
        </p:txBody>
      </p:sp>
      <p:sp>
        <p:nvSpPr>
          <p:cNvPr id="99" name="TextBox 98"/>
          <p:cNvSpPr txBox="1"/>
          <p:nvPr/>
        </p:nvSpPr>
        <p:spPr>
          <a:xfrm>
            <a:off x="7086600" y="2946125"/>
            <a:ext cx="1579409" cy="369332"/>
          </a:xfrm>
          <a:prstGeom prst="rect">
            <a:avLst/>
          </a:prstGeom>
          <a:noFill/>
        </p:spPr>
        <p:txBody>
          <a:bodyPr wrap="square" rtlCol="0">
            <a:spAutoFit/>
          </a:bodyPr>
          <a:lstStyle/>
          <a:p>
            <a:r>
              <a:rPr lang="en-US" b="1" i="1" dirty="0">
                <a:solidFill>
                  <a:srgbClr val="FF0000"/>
                </a:solidFill>
              </a:rPr>
              <a:t>This talk</a:t>
            </a:r>
          </a:p>
        </p:txBody>
      </p:sp>
      <p:sp>
        <p:nvSpPr>
          <p:cNvPr id="3" name="Rectangle 2">
            <a:extLst>
              <a:ext uri="{FF2B5EF4-FFF2-40B4-BE49-F238E27FC236}">
                <a16:creationId xmlns:a16="http://schemas.microsoft.com/office/drawing/2014/main" id="{33224808-1F62-4E01-B872-5F7A4768A670}"/>
              </a:ext>
            </a:extLst>
          </p:cNvPr>
          <p:cNvSpPr/>
          <p:nvPr/>
        </p:nvSpPr>
        <p:spPr>
          <a:xfrm>
            <a:off x="380285" y="6094167"/>
            <a:ext cx="4884045" cy="32843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9189AB-3264-4C09-B93A-B3A53050D045}"/>
              </a:ext>
            </a:extLst>
          </p:cNvPr>
          <p:cNvSpPr txBox="1"/>
          <p:nvPr/>
        </p:nvSpPr>
        <p:spPr>
          <a:xfrm>
            <a:off x="1350523" y="6438970"/>
            <a:ext cx="2553101" cy="369332"/>
          </a:xfrm>
          <a:prstGeom prst="rect">
            <a:avLst/>
          </a:prstGeom>
          <a:noFill/>
        </p:spPr>
        <p:txBody>
          <a:bodyPr wrap="square" rtlCol="0">
            <a:spAutoFit/>
          </a:bodyPr>
          <a:lstStyle/>
          <a:p>
            <a:r>
              <a:rPr lang="en-US" b="1" i="1" dirty="0">
                <a:solidFill>
                  <a:srgbClr val="0070C0"/>
                </a:solidFill>
              </a:rPr>
              <a:t>Talk by A. DeCastro</a:t>
            </a:r>
          </a:p>
        </p:txBody>
      </p:sp>
    </p:spTree>
    <p:extLst>
      <p:ext uri="{BB962C8B-B14F-4D97-AF65-F5344CB8AC3E}">
        <p14:creationId xmlns:p14="http://schemas.microsoft.com/office/powerpoint/2010/main" val="319877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p:bldP spid="99" grpId="0"/>
      <p:bldP spid="3"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6774426"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Numerical Results</a:t>
            </a:r>
          </a:p>
          <a:p>
            <a:pPr marL="457200" indent="-457200">
              <a:buAutoNum type="arabicPeriod" startAt="2"/>
            </a:pPr>
            <a:endParaRPr lang="en-US" sz="2400" dirty="0"/>
          </a:p>
          <a:p>
            <a:pPr marL="228600" indent="-228600">
              <a:buAutoNum type="arabicPeriod" startAt="4"/>
            </a:pPr>
            <a:endParaRPr lang="en-US" sz="400" dirty="0"/>
          </a:p>
          <a:p>
            <a:pPr marL="228600" indent="-228600">
              <a:buAutoNum type="arabicPeriod" startAt="4"/>
            </a:pPr>
            <a:endParaRPr lang="en-US" sz="400" dirty="0"/>
          </a:p>
          <a:p>
            <a:r>
              <a:rPr lang="en-US" sz="2400"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6</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12872565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5326C38-B2B1-4691-9435-82BAFF6A5D66}"/>
              </a:ext>
            </a:extLst>
          </p:cNvPr>
          <p:cNvPicPr>
            <a:picLocks noChangeAspect="1"/>
          </p:cNvPicPr>
          <p:nvPr/>
        </p:nvPicPr>
        <p:blipFill>
          <a:blip r:embed="rId3"/>
          <a:stretch>
            <a:fillRect/>
          </a:stretch>
        </p:blipFill>
        <p:spPr>
          <a:xfrm>
            <a:off x="6536721" y="3767495"/>
            <a:ext cx="5411439" cy="2900843"/>
          </a:xfrm>
          <a:prstGeom prst="rect">
            <a:avLst/>
          </a:prstGeom>
        </p:spPr>
      </p:pic>
      <p:sp>
        <p:nvSpPr>
          <p:cNvPr id="102" name="TextShape 2"/>
          <p:cNvSpPr txBox="1"/>
          <p:nvPr/>
        </p:nvSpPr>
        <p:spPr>
          <a:xfrm>
            <a:off x="274649" y="1174504"/>
            <a:ext cx="7100372" cy="5493834"/>
          </a:xfrm>
          <a:prstGeom prst="rect">
            <a:avLst/>
          </a:prstGeom>
          <a:noFill/>
          <a:ln>
            <a:noFill/>
          </a:ln>
        </p:spPr>
        <p:txBody>
          <a:bodyPr/>
          <a:lstStyle/>
          <a:p>
            <a:pPr marL="800100" lvl="1" indent="-342900">
              <a:buFont typeface="Arial" panose="020B0604020202020204" pitchFamily="34" charset="0"/>
              <a:buChar char="•"/>
            </a:pPr>
            <a:endParaRPr lang="en-US" sz="400" dirty="0"/>
          </a:p>
          <a:p>
            <a:pPr marL="457200" indent="-457200">
              <a:buAutoNum type="arabicPeriod" startAt="2"/>
            </a:pPr>
            <a:endParaRPr lang="en-US" sz="400" dirty="0"/>
          </a:p>
          <a:p>
            <a:pPr marL="457200" indent="-457200">
              <a:buAutoNum type="arabicPeriod"/>
            </a:pPr>
            <a:r>
              <a:rPr lang="en-US" sz="2400" b="1" dirty="0"/>
              <a:t>Overview of the Schwarz Alternating Method for Concurrent Coupling</a:t>
            </a:r>
          </a:p>
          <a:p>
            <a:endParaRPr lang="en-US" sz="2400" dirty="0"/>
          </a:p>
          <a:p>
            <a:endParaRPr lang="en-US" sz="400" dirty="0"/>
          </a:p>
          <a:p>
            <a:endParaRPr lang="en-US" sz="400" dirty="0"/>
          </a:p>
          <a:p>
            <a:pPr marL="457200" indent="-457200">
              <a:buAutoNum type="arabicPeriod" startAt="2"/>
            </a:pPr>
            <a:r>
              <a:rPr lang="en-US" sz="2400" dirty="0"/>
              <a:t>Overview of Projection-Based Model Order Reduction</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Extension of Schwarz Alternating Method to FOM-ROM and ROM-ROM coupling</a:t>
            </a:r>
          </a:p>
          <a:p>
            <a:pPr marL="457200" indent="-457200">
              <a:buAutoNum type="arabicPeriod" startAt="2"/>
            </a:pPr>
            <a:endParaRPr lang="en-US" sz="2400" dirty="0"/>
          </a:p>
          <a:p>
            <a:pPr marL="457200" indent="-457200">
              <a:buAutoNum type="arabicPeriod" startAt="2"/>
            </a:pPr>
            <a:endParaRPr lang="en-US" sz="400" dirty="0"/>
          </a:p>
          <a:p>
            <a:pPr marL="457200" indent="-457200">
              <a:buAutoNum type="arabicPeriod" startAt="2"/>
            </a:pPr>
            <a:endParaRPr lang="en-US" sz="400" dirty="0"/>
          </a:p>
          <a:p>
            <a:pPr marL="457200" indent="-457200">
              <a:buAutoNum type="arabicPeriod" startAt="2"/>
            </a:pPr>
            <a:r>
              <a:rPr lang="en-US" sz="2400" dirty="0"/>
              <a:t>Numerical Results</a:t>
            </a:r>
          </a:p>
          <a:p>
            <a:pPr marL="457200" indent="-457200">
              <a:buAutoNum type="arabicPeriod" startAt="2"/>
            </a:pPr>
            <a:endParaRPr lang="en-US" sz="2400" dirty="0"/>
          </a:p>
          <a:p>
            <a:pPr marL="228600" indent="-228600">
              <a:buAutoNum type="arabicPeriod" startAt="4"/>
            </a:pPr>
            <a:endParaRPr lang="en-US" sz="400" dirty="0"/>
          </a:p>
          <a:p>
            <a:pPr marL="228600" indent="-228600">
              <a:buAutoNum type="arabicPeriod" startAt="4"/>
            </a:pPr>
            <a:endParaRPr lang="en-US" sz="400" dirty="0"/>
          </a:p>
          <a:p>
            <a:r>
              <a:rPr lang="en-US" sz="2400" dirty="0"/>
              <a:t>5.  Summary and Future Work</a:t>
            </a:r>
          </a:p>
          <a:p>
            <a:endParaRPr lang="en-US" sz="400" dirty="0"/>
          </a:p>
          <a:p>
            <a:endParaRPr lang="en-US" sz="400" dirty="0"/>
          </a:p>
          <a:p>
            <a:endParaRPr lang="en-US" sz="2400" dirty="0"/>
          </a:p>
          <a:p>
            <a:endParaRPr lang="en-US" sz="400" dirty="0"/>
          </a:p>
          <a:p>
            <a:endParaRPr lang="en-US" sz="400" dirty="0"/>
          </a:p>
          <a:p>
            <a:endParaRPr sz="2400" dirty="0"/>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7</a:t>
            </a:fld>
            <a:endParaRPr lang="en-US" dirty="0"/>
          </a:p>
        </p:txBody>
      </p:sp>
      <p:sp>
        <p:nvSpPr>
          <p:cNvPr id="7" name="Title 1">
            <a:extLst>
              <a:ext uri="{FF2B5EF4-FFF2-40B4-BE49-F238E27FC236}">
                <a16:creationId xmlns:a16="http://schemas.microsoft.com/office/drawing/2014/main" id="{FC6EE5A9-F928-4BF3-A50A-4AAEC01ADAB6}"/>
              </a:ext>
            </a:extLst>
          </p:cNvPr>
          <p:cNvSpPr txBox="1">
            <a:spLocks/>
          </p:cNvSpPr>
          <p:nvPr/>
        </p:nvSpPr>
        <p:spPr>
          <a:xfrm>
            <a:off x="720648" y="359772"/>
            <a:ext cx="10471608"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Outline For Remainder of Presentation</a:t>
            </a:r>
          </a:p>
        </p:txBody>
      </p:sp>
      <p:pic>
        <p:nvPicPr>
          <p:cNvPr id="8" name="Picture 7">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069441" y="1755166"/>
            <a:ext cx="3122815" cy="1600200"/>
          </a:xfrm>
          <a:prstGeom prst="rect">
            <a:avLst/>
          </a:prstGeom>
        </p:spPr>
      </p:pic>
      <p:pic>
        <p:nvPicPr>
          <p:cNvPr id="9" name="Picture 8">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069441" y="200362"/>
            <a:ext cx="3055658" cy="1600200"/>
          </a:xfrm>
          <a:prstGeom prst="rect">
            <a:avLst/>
          </a:prstGeom>
        </p:spPr>
      </p:pic>
    </p:spTree>
    <p:extLst>
      <p:ext uri="{BB962C8B-B14F-4D97-AF65-F5344CB8AC3E}">
        <p14:creationId xmlns:p14="http://schemas.microsoft.com/office/powerpoint/2010/main" val="1469915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Schwarz Alternating Method for Domain Decomposition</a:t>
            </a:r>
          </a:p>
        </p:txBody>
      </p:sp>
      <p:sp>
        <p:nvSpPr>
          <p:cNvPr id="6" name="Content Placeholder 2">
            <a:extLst>
              <a:ext uri="{FF2B5EF4-FFF2-40B4-BE49-F238E27FC236}">
                <a16:creationId xmlns:a16="http://schemas.microsoft.com/office/drawing/2014/main" id="{D8A0A0C0-1A94-405F-8A7F-0BAFE64EEDAF}"/>
              </a:ext>
            </a:extLst>
          </p:cNvPr>
          <p:cNvSpPr txBox="1">
            <a:spLocks/>
          </p:cNvSpPr>
          <p:nvPr/>
        </p:nvSpPr>
        <p:spPr bwMode="auto">
          <a:xfrm>
            <a:off x="75570" y="906900"/>
            <a:ext cx="9636253" cy="162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defRPr/>
            </a:pPr>
            <a:r>
              <a:rPr lang="en-US" sz="2000" kern="1200" dirty="0">
                <a:latin typeface="+mn-lt"/>
                <a:cs typeface="Calibri" pitchFamily="34" charset="0"/>
              </a:rPr>
              <a:t>Proposed in 1870 by H. Schwarz for solving Laplace</a:t>
            </a:r>
            <a:r>
              <a:rPr lang="en-US" sz="2000" dirty="0">
                <a:latin typeface="+mn-lt"/>
                <a:cs typeface="Calibri" pitchFamily="34" charset="0"/>
              </a:rPr>
              <a:t> PDE</a:t>
            </a:r>
            <a:r>
              <a:rPr lang="en-US" sz="2000" kern="1200" dirty="0">
                <a:latin typeface="+mn-lt"/>
                <a:cs typeface="Calibri" pitchFamily="34" charset="0"/>
              </a:rPr>
              <a:t> on irregular domains.</a:t>
            </a:r>
          </a:p>
        </p:txBody>
      </p:sp>
      <p:sp>
        <p:nvSpPr>
          <p:cNvPr id="7" name="Subtitle 2">
            <a:extLst>
              <a:ext uri="{FF2B5EF4-FFF2-40B4-BE49-F238E27FC236}">
                <a16:creationId xmlns:a16="http://schemas.microsoft.com/office/drawing/2014/main" id="{50246849-77D0-4BB4-BD3A-9AD6A03843B2}"/>
              </a:ext>
            </a:extLst>
          </p:cNvPr>
          <p:cNvSpPr txBox="1">
            <a:spLocks/>
          </p:cNvSpPr>
          <p:nvPr/>
        </p:nvSpPr>
        <p:spPr bwMode="auto">
          <a:xfrm>
            <a:off x="9239297" y="1760447"/>
            <a:ext cx="329443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400" dirty="0">
                <a:latin typeface="+mn-lt"/>
              </a:rPr>
              <a:t>H. Schwarz (1843–1921)</a:t>
            </a:r>
            <a:endParaRPr lang="en-US" sz="1400" i="1" dirty="0">
              <a:latin typeface="+mn-lt"/>
            </a:endParaRP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3D41122-2A71-4192-8365-409D47AA4BBB}"/>
                  </a:ext>
                </a:extLst>
              </p:cNvPr>
              <p:cNvSpPr txBox="1">
                <a:spLocks/>
              </p:cNvSpPr>
              <p:nvPr/>
            </p:nvSpPr>
            <p:spPr bwMode="auto">
              <a:xfrm>
                <a:off x="125730" y="2470633"/>
                <a:ext cx="8655820" cy="243138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900" b="1" i="1" dirty="0">
                    <a:latin typeface="+mn-lt"/>
                    <a:cs typeface="Calibri" pitchFamily="34" charset="0"/>
                  </a:rPr>
                  <a:t>Initialize:</a:t>
                </a:r>
              </a:p>
              <a:p>
                <a:pPr>
                  <a:defRPr/>
                </a:pPr>
                <a:r>
                  <a:rPr lang="en-US" sz="1900" dirty="0">
                    <a:latin typeface="+mn-lt"/>
                    <a:cs typeface="Calibri" pitchFamily="34" charset="0"/>
                  </a:rPr>
                  <a:t>Solve PDE by any method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 w/ initial guess for transmission BCs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a:t>
                </a:r>
              </a:p>
              <a:p>
                <a:pPr marL="0" indent="0">
                  <a:buNone/>
                  <a:defRPr/>
                </a:pPr>
                <a:r>
                  <a:rPr lang="en-US" sz="1900" b="1" i="1" dirty="0">
                    <a:latin typeface="+mn-lt"/>
                    <a:cs typeface="Calibri" pitchFamily="34" charset="0"/>
                  </a:rPr>
                  <a:t>Iterate until convergence:</a:t>
                </a:r>
              </a:p>
              <a:p>
                <a:pP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ea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based on values just obtained for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dirty="0">
                    <a:latin typeface="+mn-lt"/>
                    <a:cs typeface="Calibri" pitchFamily="34" charset="0"/>
                  </a:rPr>
                  <a:t>.</a:t>
                </a:r>
              </a:p>
              <a:p>
                <a:pPr>
                  <a:defRPr/>
                </a:pPr>
                <a:r>
                  <a:rPr lang="en-US" sz="1900" dirty="0">
                    <a:latin typeface="+mn-lt"/>
                    <a:cs typeface="Calibri" pitchFamily="34" charset="0"/>
                  </a:rPr>
                  <a:t>Solve PDE by any method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w/ transmission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based on values just obtained for</a:t>
                </a:r>
                <a:r>
                  <a:rPr lang="en-US" sz="1900" dirty="0">
                    <a:cs typeface="Calibri" pitchFamily="34" charset="0"/>
                  </a:rPr>
                  <a:t>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ea typeface="Cambria Math" panose="02040503050406030204" pitchFamily="18" charset="0"/>
                            <a:cs typeface="Calibri" pitchFamily="34" charset="0"/>
                          </a:rPr>
                          <m:t>2</m:t>
                        </m:r>
                      </m:sub>
                    </m:sSub>
                  </m:oMath>
                </a14:m>
                <a:r>
                  <a:rPr lang="en-US" sz="1900" dirty="0">
                    <a:latin typeface="+mn-lt"/>
                    <a:cs typeface="Calibri" pitchFamily="34" charset="0"/>
                  </a:rPr>
                  <a:t>.</a:t>
                </a:r>
              </a:p>
            </p:txBody>
          </p:sp>
        </mc:Choice>
        <mc:Fallback xmlns="">
          <p:sp>
            <p:nvSpPr>
              <p:cNvPr id="8" name="Content Placeholder 2">
                <a:extLst>
                  <a:ext uri="{FF2B5EF4-FFF2-40B4-BE49-F238E27FC236}">
                    <a16:creationId xmlns:a16="http://schemas.microsoft.com/office/drawing/2014/main" id="{53D41122-2A71-4192-8365-409D47AA4BBB}"/>
                  </a:ext>
                </a:extLst>
              </p:cNvPr>
              <p:cNvSpPr txBox="1">
                <a:spLocks noRot="1" noChangeAspect="1" noMove="1" noResize="1" noEditPoints="1" noAdjustHandles="1" noChangeArrowheads="1" noChangeShapeType="1" noTextEdit="1"/>
              </p:cNvSpPr>
              <p:nvPr/>
            </p:nvSpPr>
            <p:spPr bwMode="auto">
              <a:xfrm>
                <a:off x="125730" y="2470633"/>
                <a:ext cx="8655820" cy="2431385"/>
              </a:xfrm>
              <a:prstGeom prst="rect">
                <a:avLst/>
              </a:prstGeom>
              <a:blipFill>
                <a:blip r:embed="rId3"/>
                <a:stretch>
                  <a:fillRect l="-633" t="-1247" r="-141" b="-249"/>
                </a:stretch>
              </a:blipFill>
              <a:ln w="9525">
                <a:solidFill>
                  <a:schemeClr val="tx1"/>
                </a:solidFill>
                <a:miter lim="800000"/>
                <a:headEnd/>
                <a:tailEnd/>
              </a:ln>
            </p:spPr>
            <p:txBody>
              <a:bodyPr/>
              <a:lstStyle/>
              <a:p>
                <a:r>
                  <a:rPr lang="en-US">
                    <a:noFill/>
                  </a:rPr>
                  <a:t> </a:t>
                </a:r>
              </a:p>
            </p:txBody>
          </p:sp>
        </mc:Fallback>
      </mc:AlternateContent>
      <p:pic>
        <p:nvPicPr>
          <p:cNvPr id="9" name="Picture 8" descr="schwarz.jpg">
            <a:extLst>
              <a:ext uri="{FF2B5EF4-FFF2-40B4-BE49-F238E27FC236}">
                <a16:creationId xmlns:a16="http://schemas.microsoft.com/office/drawing/2014/main" id="{963202EA-3D7F-44EB-9BB4-B9FA0964D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96" y="271606"/>
            <a:ext cx="1082378" cy="1488841"/>
          </a:xfrm>
          <a:prstGeom prst="rect">
            <a:avLst/>
          </a:prstGeom>
        </p:spPr>
      </p:pic>
      <p:sp>
        <p:nvSpPr>
          <p:cNvPr id="10" name="TextBox 9">
            <a:extLst>
              <a:ext uri="{FF2B5EF4-FFF2-40B4-BE49-F238E27FC236}">
                <a16:creationId xmlns:a16="http://schemas.microsoft.com/office/drawing/2014/main" id="{07AAF216-7F5D-43E0-A4A4-63164C079A63}"/>
              </a:ext>
            </a:extLst>
          </p:cNvPr>
          <p:cNvSpPr txBox="1"/>
          <p:nvPr/>
        </p:nvSpPr>
        <p:spPr>
          <a:xfrm>
            <a:off x="293620" y="1312389"/>
            <a:ext cx="9265420" cy="707886"/>
          </a:xfrm>
          <a:prstGeom prst="rect">
            <a:avLst/>
          </a:prstGeom>
          <a:solidFill>
            <a:srgbClr val="FFCC99"/>
          </a:solidFill>
        </p:spPr>
        <p:txBody>
          <a:bodyPr wrap="square" rtlCol="0">
            <a:spAutoFit/>
          </a:bodyPr>
          <a:lstStyle/>
          <a:p>
            <a:pPr algn="ctr"/>
            <a:r>
              <a:rPr lang="en-US" sz="2000" b="1" dirty="0">
                <a:cs typeface="Calibri" pitchFamily="34" charset="0"/>
              </a:rPr>
              <a:t>Crux of Method:</a:t>
            </a:r>
            <a:r>
              <a:rPr lang="en-US" sz="2000" dirty="0">
                <a:cs typeface="Calibri" pitchFamily="34" charset="0"/>
              </a:rPr>
              <a:t> if the solution is known in regularly shaped domains, use those as pieces to iteratively build a solution for the more complex domain.</a:t>
            </a:r>
          </a:p>
        </p:txBody>
      </p:sp>
      <p:sp>
        <p:nvSpPr>
          <p:cNvPr id="12" name="TextBox 11">
            <a:extLst>
              <a:ext uri="{FF2B5EF4-FFF2-40B4-BE49-F238E27FC236}">
                <a16:creationId xmlns:a16="http://schemas.microsoft.com/office/drawing/2014/main" id="{B8B9569D-87E4-4567-A923-8B139D0B921B}"/>
              </a:ext>
            </a:extLst>
          </p:cNvPr>
          <p:cNvSpPr txBox="1"/>
          <p:nvPr/>
        </p:nvSpPr>
        <p:spPr>
          <a:xfrm>
            <a:off x="2905282" y="2195961"/>
            <a:ext cx="3096715" cy="400110"/>
          </a:xfrm>
          <a:prstGeom prst="rect">
            <a:avLst/>
          </a:prstGeom>
          <a:solidFill>
            <a:schemeClr val="bg1"/>
          </a:solidFill>
          <a:ln w="19050">
            <a:solidFill>
              <a:srgbClr val="0070C0"/>
            </a:solidFill>
          </a:ln>
        </p:spPr>
        <p:txBody>
          <a:bodyPr wrap="square" rtlCol="0">
            <a:spAutoFit/>
          </a:bodyPr>
          <a:lstStyle/>
          <a:p>
            <a:pPr algn="ctr"/>
            <a:r>
              <a:rPr lang="en-US" sz="2000" b="1" dirty="0">
                <a:solidFill>
                  <a:srgbClr val="0070C0"/>
                </a:solidFill>
                <a:cs typeface="Calibri" panose="020F0502020204030204" pitchFamily="34" charset="0"/>
              </a:rPr>
              <a:t>Basic Schwarz Algorithm</a:t>
            </a:r>
          </a:p>
        </p:txBody>
      </p:sp>
      <p:sp>
        <p:nvSpPr>
          <p:cNvPr id="17" name="Rectangle 16">
            <a:extLst>
              <a:ext uri="{FF2B5EF4-FFF2-40B4-BE49-F238E27FC236}">
                <a16:creationId xmlns:a16="http://schemas.microsoft.com/office/drawing/2014/main" id="{57E1025A-7D5A-4C02-B9AF-9BCFFDAF8B40}"/>
              </a:ext>
            </a:extLst>
          </p:cNvPr>
          <p:cNvSpPr/>
          <p:nvPr/>
        </p:nvSpPr>
        <p:spPr>
          <a:xfrm>
            <a:off x="6959950" y="6377940"/>
            <a:ext cx="3797835" cy="369332"/>
          </a:xfrm>
          <a:prstGeom prst="rect">
            <a:avLst/>
          </a:prstGeom>
        </p:spPr>
        <p:txBody>
          <a:bodyPr wrap="none">
            <a:spAutoFit/>
          </a:bodyPr>
          <a:lstStyle/>
          <a:p>
            <a:r>
              <a:rPr lang="en-US" baseline="30000" dirty="0">
                <a:solidFill>
                  <a:schemeClr val="bg1"/>
                </a:solidFill>
              </a:rPr>
              <a:t>2</a:t>
            </a:r>
            <a:r>
              <a:rPr lang="en-US" dirty="0">
                <a:solidFill>
                  <a:schemeClr val="bg1"/>
                </a:solidFill>
              </a:rPr>
              <a:t>Lions, 1990. </a:t>
            </a:r>
            <a:r>
              <a:rPr lang="en-US" baseline="30000" dirty="0">
                <a:solidFill>
                  <a:schemeClr val="bg1"/>
                </a:solidFill>
              </a:rPr>
              <a:t>3</a:t>
            </a:r>
            <a:r>
              <a:rPr lang="en-US" dirty="0">
                <a:solidFill>
                  <a:schemeClr val="bg1"/>
                </a:solidFill>
              </a:rPr>
              <a:t>Zanolli </a:t>
            </a:r>
            <a:r>
              <a:rPr lang="en-US" i="1" dirty="0">
                <a:solidFill>
                  <a:schemeClr val="bg1"/>
                </a:solidFill>
              </a:rPr>
              <a:t>et al., </a:t>
            </a:r>
            <a:r>
              <a:rPr lang="en-US" dirty="0">
                <a:solidFill>
                  <a:schemeClr val="bg1"/>
                </a:solidFill>
              </a:rPr>
              <a:t>1987. </a:t>
            </a:r>
          </a:p>
        </p:txBody>
      </p:sp>
      <p:pic>
        <p:nvPicPr>
          <p:cNvPr id="3" name="Picture 2">
            <a:extLst>
              <a:ext uri="{FF2B5EF4-FFF2-40B4-BE49-F238E27FC236}">
                <a16:creationId xmlns:a16="http://schemas.microsoft.com/office/drawing/2014/main" id="{A17EF9CF-55CB-4BC6-8856-9A0F58A1A4C4}"/>
              </a:ext>
            </a:extLst>
          </p:cNvPr>
          <p:cNvPicPr>
            <a:picLocks noChangeAspect="1"/>
          </p:cNvPicPr>
          <p:nvPr/>
        </p:nvPicPr>
        <p:blipFill>
          <a:blip r:embed="rId5"/>
          <a:stretch>
            <a:fillRect/>
          </a:stretch>
        </p:blipFill>
        <p:spPr>
          <a:xfrm>
            <a:off x="8858867" y="3635842"/>
            <a:ext cx="3122815" cy="1600200"/>
          </a:xfrm>
          <a:prstGeom prst="rect">
            <a:avLst/>
          </a:prstGeom>
        </p:spPr>
      </p:pic>
      <p:pic>
        <p:nvPicPr>
          <p:cNvPr id="13" name="Picture 12">
            <a:extLst>
              <a:ext uri="{FF2B5EF4-FFF2-40B4-BE49-F238E27FC236}">
                <a16:creationId xmlns:a16="http://schemas.microsoft.com/office/drawing/2014/main" id="{52325D87-8E51-4DD2-B6AE-E124EFEAE38D}"/>
              </a:ext>
            </a:extLst>
          </p:cNvPr>
          <p:cNvPicPr>
            <a:picLocks noChangeAspect="1"/>
          </p:cNvPicPr>
          <p:nvPr/>
        </p:nvPicPr>
        <p:blipFill>
          <a:blip r:embed="rId6"/>
          <a:stretch>
            <a:fillRect/>
          </a:stretch>
        </p:blipFill>
        <p:spPr>
          <a:xfrm>
            <a:off x="8858867" y="2071895"/>
            <a:ext cx="3055658" cy="1600200"/>
          </a:xfrm>
          <a:prstGeom prst="rect">
            <a:avLst/>
          </a:prstGeom>
        </p:spPr>
      </p:pic>
      <p:sp>
        <p:nvSpPr>
          <p:cNvPr id="14" name="TextBox 13">
            <a:extLst>
              <a:ext uri="{FF2B5EF4-FFF2-40B4-BE49-F238E27FC236}">
                <a16:creationId xmlns:a16="http://schemas.microsoft.com/office/drawing/2014/main" id="{6CF87F96-6331-40D0-8FCE-3C7FFC982044}"/>
              </a:ext>
            </a:extLst>
          </p:cNvPr>
          <p:cNvSpPr txBox="1"/>
          <p:nvPr/>
        </p:nvSpPr>
        <p:spPr>
          <a:xfrm>
            <a:off x="10456583" y="2208505"/>
            <a:ext cx="4069583" cy="338554"/>
          </a:xfrm>
          <a:prstGeom prst="rect">
            <a:avLst/>
          </a:prstGeom>
          <a:noFill/>
        </p:spPr>
        <p:txBody>
          <a:bodyPr wrap="square" rtlCol="0">
            <a:spAutoFit/>
          </a:bodyPr>
          <a:lstStyle/>
          <a:p>
            <a:r>
              <a:rPr lang="en-US" sz="1600" i="1" dirty="0">
                <a:solidFill>
                  <a:srgbClr val="0070C0"/>
                </a:solidFill>
              </a:rPr>
              <a:t>overlapping</a:t>
            </a:r>
          </a:p>
        </p:txBody>
      </p:sp>
      <p:sp>
        <p:nvSpPr>
          <p:cNvPr id="18" name="TextBox 17">
            <a:extLst>
              <a:ext uri="{FF2B5EF4-FFF2-40B4-BE49-F238E27FC236}">
                <a16:creationId xmlns:a16="http://schemas.microsoft.com/office/drawing/2014/main" id="{45C15424-0FE5-4BD9-BD06-67EB2ED0F41D}"/>
              </a:ext>
            </a:extLst>
          </p:cNvPr>
          <p:cNvSpPr txBox="1"/>
          <p:nvPr/>
        </p:nvSpPr>
        <p:spPr>
          <a:xfrm>
            <a:off x="10264018" y="3742898"/>
            <a:ext cx="4069583" cy="338554"/>
          </a:xfrm>
          <a:prstGeom prst="rect">
            <a:avLst/>
          </a:prstGeom>
          <a:noFill/>
        </p:spPr>
        <p:txBody>
          <a:bodyPr wrap="square" rtlCol="0">
            <a:spAutoFit/>
          </a:bodyPr>
          <a:lstStyle/>
          <a:p>
            <a:r>
              <a:rPr lang="en-US" sz="1600" i="1" dirty="0">
                <a:solidFill>
                  <a:srgbClr val="0070C0"/>
                </a:solidFill>
              </a:rPr>
              <a:t>non-overlapping</a:t>
            </a:r>
          </a:p>
        </p:txBody>
      </p:sp>
      <p:sp>
        <p:nvSpPr>
          <p:cNvPr id="15" name="TextBox 14">
            <a:extLst>
              <a:ext uri="{FF2B5EF4-FFF2-40B4-BE49-F238E27FC236}">
                <a16:creationId xmlns:a16="http://schemas.microsoft.com/office/drawing/2014/main" id="{933AE594-6724-431A-8098-C94D45352009}"/>
              </a:ext>
            </a:extLst>
          </p:cNvPr>
          <p:cNvSpPr txBox="1"/>
          <p:nvPr/>
        </p:nvSpPr>
        <p:spPr>
          <a:xfrm>
            <a:off x="142434" y="5188266"/>
            <a:ext cx="11937271" cy="1015663"/>
          </a:xfrm>
          <a:prstGeom prst="rect">
            <a:avLst/>
          </a:prstGeom>
          <a:noFill/>
        </p:spPr>
        <p:txBody>
          <a:bodyPr wrap="square" rtlCol="0">
            <a:spAutoFit/>
          </a:bodyPr>
          <a:lstStyle/>
          <a:p>
            <a:pPr marL="285750" indent="-285750">
              <a:buFont typeface="Wingdings" panose="05000000000000000000" pitchFamily="2" charset="2"/>
              <a:buChar char="§"/>
            </a:pPr>
            <a:r>
              <a:rPr lang="en-US" sz="2000" dirty="0"/>
              <a:t>Schwarz alternating method most commonly used as a </a:t>
            </a:r>
            <a:r>
              <a:rPr lang="en-US" sz="2000" b="1" i="1" dirty="0"/>
              <a:t>preconditioner</a:t>
            </a:r>
            <a:r>
              <a:rPr lang="en-US" sz="2000" dirty="0"/>
              <a:t> for </a:t>
            </a:r>
            <a:r>
              <a:rPr lang="en-US" sz="2000" dirty="0" err="1"/>
              <a:t>Krylov</a:t>
            </a:r>
            <a:r>
              <a:rPr lang="en-US" sz="2000" dirty="0"/>
              <a:t> iterative methods to solve linear algebraic equations.</a:t>
            </a:r>
          </a:p>
          <a:p>
            <a:endParaRPr lang="en-US" sz="2000" dirty="0"/>
          </a:p>
        </p:txBody>
      </p:sp>
      <p:sp>
        <p:nvSpPr>
          <p:cNvPr id="16" name="TextBox 15">
            <a:extLst>
              <a:ext uri="{FF2B5EF4-FFF2-40B4-BE49-F238E27FC236}">
                <a16:creationId xmlns:a16="http://schemas.microsoft.com/office/drawing/2014/main" id="{B5992900-F1B9-4D28-8B8E-9069C3B88433}"/>
              </a:ext>
            </a:extLst>
          </p:cNvPr>
          <p:cNvSpPr txBox="1"/>
          <p:nvPr/>
        </p:nvSpPr>
        <p:spPr>
          <a:xfrm>
            <a:off x="1255975" y="5955992"/>
            <a:ext cx="9240149" cy="707886"/>
          </a:xfrm>
          <a:prstGeom prst="rect">
            <a:avLst/>
          </a:prstGeom>
          <a:solidFill>
            <a:srgbClr val="CCFFCC"/>
          </a:solidFill>
        </p:spPr>
        <p:txBody>
          <a:bodyPr wrap="square" rtlCol="0">
            <a:spAutoFit/>
          </a:bodyPr>
          <a:lstStyle/>
          <a:p>
            <a:pPr algn="ctr"/>
            <a:r>
              <a:rPr lang="en-US" sz="2000" b="1" dirty="0">
                <a:cs typeface="Calibri" panose="020F0502020204030204" pitchFamily="34" charset="0"/>
              </a:rPr>
              <a:t>Novel idea: </a:t>
            </a:r>
            <a:r>
              <a:rPr lang="en-US" sz="2000" dirty="0">
                <a:cs typeface="Calibri" panose="020F0502020204030204" pitchFamily="34" charset="0"/>
              </a:rPr>
              <a:t>using the Schwarz alternating as a </a:t>
            </a:r>
            <a:r>
              <a:rPr lang="en-US" sz="2000" b="1" i="1" dirty="0">
                <a:cs typeface="Calibri" panose="020F0502020204030204" pitchFamily="34" charset="0"/>
              </a:rPr>
              <a:t>discretization method </a:t>
            </a:r>
            <a:r>
              <a:rPr lang="en-US" sz="2000" dirty="0">
                <a:cs typeface="Calibri" panose="020F0502020204030204" pitchFamily="34" charset="0"/>
              </a:rPr>
              <a:t>for solving multi-scale or multi-physics partial differential equations (PDEs).</a:t>
            </a:r>
          </a:p>
        </p:txBody>
      </p:sp>
    </p:spTree>
    <p:extLst>
      <p:ext uri="{BB962C8B-B14F-4D97-AF65-F5344CB8AC3E}">
        <p14:creationId xmlns:p14="http://schemas.microsoft.com/office/powerpoint/2010/main" val="63190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9</a:t>
            </a:fld>
            <a:endParaRPr lang="en-US" dirty="0"/>
          </a:p>
        </p:txBody>
      </p:sp>
      <p:sp>
        <p:nvSpPr>
          <p:cNvPr id="14"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Spatial Coupling via Alternating Schwarz</a:t>
            </a:r>
          </a:p>
        </p:txBody>
      </p:sp>
      <p:sp>
        <p:nvSpPr>
          <p:cNvPr id="5" name="TextBox 4">
            <a:extLst>
              <a:ext uri="{FF2B5EF4-FFF2-40B4-BE49-F238E27FC236}">
                <a16:creationId xmlns:a16="http://schemas.microsoft.com/office/drawing/2014/main" id="{52854C8A-0B80-4841-BB33-70092436AE64}"/>
              </a:ext>
            </a:extLst>
          </p:cNvPr>
          <p:cNvSpPr txBox="1"/>
          <p:nvPr/>
        </p:nvSpPr>
        <p:spPr>
          <a:xfrm>
            <a:off x="144966" y="982954"/>
            <a:ext cx="5241073" cy="400110"/>
          </a:xfrm>
          <a:prstGeom prst="rect">
            <a:avLst/>
          </a:prstGeom>
          <a:noFill/>
        </p:spPr>
        <p:txBody>
          <a:bodyPr wrap="square" rtlCol="0">
            <a:spAutoFit/>
          </a:bodyPr>
          <a:lstStyle/>
          <a:p>
            <a:r>
              <a:rPr lang="en-US" sz="2000" b="1" dirty="0">
                <a:solidFill>
                  <a:srgbClr val="0070C0"/>
                </a:solidFill>
              </a:rPr>
              <a:t>Overlapping Domain Decomposition</a:t>
            </a:r>
          </a:p>
        </p:txBody>
      </p:sp>
      <p:sp>
        <p:nvSpPr>
          <p:cNvPr id="17" name="TextBox 16">
            <a:extLst>
              <a:ext uri="{FF2B5EF4-FFF2-40B4-BE49-F238E27FC236}">
                <a16:creationId xmlns:a16="http://schemas.microsoft.com/office/drawing/2014/main" id="{17E5410A-D35B-425E-A27C-1D80F745CE15}"/>
              </a:ext>
            </a:extLst>
          </p:cNvPr>
          <p:cNvSpPr txBox="1"/>
          <p:nvPr/>
        </p:nvSpPr>
        <p:spPr>
          <a:xfrm>
            <a:off x="64951" y="3734020"/>
            <a:ext cx="5241073" cy="400110"/>
          </a:xfrm>
          <a:prstGeom prst="rect">
            <a:avLst/>
          </a:prstGeom>
          <a:noFill/>
        </p:spPr>
        <p:txBody>
          <a:bodyPr wrap="square" rtlCol="0">
            <a:spAutoFit/>
          </a:bodyPr>
          <a:lstStyle/>
          <a:p>
            <a:r>
              <a:rPr lang="en-US" sz="2000" b="1" dirty="0">
                <a:solidFill>
                  <a:srgbClr val="0070C0"/>
                </a:solidFill>
              </a:rPr>
              <a:t>Non-overlapping Domain Decomposition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A5527C-D2A7-4309-AD8C-1C9B99B2C42A}"/>
                  </a:ext>
                </a:extLst>
              </p:cNvPr>
              <p:cNvSpPr txBox="1"/>
              <p:nvPr/>
            </p:nvSpPr>
            <p:spPr>
              <a:xfrm>
                <a:off x="7617741" y="3934525"/>
                <a:ext cx="4527478" cy="2769989"/>
              </a:xfrm>
              <a:prstGeom prst="rect">
                <a:avLst/>
              </a:prstGeom>
              <a:noFill/>
            </p:spPr>
            <p:txBody>
              <a:bodyPr wrap="square" rtlCol="0">
                <a:spAutoFit/>
              </a:bodyPr>
              <a:lstStyle/>
              <a:p>
                <a:pPr marL="285750" indent="-285750">
                  <a:buFont typeface="Arial" panose="020B0604020202020204" pitchFamily="34" charset="0"/>
                  <a:buChar char="•"/>
                </a:pPr>
                <a:r>
                  <a:rPr lang="en-US" dirty="0"/>
                  <a:t>Relevant for multi-material and multi-physics coupling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Alternating Dirichlet-Neumann transmission BCs [</a:t>
                </a:r>
                <a:r>
                  <a:rPr lang="en-US" dirty="0" err="1"/>
                  <a:t>Zanolli</a:t>
                </a:r>
                <a:r>
                  <a:rPr lang="en-US" dirty="0"/>
                  <a:t> </a:t>
                </a:r>
                <a:r>
                  <a:rPr lang="en-US" i="1" dirty="0"/>
                  <a:t>et al., </a:t>
                </a:r>
                <a:r>
                  <a:rPr lang="en-US" dirty="0"/>
                  <a:t>1987]</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dirty="0"/>
                  <a:t>Robin-Robin transmission BCs also lead to convergence [Lions,1990]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14:m>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0" smtClean="0">
                        <a:latin typeface="Cambria Math" panose="02040503050406030204" pitchFamily="18" charset="0"/>
                        <a:ea typeface="Cambria Math" panose="02040503050406030204" pitchFamily="18" charset="0"/>
                      </a:rPr>
                      <m:t>: </m:t>
                    </m:r>
                  </m:oMath>
                </a14:m>
                <a:r>
                  <a:rPr lang="en-US" dirty="0"/>
                  <a:t>relaxation parameter (can help convergence)</a:t>
                </a:r>
              </a:p>
            </p:txBody>
          </p:sp>
        </mc:Choice>
        <mc:Fallback xmlns="">
          <p:sp>
            <p:nvSpPr>
              <p:cNvPr id="8" name="TextBox 7">
                <a:extLst>
                  <a:ext uri="{FF2B5EF4-FFF2-40B4-BE49-F238E27FC236}">
                    <a16:creationId xmlns:a16="http://schemas.microsoft.com/office/drawing/2014/main" id="{EEA5527C-D2A7-4309-AD8C-1C9B99B2C42A}"/>
                  </a:ext>
                </a:extLst>
              </p:cNvPr>
              <p:cNvSpPr txBox="1">
                <a:spLocks noRot="1" noChangeAspect="1" noMove="1" noResize="1" noEditPoints="1" noAdjustHandles="1" noChangeArrowheads="1" noChangeShapeType="1" noTextEdit="1"/>
              </p:cNvSpPr>
              <p:nvPr/>
            </p:nvSpPr>
            <p:spPr>
              <a:xfrm>
                <a:off x="7617741" y="3934525"/>
                <a:ext cx="4527478" cy="2769989"/>
              </a:xfrm>
              <a:prstGeom prst="rect">
                <a:avLst/>
              </a:prstGeom>
              <a:blipFill>
                <a:blip r:embed="rId3"/>
                <a:stretch>
                  <a:fillRect l="-943" t="-1319" r="-404" b="-219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C788E95-7F4F-4716-AB6A-90EE82C34FD0}"/>
              </a:ext>
            </a:extLst>
          </p:cNvPr>
          <p:cNvPicPr>
            <a:picLocks noChangeAspect="1"/>
          </p:cNvPicPr>
          <p:nvPr/>
        </p:nvPicPr>
        <p:blipFill>
          <a:blip r:embed="rId4"/>
          <a:stretch>
            <a:fillRect/>
          </a:stretch>
        </p:blipFill>
        <p:spPr>
          <a:xfrm>
            <a:off x="646727" y="1383064"/>
            <a:ext cx="3263492" cy="1015873"/>
          </a:xfrm>
          <a:prstGeom prst="rect">
            <a:avLst/>
          </a:prstGeom>
        </p:spPr>
      </p:pic>
      <p:pic>
        <p:nvPicPr>
          <p:cNvPr id="19" name="Picture 18">
            <a:extLst>
              <a:ext uri="{FF2B5EF4-FFF2-40B4-BE49-F238E27FC236}">
                <a16:creationId xmlns:a16="http://schemas.microsoft.com/office/drawing/2014/main" id="{7CFF2A91-7312-4983-BDC9-1C255E1F3932}"/>
              </a:ext>
            </a:extLst>
          </p:cNvPr>
          <p:cNvPicPr>
            <a:picLocks noChangeAspect="1"/>
          </p:cNvPicPr>
          <p:nvPr/>
        </p:nvPicPr>
        <p:blipFill>
          <a:blip r:embed="rId5"/>
          <a:stretch>
            <a:fillRect/>
          </a:stretch>
        </p:blipFill>
        <p:spPr>
          <a:xfrm>
            <a:off x="496921" y="2383494"/>
            <a:ext cx="3605661" cy="1102762"/>
          </a:xfrm>
          <a:prstGeom prst="rect">
            <a:avLst/>
          </a:prstGeom>
        </p:spPr>
      </p:pic>
      <p:pic>
        <p:nvPicPr>
          <p:cNvPr id="26" name="Picture 25">
            <a:extLst>
              <a:ext uri="{FF2B5EF4-FFF2-40B4-BE49-F238E27FC236}">
                <a16:creationId xmlns:a16="http://schemas.microsoft.com/office/drawing/2014/main" id="{CA3793BA-5761-45F6-A70C-CE871985F5AD}"/>
              </a:ext>
            </a:extLst>
          </p:cNvPr>
          <p:cNvPicPr>
            <a:picLocks noChangeAspect="1"/>
          </p:cNvPicPr>
          <p:nvPr/>
        </p:nvPicPr>
        <p:blipFill>
          <a:blip r:embed="rId6"/>
          <a:stretch>
            <a:fillRect/>
          </a:stretch>
        </p:blipFill>
        <p:spPr>
          <a:xfrm>
            <a:off x="287053" y="4210341"/>
            <a:ext cx="4025396" cy="2120635"/>
          </a:xfrm>
          <a:prstGeom prst="rect">
            <a:avLst/>
          </a:prstGeom>
        </p:spPr>
      </p:pic>
      <p:pic>
        <p:nvPicPr>
          <p:cNvPr id="29" name="Picture 28">
            <a:extLst>
              <a:ext uri="{FF2B5EF4-FFF2-40B4-BE49-F238E27FC236}">
                <a16:creationId xmlns:a16="http://schemas.microsoft.com/office/drawing/2014/main" id="{859C1D11-1A05-471D-ADEC-C894E3B72600}"/>
              </a:ext>
            </a:extLst>
          </p:cNvPr>
          <p:cNvPicPr>
            <a:picLocks noChangeAspect="1"/>
          </p:cNvPicPr>
          <p:nvPr/>
        </p:nvPicPr>
        <p:blipFill>
          <a:blip r:embed="rId7"/>
          <a:stretch>
            <a:fillRect/>
          </a:stretch>
        </p:blipFill>
        <p:spPr>
          <a:xfrm>
            <a:off x="496921" y="6330976"/>
            <a:ext cx="4430623" cy="406246"/>
          </a:xfrm>
          <a:prstGeom prst="rect">
            <a:avLst/>
          </a:prstGeom>
        </p:spPr>
      </p:pic>
      <p:pic>
        <p:nvPicPr>
          <p:cNvPr id="30" name="Picture 29">
            <a:extLst>
              <a:ext uri="{FF2B5EF4-FFF2-40B4-BE49-F238E27FC236}">
                <a16:creationId xmlns:a16="http://schemas.microsoft.com/office/drawing/2014/main" id="{022134EF-CCAF-4096-9D7F-1D1D65D454F7}"/>
              </a:ext>
            </a:extLst>
          </p:cNvPr>
          <p:cNvPicPr>
            <a:picLocks noChangeAspect="1"/>
          </p:cNvPicPr>
          <p:nvPr/>
        </p:nvPicPr>
        <p:blipFill>
          <a:blip r:embed="rId8"/>
          <a:stretch>
            <a:fillRect/>
          </a:stretch>
        </p:blipFill>
        <p:spPr>
          <a:xfrm>
            <a:off x="4280722" y="4560550"/>
            <a:ext cx="3122815" cy="1600200"/>
          </a:xfrm>
          <a:prstGeom prst="rect">
            <a:avLst/>
          </a:prstGeom>
        </p:spPr>
      </p:pic>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9"/>
          <a:stretch>
            <a:fillRect/>
          </a:stretch>
        </p:blipFill>
        <p:spPr>
          <a:xfrm>
            <a:off x="4237818" y="1758903"/>
            <a:ext cx="3055658" cy="1600200"/>
          </a:xfrm>
          <a:prstGeom prst="rect">
            <a:avLst/>
          </a:prstGeom>
        </p:spPr>
      </p:pic>
      <p:sp>
        <p:nvSpPr>
          <p:cNvPr id="32" name="TextBox 31">
            <a:extLst>
              <a:ext uri="{FF2B5EF4-FFF2-40B4-BE49-F238E27FC236}">
                <a16:creationId xmlns:a16="http://schemas.microsoft.com/office/drawing/2014/main" id="{B3B285D9-A6E8-4355-B3AD-464C5F574CED}"/>
              </a:ext>
            </a:extLst>
          </p:cNvPr>
          <p:cNvSpPr txBox="1"/>
          <p:nvPr/>
        </p:nvSpPr>
        <p:spPr>
          <a:xfrm>
            <a:off x="7690771" y="2270495"/>
            <a:ext cx="4004307" cy="646331"/>
          </a:xfrm>
          <a:prstGeom prst="rect">
            <a:avLst/>
          </a:prstGeom>
          <a:noFill/>
        </p:spPr>
        <p:txBody>
          <a:bodyPr wrap="square" rtlCol="0">
            <a:spAutoFit/>
          </a:bodyPr>
          <a:lstStyle/>
          <a:p>
            <a:pPr marL="285750" indent="-285750">
              <a:buFont typeface="Arial" panose="020B0604020202020204" pitchFamily="34" charset="0"/>
              <a:buChar char="•"/>
            </a:pPr>
            <a:r>
              <a:rPr lang="en-US" dirty="0"/>
              <a:t>Dirichlet-Dirichlet transmission BCs [Schwarz, 1870; Lions, 1988]</a:t>
            </a:r>
          </a:p>
        </p:txBody>
      </p:sp>
      <p:grpSp>
        <p:nvGrpSpPr>
          <p:cNvPr id="37" name="Group 36">
            <a:extLst>
              <a:ext uri="{FF2B5EF4-FFF2-40B4-BE49-F238E27FC236}">
                <a16:creationId xmlns:a16="http://schemas.microsoft.com/office/drawing/2014/main" id="{29893A1F-D56C-459C-9237-EB9EB3A5F37C}"/>
              </a:ext>
            </a:extLst>
          </p:cNvPr>
          <p:cNvGrpSpPr/>
          <p:nvPr/>
        </p:nvGrpSpPr>
        <p:grpSpPr>
          <a:xfrm>
            <a:off x="6419310" y="915853"/>
            <a:ext cx="4311954" cy="857194"/>
            <a:chOff x="6880302" y="3199037"/>
            <a:chExt cx="4311954" cy="857194"/>
          </a:xfrm>
        </p:grpSpPr>
        <p:pic>
          <p:nvPicPr>
            <p:cNvPr id="34" name="Picture 33">
              <a:extLst>
                <a:ext uri="{FF2B5EF4-FFF2-40B4-BE49-F238E27FC236}">
                  <a16:creationId xmlns:a16="http://schemas.microsoft.com/office/drawing/2014/main" id="{7760874D-4D1E-409D-BA98-0480816FFEB5}"/>
                </a:ext>
              </a:extLst>
            </p:cNvPr>
            <p:cNvPicPr>
              <a:picLocks noChangeAspect="1"/>
            </p:cNvPicPr>
            <p:nvPr/>
          </p:nvPicPr>
          <p:blipFill>
            <a:blip r:embed="rId10"/>
            <a:stretch>
              <a:fillRect/>
            </a:stretch>
          </p:blipFill>
          <p:spPr>
            <a:xfrm>
              <a:off x="8404388" y="3199037"/>
              <a:ext cx="2787868" cy="798608"/>
            </a:xfrm>
            <a:prstGeom prst="rect">
              <a:avLst/>
            </a:prstGeom>
          </p:spPr>
        </p:pic>
        <p:sp>
          <p:nvSpPr>
            <p:cNvPr id="35" name="TextBox 34">
              <a:extLst>
                <a:ext uri="{FF2B5EF4-FFF2-40B4-BE49-F238E27FC236}">
                  <a16:creationId xmlns:a16="http://schemas.microsoft.com/office/drawing/2014/main" id="{F08E2D47-8F00-421D-B964-4D5FA6AE2727}"/>
                </a:ext>
              </a:extLst>
            </p:cNvPr>
            <p:cNvSpPr txBox="1"/>
            <p:nvPr/>
          </p:nvSpPr>
          <p:spPr>
            <a:xfrm>
              <a:off x="7102436" y="3442968"/>
              <a:ext cx="1962615" cy="369332"/>
            </a:xfrm>
            <a:prstGeom prst="rect">
              <a:avLst/>
            </a:prstGeom>
            <a:noFill/>
          </p:spPr>
          <p:txBody>
            <a:bodyPr wrap="square" rtlCol="0">
              <a:spAutoFit/>
            </a:bodyPr>
            <a:lstStyle/>
            <a:p>
              <a:r>
                <a:rPr lang="en-US" b="1" i="1" dirty="0">
                  <a:solidFill>
                    <a:srgbClr val="0070C0"/>
                  </a:solidFill>
                </a:rPr>
                <a:t>Model PDE:</a:t>
              </a:r>
            </a:p>
          </p:txBody>
        </p:sp>
        <p:sp>
          <p:nvSpPr>
            <p:cNvPr id="36" name="Rectangle 35">
              <a:extLst>
                <a:ext uri="{FF2B5EF4-FFF2-40B4-BE49-F238E27FC236}">
                  <a16:creationId xmlns:a16="http://schemas.microsoft.com/office/drawing/2014/main" id="{D07D04EF-D18E-431F-89E9-875472594055}"/>
                </a:ext>
              </a:extLst>
            </p:cNvPr>
            <p:cNvSpPr/>
            <p:nvPr/>
          </p:nvSpPr>
          <p:spPr>
            <a:xfrm>
              <a:off x="6880302" y="3199037"/>
              <a:ext cx="4311954" cy="8571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a:extLst>
              <a:ext uri="{FF2B5EF4-FFF2-40B4-BE49-F238E27FC236}">
                <a16:creationId xmlns:a16="http://schemas.microsoft.com/office/drawing/2014/main" id="{F3B200B5-C9EE-4F97-AEDE-12D0992CFF5F}"/>
              </a:ext>
            </a:extLst>
          </p:cNvPr>
          <p:cNvCxnSpPr/>
          <p:nvPr/>
        </p:nvCxnSpPr>
        <p:spPr>
          <a:xfrm>
            <a:off x="-71919" y="3595955"/>
            <a:ext cx="122639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8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Sandia2018_16x9_1</Template>
  <TotalTime>40542</TotalTime>
  <Words>4677</Words>
  <Application>Microsoft Office PowerPoint</Application>
  <PresentationFormat>Widescreen</PresentationFormat>
  <Paragraphs>878</Paragraphs>
  <Slides>36</Slides>
  <Notes>35</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Calibiri</vt:lpstr>
      <vt:lpstr>Calibri</vt:lpstr>
      <vt:lpstr>Cambria Math</vt:lpstr>
      <vt:lpstr>Courier New</vt:lpstr>
      <vt:lpstr>Garamond</vt:lpstr>
      <vt:lpstr>Gill Sans MT</vt:lpstr>
      <vt:lpstr>Symbol</vt:lpstr>
      <vt:lpstr>Times</vt:lpstr>
      <vt:lpstr>Trebuchet MS</vt:lpstr>
      <vt:lpstr>Wingdings</vt:lpstr>
      <vt:lpstr>Sandia Theme (White Background)</vt:lpstr>
      <vt:lpstr>The Schwarz Alternating Method for FOM*-ROM# and ROM-ROM Coupling</vt:lpstr>
      <vt:lpstr>Motivation</vt:lpstr>
      <vt:lpstr>Motivation</vt:lpstr>
      <vt:lpstr>Motivation</vt:lpstr>
      <vt:lpstr>Flexible Heterogeneous Numerical Methods (fHNM) Project</vt:lpstr>
      <vt:lpstr>PowerPoint Presentation</vt:lpstr>
      <vt:lpstr>PowerPoint Presentation</vt:lpstr>
      <vt:lpstr>Schwarz Alternating Method for Domain Decomposition</vt:lpstr>
      <vt:lpstr>Spatial Coupling via Alternating Schwarz</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Schwarz for Multi-scale FOM-FOM Coupling in Solid Mechanics1</vt:lpstr>
      <vt:lpstr>PowerPoint Presentation</vt:lpstr>
      <vt:lpstr>Projection-Based Model Order Reduction via the POD/Galerkin Method</vt:lpstr>
      <vt:lpstr>PowerPoint Presentation</vt:lpstr>
      <vt:lpstr>Schwarz Extensions to FOM-ROM and ROM-ROM Couplings</vt:lpstr>
      <vt:lpstr>PowerPoint Presentation</vt:lpstr>
      <vt:lpstr>Numerical Example: Linear Elastic Wave Propagation Problem</vt:lpstr>
      <vt:lpstr>Linear Elastic Wave Propagation Problem: FOM-ROM and ROM-ROM Couplings</vt:lpstr>
      <vt:lpstr>Linear Elastic Wave Propagation Problem: FOM-ROM and ROM-ROM Couplings</vt:lpstr>
      <vt:lpstr>Linear Elastic Wave Propagation Problem: ROM-ROM Couplings</vt:lpstr>
      <vt:lpstr>Linear Elastic Wave Propagation Problem: FOM-ROM Couplings</vt:lpstr>
      <vt:lpstr>PowerPoint Presentation</vt:lpstr>
      <vt:lpstr>PowerPoint Presentation</vt:lpstr>
      <vt:lpstr>Summary &amp; Future Work</vt:lpstr>
      <vt:lpstr>References</vt:lpstr>
      <vt:lpstr>Start of Backup Slides</vt:lpstr>
      <vt:lpstr>How We Use the Schwarz Alternating Method</vt:lpstr>
      <vt:lpstr>Schwarz for Multi-scale FOM-FOM Coupling in Solid Mechanics and Contact Dynamics </vt:lpstr>
      <vt:lpstr>Schwarz for Multi-scale FOM-FOM Coupling in Solid Mechanics and Contact Dynamics </vt:lpstr>
      <vt:lpstr>Linear Elastic Wave Propagation Problem: FOM-ROM and ROM-ROM Couplings</vt:lpstr>
      <vt:lpstr>Linear Elastic Wave Propagation Problem: FOM-ROM and ROM-ROM Couplings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Tezaur, Irina</cp:lastModifiedBy>
  <cp:revision>647</cp:revision>
  <cp:lastPrinted>2019-08-07T18:49:35Z</cp:lastPrinted>
  <dcterms:created xsi:type="dcterms:W3CDTF">2017-10-14T01:15:26Z</dcterms:created>
  <dcterms:modified xsi:type="dcterms:W3CDTF">2022-07-06T00:25:33Z</dcterms:modified>
</cp:coreProperties>
</file>