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96" r:id="rId2"/>
    <p:sldId id="412" r:id="rId3"/>
    <p:sldId id="403" r:id="rId4"/>
    <p:sldId id="413" r:id="rId5"/>
    <p:sldId id="388" r:id="rId6"/>
    <p:sldId id="379" r:id="rId7"/>
    <p:sldId id="414" r:id="rId8"/>
    <p:sldId id="390" r:id="rId9"/>
    <p:sldId id="378" r:id="rId10"/>
    <p:sldId id="393" r:id="rId11"/>
    <p:sldId id="394" r:id="rId12"/>
    <p:sldId id="415" r:id="rId13"/>
    <p:sldId id="381" r:id="rId14"/>
    <p:sldId id="416" r:id="rId15"/>
    <p:sldId id="396" r:id="rId16"/>
    <p:sldId id="397" r:id="rId17"/>
    <p:sldId id="398" r:id="rId18"/>
    <p:sldId id="417" r:id="rId19"/>
    <p:sldId id="383" r:id="rId20"/>
    <p:sldId id="401" r:id="rId21"/>
    <p:sldId id="404" r:id="rId22"/>
    <p:sldId id="405" r:id="rId23"/>
    <p:sldId id="406" r:id="rId24"/>
    <p:sldId id="421" r:id="rId25"/>
    <p:sldId id="423" r:id="rId26"/>
    <p:sldId id="407" r:id="rId27"/>
    <p:sldId id="420" r:id="rId28"/>
    <p:sldId id="386" r:id="rId29"/>
    <p:sldId id="418" r:id="rId30"/>
    <p:sldId id="387" r:id="rId31"/>
    <p:sldId id="410" r:id="rId32"/>
    <p:sldId id="395" r:id="rId33"/>
    <p:sldId id="411" r:id="rId34"/>
    <p:sldId id="389" r:id="rId35"/>
    <p:sldId id="419" r:id="rId36"/>
    <p:sldId id="391" r:id="rId37"/>
    <p:sldId id="392" r:id="rId38"/>
    <p:sldId id="422" r:id="rId39"/>
    <p:sldId id="345" r:id="rId40"/>
    <p:sldId id="337" r:id="rId41"/>
    <p:sldId id="364" r:id="rId42"/>
    <p:sldId id="384" r:id="rId43"/>
    <p:sldId id="409" r:id="rId44"/>
    <p:sldId id="399" r:id="rId45"/>
    <p:sldId id="402" r:id="rId46"/>
    <p:sldId id="351" r:id="rId47"/>
    <p:sldId id="35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CD9"/>
    <a:srgbClr val="0000FF"/>
    <a:srgbClr val="E7F1F7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2443" autoAdjust="0"/>
  </p:normalViewPr>
  <p:slideViewPr>
    <p:cSldViewPr snapToGrid="0" snapToObjects="1">
      <p:cViewPr varScale="1">
        <p:scale>
          <a:sx n="68" d="100"/>
          <a:sy n="68" d="100"/>
        </p:scale>
        <p:origin x="8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6/14/2022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 NOT local sensitivity reflected by a derivative</a:t>
            </a:r>
          </a:p>
          <a:p>
            <a:r>
              <a:rPr lang="en-US" dirty="0"/>
              <a:t>- Any function f with finite variance parameterized by a set of independent variables z can be decomposed into a finite sum, referred to as the Analysis of Variance (ANOVA) decomposition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70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: water vapor threshold for cloud formation (CAM5)</a:t>
            </a:r>
          </a:p>
          <a:p>
            <a:pPr marL="171450" indent="-171450">
              <a:buFontTx/>
              <a:buChar char="-"/>
            </a:pPr>
            <a:r>
              <a:rPr lang="en-US" dirty="0"/>
              <a:t>C: atmospheric stability parameter (POP-CAM5)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micro_mg_dcs</a:t>
            </a:r>
            <a:r>
              <a:rPr lang="en-US" dirty="0"/>
              <a:t>: auto-conversion ice crystals to snow (CAM5)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08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9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z1: snow conductivity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</a:t>
            </a:r>
            <a:r>
              <a:rPr lang="en-US" sz="1200">
                <a:latin typeface="+mn-lt"/>
              </a:rPr>
              <a:t>3</a:t>
            </a:r>
            <a:r>
              <a:rPr lang="en-US" sz="1200" dirty="0">
                <a:latin typeface="+mn-lt"/>
              </a:rPr>
              <a:t>: Neutral ocean-ice drag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5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27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Green's function method (GFM) requires solutions of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baseline="30000" dirty="0">
                <a:solidFill>
                  <a:srgbClr val="2E2E2E"/>
                </a:solidFill>
                <a:effectLst/>
                <a:latin typeface="NexusSerif"/>
              </a:rPr>
              <a:t>2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differential equations with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×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subsequent numerical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quadratures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; the most efficient computational technique for determining linear sensitivity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0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Green's function method (GFM) requires solutions of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baseline="30000" dirty="0">
                <a:solidFill>
                  <a:srgbClr val="2E2E2E"/>
                </a:solidFill>
                <a:effectLst/>
                <a:latin typeface="NexusSerif"/>
              </a:rPr>
              <a:t>2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differential equations with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×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subsequent numerical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quadratures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; the most efficient computational technique for determining linear sensitivity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55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Shaded boxed: |</a:t>
            </a:r>
            <a:r>
              <a:rPr lang="en-US" dirty="0" err="1"/>
              <a:t>corr</a:t>
            </a:r>
            <a:r>
              <a:rPr lang="en-US" dirty="0"/>
              <a:t> </a:t>
            </a:r>
            <a:r>
              <a:rPr lang="en-US" dirty="0" err="1"/>
              <a:t>coeff</a:t>
            </a:r>
            <a:r>
              <a:rPr lang="en-US" dirty="0"/>
              <a:t>| &gt; 0.75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85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8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Atmosphere parameters are associated with CLUBB (Cloud Layers Unified by Binormals) physics parameterization within the single-column version of CAM5.</a:t>
            </a:r>
          </a:p>
          <a:p>
            <a:pPr marL="171450" indent="-171450">
              <a:buFontTx/>
              <a:buChar char="-"/>
            </a:pPr>
            <a:r>
              <a:rPr lang="en-US" dirty="0"/>
              <a:t>GM = Gent-McWilliams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99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6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Posterior mean and variance are calculated as average of estimates of indices obtained using 1000 different random realizations of the GP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realization, we compute sensitivity indices accurately (close to machine precision) using a procedure similar to that used for constructing main effect functions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Total effect indices: measure total contribution of each parameter to variance of a given QOI; specifically, they measure the contributions of all interactions involving a specific parameter; sum &gt; 1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Comparing total effect indices with main effects can be used to determine the strength of high-order (&gt; 2 parameter) interactions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Main effect indices: measure the effect of individual parameters acting alone and can sum to at most 1; as sum -&gt; 1, contribution of all parameter combinations involving 2+ variables increases; value of 1 indicates that function is purely additive, and there is no interaction b/w any parameters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74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𝒛_𝟓</a:t>
                </a:r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𝒛_𝟔</a:t>
                </a:r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2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6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: water vapor threshold for cloud formation (CAM5)</a:t>
            </a:r>
          </a:p>
          <a:p>
            <a:pPr marL="171450" indent="-171450">
              <a:buFontTx/>
              <a:buChar char="-"/>
            </a:pPr>
            <a:r>
              <a:rPr lang="en-US" dirty="0"/>
              <a:t>C: atmospheric stability parameter (POP-CAM5)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micro_mg_dcs</a:t>
            </a:r>
            <a:r>
              <a:rPr lang="en-US" dirty="0"/>
              <a:t>: auto-conversion ice crystals to snow (CAM5)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7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0DC6BA-138B-4328-99C6-7E667521C5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88906" y="2938319"/>
            <a:ext cx="2229621" cy="1485715"/>
          </a:xfrm>
          <a:prstGeom prst="rect">
            <a:avLst/>
          </a:prstGeom>
        </p:spPr>
      </p:pic>
      <p:pic>
        <p:nvPicPr>
          <p:cNvPr id="28" name="Picture 27"/>
          <p:cNvPicPr/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7428" b="39197"/>
          <a:stretch/>
        </p:blipFill>
        <p:spPr bwMode="auto">
          <a:xfrm>
            <a:off x="7266014" y="1228438"/>
            <a:ext cx="3255523" cy="168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5" y="2932456"/>
            <a:ext cx="1983535" cy="1485714"/>
          </a:xfrm>
          <a:prstGeom prst="rect">
            <a:avLst/>
          </a:prstGeom>
          <a:effectLst/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16618"/>
          <a:stretch/>
        </p:blipFill>
        <p:spPr>
          <a:xfrm>
            <a:off x="3319404" y="2932456"/>
            <a:ext cx="1883148" cy="1485714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7D6E-DAED-D44B-AD78-B6B54874A44B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A8737-9ED8-534E-AB64-824F3EF1F57B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62" r:id="rId3"/>
    <p:sldLayoutId id="2147483663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311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30.png"/><Relationship Id="rId5" Type="http://schemas.openxmlformats.org/officeDocument/2006/relationships/image" Target="../media/image21.png"/><Relationship Id="rId10" Type="http://schemas.openxmlformats.org/officeDocument/2006/relationships/hyperlink" Target="https://github.com/sandialabs/pyapprox" TargetMode="External"/><Relationship Id="rId4" Type="http://schemas.openxmlformats.org/officeDocument/2006/relationships/image" Target="../media/image280.png"/><Relationship Id="rId9" Type="http://schemas.openxmlformats.org/officeDocument/2006/relationships/hyperlink" Target="https://dakota.sandia.gov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30.png"/><Relationship Id="rId4" Type="http://schemas.openxmlformats.org/officeDocument/2006/relationships/image" Target="../media/image4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40.png"/><Relationship Id="rId4" Type="http://schemas.openxmlformats.org/officeDocument/2006/relationships/image" Target="../media/image4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31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oar.org/doi/10.1002/essoar.10508267.2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oar.org/doi/10.1002/essoar.10508267.2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karapeterson/E3SM_ULR_GSA_Data" TargetMode="External"/><Relationship Id="rId4" Type="http://schemas.openxmlformats.org/officeDocument/2006/relationships/hyperlink" Target="https://github.com/karapeterson/E3S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s://oceanbites.org/sea-ice-and-albedo-should-we-be-worried/" TargetMode="External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openxmlformats.org/officeDocument/2006/relationships/image" Target="../media/image680.png"/><Relationship Id="rId4" Type="http://schemas.openxmlformats.org/officeDocument/2006/relationships/image" Target="../media/image62.png"/><Relationship Id="rId9" Type="http://schemas.openxmlformats.org/officeDocument/2006/relationships/image" Target="../media/image6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90.png"/><Relationship Id="rId9" Type="http://schemas.openxmlformats.org/officeDocument/2006/relationships/hyperlink" Target="https://dakota.sandia.gov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arthobservatory.nasa.gov/Features/Aerosols/page4.php" TargetMode="External"/><Relationship Id="rId4" Type="http://schemas.openxmlformats.org/officeDocument/2006/relationships/image" Target="../media/image5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5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5900.png"/><Relationship Id="rId7" Type="http://schemas.openxmlformats.org/officeDocument/2006/relationships/image" Target="../media/image76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2.png"/><Relationship Id="rId5" Type="http://schemas.openxmlformats.org/officeDocument/2006/relationships/image" Target="../media/image6100.png"/><Relationship Id="rId4" Type="http://schemas.openxmlformats.org/officeDocument/2006/relationships/image" Target="../media/image60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18JD028927" TargetMode="External"/><Relationship Id="rId2" Type="http://schemas.openxmlformats.org/officeDocument/2006/relationships/hyperlink" Target="https://doi.org/10.1029/2091JC014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ocemod.2015.09.006" TargetMode="External"/><Relationship Id="rId5" Type="http://schemas.openxmlformats.org/officeDocument/2006/relationships/hyperlink" Target="https://doi.org/10.1029/2018MS001603" TargetMode="External"/><Relationship Id="rId4" Type="http://schemas.openxmlformats.org/officeDocument/2006/relationships/hyperlink" Target="https://doi.org/10.1029/1019MS001629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3sm.org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2.png"/><Relationship Id="rId4" Type="http://schemas.openxmlformats.org/officeDocument/2006/relationships/hyperlink" Target="https://github.com/E3SM-Project/E3S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/>
              <a:t>Global Sensitivity Analysis Using the Ultra-Low Resolution Energy </a:t>
            </a:r>
            <a:r>
              <a:rPr lang="en-US" sz="3200" dirty="0" err="1"/>
              <a:t>Exascale</a:t>
            </a:r>
            <a:r>
              <a:rPr lang="en-US" sz="3200" dirty="0"/>
              <a:t> Earth System Model (E3SM)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909" y="4729596"/>
            <a:ext cx="6831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D6FBF-D98F-4A2D-86BE-8BB5EF4D783B}"/>
              </a:ext>
            </a:extLst>
          </p:cNvPr>
          <p:cNvSpPr txBox="1"/>
          <p:nvPr/>
        </p:nvSpPr>
        <p:spPr>
          <a:xfrm>
            <a:off x="55663" y="4916635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Irina Tezaur, </a:t>
            </a:r>
            <a:r>
              <a:rPr lang="en-US" dirty="0"/>
              <a:t>Kara Peterson, Amy Powell, John </a:t>
            </a:r>
            <a:r>
              <a:rPr lang="en-US" dirty="0" err="1"/>
              <a:t>Jakeman</a:t>
            </a:r>
            <a:r>
              <a:rPr lang="en-US" dirty="0"/>
              <a:t>, Erika Roesler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Sandia National Laboratories, Livermore, CA and Albuquerque,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96C2A-DEE5-4713-9295-E91990B93167}"/>
              </a:ext>
            </a:extLst>
          </p:cNvPr>
          <p:cNvSpPr txBox="1"/>
          <p:nvPr/>
        </p:nvSpPr>
        <p:spPr>
          <a:xfrm>
            <a:off x="361950" y="5934670"/>
            <a:ext cx="6915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European Seminar on </a:t>
            </a:r>
            <a:r>
              <a:rPr lang="en-US" dirty="0" err="1" smtClean="0"/>
              <a:t>COmputing</a:t>
            </a:r>
            <a:r>
              <a:rPr lang="en-US" dirty="0" smtClean="0"/>
              <a:t> </a:t>
            </a:r>
            <a:r>
              <a:rPr lang="en-US" dirty="0"/>
              <a:t>(ESCO) 2022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Pilsen, CA          June 13-17,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06D3-C883-477F-AC21-39AC717F2794}"/>
              </a:ext>
            </a:extLst>
          </p:cNvPr>
          <p:cNvSpPr txBox="1"/>
          <p:nvPr/>
        </p:nvSpPr>
        <p:spPr>
          <a:xfrm>
            <a:off x="7781925" y="6273224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SAND2022-3734C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of Interest (QOIs)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surface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Surface air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Net longwave flux at surface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 cloud coverage below 700 </a:t>
                          </a:r>
                          <a:r>
                            <a:rPr lang="en-US" dirty="0" err="1"/>
                            <a:t>hPa</a:t>
                          </a:r>
                          <a:r>
                            <a:rPr lang="en-US" dirty="0"/>
                            <a:t>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180000" r="-25735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180000" r="-40262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280000" r="-25735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280000" r="-40262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376415" r="-40262" b="-1122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480952" r="-25735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480952" r="-40262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20C325D-6921-44AC-B9EE-C80B3A995A52}"/>
              </a:ext>
            </a:extLst>
          </p:cNvPr>
          <p:cNvSpPr txBox="1"/>
          <p:nvPr/>
        </p:nvSpPr>
        <p:spPr>
          <a:xfrm>
            <a:off x="420786" y="5423962"/>
            <a:ext cx="11441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Six QOIs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ocean and atmosphere)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</a:t>
            </a:r>
            <a:r>
              <a:rPr lang="en-US" b="1" dirty="0"/>
              <a:t>Arctic-focused</a:t>
            </a:r>
            <a:r>
              <a:rPr lang="en-US" dirty="0"/>
              <a:t>, motivated by literature [Urrego-Blanco </a:t>
            </a:r>
            <a:r>
              <a:rPr lang="en-US" i="1" dirty="0"/>
              <a:t>et al., </a:t>
            </a:r>
            <a:r>
              <a:rPr lang="en-US" dirty="0"/>
              <a:t>2016; Urrego-Blanco </a:t>
            </a:r>
            <a:r>
              <a:rPr lang="en-US" i="1" dirty="0"/>
              <a:t>et al., </a:t>
            </a:r>
            <a:r>
              <a:rPr lang="en-US" dirty="0"/>
              <a:t>2019]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computed by </a:t>
            </a:r>
            <a:r>
              <a:rPr lang="en-US" b="1" dirty="0"/>
              <a:t>averaging annually </a:t>
            </a:r>
            <a:r>
              <a:rPr lang="en-US" dirty="0"/>
              <a:t>and </a:t>
            </a:r>
            <a:r>
              <a:rPr lang="en-US" b="1" dirty="0"/>
              <a:t>seasonally</a:t>
            </a:r>
            <a:r>
              <a:rPr lang="en-US" dirty="0"/>
              <a:t> over </a:t>
            </a:r>
            <a:r>
              <a:rPr lang="en-US" b="1" dirty="0"/>
              <a:t>last 25 years </a:t>
            </a:r>
            <a:r>
              <a:rPr lang="en-US" dirty="0"/>
              <a:t>of each 75-year simulation</a:t>
            </a:r>
          </a:p>
        </p:txBody>
      </p:sp>
    </p:spTree>
    <p:extLst>
      <p:ext uri="{BB962C8B-B14F-4D97-AF65-F5344CB8AC3E}">
        <p14:creationId xmlns:p14="http://schemas.microsoft.com/office/powerpoint/2010/main" val="35947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2D1B75-AF6D-499D-907F-BB3F1CBC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86" y="838821"/>
            <a:ext cx="7963342" cy="376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163994" y="4698742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less expensive </a:t>
                </a:r>
                <a:r>
                  <a:rPr lang="en-US" dirty="0"/>
                  <a:t>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</a:t>
                </a:r>
                <a:r>
                  <a:rPr lang="en-US" baseline="30000" dirty="0"/>
                  <a:t>1</a:t>
                </a:r>
                <a:r>
                  <a:rPr lang="en-US" b="1" dirty="0"/>
                  <a:t> </a:t>
                </a:r>
                <a:r>
                  <a:rPr lang="en-US" dirty="0"/>
                  <a:t>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blipFill>
                <a:blip r:embed="rId4"/>
                <a:stretch>
                  <a:fillRect l="-334" t="-3804" b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37061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44768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2479" r="-759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3AA8B24-C5CE-4D0E-BCC0-D6E04756798E}"/>
              </a:ext>
            </a:extLst>
          </p:cNvPr>
          <p:cNvSpPr/>
          <p:nvPr/>
        </p:nvSpPr>
        <p:spPr>
          <a:xfrm>
            <a:off x="6703024" y="445603"/>
            <a:ext cx="1724009" cy="57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845" y="3750470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1996624" y="4190426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9"/>
              </a:rPr>
              <a:t>https://dakota.sandia.gov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7307A2-ADDF-4B49-88C7-5F53E59D6E82}"/>
              </a:ext>
            </a:extLst>
          </p:cNvPr>
          <p:cNvSpPr txBox="1"/>
          <p:nvPr/>
        </p:nvSpPr>
        <p:spPr>
          <a:xfrm>
            <a:off x="5800455" y="1221829"/>
            <a:ext cx="330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Flexible and efficient open-source tool for high-dimensional approximation and UQ: </a:t>
            </a:r>
          </a:p>
          <a:p>
            <a:r>
              <a:rPr lang="en-US" sz="1200" dirty="0">
                <a:hlinkClick r:id="rId10"/>
              </a:rPr>
              <a:t>https://github.com/sandialabs/pyapprox</a:t>
            </a:r>
            <a:r>
              <a:rPr lang="en-US" sz="1200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BDDF4-B4BB-4F4D-8067-64E175CDB03A}"/>
              </a:ext>
            </a:extLst>
          </p:cNvPr>
          <p:cNvSpPr txBox="1"/>
          <p:nvPr/>
        </p:nvSpPr>
        <p:spPr>
          <a:xfrm>
            <a:off x="10984853" y="5824646"/>
            <a:ext cx="111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Equivalent to 24 </a:t>
            </a:r>
            <a:r>
              <a:rPr lang="en-US" sz="1200" dirty="0" err="1"/>
              <a:t>sypd</a:t>
            </a:r>
            <a:r>
              <a:rPr lang="en-US" sz="1200" dirty="0"/>
              <a:t> on 6 Skybridge nodes.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33478-F918-412B-A4AA-5F2DEBF5F74C}"/>
              </a:ext>
            </a:extLst>
          </p:cNvPr>
          <p:cNvSpPr txBox="1"/>
          <p:nvPr/>
        </p:nvSpPr>
        <p:spPr>
          <a:xfrm>
            <a:off x="4111328" y="3739429"/>
            <a:ext cx="4859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Sensitivity indices for each QOI were computed using a </a:t>
            </a:r>
            <a:r>
              <a:rPr lang="en-US" sz="1500" b="1" i="1" dirty="0"/>
              <a:t>Gaussian process </a:t>
            </a:r>
            <a:r>
              <a:rPr lang="en-US" sz="1500" i="1" dirty="0"/>
              <a:t>(GP) emulator using </a:t>
            </a:r>
            <a:r>
              <a:rPr lang="en-US" sz="1500" b="1" i="1" dirty="0"/>
              <a:t>PyApprox</a:t>
            </a:r>
            <a:r>
              <a:rPr lang="en-US" sz="1500" baseline="300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00D898-A0AE-48C4-89BC-EB9E04899FB6}"/>
              </a:ext>
            </a:extLst>
          </p:cNvPr>
          <p:cNvSpPr/>
          <p:nvPr/>
        </p:nvSpPr>
        <p:spPr>
          <a:xfrm>
            <a:off x="2351080" y="1330318"/>
            <a:ext cx="536499" cy="358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/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i="1" dirty="0"/>
                  <a:t>N=202 75-year E3SM runs, </a:t>
                </a:r>
                <a:r>
                  <a:rPr lang="en-US" sz="1700" b="1" i="1" dirty="0"/>
                  <a:t>M=139 </a:t>
                </a:r>
                <a:r>
                  <a:rPr lang="en-US" sz="1700" i="1" dirty="0"/>
                  <a:t>of which </a:t>
                </a:r>
                <a:r>
                  <a:rPr lang="en-US" sz="1700" b="1" i="1" dirty="0"/>
                  <a:t>succeeded </a:t>
                </a:r>
                <a:r>
                  <a:rPr lang="en-US" sz="1700" i="1" dirty="0"/>
                  <a:t>(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700" i="1" dirty="0"/>
                  <a:t>69%)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blipFill>
                <a:blip r:embed="rId11"/>
                <a:stretch>
                  <a:fillRect l="-524" t="-4000" r="-192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CA5FD4B-8FE8-4E83-9E6B-CF6DD1706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5004" y="1502361"/>
            <a:ext cx="805175" cy="4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6" grpId="0"/>
      <p:bldP spid="8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D65DA-0E74-48B2-913E-E2CD941E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1D3B1-DA57-45B1-867D-60A0BD80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2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54BD31-929F-418C-83C6-93B6D554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271" y="4820983"/>
            <a:ext cx="3647341" cy="2029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26BF4-0A4E-43ED-A143-2FCD6D2F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643" y="2648668"/>
            <a:ext cx="3639943" cy="2029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268A5-8295-4D67-9EED-FEE1E5367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365" y="479315"/>
            <a:ext cx="3637277" cy="2028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tuning and spin-up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4E8B1-F563-4F2F-B1F4-1E4E8BE84DB0}"/>
              </a:ext>
            </a:extLst>
          </p:cNvPr>
          <p:cNvSpPr txBox="1"/>
          <p:nvPr/>
        </p:nvSpPr>
        <p:spPr>
          <a:xfrm>
            <a:off x="191787" y="969966"/>
            <a:ext cx="75178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  <a:r>
              <a:rPr lang="en-US" sz="2000" dirty="0"/>
              <a:t>before initializing perturbed runs, run the model until an </a:t>
            </a:r>
            <a:r>
              <a:rPr lang="en-US" sz="2000" b="1" dirty="0"/>
              <a:t>equilibrium</a:t>
            </a:r>
            <a:r>
              <a:rPr lang="en-US" sz="2000" dirty="0"/>
              <a:t>, </a:t>
            </a:r>
            <a:r>
              <a:rPr lang="en-US" sz="2000" b="1" dirty="0"/>
              <a:t>Earth-like state </a:t>
            </a:r>
            <a:r>
              <a:rPr lang="en-US" sz="2000" dirty="0"/>
              <a:t>is achieved using pre-industrial (1850) control (</a:t>
            </a:r>
            <a:r>
              <a:rPr lang="en-US" sz="2000" dirty="0" err="1"/>
              <a:t>piControl</a:t>
            </a:r>
            <a:r>
              <a:rPr lang="en-US" sz="2000" dirty="0"/>
              <a:t>) forcing in which we have</a:t>
            </a:r>
          </a:p>
          <a:p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Constant global average mean </a:t>
            </a:r>
            <a:r>
              <a:rPr lang="en-US" sz="2000" b="1" dirty="0"/>
              <a:t>surface air temperature</a:t>
            </a:r>
            <a:r>
              <a:rPr lang="en-US" sz="2000" dirty="0"/>
              <a:t>, (a)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Near-zero long-term average net </a:t>
            </a:r>
            <a:r>
              <a:rPr lang="en-US" sz="2000" b="1" dirty="0"/>
              <a:t>top-of-atmosphere (TOA) energy flux</a:t>
            </a:r>
            <a:r>
              <a:rPr lang="en-US" sz="2000" dirty="0"/>
              <a:t>, (b)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Stable yearly </a:t>
            </a:r>
            <a:r>
              <a:rPr lang="en-US" sz="2000" b="1" dirty="0"/>
              <a:t>sea ice coverage</a:t>
            </a:r>
            <a:r>
              <a:rPr lang="en-US" sz="2000" dirty="0"/>
              <a:t>, (c)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2000" b="1" dirty="0">
                <a:solidFill>
                  <a:srgbClr val="0070C0"/>
                </a:solidFill>
              </a:rPr>
              <a:t>Spin-up approach: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500 year run with pre-industrial control forcing, </a:t>
            </a:r>
            <a:r>
              <a:rPr lang="en-US" sz="2000" b="1" dirty="0"/>
              <a:t>default parameter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180 year run branched from 500 year initial run, with </a:t>
            </a:r>
            <a:r>
              <a:rPr lang="en-US" sz="2000" b="1" dirty="0"/>
              <a:t>parameter values from </a:t>
            </a:r>
            <a:r>
              <a:rPr lang="en-US" sz="2000" b="1" dirty="0" err="1"/>
              <a:t>Golaz</a:t>
            </a:r>
            <a:r>
              <a:rPr lang="en-US" sz="2000" b="1" dirty="0"/>
              <a:t> </a:t>
            </a:r>
            <a:r>
              <a:rPr lang="en-US" sz="2000" b="1" i="1" dirty="0"/>
              <a:t>et al. </a:t>
            </a:r>
            <a:r>
              <a:rPr lang="en-US" sz="2000" b="1" dirty="0"/>
              <a:t>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Year 675 </a:t>
            </a:r>
            <a:r>
              <a:rPr lang="en-US" sz="2000" dirty="0"/>
              <a:t>of the branch run was used as </a:t>
            </a:r>
            <a:r>
              <a:rPr lang="en-US" sz="2000" b="1" dirty="0"/>
              <a:t>IC</a:t>
            </a:r>
            <a:r>
              <a:rPr lang="en-US" sz="2000" dirty="0"/>
              <a:t> for GSA runs 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B0142-4B43-466E-9AD6-22B9EEB76F30}"/>
              </a:ext>
            </a:extLst>
          </p:cNvPr>
          <p:cNvSpPr txBox="1"/>
          <p:nvPr/>
        </p:nvSpPr>
        <p:spPr>
          <a:xfrm>
            <a:off x="7709670" y="292962"/>
            <a:ext cx="40495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(a) Global Yearly Average Surface Temperature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D4CDF-E9B8-4F5B-8949-E5B914DAE236}"/>
              </a:ext>
            </a:extLst>
          </p:cNvPr>
          <p:cNvSpPr txBox="1"/>
          <p:nvPr/>
        </p:nvSpPr>
        <p:spPr>
          <a:xfrm>
            <a:off x="7664334" y="2467978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(b) Global Yearly Average Net Flux at Atmosphere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08107-6061-47B7-8C89-7CC9D32C5003}"/>
              </a:ext>
            </a:extLst>
          </p:cNvPr>
          <p:cNvSpPr txBox="1"/>
          <p:nvPr/>
        </p:nvSpPr>
        <p:spPr>
          <a:xfrm>
            <a:off x="7632463" y="4634404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(c) Global Yearly Average Sea Ice Extent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/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Right figures</a:t>
                </a:r>
                <a:r>
                  <a:rPr lang="en-US" sz="1600" dirty="0"/>
                  <a:t>: bold lines indicate linear trends in years 26-500 and 526-800.  Trends are much closer to 0 for branch run (slope =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−0.00082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0.0005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0.0012</m:t>
                    </m:r>
                  </m:oMath>
                </a14:m>
                <a:r>
                  <a:rPr lang="en-US" sz="1600" dirty="0"/>
                  <a:t> for surface temperature, TOA flux, Arctic sea ice, respectively)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blipFill>
                <a:blip r:embed="rId5"/>
                <a:stretch>
                  <a:fillRect t="-2941" r="-414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A38FAD6B-C615-4963-8A5E-95205ED69106}"/>
              </a:ext>
            </a:extLst>
          </p:cNvPr>
          <p:cNvSpPr/>
          <p:nvPr/>
        </p:nvSpPr>
        <p:spPr>
          <a:xfrm>
            <a:off x="10397447" y="892920"/>
            <a:ext cx="800307" cy="9461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EFA26-EA9F-4620-BDFA-0F2888479BEB}"/>
              </a:ext>
            </a:extLst>
          </p:cNvPr>
          <p:cNvSpPr txBox="1"/>
          <p:nvPr/>
        </p:nvSpPr>
        <p:spPr>
          <a:xfrm>
            <a:off x="11250203" y="908780"/>
            <a:ext cx="80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Warm bias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7DA869-63A9-4188-840C-3E5D2DFD51A9}"/>
              </a:ext>
            </a:extLst>
          </p:cNvPr>
          <p:cNvSpPr/>
          <p:nvPr/>
        </p:nvSpPr>
        <p:spPr>
          <a:xfrm>
            <a:off x="8510631" y="566471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BC5168-68E4-434C-B1B4-0714FA16D3EF}"/>
              </a:ext>
            </a:extLst>
          </p:cNvPr>
          <p:cNvSpPr/>
          <p:nvPr/>
        </p:nvSpPr>
        <p:spPr>
          <a:xfrm>
            <a:off x="8663031" y="2732216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47E98C-FDB5-4A94-B68F-8878D100C5C3}"/>
              </a:ext>
            </a:extLst>
          </p:cNvPr>
          <p:cNvSpPr/>
          <p:nvPr/>
        </p:nvSpPr>
        <p:spPr>
          <a:xfrm>
            <a:off x="8663031" y="4909172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29730-BC09-4E22-ACA0-A9F82A84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1C31B-9A06-4876-A5E2-31356E93B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2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691B07D-B183-432B-ABF1-1CFE049A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605132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849BA-5A79-4318-BAC1-B916C8F9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8" y="2605132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1E6713-0627-4F7B-B9FF-8FCA368060FD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5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TOA flux (W/m</a:t>
                </a:r>
                <a:r>
                  <a:rPr lang="en-US" baseline="30000" dirty="0"/>
                  <a:t>2</a:t>
                </a:r>
                <a:r>
                  <a:rPr lang="en-US" dirty="0"/>
                  <a:t>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CERES-EBAF Ed4.1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6"/>
                <a:stretch>
                  <a:fillRect t="-3046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CERES-EBAF Ed4.1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7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3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7ABEF1-F256-4E01-993A-62D0A8EF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527214"/>
            <a:ext cx="3038302" cy="393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454CE-CBB5-417E-B2C6-D68E85216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8" y="2484583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Total precipitation (mm/day)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5"/>
                <a:stretch>
                  <a:fillRect t="-3046" r="-1091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6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BC38A4C-D040-47E9-BA26-519D4118FBAF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7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B58CB8-2AC7-4CB4-B95B-250D55E1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150" y="2606909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693D4-8B56-4457-941A-1C8C7791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00" y="2606909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5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Zonal temperature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data, to demonstrate vertical variation in atmosphere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blipFill>
                <a:blip r:embed="rId6"/>
                <a:stretch>
                  <a:fillRect l="-727" t="-2479" r="-2061" b="-5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/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Temperature field shows most divergence from observations (</a:t>
                </a:r>
                <a:r>
                  <a:rPr lang="en-US" sz="2000" b="1" i="1" dirty="0"/>
                  <a:t>warm bias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i="1" dirty="0"/>
                  <a:t>8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b="1" i="1" dirty="0"/>
                  <a:t>C</a:t>
                </a:r>
                <a:r>
                  <a:rPr lang="en-US" sz="2000" i="1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blipFill>
                <a:blip r:embed="rId7"/>
                <a:stretch>
                  <a:fillRect t="-421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B8B4551-C64B-493A-A091-420DA56A31C8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8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0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ECE9-D2FC-4D46-91EC-B024AC97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3ACD2-DBCF-4A4B-86B1-2B2C06D45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894541-6938-49B3-BE6F-E1D9FBB8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5" y="1022451"/>
            <a:ext cx="5464665" cy="3968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5BFA9-01BA-4059-ACE4-D1812985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360" y="1057948"/>
            <a:ext cx="5465222" cy="396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trajectories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DDF23-3BA1-4AC9-B24F-23677DD0C19A}"/>
              </a:ext>
            </a:extLst>
          </p:cNvPr>
          <p:cNvSpPr txBox="1"/>
          <p:nvPr/>
        </p:nvSpPr>
        <p:spPr>
          <a:xfrm>
            <a:off x="7680854" y="5044445"/>
            <a:ext cx="3534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Figures above: </a:t>
            </a:r>
            <a:r>
              <a:rPr lang="en-US" dirty="0"/>
              <a:t>“Spaghetti plot” of two QOIs for our 139 successful ULR runs.  Red markers indicate baseline run (no parameter perturbation)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F419D-02EF-4650-A217-2A76F0987B80}"/>
              </a:ext>
            </a:extLst>
          </p:cNvPr>
          <p:cNvSpPr txBox="1"/>
          <p:nvPr/>
        </p:nvSpPr>
        <p:spPr>
          <a:xfrm>
            <a:off x="319170" y="5086681"/>
            <a:ext cx="8300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perturbed runs have reached </a:t>
            </a:r>
            <a:r>
              <a:rPr lang="en-US" b="1" dirty="0"/>
              <a:t>equilibrium</a:t>
            </a:r>
            <a:r>
              <a:rPr lang="en-US" dirty="0"/>
              <a:t> by </a:t>
            </a:r>
            <a:r>
              <a:rPr lang="en-US" b="1" dirty="0"/>
              <a:t>year 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Runs exhibit a great deal of </a:t>
            </a:r>
            <a:r>
              <a:rPr lang="en-US" b="1" dirty="0"/>
              <a:t>variability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result in complete loss of Arctic sea ice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exhibit apparent exponential growth in sea ice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7ABC4-FA85-4E48-92C2-422365569AA6}"/>
              </a:ext>
            </a:extLst>
          </p:cNvPr>
          <p:cNvSpPr txBox="1"/>
          <p:nvPr/>
        </p:nvSpPr>
        <p:spPr>
          <a:xfrm>
            <a:off x="2478948" y="941226"/>
            <a:ext cx="22734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Arctic Sea Ice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0D345-2DE7-4EC2-80E0-6614404B37B7}"/>
              </a:ext>
            </a:extLst>
          </p:cNvPr>
          <p:cNvSpPr txBox="1"/>
          <p:nvPr/>
        </p:nvSpPr>
        <p:spPr>
          <a:xfrm>
            <a:off x="6967057" y="991837"/>
            <a:ext cx="39008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Sea Surface Temperature over Arctic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C25CC-387D-4B88-8099-8E380C6C15EA}"/>
              </a:ext>
            </a:extLst>
          </p:cNvPr>
          <p:cNvSpPr txBox="1"/>
          <p:nvPr/>
        </p:nvSpPr>
        <p:spPr>
          <a:xfrm>
            <a:off x="9295075" y="537508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4678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A13EFC-0B0F-4999-A667-4A7AC718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4D871-FC50-422B-92FE-A16999D05665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C12E25-5EA2-4D3E-B713-DE767BFD250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E6B9CA-6DC3-46FC-9B14-DC2CFF19ECE9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65E5EA-0091-4E44-B08F-DA28D7543903}"/>
              </a:ext>
            </a:extLst>
          </p:cNvPr>
          <p:cNvSpPr txBox="1"/>
          <p:nvPr/>
        </p:nvSpPr>
        <p:spPr>
          <a:xfrm>
            <a:off x="201433" y="4569673"/>
            <a:ext cx="11663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Figure above shows </a:t>
            </a:r>
            <a:r>
              <a:rPr lang="en-US" b="1" dirty="0"/>
              <a:t>sensitivity indices </a:t>
            </a:r>
            <a:r>
              <a:rPr lang="en-US" dirty="0"/>
              <a:t>for </a:t>
            </a:r>
            <a:r>
              <a:rPr lang="en-US" b="1" dirty="0"/>
              <a:t>Sea Ice Volume QOI </a:t>
            </a:r>
            <a:r>
              <a:rPr lang="en-US" dirty="0"/>
              <a:t>in</a:t>
            </a:r>
            <a:r>
              <a:rPr lang="en-US" b="1" dirty="0"/>
              <a:t>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28D257D-31EF-402D-8F0C-820A1141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E007E8-469F-46E5-B8D5-220E061EA79F}"/>
              </a:ext>
            </a:extLst>
          </p:cNvPr>
          <p:cNvSpPr/>
          <p:nvPr/>
        </p:nvSpPr>
        <p:spPr>
          <a:xfrm>
            <a:off x="1736521" y="1195432"/>
            <a:ext cx="1440844" cy="2540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8BD13A-8F09-4EED-BB84-226B2E6CA206}"/>
              </a:ext>
            </a:extLst>
          </p:cNvPr>
          <p:cNvSpPr/>
          <p:nvPr/>
        </p:nvSpPr>
        <p:spPr>
          <a:xfrm>
            <a:off x="9432883" y="1181010"/>
            <a:ext cx="1440844" cy="25502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8D295-7BC6-4937-8A93-00E109B9FC0E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6D958-F23B-4A10-87DD-19ED6AE6767A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E2C6B3-F238-49B3-899B-DFA4FED5D3E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058378FF-D631-4B45-AADB-91997E0B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blipFill>
                <a:blip r:embed="rId5"/>
                <a:stretch>
                  <a:fillRect l="-314" t="-2071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2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855326-8CBE-493A-8179-52CFAFE21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7AC6FE-9F4A-413E-B03D-E67137D23247}"/>
              </a:ext>
            </a:extLst>
          </p:cNvPr>
          <p:cNvSpPr/>
          <p:nvPr/>
        </p:nvSpPr>
        <p:spPr>
          <a:xfrm>
            <a:off x="6453569" y="1681993"/>
            <a:ext cx="375070" cy="20235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48BCB-F860-4E4F-A2DB-A4B297DF44EF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3B668B-1229-42FB-9190-E0946F4B144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70845-39DA-4C36-865C-55FF69AB1AD5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7273AC28-711C-485E-AE95-A80402E290BA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blipFill>
                <a:blip r:embed="rId6"/>
                <a:stretch>
                  <a:fillRect l="-314" t="-173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4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456CE5-6C17-4CEA-B144-BCE018B3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793F14-1BC2-4D72-B41F-6395EF9A1E22}"/>
              </a:ext>
            </a:extLst>
          </p:cNvPr>
          <p:cNvSpPr/>
          <p:nvPr/>
        </p:nvSpPr>
        <p:spPr>
          <a:xfrm>
            <a:off x="8278096" y="3068667"/>
            <a:ext cx="1143306" cy="6319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34035-61BD-4007-861E-6867C0695B4A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A7744-F25B-4A39-9611-7B3D58F1A11B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BCFC0-BCAA-4832-8E32-97301B226F30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439BB87C-AD14-4EDF-BA75-F6626CF49191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blipFill>
                <a:blip r:embed="rId6"/>
                <a:stretch>
                  <a:fillRect l="-314" t="-149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90A3F9-6C08-4E08-8788-8BA50B189F3A}"/>
              </a:ext>
            </a:extLst>
          </p:cNvPr>
          <p:cNvSpPr/>
          <p:nvPr/>
        </p:nvSpPr>
        <p:spPr>
          <a:xfrm>
            <a:off x="558892" y="3068666"/>
            <a:ext cx="1143306" cy="6319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57B0BB-C641-483C-80E9-2B7153AF5D65}"/>
              </a:ext>
            </a:extLst>
          </p:cNvPr>
          <p:cNvSpPr/>
          <p:nvPr/>
        </p:nvSpPr>
        <p:spPr>
          <a:xfrm>
            <a:off x="10990473" y="3143467"/>
            <a:ext cx="669375" cy="56207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C3C83C-E13A-45E4-9182-3181E9DCF87A}"/>
              </a:ext>
            </a:extLst>
          </p:cNvPr>
          <p:cNvSpPr/>
          <p:nvPr/>
        </p:nvSpPr>
        <p:spPr>
          <a:xfrm>
            <a:off x="3272866" y="3119614"/>
            <a:ext cx="669375" cy="56207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59178-845F-4381-82BA-8AFE76B23B8B}"/>
              </a:ext>
            </a:extLst>
          </p:cNvPr>
          <p:cNvSpPr txBox="1"/>
          <p:nvPr/>
        </p:nvSpPr>
        <p:spPr>
          <a:xfrm>
            <a:off x="8362122" y="4618803"/>
            <a:ext cx="3628445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Results are </a:t>
            </a:r>
            <a:r>
              <a:rPr lang="en-US" sz="1600" b="1" dirty="0">
                <a:solidFill>
                  <a:srgbClr val="0070C0"/>
                </a:solidFill>
              </a:rPr>
              <a:t>qualitatively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70C0"/>
                </a:solidFill>
              </a:rPr>
              <a:t>similar</a:t>
            </a:r>
            <a:r>
              <a:rPr lang="en-US" sz="1600" dirty="0"/>
              <a:t> to MOAT fully-coupled E3SMv0 study in [Urrego-Blanco </a:t>
            </a:r>
            <a:r>
              <a:rPr lang="en-US" sz="1600" i="1" dirty="0"/>
              <a:t>et al., </a:t>
            </a:r>
            <a:r>
              <a:rPr lang="en-US" sz="1600" dirty="0"/>
              <a:t>2019]</a:t>
            </a:r>
          </a:p>
        </p:txBody>
      </p:sp>
    </p:spTree>
    <p:extLst>
      <p:ext uri="{BB962C8B-B14F-4D97-AF65-F5344CB8AC3E}">
        <p14:creationId xmlns:p14="http://schemas.microsoft.com/office/powerpoint/2010/main" val="3133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/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Although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atmospheric parameters </a:t>
                </a:r>
                <a:r>
                  <a:rPr lang="en-US" sz="1600" dirty="0"/>
                  <a:t>are most influential, they influence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sea ice </a:t>
                </a:r>
                <a:r>
                  <a:rPr lang="en-US" sz="1600" dirty="0"/>
                  <a:t>and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ocean QOIs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analysis requires 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fully-coupled</a:t>
                </a:r>
                <a:r>
                  <a:rPr lang="en-US" sz="1600" b="1" i="1" dirty="0"/>
                  <a:t> </a:t>
                </a:r>
                <a:r>
                  <a:rPr lang="en-US" sz="1600" dirty="0"/>
                  <a:t>E3SM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blipFill>
                <a:blip r:embed="rId7"/>
                <a:stretch>
                  <a:fillRect t="-1099" b="-3846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7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/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</a:t>
                </a:r>
                <a:r>
                  <a:rPr lang="en-US" baseline="30000" dirty="0"/>
                  <a:t>1</a:t>
                </a:r>
                <a:r>
                  <a:rPr lang="en-US" dirty="0"/>
                  <a:t>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fall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Sensitivities in SIE &amp; SIV</a:t>
                </a:r>
                <a:r>
                  <a:rPr lang="en-US" baseline="30000" dirty="0"/>
                  <a:t>2</a:t>
                </a:r>
                <a:r>
                  <a:rPr lang="en-US" dirty="0"/>
                  <a:t> have strong </a:t>
                </a:r>
                <a:r>
                  <a:rPr lang="en-US" b="1" dirty="0"/>
                  <a:t>cyclical trends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could reflect difference between </a:t>
                </a:r>
                <a:r>
                  <a:rPr lang="en-US" b="1" dirty="0"/>
                  <a:t>young, seasonal ice</a:t>
                </a:r>
                <a:r>
                  <a:rPr lang="en-US" dirty="0"/>
                  <a:t> and relatively stable </a:t>
                </a:r>
                <a:r>
                  <a:rPr lang="en-US" b="1" dirty="0"/>
                  <a:t>multi-year ice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</a:t>
                </a:r>
                <a:r>
                  <a:rPr lang="en-US" baseline="30000" dirty="0"/>
                  <a:t>3</a:t>
                </a:r>
                <a:r>
                  <a:rPr lang="en-US" dirty="0"/>
                  <a:t>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fall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blipFill>
                <a:blip r:embed="rId2"/>
                <a:stretch>
                  <a:fillRect l="-651" t="-603" r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4556877-F2D6-48B4-90EC-C645F341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32" y="861762"/>
            <a:ext cx="5626926" cy="5609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A3EE20-239D-43F8-8401-560556C0752E}"/>
              </a:ext>
            </a:extLst>
          </p:cNvPr>
          <p:cNvSpPr txBox="1"/>
          <p:nvPr/>
        </p:nvSpPr>
        <p:spPr>
          <a:xfrm>
            <a:off x="5564496" y="771514"/>
            <a:ext cx="65625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i="1" dirty="0">
                <a:solidFill>
                  <a:srgbClr val="0070C0"/>
                </a:solidFill>
              </a:rPr>
              <a:t>Conclusions drawn from atmosphere parameters’ total effects indices can be related to physical processes.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/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442B736-DC76-4D8C-9C1D-ED283D60336C}"/>
              </a:ext>
            </a:extLst>
          </p:cNvPr>
          <p:cNvSpPr txBox="1"/>
          <p:nvPr/>
        </p:nvSpPr>
        <p:spPr>
          <a:xfrm>
            <a:off x="0" y="6610363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</a:t>
            </a:r>
            <a:r>
              <a:rPr lang="en-US" sz="1200" baseline="30000" dirty="0"/>
              <a:t>3</a:t>
            </a:r>
            <a:r>
              <a:rPr lang="en-US" sz="1200" dirty="0"/>
              <a:t> Low Cloud Overage below 700 </a:t>
            </a:r>
            <a:r>
              <a:rPr lang="en-US" sz="1200" dirty="0" err="1"/>
              <a:t>hPa</a:t>
            </a:r>
            <a:r>
              <a:rPr lang="en-US" sz="1200" dirty="0"/>
              <a:t> over Arctic.  </a:t>
            </a:r>
            <a:r>
              <a:rPr lang="en-US" sz="1200" baseline="30000" dirty="0"/>
              <a:t>4</a:t>
            </a:r>
            <a:r>
              <a:rPr lang="en-US" sz="1200" dirty="0"/>
              <a:t> Net longwave flux at surface over Arctic.</a:t>
            </a:r>
          </a:p>
        </p:txBody>
      </p:sp>
    </p:spTree>
    <p:extLst>
      <p:ext uri="{BB962C8B-B14F-4D97-AF65-F5344CB8AC3E}">
        <p14:creationId xmlns:p14="http://schemas.microsoft.com/office/powerpoint/2010/main" val="2117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GSA results: marginalized main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/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analysis results can be used to calculate </a:t>
                </a:r>
                <a:r>
                  <a:rPr lang="en-US" b="1" dirty="0"/>
                  <a:t>normalized posterior mean of the main effect functions marginalized over one parameter at a time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</m:oMath>
                </a14:m>
                <a:r>
                  <a:rPr lang="en-US" dirty="0"/>
                  <a:t> standard deviations: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blipFill>
                <a:blip r:embed="rId3"/>
                <a:stretch>
                  <a:fillRect l="-299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/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[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]]±2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𝕍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]]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blipFill>
                <a:blip r:embed="rId4"/>
                <a:stretch>
                  <a:fillRect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CB42A01-1D48-4D8D-BC0B-8EF965AD97CA}"/>
              </a:ext>
            </a:extLst>
          </p:cNvPr>
          <p:cNvSpPr txBox="1"/>
          <p:nvPr/>
        </p:nvSpPr>
        <p:spPr>
          <a:xfrm>
            <a:off x="8910863" y="1325634"/>
            <a:ext cx="300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: expectation over posterior distribution of GP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1B6F40-B475-4A9B-B0E3-DC3DF4F6A6BF}"/>
              </a:ext>
            </a:extLst>
          </p:cNvPr>
          <p:cNvSpPr/>
          <p:nvPr/>
        </p:nvSpPr>
        <p:spPr>
          <a:xfrm>
            <a:off x="6431622" y="5151054"/>
            <a:ext cx="750014" cy="349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D9FA5-37A2-45E7-ACA7-D2496F882A69}"/>
              </a:ext>
            </a:extLst>
          </p:cNvPr>
          <p:cNvSpPr txBox="1"/>
          <p:nvPr/>
        </p:nvSpPr>
        <p:spPr>
          <a:xfrm>
            <a:off x="770982" y="6228144"/>
            <a:ext cx="450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Figure: </a:t>
            </a:r>
            <a:r>
              <a:rPr lang="en-US" sz="1400" dirty="0"/>
              <a:t>marginalized main effects for surface temperature (TS) QOI.  95% CIs shown in gray.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8D571-B754-4748-AEFB-4CFFA66B0796}"/>
              </a:ext>
            </a:extLst>
          </p:cNvPr>
          <p:cNvSpPr txBox="1"/>
          <p:nvPr/>
        </p:nvSpPr>
        <p:spPr>
          <a:xfrm>
            <a:off x="6274430" y="2178616"/>
            <a:ext cx="5065932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can help </a:t>
            </a:r>
            <a:r>
              <a:rPr lang="en-US" sz="2000" b="1" dirty="0">
                <a:solidFill>
                  <a:srgbClr val="0070C0"/>
                </a:solidFill>
              </a:rPr>
              <a:t>provide confidence </a:t>
            </a:r>
            <a:r>
              <a:rPr lang="en-US" sz="2000" dirty="0"/>
              <a:t>in the ULR E3SM and </a:t>
            </a:r>
            <a:r>
              <a:rPr lang="en-US" sz="2000" b="1" dirty="0">
                <a:solidFill>
                  <a:srgbClr val="0070C0"/>
                </a:solidFill>
              </a:rPr>
              <a:t>guide model spin-ups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/>
              <p:nvPr/>
            </p:nvSpPr>
            <p:spPr>
              <a:xfrm>
                <a:off x="5872294" y="3165768"/>
                <a:ext cx="6319706" cy="363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and/or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will </a:t>
                </a:r>
                <a:r>
                  <a:rPr lang="en-US" b="1" dirty="0"/>
                  <a:t>bring down </a:t>
                </a:r>
                <a:r>
                  <a:rPr lang="en-US" dirty="0"/>
                  <a:t>surface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(clubb_c8) is known to lead to </a:t>
                </a:r>
                <a:r>
                  <a:rPr lang="en-US" b="1" dirty="0"/>
                  <a:t>cloud brightening </a:t>
                </a:r>
                <a:r>
                  <a:rPr lang="en-US" dirty="0"/>
                  <a:t>and </a:t>
                </a:r>
                <a:r>
                  <a:rPr lang="en-US" b="1" dirty="0"/>
                  <a:t>cooling</a:t>
                </a:r>
                <a:r>
                  <a:rPr lang="en-US" dirty="0"/>
                  <a:t> the Earth’s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(clubb_c1) favor </a:t>
                </a:r>
                <a:r>
                  <a:rPr lang="en-US" b="1" dirty="0"/>
                  <a:t>insolation-reducing stratiform clouds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cooling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Curvature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ksno</a:t>
                </a:r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(dragio</a:t>
                </a:r>
                <a:r>
                  <a:rPr lang="en-US" baseline="30000" dirty="0"/>
                  <a:t>1</a:t>
                </a:r>
                <a:r>
                  <a:rPr lang="en-US" dirty="0"/>
                  <a:t>) </a:t>
                </a:r>
                <a:r>
                  <a:rPr lang="en-US" b="1" dirty="0"/>
                  <a:t>match trends </a:t>
                </a:r>
                <a:r>
                  <a:rPr lang="en-US" dirty="0"/>
                  <a:t>in [Urrego-Blanco </a:t>
                </a:r>
                <a:r>
                  <a:rPr lang="en-US" i="1" dirty="0"/>
                  <a:t>et al., </a:t>
                </a:r>
                <a:r>
                  <a:rPr lang="en-US" dirty="0"/>
                  <a:t>2016]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are </a:t>
                </a:r>
                <a:r>
                  <a:rPr lang="en-US" b="1" dirty="0"/>
                  <a:t>consistent</a:t>
                </a:r>
                <a:r>
                  <a:rPr lang="en-US" dirty="0"/>
                  <a:t> with </a:t>
                </a:r>
                <a:r>
                  <a:rPr lang="en-US" b="1" dirty="0"/>
                  <a:t>manual tuning</a:t>
                </a:r>
                <a:r>
                  <a:rPr lang="en-US" dirty="0"/>
                  <a:t> trends observed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294" y="3165768"/>
                <a:ext cx="6319706" cy="3631763"/>
              </a:xfrm>
              <a:prstGeom prst="rect">
                <a:avLst/>
              </a:prstGeom>
              <a:blipFill>
                <a:blip r:embed="rId5"/>
                <a:stretch>
                  <a:fillRect l="-579" t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6772F9-8EE1-4A95-904A-6F2BB0972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11" y="2146743"/>
            <a:ext cx="5400296" cy="4030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708B8-36EE-4139-B0A7-F20579B75A50}"/>
              </a:ext>
            </a:extLst>
          </p:cNvPr>
          <p:cNvSpPr txBox="1"/>
          <p:nvPr/>
        </p:nvSpPr>
        <p:spPr>
          <a:xfrm>
            <a:off x="9840567" y="6489754"/>
            <a:ext cx="259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Neutral ocean-ice drag</a:t>
            </a:r>
          </a:p>
        </p:txBody>
      </p:sp>
    </p:spTree>
    <p:extLst>
      <p:ext uri="{BB962C8B-B14F-4D97-AF65-F5344CB8AC3E}">
        <p14:creationId xmlns:p14="http://schemas.microsoft.com/office/powerpoint/2010/main" val="5607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DB591-13C3-4339-BDA9-6EF54538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BE790-E618-4CB8-B60D-EC0B7928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0276ED-98D1-4E2A-8EAF-1CC7E402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85" y="922555"/>
            <a:ext cx="5544260" cy="55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E4C11-AAFF-4363-8B84-06E8499E4A35}"/>
              </a:ext>
            </a:extLst>
          </p:cNvPr>
          <p:cNvSpPr txBox="1"/>
          <p:nvPr/>
        </p:nvSpPr>
        <p:spPr>
          <a:xfrm>
            <a:off x="274649" y="1910753"/>
            <a:ext cx="5544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The focus of this talk is the following paper: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4FD02-017A-4AB7-932E-B99AED3B9428}"/>
              </a:ext>
            </a:extLst>
          </p:cNvPr>
          <p:cNvSpPr txBox="1"/>
          <p:nvPr/>
        </p:nvSpPr>
        <p:spPr>
          <a:xfrm>
            <a:off x="484348" y="2529321"/>
            <a:ext cx="51767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Paper is </a:t>
            </a:r>
            <a:r>
              <a:rPr lang="en-US" b="1" dirty="0"/>
              <a:t>under review </a:t>
            </a:r>
            <a:r>
              <a:rPr lang="en-US" dirty="0"/>
              <a:t>for publication in the </a:t>
            </a:r>
            <a:r>
              <a:rPr lang="en-US" i="1" dirty="0"/>
              <a:t>Journal of Advances in Modeling Earth Systems (JAMES).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Pre-print </a:t>
            </a:r>
            <a:r>
              <a:rPr lang="en-US" b="1" dirty="0"/>
              <a:t>available</a:t>
            </a:r>
            <a:r>
              <a:rPr lang="en-US" dirty="0"/>
              <a:t> at 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https://www.essoar.org/doi/10.1002/essoar.10508267.2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/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performed a </a:t>
                </a:r>
                <a:r>
                  <a:rPr lang="en-US" b="1" dirty="0"/>
                  <a:t>GSA</a:t>
                </a:r>
                <a:r>
                  <a:rPr lang="en-US" dirty="0"/>
                  <a:t> involving </a:t>
                </a:r>
                <a:r>
                  <a:rPr lang="en-US" b="1" dirty="0"/>
                  <a:t>9 parameters </a:t>
                </a:r>
                <a:r>
                  <a:rPr lang="en-US" dirty="0"/>
                  <a:t>and </a:t>
                </a:r>
                <a:r>
                  <a:rPr lang="en-US" b="1" dirty="0"/>
                  <a:t>6 QOIs </a:t>
                </a:r>
                <a:r>
                  <a:rPr lang="en-US" dirty="0"/>
                  <a:t>spanning </a:t>
                </a:r>
                <a:r>
                  <a:rPr lang="en-US" b="1" dirty="0"/>
                  <a:t>3 climate components </a:t>
                </a:r>
                <a:r>
                  <a:rPr lang="en-US" dirty="0"/>
                  <a:t>(atmosphere, ocean, sea ice) using the </a:t>
                </a:r>
                <a:r>
                  <a:rPr lang="en-US" b="1" dirty="0"/>
                  <a:t>ULR configuration</a:t>
                </a:r>
                <a:r>
                  <a:rPr lang="en-US" dirty="0"/>
                  <a:t> of the </a:t>
                </a:r>
                <a:r>
                  <a:rPr lang="en-US" b="1" dirty="0"/>
                  <a:t>fully-coupled</a:t>
                </a:r>
                <a:r>
                  <a:rPr lang="en-US" dirty="0"/>
                  <a:t> </a:t>
                </a:r>
                <a:r>
                  <a:rPr lang="en-US" b="1" dirty="0"/>
                  <a:t>E3SMv1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First</a:t>
                </a:r>
                <a:r>
                  <a:rPr lang="en-US" dirty="0"/>
                  <a:t> GSA using E3SMv1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A study of this scope is currently </a:t>
                </a:r>
                <a:r>
                  <a:rPr lang="en-US" b="1" dirty="0"/>
                  <a:t>intractable</a:t>
                </a:r>
                <a:r>
                  <a:rPr lang="en-US" dirty="0"/>
                  <a:t> using higher-resolution scientifically-validated configurations (e.g.,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dirty="0"/>
                  <a:t>spin-up</a:t>
                </a:r>
                <a:r>
                  <a:rPr lang="en-US" dirty="0"/>
                  <a:t> of the ULR E3SMv1 was performed to achieve an </a:t>
                </a:r>
                <a:r>
                  <a:rPr lang="en-US" b="1" dirty="0"/>
                  <a:t>equilibrium climate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reproduced </a:t>
                </a:r>
                <a:r>
                  <a:rPr lang="en-US" b="1" dirty="0"/>
                  <a:t>large-scale patterns </a:t>
                </a:r>
                <a:r>
                  <a:rPr lang="en-US" dirty="0"/>
                  <a:t>in TOA radiation, precipitation, zonal mean temperature and zonal mean wind compared to observational data (CERES-EBAF, ERA-Interim) and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Main effect</a:t>
                </a:r>
                <a:r>
                  <a:rPr lang="en-US" dirty="0"/>
                  <a:t>, </a:t>
                </a:r>
                <a:r>
                  <a:rPr lang="en-US" b="1" dirty="0"/>
                  <a:t>total effect </a:t>
                </a:r>
                <a:r>
                  <a:rPr lang="en-US" dirty="0"/>
                  <a:t>and </a:t>
                </a:r>
                <a:r>
                  <a:rPr lang="en-US" b="1" dirty="0" err="1"/>
                  <a:t>Sobol</a:t>
                </a:r>
                <a:r>
                  <a:rPr lang="en-US" b="1" dirty="0"/>
                  <a:t> indices </a:t>
                </a:r>
                <a:r>
                  <a:rPr lang="en-US" dirty="0"/>
                  <a:t>were calculated using a fast </a:t>
                </a:r>
                <a:r>
                  <a:rPr lang="en-US" b="1" dirty="0"/>
                  <a:t>Gaussian Process (GP) emulator </a:t>
                </a:r>
                <a:r>
                  <a:rPr lang="en-US" dirty="0"/>
                  <a:t>from 139 75-year runs of ULR E3SMv1 using the </a:t>
                </a:r>
                <a:r>
                  <a:rPr lang="en-US" dirty="0" err="1"/>
                  <a:t>PyApprox</a:t>
                </a:r>
                <a:r>
                  <a:rPr lang="en-US" dirty="0"/>
                  <a:t> software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QOI-QOI and parameter-parameter interactions using sensitivity indices were able to </a:t>
                </a:r>
                <a:r>
                  <a:rPr lang="en-US" b="1" dirty="0"/>
                  <a:t>reconcile </a:t>
                </a:r>
                <a:r>
                  <a:rPr lang="en-US" dirty="0"/>
                  <a:t>relationships with several </a:t>
                </a:r>
                <a:r>
                  <a:rPr lang="en-US" b="1" dirty="0"/>
                  <a:t>well-known Arctic feedbacks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b="1" dirty="0"/>
                  <a:t>atmospheric parameters</a:t>
                </a:r>
                <a:r>
                  <a:rPr lang="en-US" dirty="0"/>
                  <a:t> related to cloud physics (CLUBB model in EAM) and their interactions had the largest impact on the Arctic climate state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Parameters were shown to affect </a:t>
                </a:r>
                <a:r>
                  <a:rPr lang="en-US" b="1" dirty="0"/>
                  <a:t>QOIs</a:t>
                </a:r>
                <a:r>
                  <a:rPr lang="en-US" dirty="0"/>
                  <a:t> from </a:t>
                </a:r>
                <a:r>
                  <a:rPr lang="en-US" b="1" dirty="0"/>
                  <a:t>3 different climate components 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Marginalized main effects functions </a:t>
                </a:r>
                <a:r>
                  <a:rPr lang="en-US" dirty="0"/>
                  <a:t>demonstrated that trends uncovered by this study are consistent with </a:t>
                </a:r>
                <a:r>
                  <a:rPr lang="en-US" b="1" dirty="0"/>
                  <a:t>manual spin-up </a:t>
                </a:r>
                <a:r>
                  <a:rPr lang="en-US" dirty="0"/>
                  <a:t>of ULR E3SMv1 and </a:t>
                </a:r>
                <a:r>
                  <a:rPr lang="en-US" b="1" dirty="0"/>
                  <a:t>physical processes </a:t>
                </a:r>
                <a:r>
                  <a:rPr lang="en-US" dirty="0"/>
                  <a:t>underlying the CLUBB parameterization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blipFill>
                <a:blip r:embed="rId2"/>
                <a:stretch>
                  <a:fillRect l="-365" t="-624" r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9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7A939-81F6-4CCA-9A57-40FB99DA942A}"/>
              </a:ext>
            </a:extLst>
          </p:cNvPr>
          <p:cNvGrpSpPr/>
          <p:nvPr/>
        </p:nvGrpSpPr>
        <p:grpSpPr>
          <a:xfrm>
            <a:off x="274649" y="982448"/>
            <a:ext cx="6882245" cy="5500351"/>
            <a:chOff x="2718954" y="904011"/>
            <a:chExt cx="6882245" cy="55003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251B5-8F51-4C47-B444-1D1DA149E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5AC9B5DB-4E7A-4CEF-AEBB-74EE67958EFD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1621275"/>
              <a:ext cx="3865114" cy="141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USE OUT-OF-THE-BOX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SCIENTIFIC STUDIES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8C42C91-6817-4263-8579-2CFF66605875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3929357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IS A PLAUSIBLE PHYSICS-BASED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SURROGATE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UQ STUDIES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/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Significance of this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Our study can serve as a </a:t>
                </a:r>
                <a:r>
                  <a:rPr lang="en-US" b="1" dirty="0"/>
                  <a:t>baseline</a:t>
                </a:r>
                <a:r>
                  <a:rPr lang="en-US" dirty="0"/>
                  <a:t> for and </a:t>
                </a:r>
                <a:r>
                  <a:rPr lang="en-US" b="1" dirty="0"/>
                  <a:t>guide</a:t>
                </a:r>
                <a:r>
                  <a:rPr lang="en-US" dirty="0"/>
                  <a:t> future studies with higher-resolution models, if/when it is </a:t>
                </a:r>
                <a:r>
                  <a:rPr lang="en-US" b="1" dirty="0"/>
                  <a:t>tractable</a:t>
                </a:r>
                <a:r>
                  <a:rPr lang="en-US" dirty="0"/>
                  <a:t> to repeat our GSA using higher-resolution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can be used to show </a:t>
                </a:r>
                <a:r>
                  <a:rPr lang="en-US" b="1" dirty="0"/>
                  <a:t>number of samples</a:t>
                </a:r>
                <a:r>
                  <a:rPr lang="en-US" dirty="0"/>
                  <a:t> needed to get even moderate </a:t>
                </a:r>
                <a:r>
                  <a:rPr lang="en-US" b="1" dirty="0"/>
                  <a:t>accuracy</a:t>
                </a:r>
                <a:r>
                  <a:rPr lang="en-US" dirty="0"/>
                  <a:t> in a sensitivity analysis with variety of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useful for predicting </a:t>
                </a:r>
                <a:r>
                  <a:rPr lang="en-US" b="1" dirty="0"/>
                  <a:t>computational budget</a:t>
                </a:r>
                <a:r>
                  <a:rPr lang="en-US" dirty="0"/>
                  <a:t> for future GSAs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blipFill>
                <a:blip r:embed="rId3"/>
                <a:stretch>
                  <a:fillRect l="-1108" t="-1015" r="-139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/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Future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Augment present study with higher-fidelity ensemble data (e.g., medium-low resolution 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E3SM), towards a </a:t>
                </a:r>
                <a:r>
                  <a:rPr lang="en-US" b="1" dirty="0"/>
                  <a:t>multi-fidelity GSA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blipFill>
                <a:blip r:embed="rId4"/>
                <a:stretch>
                  <a:fillRect l="-1081" t="-2281" b="-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06083-1EEE-4627-AAE6-1A56DA54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3" y="1025297"/>
            <a:ext cx="5544260" cy="55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8DB4E-C744-405E-BABF-1E168FDF0A5D}"/>
              </a:ext>
            </a:extLst>
          </p:cNvPr>
          <p:cNvSpPr txBox="1"/>
          <p:nvPr/>
        </p:nvSpPr>
        <p:spPr>
          <a:xfrm>
            <a:off x="6832325" y="693931"/>
            <a:ext cx="4368800" cy="13234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Pre-print available at:</a:t>
            </a:r>
            <a:endParaRPr lang="en-US" sz="800" b="1" dirty="0">
              <a:solidFill>
                <a:srgbClr val="0070C0"/>
              </a:solidFill>
            </a:endParaRPr>
          </a:p>
          <a:p>
            <a:pPr algn="ctr"/>
            <a:r>
              <a:rPr lang="en-US" sz="800" b="1" dirty="0"/>
              <a:t> 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https://www.essoar.org/doi/10.1002/essoar.10508267.2</a:t>
            </a:r>
            <a:r>
              <a:rPr lang="en-US" dirty="0"/>
              <a:t> (paper is under review for publication in </a:t>
            </a:r>
            <a:r>
              <a:rPr lang="en-US" i="1" dirty="0"/>
              <a:t>JAMES</a:t>
            </a:r>
            <a:r>
              <a:rPr lang="en-US" dirty="0"/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7C691-507A-498F-BB85-8E96CD4D2754}"/>
              </a:ext>
            </a:extLst>
          </p:cNvPr>
          <p:cNvSpPr txBox="1"/>
          <p:nvPr/>
        </p:nvSpPr>
        <p:spPr>
          <a:xfrm>
            <a:off x="6363854" y="2333932"/>
            <a:ext cx="564341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Other references: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K. Peterson, A. Powell, </a:t>
            </a:r>
            <a:r>
              <a:rPr lang="en-US" sz="1600" b="1" i="0" dirty="0">
                <a:solidFill>
                  <a:srgbClr val="212529"/>
                </a:solidFill>
                <a:effectLst/>
              </a:rPr>
              <a:t>I. Tezaur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, E. Roesler, J. Nichol, M. Peterson, W. Davis, D. Stracuzzi, D. Bull.  "Arctic Tipping Points Triggering Global Change LDRD Final Report", </a:t>
            </a:r>
            <a:r>
              <a:rPr lang="en-US" sz="1600" b="0" i="1" dirty="0">
                <a:solidFill>
                  <a:srgbClr val="212529"/>
                </a:solidFill>
                <a:effectLst/>
              </a:rPr>
              <a:t>Sand No. 2020-9932.  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Sandia National Laboratories, Albuquerque, NM (2020) [and references therein].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Code: </a:t>
            </a:r>
            <a:r>
              <a:rPr lang="en-US" sz="1600" dirty="0">
                <a:hlinkClick r:id="rId4"/>
              </a:rPr>
              <a:t>https://github.com/karapeterson/E3SM</a:t>
            </a:r>
            <a:r>
              <a:rPr lang="en-US" sz="1600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Data: </a:t>
            </a:r>
            <a:r>
              <a:rPr lang="en-US" sz="1600" dirty="0">
                <a:hlinkClick r:id="rId5"/>
              </a:rPr>
              <a:t>https://github.com/karapeterson/E3SM_ULR_GSA_Data</a:t>
            </a:r>
            <a:r>
              <a:rPr lang="en-US" sz="1600" dirty="0"/>
              <a:t> </a:t>
            </a: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082AE0-FBF4-4D53-B2A3-53F5521D326E}"/>
              </a:ext>
            </a:extLst>
          </p:cNvPr>
          <p:cNvSpPr txBox="1"/>
          <p:nvPr/>
        </p:nvSpPr>
        <p:spPr>
          <a:xfrm>
            <a:off x="6832325" y="5534808"/>
            <a:ext cx="4888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4588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006" y="2805003"/>
            <a:ext cx="10058400" cy="570225"/>
          </a:xfrm>
        </p:spPr>
        <p:txBody>
          <a:bodyPr/>
          <a:lstStyle/>
          <a:p>
            <a:r>
              <a:rPr lang="en-US" dirty="0"/>
              <a:t>Start of 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C17A-5930-3742-915C-973EAB79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83545-A40F-1346-920F-313A7584D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95EB8-23B0-EC4E-8ADA-1217F09B6B19}"/>
              </a:ext>
            </a:extLst>
          </p:cNvPr>
          <p:cNvSpPr txBox="1"/>
          <p:nvPr/>
        </p:nvSpPr>
        <p:spPr>
          <a:xfrm>
            <a:off x="9838283" y="6285371"/>
            <a:ext cx="21526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Smith &amp; Stephenson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2AA8D-EFD5-E549-8D2C-39E1A9DDB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r="-1"/>
          <a:stretch/>
        </p:blipFill>
        <p:spPr>
          <a:xfrm>
            <a:off x="9413421" y="3407623"/>
            <a:ext cx="2437906" cy="2622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C5F00-F617-DC4E-B60B-DDCF9FB0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593" y="5031321"/>
            <a:ext cx="1732517" cy="1247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EE21A4-A4F3-49C9-8E96-99620AFB7DB8}"/>
              </a:ext>
            </a:extLst>
          </p:cNvPr>
          <p:cNvSpPr txBox="1"/>
          <p:nvPr/>
        </p:nvSpPr>
        <p:spPr>
          <a:xfrm>
            <a:off x="90244" y="1916036"/>
            <a:ext cx="7592349" cy="580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Why sea ice?</a:t>
            </a:r>
          </a:p>
          <a:p>
            <a:endParaRPr lang="en-US" sz="8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plays an important role in </a:t>
            </a:r>
            <a:r>
              <a:rPr lang="en-US" b="1" dirty="0"/>
              <a:t>modulating Earth’s 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Reflects solar radiation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Influences ocean circulation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loss </a:t>
            </a:r>
            <a:r>
              <a:rPr lang="en-US" b="1" dirty="0"/>
              <a:t>impacts</a:t>
            </a:r>
            <a:r>
              <a:rPr lang="en-US" dirty="0"/>
              <a:t> </a:t>
            </a:r>
            <a:r>
              <a:rPr lang="en-US" b="1" dirty="0"/>
              <a:t>other parts </a:t>
            </a:r>
            <a:r>
              <a:rPr lang="en-US" dirty="0"/>
              <a:t>of the Earth system</a:t>
            </a:r>
            <a:r>
              <a:rPr lang="en-US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Impacts to mid-latitude weather, potentially increases                         in winter storms and drought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Disruption of Atlantic ocean circulation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Increased coastal erosion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sea ice is expected to </a:t>
            </a:r>
            <a:r>
              <a:rPr lang="en-US" b="1" dirty="0"/>
              <a:t>encourage maritime </a:t>
            </a:r>
            <a:r>
              <a:rPr lang="en-US" dirty="0"/>
              <a:t>and </a:t>
            </a:r>
            <a:r>
              <a:rPr lang="en-US" b="1" dirty="0"/>
              <a:t>commercial activity</a:t>
            </a:r>
            <a:r>
              <a:rPr lang="en-US" dirty="0"/>
              <a:t>, potentially contributing to geopolitical conflict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Potential for new trans-Atlantic shipping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2C069D-A6FC-4AB2-894E-E2C1BA47E7C6}"/>
              </a:ext>
            </a:extLst>
          </p:cNvPr>
          <p:cNvSpPr txBox="1"/>
          <p:nvPr/>
        </p:nvSpPr>
        <p:spPr>
          <a:xfrm>
            <a:off x="-64990" y="6248165"/>
            <a:ext cx="10213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Cohen </a:t>
            </a:r>
            <a:r>
              <a:rPr lang="en-US" sz="1400" i="1" dirty="0">
                <a:ea typeface="Times New Roman" charset="0"/>
                <a:cs typeface="Times New Roman" charset="0"/>
              </a:rPr>
              <a:t>et al., </a:t>
            </a:r>
            <a:r>
              <a:rPr lang="en-US" sz="1400" dirty="0">
                <a:ea typeface="Times New Roman" charset="0"/>
                <a:cs typeface="Times New Roman" charset="0"/>
              </a:rPr>
              <a:t>2018; </a:t>
            </a:r>
            <a:r>
              <a:rPr lang="en-US" sz="1400" dirty="0"/>
              <a:t>Cvijanovic </a:t>
            </a:r>
            <a:r>
              <a:rPr lang="en-US" sz="1400" i="1" dirty="0"/>
              <a:t>et al., </a:t>
            </a:r>
            <a:r>
              <a:rPr lang="en-US" sz="1400" dirty="0"/>
              <a:t>2018. </a:t>
            </a:r>
            <a:r>
              <a:rPr lang="en-US" sz="1400" dirty="0" err="1"/>
              <a:t>Sévellec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dirty="0"/>
              <a:t>2017.  </a:t>
            </a:r>
            <a:r>
              <a:rPr lang="en-US" sz="1400" dirty="0">
                <a:ea typeface="Times New Roman" charset="0"/>
                <a:cs typeface="Times New Roman" charset="0"/>
              </a:rPr>
              <a:t>  </a:t>
            </a:r>
            <a:r>
              <a:rPr lang="en-US" sz="1400" i="1" dirty="0">
                <a:ea typeface="Times New Roman" charset="0"/>
                <a:cs typeface="Times New Roman" charset="0"/>
              </a:rPr>
              <a:t> </a:t>
            </a:r>
            <a:endParaRPr lang="en-US" sz="1400" dirty="0">
              <a:ea typeface="Times New Roman" charset="0"/>
              <a:cs typeface="Times New Roman" charset="0"/>
            </a:endParaRPr>
          </a:p>
          <a:p>
            <a:r>
              <a:rPr lang="en-US" sz="1400" baseline="30000" dirty="0"/>
              <a:t>2</a:t>
            </a:r>
            <a:r>
              <a:rPr lang="en-US" sz="1400" dirty="0"/>
              <a:t> Smith &amp; Stephenson, 2013; “Climate Change and Security in the Arctic”, Center for Climate &amp; Security Report, Jan. 2021.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9B63C-E6AA-4C8C-8E70-C1883F89C37D}"/>
              </a:ext>
            </a:extLst>
          </p:cNvPr>
          <p:cNvSpPr txBox="1"/>
          <p:nvPr/>
        </p:nvSpPr>
        <p:spPr>
          <a:xfrm>
            <a:off x="530317" y="1028454"/>
            <a:ext cx="7707448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Goal:</a:t>
            </a:r>
            <a:r>
              <a:rPr lang="en-US" sz="2000" dirty="0"/>
              <a:t> characterize important factors influencing </a:t>
            </a:r>
            <a:r>
              <a:rPr lang="en-US" sz="2000" b="1" dirty="0"/>
              <a:t>interannual variability</a:t>
            </a:r>
            <a:r>
              <a:rPr lang="en-US" sz="2000" dirty="0"/>
              <a:t> and </a:t>
            </a:r>
            <a:r>
              <a:rPr lang="en-US" sz="2000" b="1" dirty="0"/>
              <a:t>Arctic sea ice loss</a:t>
            </a:r>
            <a:r>
              <a:rPr lang="en-US" sz="2000" dirty="0"/>
              <a:t> in the coupled Earth system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EE836E-716E-4F2B-9792-1FD67461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36" y="297826"/>
            <a:ext cx="2678416" cy="21287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992116-B179-4D46-A846-1787CE1679CD}"/>
              </a:ext>
            </a:extLst>
          </p:cNvPr>
          <p:cNvSpPr txBox="1"/>
          <p:nvPr/>
        </p:nvSpPr>
        <p:spPr>
          <a:xfrm>
            <a:off x="8607298" y="2491812"/>
            <a:ext cx="3081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https://oceanbites.org/sea-ice-and-albedo-should-we-be-worried/</a:t>
            </a:r>
            <a:r>
              <a:rPr lang="en-US" sz="1200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8BF5EB-0B9C-4DF5-9797-C94D9D38F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195" y="3076482"/>
            <a:ext cx="2365501" cy="17259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2CC4B76-5183-4947-99FC-0C30C5B94718}"/>
              </a:ext>
            </a:extLst>
          </p:cNvPr>
          <p:cNvSpPr/>
          <p:nvPr/>
        </p:nvSpPr>
        <p:spPr>
          <a:xfrm>
            <a:off x="6962195" y="4439289"/>
            <a:ext cx="1321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B7B57-D243-4611-A7D3-192C695C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76F6E-FD08-46F9-B313-C33CE2E44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77" y1="26690" x2="46710" y2="26868"/>
                        <a14:foregroundMark x1="46710" y1="26868" x2="50930" y2="31584"/>
                        <a14:foregroundMark x1="50930" y1="31584" x2="54006" y2="31673"/>
                        <a14:foregroundMark x1="53147" y1="33630" x2="51931" y2="33452"/>
                      </a14:backgroundRemoval>
                    </a14:imgEffect>
                  </a14:imgLayer>
                </a14:imgProps>
              </a:ext>
            </a:extLst>
          </a:blip>
          <a:srcRect l="29488" t="22339" r="27910" b="26060"/>
          <a:stretch/>
        </p:blipFill>
        <p:spPr>
          <a:xfrm>
            <a:off x="409752" y="1831403"/>
            <a:ext cx="3325163" cy="323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3F53C-01E0-43AE-8B77-3F422204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627" t="22510" r="25962" b="24848"/>
          <a:stretch/>
        </p:blipFill>
        <p:spPr>
          <a:xfrm>
            <a:off x="4380789" y="1937010"/>
            <a:ext cx="3302994" cy="314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E1C56-8B53-4CB6-83C4-CBA1480378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02" t="22511" r="26797" b="25541"/>
          <a:stretch/>
        </p:blipFill>
        <p:spPr>
          <a:xfrm>
            <a:off x="8128489" y="1809884"/>
            <a:ext cx="3302994" cy="323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/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Ultra-low resolution (ULR) atmosphere grid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7.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blipFill>
                <a:blip r:embed="rId8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/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Medium-low resolution (MLR) 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blipFill>
                <a:blip r:embed="rId9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/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Standard resolution</a:t>
                </a:r>
              </a:p>
              <a:p>
                <a:pPr algn="ctr"/>
                <a:r>
                  <a:rPr lang="en-US" dirty="0"/>
                  <a:t>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blipFill>
                <a:blip r:embed="rId10"/>
                <a:stretch>
                  <a:fillRect t="-5607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4BDA898D-B2DA-4C83-A168-78AF9C9B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E3SM atmosphere grids</a:t>
            </a:r>
          </a:p>
        </p:txBody>
      </p:sp>
    </p:spTree>
    <p:extLst>
      <p:ext uri="{BB962C8B-B14F-4D97-AF65-F5344CB8AC3E}">
        <p14:creationId xmlns:p14="http://schemas.microsoft.com/office/powerpoint/2010/main" val="19889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Perform </a:t>
                </a:r>
                <a:r>
                  <a:rPr lang="en-US" b="1" dirty="0"/>
                  <a:t>spin-up</a:t>
                </a:r>
                <a:r>
                  <a:rPr lang="en-US" dirty="0"/>
                  <a:t> of </a:t>
                </a:r>
                <a:r>
                  <a:rPr lang="en-US" b="1" dirty="0"/>
                  <a:t>ultra-low resolution (ULR) model </a:t>
                </a:r>
                <a:r>
                  <a:rPr lang="en-US" dirty="0"/>
                  <a:t>to reach equilibrium conditions of global climate state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parameters</a:t>
                </a:r>
                <a:r>
                  <a:rPr lang="en-US" dirty="0"/>
                  <a:t> and </a:t>
                </a:r>
                <a:r>
                  <a:rPr lang="en-US" b="1" dirty="0"/>
                  <a:t>parameter ranges </a:t>
                </a:r>
                <a:r>
                  <a:rPr lang="en-US" dirty="0"/>
                  <a:t>from the sea ice, ocean and atmosphere components of the E3SM that play a significant role in model response based on previous literature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QOIs</a:t>
                </a:r>
                <a:r>
                  <a:rPr lang="en-US" dirty="0"/>
                  <a:t>, including sea ice extent and surface air temperature averaged over the Arctic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Use DAKOTA toolkit</a:t>
                </a:r>
                <a:r>
                  <a:rPr lang="en-US" baseline="30000" dirty="0"/>
                  <a:t>1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generate samples </a:t>
                </a:r>
                <a:r>
                  <a:rPr lang="en-US" dirty="0"/>
                  <a:t>from the parameter distributions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Run 75-year simulations for each sample using the </a:t>
                </a:r>
                <a:r>
                  <a:rPr lang="en-US" b="1" dirty="0"/>
                  <a:t>ULR version of E3SM </a:t>
                </a:r>
                <a:r>
                  <a:rPr lang="en-US" dirty="0"/>
                  <a:t>with </a:t>
                </a:r>
                <a:r>
                  <a:rPr lang="en-US" b="1" dirty="0"/>
                  <a:t>pre-industrial control forcing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dirty="0"/>
                  <a:t>For our study,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=202</m:t>
                    </m:r>
                  </m:oMath>
                </a14:m>
                <a:r>
                  <a:rPr lang="en-US" dirty="0"/>
                  <a:t> perturbed runs were attempted, which led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=139 </m:t>
                    </m:r>
                  </m:oMath>
                </a14:m>
                <a:r>
                  <a:rPr lang="en-US" dirty="0"/>
                  <a:t>successful 75-year runs</a:t>
                </a:r>
              </a:p>
              <a:p>
                <a:pPr marL="628650" lvl="1" indent="-1714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blipFill>
                <a:blip r:embed="rId3"/>
                <a:stretch>
                  <a:fillRect l="-40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66466" y="4722748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100×</m:t>
                    </m:r>
                  </m:oMath>
                </a14:m>
                <a:r>
                  <a:rPr lang="en-US" dirty="0"/>
                  <a:t> less expensive 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1.00×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blipFill>
                <a:blip r:embed="rId4"/>
                <a:stretch>
                  <a:fillRect l="-334" t="-3488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55109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62816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1639" r="-75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162" y="4663661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7238009" y="5143052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</a:t>
            </a:r>
            <a:r>
              <a:rPr lang="en-US" sz="1200" dirty="0">
                <a:hlinkClick r:id="rId9"/>
              </a:rPr>
              <a:t>https://dakota.sandia.gov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1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/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individual Earth system components: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“Uncertainty quantification and global sensitivity analysis of the Los Alamos sea ice model”, Urrego-Blanco </a:t>
                </a:r>
                <a:r>
                  <a:rPr lang="en-US" i="1" u="sng" dirty="0"/>
                  <a:t>et al., JGR Oceans,</a:t>
                </a:r>
                <a:r>
                  <a:rPr lang="en-US" u="sng" dirty="0"/>
                  <a:t> 2016.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Sobol</a:t>
                </a:r>
                <a:r>
                  <a:rPr lang="en-US" dirty="0"/>
                  <a:t> sensitivity analysis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LANL CICE model on 39 sea ice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“Parametric sensitivity and uncertainty quantification in the version 1 of E3SM atmosphere model based on short perturbed parameter ensemble simulations”, Qian </a:t>
                </a:r>
                <a:r>
                  <a:rPr lang="en-US" i="1" u="sng" dirty="0"/>
                  <a:t>et al., JGR Atmospheres, </a:t>
                </a:r>
                <a:r>
                  <a:rPr lang="en-US" u="sng" dirty="0"/>
                  <a:t>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short (3-day) simulations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EAM to study sensitivity </a:t>
                </a:r>
                <a:r>
                  <a:rPr lang="en-US" dirty="0" err="1"/>
                  <a:t>w.r.t.</a:t>
                </a:r>
                <a:r>
                  <a:rPr lang="en-US" dirty="0"/>
                  <a:t> 18 atmosphere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“Antarctic ice shelf-ocean interactions in high-resolution, global simulations using the E3SM Part 2: Sensitivity studies and model tuning”,  Asay-Davis </a:t>
                </a:r>
                <a:r>
                  <a:rPr lang="en-US" i="1" u="sng" dirty="0"/>
                  <a:t>et al.</a:t>
                </a:r>
                <a:r>
                  <a:rPr lang="en-US" u="sng" dirty="0"/>
                  <a:t>, </a:t>
                </a:r>
                <a:r>
                  <a:rPr lang="en-US" i="1" u="sng" dirty="0"/>
                  <a:t>Ocean Sciences Meeting,  AGU,</a:t>
                </a:r>
                <a:r>
                  <a:rPr lang="en-US" u="sng" dirty="0"/>
                  <a:t> 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30km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 resolution in Southern Ocean and Antarctic continental shelf to perform local sensitivity analysis of 12 land ice + ocean parameters using the Greens’ function method (GFM).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blipFill>
                <a:blip r:embed="rId3"/>
                <a:stretch>
                  <a:fillRect l="-521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/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Earth system models for polar quantities of interest: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“Emergent relationships among sea ice, longwave radiation, and the Beaufort high circulation exposed through parameter uncertainty analysis”, Urrego-Blanco </a:t>
                </a:r>
                <a:r>
                  <a:rPr lang="en-US" i="1" u="sng" dirty="0"/>
                  <a:t>et al., JGR Oceans, </a:t>
                </a:r>
                <a:r>
                  <a:rPr lang="en-US" u="sng" dirty="0"/>
                  <a:t>2019.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E3SMv0 with MOAT method, 5 parameters and 24 ensemble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blipFill>
                <a:blip r:embed="rId4"/>
                <a:stretch>
                  <a:fillRect l="-569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969488-6A23-4CEC-8E37-1E82A2CACCC7}"/>
              </a:ext>
            </a:extLst>
          </p:cNvPr>
          <p:cNvSpPr txBox="1"/>
          <p:nvPr/>
        </p:nvSpPr>
        <p:spPr>
          <a:xfrm>
            <a:off x="2671337" y="5909611"/>
            <a:ext cx="6849325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work </a:t>
            </a:r>
            <a:r>
              <a:rPr lang="en-US" sz="2000" b="1" dirty="0">
                <a:solidFill>
                  <a:srgbClr val="0070C0"/>
                </a:solidFill>
              </a:rPr>
              <a:t>builds</a:t>
            </a:r>
            <a:r>
              <a:rPr lang="en-US" sz="2000" dirty="0"/>
              <a:t> on this research by performing the </a:t>
            </a:r>
            <a:r>
              <a:rPr lang="en-US" sz="2000" b="1" dirty="0">
                <a:solidFill>
                  <a:srgbClr val="0070C0"/>
                </a:solidFill>
              </a:rPr>
              <a:t>first Global Sensitivity Analysis</a:t>
            </a:r>
            <a:r>
              <a:rPr lang="en-US" sz="2000" b="1" dirty="0"/>
              <a:t>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70C0"/>
                </a:solidFill>
              </a:rPr>
              <a:t>fully-coupled E3SMv1</a:t>
            </a:r>
          </a:p>
        </p:txBody>
      </p:sp>
    </p:spTree>
    <p:extLst>
      <p:ext uri="{BB962C8B-B14F-4D97-AF65-F5344CB8AC3E}">
        <p14:creationId xmlns:p14="http://schemas.microsoft.com/office/powerpoint/2010/main" val="39223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/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individual Earth system components:</a:t>
                </a:r>
              </a:p>
              <a:p>
                <a:endParaRPr lang="en-US" sz="800" b="1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>
                    <a:solidFill>
                      <a:schemeClr val="accent1"/>
                    </a:solidFill>
                  </a:rPr>
                  <a:t>“Uncertainty quantification and global sensitivity analysis of the Los Alamos sea ice model”, Urrego-Blanco </a:t>
                </a:r>
                <a:r>
                  <a:rPr lang="en-US" i="1" u="sng" dirty="0">
                    <a:solidFill>
                      <a:schemeClr val="accent1"/>
                    </a:solidFill>
                  </a:rPr>
                  <a:t>et al., JGR Oceans,</a:t>
                </a:r>
                <a:r>
                  <a:rPr lang="en-US" u="sng" dirty="0">
                    <a:solidFill>
                      <a:schemeClr val="accent1"/>
                    </a:solidFill>
                  </a:rPr>
                  <a:t> 2016.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accent1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err="1">
                    <a:solidFill>
                      <a:schemeClr val="accent1"/>
                    </a:solidFill>
                  </a:rPr>
                  <a:t>Sobol</a:t>
                </a:r>
                <a:r>
                  <a:rPr lang="en-US" dirty="0">
                    <a:solidFill>
                      <a:schemeClr val="accent1"/>
                    </a:solidFill>
                  </a:rPr>
                  <a:t> sensitivity analysis of 1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resolution LANL CICE model on 39 sea ice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“Parametric sensitivity and uncertainty quantification in the version 1 of E3SM atmosphere model based on short perturbed parameter ensemble simulations”, Qian </a:t>
                </a:r>
                <a:r>
                  <a:rPr lang="en-US" i="1" u="sng" dirty="0"/>
                  <a:t>et al., JGR Atmospheres, </a:t>
                </a:r>
                <a:r>
                  <a:rPr lang="en-US" u="sng" dirty="0"/>
                  <a:t>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short (3-day) simulations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EAM to study sensitivity </a:t>
                </a:r>
                <a:r>
                  <a:rPr lang="en-US" dirty="0" err="1"/>
                  <a:t>w.r.t.</a:t>
                </a:r>
                <a:r>
                  <a:rPr lang="en-US" dirty="0"/>
                  <a:t> 18 atmosphere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“Antarctic ice shelf-ocean interactions in high-resolution, global simulations using the E3SM Part 2: Sensitivity studies and model tuning”,  Asay-Davis </a:t>
                </a:r>
                <a:r>
                  <a:rPr lang="en-US" i="1" u="sng" dirty="0"/>
                  <a:t>et al.</a:t>
                </a:r>
                <a:r>
                  <a:rPr lang="en-US" u="sng" dirty="0"/>
                  <a:t>, </a:t>
                </a:r>
                <a:r>
                  <a:rPr lang="en-US" i="1" u="sng" dirty="0"/>
                  <a:t>Ocean Sciences Meeting,  AGU,</a:t>
                </a:r>
                <a:r>
                  <a:rPr lang="en-US" u="sng" dirty="0"/>
                  <a:t> 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30km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 resolution in Southern Ocean and Antarctic continental shelf to perform local sensitivity analysis of 12 land ice + ocean parameters using the Greens’ function method (GFM).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blipFill>
                <a:blip r:embed="rId3"/>
                <a:stretch>
                  <a:fillRect l="-521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/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Earth system models for polar quantities of interest: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>
                    <a:solidFill>
                      <a:schemeClr val="accent1"/>
                    </a:solidFill>
                  </a:rPr>
                  <a:t>“Emergent relationships among sea ice, longwave radiation, and the Beaufort high circulation exposed through parameter uncertainty analysis”, Urrego-Blanco </a:t>
                </a:r>
                <a:r>
                  <a:rPr lang="en-US" i="1" u="sng" dirty="0">
                    <a:solidFill>
                      <a:schemeClr val="accent1"/>
                    </a:solidFill>
                  </a:rPr>
                  <a:t>et al., JGR Oceans, </a:t>
                </a:r>
                <a:r>
                  <a:rPr lang="en-US" u="sng" dirty="0">
                    <a:solidFill>
                      <a:schemeClr val="accent1"/>
                    </a:solidFill>
                  </a:rPr>
                  <a:t>2019.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accent1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accent1"/>
                    </a:solidFill>
                  </a:rPr>
                  <a:t>Used 1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resolution E3SMv0 with MOAT method, 5 parameters and 24 ensemble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blipFill>
                <a:blip r:embed="rId4"/>
                <a:stretch>
                  <a:fillRect l="-569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969488-6A23-4CEC-8E37-1E82A2CACCC7}"/>
              </a:ext>
            </a:extLst>
          </p:cNvPr>
          <p:cNvSpPr txBox="1"/>
          <p:nvPr/>
        </p:nvSpPr>
        <p:spPr>
          <a:xfrm>
            <a:off x="2671337" y="5909611"/>
            <a:ext cx="6849325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work </a:t>
            </a:r>
            <a:r>
              <a:rPr lang="en-US" sz="2000" b="1" dirty="0">
                <a:solidFill>
                  <a:srgbClr val="0070C0"/>
                </a:solidFill>
              </a:rPr>
              <a:t>builds</a:t>
            </a:r>
            <a:r>
              <a:rPr lang="en-US" sz="2000" dirty="0"/>
              <a:t> on this research by performing the </a:t>
            </a:r>
            <a:r>
              <a:rPr lang="en-US" sz="2000" b="1" dirty="0">
                <a:solidFill>
                  <a:srgbClr val="0070C0"/>
                </a:solidFill>
              </a:rPr>
              <a:t>first Global Sensitivity Analysis</a:t>
            </a:r>
            <a:r>
              <a:rPr lang="en-US" sz="2000" b="1" dirty="0"/>
              <a:t>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70C0"/>
                </a:solidFill>
              </a:rPr>
              <a:t>fully-coupled E3SMv1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A5B37-2B98-4592-9DF6-576CB722E176}"/>
              </a:ext>
            </a:extLst>
          </p:cNvPr>
          <p:cNvSpPr txBox="1"/>
          <p:nvPr/>
        </p:nvSpPr>
        <p:spPr>
          <a:xfrm>
            <a:off x="8033036" y="567748"/>
            <a:ext cx="242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See talk by N. Urban, MS15, Tues PM</a:t>
            </a:r>
          </a:p>
        </p:txBody>
      </p:sp>
    </p:spTree>
    <p:extLst>
      <p:ext uri="{BB962C8B-B14F-4D97-AF65-F5344CB8AC3E}">
        <p14:creationId xmlns:p14="http://schemas.microsoft.com/office/powerpoint/2010/main" val="22057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1CCA-5FA6-1547-8C52-BED71107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E3SM Ultralow Resolution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94BBE-FD67-7E4C-B40C-3D26B06A4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461B6F-3F93-AC48-BE3C-B2CD1CA2EC8C}"/>
              </a:ext>
            </a:extLst>
          </p:cNvPr>
          <p:cNvSpPr/>
          <p:nvPr/>
        </p:nvSpPr>
        <p:spPr>
          <a:xfrm>
            <a:off x="112918" y="810728"/>
            <a:ext cx="4644952" cy="3003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sz="20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At these resolutions we cannot resolve some processes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Can we resolve large scale dynamics we are interested in?</a:t>
            </a: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742950" lvl="2" indent="-282575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92593" lvl="1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b="1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2F95FB-04A5-114F-B6CB-A4EFB897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27" y="1032363"/>
            <a:ext cx="3976255" cy="51457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87EB40-81F5-4147-9940-73426CE8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40" y="1032362"/>
            <a:ext cx="3976255" cy="514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53B99-794F-CA4B-9412-A85E26FDA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50" y="3133077"/>
            <a:ext cx="4644952" cy="32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602A5-119E-4E65-BAFB-DBA73CAB3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08DE9-017C-4849-8B8E-F5004FB8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9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56F9-A954-EA40-8236-5CB56CA5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sea ice decadal trends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B2F8E-E7F4-A849-A64D-94BA3C059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0727F-4798-F041-8A8A-11FBA8DAF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2" t="30536" r="17946" b="29699"/>
          <a:stretch/>
        </p:blipFill>
        <p:spPr>
          <a:xfrm>
            <a:off x="927182" y="1474255"/>
            <a:ext cx="4810673" cy="37287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2EA16-E727-C840-A64E-1A0D5C1C3711}"/>
              </a:ext>
            </a:extLst>
          </p:cNvPr>
          <p:cNvSpPr/>
          <p:nvPr/>
        </p:nvSpPr>
        <p:spPr>
          <a:xfrm>
            <a:off x="927182" y="5404849"/>
            <a:ext cx="1074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surface temperature versus sea ice extent (left) and sea ice volume (right) trends. Historical ensemble trends are computed for the years 1979-2014 and overlapping 35-year pseudo-ensembles are created from the pre-industrial control simulation for the computed trends.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75FC8-70AA-D04C-8CCE-A4E71310C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9" t="29544" r="16714" b="29374"/>
          <a:stretch/>
        </p:blipFill>
        <p:spPr>
          <a:xfrm>
            <a:off x="6235618" y="1367701"/>
            <a:ext cx="5029200" cy="39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CD39-DC20-9945-823C-39B774DA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controlling sea ice decline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DF7AB-9F31-264E-A47D-A28D9A9AE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3F27E-B175-7F42-A8EE-A6AA81A9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2" y="1156845"/>
            <a:ext cx="3614245" cy="279282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8FB5D-C9CE-7C44-B78C-54B3D4D61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26" y="3942595"/>
            <a:ext cx="2561801" cy="197957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FEF03DF-C580-8F44-A3A2-3892437B7EE0}"/>
              </a:ext>
            </a:extLst>
          </p:cNvPr>
          <p:cNvSpPr txBox="1">
            <a:spLocks/>
          </p:cNvSpPr>
          <p:nvPr/>
        </p:nvSpPr>
        <p:spPr>
          <a:xfrm>
            <a:off x="484348" y="1156845"/>
            <a:ext cx="6250834" cy="34830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76" indent="-68576" algn="l" defTabSz="685749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1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6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1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6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39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28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1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0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To predict when we will see an Ice-Free Arctic need to understand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Long-term decline due to external forcing (C0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Superimposed year-to-year and decade-to-decade variability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No consensus on 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How much internal variability has influenced decline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Most important factors influencing internal variability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Recent papers have looked at 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Two recent papers looked at this: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Ding et al., Fingerprints of internal drivers of Arctic sea ice loss in observations and model simulations, Nature Geoscience 2019.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Screen and </a:t>
            </a:r>
            <a:r>
              <a:rPr lang="en-US" dirty="0" err="1">
                <a:latin typeface="+mn-lt"/>
              </a:rPr>
              <a:t>Deser</a:t>
            </a:r>
            <a:r>
              <a:rPr lang="en-US" dirty="0">
                <a:latin typeface="+mn-lt"/>
              </a:rPr>
              <a:t>, Pacific Ocean Variability Influences the Time of Emergence of Seasonally Ice-Free Arctic Ocean, GRL 2019.</a:t>
            </a:r>
          </a:p>
          <a:p>
            <a:pPr marL="233363" indent="-233363">
              <a:buFont typeface="Arial" charset="0"/>
              <a:buChar char="•"/>
            </a:pPr>
            <a:endParaRPr lang="en-US" dirty="0">
              <a:latin typeface="+mn-lt"/>
            </a:endParaRPr>
          </a:p>
          <a:p>
            <a:pPr marL="233363" indent="-233363">
              <a:buNone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9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QOI-QOI correlation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49260-8C0F-4622-AABD-D59845AD2607}"/>
              </a:ext>
            </a:extLst>
          </p:cNvPr>
          <p:cNvSpPr txBox="1"/>
          <p:nvPr/>
        </p:nvSpPr>
        <p:spPr>
          <a:xfrm>
            <a:off x="2508357" y="821211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74E99-F751-47F1-8E4A-F1C3536BF66B}"/>
              </a:ext>
            </a:extLst>
          </p:cNvPr>
          <p:cNvSpPr txBox="1"/>
          <p:nvPr/>
        </p:nvSpPr>
        <p:spPr>
          <a:xfrm>
            <a:off x="8157432" y="833338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/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Relationships between QOIs are generally consistent with expectations: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Positive correlations between SIE</a:t>
                </a:r>
                <a:r>
                  <a:rPr lang="en-US" baseline="30000" dirty="0"/>
                  <a:t>1</a:t>
                </a:r>
                <a:r>
                  <a:rPr lang="en-US" dirty="0"/>
                  <a:t> &amp; SIV</a:t>
                </a:r>
                <a:r>
                  <a:rPr lang="en-US" baseline="30000" dirty="0"/>
                  <a:t>2</a:t>
                </a:r>
                <a:r>
                  <a:rPr lang="en-US" dirty="0"/>
                  <a:t>, SST</a:t>
                </a:r>
                <a:r>
                  <a:rPr lang="en-US" baseline="30000" dirty="0"/>
                  <a:t>3</a:t>
                </a:r>
                <a:r>
                  <a:rPr lang="en-US" dirty="0"/>
                  <a:t> &amp; TS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correlations between SIE/SIV &amp; SST/TS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</a:t>
                </a:r>
                <a:r>
                  <a:rPr lang="en-US" baseline="30000" dirty="0"/>
                  <a:t>5</a:t>
                </a:r>
                <a:r>
                  <a:rPr lang="en-US" dirty="0"/>
                  <a:t> &amp; FLNS</a:t>
                </a:r>
                <a:r>
                  <a:rPr lang="en-US" baseline="30000" dirty="0"/>
                  <a:t>6</a:t>
                </a:r>
                <a:r>
                  <a:rPr lang="en-US" dirty="0"/>
                  <a:t>, especially in warmer seasons: a lot of low cloud cover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less net longwave radiation flux at the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 and SST/TS across all 4 seasons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 winter, cloud coverage expected to increase surface temperature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not observed in our data, may be due to biases from runs without sea ice coverage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Lack of correlation between SIE &amp; FLNS and SIV &amp; CLDLOW in winter is contrary to results obtained using higher resolutions of E3SM [Urrego-Blanco </a:t>
                </a:r>
                <a:r>
                  <a:rPr lang="en-US" i="1" dirty="0"/>
                  <a:t>et al., </a:t>
                </a:r>
                <a:r>
                  <a:rPr lang="en-US" dirty="0"/>
                  <a:t>2019]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blipFill>
                <a:blip r:embed="rId3"/>
                <a:stretch>
                  <a:fillRect l="-536" t="-1296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/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Sea Ice Extent.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Sea Ice Volume.  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Sea Surface Temperature averaged over 60-90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4</a:t>
                </a:r>
                <a:r>
                  <a:rPr lang="en-US" sz="1200" dirty="0"/>
                  <a:t> Air Temperature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5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6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blipFill>
                <a:blip r:embed="rId4"/>
                <a:stretch>
                  <a:fillRect l="-53" t="-1333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7F33364-9751-4650-B587-E14E4ED3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7" y="1190543"/>
            <a:ext cx="4676630" cy="168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68383-67FC-43A4-BFC5-C99800D7C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42" y="1190543"/>
            <a:ext cx="4768528" cy="169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7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sensitivity indices – atmosphere parameters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AE5CC2-DF58-40CB-A6AB-54BC3F1D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/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Effects associated with the 4 atmosphere parameters [Larson, 2020]: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b="1" dirty="0"/>
                  <a:t> (cldfrc_dp1): </a:t>
                </a:r>
                <a:r>
                  <a:rPr lang="en-US" dirty="0"/>
                  <a:t>CLUBB parameter which controls cumulus cloud-formation convective regimes in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blipFill>
                <a:blip r:embed="rId2"/>
                <a:stretch>
                  <a:fillRect l="-433"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091ECA-1E44-4CA4-AD1B-A098C6379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244" y="3113145"/>
            <a:ext cx="4107133" cy="2039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/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Stratocumulus clouds are believed to have planet-wide surface cooling effect, and Arctic cooling effects over most of the year [Eastman &amp; Warren, 2010]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</m:oMath>
                </a14:m>
                <a:r>
                  <a:rPr lang="en-US" b="1" dirty="0"/>
                  <a:t> (</a:t>
                </a:r>
                <a:r>
                  <a:rPr lang="en-US" b="1" dirty="0" err="1"/>
                  <a:t>gamma_coeff</a:t>
                </a:r>
                <a:r>
                  <a:rPr lang="en-US" b="1" dirty="0"/>
                  <a:t>): </a:t>
                </a:r>
                <a:r>
                  <a:rPr lang="en-US" dirty="0"/>
                  <a:t>tunable parameter in CLUBB shallow convection parameterization scheme that can brighten/dim clouds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blipFill>
                <a:blip r:embed="rId4"/>
                <a:stretch>
                  <a:fillRect l="-654" t="-1239" r="-1120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EE8A051-7287-4C02-854F-BA6059C99F56}"/>
              </a:ext>
            </a:extLst>
          </p:cNvPr>
          <p:cNvSpPr txBox="1"/>
          <p:nvPr/>
        </p:nvSpPr>
        <p:spPr>
          <a:xfrm>
            <a:off x="6652471" y="5432204"/>
            <a:ext cx="526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Figure</a:t>
            </a:r>
            <a:r>
              <a:rPr lang="en-US" sz="1200" dirty="0"/>
              <a:t>: cloud brightening produced micro-droplets                                that reflect more sunlight</a:t>
            </a:r>
            <a:endParaRPr lang="en-US" sz="1200" dirty="0">
              <a:hlinkClick r:id="rId5"/>
            </a:endParaRPr>
          </a:p>
          <a:p>
            <a:pPr algn="ctr"/>
            <a:r>
              <a:rPr lang="en-US" sz="1200" dirty="0">
                <a:hlinkClick r:id="rId5"/>
              </a:rPr>
              <a:t>http://earthobservatory.nasa.gov/Features/Aerosols/page4.php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97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E1A344-D90B-4332-850B-3A4DCCDF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1" y="779879"/>
            <a:ext cx="10238763" cy="3630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/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Could reflect difference between relatively stable </a:t>
                </a:r>
                <a:r>
                  <a:rPr lang="en-US" b="1" dirty="0"/>
                  <a:t>multi-year ice </a:t>
                </a:r>
                <a:r>
                  <a:rPr lang="en-US" dirty="0"/>
                  <a:t>(measured by SIV) and </a:t>
                </a:r>
                <a:r>
                  <a:rPr lang="en-US" b="1" dirty="0"/>
                  <a:t>young, seasonal ice</a:t>
                </a:r>
                <a:r>
                  <a:rPr lang="en-US" dirty="0"/>
                  <a:t> (measured by SIE)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autumn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blipFill>
                <a:blip r:embed="rId3"/>
                <a:stretch>
                  <a:fillRect l="-359" t="-1485" r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6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7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2049C5A-482D-44B6-9CD9-B5B3886F3D0D}"/>
              </a:ext>
            </a:extLst>
          </p:cNvPr>
          <p:cNvSpPr txBox="1"/>
          <p:nvPr/>
        </p:nvSpPr>
        <p:spPr>
          <a:xfrm>
            <a:off x="10335589" y="2933150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F488A-8A29-4FEE-AFDC-7198B293951C}"/>
              </a:ext>
            </a:extLst>
          </p:cNvPr>
          <p:cNvSpPr txBox="1"/>
          <p:nvPr/>
        </p:nvSpPr>
        <p:spPr>
          <a:xfrm>
            <a:off x="10476507" y="1047262"/>
            <a:ext cx="1466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Atmosphere parameters influence sea ice QOIs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1E79A-1C06-47AF-970B-3675A5BE7CCB}"/>
              </a:ext>
            </a:extLst>
          </p:cNvPr>
          <p:cNvSpPr txBox="1"/>
          <p:nvPr/>
        </p:nvSpPr>
        <p:spPr>
          <a:xfrm>
            <a:off x="9028743" y="6508589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 </a:t>
            </a:r>
          </a:p>
        </p:txBody>
      </p:sp>
    </p:spTree>
    <p:extLst>
      <p:ext uri="{BB962C8B-B14F-4D97-AF65-F5344CB8AC3E}">
        <p14:creationId xmlns:p14="http://schemas.microsoft.com/office/powerpoint/2010/main" val="230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F92BD-5B1A-442F-95C7-9FD1563E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160"/>
            <a:ext cx="10305794" cy="351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3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6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/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CLDLOW</a:t>
                </a:r>
                <a:r>
                  <a:rPr lang="en-US" baseline="30000" dirty="0"/>
                  <a:t>1</a:t>
                </a:r>
                <a:r>
                  <a:rPr lang="en-US" dirty="0"/>
                  <a:t> and FLNS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similarly </a:t>
                </a:r>
                <a:r>
                  <a:rPr lang="en-US" dirty="0"/>
                  <a:t>for all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parameter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autumn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parameter controls </a:t>
                </a:r>
                <a:r>
                  <a:rPr lang="en-US" b="1" dirty="0"/>
                  <a:t>balance</a:t>
                </a:r>
                <a:r>
                  <a:rPr lang="en-US" dirty="0"/>
                  <a:t> of </a:t>
                </a:r>
                <a:r>
                  <a:rPr lang="en-US" b="1" dirty="0"/>
                  <a:t>cumulus vs. stratocumulus clouds </a:t>
                </a:r>
                <a:r>
                  <a:rPr lang="en-US" dirty="0"/>
                  <a:t>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blipFill>
                <a:blip r:embed="rId7"/>
                <a:stretch>
                  <a:fillRect l="-330" t="-2564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3F156B7-80A4-4533-A176-30205079C1D0}"/>
              </a:ext>
            </a:extLst>
          </p:cNvPr>
          <p:cNvSpPr txBox="1"/>
          <p:nvPr/>
        </p:nvSpPr>
        <p:spPr>
          <a:xfrm>
            <a:off x="10417854" y="1787487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/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0848-00E6-6D41-A7C6-D53A3D15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EB087-7B1A-AB4D-A791-C4FF2082A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A7D3E-CC96-CB4E-8DFE-99CDB929BBD3}"/>
              </a:ext>
            </a:extLst>
          </p:cNvPr>
          <p:cNvSpPr/>
          <p:nvPr/>
        </p:nvSpPr>
        <p:spPr>
          <a:xfrm>
            <a:off x="274649" y="628165"/>
            <a:ext cx="117076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[1] J. </a:t>
            </a:r>
            <a:r>
              <a:rPr lang="en-US" dirty="0" err="1"/>
              <a:t>Urrego</a:t>
            </a:r>
            <a:r>
              <a:rPr lang="en-US" dirty="0"/>
              <a:t>-Blanco, E. </a:t>
            </a:r>
            <a:r>
              <a:rPr lang="en-US" dirty="0" err="1"/>
              <a:t>Hunke</a:t>
            </a:r>
            <a:r>
              <a:rPr lang="en-US" dirty="0"/>
              <a:t>, N. Urban. "Emergent relationships among sea ice, longwave </a:t>
            </a:r>
            <a:r>
              <a:rPr lang="en-US" dirty="0" err="1"/>
              <a:t>radiatino</a:t>
            </a:r>
            <a:r>
              <a:rPr lang="en-US" dirty="0"/>
              <a:t>, and the Beaufort high circulation exposed through parameter uncertainty analysis". J. </a:t>
            </a:r>
            <a:r>
              <a:rPr lang="en-US" dirty="0" err="1"/>
              <a:t>Geophys</a:t>
            </a:r>
            <a:r>
              <a:rPr lang="en-US" dirty="0"/>
              <a:t>. Res. Oceans, 124, pp. 9572-9588, 2019. </a:t>
            </a:r>
            <a:r>
              <a:rPr lang="en-US" dirty="0">
                <a:hlinkClick r:id="rId2"/>
              </a:rPr>
              <a:t>https://doi.org/10.1029/2091JC014979</a:t>
            </a:r>
            <a:r>
              <a:rPr lang="en-US" dirty="0"/>
              <a:t>.</a:t>
            </a:r>
          </a:p>
          <a:p>
            <a:r>
              <a:rPr lang="en-US" dirty="0"/>
              <a:t>[2] J. </a:t>
            </a:r>
            <a:r>
              <a:rPr lang="en-US" dirty="0" err="1"/>
              <a:t>Urrego</a:t>
            </a:r>
            <a:r>
              <a:rPr lang="en-US" dirty="0"/>
              <a:t>-Blanco, N. Urban, E. </a:t>
            </a:r>
            <a:r>
              <a:rPr lang="en-US" dirty="0" err="1"/>
              <a:t>Hunke</a:t>
            </a:r>
            <a:r>
              <a:rPr lang="en-US" dirty="0"/>
              <a:t>, A. Turner, N. Jeffery. "Uncertainty quantification and global sensitivity analysis of the Los Alamos sea ice model". J. </a:t>
            </a:r>
            <a:r>
              <a:rPr lang="en-US" dirty="0" err="1"/>
              <a:t>Geophys</a:t>
            </a:r>
            <a:r>
              <a:rPr lang="en-US" dirty="0"/>
              <a:t>. Res. Oceans, 121, pp. 2709-2732, 2016. </a:t>
            </a:r>
            <a:r>
              <a:rPr lang="en-US" dirty="0" err="1"/>
              <a:t>doi</a:t>
            </a:r>
            <a:r>
              <a:rPr lang="en-US" dirty="0"/>
              <a:t>: 10.1002/2015JC011558. </a:t>
            </a:r>
          </a:p>
          <a:p>
            <a:r>
              <a:rPr lang="en-US" dirty="0"/>
              <a:t>[3] Y. Qian et al. "Parametric Sensitivity and Uncertainty Quantification in the Version 1 of E3SM Atmosphere Model Based on Short Perturbed Parameter Ensemble Simulations". J. </a:t>
            </a:r>
            <a:r>
              <a:rPr lang="en-US" dirty="0" err="1"/>
              <a:t>Geophys</a:t>
            </a:r>
            <a:r>
              <a:rPr lang="en-US" dirty="0"/>
              <a:t>. Res. Atmospheres, 123, pp. 13,046-13,073, 2018. </a:t>
            </a:r>
            <a:r>
              <a:rPr lang="en-US" dirty="0">
                <a:hlinkClick r:id="rId3"/>
              </a:rPr>
              <a:t>https://doi.org/10.1029/2018JD028927</a:t>
            </a:r>
            <a:r>
              <a:rPr lang="en-US" dirty="0"/>
              <a:t>.</a:t>
            </a:r>
          </a:p>
          <a:p>
            <a:r>
              <a:rPr lang="en-US" dirty="0"/>
              <a:t>[4] P. Rasch et al. "An Overview of the Atmospheric Component of the Energy </a:t>
            </a:r>
            <a:r>
              <a:rPr lang="en-US" dirty="0" err="1"/>
              <a:t>Exascale</a:t>
            </a:r>
            <a:r>
              <a:rPr lang="en-US" dirty="0"/>
              <a:t> Earth System Model". J. Adv. Model. Earth Systems, 11, pp. 2377-2411, 2019. </a:t>
            </a:r>
            <a:r>
              <a:rPr lang="en-US" dirty="0">
                <a:hlinkClick r:id="rId4"/>
              </a:rPr>
              <a:t>https://doi.org/10.1029/1019MS001629</a:t>
            </a:r>
            <a:r>
              <a:rPr lang="en-US" dirty="0"/>
              <a:t>.</a:t>
            </a:r>
          </a:p>
          <a:p>
            <a:r>
              <a:rPr lang="en-US" dirty="0"/>
              <a:t>[5] J.-C. </a:t>
            </a:r>
            <a:r>
              <a:rPr lang="en-US" dirty="0" err="1"/>
              <a:t>Golaz</a:t>
            </a:r>
            <a:r>
              <a:rPr lang="en-US" dirty="0"/>
              <a:t> et al. "The DOE E3SM Coupled Model Version 1: Overview and Evaluation at Standard Resolution". JAMES, 11, 2019. </a:t>
            </a:r>
            <a:r>
              <a:rPr lang="en-US" dirty="0">
                <a:hlinkClick r:id="rId5"/>
              </a:rPr>
              <a:t>https://doi.org/10.1029/2018MS001603</a:t>
            </a:r>
            <a:r>
              <a:rPr lang="en-US" dirty="0"/>
              <a:t>. </a:t>
            </a:r>
          </a:p>
          <a:p>
            <a:r>
              <a:rPr lang="en-US" dirty="0"/>
              <a:t>[6] X. </a:t>
            </a:r>
            <a:r>
              <a:rPr lang="en-US" dirty="0" err="1"/>
              <a:t>Asay</a:t>
            </a:r>
            <a:r>
              <a:rPr lang="en-US" dirty="0"/>
              <a:t>-Davis, D. Comeau, J. </a:t>
            </a:r>
            <a:r>
              <a:rPr lang="en-US" dirty="0" err="1"/>
              <a:t>Fyke</a:t>
            </a:r>
            <a:r>
              <a:rPr lang="en-US" dirty="0"/>
              <a:t>, M. Hoffman, M. Petersen, S. Price, T. Ringler, L. Van </a:t>
            </a:r>
            <a:r>
              <a:rPr lang="en-US" dirty="0" err="1"/>
              <a:t>Roekel</a:t>
            </a:r>
            <a:r>
              <a:rPr lang="en-US" dirty="0"/>
              <a:t>, P. Wolfram. "Antarctic ice shelf-ocean interactions in high-resolution global simulations using the Energy </a:t>
            </a:r>
            <a:r>
              <a:rPr lang="en-US" dirty="0" err="1"/>
              <a:t>Exascale</a:t>
            </a:r>
            <a:r>
              <a:rPr lang="en-US" dirty="0"/>
              <a:t> Earth System Model (E3SM). Part 2: Sensitivity studies and model turning". 2018 Ocean Sciences Meeting, Portland, Oregon, Feb. 11-16, 2018.</a:t>
            </a:r>
          </a:p>
          <a:p>
            <a:r>
              <a:rPr lang="en-US" dirty="0"/>
              <a:t>[7] S. </a:t>
            </a:r>
            <a:r>
              <a:rPr lang="en-US" dirty="0" err="1"/>
              <a:t>Reckinger</a:t>
            </a:r>
            <a:r>
              <a:rPr lang="en-US" dirty="0"/>
              <a:t>, M. Petersen, S. </a:t>
            </a:r>
            <a:r>
              <a:rPr lang="en-US" dirty="0" err="1"/>
              <a:t>Reckinger</a:t>
            </a:r>
            <a:r>
              <a:rPr lang="en-US" dirty="0"/>
              <a:t>. "A study of overflow simulations using MPAS-Ocean: vertical grids, resolution and viscosity". Ocean Modeling 96, pp. 291-313, 2015. </a:t>
            </a:r>
            <a:r>
              <a:rPr lang="en-US" dirty="0">
                <a:hlinkClick r:id="rId6"/>
              </a:rPr>
              <a:t>https://doi.org/10.1016/j.ocemod.2015.09.006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80354" y="827444"/>
            <a:ext cx="8786478" cy="5794322"/>
          </a:xfrm>
        </p:spPr>
        <p:txBody>
          <a:bodyPr>
            <a:noAutofit/>
          </a:bodyPr>
          <a:lstStyle/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Bathiany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Beyond bifurcation: using complex models to understand and predict abrupt climate change”, </a:t>
            </a:r>
            <a:r>
              <a:rPr lang="en-US" sz="1200" i="1" dirty="0"/>
              <a:t>DSCS</a:t>
            </a:r>
            <a:r>
              <a:rPr lang="en-US" sz="1200" dirty="0"/>
              <a:t>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Arctic change and possible influence on mid-latitude climate and weather, US CLIVAR report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Cohen, Pfeiffer and Francis, Warm Arctic episodes linked with increased frequency of extreme winter weather in the U.S, 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 9, article number 869,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Cvijanovic </a:t>
            </a:r>
            <a:r>
              <a:rPr lang="en-US" sz="1200" i="1" dirty="0">
                <a:latin typeface="+mj-lt"/>
              </a:rPr>
              <a:t>et al. </a:t>
            </a:r>
            <a:r>
              <a:rPr lang="en-US" sz="1200" dirty="0">
                <a:latin typeface="+mj-lt"/>
              </a:rPr>
              <a:t>Future loss of Arctic sea-ice cover could drive a substantial decrease in California’s rainfall. 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, 8 (1),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Duraisamy</a:t>
            </a:r>
            <a:r>
              <a:rPr lang="en-US" sz="1200" dirty="0"/>
              <a:t>, </a:t>
            </a:r>
            <a:r>
              <a:rPr lang="en-US" sz="1200" i="1" dirty="0"/>
              <a:t>et al. </a:t>
            </a:r>
            <a:r>
              <a:rPr lang="en-US" sz="1200" dirty="0"/>
              <a:t>Turbulence Modeling in the Age of Data. </a:t>
            </a:r>
            <a:r>
              <a:rPr lang="en-US" sz="1200" i="1" dirty="0" err="1"/>
              <a:t>arXiv</a:t>
            </a:r>
            <a:r>
              <a:rPr lang="en-US" sz="1200" i="1" dirty="0"/>
              <a:t> preprint arXiv:1804.00183</a:t>
            </a:r>
            <a:r>
              <a:rPr lang="en-US" sz="1200" dirty="0"/>
              <a:t> 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Enderlin, </a:t>
            </a:r>
            <a:r>
              <a:rPr lang="en-US" i="1" dirty="0"/>
              <a:t>et al.  </a:t>
            </a:r>
            <a:r>
              <a:rPr lang="en-US" dirty="0"/>
              <a:t>An improved mass budget for the Greenland ice sheet, </a:t>
            </a:r>
            <a:r>
              <a:rPr lang="en-US" i="1" dirty="0" err="1"/>
              <a:t>Geophys</a:t>
            </a:r>
            <a:r>
              <a:rPr lang="en-US" i="1" dirty="0"/>
              <a:t>. Res. Lett</a:t>
            </a:r>
            <a:r>
              <a:rPr lang="en-US" dirty="0"/>
              <a:t>., 41, 866–872, (2014).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Francis and </a:t>
            </a:r>
            <a:r>
              <a:rPr lang="en-US" sz="1200" dirty="0" err="1">
                <a:latin typeface="+mj-lt"/>
              </a:rPr>
              <a:t>Skific</a:t>
            </a:r>
            <a:r>
              <a:rPr lang="en-US" sz="1200" dirty="0">
                <a:latin typeface="+mj-lt"/>
              </a:rPr>
              <a:t>, evidence linking rapid Arctic warming to mid-latitude weather patterns. </a:t>
            </a:r>
            <a:r>
              <a:rPr lang="en-US" sz="1200" i="1" dirty="0">
                <a:latin typeface="+mj-lt"/>
              </a:rPr>
              <a:t>Phil. Trans. R. Soc. A </a:t>
            </a:r>
            <a:r>
              <a:rPr lang="en-US" sz="1200" dirty="0">
                <a:latin typeface="+mj-lt"/>
              </a:rPr>
              <a:t>373: 20140170 (2015).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Graeter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  <a:r>
              <a:rPr lang="en-US" sz="1200" dirty="0"/>
              <a:t>Ice Core Records of West Greenland Melt and Climate Forcing, </a:t>
            </a:r>
            <a:r>
              <a:rPr lang="en-US" sz="1200" i="1" dirty="0"/>
              <a:t>GRL</a:t>
            </a:r>
            <a:r>
              <a:rPr lang="en-US" sz="1200" dirty="0"/>
              <a:t>, 45, 3164-3172, (2018) 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Kinnard</a:t>
            </a:r>
            <a:r>
              <a:rPr lang="en-US" sz="1200" dirty="0">
                <a:latin typeface="+mj-lt"/>
              </a:rPr>
              <a:t> et al., Reconstructed changes in Arctic sea ice over the past 1450 years, </a:t>
            </a:r>
            <a:r>
              <a:rPr lang="en-US" sz="1200" i="1" dirty="0">
                <a:latin typeface="+mj-lt"/>
              </a:rPr>
              <a:t>Nature,</a:t>
            </a:r>
            <a:r>
              <a:rPr lang="en-US" sz="1200" dirty="0">
                <a:latin typeface="+mj-lt"/>
              </a:rPr>
              <a:t> 479, 509-512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Koven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Permafrost carbon-climate feedbacks accelerate global warming </a:t>
            </a:r>
            <a:r>
              <a:rPr lang="en-US" sz="1200" i="1" dirty="0"/>
              <a:t>PNAS</a:t>
            </a:r>
            <a:r>
              <a:rPr lang="en-US" sz="1200" dirty="0"/>
              <a:t>, volume 108,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Lara </a:t>
            </a:r>
            <a:r>
              <a:rPr lang="en-US" sz="1200" i="1" dirty="0"/>
              <a:t>et al</a:t>
            </a:r>
            <a:r>
              <a:rPr lang="en-US" sz="1200" dirty="0"/>
              <a:t>., Reduced arctic tundra productivity linked with landform and climate change interactions, </a:t>
            </a:r>
            <a:r>
              <a:rPr lang="en-US" sz="1200" i="1" dirty="0"/>
              <a:t>Scientific Reports, </a:t>
            </a:r>
            <a:r>
              <a:rPr lang="en-US" sz="1200" dirty="0"/>
              <a:t>volume 8, (2018).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Lind, </a:t>
            </a:r>
            <a:r>
              <a:rPr lang="en-US" sz="1200" dirty="0" err="1">
                <a:latin typeface="+mj-lt"/>
              </a:rPr>
              <a:t>Ignvaldsen</a:t>
            </a:r>
            <a:r>
              <a:rPr lang="en-US" sz="1200" dirty="0">
                <a:latin typeface="+mj-lt"/>
              </a:rPr>
              <a:t>, and </a:t>
            </a:r>
            <a:r>
              <a:rPr lang="en-US" sz="1200" dirty="0" err="1">
                <a:latin typeface="+mj-lt"/>
              </a:rPr>
              <a:t>Furevik</a:t>
            </a:r>
            <a:r>
              <a:rPr lang="en-US" sz="1200" dirty="0">
                <a:latin typeface="+mj-lt"/>
              </a:rPr>
              <a:t>, Arctic warming hotspot in the northern Barents sea linked to declining sea-ice import,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8 634-639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Notz</a:t>
            </a:r>
            <a:r>
              <a:rPr lang="en-US" sz="1200" dirty="0">
                <a:latin typeface="+mj-lt"/>
              </a:rPr>
              <a:t> and Stroeve, Observed Arctic sea-ice loss directly follows anthropogenic CO2 emission </a:t>
            </a:r>
            <a:r>
              <a:rPr lang="en-US" sz="1200" i="1" dirty="0">
                <a:latin typeface="+mj-lt"/>
              </a:rPr>
              <a:t>Science </a:t>
            </a:r>
            <a:r>
              <a:rPr lang="en-US" sz="1200" dirty="0">
                <a:latin typeface="+mj-lt"/>
              </a:rPr>
              <a:t>(2016). 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Olefeldt</a:t>
            </a:r>
            <a:r>
              <a:rPr lang="en-US" sz="1200" dirty="0">
                <a:latin typeface="+mj-lt"/>
              </a:rPr>
              <a:t>, D. et al. Circumpolar distribution and carbon storage of </a:t>
            </a:r>
            <a:r>
              <a:rPr lang="en-US" sz="1200" dirty="0" err="1">
                <a:latin typeface="+mj-lt"/>
              </a:rPr>
              <a:t>thermokarst</a:t>
            </a:r>
            <a:r>
              <a:rPr lang="en-US" sz="1200" dirty="0">
                <a:latin typeface="+mj-lt"/>
              </a:rPr>
              <a:t> landscapes. </a:t>
            </a:r>
            <a:r>
              <a:rPr lang="en-US" sz="1200" i="1" dirty="0">
                <a:latin typeface="+mj-lt"/>
              </a:rPr>
              <a:t>Nat. </a:t>
            </a:r>
            <a:r>
              <a:rPr lang="en-US" sz="1200" i="1" dirty="0" err="1">
                <a:latin typeface="+mj-lt"/>
              </a:rPr>
              <a:t>Commun</a:t>
            </a:r>
            <a:r>
              <a:rPr lang="en-US" sz="1200" dirty="0">
                <a:latin typeface="+mj-lt"/>
              </a:rPr>
              <a:t>. 7, 13043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ea typeface="Calibri" charset="0"/>
              </a:rPr>
              <a:t>Parazoo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i="1" dirty="0">
                <a:ea typeface="Calibri" charset="0"/>
              </a:rPr>
              <a:t>et al</a:t>
            </a:r>
            <a:r>
              <a:rPr lang="en-US" sz="1200" dirty="0">
                <a:ea typeface="Calibri" charset="0"/>
              </a:rPr>
              <a:t>. Detecting the permafrost carbon feedback: </a:t>
            </a:r>
            <a:r>
              <a:rPr lang="en-US" sz="1200" dirty="0" err="1">
                <a:ea typeface="Calibri" charset="0"/>
              </a:rPr>
              <a:t>talik</a:t>
            </a:r>
            <a:r>
              <a:rPr lang="en-US" sz="1200" dirty="0">
                <a:ea typeface="Calibri" charset="0"/>
              </a:rPr>
              <a:t> formation and increased cold-season respiration as precursors to sink-to-source transitions </a:t>
            </a:r>
            <a:r>
              <a:rPr lang="en-US" sz="1200" i="1" dirty="0">
                <a:ea typeface="Calibri" charset="0"/>
              </a:rPr>
              <a:t>The Cryosphere</a:t>
            </a:r>
            <a:r>
              <a:rPr lang="en-US" sz="1200" dirty="0">
                <a:ea typeface="Calibri" charset="0"/>
              </a:rPr>
              <a:t>, 12, 123–144, 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 err="1"/>
              <a:t>Ricciuto</a:t>
            </a:r>
            <a:r>
              <a:rPr lang="en-US" dirty="0"/>
              <a:t>, </a:t>
            </a:r>
            <a:r>
              <a:rPr lang="en-US" dirty="0" err="1"/>
              <a:t>Sargsyan</a:t>
            </a:r>
            <a:r>
              <a:rPr lang="en-US" dirty="0"/>
              <a:t>, Thornton,  The Impact of Parametric Uncertainties on Biogeochemistry in the E3SM Land Model, </a:t>
            </a:r>
            <a:r>
              <a:rPr lang="en-US" i="1" dirty="0"/>
              <a:t>JAMES,</a:t>
            </a:r>
            <a:r>
              <a:rPr lang="en-US" dirty="0"/>
              <a:t> (2018).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Schädel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Potential carbon emissions dominated by carbon dioxide from thawed permafrost soils, </a:t>
            </a:r>
            <a:r>
              <a:rPr lang="en-US" sz="1200" i="1" dirty="0"/>
              <a:t>Nature Climate Change,</a:t>
            </a:r>
            <a:r>
              <a:rPr lang="en-US" sz="1200" dirty="0"/>
              <a:t> 6,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Schuur </a:t>
            </a:r>
            <a:r>
              <a:rPr lang="en-US" sz="1200" i="1" dirty="0"/>
              <a:t>et al</a:t>
            </a:r>
            <a:r>
              <a:rPr lang="en-US" sz="1200" dirty="0"/>
              <a:t>., Climate change and the permafrost carbon feedback, </a:t>
            </a:r>
            <a:r>
              <a:rPr lang="en-US" sz="1200" i="1" dirty="0"/>
              <a:t>Nature</a:t>
            </a:r>
            <a:r>
              <a:rPr lang="en-US" sz="1200" dirty="0"/>
              <a:t>, 520, (2015).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Sévellec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Fedorov</a:t>
            </a:r>
            <a:r>
              <a:rPr lang="en-US" sz="1200" dirty="0">
                <a:latin typeface="+mj-lt"/>
              </a:rPr>
              <a:t>, Liu, Arctic sea-ice decline weakens Atlantic Meridional Overturning Circulation,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7, 604-610 (2017).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Smith and Stephenson, New trans-Arctic shipping routes navigable by mid-century, </a:t>
            </a:r>
            <a:r>
              <a:rPr lang="en-US" sz="1200" i="1" dirty="0">
                <a:latin typeface="+mj-lt"/>
              </a:rPr>
              <a:t>PNAS</a:t>
            </a:r>
            <a:r>
              <a:rPr lang="en-US" sz="1200" dirty="0">
                <a:latin typeface="+mj-lt"/>
              </a:rPr>
              <a:t> 110:13, 4871-4872 (2013).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Strauss </a:t>
            </a:r>
            <a:r>
              <a:rPr lang="en-US" sz="1200" i="1" dirty="0"/>
              <a:t>et al</a:t>
            </a:r>
            <a:r>
              <a:rPr lang="en-US" sz="1200" dirty="0"/>
              <a:t>., Deep </a:t>
            </a:r>
            <a:r>
              <a:rPr lang="en-US" sz="1200" dirty="0" err="1"/>
              <a:t>Yedoma</a:t>
            </a:r>
            <a:r>
              <a:rPr lang="en-US" sz="1200" dirty="0"/>
              <a:t> permafrost: A synthesis of depositional characteristics and carbon vulnerability, </a:t>
            </a:r>
            <a:r>
              <a:rPr lang="en-US" sz="1200" i="1" dirty="0"/>
              <a:t>Earth-Science Reviews</a:t>
            </a:r>
            <a:r>
              <a:rPr lang="en-US" sz="1200" dirty="0"/>
              <a:t>, (2017).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Stroeve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Trends in Arctic sea ice extent from CMIP5, CMIP3 and observations </a:t>
            </a:r>
            <a:r>
              <a:rPr lang="en-US" sz="1200" i="1" dirty="0">
                <a:latin typeface="+mj-lt"/>
              </a:rPr>
              <a:t>GRL</a:t>
            </a:r>
            <a:r>
              <a:rPr lang="en-US" sz="1200" dirty="0">
                <a:latin typeface="+mj-lt"/>
              </a:rPr>
              <a:t> (2012).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van </a:t>
            </a:r>
            <a:r>
              <a:rPr lang="en-US" dirty="0" err="1"/>
              <a:t>Angelen</a:t>
            </a:r>
            <a:r>
              <a:rPr lang="en-US" dirty="0"/>
              <a:t>, </a:t>
            </a:r>
            <a:r>
              <a:rPr lang="en-US" i="1" dirty="0"/>
              <a:t>et al., </a:t>
            </a:r>
            <a:r>
              <a:rPr lang="en-US" dirty="0"/>
              <a:t>Contemporary (1960–2012) Evolution of the Climate and Surface Mass Balance of the Greenland Ice Sheet, </a:t>
            </a:r>
            <a:r>
              <a:rPr lang="en-US" i="1" dirty="0" err="1"/>
              <a:t>Surv</a:t>
            </a:r>
            <a:r>
              <a:rPr lang="en-US" i="1" dirty="0"/>
              <a:t>. </a:t>
            </a:r>
            <a:r>
              <a:rPr lang="en-US" i="1" dirty="0" err="1"/>
              <a:t>Geophys</a:t>
            </a:r>
            <a:r>
              <a:rPr lang="en-US" dirty="0"/>
              <a:t>., 35, 1155–1174, (2013).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Vernon, </a:t>
            </a:r>
            <a:r>
              <a:rPr lang="en-US" i="1" dirty="0"/>
              <a:t>et al</a:t>
            </a:r>
            <a:r>
              <a:rPr lang="en-US" dirty="0"/>
              <a:t>.  Surface mass balance model </a:t>
            </a:r>
            <a:r>
              <a:rPr lang="en-US" dirty="0" err="1"/>
              <a:t>intercomparison</a:t>
            </a:r>
            <a:r>
              <a:rPr lang="en-US" dirty="0"/>
              <a:t> for the Greenland ice sheet, </a:t>
            </a:r>
            <a:r>
              <a:rPr lang="en-US" i="1" dirty="0"/>
              <a:t>The Cryosphere </a:t>
            </a:r>
            <a:r>
              <a:rPr lang="en-US" dirty="0"/>
              <a:t>7 599-614, (2013).</a:t>
            </a:r>
            <a:endParaRPr lang="en-US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CD833-B714-4D27-BF67-CDF4F6794896}"/>
              </a:ext>
            </a:extLst>
          </p:cNvPr>
          <p:cNvSpPr txBox="1"/>
          <p:nvPr/>
        </p:nvSpPr>
        <p:spPr>
          <a:xfrm>
            <a:off x="484348" y="894169"/>
            <a:ext cx="719273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Arctic systems are </a:t>
            </a:r>
            <a:r>
              <a:rPr lang="en-US" sz="2000" b="1" dirty="0"/>
              <a:t>strongly coupled </a:t>
            </a:r>
            <a:r>
              <a:rPr lang="en-US" sz="2000" dirty="0"/>
              <a:t>and </a:t>
            </a:r>
            <a:r>
              <a:rPr lang="en-US" sz="2000" b="1" dirty="0"/>
              <a:t>rapidly changing</a:t>
            </a:r>
            <a:r>
              <a:rPr lang="en-US" sz="20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4CAC8-E1EE-4552-AF7D-7A6EA70658E9}"/>
              </a:ext>
            </a:extLst>
          </p:cNvPr>
          <p:cNvSpPr txBox="1"/>
          <p:nvPr/>
        </p:nvSpPr>
        <p:spPr>
          <a:xfrm>
            <a:off x="39213" y="1503419"/>
            <a:ext cx="790312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Arctic is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warming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 at twice the rate of the rest of the globe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1</a:t>
            </a: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Abrupt changes related to </a:t>
            </a:r>
            <a:r>
              <a:rPr lang="en-US" b="1" dirty="0"/>
              <a:t>sea ice loss</a:t>
            </a:r>
            <a:r>
              <a:rPr lang="en-US" dirty="0"/>
              <a:t>, </a:t>
            </a:r>
            <a:r>
              <a:rPr lang="en-US" b="1" dirty="0"/>
              <a:t>land ice melt</a:t>
            </a:r>
            <a:r>
              <a:rPr lang="en-US" dirty="0"/>
              <a:t> and </a:t>
            </a:r>
            <a:r>
              <a:rPr lang="en-US" b="1" dirty="0"/>
              <a:t>permafrost thaw </a:t>
            </a:r>
            <a:r>
              <a:rPr lang="en-US" dirty="0"/>
              <a:t>have the potential to cause significant </a:t>
            </a:r>
            <a:r>
              <a:rPr lang="en-US" b="1" dirty="0"/>
              <a:t>global climate impacts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September </a:t>
            </a:r>
            <a:r>
              <a:rPr lang="en-US" b="1" dirty="0"/>
              <a:t>sea ice extent </a:t>
            </a:r>
            <a:r>
              <a:rPr lang="en-US" dirty="0"/>
              <a:t>has declined </a:t>
            </a:r>
            <a:r>
              <a:rPr lang="en-US" b="1" dirty="0"/>
              <a:t>13.1% per decade </a:t>
            </a:r>
            <a:r>
              <a:rPr lang="en-US" dirty="0"/>
              <a:t>from 1979-2020 relative to 1979-2010 average</a:t>
            </a:r>
            <a:r>
              <a:rPr lang="en-US" baseline="30000" dirty="0"/>
              <a:t>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Global mean sea-level </a:t>
            </a:r>
            <a:r>
              <a:rPr lang="en-US" dirty="0"/>
              <a:t>is rising at the rate of </a:t>
            </a:r>
            <a:r>
              <a:rPr lang="en-US" b="1" dirty="0"/>
              <a:t>3.2 mm/year </a:t>
            </a:r>
            <a:r>
              <a:rPr lang="en-US" dirty="0"/>
              <a:t>and this rate is increasing due to </a:t>
            </a:r>
            <a:r>
              <a:rPr lang="en-US" b="1" dirty="0"/>
              <a:t>melting</a:t>
            </a:r>
            <a:r>
              <a:rPr lang="en-US" dirty="0"/>
              <a:t> of </a:t>
            </a:r>
            <a:r>
              <a:rPr lang="en-US" b="1" dirty="0"/>
              <a:t>polar ice sheets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Arctic permafrost</a:t>
            </a:r>
            <a:r>
              <a:rPr lang="en-US" dirty="0"/>
              <a:t> erosion rates have </a:t>
            </a:r>
            <a:r>
              <a:rPr lang="en-US" b="1" dirty="0"/>
              <a:t>accelerated</a:t>
            </a:r>
            <a:r>
              <a:rPr lang="en-US" dirty="0"/>
              <a:t>, leading to threats to coastal communities, coastal infrastructure and global carbon balance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Changes can potentially lead to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tipping events 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with significant global impacts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to </a:t>
            </a:r>
            <a:r>
              <a:rPr lang="en-US" b="1" dirty="0"/>
              <a:t>advance predictability </a:t>
            </a:r>
            <a:r>
              <a:rPr lang="en-US" dirty="0"/>
              <a:t>and </a:t>
            </a:r>
            <a:r>
              <a:rPr lang="en-US" b="1" dirty="0"/>
              <a:t>bound uncertainty </a:t>
            </a:r>
            <a:r>
              <a:rPr lang="en-US" dirty="0"/>
              <a:t>of Earth system models are </a:t>
            </a:r>
            <a:r>
              <a:rPr lang="en-US" b="1" dirty="0"/>
              <a:t>crucial</a:t>
            </a:r>
            <a:r>
              <a:rPr lang="en-US" dirty="0"/>
              <a:t> to inform </a:t>
            </a:r>
            <a:r>
              <a:rPr lang="en-US" b="1" dirty="0"/>
              <a:t>planning</a:t>
            </a:r>
            <a:r>
              <a:rPr lang="en-US" dirty="0"/>
              <a:t> and </a:t>
            </a:r>
            <a:r>
              <a:rPr lang="en-US" b="1" dirty="0"/>
              <a:t>decision-making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31F9C-E238-49DC-A254-3D5B207FC212}"/>
              </a:ext>
            </a:extLst>
          </p:cNvPr>
          <p:cNvSpPr txBox="1"/>
          <p:nvPr/>
        </p:nvSpPr>
        <p:spPr>
          <a:xfrm>
            <a:off x="64951" y="6248165"/>
            <a:ext cx="6670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NOAA Arctic Report Card 2020.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 “Climate tipping points – too risky to bet against”, </a:t>
            </a:r>
            <a:r>
              <a:rPr lang="en-US" sz="1400" dirty="0" err="1"/>
              <a:t>Lenton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Nature 2019.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3FAC52-F538-4B9C-B1DA-7697422F3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9"/>
          <a:stretch/>
        </p:blipFill>
        <p:spPr>
          <a:xfrm>
            <a:off x="10141230" y="190769"/>
            <a:ext cx="1848932" cy="262529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F2A31-13E1-4189-89A5-712B4870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19" y="505361"/>
            <a:ext cx="2198260" cy="169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83A2AB-969F-4F4D-AA9E-9A950DBE1424}"/>
              </a:ext>
            </a:extLst>
          </p:cNvPr>
          <p:cNvGrpSpPr>
            <a:grpSpLocks noChangeAspect="1"/>
          </p:cNvGrpSpPr>
          <p:nvPr/>
        </p:nvGrpSpPr>
        <p:grpSpPr>
          <a:xfrm>
            <a:off x="8235718" y="4702380"/>
            <a:ext cx="3911155" cy="1915117"/>
            <a:chOff x="866034" y="3195673"/>
            <a:chExt cx="7628827" cy="373549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D041EE-C4C4-48AD-AE22-55A4E13A3B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034" y="3195673"/>
              <a:ext cx="7628827" cy="3735494"/>
              <a:chOff x="2313670" y="1292735"/>
              <a:chExt cx="6745720" cy="33030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0BB674D-DFA7-48EA-ADCF-EFA53E59A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3670" y="1292735"/>
                <a:ext cx="6745720" cy="3303077"/>
              </a:xfrm>
              <a:prstGeom prst="rect">
                <a:avLst/>
              </a:prstGeom>
            </p:spPr>
          </p:pic>
          <p:sp>
            <p:nvSpPr>
              <p:cNvPr id="24" name="Donut 26">
                <a:extLst>
                  <a:ext uri="{FF2B5EF4-FFF2-40B4-BE49-F238E27FC236}">
                    <a16:creationId xmlns:a16="http://schemas.microsoft.com/office/drawing/2014/main" id="{05F3B077-91C0-4EA9-B68B-4734A02F4359}"/>
                  </a:ext>
                </a:extLst>
              </p:cNvPr>
              <p:cNvSpPr/>
              <p:nvPr/>
            </p:nvSpPr>
            <p:spPr>
              <a:xfrm>
                <a:off x="4194039" y="26728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7">
                <a:extLst>
                  <a:ext uri="{FF2B5EF4-FFF2-40B4-BE49-F238E27FC236}">
                    <a16:creationId xmlns:a16="http://schemas.microsoft.com/office/drawing/2014/main" id="{84954844-FD9F-4E62-8975-529686CF4F7A}"/>
                  </a:ext>
                </a:extLst>
              </p:cNvPr>
              <p:cNvSpPr/>
              <p:nvPr/>
            </p:nvSpPr>
            <p:spPr>
              <a:xfrm>
                <a:off x="7831617" y="3435001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8">
                <a:extLst>
                  <a:ext uri="{FF2B5EF4-FFF2-40B4-BE49-F238E27FC236}">
                    <a16:creationId xmlns:a16="http://schemas.microsoft.com/office/drawing/2014/main" id="{B414083B-1509-4562-8D9B-78EB6BF7F5F2}"/>
                  </a:ext>
                </a:extLst>
              </p:cNvPr>
              <p:cNvSpPr/>
              <p:nvPr/>
            </p:nvSpPr>
            <p:spPr>
              <a:xfrm>
                <a:off x="6991134" y="3504139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31">
                <a:extLst>
                  <a:ext uri="{FF2B5EF4-FFF2-40B4-BE49-F238E27FC236}">
                    <a16:creationId xmlns:a16="http://schemas.microsoft.com/office/drawing/2014/main" id="{F722EA6E-312B-4C99-AC7F-47F73045F71E}"/>
                  </a:ext>
                </a:extLst>
              </p:cNvPr>
              <p:cNvSpPr/>
              <p:nvPr/>
            </p:nvSpPr>
            <p:spPr>
              <a:xfrm>
                <a:off x="6174512" y="331046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Donut 32">
                <a:extLst>
                  <a:ext uri="{FF2B5EF4-FFF2-40B4-BE49-F238E27FC236}">
                    <a16:creationId xmlns:a16="http://schemas.microsoft.com/office/drawing/2014/main" id="{0A586955-475D-4627-B647-6F30573FBE7B}"/>
                  </a:ext>
                </a:extLst>
              </p:cNvPr>
              <p:cNvSpPr/>
              <p:nvPr/>
            </p:nvSpPr>
            <p:spPr>
              <a:xfrm>
                <a:off x="3297585" y="31211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E11261F-6000-4EAE-8E4B-57899B2E766A}"/>
                  </a:ext>
                </a:extLst>
              </p:cNvPr>
              <p:cNvSpPr txBox="1"/>
              <p:nvPr/>
            </p:nvSpPr>
            <p:spPr>
              <a:xfrm>
                <a:off x="3031596" y="3423503"/>
                <a:ext cx="1461450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Wainwright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DA7720-F5FD-40DA-8FFB-28701FDB4006}"/>
                  </a:ext>
                </a:extLst>
              </p:cNvPr>
              <p:cNvSpPr txBox="1"/>
              <p:nvPr/>
            </p:nvSpPr>
            <p:spPr>
              <a:xfrm>
                <a:off x="3657619" y="2813467"/>
                <a:ext cx="1072834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Barrow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A0C530-1540-470B-AE33-E5D81EBA4C22}"/>
                  </a:ext>
                </a:extLst>
              </p:cNvPr>
              <p:cNvSpPr txBox="1"/>
              <p:nvPr/>
            </p:nvSpPr>
            <p:spPr>
              <a:xfrm>
                <a:off x="6340976" y="3665200"/>
                <a:ext cx="1072836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Bullen Point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C4F656-9469-4BCD-81AF-21753E980A6E}"/>
                  </a:ext>
                </a:extLst>
              </p:cNvPr>
              <p:cNvSpPr txBox="1"/>
              <p:nvPr/>
            </p:nvSpPr>
            <p:spPr>
              <a:xfrm>
                <a:off x="5600182" y="3423503"/>
                <a:ext cx="1072836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err="1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Oliktok</a:t>
                </a:r>
                <a:endParaRPr lang="en-US" sz="900" b="1" dirty="0">
                  <a:solidFill>
                    <a:srgbClr val="5CFC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AD9887-D462-48CB-BDF1-612C7E21EE67}"/>
                  </a:ext>
                </a:extLst>
              </p:cNvPr>
              <p:cNvSpPr txBox="1"/>
              <p:nvPr/>
            </p:nvSpPr>
            <p:spPr>
              <a:xfrm>
                <a:off x="7413812" y="3554309"/>
                <a:ext cx="926423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Barter Island</a:t>
                </a:r>
              </a:p>
            </p:txBody>
          </p:sp>
          <p:sp>
            <p:nvSpPr>
              <p:cNvPr id="34" name="Donut 39">
                <a:extLst>
                  <a:ext uri="{FF2B5EF4-FFF2-40B4-BE49-F238E27FC236}">
                    <a16:creationId xmlns:a16="http://schemas.microsoft.com/office/drawing/2014/main" id="{CA682B88-D783-4039-86C4-4730B0CB00B1}"/>
                  </a:ext>
                </a:extLst>
              </p:cNvPr>
              <p:cNvSpPr/>
              <p:nvPr/>
            </p:nvSpPr>
            <p:spPr>
              <a:xfrm>
                <a:off x="3601627" y="1737048"/>
                <a:ext cx="190501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88ADDF-FB00-4131-9127-1EF794F401A6}"/>
                  </a:ext>
                </a:extLst>
              </p:cNvPr>
              <p:cNvSpPr txBox="1"/>
              <p:nvPr/>
            </p:nvSpPr>
            <p:spPr>
              <a:xfrm>
                <a:off x="3773958" y="1606813"/>
                <a:ext cx="2104373" cy="42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DOD sites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DE2ECE-D5F8-42FD-987C-97C95CC62AAD}"/>
                </a:ext>
              </a:extLst>
            </p:cNvPr>
            <p:cNvSpPr/>
            <p:nvPr/>
          </p:nvSpPr>
          <p:spPr>
            <a:xfrm>
              <a:off x="1677946" y="3295936"/>
              <a:ext cx="4955908" cy="178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6F547E3-DC5D-4AEB-8990-F56F227D0175}"/>
              </a:ext>
            </a:extLst>
          </p:cNvPr>
          <p:cNvSpPr txBox="1"/>
          <p:nvPr/>
        </p:nvSpPr>
        <p:spPr>
          <a:xfrm>
            <a:off x="9327779" y="6532185"/>
            <a:ext cx="273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Gibbs &amp; Richmond, 2015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4AFAF4A9-6FCB-4200-B3E7-6F26AB64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71" y="3005614"/>
            <a:ext cx="2024711" cy="159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4EDADD-D05C-4D9E-897C-798775D92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38" y="3067298"/>
            <a:ext cx="2099927" cy="13214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A063D-54A5-40C6-BD99-734421BF645B}"/>
              </a:ext>
            </a:extLst>
          </p:cNvPr>
          <p:cNvSpPr txBox="1"/>
          <p:nvPr/>
        </p:nvSpPr>
        <p:spPr>
          <a:xfrm>
            <a:off x="9932185" y="5112427"/>
            <a:ext cx="12771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Loss of up to 200m b/w 2007-2017</a:t>
            </a:r>
          </a:p>
        </p:txBody>
      </p:sp>
    </p:spTree>
    <p:extLst>
      <p:ext uri="{BB962C8B-B14F-4D97-AF65-F5344CB8AC3E}">
        <p14:creationId xmlns:p14="http://schemas.microsoft.com/office/powerpoint/2010/main" val="29276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and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DF063-B678-4210-8BEA-E7F025612008}"/>
              </a:ext>
            </a:extLst>
          </p:cNvPr>
          <p:cNvSpPr txBox="1"/>
          <p:nvPr/>
        </p:nvSpPr>
        <p:spPr>
          <a:xfrm>
            <a:off x="195942" y="810728"/>
            <a:ext cx="8188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understanding of </a:t>
            </a:r>
            <a:r>
              <a:rPr lang="en-US" b="1" dirty="0"/>
              <a:t>Arctic system dynamics </a:t>
            </a:r>
            <a:r>
              <a:rPr lang="en-US" dirty="0"/>
              <a:t>including feedbacks between Arctic physical systems using </a:t>
            </a:r>
            <a:r>
              <a:rPr lang="en-US" b="1" dirty="0"/>
              <a:t>sea ice </a:t>
            </a:r>
            <a:r>
              <a:rPr lang="en-US" dirty="0"/>
              <a:t>as an </a:t>
            </a:r>
            <a:r>
              <a:rPr lang="en-US" b="1" dirty="0"/>
              <a:t>exemplar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823EF-025C-4B1B-B1FE-1C04B9BC8552}"/>
              </a:ext>
            </a:extLst>
          </p:cNvPr>
          <p:cNvSpPr txBox="1"/>
          <p:nvPr/>
        </p:nvSpPr>
        <p:spPr>
          <a:xfrm>
            <a:off x="188221" y="1791748"/>
            <a:ext cx="87492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anose="02020603050405020304" pitchFamily="18" charset="0"/>
              </a:rPr>
              <a:t>Perform </a:t>
            </a:r>
            <a:r>
              <a:rPr lang="en-US" sz="1800" b="1" dirty="0">
                <a:cs typeface="Times New Roman" panose="02020603050405020304" pitchFamily="18" charset="0"/>
              </a:rPr>
              <a:t>global sensitivity analysis (GSA) </a:t>
            </a:r>
            <a:r>
              <a:rPr lang="en-US" sz="1800" dirty="0">
                <a:cs typeface="Times New Roman" panose="02020603050405020304" pitchFamily="18" charset="0"/>
              </a:rPr>
              <a:t>using the </a:t>
            </a:r>
            <a:r>
              <a:rPr lang="en-US" sz="1800" b="1" dirty="0">
                <a:cs typeface="Times New Roman" panose="02020603050405020304" pitchFamily="18" charset="0"/>
              </a:rPr>
              <a:t>fully-coupled ultra-low resolution (ULR)</a:t>
            </a:r>
            <a:r>
              <a:rPr lang="en-US" sz="1800" dirty="0">
                <a:cs typeface="Times New Roman" panose="02020603050405020304" pitchFamily="18" charset="0"/>
              </a:rPr>
              <a:t> configuration of the Energy </a:t>
            </a:r>
            <a:r>
              <a:rPr lang="en-US" sz="1800" dirty="0" err="1">
                <a:cs typeface="Times New Roman" panose="02020603050405020304" pitchFamily="18" charset="0"/>
              </a:rPr>
              <a:t>Exascale</a:t>
            </a:r>
            <a:r>
              <a:rPr lang="en-US" sz="1800" dirty="0">
                <a:cs typeface="Times New Roman" panose="02020603050405020304" pitchFamily="18" charset="0"/>
              </a:rPr>
              <a:t> Earth System Model (E3SM)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Investigate </a:t>
            </a:r>
            <a:r>
              <a:rPr lang="en-US" b="1" dirty="0">
                <a:cs typeface="Times New Roman" panose="02020603050405020304" pitchFamily="18" charset="0"/>
              </a:rPr>
              <a:t>uncertainty</a:t>
            </a:r>
            <a:r>
              <a:rPr lang="en-US" dirty="0">
                <a:cs typeface="Times New Roman" panose="02020603050405020304" pitchFamily="18" charset="0"/>
              </a:rPr>
              <a:t> and </a:t>
            </a:r>
            <a:r>
              <a:rPr lang="en-US" b="1" dirty="0">
                <a:cs typeface="Times New Roman" panose="02020603050405020304" pitchFamily="18" charset="0"/>
              </a:rPr>
              <a:t>stability</a:t>
            </a:r>
            <a:r>
              <a:rPr lang="en-US" dirty="0">
                <a:cs typeface="Times New Roman" panose="02020603050405020304" pitchFamily="18" charset="0"/>
              </a:rPr>
              <a:t> in E3SM simulations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cs typeface="Times New Roman" panose="02020603050405020304" pitchFamily="18" charset="0"/>
              </a:rPr>
              <a:t>Analyze trends </a:t>
            </a:r>
            <a:r>
              <a:rPr lang="en-US" dirty="0">
                <a:cs typeface="Times New Roman" panose="02020603050405020304" pitchFamily="18" charset="0"/>
              </a:rPr>
              <a:t>and investigate </a:t>
            </a:r>
            <a:r>
              <a:rPr lang="en-US" b="1" dirty="0">
                <a:cs typeface="Times New Roman" panose="02020603050405020304" pitchFamily="18" charset="0"/>
              </a:rPr>
              <a:t>internal variability </a:t>
            </a:r>
            <a:r>
              <a:rPr lang="en-US" dirty="0">
                <a:cs typeface="Times New Roman" panose="02020603050405020304" pitchFamily="18" charset="0"/>
              </a:rPr>
              <a:t>in E3SM simulations of sea ice extent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cs typeface="Times New Roman" panose="02020603050405020304" pitchFamily="18" charset="0"/>
            </a:endParaRPr>
          </a:p>
          <a:p>
            <a:pPr marL="630238" lvl="1" indent="-173038"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6ECF97-9A11-4AB5-8CEA-9F2B966AB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00" y="810728"/>
            <a:ext cx="2646521" cy="1488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A45BF7-184F-4598-BEED-1A53D2135291}"/>
              </a:ext>
            </a:extLst>
          </p:cNvPr>
          <p:cNvSpPr txBox="1"/>
          <p:nvPr/>
        </p:nvSpPr>
        <p:spPr>
          <a:xfrm>
            <a:off x="195942" y="4000795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Energy </a:t>
            </a:r>
            <a:r>
              <a:rPr lang="en-US" sz="2000" b="1" dirty="0" err="1">
                <a:solidFill>
                  <a:srgbClr val="0070C0"/>
                </a:solidFill>
              </a:rPr>
              <a:t>Exascale</a:t>
            </a:r>
            <a:r>
              <a:rPr lang="en-US" sz="2000" b="1" dirty="0">
                <a:solidFill>
                  <a:srgbClr val="0070C0"/>
                </a:solidFill>
              </a:rPr>
              <a:t> Earth System Model (E3SM):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U.S. DOE flagship </a:t>
            </a:r>
            <a:r>
              <a:rPr lang="en-US" b="1" dirty="0"/>
              <a:t>open-source</a:t>
            </a:r>
            <a:r>
              <a:rPr lang="en-US" baseline="30000" dirty="0"/>
              <a:t>1</a:t>
            </a:r>
            <a:r>
              <a:rPr lang="en-US" dirty="0"/>
              <a:t> coupled Earth system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Collaboration</a:t>
            </a:r>
            <a:r>
              <a:rPr lang="en-US" dirty="0"/>
              <a:t> between 8 national labs and 12 academic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driven by </a:t>
            </a:r>
            <a:r>
              <a:rPr lang="en-US" b="1" dirty="0"/>
              <a:t>DOE Office of Science mission interests</a:t>
            </a:r>
            <a:r>
              <a:rPr lang="en-US" dirty="0"/>
              <a:t>: energy and water issues looking out 40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study utilized version 1 of the E3SM, denoted by </a:t>
            </a:r>
            <a:r>
              <a:rPr lang="en-US" b="1" dirty="0"/>
              <a:t>E3SMv1, </a:t>
            </a:r>
            <a:r>
              <a:rPr lang="en-US" dirty="0"/>
              <a:t>with </a:t>
            </a:r>
            <a:r>
              <a:rPr lang="en-US" b="1" dirty="0"/>
              <a:t>pre-industrial control </a:t>
            </a:r>
            <a:r>
              <a:rPr lang="en-US" dirty="0"/>
              <a:t>(1850) forcing at the </a:t>
            </a:r>
            <a:r>
              <a:rPr lang="en-US" b="1" dirty="0"/>
              <a:t>ULR </a:t>
            </a:r>
            <a:r>
              <a:rPr lang="en-US" dirty="0"/>
              <a:t>configuration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139C9-BE64-4400-AF33-75C14DF22E0D}"/>
              </a:ext>
            </a:extLst>
          </p:cNvPr>
          <p:cNvSpPr txBox="1"/>
          <p:nvPr/>
        </p:nvSpPr>
        <p:spPr>
          <a:xfrm>
            <a:off x="128737" y="6432823"/>
            <a:ext cx="49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www.e3sm.org</a:t>
            </a:r>
            <a:r>
              <a:rPr lang="en-US" sz="1400" dirty="0"/>
              <a:t>; </a:t>
            </a:r>
            <a:r>
              <a:rPr lang="en-US" sz="1400" dirty="0">
                <a:hlinkClick r:id="rId4"/>
              </a:rPr>
              <a:t>https://github.com/E3SM-Project/E3SM</a:t>
            </a:r>
            <a:r>
              <a:rPr lang="en-US" sz="14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72B25E-C121-42C0-B08A-C9DC692C3028}"/>
              </a:ext>
            </a:extLst>
          </p:cNvPr>
          <p:cNvGrpSpPr>
            <a:grpSpLocks noChangeAspect="1"/>
          </p:cNvGrpSpPr>
          <p:nvPr/>
        </p:nvGrpSpPr>
        <p:grpSpPr>
          <a:xfrm>
            <a:off x="8749717" y="3230848"/>
            <a:ext cx="3022837" cy="3255377"/>
            <a:chOff x="7210288" y="1292008"/>
            <a:chExt cx="4447384" cy="47895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492EBD-C051-4BAD-A6E8-30B9C4FA6FD2}"/>
                </a:ext>
              </a:extLst>
            </p:cNvPr>
            <p:cNvSpPr/>
            <p:nvPr/>
          </p:nvSpPr>
          <p:spPr>
            <a:xfrm>
              <a:off x="10017757" y="2292568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CB44E8-9FD9-48C5-B515-93C8659496D8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Atmosphere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AA2182-D8E7-4D3F-93E5-4AD2DF5056DC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A50886-C1DB-48CF-A336-7DA41EF3ED7A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1550A4-594D-4D18-AF5D-F2D5EBB90635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(ALM)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E78D7F-DD3B-4B98-AA99-D380B5F9F421}"/>
                </a:ext>
              </a:extLst>
            </p:cNvPr>
            <p:cNvCxnSpPr>
              <a:cxnSpLocks/>
              <a:stCxn id="18" idx="2"/>
              <a:endCxn id="26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E17A74-2030-43B2-8FAC-AC62DCF7CDE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E5D77D-0C62-4BB4-B0D4-BE3E80F7A97C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11AD93-4F6C-40C7-823A-AE9F2E5322A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E488C6-27B5-4035-9792-AEB5F9A6114A}"/>
                </a:ext>
              </a:extLst>
            </p:cNvPr>
            <p:cNvCxnSpPr>
              <a:stCxn id="20" idx="2"/>
              <a:endCxn id="26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7E4FA0-CE1A-4955-8502-6303B8D0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E898FCE-6DC2-430A-9967-7C13BB19C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805" y="2881382"/>
            <a:ext cx="1270102" cy="6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3E379-3381-44B1-B6E0-1AD39FED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AC04F-21A8-495A-A533-C6AD8AAFA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7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Global Sensitivity Analysis (GSA): </a:t>
                </a:r>
                <a:r>
                  <a:rPr lang="en-US" sz="2000" dirty="0"/>
                  <a:t>find which </a:t>
                </a:r>
                <a:r>
                  <a:rPr lang="en-US" sz="2000" b="1" dirty="0"/>
                  <a:t>parameters</a:t>
                </a:r>
                <a:r>
                  <a:rPr lang="en-US" sz="2000" dirty="0"/>
                  <a:t> have </a:t>
                </a:r>
                <a:r>
                  <a:rPr lang="en-US" sz="2000" b="1" dirty="0"/>
                  <a:t>largest impact </a:t>
                </a:r>
                <a:r>
                  <a:rPr lang="en-US" sz="2000" dirty="0"/>
                  <a:t>on model’s QOIs</a:t>
                </a:r>
                <a:endParaRPr lang="en-US" sz="2000" b="1" dirty="0"/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Initial step in </a:t>
                </a:r>
                <a:r>
                  <a:rPr lang="en-US" b="1" dirty="0"/>
                  <a:t>quantifying uncertainty </a:t>
                </a:r>
                <a:r>
                  <a:rPr lang="en-US" dirty="0"/>
                  <a:t>in model parameterizations and measuring their impact on QOIs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50"/>
                    </a:solidFill>
                  </a:rPr>
                  <a:t>Pros: </a:t>
                </a:r>
                <a:r>
                  <a:rPr lang="en-US" dirty="0"/>
                  <a:t>considers parameter sensitivity over </a:t>
                </a:r>
                <a:r>
                  <a:rPr lang="en-US" b="1" dirty="0"/>
                  <a:t>entire domain, </a:t>
                </a:r>
                <a:r>
                  <a:rPr lang="en-US" dirty="0"/>
                  <a:t>IDs </a:t>
                </a:r>
                <a:r>
                  <a:rPr lang="en-US" b="1" dirty="0"/>
                  <a:t>cross-component parameter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Cons:</a:t>
                </a:r>
                <a:r>
                  <a:rPr lang="en-US" b="1" dirty="0"/>
                  <a:t> </a:t>
                </a:r>
                <a:r>
                  <a:rPr lang="en-US" dirty="0"/>
                  <a:t>computationally </a:t>
                </a:r>
                <a:r>
                  <a:rPr lang="en-US" b="1" dirty="0"/>
                  <a:t>expensive</a:t>
                </a:r>
                <a:r>
                  <a:rPr lang="en-US" dirty="0"/>
                  <a:t>!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Sobol</a:t>
                </a:r>
                <a:r>
                  <a:rPr lang="en-US" b="1" dirty="0"/>
                  <a:t> sensitivity analysis</a:t>
                </a:r>
                <a:r>
                  <a:rPr lang="en-US" dirty="0"/>
                  <a:t>: quantifies global sensitivity of a QOI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 as the fraction of the variance due to each parameter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blipFill>
                <a:blip r:embed="rId3"/>
                <a:stretch>
                  <a:fillRect l="-554" t="-2041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/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  …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⊆</m:t>
                                      </m:r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C3CA744-61CD-4245-9F19-873F09B95AB3}"/>
              </a:ext>
            </a:extLst>
          </p:cNvPr>
          <p:cNvSpPr txBox="1"/>
          <p:nvPr/>
        </p:nvSpPr>
        <p:spPr>
          <a:xfrm>
            <a:off x="228599" y="3130616"/>
            <a:ext cx="282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ANOVA Expansion of QOI: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249FD-2EB9-49C8-8FEF-9599180AE2FA}"/>
              </a:ext>
            </a:extLst>
          </p:cNvPr>
          <p:cNvSpPr txBox="1"/>
          <p:nvPr/>
        </p:nvSpPr>
        <p:spPr>
          <a:xfrm>
            <a:off x="1106054" y="3880852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Variance of QOI: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DE7E2-6F75-4233-B23D-529EFED96985}"/>
              </a:ext>
            </a:extLst>
          </p:cNvPr>
          <p:cNvSpPr txBox="1"/>
          <p:nvPr/>
        </p:nvSpPr>
        <p:spPr>
          <a:xfrm>
            <a:off x="6009372" y="5527895"/>
            <a:ext cx="694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contribution of each parameter and parameter interactions to the variance of QOI 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/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𝕍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US" dirty="0"/>
                  <a:t>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blipFill>
                <a:blip r:embed="rId5"/>
                <a:stretch>
                  <a:fillRect l="-4487" t="-150000" r="-7051" b="-24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92AF1D1-3482-42BB-B9A7-5C6BF4596AA3}"/>
              </a:ext>
            </a:extLst>
          </p:cNvPr>
          <p:cNvSpPr txBox="1"/>
          <p:nvPr/>
        </p:nvSpPr>
        <p:spPr>
          <a:xfrm>
            <a:off x="720648" y="4636971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/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6DB9137-2396-4D34-849E-B4F991FD08B3}"/>
              </a:ext>
            </a:extLst>
          </p:cNvPr>
          <p:cNvSpPr txBox="1"/>
          <p:nvPr/>
        </p:nvSpPr>
        <p:spPr>
          <a:xfrm>
            <a:off x="720648" y="5354803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/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𝕍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0C032F6-C0A6-4A35-B1A9-017E0E891EB2}"/>
              </a:ext>
            </a:extLst>
          </p:cNvPr>
          <p:cNvSpPr txBox="1"/>
          <p:nvPr/>
        </p:nvSpPr>
        <p:spPr>
          <a:xfrm>
            <a:off x="1330248" y="6063137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Sobol</a:t>
            </a:r>
            <a:r>
              <a:rPr lang="en-US" dirty="0"/>
              <a:t>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/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E9AABEA-D417-4F4E-9D9E-428ADD05EB3D}"/>
              </a:ext>
            </a:extLst>
          </p:cNvPr>
          <p:cNvSpPr txBox="1"/>
          <p:nvPr/>
        </p:nvSpPr>
        <p:spPr>
          <a:xfrm>
            <a:off x="5578517" y="4625278"/>
            <a:ext cx="965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Measure effect of individual parameters acting alone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493B690-00B8-40B0-97AF-872A9B78161A}"/>
              </a:ext>
            </a:extLst>
          </p:cNvPr>
          <p:cNvSpPr/>
          <p:nvPr/>
        </p:nvSpPr>
        <p:spPr>
          <a:xfrm>
            <a:off x="5235617" y="5119224"/>
            <a:ext cx="514231" cy="1372577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47884"/>
            <a:ext cx="10058400" cy="570225"/>
          </a:xfrm>
        </p:spPr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DF880-7386-4CD6-A5A6-8C405E4FAAFF}"/>
              </a:ext>
            </a:extLst>
          </p:cNvPr>
          <p:cNvSpPr txBox="1"/>
          <p:nvPr/>
        </p:nvSpPr>
        <p:spPr>
          <a:xfrm>
            <a:off x="274648" y="5689518"/>
            <a:ext cx="116033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Nine parameters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atmosphere, ocean)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Parameters and parameter ranges were guided by </a:t>
            </a:r>
            <a:r>
              <a:rPr lang="en-US" b="1" dirty="0"/>
              <a:t>past analyses</a:t>
            </a:r>
            <a:r>
              <a:rPr lang="en-US" dirty="0"/>
              <a:t> [Urrego-Blanco </a:t>
            </a:r>
            <a:r>
              <a:rPr lang="en-US" i="1" dirty="0"/>
              <a:t>et al., </a:t>
            </a:r>
            <a:r>
              <a:rPr lang="en-US" dirty="0"/>
              <a:t>2016; Urrego-Blanco </a:t>
            </a:r>
            <a:r>
              <a:rPr lang="en-US" i="1" dirty="0"/>
              <a:t>et al. </a:t>
            </a:r>
            <a:r>
              <a:rPr lang="en-US" dirty="0"/>
              <a:t>2019; </a:t>
            </a:r>
            <a:r>
              <a:rPr lang="en-US" dirty="0" err="1"/>
              <a:t>Reckinger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2015; Asay-Davis </a:t>
            </a:r>
            <a:r>
              <a:rPr lang="en-US" i="1" dirty="0"/>
              <a:t>et al., </a:t>
            </a:r>
            <a:r>
              <a:rPr lang="en-US" dirty="0"/>
              <a:t>2018; Qian </a:t>
            </a:r>
            <a:r>
              <a:rPr lang="en-US" i="1" dirty="0"/>
              <a:t>et al., </a:t>
            </a:r>
            <a:r>
              <a:rPr lang="en-US" dirty="0"/>
              <a:t>2018; Rasch </a:t>
            </a:r>
            <a:r>
              <a:rPr lang="en-US" i="1" dirty="0"/>
              <a:t>et al.</a:t>
            </a:r>
            <a:r>
              <a:rPr lang="en-US" dirty="0"/>
              <a:t>, 2019]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3708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dissipation of variance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Newtonian damping of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of width of PDF in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sz="1500" dirty="0">
                              <a:latin typeface="+mn-lt"/>
                            </a:rPr>
                            <a:t> </a:t>
                          </a:r>
                          <a:r>
                            <a:rPr lang="en-US" sz="1500" dirty="0" err="1">
                              <a:latin typeface="+mn-lt"/>
                            </a:rPr>
                            <a:t>coord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88525" r="-978205" b="-1055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191667" r="-978205" b="-9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86885" r="-978205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86885" r="-532911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5486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59341" r="-978205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59341" r="-532911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259341" r="-914" b="-474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363333" r="-978205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363333" r="-532911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363333" r="-914" b="-3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83607" r="-978205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683607" r="-532911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683607" r="-914" b="-4606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531111" r="-978205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531111" r="-532911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5486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31111" r="-978205" b="-1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731111" r="-978205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731111" r="-532911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7A16BF8-5E24-43BD-9BB1-E8CFC1DEDA7E}"/>
              </a:ext>
            </a:extLst>
          </p:cNvPr>
          <p:cNvSpPr txBox="1"/>
          <p:nvPr/>
        </p:nvSpPr>
        <p:spPr>
          <a:xfrm>
            <a:off x="4157608" y="5328660"/>
            <a:ext cx="8578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 </a:t>
            </a:r>
            <a:r>
              <a:rPr lang="en-US" sz="1600" dirty="0"/>
              <a:t>CLUBB (Cloud Layers Unified by Binormals): cloud physics parameterization in EAM.</a:t>
            </a:r>
          </a:p>
        </p:txBody>
      </p:sp>
    </p:spTree>
    <p:extLst>
      <p:ext uri="{BB962C8B-B14F-4D97-AF65-F5344CB8AC3E}">
        <p14:creationId xmlns:p14="http://schemas.microsoft.com/office/powerpoint/2010/main" val="17919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4733</TotalTime>
  <Words>7557</Words>
  <Application>Microsoft Office PowerPoint</Application>
  <PresentationFormat>Widescreen</PresentationFormat>
  <Paragraphs>965</Paragraphs>
  <Slides>47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ＭＳ Ｐゴシック</vt:lpstr>
      <vt:lpstr>Arial</vt:lpstr>
      <vt:lpstr>Calibri</vt:lpstr>
      <vt:lpstr>Cambria Math</vt:lpstr>
      <vt:lpstr>Garamond</vt:lpstr>
      <vt:lpstr>Gill Sans MT</vt:lpstr>
      <vt:lpstr>MinionPro-Regular</vt:lpstr>
      <vt:lpstr>ＭＳ 明朝</vt:lpstr>
      <vt:lpstr>NexusSerif</vt:lpstr>
      <vt:lpstr>Times New Roman</vt:lpstr>
      <vt:lpstr>Trebuchet MS</vt:lpstr>
      <vt:lpstr>Wingdings</vt:lpstr>
      <vt:lpstr>Sandia Theme 1</vt:lpstr>
      <vt:lpstr>Global Sensitivity Analysis Using the Ultra-Low Resolution Energy Exascale Earth System Model (E3SM)</vt:lpstr>
      <vt:lpstr>Outline</vt:lpstr>
      <vt:lpstr>PowerPoint Presentation</vt:lpstr>
      <vt:lpstr>Outline</vt:lpstr>
      <vt:lpstr>Background and motivation</vt:lpstr>
      <vt:lpstr>Objective and Approach</vt:lpstr>
      <vt:lpstr>Outline</vt:lpstr>
      <vt:lpstr>Methodology</vt:lpstr>
      <vt:lpstr>Parameters</vt:lpstr>
      <vt:lpstr>Quantities of Interest (QOIs)</vt:lpstr>
      <vt:lpstr>GSA workflow with fully-coupled E3SM</vt:lpstr>
      <vt:lpstr>Outline</vt:lpstr>
      <vt:lpstr>Model tuning and spin-up</vt:lpstr>
      <vt:lpstr>Outline</vt:lpstr>
      <vt:lpstr>How good is the ULR E3SM?</vt:lpstr>
      <vt:lpstr>How good is the ULR E3SM?</vt:lpstr>
      <vt:lpstr>How good is the ULR E3SM?</vt:lpstr>
      <vt:lpstr>Outline</vt:lpstr>
      <vt:lpstr>Ensemble trajectories</vt:lpstr>
      <vt:lpstr>GSA results: sensitivity indices</vt:lpstr>
      <vt:lpstr>GSA results: sensitivity indices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GSA results: total effects indices – atmosphere parameters</vt:lpstr>
      <vt:lpstr>GSA results: marginalized main effects</vt:lpstr>
      <vt:lpstr>Outline</vt:lpstr>
      <vt:lpstr>Summary</vt:lpstr>
      <vt:lpstr>Summary</vt:lpstr>
      <vt:lpstr>References</vt:lpstr>
      <vt:lpstr>Start of Back-Up Slides</vt:lpstr>
      <vt:lpstr>Background and motivation</vt:lpstr>
      <vt:lpstr>E3SM atmosphere grids</vt:lpstr>
      <vt:lpstr>GSA workflow with fully-coupled E3SM</vt:lpstr>
      <vt:lpstr>Previous related work</vt:lpstr>
      <vt:lpstr>Previous related work</vt:lpstr>
      <vt:lpstr>E3SM Ultralow Resolution Simulations</vt:lpstr>
      <vt:lpstr>Arctic sea ice decadal trends</vt:lpstr>
      <vt:lpstr>Factors controlling sea ice decline</vt:lpstr>
      <vt:lpstr>QOI-QOI correlation coefficients</vt:lpstr>
      <vt:lpstr>GSA results: sensitivity indices – atmosphere parameters</vt:lpstr>
      <vt:lpstr>GSA results: total effects indices – atmosphere parameters</vt:lpstr>
      <vt:lpstr>GSA results: total effects indices – atmosphere parameters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FY20 Q3 Arctic Tipping Points Triggering Global Change Project 209230</dc:title>
  <dc:creator>Kara Peterson</dc:creator>
  <cp:lastModifiedBy>LOFTAdmin</cp:lastModifiedBy>
  <cp:revision>228</cp:revision>
  <dcterms:created xsi:type="dcterms:W3CDTF">2020-07-04T22:03:34Z</dcterms:created>
  <dcterms:modified xsi:type="dcterms:W3CDTF">2022-06-14T13:58:46Z</dcterms:modified>
</cp:coreProperties>
</file>