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Lst>
  <p:notesMasterIdLst>
    <p:notesMasterId r:id="rId32"/>
  </p:notesMasterIdLst>
  <p:sldIdLst>
    <p:sldId id="256" r:id="rId2"/>
    <p:sldId id="286" r:id="rId3"/>
    <p:sldId id="299" r:id="rId4"/>
    <p:sldId id="313" r:id="rId5"/>
    <p:sldId id="287" r:id="rId6"/>
    <p:sldId id="288" r:id="rId7"/>
    <p:sldId id="289" r:id="rId8"/>
    <p:sldId id="290" r:id="rId9"/>
    <p:sldId id="322" r:id="rId10"/>
    <p:sldId id="323" r:id="rId11"/>
    <p:sldId id="324" r:id="rId12"/>
    <p:sldId id="325" r:id="rId13"/>
    <p:sldId id="326" r:id="rId14"/>
    <p:sldId id="314" r:id="rId15"/>
    <p:sldId id="315" r:id="rId16"/>
    <p:sldId id="316" r:id="rId17"/>
    <p:sldId id="317" r:id="rId18"/>
    <p:sldId id="318" r:id="rId19"/>
    <p:sldId id="319" r:id="rId20"/>
    <p:sldId id="320" r:id="rId21"/>
    <p:sldId id="321" r:id="rId22"/>
    <p:sldId id="292" r:id="rId23"/>
    <p:sldId id="301" r:id="rId24"/>
    <p:sldId id="302" r:id="rId25"/>
    <p:sldId id="303" r:id="rId26"/>
    <p:sldId id="291" r:id="rId27"/>
    <p:sldId id="300" r:id="rId28"/>
    <p:sldId id="294" r:id="rId29"/>
    <p:sldId id="312" r:id="rId30"/>
    <p:sldId id="30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 id="2" name="Tezaur, Irina" initials="TI" lastIdx="3" clrIdx="1">
    <p:extLst>
      <p:ext uri="{19B8F6BF-5375-455C-9EA6-DF929625EA0E}">
        <p15:presenceInfo xmlns:p15="http://schemas.microsoft.com/office/powerpoint/2012/main" userId="S::ikalash@sandia.gov::ab5855ef-b775-481e-b851-5311ff5a5b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FDD7"/>
    <a:srgbClr val="EFF9B3"/>
    <a:srgbClr val="00ACD9"/>
    <a:srgbClr val="663300"/>
    <a:srgbClr val="00407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8" autoAdjust="0"/>
    <p:restoredTop sz="83941" autoAdjust="0"/>
  </p:normalViewPr>
  <p:slideViewPr>
    <p:cSldViewPr snapToGrid="0" snapToObjects="1">
      <p:cViewPr varScale="1">
        <p:scale>
          <a:sx n="61" d="100"/>
          <a:sy n="61" d="100"/>
        </p:scale>
        <p:origin x="111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C89B6-0167-0549-A9D3-815C20C90D38}" type="datetimeFigureOut">
              <a:rPr lang="en-US" smtClean="0"/>
              <a:t>6/9/2022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430F75-B5EC-044F-A636-30352D0A1350}" type="slidenum">
              <a:rPr lang="en-US" smtClean="0"/>
              <a:t>‹#›</a:t>
            </a:fld>
            <a:endParaRPr lang="en-US"/>
          </a:p>
        </p:txBody>
      </p:sp>
    </p:spTree>
    <p:extLst>
      <p:ext uri="{BB962C8B-B14F-4D97-AF65-F5344CB8AC3E}">
        <p14:creationId xmlns:p14="http://schemas.microsoft.com/office/powerpoint/2010/main" val="160283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30F75-B5EC-044F-A636-30352D0A1350}" type="slidenum">
              <a:rPr lang="en-US" smtClean="0"/>
              <a:t>1</a:t>
            </a:fld>
            <a:endParaRPr lang="en-US"/>
          </a:p>
        </p:txBody>
      </p:sp>
    </p:spTree>
    <p:extLst>
      <p:ext uri="{BB962C8B-B14F-4D97-AF65-F5344CB8AC3E}">
        <p14:creationId xmlns:p14="http://schemas.microsoft.com/office/powerpoint/2010/main" val="944728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30F75-B5EC-044F-A636-30352D0A1350}" type="slidenum">
              <a:rPr lang="en-US" smtClean="0"/>
              <a:t>10</a:t>
            </a:fld>
            <a:endParaRPr lang="en-US"/>
          </a:p>
        </p:txBody>
      </p:sp>
    </p:spTree>
    <p:extLst>
      <p:ext uri="{BB962C8B-B14F-4D97-AF65-F5344CB8AC3E}">
        <p14:creationId xmlns:p14="http://schemas.microsoft.com/office/powerpoint/2010/main" val="713703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30F75-B5EC-044F-A636-30352D0A1350}" type="slidenum">
              <a:rPr lang="en-US" smtClean="0"/>
              <a:t>11</a:t>
            </a:fld>
            <a:endParaRPr lang="en-US"/>
          </a:p>
        </p:txBody>
      </p:sp>
    </p:spTree>
    <p:extLst>
      <p:ext uri="{BB962C8B-B14F-4D97-AF65-F5344CB8AC3E}">
        <p14:creationId xmlns:p14="http://schemas.microsoft.com/office/powerpoint/2010/main" val="3782260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30F75-B5EC-044F-A636-30352D0A1350}" type="slidenum">
              <a:rPr lang="en-US" smtClean="0"/>
              <a:t>12</a:t>
            </a:fld>
            <a:endParaRPr lang="en-US"/>
          </a:p>
        </p:txBody>
      </p:sp>
    </p:spTree>
    <p:extLst>
      <p:ext uri="{BB962C8B-B14F-4D97-AF65-F5344CB8AC3E}">
        <p14:creationId xmlns:p14="http://schemas.microsoft.com/office/powerpoint/2010/main" val="1096500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30F75-B5EC-044F-A636-30352D0A1350}" type="slidenum">
              <a:rPr lang="en-US" smtClean="0"/>
              <a:t>13</a:t>
            </a:fld>
            <a:endParaRPr lang="en-US"/>
          </a:p>
        </p:txBody>
      </p:sp>
    </p:spTree>
    <p:extLst>
      <p:ext uri="{BB962C8B-B14F-4D97-AF65-F5344CB8AC3E}">
        <p14:creationId xmlns:p14="http://schemas.microsoft.com/office/powerpoint/2010/main" val="2660301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problem is that of a thermo-mechanical beam, simulated using the Albany code base.  The governing PDEs are a coupled thermo-mechanical system with a </a:t>
            </a:r>
            <a:r>
              <a:rPr lang="en-US" dirty="0" err="1"/>
              <a:t>Neohookean</a:t>
            </a:r>
            <a:r>
              <a:rPr lang="en-US" dirty="0"/>
              <a:t> (nonlinear elastic) material.  The geometry, discretized using 2100 </a:t>
            </a:r>
            <a:r>
              <a:rPr lang="en-US" dirty="0" err="1"/>
              <a:t>dofs</a:t>
            </a:r>
            <a:r>
              <a:rPr lang="en-US" dirty="0"/>
              <a:t>, is shown at the top.  A linearly varying time-dependent pressure and temperature BC is prescribed on two of the side boundaries, shown in yellow.  The problem is run quasi-statically to pseudo-time 7200s.  We break up the domain into two sets of block, demoted by curly </a:t>
            </a:r>
            <a:r>
              <a:rPr lang="en-US" dirty="0" err="1"/>
              <a:t>B_a</a:t>
            </a:r>
            <a:r>
              <a:rPr lang="en-US" dirty="0"/>
              <a:t> and curly </a:t>
            </a:r>
            <a:r>
              <a:rPr lang="en-US" dirty="0" err="1"/>
              <a:t>B_b</a:t>
            </a:r>
            <a:r>
              <a:rPr lang="en-US" dirty="0"/>
              <a:t>, each of which have different material parameters: the Young’s modulus, Poisson’s ratio, density and reference temperature (relates to thermal expansion).  While material parameters in block </a:t>
            </a:r>
            <a:r>
              <a:rPr lang="en-US" dirty="0" err="1"/>
              <a:t>B_a</a:t>
            </a:r>
            <a:r>
              <a:rPr lang="en-US" dirty="0"/>
              <a:t> are fixed, the material parameters in block </a:t>
            </a:r>
            <a:r>
              <a:rPr lang="en-US" dirty="0" err="1"/>
              <a:t>B_b</a:t>
            </a:r>
            <a:r>
              <a:rPr lang="en-US" dirty="0"/>
              <a:t> are varied for the purpose of training and testing the model.  We perform training using 6 sets of parameters in </a:t>
            </a:r>
            <a:r>
              <a:rPr lang="en-US" dirty="0" err="1"/>
              <a:t>B_b</a:t>
            </a:r>
            <a:r>
              <a:rPr lang="en-US" dirty="0"/>
              <a:t>, shown in Table 1, and test the model using 4 different sets of parameters, also shown in Table 1.  The parameters are selected so that there are significant variations in the solution – the displacement of the beam changes up to 60% with the parameter variations in Table 1.</a:t>
            </a:r>
          </a:p>
        </p:txBody>
      </p:sp>
      <p:sp>
        <p:nvSpPr>
          <p:cNvPr id="4" name="Slide Number Placeholder 3"/>
          <p:cNvSpPr>
            <a:spLocks noGrp="1"/>
          </p:cNvSpPr>
          <p:nvPr>
            <p:ph type="sldNum" sz="quarter" idx="10"/>
          </p:nvPr>
        </p:nvSpPr>
        <p:spPr/>
        <p:txBody>
          <a:bodyPr/>
          <a:lstStyle/>
          <a:p>
            <a:fld id="{A2430F75-B5EC-044F-A636-30352D0A1350}" type="slidenum">
              <a:rPr lang="en-US" smtClean="0"/>
              <a:t>14</a:t>
            </a:fld>
            <a:endParaRPr lang="en-US"/>
          </a:p>
        </p:txBody>
      </p:sp>
    </p:spTree>
    <p:extLst>
      <p:ext uri="{BB962C8B-B14F-4D97-AF65-F5344CB8AC3E}">
        <p14:creationId xmlns:p14="http://schemas.microsoft.com/office/powerpoint/2010/main" val="2789870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result I am going to show is the global relative error in the approximate ROM solutions, given by the equation shown on this slide.  We evaluated in this study 11 different preconditioners, including Jacobi, Gauss-Seidel, Incomplete Cholesky and ILU.  We included also the ideal preconditioner, J^(-1), denoted by </a:t>
            </a:r>
            <a:r>
              <a:rPr lang="en-US" dirty="0" err="1"/>
              <a:t>projSoln</a:t>
            </a:r>
            <a:r>
              <a:rPr lang="en-US" dirty="0"/>
              <a:t>, for projected solution increment, and the plain vanilla </a:t>
            </a:r>
            <a:r>
              <a:rPr lang="en-US" dirty="0" err="1"/>
              <a:t>unpreconditioned</a:t>
            </a:r>
            <a:r>
              <a:rPr lang="en-US" dirty="0"/>
              <a:t> LSPG ROM.  Relative errors for each of the test cases for a variety of basis sizes are plotted in the figures on the right.  One can see from this figure that the LSPG solution, shown in red, is the least accurate.  By introducing preconditioning, it’s possible to reduce the error by 2-6 orders of magnitude.  Moreover, it’ </a:t>
            </a:r>
            <a:r>
              <a:rPr lang="en-US" dirty="0" err="1"/>
              <a:t>sinteresting</a:t>
            </a:r>
            <a:r>
              <a:rPr lang="en-US" dirty="0"/>
              <a:t> to note that all the preconditioned LSPG ROMs achieve errors within one order of magnitude of the “best-case scenario”, the projected solution increment ROM, shown in black.</a:t>
            </a:r>
          </a:p>
        </p:txBody>
      </p:sp>
      <p:sp>
        <p:nvSpPr>
          <p:cNvPr id="4" name="Slide Number Placeholder 3"/>
          <p:cNvSpPr>
            <a:spLocks noGrp="1"/>
          </p:cNvSpPr>
          <p:nvPr>
            <p:ph type="sldNum" sz="quarter" idx="10"/>
          </p:nvPr>
        </p:nvSpPr>
        <p:spPr/>
        <p:txBody>
          <a:bodyPr/>
          <a:lstStyle/>
          <a:p>
            <a:fld id="{A2430F75-B5EC-044F-A636-30352D0A1350}" type="slidenum">
              <a:rPr lang="en-US" smtClean="0"/>
              <a:t>15</a:t>
            </a:fld>
            <a:endParaRPr lang="en-US"/>
          </a:p>
        </p:txBody>
      </p:sp>
    </p:spTree>
    <p:extLst>
      <p:ext uri="{BB962C8B-B14F-4D97-AF65-F5344CB8AC3E}">
        <p14:creationId xmlns:p14="http://schemas.microsoft.com/office/powerpoint/2010/main" val="4084224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look at the condition numbers of the reduced Jacobians for all the ROMs considered for each of the 4 test cases.  The reduced Jacobians for the regular LSPG ROM, shown in red, are very ill-conditioned, with condition numbers on </a:t>
            </a:r>
            <a:r>
              <a:rPr lang="en-US" dirty="0" err="1"/>
              <a:t>othe</a:t>
            </a:r>
            <a:r>
              <a:rPr lang="en-US" dirty="0"/>
              <a:t> order of 10^16.  This is due to the multi-scale and multi-physics nature of the problem – there are extreme differences in scale b/w the displacement and temperature solutions of about 9 orders of magnitude.  You can see from these plots that even very simple preconditioning strategies like Gauss-Seidel, shown in purple, bring the condition number down by as many as 10 order of magnitude.  As expected, the projected solution increment case has a perfect condition number of 1.</a:t>
            </a:r>
          </a:p>
        </p:txBody>
      </p:sp>
      <p:sp>
        <p:nvSpPr>
          <p:cNvPr id="4" name="Slide Number Placeholder 3"/>
          <p:cNvSpPr>
            <a:spLocks noGrp="1"/>
          </p:cNvSpPr>
          <p:nvPr>
            <p:ph type="sldNum" sz="quarter" idx="10"/>
          </p:nvPr>
        </p:nvSpPr>
        <p:spPr/>
        <p:txBody>
          <a:bodyPr/>
          <a:lstStyle/>
          <a:p>
            <a:fld id="{A2430F75-B5EC-044F-A636-30352D0A1350}" type="slidenum">
              <a:rPr lang="en-US" smtClean="0"/>
              <a:t>19</a:t>
            </a:fld>
            <a:endParaRPr lang="en-US"/>
          </a:p>
        </p:txBody>
      </p:sp>
    </p:spTree>
    <p:extLst>
      <p:ext uri="{BB962C8B-B14F-4D97-AF65-F5344CB8AC3E}">
        <p14:creationId xmlns:p14="http://schemas.microsoft.com/office/powerpoint/2010/main" val="2182791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the preconditioned LSPG ROMs are the clear winner, but what about CPU times?  These are plotted in the figured on the right for each of the test cases.  You can see here that the preconditioned ROMs, especially those with the more sophisticated preconditioners like incomplete Cholesky or ILU, are marginally more expensive (less than 1 order of magnitude) than the </a:t>
            </a:r>
            <a:r>
              <a:rPr lang="en-US" dirty="0" err="1"/>
              <a:t>unpreconditioned</a:t>
            </a:r>
            <a:r>
              <a:rPr lang="en-US" dirty="0"/>
              <a:t> LSPG ROM.  However, since the preconditioned ROMs deliver solution that are 2-6 times more accurate, there is a significant computational advantage in performing preconditioning.  Interestingly, Gauss-Seidel preconditioners give rise to the lower CPU-times, so the CPU-time appears to correlate inversely with the condition number, as expected.</a:t>
            </a:r>
          </a:p>
        </p:txBody>
      </p:sp>
      <p:sp>
        <p:nvSpPr>
          <p:cNvPr id="4" name="Slide Number Placeholder 3"/>
          <p:cNvSpPr>
            <a:spLocks noGrp="1"/>
          </p:cNvSpPr>
          <p:nvPr>
            <p:ph type="sldNum" sz="quarter" idx="10"/>
          </p:nvPr>
        </p:nvSpPr>
        <p:spPr/>
        <p:txBody>
          <a:bodyPr/>
          <a:lstStyle/>
          <a:p>
            <a:fld id="{A2430F75-B5EC-044F-A636-30352D0A1350}" type="slidenum">
              <a:rPr lang="en-US" smtClean="0"/>
              <a:t>20</a:t>
            </a:fld>
            <a:endParaRPr lang="en-US"/>
          </a:p>
        </p:txBody>
      </p:sp>
    </p:spTree>
    <p:extLst>
      <p:ext uri="{BB962C8B-B14F-4D97-AF65-F5344CB8AC3E}">
        <p14:creationId xmlns:p14="http://schemas.microsoft.com/office/powerpoint/2010/main" val="578380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the preconditioned LSPG ROMs are the clear winner, but what about CPU times?  These are plotted in the figured on the right for each of the test cases.  You can see here that the preconditioned ROMs, especially those with the more sophisticated preconditioners like incomplete Cholesky or ILU, are marginally more expensive (less than 1 order of magnitude) than the </a:t>
            </a:r>
            <a:r>
              <a:rPr lang="en-US" dirty="0" err="1"/>
              <a:t>unpreconditioned</a:t>
            </a:r>
            <a:r>
              <a:rPr lang="en-US" dirty="0"/>
              <a:t> LSPG ROM.  However, since the preconditioned ROMs deliver solution that are 2-6 times more accurate, there is a significant computational advantage in performing preconditioning.  Interestingly, Gauss-Seidel preconditioners give rise to the lower CPU-times, so the CPU-time appears to correlate inversely with the condition number, as expected.</a:t>
            </a:r>
          </a:p>
        </p:txBody>
      </p:sp>
      <p:sp>
        <p:nvSpPr>
          <p:cNvPr id="4" name="Slide Number Placeholder 3"/>
          <p:cNvSpPr>
            <a:spLocks noGrp="1"/>
          </p:cNvSpPr>
          <p:nvPr>
            <p:ph type="sldNum" sz="quarter" idx="10"/>
          </p:nvPr>
        </p:nvSpPr>
        <p:spPr/>
        <p:txBody>
          <a:bodyPr/>
          <a:lstStyle/>
          <a:p>
            <a:fld id="{A2430F75-B5EC-044F-A636-30352D0A1350}" type="slidenum">
              <a:rPr lang="en-US" smtClean="0"/>
              <a:t>21</a:t>
            </a:fld>
            <a:endParaRPr lang="en-US"/>
          </a:p>
        </p:txBody>
      </p:sp>
    </p:spTree>
    <p:extLst>
      <p:ext uri="{BB962C8B-B14F-4D97-AF65-F5344CB8AC3E}">
        <p14:creationId xmlns:p14="http://schemas.microsoft.com/office/powerpoint/2010/main" val="3085434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really highlight the power of the preconditioning, lets look now at a bigger, more realistic problem, that of a thermo-mechanical pressure vessel.  We have the same PDEs and material model as before, but now our geometry is cylindrical vessel, a quarter of which is shown in the images at the top of the slide.  There are approximately 370,000 </a:t>
            </a:r>
            <a:r>
              <a:rPr lang="en-US" dirty="0" err="1"/>
              <a:t>dofs</a:t>
            </a:r>
            <a:r>
              <a:rPr lang="en-US" dirty="0"/>
              <a:t>.  The vessel is heated and pressurized from the lateral side. As before, we split up the geometry into several sets of material blocks, shown in the different colors, fix the material parameters in block </a:t>
            </a:r>
            <a:r>
              <a:rPr lang="en-US" dirty="0" err="1"/>
              <a:t>B_a</a:t>
            </a:r>
            <a:r>
              <a:rPr lang="en-US" dirty="0"/>
              <a:t> and vary the materials in Block </a:t>
            </a:r>
            <a:r>
              <a:rPr lang="en-US" dirty="0" err="1"/>
              <a:t>B_b</a:t>
            </a:r>
            <a:r>
              <a:rPr lang="en-US" dirty="0"/>
              <a:t>.  Training is performed for 4 sets of parameters, and testing for 2 sets of parameters, summarized in Table 2.</a:t>
            </a:r>
          </a:p>
        </p:txBody>
      </p:sp>
      <p:sp>
        <p:nvSpPr>
          <p:cNvPr id="4" name="Slide Number Placeholder 3"/>
          <p:cNvSpPr>
            <a:spLocks noGrp="1"/>
          </p:cNvSpPr>
          <p:nvPr>
            <p:ph type="sldNum" sz="quarter" idx="10"/>
          </p:nvPr>
        </p:nvSpPr>
        <p:spPr/>
        <p:txBody>
          <a:bodyPr/>
          <a:lstStyle/>
          <a:p>
            <a:fld id="{A2430F75-B5EC-044F-A636-30352D0A1350}" type="slidenum">
              <a:rPr lang="en-US" smtClean="0"/>
              <a:t>22</a:t>
            </a:fld>
            <a:endParaRPr lang="en-US"/>
          </a:p>
        </p:txBody>
      </p:sp>
    </p:spTree>
    <p:extLst>
      <p:ext uri="{BB962C8B-B14F-4D97-AF65-F5344CB8AC3E}">
        <p14:creationId xmlns:p14="http://schemas.microsoft.com/office/powerpoint/2010/main" val="2928999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improved algorithms and powerful supercomputers, high-fidelity models are often to expensive for use in a design or analysis setting.</a:t>
            </a:r>
          </a:p>
          <a:p>
            <a:endParaRPr lang="en-US" dirty="0"/>
          </a:p>
          <a:p>
            <a:r>
              <a:rPr lang="en-US" dirty="0"/>
              <a:t>This is especially the case when one is interested in studies involving real-time or multi-query analyses, such as optimization or UQ. </a:t>
            </a:r>
          </a:p>
          <a:p>
            <a:endParaRPr lang="en-US" dirty="0"/>
          </a:p>
          <a:p>
            <a:r>
              <a:rPr lang="en-US" dirty="0"/>
              <a:t>I have shown here some application areas in which this situation arises that are relevant to Sandia.  </a:t>
            </a:r>
          </a:p>
          <a:p>
            <a:endParaRPr lang="en-US" dirty="0"/>
          </a:p>
          <a:p>
            <a:r>
              <a:rPr lang="en-US" dirty="0"/>
              <a:t>Our simulations of the captive-carry and re-entry environments require very fine meshes and can take on the order of weeks to perform.</a:t>
            </a:r>
          </a:p>
          <a:p>
            <a:endParaRPr lang="en-US" dirty="0"/>
          </a:p>
          <a:p>
            <a:r>
              <a:rPr lang="en-US" dirty="0"/>
              <a:t>The modeling of fastener behavior in a full system to predict failure presents meshing and computational challenges, which limits the number of configurations that can be studied.</a:t>
            </a:r>
          </a:p>
          <a:p>
            <a:endParaRPr lang="en-US" dirty="0"/>
          </a:p>
          <a:p>
            <a:r>
              <a:rPr lang="en-US" dirty="0"/>
              <a:t>The computational cost of climate model simulations, together with the presence of high-dimensional parameter fields, makes UQ and Bayesian inference intractable.  </a:t>
            </a:r>
          </a:p>
        </p:txBody>
      </p:sp>
      <p:sp>
        <p:nvSpPr>
          <p:cNvPr id="4" name="Slide Number Placeholder 3"/>
          <p:cNvSpPr>
            <a:spLocks noGrp="1"/>
          </p:cNvSpPr>
          <p:nvPr>
            <p:ph type="sldNum" sz="quarter" idx="5"/>
          </p:nvPr>
        </p:nvSpPr>
        <p:spPr/>
        <p:txBody>
          <a:bodyPr/>
          <a:lstStyle/>
          <a:p>
            <a:fld id="{A2430F75-B5EC-044F-A636-30352D0A1350}" type="slidenum">
              <a:rPr lang="en-US" smtClean="0"/>
              <a:t>2</a:t>
            </a:fld>
            <a:endParaRPr lang="en-US"/>
          </a:p>
        </p:txBody>
      </p:sp>
    </p:spTree>
    <p:extLst>
      <p:ext uri="{BB962C8B-B14F-4D97-AF65-F5344CB8AC3E}">
        <p14:creationId xmlns:p14="http://schemas.microsoft.com/office/powerpoint/2010/main" val="549480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30F75-B5EC-044F-A636-30352D0A1350}" type="slidenum">
              <a:rPr lang="en-US" smtClean="0"/>
              <a:t>23</a:t>
            </a:fld>
            <a:endParaRPr lang="en-US"/>
          </a:p>
        </p:txBody>
      </p:sp>
    </p:spTree>
    <p:extLst>
      <p:ext uri="{BB962C8B-B14F-4D97-AF65-F5344CB8AC3E}">
        <p14:creationId xmlns:p14="http://schemas.microsoft.com/office/powerpoint/2010/main" val="3320801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30F75-B5EC-044F-A636-30352D0A1350}" type="slidenum">
              <a:rPr lang="en-US" smtClean="0"/>
              <a:t>24</a:t>
            </a:fld>
            <a:endParaRPr lang="en-US"/>
          </a:p>
        </p:txBody>
      </p:sp>
    </p:spTree>
    <p:extLst>
      <p:ext uri="{BB962C8B-B14F-4D97-AF65-F5344CB8AC3E}">
        <p14:creationId xmlns:p14="http://schemas.microsoft.com/office/powerpoint/2010/main" val="970225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Switching gears now from solid mechanics to fluid dynamics, the last example is that of a 2D viscous laminar compressible flow over an open 2D cavity geometry, simulated using the SPARC compressible flow solver.  This example is intended to be a simple model for the captive carry scenario of interest to Sandia.  The Mach number for this problem is 0.6 and the Reynolds number is approximately 3000.  The discretized domain is shown on the right, and has about 100,000 hexahedral elements.  As before, we are interested in predictive ROMs, but now we will be performing prediction in time rather than across parameter space – here, the ROM is run at the same parameters as the FOM but much longer in time.  The problem is run non-dimensionally, so the preconditioning here does more than just get the residual components to be of the same order.</a:t>
            </a:r>
          </a:p>
        </p:txBody>
      </p:sp>
      <p:sp>
        <p:nvSpPr>
          <p:cNvPr id="4" name="Slide Number Placeholder 3"/>
          <p:cNvSpPr>
            <a:spLocks noGrp="1"/>
          </p:cNvSpPr>
          <p:nvPr>
            <p:ph type="sldNum" sz="quarter" idx="10"/>
          </p:nvPr>
        </p:nvSpPr>
        <p:spPr/>
        <p:txBody>
          <a:bodyPr/>
          <a:lstStyle/>
          <a:p>
            <a:fld id="{A2430F75-B5EC-044F-A636-30352D0A1350}" type="slidenum">
              <a:rPr lang="en-US" smtClean="0"/>
              <a:t>26</a:t>
            </a:fld>
            <a:endParaRPr lang="en-US"/>
          </a:p>
        </p:txBody>
      </p:sp>
    </p:spTree>
    <p:extLst>
      <p:ext uri="{BB962C8B-B14F-4D97-AF65-F5344CB8AC3E}">
        <p14:creationId xmlns:p14="http://schemas.microsoft.com/office/powerpoint/2010/main" val="2828887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 here are the main results for this problem.  The figure on the top left shows the pressure time-history for a point halfway up the downstream wall of the cavity for an LSPG ROM preconditioned with a Jacobi preconditioner having 327 modes, in red, compared to the full-order model, in black.  Training was performed for the time-interval shown in blue, and the ROM was run forward in time, starting at the end of this interval.  Now, for this application, the main quantity of interest is not the individual pressure signal but the pressure power spectral density or PSD.  This is shown in the figure on the bottom left.  The solid line is the mean PSD and shaded regions indicate a range of values used to construct the mean.  The preconditioned LSPG ROM captures well the pressure PSD, including its peaks, the Rossiter modes. It also captures the root-mean-square overall sound pressure level up to an error of 2.8%.  I am not showing the </a:t>
            </a:r>
            <a:r>
              <a:rPr lang="en-US" dirty="0" err="1"/>
              <a:t>unpreconditioned</a:t>
            </a:r>
            <a:r>
              <a:rPr lang="en-US" dirty="0"/>
              <a:t> LSPG ROM here, as it did not run successfully to completion for this problem – nonphysical quantities were computed during the simulation and the run died.  This is a similar result as the one obtained for the thermo-mechanical pressure vessel problem.</a:t>
            </a:r>
          </a:p>
        </p:txBody>
      </p:sp>
      <p:sp>
        <p:nvSpPr>
          <p:cNvPr id="4" name="Slide Number Placeholder 3"/>
          <p:cNvSpPr>
            <a:spLocks noGrp="1"/>
          </p:cNvSpPr>
          <p:nvPr>
            <p:ph type="sldNum" sz="quarter" idx="10"/>
          </p:nvPr>
        </p:nvSpPr>
        <p:spPr/>
        <p:txBody>
          <a:bodyPr/>
          <a:lstStyle/>
          <a:p>
            <a:fld id="{A2430F75-B5EC-044F-A636-30352D0A1350}" type="slidenum">
              <a:rPr lang="en-US" smtClean="0"/>
              <a:t>27</a:t>
            </a:fld>
            <a:endParaRPr lang="en-US"/>
          </a:p>
        </p:txBody>
      </p:sp>
    </p:spTree>
    <p:extLst>
      <p:ext uri="{BB962C8B-B14F-4D97-AF65-F5344CB8AC3E}">
        <p14:creationId xmlns:p14="http://schemas.microsoft.com/office/powerpoint/2010/main" val="1389541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30F75-B5EC-044F-A636-30352D0A1350}" type="slidenum">
              <a:rPr lang="en-US" smtClean="0"/>
              <a:t>28</a:t>
            </a:fld>
            <a:endParaRPr lang="en-US"/>
          </a:p>
        </p:txBody>
      </p:sp>
    </p:spTree>
    <p:extLst>
      <p:ext uri="{BB962C8B-B14F-4D97-AF65-F5344CB8AC3E}">
        <p14:creationId xmlns:p14="http://schemas.microsoft.com/office/powerpoint/2010/main" val="1154521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30F75-B5EC-044F-A636-30352D0A1350}" type="slidenum">
              <a:rPr lang="en-US" smtClean="0"/>
              <a:t>29</a:t>
            </a:fld>
            <a:endParaRPr lang="en-US"/>
          </a:p>
        </p:txBody>
      </p:sp>
    </p:spTree>
    <p:extLst>
      <p:ext uri="{BB962C8B-B14F-4D97-AF65-F5344CB8AC3E}">
        <p14:creationId xmlns:p14="http://schemas.microsoft.com/office/powerpoint/2010/main" val="573281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Reduced order modeling is a promising tool for enabling analyses such as those shown on the previous slide.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This talk will focus on the POD/Least Squares </a:t>
            </a:r>
            <a:r>
              <a:rPr lang="en-US" sz="1200" b="0" i="0" u="none" strike="noStrike" kern="1200" dirty="0" err="1">
                <a:solidFill>
                  <a:schemeClr val="tx1"/>
                </a:solidFill>
                <a:effectLst/>
                <a:latin typeface="+mn-lt"/>
                <a:ea typeface="+mn-ea"/>
                <a:cs typeface="+mn-cs"/>
              </a:rPr>
              <a:t>Galerkin</a:t>
            </a:r>
            <a:r>
              <a:rPr lang="en-US" sz="1200" b="0" i="0" u="none" strike="noStrike" kern="1200" dirty="0">
                <a:solidFill>
                  <a:schemeClr val="tx1"/>
                </a:solidFill>
                <a:effectLst/>
                <a:latin typeface="+mn-lt"/>
                <a:ea typeface="+mn-ea"/>
                <a:cs typeface="+mn-cs"/>
              </a:rPr>
              <a:t> projection approach to model reduction, which is outlined in this slide.  Assume you have a semi-discretized full order model of the form at the top of the slide.  The first step is to run your FOM to collect snapshot data in space and/or time.  From this snapshot data, we learn a reduced basis, in our case, using the proper orthogonal decomposition method or POD.  Finally we perform the projection-based reduction.  First, we choose a temporal discretization for our FOM ODE to get a fully discrete FOM nonlinear problem give r(</a:t>
            </a:r>
            <a:r>
              <a:rPr lang="en-US" sz="1200" b="0" i="0" u="none" strike="noStrike" kern="1200" dirty="0" err="1">
                <a:solidFill>
                  <a:schemeClr val="tx1"/>
                </a:solidFill>
                <a:effectLst/>
                <a:latin typeface="+mn-lt"/>
                <a:ea typeface="+mn-ea"/>
                <a:cs typeface="+mn-cs"/>
              </a:rPr>
              <a:t>x,mu</a:t>
            </a:r>
            <a:r>
              <a:rPr lang="en-US" sz="1200" b="0" i="0" u="none" strike="noStrike" kern="1200" dirty="0">
                <a:solidFill>
                  <a:schemeClr val="tx1"/>
                </a:solidFill>
                <a:effectLst/>
                <a:latin typeface="+mn-lt"/>
                <a:ea typeface="+mn-ea"/>
                <a:cs typeface="+mn-cs"/>
              </a:rPr>
              <a:t>) = 0.  Next, we approximate the FOM solution x(t) as a linear combination of the reduced basis vector Phi and the unknown ROM solution x-hat.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And finally, we minimize the FOM residual at each time-step in the l2 norm.  To deal with the cost of this minimization, which scales like the cost of the FOM, it is common practice to introduce hyper-reduction using a sample mesh, the basic idea of which is to compute the residual at some small number of points encapsulated into the sampling matrix A shown here.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Sample mesh: maybe emphasize that we have an under constrained minimization problem</a:t>
            </a:r>
          </a:p>
          <a:p>
            <a:r>
              <a:rPr lang="en-US" sz="1200" b="0" i="0" u="none" strike="noStrike" kern="1200" dirty="0">
                <a:solidFill>
                  <a:schemeClr val="tx1"/>
                </a:solidFill>
                <a:effectLst/>
                <a:latin typeface="+mn-lt"/>
                <a:ea typeface="+mn-ea"/>
                <a:cs typeface="+mn-cs"/>
              </a:rPr>
              <a:t>Relate hyper reduction to sparse quadrature, I think that gives it a nice mathematical basis</a:t>
            </a:r>
            <a:endParaRPr lang="en-US" dirty="0"/>
          </a:p>
        </p:txBody>
      </p:sp>
      <p:sp>
        <p:nvSpPr>
          <p:cNvPr id="4" name="Slide Number Placeholder 3"/>
          <p:cNvSpPr>
            <a:spLocks noGrp="1"/>
          </p:cNvSpPr>
          <p:nvPr>
            <p:ph type="sldNum" sz="quarter" idx="10"/>
          </p:nvPr>
        </p:nvSpPr>
        <p:spPr/>
        <p:txBody>
          <a:bodyPr/>
          <a:lstStyle/>
          <a:p>
            <a:fld id="{A2430F75-B5EC-044F-A636-30352D0A1350}" type="slidenum">
              <a:rPr lang="en-US" smtClean="0"/>
              <a:t>3</a:t>
            </a:fld>
            <a:endParaRPr lang="en-US"/>
          </a:p>
        </p:txBody>
      </p:sp>
    </p:spTree>
    <p:extLst>
      <p:ext uri="{BB962C8B-B14F-4D97-AF65-F5344CB8AC3E}">
        <p14:creationId xmlns:p14="http://schemas.microsoft.com/office/powerpoint/2010/main" val="2178874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Reduced order modeling is a promising tool for enabling analyses such as those shown on the previous slide.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This talk will focus on the POD/Least Squares </a:t>
            </a:r>
            <a:r>
              <a:rPr lang="en-US" sz="1200" b="0" i="0" u="none" strike="noStrike" kern="1200" dirty="0" err="1">
                <a:solidFill>
                  <a:schemeClr val="tx1"/>
                </a:solidFill>
                <a:effectLst/>
                <a:latin typeface="+mn-lt"/>
                <a:ea typeface="+mn-ea"/>
                <a:cs typeface="+mn-cs"/>
              </a:rPr>
              <a:t>Galerkin</a:t>
            </a:r>
            <a:r>
              <a:rPr lang="en-US" sz="1200" b="0" i="0" u="none" strike="noStrike" kern="1200" dirty="0">
                <a:solidFill>
                  <a:schemeClr val="tx1"/>
                </a:solidFill>
                <a:effectLst/>
                <a:latin typeface="+mn-lt"/>
                <a:ea typeface="+mn-ea"/>
                <a:cs typeface="+mn-cs"/>
              </a:rPr>
              <a:t> projection approach to model reduction, which is outlined in this slide.  Assume you have a semi-discretized full order model of the form at the top of the slide.  The first step is to run your FOM to collect snapshot data in space and/or time.  From this snapshot data, we learn a reduced basis, in our case, using the proper orthogonal decomposition method or POD.  Finally we perform the projection-based reduction.  First, we choose a temporal discretization for our FOM ODE to get a fully discrete FOM nonlinear problem give r(</a:t>
            </a:r>
            <a:r>
              <a:rPr lang="en-US" sz="1200" b="0" i="0" u="none" strike="noStrike" kern="1200" dirty="0" err="1">
                <a:solidFill>
                  <a:schemeClr val="tx1"/>
                </a:solidFill>
                <a:effectLst/>
                <a:latin typeface="+mn-lt"/>
                <a:ea typeface="+mn-ea"/>
                <a:cs typeface="+mn-cs"/>
              </a:rPr>
              <a:t>x,mu</a:t>
            </a:r>
            <a:r>
              <a:rPr lang="en-US" sz="1200" b="0" i="0" u="none" strike="noStrike" kern="1200" dirty="0">
                <a:solidFill>
                  <a:schemeClr val="tx1"/>
                </a:solidFill>
                <a:effectLst/>
                <a:latin typeface="+mn-lt"/>
                <a:ea typeface="+mn-ea"/>
                <a:cs typeface="+mn-cs"/>
              </a:rPr>
              <a:t>) = 0.  Next, we approximate the FOM solution x(t) as a linear combination of the reduced basis vector Phi and the unknown ROM solution x-hat.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And finally, we minimize the FOM residual at each time-step in the l2 norm.  To deal with the cost of this minimization, which scales like the cost of the FOM, it is common practice to introduce hyper-reduction using a sample mesh, the basic idea of which is to compute the residual at some small number of points encapsulated into the sampling matrix A shown here.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Sample mesh: maybe emphasize that we have an under constrained minimization problem</a:t>
            </a:r>
          </a:p>
          <a:p>
            <a:r>
              <a:rPr lang="en-US" sz="1200" b="0" i="0" u="none" strike="noStrike" kern="1200" dirty="0">
                <a:solidFill>
                  <a:schemeClr val="tx1"/>
                </a:solidFill>
                <a:effectLst/>
                <a:latin typeface="+mn-lt"/>
                <a:ea typeface="+mn-ea"/>
                <a:cs typeface="+mn-cs"/>
              </a:rPr>
              <a:t>Relate hyper reduction to sparse quadrature, I think that gives it a nice mathematical basis</a:t>
            </a:r>
            <a:endParaRPr lang="en-US" dirty="0"/>
          </a:p>
        </p:txBody>
      </p:sp>
      <p:sp>
        <p:nvSpPr>
          <p:cNvPr id="4" name="Slide Number Placeholder 3"/>
          <p:cNvSpPr>
            <a:spLocks noGrp="1"/>
          </p:cNvSpPr>
          <p:nvPr>
            <p:ph type="sldNum" sz="quarter" idx="10"/>
          </p:nvPr>
        </p:nvSpPr>
        <p:spPr/>
        <p:txBody>
          <a:bodyPr/>
          <a:lstStyle/>
          <a:p>
            <a:fld id="{A2430F75-B5EC-044F-A636-30352D0A1350}" type="slidenum">
              <a:rPr lang="en-US" smtClean="0"/>
              <a:t>4</a:t>
            </a:fld>
            <a:endParaRPr lang="en-US"/>
          </a:p>
        </p:txBody>
      </p:sp>
    </p:spTree>
    <p:extLst>
      <p:ext uri="{BB962C8B-B14F-4D97-AF65-F5344CB8AC3E}">
        <p14:creationId xmlns:p14="http://schemas.microsoft.com/office/powerpoint/2010/main" val="2497153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in general, POD/LSPG is a very nice method that has some favorable properties. </a:t>
            </a:r>
          </a:p>
          <a:p>
            <a:endParaRPr lang="en-US" dirty="0"/>
          </a:p>
          <a:p>
            <a:r>
              <a:rPr lang="en-US" dirty="0"/>
              <a:t>Computing a solution that minimized the l2-norm of the time-discrete residual arising in each time-step ensures that adding basis vectors yields a monotonic decrease in the least-squares objective function defining the underlying minimization problem.  Additionally, LSPG ROMs tend to have better stability and accuracy properties that </a:t>
            </a:r>
            <a:r>
              <a:rPr lang="en-US" dirty="0" err="1"/>
              <a:t>Galerkin</a:t>
            </a:r>
            <a:r>
              <a:rPr lang="en-US" dirty="0"/>
              <a:t> ROMs for certain classes of problems, in particular compressible flow problems.</a:t>
            </a:r>
          </a:p>
          <a:p>
            <a:endParaRPr lang="en-US" dirty="0"/>
          </a:p>
          <a:p>
            <a:r>
              <a:rPr lang="en-US" dirty="0"/>
              <a:t>However, like with any method, there is some room for </a:t>
            </a:r>
            <a:r>
              <a:rPr lang="en-US" dirty="0" err="1"/>
              <a:t>improvemenin</a:t>
            </a:r>
            <a:r>
              <a:rPr lang="en-US" dirty="0"/>
              <a:t> </a:t>
            </a:r>
            <a:r>
              <a:rPr lang="en-US" dirty="0" err="1"/>
              <a:t>tt</a:t>
            </a:r>
            <a:r>
              <a:rPr lang="en-US" dirty="0"/>
              <a:t> when it comes to applying the POD/LSPG to realistic predictive applications.  </a:t>
            </a:r>
          </a:p>
          <a:p>
            <a:endParaRPr lang="en-US" dirty="0"/>
          </a:p>
          <a:p>
            <a:r>
              <a:rPr lang="en-US" dirty="0"/>
              <a:t>First, ROMs constructed using this method may not be sufficiently accurate in the time-predictive regime (when the ROM is run past the time up to which snapshots were collected).  This can be seen for a fluid POD/LSPG ROM in the figure on the right, where even a 2000 mode POD/LSPG ROM is noticeably inaccurate in the predictive regime.</a:t>
            </a:r>
          </a:p>
          <a:p>
            <a:endParaRPr lang="en-US" dirty="0"/>
          </a:p>
          <a:p>
            <a:r>
              <a:rPr lang="en-US" dirty="0"/>
              <a:t>Second, </a:t>
            </a:r>
            <a:r>
              <a:rPr lang="en-US" dirty="0" err="1"/>
              <a:t>Galerkin</a:t>
            </a:r>
            <a:r>
              <a:rPr lang="en-US" dirty="0"/>
              <a:t> ROMs tend to outperform LSPG ROMs for solid mechanics applications.</a:t>
            </a:r>
          </a:p>
          <a:p>
            <a:endParaRPr lang="en-US" dirty="0"/>
          </a:p>
          <a:p>
            <a:r>
              <a:rPr lang="en-US" dirty="0"/>
              <a:t>And finally, the method may struggle when applied to problems with disparate scales.  </a:t>
            </a:r>
          </a:p>
          <a:p>
            <a:endParaRPr lang="en-US" dirty="0"/>
          </a:p>
          <a:p>
            <a:r>
              <a:rPr lang="en-US" dirty="0"/>
              <a:t>This is because when there are differences in scale between components of PDE systems, residual components corresponding to certain variables can be very large compared to the residual components corresponding to other variables, which can bias the minimization procedure.</a:t>
            </a:r>
          </a:p>
          <a:p>
            <a:endParaRPr lang="en-US" dirty="0"/>
          </a:p>
          <a:p>
            <a:r>
              <a:rPr lang="en-US" dirty="0"/>
              <a:t>It turns out that one way to deal with these issues is through the introduction of preconditioning into the LSPG/ROM formulation, the subject of this talk.</a:t>
            </a:r>
          </a:p>
        </p:txBody>
      </p:sp>
      <p:sp>
        <p:nvSpPr>
          <p:cNvPr id="4" name="Slide Number Placeholder 3"/>
          <p:cNvSpPr>
            <a:spLocks noGrp="1"/>
          </p:cNvSpPr>
          <p:nvPr>
            <p:ph type="sldNum" sz="quarter" idx="10"/>
          </p:nvPr>
        </p:nvSpPr>
        <p:spPr/>
        <p:txBody>
          <a:bodyPr/>
          <a:lstStyle/>
          <a:p>
            <a:fld id="{A2430F75-B5EC-044F-A636-30352D0A1350}" type="slidenum">
              <a:rPr lang="en-US" smtClean="0"/>
              <a:t>5</a:t>
            </a:fld>
            <a:endParaRPr lang="en-US"/>
          </a:p>
        </p:txBody>
      </p:sp>
    </p:spTree>
    <p:extLst>
      <p:ext uri="{BB962C8B-B14F-4D97-AF65-F5344CB8AC3E}">
        <p14:creationId xmlns:p14="http://schemas.microsoft.com/office/powerpoint/2010/main" val="2968922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in a little bit more detail at LSPG and how preconditioning within the context of LSPG would work.  At the top of the slide, we have the LSPG formulation.  The optimization problem defining LSPG is on the left.  If you solve this problem using the Gauss-Newton method, as typically done, you get the Gauss-Newton iteration shown here in the middle, where </a:t>
            </a:r>
            <a:r>
              <a:rPr lang="en-US" dirty="0" err="1"/>
              <a:t>J^k</a:t>
            </a:r>
            <a:r>
              <a:rPr lang="en-US" dirty="0"/>
              <a:t> is the FOM Jacobian and </a:t>
            </a:r>
            <a:r>
              <a:rPr lang="en-US" dirty="0" err="1"/>
              <a:t>r^k</a:t>
            </a:r>
            <a:r>
              <a:rPr lang="en-US" dirty="0"/>
              <a:t> is the FOM residual.  On the right are the normal equations for this problem, which define the linear system solved in each Gauss-Newton iteration, where J_PG is the so-called reduced Jacobian.</a:t>
            </a:r>
          </a:p>
          <a:p>
            <a:endParaRPr lang="en-US" dirty="0"/>
          </a:p>
          <a:p>
            <a:r>
              <a:rPr lang="en-US" dirty="0"/>
              <a:t>Lets look at how this formulation changes when we introduce preconditioning.  Let M denote the preconditioning matrix, an approximation of the inverse of the Jacobian operator.  We insert the preconditioner into our optimization problem as a pre-multiplier of the residual being minimized, as shown on the left.  You can see in the right two boxes how the preconditioning propagates through the relevant equations.  In particular, note that we are _not_ simply preconditioning the linear system in the normal equations by pre-multiplying this by the preconditioner matrix – the preconditioner shows up in this middle part of the reduced Jacobian defining the normal equations.</a:t>
            </a:r>
          </a:p>
        </p:txBody>
      </p:sp>
      <p:sp>
        <p:nvSpPr>
          <p:cNvPr id="4" name="Slide Number Placeholder 3"/>
          <p:cNvSpPr>
            <a:spLocks noGrp="1"/>
          </p:cNvSpPr>
          <p:nvPr>
            <p:ph type="sldNum" sz="quarter" idx="10"/>
          </p:nvPr>
        </p:nvSpPr>
        <p:spPr/>
        <p:txBody>
          <a:bodyPr/>
          <a:lstStyle/>
          <a:p>
            <a:fld id="{A2430F75-B5EC-044F-A636-30352D0A1350}" type="slidenum">
              <a:rPr lang="en-US" smtClean="0"/>
              <a:t>6</a:t>
            </a:fld>
            <a:endParaRPr lang="en-US"/>
          </a:p>
        </p:txBody>
      </p:sp>
    </p:spTree>
    <p:extLst>
      <p:ext uri="{BB962C8B-B14F-4D97-AF65-F5344CB8AC3E}">
        <p14:creationId xmlns:p14="http://schemas.microsoft.com/office/powerpoint/2010/main" val="3735211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 the interesting thing that I will show in this slide and in my numerical results, is that adding preconditioning to the POD/LSPG formulation can improve not only ROM efficiency but also ROM accuracy.  Why would this be the case?  There are two reasons.</a:t>
            </a:r>
          </a:p>
          <a:p>
            <a:endParaRPr lang="en-US" dirty="0"/>
          </a:p>
          <a:p>
            <a:r>
              <a:rPr lang="en-US" dirty="0"/>
              <a:t>First, it turns out that an ideal preconditioned ROM (a ROM in which M is J^(-1)) emulates projection of the FOM solution increment onto the POD basis, an upper limit on the accuracy of a ROM with a given basis Phi.  It’s straight forward to work this out by substituting M = J^(-1) into the normal equations on the previous slide, which will give equation (1), the expression for what I’ll refer to as the projected solution increment.  It follows from this that by designing preconditioners that approach J^(-1), it’s possible to obtain a ROM solution that approaches the most accurate ROM solution possible for a given basis Phi.</a:t>
            </a:r>
          </a:p>
          <a:p>
            <a:endParaRPr lang="en-US" dirty="0"/>
          </a:p>
          <a:p>
            <a:r>
              <a:rPr lang="en-US" dirty="0"/>
              <a:t>Second, preconditioning adding a preconditioner amounts to scaling the ROM residual to get all the equations to be roughly on the same scale in order to avoid biases in the minimization procedure.  This is particularly relevant for problems which are non-</a:t>
            </a:r>
            <a:r>
              <a:rPr lang="en-US" dirty="0" err="1"/>
              <a:t>dimensionalized</a:t>
            </a:r>
            <a:r>
              <a:rPr lang="en-US" dirty="0"/>
              <a:t> and multi-physics problems.</a:t>
            </a:r>
          </a:p>
        </p:txBody>
      </p:sp>
      <p:sp>
        <p:nvSpPr>
          <p:cNvPr id="4" name="Slide Number Placeholder 3"/>
          <p:cNvSpPr>
            <a:spLocks noGrp="1"/>
          </p:cNvSpPr>
          <p:nvPr>
            <p:ph type="sldNum" sz="quarter" idx="10"/>
          </p:nvPr>
        </p:nvSpPr>
        <p:spPr/>
        <p:txBody>
          <a:bodyPr/>
          <a:lstStyle/>
          <a:p>
            <a:fld id="{A2430F75-B5EC-044F-A636-30352D0A1350}" type="slidenum">
              <a:rPr lang="en-US" smtClean="0"/>
              <a:t>7</a:t>
            </a:fld>
            <a:endParaRPr lang="en-US"/>
          </a:p>
        </p:txBody>
      </p:sp>
    </p:spTree>
    <p:extLst>
      <p:ext uri="{BB962C8B-B14F-4D97-AF65-F5344CB8AC3E}">
        <p14:creationId xmlns:p14="http://schemas.microsoft.com/office/powerpoint/2010/main" val="4082408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described the proposed approach, let me now show how it performs on several numerical examples implemented in two codes, into which we have added embedded model reduction capabilities: Albany and SPARC.  The numerical examples I am going to show are from two codes.  First, I will show results for two quasi-static thermo-mechanical problems where prediction is performed across the material parameter space.  These are simulated using an open-source, parallel, multi-physics C++ finite element code known as Albany.  The third example is that of a transient compressible laminar flow over an open cavity, where prediction in time is performed using a ROM.  This simulation is done using an in-house compressible flow solver known as SPARC.  I wanted to emphasize that all the examples I will be showing are for ROMs run in the predictive (rather than just reproductive) regime.  </a:t>
            </a:r>
          </a:p>
        </p:txBody>
      </p:sp>
      <p:sp>
        <p:nvSpPr>
          <p:cNvPr id="4" name="Slide Number Placeholder 3"/>
          <p:cNvSpPr>
            <a:spLocks noGrp="1"/>
          </p:cNvSpPr>
          <p:nvPr>
            <p:ph type="sldNum" sz="quarter" idx="10"/>
          </p:nvPr>
        </p:nvSpPr>
        <p:spPr/>
        <p:txBody>
          <a:bodyPr/>
          <a:lstStyle/>
          <a:p>
            <a:fld id="{A2430F75-B5EC-044F-A636-30352D0A1350}" type="slidenum">
              <a:rPr lang="en-US" smtClean="0"/>
              <a:t>8</a:t>
            </a:fld>
            <a:endParaRPr lang="en-US"/>
          </a:p>
        </p:txBody>
      </p:sp>
    </p:spTree>
    <p:extLst>
      <p:ext uri="{BB962C8B-B14F-4D97-AF65-F5344CB8AC3E}">
        <p14:creationId xmlns:p14="http://schemas.microsoft.com/office/powerpoint/2010/main" val="3825192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30F75-B5EC-044F-A636-30352D0A1350}" type="slidenum">
              <a:rPr lang="en-US" smtClean="0"/>
              <a:t>9</a:t>
            </a:fld>
            <a:endParaRPr lang="en-US"/>
          </a:p>
        </p:txBody>
      </p:sp>
    </p:spTree>
    <p:extLst>
      <p:ext uri="{BB962C8B-B14F-4D97-AF65-F5344CB8AC3E}">
        <p14:creationId xmlns:p14="http://schemas.microsoft.com/office/powerpoint/2010/main" val="22766728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M White Title Slide">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1" y="1228439"/>
            <a:ext cx="12192000" cy="1690255"/>
          </a:xfrm>
          <a:prstGeom prst="rect">
            <a:avLst/>
          </a:prstGeom>
          <a:solidFill>
            <a:schemeClr val="tx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1" name="Picture 30"/>
          <p:cNvPicPr>
            <a:picLocks noChangeAspect="1"/>
          </p:cNvPicPr>
          <p:nvPr userDrawn="1"/>
        </p:nvPicPr>
        <p:blipFill rotWithShape="1">
          <a:blip r:embed="rId2" cstate="email">
            <a:alphaModFix amt="34000"/>
            <a:extLst>
              <a:ext uri="{28A0092B-C50C-407E-A947-70E740481C1C}">
                <a14:useLocalDpi xmlns:a14="http://schemas.microsoft.com/office/drawing/2010/main"/>
              </a:ext>
            </a:extLst>
          </a:blip>
          <a:srcRect/>
          <a:stretch/>
        </p:blipFill>
        <p:spPr>
          <a:xfrm>
            <a:off x="7565572" y="2915624"/>
            <a:ext cx="4626429" cy="4782754"/>
          </a:xfrm>
          <a:prstGeom prst="rect">
            <a:avLst/>
          </a:prstGeom>
        </p:spPr>
      </p:pic>
      <p:sp>
        <p:nvSpPr>
          <p:cNvPr id="11" name="Rectangle 10"/>
          <p:cNvSpPr/>
          <p:nvPr userDrawn="1"/>
        </p:nvSpPr>
        <p:spPr>
          <a:xfrm>
            <a:off x="7565572" y="0"/>
            <a:ext cx="2623459" cy="6858000"/>
          </a:xfrm>
          <a:prstGeom prst="rect">
            <a:avLst/>
          </a:prstGeom>
          <a:solidFill>
            <a:srgbClr val="00ACD9">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ctrTitle" hasCustomPrompt="1"/>
          </p:nvPr>
        </p:nvSpPr>
        <p:spPr>
          <a:xfrm>
            <a:off x="687681" y="1228439"/>
            <a:ext cx="6190211" cy="1690255"/>
          </a:xfrm>
        </p:spPr>
        <p:txBody>
          <a:bodyPr anchor="ctr">
            <a:normAutofit/>
          </a:bodyPr>
          <a:lstStyle>
            <a:lvl1pPr algn="l">
              <a:lnSpc>
                <a:spcPts val="3700"/>
              </a:lnSpc>
              <a:defRPr sz="3600" spc="31" baseline="0">
                <a:solidFill>
                  <a:schemeClr val="bg1"/>
                </a:solidFill>
              </a:defRPr>
            </a:lvl1pPr>
          </a:lstStyle>
          <a:p>
            <a:r>
              <a:rPr lang="en-US" dirty="0"/>
              <a:t>CLICK TO EDIT MASTER TITLE STYLE</a:t>
            </a:r>
          </a:p>
        </p:txBody>
      </p:sp>
      <p:sp>
        <p:nvSpPr>
          <p:cNvPr id="14" name="Subtitle 2"/>
          <p:cNvSpPr>
            <a:spLocks noGrp="1"/>
          </p:cNvSpPr>
          <p:nvPr>
            <p:ph type="subTitle" idx="1" hasCustomPrompt="1"/>
          </p:nvPr>
        </p:nvSpPr>
        <p:spPr>
          <a:xfrm>
            <a:off x="700412" y="5306898"/>
            <a:ext cx="6261331" cy="353125"/>
          </a:xfrm>
        </p:spPr>
        <p:txBody>
          <a:bodyPr lIns="91440" rIns="91440">
            <a:normAutofit/>
          </a:bodyPr>
          <a:lstStyle>
            <a:lvl1pPr marL="0" indent="0" algn="l">
              <a:buNone/>
              <a:defRPr sz="1800" cap="none" spc="200" baseline="0">
                <a:solidFill>
                  <a:schemeClr val="tx1"/>
                </a:solidFill>
                <a:latin typeface="Garamond" charset="0"/>
                <a:ea typeface="Garamond" charset="0"/>
                <a:cs typeface="Garamond"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a:t>Click to edit master subtitle style</a:t>
            </a:r>
          </a:p>
        </p:txBody>
      </p:sp>
      <p:sp>
        <p:nvSpPr>
          <p:cNvPr id="15" name="Date Placeholder 3"/>
          <p:cNvSpPr>
            <a:spLocks noGrp="1"/>
          </p:cNvSpPr>
          <p:nvPr>
            <p:ph type="dt" sz="half" idx="10"/>
          </p:nvPr>
        </p:nvSpPr>
        <p:spPr>
          <a:xfrm>
            <a:off x="64951" y="6459789"/>
            <a:ext cx="724296" cy="365125"/>
          </a:xfrm>
        </p:spPr>
        <p:txBody>
          <a:bodyPr/>
          <a:lstStyle>
            <a:lvl1pPr>
              <a:defRPr>
                <a:solidFill>
                  <a:schemeClr val="bg1">
                    <a:lumMod val="50000"/>
                  </a:schemeClr>
                </a:solidFill>
              </a:defRPr>
            </a:lvl1pPr>
          </a:lstStyle>
          <a:p>
            <a:fld id="{84A6BEF6-8B5D-3A41-931E-E68E91FD74C0}" type="datetime1">
              <a:rPr lang="en-US" smtClean="0"/>
              <a:t>6/9/2022</a:t>
            </a:fld>
            <a:endParaRPr lang="en-US" dirty="0"/>
          </a:p>
        </p:txBody>
      </p:sp>
      <p:sp>
        <p:nvSpPr>
          <p:cNvPr id="16" name="Footer Placeholder 4"/>
          <p:cNvSpPr>
            <a:spLocks noGrp="1"/>
          </p:cNvSpPr>
          <p:nvPr>
            <p:ph type="ftr" sz="quarter" idx="11"/>
          </p:nvPr>
        </p:nvSpPr>
        <p:spPr>
          <a:xfrm>
            <a:off x="7565572" y="6459789"/>
            <a:ext cx="2623459" cy="365125"/>
          </a:xfrm>
        </p:spPr>
        <p:txBody>
          <a:bodyPr/>
          <a:lstStyle/>
          <a:p>
            <a:endParaRPr lang="en-US" dirty="0"/>
          </a:p>
        </p:txBody>
      </p:sp>
      <p:pic>
        <p:nvPicPr>
          <p:cNvPr id="18" name="Picture 17"/>
          <p:cNvPicPr>
            <a:picLocks noChangeAspect="1"/>
          </p:cNvPicPr>
          <p:nvPr userDrawn="1"/>
        </p:nvPicPr>
        <p:blipFill rotWithShape="1">
          <a:blip r:embed="rId3" cstate="email">
            <a:extLst>
              <a:ext uri="{28A0092B-C50C-407E-A947-70E740481C1C}">
                <a14:useLocalDpi xmlns:a14="http://schemas.microsoft.com/office/drawing/2010/main"/>
              </a:ext>
            </a:extLst>
          </a:blip>
          <a:srcRect t="-4288" r="-3731"/>
          <a:stretch/>
        </p:blipFill>
        <p:spPr>
          <a:xfrm>
            <a:off x="8003737" y="282288"/>
            <a:ext cx="1834523" cy="710418"/>
          </a:xfrm>
          <a:prstGeom prst="rect">
            <a:avLst/>
          </a:prstGeom>
        </p:spPr>
      </p:pic>
      <p:sp>
        <p:nvSpPr>
          <p:cNvPr id="19" name="Rectangle 18"/>
          <p:cNvSpPr/>
          <p:nvPr userDrawn="1"/>
        </p:nvSpPr>
        <p:spPr>
          <a:xfrm>
            <a:off x="1" y="1228439"/>
            <a:ext cx="203131" cy="1690255"/>
          </a:xfrm>
          <a:prstGeom prst="rect">
            <a:avLst/>
          </a:prstGeom>
          <a:solidFill>
            <a:schemeClr val="accent4">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userDrawn="1"/>
        </p:nvSpPr>
        <p:spPr>
          <a:xfrm>
            <a:off x="789245" y="2915627"/>
            <a:ext cx="2037083" cy="905163"/>
          </a:xfrm>
          <a:prstGeom prst="rect">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p:cNvSpPr/>
          <p:nvPr userDrawn="1"/>
        </p:nvSpPr>
        <p:spPr>
          <a:xfrm>
            <a:off x="2865811" y="2915627"/>
            <a:ext cx="1345972" cy="905163"/>
          </a:xfrm>
          <a:prstGeom prst="rect">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p:cNvSpPr/>
          <p:nvPr userDrawn="1"/>
        </p:nvSpPr>
        <p:spPr>
          <a:xfrm>
            <a:off x="4251265" y="2915627"/>
            <a:ext cx="3314307" cy="905163"/>
          </a:xfrm>
          <a:prstGeom prst="rect">
            <a:avLst/>
          </a:prstGeom>
          <a:blipFill>
            <a:blip r:embed="rId6"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p:cNvSpPr/>
          <p:nvPr userDrawn="1"/>
        </p:nvSpPr>
        <p:spPr>
          <a:xfrm>
            <a:off x="7565572" y="1363919"/>
            <a:ext cx="2623459" cy="1421017"/>
          </a:xfrm>
          <a:prstGeom prst="rect">
            <a:avLst/>
          </a:prstGeom>
          <a:blipFill>
            <a:blip r:embed="rId7"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TextBox 23"/>
          <p:cNvSpPr txBox="1"/>
          <p:nvPr userDrawn="1"/>
        </p:nvSpPr>
        <p:spPr>
          <a:xfrm>
            <a:off x="700411" y="5019736"/>
            <a:ext cx="2225040" cy="276999"/>
          </a:xfrm>
          <a:prstGeom prst="rect">
            <a:avLst/>
          </a:prstGeom>
          <a:noFill/>
        </p:spPr>
        <p:txBody>
          <a:bodyPr wrap="square" rtlCol="0">
            <a:spAutoFit/>
          </a:bodyPr>
          <a:lstStyle/>
          <a:p>
            <a:r>
              <a:rPr lang="en-US" sz="1200" i="1" spc="300" dirty="0">
                <a:solidFill>
                  <a:srgbClr val="00ACD9"/>
                </a:solidFill>
              </a:rPr>
              <a:t>PRESENTED BY</a:t>
            </a:r>
          </a:p>
        </p:txBody>
      </p:sp>
      <p:pic>
        <p:nvPicPr>
          <p:cNvPr id="30" name="Picture 29"/>
          <p:cNvPicPr>
            <a:picLocks/>
          </p:cNvPicPr>
          <p:nvPr userDrawn="1"/>
        </p:nvPicPr>
        <p:blipFill>
          <a:blip r:embed="rId8" cstate="email">
            <a:extLst>
              <a:ext uri="{28A0092B-C50C-407E-A947-70E740481C1C}">
                <a14:useLocalDpi xmlns:a14="http://schemas.microsoft.com/office/drawing/2010/main"/>
              </a:ext>
            </a:extLst>
          </a:blip>
          <a:stretch>
            <a:fillRect/>
          </a:stretch>
        </p:blipFill>
        <p:spPr>
          <a:xfrm>
            <a:off x="789245" y="5673785"/>
            <a:ext cx="9399784" cy="36576"/>
          </a:xfrm>
          <a:prstGeom prst="rect">
            <a:avLst/>
          </a:prstGeom>
        </p:spPr>
      </p:pic>
      <p:pic>
        <p:nvPicPr>
          <p:cNvPr id="25" name="Picture 24"/>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336794" y="5626954"/>
            <a:ext cx="564475" cy="163698"/>
          </a:xfrm>
          <a:prstGeom prst="rect">
            <a:avLst/>
          </a:prstGeom>
        </p:spPr>
      </p:pic>
      <p:pic>
        <p:nvPicPr>
          <p:cNvPr id="26" name="Picture 25"/>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0399371" y="5595527"/>
            <a:ext cx="776320" cy="194889"/>
          </a:xfrm>
          <a:prstGeom prst="rect">
            <a:avLst/>
          </a:prstGeom>
        </p:spPr>
      </p:pic>
      <p:sp>
        <p:nvSpPr>
          <p:cNvPr id="28" name="TextBox 27"/>
          <p:cNvSpPr txBox="1"/>
          <p:nvPr userDrawn="1"/>
        </p:nvSpPr>
        <p:spPr>
          <a:xfrm>
            <a:off x="10280342" y="5912353"/>
            <a:ext cx="1832472" cy="738664"/>
          </a:xfrm>
          <a:prstGeom prst="rect">
            <a:avLst/>
          </a:prstGeom>
          <a:noFill/>
        </p:spPr>
        <p:txBody>
          <a:bodyPr wrap="square" rtlCol="0">
            <a:spAutoFit/>
          </a:bodyPr>
          <a:lstStyle/>
          <a:p>
            <a:pPr algn="ctr"/>
            <a:r>
              <a:rPr lang="en-US" sz="600" b="0" i="0" kern="1200" dirty="0">
                <a:solidFill>
                  <a:schemeClr val="tx1"/>
                </a:solidFill>
                <a:effectLst/>
                <a:latin typeface="+mn-lt"/>
                <a:ea typeface="+mn-ea"/>
                <a:cs typeface="+mn-cs"/>
              </a:rPr>
              <a:t>Sandia National Laboratories is a </a:t>
            </a:r>
            <a:r>
              <a:rPr lang="en-US" sz="600" b="0" i="0" kern="1200" dirty="0" err="1">
                <a:solidFill>
                  <a:schemeClr val="tx1"/>
                </a:solidFill>
                <a:effectLst/>
                <a:latin typeface="+mn-lt"/>
                <a:ea typeface="+mn-ea"/>
                <a:cs typeface="+mn-cs"/>
              </a:rPr>
              <a:t>multimission</a:t>
            </a:r>
            <a:r>
              <a:rPr lang="en-US" sz="600" b="0" i="0" kern="1200" dirty="0">
                <a:solidFill>
                  <a:schemeClr val="tx1"/>
                </a:solidFill>
                <a:effectLst/>
                <a:latin typeface="+mn-lt"/>
                <a:ea typeface="+mn-ea"/>
                <a:cs typeface="+mn-cs"/>
              </a:rPr>
              <a:t> laboratory managed and operated by National Technology &amp; Engineering Solutions of Sandia, LLC, a wholly owned subsidiary of Honeywell International Inc., for the U.S. Department of Energy’s National Nuclear Security Administration under contract DE-NA0003525.</a:t>
            </a:r>
            <a:endParaRPr lang="en-US" sz="6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F9367-8E19-584D-AFFE-3EFBBA0295C7}" type="datetime1">
              <a:rPr lang="en-US" smtClean="0"/>
              <a:t>6/9/2022</a:t>
            </a:fld>
            <a:endParaRPr lang="en-US" dirty="0"/>
          </a:p>
        </p:txBody>
      </p:sp>
      <p:sp>
        <p:nvSpPr>
          <p:cNvPr id="5" name="Footer Placeholder 4"/>
          <p:cNvSpPr>
            <a:spLocks noGrp="1"/>
          </p:cNvSpPr>
          <p:nvPr>
            <p:ph type="ftr" sz="quarter" idx="11"/>
          </p:nvPr>
        </p:nvSpPr>
        <p:spPr/>
        <p:txBody>
          <a:bodyPr/>
          <a:lstStyle>
            <a:lvl1pPr>
              <a:defRPr>
                <a:solidFill>
                  <a:schemeClr val="bg2">
                    <a:lumMod val="25000"/>
                  </a:schemeClr>
                </a:solidFill>
              </a:defRPr>
            </a:lvl1p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Double Contn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835B1B-1234-434F-BA64-2F5E81CEE720}" type="datetime1">
              <a:rPr lang="en-US" smtClean="0"/>
              <a:t>6/9/2022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
        <p:nvSpPr>
          <p:cNvPr id="7" name="Content Placeholder 6"/>
          <p:cNvSpPr>
            <a:spLocks noGrp="1"/>
          </p:cNvSpPr>
          <p:nvPr>
            <p:ph sz="quarter" idx="13"/>
          </p:nvPr>
        </p:nvSpPr>
        <p:spPr>
          <a:xfrm>
            <a:off x="720725" y="1125414"/>
            <a:ext cx="4934487" cy="4888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5887330" y="1125414"/>
            <a:ext cx="4891718" cy="4888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631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DE19A3E-72A3-094D-BE9C-748891D343EA}" type="datetime1">
              <a:rPr lang="en-US" smtClean="0"/>
              <a:t>6/9/2022</a:t>
            </a:fld>
            <a:endParaRPr lang="en-US" dirty="0"/>
          </a:p>
        </p:txBody>
      </p:sp>
      <p:sp>
        <p:nvSpPr>
          <p:cNvPr id="4" name="Footer Placeholder 3"/>
          <p:cNvSpPr>
            <a:spLocks noGrp="1"/>
          </p:cNvSpPr>
          <p:nvPr>
            <p:ph type="ftr" sz="quarter" idx="11"/>
          </p:nvPr>
        </p:nvSpPr>
        <p:spPr/>
        <p:txBody>
          <a:bodyPr/>
          <a:lstStyle>
            <a:lvl1pPr>
              <a:defRPr>
                <a:solidFill>
                  <a:schemeClr val="bg2">
                    <a:lumMod val="25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5BFB98F-B1FD-6E40-922F-164F08E18587}" type="datetime1">
              <a:rPr lang="en-US" smtClean="0"/>
              <a:t>6/9/2022</a:t>
            </a:fld>
            <a:endParaRPr lang="en-US" dirty="0"/>
          </a:p>
        </p:txBody>
      </p:sp>
      <p:sp>
        <p:nvSpPr>
          <p:cNvPr id="4" name="Footer Placeholder 3"/>
          <p:cNvSpPr>
            <a:spLocks noGrp="1"/>
          </p:cNvSpPr>
          <p:nvPr>
            <p:ph type="ftr" sz="quarter" idx="11"/>
          </p:nvPr>
        </p:nvSpPr>
        <p:spPr/>
        <p:txBody>
          <a:bodyPr/>
          <a:lstStyle>
            <a:lvl1pPr>
              <a:defRPr>
                <a:solidFill>
                  <a:schemeClr val="bg2">
                    <a:lumMod val="25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rot="5400000">
            <a:off x="238399" y="310896"/>
            <a:ext cx="685800" cy="64008"/>
          </a:xfrm>
          <a:prstGeom prst="rect">
            <a:avLst/>
          </a:prstGeom>
          <a:solidFill>
            <a:srgbClr val="00ACD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720648" y="359772"/>
            <a:ext cx="10058400" cy="570225"/>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720648" y="1429233"/>
            <a:ext cx="10058400" cy="3433635"/>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951" y="6599583"/>
            <a:ext cx="2472271" cy="251458"/>
          </a:xfrm>
          <a:prstGeom prst="rect">
            <a:avLst/>
          </a:prstGeom>
        </p:spPr>
        <p:txBody>
          <a:bodyPr vert="horz" lIns="91440" tIns="45720" rIns="91440" bIns="45720" rtlCol="0" anchor="ctr"/>
          <a:lstStyle>
            <a:lvl1pPr algn="l">
              <a:defRPr sz="900">
                <a:solidFill>
                  <a:schemeClr val="bg2">
                    <a:lumMod val="25000"/>
                  </a:schemeClr>
                </a:solidFill>
                <a:latin typeface="Gill Sans MT" charset="0"/>
                <a:ea typeface="Gill Sans MT" charset="0"/>
                <a:cs typeface="Gill Sans MT" charset="0"/>
              </a:defRPr>
            </a:lvl1pPr>
          </a:lstStyle>
          <a:p>
            <a:fld id="{51B0C17D-9FEF-794A-8300-E98122063809}" type="datetime1">
              <a:rPr lang="en-US" smtClean="0"/>
              <a:t>6/9/2022</a:t>
            </a:fld>
            <a:endParaRPr lang="en-US" dirty="0"/>
          </a:p>
        </p:txBody>
      </p:sp>
      <p:sp>
        <p:nvSpPr>
          <p:cNvPr id="5" name="Footer Placeholder 4"/>
          <p:cNvSpPr>
            <a:spLocks noGrp="1"/>
          </p:cNvSpPr>
          <p:nvPr>
            <p:ph type="ftr" sz="quarter" idx="3"/>
          </p:nvPr>
        </p:nvSpPr>
        <p:spPr>
          <a:xfrm>
            <a:off x="3686187" y="6599583"/>
            <a:ext cx="4822804" cy="251458"/>
          </a:xfrm>
          <a:prstGeom prst="rect">
            <a:avLst/>
          </a:prstGeom>
        </p:spPr>
        <p:txBody>
          <a:bodyPr vert="horz" lIns="91440" tIns="45720" rIns="91440" bIns="45720" rtlCol="0" anchor="ctr"/>
          <a:lstStyle>
            <a:lvl1pPr algn="ctr">
              <a:defRPr sz="900" cap="all" baseline="0">
                <a:solidFill>
                  <a:schemeClr val="tx1"/>
                </a:solidFill>
                <a:latin typeface="Gill Sans MT" charset="0"/>
                <a:ea typeface="Gill Sans MT" charset="0"/>
                <a:cs typeface="Gill Sans MT" charset="0"/>
              </a:defRPr>
            </a:lvl1pPr>
          </a:lstStyle>
          <a:p>
            <a:endParaRPr lang="en-US" dirty="0"/>
          </a:p>
        </p:txBody>
      </p:sp>
      <p:sp>
        <p:nvSpPr>
          <p:cNvPr id="6" name="Slide Number Placeholder 5"/>
          <p:cNvSpPr>
            <a:spLocks noGrp="1"/>
          </p:cNvSpPr>
          <p:nvPr>
            <p:ph type="sldNum" sz="quarter" idx="4"/>
          </p:nvPr>
        </p:nvSpPr>
        <p:spPr>
          <a:xfrm>
            <a:off x="64951" y="437652"/>
            <a:ext cx="419397" cy="365125"/>
          </a:xfrm>
          <a:prstGeom prst="rect">
            <a:avLst/>
          </a:prstGeom>
        </p:spPr>
        <p:txBody>
          <a:bodyPr vert="horz" lIns="91440" tIns="45720" rIns="91440" bIns="45720" rtlCol="0" anchor="ctr"/>
          <a:lstStyle>
            <a:lvl1pPr algn="r">
              <a:defRPr sz="1400">
                <a:solidFill>
                  <a:schemeClr val="bg2">
                    <a:lumMod val="25000"/>
                  </a:schemeClr>
                </a:solidFill>
              </a:defRPr>
            </a:lvl1pPr>
          </a:lstStyle>
          <a:p>
            <a:fld id="{4FAB73BC-B049-4115-A692-8D63A059BFB8}" type="slidenum">
              <a:rPr lang="en-US" smtClean="0"/>
              <a:pPr/>
              <a:t>‹#›</a:t>
            </a:fld>
            <a:endParaRPr lang="en-US" dirty="0"/>
          </a:p>
        </p:txBody>
      </p:sp>
      <p:sp>
        <p:nvSpPr>
          <p:cNvPr id="12" name="Rectangle 11"/>
          <p:cNvSpPr/>
          <p:nvPr userDrawn="1"/>
        </p:nvSpPr>
        <p:spPr>
          <a:xfrm>
            <a:off x="11506200" y="321774"/>
            <a:ext cx="685800" cy="368300"/>
          </a:xfrm>
          <a:prstGeom prst="rect">
            <a:avLst/>
          </a:prstGeom>
          <a:solidFill>
            <a:srgbClr val="00ACD9">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1589425" y="380825"/>
            <a:ext cx="259675" cy="251610"/>
          </a:xfrm>
          <a:prstGeom prst="rect">
            <a:avLst/>
          </a:prstGeom>
        </p:spPr>
      </p:pic>
      <p:pic>
        <p:nvPicPr>
          <p:cNvPr id="13" name="Picture 12"/>
          <p:cNvPicPr>
            <a:picLocks/>
          </p:cNvPicPr>
          <p:nvPr userDrawn="1"/>
        </p:nvPicPr>
        <p:blipFill rotWithShape="1">
          <a:blip r:embed="rId8" cstate="email">
            <a:extLst>
              <a:ext uri="{28A0092B-C50C-407E-A947-70E740481C1C}">
                <a14:useLocalDpi xmlns:a14="http://schemas.microsoft.com/office/drawing/2010/main"/>
              </a:ext>
            </a:extLst>
          </a:blip>
          <a:srcRect t="-16865" b="-2"/>
          <a:stretch/>
        </p:blipFill>
        <p:spPr>
          <a:xfrm rot="16200000">
            <a:off x="8725899" y="3391897"/>
            <a:ext cx="6857999" cy="74211"/>
          </a:xfrm>
          <a:prstGeom prst="rect">
            <a:avLst/>
          </a:prstGeom>
        </p:spPr>
      </p:pic>
    </p:spTree>
    <p:extLst>
      <p:ext uri="{BB962C8B-B14F-4D97-AF65-F5344CB8AC3E}">
        <p14:creationId xmlns:p14="http://schemas.microsoft.com/office/powerpoint/2010/main" val="1185552540"/>
      </p:ext>
    </p:extLst>
  </p:cSld>
  <p:clrMap bg1="lt1" tx1="dk1" bg2="lt2" tx2="dk2" accent1="accent1" accent2="accent2" accent3="accent3" accent4="accent4" accent5="accent5" accent6="accent6" hlink="hlink" folHlink="folHlink"/>
  <p:sldLayoutIdLst>
    <p:sldLayoutId id="2147483678" r:id="rId1"/>
    <p:sldLayoutId id="2147483675" r:id="rId2"/>
    <p:sldLayoutId id="2147483686" r:id="rId3"/>
    <p:sldLayoutId id="2147483676" r:id="rId4"/>
    <p:sldLayoutId id="2147483677"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54" rtl="0" eaLnBrk="1" latinLnBrk="0" hangingPunct="1">
        <a:lnSpc>
          <a:spcPct val="85000"/>
        </a:lnSpc>
        <a:spcBef>
          <a:spcPct val="0"/>
        </a:spcBef>
        <a:buNone/>
        <a:defRPr sz="2800" b="0" i="0" kern="1200" spc="100" baseline="0">
          <a:solidFill>
            <a:schemeClr val="bg2">
              <a:lumMod val="25000"/>
            </a:schemeClr>
          </a:solidFill>
          <a:latin typeface="Gill Sans MT" charset="0"/>
          <a:ea typeface="Gill Sans MT" charset="0"/>
          <a:cs typeface="Gill Sans MT" charset="0"/>
        </a:defRPr>
      </a:lvl1pPr>
    </p:titleStyle>
    <p:bodyStyle>
      <a:lvl1pPr marL="91436" indent="-91436" algn="l" defTabSz="914354" rtl="0" eaLnBrk="1" latinLnBrk="0" hangingPunct="1">
        <a:lnSpc>
          <a:spcPct val="90000"/>
        </a:lnSpc>
        <a:spcBef>
          <a:spcPts val="1200"/>
        </a:spcBef>
        <a:spcAft>
          <a:spcPts val="200"/>
        </a:spcAft>
        <a:buClr>
          <a:srgbClr val="00B0F0"/>
        </a:buClr>
        <a:buSzPct val="100000"/>
        <a:buFont typeface="Calibri" panose="020F0502020204030204" pitchFamily="34" charset="0"/>
        <a:buChar char=" "/>
        <a:defRPr sz="2000" kern="1200">
          <a:solidFill>
            <a:schemeClr val="bg2">
              <a:lumMod val="25000"/>
            </a:schemeClr>
          </a:solidFill>
          <a:latin typeface="Garamond" charset="0"/>
          <a:ea typeface="Garamond" charset="0"/>
          <a:cs typeface="Garamond" charset="0"/>
        </a:defRPr>
      </a:lvl1pPr>
      <a:lvl2pPr marL="384029" indent="-182870" algn="l" defTabSz="914354" rtl="0" eaLnBrk="1" latinLnBrk="0" hangingPunct="1">
        <a:lnSpc>
          <a:spcPct val="90000"/>
        </a:lnSpc>
        <a:spcBef>
          <a:spcPts val="200"/>
        </a:spcBef>
        <a:spcAft>
          <a:spcPts val="400"/>
        </a:spcAft>
        <a:buClr>
          <a:srgbClr val="00B0F0"/>
        </a:buClr>
        <a:buFont typeface="Calibri" pitchFamily="34" charset="0"/>
        <a:buChar char="◦"/>
        <a:defRPr sz="1800" kern="1200">
          <a:solidFill>
            <a:schemeClr val="bg2">
              <a:lumMod val="25000"/>
            </a:schemeClr>
          </a:solidFill>
          <a:latin typeface="Garamond" charset="0"/>
          <a:ea typeface="Garamond" charset="0"/>
          <a:cs typeface="Garamond" charset="0"/>
        </a:defRPr>
      </a:lvl2pPr>
      <a:lvl3pPr marL="566900"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2">
              <a:lumMod val="25000"/>
            </a:schemeClr>
          </a:solidFill>
          <a:latin typeface="Garamond" charset="0"/>
          <a:ea typeface="Garamond" charset="0"/>
          <a:cs typeface="Garamond" charset="0"/>
        </a:defRPr>
      </a:lvl3pPr>
      <a:lvl4pPr marL="749771"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2">
              <a:lumMod val="25000"/>
            </a:schemeClr>
          </a:solidFill>
          <a:latin typeface="Garamond" charset="0"/>
          <a:ea typeface="Garamond" charset="0"/>
          <a:cs typeface="Garamond" charset="0"/>
        </a:defRPr>
      </a:lvl4pPr>
      <a:lvl5pPr marL="932642"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2">
              <a:lumMod val="25000"/>
            </a:schemeClr>
          </a:solidFill>
          <a:latin typeface="Garamond" charset="0"/>
          <a:ea typeface="Garamond" charset="0"/>
          <a:cs typeface="Garamond"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970.png"/><Relationship Id="rId3" Type="http://schemas.openxmlformats.org/officeDocument/2006/relationships/image" Target="../media/image69.png"/><Relationship Id="rId7" Type="http://schemas.openxmlformats.org/officeDocument/2006/relationships/image" Target="../media/image96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1.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10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1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1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14.xml.rels><?xml version="1.0" encoding="UTF-8" standalone="yes"?>
<Relationships xmlns="http://schemas.openxmlformats.org/package/2006/relationships"><Relationship Id="rId8" Type="http://schemas.openxmlformats.org/officeDocument/2006/relationships/image" Target="../media/image690.png"/><Relationship Id="rId3" Type="http://schemas.openxmlformats.org/officeDocument/2006/relationships/image" Target="../media/image65.png"/><Relationship Id="rId7" Type="http://schemas.openxmlformats.org/officeDocument/2006/relationships/image" Target="../media/image68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70.png"/><Relationship Id="rId11" Type="http://schemas.openxmlformats.org/officeDocument/2006/relationships/image" Target="../media/image84.png"/><Relationship Id="rId5" Type="http://schemas.openxmlformats.org/officeDocument/2006/relationships/image" Target="../media/image109.png"/><Relationship Id="rId15" Type="http://schemas.openxmlformats.org/officeDocument/2006/relationships/image" Target="../media/image720.png"/><Relationship Id="rId10" Type="http://schemas.openxmlformats.org/officeDocument/2006/relationships/image" Target="../media/image83.png"/><Relationship Id="rId4" Type="http://schemas.openxmlformats.org/officeDocument/2006/relationships/image" Target="../media/image66.png"/><Relationship Id="rId9" Type="http://schemas.openxmlformats.org/officeDocument/2006/relationships/image" Target="../media/image110.png"/></Relationships>
</file>

<file path=ppt/slides/_rels/slide1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1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9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2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22.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3.png"/><Relationship Id="rId7" Type="http://schemas.openxmlformats.org/officeDocument/2006/relationships/image" Target="../media/image10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71.png"/><Relationship Id="rId5" Type="http://schemas.openxmlformats.org/officeDocument/2006/relationships/image" Target="../media/image104.png"/><Relationship Id="rId4" Type="http://schemas.openxmlformats.org/officeDocument/2006/relationships/image" Target="../media/image650.png"/><Relationship Id="rId9" Type="http://schemas.openxmlformats.org/officeDocument/2006/relationships/image" Target="../media/image107.png"/></Relationships>
</file>

<file path=ppt/slides/_rels/slide23.xml.rels><?xml version="1.0" encoding="UTF-8" standalone="yes"?>
<Relationships xmlns="http://schemas.openxmlformats.org/package/2006/relationships"><Relationship Id="rId8" Type="http://schemas.openxmlformats.org/officeDocument/2006/relationships/image" Target="../media/image750.png"/><Relationship Id="rId3" Type="http://schemas.openxmlformats.org/officeDocument/2006/relationships/image" Target="../media/image108.png"/><Relationship Id="rId7" Type="http://schemas.openxmlformats.org/officeDocument/2006/relationships/image" Target="../media/image10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2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25.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96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950.png"/><Relationship Id="rId5" Type="http://schemas.openxmlformats.org/officeDocument/2006/relationships/image" Target="../media/image122.png"/><Relationship Id="rId4" Type="http://schemas.openxmlformats.org/officeDocument/2006/relationships/image" Target="../media/image930.png"/></Relationships>
</file>

<file path=ppt/slides/_rels/slide27.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60.png"/><Relationship Id="rId4" Type="http://schemas.openxmlformats.org/officeDocument/2006/relationships/image" Target="../media/image12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32.png"/><Relationship Id="rId18" Type="http://schemas.openxmlformats.org/officeDocument/2006/relationships/image" Target="../media/image37.emf"/><Relationship Id="rId26" Type="http://schemas.openxmlformats.org/officeDocument/2006/relationships/image" Target="../media/image45.emf"/><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emf"/><Relationship Id="rId25" Type="http://schemas.openxmlformats.org/officeDocument/2006/relationships/image" Target="../media/image44.png"/><Relationship Id="rId2" Type="http://schemas.openxmlformats.org/officeDocument/2006/relationships/notesSlide" Target="../notesSlides/notesSlide3.xml"/><Relationship Id="rId16" Type="http://schemas.openxmlformats.org/officeDocument/2006/relationships/image" Target="../media/image35.png"/><Relationship Id="rId20" Type="http://schemas.openxmlformats.org/officeDocument/2006/relationships/image" Target="../media/image39.emf"/><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10" Type="http://schemas.openxmlformats.org/officeDocument/2006/relationships/image" Target="../media/image29.png"/><Relationship Id="rId19" Type="http://schemas.openxmlformats.org/officeDocument/2006/relationships/image" Target="../media/image38.emf"/><Relationship Id="rId4" Type="http://schemas.openxmlformats.org/officeDocument/2006/relationships/image" Target="../media/image23.png"/><Relationship Id="rId9" Type="http://schemas.openxmlformats.org/officeDocument/2006/relationships/image" Target="../media/image28.emf"/><Relationship Id="rId14" Type="http://schemas.openxmlformats.org/officeDocument/2006/relationships/image" Target="../media/image33.emf"/><Relationship Id="rId22" Type="http://schemas.openxmlformats.org/officeDocument/2006/relationships/image" Target="../media/image41.emf"/><Relationship Id="rId27" Type="http://schemas.openxmlformats.org/officeDocument/2006/relationships/image" Target="../media/image46.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32.png"/><Relationship Id="rId18" Type="http://schemas.openxmlformats.org/officeDocument/2006/relationships/image" Target="../media/image47.emf"/><Relationship Id="rId26" Type="http://schemas.openxmlformats.org/officeDocument/2006/relationships/image" Target="../media/image43.png"/><Relationship Id="rId3" Type="http://schemas.openxmlformats.org/officeDocument/2006/relationships/image" Target="../media/image22.png"/><Relationship Id="rId21" Type="http://schemas.openxmlformats.org/officeDocument/2006/relationships/image" Target="../media/image39.emf"/><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emf"/><Relationship Id="rId25" Type="http://schemas.openxmlformats.org/officeDocument/2006/relationships/image" Target="../media/image42.png"/><Relationship Id="rId33" Type="http://schemas.openxmlformats.org/officeDocument/2006/relationships/image" Target="../media/image52.png"/><Relationship Id="rId2" Type="http://schemas.openxmlformats.org/officeDocument/2006/relationships/notesSlide" Target="../notesSlides/notesSlide4.xml"/><Relationship Id="rId16" Type="http://schemas.openxmlformats.org/officeDocument/2006/relationships/image" Target="../media/image35.png"/><Relationship Id="rId20" Type="http://schemas.openxmlformats.org/officeDocument/2006/relationships/image" Target="../media/image38.emf"/><Relationship Id="rId29" Type="http://schemas.openxmlformats.org/officeDocument/2006/relationships/image" Target="../media/image46.emf"/><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1.emf"/><Relationship Id="rId32" Type="http://schemas.openxmlformats.org/officeDocument/2006/relationships/image" Target="../media/image51.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0.png"/><Relationship Id="rId28" Type="http://schemas.openxmlformats.org/officeDocument/2006/relationships/image" Target="../media/image45.emf"/><Relationship Id="rId10" Type="http://schemas.openxmlformats.org/officeDocument/2006/relationships/image" Target="../media/image29.png"/><Relationship Id="rId19" Type="http://schemas.openxmlformats.org/officeDocument/2006/relationships/image" Target="../media/image37.emf"/><Relationship Id="rId31" Type="http://schemas.openxmlformats.org/officeDocument/2006/relationships/image" Target="../media/image50.png"/><Relationship Id="rId4" Type="http://schemas.openxmlformats.org/officeDocument/2006/relationships/image" Target="../media/image23.png"/><Relationship Id="rId9" Type="http://schemas.openxmlformats.org/officeDocument/2006/relationships/image" Target="../media/image28.emf"/><Relationship Id="rId14" Type="http://schemas.openxmlformats.org/officeDocument/2006/relationships/image" Target="../media/image33.emf"/><Relationship Id="rId22" Type="http://schemas.openxmlformats.org/officeDocument/2006/relationships/image" Target="../media/image48.png"/><Relationship Id="rId27" Type="http://schemas.openxmlformats.org/officeDocument/2006/relationships/image" Target="../media/image44.png"/><Relationship Id="rId30"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41.png"/><Relationship Id="rId4" Type="http://schemas.openxmlformats.org/officeDocument/2006/relationships/image" Target="../media/image53.png"/></Relationships>
</file>

<file path=ppt/slides/_rels/slide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0.png"/><Relationship Id="rId7"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0.png"/><Relationship Id="rId4" Type="http://schemas.openxmlformats.org/officeDocument/2006/relationships/image" Target="../media/image540.png"/></Relationships>
</file>

<file path=ppt/slides/_rels/slide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5.png"/><Relationship Id="rId7" Type="http://schemas.openxmlformats.org/officeDocument/2006/relationships/image" Target="../media/image6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arxiv.org/abs/2203.12180" TargetMode="External"/><Relationship Id="rId5" Type="http://schemas.openxmlformats.org/officeDocument/2006/relationships/hyperlink" Target="https://github.com/trilinos/trilinos" TargetMode="External"/><Relationship Id="rId4" Type="http://schemas.openxmlformats.org/officeDocument/2006/relationships/hyperlink" Target="https://github.com/SNLComputation/Albany/releases/tag/MOR_support_end"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890.png"/><Relationship Id="rId3" Type="http://schemas.openxmlformats.org/officeDocument/2006/relationships/image" Target="../media/image65.png"/><Relationship Id="rId7" Type="http://schemas.openxmlformats.org/officeDocument/2006/relationships/image" Target="../media/image680.png"/><Relationship Id="rId17" Type="http://schemas.openxmlformats.org/officeDocument/2006/relationships/image" Target="../media/image68.png"/><Relationship Id="rId2" Type="http://schemas.openxmlformats.org/officeDocument/2006/relationships/notesSlide" Target="../notesSlides/notesSlide9.xml"/><Relationship Id="rId16"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670.png"/><Relationship Id="rId5" Type="http://schemas.openxmlformats.org/officeDocument/2006/relationships/image" Target="../media/image880.png"/><Relationship Id="rId15" Type="http://schemas.openxmlformats.org/officeDocument/2006/relationships/image" Target="../media/image720.png"/><Relationship Id="rId4"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9F3A1C2-0853-46D0-B90D-A3BD784F5F60}"/>
              </a:ext>
            </a:extLst>
          </p:cNvPr>
          <p:cNvSpPr/>
          <p:nvPr/>
        </p:nvSpPr>
        <p:spPr>
          <a:xfrm>
            <a:off x="-492369" y="2928220"/>
            <a:ext cx="8044012" cy="1840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normAutofit/>
          </a:bodyPr>
          <a:lstStyle/>
          <a:p>
            <a:pPr algn="ctr"/>
            <a:r>
              <a:rPr lang="en-US" sz="3000" dirty="0"/>
              <a:t>Preconditioned Least-Squares Petrov-</a:t>
            </a:r>
            <a:r>
              <a:rPr lang="en-US" sz="3000" dirty="0" err="1"/>
              <a:t>Galerkin</a:t>
            </a:r>
            <a:r>
              <a:rPr lang="en-US" sz="3000" dirty="0"/>
              <a:t> Reduced Order Models for Fluid and Solid Mechanics Problems</a:t>
            </a:r>
          </a:p>
        </p:txBody>
      </p:sp>
      <p:pic>
        <p:nvPicPr>
          <p:cNvPr id="10" name="Picture 9">
            <a:extLst>
              <a:ext uri="{FF2B5EF4-FFF2-40B4-BE49-F238E27FC236}">
                <a16:creationId xmlns:a16="http://schemas.microsoft.com/office/drawing/2014/main" id="{60850F1A-A991-8944-9855-49FE78446442}"/>
              </a:ext>
            </a:extLst>
          </p:cNvPr>
          <p:cNvPicPr>
            <a:picLocks noChangeAspect="1"/>
          </p:cNvPicPr>
          <p:nvPr/>
        </p:nvPicPr>
        <p:blipFill>
          <a:blip r:embed="rId3"/>
          <a:stretch>
            <a:fillRect/>
          </a:stretch>
        </p:blipFill>
        <p:spPr>
          <a:xfrm>
            <a:off x="7549961" y="1228439"/>
            <a:ext cx="2652129" cy="1690256"/>
          </a:xfrm>
          <a:prstGeom prst="rect">
            <a:avLst/>
          </a:prstGeom>
        </p:spPr>
      </p:pic>
      <p:sp>
        <p:nvSpPr>
          <p:cNvPr id="7" name="TextBox 6">
            <a:extLst>
              <a:ext uri="{FF2B5EF4-FFF2-40B4-BE49-F238E27FC236}">
                <a16:creationId xmlns:a16="http://schemas.microsoft.com/office/drawing/2014/main" id="{D45B2C75-A600-4E12-B07D-0D7ADD0A9A95}"/>
              </a:ext>
            </a:extLst>
          </p:cNvPr>
          <p:cNvSpPr txBox="1"/>
          <p:nvPr/>
        </p:nvSpPr>
        <p:spPr>
          <a:xfrm>
            <a:off x="687681" y="4890499"/>
            <a:ext cx="6452170" cy="733534"/>
          </a:xfrm>
          <a:prstGeom prst="rect">
            <a:avLst/>
          </a:prstGeom>
          <a:solidFill>
            <a:schemeClr val="bg1"/>
          </a:solidFill>
        </p:spPr>
        <p:txBody>
          <a:bodyPr wrap="square" rtlCol="0">
            <a:spAutoFit/>
          </a:bodyPr>
          <a:lstStyle/>
          <a:p>
            <a:pPr algn="ctr"/>
            <a:r>
              <a:rPr lang="en-US" dirty="0"/>
              <a:t>Payton Lindsay</a:t>
            </a:r>
            <a:r>
              <a:rPr lang="en-US" baseline="30000" dirty="0"/>
              <a:t>1</a:t>
            </a:r>
            <a:r>
              <a:rPr lang="en-US" dirty="0"/>
              <a:t>, Jeff Fike</a:t>
            </a:r>
            <a:r>
              <a:rPr lang="en-US" baseline="30000" dirty="0"/>
              <a:t>1</a:t>
            </a:r>
            <a:r>
              <a:rPr lang="en-US" dirty="0"/>
              <a:t>, </a:t>
            </a:r>
            <a:r>
              <a:rPr lang="en-US" b="1" dirty="0"/>
              <a:t>Irina Tezaur</a:t>
            </a:r>
            <a:r>
              <a:rPr lang="en-US" baseline="30000" dirty="0"/>
              <a:t>1</a:t>
            </a:r>
            <a:r>
              <a:rPr lang="en-US" dirty="0"/>
              <a:t>, Kevin Carlberg</a:t>
            </a:r>
            <a:r>
              <a:rPr lang="en-US" baseline="30000" dirty="0"/>
              <a:t>2</a:t>
            </a:r>
          </a:p>
          <a:p>
            <a:endParaRPr lang="en-US" sz="1000" baseline="30000" dirty="0"/>
          </a:p>
          <a:p>
            <a:pPr algn="ctr"/>
            <a:r>
              <a:rPr lang="en-US" sz="1700" baseline="30000" dirty="0"/>
              <a:t>1</a:t>
            </a:r>
            <a:r>
              <a:rPr lang="en-US" sz="1700" dirty="0"/>
              <a:t>Sandia National Labs, </a:t>
            </a:r>
            <a:r>
              <a:rPr lang="en-US" sz="1700" baseline="30000" dirty="0"/>
              <a:t>2</a:t>
            </a:r>
            <a:r>
              <a:rPr lang="en-US" sz="1700" dirty="0"/>
              <a:t>Meta Research Labs/U Washington</a:t>
            </a:r>
          </a:p>
        </p:txBody>
      </p:sp>
      <p:sp>
        <p:nvSpPr>
          <p:cNvPr id="11" name="TextBox 10">
            <a:extLst>
              <a:ext uri="{FF2B5EF4-FFF2-40B4-BE49-F238E27FC236}">
                <a16:creationId xmlns:a16="http://schemas.microsoft.com/office/drawing/2014/main" id="{58D30EF3-62B5-47EF-B524-5154524896B8}"/>
              </a:ext>
            </a:extLst>
          </p:cNvPr>
          <p:cNvSpPr txBox="1"/>
          <p:nvPr/>
        </p:nvSpPr>
        <p:spPr>
          <a:xfrm>
            <a:off x="687681" y="5823527"/>
            <a:ext cx="9292210" cy="523220"/>
          </a:xfrm>
          <a:prstGeom prst="rect">
            <a:avLst/>
          </a:prstGeom>
          <a:noFill/>
        </p:spPr>
        <p:txBody>
          <a:bodyPr wrap="square" rtlCol="0">
            <a:spAutoFit/>
          </a:bodyPr>
          <a:lstStyle/>
          <a:p>
            <a:r>
              <a:rPr lang="en-US" dirty="0"/>
              <a:t>ECCOMAS 2022                June 6-9, 2022              Oslo, Norway</a:t>
            </a:r>
          </a:p>
          <a:p>
            <a:endParaRPr lang="en-US" sz="1000" dirty="0"/>
          </a:p>
        </p:txBody>
      </p:sp>
      <p:sp>
        <p:nvSpPr>
          <p:cNvPr id="12" name="TextBox 11">
            <a:extLst>
              <a:ext uri="{FF2B5EF4-FFF2-40B4-BE49-F238E27FC236}">
                <a16:creationId xmlns:a16="http://schemas.microsoft.com/office/drawing/2014/main" id="{564AA43F-312F-44D4-83B0-2AFFA3F19430}"/>
              </a:ext>
            </a:extLst>
          </p:cNvPr>
          <p:cNvSpPr txBox="1"/>
          <p:nvPr/>
        </p:nvSpPr>
        <p:spPr>
          <a:xfrm>
            <a:off x="7880278" y="6256380"/>
            <a:ext cx="2496621" cy="369332"/>
          </a:xfrm>
          <a:prstGeom prst="rect">
            <a:avLst/>
          </a:prstGeom>
          <a:noFill/>
        </p:spPr>
        <p:txBody>
          <a:bodyPr wrap="square" rtlCol="0">
            <a:spAutoFit/>
          </a:bodyPr>
          <a:lstStyle/>
          <a:p>
            <a:r>
              <a:rPr lang="en-US" dirty="0"/>
              <a:t>SAND2021-11141C</a:t>
            </a:r>
          </a:p>
        </p:txBody>
      </p:sp>
      <p:sp>
        <p:nvSpPr>
          <p:cNvPr id="3" name="Rectangle 2">
            <a:extLst>
              <a:ext uri="{FF2B5EF4-FFF2-40B4-BE49-F238E27FC236}">
                <a16:creationId xmlns:a16="http://schemas.microsoft.com/office/drawing/2014/main" id="{E864F253-7ED7-44E9-BA1A-2D21BE4A20FA}"/>
              </a:ext>
            </a:extLst>
          </p:cNvPr>
          <p:cNvSpPr/>
          <p:nvPr/>
        </p:nvSpPr>
        <p:spPr>
          <a:xfrm>
            <a:off x="361950" y="2928220"/>
            <a:ext cx="1076325" cy="17026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03CBBF2-82BF-4F72-937C-ED84D4DFD145}"/>
              </a:ext>
            </a:extLst>
          </p:cNvPr>
          <p:cNvSpPr/>
          <p:nvPr/>
        </p:nvSpPr>
        <p:spPr>
          <a:xfrm>
            <a:off x="6475318" y="2928220"/>
            <a:ext cx="1076325" cy="17026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a:extLst>
              <a:ext uri="{FF2B5EF4-FFF2-40B4-BE49-F238E27FC236}">
                <a16:creationId xmlns:a16="http://schemas.microsoft.com/office/drawing/2014/main" id="{79A29A5D-3617-4A46-B547-9F44B10B5A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3406" y="2928220"/>
            <a:ext cx="2344573" cy="1702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id="{FA8C77BD-C85F-4B6D-92B7-656668AD9C84}"/>
              </a:ext>
            </a:extLst>
          </p:cNvPr>
          <p:cNvPicPr>
            <a:picLocks noChangeAspect="1"/>
          </p:cNvPicPr>
          <p:nvPr/>
        </p:nvPicPr>
        <p:blipFill>
          <a:blip r:embed="rId5"/>
          <a:stretch>
            <a:fillRect/>
          </a:stretch>
        </p:blipFill>
        <p:spPr>
          <a:xfrm>
            <a:off x="2808214" y="3112011"/>
            <a:ext cx="1439545" cy="1335024"/>
          </a:xfrm>
          <a:prstGeom prst="rect">
            <a:avLst/>
          </a:prstGeom>
        </p:spPr>
      </p:pic>
      <p:grpSp>
        <p:nvGrpSpPr>
          <p:cNvPr id="6" name="Group 5">
            <a:extLst>
              <a:ext uri="{FF2B5EF4-FFF2-40B4-BE49-F238E27FC236}">
                <a16:creationId xmlns:a16="http://schemas.microsoft.com/office/drawing/2014/main" id="{4A565A2E-BCA5-4482-B09D-CF5C565127B8}"/>
              </a:ext>
            </a:extLst>
          </p:cNvPr>
          <p:cNvGrpSpPr/>
          <p:nvPr/>
        </p:nvGrpSpPr>
        <p:grpSpPr>
          <a:xfrm>
            <a:off x="20839" y="3029296"/>
            <a:ext cx="2025236" cy="1555697"/>
            <a:chOff x="771507" y="2928220"/>
            <a:chExt cx="2025236" cy="1555697"/>
          </a:xfrm>
        </p:grpSpPr>
        <p:pic>
          <p:nvPicPr>
            <p:cNvPr id="5" name="Picture 4">
              <a:extLst>
                <a:ext uri="{FF2B5EF4-FFF2-40B4-BE49-F238E27FC236}">
                  <a16:creationId xmlns:a16="http://schemas.microsoft.com/office/drawing/2014/main" id="{74643023-9187-4823-8961-2EF6F0DC0B12}"/>
                </a:ext>
              </a:extLst>
            </p:cNvPr>
            <p:cNvPicPr>
              <a:picLocks noChangeAspect="1"/>
            </p:cNvPicPr>
            <p:nvPr/>
          </p:nvPicPr>
          <p:blipFill>
            <a:blip r:embed="rId6"/>
            <a:stretch>
              <a:fillRect/>
            </a:stretch>
          </p:blipFill>
          <p:spPr>
            <a:xfrm>
              <a:off x="800353" y="2964652"/>
              <a:ext cx="1996390" cy="1519265"/>
            </a:xfrm>
            <a:prstGeom prst="rect">
              <a:avLst/>
            </a:prstGeom>
          </p:spPr>
        </p:pic>
        <p:sp>
          <p:nvSpPr>
            <p:cNvPr id="4" name="Rectangle 3">
              <a:extLst>
                <a:ext uri="{FF2B5EF4-FFF2-40B4-BE49-F238E27FC236}">
                  <a16:creationId xmlns:a16="http://schemas.microsoft.com/office/drawing/2014/main" id="{C174E25E-CCC3-4C52-984D-983E1A38849D}"/>
                </a:ext>
              </a:extLst>
            </p:cNvPr>
            <p:cNvSpPr/>
            <p:nvPr/>
          </p:nvSpPr>
          <p:spPr>
            <a:xfrm>
              <a:off x="771507" y="2928220"/>
              <a:ext cx="747507" cy="14003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4136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0648" y="335101"/>
            <a:ext cx="10577065" cy="570225"/>
          </a:xfrm>
        </p:spPr>
        <p:txBody>
          <a:bodyPr/>
          <a:lstStyle/>
          <a:p>
            <a:r>
              <a:rPr lang="en-US" dirty="0"/>
              <a:t>Mechanical Beam (Albany)</a:t>
            </a:r>
          </a:p>
        </p:txBody>
      </p:sp>
      <p:sp>
        <p:nvSpPr>
          <p:cNvPr id="4" name="Slide Number Placeholder 3"/>
          <p:cNvSpPr>
            <a:spLocks noGrp="1"/>
          </p:cNvSpPr>
          <p:nvPr>
            <p:ph type="sldNum" sz="quarter" idx="12"/>
          </p:nvPr>
        </p:nvSpPr>
        <p:spPr>
          <a:xfrm>
            <a:off x="64951" y="376198"/>
            <a:ext cx="485768" cy="358833"/>
          </a:xfrm>
        </p:spPr>
        <p:txBody>
          <a:bodyPr/>
          <a:lstStyle/>
          <a:p>
            <a:fld id="{6113E31D-E2AB-40D1-8B51-AFA5AFEF393A}" type="slidenum">
              <a:rPr lang="en-US" smtClean="0"/>
              <a:t>10</a:t>
            </a:fld>
            <a:endParaRPr lang="en-US" dirty="0"/>
          </a:p>
        </p:txBody>
      </p:sp>
      <p:pic>
        <p:nvPicPr>
          <p:cNvPr id="8" name="Picture 7">
            <a:extLst>
              <a:ext uri="{FF2B5EF4-FFF2-40B4-BE49-F238E27FC236}">
                <a16:creationId xmlns:a16="http://schemas.microsoft.com/office/drawing/2014/main" id="{985A6504-8503-4F17-A8D8-8613BA6562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8650" y="802854"/>
            <a:ext cx="3657600" cy="2743200"/>
          </a:xfrm>
          <a:prstGeom prst="rect">
            <a:avLst/>
          </a:prstGeom>
        </p:spPr>
      </p:pic>
      <p:pic>
        <p:nvPicPr>
          <p:cNvPr id="9" name="Picture 8">
            <a:extLst>
              <a:ext uri="{FF2B5EF4-FFF2-40B4-BE49-F238E27FC236}">
                <a16:creationId xmlns:a16="http://schemas.microsoft.com/office/drawing/2014/main" id="{B06CB156-DD05-48E8-901A-6711E7FEBF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8650" y="829606"/>
            <a:ext cx="3657600" cy="2743200"/>
          </a:xfrm>
          <a:prstGeom prst="rect">
            <a:avLst/>
          </a:prstGeom>
        </p:spPr>
      </p:pic>
      <p:pic>
        <p:nvPicPr>
          <p:cNvPr id="10" name="Picture 9">
            <a:extLst>
              <a:ext uri="{FF2B5EF4-FFF2-40B4-BE49-F238E27FC236}">
                <a16:creationId xmlns:a16="http://schemas.microsoft.com/office/drawing/2014/main" id="{E4A3EB5E-8200-46BB-814F-6B796E9399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8650" y="3699722"/>
            <a:ext cx="3657600" cy="2743200"/>
          </a:xfrm>
          <a:prstGeom prst="rect">
            <a:avLst/>
          </a:prstGeom>
        </p:spPr>
      </p:pic>
      <p:pic>
        <p:nvPicPr>
          <p:cNvPr id="11" name="Picture 10">
            <a:extLst>
              <a:ext uri="{FF2B5EF4-FFF2-40B4-BE49-F238E27FC236}">
                <a16:creationId xmlns:a16="http://schemas.microsoft.com/office/drawing/2014/main" id="{F9074E61-0187-45A3-91E3-FB3EB28060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8650" y="3753225"/>
            <a:ext cx="3657600" cy="2743200"/>
          </a:xfrm>
          <a:prstGeom prst="rect">
            <a:avLst/>
          </a:prstGeom>
        </p:spPr>
      </p:pic>
      <p:sp>
        <p:nvSpPr>
          <p:cNvPr id="12" name="TextBox 11">
            <a:extLst>
              <a:ext uri="{FF2B5EF4-FFF2-40B4-BE49-F238E27FC236}">
                <a16:creationId xmlns:a16="http://schemas.microsoft.com/office/drawing/2014/main" id="{092A95E4-8E90-4F46-98D1-DF08A08DC267}"/>
              </a:ext>
            </a:extLst>
          </p:cNvPr>
          <p:cNvSpPr txBox="1"/>
          <p:nvPr/>
        </p:nvSpPr>
        <p:spPr>
          <a:xfrm>
            <a:off x="170482" y="1294294"/>
            <a:ext cx="5187208" cy="646331"/>
          </a:xfrm>
          <a:prstGeom prst="rect">
            <a:avLst/>
          </a:prstGeom>
          <a:noFill/>
        </p:spPr>
        <p:txBody>
          <a:bodyPr wrap="square" rtlCol="0">
            <a:spAutoFit/>
          </a:bodyPr>
          <a:lstStyle/>
          <a:p>
            <a:pPr marL="285750" indent="-285750">
              <a:buFont typeface="Arial" panose="020B0604020202020204" pitchFamily="34" charset="0"/>
              <a:buChar char="•"/>
            </a:pPr>
            <a:r>
              <a:rPr lang="en-US" dirty="0"/>
              <a:t>Figure plots </a:t>
            </a:r>
            <a:r>
              <a:rPr lang="en-US" b="1" dirty="0"/>
              <a:t>global relative error </a:t>
            </a:r>
            <a:r>
              <a:rPr lang="en-US" dirty="0"/>
              <a:t>in approximate ROM solutions:</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D1641C2-8C58-48A1-988D-948DBF19BCA6}"/>
                  </a:ext>
                </a:extLst>
              </p:cNvPr>
              <p:cNvSpPr txBox="1"/>
              <p:nvPr/>
            </p:nvSpPr>
            <p:spPr>
              <a:xfrm>
                <a:off x="1053885" y="2174454"/>
                <a:ext cx="3223647" cy="8296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𝜖</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=0</m:t>
                              </m:r>
                            </m:sub>
                            <m:sup>
                              <m:r>
                                <a:rPr lang="en-US" b="0" i="1" smtClean="0">
                                  <a:latin typeface="Cambria Math" panose="02040503050406030204" pitchFamily="18" charset="0"/>
                                  <a:ea typeface="Cambria Math" panose="02040503050406030204" pitchFamily="18" charset="0"/>
                                </a:rPr>
                                <m:t>𝑃</m:t>
                              </m:r>
                            </m:sup>
                            <m:e>
                              <m:sSub>
                                <m:sSubPr>
                                  <m:ctrlPr>
                                    <a:rPr lang="en-US" b="0" i="1" smtClean="0">
                                      <a:latin typeface="Cambria Math" panose="02040503050406030204" pitchFamily="18" charset="0"/>
                                      <a:ea typeface="Cambria Math" panose="02040503050406030204" pitchFamily="18" charset="0"/>
                                    </a:rPr>
                                  </m:ctrlPr>
                                </m:sSubPr>
                                <m:e>
                                  <m:d>
                                    <m:dPr>
                                      <m:begChr m:val="|"/>
                                      <m:endChr m:val="|"/>
                                      <m:ctrlPr>
                                        <a:rPr lang="en-US" i="1">
                                          <a:latin typeface="Cambria Math" panose="02040503050406030204" pitchFamily="18" charset="0"/>
                                          <a:ea typeface="Cambria Math" panose="02040503050406030204" pitchFamily="18" charset="0"/>
                                        </a:rPr>
                                      </m:ctrlPr>
                                    </m:dPr>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𝒙</m:t>
                                                  </m:r>
                                                </m:e>
                                              </m:acc>
                                            </m:e>
                                            <m:sub>
                                              <m:r>
                                                <a:rPr lang="en-US" i="1">
                                                  <a:latin typeface="Cambria Math" panose="02040503050406030204" pitchFamily="18" charset="0"/>
                                                  <a:ea typeface="Cambria Math" panose="02040503050406030204" pitchFamily="18" charset="0"/>
                                                </a:rPr>
                                                <m:t>𝑖</m:t>
                                              </m:r>
                                            </m:sub>
                                          </m:sSub>
                                        </m:e>
                                      </m:d>
                                    </m:e>
                                  </m:d>
                                </m:e>
                                <m:sub>
                                  <m:r>
                                    <a:rPr lang="en-US" b="0" i="1" smtClean="0">
                                      <a:latin typeface="Cambria Math" panose="02040503050406030204" pitchFamily="18" charset="0"/>
                                      <a:ea typeface="Cambria Math" panose="02040503050406030204" pitchFamily="18" charset="0"/>
                                    </a:rPr>
                                    <m:t>2</m:t>
                                  </m:r>
                                </m:sub>
                              </m:sSub>
                            </m:e>
                          </m:nary>
                        </m:num>
                        <m:den>
                          <m:nary>
                            <m:naryPr>
                              <m:chr m:val="∑"/>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=0</m:t>
                              </m:r>
                            </m:sub>
                            <m:sup>
                              <m:r>
                                <a:rPr lang="en-US" i="1">
                                  <a:latin typeface="Cambria Math" panose="02040503050406030204" pitchFamily="18" charset="0"/>
                                  <a:ea typeface="Cambria Math" panose="02040503050406030204" pitchFamily="18" charset="0"/>
                                </a:rPr>
                                <m:t>𝑃</m:t>
                              </m:r>
                            </m:sup>
                            <m:e>
                              <m:sSub>
                                <m:sSubPr>
                                  <m:ctrlPr>
                                    <a:rPr lang="en-US" i="1">
                                      <a:latin typeface="Cambria Math" panose="02040503050406030204" pitchFamily="18" charset="0"/>
                                      <a:ea typeface="Cambria Math" panose="02040503050406030204" pitchFamily="18" charset="0"/>
                                    </a:rPr>
                                  </m:ctrlPr>
                                </m:sSubPr>
                                <m:e>
                                  <m:d>
                                    <m:dPr>
                                      <m:begChr m:val="|"/>
                                      <m:endChr m:val="|"/>
                                      <m:ctrlPr>
                                        <a:rPr lang="en-US" i="1">
                                          <a:latin typeface="Cambria Math" panose="02040503050406030204" pitchFamily="18" charset="0"/>
                                          <a:ea typeface="Cambria Math" panose="02040503050406030204" pitchFamily="18" charset="0"/>
                                        </a:rPr>
                                      </m:ctrlPr>
                                    </m:dPr>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i="1">
                                                  <a:latin typeface="Cambria Math" panose="02040503050406030204" pitchFamily="18" charset="0"/>
                                                  <a:ea typeface="Cambria Math" panose="02040503050406030204" pitchFamily="18" charset="0"/>
                                                </a:rPr>
                                                <m:t>𝑖</m:t>
                                              </m:r>
                                            </m:sub>
                                          </m:sSub>
                                        </m:e>
                                      </m:d>
                                    </m:e>
                                  </m:d>
                                </m:e>
                                <m:sub>
                                  <m:r>
                                    <a:rPr lang="en-US" i="1">
                                      <a:latin typeface="Cambria Math" panose="02040503050406030204" pitchFamily="18" charset="0"/>
                                      <a:ea typeface="Cambria Math" panose="02040503050406030204" pitchFamily="18" charset="0"/>
                                    </a:rPr>
                                    <m:t>2</m:t>
                                  </m:r>
                                </m:sub>
                              </m:sSub>
                            </m:e>
                          </m:nary>
                        </m:den>
                      </m:f>
                    </m:oMath>
                  </m:oMathPara>
                </a14:m>
                <a:endParaRPr lang="en-US" dirty="0"/>
              </a:p>
            </p:txBody>
          </p:sp>
        </mc:Choice>
        <mc:Fallback xmlns="">
          <p:sp>
            <p:nvSpPr>
              <p:cNvPr id="13" name="TextBox 12">
                <a:extLst>
                  <a:ext uri="{FF2B5EF4-FFF2-40B4-BE49-F238E27FC236}">
                    <a16:creationId xmlns:a16="http://schemas.microsoft.com/office/drawing/2014/main" id="{BD1641C2-8C58-48A1-988D-948DBF19BCA6}"/>
                  </a:ext>
                </a:extLst>
              </p:cNvPr>
              <p:cNvSpPr txBox="1">
                <a:spLocks noRot="1" noChangeAspect="1" noMove="1" noResize="1" noEditPoints="1" noAdjustHandles="1" noChangeArrowheads="1" noChangeShapeType="1" noTextEdit="1"/>
              </p:cNvSpPr>
              <p:nvPr/>
            </p:nvSpPr>
            <p:spPr>
              <a:xfrm>
                <a:off x="1053885" y="2174454"/>
                <a:ext cx="3223647" cy="82965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AB09064-3307-4EE2-8324-9060E0AE3457}"/>
                  </a:ext>
                </a:extLst>
              </p:cNvPr>
              <p:cNvSpPr txBox="1"/>
              <p:nvPr/>
            </p:nvSpPr>
            <p:spPr>
              <a:xfrm>
                <a:off x="170482" y="3308420"/>
                <a:ext cx="4720666" cy="2788584"/>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tx1"/>
                    </a:solidFill>
                  </a:rPr>
                  <a:t>Preconditioners evaluated</a:t>
                </a:r>
                <a:r>
                  <a:rPr lang="en-US" dirty="0">
                    <a:solidFill>
                      <a:schemeClr val="tx1"/>
                    </a:solidFill>
                  </a:rPr>
                  <a:t>: Jacobi, Gauss-Seidel, ILU and </a:t>
                </a:r>
                <a14:m>
                  <m:oMath xmlns:m="http://schemas.openxmlformats.org/officeDocument/2006/math">
                    <m:sSup>
                      <m:sSupPr>
                        <m:ctrlPr>
                          <a:rPr lang="en-US" i="1">
                            <a:solidFill>
                              <a:schemeClr val="tx1"/>
                            </a:solidFill>
                            <a:latin typeface="Cambria Math" panose="02040503050406030204" pitchFamily="18" charset="0"/>
                          </a:rPr>
                        </m:ctrlPr>
                      </m:sSupPr>
                      <m:e>
                        <m:sSup>
                          <m:sSupPr>
                            <m:ctrlPr>
                              <a:rPr lang="en-US" i="1">
                                <a:solidFill>
                                  <a:schemeClr val="tx1"/>
                                </a:solidFill>
                                <a:latin typeface="Cambria Math" panose="02040503050406030204" pitchFamily="18" charset="0"/>
                              </a:rPr>
                            </m:ctrlPr>
                          </m:sSupPr>
                          <m:e>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𝑱</m:t>
                            </m:r>
                          </m:e>
                          <m:sup>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𝑘</m:t>
                                </m:r>
                              </m:e>
                            </m:d>
                          </m:sup>
                        </m:sSup>
                        <m:r>
                          <a:rPr lang="en-US" i="1">
                            <a:solidFill>
                              <a:schemeClr val="tx1"/>
                            </a:solidFill>
                            <a:latin typeface="Cambria Math" panose="02040503050406030204" pitchFamily="18" charset="0"/>
                          </a:rPr>
                          <m:t>)</m:t>
                        </m:r>
                      </m:e>
                      <m:sup>
                        <m:r>
                          <a:rPr lang="en-US" i="1">
                            <a:solidFill>
                              <a:schemeClr val="tx1"/>
                            </a:solidFill>
                            <a:latin typeface="Cambria Math" panose="02040503050406030204" pitchFamily="18" charset="0"/>
                          </a:rPr>
                          <m:t>−1</m:t>
                        </m:r>
                      </m:sup>
                    </m:sSup>
                  </m:oMath>
                </a14:m>
                <a:r>
                  <a:rPr lang="en-US" dirty="0">
                    <a:solidFill>
                      <a:schemeClr val="tx1"/>
                    </a:solidFill>
                  </a:rPr>
                  <a:t> (denoted by “Ideal”)</a:t>
                </a:r>
              </a:p>
              <a:p>
                <a:endParaRPr lang="en-US" sz="1000" dirty="0">
                  <a:solidFill>
                    <a:schemeClr val="tx1"/>
                  </a:solidFill>
                </a:endParaRPr>
              </a:p>
              <a:p>
                <a:pPr marL="285750" indent="-285750">
                  <a:buFont typeface="Arial" panose="020B0604020202020204" pitchFamily="34" charset="0"/>
                  <a:buChar char="•"/>
                </a:pPr>
                <a:r>
                  <a:rPr lang="en-US" dirty="0"/>
                  <a:t>Nonlinear solver for </a:t>
                </a:r>
                <a:r>
                  <a:rPr lang="en-US" dirty="0" err="1"/>
                  <a:t>unpreconditioned</a:t>
                </a:r>
                <a:r>
                  <a:rPr lang="en-US" dirty="0"/>
                  <a:t> LSPG ROM </a:t>
                </a:r>
                <a:r>
                  <a:rPr lang="en-US" b="1" dirty="0"/>
                  <a:t>did not converge </a:t>
                </a:r>
                <a:r>
                  <a:rPr lang="en-US" dirty="0"/>
                  <a:t>for any of the basis sizes considered.</a:t>
                </a:r>
              </a:p>
              <a:p>
                <a:pPr marL="285750" indent="-285750">
                  <a:buFont typeface="Arial" panose="020B0604020202020204" pitchFamily="34" charset="0"/>
                  <a:buChar char="•"/>
                </a:pPr>
                <a:endParaRPr lang="en-US" sz="1000" dirty="0">
                  <a:solidFill>
                    <a:schemeClr val="tx1"/>
                  </a:solidFill>
                </a:endParaRPr>
              </a:p>
              <a:p>
                <a:pPr marL="285750" indent="-285750">
                  <a:buFont typeface="Arial" panose="020B0604020202020204" pitchFamily="34" charset="0"/>
                  <a:buChar char="•"/>
                </a:pPr>
                <a:r>
                  <a:rPr lang="en-US" dirty="0"/>
                  <a:t>More sophisticated preconditioners deliver </a:t>
                </a:r>
                <a:r>
                  <a:rPr lang="en-US" b="1" dirty="0"/>
                  <a:t>smaller errors.</a:t>
                </a:r>
                <a:endParaRPr lang="en-US" b="1" dirty="0">
                  <a:solidFill>
                    <a:schemeClr val="tx1"/>
                  </a:solidFill>
                </a:endParaRPr>
              </a:p>
              <a:p>
                <a:pPr marL="285750" indent="-285750">
                  <a:buFont typeface="Arial" panose="020B0604020202020204" pitchFamily="34" charset="0"/>
                  <a:buChar char="•"/>
                </a:pPr>
                <a:endParaRPr lang="en-US" sz="1000" dirty="0">
                  <a:solidFill>
                    <a:schemeClr val="tx1"/>
                  </a:solidFill>
                </a:endParaRPr>
              </a:p>
            </p:txBody>
          </p:sp>
        </mc:Choice>
        <mc:Fallback xmlns="">
          <p:sp>
            <p:nvSpPr>
              <p:cNvPr id="14" name="TextBox 13">
                <a:extLst>
                  <a:ext uri="{FF2B5EF4-FFF2-40B4-BE49-F238E27FC236}">
                    <a16:creationId xmlns:a16="http://schemas.microsoft.com/office/drawing/2014/main" id="{1AB09064-3307-4EE2-8324-9060E0AE3457}"/>
                  </a:ext>
                </a:extLst>
              </p:cNvPr>
              <p:cNvSpPr txBox="1">
                <a:spLocks noRot="1" noChangeAspect="1" noMove="1" noResize="1" noEditPoints="1" noAdjustHandles="1" noChangeArrowheads="1" noChangeShapeType="1" noTextEdit="1"/>
              </p:cNvSpPr>
              <p:nvPr/>
            </p:nvSpPr>
            <p:spPr>
              <a:xfrm>
                <a:off x="170482" y="3308420"/>
                <a:ext cx="4720666" cy="2788584"/>
              </a:xfrm>
              <a:prstGeom prst="rect">
                <a:avLst/>
              </a:prstGeom>
              <a:blipFill>
                <a:blip r:embed="rId8"/>
                <a:stretch>
                  <a:fillRect l="-904" t="-1532"/>
                </a:stretch>
              </a:blipFill>
            </p:spPr>
            <p:txBody>
              <a:bodyPr/>
              <a:lstStyle/>
              <a:p>
                <a:r>
                  <a:rPr lang="en-US">
                    <a:noFill/>
                  </a:rPr>
                  <a:t> </a:t>
                </a:r>
              </a:p>
            </p:txBody>
          </p:sp>
        </mc:Fallback>
      </mc:AlternateContent>
    </p:spTree>
    <p:extLst>
      <p:ext uri="{BB962C8B-B14F-4D97-AF65-F5344CB8AC3E}">
        <p14:creationId xmlns:p14="http://schemas.microsoft.com/office/powerpoint/2010/main" val="401106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0648" y="335101"/>
            <a:ext cx="10577065" cy="570225"/>
          </a:xfrm>
        </p:spPr>
        <p:txBody>
          <a:bodyPr/>
          <a:lstStyle/>
          <a:p>
            <a:r>
              <a:rPr lang="en-US" dirty="0"/>
              <a:t>Mechanical Beam (Albany)</a:t>
            </a:r>
          </a:p>
        </p:txBody>
      </p:sp>
      <p:sp>
        <p:nvSpPr>
          <p:cNvPr id="4" name="Slide Number Placeholder 3"/>
          <p:cNvSpPr>
            <a:spLocks noGrp="1"/>
          </p:cNvSpPr>
          <p:nvPr>
            <p:ph type="sldNum" sz="quarter" idx="12"/>
          </p:nvPr>
        </p:nvSpPr>
        <p:spPr>
          <a:xfrm>
            <a:off x="64951" y="376198"/>
            <a:ext cx="485768" cy="358833"/>
          </a:xfrm>
        </p:spPr>
        <p:txBody>
          <a:bodyPr/>
          <a:lstStyle/>
          <a:p>
            <a:fld id="{6113E31D-E2AB-40D1-8B51-AFA5AFEF393A}" type="slidenum">
              <a:rPr lang="en-US" smtClean="0"/>
              <a:t>11</a:t>
            </a:fld>
            <a:endParaRPr lang="en-US" dirty="0"/>
          </a:p>
        </p:txBody>
      </p:sp>
      <p:pic>
        <p:nvPicPr>
          <p:cNvPr id="15" name="Picture 14">
            <a:extLst>
              <a:ext uri="{FF2B5EF4-FFF2-40B4-BE49-F238E27FC236}">
                <a16:creationId xmlns:a16="http://schemas.microsoft.com/office/drawing/2014/main" id="{0C8DEF53-097D-4E92-BA00-745DED5C6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9843" y="1034718"/>
            <a:ext cx="3657600" cy="2743200"/>
          </a:xfrm>
          <a:prstGeom prst="rect">
            <a:avLst/>
          </a:prstGeom>
        </p:spPr>
      </p:pic>
      <p:pic>
        <p:nvPicPr>
          <p:cNvPr id="16" name="Picture 15">
            <a:extLst>
              <a:ext uri="{FF2B5EF4-FFF2-40B4-BE49-F238E27FC236}">
                <a16:creationId xmlns:a16="http://schemas.microsoft.com/office/drawing/2014/main" id="{DD6C04A2-8CF8-4861-9E16-F6849FB83A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7443" y="962799"/>
            <a:ext cx="3657600" cy="2743200"/>
          </a:xfrm>
          <a:prstGeom prst="rect">
            <a:avLst/>
          </a:prstGeom>
        </p:spPr>
      </p:pic>
      <p:pic>
        <p:nvPicPr>
          <p:cNvPr id="17" name="Picture 16">
            <a:extLst>
              <a:ext uri="{FF2B5EF4-FFF2-40B4-BE49-F238E27FC236}">
                <a16:creationId xmlns:a16="http://schemas.microsoft.com/office/drawing/2014/main" id="{E894BA4F-459B-44CE-9AF3-9B80619AA3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9843" y="3884828"/>
            <a:ext cx="3657600" cy="2743200"/>
          </a:xfrm>
          <a:prstGeom prst="rect">
            <a:avLst/>
          </a:prstGeom>
        </p:spPr>
      </p:pic>
      <p:pic>
        <p:nvPicPr>
          <p:cNvPr id="18" name="Picture 17">
            <a:extLst>
              <a:ext uri="{FF2B5EF4-FFF2-40B4-BE49-F238E27FC236}">
                <a16:creationId xmlns:a16="http://schemas.microsoft.com/office/drawing/2014/main" id="{6D1FB66A-9776-4CDB-95A7-D3ACFA77E4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67443" y="3913322"/>
            <a:ext cx="3657600" cy="2743200"/>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7A1AFB9-F5B6-4960-B2FE-3E3B3A706110}"/>
                  </a:ext>
                </a:extLst>
              </p:cNvPr>
              <p:cNvSpPr txBox="1"/>
              <p:nvPr/>
            </p:nvSpPr>
            <p:spPr>
              <a:xfrm>
                <a:off x="166957" y="1935528"/>
                <a:ext cx="4320328" cy="333726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1"/>
                    </a:solidFill>
                  </a:rPr>
                  <a:t>Figure plots </a:t>
                </a:r>
                <a:r>
                  <a:rPr lang="en-US" b="1" dirty="0">
                    <a:solidFill>
                      <a:schemeClr val="tx1"/>
                    </a:solidFill>
                  </a:rPr>
                  <a:t>condition numbers </a:t>
                </a:r>
                <a:r>
                  <a:rPr lang="en-US" dirty="0">
                    <a:solidFill>
                      <a:schemeClr val="tx1"/>
                    </a:solidFill>
                  </a:rPr>
                  <a:t>of reduced Jacobian (</a:t>
                </a:r>
                <a14:m>
                  <m:oMath xmlns:m="http://schemas.openxmlformats.org/officeDocument/2006/math">
                    <m:sSubSup>
                      <m:sSubSupPr>
                        <m:ctrlPr>
                          <a:rPr lang="en-US" i="1">
                            <a:solidFill>
                              <a:schemeClr val="tx1"/>
                            </a:solidFill>
                            <a:latin typeface="Cambria Math" panose="02040503050406030204" pitchFamily="18" charset="0"/>
                          </a:rPr>
                        </m:ctrlPr>
                      </m:sSubSupPr>
                      <m:e>
                        <m:r>
                          <a:rPr lang="en-US" b="1" i="1">
                            <a:solidFill>
                              <a:schemeClr val="tx1"/>
                            </a:solidFill>
                            <a:latin typeface="Cambria Math" panose="02040503050406030204" pitchFamily="18" charset="0"/>
                          </a:rPr>
                          <m:t>𝑱</m:t>
                        </m:r>
                      </m:e>
                      <m:sub>
                        <m:r>
                          <m:rPr>
                            <m:sty m:val="p"/>
                          </m:rPr>
                          <a:rPr lang="en-US">
                            <a:solidFill>
                              <a:schemeClr val="tx1"/>
                            </a:solidFill>
                            <a:latin typeface="Cambria Math" panose="02040503050406030204" pitchFamily="18" charset="0"/>
                          </a:rPr>
                          <m:t>PPG</m:t>
                        </m:r>
                      </m:sub>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𝑘</m:t>
                        </m:r>
                        <m:r>
                          <a:rPr lang="en-US" i="1">
                            <a:solidFill>
                              <a:schemeClr val="tx1"/>
                            </a:solidFill>
                            <a:latin typeface="Cambria Math" panose="02040503050406030204" pitchFamily="18" charset="0"/>
                          </a:rPr>
                          <m:t>)</m:t>
                        </m:r>
                      </m:sup>
                    </m:sSubSup>
                  </m:oMath>
                </a14:m>
                <a:r>
                  <a:rPr lang="en-US" dirty="0">
                    <a:solidFill>
                      <a:schemeClr val="tx1"/>
                    </a:solidFill>
                  </a:rPr>
                  <a:t> or </a:t>
                </a:r>
                <a14:m>
                  <m:oMath xmlns:m="http://schemas.openxmlformats.org/officeDocument/2006/math">
                    <m:sSubSup>
                      <m:sSubSupPr>
                        <m:ctrlPr>
                          <a:rPr lang="en-US" i="1">
                            <a:solidFill>
                              <a:schemeClr val="tx1"/>
                            </a:solidFill>
                            <a:latin typeface="Cambria Math" panose="02040503050406030204" pitchFamily="18" charset="0"/>
                          </a:rPr>
                        </m:ctrlPr>
                      </m:sSubSupPr>
                      <m:e>
                        <m:r>
                          <a:rPr lang="en-US" b="1" i="1">
                            <a:solidFill>
                              <a:schemeClr val="tx1"/>
                            </a:solidFill>
                            <a:latin typeface="Cambria Math" panose="02040503050406030204" pitchFamily="18" charset="0"/>
                          </a:rPr>
                          <m:t>𝑱</m:t>
                        </m:r>
                      </m:e>
                      <m:sub>
                        <m:r>
                          <m:rPr>
                            <m:sty m:val="p"/>
                          </m:rPr>
                          <a:rPr lang="en-US">
                            <a:solidFill>
                              <a:schemeClr val="tx1"/>
                            </a:solidFill>
                            <a:latin typeface="Cambria Math" panose="02040503050406030204" pitchFamily="18" charset="0"/>
                          </a:rPr>
                          <m:t>PG</m:t>
                        </m:r>
                      </m:sub>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𝑘</m:t>
                        </m:r>
                        <m:r>
                          <a:rPr lang="en-US" i="1">
                            <a:solidFill>
                              <a:schemeClr val="tx1"/>
                            </a:solidFill>
                            <a:latin typeface="Cambria Math" panose="02040503050406030204" pitchFamily="18" charset="0"/>
                          </a:rPr>
                          <m:t>)</m:t>
                        </m:r>
                      </m:sup>
                    </m:sSubSup>
                  </m:oMath>
                </a14:m>
                <a:r>
                  <a:rPr lang="en-US" dirty="0">
                    <a:solidFill>
                      <a:schemeClr val="tx1"/>
                    </a:solidFill>
                  </a:rPr>
                  <a:t>) for each ROM.</a:t>
                </a:r>
              </a:p>
              <a:p>
                <a:pPr marL="285750" indent="-285750">
                  <a:buFont typeface="Arial" panose="020B0604020202020204" pitchFamily="34" charset="0"/>
                  <a:buChar char="•"/>
                </a:pPr>
                <a:endParaRPr lang="en-US" sz="800" dirty="0">
                  <a:solidFill>
                    <a:schemeClr val="tx1"/>
                  </a:solidFill>
                </a:endParaRPr>
              </a:p>
              <a:p>
                <a:pPr marL="285750" indent="-285750">
                  <a:buFont typeface="Arial" panose="020B0604020202020204" pitchFamily="34" charset="0"/>
                  <a:buChar char="•"/>
                </a:pPr>
                <a:r>
                  <a:rPr lang="en-US" dirty="0">
                    <a:solidFill>
                      <a:schemeClr val="tx1"/>
                    </a:solidFill>
                  </a:rPr>
                  <a:t>A </a:t>
                </a:r>
                <a:r>
                  <a:rPr lang="en-US" b="1" dirty="0">
                    <a:solidFill>
                      <a:schemeClr val="tx1"/>
                    </a:solidFill>
                  </a:rPr>
                  <a:t>moderate reduction in condition number </a:t>
                </a:r>
                <a:r>
                  <a:rPr lang="en-US" dirty="0">
                    <a:solidFill>
                      <a:schemeClr val="tx1"/>
                    </a:solidFill>
                  </a:rPr>
                  <a:t>is obtained through preconditioning strategies.</a:t>
                </a:r>
              </a:p>
              <a:p>
                <a:pPr marL="285750" indent="-285750">
                  <a:buFont typeface="Arial" panose="020B0604020202020204" pitchFamily="34" charset="0"/>
                  <a:buChar char="•"/>
                </a:pPr>
                <a:endParaRPr lang="en-US" sz="1000" b="1" dirty="0"/>
              </a:p>
              <a:p>
                <a:pPr marL="285750" indent="-285750">
                  <a:buFont typeface="Arial" panose="020B0604020202020204" pitchFamily="34" charset="0"/>
                  <a:buChar char="•"/>
                </a:pPr>
                <a:r>
                  <a:rPr lang="en-US" dirty="0"/>
                  <a:t>Most sophisticated ILU preconditioner gives rise to a reduced Jacobian with the </a:t>
                </a:r>
                <a:r>
                  <a:rPr lang="en-US" b="1" dirty="0"/>
                  <a:t>smallest condition number.</a:t>
                </a:r>
                <a:endParaRPr lang="en-US" b="1" dirty="0">
                  <a:solidFill>
                    <a:schemeClr val="tx1"/>
                  </a:solidFill>
                </a:endParaRPr>
              </a:p>
            </p:txBody>
          </p:sp>
        </mc:Choice>
        <mc:Fallback xmlns="">
          <p:sp>
            <p:nvSpPr>
              <p:cNvPr id="19" name="TextBox 18">
                <a:extLst>
                  <a:ext uri="{FF2B5EF4-FFF2-40B4-BE49-F238E27FC236}">
                    <a16:creationId xmlns:a16="http://schemas.microsoft.com/office/drawing/2014/main" id="{C7A1AFB9-F5B6-4960-B2FE-3E3B3A706110}"/>
                  </a:ext>
                </a:extLst>
              </p:cNvPr>
              <p:cNvSpPr txBox="1">
                <a:spLocks noRot="1" noChangeAspect="1" noMove="1" noResize="1" noEditPoints="1" noAdjustHandles="1" noChangeArrowheads="1" noChangeShapeType="1" noTextEdit="1"/>
              </p:cNvSpPr>
              <p:nvPr/>
            </p:nvSpPr>
            <p:spPr>
              <a:xfrm>
                <a:off x="166957" y="1935528"/>
                <a:ext cx="4320328" cy="3337260"/>
              </a:xfrm>
              <a:prstGeom prst="rect">
                <a:avLst/>
              </a:prstGeom>
              <a:blipFill>
                <a:blip r:embed="rId7"/>
                <a:stretch>
                  <a:fillRect l="-846" t="-1280"/>
                </a:stretch>
              </a:blipFill>
            </p:spPr>
            <p:txBody>
              <a:bodyPr/>
              <a:lstStyle/>
              <a:p>
                <a:r>
                  <a:rPr lang="en-US">
                    <a:noFill/>
                  </a:rPr>
                  <a:t> </a:t>
                </a:r>
              </a:p>
            </p:txBody>
          </p:sp>
        </mc:Fallback>
      </mc:AlternateContent>
    </p:spTree>
    <p:extLst>
      <p:ext uri="{BB962C8B-B14F-4D97-AF65-F5344CB8AC3E}">
        <p14:creationId xmlns:p14="http://schemas.microsoft.com/office/powerpoint/2010/main" val="268716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0648" y="335101"/>
            <a:ext cx="10577065" cy="570225"/>
          </a:xfrm>
        </p:spPr>
        <p:txBody>
          <a:bodyPr/>
          <a:lstStyle/>
          <a:p>
            <a:r>
              <a:rPr lang="en-US" dirty="0"/>
              <a:t>Mechanical Beam (Albany)</a:t>
            </a:r>
          </a:p>
        </p:txBody>
      </p:sp>
      <p:sp>
        <p:nvSpPr>
          <p:cNvPr id="4" name="Slide Number Placeholder 3"/>
          <p:cNvSpPr>
            <a:spLocks noGrp="1"/>
          </p:cNvSpPr>
          <p:nvPr>
            <p:ph type="sldNum" sz="quarter" idx="12"/>
          </p:nvPr>
        </p:nvSpPr>
        <p:spPr>
          <a:xfrm>
            <a:off x="64951" y="376198"/>
            <a:ext cx="485768" cy="358833"/>
          </a:xfrm>
        </p:spPr>
        <p:txBody>
          <a:bodyPr/>
          <a:lstStyle/>
          <a:p>
            <a:fld id="{6113E31D-E2AB-40D1-8B51-AFA5AFEF393A}" type="slidenum">
              <a:rPr lang="en-US" smtClean="0"/>
              <a:t>12</a:t>
            </a:fld>
            <a:endParaRPr lang="en-US" dirty="0"/>
          </a:p>
        </p:txBody>
      </p:sp>
      <p:pic>
        <p:nvPicPr>
          <p:cNvPr id="9" name="Picture 8">
            <a:extLst>
              <a:ext uri="{FF2B5EF4-FFF2-40B4-BE49-F238E27FC236}">
                <a16:creationId xmlns:a16="http://schemas.microsoft.com/office/drawing/2014/main" id="{E8CF2EE8-6675-4298-8463-C36E3C374D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2450" y="922013"/>
            <a:ext cx="3657600" cy="2743200"/>
          </a:xfrm>
          <a:prstGeom prst="rect">
            <a:avLst/>
          </a:prstGeom>
        </p:spPr>
      </p:pic>
      <p:pic>
        <p:nvPicPr>
          <p:cNvPr id="10" name="Picture 9">
            <a:extLst>
              <a:ext uri="{FF2B5EF4-FFF2-40B4-BE49-F238E27FC236}">
                <a16:creationId xmlns:a16="http://schemas.microsoft.com/office/drawing/2014/main" id="{F486AB0C-E650-419C-A29A-BC5B2B1BAD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3350" y="922013"/>
            <a:ext cx="3657600" cy="2743200"/>
          </a:xfrm>
          <a:prstGeom prst="rect">
            <a:avLst/>
          </a:prstGeom>
        </p:spPr>
      </p:pic>
      <p:pic>
        <p:nvPicPr>
          <p:cNvPr id="11" name="Picture 10">
            <a:extLst>
              <a:ext uri="{FF2B5EF4-FFF2-40B4-BE49-F238E27FC236}">
                <a16:creationId xmlns:a16="http://schemas.microsoft.com/office/drawing/2014/main" id="{E00F440D-4E55-4ABF-A8E1-6922A05F33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2450" y="3831750"/>
            <a:ext cx="3657600" cy="2743200"/>
          </a:xfrm>
          <a:prstGeom prst="rect">
            <a:avLst/>
          </a:prstGeom>
        </p:spPr>
      </p:pic>
      <p:pic>
        <p:nvPicPr>
          <p:cNvPr id="12" name="Picture 11">
            <a:extLst>
              <a:ext uri="{FF2B5EF4-FFF2-40B4-BE49-F238E27FC236}">
                <a16:creationId xmlns:a16="http://schemas.microsoft.com/office/drawing/2014/main" id="{A6760186-892D-4D0E-A8CA-968927382C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13350" y="3831750"/>
            <a:ext cx="3657600" cy="2743200"/>
          </a:xfrm>
          <a:prstGeom prst="rect">
            <a:avLst/>
          </a:prstGeom>
        </p:spPr>
      </p:pic>
      <p:sp>
        <p:nvSpPr>
          <p:cNvPr id="13" name="TextBox 12">
            <a:extLst>
              <a:ext uri="{FF2B5EF4-FFF2-40B4-BE49-F238E27FC236}">
                <a16:creationId xmlns:a16="http://schemas.microsoft.com/office/drawing/2014/main" id="{D2DBFF7D-E93A-49DE-8779-38BD1A749F24}"/>
              </a:ext>
            </a:extLst>
          </p:cNvPr>
          <p:cNvSpPr txBox="1"/>
          <p:nvPr/>
        </p:nvSpPr>
        <p:spPr>
          <a:xfrm>
            <a:off x="64951" y="2259462"/>
            <a:ext cx="5008084" cy="1877437"/>
          </a:xfrm>
          <a:prstGeom prst="rect">
            <a:avLst/>
          </a:prstGeom>
          <a:noFill/>
        </p:spPr>
        <p:txBody>
          <a:bodyPr wrap="square" rtlCol="0">
            <a:spAutoFit/>
          </a:bodyPr>
          <a:lstStyle/>
          <a:p>
            <a:pPr marL="285750" indent="-285750">
              <a:buFont typeface="Arial" panose="020B0604020202020204" pitchFamily="34" charset="0"/>
              <a:buChar char="•"/>
            </a:pPr>
            <a:r>
              <a:rPr lang="en-US" dirty="0"/>
              <a:t>Figures shows </a:t>
            </a:r>
            <a:r>
              <a:rPr lang="en-US" b="1" dirty="0"/>
              <a:t>CPU-times</a:t>
            </a:r>
            <a:r>
              <a:rPr lang="en-US" dirty="0"/>
              <a:t> for all ROMs considered</a:t>
            </a:r>
            <a:endParaRPr lang="en-US" sz="800" dirty="0"/>
          </a:p>
          <a:p>
            <a:endParaRPr lang="en-US" sz="800" dirty="0"/>
          </a:p>
          <a:p>
            <a:pPr marL="285750" indent="-285750">
              <a:buFont typeface="Arial" panose="020B0604020202020204" pitchFamily="34" charset="0"/>
              <a:buChar char="•"/>
            </a:pPr>
            <a:r>
              <a:rPr lang="en-US" dirty="0"/>
              <a:t>As expected, the </a:t>
            </a:r>
            <a:r>
              <a:rPr lang="en-US" b="1" dirty="0"/>
              <a:t>projected solution increment</a:t>
            </a:r>
            <a:r>
              <a:rPr lang="en-US" dirty="0"/>
              <a:t> is the </a:t>
            </a:r>
            <a:r>
              <a:rPr lang="en-US" b="1" dirty="0"/>
              <a:t>most expensive</a:t>
            </a:r>
            <a:r>
              <a:rPr lang="en-US" dirty="0"/>
              <a:t> to compute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2649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0648" y="335101"/>
            <a:ext cx="10577065" cy="570225"/>
          </a:xfrm>
        </p:spPr>
        <p:txBody>
          <a:bodyPr/>
          <a:lstStyle/>
          <a:p>
            <a:r>
              <a:rPr lang="en-US" dirty="0"/>
              <a:t>Mechanical Beam (Albany)</a:t>
            </a:r>
          </a:p>
        </p:txBody>
      </p:sp>
      <p:sp>
        <p:nvSpPr>
          <p:cNvPr id="4" name="Slide Number Placeholder 3"/>
          <p:cNvSpPr>
            <a:spLocks noGrp="1"/>
          </p:cNvSpPr>
          <p:nvPr>
            <p:ph type="sldNum" sz="quarter" idx="12"/>
          </p:nvPr>
        </p:nvSpPr>
        <p:spPr>
          <a:xfrm>
            <a:off x="64951" y="376198"/>
            <a:ext cx="485768" cy="358833"/>
          </a:xfrm>
        </p:spPr>
        <p:txBody>
          <a:bodyPr/>
          <a:lstStyle/>
          <a:p>
            <a:fld id="{6113E31D-E2AB-40D1-8B51-AFA5AFEF393A}" type="slidenum">
              <a:rPr lang="en-US" smtClean="0"/>
              <a:t>13</a:t>
            </a:fld>
            <a:endParaRPr lang="en-US" dirty="0"/>
          </a:p>
        </p:txBody>
      </p:sp>
      <p:pic>
        <p:nvPicPr>
          <p:cNvPr id="14" name="Picture 13">
            <a:extLst>
              <a:ext uri="{FF2B5EF4-FFF2-40B4-BE49-F238E27FC236}">
                <a16:creationId xmlns:a16="http://schemas.microsoft.com/office/drawing/2014/main" id="{70DC32BC-6E1F-4D1E-A017-B646C0FC9A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9391" y="735031"/>
            <a:ext cx="6705600" cy="5029200"/>
          </a:xfrm>
          <a:prstGeom prst="rect">
            <a:avLst/>
          </a:prstGeom>
        </p:spPr>
      </p:pic>
      <p:sp>
        <p:nvSpPr>
          <p:cNvPr id="15" name="Rectangle 14">
            <a:extLst>
              <a:ext uri="{FF2B5EF4-FFF2-40B4-BE49-F238E27FC236}">
                <a16:creationId xmlns:a16="http://schemas.microsoft.com/office/drawing/2014/main" id="{7192EEE4-FA4E-48C8-882B-2837661B5742}"/>
              </a:ext>
            </a:extLst>
          </p:cNvPr>
          <p:cNvSpPr/>
          <p:nvPr/>
        </p:nvSpPr>
        <p:spPr>
          <a:xfrm>
            <a:off x="6181725" y="2361362"/>
            <a:ext cx="3926917" cy="260252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F2085D29-0E8D-4C1A-B125-39BE83A105C4}"/>
              </a:ext>
            </a:extLst>
          </p:cNvPr>
          <p:cNvCxnSpPr>
            <a:cxnSpLocks/>
          </p:cNvCxnSpPr>
          <p:nvPr/>
        </p:nvCxnSpPr>
        <p:spPr>
          <a:xfrm flipV="1">
            <a:off x="4724400" y="3915549"/>
            <a:ext cx="1457325" cy="3230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30891DF9-38B9-46A5-AE78-859387BAF3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817" y="2589922"/>
            <a:ext cx="4776827" cy="3582621"/>
          </a:xfrm>
          <a:prstGeom prst="rect">
            <a:avLst/>
          </a:prstGeom>
          <a:ln>
            <a:noFill/>
          </a:ln>
          <a:effectLst>
            <a:outerShdw blurRad="190500" algn="tl" rotWithShape="0">
              <a:srgbClr val="000000">
                <a:alpha val="70000"/>
              </a:srgbClr>
            </a:outerShdw>
          </a:effectLst>
        </p:spPr>
      </p:pic>
      <p:sp>
        <p:nvSpPr>
          <p:cNvPr id="18" name="Rectangle 17">
            <a:extLst>
              <a:ext uri="{FF2B5EF4-FFF2-40B4-BE49-F238E27FC236}">
                <a16:creationId xmlns:a16="http://schemas.microsoft.com/office/drawing/2014/main" id="{A1145AB8-ECB1-419F-9A69-9642616E3ABA}"/>
              </a:ext>
            </a:extLst>
          </p:cNvPr>
          <p:cNvSpPr/>
          <p:nvPr/>
        </p:nvSpPr>
        <p:spPr>
          <a:xfrm>
            <a:off x="283500" y="1261827"/>
            <a:ext cx="4628742" cy="1015663"/>
          </a:xfrm>
          <a:prstGeom prst="rect">
            <a:avLst/>
          </a:prstGeom>
          <a:solidFill>
            <a:schemeClr val="accent3">
              <a:lumMod val="20000"/>
              <a:lumOff val="80000"/>
            </a:schemeClr>
          </a:solidFill>
        </p:spPr>
        <p:txBody>
          <a:bodyPr wrap="square">
            <a:spAutoFit/>
          </a:bodyPr>
          <a:lstStyle/>
          <a:p>
            <a:pPr algn="ctr"/>
            <a:r>
              <a:rPr lang="en-US" sz="2000" dirty="0"/>
              <a:t>The </a:t>
            </a:r>
            <a:r>
              <a:rPr lang="en-US" sz="2000" b="1" dirty="0"/>
              <a:t>best preconditioner </a:t>
            </a:r>
            <a:r>
              <a:rPr lang="en-US" sz="2000" dirty="0"/>
              <a:t>given error/CPU-time requirements can be inferred from </a:t>
            </a:r>
            <a:r>
              <a:rPr lang="en-US" sz="2000" b="1" dirty="0"/>
              <a:t>Pareto plot </a:t>
            </a:r>
            <a:r>
              <a:rPr lang="en-US" sz="2000" dirty="0"/>
              <a:t>shown here.</a:t>
            </a:r>
          </a:p>
        </p:txBody>
      </p:sp>
    </p:spTree>
    <p:extLst>
      <p:ext uri="{BB962C8B-B14F-4D97-AF65-F5344CB8AC3E}">
        <p14:creationId xmlns:p14="http://schemas.microsoft.com/office/powerpoint/2010/main" val="311878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0648" y="335101"/>
            <a:ext cx="10577065" cy="570225"/>
          </a:xfrm>
        </p:spPr>
        <p:txBody>
          <a:bodyPr/>
          <a:lstStyle/>
          <a:p>
            <a:r>
              <a:rPr lang="en-US" dirty="0"/>
              <a:t>Thermo-Mechanical Beam (Albany)</a:t>
            </a:r>
          </a:p>
        </p:txBody>
      </p:sp>
      <p:sp>
        <p:nvSpPr>
          <p:cNvPr id="4" name="Slide Number Placeholder 3"/>
          <p:cNvSpPr>
            <a:spLocks noGrp="1"/>
          </p:cNvSpPr>
          <p:nvPr>
            <p:ph type="sldNum" sz="quarter" idx="12"/>
          </p:nvPr>
        </p:nvSpPr>
        <p:spPr>
          <a:xfrm>
            <a:off x="64951" y="382108"/>
            <a:ext cx="392249" cy="352924"/>
          </a:xfrm>
        </p:spPr>
        <p:txBody>
          <a:bodyPr/>
          <a:lstStyle/>
          <a:p>
            <a:fld id="{6113E31D-E2AB-40D1-8B51-AFA5AFEF393A}" type="slidenum">
              <a:rPr lang="en-US" smtClean="0"/>
              <a:t>14</a:t>
            </a:fld>
            <a:endParaRPr lang="en-US" dirty="0"/>
          </a:p>
        </p:txBody>
      </p:sp>
      <p:pic>
        <p:nvPicPr>
          <p:cNvPr id="3" name="Picture 2">
            <a:extLst>
              <a:ext uri="{FF2B5EF4-FFF2-40B4-BE49-F238E27FC236}">
                <a16:creationId xmlns:a16="http://schemas.microsoft.com/office/drawing/2014/main" id="{49ED84EC-D706-4AC9-BEE4-29749C1FA4AF}"/>
              </a:ext>
            </a:extLst>
          </p:cNvPr>
          <p:cNvPicPr>
            <a:picLocks noChangeAspect="1"/>
          </p:cNvPicPr>
          <p:nvPr/>
        </p:nvPicPr>
        <p:blipFill>
          <a:blip r:embed="rId3"/>
          <a:stretch>
            <a:fillRect/>
          </a:stretch>
        </p:blipFill>
        <p:spPr>
          <a:xfrm>
            <a:off x="3586048" y="1148539"/>
            <a:ext cx="2813320" cy="1637801"/>
          </a:xfrm>
          <a:prstGeom prst="rect">
            <a:avLst/>
          </a:prstGeom>
        </p:spPr>
      </p:pic>
      <p:pic>
        <p:nvPicPr>
          <p:cNvPr id="7" name="Picture 6">
            <a:extLst>
              <a:ext uri="{FF2B5EF4-FFF2-40B4-BE49-F238E27FC236}">
                <a16:creationId xmlns:a16="http://schemas.microsoft.com/office/drawing/2014/main" id="{AB43EDAA-4A1F-45D4-A159-548E829F4B20}"/>
              </a:ext>
            </a:extLst>
          </p:cNvPr>
          <p:cNvPicPr>
            <a:picLocks noChangeAspect="1"/>
          </p:cNvPicPr>
          <p:nvPr/>
        </p:nvPicPr>
        <p:blipFill>
          <a:blip r:embed="rId4"/>
          <a:stretch>
            <a:fillRect/>
          </a:stretch>
        </p:blipFill>
        <p:spPr>
          <a:xfrm>
            <a:off x="377480" y="1057026"/>
            <a:ext cx="2950866" cy="1637801"/>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E55F1FF-B9C6-4865-91B9-A79BD4A6E339}"/>
                  </a:ext>
                </a:extLst>
              </p:cNvPr>
              <p:cNvSpPr txBox="1"/>
              <p:nvPr/>
            </p:nvSpPr>
            <p:spPr>
              <a:xfrm>
                <a:off x="64951" y="3072255"/>
                <a:ext cx="8962812" cy="2400657"/>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1"/>
                    </a:solidFill>
                  </a:rPr>
                  <a:t>Coupled </a:t>
                </a:r>
                <a:r>
                  <a:rPr lang="en-US" b="1" dirty="0">
                    <a:solidFill>
                      <a:schemeClr val="tx1"/>
                    </a:solidFill>
                  </a:rPr>
                  <a:t>thermo-mechanical</a:t>
                </a:r>
                <a:r>
                  <a:rPr lang="en-US" dirty="0">
                    <a:solidFill>
                      <a:schemeClr val="tx1"/>
                    </a:solidFill>
                  </a:rPr>
                  <a:t> problem involving </a:t>
                </a:r>
                <a:r>
                  <a:rPr lang="en-US" b="1" dirty="0" err="1">
                    <a:solidFill>
                      <a:schemeClr val="tx1"/>
                    </a:solidFill>
                  </a:rPr>
                  <a:t>Neohookean</a:t>
                </a:r>
                <a:r>
                  <a:rPr lang="en-US" dirty="0">
                    <a:solidFill>
                      <a:schemeClr val="tx1"/>
                    </a:solidFill>
                  </a:rPr>
                  <a:t> material</a:t>
                </a:r>
              </a:p>
              <a:p>
                <a:pPr marL="285750" indent="-285750">
                  <a:buFont typeface="Arial" panose="020B0604020202020204" pitchFamily="34" charset="0"/>
                  <a:buChar char="•"/>
                </a:pPr>
                <a:endParaRPr lang="en-US" sz="400" dirty="0">
                  <a:solidFill>
                    <a:schemeClr val="tx1"/>
                  </a:solidFill>
                </a:endParaRPr>
              </a:p>
              <a:p>
                <a:pPr marL="285750" indent="-285750">
                  <a:buFont typeface="Arial" panose="020B0604020202020204" pitchFamily="34" charset="0"/>
                  <a:buChar char="•"/>
                </a:pPr>
                <a:r>
                  <a:rPr lang="en-US" dirty="0">
                    <a:solidFill>
                      <a:schemeClr val="tx1"/>
                    </a:solidFill>
                  </a:rPr>
                  <a:t>2 sets of </a:t>
                </a:r>
                <a:r>
                  <a:rPr lang="en-US" b="1" dirty="0">
                    <a:solidFill>
                      <a:schemeClr val="tx1"/>
                    </a:solidFill>
                  </a:rPr>
                  <a:t>material blocks</a:t>
                </a:r>
                <a:r>
                  <a:rPr lang="en-US" dirty="0">
                    <a:solidFill>
                      <a:schemeClr val="tx1"/>
                    </a:solidFill>
                  </a:rPr>
                  <a:t>,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smtClean="0">
                            <a:solidFill>
                              <a:schemeClr val="tx1"/>
                            </a:solidFill>
                            <a:latin typeface="Cambria Math" panose="02040503050406030204" pitchFamily="18" charset="0"/>
                            <a:ea typeface="Cambria Math" panose="02040503050406030204" pitchFamily="18" charset="0"/>
                          </a:rPr>
                          <m:t>ℬ</m:t>
                        </m:r>
                      </m:e>
                      <m:sub>
                        <m:r>
                          <a:rPr lang="en-US" b="0" i="1" smtClean="0">
                            <a:solidFill>
                              <a:schemeClr val="tx1"/>
                            </a:solidFill>
                            <a:latin typeface="Cambria Math" panose="02040503050406030204" pitchFamily="18" charset="0"/>
                          </a:rPr>
                          <m:t>𝑎</m:t>
                        </m:r>
                      </m:sub>
                    </m:sSub>
                  </m:oMath>
                </a14:m>
                <a:r>
                  <a:rPr lang="en-US" dirty="0">
                    <a:solidFill>
                      <a:schemeClr val="tx1"/>
                    </a:solidFill>
                  </a:rPr>
                  <a:t> and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ℬ</m:t>
                        </m:r>
                      </m:e>
                      <m:sub>
                        <m:r>
                          <a:rPr lang="en-US" b="0" i="1" smtClean="0">
                            <a:solidFill>
                              <a:schemeClr val="tx1"/>
                            </a:solidFill>
                            <a:latin typeface="Cambria Math" panose="02040503050406030204" pitchFamily="18" charset="0"/>
                            <a:ea typeface="Cambria Math" panose="02040503050406030204" pitchFamily="18" charset="0"/>
                          </a:rPr>
                          <m:t>𝑏</m:t>
                        </m:r>
                      </m:sub>
                    </m:sSub>
                  </m:oMath>
                </a14:m>
                <a:r>
                  <a:rPr lang="en-US" dirty="0">
                    <a:solidFill>
                      <a:schemeClr val="tx1"/>
                    </a:solidFill>
                  </a:rPr>
                  <a:t>, each having set of material params</a:t>
                </a:r>
              </a:p>
              <a:p>
                <a:pPr marL="285750" indent="-285750">
                  <a:buFont typeface="Arial" panose="020B0604020202020204" pitchFamily="34" charset="0"/>
                  <a:buChar char="•"/>
                </a:pPr>
                <a:endParaRPr lang="en-US" sz="400" dirty="0">
                  <a:solidFill>
                    <a:schemeClr val="tx1"/>
                  </a:solidFill>
                </a:endParaRPr>
              </a:p>
              <a:p>
                <a:pPr marL="742950" lvl="1" indent="-285750">
                  <a:buFont typeface="Wingdings" panose="05000000000000000000" pitchFamily="2" charset="2"/>
                  <a:buChar char="Ø"/>
                </a:pPr>
                <a:r>
                  <a:rPr lang="en-US" dirty="0">
                    <a:solidFill>
                      <a:schemeClr val="tx1"/>
                    </a:solidFill>
                  </a:rPr>
                  <a:t>Material parameters in block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ℬ</m:t>
                        </m:r>
                      </m:e>
                      <m:sub>
                        <m:r>
                          <a:rPr lang="en-US" b="0" i="1" smtClean="0">
                            <a:solidFill>
                              <a:schemeClr val="tx1"/>
                            </a:solidFill>
                            <a:latin typeface="Cambria Math" panose="02040503050406030204" pitchFamily="18" charset="0"/>
                            <a:ea typeface="Cambria Math" panose="02040503050406030204" pitchFamily="18" charset="0"/>
                          </a:rPr>
                          <m:t>𝑎</m:t>
                        </m:r>
                      </m:sub>
                    </m:sSub>
                  </m:oMath>
                </a14:m>
                <a:r>
                  <a:rPr lang="en-US" dirty="0">
                    <a:solidFill>
                      <a:schemeClr val="tx1"/>
                    </a:solidFill>
                  </a:rPr>
                  <a:t> are fixed</a:t>
                </a:r>
              </a:p>
              <a:p>
                <a:pPr marL="742950" lvl="1" indent="-285750">
                  <a:buFont typeface="Wingdings" panose="05000000000000000000" pitchFamily="2" charset="2"/>
                  <a:buChar char="Ø"/>
                </a:pPr>
                <a:endParaRPr lang="en-US" sz="400" dirty="0">
                  <a:solidFill>
                    <a:schemeClr val="tx1"/>
                  </a:solidFill>
                </a:endParaRPr>
              </a:p>
              <a:p>
                <a:pPr marL="742950" lvl="1" indent="-285750">
                  <a:buFont typeface="Wingdings" panose="05000000000000000000" pitchFamily="2" charset="2"/>
                  <a:buChar char="Ø"/>
                </a:pPr>
                <a:r>
                  <a:rPr lang="en-US" dirty="0">
                    <a:solidFill>
                      <a:schemeClr val="tx1"/>
                    </a:solidFill>
                  </a:rPr>
                  <a:t>Material parameters in block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ℬ</m:t>
                        </m:r>
                      </m:e>
                      <m:sub>
                        <m:r>
                          <a:rPr lang="en-US" b="0" i="1" smtClean="0">
                            <a:solidFill>
                              <a:schemeClr val="tx1"/>
                            </a:solidFill>
                            <a:latin typeface="Cambria Math" panose="02040503050406030204" pitchFamily="18" charset="0"/>
                          </a:rPr>
                          <m:t>𝑏</m:t>
                        </m:r>
                      </m:sub>
                    </m:sSub>
                  </m:oMath>
                </a14:m>
                <a:r>
                  <a:rPr lang="en-US" dirty="0">
                    <a:solidFill>
                      <a:schemeClr val="tx1"/>
                    </a:solidFill>
                  </a:rPr>
                  <a:t> are varied (see Table </a:t>
                </a:r>
                <a:r>
                  <a:rPr lang="en-US" dirty="0"/>
                  <a:t>3</a:t>
                </a:r>
                <a:r>
                  <a:rPr lang="en-US" dirty="0">
                    <a:solidFill>
                      <a:schemeClr val="tx1"/>
                    </a:solidFill>
                  </a:rPr>
                  <a:t>)</a:t>
                </a:r>
              </a:p>
              <a:p>
                <a:pPr marL="742950" lvl="1" indent="-285750">
                  <a:buFont typeface="Wingdings" panose="05000000000000000000" pitchFamily="2" charset="2"/>
                  <a:buChar char="Ø"/>
                </a:pPr>
                <a:endParaRPr lang="en-US" sz="400" dirty="0">
                  <a:solidFill>
                    <a:schemeClr val="tx1"/>
                  </a:solidFill>
                </a:endParaRPr>
              </a:p>
              <a:p>
                <a:pPr marL="285750" indent="-285750">
                  <a:buFont typeface="Arial" panose="020B0604020202020204" pitchFamily="34" charset="0"/>
                  <a:buChar char="•"/>
                </a:pPr>
                <a:r>
                  <a:rPr lang="en-US" dirty="0">
                    <a:solidFill>
                      <a:schemeClr val="tx1"/>
                    </a:solidFill>
                  </a:rPr>
                  <a:t>Linearly varying </a:t>
                </a:r>
                <a:r>
                  <a:rPr lang="en-US" b="1" dirty="0">
                    <a:solidFill>
                      <a:schemeClr val="tx1"/>
                    </a:solidFill>
                  </a:rPr>
                  <a:t>time-dependent pressure </a:t>
                </a:r>
                <a:r>
                  <a:rPr lang="en-US" dirty="0">
                    <a:solidFill>
                      <a:schemeClr val="tx1"/>
                    </a:solidFill>
                  </a:rPr>
                  <a:t>and </a:t>
                </a:r>
                <a:r>
                  <a:rPr lang="en-US" b="1" dirty="0">
                    <a:solidFill>
                      <a:schemeClr val="tx1"/>
                    </a:solidFill>
                  </a:rPr>
                  <a:t>temperature </a:t>
                </a:r>
                <a:r>
                  <a:rPr lang="en-US" dirty="0">
                    <a:solidFill>
                      <a:schemeClr val="tx1"/>
                    </a:solidFill>
                  </a:rPr>
                  <a:t>BC is                       prescribed on </a:t>
                </a:r>
                <a14:m>
                  <m:oMath xmlns:m="http://schemas.openxmlformats.org/officeDocument/2006/math">
                    <m:sSub>
                      <m:sSubPr>
                        <m:ctrlPr>
                          <a:rPr lang="en-US" i="1">
                            <a:latin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Γ</m:t>
                        </m:r>
                      </m:e>
                      <m:sub>
                        <m:r>
                          <a:rPr lang="en-US" b="0" i="1" smtClean="0">
                            <a:latin typeface="Cambria Math" panose="02040503050406030204" pitchFamily="18" charset="0"/>
                          </a:rPr>
                          <m:t>1</m:t>
                        </m:r>
                      </m:sub>
                    </m:sSub>
                  </m:oMath>
                </a14:m>
                <a:r>
                  <a:rPr lang="en-US" dirty="0"/>
                  <a:t> and</a:t>
                </a:r>
                <a:r>
                  <a:rPr lang="en-US" b="0" i="0" dirty="0">
                    <a:latin typeface="+mj-lt"/>
                  </a:rPr>
                  <a:t> </a:t>
                </a:r>
                <a14:m>
                  <m:oMath xmlns:m="http://schemas.openxmlformats.org/officeDocument/2006/math">
                    <m:sSub>
                      <m:sSubPr>
                        <m:ctrlPr>
                          <a:rPr lang="en-US" i="1">
                            <a:solidFill>
                              <a:schemeClr val="tx1"/>
                            </a:solidFill>
                            <a:latin typeface="Cambria Math" panose="02040503050406030204" pitchFamily="18" charset="0"/>
                          </a:rPr>
                        </m:ctrlPr>
                      </m:sSubPr>
                      <m:e>
                        <m:r>
                          <m:rPr>
                            <m:sty m:val="p"/>
                          </m:rPr>
                          <a:rPr lang="el-GR" i="1">
                            <a:solidFill>
                              <a:schemeClr val="tx1"/>
                            </a:solidFill>
                            <a:latin typeface="Cambria Math" panose="02040503050406030204" pitchFamily="18" charset="0"/>
                            <a:ea typeface="Cambria Math" panose="02040503050406030204" pitchFamily="18" charset="0"/>
                          </a:rPr>
                          <m:t>Γ</m:t>
                        </m:r>
                      </m:e>
                      <m:sub>
                        <m:r>
                          <a:rPr lang="en-US" i="1">
                            <a:solidFill>
                              <a:schemeClr val="tx1"/>
                            </a:solidFill>
                            <a:latin typeface="Cambria Math" panose="02040503050406030204" pitchFamily="18" charset="0"/>
                          </a:rPr>
                          <m:t>2</m:t>
                        </m:r>
                      </m:sub>
                    </m:sSub>
                  </m:oMath>
                </a14:m>
                <a:r>
                  <a:rPr lang="en-US" dirty="0">
                    <a:solidFill>
                      <a:schemeClr val="tx1"/>
                    </a:solidFill>
                  </a:rPr>
                  <a:t>, respectively; other boundaries are fixed</a:t>
                </a:r>
              </a:p>
              <a:p>
                <a:pPr marL="285750" indent="-285750">
                  <a:buFont typeface="Arial" panose="020B0604020202020204" pitchFamily="34" charset="0"/>
                  <a:buChar char="•"/>
                </a:pPr>
                <a:endParaRPr lang="en-US" sz="400" dirty="0">
                  <a:solidFill>
                    <a:schemeClr val="tx1"/>
                  </a:solidFill>
                </a:endParaRPr>
              </a:p>
              <a:p>
                <a:pPr marL="285750" indent="-285750">
                  <a:buFont typeface="Arial" panose="020B0604020202020204" pitchFamily="34" charset="0"/>
                  <a:buChar char="•"/>
                </a:pPr>
                <a:r>
                  <a:rPr lang="en-US" dirty="0">
                    <a:solidFill>
                      <a:schemeClr val="tx1"/>
                    </a:solidFill>
                  </a:rPr>
                  <a:t>Problem is run </a:t>
                </a:r>
                <a:r>
                  <a:rPr lang="en-US" b="1" dirty="0">
                    <a:solidFill>
                      <a:schemeClr val="tx1"/>
                    </a:solidFill>
                  </a:rPr>
                  <a:t>quasi-statically</a:t>
                </a:r>
                <a:r>
                  <a:rPr lang="en-US" dirty="0">
                    <a:solidFill>
                      <a:schemeClr val="tx1"/>
                    </a:solidFill>
                  </a:rPr>
                  <a:t> to pseudo-time </a:t>
                </a:r>
                <a14:m>
                  <m:oMath xmlns:m="http://schemas.openxmlformats.org/officeDocument/2006/math">
                    <m:r>
                      <a:rPr lang="en-US" i="1" dirty="0" smtClean="0">
                        <a:solidFill>
                          <a:schemeClr val="tx1"/>
                        </a:solidFill>
                        <a:latin typeface="Cambria Math" panose="02040503050406030204" pitchFamily="18" charset="0"/>
                      </a:rPr>
                      <m:t>𝑡</m:t>
                    </m:r>
                    <m:r>
                      <a:rPr lang="en-US" i="1" dirty="0" smtClean="0">
                        <a:solidFill>
                          <a:schemeClr val="tx1"/>
                        </a:solidFill>
                        <a:latin typeface="Cambria Math" panose="02040503050406030204" pitchFamily="18" charset="0"/>
                      </a:rPr>
                      <m:t>=</m:t>
                    </m:r>
                  </m:oMath>
                </a14:m>
                <a:r>
                  <a:rPr lang="en-US" dirty="0">
                    <a:solidFill>
                      <a:schemeClr val="tx1"/>
                    </a:solidFill>
                  </a:rPr>
                  <a:t>7200s with 2100 </a:t>
                </a:r>
                <a:r>
                  <a:rPr lang="en-US" dirty="0" err="1">
                    <a:solidFill>
                      <a:schemeClr val="tx1"/>
                    </a:solidFill>
                  </a:rPr>
                  <a:t>dofs</a:t>
                </a:r>
                <a:endParaRPr lang="en-US" dirty="0">
                  <a:solidFill>
                    <a:schemeClr val="tx1"/>
                  </a:solidFill>
                </a:endParaRPr>
              </a:p>
              <a:p>
                <a:pPr marL="285750" indent="-285750">
                  <a:buFont typeface="Arial" panose="020B0604020202020204" pitchFamily="34" charset="0"/>
                  <a:buChar char="•"/>
                </a:pPr>
                <a:endParaRPr lang="en-US" sz="400" dirty="0">
                  <a:solidFill>
                    <a:schemeClr val="tx1"/>
                  </a:solidFill>
                </a:endParaRPr>
              </a:p>
            </p:txBody>
          </p:sp>
        </mc:Choice>
        <mc:Fallback xmlns="">
          <p:sp>
            <p:nvSpPr>
              <p:cNvPr id="8" name="TextBox 7">
                <a:extLst>
                  <a:ext uri="{FF2B5EF4-FFF2-40B4-BE49-F238E27FC236}">
                    <a16:creationId xmlns:a16="http://schemas.microsoft.com/office/drawing/2014/main" id="{AE55F1FF-B9C6-4865-91B9-A79BD4A6E339}"/>
                  </a:ext>
                </a:extLst>
              </p:cNvPr>
              <p:cNvSpPr txBox="1">
                <a:spLocks noRot="1" noChangeAspect="1" noMove="1" noResize="1" noEditPoints="1" noAdjustHandles="1" noChangeArrowheads="1" noChangeShapeType="1" noTextEdit="1"/>
              </p:cNvSpPr>
              <p:nvPr/>
            </p:nvSpPr>
            <p:spPr>
              <a:xfrm>
                <a:off x="64951" y="3072255"/>
                <a:ext cx="8962812" cy="2400657"/>
              </a:xfrm>
              <a:prstGeom prst="rect">
                <a:avLst/>
              </a:prstGeom>
              <a:blipFill>
                <a:blip r:embed="rId5"/>
                <a:stretch>
                  <a:fillRect l="-476" t="-1777" b="-2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225155C1-59AA-4829-8B75-6A8BD68D76B3}"/>
                  </a:ext>
                </a:extLst>
              </p:cNvPr>
              <p:cNvSpPr/>
              <p:nvPr/>
            </p:nvSpPr>
            <p:spPr>
              <a:xfrm>
                <a:off x="709785" y="2222661"/>
                <a:ext cx="401491" cy="369332"/>
              </a:xfrm>
              <a:prstGeom prst="rect">
                <a:avLst/>
              </a:prstGeom>
            </p:spPr>
            <p:txBody>
              <a:bodyPr wrap="squar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ℬ</m:t>
                        </m:r>
                      </m:e>
                      <m:sub>
                        <m:r>
                          <a:rPr lang="en-US" b="0" i="1" smtClean="0">
                            <a:latin typeface="Cambria Math" panose="02040503050406030204" pitchFamily="18" charset="0"/>
                          </a:rPr>
                          <m:t>𝑎</m:t>
                        </m:r>
                      </m:sub>
                    </m:sSub>
                  </m:oMath>
                </a14:m>
                <a:r>
                  <a:rPr lang="en-US" dirty="0"/>
                  <a:t> </a:t>
                </a:r>
              </a:p>
            </p:txBody>
          </p:sp>
        </mc:Choice>
        <mc:Fallback xmlns="">
          <p:sp>
            <p:nvSpPr>
              <p:cNvPr id="9" name="Rectangle 8">
                <a:extLst>
                  <a:ext uri="{FF2B5EF4-FFF2-40B4-BE49-F238E27FC236}">
                    <a16:creationId xmlns:a16="http://schemas.microsoft.com/office/drawing/2014/main" id="{225155C1-59AA-4829-8B75-6A8BD68D76B3}"/>
                  </a:ext>
                </a:extLst>
              </p:cNvPr>
              <p:cNvSpPr>
                <a:spLocks noRot="1" noChangeAspect="1" noMove="1" noResize="1" noEditPoints="1" noAdjustHandles="1" noChangeArrowheads="1" noChangeShapeType="1" noTextEdit="1"/>
              </p:cNvSpPr>
              <p:nvPr/>
            </p:nvSpPr>
            <p:spPr>
              <a:xfrm>
                <a:off x="709785" y="2222661"/>
                <a:ext cx="401491" cy="369332"/>
              </a:xfrm>
              <a:prstGeom prst="rect">
                <a:avLst/>
              </a:prstGeom>
              <a:blipFill>
                <a:blip r:embed="rId6"/>
                <a:stretch>
                  <a:fillRect/>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4D09F9FB-5D2B-4915-B6D1-3113DC567BC0}"/>
              </a:ext>
            </a:extLst>
          </p:cNvPr>
          <p:cNvCxnSpPr>
            <a:cxnSpLocks/>
          </p:cNvCxnSpPr>
          <p:nvPr/>
        </p:nvCxnSpPr>
        <p:spPr>
          <a:xfrm flipH="1" flipV="1">
            <a:off x="860326" y="1712220"/>
            <a:ext cx="11110" cy="5104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CA18DB9-AA28-4E4D-AABB-52C5A82E2CF6}"/>
              </a:ext>
            </a:extLst>
          </p:cNvPr>
          <p:cNvCxnSpPr>
            <a:cxnSpLocks/>
          </p:cNvCxnSpPr>
          <p:nvPr/>
        </p:nvCxnSpPr>
        <p:spPr>
          <a:xfrm flipV="1">
            <a:off x="1132326" y="2209552"/>
            <a:ext cx="1441174" cy="2345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DFB57C6-6B94-4A21-A6E4-D1566961460E}"/>
              </a:ext>
            </a:extLst>
          </p:cNvPr>
          <p:cNvCxnSpPr>
            <a:cxnSpLocks/>
          </p:cNvCxnSpPr>
          <p:nvPr/>
        </p:nvCxnSpPr>
        <p:spPr>
          <a:xfrm flipV="1">
            <a:off x="1046779" y="1998845"/>
            <a:ext cx="604888" cy="3230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59A55AD1-293E-40D1-AF7B-8013E688F726}"/>
                  </a:ext>
                </a:extLst>
              </p:cNvPr>
              <p:cNvSpPr/>
              <p:nvPr/>
            </p:nvSpPr>
            <p:spPr>
              <a:xfrm>
                <a:off x="2082183" y="981775"/>
                <a:ext cx="398109"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ℬ</m:t>
                          </m:r>
                        </m:e>
                        <m:sub>
                          <m:r>
                            <a:rPr lang="en-US" sz="1600" b="0" i="1" smtClean="0">
                              <a:latin typeface="Cambria Math" panose="02040503050406030204" pitchFamily="18" charset="0"/>
                              <a:ea typeface="Cambria Math" panose="02040503050406030204" pitchFamily="18" charset="0"/>
                            </a:rPr>
                            <m:t>𝑏</m:t>
                          </m:r>
                        </m:sub>
                      </m:sSub>
                    </m:oMath>
                  </m:oMathPara>
                </a14:m>
                <a:endParaRPr lang="en-US" sz="1600" dirty="0"/>
              </a:p>
            </p:txBody>
          </p:sp>
        </mc:Choice>
        <mc:Fallback xmlns="">
          <p:sp>
            <p:nvSpPr>
              <p:cNvPr id="18" name="Rectangle 17">
                <a:extLst>
                  <a:ext uri="{FF2B5EF4-FFF2-40B4-BE49-F238E27FC236}">
                    <a16:creationId xmlns:a16="http://schemas.microsoft.com/office/drawing/2014/main" id="{59A55AD1-293E-40D1-AF7B-8013E688F726}"/>
                  </a:ext>
                </a:extLst>
              </p:cNvPr>
              <p:cNvSpPr>
                <a:spLocks noRot="1" noChangeAspect="1" noMove="1" noResize="1" noEditPoints="1" noAdjustHandles="1" noChangeArrowheads="1" noChangeShapeType="1" noTextEdit="1"/>
              </p:cNvSpPr>
              <p:nvPr/>
            </p:nvSpPr>
            <p:spPr>
              <a:xfrm>
                <a:off x="2082183" y="981775"/>
                <a:ext cx="398109" cy="338554"/>
              </a:xfrm>
              <a:prstGeom prst="rect">
                <a:avLst/>
              </a:prstGeom>
              <a:blipFill>
                <a:blip r:embed="rId7"/>
                <a:stretch>
                  <a:fillRect/>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D094F8DA-A3C8-4A7E-9C2D-FFEA334CE27D}"/>
              </a:ext>
            </a:extLst>
          </p:cNvPr>
          <p:cNvCxnSpPr>
            <a:cxnSpLocks/>
          </p:cNvCxnSpPr>
          <p:nvPr/>
        </p:nvCxnSpPr>
        <p:spPr>
          <a:xfrm flipH="1">
            <a:off x="1619462" y="1277582"/>
            <a:ext cx="520522" cy="2385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B501392-8C68-42F8-A284-3809CCF3DD41}"/>
              </a:ext>
            </a:extLst>
          </p:cNvPr>
          <p:cNvCxnSpPr>
            <a:cxnSpLocks/>
          </p:cNvCxnSpPr>
          <p:nvPr/>
        </p:nvCxnSpPr>
        <p:spPr>
          <a:xfrm>
            <a:off x="2317997" y="1313247"/>
            <a:ext cx="75366" cy="5185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08A89E1-0510-4918-B680-2CA2FC90DA18}"/>
                  </a:ext>
                </a:extLst>
              </p:cNvPr>
              <p:cNvSpPr txBox="1"/>
              <p:nvPr/>
            </p:nvSpPr>
            <p:spPr>
              <a:xfrm>
                <a:off x="3540986" y="1367861"/>
                <a:ext cx="314683"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m:rPr>
                              <m:sty m:val="p"/>
                            </m:rPr>
                            <a:rPr lang="el-GR" sz="1600" i="1" smtClean="0">
                              <a:latin typeface="Cambria Math" panose="02040503050406030204" pitchFamily="18" charset="0"/>
                              <a:ea typeface="Cambria Math" panose="02040503050406030204" pitchFamily="18" charset="0"/>
                            </a:rPr>
                            <m:t>Γ</m:t>
                          </m:r>
                        </m:e>
                        <m:sub>
                          <m:r>
                            <a:rPr lang="en-US" sz="1600" b="0" i="1" smtClean="0">
                              <a:latin typeface="Cambria Math" panose="02040503050406030204" pitchFamily="18" charset="0"/>
                            </a:rPr>
                            <m:t>2</m:t>
                          </m:r>
                        </m:sub>
                      </m:sSub>
                    </m:oMath>
                  </m:oMathPara>
                </a14:m>
                <a:endParaRPr lang="en-US" sz="1600" dirty="0"/>
              </a:p>
            </p:txBody>
          </p:sp>
        </mc:Choice>
        <mc:Fallback xmlns="">
          <p:sp>
            <p:nvSpPr>
              <p:cNvPr id="27" name="TextBox 26">
                <a:extLst>
                  <a:ext uri="{FF2B5EF4-FFF2-40B4-BE49-F238E27FC236}">
                    <a16:creationId xmlns:a16="http://schemas.microsoft.com/office/drawing/2014/main" id="{508A89E1-0510-4918-B680-2CA2FC90DA18}"/>
                  </a:ext>
                </a:extLst>
              </p:cNvPr>
              <p:cNvSpPr txBox="1">
                <a:spLocks noRot="1" noChangeAspect="1" noMove="1" noResize="1" noEditPoints="1" noAdjustHandles="1" noChangeArrowheads="1" noChangeShapeType="1" noTextEdit="1"/>
              </p:cNvSpPr>
              <p:nvPr/>
            </p:nvSpPr>
            <p:spPr>
              <a:xfrm>
                <a:off x="3540986" y="1367861"/>
                <a:ext cx="314683" cy="246221"/>
              </a:xfrm>
              <a:prstGeom prst="rect">
                <a:avLst/>
              </a:prstGeom>
              <a:blipFill>
                <a:blip r:embed="rId8"/>
                <a:stretch>
                  <a:fillRect l="-1961" b="-146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6FB2F453-1DE7-478F-AB30-0E6056C4FFE7}"/>
                  </a:ext>
                </a:extLst>
              </p:cNvPr>
              <p:cNvSpPr txBox="1"/>
              <p:nvPr/>
            </p:nvSpPr>
            <p:spPr>
              <a:xfrm>
                <a:off x="7264830" y="382107"/>
                <a:ext cx="3638228" cy="523220"/>
              </a:xfrm>
              <a:prstGeom prst="rect">
                <a:avLst/>
              </a:prstGeom>
              <a:noFill/>
            </p:spPr>
            <p:txBody>
              <a:bodyPr wrap="square" rtlCol="0">
                <a:spAutoFit/>
              </a:bodyPr>
              <a:lstStyle/>
              <a:p>
                <a:pPr algn="ctr"/>
                <a:r>
                  <a:rPr lang="en-US" sz="1400" dirty="0"/>
                  <a:t>Table 3.  Parameters in block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ℬ</m:t>
                        </m:r>
                      </m:e>
                      <m:sub>
                        <m:r>
                          <a:rPr lang="en-US" sz="1400" i="1">
                            <a:latin typeface="Cambria Math" panose="02040503050406030204" pitchFamily="18" charset="0"/>
                            <a:ea typeface="Cambria Math" panose="02040503050406030204" pitchFamily="18" charset="0"/>
                          </a:rPr>
                          <m:t>𝑏</m:t>
                        </m:r>
                      </m:sub>
                    </m:sSub>
                  </m:oMath>
                </a14:m>
                <a:r>
                  <a:rPr lang="en-US" sz="1400" dirty="0"/>
                  <a:t> for thermo-mechanical beam problem. </a:t>
                </a:r>
              </a:p>
            </p:txBody>
          </p:sp>
        </mc:Choice>
        <mc:Fallback xmlns="">
          <p:sp>
            <p:nvSpPr>
              <p:cNvPr id="43" name="TextBox 42">
                <a:extLst>
                  <a:ext uri="{FF2B5EF4-FFF2-40B4-BE49-F238E27FC236}">
                    <a16:creationId xmlns:a16="http://schemas.microsoft.com/office/drawing/2014/main" id="{6FB2F453-1DE7-478F-AB30-0E6056C4FFE7}"/>
                  </a:ext>
                </a:extLst>
              </p:cNvPr>
              <p:cNvSpPr txBox="1">
                <a:spLocks noRot="1" noChangeAspect="1" noMove="1" noResize="1" noEditPoints="1" noAdjustHandles="1" noChangeArrowheads="1" noChangeShapeType="1" noTextEdit="1"/>
              </p:cNvSpPr>
              <p:nvPr/>
            </p:nvSpPr>
            <p:spPr>
              <a:xfrm>
                <a:off x="7264830" y="382107"/>
                <a:ext cx="3638228" cy="523220"/>
              </a:xfrm>
              <a:prstGeom prst="rect">
                <a:avLst/>
              </a:prstGeom>
              <a:blipFill>
                <a:blip r:embed="rId9"/>
                <a:stretch>
                  <a:fillRect t="-3488" b="-9302"/>
                </a:stretch>
              </a:blipFill>
            </p:spPr>
            <p:txBody>
              <a:bodyPr/>
              <a:lstStyle/>
              <a:p>
                <a:r>
                  <a:rPr lang="en-US">
                    <a:noFill/>
                  </a:rPr>
                  <a:t> </a:t>
                </a:r>
              </a:p>
            </p:txBody>
          </p:sp>
        </mc:Fallback>
      </mc:AlternateContent>
      <p:sp>
        <p:nvSpPr>
          <p:cNvPr id="46" name="Rectangle 45">
            <a:extLst>
              <a:ext uri="{FF2B5EF4-FFF2-40B4-BE49-F238E27FC236}">
                <a16:creationId xmlns:a16="http://schemas.microsoft.com/office/drawing/2014/main" id="{17D83ADC-1E34-4819-9C75-265112CA578E}"/>
              </a:ext>
            </a:extLst>
          </p:cNvPr>
          <p:cNvSpPr/>
          <p:nvPr/>
        </p:nvSpPr>
        <p:spPr>
          <a:xfrm>
            <a:off x="64951" y="5382319"/>
            <a:ext cx="11816877" cy="1261884"/>
          </a:xfrm>
          <a:prstGeom prst="rect">
            <a:avLst/>
          </a:prstGeom>
        </p:spPr>
        <p:txBody>
          <a:bodyPr wrap="square">
            <a:spAutoFit/>
          </a:bodyPr>
          <a:lstStyle/>
          <a:p>
            <a:pPr marL="285750" indent="-285750">
              <a:buClr>
                <a:schemeClr val="tx1"/>
              </a:buClr>
              <a:buFont typeface="Arial" panose="020B0604020202020204" pitchFamily="34" charset="0"/>
              <a:buChar char="•"/>
            </a:pPr>
            <a:r>
              <a:rPr lang="en-US" b="1" dirty="0"/>
              <a:t>Training</a:t>
            </a:r>
            <a:r>
              <a:rPr lang="en-US" dirty="0"/>
              <a:t> is performed for 6 sets of parameters; </a:t>
            </a:r>
            <a:r>
              <a:rPr lang="en-US" b="1" dirty="0"/>
              <a:t>testing/prediction </a:t>
            </a:r>
            <a:r>
              <a:rPr lang="en-US" dirty="0"/>
              <a:t>is                                                     performed for 4 sets of parameters (see Table 3)</a:t>
            </a:r>
          </a:p>
          <a:p>
            <a:pPr marL="285750" indent="-285750">
              <a:buFont typeface="Arial" panose="020B0604020202020204" pitchFamily="34" charset="0"/>
              <a:buChar char="•"/>
            </a:pPr>
            <a:endParaRPr lang="en-US" sz="400" dirty="0"/>
          </a:p>
          <a:p>
            <a:pPr marL="742950" lvl="1" indent="-285750">
              <a:buClr>
                <a:schemeClr val="tx1"/>
              </a:buClr>
              <a:buFont typeface="Wingdings" panose="05000000000000000000" pitchFamily="2" charset="2"/>
              <a:buChar char="Ø"/>
            </a:pPr>
            <a:r>
              <a:rPr lang="en-US" b="1" dirty="0"/>
              <a:t>Significant variations </a:t>
            </a:r>
            <a:r>
              <a:rPr lang="en-US" dirty="0"/>
              <a:t>in displacement (up to 60%) are observed with the parameter variations considered (right figure)</a:t>
            </a:r>
          </a:p>
        </p:txBody>
      </p:sp>
      <p:pic>
        <p:nvPicPr>
          <p:cNvPr id="48" name="Picture 47">
            <a:extLst>
              <a:ext uri="{FF2B5EF4-FFF2-40B4-BE49-F238E27FC236}">
                <a16:creationId xmlns:a16="http://schemas.microsoft.com/office/drawing/2014/main" id="{679410CE-3728-48EE-96E7-9AC800EE8A4C}"/>
              </a:ext>
            </a:extLst>
          </p:cNvPr>
          <p:cNvPicPr>
            <a:picLocks noChangeAspect="1"/>
          </p:cNvPicPr>
          <p:nvPr/>
        </p:nvPicPr>
        <p:blipFill>
          <a:blip r:embed="rId10"/>
          <a:stretch>
            <a:fillRect/>
          </a:stretch>
        </p:blipFill>
        <p:spPr>
          <a:xfrm>
            <a:off x="6753535" y="933130"/>
            <a:ext cx="4871772" cy="1977403"/>
          </a:xfrm>
          <a:prstGeom prst="rect">
            <a:avLst/>
          </a:prstGeom>
        </p:spPr>
      </p:pic>
      <p:pic>
        <p:nvPicPr>
          <p:cNvPr id="50" name="Picture 49">
            <a:extLst>
              <a:ext uri="{FF2B5EF4-FFF2-40B4-BE49-F238E27FC236}">
                <a16:creationId xmlns:a16="http://schemas.microsoft.com/office/drawing/2014/main" id="{37A0B31C-BDEC-48EB-9059-1A170ED98D2C}"/>
              </a:ext>
            </a:extLst>
          </p:cNvPr>
          <p:cNvPicPr>
            <a:picLocks noChangeAspect="1"/>
          </p:cNvPicPr>
          <p:nvPr/>
        </p:nvPicPr>
        <p:blipFill>
          <a:blip r:embed="rId11"/>
          <a:stretch>
            <a:fillRect/>
          </a:stretch>
        </p:blipFill>
        <p:spPr>
          <a:xfrm>
            <a:off x="8527614" y="3403882"/>
            <a:ext cx="3192621" cy="2520988"/>
          </a:xfrm>
          <a:prstGeom prst="rect">
            <a:avLst/>
          </a:prstGeom>
        </p:spPr>
      </p:pic>
      <p:sp>
        <p:nvSpPr>
          <p:cNvPr id="51" name="TextBox 50">
            <a:extLst>
              <a:ext uri="{FF2B5EF4-FFF2-40B4-BE49-F238E27FC236}">
                <a16:creationId xmlns:a16="http://schemas.microsoft.com/office/drawing/2014/main" id="{2A5B40DA-1B67-4D24-8E1D-5CFA1DD392BD}"/>
              </a:ext>
            </a:extLst>
          </p:cNvPr>
          <p:cNvSpPr txBox="1"/>
          <p:nvPr/>
        </p:nvSpPr>
        <p:spPr>
          <a:xfrm>
            <a:off x="8867775" y="6417112"/>
            <a:ext cx="5235683" cy="369332"/>
          </a:xfrm>
          <a:prstGeom prst="rect">
            <a:avLst/>
          </a:prstGeom>
          <a:noFill/>
        </p:spPr>
        <p:txBody>
          <a:bodyPr wrap="square" rtlCol="0">
            <a:spAutoFit/>
          </a:bodyPr>
          <a:lstStyle/>
          <a:p>
            <a:r>
              <a:rPr lang="en-US" dirty="0"/>
              <a:t>[Lindsay </a:t>
            </a:r>
            <a:r>
              <a:rPr lang="en-US" i="1" dirty="0"/>
              <a:t>et al., </a:t>
            </a:r>
            <a:r>
              <a:rPr lang="en-US" dirty="0"/>
              <a:t>in prep.]</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66F09C7-B4AB-4F8D-A160-B9A95FB5AB31}"/>
                  </a:ext>
                </a:extLst>
              </p:cNvPr>
              <p:cNvSpPr txBox="1"/>
              <p:nvPr/>
            </p:nvSpPr>
            <p:spPr>
              <a:xfrm>
                <a:off x="4493002" y="2433910"/>
                <a:ext cx="209789"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m:rPr>
                              <m:sty m:val="p"/>
                            </m:rPr>
                            <a:rPr lang="el-GR" sz="1600" i="1" smtClean="0">
                              <a:latin typeface="Cambria Math" panose="02040503050406030204" pitchFamily="18" charset="0"/>
                              <a:ea typeface="Cambria Math" panose="02040503050406030204" pitchFamily="18" charset="0"/>
                            </a:rPr>
                            <m:t>Γ</m:t>
                          </m:r>
                        </m:e>
                        <m:sub>
                          <m:r>
                            <a:rPr lang="en-US" sz="1600" b="0" i="1" smtClean="0">
                              <a:latin typeface="Cambria Math" panose="02040503050406030204" pitchFamily="18" charset="0"/>
                              <a:ea typeface="Cambria Math" panose="02040503050406030204" pitchFamily="18" charset="0"/>
                            </a:rPr>
                            <m:t>1</m:t>
                          </m:r>
                        </m:sub>
                      </m:sSub>
                    </m:oMath>
                  </m:oMathPara>
                </a14:m>
                <a:endParaRPr lang="en-US" sz="1600" dirty="0"/>
              </a:p>
            </p:txBody>
          </p:sp>
        </mc:Choice>
        <mc:Fallback xmlns="">
          <p:sp>
            <p:nvSpPr>
              <p:cNvPr id="20" name="TextBox 19">
                <a:extLst>
                  <a:ext uri="{FF2B5EF4-FFF2-40B4-BE49-F238E27FC236}">
                    <a16:creationId xmlns:a16="http://schemas.microsoft.com/office/drawing/2014/main" id="{E66F09C7-B4AB-4F8D-A160-B9A95FB5AB31}"/>
                  </a:ext>
                </a:extLst>
              </p:cNvPr>
              <p:cNvSpPr txBox="1">
                <a:spLocks noRot="1" noChangeAspect="1" noMove="1" noResize="1" noEditPoints="1" noAdjustHandles="1" noChangeArrowheads="1" noChangeShapeType="1" noTextEdit="1"/>
              </p:cNvSpPr>
              <p:nvPr/>
            </p:nvSpPr>
            <p:spPr>
              <a:xfrm>
                <a:off x="4493002" y="2433910"/>
                <a:ext cx="209789" cy="246221"/>
              </a:xfrm>
              <a:prstGeom prst="rect">
                <a:avLst/>
              </a:prstGeom>
              <a:blipFill>
                <a:blip r:embed="rId15"/>
                <a:stretch>
                  <a:fillRect l="-23529" r="-11765" b="-14634"/>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0572436E-310D-4B7A-9102-F1608ADC45A4}"/>
              </a:ext>
            </a:extLst>
          </p:cNvPr>
          <p:cNvCxnSpPr>
            <a:cxnSpLocks/>
          </p:cNvCxnSpPr>
          <p:nvPr/>
        </p:nvCxnSpPr>
        <p:spPr>
          <a:xfrm flipV="1">
            <a:off x="4553154" y="2160366"/>
            <a:ext cx="0" cy="2360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09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0648" y="335101"/>
            <a:ext cx="10577065" cy="570225"/>
          </a:xfrm>
        </p:spPr>
        <p:txBody>
          <a:bodyPr/>
          <a:lstStyle/>
          <a:p>
            <a:r>
              <a:rPr lang="en-US" dirty="0"/>
              <a:t>Thermo-Mechanical Beam (Albany)</a:t>
            </a:r>
          </a:p>
        </p:txBody>
      </p:sp>
      <p:sp>
        <p:nvSpPr>
          <p:cNvPr id="4" name="Slide Number Placeholder 3"/>
          <p:cNvSpPr>
            <a:spLocks noGrp="1"/>
          </p:cNvSpPr>
          <p:nvPr>
            <p:ph type="sldNum" sz="quarter" idx="12"/>
          </p:nvPr>
        </p:nvSpPr>
        <p:spPr>
          <a:xfrm>
            <a:off x="64951" y="376198"/>
            <a:ext cx="485768" cy="358833"/>
          </a:xfrm>
        </p:spPr>
        <p:txBody>
          <a:bodyPr/>
          <a:lstStyle/>
          <a:p>
            <a:fld id="{6113E31D-E2AB-40D1-8B51-AFA5AFEF393A}" type="slidenum">
              <a:rPr lang="en-US" smtClean="0"/>
              <a:t>15</a:t>
            </a:fld>
            <a:endParaRPr lang="en-US" dirty="0"/>
          </a:p>
        </p:txBody>
      </p:sp>
      <p:pic>
        <p:nvPicPr>
          <p:cNvPr id="15" name="Picture 14">
            <a:extLst>
              <a:ext uri="{FF2B5EF4-FFF2-40B4-BE49-F238E27FC236}">
                <a16:creationId xmlns:a16="http://schemas.microsoft.com/office/drawing/2014/main" id="{4B2799F7-921F-47BB-B24B-8DE334140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3601"/>
            <a:ext cx="7315200" cy="5486400"/>
          </a:xfrm>
          <a:prstGeom prst="rect">
            <a:avLst/>
          </a:prstGeom>
        </p:spPr>
      </p:pic>
      <p:sp>
        <p:nvSpPr>
          <p:cNvPr id="17" name="Rectangle 16">
            <a:extLst>
              <a:ext uri="{FF2B5EF4-FFF2-40B4-BE49-F238E27FC236}">
                <a16:creationId xmlns:a16="http://schemas.microsoft.com/office/drawing/2014/main" id="{2426A9FC-20B3-4C11-9FBB-41E8436F8703}"/>
              </a:ext>
            </a:extLst>
          </p:cNvPr>
          <p:cNvSpPr/>
          <p:nvPr/>
        </p:nvSpPr>
        <p:spPr>
          <a:xfrm>
            <a:off x="952500" y="4257675"/>
            <a:ext cx="1885950" cy="10287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545D8045-7093-40CA-8C2A-E1CE215FEFCE}"/>
              </a:ext>
            </a:extLst>
          </p:cNvPr>
          <p:cNvCxnSpPr/>
          <p:nvPr/>
        </p:nvCxnSpPr>
        <p:spPr>
          <a:xfrm flipV="1">
            <a:off x="2838450" y="4067175"/>
            <a:ext cx="4381500" cy="552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C413D01F-A77E-4818-AB2D-E500402E9A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816" y="1800225"/>
            <a:ext cx="4876800" cy="36576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6123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5D1B810-0D89-4E5B-A4AC-A4348C108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7315200" cy="5486400"/>
          </a:xfrm>
          <a:prstGeom prst="rect">
            <a:avLst/>
          </a:prstGeom>
        </p:spPr>
      </p:pic>
      <p:sp>
        <p:nvSpPr>
          <p:cNvPr id="8" name="Rectangle 7">
            <a:extLst>
              <a:ext uri="{FF2B5EF4-FFF2-40B4-BE49-F238E27FC236}">
                <a16:creationId xmlns:a16="http://schemas.microsoft.com/office/drawing/2014/main" id="{FA2CA7CF-C0B6-431D-BDF5-D3FFDE0E6A33}"/>
              </a:ext>
            </a:extLst>
          </p:cNvPr>
          <p:cNvSpPr/>
          <p:nvPr/>
        </p:nvSpPr>
        <p:spPr>
          <a:xfrm>
            <a:off x="952500" y="4191000"/>
            <a:ext cx="1885950" cy="10287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6D4376B-C4F9-488D-8577-FDF5D4417D40}"/>
              </a:ext>
            </a:extLst>
          </p:cNvPr>
          <p:cNvCxnSpPr/>
          <p:nvPr/>
        </p:nvCxnSpPr>
        <p:spPr>
          <a:xfrm flipV="1">
            <a:off x="2838450" y="4000500"/>
            <a:ext cx="4381500" cy="552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EB2E9D2-9BE1-4650-A448-D9DA59F3E6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4293" y="2047875"/>
            <a:ext cx="4876800" cy="3657600"/>
          </a:xfrm>
          <a:prstGeom prst="rect">
            <a:avLst/>
          </a:prstGeom>
          <a:ln>
            <a:noFill/>
          </a:ln>
          <a:effectLst>
            <a:outerShdw blurRad="190500" algn="tl" rotWithShape="0">
              <a:srgbClr val="000000">
                <a:alpha val="70000"/>
              </a:srgbClr>
            </a:outerShdw>
          </a:effectLst>
        </p:spPr>
      </p:pic>
      <p:sp>
        <p:nvSpPr>
          <p:cNvPr id="7" name="Title 4">
            <a:extLst>
              <a:ext uri="{FF2B5EF4-FFF2-40B4-BE49-F238E27FC236}">
                <a16:creationId xmlns:a16="http://schemas.microsoft.com/office/drawing/2014/main" id="{9EE39E8B-EB58-4252-91BA-3B68ACB9DDEE}"/>
              </a:ext>
            </a:extLst>
          </p:cNvPr>
          <p:cNvSpPr>
            <a:spLocks noGrp="1"/>
          </p:cNvSpPr>
          <p:nvPr>
            <p:ph type="title"/>
          </p:nvPr>
        </p:nvSpPr>
        <p:spPr>
          <a:xfrm>
            <a:off x="720648" y="335101"/>
            <a:ext cx="10577065" cy="570225"/>
          </a:xfrm>
        </p:spPr>
        <p:txBody>
          <a:bodyPr/>
          <a:lstStyle/>
          <a:p>
            <a:r>
              <a:rPr lang="en-US" dirty="0"/>
              <a:t>Thermo-Mechanical Beam (Albany)</a:t>
            </a:r>
          </a:p>
        </p:txBody>
      </p:sp>
    </p:spTree>
    <p:extLst>
      <p:ext uri="{BB962C8B-B14F-4D97-AF65-F5344CB8AC3E}">
        <p14:creationId xmlns:p14="http://schemas.microsoft.com/office/powerpoint/2010/main" val="34105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9300A5-24D0-4E4A-A7CF-1721362664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7315200" cy="5486400"/>
          </a:xfrm>
          <a:prstGeom prst="rect">
            <a:avLst/>
          </a:prstGeom>
        </p:spPr>
      </p:pic>
      <p:sp>
        <p:nvSpPr>
          <p:cNvPr id="8" name="Rectangle 7">
            <a:extLst>
              <a:ext uri="{FF2B5EF4-FFF2-40B4-BE49-F238E27FC236}">
                <a16:creationId xmlns:a16="http://schemas.microsoft.com/office/drawing/2014/main" id="{FA2CA7CF-C0B6-431D-BDF5-D3FFDE0E6A33}"/>
              </a:ext>
            </a:extLst>
          </p:cNvPr>
          <p:cNvSpPr/>
          <p:nvPr/>
        </p:nvSpPr>
        <p:spPr>
          <a:xfrm>
            <a:off x="952500" y="4171950"/>
            <a:ext cx="1885950" cy="10287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6D4376B-C4F9-488D-8577-FDF5D4417D40}"/>
              </a:ext>
            </a:extLst>
          </p:cNvPr>
          <p:cNvCxnSpPr/>
          <p:nvPr/>
        </p:nvCxnSpPr>
        <p:spPr>
          <a:xfrm flipV="1">
            <a:off x="2838450" y="3981450"/>
            <a:ext cx="4381500" cy="552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B495359-C0C1-40CA-BF66-4BFB71EAE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7550" y="1704975"/>
            <a:ext cx="4876800" cy="3657600"/>
          </a:xfrm>
          <a:prstGeom prst="rect">
            <a:avLst/>
          </a:prstGeom>
          <a:ln>
            <a:noFill/>
          </a:ln>
          <a:effectLst>
            <a:outerShdw blurRad="190500" algn="tl" rotWithShape="0">
              <a:srgbClr val="000000">
                <a:alpha val="70000"/>
              </a:srgbClr>
            </a:outerShdw>
          </a:effectLst>
        </p:spPr>
      </p:pic>
      <p:sp>
        <p:nvSpPr>
          <p:cNvPr id="9" name="Title 4">
            <a:extLst>
              <a:ext uri="{FF2B5EF4-FFF2-40B4-BE49-F238E27FC236}">
                <a16:creationId xmlns:a16="http://schemas.microsoft.com/office/drawing/2014/main" id="{A7062FC6-7E7C-4D7D-B1C0-E80F8C56508F}"/>
              </a:ext>
            </a:extLst>
          </p:cNvPr>
          <p:cNvSpPr>
            <a:spLocks noGrp="1"/>
          </p:cNvSpPr>
          <p:nvPr>
            <p:ph type="title"/>
          </p:nvPr>
        </p:nvSpPr>
        <p:spPr>
          <a:xfrm>
            <a:off x="720648" y="335101"/>
            <a:ext cx="10577065" cy="570225"/>
          </a:xfrm>
        </p:spPr>
        <p:txBody>
          <a:bodyPr/>
          <a:lstStyle/>
          <a:p>
            <a:r>
              <a:rPr lang="en-US" dirty="0"/>
              <a:t>Thermo-Mechanical Beam (Albany)</a:t>
            </a:r>
          </a:p>
        </p:txBody>
      </p:sp>
    </p:spTree>
    <p:extLst>
      <p:ext uri="{BB962C8B-B14F-4D97-AF65-F5344CB8AC3E}">
        <p14:creationId xmlns:p14="http://schemas.microsoft.com/office/powerpoint/2010/main" val="189902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0C6D9C-173D-4038-9D1F-E1437CF146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625"/>
            <a:ext cx="7315200" cy="5486400"/>
          </a:xfrm>
          <a:prstGeom prst="rect">
            <a:avLst/>
          </a:prstGeom>
        </p:spPr>
      </p:pic>
      <p:sp>
        <p:nvSpPr>
          <p:cNvPr id="8" name="Rectangle 7">
            <a:extLst>
              <a:ext uri="{FF2B5EF4-FFF2-40B4-BE49-F238E27FC236}">
                <a16:creationId xmlns:a16="http://schemas.microsoft.com/office/drawing/2014/main" id="{FA2CA7CF-C0B6-431D-BDF5-D3FFDE0E6A33}"/>
              </a:ext>
            </a:extLst>
          </p:cNvPr>
          <p:cNvSpPr/>
          <p:nvPr/>
        </p:nvSpPr>
        <p:spPr>
          <a:xfrm>
            <a:off x="952500" y="4171950"/>
            <a:ext cx="1885950" cy="10287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6D4376B-C4F9-488D-8577-FDF5D4417D40}"/>
              </a:ext>
            </a:extLst>
          </p:cNvPr>
          <p:cNvCxnSpPr/>
          <p:nvPr/>
        </p:nvCxnSpPr>
        <p:spPr>
          <a:xfrm flipV="1">
            <a:off x="2838450" y="3981450"/>
            <a:ext cx="4381500" cy="552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78F8647-7A37-4675-9CE7-277891EBF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7550" y="1543050"/>
            <a:ext cx="4876800" cy="3657600"/>
          </a:xfrm>
          <a:prstGeom prst="rect">
            <a:avLst/>
          </a:prstGeom>
          <a:ln>
            <a:noFill/>
          </a:ln>
          <a:effectLst>
            <a:outerShdw blurRad="190500" algn="tl" rotWithShape="0">
              <a:srgbClr val="000000">
                <a:alpha val="70000"/>
              </a:srgbClr>
            </a:outerShdw>
          </a:effectLst>
        </p:spPr>
      </p:pic>
      <p:sp>
        <p:nvSpPr>
          <p:cNvPr id="7" name="Title 4">
            <a:extLst>
              <a:ext uri="{FF2B5EF4-FFF2-40B4-BE49-F238E27FC236}">
                <a16:creationId xmlns:a16="http://schemas.microsoft.com/office/drawing/2014/main" id="{732875ED-1E1E-4EBF-BE81-1565542AF624}"/>
              </a:ext>
            </a:extLst>
          </p:cNvPr>
          <p:cNvSpPr>
            <a:spLocks noGrp="1"/>
          </p:cNvSpPr>
          <p:nvPr>
            <p:ph type="title"/>
          </p:nvPr>
        </p:nvSpPr>
        <p:spPr>
          <a:xfrm>
            <a:off x="720648" y="335101"/>
            <a:ext cx="10577065" cy="570225"/>
          </a:xfrm>
        </p:spPr>
        <p:txBody>
          <a:bodyPr/>
          <a:lstStyle/>
          <a:p>
            <a:r>
              <a:rPr lang="en-US" dirty="0"/>
              <a:t>Thermo-Mechanical Beam (Albany)</a:t>
            </a:r>
          </a:p>
        </p:txBody>
      </p:sp>
    </p:spTree>
    <p:extLst>
      <p:ext uri="{BB962C8B-B14F-4D97-AF65-F5344CB8AC3E}">
        <p14:creationId xmlns:p14="http://schemas.microsoft.com/office/powerpoint/2010/main" val="63810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0648" y="335101"/>
            <a:ext cx="10577065" cy="570225"/>
          </a:xfrm>
        </p:spPr>
        <p:txBody>
          <a:bodyPr/>
          <a:lstStyle/>
          <a:p>
            <a:r>
              <a:rPr lang="en-US" dirty="0"/>
              <a:t>Thermo-Mechanical Beam (Albany)</a:t>
            </a:r>
          </a:p>
        </p:txBody>
      </p:sp>
      <p:sp>
        <p:nvSpPr>
          <p:cNvPr id="4" name="Slide Number Placeholder 3"/>
          <p:cNvSpPr>
            <a:spLocks noGrp="1"/>
          </p:cNvSpPr>
          <p:nvPr>
            <p:ph type="sldNum" sz="quarter" idx="12"/>
          </p:nvPr>
        </p:nvSpPr>
        <p:spPr>
          <a:xfrm>
            <a:off x="64951" y="376198"/>
            <a:ext cx="485768" cy="358833"/>
          </a:xfrm>
        </p:spPr>
        <p:txBody>
          <a:bodyPr/>
          <a:lstStyle/>
          <a:p>
            <a:fld id="{6113E31D-E2AB-40D1-8B51-AFA5AFEF393A}" type="slidenum">
              <a:rPr lang="en-US" smtClean="0"/>
              <a:t>19</a:t>
            </a:fld>
            <a:endParaRPr lang="en-US" dirty="0"/>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DEB60F1-3A06-4025-8F98-63C55407FD86}"/>
                  </a:ext>
                </a:extLst>
              </p:cNvPr>
              <p:cNvSpPr txBox="1"/>
              <p:nvPr/>
            </p:nvSpPr>
            <p:spPr>
              <a:xfrm>
                <a:off x="89515" y="1191230"/>
                <a:ext cx="4906152" cy="50300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1"/>
                    </a:solidFill>
                  </a:rPr>
                  <a:t>Figure plots </a:t>
                </a:r>
                <a:r>
                  <a:rPr lang="en-US" b="1" dirty="0">
                    <a:solidFill>
                      <a:schemeClr val="tx1"/>
                    </a:solidFill>
                  </a:rPr>
                  <a:t>condition numbers </a:t>
                </a:r>
                <a:r>
                  <a:rPr lang="en-US" dirty="0">
                    <a:solidFill>
                      <a:schemeClr val="tx1"/>
                    </a:solidFill>
                  </a:rPr>
                  <a:t>of reduced Jacobian (</a:t>
                </a:r>
                <a14:m>
                  <m:oMath xmlns:m="http://schemas.openxmlformats.org/officeDocument/2006/math">
                    <m:sSubSup>
                      <m:sSubSupPr>
                        <m:ctrlPr>
                          <a:rPr lang="en-US" i="1">
                            <a:solidFill>
                              <a:schemeClr val="tx1"/>
                            </a:solidFill>
                            <a:latin typeface="Cambria Math" panose="02040503050406030204" pitchFamily="18" charset="0"/>
                          </a:rPr>
                        </m:ctrlPr>
                      </m:sSubSupPr>
                      <m:e>
                        <m:r>
                          <a:rPr lang="en-US" b="1" i="1">
                            <a:solidFill>
                              <a:schemeClr val="tx1"/>
                            </a:solidFill>
                            <a:latin typeface="Cambria Math" panose="02040503050406030204" pitchFamily="18" charset="0"/>
                          </a:rPr>
                          <m:t>𝑱</m:t>
                        </m:r>
                      </m:e>
                      <m:sub>
                        <m:r>
                          <m:rPr>
                            <m:sty m:val="p"/>
                          </m:rPr>
                          <a:rPr lang="en-US">
                            <a:solidFill>
                              <a:schemeClr val="tx1"/>
                            </a:solidFill>
                            <a:latin typeface="Cambria Math" panose="02040503050406030204" pitchFamily="18" charset="0"/>
                          </a:rPr>
                          <m:t>PPG</m:t>
                        </m:r>
                      </m:sub>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𝑘</m:t>
                        </m:r>
                        <m:r>
                          <a:rPr lang="en-US" i="1">
                            <a:solidFill>
                              <a:schemeClr val="tx1"/>
                            </a:solidFill>
                            <a:latin typeface="Cambria Math" panose="02040503050406030204" pitchFamily="18" charset="0"/>
                          </a:rPr>
                          <m:t>)</m:t>
                        </m:r>
                      </m:sup>
                    </m:sSubSup>
                  </m:oMath>
                </a14:m>
                <a:r>
                  <a:rPr lang="en-US" dirty="0">
                    <a:solidFill>
                      <a:schemeClr val="tx1"/>
                    </a:solidFill>
                  </a:rPr>
                  <a:t> or </a:t>
                </a:r>
                <a14:m>
                  <m:oMath xmlns:m="http://schemas.openxmlformats.org/officeDocument/2006/math">
                    <m:sSubSup>
                      <m:sSubSupPr>
                        <m:ctrlPr>
                          <a:rPr lang="en-US" i="1">
                            <a:solidFill>
                              <a:schemeClr val="tx1"/>
                            </a:solidFill>
                            <a:latin typeface="Cambria Math" panose="02040503050406030204" pitchFamily="18" charset="0"/>
                          </a:rPr>
                        </m:ctrlPr>
                      </m:sSubSupPr>
                      <m:e>
                        <m:r>
                          <a:rPr lang="en-US" b="1" i="1">
                            <a:solidFill>
                              <a:schemeClr val="tx1"/>
                            </a:solidFill>
                            <a:latin typeface="Cambria Math" panose="02040503050406030204" pitchFamily="18" charset="0"/>
                          </a:rPr>
                          <m:t>𝑱</m:t>
                        </m:r>
                      </m:e>
                      <m:sub>
                        <m:r>
                          <m:rPr>
                            <m:sty m:val="p"/>
                          </m:rPr>
                          <a:rPr lang="en-US">
                            <a:solidFill>
                              <a:schemeClr val="tx1"/>
                            </a:solidFill>
                            <a:latin typeface="Cambria Math" panose="02040503050406030204" pitchFamily="18" charset="0"/>
                          </a:rPr>
                          <m:t>PG</m:t>
                        </m:r>
                      </m:sub>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𝑘</m:t>
                        </m:r>
                        <m:r>
                          <a:rPr lang="en-US" i="1">
                            <a:solidFill>
                              <a:schemeClr val="tx1"/>
                            </a:solidFill>
                            <a:latin typeface="Cambria Math" panose="02040503050406030204" pitchFamily="18" charset="0"/>
                          </a:rPr>
                          <m:t>)</m:t>
                        </m:r>
                      </m:sup>
                    </m:sSubSup>
                  </m:oMath>
                </a14:m>
                <a:r>
                  <a:rPr lang="en-US" dirty="0">
                    <a:solidFill>
                      <a:schemeClr val="tx1"/>
                    </a:solidFill>
                  </a:rPr>
                  <a:t>) for each ROM.</a:t>
                </a:r>
              </a:p>
              <a:p>
                <a:pPr marL="285750" indent="-285750">
                  <a:buFont typeface="Arial" panose="020B0604020202020204" pitchFamily="34" charset="0"/>
                  <a:buChar char="•"/>
                </a:pPr>
                <a:endParaRPr lang="en-US" sz="800" dirty="0">
                  <a:solidFill>
                    <a:schemeClr val="tx1"/>
                  </a:solidFill>
                </a:endParaRPr>
              </a:p>
              <a:p>
                <a:pPr marL="285750" indent="-285750">
                  <a:buFont typeface="Arial" panose="020B0604020202020204" pitchFamily="34" charset="0"/>
                  <a:buChar char="•"/>
                </a:pPr>
                <a:r>
                  <a:rPr lang="en-US" dirty="0">
                    <a:solidFill>
                      <a:schemeClr val="tx1"/>
                    </a:solidFill>
                  </a:rPr>
                  <a:t>Reduced Jacobians for regular LSPG ROM are </a:t>
                </a:r>
                <a:r>
                  <a:rPr lang="en-US" b="1" dirty="0">
                    <a:solidFill>
                      <a:schemeClr val="tx1"/>
                    </a:solidFill>
                  </a:rPr>
                  <a:t>very ill-conditioned</a:t>
                </a:r>
                <a:r>
                  <a:rPr lang="en-US" dirty="0">
                    <a:solidFill>
                      <a:schemeClr val="tx1"/>
                    </a:solidFill>
                  </a:rPr>
                  <a:t> (</a:t>
                </a:r>
                <a14:m>
                  <m:oMath xmlns:m="http://schemas.openxmlformats.org/officeDocument/2006/math">
                    <m:r>
                      <a:rPr lang="en-US" b="0" i="0" smtClean="0">
                        <a:solidFill>
                          <a:schemeClr val="tx1"/>
                        </a:solidFill>
                        <a:latin typeface="Cambria Math" panose="02040503050406030204" pitchFamily="18" charset="0"/>
                      </a:rPr>
                      <m:t>&gt;</m:t>
                    </m:r>
                    <m:r>
                      <a:rPr lang="en-US" b="0" i="1" smtClean="0">
                        <a:solidFill>
                          <a:schemeClr val="tx1"/>
                        </a:solidFill>
                        <a:latin typeface="Cambria Math" panose="02040503050406030204" pitchFamily="18" charset="0"/>
                      </a:rPr>
                      <m:t>𝑂</m:t>
                    </m:r>
                    <m:d>
                      <m:dPr>
                        <m:ctrlPr>
                          <a:rPr lang="en-US" b="0" i="1" smtClean="0">
                            <a:solidFill>
                              <a:schemeClr val="tx1"/>
                            </a:solidFill>
                            <a:latin typeface="Cambria Math" panose="02040503050406030204" pitchFamily="18" charset="0"/>
                          </a:rPr>
                        </m:ctrlPr>
                      </m:dPr>
                      <m:e>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10</m:t>
                            </m:r>
                          </m:e>
                          <m:sup>
                            <m:r>
                              <a:rPr lang="en-US" b="0" i="1" smtClean="0">
                                <a:solidFill>
                                  <a:schemeClr val="tx1"/>
                                </a:solidFill>
                                <a:latin typeface="Cambria Math" panose="02040503050406030204" pitchFamily="18" charset="0"/>
                              </a:rPr>
                              <m:t>14</m:t>
                            </m:r>
                          </m:sup>
                        </m:sSup>
                      </m:e>
                    </m:d>
                  </m:oMath>
                </a14:m>
                <a:r>
                  <a:rPr lang="en-US" dirty="0">
                    <a:solidFill>
                      <a:schemeClr val="tx1"/>
                    </a:solidFill>
                  </a:rPr>
                  <a:t>)</a:t>
                </a:r>
              </a:p>
              <a:p>
                <a:pPr marL="285750" indent="-285750">
                  <a:buFont typeface="Arial" panose="020B0604020202020204" pitchFamily="34" charset="0"/>
                  <a:buChar char="•"/>
                </a:pPr>
                <a:endParaRPr lang="en-US" sz="400" dirty="0">
                  <a:solidFill>
                    <a:schemeClr val="tx1"/>
                  </a:solidFill>
                </a:endParaRPr>
              </a:p>
              <a:p>
                <a:pPr marL="742950" lvl="1" indent="-285750">
                  <a:buFont typeface="Wingdings" panose="05000000000000000000" pitchFamily="2" charset="2"/>
                  <a:buChar char="Ø"/>
                </a:pPr>
                <a:r>
                  <a:rPr lang="en-US" dirty="0">
                    <a:solidFill>
                      <a:schemeClr val="tx1"/>
                    </a:solidFill>
                  </a:rPr>
                  <a:t>Ill-conditioning is due to extreme differences in scale b/w displacement and temperature solutions (9 orders of magnitude)</a:t>
                </a:r>
              </a:p>
              <a:p>
                <a:pPr marL="742950" lvl="1" indent="-285750">
                  <a:buFont typeface="Wingdings" panose="05000000000000000000" pitchFamily="2" charset="2"/>
                  <a:buChar char="Ø"/>
                </a:pPr>
                <a:endParaRPr lang="en-US" sz="800" dirty="0">
                  <a:solidFill>
                    <a:schemeClr val="tx1"/>
                  </a:solidFill>
                </a:endParaRPr>
              </a:p>
              <a:p>
                <a:pPr marL="285750" indent="-285750">
                  <a:buFont typeface="Arial" panose="020B0604020202020204" pitchFamily="34" charset="0"/>
                  <a:buChar char="•"/>
                </a:pPr>
                <a:r>
                  <a:rPr lang="en-US" dirty="0">
                    <a:solidFill>
                      <a:schemeClr val="tx1"/>
                    </a:solidFill>
                  </a:rPr>
                  <a:t>Results demonstrate that </a:t>
                </a:r>
                <a:r>
                  <a:rPr lang="en-US" b="1" dirty="0">
                    <a:solidFill>
                      <a:schemeClr val="tx1"/>
                    </a:solidFill>
                  </a:rPr>
                  <a:t>simple preconditioning </a:t>
                </a:r>
                <a:r>
                  <a:rPr lang="en-US" dirty="0">
                    <a:solidFill>
                      <a:schemeClr val="tx1"/>
                    </a:solidFill>
                  </a:rPr>
                  <a:t>strategy can reduce condition numbers by as many as </a:t>
                </a:r>
                <a:r>
                  <a:rPr lang="en-US" b="1" dirty="0">
                    <a:solidFill>
                      <a:schemeClr val="tx1"/>
                    </a:solidFill>
                  </a:rPr>
                  <a:t>10 orders of magnitude</a:t>
                </a:r>
              </a:p>
              <a:p>
                <a:pPr marL="285750" indent="-285750">
                  <a:buFont typeface="Arial" panose="020B0604020202020204" pitchFamily="34" charset="0"/>
                  <a:buChar char="•"/>
                </a:pPr>
                <a:endParaRPr lang="en-US" sz="800" dirty="0">
                  <a:solidFill>
                    <a:schemeClr val="tx1"/>
                  </a:solidFill>
                </a:endParaRPr>
              </a:p>
              <a:p>
                <a:pPr marL="285750" indent="-285750">
                  <a:buFont typeface="Arial" panose="020B0604020202020204" pitchFamily="34" charset="0"/>
                  <a:buChar char="•"/>
                </a:pPr>
                <a:r>
                  <a:rPr lang="en-US" dirty="0">
                    <a:solidFill>
                      <a:schemeClr val="tx1"/>
                    </a:solidFill>
                  </a:rPr>
                  <a:t>As expected, projected solution increment reduced Jacobian has </a:t>
                </a:r>
                <a:r>
                  <a:rPr lang="en-US" b="1" dirty="0">
                    <a:solidFill>
                      <a:schemeClr val="tx1"/>
                    </a:solidFill>
                  </a:rPr>
                  <a:t>perfect condition number</a:t>
                </a:r>
              </a:p>
            </p:txBody>
          </p:sp>
        </mc:Choice>
        <mc:Fallback xmlns="">
          <p:sp>
            <p:nvSpPr>
              <p:cNvPr id="24" name="TextBox 23">
                <a:extLst>
                  <a:ext uri="{FF2B5EF4-FFF2-40B4-BE49-F238E27FC236}">
                    <a16:creationId xmlns:a16="http://schemas.microsoft.com/office/drawing/2014/main" id="{5DEB60F1-3A06-4025-8F98-63C55407FD86}"/>
                  </a:ext>
                </a:extLst>
              </p:cNvPr>
              <p:cNvSpPr txBox="1">
                <a:spLocks noRot="1" noChangeAspect="1" noMove="1" noResize="1" noEditPoints="1" noAdjustHandles="1" noChangeArrowheads="1" noChangeShapeType="1" noTextEdit="1"/>
              </p:cNvSpPr>
              <p:nvPr/>
            </p:nvSpPr>
            <p:spPr>
              <a:xfrm>
                <a:off x="89515" y="1191230"/>
                <a:ext cx="4906152" cy="5030031"/>
              </a:xfrm>
              <a:prstGeom prst="rect">
                <a:avLst/>
              </a:prstGeom>
              <a:blipFill>
                <a:blip r:embed="rId3"/>
                <a:stretch>
                  <a:fillRect l="-871" t="-726" r="-2239" b="-847"/>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16364A51-C2B3-4552-A079-2CD63A351F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4965" y="868680"/>
            <a:ext cx="3413760" cy="2560320"/>
          </a:xfrm>
          <a:prstGeom prst="rect">
            <a:avLst/>
          </a:prstGeom>
        </p:spPr>
      </p:pic>
      <p:pic>
        <p:nvPicPr>
          <p:cNvPr id="11" name="Picture 10">
            <a:extLst>
              <a:ext uri="{FF2B5EF4-FFF2-40B4-BE49-F238E27FC236}">
                <a16:creationId xmlns:a16="http://schemas.microsoft.com/office/drawing/2014/main" id="{FB570C93-339C-444C-B409-81BB192CC2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8725" y="868680"/>
            <a:ext cx="3413760" cy="2560320"/>
          </a:xfrm>
          <a:prstGeom prst="rect">
            <a:avLst/>
          </a:prstGeom>
        </p:spPr>
      </p:pic>
      <p:pic>
        <p:nvPicPr>
          <p:cNvPr id="13" name="Picture 12">
            <a:extLst>
              <a:ext uri="{FF2B5EF4-FFF2-40B4-BE49-F238E27FC236}">
                <a16:creationId xmlns:a16="http://schemas.microsoft.com/office/drawing/2014/main" id="{821D511D-17EE-408D-AFDB-D99DF4839A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4965" y="3937940"/>
            <a:ext cx="3413760" cy="2560320"/>
          </a:xfrm>
          <a:prstGeom prst="rect">
            <a:avLst/>
          </a:prstGeom>
        </p:spPr>
      </p:pic>
      <p:pic>
        <p:nvPicPr>
          <p:cNvPr id="14" name="Picture 13">
            <a:extLst>
              <a:ext uri="{FF2B5EF4-FFF2-40B4-BE49-F238E27FC236}">
                <a16:creationId xmlns:a16="http://schemas.microsoft.com/office/drawing/2014/main" id="{A983BADF-449E-49A4-B128-0D05457B7D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88725" y="3937940"/>
            <a:ext cx="3413760" cy="2560320"/>
          </a:xfrm>
          <a:prstGeom prst="rect">
            <a:avLst/>
          </a:prstGeom>
        </p:spPr>
      </p:pic>
    </p:spTree>
    <p:extLst>
      <p:ext uri="{BB962C8B-B14F-4D97-AF65-F5344CB8AC3E}">
        <p14:creationId xmlns:p14="http://schemas.microsoft.com/office/powerpoint/2010/main" val="228418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2FD5723-502C-46C5-A627-0508C05AAF47}"/>
              </a:ext>
            </a:extLst>
          </p:cNvPr>
          <p:cNvSpPr>
            <a:spLocks noGrp="1"/>
          </p:cNvSpPr>
          <p:nvPr>
            <p:ph type="sldNum" sz="quarter" idx="12"/>
          </p:nvPr>
        </p:nvSpPr>
        <p:spPr/>
        <p:txBody>
          <a:bodyPr/>
          <a:lstStyle/>
          <a:p>
            <a:fld id="{6113E31D-E2AB-40D1-8B51-AFA5AFEF393A}" type="slidenum">
              <a:rPr lang="en-US" smtClean="0"/>
              <a:t>2</a:t>
            </a:fld>
            <a:endParaRPr lang="en-US" dirty="0"/>
          </a:p>
        </p:txBody>
      </p:sp>
      <p:sp>
        <p:nvSpPr>
          <p:cNvPr id="5" name="Title 1">
            <a:extLst>
              <a:ext uri="{FF2B5EF4-FFF2-40B4-BE49-F238E27FC236}">
                <a16:creationId xmlns:a16="http://schemas.microsoft.com/office/drawing/2014/main" id="{FC6EE5A9-F928-4BF3-A50A-4AAEC01ADAB6}"/>
              </a:ext>
            </a:extLst>
          </p:cNvPr>
          <p:cNvSpPr>
            <a:spLocks noGrp="1"/>
          </p:cNvSpPr>
          <p:nvPr>
            <p:ph type="title"/>
          </p:nvPr>
        </p:nvSpPr>
        <p:spPr>
          <a:xfrm>
            <a:off x="720648" y="359772"/>
            <a:ext cx="10471608" cy="570225"/>
          </a:xfrm>
        </p:spPr>
        <p:txBody>
          <a:bodyPr/>
          <a:lstStyle/>
          <a:p>
            <a:r>
              <a:rPr lang="en-US" dirty="0"/>
              <a:t>Motivation</a:t>
            </a:r>
          </a:p>
        </p:txBody>
      </p:sp>
      <p:sp>
        <p:nvSpPr>
          <p:cNvPr id="6" name="TextBox 5">
            <a:extLst>
              <a:ext uri="{FF2B5EF4-FFF2-40B4-BE49-F238E27FC236}">
                <a16:creationId xmlns:a16="http://schemas.microsoft.com/office/drawing/2014/main" id="{6C0FE535-F2F1-4641-ABA8-45DF985B3B87}"/>
              </a:ext>
            </a:extLst>
          </p:cNvPr>
          <p:cNvSpPr txBox="1"/>
          <p:nvPr/>
        </p:nvSpPr>
        <p:spPr>
          <a:xfrm>
            <a:off x="883916" y="876935"/>
            <a:ext cx="10086898" cy="785135"/>
          </a:xfrm>
          <a:prstGeom prst="rect">
            <a:avLst/>
          </a:prstGeom>
          <a:solidFill>
            <a:srgbClr val="FFCCCC"/>
          </a:solidFill>
        </p:spPr>
        <p:txBody>
          <a:bodyPr wrap="square" rtlCol="0">
            <a:spAutoFit/>
          </a:bodyPr>
          <a:lstStyle/>
          <a:p>
            <a:pPr algn="ctr"/>
            <a:r>
              <a:rPr lang="en-US" sz="2200" dirty="0"/>
              <a:t>Despite improved algorithms and powerful supercomputers, </a:t>
            </a:r>
            <a:r>
              <a:rPr lang="en-US" sz="2200" b="1" dirty="0"/>
              <a:t>“high-fidelity” models</a:t>
            </a:r>
            <a:r>
              <a:rPr lang="en-US" sz="2200" dirty="0"/>
              <a:t> are often too expensive for use in a design or analysis setting.</a:t>
            </a:r>
          </a:p>
        </p:txBody>
      </p:sp>
      <p:sp>
        <p:nvSpPr>
          <p:cNvPr id="7" name="TextBox 6">
            <a:extLst>
              <a:ext uri="{FF2B5EF4-FFF2-40B4-BE49-F238E27FC236}">
                <a16:creationId xmlns:a16="http://schemas.microsoft.com/office/drawing/2014/main" id="{E9CFB5F4-B7D0-4725-8C01-3227EFE012B7}"/>
              </a:ext>
            </a:extLst>
          </p:cNvPr>
          <p:cNvSpPr txBox="1"/>
          <p:nvPr/>
        </p:nvSpPr>
        <p:spPr>
          <a:xfrm>
            <a:off x="170881" y="1984622"/>
            <a:ext cx="7520689" cy="1538883"/>
          </a:xfrm>
          <a:prstGeom prst="rect">
            <a:avLst/>
          </a:prstGeom>
          <a:noFill/>
        </p:spPr>
        <p:txBody>
          <a:bodyPr wrap="square" rtlCol="0">
            <a:spAutoFit/>
          </a:bodyPr>
          <a:lstStyle/>
          <a:p>
            <a:r>
              <a:rPr lang="en-US" sz="2200" b="1" dirty="0">
                <a:solidFill>
                  <a:srgbClr val="0070C0"/>
                </a:solidFill>
              </a:rPr>
              <a:t>Sandia application areas in which this situation arises:</a:t>
            </a:r>
          </a:p>
          <a:p>
            <a:endParaRPr lang="en-US" sz="1200" b="1" i="1" dirty="0"/>
          </a:p>
          <a:p>
            <a:pPr marL="285750" indent="-285750">
              <a:buFont typeface="Arial" panose="020B0604020202020204" pitchFamily="34" charset="0"/>
              <a:buChar char="•"/>
            </a:pPr>
            <a:r>
              <a:rPr lang="en-US" sz="2000" b="1" dirty="0"/>
              <a:t>Captive-carry </a:t>
            </a:r>
            <a:r>
              <a:rPr lang="en-US" sz="2000" dirty="0"/>
              <a:t>and</a:t>
            </a:r>
            <a:r>
              <a:rPr lang="en-US" sz="2000" b="1" dirty="0"/>
              <a:t> re-entry environments: </a:t>
            </a:r>
            <a:r>
              <a:rPr lang="en-US" sz="2000" dirty="0"/>
              <a:t>Large Eddy Simulations (LES) runs require very fine meshes and can take on the order of </a:t>
            </a:r>
            <a:r>
              <a:rPr lang="en-US" sz="2000" i="1" dirty="0"/>
              <a:t>weeks</a:t>
            </a:r>
            <a:r>
              <a:rPr lang="en-US" sz="2000" dirty="0"/>
              <a:t>.</a:t>
            </a:r>
          </a:p>
        </p:txBody>
      </p:sp>
      <p:sp>
        <p:nvSpPr>
          <p:cNvPr id="8" name="Rectangle 7">
            <a:extLst>
              <a:ext uri="{FF2B5EF4-FFF2-40B4-BE49-F238E27FC236}">
                <a16:creationId xmlns:a16="http://schemas.microsoft.com/office/drawing/2014/main" id="{D7F07F87-2D08-461E-9150-A7F223E4E71A}"/>
              </a:ext>
            </a:extLst>
          </p:cNvPr>
          <p:cNvSpPr/>
          <p:nvPr/>
        </p:nvSpPr>
        <p:spPr>
          <a:xfrm>
            <a:off x="2712213" y="3701515"/>
            <a:ext cx="6059827" cy="1323439"/>
          </a:xfrm>
          <a:prstGeom prst="rect">
            <a:avLst/>
          </a:prstGeom>
        </p:spPr>
        <p:txBody>
          <a:bodyPr wrap="square">
            <a:spAutoFit/>
          </a:bodyPr>
          <a:lstStyle/>
          <a:p>
            <a:pPr marL="285750" indent="-285750">
              <a:buFont typeface="Arial" panose="020B0604020202020204" pitchFamily="34" charset="0"/>
              <a:buChar char="•"/>
            </a:pPr>
            <a:r>
              <a:rPr lang="en-US" sz="2000" b="1" dirty="0"/>
              <a:t>Fastener failure modeling: </a:t>
            </a:r>
            <a:r>
              <a:rPr lang="en-US" sz="2000" dirty="0"/>
              <a:t>modeling fastener behavior in a full system presents meshing and computational challenges, which limits the number of configurations that can be studied.</a:t>
            </a:r>
            <a:endParaRPr lang="en-US" sz="2000" b="1" dirty="0"/>
          </a:p>
        </p:txBody>
      </p:sp>
      <p:sp>
        <p:nvSpPr>
          <p:cNvPr id="9" name="TextBox 8">
            <a:extLst>
              <a:ext uri="{FF2B5EF4-FFF2-40B4-BE49-F238E27FC236}">
                <a16:creationId xmlns:a16="http://schemas.microsoft.com/office/drawing/2014/main" id="{63D8114A-E771-418D-AEC9-6C676C3B79AE}"/>
              </a:ext>
            </a:extLst>
          </p:cNvPr>
          <p:cNvSpPr txBox="1"/>
          <p:nvPr/>
        </p:nvSpPr>
        <p:spPr>
          <a:xfrm>
            <a:off x="2712214" y="5224447"/>
            <a:ext cx="7520690" cy="1631216"/>
          </a:xfrm>
          <a:prstGeom prst="rect">
            <a:avLst/>
          </a:prstGeom>
          <a:noFill/>
        </p:spPr>
        <p:txBody>
          <a:bodyPr wrap="square" rtlCol="0">
            <a:spAutoFit/>
          </a:bodyPr>
          <a:lstStyle/>
          <a:p>
            <a:pPr marL="285750" indent="-285750">
              <a:buFont typeface="Arial" panose="020B0604020202020204" pitchFamily="34" charset="0"/>
              <a:buChar char="•"/>
            </a:pPr>
            <a:r>
              <a:rPr lang="en-US" sz="2000" b="1" dirty="0"/>
              <a:t>Climate modeling </a:t>
            </a:r>
            <a:r>
              <a:rPr lang="en-US" sz="2000" dirty="0"/>
              <a:t>(e.g., land-ice, atmosphere): high-fidelity simulations too costly for uncertainty quantification (UQ); Bayesian inference of high-dimensional parameter fields is intractable.</a:t>
            </a:r>
          </a:p>
          <a:p>
            <a:pPr marL="285750" indent="-285750">
              <a:buFont typeface="Arial" panose="020B0604020202020204" pitchFamily="34" charset="0"/>
              <a:buChar char="•"/>
            </a:pPr>
            <a:endParaRPr lang="en-US" sz="2000" b="1" dirty="0"/>
          </a:p>
        </p:txBody>
      </p:sp>
      <p:pic>
        <p:nvPicPr>
          <p:cNvPr id="10" name="Picture 4">
            <a:extLst>
              <a:ext uri="{FF2B5EF4-FFF2-40B4-BE49-F238E27FC236}">
                <a16:creationId xmlns:a16="http://schemas.microsoft.com/office/drawing/2014/main" id="{4F1FA1AE-FBB3-4A71-9AF4-22DC7A16CD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8316" y="5161105"/>
            <a:ext cx="1746968" cy="149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a:extLst>
              <a:ext uri="{FF2B5EF4-FFF2-40B4-BE49-F238E27FC236}">
                <a16:creationId xmlns:a16="http://schemas.microsoft.com/office/drawing/2014/main" id="{3F3AB5D5-01DA-4625-BC4A-9310906338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6169" y="1961078"/>
            <a:ext cx="2222930" cy="1375913"/>
          </a:xfrm>
          <a:prstGeom prst="rect">
            <a:avLst/>
          </a:prstGeom>
        </p:spPr>
      </p:pic>
      <p:pic>
        <p:nvPicPr>
          <p:cNvPr id="12" name="Picture 11">
            <a:extLst>
              <a:ext uri="{FF2B5EF4-FFF2-40B4-BE49-F238E27FC236}">
                <a16:creationId xmlns:a16="http://schemas.microsoft.com/office/drawing/2014/main" id="{7A65E674-17D0-4BDC-A653-FFCDDB7CAE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12517" y="3706431"/>
            <a:ext cx="2668641" cy="1244618"/>
          </a:xfrm>
          <a:prstGeom prst="rect">
            <a:avLst/>
          </a:prstGeom>
        </p:spPr>
      </p:pic>
      <p:pic>
        <p:nvPicPr>
          <p:cNvPr id="15" name="Picture 14">
            <a:extLst>
              <a:ext uri="{FF2B5EF4-FFF2-40B4-BE49-F238E27FC236}">
                <a16:creationId xmlns:a16="http://schemas.microsoft.com/office/drawing/2014/main" id="{1A8C5400-84DF-457F-966A-99D1D5A7FC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62170" y="1961078"/>
            <a:ext cx="1314163" cy="1366729"/>
          </a:xfrm>
          <a:prstGeom prst="rect">
            <a:avLst/>
          </a:prstGeom>
        </p:spPr>
      </p:pic>
      <p:pic>
        <p:nvPicPr>
          <p:cNvPr id="13" name="Picture 12">
            <a:extLst>
              <a:ext uri="{FF2B5EF4-FFF2-40B4-BE49-F238E27FC236}">
                <a16:creationId xmlns:a16="http://schemas.microsoft.com/office/drawing/2014/main" id="{8142D5F5-D03D-4F6C-AC13-9315EC4AE56D}"/>
              </a:ext>
            </a:extLst>
          </p:cNvPr>
          <p:cNvPicPr>
            <a:picLocks noChangeAspect="1"/>
          </p:cNvPicPr>
          <p:nvPr/>
        </p:nvPicPr>
        <p:blipFill>
          <a:blip r:embed="rId7"/>
          <a:stretch>
            <a:fillRect/>
          </a:stretch>
        </p:blipFill>
        <p:spPr>
          <a:xfrm>
            <a:off x="170881" y="3706431"/>
            <a:ext cx="2541333" cy="2772363"/>
          </a:xfrm>
          <a:prstGeom prst="rect">
            <a:avLst/>
          </a:prstGeom>
        </p:spPr>
      </p:pic>
      <p:pic>
        <p:nvPicPr>
          <p:cNvPr id="16" name="Picture 15">
            <a:extLst>
              <a:ext uri="{FF2B5EF4-FFF2-40B4-BE49-F238E27FC236}">
                <a16:creationId xmlns:a16="http://schemas.microsoft.com/office/drawing/2014/main" id="{B0000865-47E8-4454-BEA8-7643371091B1}"/>
              </a:ext>
            </a:extLst>
          </p:cNvPr>
          <p:cNvPicPr>
            <a:picLocks noChangeAspect="1"/>
          </p:cNvPicPr>
          <p:nvPr/>
        </p:nvPicPr>
        <p:blipFill>
          <a:blip r:embed="rId8"/>
          <a:stretch>
            <a:fillRect/>
          </a:stretch>
        </p:blipFill>
        <p:spPr>
          <a:xfrm>
            <a:off x="2265334" y="4304447"/>
            <a:ext cx="413075" cy="908764"/>
          </a:xfrm>
          <a:prstGeom prst="rect">
            <a:avLst/>
          </a:prstGeom>
        </p:spPr>
      </p:pic>
    </p:spTree>
    <p:extLst>
      <p:ext uri="{BB962C8B-B14F-4D97-AF65-F5344CB8AC3E}">
        <p14:creationId xmlns:p14="http://schemas.microsoft.com/office/powerpoint/2010/main" val="279401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0648" y="335101"/>
            <a:ext cx="10577065" cy="570225"/>
          </a:xfrm>
        </p:spPr>
        <p:txBody>
          <a:bodyPr/>
          <a:lstStyle/>
          <a:p>
            <a:r>
              <a:rPr lang="en-US" dirty="0"/>
              <a:t>Thermo-Mechanical Beam (Albany)</a:t>
            </a:r>
          </a:p>
        </p:txBody>
      </p:sp>
      <p:sp>
        <p:nvSpPr>
          <p:cNvPr id="4" name="Slide Number Placeholder 3"/>
          <p:cNvSpPr>
            <a:spLocks noGrp="1"/>
          </p:cNvSpPr>
          <p:nvPr>
            <p:ph type="sldNum" sz="quarter" idx="12"/>
          </p:nvPr>
        </p:nvSpPr>
        <p:spPr>
          <a:xfrm>
            <a:off x="64951" y="376198"/>
            <a:ext cx="485768" cy="358833"/>
          </a:xfrm>
        </p:spPr>
        <p:txBody>
          <a:bodyPr/>
          <a:lstStyle/>
          <a:p>
            <a:fld id="{6113E31D-E2AB-40D1-8B51-AFA5AFEF393A}" type="slidenum">
              <a:rPr lang="en-US" smtClean="0"/>
              <a:t>20</a:t>
            </a:fld>
            <a:endParaRPr lang="en-US" dirty="0"/>
          </a:p>
        </p:txBody>
      </p:sp>
      <p:sp>
        <p:nvSpPr>
          <p:cNvPr id="16" name="TextBox 15">
            <a:extLst>
              <a:ext uri="{FF2B5EF4-FFF2-40B4-BE49-F238E27FC236}">
                <a16:creationId xmlns:a16="http://schemas.microsoft.com/office/drawing/2014/main" id="{00B95273-3367-4B0C-B266-FE6128E5127F}"/>
              </a:ext>
            </a:extLst>
          </p:cNvPr>
          <p:cNvSpPr txBox="1"/>
          <p:nvPr/>
        </p:nvSpPr>
        <p:spPr>
          <a:xfrm>
            <a:off x="307835" y="2219977"/>
            <a:ext cx="5008084" cy="2954655"/>
          </a:xfrm>
          <a:prstGeom prst="rect">
            <a:avLst/>
          </a:prstGeom>
          <a:noFill/>
        </p:spPr>
        <p:txBody>
          <a:bodyPr wrap="square" rtlCol="0">
            <a:spAutoFit/>
          </a:bodyPr>
          <a:lstStyle/>
          <a:p>
            <a:pPr marL="285750" indent="-285750">
              <a:buFont typeface="Arial" panose="020B0604020202020204" pitchFamily="34" charset="0"/>
              <a:buChar char="•"/>
            </a:pPr>
            <a:r>
              <a:rPr lang="en-US" dirty="0"/>
              <a:t>Figures shows </a:t>
            </a:r>
            <a:r>
              <a:rPr lang="en-US" b="1" dirty="0"/>
              <a:t>CPU-times</a:t>
            </a:r>
            <a:r>
              <a:rPr lang="en-US" dirty="0"/>
              <a:t> for all ROMs considered</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dirty="0"/>
              <a:t>In general, </a:t>
            </a:r>
            <a:r>
              <a:rPr lang="en-US" b="1" dirty="0"/>
              <a:t>preconditioned LSPG ROMs </a:t>
            </a:r>
            <a:r>
              <a:rPr lang="en-US" dirty="0"/>
              <a:t>achieve </a:t>
            </a:r>
            <a:r>
              <a:rPr lang="en-US" b="1" dirty="0"/>
              <a:t>CPU-times smaller than </a:t>
            </a:r>
            <a:r>
              <a:rPr lang="en-US" dirty="0" err="1"/>
              <a:t>unpreconditioned</a:t>
            </a:r>
            <a:r>
              <a:rPr lang="en-US" dirty="0"/>
              <a:t> LSPG ROM</a:t>
            </a:r>
          </a:p>
          <a:p>
            <a:pPr marL="285750" indent="-285750">
              <a:buFont typeface="Arial" panose="020B0604020202020204" pitchFamily="34" charset="0"/>
              <a:buChar char="•"/>
            </a:pPr>
            <a:endParaRPr lang="en-US" sz="800" dirty="0"/>
          </a:p>
          <a:p>
            <a:endParaRPr lang="en-US" sz="800" dirty="0"/>
          </a:p>
          <a:p>
            <a:pPr marL="285750" indent="-285750">
              <a:buFont typeface="Arial" panose="020B0604020202020204" pitchFamily="34" charset="0"/>
              <a:buChar char="•"/>
            </a:pPr>
            <a:r>
              <a:rPr lang="en-US" dirty="0"/>
              <a:t>As expected, the </a:t>
            </a:r>
            <a:r>
              <a:rPr lang="en-US" b="1" dirty="0"/>
              <a:t>projected solution increment</a:t>
            </a:r>
            <a:r>
              <a:rPr lang="en-US" dirty="0"/>
              <a:t> is the </a:t>
            </a:r>
            <a:r>
              <a:rPr lang="en-US" b="1" dirty="0"/>
              <a:t>most expensive</a:t>
            </a:r>
            <a:r>
              <a:rPr lang="en-US" dirty="0"/>
              <a:t> to compute in general</a:t>
            </a:r>
          </a:p>
          <a:p>
            <a:pPr marL="285750" indent="-285750">
              <a:buFont typeface="Arial" panose="020B0604020202020204" pitchFamily="34" charset="0"/>
              <a:buChar char="•"/>
            </a:pPr>
            <a:endParaRPr lang="en-US" dirty="0"/>
          </a:p>
        </p:txBody>
      </p:sp>
      <p:pic>
        <p:nvPicPr>
          <p:cNvPr id="10" name="Picture 9">
            <a:extLst>
              <a:ext uri="{FF2B5EF4-FFF2-40B4-BE49-F238E27FC236}">
                <a16:creationId xmlns:a16="http://schemas.microsoft.com/office/drawing/2014/main" id="{CB18BB63-A841-4A12-BA68-E21983077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5705" y="1043765"/>
            <a:ext cx="3413760" cy="2560320"/>
          </a:xfrm>
          <a:prstGeom prst="rect">
            <a:avLst/>
          </a:prstGeom>
        </p:spPr>
      </p:pic>
      <p:pic>
        <p:nvPicPr>
          <p:cNvPr id="12" name="Picture 11">
            <a:extLst>
              <a:ext uri="{FF2B5EF4-FFF2-40B4-BE49-F238E27FC236}">
                <a16:creationId xmlns:a16="http://schemas.microsoft.com/office/drawing/2014/main" id="{178793CC-B5A0-498F-B494-58637A5A5B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0405" y="1043765"/>
            <a:ext cx="3413760" cy="2560320"/>
          </a:xfrm>
          <a:prstGeom prst="rect">
            <a:avLst/>
          </a:prstGeom>
        </p:spPr>
      </p:pic>
      <p:pic>
        <p:nvPicPr>
          <p:cNvPr id="14" name="Picture 13">
            <a:extLst>
              <a:ext uri="{FF2B5EF4-FFF2-40B4-BE49-F238E27FC236}">
                <a16:creationId xmlns:a16="http://schemas.microsoft.com/office/drawing/2014/main" id="{D6CCD82E-1D43-43F3-95FD-B4B748D407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5705" y="3786965"/>
            <a:ext cx="3413760" cy="2560320"/>
          </a:xfrm>
          <a:prstGeom prst="rect">
            <a:avLst/>
          </a:prstGeom>
        </p:spPr>
      </p:pic>
      <p:pic>
        <p:nvPicPr>
          <p:cNvPr id="17" name="Picture 16">
            <a:extLst>
              <a:ext uri="{FF2B5EF4-FFF2-40B4-BE49-F238E27FC236}">
                <a16:creationId xmlns:a16="http://schemas.microsoft.com/office/drawing/2014/main" id="{3FE7C1F4-3445-40D6-8385-35E2E8FA65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70405" y="3786965"/>
            <a:ext cx="3413760" cy="2560320"/>
          </a:xfrm>
          <a:prstGeom prst="rect">
            <a:avLst/>
          </a:prstGeom>
        </p:spPr>
      </p:pic>
    </p:spTree>
    <p:extLst>
      <p:ext uri="{BB962C8B-B14F-4D97-AF65-F5344CB8AC3E}">
        <p14:creationId xmlns:p14="http://schemas.microsoft.com/office/powerpoint/2010/main" val="227489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0648" y="335101"/>
            <a:ext cx="10577065" cy="570225"/>
          </a:xfrm>
        </p:spPr>
        <p:txBody>
          <a:bodyPr/>
          <a:lstStyle/>
          <a:p>
            <a:r>
              <a:rPr lang="en-US" dirty="0"/>
              <a:t>Thermo-Mechanical Beam (Albany)</a:t>
            </a:r>
          </a:p>
        </p:txBody>
      </p:sp>
      <p:sp>
        <p:nvSpPr>
          <p:cNvPr id="4" name="Slide Number Placeholder 3"/>
          <p:cNvSpPr>
            <a:spLocks noGrp="1"/>
          </p:cNvSpPr>
          <p:nvPr>
            <p:ph type="sldNum" sz="quarter" idx="12"/>
          </p:nvPr>
        </p:nvSpPr>
        <p:spPr>
          <a:xfrm>
            <a:off x="64951" y="376198"/>
            <a:ext cx="485768" cy="358833"/>
          </a:xfrm>
        </p:spPr>
        <p:txBody>
          <a:bodyPr/>
          <a:lstStyle/>
          <a:p>
            <a:fld id="{6113E31D-E2AB-40D1-8B51-AFA5AFEF393A}" type="slidenum">
              <a:rPr lang="en-US" smtClean="0"/>
              <a:t>21</a:t>
            </a:fld>
            <a:endParaRPr lang="en-US" dirty="0"/>
          </a:p>
        </p:txBody>
      </p:sp>
      <p:sp>
        <p:nvSpPr>
          <p:cNvPr id="8" name="Rectangle 7">
            <a:extLst>
              <a:ext uri="{FF2B5EF4-FFF2-40B4-BE49-F238E27FC236}">
                <a16:creationId xmlns:a16="http://schemas.microsoft.com/office/drawing/2014/main" id="{4779E538-730C-4C99-8081-C00731372C85}"/>
              </a:ext>
            </a:extLst>
          </p:cNvPr>
          <p:cNvSpPr/>
          <p:nvPr/>
        </p:nvSpPr>
        <p:spPr>
          <a:xfrm>
            <a:off x="283500" y="1261827"/>
            <a:ext cx="4628742" cy="1015663"/>
          </a:xfrm>
          <a:prstGeom prst="rect">
            <a:avLst/>
          </a:prstGeom>
          <a:solidFill>
            <a:schemeClr val="accent3">
              <a:lumMod val="20000"/>
              <a:lumOff val="80000"/>
            </a:schemeClr>
          </a:solidFill>
        </p:spPr>
        <p:txBody>
          <a:bodyPr wrap="square">
            <a:spAutoFit/>
          </a:bodyPr>
          <a:lstStyle/>
          <a:p>
            <a:pPr algn="ctr"/>
            <a:r>
              <a:rPr lang="en-US" sz="2000" dirty="0"/>
              <a:t>Pareto plot results confirm that there is a </a:t>
            </a:r>
            <a:r>
              <a:rPr lang="en-US" sz="2000" b="1" dirty="0"/>
              <a:t>significant computational advantage </a:t>
            </a:r>
            <a:r>
              <a:rPr lang="en-US" sz="2000" dirty="0"/>
              <a:t>in applying preconditioning</a:t>
            </a:r>
          </a:p>
        </p:txBody>
      </p:sp>
      <p:pic>
        <p:nvPicPr>
          <p:cNvPr id="10" name="Picture 9">
            <a:extLst>
              <a:ext uri="{FF2B5EF4-FFF2-40B4-BE49-F238E27FC236}">
                <a16:creationId xmlns:a16="http://schemas.microsoft.com/office/drawing/2014/main" id="{5BF4C2B8-CEB6-4AD2-98B0-F48109CCAC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2951" y="905326"/>
            <a:ext cx="7071360" cy="5303520"/>
          </a:xfrm>
          <a:prstGeom prst="rect">
            <a:avLst/>
          </a:prstGeom>
        </p:spPr>
      </p:pic>
      <p:sp>
        <p:nvSpPr>
          <p:cNvPr id="11" name="Rectangle 10">
            <a:extLst>
              <a:ext uri="{FF2B5EF4-FFF2-40B4-BE49-F238E27FC236}">
                <a16:creationId xmlns:a16="http://schemas.microsoft.com/office/drawing/2014/main" id="{E7059C1F-39E7-4974-BD11-81FA1D9F8ECA}"/>
              </a:ext>
            </a:extLst>
          </p:cNvPr>
          <p:cNvSpPr/>
          <p:nvPr/>
        </p:nvSpPr>
        <p:spPr>
          <a:xfrm>
            <a:off x="5904397" y="3967160"/>
            <a:ext cx="2826435" cy="111442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17986E8-F758-40DC-BF87-98336928049D}"/>
              </a:ext>
            </a:extLst>
          </p:cNvPr>
          <p:cNvCxnSpPr>
            <a:cxnSpLocks/>
          </p:cNvCxnSpPr>
          <p:nvPr/>
        </p:nvCxnSpPr>
        <p:spPr>
          <a:xfrm flipV="1">
            <a:off x="3342172" y="4289407"/>
            <a:ext cx="2562225" cy="4667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2961CE1D-B2DB-42CD-A298-FC24583721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329" y="2980311"/>
            <a:ext cx="4267200" cy="32004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5127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0648" y="335101"/>
            <a:ext cx="10577065" cy="570225"/>
          </a:xfrm>
        </p:spPr>
        <p:txBody>
          <a:bodyPr/>
          <a:lstStyle/>
          <a:p>
            <a:r>
              <a:rPr lang="en-US" dirty="0"/>
              <a:t>Thermo-Mechanical Pressure Vessel (Albany)</a:t>
            </a:r>
          </a:p>
        </p:txBody>
      </p:sp>
      <p:sp>
        <p:nvSpPr>
          <p:cNvPr id="4" name="Slide Number Placeholder 3"/>
          <p:cNvSpPr>
            <a:spLocks noGrp="1"/>
          </p:cNvSpPr>
          <p:nvPr>
            <p:ph type="sldNum" sz="quarter" idx="12"/>
          </p:nvPr>
        </p:nvSpPr>
        <p:spPr/>
        <p:txBody>
          <a:bodyPr/>
          <a:lstStyle/>
          <a:p>
            <a:fld id="{6113E31D-E2AB-40D1-8B51-AFA5AFEF393A}" type="slidenum">
              <a:rPr lang="en-US" smtClean="0"/>
              <a:t>22</a:t>
            </a:fld>
            <a:endParaRPr lang="en-US" dirty="0"/>
          </a:p>
        </p:txBody>
      </p:sp>
      <p:grpSp>
        <p:nvGrpSpPr>
          <p:cNvPr id="15" name="Group 14">
            <a:extLst>
              <a:ext uri="{FF2B5EF4-FFF2-40B4-BE49-F238E27FC236}">
                <a16:creationId xmlns:a16="http://schemas.microsoft.com/office/drawing/2014/main" id="{92C7D685-C858-4236-9FFD-F89256F29C8D}"/>
              </a:ext>
            </a:extLst>
          </p:cNvPr>
          <p:cNvGrpSpPr/>
          <p:nvPr/>
        </p:nvGrpSpPr>
        <p:grpSpPr>
          <a:xfrm>
            <a:off x="114607" y="1048248"/>
            <a:ext cx="4389129" cy="2389637"/>
            <a:chOff x="484348" y="1039363"/>
            <a:chExt cx="4389129" cy="2389637"/>
          </a:xfrm>
        </p:grpSpPr>
        <p:pic>
          <p:nvPicPr>
            <p:cNvPr id="3" name="Picture 2">
              <a:extLst>
                <a:ext uri="{FF2B5EF4-FFF2-40B4-BE49-F238E27FC236}">
                  <a16:creationId xmlns:a16="http://schemas.microsoft.com/office/drawing/2014/main" id="{7F9C9D50-A7D1-4D7B-BC03-35EB73D09E5D}"/>
                </a:ext>
              </a:extLst>
            </p:cNvPr>
            <p:cNvPicPr>
              <a:picLocks noChangeAspect="1"/>
            </p:cNvPicPr>
            <p:nvPr/>
          </p:nvPicPr>
          <p:blipFill>
            <a:blip r:embed="rId3"/>
            <a:stretch>
              <a:fillRect/>
            </a:stretch>
          </p:blipFill>
          <p:spPr>
            <a:xfrm>
              <a:off x="484348" y="1039363"/>
              <a:ext cx="4389129" cy="2389637"/>
            </a:xfrm>
            <a:prstGeom prst="rect">
              <a:avLst/>
            </a:prstGeom>
          </p:spPr>
        </p:pic>
        <p:cxnSp>
          <p:nvCxnSpPr>
            <p:cNvPr id="7" name="Straight Connector 6">
              <a:extLst>
                <a:ext uri="{FF2B5EF4-FFF2-40B4-BE49-F238E27FC236}">
                  <a16:creationId xmlns:a16="http://schemas.microsoft.com/office/drawing/2014/main" id="{3F7C3A51-3455-494C-8C29-1AE734E63308}"/>
                </a:ext>
              </a:extLst>
            </p:cNvPr>
            <p:cNvCxnSpPr>
              <a:cxnSpLocks/>
            </p:cNvCxnSpPr>
            <p:nvPr/>
          </p:nvCxnSpPr>
          <p:spPr>
            <a:xfrm flipV="1">
              <a:off x="2533973" y="1387098"/>
              <a:ext cx="960895" cy="1239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63479CB-CFBE-438E-98DC-B28432DD604E}"/>
                </a:ext>
              </a:extLst>
            </p:cNvPr>
            <p:cNvCxnSpPr>
              <a:cxnSpLocks/>
            </p:cNvCxnSpPr>
            <p:nvPr/>
          </p:nvCxnSpPr>
          <p:spPr>
            <a:xfrm>
              <a:off x="2502976" y="2701872"/>
              <a:ext cx="984143" cy="15756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91B005B-4A67-422A-9703-26BB179D7664}"/>
                  </a:ext>
                </a:extLst>
              </p:cNvPr>
              <p:cNvSpPr txBox="1"/>
              <p:nvPr/>
            </p:nvSpPr>
            <p:spPr>
              <a:xfrm>
                <a:off x="-1" y="3434738"/>
                <a:ext cx="8015593" cy="273921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1"/>
                    </a:solidFill>
                  </a:rPr>
                  <a:t>Coupled </a:t>
                </a:r>
                <a:r>
                  <a:rPr lang="en-US" b="1" dirty="0">
                    <a:solidFill>
                      <a:schemeClr val="tx1"/>
                    </a:solidFill>
                  </a:rPr>
                  <a:t>thermo-mechanical</a:t>
                </a:r>
                <a:r>
                  <a:rPr lang="en-US" dirty="0">
                    <a:solidFill>
                      <a:schemeClr val="tx1"/>
                    </a:solidFill>
                  </a:rPr>
                  <a:t> problem involving </a:t>
                </a:r>
                <a:r>
                  <a:rPr lang="en-US" b="1" dirty="0" err="1">
                    <a:solidFill>
                      <a:schemeClr val="tx1"/>
                    </a:solidFill>
                  </a:rPr>
                  <a:t>Neohookean</a:t>
                </a:r>
                <a:r>
                  <a:rPr lang="en-US" dirty="0">
                    <a:solidFill>
                      <a:schemeClr val="tx1"/>
                    </a:solidFill>
                  </a:rPr>
                  <a:t> material</a:t>
                </a:r>
              </a:p>
              <a:p>
                <a:pPr marL="285750" indent="-285750">
                  <a:buFont typeface="Arial" panose="020B0604020202020204" pitchFamily="34" charset="0"/>
                  <a:buChar char="•"/>
                </a:pPr>
                <a:endParaRPr lang="en-US" sz="400" dirty="0">
                  <a:solidFill>
                    <a:schemeClr val="tx1"/>
                  </a:solidFill>
                </a:endParaRPr>
              </a:p>
              <a:p>
                <a:pPr marL="742950" lvl="1" indent="-285750">
                  <a:buFont typeface="Wingdings" panose="05000000000000000000" pitchFamily="2" charset="2"/>
                  <a:buChar char="Ø"/>
                </a:pPr>
                <a:r>
                  <a:rPr lang="en-US" b="1" dirty="0"/>
                  <a:t>Multi-physics problem: </a:t>
                </a:r>
                <a:r>
                  <a:rPr lang="en-US" dirty="0"/>
                  <a:t>temperature and displacement solutions differ by </a:t>
                </a:r>
                <a:r>
                  <a:rPr lang="en-US" b="1" dirty="0"/>
                  <a:t>9 orders of magnitude</a:t>
                </a:r>
                <a:r>
                  <a:rPr lang="en-US" dirty="0"/>
                  <a:t>; 370K </a:t>
                </a:r>
                <a:r>
                  <a:rPr lang="en-US" dirty="0" err="1"/>
                  <a:t>dofs</a:t>
                </a:r>
                <a:endParaRPr lang="en-US" dirty="0">
                  <a:solidFill>
                    <a:schemeClr val="tx1"/>
                  </a:solidFill>
                </a:endParaRPr>
              </a:p>
              <a:p>
                <a:pPr marL="285750" indent="-285750">
                  <a:buFont typeface="Arial" panose="020B0604020202020204" pitchFamily="34" charset="0"/>
                  <a:buChar char="•"/>
                </a:pPr>
                <a:endParaRPr lang="en-US" sz="400" dirty="0">
                  <a:solidFill>
                    <a:schemeClr val="tx1"/>
                  </a:solidFill>
                </a:endParaRPr>
              </a:p>
              <a:p>
                <a:pPr marL="285750" indent="-285750">
                  <a:buFont typeface="Arial" panose="020B0604020202020204" pitchFamily="34" charset="0"/>
                  <a:buChar char="•"/>
                </a:pPr>
                <a:r>
                  <a:rPr lang="en-US" dirty="0">
                    <a:solidFill>
                      <a:schemeClr val="tx1"/>
                    </a:solidFill>
                  </a:rPr>
                  <a:t>2 sets of </a:t>
                </a:r>
                <a:r>
                  <a:rPr lang="en-US" b="1" dirty="0">
                    <a:solidFill>
                      <a:schemeClr val="tx1"/>
                    </a:solidFill>
                  </a:rPr>
                  <a:t>material blocks</a:t>
                </a:r>
                <a:r>
                  <a:rPr lang="en-US" dirty="0">
                    <a:solidFill>
                      <a:schemeClr val="tx1"/>
                    </a:solidFill>
                  </a:rPr>
                  <a:t>,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smtClean="0">
                            <a:solidFill>
                              <a:schemeClr val="tx1"/>
                            </a:solidFill>
                            <a:latin typeface="Cambria Math" panose="02040503050406030204" pitchFamily="18" charset="0"/>
                            <a:ea typeface="Cambria Math" panose="02040503050406030204" pitchFamily="18" charset="0"/>
                          </a:rPr>
                          <m:t>ℬ</m:t>
                        </m:r>
                      </m:e>
                      <m:sub>
                        <m:r>
                          <a:rPr lang="en-US" b="0" i="1" smtClean="0">
                            <a:solidFill>
                              <a:schemeClr val="tx1"/>
                            </a:solidFill>
                            <a:latin typeface="Cambria Math" panose="02040503050406030204" pitchFamily="18" charset="0"/>
                          </a:rPr>
                          <m:t>𝑎</m:t>
                        </m:r>
                      </m:sub>
                    </m:sSub>
                  </m:oMath>
                </a14:m>
                <a:r>
                  <a:rPr lang="en-US" dirty="0">
                    <a:solidFill>
                      <a:schemeClr val="tx1"/>
                    </a:solidFill>
                  </a:rPr>
                  <a:t> and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ℬ</m:t>
                        </m:r>
                      </m:e>
                      <m:sub>
                        <m:r>
                          <a:rPr lang="en-US" b="0" i="1" smtClean="0">
                            <a:solidFill>
                              <a:schemeClr val="tx1"/>
                            </a:solidFill>
                            <a:latin typeface="Cambria Math" panose="02040503050406030204" pitchFamily="18" charset="0"/>
                            <a:ea typeface="Cambria Math" panose="02040503050406030204" pitchFamily="18" charset="0"/>
                          </a:rPr>
                          <m:t>𝑏</m:t>
                        </m:r>
                      </m:sub>
                    </m:sSub>
                  </m:oMath>
                </a14:m>
                <a:r>
                  <a:rPr lang="en-US" dirty="0">
                    <a:solidFill>
                      <a:schemeClr val="tx1"/>
                    </a:solidFill>
                  </a:rPr>
                  <a:t>, each having set of material params</a:t>
                </a:r>
              </a:p>
              <a:p>
                <a:pPr marL="285750" indent="-285750">
                  <a:buFont typeface="Arial" panose="020B0604020202020204" pitchFamily="34" charset="0"/>
                  <a:buChar char="•"/>
                </a:pPr>
                <a:endParaRPr lang="en-US" sz="400" dirty="0">
                  <a:solidFill>
                    <a:schemeClr val="tx1"/>
                  </a:solidFill>
                </a:endParaRPr>
              </a:p>
              <a:p>
                <a:pPr marL="742950" lvl="1" indent="-285750">
                  <a:buFont typeface="Wingdings" panose="05000000000000000000" pitchFamily="2" charset="2"/>
                  <a:buChar char="Ø"/>
                </a:pPr>
                <a:r>
                  <a:rPr lang="en-US" dirty="0">
                    <a:solidFill>
                      <a:schemeClr val="tx1"/>
                    </a:solidFill>
                  </a:rPr>
                  <a:t>Material parameters in block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ℬ</m:t>
                        </m:r>
                      </m:e>
                      <m:sub>
                        <m:r>
                          <a:rPr lang="en-US" b="0" i="1" smtClean="0">
                            <a:solidFill>
                              <a:schemeClr val="tx1"/>
                            </a:solidFill>
                            <a:latin typeface="Cambria Math" panose="02040503050406030204" pitchFamily="18" charset="0"/>
                            <a:ea typeface="Cambria Math" panose="02040503050406030204" pitchFamily="18" charset="0"/>
                          </a:rPr>
                          <m:t>𝑎</m:t>
                        </m:r>
                      </m:sub>
                    </m:sSub>
                  </m:oMath>
                </a14:m>
                <a:r>
                  <a:rPr lang="en-US" dirty="0">
                    <a:solidFill>
                      <a:schemeClr val="tx1"/>
                    </a:solidFill>
                  </a:rPr>
                  <a:t> (magenta, cyan) are fixed</a:t>
                </a:r>
              </a:p>
              <a:p>
                <a:pPr marL="742950" lvl="1" indent="-285750">
                  <a:buFont typeface="Wingdings" panose="05000000000000000000" pitchFamily="2" charset="2"/>
                  <a:buChar char="Ø"/>
                </a:pPr>
                <a:endParaRPr lang="en-US" sz="400" dirty="0">
                  <a:solidFill>
                    <a:schemeClr val="tx1"/>
                  </a:solidFill>
                </a:endParaRPr>
              </a:p>
              <a:p>
                <a:pPr marL="742950" lvl="1" indent="-285750">
                  <a:buFont typeface="Wingdings" panose="05000000000000000000" pitchFamily="2" charset="2"/>
                  <a:buChar char="Ø"/>
                </a:pPr>
                <a:r>
                  <a:rPr lang="en-US" dirty="0">
                    <a:solidFill>
                      <a:schemeClr val="tx1"/>
                    </a:solidFill>
                  </a:rPr>
                  <a:t>Material parameters in block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ℬ</m:t>
                        </m:r>
                      </m:e>
                      <m:sub>
                        <m:r>
                          <a:rPr lang="en-US" b="0" i="1" smtClean="0">
                            <a:solidFill>
                              <a:schemeClr val="tx1"/>
                            </a:solidFill>
                            <a:latin typeface="Cambria Math" panose="02040503050406030204" pitchFamily="18" charset="0"/>
                          </a:rPr>
                          <m:t>𝑏</m:t>
                        </m:r>
                      </m:sub>
                    </m:sSub>
                  </m:oMath>
                </a14:m>
                <a:r>
                  <a:rPr lang="en-US" dirty="0">
                    <a:solidFill>
                      <a:schemeClr val="tx1"/>
                    </a:solidFill>
                  </a:rPr>
                  <a:t> (green, yellow, blue) are varied </a:t>
                </a:r>
                <a:endParaRPr lang="en-US" dirty="0"/>
              </a:p>
              <a:p>
                <a:pPr marL="742950" lvl="1" indent="-285750">
                  <a:buFont typeface="Wingdings" panose="05000000000000000000" pitchFamily="2" charset="2"/>
                  <a:buChar char="Ø"/>
                </a:pPr>
                <a:endParaRPr lang="en-US" sz="400" dirty="0">
                  <a:solidFill>
                    <a:schemeClr val="tx1"/>
                  </a:solidFill>
                </a:endParaRPr>
              </a:p>
              <a:p>
                <a:pPr marL="285750" indent="-285750">
                  <a:buFont typeface="Arial" panose="020B0604020202020204" pitchFamily="34" charset="0"/>
                  <a:buChar char="•"/>
                </a:pPr>
                <a:r>
                  <a:rPr lang="en-US" dirty="0">
                    <a:solidFill>
                      <a:schemeClr val="tx1"/>
                    </a:solidFill>
                  </a:rPr>
                  <a:t>Pressure vessel is </a:t>
                </a:r>
                <a:r>
                  <a:rPr lang="en-US" b="1" dirty="0">
                    <a:solidFill>
                      <a:schemeClr val="tx1"/>
                    </a:solidFill>
                  </a:rPr>
                  <a:t>heated </a:t>
                </a:r>
                <a:r>
                  <a:rPr lang="en-US" dirty="0">
                    <a:solidFill>
                      <a:schemeClr val="tx1"/>
                    </a:solidFill>
                  </a:rPr>
                  <a:t>and</a:t>
                </a:r>
                <a:r>
                  <a:rPr lang="en-US" b="1" dirty="0">
                    <a:solidFill>
                      <a:schemeClr val="tx1"/>
                    </a:solidFill>
                  </a:rPr>
                  <a:t> pressurized </a:t>
                </a:r>
                <a:r>
                  <a:rPr lang="en-US" dirty="0">
                    <a:solidFill>
                      <a:schemeClr val="tx1"/>
                    </a:solidFill>
                  </a:rPr>
                  <a:t>from the </a:t>
                </a:r>
                <a:r>
                  <a:rPr lang="en-US" dirty="0"/>
                  <a:t>inside</a:t>
                </a:r>
                <a:endParaRPr lang="en-US" dirty="0">
                  <a:solidFill>
                    <a:schemeClr val="tx1"/>
                  </a:solidFill>
                </a:endParaRPr>
              </a:p>
              <a:p>
                <a:pPr marL="285750" indent="-285750">
                  <a:buFont typeface="Arial" panose="020B0604020202020204" pitchFamily="34" charset="0"/>
                  <a:buChar char="•"/>
                </a:pPr>
                <a:endParaRPr lang="en-US" sz="400" dirty="0">
                  <a:solidFill>
                    <a:schemeClr val="tx1"/>
                  </a:solidFill>
                </a:endParaRPr>
              </a:p>
              <a:p>
                <a:pPr marL="285750" indent="-285750">
                  <a:buFont typeface="Arial" panose="020B0604020202020204" pitchFamily="34" charset="0"/>
                  <a:buChar char="•"/>
                </a:pPr>
                <a:r>
                  <a:rPr lang="en-US" dirty="0">
                    <a:solidFill>
                      <a:schemeClr val="tx1"/>
                    </a:solidFill>
                  </a:rPr>
                  <a:t>Problem is run </a:t>
                </a:r>
                <a:r>
                  <a:rPr lang="en-US" b="1" dirty="0">
                    <a:solidFill>
                      <a:schemeClr val="tx1"/>
                    </a:solidFill>
                  </a:rPr>
                  <a:t>quasi-statically</a:t>
                </a:r>
                <a:r>
                  <a:rPr lang="en-US" dirty="0">
                    <a:solidFill>
                      <a:schemeClr val="tx1"/>
                    </a:solidFill>
                  </a:rPr>
                  <a:t> to pseudo-time </a:t>
                </a:r>
                <a14:m>
                  <m:oMath xmlns:m="http://schemas.openxmlformats.org/officeDocument/2006/math">
                    <m:r>
                      <a:rPr lang="en-US" i="1" dirty="0" smtClean="0">
                        <a:solidFill>
                          <a:schemeClr val="tx1"/>
                        </a:solidFill>
                        <a:latin typeface="Cambria Math" panose="02040503050406030204" pitchFamily="18" charset="0"/>
                      </a:rPr>
                      <m:t>𝑡</m:t>
                    </m:r>
                    <m:r>
                      <a:rPr lang="en-US" i="1" dirty="0" smtClean="0">
                        <a:solidFill>
                          <a:schemeClr val="tx1"/>
                        </a:solidFill>
                        <a:latin typeface="Cambria Math" panose="02040503050406030204" pitchFamily="18" charset="0"/>
                      </a:rPr>
                      <m:t>=</m:t>
                    </m:r>
                  </m:oMath>
                </a14:m>
                <a:r>
                  <a:rPr lang="en-US" dirty="0">
                    <a:solidFill>
                      <a:schemeClr val="tx1"/>
                    </a:solidFill>
                  </a:rPr>
                  <a:t>720s</a:t>
                </a:r>
              </a:p>
              <a:p>
                <a:pPr marL="285750" indent="-285750">
                  <a:buFont typeface="Arial" panose="020B0604020202020204" pitchFamily="34" charset="0"/>
                  <a:buChar char="•"/>
                </a:pPr>
                <a:endParaRPr lang="en-US" sz="400" dirty="0">
                  <a:solidFill>
                    <a:schemeClr val="tx1"/>
                  </a:solidFill>
                </a:endParaRPr>
              </a:p>
            </p:txBody>
          </p:sp>
        </mc:Choice>
        <mc:Fallback xmlns="">
          <p:sp>
            <p:nvSpPr>
              <p:cNvPr id="12" name="TextBox 11">
                <a:extLst>
                  <a:ext uri="{FF2B5EF4-FFF2-40B4-BE49-F238E27FC236}">
                    <a16:creationId xmlns:a16="http://schemas.microsoft.com/office/drawing/2014/main" id="{091B005B-4A67-422A-9703-26BB179D7664}"/>
                  </a:ext>
                </a:extLst>
              </p:cNvPr>
              <p:cNvSpPr txBox="1">
                <a:spLocks noRot="1" noChangeAspect="1" noMove="1" noResize="1" noEditPoints="1" noAdjustHandles="1" noChangeArrowheads="1" noChangeShapeType="1" noTextEdit="1"/>
              </p:cNvSpPr>
              <p:nvPr/>
            </p:nvSpPr>
            <p:spPr>
              <a:xfrm>
                <a:off x="-1" y="3434738"/>
                <a:ext cx="8015593" cy="2739211"/>
              </a:xfrm>
              <a:prstGeom prst="rect">
                <a:avLst/>
              </a:prstGeom>
              <a:blipFill>
                <a:blip r:embed="rId4"/>
                <a:stretch>
                  <a:fillRect l="-456" t="-1333" r="-456"/>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B0500745-21DA-4E0D-9C8C-6C4236318CEA}"/>
              </a:ext>
            </a:extLst>
          </p:cNvPr>
          <p:cNvSpPr/>
          <p:nvPr/>
        </p:nvSpPr>
        <p:spPr>
          <a:xfrm>
            <a:off x="10955" y="6101107"/>
            <a:ext cx="11816877" cy="769441"/>
          </a:xfrm>
          <a:prstGeom prst="rect">
            <a:avLst/>
          </a:prstGeom>
        </p:spPr>
        <p:txBody>
          <a:bodyPr wrap="square">
            <a:spAutoFit/>
          </a:bodyPr>
          <a:lstStyle/>
          <a:p>
            <a:pPr marL="285750" indent="-285750">
              <a:buClr>
                <a:schemeClr val="tx1"/>
              </a:buClr>
              <a:buFont typeface="Arial" panose="020B0604020202020204" pitchFamily="34" charset="0"/>
              <a:buChar char="•"/>
            </a:pPr>
            <a:r>
              <a:rPr lang="en-US" b="1" dirty="0"/>
              <a:t>Training</a:t>
            </a:r>
            <a:r>
              <a:rPr lang="en-US" dirty="0"/>
              <a:t> is performed for 4 sets of parameters; </a:t>
            </a:r>
            <a:r>
              <a:rPr lang="en-US" b="1" dirty="0"/>
              <a:t>testing/prediction </a:t>
            </a:r>
            <a:r>
              <a:rPr lang="en-US" dirty="0"/>
              <a:t>is                                                     performed for 2 sets of parameters (see Table 1)</a:t>
            </a:r>
          </a:p>
          <a:p>
            <a:pPr marL="285750" indent="-285750">
              <a:buFont typeface="Arial" panose="020B0604020202020204" pitchFamily="34" charset="0"/>
              <a:buChar char="•"/>
            </a:pPr>
            <a:endParaRPr lang="en-US" sz="400" dirty="0"/>
          </a:p>
          <a:p>
            <a:pPr marL="285750" indent="-285750">
              <a:buFont typeface="Arial" panose="020B0604020202020204" pitchFamily="34" charset="0"/>
              <a:buChar char="•"/>
            </a:pPr>
            <a:endParaRPr lang="en-US" sz="400" dirty="0"/>
          </a:p>
        </p:txBody>
      </p:sp>
      <p:pic>
        <p:nvPicPr>
          <p:cNvPr id="17" name="Picture 16">
            <a:extLst>
              <a:ext uri="{FF2B5EF4-FFF2-40B4-BE49-F238E27FC236}">
                <a16:creationId xmlns:a16="http://schemas.microsoft.com/office/drawing/2014/main" id="{4A656F06-10AA-4472-8E14-0F24FF7F8825}"/>
              </a:ext>
            </a:extLst>
          </p:cNvPr>
          <p:cNvPicPr>
            <a:picLocks noChangeAspect="1"/>
          </p:cNvPicPr>
          <p:nvPr/>
        </p:nvPicPr>
        <p:blipFill>
          <a:blip r:embed="rId5"/>
          <a:stretch>
            <a:fillRect/>
          </a:stretch>
        </p:blipFill>
        <p:spPr>
          <a:xfrm>
            <a:off x="4969739" y="1338630"/>
            <a:ext cx="7045661" cy="1975104"/>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27449F7-6C67-4B8C-B9BC-B7E2082CACBD}"/>
                  </a:ext>
                </a:extLst>
              </p:cNvPr>
              <p:cNvSpPr txBox="1"/>
              <p:nvPr/>
            </p:nvSpPr>
            <p:spPr>
              <a:xfrm>
                <a:off x="6354628" y="924590"/>
                <a:ext cx="4056682" cy="523220"/>
              </a:xfrm>
              <a:prstGeom prst="rect">
                <a:avLst/>
              </a:prstGeom>
              <a:noFill/>
            </p:spPr>
            <p:txBody>
              <a:bodyPr wrap="square" rtlCol="0">
                <a:spAutoFit/>
              </a:bodyPr>
              <a:lstStyle/>
              <a:p>
                <a:pPr algn="ctr"/>
                <a:r>
                  <a:rPr lang="en-US" sz="1400" dirty="0"/>
                  <a:t>Table 1.  Parameters in block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ℬ</m:t>
                        </m:r>
                      </m:e>
                      <m:sub>
                        <m:r>
                          <a:rPr lang="en-US" sz="1400" i="1">
                            <a:latin typeface="Cambria Math" panose="02040503050406030204" pitchFamily="18" charset="0"/>
                            <a:ea typeface="Cambria Math" panose="02040503050406030204" pitchFamily="18" charset="0"/>
                          </a:rPr>
                          <m:t>𝑏</m:t>
                        </m:r>
                      </m:sub>
                    </m:sSub>
                  </m:oMath>
                </a14:m>
                <a:r>
                  <a:rPr lang="en-US" sz="1400" dirty="0"/>
                  <a:t> for thermo-mechanical pressure vessel problem. </a:t>
                </a:r>
              </a:p>
            </p:txBody>
          </p:sp>
        </mc:Choice>
        <mc:Fallback xmlns="">
          <p:sp>
            <p:nvSpPr>
              <p:cNvPr id="18" name="TextBox 17">
                <a:extLst>
                  <a:ext uri="{FF2B5EF4-FFF2-40B4-BE49-F238E27FC236}">
                    <a16:creationId xmlns:a16="http://schemas.microsoft.com/office/drawing/2014/main" id="{A27449F7-6C67-4B8C-B9BC-B7E2082CACBD}"/>
                  </a:ext>
                </a:extLst>
              </p:cNvPr>
              <p:cNvSpPr txBox="1">
                <a:spLocks noRot="1" noChangeAspect="1" noMove="1" noResize="1" noEditPoints="1" noAdjustHandles="1" noChangeArrowheads="1" noChangeShapeType="1" noTextEdit="1"/>
              </p:cNvSpPr>
              <p:nvPr/>
            </p:nvSpPr>
            <p:spPr>
              <a:xfrm>
                <a:off x="6354628" y="924590"/>
                <a:ext cx="4056682" cy="523220"/>
              </a:xfrm>
              <a:prstGeom prst="rect">
                <a:avLst/>
              </a:prstGeom>
              <a:blipFill>
                <a:blip r:embed="rId6"/>
                <a:stretch>
                  <a:fillRect t="-3488" b="-9302"/>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39D2995D-7DD7-4A05-BB44-43EB42FEA502}"/>
              </a:ext>
            </a:extLst>
          </p:cNvPr>
          <p:cNvSpPr txBox="1"/>
          <p:nvPr/>
        </p:nvSpPr>
        <p:spPr>
          <a:xfrm>
            <a:off x="7758445" y="6420111"/>
            <a:ext cx="5235683" cy="369332"/>
          </a:xfrm>
          <a:prstGeom prst="rect">
            <a:avLst/>
          </a:prstGeom>
          <a:noFill/>
        </p:spPr>
        <p:txBody>
          <a:bodyPr wrap="square" rtlCol="0">
            <a:spAutoFit/>
          </a:bodyPr>
          <a:lstStyle/>
          <a:p>
            <a:r>
              <a:rPr lang="en-US" dirty="0"/>
              <a:t>[Lindsay </a:t>
            </a:r>
            <a:r>
              <a:rPr lang="en-US" i="1" dirty="0"/>
              <a:t>et al., IJNME, </a:t>
            </a:r>
            <a:r>
              <a:rPr lang="en-US" dirty="0"/>
              <a:t>2022 </a:t>
            </a:r>
            <a:r>
              <a:rPr lang="en-US" dirty="0" smtClean="0"/>
              <a:t>(accepted)]</a:t>
            </a:r>
            <a:endParaRPr lang="en-US" dirty="0"/>
          </a:p>
        </p:txBody>
      </p:sp>
      <p:sp>
        <p:nvSpPr>
          <p:cNvPr id="11" name="TextBox 10">
            <a:extLst>
              <a:ext uri="{FF2B5EF4-FFF2-40B4-BE49-F238E27FC236}">
                <a16:creationId xmlns:a16="http://schemas.microsoft.com/office/drawing/2014/main" id="{53E05AAF-634C-4F3C-A778-FD1C5BB3E5B7}"/>
              </a:ext>
            </a:extLst>
          </p:cNvPr>
          <p:cNvSpPr txBox="1"/>
          <p:nvPr/>
        </p:nvSpPr>
        <p:spPr>
          <a:xfrm>
            <a:off x="8541648" y="5948418"/>
            <a:ext cx="1789731" cy="338554"/>
          </a:xfrm>
          <a:prstGeom prst="rect">
            <a:avLst/>
          </a:prstGeom>
          <a:noFill/>
        </p:spPr>
        <p:txBody>
          <a:bodyPr wrap="square" rtlCol="0">
            <a:spAutoFit/>
          </a:bodyPr>
          <a:lstStyle/>
          <a:p>
            <a:r>
              <a:rPr lang="en-US" sz="1600" dirty="0"/>
              <a:t>Testing 1</a:t>
            </a:r>
          </a:p>
        </p:txBody>
      </p:sp>
      <p:sp>
        <p:nvSpPr>
          <p:cNvPr id="20" name="TextBox 19">
            <a:extLst>
              <a:ext uri="{FF2B5EF4-FFF2-40B4-BE49-F238E27FC236}">
                <a16:creationId xmlns:a16="http://schemas.microsoft.com/office/drawing/2014/main" id="{11CA416E-FBAE-4DB1-A2E1-8FA49DFDCBC6}"/>
              </a:ext>
            </a:extLst>
          </p:cNvPr>
          <p:cNvSpPr txBox="1"/>
          <p:nvPr/>
        </p:nvSpPr>
        <p:spPr>
          <a:xfrm>
            <a:off x="10391314" y="5937850"/>
            <a:ext cx="1789731" cy="338554"/>
          </a:xfrm>
          <a:prstGeom prst="rect">
            <a:avLst/>
          </a:prstGeom>
          <a:noFill/>
        </p:spPr>
        <p:txBody>
          <a:bodyPr wrap="square" rtlCol="0">
            <a:spAutoFit/>
          </a:bodyPr>
          <a:lstStyle/>
          <a:p>
            <a:r>
              <a:rPr lang="en-US" sz="1600" dirty="0"/>
              <a:t>Testing 2</a:t>
            </a:r>
          </a:p>
        </p:txBody>
      </p:sp>
      <p:pic>
        <p:nvPicPr>
          <p:cNvPr id="6" name="Picture 5">
            <a:extLst>
              <a:ext uri="{FF2B5EF4-FFF2-40B4-BE49-F238E27FC236}">
                <a16:creationId xmlns:a16="http://schemas.microsoft.com/office/drawing/2014/main" id="{AE2F703C-C092-4072-B66D-CB832B1850D3}"/>
              </a:ext>
            </a:extLst>
          </p:cNvPr>
          <p:cNvPicPr>
            <a:picLocks noChangeAspect="1"/>
          </p:cNvPicPr>
          <p:nvPr/>
        </p:nvPicPr>
        <p:blipFill>
          <a:blip r:embed="rId7"/>
          <a:stretch>
            <a:fillRect/>
          </a:stretch>
        </p:blipFill>
        <p:spPr>
          <a:xfrm>
            <a:off x="8368806" y="3559896"/>
            <a:ext cx="1223158" cy="2286000"/>
          </a:xfrm>
          <a:prstGeom prst="rect">
            <a:avLst/>
          </a:prstGeom>
        </p:spPr>
      </p:pic>
      <p:pic>
        <p:nvPicPr>
          <p:cNvPr id="14" name="Picture 13">
            <a:extLst>
              <a:ext uri="{FF2B5EF4-FFF2-40B4-BE49-F238E27FC236}">
                <a16:creationId xmlns:a16="http://schemas.microsoft.com/office/drawing/2014/main" id="{579A9A7F-F89F-452D-94A4-9E98D5BB5A1F}"/>
              </a:ext>
            </a:extLst>
          </p:cNvPr>
          <p:cNvPicPr>
            <a:picLocks noChangeAspect="1"/>
          </p:cNvPicPr>
          <p:nvPr/>
        </p:nvPicPr>
        <p:blipFill>
          <a:blip r:embed="rId8"/>
          <a:stretch>
            <a:fillRect/>
          </a:stretch>
        </p:blipFill>
        <p:spPr>
          <a:xfrm>
            <a:off x="10153886" y="3543623"/>
            <a:ext cx="1229710" cy="2286000"/>
          </a:xfrm>
          <a:prstGeom prst="rect">
            <a:avLst/>
          </a:prstGeom>
        </p:spPr>
      </p:pic>
      <p:pic>
        <p:nvPicPr>
          <p:cNvPr id="21" name="Picture 20">
            <a:extLst>
              <a:ext uri="{FF2B5EF4-FFF2-40B4-BE49-F238E27FC236}">
                <a16:creationId xmlns:a16="http://schemas.microsoft.com/office/drawing/2014/main" id="{F3D7B619-78BE-40FA-80D5-B1FD90CCEC15}"/>
              </a:ext>
            </a:extLst>
          </p:cNvPr>
          <p:cNvPicPr>
            <a:picLocks noChangeAspect="1"/>
          </p:cNvPicPr>
          <p:nvPr/>
        </p:nvPicPr>
        <p:blipFill>
          <a:blip r:embed="rId9"/>
          <a:stretch>
            <a:fillRect/>
          </a:stretch>
        </p:blipFill>
        <p:spPr>
          <a:xfrm>
            <a:off x="10411309" y="141338"/>
            <a:ext cx="1274923" cy="1174501"/>
          </a:xfrm>
          <a:prstGeom prst="rect">
            <a:avLst/>
          </a:prstGeom>
        </p:spPr>
      </p:pic>
    </p:spTree>
    <p:extLst>
      <p:ext uri="{BB962C8B-B14F-4D97-AF65-F5344CB8AC3E}">
        <p14:creationId xmlns:p14="http://schemas.microsoft.com/office/powerpoint/2010/main" val="366234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0648" y="203052"/>
            <a:ext cx="10577065" cy="570225"/>
          </a:xfrm>
        </p:spPr>
        <p:txBody>
          <a:bodyPr/>
          <a:lstStyle/>
          <a:p>
            <a:r>
              <a:rPr lang="en-US" dirty="0"/>
              <a:t>Thermo-Mechanical Pressure Vessel (Albany)</a:t>
            </a:r>
          </a:p>
        </p:txBody>
      </p:sp>
      <p:sp>
        <p:nvSpPr>
          <p:cNvPr id="4" name="Slide Number Placeholder 3"/>
          <p:cNvSpPr>
            <a:spLocks noGrp="1"/>
          </p:cNvSpPr>
          <p:nvPr>
            <p:ph type="sldNum" sz="quarter" idx="12"/>
          </p:nvPr>
        </p:nvSpPr>
        <p:spPr/>
        <p:txBody>
          <a:bodyPr/>
          <a:lstStyle/>
          <a:p>
            <a:fld id="{6113E31D-E2AB-40D1-8B51-AFA5AFEF393A}" type="slidenum">
              <a:rPr lang="en-US" smtClean="0"/>
              <a:t>23</a:t>
            </a:fld>
            <a:endParaRPr lang="en-US" dirty="0"/>
          </a:p>
        </p:txBody>
      </p:sp>
      <p:pic>
        <p:nvPicPr>
          <p:cNvPr id="8" name="Picture 7">
            <a:extLst>
              <a:ext uri="{FF2B5EF4-FFF2-40B4-BE49-F238E27FC236}">
                <a16:creationId xmlns:a16="http://schemas.microsoft.com/office/drawing/2014/main" id="{76F06C4C-3F96-4527-9147-847B7786E952}"/>
              </a:ext>
            </a:extLst>
          </p:cNvPr>
          <p:cNvPicPr>
            <a:picLocks noChangeAspect="1"/>
          </p:cNvPicPr>
          <p:nvPr/>
        </p:nvPicPr>
        <p:blipFill>
          <a:blip r:embed="rId3"/>
          <a:stretch>
            <a:fillRect/>
          </a:stretch>
        </p:blipFill>
        <p:spPr>
          <a:xfrm>
            <a:off x="124403" y="3087559"/>
            <a:ext cx="4876800" cy="3657600"/>
          </a:xfrm>
          <a:prstGeom prst="rect">
            <a:avLst/>
          </a:prstGeom>
        </p:spPr>
      </p:pic>
      <p:pic>
        <p:nvPicPr>
          <p:cNvPr id="16" name="Picture 15">
            <a:extLst>
              <a:ext uri="{FF2B5EF4-FFF2-40B4-BE49-F238E27FC236}">
                <a16:creationId xmlns:a16="http://schemas.microsoft.com/office/drawing/2014/main" id="{F0E65A17-2B24-4282-93C7-48D47D59C139}"/>
              </a:ext>
            </a:extLst>
          </p:cNvPr>
          <p:cNvPicPr>
            <a:picLocks noChangeAspect="1"/>
          </p:cNvPicPr>
          <p:nvPr/>
        </p:nvPicPr>
        <p:blipFill>
          <a:blip r:embed="rId4"/>
          <a:stretch>
            <a:fillRect/>
          </a:stretch>
        </p:blipFill>
        <p:spPr>
          <a:xfrm>
            <a:off x="4706091" y="3087559"/>
            <a:ext cx="4876800" cy="3657600"/>
          </a:xfrm>
          <a:prstGeom prst="rect">
            <a:avLst/>
          </a:prstGeom>
        </p:spPr>
      </p:pic>
      <p:grpSp>
        <p:nvGrpSpPr>
          <p:cNvPr id="22" name="Group 21">
            <a:extLst>
              <a:ext uri="{FF2B5EF4-FFF2-40B4-BE49-F238E27FC236}">
                <a16:creationId xmlns:a16="http://schemas.microsoft.com/office/drawing/2014/main" id="{49BC2C5C-E9DB-42BC-AC2A-163406E2BDAB}"/>
              </a:ext>
            </a:extLst>
          </p:cNvPr>
          <p:cNvGrpSpPr/>
          <p:nvPr/>
        </p:nvGrpSpPr>
        <p:grpSpPr>
          <a:xfrm>
            <a:off x="4706091" y="878230"/>
            <a:ext cx="7855622" cy="2104376"/>
            <a:chOff x="7152019" y="625458"/>
            <a:chExt cx="7855622" cy="2104376"/>
          </a:xfrm>
        </p:grpSpPr>
        <p:grpSp>
          <p:nvGrpSpPr>
            <p:cNvPr id="23" name="Group 22">
              <a:extLst>
                <a:ext uri="{FF2B5EF4-FFF2-40B4-BE49-F238E27FC236}">
                  <a16:creationId xmlns:a16="http://schemas.microsoft.com/office/drawing/2014/main" id="{A20BC2D5-EBC5-4D1D-9B25-DC897D32CA92}"/>
                </a:ext>
              </a:extLst>
            </p:cNvPr>
            <p:cNvGrpSpPr/>
            <p:nvPr/>
          </p:nvGrpSpPr>
          <p:grpSpPr>
            <a:xfrm>
              <a:off x="7334886" y="625458"/>
              <a:ext cx="5047854" cy="2104376"/>
              <a:chOff x="7650467" y="660219"/>
              <a:chExt cx="5047854" cy="2104376"/>
            </a:xfrm>
          </p:grpSpPr>
          <p:pic>
            <p:nvPicPr>
              <p:cNvPr id="27" name="Picture 26">
                <a:extLst>
                  <a:ext uri="{FF2B5EF4-FFF2-40B4-BE49-F238E27FC236}">
                    <a16:creationId xmlns:a16="http://schemas.microsoft.com/office/drawing/2014/main" id="{0E5B9392-9BA9-4C4B-98FC-319B11D4C21D}"/>
                  </a:ext>
                </a:extLst>
              </p:cNvPr>
              <p:cNvPicPr>
                <a:picLocks noChangeAspect="1"/>
              </p:cNvPicPr>
              <p:nvPr/>
            </p:nvPicPr>
            <p:blipFill>
              <a:blip r:embed="rId5"/>
              <a:stretch>
                <a:fillRect/>
              </a:stretch>
            </p:blipFill>
            <p:spPr>
              <a:xfrm>
                <a:off x="10522042" y="677779"/>
                <a:ext cx="1406769" cy="1828800"/>
              </a:xfrm>
              <a:prstGeom prst="rect">
                <a:avLst/>
              </a:prstGeom>
            </p:spPr>
          </p:pic>
          <p:pic>
            <p:nvPicPr>
              <p:cNvPr id="28" name="Picture 27">
                <a:extLst>
                  <a:ext uri="{FF2B5EF4-FFF2-40B4-BE49-F238E27FC236}">
                    <a16:creationId xmlns:a16="http://schemas.microsoft.com/office/drawing/2014/main" id="{C60D45A5-5EEC-44C0-B726-591D24F17B7E}"/>
                  </a:ext>
                </a:extLst>
              </p:cNvPr>
              <p:cNvPicPr>
                <a:picLocks noChangeAspect="1"/>
              </p:cNvPicPr>
              <p:nvPr/>
            </p:nvPicPr>
            <p:blipFill>
              <a:blip r:embed="rId6"/>
              <a:stretch>
                <a:fillRect/>
              </a:stretch>
            </p:blipFill>
            <p:spPr>
              <a:xfrm>
                <a:off x="9005553" y="660219"/>
                <a:ext cx="1266092" cy="1828800"/>
              </a:xfrm>
              <a:prstGeom prst="rect">
                <a:avLst/>
              </a:prstGeom>
            </p:spPr>
          </p:pic>
          <p:pic>
            <p:nvPicPr>
              <p:cNvPr id="29" name="Picture 28">
                <a:extLst>
                  <a:ext uri="{FF2B5EF4-FFF2-40B4-BE49-F238E27FC236}">
                    <a16:creationId xmlns:a16="http://schemas.microsoft.com/office/drawing/2014/main" id="{9AB85CC2-DEA6-4B7B-ABDB-4A69D485B729}"/>
                  </a:ext>
                </a:extLst>
              </p:cNvPr>
              <p:cNvPicPr>
                <a:picLocks noChangeAspect="1"/>
              </p:cNvPicPr>
              <p:nvPr/>
            </p:nvPicPr>
            <p:blipFill>
              <a:blip r:embed="rId7"/>
              <a:stretch>
                <a:fillRect/>
              </a:stretch>
            </p:blipFill>
            <p:spPr>
              <a:xfrm>
                <a:off x="7650467" y="751659"/>
                <a:ext cx="885391" cy="1645920"/>
              </a:xfrm>
              <a:prstGeom prst="rect">
                <a:avLst/>
              </a:prstGeom>
            </p:spPr>
          </p:pic>
          <p:sp>
            <p:nvSpPr>
              <p:cNvPr id="30" name="TextBox 29">
                <a:extLst>
                  <a:ext uri="{FF2B5EF4-FFF2-40B4-BE49-F238E27FC236}">
                    <a16:creationId xmlns:a16="http://schemas.microsoft.com/office/drawing/2014/main" id="{16211165-B057-4170-8B9C-5F1F2E98F1EF}"/>
                  </a:ext>
                </a:extLst>
              </p:cNvPr>
              <p:cNvSpPr txBox="1"/>
              <p:nvPr/>
            </p:nvSpPr>
            <p:spPr>
              <a:xfrm>
                <a:off x="7844968" y="2426041"/>
                <a:ext cx="4853353" cy="338554"/>
              </a:xfrm>
              <a:prstGeom prst="rect">
                <a:avLst/>
              </a:prstGeom>
              <a:noFill/>
            </p:spPr>
            <p:txBody>
              <a:bodyPr wrap="square" rtlCol="0">
                <a:spAutoFit/>
              </a:bodyPr>
              <a:lstStyle/>
              <a:p>
                <a:r>
                  <a:rPr lang="en-US" sz="1600" dirty="0"/>
                  <a:t>FOM</a:t>
                </a:r>
              </a:p>
            </p:txBody>
          </p:sp>
        </p:grpSp>
        <p:sp>
          <p:nvSpPr>
            <p:cNvPr id="24" name="TextBox 23">
              <a:extLst>
                <a:ext uri="{FF2B5EF4-FFF2-40B4-BE49-F238E27FC236}">
                  <a16:creationId xmlns:a16="http://schemas.microsoft.com/office/drawing/2014/main" id="{F7A10A8B-6E1C-4E55-AFCD-1CA074647207}"/>
                </a:ext>
              </a:extLst>
            </p:cNvPr>
            <p:cNvSpPr txBox="1"/>
            <p:nvPr/>
          </p:nvSpPr>
          <p:spPr>
            <a:xfrm>
              <a:off x="8787889" y="2377697"/>
              <a:ext cx="4853353" cy="338554"/>
            </a:xfrm>
            <a:prstGeom prst="rect">
              <a:avLst/>
            </a:prstGeom>
            <a:noFill/>
          </p:spPr>
          <p:txBody>
            <a:bodyPr wrap="square" rtlCol="0">
              <a:spAutoFit/>
            </a:bodyPr>
            <a:lstStyle/>
            <a:p>
              <a:r>
                <a:rPr lang="en-US" sz="1600" dirty="0"/>
                <a:t>LSPG ROM</a:t>
              </a:r>
            </a:p>
          </p:txBody>
        </p:sp>
        <p:sp>
          <p:nvSpPr>
            <p:cNvPr id="25" name="TextBox 24">
              <a:extLst>
                <a:ext uri="{FF2B5EF4-FFF2-40B4-BE49-F238E27FC236}">
                  <a16:creationId xmlns:a16="http://schemas.microsoft.com/office/drawing/2014/main" id="{6DF8051B-E463-416E-A40C-DC844AC3C504}"/>
                </a:ext>
              </a:extLst>
            </p:cNvPr>
            <p:cNvSpPr txBox="1"/>
            <p:nvPr/>
          </p:nvSpPr>
          <p:spPr>
            <a:xfrm>
              <a:off x="10154288" y="2341837"/>
              <a:ext cx="4853353" cy="338554"/>
            </a:xfrm>
            <a:prstGeom prst="rect">
              <a:avLst/>
            </a:prstGeom>
            <a:noFill/>
          </p:spPr>
          <p:txBody>
            <a:bodyPr wrap="square" rtlCol="0">
              <a:spAutoFit/>
            </a:bodyPr>
            <a:lstStyle/>
            <a:p>
              <a:r>
                <a:rPr lang="en-US" sz="1600" dirty="0" smtClean="0"/>
                <a:t>PC LSPG </a:t>
              </a:r>
              <a:r>
                <a:rPr lang="en-US" sz="1600" dirty="0"/>
                <a:t>ROM</a:t>
              </a:r>
            </a:p>
          </p:txBody>
        </p:sp>
        <p:sp>
          <p:nvSpPr>
            <p:cNvPr id="26" name="Rectangle 25">
              <a:extLst>
                <a:ext uri="{FF2B5EF4-FFF2-40B4-BE49-F238E27FC236}">
                  <a16:creationId xmlns:a16="http://schemas.microsoft.com/office/drawing/2014/main" id="{8F538ECE-69D9-4949-AC52-9AACE33BBE29}"/>
                </a:ext>
              </a:extLst>
            </p:cNvPr>
            <p:cNvSpPr/>
            <p:nvPr/>
          </p:nvSpPr>
          <p:spPr>
            <a:xfrm>
              <a:off x="7152019" y="625458"/>
              <a:ext cx="4583809" cy="20907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D2F1AB4-E9C7-4BD9-92D3-02F79C25A681}"/>
                  </a:ext>
                </a:extLst>
              </p:cNvPr>
              <p:cNvSpPr txBox="1"/>
              <p:nvPr/>
            </p:nvSpPr>
            <p:spPr>
              <a:xfrm>
                <a:off x="702845" y="1348824"/>
                <a:ext cx="3223647" cy="8296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𝜖</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=0</m:t>
                              </m:r>
                            </m:sub>
                            <m:sup>
                              <m:r>
                                <a:rPr lang="en-US" b="0" i="1" smtClean="0">
                                  <a:latin typeface="Cambria Math" panose="02040503050406030204" pitchFamily="18" charset="0"/>
                                  <a:ea typeface="Cambria Math" panose="02040503050406030204" pitchFamily="18" charset="0"/>
                                </a:rPr>
                                <m:t>𝑃</m:t>
                              </m:r>
                            </m:sup>
                            <m:e>
                              <m:sSub>
                                <m:sSubPr>
                                  <m:ctrlPr>
                                    <a:rPr lang="en-US" b="0" i="1" smtClean="0">
                                      <a:latin typeface="Cambria Math" panose="02040503050406030204" pitchFamily="18" charset="0"/>
                                      <a:ea typeface="Cambria Math" panose="02040503050406030204" pitchFamily="18" charset="0"/>
                                    </a:rPr>
                                  </m:ctrlPr>
                                </m:sSubPr>
                                <m:e>
                                  <m:d>
                                    <m:dPr>
                                      <m:begChr m:val="|"/>
                                      <m:endChr m:val="|"/>
                                      <m:ctrlPr>
                                        <a:rPr lang="en-US" i="1">
                                          <a:latin typeface="Cambria Math" panose="02040503050406030204" pitchFamily="18" charset="0"/>
                                          <a:ea typeface="Cambria Math" panose="02040503050406030204" pitchFamily="18" charset="0"/>
                                        </a:rPr>
                                      </m:ctrlPr>
                                    </m:dPr>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𝒙</m:t>
                                                  </m:r>
                                                </m:e>
                                              </m:acc>
                                            </m:e>
                                            <m:sub>
                                              <m:r>
                                                <a:rPr lang="en-US" i="1">
                                                  <a:latin typeface="Cambria Math" panose="02040503050406030204" pitchFamily="18" charset="0"/>
                                                  <a:ea typeface="Cambria Math" panose="02040503050406030204" pitchFamily="18" charset="0"/>
                                                </a:rPr>
                                                <m:t>𝑖</m:t>
                                              </m:r>
                                            </m:sub>
                                          </m:sSub>
                                        </m:e>
                                      </m:d>
                                    </m:e>
                                  </m:d>
                                </m:e>
                                <m:sub>
                                  <m:r>
                                    <a:rPr lang="en-US" b="0" i="1" smtClean="0">
                                      <a:latin typeface="Cambria Math" panose="02040503050406030204" pitchFamily="18" charset="0"/>
                                      <a:ea typeface="Cambria Math" panose="02040503050406030204" pitchFamily="18" charset="0"/>
                                    </a:rPr>
                                    <m:t>2</m:t>
                                  </m:r>
                                </m:sub>
                              </m:sSub>
                            </m:e>
                          </m:nary>
                        </m:num>
                        <m:den>
                          <m:nary>
                            <m:naryPr>
                              <m:chr m:val="∑"/>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=0</m:t>
                              </m:r>
                            </m:sub>
                            <m:sup>
                              <m:r>
                                <a:rPr lang="en-US" i="1">
                                  <a:latin typeface="Cambria Math" panose="02040503050406030204" pitchFamily="18" charset="0"/>
                                  <a:ea typeface="Cambria Math" panose="02040503050406030204" pitchFamily="18" charset="0"/>
                                </a:rPr>
                                <m:t>𝑃</m:t>
                              </m:r>
                            </m:sup>
                            <m:e>
                              <m:sSub>
                                <m:sSubPr>
                                  <m:ctrlPr>
                                    <a:rPr lang="en-US" i="1">
                                      <a:latin typeface="Cambria Math" panose="02040503050406030204" pitchFamily="18" charset="0"/>
                                      <a:ea typeface="Cambria Math" panose="02040503050406030204" pitchFamily="18" charset="0"/>
                                    </a:rPr>
                                  </m:ctrlPr>
                                </m:sSubPr>
                                <m:e>
                                  <m:d>
                                    <m:dPr>
                                      <m:begChr m:val="|"/>
                                      <m:endChr m:val="|"/>
                                      <m:ctrlPr>
                                        <a:rPr lang="en-US" i="1">
                                          <a:latin typeface="Cambria Math" panose="02040503050406030204" pitchFamily="18" charset="0"/>
                                          <a:ea typeface="Cambria Math" panose="02040503050406030204" pitchFamily="18" charset="0"/>
                                        </a:rPr>
                                      </m:ctrlPr>
                                    </m:dPr>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i="1">
                                                  <a:latin typeface="Cambria Math" panose="02040503050406030204" pitchFamily="18" charset="0"/>
                                                  <a:ea typeface="Cambria Math" panose="02040503050406030204" pitchFamily="18" charset="0"/>
                                                </a:rPr>
                                                <m:t>𝑖</m:t>
                                              </m:r>
                                            </m:sub>
                                          </m:sSub>
                                        </m:e>
                                      </m:d>
                                    </m:e>
                                  </m:d>
                                </m:e>
                                <m:sub>
                                  <m:r>
                                    <a:rPr lang="en-US" i="1">
                                      <a:latin typeface="Cambria Math" panose="02040503050406030204" pitchFamily="18" charset="0"/>
                                      <a:ea typeface="Cambria Math" panose="02040503050406030204" pitchFamily="18" charset="0"/>
                                    </a:rPr>
                                    <m:t>2</m:t>
                                  </m:r>
                                </m:sub>
                              </m:sSub>
                            </m:e>
                          </m:nary>
                        </m:den>
                      </m:f>
                    </m:oMath>
                  </m:oMathPara>
                </a14:m>
                <a:endParaRPr lang="en-US" dirty="0"/>
              </a:p>
            </p:txBody>
          </p:sp>
        </mc:Choice>
        <mc:Fallback xmlns="">
          <p:sp>
            <p:nvSpPr>
              <p:cNvPr id="31" name="TextBox 30">
                <a:extLst>
                  <a:ext uri="{FF2B5EF4-FFF2-40B4-BE49-F238E27FC236}">
                    <a16:creationId xmlns:a16="http://schemas.microsoft.com/office/drawing/2014/main" id="{7D2F1AB4-E9C7-4BD9-92D3-02F79C25A681}"/>
                  </a:ext>
                </a:extLst>
              </p:cNvPr>
              <p:cNvSpPr txBox="1">
                <a:spLocks noRot="1" noChangeAspect="1" noMove="1" noResize="1" noEditPoints="1" noAdjustHandles="1" noChangeArrowheads="1" noChangeShapeType="1" noTextEdit="1"/>
              </p:cNvSpPr>
              <p:nvPr/>
            </p:nvSpPr>
            <p:spPr>
              <a:xfrm>
                <a:off x="702845" y="1348824"/>
                <a:ext cx="3223647" cy="829651"/>
              </a:xfrm>
              <a:prstGeom prst="rect">
                <a:avLst/>
              </a:prstGeom>
              <a:blipFill>
                <a:blip r:embed="rId8"/>
                <a:stretch>
                  <a:fillRect/>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6D191D98-B1CF-4556-A1BD-841EDDFB471E}"/>
              </a:ext>
            </a:extLst>
          </p:cNvPr>
          <p:cNvSpPr txBox="1"/>
          <p:nvPr/>
        </p:nvSpPr>
        <p:spPr>
          <a:xfrm>
            <a:off x="151072" y="988129"/>
            <a:ext cx="4649043" cy="369332"/>
          </a:xfrm>
          <a:prstGeom prst="rect">
            <a:avLst/>
          </a:prstGeom>
          <a:noFill/>
        </p:spPr>
        <p:txBody>
          <a:bodyPr wrap="square" rtlCol="0">
            <a:spAutoFit/>
          </a:bodyPr>
          <a:lstStyle/>
          <a:p>
            <a:pPr marL="285750" indent="-285750">
              <a:buFont typeface="Arial" panose="020B0604020202020204" pitchFamily="34" charset="0"/>
              <a:buChar char="•"/>
            </a:pPr>
            <a:r>
              <a:rPr lang="en-US" dirty="0"/>
              <a:t>Global relative error:</a:t>
            </a:r>
          </a:p>
        </p:txBody>
      </p:sp>
      <p:sp>
        <p:nvSpPr>
          <p:cNvPr id="33" name="TextBox 32">
            <a:extLst>
              <a:ext uri="{FF2B5EF4-FFF2-40B4-BE49-F238E27FC236}">
                <a16:creationId xmlns:a16="http://schemas.microsoft.com/office/drawing/2014/main" id="{292747AB-2BF5-4F96-9014-F3EABF2BA50D}"/>
              </a:ext>
            </a:extLst>
          </p:cNvPr>
          <p:cNvSpPr txBox="1"/>
          <p:nvPr/>
        </p:nvSpPr>
        <p:spPr>
          <a:xfrm>
            <a:off x="9417699" y="1548857"/>
            <a:ext cx="2489523" cy="4062651"/>
          </a:xfrm>
          <a:prstGeom prst="rect">
            <a:avLst/>
          </a:prstGeom>
          <a:noFill/>
        </p:spPr>
        <p:txBody>
          <a:bodyPr wrap="square" rtlCol="0">
            <a:spAutoFit/>
          </a:bodyPr>
          <a:lstStyle/>
          <a:p>
            <a:pPr marL="285750" indent="-285750">
              <a:buFont typeface="Arial" panose="020B0604020202020204" pitchFamily="34" charset="0"/>
              <a:buChar char="•"/>
            </a:pPr>
            <a:endParaRPr lang="en-US" sz="400" dirty="0"/>
          </a:p>
          <a:p>
            <a:pPr marL="285750" indent="-285750">
              <a:buFont typeface="Arial" panose="020B0604020202020204" pitchFamily="34" charset="0"/>
              <a:buChar char="•"/>
            </a:pPr>
            <a:endParaRPr lang="en-US" sz="400" dirty="0"/>
          </a:p>
          <a:p>
            <a:pPr marL="285750" indent="-285750">
              <a:buFont typeface="Arial" panose="020B0604020202020204" pitchFamily="34" charset="0"/>
              <a:buChar char="•"/>
            </a:pPr>
            <a:r>
              <a:rPr lang="en-US" dirty="0"/>
              <a:t>Preconditioned </a:t>
            </a:r>
            <a:r>
              <a:rPr lang="en-US" dirty="0" smtClean="0"/>
              <a:t> (PC) LSPG </a:t>
            </a:r>
            <a:r>
              <a:rPr lang="en-US" dirty="0"/>
              <a:t>ROMs are up to </a:t>
            </a:r>
            <a:r>
              <a:rPr lang="en-US" b="1" dirty="0"/>
              <a:t>5 orders of magnitude more accurate</a:t>
            </a:r>
            <a:r>
              <a:rPr lang="en-US" dirty="0"/>
              <a:t> than LSPG ROMs.</a:t>
            </a:r>
          </a:p>
          <a:p>
            <a:pPr marL="285750" indent="-285750">
              <a:buFont typeface="Arial" panose="020B0604020202020204" pitchFamily="34" charset="0"/>
              <a:buChar char="•"/>
            </a:pPr>
            <a:endParaRPr lang="en-US" sz="400" dirty="0"/>
          </a:p>
          <a:p>
            <a:pPr marL="285750" indent="-285750">
              <a:buFont typeface="Arial" panose="020B0604020202020204" pitchFamily="34" charset="0"/>
              <a:buChar char="•"/>
            </a:pPr>
            <a:endParaRPr lang="en-US" sz="400" dirty="0"/>
          </a:p>
          <a:p>
            <a:pPr marL="285750" indent="-285750">
              <a:buFont typeface="Arial" panose="020B0604020202020204" pitchFamily="34" charset="0"/>
              <a:buChar char="•"/>
            </a:pPr>
            <a:r>
              <a:rPr lang="en-US" dirty="0"/>
              <a:t>LSPG ROMs </a:t>
            </a:r>
            <a:r>
              <a:rPr lang="en-US" b="1" dirty="0"/>
              <a:t>do not converge</a:t>
            </a:r>
            <a:r>
              <a:rPr lang="en-US" dirty="0"/>
              <a:t> for larger basis sizes.</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dirty="0"/>
              <a:t>Accuracy is </a:t>
            </a:r>
            <a:r>
              <a:rPr lang="en-US" b="1" dirty="0"/>
              <a:t>improved</a:t>
            </a:r>
            <a:r>
              <a:rPr lang="en-US" dirty="0"/>
              <a:t> by improving the preconditioner.</a:t>
            </a:r>
          </a:p>
        </p:txBody>
      </p:sp>
      <p:sp>
        <p:nvSpPr>
          <p:cNvPr id="34" name="TextBox 33">
            <a:extLst>
              <a:ext uri="{FF2B5EF4-FFF2-40B4-BE49-F238E27FC236}">
                <a16:creationId xmlns:a16="http://schemas.microsoft.com/office/drawing/2014/main" id="{FD73FC08-1BE7-4331-B291-88BA5B6E7A57}"/>
              </a:ext>
            </a:extLst>
          </p:cNvPr>
          <p:cNvSpPr txBox="1"/>
          <p:nvPr/>
        </p:nvSpPr>
        <p:spPr>
          <a:xfrm>
            <a:off x="155336" y="2359111"/>
            <a:ext cx="4394843" cy="646331"/>
          </a:xfrm>
          <a:prstGeom prst="rect">
            <a:avLst/>
          </a:prstGeom>
          <a:noFill/>
        </p:spPr>
        <p:txBody>
          <a:bodyPr wrap="square" rtlCol="0">
            <a:spAutoFit/>
          </a:bodyPr>
          <a:lstStyle/>
          <a:p>
            <a:pPr marL="285750" indent="-285750">
              <a:buFont typeface="Arial" panose="020B0604020202020204" pitchFamily="34" charset="0"/>
              <a:buChar char="•"/>
            </a:pPr>
            <a:r>
              <a:rPr lang="en-US" dirty="0"/>
              <a:t>Seven basis sizes evaluated: 2,4,8,16, 32,79,790</a:t>
            </a:r>
          </a:p>
        </p:txBody>
      </p:sp>
    </p:spTree>
    <p:extLst>
      <p:ext uri="{BB962C8B-B14F-4D97-AF65-F5344CB8AC3E}">
        <p14:creationId xmlns:p14="http://schemas.microsoft.com/office/powerpoint/2010/main" val="45250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0648" y="335101"/>
            <a:ext cx="10577065" cy="570225"/>
          </a:xfrm>
        </p:spPr>
        <p:txBody>
          <a:bodyPr/>
          <a:lstStyle/>
          <a:p>
            <a:r>
              <a:rPr lang="en-US" dirty="0"/>
              <a:t>Thermo-Mechanical Pressure Vessel (Albany)</a:t>
            </a:r>
          </a:p>
        </p:txBody>
      </p:sp>
      <p:sp>
        <p:nvSpPr>
          <p:cNvPr id="4" name="Slide Number Placeholder 3"/>
          <p:cNvSpPr>
            <a:spLocks noGrp="1"/>
          </p:cNvSpPr>
          <p:nvPr>
            <p:ph type="sldNum" sz="quarter" idx="12"/>
          </p:nvPr>
        </p:nvSpPr>
        <p:spPr/>
        <p:txBody>
          <a:bodyPr/>
          <a:lstStyle/>
          <a:p>
            <a:fld id="{6113E31D-E2AB-40D1-8B51-AFA5AFEF393A}" type="slidenum">
              <a:rPr lang="en-US" smtClean="0"/>
              <a:t>24</a:t>
            </a:fld>
            <a:endParaRPr lang="en-US" dirty="0"/>
          </a:p>
        </p:txBody>
      </p:sp>
      <p:pic>
        <p:nvPicPr>
          <p:cNvPr id="3" name="Picture 2">
            <a:extLst>
              <a:ext uri="{FF2B5EF4-FFF2-40B4-BE49-F238E27FC236}">
                <a16:creationId xmlns:a16="http://schemas.microsoft.com/office/drawing/2014/main" id="{80266A38-9488-498C-90D6-0F2DB9479C37}"/>
              </a:ext>
            </a:extLst>
          </p:cNvPr>
          <p:cNvPicPr>
            <a:picLocks noChangeAspect="1"/>
          </p:cNvPicPr>
          <p:nvPr/>
        </p:nvPicPr>
        <p:blipFill>
          <a:blip r:embed="rId3"/>
          <a:stretch>
            <a:fillRect/>
          </a:stretch>
        </p:blipFill>
        <p:spPr>
          <a:xfrm>
            <a:off x="1891118" y="986261"/>
            <a:ext cx="3657600" cy="2743200"/>
          </a:xfrm>
          <a:prstGeom prst="rect">
            <a:avLst/>
          </a:prstGeom>
        </p:spPr>
      </p:pic>
      <p:pic>
        <p:nvPicPr>
          <p:cNvPr id="7" name="Picture 6">
            <a:extLst>
              <a:ext uri="{FF2B5EF4-FFF2-40B4-BE49-F238E27FC236}">
                <a16:creationId xmlns:a16="http://schemas.microsoft.com/office/drawing/2014/main" id="{428FAA49-676D-4691-93CF-7AD4B2FA12DD}"/>
              </a:ext>
            </a:extLst>
          </p:cNvPr>
          <p:cNvPicPr>
            <a:picLocks noChangeAspect="1"/>
          </p:cNvPicPr>
          <p:nvPr/>
        </p:nvPicPr>
        <p:blipFill>
          <a:blip r:embed="rId4"/>
          <a:stretch>
            <a:fillRect/>
          </a:stretch>
        </p:blipFill>
        <p:spPr>
          <a:xfrm>
            <a:off x="1891118" y="3869377"/>
            <a:ext cx="3657600" cy="2743200"/>
          </a:xfrm>
          <a:prstGeom prst="rect">
            <a:avLst/>
          </a:prstGeom>
        </p:spPr>
      </p:pic>
      <p:pic>
        <p:nvPicPr>
          <p:cNvPr id="10" name="Picture 9">
            <a:extLst>
              <a:ext uri="{FF2B5EF4-FFF2-40B4-BE49-F238E27FC236}">
                <a16:creationId xmlns:a16="http://schemas.microsoft.com/office/drawing/2014/main" id="{1CD347B5-30A2-4DA8-B508-7057710A9DED}"/>
              </a:ext>
            </a:extLst>
          </p:cNvPr>
          <p:cNvPicPr>
            <a:picLocks noChangeAspect="1"/>
          </p:cNvPicPr>
          <p:nvPr/>
        </p:nvPicPr>
        <p:blipFill>
          <a:blip r:embed="rId5"/>
          <a:stretch>
            <a:fillRect/>
          </a:stretch>
        </p:blipFill>
        <p:spPr>
          <a:xfrm>
            <a:off x="5345321" y="986261"/>
            <a:ext cx="3657600" cy="2743200"/>
          </a:xfrm>
          <a:prstGeom prst="rect">
            <a:avLst/>
          </a:prstGeom>
        </p:spPr>
      </p:pic>
      <p:pic>
        <p:nvPicPr>
          <p:cNvPr id="12" name="Picture 11">
            <a:extLst>
              <a:ext uri="{FF2B5EF4-FFF2-40B4-BE49-F238E27FC236}">
                <a16:creationId xmlns:a16="http://schemas.microsoft.com/office/drawing/2014/main" id="{4AD6BB01-F320-4A5E-BFD9-9296853462FD}"/>
              </a:ext>
            </a:extLst>
          </p:cNvPr>
          <p:cNvPicPr>
            <a:picLocks noChangeAspect="1"/>
          </p:cNvPicPr>
          <p:nvPr/>
        </p:nvPicPr>
        <p:blipFill>
          <a:blip r:embed="rId6"/>
          <a:stretch>
            <a:fillRect/>
          </a:stretch>
        </p:blipFill>
        <p:spPr>
          <a:xfrm>
            <a:off x="5345321" y="3939715"/>
            <a:ext cx="3657600" cy="2743200"/>
          </a:xfrm>
          <a:prstGeom prst="rect">
            <a:avLst/>
          </a:prstGeom>
        </p:spPr>
      </p:pic>
      <p:sp>
        <p:nvSpPr>
          <p:cNvPr id="13" name="TextBox 12">
            <a:extLst>
              <a:ext uri="{FF2B5EF4-FFF2-40B4-BE49-F238E27FC236}">
                <a16:creationId xmlns:a16="http://schemas.microsoft.com/office/drawing/2014/main" id="{1D8D6D17-0A8F-4543-A655-730FAD44E9D4}"/>
              </a:ext>
            </a:extLst>
          </p:cNvPr>
          <p:cNvSpPr txBox="1"/>
          <p:nvPr/>
        </p:nvSpPr>
        <p:spPr>
          <a:xfrm>
            <a:off x="422031" y="1917539"/>
            <a:ext cx="1469087" cy="646331"/>
          </a:xfrm>
          <a:prstGeom prst="rect">
            <a:avLst/>
          </a:prstGeom>
          <a:noFill/>
        </p:spPr>
        <p:txBody>
          <a:bodyPr wrap="square" rtlCol="0">
            <a:spAutoFit/>
          </a:bodyPr>
          <a:lstStyle/>
          <a:p>
            <a:pPr algn="ctr"/>
            <a:r>
              <a:rPr lang="en-US" i="1" dirty="0"/>
              <a:t>Top figures: </a:t>
            </a:r>
            <a:r>
              <a:rPr lang="en-US" dirty="0"/>
              <a:t>CPU times</a:t>
            </a:r>
          </a:p>
        </p:txBody>
      </p:sp>
      <p:sp>
        <p:nvSpPr>
          <p:cNvPr id="35" name="TextBox 34">
            <a:extLst>
              <a:ext uri="{FF2B5EF4-FFF2-40B4-BE49-F238E27FC236}">
                <a16:creationId xmlns:a16="http://schemas.microsoft.com/office/drawing/2014/main" id="{6128DECD-C72C-441F-A162-938E73F655EF}"/>
              </a:ext>
            </a:extLst>
          </p:cNvPr>
          <p:cNvSpPr txBox="1"/>
          <p:nvPr/>
        </p:nvSpPr>
        <p:spPr>
          <a:xfrm>
            <a:off x="169986" y="4714135"/>
            <a:ext cx="1829570" cy="923330"/>
          </a:xfrm>
          <a:prstGeom prst="rect">
            <a:avLst/>
          </a:prstGeom>
          <a:noFill/>
        </p:spPr>
        <p:txBody>
          <a:bodyPr wrap="square" rtlCol="0">
            <a:spAutoFit/>
          </a:bodyPr>
          <a:lstStyle/>
          <a:p>
            <a:pPr algn="ctr"/>
            <a:r>
              <a:rPr lang="en-US" i="1" dirty="0"/>
              <a:t>Bottom figures: </a:t>
            </a:r>
            <a:r>
              <a:rPr lang="en-US" dirty="0"/>
              <a:t># nonlinear iterations</a:t>
            </a:r>
          </a:p>
        </p:txBody>
      </p:sp>
      <p:sp>
        <p:nvSpPr>
          <p:cNvPr id="14" name="TextBox 13">
            <a:extLst>
              <a:ext uri="{FF2B5EF4-FFF2-40B4-BE49-F238E27FC236}">
                <a16:creationId xmlns:a16="http://schemas.microsoft.com/office/drawing/2014/main" id="{EBF0082E-4C54-4D0E-9128-3002407C03E5}"/>
              </a:ext>
            </a:extLst>
          </p:cNvPr>
          <p:cNvSpPr txBox="1"/>
          <p:nvPr/>
        </p:nvSpPr>
        <p:spPr>
          <a:xfrm>
            <a:off x="8894483" y="1298843"/>
            <a:ext cx="3104087" cy="2154436"/>
          </a:xfrm>
          <a:prstGeom prst="rect">
            <a:avLst/>
          </a:prstGeom>
          <a:noFill/>
        </p:spPr>
        <p:txBody>
          <a:bodyPr wrap="square" rtlCol="0">
            <a:spAutoFit/>
          </a:bodyPr>
          <a:lstStyle/>
          <a:p>
            <a:pPr marL="285750" indent="-285750">
              <a:buFont typeface="Arial" panose="020B0604020202020204" pitchFamily="34" charset="0"/>
              <a:buChar char="•"/>
            </a:pPr>
            <a:r>
              <a:rPr lang="en-US" dirty="0"/>
              <a:t>Preconditioned LSPG ROMs are up to </a:t>
            </a:r>
            <a:r>
              <a:rPr lang="en-US" b="1" dirty="0"/>
              <a:t>12x faster </a:t>
            </a:r>
            <a:r>
              <a:rPr lang="en-US" dirty="0"/>
              <a:t>than vanilla LSPG ROMs</a:t>
            </a:r>
          </a:p>
          <a:p>
            <a:pPr marL="285750" indent="-285750">
              <a:buFont typeface="Arial" panose="020B0604020202020204" pitchFamily="34" charset="0"/>
              <a:buChar char="•"/>
            </a:pPr>
            <a:endParaRPr lang="en-US" sz="400" dirty="0"/>
          </a:p>
          <a:p>
            <a:pPr marL="285750" indent="-285750">
              <a:buFont typeface="Arial" panose="020B0604020202020204" pitchFamily="34" charset="0"/>
              <a:buChar char="•"/>
            </a:pPr>
            <a:endParaRPr lang="en-US" sz="400" dirty="0"/>
          </a:p>
          <a:p>
            <a:pPr marL="285750" indent="-285750">
              <a:buFont typeface="Arial" panose="020B0604020202020204" pitchFamily="34" charset="0"/>
              <a:buChar char="•"/>
            </a:pPr>
            <a:r>
              <a:rPr lang="en-US" dirty="0"/>
              <a:t>More sophisticated preconditioners lead to </a:t>
            </a:r>
            <a:r>
              <a:rPr lang="en-US" b="1" dirty="0"/>
              <a:t>greater CPU </a:t>
            </a:r>
            <a:r>
              <a:rPr lang="en-US" dirty="0"/>
              <a:t>times</a:t>
            </a:r>
          </a:p>
        </p:txBody>
      </p:sp>
      <p:sp>
        <p:nvSpPr>
          <p:cNvPr id="15" name="TextBox 14">
            <a:extLst>
              <a:ext uri="{FF2B5EF4-FFF2-40B4-BE49-F238E27FC236}">
                <a16:creationId xmlns:a16="http://schemas.microsoft.com/office/drawing/2014/main" id="{BC437584-405F-4554-8D7C-C665EA571252}"/>
              </a:ext>
            </a:extLst>
          </p:cNvPr>
          <p:cNvSpPr txBox="1"/>
          <p:nvPr/>
        </p:nvSpPr>
        <p:spPr>
          <a:xfrm>
            <a:off x="8894483" y="4596162"/>
            <a:ext cx="2945423" cy="1477328"/>
          </a:xfrm>
          <a:prstGeom prst="rect">
            <a:avLst/>
          </a:prstGeom>
          <a:noFill/>
        </p:spPr>
        <p:txBody>
          <a:bodyPr wrap="square" rtlCol="0">
            <a:spAutoFit/>
          </a:bodyPr>
          <a:lstStyle/>
          <a:p>
            <a:pPr marL="285750" indent="-285750">
              <a:buFont typeface="Arial" panose="020B0604020202020204" pitchFamily="34" charset="0"/>
              <a:buChar char="•"/>
            </a:pPr>
            <a:r>
              <a:rPr lang="en-US" dirty="0"/>
              <a:t>Speed-ups are largely due to </a:t>
            </a:r>
            <a:r>
              <a:rPr lang="en-US" b="1" dirty="0"/>
              <a:t>reduction in # nonlinear iterations </a:t>
            </a:r>
            <a:r>
              <a:rPr lang="en-US" dirty="0"/>
              <a:t>(by factor of &gt;12x)</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2707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57DB16-9656-4507-85E9-1D5E37AC52EC}"/>
              </a:ext>
            </a:extLst>
          </p:cNvPr>
          <p:cNvSpPr>
            <a:spLocks noGrp="1"/>
          </p:cNvSpPr>
          <p:nvPr>
            <p:ph type="sldNum" sz="quarter" idx="12"/>
          </p:nvPr>
        </p:nvSpPr>
        <p:spPr/>
        <p:txBody>
          <a:bodyPr/>
          <a:lstStyle/>
          <a:p>
            <a:fld id="{6113E31D-E2AB-40D1-8B51-AFA5AFEF393A}" type="slidenum">
              <a:rPr lang="en-US" smtClean="0"/>
              <a:t>25</a:t>
            </a:fld>
            <a:endParaRPr lang="en-US" dirty="0"/>
          </a:p>
        </p:txBody>
      </p:sp>
      <p:sp>
        <p:nvSpPr>
          <p:cNvPr id="5" name="Title 4">
            <a:extLst>
              <a:ext uri="{FF2B5EF4-FFF2-40B4-BE49-F238E27FC236}">
                <a16:creationId xmlns:a16="http://schemas.microsoft.com/office/drawing/2014/main" id="{56483086-8B43-4C1D-B84E-5781B458FAD4}"/>
              </a:ext>
            </a:extLst>
          </p:cNvPr>
          <p:cNvSpPr>
            <a:spLocks noGrp="1"/>
          </p:cNvSpPr>
          <p:nvPr>
            <p:ph type="title"/>
          </p:nvPr>
        </p:nvSpPr>
        <p:spPr>
          <a:xfrm>
            <a:off x="720648" y="335101"/>
            <a:ext cx="10577065" cy="570225"/>
          </a:xfrm>
        </p:spPr>
        <p:txBody>
          <a:bodyPr/>
          <a:lstStyle/>
          <a:p>
            <a:r>
              <a:rPr lang="en-US" dirty="0"/>
              <a:t>Thermo-Mechanical Pressure Vessel (Albany)</a:t>
            </a:r>
          </a:p>
        </p:txBody>
      </p:sp>
      <p:pic>
        <p:nvPicPr>
          <p:cNvPr id="6" name="Picture 5">
            <a:extLst>
              <a:ext uri="{FF2B5EF4-FFF2-40B4-BE49-F238E27FC236}">
                <a16:creationId xmlns:a16="http://schemas.microsoft.com/office/drawing/2014/main" id="{A4A3D9BC-3B41-425E-BF9B-FF2D7837D3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5516" y="968509"/>
            <a:ext cx="6821909" cy="5116432"/>
          </a:xfrm>
          <a:prstGeom prst="rect">
            <a:avLst/>
          </a:prstGeom>
        </p:spPr>
      </p:pic>
      <p:sp>
        <p:nvSpPr>
          <p:cNvPr id="7" name="Rectangle 6">
            <a:extLst>
              <a:ext uri="{FF2B5EF4-FFF2-40B4-BE49-F238E27FC236}">
                <a16:creationId xmlns:a16="http://schemas.microsoft.com/office/drawing/2014/main" id="{564ECA12-FF0C-4C75-BF37-81FF9680E74D}"/>
              </a:ext>
            </a:extLst>
          </p:cNvPr>
          <p:cNvSpPr/>
          <p:nvPr/>
        </p:nvSpPr>
        <p:spPr>
          <a:xfrm>
            <a:off x="6151440" y="2020377"/>
            <a:ext cx="1650322" cy="33052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B91C9FCE-14A2-4305-9B7B-BB7B23C53320}"/>
              </a:ext>
            </a:extLst>
          </p:cNvPr>
          <p:cNvCxnSpPr>
            <a:cxnSpLocks/>
          </p:cNvCxnSpPr>
          <p:nvPr/>
        </p:nvCxnSpPr>
        <p:spPr>
          <a:xfrm flipH="1">
            <a:off x="4857750" y="4009938"/>
            <a:ext cx="1293690" cy="3906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6182BC2-D983-4745-B04E-55F4398C47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459" y="3007978"/>
            <a:ext cx="4708687" cy="3531515"/>
          </a:xfrm>
          <a:prstGeom prst="rect">
            <a:avLst/>
          </a:prstGeom>
          <a:ln>
            <a:noFill/>
          </a:ln>
          <a:effectLst>
            <a:outerShdw blurRad="190500" algn="tl" rotWithShape="0">
              <a:srgbClr val="000000">
                <a:alpha val="70000"/>
              </a:srgbClr>
            </a:outerShdw>
          </a:effectLst>
        </p:spPr>
      </p:pic>
      <p:sp>
        <p:nvSpPr>
          <p:cNvPr id="10" name="TextBox 9">
            <a:extLst>
              <a:ext uri="{FF2B5EF4-FFF2-40B4-BE49-F238E27FC236}">
                <a16:creationId xmlns:a16="http://schemas.microsoft.com/office/drawing/2014/main" id="{006FBBBA-F46D-4F9A-B367-2A66F485200C}"/>
              </a:ext>
            </a:extLst>
          </p:cNvPr>
          <p:cNvSpPr txBox="1"/>
          <p:nvPr/>
        </p:nvSpPr>
        <p:spPr>
          <a:xfrm>
            <a:off x="274649" y="1541522"/>
            <a:ext cx="4600291" cy="707886"/>
          </a:xfrm>
          <a:prstGeom prst="rect">
            <a:avLst/>
          </a:prstGeom>
          <a:solidFill>
            <a:schemeClr val="accent6">
              <a:lumMod val="20000"/>
              <a:lumOff val="80000"/>
            </a:schemeClr>
          </a:solidFill>
        </p:spPr>
        <p:txBody>
          <a:bodyPr wrap="square" rtlCol="0">
            <a:spAutoFit/>
          </a:bodyPr>
          <a:lstStyle/>
          <a:p>
            <a:pPr algn="ctr"/>
            <a:r>
              <a:rPr lang="en-US" sz="2000" dirty="0"/>
              <a:t>Pareto plot confirms </a:t>
            </a:r>
            <a:r>
              <a:rPr lang="en-US" sz="2000" b="1" dirty="0"/>
              <a:t>competitiveness </a:t>
            </a:r>
            <a:r>
              <a:rPr lang="en-US" sz="2000" dirty="0"/>
              <a:t>of preconditioned LSPG ROMs.</a:t>
            </a:r>
          </a:p>
        </p:txBody>
      </p:sp>
    </p:spTree>
    <p:extLst>
      <p:ext uri="{BB962C8B-B14F-4D97-AF65-F5344CB8AC3E}">
        <p14:creationId xmlns:p14="http://schemas.microsoft.com/office/powerpoint/2010/main" val="144926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83F91DDF-DD28-4D72-B41C-DD1D6F480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911" y="691618"/>
            <a:ext cx="9858376" cy="2636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720648" y="335101"/>
            <a:ext cx="10577065" cy="570225"/>
          </a:xfrm>
        </p:spPr>
        <p:txBody>
          <a:bodyPr/>
          <a:lstStyle/>
          <a:p>
            <a:r>
              <a:rPr lang="en-US" dirty="0"/>
              <a:t>Compressible Cavity Flow (SPARC)</a:t>
            </a:r>
          </a:p>
        </p:txBody>
      </p:sp>
      <p:sp>
        <p:nvSpPr>
          <p:cNvPr id="4" name="Slide Number Placeholder 3"/>
          <p:cNvSpPr>
            <a:spLocks noGrp="1"/>
          </p:cNvSpPr>
          <p:nvPr>
            <p:ph type="sldNum" sz="quarter" idx="12"/>
          </p:nvPr>
        </p:nvSpPr>
        <p:spPr/>
        <p:txBody>
          <a:bodyPr/>
          <a:lstStyle/>
          <a:p>
            <a:fld id="{6113E31D-E2AB-40D1-8B51-AFA5AFEF393A}" type="slidenum">
              <a:rPr lang="en-US" smtClean="0"/>
              <a:t>26</a:t>
            </a:fld>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D47DD9F-8FFF-4C8A-837B-258084A54222}"/>
                  </a:ext>
                </a:extLst>
              </p:cNvPr>
              <p:cNvSpPr txBox="1"/>
              <p:nvPr/>
            </p:nvSpPr>
            <p:spPr>
              <a:xfrm>
                <a:off x="274649" y="3331744"/>
                <a:ext cx="6724650" cy="3354765"/>
              </a:xfrm>
              <a:prstGeom prst="rect">
                <a:avLst/>
              </a:prstGeom>
              <a:noFill/>
            </p:spPr>
            <p:txBody>
              <a:bodyPr wrap="square" rtlCol="0">
                <a:spAutoFit/>
              </a:bodyPr>
              <a:lstStyle/>
              <a:p>
                <a:pPr marL="285750" indent="-285750">
                  <a:buFont typeface="Arial" panose="020B0604020202020204" pitchFamily="34" charset="0"/>
                  <a:buChar char="•"/>
                </a:pPr>
                <a:r>
                  <a:rPr lang="en-US" dirty="0"/>
                  <a:t>2D </a:t>
                </a:r>
                <a:r>
                  <a:rPr lang="en-US" b="1" dirty="0"/>
                  <a:t>viscous laminar flow </a:t>
                </a:r>
                <a:r>
                  <a:rPr lang="en-US" dirty="0"/>
                  <a:t>around an </a:t>
                </a:r>
                <a:r>
                  <a:rPr lang="en-US" b="1" dirty="0"/>
                  <a:t>open cavity</a:t>
                </a:r>
                <a:r>
                  <a:rPr lang="en-US" dirty="0"/>
                  <a:t> geometry</a:t>
                </a:r>
              </a:p>
              <a:p>
                <a:pPr marL="285750" indent="-285750">
                  <a:buFont typeface="Arial" panose="020B0604020202020204" pitchFamily="34" charset="0"/>
                  <a:buChar char="•"/>
                </a:pPr>
                <a:endParaRPr lang="en-US" sz="400" dirty="0"/>
              </a:p>
              <a:p>
                <a:pPr marL="742950" lvl="1" indent="-285750">
                  <a:buFont typeface="Wingdings" panose="05000000000000000000" pitchFamily="2" charset="2"/>
                  <a:buChar char="Ø"/>
                </a:pPr>
                <a:r>
                  <a:rPr lang="en-US" dirty="0"/>
                  <a:t>Simple model for the </a:t>
                </a:r>
                <a:r>
                  <a:rPr lang="en-US" b="1" dirty="0"/>
                  <a:t>captive carry scenario</a:t>
                </a:r>
              </a:p>
              <a:p>
                <a:pPr marL="742950" lvl="1" indent="-285750">
                  <a:buFont typeface="Arial" panose="020B0604020202020204" pitchFamily="34" charset="0"/>
                  <a:buChar char="•"/>
                </a:pPr>
                <a:endParaRPr lang="en-US" sz="400" dirty="0"/>
              </a:p>
              <a:p>
                <a:pPr marL="285750" indent="-285750">
                  <a:buFont typeface="Arial" panose="020B0604020202020204" pitchFamily="34" charset="0"/>
                  <a:buChar char="•"/>
                </a:pPr>
                <a:r>
                  <a:rPr lang="en-US" dirty="0"/>
                  <a:t>Mach number = 0.6, Reynolds number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3000</a:t>
                </a:r>
              </a:p>
              <a:p>
                <a:pPr marL="285750" indent="-285750">
                  <a:buFont typeface="Arial" panose="020B0604020202020204" pitchFamily="34" charset="0"/>
                  <a:buChar char="•"/>
                </a:pPr>
                <a:endParaRPr lang="en-US" sz="400" dirty="0"/>
              </a:p>
              <a:p>
                <a:pPr marL="285750" indent="-285750">
                  <a:buFont typeface="Arial" panose="020B0604020202020204" pitchFamily="34" charset="0"/>
                  <a:buChar char="•"/>
                </a:pPr>
                <a:r>
                  <a:rPr lang="en-US" dirty="0"/>
                  <a:t>Problem is run </a:t>
                </a:r>
                <a:r>
                  <a:rPr lang="en-US" b="1" dirty="0"/>
                  <a:t>non-dimensionally</a:t>
                </a:r>
              </a:p>
              <a:p>
                <a:pPr marL="285750" indent="-285750">
                  <a:buFont typeface="Arial" panose="020B0604020202020204" pitchFamily="34" charset="0"/>
                  <a:buChar char="•"/>
                </a:pPr>
                <a:endParaRPr lang="en-US" sz="400" dirty="0"/>
              </a:p>
              <a:p>
                <a:pPr marL="285750" indent="-285750">
                  <a:buFont typeface="Arial" panose="020B0604020202020204" pitchFamily="34" charset="0"/>
                  <a:buChar char="•"/>
                </a:pPr>
                <a:r>
                  <a:rPr lang="en-US" dirty="0"/>
                  <a:t>Domain is discretized using 104,500 hexahedral cells (right)</a:t>
                </a:r>
              </a:p>
              <a:p>
                <a:pPr marL="285750" indent="-285750">
                  <a:buFont typeface="Arial" panose="020B0604020202020204" pitchFamily="34" charset="0"/>
                  <a:buChar char="•"/>
                </a:pPr>
                <a:endParaRPr lang="en-US" sz="400" dirty="0"/>
              </a:p>
              <a:p>
                <a:pPr marL="285750" indent="-285750">
                  <a:buFont typeface="Arial" panose="020B0604020202020204" pitchFamily="34" charset="0"/>
                  <a:buChar char="•"/>
                </a:pPr>
                <a:r>
                  <a:rPr lang="en-US" dirty="0"/>
                  <a:t>Of primary interest are </a:t>
                </a:r>
                <a:r>
                  <a:rPr lang="en-US" b="1" dirty="0"/>
                  <a:t>long-time predictive simulations</a:t>
                </a:r>
              </a:p>
              <a:p>
                <a:pPr marL="285750" indent="-285750">
                  <a:buFont typeface="Arial" panose="020B0604020202020204" pitchFamily="34" charset="0"/>
                  <a:buChar char="•"/>
                </a:pPr>
                <a:endParaRPr lang="en-US" sz="400" dirty="0"/>
              </a:p>
              <a:p>
                <a:pPr marL="742950" lvl="1" indent="-285750">
                  <a:buFont typeface="Wingdings" panose="05000000000000000000" pitchFamily="2" charset="2"/>
                  <a:buChar char="Ø"/>
                </a:pPr>
                <a:r>
                  <a:rPr lang="en-US" dirty="0"/>
                  <a:t>ROM is run at </a:t>
                </a:r>
                <a:r>
                  <a:rPr lang="en-US" b="1" dirty="0"/>
                  <a:t>same parameters </a:t>
                </a:r>
                <a:r>
                  <a:rPr lang="en-US" dirty="0"/>
                  <a:t>as FOM but </a:t>
                </a:r>
                <a:r>
                  <a:rPr lang="en-US" b="1" dirty="0"/>
                  <a:t>much longer in time</a:t>
                </a:r>
              </a:p>
              <a:p>
                <a:pPr marL="742950" lvl="1" indent="-285750">
                  <a:buFont typeface="Wingdings" panose="05000000000000000000" pitchFamily="2" charset="2"/>
                  <a:buChar char="Ø"/>
                </a:pPr>
                <a:endParaRPr lang="en-US" sz="400" dirty="0"/>
              </a:p>
              <a:p>
                <a:pPr marL="742950" lvl="1" indent="-285750">
                  <a:buFont typeface="Wingdings" panose="05000000000000000000" pitchFamily="2" charset="2"/>
                  <a:buChar char="Ø"/>
                </a:pPr>
                <a:r>
                  <a:rPr lang="en-US" b="1" dirty="0"/>
                  <a:t>Relevant QOIs: </a:t>
                </a:r>
                <a:r>
                  <a:rPr lang="en-US" dirty="0"/>
                  <a:t>statistics of the flow (e.g., pressure power spectral densities or PSDs)</a:t>
                </a:r>
              </a:p>
            </p:txBody>
          </p:sp>
        </mc:Choice>
        <mc:Fallback xmlns="">
          <p:sp>
            <p:nvSpPr>
              <p:cNvPr id="7" name="TextBox 6">
                <a:extLst>
                  <a:ext uri="{FF2B5EF4-FFF2-40B4-BE49-F238E27FC236}">
                    <a16:creationId xmlns:a16="http://schemas.microsoft.com/office/drawing/2014/main" id="{CD47DD9F-8FFF-4C8A-837B-258084A54222}"/>
                  </a:ext>
                </a:extLst>
              </p:cNvPr>
              <p:cNvSpPr txBox="1">
                <a:spLocks noRot="1" noChangeAspect="1" noMove="1" noResize="1" noEditPoints="1" noAdjustHandles="1" noChangeArrowheads="1" noChangeShapeType="1" noTextEdit="1"/>
              </p:cNvSpPr>
              <p:nvPr/>
            </p:nvSpPr>
            <p:spPr>
              <a:xfrm>
                <a:off x="274649" y="3331744"/>
                <a:ext cx="6724650" cy="3354765"/>
              </a:xfrm>
              <a:prstGeom prst="rect">
                <a:avLst/>
              </a:prstGeom>
              <a:blipFill>
                <a:blip r:embed="rId4"/>
                <a:stretch>
                  <a:fillRect l="-544" t="-1273"/>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DFD2A1DC-34C0-480F-95F1-09B0CCE09F77}"/>
              </a:ext>
            </a:extLst>
          </p:cNvPr>
          <p:cNvGrpSpPr/>
          <p:nvPr/>
        </p:nvGrpSpPr>
        <p:grpSpPr>
          <a:xfrm>
            <a:off x="7511089" y="3061696"/>
            <a:ext cx="4265960" cy="3409583"/>
            <a:chOff x="7511089" y="2933718"/>
            <a:chExt cx="4265960" cy="3409583"/>
          </a:xfrm>
        </p:grpSpPr>
        <p:pic>
          <p:nvPicPr>
            <p:cNvPr id="9" name="Picture 8">
              <a:extLst>
                <a:ext uri="{FF2B5EF4-FFF2-40B4-BE49-F238E27FC236}">
                  <a16:creationId xmlns:a16="http://schemas.microsoft.com/office/drawing/2014/main" id="{AF59FC3B-0929-4BD5-A077-66D9D0AB20C5}"/>
                </a:ext>
              </a:extLst>
            </p:cNvPr>
            <p:cNvPicPr>
              <a:picLocks noChangeAspect="1"/>
            </p:cNvPicPr>
            <p:nvPr/>
          </p:nvPicPr>
          <p:blipFill>
            <a:blip r:embed="rId5"/>
            <a:stretch>
              <a:fillRect/>
            </a:stretch>
          </p:blipFill>
          <p:spPr>
            <a:xfrm>
              <a:off x="7563862" y="2933718"/>
              <a:ext cx="4213187" cy="326522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B793BEE-2785-4973-8B52-A098368CFAAD}"/>
                    </a:ext>
                  </a:extLst>
                </p:cNvPr>
                <p:cNvSpPr txBox="1"/>
                <p:nvPr/>
              </p:nvSpPr>
              <p:spPr>
                <a:xfrm>
                  <a:off x="9471500" y="6004747"/>
                  <a:ext cx="1914525" cy="338554"/>
                </a:xfrm>
                <a:prstGeom prst="rect">
                  <a:avLst/>
                </a:prstGeom>
                <a:noFill/>
              </p:spPr>
              <p:txBody>
                <a:bodyPr wrap="square" rtlCol="0">
                  <a:spAutoFit/>
                </a:bodyPr>
                <a:lstStyle/>
                <a:p>
                  <a14:m>
                    <m:oMath xmlns:m="http://schemas.openxmlformats.org/officeDocument/2006/math">
                      <m:r>
                        <a:rPr lang="en-US" sz="1600" i="1" dirty="0" smtClean="0">
                          <a:latin typeface="Cambria Math" panose="02040503050406030204" pitchFamily="18" charset="0"/>
                        </a:rPr>
                        <m:t>𝑥</m:t>
                      </m:r>
                    </m:oMath>
                  </a14:m>
                  <a:r>
                    <a:rPr lang="en-US" sz="1600" dirty="0"/>
                    <a:t>-axis</a:t>
                  </a:r>
                </a:p>
              </p:txBody>
            </p:sp>
          </mc:Choice>
          <mc:Fallback xmlns="">
            <p:sp>
              <p:nvSpPr>
                <p:cNvPr id="10" name="TextBox 9">
                  <a:extLst>
                    <a:ext uri="{FF2B5EF4-FFF2-40B4-BE49-F238E27FC236}">
                      <a16:creationId xmlns:a16="http://schemas.microsoft.com/office/drawing/2014/main" id="{FB793BEE-2785-4973-8B52-A098368CFAAD}"/>
                    </a:ext>
                  </a:extLst>
                </p:cNvPr>
                <p:cNvSpPr txBox="1">
                  <a:spLocks noRot="1" noChangeAspect="1" noMove="1" noResize="1" noEditPoints="1" noAdjustHandles="1" noChangeArrowheads="1" noChangeShapeType="1" noTextEdit="1"/>
                </p:cNvSpPr>
                <p:nvPr/>
              </p:nvSpPr>
              <p:spPr>
                <a:xfrm>
                  <a:off x="9471500" y="6004747"/>
                  <a:ext cx="1914525" cy="338554"/>
                </a:xfrm>
                <a:prstGeom prst="rect">
                  <a:avLst/>
                </a:prstGeom>
                <a:blipFill>
                  <a:blip r:embed="rId6"/>
                  <a:stretch>
                    <a:fillRect t="-7143" b="-196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5FB06A2-8987-490E-8FAD-738D6B394C56}"/>
                    </a:ext>
                  </a:extLst>
                </p:cNvPr>
                <p:cNvSpPr txBox="1"/>
                <p:nvPr/>
              </p:nvSpPr>
              <p:spPr>
                <a:xfrm rot="16200000">
                  <a:off x="6723103" y="3750278"/>
                  <a:ext cx="1914525" cy="338554"/>
                </a:xfrm>
                <a:prstGeom prst="rect">
                  <a:avLst/>
                </a:prstGeom>
                <a:noFill/>
              </p:spPr>
              <p:txBody>
                <a:bodyPr wrap="square" rtlCol="0">
                  <a:spAutoFit/>
                </a:bodyPr>
                <a:lstStyle/>
                <a:p>
                  <a14:m>
                    <m:oMath xmlns:m="http://schemas.openxmlformats.org/officeDocument/2006/math">
                      <m:r>
                        <a:rPr lang="en-US" sz="1600" b="0" i="1" smtClean="0">
                          <a:latin typeface="Cambria Math" panose="02040503050406030204" pitchFamily="18" charset="0"/>
                        </a:rPr>
                        <m:t>𝑦</m:t>
                      </m:r>
                    </m:oMath>
                  </a14:m>
                  <a:r>
                    <a:rPr lang="en-US" sz="1600" dirty="0"/>
                    <a:t>-axis</a:t>
                  </a:r>
                </a:p>
              </p:txBody>
            </p:sp>
          </mc:Choice>
          <mc:Fallback xmlns="">
            <p:sp>
              <p:nvSpPr>
                <p:cNvPr id="11" name="TextBox 10">
                  <a:extLst>
                    <a:ext uri="{FF2B5EF4-FFF2-40B4-BE49-F238E27FC236}">
                      <a16:creationId xmlns:a16="http://schemas.microsoft.com/office/drawing/2014/main" id="{E5FB06A2-8987-490E-8FAD-738D6B394C56}"/>
                    </a:ext>
                  </a:extLst>
                </p:cNvPr>
                <p:cNvSpPr txBox="1">
                  <a:spLocks noRot="1" noChangeAspect="1" noMove="1" noResize="1" noEditPoints="1" noAdjustHandles="1" noChangeArrowheads="1" noChangeShapeType="1" noTextEdit="1"/>
                </p:cNvSpPr>
                <p:nvPr/>
              </p:nvSpPr>
              <p:spPr>
                <a:xfrm rot="16200000">
                  <a:off x="6723103" y="3750278"/>
                  <a:ext cx="1914525" cy="338554"/>
                </a:xfrm>
                <a:prstGeom prst="rect">
                  <a:avLst/>
                </a:prstGeom>
                <a:blipFill>
                  <a:blip r:embed="rId7"/>
                  <a:stretch>
                    <a:fillRect l="-7143" r="-19643"/>
                  </a:stretch>
                </a:blipFill>
              </p:spPr>
              <p:txBody>
                <a:bodyPr/>
                <a:lstStyle/>
                <a:p>
                  <a:r>
                    <a:rPr lang="en-US">
                      <a:noFill/>
                    </a:rPr>
                    <a:t> </a:t>
                  </a:r>
                </a:p>
              </p:txBody>
            </p:sp>
          </mc:Fallback>
        </mc:AlternateContent>
      </p:grpSp>
      <p:sp>
        <p:nvSpPr>
          <p:cNvPr id="12" name="TextBox 11">
            <a:extLst>
              <a:ext uri="{FF2B5EF4-FFF2-40B4-BE49-F238E27FC236}">
                <a16:creationId xmlns:a16="http://schemas.microsoft.com/office/drawing/2014/main" id="{9BDBABE7-CD5B-4A82-B9B9-8EF4D11CD1E7}"/>
              </a:ext>
            </a:extLst>
          </p:cNvPr>
          <p:cNvSpPr txBox="1"/>
          <p:nvPr/>
        </p:nvSpPr>
        <p:spPr>
          <a:xfrm>
            <a:off x="7849643" y="6433978"/>
            <a:ext cx="6021376" cy="369332"/>
          </a:xfrm>
          <a:prstGeom prst="rect">
            <a:avLst/>
          </a:prstGeom>
          <a:noFill/>
        </p:spPr>
        <p:txBody>
          <a:bodyPr wrap="square" rtlCol="0">
            <a:spAutoFit/>
          </a:bodyPr>
          <a:lstStyle/>
          <a:p>
            <a:r>
              <a:rPr lang="en-US" dirty="0"/>
              <a:t>[Tezaur </a:t>
            </a:r>
            <a:r>
              <a:rPr lang="en-US" i="1" dirty="0"/>
              <a:t>et al. </a:t>
            </a:r>
            <a:r>
              <a:rPr lang="en-US" dirty="0"/>
              <a:t>2017; Fike </a:t>
            </a:r>
            <a:r>
              <a:rPr lang="en-US" i="1" dirty="0"/>
              <a:t>et al. </a:t>
            </a:r>
            <a:r>
              <a:rPr lang="en-US" dirty="0"/>
              <a:t>2018]</a:t>
            </a:r>
          </a:p>
        </p:txBody>
      </p:sp>
    </p:spTree>
    <p:extLst>
      <p:ext uri="{BB962C8B-B14F-4D97-AF65-F5344CB8AC3E}">
        <p14:creationId xmlns:p14="http://schemas.microsoft.com/office/powerpoint/2010/main" val="188562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0648" y="335101"/>
            <a:ext cx="10577065" cy="570225"/>
          </a:xfrm>
        </p:spPr>
        <p:txBody>
          <a:bodyPr/>
          <a:lstStyle/>
          <a:p>
            <a:r>
              <a:rPr lang="en-US" dirty="0"/>
              <a:t>Compressible Cavity Flow (SPARC)</a:t>
            </a:r>
          </a:p>
        </p:txBody>
      </p:sp>
      <p:sp>
        <p:nvSpPr>
          <p:cNvPr id="4" name="Slide Number Placeholder 3"/>
          <p:cNvSpPr>
            <a:spLocks noGrp="1"/>
          </p:cNvSpPr>
          <p:nvPr>
            <p:ph type="sldNum" sz="quarter" idx="12"/>
          </p:nvPr>
        </p:nvSpPr>
        <p:spPr/>
        <p:txBody>
          <a:bodyPr/>
          <a:lstStyle/>
          <a:p>
            <a:fld id="{6113E31D-E2AB-40D1-8B51-AFA5AFEF393A}" type="slidenum">
              <a:rPr lang="en-US" smtClean="0"/>
              <a:t>27</a:t>
            </a:fld>
            <a:endParaRPr lang="en-US" dirty="0"/>
          </a:p>
        </p:txBody>
      </p:sp>
      <p:pic>
        <p:nvPicPr>
          <p:cNvPr id="3" name="Picture 2">
            <a:extLst>
              <a:ext uri="{FF2B5EF4-FFF2-40B4-BE49-F238E27FC236}">
                <a16:creationId xmlns:a16="http://schemas.microsoft.com/office/drawing/2014/main" id="{5EE0EEC2-9549-4351-B60A-6CC9A5623878}"/>
              </a:ext>
            </a:extLst>
          </p:cNvPr>
          <p:cNvPicPr>
            <a:picLocks noChangeAspect="1"/>
          </p:cNvPicPr>
          <p:nvPr/>
        </p:nvPicPr>
        <p:blipFill>
          <a:blip r:embed="rId3"/>
          <a:stretch>
            <a:fillRect/>
          </a:stretch>
        </p:blipFill>
        <p:spPr>
          <a:xfrm>
            <a:off x="274649" y="905326"/>
            <a:ext cx="4722647" cy="2848413"/>
          </a:xfrm>
          <a:prstGeom prst="rect">
            <a:avLst/>
          </a:prstGeom>
        </p:spPr>
      </p:pic>
      <p:pic>
        <p:nvPicPr>
          <p:cNvPr id="10" name="Picture 9">
            <a:extLst>
              <a:ext uri="{FF2B5EF4-FFF2-40B4-BE49-F238E27FC236}">
                <a16:creationId xmlns:a16="http://schemas.microsoft.com/office/drawing/2014/main" id="{5404B1E8-93F7-4C6A-A30B-B3EE6C594287}"/>
              </a:ext>
            </a:extLst>
          </p:cNvPr>
          <p:cNvPicPr>
            <a:picLocks noChangeAspect="1"/>
          </p:cNvPicPr>
          <p:nvPr/>
        </p:nvPicPr>
        <p:blipFill>
          <a:blip r:embed="rId4"/>
          <a:stretch>
            <a:fillRect/>
          </a:stretch>
        </p:blipFill>
        <p:spPr>
          <a:xfrm>
            <a:off x="212712" y="3856288"/>
            <a:ext cx="4849715" cy="2813117"/>
          </a:xfrm>
          <a:prstGeom prst="rect">
            <a:avLst/>
          </a:prstGeom>
        </p:spPr>
      </p:pic>
      <mc:AlternateContent xmlns:mc="http://schemas.openxmlformats.org/markup-compatibility/2006" xmlns:a14="http://schemas.microsoft.com/office/drawing/2010/main">
        <mc:Choice Requires="a14">
          <p:graphicFrame>
            <p:nvGraphicFramePr>
              <p:cNvPr id="11" name="Table 11">
                <a:extLst>
                  <a:ext uri="{FF2B5EF4-FFF2-40B4-BE49-F238E27FC236}">
                    <a16:creationId xmlns:a16="http://schemas.microsoft.com/office/drawing/2014/main" id="{DBB832FE-06A3-4A18-A841-082ACA763A77}"/>
                  </a:ext>
                </a:extLst>
              </p:cNvPr>
              <p:cNvGraphicFramePr>
                <a:graphicFrameLocks noGrp="1"/>
              </p:cNvGraphicFramePr>
              <p:nvPr>
                <p:extLst>
                  <p:ext uri="{D42A27DB-BD31-4B8C-83A1-F6EECF244321}">
                    <p14:modId xmlns:p14="http://schemas.microsoft.com/office/powerpoint/2010/main" val="485957773"/>
                  </p:ext>
                </p:extLst>
              </p:nvPr>
            </p:nvGraphicFramePr>
            <p:xfrm>
              <a:off x="5295397" y="4231150"/>
              <a:ext cx="5850739" cy="1955800"/>
            </p:xfrm>
            <a:graphic>
              <a:graphicData uri="http://schemas.openxmlformats.org/drawingml/2006/table">
                <a:tbl>
                  <a:tblPr firstRow="1" bandRow="1">
                    <a:tableStyleId>{5C22544A-7EE6-4342-B048-85BDC9FD1C3A}</a:tableStyleId>
                  </a:tblPr>
                  <a:tblGrid>
                    <a:gridCol w="1808480">
                      <a:extLst>
                        <a:ext uri="{9D8B030D-6E8A-4147-A177-3AD203B41FA5}">
                          <a16:colId xmlns:a16="http://schemas.microsoft.com/office/drawing/2014/main" val="3716437489"/>
                        </a:ext>
                      </a:extLst>
                    </a:gridCol>
                    <a:gridCol w="1905317">
                      <a:extLst>
                        <a:ext uri="{9D8B030D-6E8A-4147-A177-3AD203B41FA5}">
                          <a16:colId xmlns:a16="http://schemas.microsoft.com/office/drawing/2014/main" val="3407020220"/>
                        </a:ext>
                      </a:extLst>
                    </a:gridCol>
                    <a:gridCol w="2136942">
                      <a:extLst>
                        <a:ext uri="{9D8B030D-6E8A-4147-A177-3AD203B41FA5}">
                          <a16:colId xmlns:a16="http://schemas.microsoft.com/office/drawing/2014/main" val="3678641550"/>
                        </a:ext>
                      </a:extLst>
                    </a:gridCol>
                  </a:tblGrid>
                  <a:tr h="0">
                    <a:tc>
                      <a:txBody>
                        <a:bodyPr/>
                        <a:lstStyle/>
                        <a:p>
                          <a:pPr algn="ctr"/>
                          <a:r>
                            <a:rPr lang="en-US" sz="1600" dirty="0">
                              <a:solidFill>
                                <a:schemeClr val="tx1"/>
                              </a:solidFill>
                            </a:rPr>
                            <a:t>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rPr>
                            <a:t>RMS OASPL</a:t>
                          </a:r>
                          <a:r>
                            <a:rPr lang="en-US" sz="1600" b="0" baseline="30000" dirty="0">
                              <a:solidFill>
                                <a:schemeClr val="tx1"/>
                              </a:solidFill>
                            </a:rPr>
                            <a:t>1</a:t>
                          </a:r>
                          <a:r>
                            <a:rPr lang="en-US" sz="1600" dirty="0">
                              <a:solidFill>
                                <a:schemeClr val="tx1"/>
                              </a:solidFill>
                            </a:rPr>
                            <a:t> in dB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rPr>
                            <a:t>% Difference from FOM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4235390"/>
                      </a:ext>
                    </a:extLst>
                  </a:tr>
                  <a:tr h="0">
                    <a:tc>
                      <a:txBody>
                        <a:bodyPr/>
                        <a:lstStyle/>
                        <a:p>
                          <a:pPr algn="ctr"/>
                          <a:r>
                            <a:rPr lang="en-US" sz="1600" dirty="0">
                              <a:solidFill>
                                <a:schemeClr val="tx1"/>
                              </a:solidFill>
                            </a:rPr>
                            <a:t>FOM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rPr>
                            <a:t>66.176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US" sz="1600" i="1" dirty="0" smtClean="0">
                                    <a:solidFill>
                                      <a:schemeClr val="tx1"/>
                                    </a:solidFill>
                                    <a:latin typeface="Cambria Math" panose="02040503050406030204" pitchFamily="18" charset="0"/>
                                  </a:rPr>
                                  <m:t>−</m:t>
                                </m:r>
                              </m:oMath>
                            </m:oMathPara>
                          </a14:m>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4805279"/>
                      </a:ext>
                    </a:extLst>
                  </a:tr>
                  <a:tr h="0">
                    <a:tc>
                      <a:txBody>
                        <a:bodyPr/>
                        <a:lstStyle/>
                        <a:p>
                          <a:pPr algn="ctr"/>
                          <a:r>
                            <a:rPr lang="en-US" sz="1600" dirty="0">
                              <a:solidFill>
                                <a:schemeClr val="tx1"/>
                              </a:solidFill>
                            </a:rPr>
                            <a:t>Ideal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rPr>
                            <a:t>67.552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rPr>
                            <a:t>2.08%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8274231"/>
                      </a:ext>
                    </a:extLst>
                  </a:tr>
                  <a:tr h="0">
                    <a:tc>
                      <a:txBody>
                        <a:bodyPr/>
                        <a:lstStyle/>
                        <a:p>
                          <a:pPr algn="ctr"/>
                          <a:r>
                            <a:rPr lang="en-US" sz="1600" dirty="0">
                              <a:solidFill>
                                <a:schemeClr val="tx1"/>
                              </a:solidFill>
                            </a:rPr>
                            <a:t>LSPG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5223808"/>
                      </a:ext>
                    </a:extLst>
                  </a:tr>
                  <a:tr h="370840">
                    <a:tc>
                      <a:txBody>
                        <a:bodyPr/>
                        <a:lstStyle/>
                        <a:p>
                          <a:pPr algn="ctr"/>
                          <a:r>
                            <a:rPr lang="en-US" sz="1600" dirty="0">
                              <a:solidFill>
                                <a:schemeClr val="tx1"/>
                              </a:solidFill>
                            </a:rPr>
                            <a:t>LSPG + Jacobi 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rPr>
                            <a:t>68.033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rPr>
                            <a:t>2.80%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095909"/>
                      </a:ext>
                    </a:extLst>
                  </a:tr>
                </a:tbl>
              </a:graphicData>
            </a:graphic>
          </p:graphicFrame>
        </mc:Choice>
        <mc:Fallback xmlns="">
          <p:graphicFrame>
            <p:nvGraphicFramePr>
              <p:cNvPr id="11" name="Table 11">
                <a:extLst>
                  <a:ext uri="{FF2B5EF4-FFF2-40B4-BE49-F238E27FC236}">
                    <a16:creationId xmlns:a16="http://schemas.microsoft.com/office/drawing/2014/main" id="{DBB832FE-06A3-4A18-A841-082ACA763A77}"/>
                  </a:ext>
                </a:extLst>
              </p:cNvPr>
              <p:cNvGraphicFramePr>
                <a:graphicFrameLocks noGrp="1"/>
              </p:cNvGraphicFramePr>
              <p:nvPr>
                <p:extLst>
                  <p:ext uri="{D42A27DB-BD31-4B8C-83A1-F6EECF244321}">
                    <p14:modId xmlns:p14="http://schemas.microsoft.com/office/powerpoint/2010/main" val="485957773"/>
                  </p:ext>
                </p:extLst>
              </p:nvPr>
            </p:nvGraphicFramePr>
            <p:xfrm>
              <a:off x="5295397" y="4231150"/>
              <a:ext cx="5850739" cy="1955800"/>
            </p:xfrm>
            <a:graphic>
              <a:graphicData uri="http://schemas.openxmlformats.org/drawingml/2006/table">
                <a:tbl>
                  <a:tblPr firstRow="1" bandRow="1">
                    <a:tableStyleId>{5C22544A-7EE6-4342-B048-85BDC9FD1C3A}</a:tableStyleId>
                  </a:tblPr>
                  <a:tblGrid>
                    <a:gridCol w="1808480">
                      <a:extLst>
                        <a:ext uri="{9D8B030D-6E8A-4147-A177-3AD203B41FA5}">
                          <a16:colId xmlns:a16="http://schemas.microsoft.com/office/drawing/2014/main" val="3716437489"/>
                        </a:ext>
                      </a:extLst>
                    </a:gridCol>
                    <a:gridCol w="1905317">
                      <a:extLst>
                        <a:ext uri="{9D8B030D-6E8A-4147-A177-3AD203B41FA5}">
                          <a16:colId xmlns:a16="http://schemas.microsoft.com/office/drawing/2014/main" val="3407020220"/>
                        </a:ext>
                      </a:extLst>
                    </a:gridCol>
                    <a:gridCol w="2136942">
                      <a:extLst>
                        <a:ext uri="{9D8B030D-6E8A-4147-A177-3AD203B41FA5}">
                          <a16:colId xmlns:a16="http://schemas.microsoft.com/office/drawing/2014/main" val="3678641550"/>
                        </a:ext>
                      </a:extLst>
                    </a:gridCol>
                  </a:tblGrid>
                  <a:tr h="579120">
                    <a:tc>
                      <a:txBody>
                        <a:bodyPr/>
                        <a:lstStyle/>
                        <a:p>
                          <a:pPr algn="ctr"/>
                          <a:r>
                            <a:rPr lang="en-US" sz="1600" dirty="0">
                              <a:solidFill>
                                <a:schemeClr val="tx1"/>
                              </a:solidFill>
                            </a:rPr>
                            <a:t>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rPr>
                            <a:t>RMS OASPL</a:t>
                          </a:r>
                          <a:r>
                            <a:rPr lang="en-US" sz="1600" b="0" baseline="30000" dirty="0">
                              <a:solidFill>
                                <a:schemeClr val="tx1"/>
                              </a:solidFill>
                            </a:rPr>
                            <a:t>1</a:t>
                          </a:r>
                          <a:r>
                            <a:rPr lang="en-US" sz="1600" dirty="0">
                              <a:solidFill>
                                <a:schemeClr val="tx1"/>
                              </a:solidFill>
                            </a:rPr>
                            <a:t> in dB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rPr>
                            <a:t>% Difference from FOM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4235390"/>
                      </a:ext>
                    </a:extLst>
                  </a:tr>
                  <a:tr h="335280">
                    <a:tc>
                      <a:txBody>
                        <a:bodyPr/>
                        <a:lstStyle/>
                        <a:p>
                          <a:pPr algn="ctr"/>
                          <a:r>
                            <a:rPr lang="en-US" sz="1600" dirty="0">
                              <a:solidFill>
                                <a:schemeClr val="tx1"/>
                              </a:solidFill>
                            </a:rPr>
                            <a:t>FOM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rPr>
                            <a:t>66.176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74074" t="-180000" r="-570" b="-321818"/>
                          </a:stretch>
                        </a:blipFill>
                      </a:tcPr>
                    </a:tc>
                    <a:extLst>
                      <a:ext uri="{0D108BD9-81ED-4DB2-BD59-A6C34878D82A}">
                        <a16:rowId xmlns:a16="http://schemas.microsoft.com/office/drawing/2014/main" val="3614805279"/>
                      </a:ext>
                    </a:extLst>
                  </a:tr>
                  <a:tr h="335280">
                    <a:tc>
                      <a:txBody>
                        <a:bodyPr/>
                        <a:lstStyle/>
                        <a:p>
                          <a:pPr algn="ctr"/>
                          <a:r>
                            <a:rPr lang="en-US" sz="1600" dirty="0">
                              <a:solidFill>
                                <a:schemeClr val="tx1"/>
                              </a:solidFill>
                            </a:rPr>
                            <a:t>Ideal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rPr>
                            <a:t>67.552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rPr>
                            <a:t>2.08%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8274231"/>
                      </a:ext>
                    </a:extLst>
                  </a:tr>
                  <a:tr h="335280">
                    <a:tc>
                      <a:txBody>
                        <a:bodyPr/>
                        <a:lstStyle/>
                        <a:p>
                          <a:pPr algn="ctr"/>
                          <a:r>
                            <a:rPr lang="en-US" sz="1600" dirty="0">
                              <a:solidFill>
                                <a:schemeClr val="tx1"/>
                              </a:solidFill>
                            </a:rPr>
                            <a:t>LSPG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5223808"/>
                      </a:ext>
                    </a:extLst>
                  </a:tr>
                  <a:tr h="370840">
                    <a:tc>
                      <a:txBody>
                        <a:bodyPr/>
                        <a:lstStyle/>
                        <a:p>
                          <a:pPr algn="ctr"/>
                          <a:r>
                            <a:rPr lang="en-US" sz="1600" dirty="0">
                              <a:solidFill>
                                <a:schemeClr val="tx1"/>
                              </a:solidFill>
                            </a:rPr>
                            <a:t>LSPG + Jacobi 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rPr>
                            <a:t>68.033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rPr>
                            <a:t>2.80%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095909"/>
                      </a:ext>
                    </a:extLst>
                  </a:tr>
                </a:tbl>
              </a:graphicData>
            </a:graphic>
          </p:graphicFrame>
        </mc:Fallback>
      </mc:AlternateContent>
      <p:sp>
        <p:nvSpPr>
          <p:cNvPr id="12" name="TextBox 11">
            <a:extLst>
              <a:ext uri="{FF2B5EF4-FFF2-40B4-BE49-F238E27FC236}">
                <a16:creationId xmlns:a16="http://schemas.microsoft.com/office/drawing/2014/main" id="{CF51A300-321E-49F7-9EE0-51DD683FA2EC}"/>
              </a:ext>
            </a:extLst>
          </p:cNvPr>
          <p:cNvSpPr txBox="1"/>
          <p:nvPr/>
        </p:nvSpPr>
        <p:spPr>
          <a:xfrm>
            <a:off x="5172075" y="6347400"/>
            <a:ext cx="6724650" cy="307777"/>
          </a:xfrm>
          <a:prstGeom prst="rect">
            <a:avLst/>
          </a:prstGeom>
          <a:noFill/>
        </p:spPr>
        <p:txBody>
          <a:bodyPr wrap="square" rtlCol="0">
            <a:spAutoFit/>
          </a:bodyPr>
          <a:lstStyle/>
          <a:p>
            <a:r>
              <a:rPr lang="en-US" sz="1400" baseline="30000" dirty="0"/>
              <a:t>1</a:t>
            </a:r>
            <a:r>
              <a:rPr lang="en-US" sz="1400" dirty="0"/>
              <a:t>Overall sound pressure level</a:t>
            </a:r>
          </a:p>
        </p:txBody>
      </p:sp>
      <p:sp>
        <p:nvSpPr>
          <p:cNvPr id="13" name="TextBox 12">
            <a:extLst>
              <a:ext uri="{FF2B5EF4-FFF2-40B4-BE49-F238E27FC236}">
                <a16:creationId xmlns:a16="http://schemas.microsoft.com/office/drawing/2014/main" id="{CD2077B9-5F2D-44E2-B4E0-9CCFB74E86DF}"/>
              </a:ext>
            </a:extLst>
          </p:cNvPr>
          <p:cNvSpPr txBox="1"/>
          <p:nvPr/>
        </p:nvSpPr>
        <p:spPr>
          <a:xfrm>
            <a:off x="5172075" y="1065775"/>
            <a:ext cx="6724650" cy="2954655"/>
          </a:xfrm>
          <a:prstGeom prst="rect">
            <a:avLst/>
          </a:prstGeom>
          <a:noFill/>
        </p:spPr>
        <p:txBody>
          <a:bodyPr wrap="square" rtlCol="0">
            <a:spAutoFit/>
          </a:bodyPr>
          <a:lstStyle/>
          <a:p>
            <a:pPr marL="285750" indent="-285750">
              <a:buFont typeface="Arial" panose="020B0604020202020204" pitchFamily="34" charset="0"/>
              <a:buChar char="•"/>
            </a:pPr>
            <a:r>
              <a:rPr lang="en-US" b="1" dirty="0"/>
              <a:t>Figure top left</a:t>
            </a:r>
            <a:r>
              <a:rPr lang="en-US" dirty="0"/>
              <a:t>: pressure time history for a point halfway up the downstream wall of the cavity for an LSPG ROM having 327 modes with a Jacobi preconditioner</a:t>
            </a:r>
          </a:p>
          <a:p>
            <a:pPr marL="285750" indent="-285750">
              <a:buFont typeface="Arial" panose="020B0604020202020204" pitchFamily="34" charset="0"/>
              <a:buChar char="•"/>
            </a:pPr>
            <a:endParaRPr lang="en-US" sz="400" dirty="0"/>
          </a:p>
          <a:p>
            <a:pPr marL="285750" indent="-285750">
              <a:buFont typeface="Arial" panose="020B0604020202020204" pitchFamily="34" charset="0"/>
              <a:buChar char="•"/>
            </a:pPr>
            <a:endParaRPr lang="en-US" sz="400" dirty="0"/>
          </a:p>
          <a:p>
            <a:pPr marL="285750" indent="-285750">
              <a:buFont typeface="Arial" panose="020B0604020202020204" pitchFamily="34" charset="0"/>
              <a:buChar char="•"/>
            </a:pPr>
            <a:r>
              <a:rPr lang="en-US" b="1" dirty="0"/>
              <a:t>Figure bottom left</a:t>
            </a:r>
            <a:r>
              <a:rPr lang="en-US" dirty="0"/>
              <a:t>: pressure PSD for the signal in the top left figure (solid line is mean PSD, shaded regions indicate range of values used to construct the mean)</a:t>
            </a:r>
          </a:p>
          <a:p>
            <a:pPr marL="285750" indent="-285750">
              <a:buFont typeface="Arial" panose="020B0604020202020204" pitchFamily="34" charset="0"/>
              <a:buChar char="•"/>
            </a:pPr>
            <a:endParaRPr lang="en-US" sz="400" dirty="0"/>
          </a:p>
          <a:p>
            <a:pPr marL="285750" indent="-285750">
              <a:buFont typeface="Arial" panose="020B0604020202020204" pitchFamily="34" charset="0"/>
              <a:buChar char="•"/>
            </a:pPr>
            <a:endParaRPr lang="en-US" sz="400" dirty="0"/>
          </a:p>
          <a:p>
            <a:pPr marL="285750" indent="-285750">
              <a:buFont typeface="Arial" panose="020B0604020202020204" pitchFamily="34" charset="0"/>
              <a:buChar char="•"/>
            </a:pPr>
            <a:r>
              <a:rPr lang="en-US" b="1" dirty="0"/>
              <a:t>Preconditioned LSPG ROM </a:t>
            </a:r>
            <a:r>
              <a:rPr lang="en-US" dirty="0"/>
              <a:t>captures well the </a:t>
            </a:r>
            <a:r>
              <a:rPr lang="en-US" b="1" dirty="0"/>
              <a:t>pressure PSD</a:t>
            </a:r>
            <a:r>
              <a:rPr lang="en-US" dirty="0"/>
              <a:t>, including its peaks (Rossiter modes) and the </a:t>
            </a:r>
            <a:r>
              <a:rPr lang="en-US" b="1" dirty="0"/>
              <a:t>RMS OASPL</a:t>
            </a:r>
            <a:r>
              <a:rPr lang="en-US" baseline="30000" dirty="0"/>
              <a:t>1</a:t>
            </a:r>
          </a:p>
          <a:p>
            <a:pPr marL="285750" indent="-285750">
              <a:buFont typeface="Arial" panose="020B0604020202020204" pitchFamily="34" charset="0"/>
              <a:buChar char="•"/>
            </a:pPr>
            <a:endParaRPr lang="en-US" sz="400" dirty="0"/>
          </a:p>
          <a:p>
            <a:pPr marL="285750" indent="-285750">
              <a:buFont typeface="Arial" panose="020B0604020202020204" pitchFamily="34" charset="0"/>
              <a:buChar char="•"/>
            </a:pPr>
            <a:endParaRPr lang="en-US" sz="400" dirty="0"/>
          </a:p>
          <a:p>
            <a:pPr marL="285750" indent="-285750">
              <a:buFont typeface="Arial" panose="020B0604020202020204" pitchFamily="34" charset="0"/>
              <a:buChar char="•"/>
            </a:pPr>
            <a:r>
              <a:rPr lang="en-US" dirty="0"/>
              <a:t>Vanilla LSPG ROM </a:t>
            </a:r>
            <a:r>
              <a:rPr lang="en-US" b="1" dirty="0"/>
              <a:t>did not run successfully</a:t>
            </a:r>
          </a:p>
        </p:txBody>
      </p:sp>
    </p:spTree>
    <p:extLst>
      <p:ext uri="{BB962C8B-B14F-4D97-AF65-F5344CB8AC3E}">
        <p14:creationId xmlns:p14="http://schemas.microsoft.com/office/powerpoint/2010/main" val="138714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0648" y="335101"/>
            <a:ext cx="10577065" cy="570225"/>
          </a:xfrm>
        </p:spPr>
        <p:txBody>
          <a:bodyPr/>
          <a:lstStyle/>
          <a:p>
            <a:r>
              <a:rPr lang="en-US" dirty="0"/>
              <a:t>Summary &amp; Future Work</a:t>
            </a:r>
          </a:p>
        </p:txBody>
      </p:sp>
      <p:sp>
        <p:nvSpPr>
          <p:cNvPr id="4" name="Slide Number Placeholder 3"/>
          <p:cNvSpPr>
            <a:spLocks noGrp="1"/>
          </p:cNvSpPr>
          <p:nvPr>
            <p:ph type="sldNum" sz="quarter" idx="12"/>
          </p:nvPr>
        </p:nvSpPr>
        <p:spPr/>
        <p:txBody>
          <a:bodyPr/>
          <a:lstStyle/>
          <a:p>
            <a:fld id="{6113E31D-E2AB-40D1-8B51-AFA5AFEF393A}" type="slidenum">
              <a:rPr lang="en-US" smtClean="0"/>
              <a:t>28</a:t>
            </a:fld>
            <a:endParaRPr lang="en-US" dirty="0"/>
          </a:p>
        </p:txBody>
      </p:sp>
      <p:sp>
        <p:nvSpPr>
          <p:cNvPr id="2" name="TextBox 1">
            <a:extLst>
              <a:ext uri="{FF2B5EF4-FFF2-40B4-BE49-F238E27FC236}">
                <a16:creationId xmlns:a16="http://schemas.microsoft.com/office/drawing/2014/main" id="{59B1843F-8C3B-4719-98CD-686F26C3AEEE}"/>
              </a:ext>
            </a:extLst>
          </p:cNvPr>
          <p:cNvSpPr txBox="1"/>
          <p:nvPr/>
        </p:nvSpPr>
        <p:spPr>
          <a:xfrm>
            <a:off x="171450" y="918762"/>
            <a:ext cx="11849100" cy="3570208"/>
          </a:xfrm>
          <a:prstGeom prst="rect">
            <a:avLst/>
          </a:prstGeom>
          <a:noFill/>
        </p:spPr>
        <p:txBody>
          <a:bodyPr wrap="square" rtlCol="0">
            <a:spAutoFit/>
          </a:bodyPr>
          <a:lstStyle/>
          <a:p>
            <a:r>
              <a:rPr lang="en-US" sz="2000" b="1" dirty="0">
                <a:solidFill>
                  <a:srgbClr val="0070C0"/>
                </a:solidFill>
              </a:rPr>
              <a:t>Summary:</a:t>
            </a:r>
          </a:p>
          <a:p>
            <a:endParaRPr lang="en-US" sz="1000" b="1" dirty="0">
              <a:solidFill>
                <a:srgbClr val="0070C0"/>
              </a:solidFill>
            </a:endParaRPr>
          </a:p>
          <a:p>
            <a:pPr marL="285750" indent="-285750">
              <a:buFont typeface="Arial" panose="020B0604020202020204" pitchFamily="34" charset="0"/>
              <a:buChar char="•"/>
            </a:pPr>
            <a:r>
              <a:rPr lang="en-US" dirty="0"/>
              <a:t>Adding </a:t>
            </a:r>
            <a:r>
              <a:rPr lang="en-US" b="1" dirty="0"/>
              <a:t>preconditioning</a:t>
            </a:r>
            <a:r>
              <a:rPr lang="en-US" dirty="0"/>
              <a:t> to the LSPG formulation gives rise to ROMs with </a:t>
            </a:r>
            <a:r>
              <a:rPr lang="en-US" b="1" dirty="0"/>
              <a:t>improved accuracy</a:t>
            </a:r>
            <a:r>
              <a:rPr lang="en-US" dirty="0"/>
              <a:t> and </a:t>
            </a:r>
            <a:r>
              <a:rPr lang="en-US" b="1" dirty="0"/>
              <a:t>robustness</a:t>
            </a:r>
            <a:r>
              <a:rPr lang="en-US" dirty="0"/>
              <a:t>, especially in the predictive regime</a:t>
            </a:r>
          </a:p>
          <a:p>
            <a:pPr marL="285750" indent="-285750">
              <a:buFont typeface="Arial" panose="020B0604020202020204" pitchFamily="34" charset="0"/>
              <a:buChar char="•"/>
            </a:pPr>
            <a:endParaRPr lang="en-US" sz="400" dirty="0"/>
          </a:p>
          <a:p>
            <a:pPr marL="742950" lvl="1" indent="-285750">
              <a:buFont typeface="Wingdings" panose="05000000000000000000" pitchFamily="2" charset="2"/>
              <a:buChar char="Ø"/>
            </a:pPr>
            <a:r>
              <a:rPr lang="en-US" dirty="0"/>
              <a:t>Preconditioning attempts to </a:t>
            </a:r>
            <a:r>
              <a:rPr lang="en-US" b="1" dirty="0"/>
              <a:t>emulate projection of FOM solution increment onto POD basis </a:t>
            </a:r>
            <a:r>
              <a:rPr lang="en-US" dirty="0"/>
              <a:t>(the ROM “best-case scenario” for a given basis)</a:t>
            </a:r>
          </a:p>
          <a:p>
            <a:pPr marL="742950" lvl="1" indent="-285750">
              <a:buFont typeface="Wingdings" panose="05000000000000000000" pitchFamily="2" charset="2"/>
              <a:buChar char="Ø"/>
            </a:pPr>
            <a:endParaRPr lang="en-US" sz="400" dirty="0"/>
          </a:p>
          <a:p>
            <a:pPr marL="742950" lvl="1" indent="-285750">
              <a:buFont typeface="Wingdings" panose="05000000000000000000" pitchFamily="2" charset="2"/>
              <a:buChar char="Ø"/>
            </a:pPr>
            <a:r>
              <a:rPr lang="en-US" dirty="0"/>
              <a:t>Preconditioning can </a:t>
            </a:r>
            <a:r>
              <a:rPr lang="en-US" b="1" dirty="0"/>
              <a:t>ensure all components of residual </a:t>
            </a:r>
            <a:r>
              <a:rPr lang="en-US" dirty="0"/>
              <a:t>being minimized are of the </a:t>
            </a:r>
            <a:r>
              <a:rPr lang="en-US" b="1" dirty="0"/>
              <a:t>same magnitude</a:t>
            </a:r>
          </a:p>
          <a:p>
            <a:pPr marL="742950" lvl="1" indent="-285750">
              <a:buFont typeface="Wingdings" panose="05000000000000000000" pitchFamily="2" charset="2"/>
              <a:buChar char="Ø"/>
            </a:pPr>
            <a:endParaRPr lang="en-US" sz="400" dirty="0"/>
          </a:p>
          <a:p>
            <a:pPr marL="742950" lvl="1" indent="-285750">
              <a:buFont typeface="Wingdings" panose="05000000000000000000" pitchFamily="2" charset="2"/>
              <a:buChar char="Ø"/>
            </a:pPr>
            <a:r>
              <a:rPr lang="en-US" dirty="0"/>
              <a:t>Preconditioning </a:t>
            </a:r>
            <a:r>
              <a:rPr lang="en-US" b="1" dirty="0"/>
              <a:t>changes the norm </a:t>
            </a:r>
            <a:r>
              <a:rPr lang="en-US" dirty="0"/>
              <a:t>in which the residual is minimized, which can </a:t>
            </a:r>
            <a:r>
              <a:rPr lang="en-US" b="1" dirty="0"/>
              <a:t>improve residual-based stability constant </a:t>
            </a:r>
            <a:r>
              <a:rPr lang="en-US" dirty="0"/>
              <a:t>bounding the ROM solution’s </a:t>
            </a:r>
            <a:r>
              <a:rPr lang="en-US" b="1" dirty="0"/>
              <a:t>error</a:t>
            </a:r>
          </a:p>
          <a:p>
            <a:pPr marL="742950" lvl="1" indent="-285750">
              <a:buFont typeface="Wingdings" panose="05000000000000000000" pitchFamily="2" charset="2"/>
              <a:buChar char="Ø"/>
            </a:pPr>
            <a:endParaRPr lang="en-US" sz="400" dirty="0"/>
          </a:p>
          <a:p>
            <a:pPr marL="742950" lvl="1" indent="-285750">
              <a:buFont typeface="Wingdings" panose="05000000000000000000" pitchFamily="2" charset="2"/>
              <a:buChar char="Ø"/>
            </a:pPr>
            <a:r>
              <a:rPr lang="en-US" dirty="0"/>
              <a:t>Results on </a:t>
            </a:r>
            <a:r>
              <a:rPr lang="en-US" b="1" dirty="0"/>
              <a:t>predictive (across parameter space) thermo-mechanical</a:t>
            </a:r>
            <a:r>
              <a:rPr lang="en-US" dirty="0"/>
              <a:t> and </a:t>
            </a:r>
            <a:r>
              <a:rPr lang="en-US" b="1" dirty="0"/>
              <a:t>predictive (in time) compressible flow</a:t>
            </a:r>
            <a:r>
              <a:rPr lang="en-US" dirty="0"/>
              <a:t> problems are </a:t>
            </a:r>
            <a:r>
              <a:rPr lang="en-US" b="1" dirty="0"/>
              <a:t>compelling</a:t>
            </a:r>
          </a:p>
          <a:p>
            <a:pPr marL="742950" lvl="1"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5C78CB78-77BA-4434-BB31-BAD53214793F}"/>
              </a:ext>
            </a:extLst>
          </p:cNvPr>
          <p:cNvSpPr txBox="1"/>
          <p:nvPr/>
        </p:nvSpPr>
        <p:spPr>
          <a:xfrm>
            <a:off x="171450" y="4365903"/>
            <a:ext cx="11849100" cy="2400657"/>
          </a:xfrm>
          <a:prstGeom prst="rect">
            <a:avLst/>
          </a:prstGeom>
          <a:noFill/>
        </p:spPr>
        <p:txBody>
          <a:bodyPr wrap="square" rtlCol="0">
            <a:spAutoFit/>
          </a:bodyPr>
          <a:lstStyle/>
          <a:p>
            <a:r>
              <a:rPr lang="en-US" sz="2000" b="1" dirty="0">
                <a:solidFill>
                  <a:srgbClr val="0070C0"/>
                </a:solidFill>
              </a:rPr>
              <a:t>Ongoing/future work:</a:t>
            </a:r>
          </a:p>
          <a:p>
            <a:endParaRPr lang="en-US" sz="1000" b="1" dirty="0">
              <a:solidFill>
                <a:srgbClr val="0070C0"/>
              </a:solidFill>
            </a:endParaRPr>
          </a:p>
          <a:p>
            <a:pPr marL="285750" indent="-285750">
              <a:buFont typeface="Arial" panose="020B0604020202020204" pitchFamily="34" charset="0"/>
              <a:buChar char="•"/>
            </a:pPr>
            <a:r>
              <a:rPr lang="en-US" b="1" dirty="0"/>
              <a:t>Manuscript in preparation: </a:t>
            </a:r>
            <a:r>
              <a:rPr lang="en-US" dirty="0"/>
              <a:t>J. Fike, P. Lindsay, K. Carlberg, I. Tezaur.  “Preconditioned Least-Squares Petrov-</a:t>
            </a:r>
            <a:r>
              <a:rPr lang="en-US" dirty="0" err="1"/>
              <a:t>Galerkin</a:t>
            </a:r>
            <a:r>
              <a:rPr lang="en-US" dirty="0"/>
              <a:t> Reduced Order Models for Compressible Flows”, </a:t>
            </a:r>
            <a:r>
              <a:rPr lang="en-US" i="1" dirty="0"/>
              <a:t>in prep.</a:t>
            </a:r>
            <a:endParaRPr lang="en-US" dirty="0"/>
          </a:p>
          <a:p>
            <a:pPr marL="742950" lvl="1" indent="-285750">
              <a:buFont typeface="Wingdings" panose="05000000000000000000" pitchFamily="2" charset="2"/>
              <a:buChar char="Ø"/>
            </a:pPr>
            <a:endParaRPr lang="en-US" sz="400" dirty="0"/>
          </a:p>
          <a:p>
            <a:pPr marL="742950" lvl="1" indent="-285750">
              <a:buFont typeface="Wingdings" panose="05000000000000000000" pitchFamily="2" charset="2"/>
              <a:buChar char="Ø"/>
            </a:pPr>
            <a:endParaRPr lang="en-US" sz="400" dirty="0"/>
          </a:p>
          <a:p>
            <a:pPr marL="285750" indent="-285750">
              <a:buFont typeface="Arial" panose="020B0604020202020204" pitchFamily="34" charset="0"/>
              <a:buChar char="•"/>
            </a:pPr>
            <a:r>
              <a:rPr lang="en-US" b="1" dirty="0"/>
              <a:t>Application </a:t>
            </a:r>
            <a:r>
              <a:rPr lang="en-US" dirty="0"/>
              <a:t>of preconditioned LSPG approach to </a:t>
            </a:r>
            <a:r>
              <a:rPr lang="en-US" b="1" dirty="0"/>
              <a:t>more sophisticated problems </a:t>
            </a:r>
            <a:r>
              <a:rPr lang="en-US" dirty="0"/>
              <a:t>relevant to Sandia’s mission spaces </a:t>
            </a:r>
          </a:p>
          <a:p>
            <a:pPr marL="285750" indent="-285750">
              <a:buFont typeface="Arial" panose="020B0604020202020204" pitchFamily="34" charset="0"/>
              <a:buChar char="•"/>
            </a:pPr>
            <a:endParaRPr lang="en-US" sz="400" dirty="0"/>
          </a:p>
          <a:p>
            <a:pPr marL="742950" lvl="1" indent="-285750">
              <a:buFont typeface="Wingdings" panose="05000000000000000000" pitchFamily="2" charset="2"/>
              <a:buChar char="Ø"/>
            </a:pPr>
            <a:r>
              <a:rPr lang="en-US" dirty="0"/>
              <a:t>Preconditioning LSPG ROMs has been helpful for </a:t>
            </a:r>
            <a:r>
              <a:rPr lang="en-US" b="1" dirty="0"/>
              <a:t>hypersonic aero</a:t>
            </a:r>
            <a:r>
              <a:rPr lang="en-US" dirty="0"/>
              <a:t>, </a:t>
            </a:r>
            <a:r>
              <a:rPr lang="en-US" b="1" dirty="0"/>
              <a:t>thermal/ablation </a:t>
            </a:r>
            <a:r>
              <a:rPr lang="en-US" dirty="0"/>
              <a:t>and </a:t>
            </a:r>
            <a:r>
              <a:rPr lang="en-US" b="1" dirty="0"/>
              <a:t>reacting hypersonic flow</a:t>
            </a:r>
            <a:r>
              <a:rPr lang="en-US" dirty="0"/>
              <a:t> problems</a:t>
            </a:r>
          </a:p>
        </p:txBody>
      </p:sp>
    </p:spTree>
    <p:extLst>
      <p:ext uri="{BB962C8B-B14F-4D97-AF65-F5344CB8AC3E}">
        <p14:creationId xmlns:p14="http://schemas.microsoft.com/office/powerpoint/2010/main" val="25533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0648" y="335101"/>
            <a:ext cx="10577065" cy="570225"/>
          </a:xfrm>
        </p:spPr>
        <p:txBody>
          <a:bodyPr/>
          <a:lstStyle/>
          <a:p>
            <a:r>
              <a:rPr lang="en-US" dirty="0"/>
              <a:t>The End</a:t>
            </a:r>
          </a:p>
        </p:txBody>
      </p:sp>
      <p:sp>
        <p:nvSpPr>
          <p:cNvPr id="4" name="Slide Number Placeholder 3"/>
          <p:cNvSpPr>
            <a:spLocks noGrp="1"/>
          </p:cNvSpPr>
          <p:nvPr>
            <p:ph type="sldNum" sz="quarter" idx="12"/>
          </p:nvPr>
        </p:nvSpPr>
        <p:spPr/>
        <p:txBody>
          <a:bodyPr/>
          <a:lstStyle/>
          <a:p>
            <a:fld id="{6113E31D-E2AB-40D1-8B51-AFA5AFEF393A}" type="slidenum">
              <a:rPr lang="en-US" smtClean="0"/>
              <a:t>29</a:t>
            </a:fld>
            <a:endParaRPr lang="en-US" dirty="0"/>
          </a:p>
        </p:txBody>
      </p:sp>
      <p:pic>
        <p:nvPicPr>
          <p:cNvPr id="7" name="Picture 6">
            <a:extLst>
              <a:ext uri="{FF2B5EF4-FFF2-40B4-BE49-F238E27FC236}">
                <a16:creationId xmlns:a16="http://schemas.microsoft.com/office/drawing/2014/main" id="{780A34F9-5AAB-4911-948D-14A8CB547564}"/>
              </a:ext>
            </a:extLst>
          </p:cNvPr>
          <p:cNvPicPr>
            <a:picLocks noChangeAspect="1"/>
          </p:cNvPicPr>
          <p:nvPr/>
        </p:nvPicPr>
        <p:blipFill>
          <a:blip r:embed="rId3"/>
          <a:stretch>
            <a:fillRect/>
          </a:stretch>
        </p:blipFill>
        <p:spPr>
          <a:xfrm>
            <a:off x="2323217" y="1856804"/>
            <a:ext cx="7210611" cy="3719542"/>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A99DA118-1AD9-42DB-90BF-2F3BC6C26C94}"/>
              </a:ext>
            </a:extLst>
          </p:cNvPr>
          <p:cNvSpPr txBox="1"/>
          <p:nvPr/>
        </p:nvSpPr>
        <p:spPr>
          <a:xfrm>
            <a:off x="140721" y="917682"/>
            <a:ext cx="11575605" cy="646331"/>
          </a:xfrm>
          <a:prstGeom prst="rect">
            <a:avLst/>
          </a:prstGeom>
          <a:noFill/>
        </p:spPr>
        <p:txBody>
          <a:bodyPr wrap="square">
            <a:spAutoFit/>
          </a:bodyPr>
          <a:lstStyle/>
          <a:p>
            <a:r>
              <a:rPr lang="en-US" sz="1800" b="1" dirty="0">
                <a:solidFill>
                  <a:srgbClr val="0070C0"/>
                </a:solidFill>
              </a:rPr>
              <a:t>For more details (mechanical/thermo-mechanical application), please see the following </a:t>
            </a:r>
            <a:r>
              <a:rPr lang="en-US" sz="1800" b="1" dirty="0" smtClean="0">
                <a:solidFill>
                  <a:srgbClr val="0070C0"/>
                </a:solidFill>
              </a:rPr>
              <a:t>pre-print, which was just accepted for publication in </a:t>
            </a:r>
            <a:r>
              <a:rPr lang="en-US" sz="1800" b="1" i="1" dirty="0" smtClean="0">
                <a:solidFill>
                  <a:srgbClr val="0070C0"/>
                </a:solidFill>
              </a:rPr>
              <a:t>IJNME</a:t>
            </a:r>
            <a:r>
              <a:rPr lang="en-US" sz="1800" b="1" dirty="0" smtClean="0">
                <a:solidFill>
                  <a:srgbClr val="0070C0"/>
                </a:solidFill>
              </a:rPr>
              <a:t>:</a:t>
            </a:r>
            <a:endParaRPr lang="en-US" sz="1800" b="1" dirty="0">
              <a:solidFill>
                <a:srgbClr val="0070C0"/>
              </a:solidFill>
            </a:endParaRPr>
          </a:p>
        </p:txBody>
      </p:sp>
      <p:sp>
        <p:nvSpPr>
          <p:cNvPr id="10" name="TextBox 9">
            <a:extLst>
              <a:ext uri="{FF2B5EF4-FFF2-40B4-BE49-F238E27FC236}">
                <a16:creationId xmlns:a16="http://schemas.microsoft.com/office/drawing/2014/main" id="{F2A9A2E6-D8BD-4448-AD03-4CCDEFACB28F}"/>
              </a:ext>
            </a:extLst>
          </p:cNvPr>
          <p:cNvSpPr txBox="1"/>
          <p:nvPr/>
        </p:nvSpPr>
        <p:spPr>
          <a:xfrm>
            <a:off x="3888509" y="6019589"/>
            <a:ext cx="9416472" cy="430887"/>
          </a:xfrm>
          <a:prstGeom prst="rect">
            <a:avLst/>
          </a:prstGeom>
          <a:noFill/>
        </p:spPr>
        <p:txBody>
          <a:bodyPr wrap="square" rtlCol="0">
            <a:spAutoFit/>
          </a:bodyPr>
          <a:lstStyle/>
          <a:p>
            <a:r>
              <a:rPr lang="en-US" sz="2200" b="1" i="1" dirty="0"/>
              <a:t>Thank you for your Attention!</a:t>
            </a:r>
          </a:p>
        </p:txBody>
      </p:sp>
    </p:spTree>
    <p:extLst>
      <p:ext uri="{BB962C8B-B14F-4D97-AF65-F5344CB8AC3E}">
        <p14:creationId xmlns:p14="http://schemas.microsoft.com/office/powerpoint/2010/main" val="333107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0648" y="167230"/>
            <a:ext cx="10577065" cy="570225"/>
          </a:xfrm>
        </p:spPr>
        <p:txBody>
          <a:bodyPr/>
          <a:lstStyle/>
          <a:p>
            <a:r>
              <a:rPr lang="en-US" dirty="0"/>
              <a:t>POD/LSPG* Approach to Model Reduction</a:t>
            </a:r>
          </a:p>
        </p:txBody>
      </p:sp>
      <p:sp>
        <p:nvSpPr>
          <p:cNvPr id="4" name="Slide Number Placeholder 3"/>
          <p:cNvSpPr>
            <a:spLocks noGrp="1"/>
          </p:cNvSpPr>
          <p:nvPr>
            <p:ph type="sldNum" sz="quarter" idx="12"/>
          </p:nvPr>
        </p:nvSpPr>
        <p:spPr/>
        <p:txBody>
          <a:bodyPr/>
          <a:lstStyle/>
          <a:p>
            <a:fld id="{6113E31D-E2AB-40D1-8B51-AFA5AFEF393A}" type="slidenum">
              <a:rPr lang="en-US" smtClean="0"/>
              <a:t>3</a:t>
            </a:fld>
            <a:endParaRPr lang="en-US" dirty="0"/>
          </a:p>
        </p:txBody>
      </p:sp>
      <p:sp>
        <p:nvSpPr>
          <p:cNvPr id="10" name="Content Placeholder 5">
            <a:extLst>
              <a:ext uri="{FF2B5EF4-FFF2-40B4-BE49-F238E27FC236}">
                <a16:creationId xmlns:a16="http://schemas.microsoft.com/office/drawing/2014/main" id="{CF1629D0-95ED-F74C-8DEB-0A5C2253BB5A}"/>
              </a:ext>
            </a:extLst>
          </p:cNvPr>
          <p:cNvSpPr txBox="1">
            <a:spLocks/>
          </p:cNvSpPr>
          <p:nvPr/>
        </p:nvSpPr>
        <p:spPr>
          <a:xfrm>
            <a:off x="1274627" y="745138"/>
            <a:ext cx="6494585" cy="368773"/>
          </a:xfrm>
          <a:prstGeom prst="rect">
            <a:avLst/>
          </a:prstGeom>
        </p:spPr>
        <p:txBody>
          <a:bodyPr vert="horz" lIns="0" tIns="45720" rIns="0" bIns="45720" rtlCol="0">
            <a:normAutofit fontScale="85000" lnSpcReduction="10000"/>
          </a:bodyPr>
          <a:lstStyle>
            <a:lvl1pPr marL="91436" indent="-91436" algn="l" defTabSz="914354" rtl="0" eaLnBrk="1" latinLnBrk="0" hangingPunct="1">
              <a:lnSpc>
                <a:spcPct val="90000"/>
              </a:lnSpc>
              <a:spcBef>
                <a:spcPts val="1200"/>
              </a:spcBef>
              <a:spcAft>
                <a:spcPts val="200"/>
              </a:spcAft>
              <a:buClr>
                <a:srgbClr val="00B0F0"/>
              </a:buClr>
              <a:buSzPct val="100000"/>
              <a:buFont typeface="Calibri" panose="020F0502020204030204" pitchFamily="34" charset="0"/>
              <a:buChar char=" "/>
              <a:defRPr sz="2000" kern="1200">
                <a:solidFill>
                  <a:schemeClr val="bg2">
                    <a:lumMod val="25000"/>
                  </a:schemeClr>
                </a:solidFill>
                <a:latin typeface="Garamond" charset="0"/>
                <a:ea typeface="Garamond" charset="0"/>
                <a:cs typeface="Garamond" charset="0"/>
              </a:defRPr>
            </a:lvl1pPr>
            <a:lvl2pPr marL="384029" indent="-182870" algn="l" defTabSz="914354" rtl="0" eaLnBrk="1" latinLnBrk="0" hangingPunct="1">
              <a:lnSpc>
                <a:spcPct val="90000"/>
              </a:lnSpc>
              <a:spcBef>
                <a:spcPts val="200"/>
              </a:spcBef>
              <a:spcAft>
                <a:spcPts val="400"/>
              </a:spcAft>
              <a:buClr>
                <a:srgbClr val="00B0F0"/>
              </a:buClr>
              <a:buFont typeface="Calibri" pitchFamily="34" charset="0"/>
              <a:buChar char="◦"/>
              <a:defRPr sz="1800" kern="1200">
                <a:solidFill>
                  <a:schemeClr val="bg2">
                    <a:lumMod val="25000"/>
                  </a:schemeClr>
                </a:solidFill>
                <a:latin typeface="Garamond" charset="0"/>
                <a:ea typeface="Garamond" charset="0"/>
                <a:cs typeface="Garamond" charset="0"/>
              </a:defRPr>
            </a:lvl2pPr>
            <a:lvl3pPr marL="566900"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2">
                    <a:lumMod val="25000"/>
                  </a:schemeClr>
                </a:solidFill>
                <a:latin typeface="Garamond" charset="0"/>
                <a:ea typeface="Garamond" charset="0"/>
                <a:cs typeface="Garamond" charset="0"/>
              </a:defRPr>
            </a:lvl3pPr>
            <a:lvl4pPr marL="749771"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2">
                    <a:lumMod val="25000"/>
                  </a:schemeClr>
                </a:solidFill>
                <a:latin typeface="Garamond" charset="0"/>
                <a:ea typeface="Garamond" charset="0"/>
                <a:cs typeface="Garamond" charset="0"/>
              </a:defRPr>
            </a:lvl4pPr>
            <a:lvl5pPr marL="932642"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2">
                    <a:lumMod val="25000"/>
                  </a:schemeClr>
                </a:solidFill>
                <a:latin typeface="Garamond" charset="0"/>
                <a:ea typeface="Garamond" charset="0"/>
                <a:cs typeface="Garamond"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latin typeface="+mn-lt"/>
              </a:rPr>
              <a:t>Full Order Model (FOM) = Ordinary Differential Equation (ODE):</a:t>
            </a:r>
          </a:p>
          <a:p>
            <a:pPr marL="0" indent="0">
              <a:buNone/>
            </a:pPr>
            <a:endParaRPr lang="en-US" dirty="0">
              <a:latin typeface="+mn-lt"/>
            </a:endParaRPr>
          </a:p>
          <a:p>
            <a:endParaRPr lang="en-US" dirty="0">
              <a:latin typeface="+mn-lt"/>
            </a:endParaRPr>
          </a:p>
        </p:txBody>
      </p:sp>
      <p:sp>
        <p:nvSpPr>
          <p:cNvPr id="26" name="Right Arrow 25">
            <a:extLst>
              <a:ext uri="{FF2B5EF4-FFF2-40B4-BE49-F238E27FC236}">
                <a16:creationId xmlns:a16="http://schemas.microsoft.com/office/drawing/2014/main" id="{D88858CE-E89A-384E-AE31-01332057A311}"/>
              </a:ext>
            </a:extLst>
          </p:cNvPr>
          <p:cNvSpPr/>
          <p:nvPr/>
        </p:nvSpPr>
        <p:spPr>
          <a:xfrm>
            <a:off x="3231296" y="2388208"/>
            <a:ext cx="306616" cy="307777"/>
          </a:xfrm>
          <a:prstGeom prst="rightArrow">
            <a:avLst>
              <a:gd name="adj1" fmla="val 50000"/>
              <a:gd name="adj2" fmla="val 4820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31A47A8F-FE22-1C44-95E7-4447F404F311}"/>
              </a:ext>
            </a:extLst>
          </p:cNvPr>
          <p:cNvGrpSpPr/>
          <p:nvPr/>
        </p:nvGrpSpPr>
        <p:grpSpPr>
          <a:xfrm>
            <a:off x="9376789" y="3097221"/>
            <a:ext cx="1663700" cy="1194408"/>
            <a:chOff x="6050334" y="5224185"/>
            <a:chExt cx="1663700" cy="1194408"/>
          </a:xfrm>
        </p:grpSpPr>
        <p:pic>
          <p:nvPicPr>
            <p:cNvPr id="30" name="Picture 29">
              <a:extLst>
                <a:ext uri="{FF2B5EF4-FFF2-40B4-BE49-F238E27FC236}">
                  <a16:creationId xmlns:a16="http://schemas.microsoft.com/office/drawing/2014/main" id="{C8BC7EBA-BC1D-8A4A-92FB-6289996367C9}"/>
                </a:ext>
              </a:extLst>
            </p:cNvPr>
            <p:cNvPicPr>
              <a:picLocks noChangeAspect="1"/>
            </p:cNvPicPr>
            <p:nvPr/>
          </p:nvPicPr>
          <p:blipFill>
            <a:blip r:embed="rId3"/>
            <a:stretch>
              <a:fillRect/>
            </a:stretch>
          </p:blipFill>
          <p:spPr>
            <a:xfrm>
              <a:off x="6050334" y="5224185"/>
              <a:ext cx="1663700" cy="203200"/>
            </a:xfrm>
            <a:prstGeom prst="rect">
              <a:avLst/>
            </a:prstGeom>
          </p:spPr>
        </p:pic>
        <p:pic>
          <p:nvPicPr>
            <p:cNvPr id="31" name="Picture 30">
              <a:extLst>
                <a:ext uri="{FF2B5EF4-FFF2-40B4-BE49-F238E27FC236}">
                  <a16:creationId xmlns:a16="http://schemas.microsoft.com/office/drawing/2014/main" id="{D464407C-87FA-3B4C-96B2-7D167697D24F}"/>
                </a:ext>
              </a:extLst>
            </p:cNvPr>
            <p:cNvPicPr>
              <a:picLocks noChangeAspect="1"/>
            </p:cNvPicPr>
            <p:nvPr/>
          </p:nvPicPr>
          <p:blipFill>
            <a:blip r:embed="rId4"/>
            <a:stretch>
              <a:fillRect/>
            </a:stretch>
          </p:blipFill>
          <p:spPr>
            <a:xfrm>
              <a:off x="6181717" y="5453393"/>
              <a:ext cx="63500" cy="965200"/>
            </a:xfrm>
            <a:prstGeom prst="rect">
              <a:avLst/>
            </a:prstGeom>
          </p:spPr>
        </p:pic>
        <p:pic>
          <p:nvPicPr>
            <p:cNvPr id="32" name="Picture 31">
              <a:extLst>
                <a:ext uri="{FF2B5EF4-FFF2-40B4-BE49-F238E27FC236}">
                  <a16:creationId xmlns:a16="http://schemas.microsoft.com/office/drawing/2014/main" id="{EEF8DD96-772C-4540-92AB-8F6541963980}"/>
                </a:ext>
              </a:extLst>
            </p:cNvPr>
            <p:cNvPicPr>
              <a:picLocks noChangeAspect="1"/>
            </p:cNvPicPr>
            <p:nvPr/>
          </p:nvPicPr>
          <p:blipFill>
            <a:blip r:embed="rId5"/>
            <a:stretch>
              <a:fillRect/>
            </a:stretch>
          </p:blipFill>
          <p:spPr>
            <a:xfrm>
              <a:off x="6725781" y="5453393"/>
              <a:ext cx="63500" cy="965200"/>
            </a:xfrm>
            <a:prstGeom prst="rect">
              <a:avLst/>
            </a:prstGeom>
          </p:spPr>
        </p:pic>
        <p:pic>
          <p:nvPicPr>
            <p:cNvPr id="33" name="Picture 32">
              <a:extLst>
                <a:ext uri="{FF2B5EF4-FFF2-40B4-BE49-F238E27FC236}">
                  <a16:creationId xmlns:a16="http://schemas.microsoft.com/office/drawing/2014/main" id="{47C2C3A3-9D86-7F4B-B873-31142F09F063}"/>
                </a:ext>
              </a:extLst>
            </p:cNvPr>
            <p:cNvPicPr>
              <a:picLocks noChangeAspect="1"/>
            </p:cNvPicPr>
            <p:nvPr/>
          </p:nvPicPr>
          <p:blipFill>
            <a:blip r:embed="rId6"/>
            <a:stretch>
              <a:fillRect/>
            </a:stretch>
          </p:blipFill>
          <p:spPr>
            <a:xfrm>
              <a:off x="7148962" y="5453393"/>
              <a:ext cx="254000" cy="965200"/>
            </a:xfrm>
            <a:prstGeom prst="rect">
              <a:avLst/>
            </a:prstGeom>
          </p:spPr>
        </p:pic>
        <p:pic>
          <p:nvPicPr>
            <p:cNvPr id="34" name="Picture 33">
              <a:extLst>
                <a:ext uri="{FF2B5EF4-FFF2-40B4-BE49-F238E27FC236}">
                  <a16:creationId xmlns:a16="http://schemas.microsoft.com/office/drawing/2014/main" id="{1EE853F2-CD10-9B41-A415-8BEDC700F2F0}"/>
                </a:ext>
              </a:extLst>
            </p:cNvPr>
            <p:cNvPicPr>
              <a:picLocks noChangeAspect="1"/>
            </p:cNvPicPr>
            <p:nvPr/>
          </p:nvPicPr>
          <p:blipFill>
            <a:blip r:embed="rId7"/>
            <a:stretch>
              <a:fillRect/>
            </a:stretch>
          </p:blipFill>
          <p:spPr>
            <a:xfrm>
              <a:off x="7475318" y="5465485"/>
              <a:ext cx="50800" cy="266700"/>
            </a:xfrm>
            <a:prstGeom prst="rect">
              <a:avLst/>
            </a:prstGeom>
          </p:spPr>
        </p:pic>
      </p:grpSp>
      <p:pic>
        <p:nvPicPr>
          <p:cNvPr id="36" name="Picture 35">
            <a:extLst>
              <a:ext uri="{FF2B5EF4-FFF2-40B4-BE49-F238E27FC236}">
                <a16:creationId xmlns:a16="http://schemas.microsoft.com/office/drawing/2014/main" id="{C71DD41D-9277-474E-B123-D16D41137EE2}"/>
              </a:ext>
            </a:extLst>
          </p:cNvPr>
          <p:cNvPicPr>
            <a:picLocks noChangeAspect="1"/>
          </p:cNvPicPr>
          <p:nvPr/>
        </p:nvPicPr>
        <p:blipFill>
          <a:blip r:embed="rId8"/>
          <a:stretch>
            <a:fillRect/>
          </a:stretch>
        </p:blipFill>
        <p:spPr>
          <a:xfrm>
            <a:off x="8822901" y="2612318"/>
            <a:ext cx="2690240" cy="230592"/>
          </a:xfrm>
          <a:prstGeom prst="rect">
            <a:avLst/>
          </a:prstGeom>
        </p:spPr>
      </p:pic>
      <p:pic>
        <p:nvPicPr>
          <p:cNvPr id="38" name="Picture 37">
            <a:extLst>
              <a:ext uri="{FF2B5EF4-FFF2-40B4-BE49-F238E27FC236}">
                <a16:creationId xmlns:a16="http://schemas.microsoft.com/office/drawing/2014/main" id="{B279B380-16F9-D74B-8C22-2960876E2B3A}"/>
              </a:ext>
            </a:extLst>
          </p:cNvPr>
          <p:cNvPicPr>
            <a:picLocks noChangeAspect="1"/>
          </p:cNvPicPr>
          <p:nvPr/>
        </p:nvPicPr>
        <p:blipFill>
          <a:blip r:embed="rId9"/>
          <a:stretch>
            <a:fillRect/>
          </a:stretch>
        </p:blipFill>
        <p:spPr>
          <a:xfrm>
            <a:off x="7479545" y="606311"/>
            <a:ext cx="1339003" cy="467589"/>
          </a:xfrm>
          <a:prstGeom prst="rect">
            <a:avLst/>
          </a:prstGeom>
        </p:spPr>
      </p:pic>
      <p:pic>
        <p:nvPicPr>
          <p:cNvPr id="22" name="Picture 21">
            <a:extLst>
              <a:ext uri="{FF2B5EF4-FFF2-40B4-BE49-F238E27FC236}">
                <a16:creationId xmlns:a16="http://schemas.microsoft.com/office/drawing/2014/main" id="{B20809C6-0CA0-8146-85FD-DF15A43EE754}"/>
              </a:ext>
            </a:extLst>
          </p:cNvPr>
          <p:cNvPicPr>
            <a:picLocks noChangeAspect="1"/>
          </p:cNvPicPr>
          <p:nvPr/>
        </p:nvPicPr>
        <p:blipFill>
          <a:blip r:embed="rId10"/>
          <a:stretch>
            <a:fillRect/>
          </a:stretch>
        </p:blipFill>
        <p:spPr>
          <a:xfrm>
            <a:off x="2336506" y="4834889"/>
            <a:ext cx="2882900" cy="1282700"/>
          </a:xfrm>
          <a:prstGeom prst="rect">
            <a:avLst/>
          </a:prstGeom>
        </p:spPr>
      </p:pic>
      <p:grpSp>
        <p:nvGrpSpPr>
          <p:cNvPr id="117" name="Group 116">
            <a:extLst>
              <a:ext uri="{FF2B5EF4-FFF2-40B4-BE49-F238E27FC236}">
                <a16:creationId xmlns:a16="http://schemas.microsoft.com/office/drawing/2014/main" id="{4C8EC4E6-1213-A24A-9A26-21947460FC0C}"/>
              </a:ext>
            </a:extLst>
          </p:cNvPr>
          <p:cNvGrpSpPr/>
          <p:nvPr/>
        </p:nvGrpSpPr>
        <p:grpSpPr>
          <a:xfrm>
            <a:off x="951029" y="4833680"/>
            <a:ext cx="1330455" cy="1288095"/>
            <a:chOff x="773160" y="5202145"/>
            <a:chExt cx="1330455" cy="1288095"/>
          </a:xfrm>
        </p:grpSpPr>
        <p:grpSp>
          <p:nvGrpSpPr>
            <p:cNvPr id="14" name="Group 13">
              <a:extLst>
                <a:ext uri="{FF2B5EF4-FFF2-40B4-BE49-F238E27FC236}">
                  <a16:creationId xmlns:a16="http://schemas.microsoft.com/office/drawing/2014/main" id="{02F8CBD7-1F76-A945-9BDE-292CFB45317F}"/>
                </a:ext>
              </a:extLst>
            </p:cNvPr>
            <p:cNvGrpSpPr/>
            <p:nvPr/>
          </p:nvGrpSpPr>
          <p:grpSpPr>
            <a:xfrm>
              <a:off x="1274627" y="5202145"/>
              <a:ext cx="828988" cy="1288095"/>
              <a:chOff x="6994965" y="3205731"/>
              <a:chExt cx="828988" cy="1288095"/>
            </a:xfrm>
          </p:grpSpPr>
          <p:pic>
            <p:nvPicPr>
              <p:cNvPr id="23" name="Picture 22">
                <a:extLst>
                  <a:ext uri="{FF2B5EF4-FFF2-40B4-BE49-F238E27FC236}">
                    <a16:creationId xmlns:a16="http://schemas.microsoft.com/office/drawing/2014/main" id="{44825E05-A84C-4D49-8C53-4B9D67897D2F}"/>
                  </a:ext>
                </a:extLst>
              </p:cNvPr>
              <p:cNvPicPr>
                <a:picLocks noChangeAspect="1"/>
              </p:cNvPicPr>
              <p:nvPr/>
            </p:nvPicPr>
            <p:blipFill>
              <a:blip r:embed="rId11"/>
              <a:stretch>
                <a:fillRect/>
              </a:stretch>
            </p:blipFill>
            <p:spPr>
              <a:xfrm>
                <a:off x="7255734" y="3211126"/>
                <a:ext cx="292100" cy="1282700"/>
              </a:xfrm>
              <a:prstGeom prst="rect">
                <a:avLst/>
              </a:prstGeom>
            </p:spPr>
          </p:pic>
          <p:pic>
            <p:nvPicPr>
              <p:cNvPr id="24" name="Picture 23">
                <a:extLst>
                  <a:ext uri="{FF2B5EF4-FFF2-40B4-BE49-F238E27FC236}">
                    <a16:creationId xmlns:a16="http://schemas.microsoft.com/office/drawing/2014/main" id="{CA912C53-1FC1-354F-A0EC-BC278E923958}"/>
                  </a:ext>
                </a:extLst>
              </p:cNvPr>
              <p:cNvPicPr>
                <a:picLocks noChangeAspect="1"/>
              </p:cNvPicPr>
              <p:nvPr/>
            </p:nvPicPr>
            <p:blipFill>
              <a:blip r:embed="rId12"/>
              <a:stretch>
                <a:fillRect/>
              </a:stretch>
            </p:blipFill>
            <p:spPr>
              <a:xfrm>
                <a:off x="7529366" y="3205731"/>
                <a:ext cx="294587" cy="1280812"/>
              </a:xfrm>
              <a:prstGeom prst="rect">
                <a:avLst/>
              </a:prstGeom>
            </p:spPr>
          </p:pic>
          <p:pic>
            <p:nvPicPr>
              <p:cNvPr id="25" name="Picture 24">
                <a:extLst>
                  <a:ext uri="{FF2B5EF4-FFF2-40B4-BE49-F238E27FC236}">
                    <a16:creationId xmlns:a16="http://schemas.microsoft.com/office/drawing/2014/main" id="{C6E93666-4B6E-2E4B-996A-07DCC28A7B74}"/>
                  </a:ext>
                </a:extLst>
              </p:cNvPr>
              <p:cNvPicPr>
                <a:picLocks noChangeAspect="1"/>
              </p:cNvPicPr>
              <p:nvPr/>
            </p:nvPicPr>
            <p:blipFill>
              <a:blip r:embed="rId13"/>
              <a:stretch>
                <a:fillRect/>
              </a:stretch>
            </p:blipFill>
            <p:spPr>
              <a:xfrm>
                <a:off x="6994965" y="3210806"/>
                <a:ext cx="292100" cy="1282700"/>
              </a:xfrm>
              <a:prstGeom prst="rect">
                <a:avLst/>
              </a:prstGeom>
            </p:spPr>
          </p:pic>
        </p:grpSp>
        <p:pic>
          <p:nvPicPr>
            <p:cNvPr id="39" name="Picture 38">
              <a:extLst>
                <a:ext uri="{FF2B5EF4-FFF2-40B4-BE49-F238E27FC236}">
                  <a16:creationId xmlns:a16="http://schemas.microsoft.com/office/drawing/2014/main" id="{9213EA9F-1EA4-E440-9E2C-0DE01FAF7FC9}"/>
                </a:ext>
              </a:extLst>
            </p:cNvPr>
            <p:cNvPicPr>
              <a:picLocks noChangeAspect="1"/>
            </p:cNvPicPr>
            <p:nvPr/>
          </p:nvPicPr>
          <p:blipFill>
            <a:blip r:embed="rId14"/>
            <a:stretch>
              <a:fillRect/>
            </a:stretch>
          </p:blipFill>
          <p:spPr>
            <a:xfrm>
              <a:off x="773160" y="5536007"/>
              <a:ext cx="435934" cy="188050"/>
            </a:xfrm>
            <a:prstGeom prst="rect">
              <a:avLst/>
            </a:prstGeom>
          </p:spPr>
        </p:pic>
      </p:grpSp>
      <p:sp>
        <p:nvSpPr>
          <p:cNvPr id="40" name="TextBox 39">
            <a:extLst>
              <a:ext uri="{FF2B5EF4-FFF2-40B4-BE49-F238E27FC236}">
                <a16:creationId xmlns:a16="http://schemas.microsoft.com/office/drawing/2014/main" id="{364CD227-375D-4047-8997-3709496BD17B}"/>
              </a:ext>
            </a:extLst>
          </p:cNvPr>
          <p:cNvSpPr txBox="1"/>
          <p:nvPr/>
        </p:nvSpPr>
        <p:spPr>
          <a:xfrm>
            <a:off x="1126239" y="4345941"/>
            <a:ext cx="4214646" cy="338554"/>
          </a:xfrm>
          <a:prstGeom prst="rect">
            <a:avLst/>
          </a:prstGeom>
          <a:noFill/>
        </p:spPr>
        <p:txBody>
          <a:bodyPr wrap="square" rtlCol="0">
            <a:spAutoFit/>
          </a:bodyPr>
          <a:lstStyle/>
          <a:p>
            <a:pPr algn="ctr"/>
            <a:r>
              <a:rPr lang="en-US" sz="1600" dirty="0"/>
              <a:t>Proper Orthogonal Decomposition (POD):</a:t>
            </a:r>
          </a:p>
        </p:txBody>
      </p:sp>
      <p:sp>
        <p:nvSpPr>
          <p:cNvPr id="46" name="TextBox 45">
            <a:extLst>
              <a:ext uri="{FF2B5EF4-FFF2-40B4-BE49-F238E27FC236}">
                <a16:creationId xmlns:a16="http://schemas.microsoft.com/office/drawing/2014/main" id="{93ACDFA0-2D1D-904B-B8E3-D0C72E83E044}"/>
              </a:ext>
            </a:extLst>
          </p:cNvPr>
          <p:cNvSpPr txBox="1"/>
          <p:nvPr/>
        </p:nvSpPr>
        <p:spPr>
          <a:xfrm>
            <a:off x="690657" y="3194837"/>
            <a:ext cx="2098261" cy="523220"/>
          </a:xfrm>
          <a:prstGeom prst="rect">
            <a:avLst/>
          </a:prstGeom>
          <a:noFill/>
        </p:spPr>
        <p:txBody>
          <a:bodyPr wrap="square" rtlCol="0">
            <a:spAutoFit/>
          </a:bodyPr>
          <a:lstStyle/>
          <a:p>
            <a:pPr algn="ctr"/>
            <a:r>
              <a:rPr lang="en-US" sz="1400" dirty="0"/>
              <a:t>Solve ODE at different design points</a:t>
            </a:r>
          </a:p>
        </p:txBody>
      </p:sp>
      <p:grpSp>
        <p:nvGrpSpPr>
          <p:cNvPr id="35" name="Group 34">
            <a:extLst>
              <a:ext uri="{FF2B5EF4-FFF2-40B4-BE49-F238E27FC236}">
                <a16:creationId xmlns:a16="http://schemas.microsoft.com/office/drawing/2014/main" id="{31427FD6-8DA0-7E49-8CDF-E3AD524D9C75}"/>
              </a:ext>
            </a:extLst>
          </p:cNvPr>
          <p:cNvGrpSpPr/>
          <p:nvPr/>
        </p:nvGrpSpPr>
        <p:grpSpPr>
          <a:xfrm>
            <a:off x="347277" y="1201838"/>
            <a:ext cx="5589135" cy="2516219"/>
            <a:chOff x="169408" y="1792427"/>
            <a:chExt cx="5589135" cy="2294095"/>
          </a:xfrm>
        </p:grpSpPr>
        <p:sp>
          <p:nvSpPr>
            <p:cNvPr id="44" name="Rectangle 43">
              <a:extLst>
                <a:ext uri="{FF2B5EF4-FFF2-40B4-BE49-F238E27FC236}">
                  <a16:creationId xmlns:a16="http://schemas.microsoft.com/office/drawing/2014/main" id="{640CA836-0835-924B-B7EF-F78C48744FB6}"/>
                </a:ext>
              </a:extLst>
            </p:cNvPr>
            <p:cNvSpPr/>
            <p:nvPr/>
          </p:nvSpPr>
          <p:spPr>
            <a:xfrm>
              <a:off x="176609" y="1834317"/>
              <a:ext cx="5581934" cy="22522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5685038E-4DCC-C141-8C9B-63DDBC513958}"/>
                </a:ext>
              </a:extLst>
            </p:cNvPr>
            <p:cNvSpPr txBox="1"/>
            <p:nvPr/>
          </p:nvSpPr>
          <p:spPr>
            <a:xfrm>
              <a:off x="169408" y="1792427"/>
              <a:ext cx="2194075" cy="420911"/>
            </a:xfrm>
            <a:prstGeom prst="rect">
              <a:avLst/>
            </a:prstGeom>
            <a:noFill/>
          </p:spPr>
          <p:txBody>
            <a:bodyPr wrap="square" rtlCol="0">
              <a:spAutoFit/>
            </a:bodyPr>
            <a:lstStyle/>
            <a:p>
              <a:r>
                <a:rPr lang="en-US" sz="2400" dirty="0">
                  <a:solidFill>
                    <a:srgbClr val="0070C0"/>
                  </a:solidFill>
                </a:rPr>
                <a:t>1. Acquisition</a:t>
              </a:r>
            </a:p>
          </p:txBody>
        </p:sp>
      </p:grpSp>
      <p:grpSp>
        <p:nvGrpSpPr>
          <p:cNvPr id="37" name="Group 36">
            <a:extLst>
              <a:ext uri="{FF2B5EF4-FFF2-40B4-BE49-F238E27FC236}">
                <a16:creationId xmlns:a16="http://schemas.microsoft.com/office/drawing/2014/main" id="{4024DAAF-DE05-3B43-9CB8-9FE0E6266686}"/>
              </a:ext>
            </a:extLst>
          </p:cNvPr>
          <p:cNvGrpSpPr/>
          <p:nvPr/>
        </p:nvGrpSpPr>
        <p:grpSpPr>
          <a:xfrm>
            <a:off x="347277" y="3736801"/>
            <a:ext cx="5589135" cy="2543652"/>
            <a:chOff x="169408" y="4105266"/>
            <a:chExt cx="5589135" cy="2501766"/>
          </a:xfrm>
        </p:grpSpPr>
        <p:sp>
          <p:nvSpPr>
            <p:cNvPr id="43" name="Rectangle 42">
              <a:extLst>
                <a:ext uri="{FF2B5EF4-FFF2-40B4-BE49-F238E27FC236}">
                  <a16:creationId xmlns:a16="http://schemas.microsoft.com/office/drawing/2014/main" id="{CCE2B41F-332C-D843-94DB-4D815FC50477}"/>
                </a:ext>
              </a:extLst>
            </p:cNvPr>
            <p:cNvSpPr/>
            <p:nvPr/>
          </p:nvSpPr>
          <p:spPr>
            <a:xfrm>
              <a:off x="176609" y="4130440"/>
              <a:ext cx="5581934" cy="24765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70E89F9E-85B7-764E-A577-39DC6ABB01D6}"/>
                </a:ext>
              </a:extLst>
            </p:cNvPr>
            <p:cNvSpPr txBox="1"/>
            <p:nvPr/>
          </p:nvSpPr>
          <p:spPr>
            <a:xfrm>
              <a:off x="169408" y="4105266"/>
              <a:ext cx="1741939" cy="461665"/>
            </a:xfrm>
            <a:prstGeom prst="rect">
              <a:avLst/>
            </a:prstGeom>
            <a:noFill/>
          </p:spPr>
          <p:txBody>
            <a:bodyPr wrap="square" rtlCol="0">
              <a:spAutoFit/>
            </a:bodyPr>
            <a:lstStyle/>
            <a:p>
              <a:r>
                <a:rPr lang="en-US" sz="2400" dirty="0">
                  <a:solidFill>
                    <a:srgbClr val="0070C0"/>
                  </a:solidFill>
                </a:rPr>
                <a:t>2. Learning</a:t>
              </a:r>
            </a:p>
          </p:txBody>
        </p:sp>
      </p:grpSp>
      <p:grpSp>
        <p:nvGrpSpPr>
          <p:cNvPr id="61" name="Group 60">
            <a:extLst>
              <a:ext uri="{FF2B5EF4-FFF2-40B4-BE49-F238E27FC236}">
                <a16:creationId xmlns:a16="http://schemas.microsoft.com/office/drawing/2014/main" id="{2A051604-5C13-1147-9068-E51B9BD4AC0B}"/>
              </a:ext>
            </a:extLst>
          </p:cNvPr>
          <p:cNvGrpSpPr/>
          <p:nvPr/>
        </p:nvGrpSpPr>
        <p:grpSpPr>
          <a:xfrm>
            <a:off x="6197181" y="1240107"/>
            <a:ext cx="5589135" cy="5036728"/>
            <a:chOff x="6350453" y="1843255"/>
            <a:chExt cx="5589135" cy="4781598"/>
          </a:xfrm>
        </p:grpSpPr>
        <p:sp>
          <p:nvSpPr>
            <p:cNvPr id="42" name="Rectangle 41">
              <a:extLst>
                <a:ext uri="{FF2B5EF4-FFF2-40B4-BE49-F238E27FC236}">
                  <a16:creationId xmlns:a16="http://schemas.microsoft.com/office/drawing/2014/main" id="{7F98F57E-A32B-6944-A6DB-127413F939CA}"/>
                </a:ext>
              </a:extLst>
            </p:cNvPr>
            <p:cNvSpPr/>
            <p:nvPr/>
          </p:nvSpPr>
          <p:spPr>
            <a:xfrm>
              <a:off x="6350453" y="1843255"/>
              <a:ext cx="5589135" cy="47815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F5BC953A-0626-7346-A869-8DA41CA56FFE}"/>
                </a:ext>
              </a:extLst>
            </p:cNvPr>
            <p:cNvSpPr txBox="1"/>
            <p:nvPr/>
          </p:nvSpPr>
          <p:spPr>
            <a:xfrm>
              <a:off x="6373044" y="1865668"/>
              <a:ext cx="1943492" cy="438280"/>
            </a:xfrm>
            <a:prstGeom prst="rect">
              <a:avLst/>
            </a:prstGeom>
            <a:noFill/>
          </p:spPr>
          <p:txBody>
            <a:bodyPr wrap="square" rtlCol="0">
              <a:spAutoFit/>
            </a:bodyPr>
            <a:lstStyle/>
            <a:p>
              <a:r>
                <a:rPr lang="en-US" sz="2400" dirty="0">
                  <a:solidFill>
                    <a:srgbClr val="0070C0"/>
                  </a:solidFill>
                </a:rPr>
                <a:t>3. Reduction</a:t>
              </a:r>
            </a:p>
          </p:txBody>
        </p:sp>
      </p:grpSp>
      <p:grpSp>
        <p:nvGrpSpPr>
          <p:cNvPr id="21" name="Group 20">
            <a:extLst>
              <a:ext uri="{FF2B5EF4-FFF2-40B4-BE49-F238E27FC236}">
                <a16:creationId xmlns:a16="http://schemas.microsoft.com/office/drawing/2014/main" id="{048A6715-0104-9045-8C43-8CA9D3DF8BF7}"/>
              </a:ext>
            </a:extLst>
          </p:cNvPr>
          <p:cNvGrpSpPr/>
          <p:nvPr/>
        </p:nvGrpSpPr>
        <p:grpSpPr>
          <a:xfrm>
            <a:off x="3588044" y="1470771"/>
            <a:ext cx="1821559" cy="1773866"/>
            <a:chOff x="3431947" y="1719493"/>
            <a:chExt cx="1821559" cy="1773866"/>
          </a:xfrm>
        </p:grpSpPr>
        <p:sp>
          <p:nvSpPr>
            <p:cNvPr id="70" name="TextBox 69">
              <a:extLst>
                <a:ext uri="{FF2B5EF4-FFF2-40B4-BE49-F238E27FC236}">
                  <a16:creationId xmlns:a16="http://schemas.microsoft.com/office/drawing/2014/main" id="{0541826E-4434-264E-8738-700982C9FA29}"/>
                </a:ext>
              </a:extLst>
            </p:cNvPr>
            <p:cNvSpPr txBox="1"/>
            <p:nvPr/>
          </p:nvSpPr>
          <p:spPr>
            <a:xfrm>
              <a:off x="3486554" y="1719493"/>
              <a:ext cx="1078731" cy="415498"/>
            </a:xfrm>
            <a:prstGeom prst="rect">
              <a:avLst/>
            </a:prstGeom>
            <a:noFill/>
          </p:spPr>
          <p:txBody>
            <a:bodyPr wrap="square" rtlCol="0">
              <a:spAutoFit/>
            </a:bodyPr>
            <a:lstStyle/>
            <a:p>
              <a:pPr algn="ctr"/>
              <a:r>
                <a:rPr lang="en-US" sz="1050" dirty="0"/>
                <a:t>Number of time steps</a:t>
              </a:r>
            </a:p>
          </p:txBody>
        </p:sp>
        <p:grpSp>
          <p:nvGrpSpPr>
            <p:cNvPr id="20" name="Group 19">
              <a:extLst>
                <a:ext uri="{FF2B5EF4-FFF2-40B4-BE49-F238E27FC236}">
                  <a16:creationId xmlns:a16="http://schemas.microsoft.com/office/drawing/2014/main" id="{26030D47-CD87-5C4B-A9DF-ACAFB7C7DEC7}"/>
                </a:ext>
              </a:extLst>
            </p:cNvPr>
            <p:cNvGrpSpPr/>
            <p:nvPr/>
          </p:nvGrpSpPr>
          <p:grpSpPr>
            <a:xfrm>
              <a:off x="3431947" y="2147388"/>
              <a:ext cx="1821559" cy="1345971"/>
              <a:chOff x="3431947" y="2147388"/>
              <a:chExt cx="1821559" cy="1345971"/>
            </a:xfrm>
          </p:grpSpPr>
          <p:sp>
            <p:nvSpPr>
              <p:cNvPr id="69" name="TextBox 68">
                <a:extLst>
                  <a:ext uri="{FF2B5EF4-FFF2-40B4-BE49-F238E27FC236}">
                    <a16:creationId xmlns:a16="http://schemas.microsoft.com/office/drawing/2014/main" id="{512A3B5A-C536-2C49-B0D1-38A1B83E0C63}"/>
                  </a:ext>
                </a:extLst>
              </p:cNvPr>
              <p:cNvSpPr txBox="1"/>
              <p:nvPr/>
            </p:nvSpPr>
            <p:spPr>
              <a:xfrm rot="16200000">
                <a:off x="3016485" y="2662400"/>
                <a:ext cx="1246421" cy="415498"/>
              </a:xfrm>
              <a:prstGeom prst="rect">
                <a:avLst/>
              </a:prstGeom>
              <a:noFill/>
            </p:spPr>
            <p:txBody>
              <a:bodyPr wrap="square" rtlCol="0">
                <a:spAutoFit/>
              </a:bodyPr>
              <a:lstStyle/>
              <a:p>
                <a:pPr algn="ctr"/>
                <a:r>
                  <a:rPr lang="en-US" sz="1050" dirty="0"/>
                  <a:t>Number of State Variables</a:t>
                </a:r>
              </a:p>
            </p:txBody>
          </p:sp>
          <p:pic>
            <p:nvPicPr>
              <p:cNvPr id="56" name="Picture 55">
                <a:extLst>
                  <a:ext uri="{FF2B5EF4-FFF2-40B4-BE49-F238E27FC236}">
                    <a16:creationId xmlns:a16="http://schemas.microsoft.com/office/drawing/2014/main" id="{7A4E8510-F103-154A-832F-A4EB57DFD5AA}"/>
                  </a:ext>
                </a:extLst>
              </p:cNvPr>
              <p:cNvPicPr>
                <a:picLocks noChangeAspect="1"/>
              </p:cNvPicPr>
              <p:nvPr/>
            </p:nvPicPr>
            <p:blipFill>
              <a:blip r:embed="rId13"/>
              <a:stretch>
                <a:fillRect/>
              </a:stretch>
            </p:blipFill>
            <p:spPr>
              <a:xfrm>
                <a:off x="3878404" y="2206892"/>
                <a:ext cx="292100" cy="1282700"/>
              </a:xfrm>
              <a:prstGeom prst="rect">
                <a:avLst/>
              </a:prstGeom>
            </p:spPr>
          </p:pic>
          <p:pic>
            <p:nvPicPr>
              <p:cNvPr id="57" name="Picture 56">
                <a:extLst>
                  <a:ext uri="{FF2B5EF4-FFF2-40B4-BE49-F238E27FC236}">
                    <a16:creationId xmlns:a16="http://schemas.microsoft.com/office/drawing/2014/main" id="{D7F521F6-9B42-0745-B6F4-665E7A7E9FA0}"/>
                  </a:ext>
                </a:extLst>
              </p:cNvPr>
              <p:cNvPicPr>
                <a:picLocks noChangeAspect="1"/>
              </p:cNvPicPr>
              <p:nvPr/>
            </p:nvPicPr>
            <p:blipFill>
              <a:blip r:embed="rId12"/>
              <a:stretch>
                <a:fillRect/>
              </a:stretch>
            </p:blipFill>
            <p:spPr>
              <a:xfrm>
                <a:off x="4961406" y="2203079"/>
                <a:ext cx="292100" cy="1270000"/>
              </a:xfrm>
              <a:prstGeom prst="rect">
                <a:avLst/>
              </a:prstGeom>
            </p:spPr>
          </p:pic>
          <p:pic>
            <p:nvPicPr>
              <p:cNvPr id="58" name="Picture 57">
                <a:extLst>
                  <a:ext uri="{FF2B5EF4-FFF2-40B4-BE49-F238E27FC236}">
                    <a16:creationId xmlns:a16="http://schemas.microsoft.com/office/drawing/2014/main" id="{E0A17134-13C1-394D-BABF-87FF6BD1341F}"/>
                  </a:ext>
                </a:extLst>
              </p:cNvPr>
              <p:cNvPicPr>
                <a:picLocks noChangeAspect="1"/>
              </p:cNvPicPr>
              <p:nvPr/>
            </p:nvPicPr>
            <p:blipFill>
              <a:blip r:embed="rId11"/>
              <a:stretch>
                <a:fillRect/>
              </a:stretch>
            </p:blipFill>
            <p:spPr>
              <a:xfrm>
                <a:off x="4419235" y="2195391"/>
                <a:ext cx="292100" cy="1282700"/>
              </a:xfrm>
              <a:prstGeom prst="rect">
                <a:avLst/>
              </a:prstGeom>
            </p:spPr>
          </p:pic>
          <p:cxnSp>
            <p:nvCxnSpPr>
              <p:cNvPr id="66" name="Straight Arrow Connector 65">
                <a:extLst>
                  <a:ext uri="{FF2B5EF4-FFF2-40B4-BE49-F238E27FC236}">
                    <a16:creationId xmlns:a16="http://schemas.microsoft.com/office/drawing/2014/main" id="{03B90BE4-5584-E843-BF06-0584A856E841}"/>
                  </a:ext>
                </a:extLst>
              </p:cNvPr>
              <p:cNvCxnSpPr/>
              <p:nvPr/>
            </p:nvCxnSpPr>
            <p:spPr>
              <a:xfrm>
                <a:off x="3878404" y="2147388"/>
                <a:ext cx="2921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A3030ACD-8D3E-3446-89D1-61E8F35F27B0}"/>
                  </a:ext>
                </a:extLst>
              </p:cNvPr>
              <p:cNvCxnSpPr>
                <a:cxnSpLocks/>
              </p:cNvCxnSpPr>
              <p:nvPr/>
            </p:nvCxnSpPr>
            <p:spPr>
              <a:xfrm>
                <a:off x="3816482" y="2210376"/>
                <a:ext cx="0" cy="12787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grpSp>
      <p:grpSp>
        <p:nvGrpSpPr>
          <p:cNvPr id="12" name="Group 11">
            <a:extLst>
              <a:ext uri="{FF2B5EF4-FFF2-40B4-BE49-F238E27FC236}">
                <a16:creationId xmlns:a16="http://schemas.microsoft.com/office/drawing/2014/main" id="{BCF4F874-DC83-1F41-A223-338EA355428E}"/>
              </a:ext>
            </a:extLst>
          </p:cNvPr>
          <p:cNvGrpSpPr/>
          <p:nvPr/>
        </p:nvGrpSpPr>
        <p:grpSpPr>
          <a:xfrm>
            <a:off x="490938" y="1867181"/>
            <a:ext cx="2654507" cy="1271187"/>
            <a:chOff x="5743106" y="1272423"/>
            <a:chExt cx="2654507" cy="1271187"/>
          </a:xfrm>
        </p:grpSpPr>
        <p:pic>
          <p:nvPicPr>
            <p:cNvPr id="16" name="Picture 15">
              <a:extLst>
                <a:ext uri="{FF2B5EF4-FFF2-40B4-BE49-F238E27FC236}">
                  <a16:creationId xmlns:a16="http://schemas.microsoft.com/office/drawing/2014/main" id="{7157D173-D8FD-B848-9321-BAD0AE9065DD}"/>
                </a:ext>
              </a:extLst>
            </p:cNvPr>
            <p:cNvPicPr>
              <a:picLocks noChangeAspect="1"/>
            </p:cNvPicPr>
            <p:nvPr/>
          </p:nvPicPr>
          <p:blipFill>
            <a:blip r:embed="rId15"/>
            <a:stretch>
              <a:fillRect/>
            </a:stretch>
          </p:blipFill>
          <p:spPr>
            <a:xfrm>
              <a:off x="6233063" y="1445570"/>
              <a:ext cx="1651000" cy="1028700"/>
            </a:xfrm>
            <a:prstGeom prst="rect">
              <a:avLst/>
            </a:prstGeom>
          </p:spPr>
        </p:pic>
        <p:pic>
          <p:nvPicPr>
            <p:cNvPr id="45" name="Picture 44">
              <a:extLst>
                <a:ext uri="{FF2B5EF4-FFF2-40B4-BE49-F238E27FC236}">
                  <a16:creationId xmlns:a16="http://schemas.microsoft.com/office/drawing/2014/main" id="{C4B317EB-12C5-3E48-94A7-758C7872744F}"/>
                </a:ext>
              </a:extLst>
            </p:cNvPr>
            <p:cNvPicPr>
              <a:picLocks noChangeAspect="1"/>
            </p:cNvPicPr>
            <p:nvPr/>
          </p:nvPicPr>
          <p:blipFill rotWithShape="1">
            <a:blip r:embed="rId16"/>
            <a:srcRect r="87451" b="57581"/>
            <a:stretch/>
          </p:blipFill>
          <p:spPr>
            <a:xfrm>
              <a:off x="5748815" y="1272423"/>
              <a:ext cx="431961" cy="600191"/>
            </a:xfrm>
            <a:prstGeom prst="rect">
              <a:avLst/>
            </a:prstGeom>
          </p:spPr>
        </p:pic>
        <p:pic>
          <p:nvPicPr>
            <p:cNvPr id="50" name="Picture 49">
              <a:extLst>
                <a:ext uri="{FF2B5EF4-FFF2-40B4-BE49-F238E27FC236}">
                  <a16:creationId xmlns:a16="http://schemas.microsoft.com/office/drawing/2014/main" id="{684309B5-1191-A24C-B9F1-55ED45B28162}"/>
                </a:ext>
              </a:extLst>
            </p:cNvPr>
            <p:cNvPicPr>
              <a:picLocks noChangeAspect="1"/>
            </p:cNvPicPr>
            <p:nvPr/>
          </p:nvPicPr>
          <p:blipFill rotWithShape="1">
            <a:blip r:embed="rId16"/>
            <a:srcRect l="35" t="52734" r="87416" b="4847"/>
            <a:stretch/>
          </p:blipFill>
          <p:spPr>
            <a:xfrm>
              <a:off x="5743106" y="1935487"/>
              <a:ext cx="437670" cy="608123"/>
            </a:xfrm>
            <a:prstGeom prst="rect">
              <a:avLst/>
            </a:prstGeom>
          </p:spPr>
        </p:pic>
        <p:pic>
          <p:nvPicPr>
            <p:cNvPr id="59" name="Picture 58">
              <a:extLst>
                <a:ext uri="{FF2B5EF4-FFF2-40B4-BE49-F238E27FC236}">
                  <a16:creationId xmlns:a16="http://schemas.microsoft.com/office/drawing/2014/main" id="{3D719F60-6119-AE4A-BE1C-7BAA7545F189}"/>
                </a:ext>
              </a:extLst>
            </p:cNvPr>
            <p:cNvPicPr>
              <a:picLocks noChangeAspect="1"/>
            </p:cNvPicPr>
            <p:nvPr/>
          </p:nvPicPr>
          <p:blipFill rotWithShape="1">
            <a:blip r:embed="rId16"/>
            <a:srcRect l="88421" t="54289" r="-970" b="3292"/>
            <a:stretch/>
          </p:blipFill>
          <p:spPr>
            <a:xfrm>
              <a:off x="7942061" y="1597065"/>
              <a:ext cx="455552" cy="632970"/>
            </a:xfrm>
            <a:prstGeom prst="rect">
              <a:avLst/>
            </a:prstGeom>
          </p:spPr>
        </p:pic>
        <p:cxnSp>
          <p:nvCxnSpPr>
            <p:cNvPr id="3" name="Straight Arrow Connector 2">
              <a:extLst>
                <a:ext uri="{FF2B5EF4-FFF2-40B4-BE49-F238E27FC236}">
                  <a16:creationId xmlns:a16="http://schemas.microsoft.com/office/drawing/2014/main" id="{3067F3F7-5406-A149-A46B-265F310C3684}"/>
                </a:ext>
              </a:extLst>
            </p:cNvPr>
            <p:cNvCxnSpPr>
              <a:stCxn id="45" idx="3"/>
            </p:cNvCxnSpPr>
            <p:nvPr/>
          </p:nvCxnSpPr>
          <p:spPr>
            <a:xfrm>
              <a:off x="6180776" y="1572519"/>
              <a:ext cx="966098" cy="70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D398552-E959-4740-8A27-149F41AA76B4}"/>
                </a:ext>
              </a:extLst>
            </p:cNvPr>
            <p:cNvCxnSpPr>
              <a:stCxn id="50" idx="3"/>
            </p:cNvCxnSpPr>
            <p:nvPr/>
          </p:nvCxnSpPr>
          <p:spPr>
            <a:xfrm flipV="1">
              <a:off x="6180776" y="1958620"/>
              <a:ext cx="550501" cy="280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A92B4C4-6F24-B444-9B67-95403EE54954}"/>
                </a:ext>
              </a:extLst>
            </p:cNvPr>
            <p:cNvCxnSpPr>
              <a:cxnSpLocks/>
              <a:stCxn id="59" idx="1"/>
            </p:cNvCxnSpPr>
            <p:nvPr/>
          </p:nvCxnSpPr>
          <p:spPr>
            <a:xfrm flipH="1">
              <a:off x="7365075" y="1913550"/>
              <a:ext cx="576986" cy="259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0" name="TextBox 59">
            <a:extLst>
              <a:ext uri="{FF2B5EF4-FFF2-40B4-BE49-F238E27FC236}">
                <a16:creationId xmlns:a16="http://schemas.microsoft.com/office/drawing/2014/main" id="{C970D9D2-543D-6C42-8BF9-0326FE08103F}"/>
              </a:ext>
            </a:extLst>
          </p:cNvPr>
          <p:cNvSpPr txBox="1"/>
          <p:nvPr/>
        </p:nvSpPr>
        <p:spPr>
          <a:xfrm>
            <a:off x="3588043" y="3301555"/>
            <a:ext cx="2098261" cy="307777"/>
          </a:xfrm>
          <a:prstGeom prst="rect">
            <a:avLst/>
          </a:prstGeom>
          <a:noFill/>
        </p:spPr>
        <p:txBody>
          <a:bodyPr wrap="square" rtlCol="0">
            <a:spAutoFit/>
          </a:bodyPr>
          <a:lstStyle/>
          <a:p>
            <a:pPr algn="ctr"/>
            <a:r>
              <a:rPr lang="en-US" sz="1400" dirty="0"/>
              <a:t>Save solution data</a:t>
            </a:r>
          </a:p>
        </p:txBody>
      </p:sp>
      <p:pic>
        <p:nvPicPr>
          <p:cNvPr id="62" name="Picture 61">
            <a:extLst>
              <a:ext uri="{FF2B5EF4-FFF2-40B4-BE49-F238E27FC236}">
                <a16:creationId xmlns:a16="http://schemas.microsoft.com/office/drawing/2014/main" id="{1408AD4A-31AC-6A4C-ACA4-76B6E2785A63}"/>
              </a:ext>
            </a:extLst>
          </p:cNvPr>
          <p:cNvPicPr>
            <a:picLocks noChangeAspect="1"/>
          </p:cNvPicPr>
          <p:nvPr/>
        </p:nvPicPr>
        <p:blipFill>
          <a:blip r:embed="rId9"/>
          <a:stretch>
            <a:fillRect/>
          </a:stretch>
        </p:blipFill>
        <p:spPr>
          <a:xfrm>
            <a:off x="8929962" y="1834879"/>
            <a:ext cx="1262846" cy="440994"/>
          </a:xfrm>
          <a:prstGeom prst="rect">
            <a:avLst/>
          </a:prstGeom>
        </p:spPr>
      </p:pic>
      <p:sp>
        <p:nvSpPr>
          <p:cNvPr id="28" name="Down Arrow 27">
            <a:extLst>
              <a:ext uri="{FF2B5EF4-FFF2-40B4-BE49-F238E27FC236}">
                <a16:creationId xmlns:a16="http://schemas.microsoft.com/office/drawing/2014/main" id="{DF983B9C-7CF4-EC4E-BBEC-D120D0B8EEEA}"/>
              </a:ext>
            </a:extLst>
          </p:cNvPr>
          <p:cNvSpPr/>
          <p:nvPr/>
        </p:nvSpPr>
        <p:spPr>
          <a:xfrm>
            <a:off x="9343503" y="2291566"/>
            <a:ext cx="201133" cy="227791"/>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3" name="Group 62">
            <a:extLst>
              <a:ext uri="{FF2B5EF4-FFF2-40B4-BE49-F238E27FC236}">
                <a16:creationId xmlns:a16="http://schemas.microsoft.com/office/drawing/2014/main" id="{16644F91-120A-0C4A-9A7E-C3401B7CAB74}"/>
              </a:ext>
            </a:extLst>
          </p:cNvPr>
          <p:cNvGrpSpPr/>
          <p:nvPr/>
        </p:nvGrpSpPr>
        <p:grpSpPr>
          <a:xfrm>
            <a:off x="6343447" y="1778576"/>
            <a:ext cx="5269922" cy="1165097"/>
            <a:chOff x="6502854" y="2168137"/>
            <a:chExt cx="5269922" cy="984281"/>
          </a:xfrm>
        </p:grpSpPr>
        <p:sp>
          <p:nvSpPr>
            <p:cNvPr id="47" name="TextBox 46">
              <a:extLst>
                <a:ext uri="{FF2B5EF4-FFF2-40B4-BE49-F238E27FC236}">
                  <a16:creationId xmlns:a16="http://schemas.microsoft.com/office/drawing/2014/main" id="{29FC9173-1C83-7245-A0DB-81C8F9E389DE}"/>
                </a:ext>
              </a:extLst>
            </p:cNvPr>
            <p:cNvSpPr txBox="1"/>
            <p:nvPr/>
          </p:nvSpPr>
          <p:spPr>
            <a:xfrm>
              <a:off x="6606026" y="2229088"/>
              <a:ext cx="1736922" cy="923330"/>
            </a:xfrm>
            <a:prstGeom prst="rect">
              <a:avLst/>
            </a:prstGeom>
            <a:noFill/>
          </p:spPr>
          <p:txBody>
            <a:bodyPr wrap="square" rtlCol="0">
              <a:spAutoFit/>
            </a:bodyPr>
            <a:lstStyle/>
            <a:p>
              <a:r>
                <a:rPr lang="en-US" dirty="0"/>
                <a:t>Choose ODE Temporal Discretization</a:t>
              </a:r>
            </a:p>
          </p:txBody>
        </p:sp>
        <p:sp>
          <p:nvSpPr>
            <p:cNvPr id="64" name="Rectangle 63">
              <a:extLst>
                <a:ext uri="{FF2B5EF4-FFF2-40B4-BE49-F238E27FC236}">
                  <a16:creationId xmlns:a16="http://schemas.microsoft.com/office/drawing/2014/main" id="{999F7920-2FCC-BD44-9D47-B711F3A1C1CB}"/>
                </a:ext>
              </a:extLst>
            </p:cNvPr>
            <p:cNvSpPr/>
            <p:nvPr/>
          </p:nvSpPr>
          <p:spPr>
            <a:xfrm>
              <a:off x="6502854" y="2168137"/>
              <a:ext cx="5269922" cy="976683"/>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A029032C-A2A6-C64C-AB77-8E9CF00C6126}"/>
              </a:ext>
            </a:extLst>
          </p:cNvPr>
          <p:cNvGrpSpPr/>
          <p:nvPr/>
        </p:nvGrpSpPr>
        <p:grpSpPr>
          <a:xfrm>
            <a:off x="6349582" y="3019634"/>
            <a:ext cx="5269922" cy="1389610"/>
            <a:chOff x="6502854" y="3436483"/>
            <a:chExt cx="5269922" cy="1389610"/>
          </a:xfrm>
        </p:grpSpPr>
        <p:sp>
          <p:nvSpPr>
            <p:cNvPr id="48" name="TextBox 47">
              <a:extLst>
                <a:ext uri="{FF2B5EF4-FFF2-40B4-BE49-F238E27FC236}">
                  <a16:creationId xmlns:a16="http://schemas.microsoft.com/office/drawing/2014/main" id="{130932DE-73B5-904B-BB68-A36F5AEDAEA8}"/>
                </a:ext>
              </a:extLst>
            </p:cNvPr>
            <p:cNvSpPr txBox="1"/>
            <p:nvPr/>
          </p:nvSpPr>
          <p:spPr>
            <a:xfrm>
              <a:off x="6602340" y="3565860"/>
              <a:ext cx="1747616" cy="923330"/>
            </a:xfrm>
            <a:prstGeom prst="rect">
              <a:avLst/>
            </a:prstGeom>
            <a:noFill/>
          </p:spPr>
          <p:txBody>
            <a:bodyPr wrap="square" rtlCol="0">
              <a:spAutoFit/>
            </a:bodyPr>
            <a:lstStyle/>
            <a:p>
              <a:r>
                <a:rPr lang="en-US" dirty="0"/>
                <a:t>Reduce the number of unknowns</a:t>
              </a:r>
            </a:p>
          </p:txBody>
        </p:sp>
        <p:sp>
          <p:nvSpPr>
            <p:cNvPr id="65" name="Rectangle 64">
              <a:extLst>
                <a:ext uri="{FF2B5EF4-FFF2-40B4-BE49-F238E27FC236}">
                  <a16:creationId xmlns:a16="http://schemas.microsoft.com/office/drawing/2014/main" id="{6CECA9EF-B087-8646-9A1C-411C31BB6D2A}"/>
                </a:ext>
              </a:extLst>
            </p:cNvPr>
            <p:cNvSpPr/>
            <p:nvPr/>
          </p:nvSpPr>
          <p:spPr>
            <a:xfrm>
              <a:off x="6502854" y="3436483"/>
              <a:ext cx="5269922" cy="138961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247E4F52-1C3D-374A-BDAA-C1D2AA515099}"/>
              </a:ext>
            </a:extLst>
          </p:cNvPr>
          <p:cNvGrpSpPr/>
          <p:nvPr/>
        </p:nvGrpSpPr>
        <p:grpSpPr>
          <a:xfrm>
            <a:off x="6349582" y="4494199"/>
            <a:ext cx="5269922" cy="1693209"/>
            <a:chOff x="6502854" y="4824395"/>
            <a:chExt cx="5269922" cy="1693209"/>
          </a:xfrm>
        </p:grpSpPr>
        <p:sp>
          <p:nvSpPr>
            <p:cNvPr id="49" name="TextBox 48">
              <a:extLst>
                <a:ext uri="{FF2B5EF4-FFF2-40B4-BE49-F238E27FC236}">
                  <a16:creationId xmlns:a16="http://schemas.microsoft.com/office/drawing/2014/main" id="{9A6C5A8B-7EC0-5143-8E2D-A21A41ED90F8}"/>
                </a:ext>
              </a:extLst>
            </p:cNvPr>
            <p:cNvSpPr txBox="1"/>
            <p:nvPr/>
          </p:nvSpPr>
          <p:spPr>
            <a:xfrm>
              <a:off x="6584130" y="4889676"/>
              <a:ext cx="1553241" cy="646331"/>
            </a:xfrm>
            <a:prstGeom prst="rect">
              <a:avLst/>
            </a:prstGeom>
            <a:noFill/>
          </p:spPr>
          <p:txBody>
            <a:bodyPr wrap="square" rtlCol="0">
              <a:spAutoFit/>
            </a:bodyPr>
            <a:lstStyle/>
            <a:p>
              <a:r>
                <a:rPr lang="en-US" dirty="0"/>
                <a:t>Minimize </a:t>
              </a:r>
            </a:p>
            <a:p>
              <a:r>
                <a:rPr lang="en-US" dirty="0"/>
                <a:t>the Residual</a:t>
              </a:r>
            </a:p>
          </p:txBody>
        </p:sp>
        <p:sp>
          <p:nvSpPr>
            <p:cNvPr id="68" name="Rectangle 67">
              <a:extLst>
                <a:ext uri="{FF2B5EF4-FFF2-40B4-BE49-F238E27FC236}">
                  <a16:creationId xmlns:a16="http://schemas.microsoft.com/office/drawing/2014/main" id="{518398AA-A3AC-A645-B631-FBBBCA46EAA0}"/>
                </a:ext>
              </a:extLst>
            </p:cNvPr>
            <p:cNvSpPr/>
            <p:nvPr/>
          </p:nvSpPr>
          <p:spPr>
            <a:xfrm>
              <a:off x="6502854" y="4824395"/>
              <a:ext cx="5269922" cy="169320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a:extLst>
              <a:ext uri="{FF2B5EF4-FFF2-40B4-BE49-F238E27FC236}">
                <a16:creationId xmlns:a16="http://schemas.microsoft.com/office/drawing/2014/main" id="{4FA7CDA3-D435-D149-83F9-24F657F73DAA}"/>
              </a:ext>
            </a:extLst>
          </p:cNvPr>
          <p:cNvGrpSpPr/>
          <p:nvPr/>
        </p:nvGrpSpPr>
        <p:grpSpPr>
          <a:xfrm>
            <a:off x="8157358" y="4657648"/>
            <a:ext cx="3333342" cy="312251"/>
            <a:chOff x="5314950" y="3143250"/>
            <a:chExt cx="6100880" cy="571500"/>
          </a:xfrm>
        </p:grpSpPr>
        <p:pic>
          <p:nvPicPr>
            <p:cNvPr id="112" name="Picture 111">
              <a:extLst>
                <a:ext uri="{FF2B5EF4-FFF2-40B4-BE49-F238E27FC236}">
                  <a16:creationId xmlns:a16="http://schemas.microsoft.com/office/drawing/2014/main" id="{77FDAF75-86C0-E043-98A6-65108D6F2449}"/>
                </a:ext>
              </a:extLst>
            </p:cNvPr>
            <p:cNvPicPr>
              <a:picLocks noChangeAspect="1"/>
            </p:cNvPicPr>
            <p:nvPr/>
          </p:nvPicPr>
          <p:blipFill>
            <a:blip r:embed="rId17"/>
            <a:stretch>
              <a:fillRect/>
            </a:stretch>
          </p:blipFill>
          <p:spPr>
            <a:xfrm>
              <a:off x="5314950" y="3143250"/>
              <a:ext cx="1562100" cy="571500"/>
            </a:xfrm>
            <a:prstGeom prst="rect">
              <a:avLst/>
            </a:prstGeom>
          </p:spPr>
        </p:pic>
        <p:pic>
          <p:nvPicPr>
            <p:cNvPr id="114" name="Picture 113">
              <a:extLst>
                <a:ext uri="{FF2B5EF4-FFF2-40B4-BE49-F238E27FC236}">
                  <a16:creationId xmlns:a16="http://schemas.microsoft.com/office/drawing/2014/main" id="{7F2174AC-3FCD-6A49-A079-6F66DC14DF3F}"/>
                </a:ext>
              </a:extLst>
            </p:cNvPr>
            <p:cNvPicPr>
              <a:picLocks noChangeAspect="1"/>
            </p:cNvPicPr>
            <p:nvPr/>
          </p:nvPicPr>
          <p:blipFill>
            <a:blip r:embed="rId18"/>
            <a:stretch>
              <a:fillRect/>
            </a:stretch>
          </p:blipFill>
          <p:spPr>
            <a:xfrm>
              <a:off x="9274744" y="3143250"/>
              <a:ext cx="457200" cy="419100"/>
            </a:xfrm>
            <a:prstGeom prst="rect">
              <a:avLst/>
            </a:prstGeom>
          </p:spPr>
        </p:pic>
        <p:pic>
          <p:nvPicPr>
            <p:cNvPr id="115" name="Picture 114">
              <a:extLst>
                <a:ext uri="{FF2B5EF4-FFF2-40B4-BE49-F238E27FC236}">
                  <a16:creationId xmlns:a16="http://schemas.microsoft.com/office/drawing/2014/main" id="{7D70D0EB-E4C3-8C4A-8E50-6F350677F560}"/>
                </a:ext>
              </a:extLst>
            </p:cNvPr>
            <p:cNvPicPr>
              <a:picLocks noChangeAspect="1"/>
            </p:cNvPicPr>
            <p:nvPr/>
          </p:nvPicPr>
          <p:blipFill>
            <a:blip r:embed="rId19"/>
            <a:stretch>
              <a:fillRect/>
            </a:stretch>
          </p:blipFill>
          <p:spPr>
            <a:xfrm>
              <a:off x="9773653" y="3200400"/>
              <a:ext cx="266700" cy="304800"/>
            </a:xfrm>
            <a:prstGeom prst="rect">
              <a:avLst/>
            </a:prstGeom>
          </p:spPr>
        </p:pic>
        <p:pic>
          <p:nvPicPr>
            <p:cNvPr id="116" name="Picture 115">
              <a:extLst>
                <a:ext uri="{FF2B5EF4-FFF2-40B4-BE49-F238E27FC236}">
                  <a16:creationId xmlns:a16="http://schemas.microsoft.com/office/drawing/2014/main" id="{CBF9C04E-88ED-A94B-A336-69BCCF75CCC0}"/>
                </a:ext>
              </a:extLst>
            </p:cNvPr>
            <p:cNvPicPr>
              <a:picLocks noChangeAspect="1"/>
            </p:cNvPicPr>
            <p:nvPr/>
          </p:nvPicPr>
          <p:blipFill>
            <a:blip r:embed="rId20"/>
            <a:stretch>
              <a:fillRect/>
            </a:stretch>
          </p:blipFill>
          <p:spPr>
            <a:xfrm>
              <a:off x="10247430" y="3143250"/>
              <a:ext cx="1168400" cy="419100"/>
            </a:xfrm>
            <a:prstGeom prst="rect">
              <a:avLst/>
            </a:prstGeom>
          </p:spPr>
        </p:pic>
      </p:grpSp>
      <p:grpSp>
        <p:nvGrpSpPr>
          <p:cNvPr id="2" name="Group 1">
            <a:extLst>
              <a:ext uri="{FF2B5EF4-FFF2-40B4-BE49-F238E27FC236}">
                <a16:creationId xmlns:a16="http://schemas.microsoft.com/office/drawing/2014/main" id="{46A00F36-9C40-F445-94D9-57D4913D50C3}"/>
              </a:ext>
            </a:extLst>
          </p:cNvPr>
          <p:cNvGrpSpPr/>
          <p:nvPr/>
        </p:nvGrpSpPr>
        <p:grpSpPr>
          <a:xfrm>
            <a:off x="8918354" y="4857927"/>
            <a:ext cx="2573368" cy="1192836"/>
            <a:chOff x="9039190" y="5268011"/>
            <a:chExt cx="2573368" cy="1192836"/>
          </a:xfrm>
        </p:grpSpPr>
        <p:pic>
          <p:nvPicPr>
            <p:cNvPr id="103" name="Picture 102">
              <a:extLst>
                <a:ext uri="{FF2B5EF4-FFF2-40B4-BE49-F238E27FC236}">
                  <a16:creationId xmlns:a16="http://schemas.microsoft.com/office/drawing/2014/main" id="{57D6B10E-5661-3742-B1E7-48B609491BBC}"/>
                </a:ext>
              </a:extLst>
            </p:cNvPr>
            <p:cNvPicPr>
              <a:picLocks noChangeAspect="1"/>
            </p:cNvPicPr>
            <p:nvPr/>
          </p:nvPicPr>
          <p:blipFill>
            <a:blip r:embed="rId21"/>
            <a:stretch>
              <a:fillRect/>
            </a:stretch>
          </p:blipFill>
          <p:spPr>
            <a:xfrm>
              <a:off x="9039190" y="5345362"/>
              <a:ext cx="83267" cy="1054715"/>
            </a:xfrm>
            <a:prstGeom prst="rect">
              <a:avLst/>
            </a:prstGeom>
          </p:spPr>
        </p:pic>
        <p:pic>
          <p:nvPicPr>
            <p:cNvPr id="104" name="Picture 103">
              <a:extLst>
                <a:ext uri="{FF2B5EF4-FFF2-40B4-BE49-F238E27FC236}">
                  <a16:creationId xmlns:a16="http://schemas.microsoft.com/office/drawing/2014/main" id="{EFA1DE02-8A6B-D341-BD27-92F2A2CCCC2F}"/>
                </a:ext>
              </a:extLst>
            </p:cNvPr>
            <p:cNvPicPr>
              <a:picLocks noChangeAspect="1"/>
            </p:cNvPicPr>
            <p:nvPr/>
          </p:nvPicPr>
          <p:blipFill>
            <a:blip r:embed="rId4"/>
            <a:stretch>
              <a:fillRect/>
            </a:stretch>
          </p:blipFill>
          <p:spPr>
            <a:xfrm>
              <a:off x="10442220" y="5350292"/>
              <a:ext cx="69389" cy="1054715"/>
            </a:xfrm>
            <a:prstGeom prst="rect">
              <a:avLst/>
            </a:prstGeom>
          </p:spPr>
        </p:pic>
        <p:pic>
          <p:nvPicPr>
            <p:cNvPr id="105" name="Picture 104">
              <a:extLst>
                <a:ext uri="{FF2B5EF4-FFF2-40B4-BE49-F238E27FC236}">
                  <a16:creationId xmlns:a16="http://schemas.microsoft.com/office/drawing/2014/main" id="{3A9F98B2-2FFA-9D45-B373-4CBCA8E07E6B}"/>
                </a:ext>
              </a:extLst>
            </p:cNvPr>
            <p:cNvPicPr>
              <a:picLocks noChangeAspect="1"/>
            </p:cNvPicPr>
            <p:nvPr/>
          </p:nvPicPr>
          <p:blipFill>
            <a:blip r:embed="rId22"/>
            <a:stretch>
              <a:fillRect/>
            </a:stretch>
          </p:blipFill>
          <p:spPr>
            <a:xfrm>
              <a:off x="10557387" y="5329804"/>
              <a:ext cx="117961" cy="1131043"/>
            </a:xfrm>
            <a:prstGeom prst="rect">
              <a:avLst/>
            </a:prstGeom>
          </p:spPr>
        </p:pic>
        <p:pic>
          <p:nvPicPr>
            <p:cNvPr id="106" name="Picture 105">
              <a:extLst>
                <a:ext uri="{FF2B5EF4-FFF2-40B4-BE49-F238E27FC236}">
                  <a16:creationId xmlns:a16="http://schemas.microsoft.com/office/drawing/2014/main" id="{5E330464-557A-824E-8A9B-BDC9C9C572DF}"/>
                </a:ext>
              </a:extLst>
            </p:cNvPr>
            <p:cNvPicPr>
              <a:picLocks noChangeAspect="1"/>
            </p:cNvPicPr>
            <p:nvPr/>
          </p:nvPicPr>
          <p:blipFill>
            <a:blip r:embed="rId23"/>
            <a:stretch>
              <a:fillRect/>
            </a:stretch>
          </p:blipFill>
          <p:spPr>
            <a:xfrm>
              <a:off x="10678836" y="5345362"/>
              <a:ext cx="291434" cy="1054715"/>
            </a:xfrm>
            <a:prstGeom prst="rect">
              <a:avLst/>
            </a:prstGeom>
          </p:spPr>
        </p:pic>
        <p:pic>
          <p:nvPicPr>
            <p:cNvPr id="107" name="Picture 106">
              <a:extLst>
                <a:ext uri="{FF2B5EF4-FFF2-40B4-BE49-F238E27FC236}">
                  <a16:creationId xmlns:a16="http://schemas.microsoft.com/office/drawing/2014/main" id="{348C4376-0654-334E-9A08-4DCCC24D105C}"/>
                </a:ext>
              </a:extLst>
            </p:cNvPr>
            <p:cNvPicPr>
              <a:picLocks noChangeAspect="1"/>
            </p:cNvPicPr>
            <p:nvPr/>
          </p:nvPicPr>
          <p:blipFill>
            <a:blip r:embed="rId24"/>
            <a:stretch>
              <a:fillRect/>
            </a:stretch>
          </p:blipFill>
          <p:spPr>
            <a:xfrm>
              <a:off x="10993900" y="5345362"/>
              <a:ext cx="69389" cy="291434"/>
            </a:xfrm>
            <a:prstGeom prst="rect">
              <a:avLst/>
            </a:prstGeom>
          </p:spPr>
        </p:pic>
        <p:pic>
          <p:nvPicPr>
            <p:cNvPr id="108" name="Picture 107">
              <a:extLst>
                <a:ext uri="{FF2B5EF4-FFF2-40B4-BE49-F238E27FC236}">
                  <a16:creationId xmlns:a16="http://schemas.microsoft.com/office/drawing/2014/main" id="{EC56761B-27F5-B446-92FE-C61F197D5DEC}"/>
                </a:ext>
              </a:extLst>
            </p:cNvPr>
            <p:cNvPicPr>
              <a:picLocks noChangeAspect="1"/>
            </p:cNvPicPr>
            <p:nvPr/>
          </p:nvPicPr>
          <p:blipFill>
            <a:blip r:embed="rId25"/>
            <a:stretch>
              <a:fillRect/>
            </a:stretch>
          </p:blipFill>
          <p:spPr>
            <a:xfrm>
              <a:off x="11213735" y="5345362"/>
              <a:ext cx="69389" cy="222045"/>
            </a:xfrm>
            <a:prstGeom prst="rect">
              <a:avLst/>
            </a:prstGeom>
          </p:spPr>
        </p:pic>
        <p:pic>
          <p:nvPicPr>
            <p:cNvPr id="109" name="Picture 108">
              <a:extLst>
                <a:ext uri="{FF2B5EF4-FFF2-40B4-BE49-F238E27FC236}">
                  <a16:creationId xmlns:a16="http://schemas.microsoft.com/office/drawing/2014/main" id="{0215BF6C-761C-F74A-B55A-714C50A36447}"/>
                </a:ext>
              </a:extLst>
            </p:cNvPr>
            <p:cNvPicPr>
              <a:picLocks noChangeAspect="1"/>
            </p:cNvPicPr>
            <p:nvPr/>
          </p:nvPicPr>
          <p:blipFill>
            <a:blip r:embed="rId26"/>
            <a:stretch>
              <a:fillRect/>
            </a:stretch>
          </p:blipFill>
          <p:spPr>
            <a:xfrm>
              <a:off x="11335622" y="5268011"/>
              <a:ext cx="97145" cy="1124104"/>
            </a:xfrm>
            <a:prstGeom prst="rect">
              <a:avLst/>
            </a:prstGeom>
          </p:spPr>
        </p:pic>
        <p:pic>
          <p:nvPicPr>
            <p:cNvPr id="110" name="Picture 109">
              <a:extLst>
                <a:ext uri="{FF2B5EF4-FFF2-40B4-BE49-F238E27FC236}">
                  <a16:creationId xmlns:a16="http://schemas.microsoft.com/office/drawing/2014/main" id="{14C8FA8A-0BAE-AC43-A119-39CD6681B1E8}"/>
                </a:ext>
              </a:extLst>
            </p:cNvPr>
            <p:cNvPicPr>
              <a:picLocks noChangeAspect="1"/>
            </p:cNvPicPr>
            <p:nvPr/>
          </p:nvPicPr>
          <p:blipFill>
            <a:blip r:embed="rId21"/>
            <a:stretch>
              <a:fillRect/>
            </a:stretch>
          </p:blipFill>
          <p:spPr>
            <a:xfrm>
              <a:off x="11435652" y="5345362"/>
              <a:ext cx="83267" cy="1054715"/>
            </a:xfrm>
            <a:prstGeom prst="rect">
              <a:avLst/>
            </a:prstGeom>
          </p:spPr>
        </p:pic>
        <p:pic>
          <p:nvPicPr>
            <p:cNvPr id="111" name="Picture 110">
              <a:extLst>
                <a:ext uri="{FF2B5EF4-FFF2-40B4-BE49-F238E27FC236}">
                  <a16:creationId xmlns:a16="http://schemas.microsoft.com/office/drawing/2014/main" id="{8EC29046-85B9-FE49-8DE9-92043363B12D}"/>
                </a:ext>
              </a:extLst>
            </p:cNvPr>
            <p:cNvPicPr>
              <a:picLocks noChangeAspect="1"/>
            </p:cNvPicPr>
            <p:nvPr/>
          </p:nvPicPr>
          <p:blipFill>
            <a:blip r:embed="rId27"/>
            <a:stretch>
              <a:fillRect/>
            </a:stretch>
          </p:blipFill>
          <p:spPr>
            <a:xfrm>
              <a:off x="11515413" y="6225143"/>
              <a:ext cx="97145" cy="180412"/>
            </a:xfrm>
            <a:prstGeom prst="rect">
              <a:avLst/>
            </a:prstGeom>
          </p:spPr>
        </p:pic>
      </p:grpSp>
      <p:sp>
        <p:nvSpPr>
          <p:cNvPr id="11" name="TextBox 10">
            <a:extLst>
              <a:ext uri="{FF2B5EF4-FFF2-40B4-BE49-F238E27FC236}">
                <a16:creationId xmlns:a16="http://schemas.microsoft.com/office/drawing/2014/main" id="{F0A3DA70-0A8F-8C45-810C-4DD53F73D0A7}"/>
              </a:ext>
            </a:extLst>
          </p:cNvPr>
          <p:cNvSpPr txBox="1"/>
          <p:nvPr/>
        </p:nvSpPr>
        <p:spPr>
          <a:xfrm>
            <a:off x="389121" y="6440774"/>
            <a:ext cx="8747908" cy="338554"/>
          </a:xfrm>
          <a:prstGeom prst="rect">
            <a:avLst/>
          </a:prstGeom>
          <a:noFill/>
        </p:spPr>
        <p:txBody>
          <a:bodyPr wrap="none" rtlCol="0">
            <a:spAutoFit/>
          </a:bodyPr>
          <a:lstStyle/>
          <a:p>
            <a:r>
              <a:rPr lang="en-US" sz="1600" dirty="0"/>
              <a:t>*Least-Squares Petrov-</a:t>
            </a:r>
            <a:r>
              <a:rPr lang="en-US" sz="1600" dirty="0" err="1"/>
              <a:t>Galerkin</a:t>
            </a:r>
            <a:r>
              <a:rPr lang="en-US" sz="1600" dirty="0"/>
              <a:t> Projection [K. Carlberg </a:t>
            </a:r>
            <a:r>
              <a:rPr lang="en-US" sz="1600" i="1" dirty="0"/>
              <a:t>et al.</a:t>
            </a:r>
            <a:r>
              <a:rPr lang="en-US" sz="1600" dirty="0"/>
              <a:t>, 2011; K. Carlberg </a:t>
            </a:r>
            <a:r>
              <a:rPr lang="en-US" sz="1600" i="1" dirty="0"/>
              <a:t>et al.</a:t>
            </a:r>
            <a:r>
              <a:rPr lang="en-US" sz="1600" dirty="0"/>
              <a:t>, 2017]</a:t>
            </a:r>
          </a:p>
        </p:txBody>
      </p:sp>
      <p:sp>
        <p:nvSpPr>
          <p:cNvPr id="82" name="Rectangle 81">
            <a:extLst>
              <a:ext uri="{FF2B5EF4-FFF2-40B4-BE49-F238E27FC236}">
                <a16:creationId xmlns:a16="http://schemas.microsoft.com/office/drawing/2014/main" id="{4EF5174C-CAAA-4F0C-8F26-49B38B2AF04A}"/>
              </a:ext>
            </a:extLst>
          </p:cNvPr>
          <p:cNvSpPr/>
          <p:nvPr/>
        </p:nvSpPr>
        <p:spPr>
          <a:xfrm>
            <a:off x="9034386" y="5330172"/>
            <a:ext cx="1085373" cy="664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443E341-A782-4B49-B14D-E7C8FC440E5A}"/>
              </a:ext>
            </a:extLst>
          </p:cNvPr>
          <p:cNvSpPr/>
          <p:nvPr/>
        </p:nvSpPr>
        <p:spPr>
          <a:xfrm>
            <a:off x="8663132" y="4969900"/>
            <a:ext cx="251343" cy="900996"/>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6466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6CC18A-3ADA-4732-9204-4797E46B0763}"/>
              </a:ext>
            </a:extLst>
          </p:cNvPr>
          <p:cNvSpPr>
            <a:spLocks noGrp="1"/>
          </p:cNvSpPr>
          <p:nvPr>
            <p:ph type="sldNum" sz="quarter" idx="12"/>
          </p:nvPr>
        </p:nvSpPr>
        <p:spPr/>
        <p:txBody>
          <a:bodyPr/>
          <a:lstStyle/>
          <a:p>
            <a:fld id="{6113E31D-E2AB-40D1-8B51-AFA5AFEF393A}" type="slidenum">
              <a:rPr lang="en-US" smtClean="0"/>
              <a:t>30</a:t>
            </a:fld>
            <a:endParaRPr lang="en-US" dirty="0"/>
          </a:p>
        </p:txBody>
      </p:sp>
      <p:sp>
        <p:nvSpPr>
          <p:cNvPr id="5" name="TextBox 4">
            <a:extLst>
              <a:ext uri="{FF2B5EF4-FFF2-40B4-BE49-F238E27FC236}">
                <a16:creationId xmlns:a16="http://schemas.microsoft.com/office/drawing/2014/main" id="{D8529ED0-EF6F-49CA-9F4B-4E31A21A7477}"/>
              </a:ext>
            </a:extLst>
          </p:cNvPr>
          <p:cNvSpPr txBox="1"/>
          <p:nvPr/>
        </p:nvSpPr>
        <p:spPr>
          <a:xfrm>
            <a:off x="3798277" y="2844225"/>
            <a:ext cx="7295103" cy="584775"/>
          </a:xfrm>
          <a:prstGeom prst="rect">
            <a:avLst/>
          </a:prstGeom>
          <a:noFill/>
        </p:spPr>
        <p:txBody>
          <a:bodyPr wrap="square" rtlCol="0">
            <a:spAutoFit/>
          </a:bodyPr>
          <a:lstStyle/>
          <a:p>
            <a:r>
              <a:rPr lang="en-US" sz="3200" dirty="0"/>
              <a:t>Start of Backup Slides</a:t>
            </a:r>
          </a:p>
        </p:txBody>
      </p:sp>
    </p:spTree>
    <p:extLst>
      <p:ext uri="{BB962C8B-B14F-4D97-AF65-F5344CB8AC3E}">
        <p14:creationId xmlns:p14="http://schemas.microsoft.com/office/powerpoint/2010/main" val="53693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0648" y="167230"/>
            <a:ext cx="10577065" cy="570225"/>
          </a:xfrm>
        </p:spPr>
        <p:txBody>
          <a:bodyPr/>
          <a:lstStyle/>
          <a:p>
            <a:r>
              <a:rPr lang="en-US" dirty="0"/>
              <a:t>POD/LSPG* Approach to Model Reduction</a:t>
            </a:r>
          </a:p>
        </p:txBody>
      </p:sp>
      <p:sp>
        <p:nvSpPr>
          <p:cNvPr id="4" name="Slide Number Placeholder 3"/>
          <p:cNvSpPr>
            <a:spLocks noGrp="1"/>
          </p:cNvSpPr>
          <p:nvPr>
            <p:ph type="sldNum" sz="quarter" idx="12"/>
          </p:nvPr>
        </p:nvSpPr>
        <p:spPr/>
        <p:txBody>
          <a:bodyPr/>
          <a:lstStyle/>
          <a:p>
            <a:fld id="{6113E31D-E2AB-40D1-8B51-AFA5AFEF393A}" type="slidenum">
              <a:rPr lang="en-US" smtClean="0"/>
              <a:t>4</a:t>
            </a:fld>
            <a:endParaRPr lang="en-US" dirty="0"/>
          </a:p>
        </p:txBody>
      </p:sp>
      <p:sp>
        <p:nvSpPr>
          <p:cNvPr id="10" name="Content Placeholder 5">
            <a:extLst>
              <a:ext uri="{FF2B5EF4-FFF2-40B4-BE49-F238E27FC236}">
                <a16:creationId xmlns:a16="http://schemas.microsoft.com/office/drawing/2014/main" id="{CF1629D0-95ED-F74C-8DEB-0A5C2253BB5A}"/>
              </a:ext>
            </a:extLst>
          </p:cNvPr>
          <p:cNvSpPr txBox="1">
            <a:spLocks/>
          </p:cNvSpPr>
          <p:nvPr/>
        </p:nvSpPr>
        <p:spPr>
          <a:xfrm>
            <a:off x="1274627" y="745138"/>
            <a:ext cx="6494585" cy="368773"/>
          </a:xfrm>
          <a:prstGeom prst="rect">
            <a:avLst/>
          </a:prstGeom>
        </p:spPr>
        <p:txBody>
          <a:bodyPr vert="horz" lIns="0" tIns="45720" rIns="0" bIns="45720" rtlCol="0">
            <a:normAutofit fontScale="85000" lnSpcReduction="10000"/>
          </a:bodyPr>
          <a:lstStyle>
            <a:lvl1pPr marL="91436" indent="-91436" algn="l" defTabSz="914354" rtl="0" eaLnBrk="1" latinLnBrk="0" hangingPunct="1">
              <a:lnSpc>
                <a:spcPct val="90000"/>
              </a:lnSpc>
              <a:spcBef>
                <a:spcPts val="1200"/>
              </a:spcBef>
              <a:spcAft>
                <a:spcPts val="200"/>
              </a:spcAft>
              <a:buClr>
                <a:srgbClr val="00B0F0"/>
              </a:buClr>
              <a:buSzPct val="100000"/>
              <a:buFont typeface="Calibri" panose="020F0502020204030204" pitchFamily="34" charset="0"/>
              <a:buChar char=" "/>
              <a:defRPr sz="2000" kern="1200">
                <a:solidFill>
                  <a:schemeClr val="bg2">
                    <a:lumMod val="25000"/>
                  </a:schemeClr>
                </a:solidFill>
                <a:latin typeface="Garamond" charset="0"/>
                <a:ea typeface="Garamond" charset="0"/>
                <a:cs typeface="Garamond" charset="0"/>
              </a:defRPr>
            </a:lvl1pPr>
            <a:lvl2pPr marL="384029" indent="-182870" algn="l" defTabSz="914354" rtl="0" eaLnBrk="1" latinLnBrk="0" hangingPunct="1">
              <a:lnSpc>
                <a:spcPct val="90000"/>
              </a:lnSpc>
              <a:spcBef>
                <a:spcPts val="200"/>
              </a:spcBef>
              <a:spcAft>
                <a:spcPts val="400"/>
              </a:spcAft>
              <a:buClr>
                <a:srgbClr val="00B0F0"/>
              </a:buClr>
              <a:buFont typeface="Calibri" pitchFamily="34" charset="0"/>
              <a:buChar char="◦"/>
              <a:defRPr sz="1800" kern="1200">
                <a:solidFill>
                  <a:schemeClr val="bg2">
                    <a:lumMod val="25000"/>
                  </a:schemeClr>
                </a:solidFill>
                <a:latin typeface="Garamond" charset="0"/>
                <a:ea typeface="Garamond" charset="0"/>
                <a:cs typeface="Garamond" charset="0"/>
              </a:defRPr>
            </a:lvl2pPr>
            <a:lvl3pPr marL="566900"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2">
                    <a:lumMod val="25000"/>
                  </a:schemeClr>
                </a:solidFill>
                <a:latin typeface="Garamond" charset="0"/>
                <a:ea typeface="Garamond" charset="0"/>
                <a:cs typeface="Garamond" charset="0"/>
              </a:defRPr>
            </a:lvl3pPr>
            <a:lvl4pPr marL="749771"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2">
                    <a:lumMod val="25000"/>
                  </a:schemeClr>
                </a:solidFill>
                <a:latin typeface="Garamond" charset="0"/>
                <a:ea typeface="Garamond" charset="0"/>
                <a:cs typeface="Garamond" charset="0"/>
              </a:defRPr>
            </a:lvl4pPr>
            <a:lvl5pPr marL="932642"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2">
                    <a:lumMod val="25000"/>
                  </a:schemeClr>
                </a:solidFill>
                <a:latin typeface="Garamond" charset="0"/>
                <a:ea typeface="Garamond" charset="0"/>
                <a:cs typeface="Garamond"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latin typeface="+mn-lt"/>
              </a:rPr>
              <a:t>Full Order Model (FOM) = Ordinary Differential Equation (ODE):</a:t>
            </a:r>
          </a:p>
          <a:p>
            <a:pPr marL="0" indent="0">
              <a:buNone/>
            </a:pPr>
            <a:endParaRPr lang="en-US" dirty="0">
              <a:latin typeface="+mn-lt"/>
            </a:endParaRPr>
          </a:p>
          <a:p>
            <a:endParaRPr lang="en-US" dirty="0">
              <a:latin typeface="+mn-lt"/>
            </a:endParaRPr>
          </a:p>
        </p:txBody>
      </p:sp>
      <p:sp>
        <p:nvSpPr>
          <p:cNvPr id="26" name="Right Arrow 25">
            <a:extLst>
              <a:ext uri="{FF2B5EF4-FFF2-40B4-BE49-F238E27FC236}">
                <a16:creationId xmlns:a16="http://schemas.microsoft.com/office/drawing/2014/main" id="{D88858CE-E89A-384E-AE31-01332057A311}"/>
              </a:ext>
            </a:extLst>
          </p:cNvPr>
          <p:cNvSpPr/>
          <p:nvPr/>
        </p:nvSpPr>
        <p:spPr>
          <a:xfrm>
            <a:off x="3231296" y="2388208"/>
            <a:ext cx="306616" cy="307777"/>
          </a:xfrm>
          <a:prstGeom prst="rightArrow">
            <a:avLst>
              <a:gd name="adj1" fmla="val 50000"/>
              <a:gd name="adj2" fmla="val 4820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31A47A8F-FE22-1C44-95E7-4447F404F311}"/>
              </a:ext>
            </a:extLst>
          </p:cNvPr>
          <p:cNvGrpSpPr/>
          <p:nvPr/>
        </p:nvGrpSpPr>
        <p:grpSpPr>
          <a:xfrm>
            <a:off x="9376789" y="3097221"/>
            <a:ext cx="1663700" cy="1194408"/>
            <a:chOff x="6050334" y="5224185"/>
            <a:chExt cx="1663700" cy="1194408"/>
          </a:xfrm>
        </p:grpSpPr>
        <p:pic>
          <p:nvPicPr>
            <p:cNvPr id="30" name="Picture 29">
              <a:extLst>
                <a:ext uri="{FF2B5EF4-FFF2-40B4-BE49-F238E27FC236}">
                  <a16:creationId xmlns:a16="http://schemas.microsoft.com/office/drawing/2014/main" id="{C8BC7EBA-BC1D-8A4A-92FB-6289996367C9}"/>
                </a:ext>
              </a:extLst>
            </p:cNvPr>
            <p:cNvPicPr>
              <a:picLocks noChangeAspect="1"/>
            </p:cNvPicPr>
            <p:nvPr/>
          </p:nvPicPr>
          <p:blipFill>
            <a:blip r:embed="rId3"/>
            <a:stretch>
              <a:fillRect/>
            </a:stretch>
          </p:blipFill>
          <p:spPr>
            <a:xfrm>
              <a:off x="6050334" y="5224185"/>
              <a:ext cx="1663700" cy="203200"/>
            </a:xfrm>
            <a:prstGeom prst="rect">
              <a:avLst/>
            </a:prstGeom>
          </p:spPr>
        </p:pic>
        <p:pic>
          <p:nvPicPr>
            <p:cNvPr id="31" name="Picture 30">
              <a:extLst>
                <a:ext uri="{FF2B5EF4-FFF2-40B4-BE49-F238E27FC236}">
                  <a16:creationId xmlns:a16="http://schemas.microsoft.com/office/drawing/2014/main" id="{D464407C-87FA-3B4C-96B2-7D167697D24F}"/>
                </a:ext>
              </a:extLst>
            </p:cNvPr>
            <p:cNvPicPr>
              <a:picLocks noChangeAspect="1"/>
            </p:cNvPicPr>
            <p:nvPr/>
          </p:nvPicPr>
          <p:blipFill>
            <a:blip r:embed="rId4"/>
            <a:stretch>
              <a:fillRect/>
            </a:stretch>
          </p:blipFill>
          <p:spPr>
            <a:xfrm>
              <a:off x="6181717" y="5453393"/>
              <a:ext cx="63500" cy="965200"/>
            </a:xfrm>
            <a:prstGeom prst="rect">
              <a:avLst/>
            </a:prstGeom>
          </p:spPr>
        </p:pic>
        <p:pic>
          <p:nvPicPr>
            <p:cNvPr id="32" name="Picture 31">
              <a:extLst>
                <a:ext uri="{FF2B5EF4-FFF2-40B4-BE49-F238E27FC236}">
                  <a16:creationId xmlns:a16="http://schemas.microsoft.com/office/drawing/2014/main" id="{EEF8DD96-772C-4540-92AB-8F6541963980}"/>
                </a:ext>
              </a:extLst>
            </p:cNvPr>
            <p:cNvPicPr>
              <a:picLocks noChangeAspect="1"/>
            </p:cNvPicPr>
            <p:nvPr/>
          </p:nvPicPr>
          <p:blipFill>
            <a:blip r:embed="rId5"/>
            <a:stretch>
              <a:fillRect/>
            </a:stretch>
          </p:blipFill>
          <p:spPr>
            <a:xfrm>
              <a:off x="6725781" y="5453393"/>
              <a:ext cx="63500" cy="965200"/>
            </a:xfrm>
            <a:prstGeom prst="rect">
              <a:avLst/>
            </a:prstGeom>
          </p:spPr>
        </p:pic>
        <p:pic>
          <p:nvPicPr>
            <p:cNvPr id="33" name="Picture 32">
              <a:extLst>
                <a:ext uri="{FF2B5EF4-FFF2-40B4-BE49-F238E27FC236}">
                  <a16:creationId xmlns:a16="http://schemas.microsoft.com/office/drawing/2014/main" id="{47C2C3A3-9D86-7F4B-B873-31142F09F063}"/>
                </a:ext>
              </a:extLst>
            </p:cNvPr>
            <p:cNvPicPr>
              <a:picLocks noChangeAspect="1"/>
            </p:cNvPicPr>
            <p:nvPr/>
          </p:nvPicPr>
          <p:blipFill>
            <a:blip r:embed="rId6"/>
            <a:stretch>
              <a:fillRect/>
            </a:stretch>
          </p:blipFill>
          <p:spPr>
            <a:xfrm>
              <a:off x="7148962" y="5453393"/>
              <a:ext cx="254000" cy="965200"/>
            </a:xfrm>
            <a:prstGeom prst="rect">
              <a:avLst/>
            </a:prstGeom>
          </p:spPr>
        </p:pic>
        <p:pic>
          <p:nvPicPr>
            <p:cNvPr id="34" name="Picture 33">
              <a:extLst>
                <a:ext uri="{FF2B5EF4-FFF2-40B4-BE49-F238E27FC236}">
                  <a16:creationId xmlns:a16="http://schemas.microsoft.com/office/drawing/2014/main" id="{1EE853F2-CD10-9B41-A415-8BEDC700F2F0}"/>
                </a:ext>
              </a:extLst>
            </p:cNvPr>
            <p:cNvPicPr>
              <a:picLocks noChangeAspect="1"/>
            </p:cNvPicPr>
            <p:nvPr/>
          </p:nvPicPr>
          <p:blipFill>
            <a:blip r:embed="rId7"/>
            <a:stretch>
              <a:fillRect/>
            </a:stretch>
          </p:blipFill>
          <p:spPr>
            <a:xfrm>
              <a:off x="7475318" y="5465485"/>
              <a:ext cx="50800" cy="266700"/>
            </a:xfrm>
            <a:prstGeom prst="rect">
              <a:avLst/>
            </a:prstGeom>
          </p:spPr>
        </p:pic>
      </p:grpSp>
      <p:pic>
        <p:nvPicPr>
          <p:cNvPr id="36" name="Picture 35">
            <a:extLst>
              <a:ext uri="{FF2B5EF4-FFF2-40B4-BE49-F238E27FC236}">
                <a16:creationId xmlns:a16="http://schemas.microsoft.com/office/drawing/2014/main" id="{C71DD41D-9277-474E-B123-D16D41137EE2}"/>
              </a:ext>
            </a:extLst>
          </p:cNvPr>
          <p:cNvPicPr>
            <a:picLocks noChangeAspect="1"/>
          </p:cNvPicPr>
          <p:nvPr/>
        </p:nvPicPr>
        <p:blipFill>
          <a:blip r:embed="rId8"/>
          <a:stretch>
            <a:fillRect/>
          </a:stretch>
        </p:blipFill>
        <p:spPr>
          <a:xfrm>
            <a:off x="8822901" y="2612318"/>
            <a:ext cx="2690240" cy="230592"/>
          </a:xfrm>
          <a:prstGeom prst="rect">
            <a:avLst/>
          </a:prstGeom>
        </p:spPr>
      </p:pic>
      <p:pic>
        <p:nvPicPr>
          <p:cNvPr id="38" name="Picture 37">
            <a:extLst>
              <a:ext uri="{FF2B5EF4-FFF2-40B4-BE49-F238E27FC236}">
                <a16:creationId xmlns:a16="http://schemas.microsoft.com/office/drawing/2014/main" id="{B279B380-16F9-D74B-8C22-2960876E2B3A}"/>
              </a:ext>
            </a:extLst>
          </p:cNvPr>
          <p:cNvPicPr>
            <a:picLocks noChangeAspect="1"/>
          </p:cNvPicPr>
          <p:nvPr/>
        </p:nvPicPr>
        <p:blipFill>
          <a:blip r:embed="rId9"/>
          <a:stretch>
            <a:fillRect/>
          </a:stretch>
        </p:blipFill>
        <p:spPr>
          <a:xfrm>
            <a:off x="7479545" y="606311"/>
            <a:ext cx="1339003" cy="467589"/>
          </a:xfrm>
          <a:prstGeom prst="rect">
            <a:avLst/>
          </a:prstGeom>
        </p:spPr>
      </p:pic>
      <p:pic>
        <p:nvPicPr>
          <p:cNvPr id="22" name="Picture 21">
            <a:extLst>
              <a:ext uri="{FF2B5EF4-FFF2-40B4-BE49-F238E27FC236}">
                <a16:creationId xmlns:a16="http://schemas.microsoft.com/office/drawing/2014/main" id="{B20809C6-0CA0-8146-85FD-DF15A43EE754}"/>
              </a:ext>
            </a:extLst>
          </p:cNvPr>
          <p:cNvPicPr>
            <a:picLocks noChangeAspect="1"/>
          </p:cNvPicPr>
          <p:nvPr/>
        </p:nvPicPr>
        <p:blipFill>
          <a:blip r:embed="rId10"/>
          <a:stretch>
            <a:fillRect/>
          </a:stretch>
        </p:blipFill>
        <p:spPr>
          <a:xfrm>
            <a:off x="2336506" y="4834889"/>
            <a:ext cx="2882900" cy="1282700"/>
          </a:xfrm>
          <a:prstGeom prst="rect">
            <a:avLst/>
          </a:prstGeom>
        </p:spPr>
      </p:pic>
      <p:grpSp>
        <p:nvGrpSpPr>
          <p:cNvPr id="117" name="Group 116">
            <a:extLst>
              <a:ext uri="{FF2B5EF4-FFF2-40B4-BE49-F238E27FC236}">
                <a16:creationId xmlns:a16="http://schemas.microsoft.com/office/drawing/2014/main" id="{4C8EC4E6-1213-A24A-9A26-21947460FC0C}"/>
              </a:ext>
            </a:extLst>
          </p:cNvPr>
          <p:cNvGrpSpPr/>
          <p:nvPr/>
        </p:nvGrpSpPr>
        <p:grpSpPr>
          <a:xfrm>
            <a:off x="951029" y="4833680"/>
            <a:ext cx="1330455" cy="1288095"/>
            <a:chOff x="773160" y="5202145"/>
            <a:chExt cx="1330455" cy="1288095"/>
          </a:xfrm>
        </p:grpSpPr>
        <p:grpSp>
          <p:nvGrpSpPr>
            <p:cNvPr id="14" name="Group 13">
              <a:extLst>
                <a:ext uri="{FF2B5EF4-FFF2-40B4-BE49-F238E27FC236}">
                  <a16:creationId xmlns:a16="http://schemas.microsoft.com/office/drawing/2014/main" id="{02F8CBD7-1F76-A945-9BDE-292CFB45317F}"/>
                </a:ext>
              </a:extLst>
            </p:cNvPr>
            <p:cNvGrpSpPr/>
            <p:nvPr/>
          </p:nvGrpSpPr>
          <p:grpSpPr>
            <a:xfrm>
              <a:off x="1274627" y="5202145"/>
              <a:ext cx="828988" cy="1288095"/>
              <a:chOff x="6994965" y="3205731"/>
              <a:chExt cx="828988" cy="1288095"/>
            </a:xfrm>
          </p:grpSpPr>
          <p:pic>
            <p:nvPicPr>
              <p:cNvPr id="23" name="Picture 22">
                <a:extLst>
                  <a:ext uri="{FF2B5EF4-FFF2-40B4-BE49-F238E27FC236}">
                    <a16:creationId xmlns:a16="http://schemas.microsoft.com/office/drawing/2014/main" id="{44825E05-A84C-4D49-8C53-4B9D67897D2F}"/>
                  </a:ext>
                </a:extLst>
              </p:cNvPr>
              <p:cNvPicPr>
                <a:picLocks noChangeAspect="1"/>
              </p:cNvPicPr>
              <p:nvPr/>
            </p:nvPicPr>
            <p:blipFill>
              <a:blip r:embed="rId11"/>
              <a:stretch>
                <a:fillRect/>
              </a:stretch>
            </p:blipFill>
            <p:spPr>
              <a:xfrm>
                <a:off x="7255734" y="3211126"/>
                <a:ext cx="292100" cy="1282700"/>
              </a:xfrm>
              <a:prstGeom prst="rect">
                <a:avLst/>
              </a:prstGeom>
            </p:spPr>
          </p:pic>
          <p:pic>
            <p:nvPicPr>
              <p:cNvPr id="24" name="Picture 23">
                <a:extLst>
                  <a:ext uri="{FF2B5EF4-FFF2-40B4-BE49-F238E27FC236}">
                    <a16:creationId xmlns:a16="http://schemas.microsoft.com/office/drawing/2014/main" id="{CA912C53-1FC1-354F-A0EC-BC278E923958}"/>
                  </a:ext>
                </a:extLst>
              </p:cNvPr>
              <p:cNvPicPr>
                <a:picLocks noChangeAspect="1"/>
              </p:cNvPicPr>
              <p:nvPr/>
            </p:nvPicPr>
            <p:blipFill>
              <a:blip r:embed="rId12"/>
              <a:stretch>
                <a:fillRect/>
              </a:stretch>
            </p:blipFill>
            <p:spPr>
              <a:xfrm>
                <a:off x="7529366" y="3205731"/>
                <a:ext cx="294587" cy="1280812"/>
              </a:xfrm>
              <a:prstGeom prst="rect">
                <a:avLst/>
              </a:prstGeom>
            </p:spPr>
          </p:pic>
          <p:pic>
            <p:nvPicPr>
              <p:cNvPr id="25" name="Picture 24">
                <a:extLst>
                  <a:ext uri="{FF2B5EF4-FFF2-40B4-BE49-F238E27FC236}">
                    <a16:creationId xmlns:a16="http://schemas.microsoft.com/office/drawing/2014/main" id="{C6E93666-4B6E-2E4B-996A-07DCC28A7B74}"/>
                  </a:ext>
                </a:extLst>
              </p:cNvPr>
              <p:cNvPicPr>
                <a:picLocks noChangeAspect="1"/>
              </p:cNvPicPr>
              <p:nvPr/>
            </p:nvPicPr>
            <p:blipFill>
              <a:blip r:embed="rId13"/>
              <a:stretch>
                <a:fillRect/>
              </a:stretch>
            </p:blipFill>
            <p:spPr>
              <a:xfrm>
                <a:off x="6994965" y="3210806"/>
                <a:ext cx="292100" cy="1282700"/>
              </a:xfrm>
              <a:prstGeom prst="rect">
                <a:avLst/>
              </a:prstGeom>
            </p:spPr>
          </p:pic>
        </p:grpSp>
        <p:pic>
          <p:nvPicPr>
            <p:cNvPr id="39" name="Picture 38">
              <a:extLst>
                <a:ext uri="{FF2B5EF4-FFF2-40B4-BE49-F238E27FC236}">
                  <a16:creationId xmlns:a16="http://schemas.microsoft.com/office/drawing/2014/main" id="{9213EA9F-1EA4-E440-9E2C-0DE01FAF7FC9}"/>
                </a:ext>
              </a:extLst>
            </p:cNvPr>
            <p:cNvPicPr>
              <a:picLocks noChangeAspect="1"/>
            </p:cNvPicPr>
            <p:nvPr/>
          </p:nvPicPr>
          <p:blipFill>
            <a:blip r:embed="rId14"/>
            <a:stretch>
              <a:fillRect/>
            </a:stretch>
          </p:blipFill>
          <p:spPr>
            <a:xfrm>
              <a:off x="773160" y="5536007"/>
              <a:ext cx="435934" cy="188050"/>
            </a:xfrm>
            <a:prstGeom prst="rect">
              <a:avLst/>
            </a:prstGeom>
          </p:spPr>
        </p:pic>
      </p:grpSp>
      <p:sp>
        <p:nvSpPr>
          <p:cNvPr id="40" name="TextBox 39">
            <a:extLst>
              <a:ext uri="{FF2B5EF4-FFF2-40B4-BE49-F238E27FC236}">
                <a16:creationId xmlns:a16="http://schemas.microsoft.com/office/drawing/2014/main" id="{364CD227-375D-4047-8997-3709496BD17B}"/>
              </a:ext>
            </a:extLst>
          </p:cNvPr>
          <p:cNvSpPr txBox="1"/>
          <p:nvPr/>
        </p:nvSpPr>
        <p:spPr>
          <a:xfrm>
            <a:off x="1126239" y="4345941"/>
            <a:ext cx="4214646" cy="338554"/>
          </a:xfrm>
          <a:prstGeom prst="rect">
            <a:avLst/>
          </a:prstGeom>
          <a:noFill/>
        </p:spPr>
        <p:txBody>
          <a:bodyPr wrap="square" rtlCol="0">
            <a:spAutoFit/>
          </a:bodyPr>
          <a:lstStyle/>
          <a:p>
            <a:pPr algn="ctr"/>
            <a:r>
              <a:rPr lang="en-US" sz="1600" dirty="0"/>
              <a:t>Proper Orthogonal Decomposition (POD):</a:t>
            </a:r>
          </a:p>
        </p:txBody>
      </p:sp>
      <p:sp>
        <p:nvSpPr>
          <p:cNvPr id="46" name="TextBox 45">
            <a:extLst>
              <a:ext uri="{FF2B5EF4-FFF2-40B4-BE49-F238E27FC236}">
                <a16:creationId xmlns:a16="http://schemas.microsoft.com/office/drawing/2014/main" id="{93ACDFA0-2D1D-904B-B8E3-D0C72E83E044}"/>
              </a:ext>
            </a:extLst>
          </p:cNvPr>
          <p:cNvSpPr txBox="1"/>
          <p:nvPr/>
        </p:nvSpPr>
        <p:spPr>
          <a:xfrm>
            <a:off x="690657" y="3194837"/>
            <a:ext cx="2098261" cy="523220"/>
          </a:xfrm>
          <a:prstGeom prst="rect">
            <a:avLst/>
          </a:prstGeom>
          <a:noFill/>
        </p:spPr>
        <p:txBody>
          <a:bodyPr wrap="square" rtlCol="0">
            <a:spAutoFit/>
          </a:bodyPr>
          <a:lstStyle/>
          <a:p>
            <a:pPr algn="ctr"/>
            <a:r>
              <a:rPr lang="en-US" sz="1400" dirty="0"/>
              <a:t>Solve ODE at different design points</a:t>
            </a:r>
          </a:p>
        </p:txBody>
      </p:sp>
      <p:grpSp>
        <p:nvGrpSpPr>
          <p:cNvPr id="35" name="Group 34">
            <a:extLst>
              <a:ext uri="{FF2B5EF4-FFF2-40B4-BE49-F238E27FC236}">
                <a16:creationId xmlns:a16="http://schemas.microsoft.com/office/drawing/2014/main" id="{31427FD6-8DA0-7E49-8CDF-E3AD524D9C75}"/>
              </a:ext>
            </a:extLst>
          </p:cNvPr>
          <p:cNvGrpSpPr/>
          <p:nvPr/>
        </p:nvGrpSpPr>
        <p:grpSpPr>
          <a:xfrm>
            <a:off x="347277" y="1201838"/>
            <a:ext cx="5589135" cy="2516219"/>
            <a:chOff x="169408" y="1792427"/>
            <a:chExt cx="5589135" cy="2294095"/>
          </a:xfrm>
        </p:grpSpPr>
        <p:sp>
          <p:nvSpPr>
            <p:cNvPr id="44" name="Rectangle 43">
              <a:extLst>
                <a:ext uri="{FF2B5EF4-FFF2-40B4-BE49-F238E27FC236}">
                  <a16:creationId xmlns:a16="http://schemas.microsoft.com/office/drawing/2014/main" id="{640CA836-0835-924B-B7EF-F78C48744FB6}"/>
                </a:ext>
              </a:extLst>
            </p:cNvPr>
            <p:cNvSpPr/>
            <p:nvPr/>
          </p:nvSpPr>
          <p:spPr>
            <a:xfrm>
              <a:off x="176609" y="1834317"/>
              <a:ext cx="5581934" cy="22522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5685038E-4DCC-C141-8C9B-63DDBC513958}"/>
                </a:ext>
              </a:extLst>
            </p:cNvPr>
            <p:cNvSpPr txBox="1"/>
            <p:nvPr/>
          </p:nvSpPr>
          <p:spPr>
            <a:xfrm>
              <a:off x="169408" y="1792427"/>
              <a:ext cx="2194075" cy="420911"/>
            </a:xfrm>
            <a:prstGeom prst="rect">
              <a:avLst/>
            </a:prstGeom>
            <a:noFill/>
          </p:spPr>
          <p:txBody>
            <a:bodyPr wrap="square" rtlCol="0">
              <a:spAutoFit/>
            </a:bodyPr>
            <a:lstStyle/>
            <a:p>
              <a:r>
                <a:rPr lang="en-US" sz="2400" dirty="0">
                  <a:solidFill>
                    <a:srgbClr val="0070C0"/>
                  </a:solidFill>
                </a:rPr>
                <a:t>1. Acquisition</a:t>
              </a:r>
            </a:p>
          </p:txBody>
        </p:sp>
      </p:grpSp>
      <p:grpSp>
        <p:nvGrpSpPr>
          <p:cNvPr id="37" name="Group 36">
            <a:extLst>
              <a:ext uri="{FF2B5EF4-FFF2-40B4-BE49-F238E27FC236}">
                <a16:creationId xmlns:a16="http://schemas.microsoft.com/office/drawing/2014/main" id="{4024DAAF-DE05-3B43-9CB8-9FE0E6266686}"/>
              </a:ext>
            </a:extLst>
          </p:cNvPr>
          <p:cNvGrpSpPr/>
          <p:nvPr/>
        </p:nvGrpSpPr>
        <p:grpSpPr>
          <a:xfrm>
            <a:off x="347277" y="3736801"/>
            <a:ext cx="5589135" cy="2543652"/>
            <a:chOff x="169408" y="4105266"/>
            <a:chExt cx="5589135" cy="2501766"/>
          </a:xfrm>
        </p:grpSpPr>
        <p:sp>
          <p:nvSpPr>
            <p:cNvPr id="43" name="Rectangle 42">
              <a:extLst>
                <a:ext uri="{FF2B5EF4-FFF2-40B4-BE49-F238E27FC236}">
                  <a16:creationId xmlns:a16="http://schemas.microsoft.com/office/drawing/2014/main" id="{CCE2B41F-332C-D843-94DB-4D815FC50477}"/>
                </a:ext>
              </a:extLst>
            </p:cNvPr>
            <p:cNvSpPr/>
            <p:nvPr/>
          </p:nvSpPr>
          <p:spPr>
            <a:xfrm>
              <a:off x="176609" y="4130440"/>
              <a:ext cx="5581934" cy="24765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70E89F9E-85B7-764E-A577-39DC6ABB01D6}"/>
                </a:ext>
              </a:extLst>
            </p:cNvPr>
            <p:cNvSpPr txBox="1"/>
            <p:nvPr/>
          </p:nvSpPr>
          <p:spPr>
            <a:xfrm>
              <a:off x="169408" y="4105266"/>
              <a:ext cx="1741939" cy="461665"/>
            </a:xfrm>
            <a:prstGeom prst="rect">
              <a:avLst/>
            </a:prstGeom>
            <a:noFill/>
          </p:spPr>
          <p:txBody>
            <a:bodyPr wrap="square" rtlCol="0">
              <a:spAutoFit/>
            </a:bodyPr>
            <a:lstStyle/>
            <a:p>
              <a:r>
                <a:rPr lang="en-US" sz="2400" dirty="0">
                  <a:solidFill>
                    <a:srgbClr val="0070C0"/>
                  </a:solidFill>
                </a:rPr>
                <a:t>2. Learning</a:t>
              </a:r>
            </a:p>
          </p:txBody>
        </p:sp>
      </p:grpSp>
      <p:grpSp>
        <p:nvGrpSpPr>
          <p:cNvPr id="61" name="Group 60">
            <a:extLst>
              <a:ext uri="{FF2B5EF4-FFF2-40B4-BE49-F238E27FC236}">
                <a16:creationId xmlns:a16="http://schemas.microsoft.com/office/drawing/2014/main" id="{2A051604-5C13-1147-9068-E51B9BD4AC0B}"/>
              </a:ext>
            </a:extLst>
          </p:cNvPr>
          <p:cNvGrpSpPr/>
          <p:nvPr/>
        </p:nvGrpSpPr>
        <p:grpSpPr>
          <a:xfrm>
            <a:off x="6197181" y="1240107"/>
            <a:ext cx="5589135" cy="5036728"/>
            <a:chOff x="6350453" y="1843255"/>
            <a:chExt cx="5589135" cy="4781598"/>
          </a:xfrm>
        </p:grpSpPr>
        <p:sp>
          <p:nvSpPr>
            <p:cNvPr id="42" name="Rectangle 41">
              <a:extLst>
                <a:ext uri="{FF2B5EF4-FFF2-40B4-BE49-F238E27FC236}">
                  <a16:creationId xmlns:a16="http://schemas.microsoft.com/office/drawing/2014/main" id="{7F98F57E-A32B-6944-A6DB-127413F939CA}"/>
                </a:ext>
              </a:extLst>
            </p:cNvPr>
            <p:cNvSpPr/>
            <p:nvPr/>
          </p:nvSpPr>
          <p:spPr>
            <a:xfrm>
              <a:off x="6350453" y="1843255"/>
              <a:ext cx="5589135" cy="47815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F5BC953A-0626-7346-A869-8DA41CA56FFE}"/>
                </a:ext>
              </a:extLst>
            </p:cNvPr>
            <p:cNvSpPr txBox="1"/>
            <p:nvPr/>
          </p:nvSpPr>
          <p:spPr>
            <a:xfrm>
              <a:off x="6373044" y="1865668"/>
              <a:ext cx="1943492" cy="438280"/>
            </a:xfrm>
            <a:prstGeom prst="rect">
              <a:avLst/>
            </a:prstGeom>
            <a:noFill/>
          </p:spPr>
          <p:txBody>
            <a:bodyPr wrap="square" rtlCol="0">
              <a:spAutoFit/>
            </a:bodyPr>
            <a:lstStyle/>
            <a:p>
              <a:r>
                <a:rPr lang="en-US" sz="2400" dirty="0">
                  <a:solidFill>
                    <a:srgbClr val="0070C0"/>
                  </a:solidFill>
                </a:rPr>
                <a:t>3. Reduction</a:t>
              </a:r>
            </a:p>
          </p:txBody>
        </p:sp>
      </p:grpSp>
      <p:grpSp>
        <p:nvGrpSpPr>
          <p:cNvPr id="21" name="Group 20">
            <a:extLst>
              <a:ext uri="{FF2B5EF4-FFF2-40B4-BE49-F238E27FC236}">
                <a16:creationId xmlns:a16="http://schemas.microsoft.com/office/drawing/2014/main" id="{048A6715-0104-9045-8C43-8CA9D3DF8BF7}"/>
              </a:ext>
            </a:extLst>
          </p:cNvPr>
          <p:cNvGrpSpPr/>
          <p:nvPr/>
        </p:nvGrpSpPr>
        <p:grpSpPr>
          <a:xfrm>
            <a:off x="3588044" y="1470771"/>
            <a:ext cx="1821559" cy="1773866"/>
            <a:chOff x="3431947" y="1719493"/>
            <a:chExt cx="1821559" cy="1773866"/>
          </a:xfrm>
        </p:grpSpPr>
        <p:sp>
          <p:nvSpPr>
            <p:cNvPr id="70" name="TextBox 69">
              <a:extLst>
                <a:ext uri="{FF2B5EF4-FFF2-40B4-BE49-F238E27FC236}">
                  <a16:creationId xmlns:a16="http://schemas.microsoft.com/office/drawing/2014/main" id="{0541826E-4434-264E-8738-700982C9FA29}"/>
                </a:ext>
              </a:extLst>
            </p:cNvPr>
            <p:cNvSpPr txBox="1"/>
            <p:nvPr/>
          </p:nvSpPr>
          <p:spPr>
            <a:xfrm>
              <a:off x="3486554" y="1719493"/>
              <a:ext cx="1078731" cy="415498"/>
            </a:xfrm>
            <a:prstGeom prst="rect">
              <a:avLst/>
            </a:prstGeom>
            <a:noFill/>
          </p:spPr>
          <p:txBody>
            <a:bodyPr wrap="square" rtlCol="0">
              <a:spAutoFit/>
            </a:bodyPr>
            <a:lstStyle/>
            <a:p>
              <a:pPr algn="ctr"/>
              <a:r>
                <a:rPr lang="en-US" sz="1050" dirty="0"/>
                <a:t>Number of time steps</a:t>
              </a:r>
            </a:p>
          </p:txBody>
        </p:sp>
        <p:grpSp>
          <p:nvGrpSpPr>
            <p:cNvPr id="20" name="Group 19">
              <a:extLst>
                <a:ext uri="{FF2B5EF4-FFF2-40B4-BE49-F238E27FC236}">
                  <a16:creationId xmlns:a16="http://schemas.microsoft.com/office/drawing/2014/main" id="{26030D47-CD87-5C4B-A9DF-ACAFB7C7DEC7}"/>
                </a:ext>
              </a:extLst>
            </p:cNvPr>
            <p:cNvGrpSpPr/>
            <p:nvPr/>
          </p:nvGrpSpPr>
          <p:grpSpPr>
            <a:xfrm>
              <a:off x="3431947" y="2147388"/>
              <a:ext cx="1821559" cy="1345971"/>
              <a:chOff x="3431947" y="2147388"/>
              <a:chExt cx="1821559" cy="1345971"/>
            </a:xfrm>
          </p:grpSpPr>
          <p:sp>
            <p:nvSpPr>
              <p:cNvPr id="69" name="TextBox 68">
                <a:extLst>
                  <a:ext uri="{FF2B5EF4-FFF2-40B4-BE49-F238E27FC236}">
                    <a16:creationId xmlns:a16="http://schemas.microsoft.com/office/drawing/2014/main" id="{512A3B5A-C536-2C49-B0D1-38A1B83E0C63}"/>
                  </a:ext>
                </a:extLst>
              </p:cNvPr>
              <p:cNvSpPr txBox="1"/>
              <p:nvPr/>
            </p:nvSpPr>
            <p:spPr>
              <a:xfrm rot="16200000">
                <a:off x="3016485" y="2662400"/>
                <a:ext cx="1246421" cy="415498"/>
              </a:xfrm>
              <a:prstGeom prst="rect">
                <a:avLst/>
              </a:prstGeom>
              <a:noFill/>
            </p:spPr>
            <p:txBody>
              <a:bodyPr wrap="square" rtlCol="0">
                <a:spAutoFit/>
              </a:bodyPr>
              <a:lstStyle/>
              <a:p>
                <a:pPr algn="ctr"/>
                <a:r>
                  <a:rPr lang="en-US" sz="1050" dirty="0"/>
                  <a:t>Number of State Variables</a:t>
                </a:r>
              </a:p>
            </p:txBody>
          </p:sp>
          <p:pic>
            <p:nvPicPr>
              <p:cNvPr id="56" name="Picture 55">
                <a:extLst>
                  <a:ext uri="{FF2B5EF4-FFF2-40B4-BE49-F238E27FC236}">
                    <a16:creationId xmlns:a16="http://schemas.microsoft.com/office/drawing/2014/main" id="{7A4E8510-F103-154A-832F-A4EB57DFD5AA}"/>
                  </a:ext>
                </a:extLst>
              </p:cNvPr>
              <p:cNvPicPr>
                <a:picLocks noChangeAspect="1"/>
              </p:cNvPicPr>
              <p:nvPr/>
            </p:nvPicPr>
            <p:blipFill>
              <a:blip r:embed="rId13"/>
              <a:stretch>
                <a:fillRect/>
              </a:stretch>
            </p:blipFill>
            <p:spPr>
              <a:xfrm>
                <a:off x="3878404" y="2206892"/>
                <a:ext cx="292100" cy="1282700"/>
              </a:xfrm>
              <a:prstGeom prst="rect">
                <a:avLst/>
              </a:prstGeom>
            </p:spPr>
          </p:pic>
          <p:pic>
            <p:nvPicPr>
              <p:cNvPr id="57" name="Picture 56">
                <a:extLst>
                  <a:ext uri="{FF2B5EF4-FFF2-40B4-BE49-F238E27FC236}">
                    <a16:creationId xmlns:a16="http://schemas.microsoft.com/office/drawing/2014/main" id="{D7F521F6-9B42-0745-B6F4-665E7A7E9FA0}"/>
                  </a:ext>
                </a:extLst>
              </p:cNvPr>
              <p:cNvPicPr>
                <a:picLocks noChangeAspect="1"/>
              </p:cNvPicPr>
              <p:nvPr/>
            </p:nvPicPr>
            <p:blipFill>
              <a:blip r:embed="rId12"/>
              <a:stretch>
                <a:fillRect/>
              </a:stretch>
            </p:blipFill>
            <p:spPr>
              <a:xfrm>
                <a:off x="4961406" y="2203079"/>
                <a:ext cx="292100" cy="1270000"/>
              </a:xfrm>
              <a:prstGeom prst="rect">
                <a:avLst/>
              </a:prstGeom>
            </p:spPr>
          </p:pic>
          <p:pic>
            <p:nvPicPr>
              <p:cNvPr id="58" name="Picture 57">
                <a:extLst>
                  <a:ext uri="{FF2B5EF4-FFF2-40B4-BE49-F238E27FC236}">
                    <a16:creationId xmlns:a16="http://schemas.microsoft.com/office/drawing/2014/main" id="{E0A17134-13C1-394D-BABF-87FF6BD1341F}"/>
                  </a:ext>
                </a:extLst>
              </p:cNvPr>
              <p:cNvPicPr>
                <a:picLocks noChangeAspect="1"/>
              </p:cNvPicPr>
              <p:nvPr/>
            </p:nvPicPr>
            <p:blipFill>
              <a:blip r:embed="rId11"/>
              <a:stretch>
                <a:fillRect/>
              </a:stretch>
            </p:blipFill>
            <p:spPr>
              <a:xfrm>
                <a:off x="4419235" y="2195391"/>
                <a:ext cx="292100" cy="1282700"/>
              </a:xfrm>
              <a:prstGeom prst="rect">
                <a:avLst/>
              </a:prstGeom>
            </p:spPr>
          </p:pic>
          <p:cxnSp>
            <p:nvCxnSpPr>
              <p:cNvPr id="66" name="Straight Arrow Connector 65">
                <a:extLst>
                  <a:ext uri="{FF2B5EF4-FFF2-40B4-BE49-F238E27FC236}">
                    <a16:creationId xmlns:a16="http://schemas.microsoft.com/office/drawing/2014/main" id="{03B90BE4-5584-E843-BF06-0584A856E841}"/>
                  </a:ext>
                </a:extLst>
              </p:cNvPr>
              <p:cNvCxnSpPr/>
              <p:nvPr/>
            </p:nvCxnSpPr>
            <p:spPr>
              <a:xfrm>
                <a:off x="3878404" y="2147388"/>
                <a:ext cx="2921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A3030ACD-8D3E-3446-89D1-61E8F35F27B0}"/>
                  </a:ext>
                </a:extLst>
              </p:cNvPr>
              <p:cNvCxnSpPr>
                <a:cxnSpLocks/>
              </p:cNvCxnSpPr>
              <p:nvPr/>
            </p:nvCxnSpPr>
            <p:spPr>
              <a:xfrm>
                <a:off x="3816482" y="2210376"/>
                <a:ext cx="0" cy="12787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grpSp>
      <p:grpSp>
        <p:nvGrpSpPr>
          <p:cNvPr id="12" name="Group 11">
            <a:extLst>
              <a:ext uri="{FF2B5EF4-FFF2-40B4-BE49-F238E27FC236}">
                <a16:creationId xmlns:a16="http://schemas.microsoft.com/office/drawing/2014/main" id="{BCF4F874-DC83-1F41-A223-338EA355428E}"/>
              </a:ext>
            </a:extLst>
          </p:cNvPr>
          <p:cNvGrpSpPr/>
          <p:nvPr/>
        </p:nvGrpSpPr>
        <p:grpSpPr>
          <a:xfrm>
            <a:off x="490938" y="1867181"/>
            <a:ext cx="2654507" cy="1271187"/>
            <a:chOff x="5743106" y="1272423"/>
            <a:chExt cx="2654507" cy="1271187"/>
          </a:xfrm>
        </p:grpSpPr>
        <p:pic>
          <p:nvPicPr>
            <p:cNvPr id="16" name="Picture 15">
              <a:extLst>
                <a:ext uri="{FF2B5EF4-FFF2-40B4-BE49-F238E27FC236}">
                  <a16:creationId xmlns:a16="http://schemas.microsoft.com/office/drawing/2014/main" id="{7157D173-D8FD-B848-9321-BAD0AE9065DD}"/>
                </a:ext>
              </a:extLst>
            </p:cNvPr>
            <p:cNvPicPr>
              <a:picLocks noChangeAspect="1"/>
            </p:cNvPicPr>
            <p:nvPr/>
          </p:nvPicPr>
          <p:blipFill>
            <a:blip r:embed="rId15"/>
            <a:stretch>
              <a:fillRect/>
            </a:stretch>
          </p:blipFill>
          <p:spPr>
            <a:xfrm>
              <a:off x="6233063" y="1445570"/>
              <a:ext cx="1651000" cy="1028700"/>
            </a:xfrm>
            <a:prstGeom prst="rect">
              <a:avLst/>
            </a:prstGeom>
          </p:spPr>
        </p:pic>
        <p:pic>
          <p:nvPicPr>
            <p:cNvPr id="45" name="Picture 44">
              <a:extLst>
                <a:ext uri="{FF2B5EF4-FFF2-40B4-BE49-F238E27FC236}">
                  <a16:creationId xmlns:a16="http://schemas.microsoft.com/office/drawing/2014/main" id="{C4B317EB-12C5-3E48-94A7-758C7872744F}"/>
                </a:ext>
              </a:extLst>
            </p:cNvPr>
            <p:cNvPicPr>
              <a:picLocks noChangeAspect="1"/>
            </p:cNvPicPr>
            <p:nvPr/>
          </p:nvPicPr>
          <p:blipFill rotWithShape="1">
            <a:blip r:embed="rId16"/>
            <a:srcRect r="87451" b="57581"/>
            <a:stretch/>
          </p:blipFill>
          <p:spPr>
            <a:xfrm>
              <a:off x="5748815" y="1272423"/>
              <a:ext cx="431961" cy="600191"/>
            </a:xfrm>
            <a:prstGeom prst="rect">
              <a:avLst/>
            </a:prstGeom>
          </p:spPr>
        </p:pic>
        <p:pic>
          <p:nvPicPr>
            <p:cNvPr id="50" name="Picture 49">
              <a:extLst>
                <a:ext uri="{FF2B5EF4-FFF2-40B4-BE49-F238E27FC236}">
                  <a16:creationId xmlns:a16="http://schemas.microsoft.com/office/drawing/2014/main" id="{684309B5-1191-A24C-B9F1-55ED45B28162}"/>
                </a:ext>
              </a:extLst>
            </p:cNvPr>
            <p:cNvPicPr>
              <a:picLocks noChangeAspect="1"/>
            </p:cNvPicPr>
            <p:nvPr/>
          </p:nvPicPr>
          <p:blipFill rotWithShape="1">
            <a:blip r:embed="rId16"/>
            <a:srcRect l="35" t="52734" r="87416" b="4847"/>
            <a:stretch/>
          </p:blipFill>
          <p:spPr>
            <a:xfrm>
              <a:off x="5743106" y="1935487"/>
              <a:ext cx="437670" cy="608123"/>
            </a:xfrm>
            <a:prstGeom prst="rect">
              <a:avLst/>
            </a:prstGeom>
          </p:spPr>
        </p:pic>
        <p:pic>
          <p:nvPicPr>
            <p:cNvPr id="59" name="Picture 58">
              <a:extLst>
                <a:ext uri="{FF2B5EF4-FFF2-40B4-BE49-F238E27FC236}">
                  <a16:creationId xmlns:a16="http://schemas.microsoft.com/office/drawing/2014/main" id="{3D719F60-6119-AE4A-BE1C-7BAA7545F189}"/>
                </a:ext>
              </a:extLst>
            </p:cNvPr>
            <p:cNvPicPr>
              <a:picLocks noChangeAspect="1"/>
            </p:cNvPicPr>
            <p:nvPr/>
          </p:nvPicPr>
          <p:blipFill rotWithShape="1">
            <a:blip r:embed="rId16"/>
            <a:srcRect l="88421" t="54289" r="-970" b="3292"/>
            <a:stretch/>
          </p:blipFill>
          <p:spPr>
            <a:xfrm>
              <a:off x="7942061" y="1597065"/>
              <a:ext cx="455552" cy="632970"/>
            </a:xfrm>
            <a:prstGeom prst="rect">
              <a:avLst/>
            </a:prstGeom>
          </p:spPr>
        </p:pic>
        <p:cxnSp>
          <p:nvCxnSpPr>
            <p:cNvPr id="3" name="Straight Arrow Connector 2">
              <a:extLst>
                <a:ext uri="{FF2B5EF4-FFF2-40B4-BE49-F238E27FC236}">
                  <a16:creationId xmlns:a16="http://schemas.microsoft.com/office/drawing/2014/main" id="{3067F3F7-5406-A149-A46B-265F310C3684}"/>
                </a:ext>
              </a:extLst>
            </p:cNvPr>
            <p:cNvCxnSpPr>
              <a:stCxn id="45" idx="3"/>
            </p:cNvCxnSpPr>
            <p:nvPr/>
          </p:nvCxnSpPr>
          <p:spPr>
            <a:xfrm>
              <a:off x="6180776" y="1572519"/>
              <a:ext cx="966098" cy="70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D398552-E959-4740-8A27-149F41AA76B4}"/>
                </a:ext>
              </a:extLst>
            </p:cNvPr>
            <p:cNvCxnSpPr>
              <a:stCxn id="50" idx="3"/>
            </p:cNvCxnSpPr>
            <p:nvPr/>
          </p:nvCxnSpPr>
          <p:spPr>
            <a:xfrm flipV="1">
              <a:off x="6180776" y="1958620"/>
              <a:ext cx="550501" cy="280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A92B4C4-6F24-B444-9B67-95403EE54954}"/>
                </a:ext>
              </a:extLst>
            </p:cNvPr>
            <p:cNvCxnSpPr>
              <a:cxnSpLocks/>
              <a:stCxn id="59" idx="1"/>
            </p:cNvCxnSpPr>
            <p:nvPr/>
          </p:nvCxnSpPr>
          <p:spPr>
            <a:xfrm flipH="1">
              <a:off x="7365075" y="1913550"/>
              <a:ext cx="576986" cy="259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0" name="TextBox 59">
            <a:extLst>
              <a:ext uri="{FF2B5EF4-FFF2-40B4-BE49-F238E27FC236}">
                <a16:creationId xmlns:a16="http://schemas.microsoft.com/office/drawing/2014/main" id="{C970D9D2-543D-6C42-8BF9-0326FE08103F}"/>
              </a:ext>
            </a:extLst>
          </p:cNvPr>
          <p:cNvSpPr txBox="1"/>
          <p:nvPr/>
        </p:nvSpPr>
        <p:spPr>
          <a:xfrm>
            <a:off x="3588043" y="3301555"/>
            <a:ext cx="2098261" cy="307777"/>
          </a:xfrm>
          <a:prstGeom prst="rect">
            <a:avLst/>
          </a:prstGeom>
          <a:noFill/>
        </p:spPr>
        <p:txBody>
          <a:bodyPr wrap="square" rtlCol="0">
            <a:spAutoFit/>
          </a:bodyPr>
          <a:lstStyle/>
          <a:p>
            <a:pPr algn="ctr"/>
            <a:r>
              <a:rPr lang="en-US" sz="1400" dirty="0"/>
              <a:t>Save solution data</a:t>
            </a:r>
          </a:p>
        </p:txBody>
      </p:sp>
      <p:pic>
        <p:nvPicPr>
          <p:cNvPr id="62" name="Picture 61">
            <a:extLst>
              <a:ext uri="{FF2B5EF4-FFF2-40B4-BE49-F238E27FC236}">
                <a16:creationId xmlns:a16="http://schemas.microsoft.com/office/drawing/2014/main" id="{1408AD4A-31AC-6A4C-ACA4-76B6E2785A63}"/>
              </a:ext>
            </a:extLst>
          </p:cNvPr>
          <p:cNvPicPr>
            <a:picLocks noChangeAspect="1"/>
          </p:cNvPicPr>
          <p:nvPr/>
        </p:nvPicPr>
        <p:blipFill>
          <a:blip r:embed="rId9"/>
          <a:stretch>
            <a:fillRect/>
          </a:stretch>
        </p:blipFill>
        <p:spPr>
          <a:xfrm>
            <a:off x="8929962" y="1834879"/>
            <a:ext cx="1262846" cy="440994"/>
          </a:xfrm>
          <a:prstGeom prst="rect">
            <a:avLst/>
          </a:prstGeom>
        </p:spPr>
      </p:pic>
      <p:sp>
        <p:nvSpPr>
          <p:cNvPr id="28" name="Down Arrow 27">
            <a:extLst>
              <a:ext uri="{FF2B5EF4-FFF2-40B4-BE49-F238E27FC236}">
                <a16:creationId xmlns:a16="http://schemas.microsoft.com/office/drawing/2014/main" id="{DF983B9C-7CF4-EC4E-BBEC-D120D0B8EEEA}"/>
              </a:ext>
            </a:extLst>
          </p:cNvPr>
          <p:cNvSpPr/>
          <p:nvPr/>
        </p:nvSpPr>
        <p:spPr>
          <a:xfrm>
            <a:off x="9343503" y="2291566"/>
            <a:ext cx="201133" cy="227791"/>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3" name="Group 62">
            <a:extLst>
              <a:ext uri="{FF2B5EF4-FFF2-40B4-BE49-F238E27FC236}">
                <a16:creationId xmlns:a16="http://schemas.microsoft.com/office/drawing/2014/main" id="{16644F91-120A-0C4A-9A7E-C3401B7CAB74}"/>
              </a:ext>
            </a:extLst>
          </p:cNvPr>
          <p:cNvGrpSpPr/>
          <p:nvPr/>
        </p:nvGrpSpPr>
        <p:grpSpPr>
          <a:xfrm>
            <a:off x="6343447" y="1778576"/>
            <a:ext cx="5269922" cy="1165097"/>
            <a:chOff x="6502854" y="2168137"/>
            <a:chExt cx="5269922" cy="984281"/>
          </a:xfrm>
        </p:grpSpPr>
        <p:sp>
          <p:nvSpPr>
            <p:cNvPr id="47" name="TextBox 46">
              <a:extLst>
                <a:ext uri="{FF2B5EF4-FFF2-40B4-BE49-F238E27FC236}">
                  <a16:creationId xmlns:a16="http://schemas.microsoft.com/office/drawing/2014/main" id="{29FC9173-1C83-7245-A0DB-81C8F9E389DE}"/>
                </a:ext>
              </a:extLst>
            </p:cNvPr>
            <p:cNvSpPr txBox="1"/>
            <p:nvPr/>
          </p:nvSpPr>
          <p:spPr>
            <a:xfrm>
              <a:off x="6606026" y="2229088"/>
              <a:ext cx="1736922" cy="923330"/>
            </a:xfrm>
            <a:prstGeom prst="rect">
              <a:avLst/>
            </a:prstGeom>
            <a:noFill/>
          </p:spPr>
          <p:txBody>
            <a:bodyPr wrap="square" rtlCol="0">
              <a:spAutoFit/>
            </a:bodyPr>
            <a:lstStyle/>
            <a:p>
              <a:r>
                <a:rPr lang="en-US" dirty="0"/>
                <a:t>Choose ODE Temporal Discretization</a:t>
              </a:r>
            </a:p>
          </p:txBody>
        </p:sp>
        <p:sp>
          <p:nvSpPr>
            <p:cNvPr id="64" name="Rectangle 63">
              <a:extLst>
                <a:ext uri="{FF2B5EF4-FFF2-40B4-BE49-F238E27FC236}">
                  <a16:creationId xmlns:a16="http://schemas.microsoft.com/office/drawing/2014/main" id="{999F7920-2FCC-BD44-9D47-B711F3A1C1CB}"/>
                </a:ext>
              </a:extLst>
            </p:cNvPr>
            <p:cNvSpPr/>
            <p:nvPr/>
          </p:nvSpPr>
          <p:spPr>
            <a:xfrm>
              <a:off x="6502854" y="2168137"/>
              <a:ext cx="5269922" cy="976683"/>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A029032C-A2A6-C64C-AB77-8E9CF00C6126}"/>
              </a:ext>
            </a:extLst>
          </p:cNvPr>
          <p:cNvGrpSpPr/>
          <p:nvPr/>
        </p:nvGrpSpPr>
        <p:grpSpPr>
          <a:xfrm>
            <a:off x="6349582" y="3019634"/>
            <a:ext cx="5269922" cy="1389610"/>
            <a:chOff x="6502854" y="3436483"/>
            <a:chExt cx="5269922" cy="1389610"/>
          </a:xfrm>
        </p:grpSpPr>
        <p:sp>
          <p:nvSpPr>
            <p:cNvPr id="48" name="TextBox 47">
              <a:extLst>
                <a:ext uri="{FF2B5EF4-FFF2-40B4-BE49-F238E27FC236}">
                  <a16:creationId xmlns:a16="http://schemas.microsoft.com/office/drawing/2014/main" id="{130932DE-73B5-904B-BB68-A36F5AEDAEA8}"/>
                </a:ext>
              </a:extLst>
            </p:cNvPr>
            <p:cNvSpPr txBox="1"/>
            <p:nvPr/>
          </p:nvSpPr>
          <p:spPr>
            <a:xfrm>
              <a:off x="6602340" y="3565860"/>
              <a:ext cx="1747616" cy="923330"/>
            </a:xfrm>
            <a:prstGeom prst="rect">
              <a:avLst/>
            </a:prstGeom>
            <a:noFill/>
          </p:spPr>
          <p:txBody>
            <a:bodyPr wrap="square" rtlCol="0">
              <a:spAutoFit/>
            </a:bodyPr>
            <a:lstStyle/>
            <a:p>
              <a:r>
                <a:rPr lang="en-US" dirty="0"/>
                <a:t>Reduce the number of unknowns</a:t>
              </a:r>
            </a:p>
          </p:txBody>
        </p:sp>
        <p:sp>
          <p:nvSpPr>
            <p:cNvPr id="65" name="Rectangle 64">
              <a:extLst>
                <a:ext uri="{FF2B5EF4-FFF2-40B4-BE49-F238E27FC236}">
                  <a16:creationId xmlns:a16="http://schemas.microsoft.com/office/drawing/2014/main" id="{6CECA9EF-B087-8646-9A1C-411C31BB6D2A}"/>
                </a:ext>
              </a:extLst>
            </p:cNvPr>
            <p:cNvSpPr/>
            <p:nvPr/>
          </p:nvSpPr>
          <p:spPr>
            <a:xfrm>
              <a:off x="6502854" y="3436483"/>
              <a:ext cx="5269922" cy="138961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247E4F52-1C3D-374A-BDAA-C1D2AA515099}"/>
              </a:ext>
            </a:extLst>
          </p:cNvPr>
          <p:cNvGrpSpPr/>
          <p:nvPr/>
        </p:nvGrpSpPr>
        <p:grpSpPr>
          <a:xfrm>
            <a:off x="6349582" y="4494199"/>
            <a:ext cx="5269922" cy="1693209"/>
            <a:chOff x="6502854" y="4824395"/>
            <a:chExt cx="5269922" cy="1693209"/>
          </a:xfrm>
        </p:grpSpPr>
        <p:sp>
          <p:nvSpPr>
            <p:cNvPr id="49" name="TextBox 48">
              <a:extLst>
                <a:ext uri="{FF2B5EF4-FFF2-40B4-BE49-F238E27FC236}">
                  <a16:creationId xmlns:a16="http://schemas.microsoft.com/office/drawing/2014/main" id="{9A6C5A8B-7EC0-5143-8E2D-A21A41ED90F8}"/>
                </a:ext>
              </a:extLst>
            </p:cNvPr>
            <p:cNvSpPr txBox="1"/>
            <p:nvPr/>
          </p:nvSpPr>
          <p:spPr>
            <a:xfrm>
              <a:off x="6584130" y="4889676"/>
              <a:ext cx="1553241" cy="646331"/>
            </a:xfrm>
            <a:prstGeom prst="rect">
              <a:avLst/>
            </a:prstGeom>
            <a:noFill/>
          </p:spPr>
          <p:txBody>
            <a:bodyPr wrap="square" rtlCol="0">
              <a:spAutoFit/>
            </a:bodyPr>
            <a:lstStyle/>
            <a:p>
              <a:r>
                <a:rPr lang="en-US" dirty="0"/>
                <a:t>Minimize </a:t>
              </a:r>
            </a:p>
            <a:p>
              <a:r>
                <a:rPr lang="en-US" dirty="0"/>
                <a:t>the Residual</a:t>
              </a:r>
            </a:p>
          </p:txBody>
        </p:sp>
        <p:sp>
          <p:nvSpPr>
            <p:cNvPr id="68" name="Rectangle 67">
              <a:extLst>
                <a:ext uri="{FF2B5EF4-FFF2-40B4-BE49-F238E27FC236}">
                  <a16:creationId xmlns:a16="http://schemas.microsoft.com/office/drawing/2014/main" id="{518398AA-A3AC-A645-B631-FBBBCA46EAA0}"/>
                </a:ext>
              </a:extLst>
            </p:cNvPr>
            <p:cNvSpPr/>
            <p:nvPr/>
          </p:nvSpPr>
          <p:spPr>
            <a:xfrm>
              <a:off x="6502854" y="4824395"/>
              <a:ext cx="5269922" cy="169320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a:extLst>
              <a:ext uri="{FF2B5EF4-FFF2-40B4-BE49-F238E27FC236}">
                <a16:creationId xmlns:a16="http://schemas.microsoft.com/office/drawing/2014/main" id="{4FA7CDA3-D435-D149-83F9-24F657F73DAA}"/>
              </a:ext>
            </a:extLst>
          </p:cNvPr>
          <p:cNvGrpSpPr/>
          <p:nvPr/>
        </p:nvGrpSpPr>
        <p:grpSpPr>
          <a:xfrm>
            <a:off x="8157358" y="4657648"/>
            <a:ext cx="3333342" cy="312251"/>
            <a:chOff x="5314950" y="3143250"/>
            <a:chExt cx="6100880" cy="571500"/>
          </a:xfrm>
        </p:grpSpPr>
        <p:pic>
          <p:nvPicPr>
            <p:cNvPr id="112" name="Picture 111">
              <a:extLst>
                <a:ext uri="{FF2B5EF4-FFF2-40B4-BE49-F238E27FC236}">
                  <a16:creationId xmlns:a16="http://schemas.microsoft.com/office/drawing/2014/main" id="{77FDAF75-86C0-E043-98A6-65108D6F2449}"/>
                </a:ext>
              </a:extLst>
            </p:cNvPr>
            <p:cNvPicPr>
              <a:picLocks noChangeAspect="1"/>
            </p:cNvPicPr>
            <p:nvPr/>
          </p:nvPicPr>
          <p:blipFill>
            <a:blip r:embed="rId17"/>
            <a:stretch>
              <a:fillRect/>
            </a:stretch>
          </p:blipFill>
          <p:spPr>
            <a:xfrm>
              <a:off x="5314950" y="3143250"/>
              <a:ext cx="1562100" cy="571500"/>
            </a:xfrm>
            <a:prstGeom prst="rect">
              <a:avLst/>
            </a:prstGeom>
          </p:spPr>
        </p:pic>
        <p:pic>
          <p:nvPicPr>
            <p:cNvPr id="113" name="Picture 112">
              <a:extLst>
                <a:ext uri="{FF2B5EF4-FFF2-40B4-BE49-F238E27FC236}">
                  <a16:creationId xmlns:a16="http://schemas.microsoft.com/office/drawing/2014/main" id="{C21AB911-B367-2643-8F23-5541C7F4A8DD}"/>
                </a:ext>
              </a:extLst>
            </p:cNvPr>
            <p:cNvPicPr>
              <a:picLocks noChangeAspect="1"/>
            </p:cNvPicPr>
            <p:nvPr/>
          </p:nvPicPr>
          <p:blipFill>
            <a:blip r:embed="rId18"/>
            <a:stretch>
              <a:fillRect/>
            </a:stretch>
          </p:blipFill>
          <p:spPr>
            <a:xfrm>
              <a:off x="7810701" y="3143250"/>
              <a:ext cx="266700" cy="304800"/>
            </a:xfrm>
            <a:prstGeom prst="rect">
              <a:avLst/>
            </a:prstGeom>
          </p:spPr>
        </p:pic>
        <p:pic>
          <p:nvPicPr>
            <p:cNvPr id="114" name="Picture 113">
              <a:extLst>
                <a:ext uri="{FF2B5EF4-FFF2-40B4-BE49-F238E27FC236}">
                  <a16:creationId xmlns:a16="http://schemas.microsoft.com/office/drawing/2014/main" id="{7F2174AC-3FCD-6A49-A079-6F66DC14DF3F}"/>
                </a:ext>
              </a:extLst>
            </p:cNvPr>
            <p:cNvPicPr>
              <a:picLocks noChangeAspect="1"/>
            </p:cNvPicPr>
            <p:nvPr/>
          </p:nvPicPr>
          <p:blipFill>
            <a:blip r:embed="rId19"/>
            <a:stretch>
              <a:fillRect/>
            </a:stretch>
          </p:blipFill>
          <p:spPr>
            <a:xfrm>
              <a:off x="9274744" y="3143250"/>
              <a:ext cx="457200" cy="419100"/>
            </a:xfrm>
            <a:prstGeom prst="rect">
              <a:avLst/>
            </a:prstGeom>
          </p:spPr>
        </p:pic>
        <p:pic>
          <p:nvPicPr>
            <p:cNvPr id="115" name="Picture 114">
              <a:extLst>
                <a:ext uri="{FF2B5EF4-FFF2-40B4-BE49-F238E27FC236}">
                  <a16:creationId xmlns:a16="http://schemas.microsoft.com/office/drawing/2014/main" id="{7D70D0EB-E4C3-8C4A-8E50-6F350677F560}"/>
                </a:ext>
              </a:extLst>
            </p:cNvPr>
            <p:cNvPicPr>
              <a:picLocks noChangeAspect="1"/>
            </p:cNvPicPr>
            <p:nvPr/>
          </p:nvPicPr>
          <p:blipFill>
            <a:blip r:embed="rId20"/>
            <a:stretch>
              <a:fillRect/>
            </a:stretch>
          </p:blipFill>
          <p:spPr>
            <a:xfrm>
              <a:off x="9773653" y="3200400"/>
              <a:ext cx="266700" cy="304800"/>
            </a:xfrm>
            <a:prstGeom prst="rect">
              <a:avLst/>
            </a:prstGeom>
          </p:spPr>
        </p:pic>
        <p:pic>
          <p:nvPicPr>
            <p:cNvPr id="116" name="Picture 115">
              <a:extLst>
                <a:ext uri="{FF2B5EF4-FFF2-40B4-BE49-F238E27FC236}">
                  <a16:creationId xmlns:a16="http://schemas.microsoft.com/office/drawing/2014/main" id="{CBF9C04E-88ED-A94B-A336-69BCCF75CCC0}"/>
                </a:ext>
              </a:extLst>
            </p:cNvPr>
            <p:cNvPicPr>
              <a:picLocks noChangeAspect="1"/>
            </p:cNvPicPr>
            <p:nvPr/>
          </p:nvPicPr>
          <p:blipFill>
            <a:blip r:embed="rId21"/>
            <a:stretch>
              <a:fillRect/>
            </a:stretch>
          </p:blipFill>
          <p:spPr>
            <a:xfrm>
              <a:off x="10247430" y="3143250"/>
              <a:ext cx="1168400" cy="419100"/>
            </a:xfrm>
            <a:prstGeom prst="rect">
              <a:avLst/>
            </a:prstGeom>
          </p:spPr>
        </p:pic>
      </p:grpSp>
      <p:pic>
        <p:nvPicPr>
          <p:cNvPr id="102" name="Picture 101">
            <a:extLst>
              <a:ext uri="{FF2B5EF4-FFF2-40B4-BE49-F238E27FC236}">
                <a16:creationId xmlns:a16="http://schemas.microsoft.com/office/drawing/2014/main" id="{1D2368CB-7327-E944-ABA4-DD56A8DE75CC}"/>
              </a:ext>
            </a:extLst>
          </p:cNvPr>
          <p:cNvPicPr>
            <a:picLocks noChangeAspect="1"/>
          </p:cNvPicPr>
          <p:nvPr/>
        </p:nvPicPr>
        <p:blipFill>
          <a:blip r:embed="rId22"/>
          <a:stretch>
            <a:fillRect/>
          </a:stretch>
        </p:blipFill>
        <p:spPr>
          <a:xfrm>
            <a:off x="9057242" y="4935278"/>
            <a:ext cx="1054714" cy="1054715"/>
          </a:xfrm>
          <a:prstGeom prst="rect">
            <a:avLst/>
          </a:prstGeom>
        </p:spPr>
      </p:pic>
      <p:grpSp>
        <p:nvGrpSpPr>
          <p:cNvPr id="2" name="Group 1">
            <a:extLst>
              <a:ext uri="{FF2B5EF4-FFF2-40B4-BE49-F238E27FC236}">
                <a16:creationId xmlns:a16="http://schemas.microsoft.com/office/drawing/2014/main" id="{46A00F36-9C40-F445-94D9-57D4913D50C3}"/>
              </a:ext>
            </a:extLst>
          </p:cNvPr>
          <p:cNvGrpSpPr/>
          <p:nvPr/>
        </p:nvGrpSpPr>
        <p:grpSpPr>
          <a:xfrm>
            <a:off x="8918354" y="4857927"/>
            <a:ext cx="2573368" cy="1192836"/>
            <a:chOff x="9039190" y="5268011"/>
            <a:chExt cx="2573368" cy="1192836"/>
          </a:xfrm>
        </p:grpSpPr>
        <p:pic>
          <p:nvPicPr>
            <p:cNvPr id="103" name="Picture 102">
              <a:extLst>
                <a:ext uri="{FF2B5EF4-FFF2-40B4-BE49-F238E27FC236}">
                  <a16:creationId xmlns:a16="http://schemas.microsoft.com/office/drawing/2014/main" id="{57D6B10E-5661-3742-B1E7-48B609491BBC}"/>
                </a:ext>
              </a:extLst>
            </p:cNvPr>
            <p:cNvPicPr>
              <a:picLocks noChangeAspect="1"/>
            </p:cNvPicPr>
            <p:nvPr/>
          </p:nvPicPr>
          <p:blipFill>
            <a:blip r:embed="rId23"/>
            <a:stretch>
              <a:fillRect/>
            </a:stretch>
          </p:blipFill>
          <p:spPr>
            <a:xfrm>
              <a:off x="9039190" y="5345362"/>
              <a:ext cx="83267" cy="1054715"/>
            </a:xfrm>
            <a:prstGeom prst="rect">
              <a:avLst/>
            </a:prstGeom>
          </p:spPr>
        </p:pic>
        <p:pic>
          <p:nvPicPr>
            <p:cNvPr id="104" name="Picture 103">
              <a:extLst>
                <a:ext uri="{FF2B5EF4-FFF2-40B4-BE49-F238E27FC236}">
                  <a16:creationId xmlns:a16="http://schemas.microsoft.com/office/drawing/2014/main" id="{EFA1DE02-8A6B-D341-BD27-92F2A2CCCC2F}"/>
                </a:ext>
              </a:extLst>
            </p:cNvPr>
            <p:cNvPicPr>
              <a:picLocks noChangeAspect="1"/>
            </p:cNvPicPr>
            <p:nvPr/>
          </p:nvPicPr>
          <p:blipFill>
            <a:blip r:embed="rId4"/>
            <a:stretch>
              <a:fillRect/>
            </a:stretch>
          </p:blipFill>
          <p:spPr>
            <a:xfrm>
              <a:off x="10442220" y="5350292"/>
              <a:ext cx="69389" cy="1054715"/>
            </a:xfrm>
            <a:prstGeom prst="rect">
              <a:avLst/>
            </a:prstGeom>
          </p:spPr>
        </p:pic>
        <p:pic>
          <p:nvPicPr>
            <p:cNvPr id="105" name="Picture 104">
              <a:extLst>
                <a:ext uri="{FF2B5EF4-FFF2-40B4-BE49-F238E27FC236}">
                  <a16:creationId xmlns:a16="http://schemas.microsoft.com/office/drawing/2014/main" id="{3A9F98B2-2FFA-9D45-B373-4CBCA8E07E6B}"/>
                </a:ext>
              </a:extLst>
            </p:cNvPr>
            <p:cNvPicPr>
              <a:picLocks noChangeAspect="1"/>
            </p:cNvPicPr>
            <p:nvPr/>
          </p:nvPicPr>
          <p:blipFill>
            <a:blip r:embed="rId24"/>
            <a:stretch>
              <a:fillRect/>
            </a:stretch>
          </p:blipFill>
          <p:spPr>
            <a:xfrm>
              <a:off x="10557387" y="5329804"/>
              <a:ext cx="117961" cy="1131043"/>
            </a:xfrm>
            <a:prstGeom prst="rect">
              <a:avLst/>
            </a:prstGeom>
          </p:spPr>
        </p:pic>
        <p:pic>
          <p:nvPicPr>
            <p:cNvPr id="106" name="Picture 105">
              <a:extLst>
                <a:ext uri="{FF2B5EF4-FFF2-40B4-BE49-F238E27FC236}">
                  <a16:creationId xmlns:a16="http://schemas.microsoft.com/office/drawing/2014/main" id="{5E330464-557A-824E-8A9B-BDC9C9C572DF}"/>
                </a:ext>
              </a:extLst>
            </p:cNvPr>
            <p:cNvPicPr>
              <a:picLocks noChangeAspect="1"/>
            </p:cNvPicPr>
            <p:nvPr/>
          </p:nvPicPr>
          <p:blipFill>
            <a:blip r:embed="rId25"/>
            <a:stretch>
              <a:fillRect/>
            </a:stretch>
          </p:blipFill>
          <p:spPr>
            <a:xfrm>
              <a:off x="10678836" y="5345362"/>
              <a:ext cx="291434" cy="1054715"/>
            </a:xfrm>
            <a:prstGeom prst="rect">
              <a:avLst/>
            </a:prstGeom>
          </p:spPr>
        </p:pic>
        <p:pic>
          <p:nvPicPr>
            <p:cNvPr id="107" name="Picture 106">
              <a:extLst>
                <a:ext uri="{FF2B5EF4-FFF2-40B4-BE49-F238E27FC236}">
                  <a16:creationId xmlns:a16="http://schemas.microsoft.com/office/drawing/2014/main" id="{348C4376-0654-334E-9A08-4DCCC24D105C}"/>
                </a:ext>
              </a:extLst>
            </p:cNvPr>
            <p:cNvPicPr>
              <a:picLocks noChangeAspect="1"/>
            </p:cNvPicPr>
            <p:nvPr/>
          </p:nvPicPr>
          <p:blipFill>
            <a:blip r:embed="rId26"/>
            <a:stretch>
              <a:fillRect/>
            </a:stretch>
          </p:blipFill>
          <p:spPr>
            <a:xfrm>
              <a:off x="10993900" y="5345362"/>
              <a:ext cx="69389" cy="291434"/>
            </a:xfrm>
            <a:prstGeom prst="rect">
              <a:avLst/>
            </a:prstGeom>
          </p:spPr>
        </p:pic>
        <p:pic>
          <p:nvPicPr>
            <p:cNvPr id="108" name="Picture 107">
              <a:extLst>
                <a:ext uri="{FF2B5EF4-FFF2-40B4-BE49-F238E27FC236}">
                  <a16:creationId xmlns:a16="http://schemas.microsoft.com/office/drawing/2014/main" id="{EC56761B-27F5-B446-92FE-C61F197D5DEC}"/>
                </a:ext>
              </a:extLst>
            </p:cNvPr>
            <p:cNvPicPr>
              <a:picLocks noChangeAspect="1"/>
            </p:cNvPicPr>
            <p:nvPr/>
          </p:nvPicPr>
          <p:blipFill>
            <a:blip r:embed="rId27"/>
            <a:stretch>
              <a:fillRect/>
            </a:stretch>
          </p:blipFill>
          <p:spPr>
            <a:xfrm>
              <a:off x="11213735" y="5345362"/>
              <a:ext cx="69389" cy="222045"/>
            </a:xfrm>
            <a:prstGeom prst="rect">
              <a:avLst/>
            </a:prstGeom>
          </p:spPr>
        </p:pic>
        <p:pic>
          <p:nvPicPr>
            <p:cNvPr id="109" name="Picture 108">
              <a:extLst>
                <a:ext uri="{FF2B5EF4-FFF2-40B4-BE49-F238E27FC236}">
                  <a16:creationId xmlns:a16="http://schemas.microsoft.com/office/drawing/2014/main" id="{0215BF6C-761C-F74A-B55A-714C50A36447}"/>
                </a:ext>
              </a:extLst>
            </p:cNvPr>
            <p:cNvPicPr>
              <a:picLocks noChangeAspect="1"/>
            </p:cNvPicPr>
            <p:nvPr/>
          </p:nvPicPr>
          <p:blipFill>
            <a:blip r:embed="rId28"/>
            <a:stretch>
              <a:fillRect/>
            </a:stretch>
          </p:blipFill>
          <p:spPr>
            <a:xfrm>
              <a:off x="11335622" y="5268011"/>
              <a:ext cx="97145" cy="1124104"/>
            </a:xfrm>
            <a:prstGeom prst="rect">
              <a:avLst/>
            </a:prstGeom>
          </p:spPr>
        </p:pic>
        <p:pic>
          <p:nvPicPr>
            <p:cNvPr id="110" name="Picture 109">
              <a:extLst>
                <a:ext uri="{FF2B5EF4-FFF2-40B4-BE49-F238E27FC236}">
                  <a16:creationId xmlns:a16="http://schemas.microsoft.com/office/drawing/2014/main" id="{14C8FA8A-0BAE-AC43-A119-39CD6681B1E8}"/>
                </a:ext>
              </a:extLst>
            </p:cNvPr>
            <p:cNvPicPr>
              <a:picLocks noChangeAspect="1"/>
            </p:cNvPicPr>
            <p:nvPr/>
          </p:nvPicPr>
          <p:blipFill>
            <a:blip r:embed="rId23"/>
            <a:stretch>
              <a:fillRect/>
            </a:stretch>
          </p:blipFill>
          <p:spPr>
            <a:xfrm>
              <a:off x="11435652" y="5345362"/>
              <a:ext cx="83267" cy="1054715"/>
            </a:xfrm>
            <a:prstGeom prst="rect">
              <a:avLst/>
            </a:prstGeom>
          </p:spPr>
        </p:pic>
        <p:pic>
          <p:nvPicPr>
            <p:cNvPr id="111" name="Picture 110">
              <a:extLst>
                <a:ext uri="{FF2B5EF4-FFF2-40B4-BE49-F238E27FC236}">
                  <a16:creationId xmlns:a16="http://schemas.microsoft.com/office/drawing/2014/main" id="{8EC29046-85B9-FE49-8DE9-92043363B12D}"/>
                </a:ext>
              </a:extLst>
            </p:cNvPr>
            <p:cNvPicPr>
              <a:picLocks noChangeAspect="1"/>
            </p:cNvPicPr>
            <p:nvPr/>
          </p:nvPicPr>
          <p:blipFill>
            <a:blip r:embed="rId29"/>
            <a:stretch>
              <a:fillRect/>
            </a:stretch>
          </p:blipFill>
          <p:spPr>
            <a:xfrm>
              <a:off x="11515413" y="6225143"/>
              <a:ext cx="97145" cy="180412"/>
            </a:xfrm>
            <a:prstGeom prst="rect">
              <a:avLst/>
            </a:prstGeom>
          </p:spPr>
        </p:pic>
      </p:grpSp>
      <p:grpSp>
        <p:nvGrpSpPr>
          <p:cNvPr id="99" name="Group 98">
            <a:extLst>
              <a:ext uri="{FF2B5EF4-FFF2-40B4-BE49-F238E27FC236}">
                <a16:creationId xmlns:a16="http://schemas.microsoft.com/office/drawing/2014/main" id="{1333A122-71CD-914E-9C8D-CAFBA2CB083C}"/>
              </a:ext>
            </a:extLst>
          </p:cNvPr>
          <p:cNvGrpSpPr/>
          <p:nvPr/>
        </p:nvGrpSpPr>
        <p:grpSpPr>
          <a:xfrm>
            <a:off x="9057242" y="4935278"/>
            <a:ext cx="1330061" cy="1054715"/>
            <a:chOff x="6978851" y="3666022"/>
            <a:chExt cx="2434357" cy="1930400"/>
          </a:xfrm>
        </p:grpSpPr>
        <p:pic>
          <p:nvPicPr>
            <p:cNvPr id="100" name="Picture 99">
              <a:extLst>
                <a:ext uri="{FF2B5EF4-FFF2-40B4-BE49-F238E27FC236}">
                  <a16:creationId xmlns:a16="http://schemas.microsoft.com/office/drawing/2014/main" id="{5D3D39F7-3DB6-9A41-820E-77EAD74F5EA3}"/>
                </a:ext>
              </a:extLst>
            </p:cNvPr>
            <p:cNvPicPr>
              <a:picLocks noChangeAspect="1"/>
            </p:cNvPicPr>
            <p:nvPr/>
          </p:nvPicPr>
          <p:blipFill>
            <a:blip r:embed="rId30"/>
            <a:stretch>
              <a:fillRect/>
            </a:stretch>
          </p:blipFill>
          <p:spPr>
            <a:xfrm>
              <a:off x="6978851" y="3666022"/>
              <a:ext cx="1930400" cy="723900"/>
            </a:xfrm>
            <a:prstGeom prst="rect">
              <a:avLst/>
            </a:prstGeom>
          </p:spPr>
        </p:pic>
        <p:pic>
          <p:nvPicPr>
            <p:cNvPr id="101" name="Picture 100">
              <a:extLst>
                <a:ext uri="{FF2B5EF4-FFF2-40B4-BE49-F238E27FC236}">
                  <a16:creationId xmlns:a16="http://schemas.microsoft.com/office/drawing/2014/main" id="{61AB5055-F37E-5248-8315-01A41201F5F0}"/>
                </a:ext>
              </a:extLst>
            </p:cNvPr>
            <p:cNvPicPr>
              <a:picLocks noChangeAspect="1"/>
            </p:cNvPicPr>
            <p:nvPr/>
          </p:nvPicPr>
          <p:blipFill>
            <a:blip r:embed="rId31"/>
            <a:stretch>
              <a:fillRect/>
            </a:stretch>
          </p:blipFill>
          <p:spPr>
            <a:xfrm>
              <a:off x="9298908" y="3831122"/>
              <a:ext cx="114300" cy="1765300"/>
            </a:xfrm>
            <a:prstGeom prst="rect">
              <a:avLst/>
            </a:prstGeom>
          </p:spPr>
        </p:pic>
      </p:grpSp>
      <p:sp>
        <p:nvSpPr>
          <p:cNvPr id="11" name="TextBox 10">
            <a:extLst>
              <a:ext uri="{FF2B5EF4-FFF2-40B4-BE49-F238E27FC236}">
                <a16:creationId xmlns:a16="http://schemas.microsoft.com/office/drawing/2014/main" id="{F0A3DA70-0A8F-8C45-810C-4DD53F73D0A7}"/>
              </a:ext>
            </a:extLst>
          </p:cNvPr>
          <p:cNvSpPr txBox="1"/>
          <p:nvPr/>
        </p:nvSpPr>
        <p:spPr>
          <a:xfrm>
            <a:off x="389121" y="6440774"/>
            <a:ext cx="8747908" cy="338554"/>
          </a:xfrm>
          <a:prstGeom prst="rect">
            <a:avLst/>
          </a:prstGeom>
          <a:noFill/>
        </p:spPr>
        <p:txBody>
          <a:bodyPr wrap="none" rtlCol="0">
            <a:spAutoFit/>
          </a:bodyPr>
          <a:lstStyle/>
          <a:p>
            <a:r>
              <a:rPr lang="en-US" sz="1600" dirty="0"/>
              <a:t>*Least-Squares Petrov-</a:t>
            </a:r>
            <a:r>
              <a:rPr lang="en-US" sz="1600" dirty="0" err="1"/>
              <a:t>Galerkin</a:t>
            </a:r>
            <a:r>
              <a:rPr lang="en-US" sz="1600" dirty="0"/>
              <a:t> Projection [K. Carlberg </a:t>
            </a:r>
            <a:r>
              <a:rPr lang="en-US" sz="1600" i="1" dirty="0"/>
              <a:t>et al.</a:t>
            </a:r>
            <a:r>
              <a:rPr lang="en-US" sz="1600" dirty="0"/>
              <a:t>, 2011; K. Carlberg </a:t>
            </a:r>
            <a:r>
              <a:rPr lang="en-US" sz="1600" i="1" dirty="0"/>
              <a:t>et al.</a:t>
            </a:r>
            <a:r>
              <a:rPr lang="en-US" sz="1600" dirty="0"/>
              <a:t>, 2017]</a:t>
            </a:r>
          </a:p>
        </p:txBody>
      </p:sp>
      <p:sp>
        <p:nvSpPr>
          <p:cNvPr id="82" name="Rectangle 81">
            <a:extLst>
              <a:ext uri="{FF2B5EF4-FFF2-40B4-BE49-F238E27FC236}">
                <a16:creationId xmlns:a16="http://schemas.microsoft.com/office/drawing/2014/main" id="{4EF5174C-CAAA-4F0C-8F26-49B38B2AF04A}"/>
              </a:ext>
            </a:extLst>
          </p:cNvPr>
          <p:cNvSpPr/>
          <p:nvPr/>
        </p:nvSpPr>
        <p:spPr>
          <a:xfrm>
            <a:off x="9034386" y="5330172"/>
            <a:ext cx="1085373" cy="664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D7C3F2D-761B-4EFB-BFE2-6B0FCD17F44B}"/>
              </a:ext>
            </a:extLst>
          </p:cNvPr>
          <p:cNvPicPr>
            <a:picLocks noChangeAspect="1"/>
          </p:cNvPicPr>
          <p:nvPr/>
        </p:nvPicPr>
        <p:blipFill>
          <a:blip r:embed="rId32"/>
          <a:stretch>
            <a:fillRect/>
          </a:stretch>
        </p:blipFill>
        <p:spPr>
          <a:xfrm>
            <a:off x="6373704" y="5191301"/>
            <a:ext cx="1105841" cy="640080"/>
          </a:xfrm>
          <a:prstGeom prst="rect">
            <a:avLst/>
          </a:prstGeom>
        </p:spPr>
      </p:pic>
      <p:pic>
        <p:nvPicPr>
          <p:cNvPr id="15" name="Picture 14">
            <a:extLst>
              <a:ext uri="{FF2B5EF4-FFF2-40B4-BE49-F238E27FC236}">
                <a16:creationId xmlns:a16="http://schemas.microsoft.com/office/drawing/2014/main" id="{1BC5B393-D193-48D4-A675-EA894C0F1C67}"/>
              </a:ext>
            </a:extLst>
          </p:cNvPr>
          <p:cNvPicPr>
            <a:picLocks noChangeAspect="1"/>
          </p:cNvPicPr>
          <p:nvPr/>
        </p:nvPicPr>
        <p:blipFill>
          <a:blip r:embed="rId33"/>
          <a:stretch>
            <a:fillRect/>
          </a:stretch>
        </p:blipFill>
        <p:spPr>
          <a:xfrm>
            <a:off x="7540949" y="5136087"/>
            <a:ext cx="1122183" cy="640080"/>
          </a:xfrm>
          <a:prstGeom prst="rect">
            <a:avLst/>
          </a:prstGeom>
        </p:spPr>
      </p:pic>
      <p:sp>
        <p:nvSpPr>
          <p:cNvPr id="6" name="TextBox 5">
            <a:extLst>
              <a:ext uri="{FF2B5EF4-FFF2-40B4-BE49-F238E27FC236}">
                <a16:creationId xmlns:a16="http://schemas.microsoft.com/office/drawing/2014/main" id="{BF4BA7D5-D11D-4283-A433-CFBA9DD44E3D}"/>
              </a:ext>
            </a:extLst>
          </p:cNvPr>
          <p:cNvSpPr txBox="1"/>
          <p:nvPr/>
        </p:nvSpPr>
        <p:spPr>
          <a:xfrm>
            <a:off x="6456782" y="5870895"/>
            <a:ext cx="2493252" cy="276999"/>
          </a:xfrm>
          <a:prstGeom prst="rect">
            <a:avLst/>
          </a:prstGeom>
          <a:noFill/>
        </p:spPr>
        <p:txBody>
          <a:bodyPr wrap="square" rtlCol="0">
            <a:spAutoFit/>
          </a:bodyPr>
          <a:lstStyle/>
          <a:p>
            <a:r>
              <a:rPr lang="en-US" sz="1200" dirty="0"/>
              <a:t>Hyper-reduction/sample mesh</a:t>
            </a:r>
          </a:p>
        </p:txBody>
      </p:sp>
      <p:sp>
        <p:nvSpPr>
          <p:cNvPr id="13" name="Rectangle 12">
            <a:extLst>
              <a:ext uri="{FF2B5EF4-FFF2-40B4-BE49-F238E27FC236}">
                <a16:creationId xmlns:a16="http://schemas.microsoft.com/office/drawing/2014/main" id="{9443E341-A782-4B49-B14D-E7C8FC440E5A}"/>
              </a:ext>
            </a:extLst>
          </p:cNvPr>
          <p:cNvSpPr/>
          <p:nvPr/>
        </p:nvSpPr>
        <p:spPr>
          <a:xfrm>
            <a:off x="8663132" y="4969900"/>
            <a:ext cx="251343" cy="900996"/>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0213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0648" y="167230"/>
            <a:ext cx="10577065" cy="570225"/>
          </a:xfrm>
        </p:spPr>
        <p:txBody>
          <a:bodyPr/>
          <a:lstStyle/>
          <a:p>
            <a:r>
              <a:rPr lang="en-US" dirty="0"/>
              <a:t>POD/LSPG Approach to Model Reduction</a:t>
            </a:r>
          </a:p>
        </p:txBody>
      </p:sp>
      <p:sp>
        <p:nvSpPr>
          <p:cNvPr id="4" name="Slide Number Placeholder 3"/>
          <p:cNvSpPr>
            <a:spLocks noGrp="1"/>
          </p:cNvSpPr>
          <p:nvPr>
            <p:ph type="sldNum" sz="quarter" idx="12"/>
          </p:nvPr>
        </p:nvSpPr>
        <p:spPr/>
        <p:txBody>
          <a:bodyPr/>
          <a:lstStyle/>
          <a:p>
            <a:fld id="{6113E31D-E2AB-40D1-8B51-AFA5AFEF393A}" type="slidenum">
              <a:rPr lang="en-US" smtClean="0"/>
              <a:t>5</a:t>
            </a:fld>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98E274E-0F00-40C6-BC89-1A2960CED223}"/>
                  </a:ext>
                </a:extLst>
              </p:cNvPr>
              <p:cNvSpPr txBox="1"/>
              <p:nvPr/>
            </p:nvSpPr>
            <p:spPr>
              <a:xfrm>
                <a:off x="179947" y="832223"/>
                <a:ext cx="11807992" cy="2339102"/>
              </a:xfrm>
              <a:prstGeom prst="rect">
                <a:avLst/>
              </a:prstGeom>
              <a:noFill/>
            </p:spPr>
            <p:txBody>
              <a:bodyPr wrap="square" rtlCol="0">
                <a:spAutoFit/>
              </a:bodyPr>
              <a:lstStyle/>
              <a:p>
                <a:r>
                  <a:rPr lang="en-US" sz="2200" b="1" dirty="0">
                    <a:solidFill>
                      <a:srgbClr val="0070C0"/>
                    </a:solidFill>
                  </a:rPr>
                  <a:t>Advantages of POD/LSPG projection:</a:t>
                </a:r>
              </a:p>
              <a:p>
                <a:endParaRPr lang="en-US" sz="800" b="1" dirty="0">
                  <a:solidFill>
                    <a:srgbClr val="0070C0"/>
                  </a:solidFill>
                </a:endParaRPr>
              </a:p>
              <a:p>
                <a:pPr marL="285750" indent="-285750">
                  <a:buFont typeface="Arial" panose="020B0604020202020204" pitchFamily="34" charset="0"/>
                  <a:buChar char="•"/>
                </a:pPr>
                <a:endParaRPr lang="en-US" sz="200" dirty="0"/>
              </a:p>
              <a:p>
                <a:pPr marL="285750" indent="-285750">
                  <a:buFont typeface="Arial" panose="020B0604020202020204" pitchFamily="34" charset="0"/>
                  <a:buChar char="•"/>
                </a:pPr>
                <a:endParaRPr lang="en-US" sz="200" dirty="0"/>
              </a:p>
              <a:p>
                <a:pPr marL="285750" indent="-285750">
                  <a:buFont typeface="Arial" panose="020B0604020202020204" pitchFamily="34" charset="0"/>
                  <a:buChar char="•"/>
                </a:pPr>
                <a:r>
                  <a:rPr lang="en-US" sz="2000" dirty="0"/>
                  <a:t>Computes a solution that </a:t>
                </a:r>
                <a:r>
                  <a:rPr lang="en-US" sz="2000" b="1" dirty="0"/>
                  <a:t>minimizes the </a:t>
                </a:r>
                <a:r>
                  <a:rPr lang="en-US" sz="2000" b="1" i="1" dirty="0"/>
                  <a:t>l</a:t>
                </a:r>
                <a:r>
                  <a:rPr lang="en-US" sz="2000" b="1" baseline="-25000" dirty="0"/>
                  <a:t>2</a:t>
                </a:r>
                <a:r>
                  <a:rPr lang="en-US" sz="2000" b="1" dirty="0"/>
                  <a:t>-norm </a:t>
                </a:r>
                <a:r>
                  <a:rPr lang="en-US" sz="2000" dirty="0"/>
                  <a:t>of the time-discrete residual arising in each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𝑡</m:t>
                    </m:r>
                  </m:oMath>
                </a14:m>
                <a:endParaRPr lang="en-US" sz="2000" dirty="0"/>
              </a:p>
              <a:p>
                <a:pPr marL="285750" indent="-285750">
                  <a:buFont typeface="Arial" panose="020B0604020202020204" pitchFamily="34" charset="0"/>
                  <a:buChar char="•"/>
                </a:pPr>
                <a:endParaRPr lang="en-US" sz="200" dirty="0"/>
              </a:p>
              <a:p>
                <a:pPr marL="285750" indent="-285750">
                  <a:buFont typeface="Arial" panose="020B0604020202020204" pitchFamily="34" charset="0"/>
                  <a:buChar char="•"/>
                </a:pPr>
                <a:endParaRPr lang="en-US" sz="200" dirty="0"/>
              </a:p>
              <a:p>
                <a:pPr marL="285750" indent="-285750">
                  <a:buFont typeface="Arial" panose="020B0604020202020204" pitchFamily="34" charset="0"/>
                  <a:buChar char="•"/>
                </a:pPr>
                <a:endParaRPr lang="en-US" sz="200" dirty="0"/>
              </a:p>
              <a:p>
                <a:pPr marL="742950" lvl="1" indent="-285750">
                  <a:buFont typeface="Wingdings" panose="05000000000000000000" pitchFamily="2" charset="2"/>
                  <a:buChar char="Ø"/>
                </a:pPr>
                <a:r>
                  <a:rPr lang="en-US" sz="2000" dirty="0"/>
                  <a:t>Ensures that adding basis vectors yields a </a:t>
                </a:r>
                <a:r>
                  <a:rPr lang="en-US" sz="2000" b="1" dirty="0"/>
                  <a:t>monotonic decrease </a:t>
                </a:r>
                <a:r>
                  <a:rPr lang="en-US" sz="2000" dirty="0"/>
                  <a:t>in the least-squares objective function defining the underlying minimization problem [Carlberg </a:t>
                </a:r>
                <a:r>
                  <a:rPr lang="en-US" sz="2000" i="1" dirty="0"/>
                  <a:t>et al.,</a:t>
                </a:r>
                <a:r>
                  <a:rPr lang="en-US" sz="2000" dirty="0"/>
                  <a:t> 2011]</a:t>
                </a:r>
              </a:p>
              <a:p>
                <a:pPr marL="742950" lvl="1" indent="-285750">
                  <a:buFont typeface="Wingdings" panose="05000000000000000000" pitchFamily="2" charset="2"/>
                  <a:buChar char="Ø"/>
                </a:pPr>
                <a:endParaRPr lang="en-US" sz="200" dirty="0"/>
              </a:p>
              <a:p>
                <a:pPr marL="742950" lvl="1" indent="-285750">
                  <a:buFont typeface="Wingdings" panose="05000000000000000000" pitchFamily="2" charset="2"/>
                  <a:buChar char="Ø"/>
                </a:pPr>
                <a:endParaRPr lang="en-US" sz="200" dirty="0"/>
              </a:p>
              <a:p>
                <a:pPr marL="742950" lvl="1" indent="-285750">
                  <a:buFont typeface="Wingdings" panose="05000000000000000000" pitchFamily="2" charset="2"/>
                  <a:buChar char="Ø"/>
                </a:pPr>
                <a:endParaRPr lang="en-US" sz="200" dirty="0"/>
              </a:p>
              <a:p>
                <a:pPr marL="285750" indent="-285750">
                  <a:buFont typeface="Arial" panose="020B0604020202020204" pitchFamily="34" charset="0"/>
                  <a:buChar char="•"/>
                </a:pPr>
                <a:r>
                  <a:rPr lang="en-US" sz="2000" dirty="0"/>
                  <a:t>Possesses </a:t>
                </a:r>
                <a:r>
                  <a:rPr lang="en-US" sz="2000" b="1" dirty="0"/>
                  <a:t>better stability </a:t>
                </a:r>
                <a:r>
                  <a:rPr lang="en-US" sz="2000" dirty="0"/>
                  <a:t>and </a:t>
                </a:r>
                <a:r>
                  <a:rPr lang="en-US" sz="2000" b="1" dirty="0"/>
                  <a:t>accuracy </a:t>
                </a:r>
                <a:r>
                  <a:rPr lang="en-US" sz="2000" dirty="0"/>
                  <a:t>than POD/</a:t>
                </a:r>
                <a:r>
                  <a:rPr lang="en-US" sz="2000" dirty="0" err="1"/>
                  <a:t>Galerkin</a:t>
                </a:r>
                <a:r>
                  <a:rPr lang="en-US" sz="2000" dirty="0"/>
                  <a:t> for certain classes of problems (e.g., compressible flow) [Carlberg </a:t>
                </a:r>
                <a:r>
                  <a:rPr lang="en-US" sz="2000" i="1" dirty="0"/>
                  <a:t>et al., </a:t>
                </a:r>
                <a:r>
                  <a:rPr lang="en-US" sz="2000" dirty="0"/>
                  <a:t>2013; Carlberg </a:t>
                </a:r>
                <a:r>
                  <a:rPr lang="en-US" sz="2000" i="1" dirty="0"/>
                  <a:t>et al.</a:t>
                </a:r>
                <a:r>
                  <a:rPr lang="en-US" sz="2000" dirty="0"/>
                  <a:t>, 2017; Tezaur </a:t>
                </a:r>
                <a:r>
                  <a:rPr lang="en-US" sz="2000" i="1" dirty="0"/>
                  <a:t>et al., </a:t>
                </a:r>
                <a:r>
                  <a:rPr lang="en-US" sz="2000" dirty="0"/>
                  <a:t>2018].</a:t>
                </a:r>
              </a:p>
            </p:txBody>
          </p:sp>
        </mc:Choice>
        <mc:Fallback xmlns="">
          <p:sp>
            <p:nvSpPr>
              <p:cNvPr id="6" name="TextBox 5">
                <a:extLst>
                  <a:ext uri="{FF2B5EF4-FFF2-40B4-BE49-F238E27FC236}">
                    <a16:creationId xmlns:a16="http://schemas.microsoft.com/office/drawing/2014/main" id="{698E274E-0F00-40C6-BC89-1A2960CED223}"/>
                  </a:ext>
                </a:extLst>
              </p:cNvPr>
              <p:cNvSpPr txBox="1">
                <a:spLocks noRot="1" noChangeAspect="1" noMove="1" noResize="1" noEditPoints="1" noAdjustHandles="1" noChangeArrowheads="1" noChangeShapeType="1" noTextEdit="1"/>
              </p:cNvSpPr>
              <p:nvPr/>
            </p:nvSpPr>
            <p:spPr>
              <a:xfrm>
                <a:off x="179947" y="832223"/>
                <a:ext cx="11807992" cy="2339102"/>
              </a:xfrm>
              <a:prstGeom prst="rect">
                <a:avLst/>
              </a:prstGeom>
              <a:blipFill>
                <a:blip r:embed="rId3"/>
                <a:stretch>
                  <a:fillRect l="-671" t="-2089" b="-3655"/>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14B979EA-6F34-43B4-B603-678B9CA4F69D}"/>
              </a:ext>
            </a:extLst>
          </p:cNvPr>
          <p:cNvSpPr txBox="1"/>
          <p:nvPr/>
        </p:nvSpPr>
        <p:spPr>
          <a:xfrm>
            <a:off x="193500" y="3925842"/>
            <a:ext cx="7994078" cy="2062103"/>
          </a:xfrm>
          <a:prstGeom prst="rect">
            <a:avLst/>
          </a:prstGeom>
          <a:noFill/>
        </p:spPr>
        <p:txBody>
          <a:bodyPr wrap="square" rtlCol="0">
            <a:spAutoFit/>
          </a:bodyPr>
          <a:lstStyle/>
          <a:p>
            <a:endParaRPr lang="en-US" sz="800" b="1" dirty="0">
              <a:solidFill>
                <a:srgbClr val="0070C0"/>
              </a:solidFill>
            </a:endParaRPr>
          </a:p>
          <a:p>
            <a:pPr marL="285750" indent="-285750">
              <a:buFont typeface="Arial" panose="020B0604020202020204" pitchFamily="34" charset="0"/>
              <a:buChar char="•"/>
            </a:pPr>
            <a:r>
              <a:rPr lang="en-US" sz="2000" dirty="0"/>
              <a:t>Accuracy for </a:t>
            </a:r>
            <a:r>
              <a:rPr lang="en-US" sz="2000" b="1" dirty="0"/>
              <a:t>predictive problems </a:t>
            </a:r>
            <a:r>
              <a:rPr lang="en-US" sz="2000" dirty="0"/>
              <a:t>can be inadequate </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000" dirty="0"/>
              <a:t>Method may </a:t>
            </a:r>
            <a:r>
              <a:rPr lang="en-US" sz="2000" b="1" dirty="0"/>
              <a:t>fail to converge </a:t>
            </a:r>
            <a:r>
              <a:rPr lang="en-US" sz="2000" dirty="0"/>
              <a:t>for some realistic problems run      in the predictive regime</a:t>
            </a:r>
            <a:endParaRPr lang="en-US" sz="2000" b="1" dirty="0"/>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000" dirty="0"/>
              <a:t>Method may struggle when applied to </a:t>
            </a:r>
            <a:r>
              <a:rPr lang="en-US" sz="2000" b="1" dirty="0"/>
              <a:t>problems </a:t>
            </a:r>
            <a:r>
              <a:rPr lang="en-US" sz="2000" dirty="0"/>
              <a:t>with </a:t>
            </a:r>
            <a:r>
              <a:rPr lang="en-US" sz="2000" b="1" dirty="0"/>
              <a:t>disparate</a:t>
            </a:r>
            <a:r>
              <a:rPr lang="en-US" sz="2000" dirty="0"/>
              <a:t> </a:t>
            </a:r>
            <a:r>
              <a:rPr lang="en-US" sz="2000" b="1" dirty="0"/>
              <a:t>scales</a:t>
            </a:r>
            <a:r>
              <a:rPr lang="en-US" sz="2000" dirty="0"/>
              <a:t> [</a:t>
            </a:r>
            <a:r>
              <a:rPr lang="en-US" sz="2000" dirty="0" err="1"/>
              <a:t>Washabaugh</a:t>
            </a:r>
            <a:r>
              <a:rPr lang="en-US" sz="2000" dirty="0"/>
              <a:t>, 2016]  </a:t>
            </a:r>
          </a:p>
        </p:txBody>
      </p:sp>
      <p:sp>
        <p:nvSpPr>
          <p:cNvPr id="2" name="TextBox 1">
            <a:extLst>
              <a:ext uri="{FF2B5EF4-FFF2-40B4-BE49-F238E27FC236}">
                <a16:creationId xmlns:a16="http://schemas.microsoft.com/office/drawing/2014/main" id="{2457E10F-42E4-4A6B-BE8A-5DF91F626AF4}"/>
              </a:ext>
            </a:extLst>
          </p:cNvPr>
          <p:cNvSpPr txBox="1"/>
          <p:nvPr/>
        </p:nvSpPr>
        <p:spPr>
          <a:xfrm>
            <a:off x="1018567" y="6211613"/>
            <a:ext cx="9266558" cy="430887"/>
          </a:xfrm>
          <a:prstGeom prst="rect">
            <a:avLst/>
          </a:prstGeom>
          <a:solidFill>
            <a:schemeClr val="accent2">
              <a:lumMod val="20000"/>
              <a:lumOff val="80000"/>
            </a:schemeClr>
          </a:solidFill>
        </p:spPr>
        <p:txBody>
          <a:bodyPr wrap="square" rtlCol="0">
            <a:spAutoFit/>
          </a:bodyPr>
          <a:lstStyle/>
          <a:p>
            <a:pPr algn="ctr"/>
            <a:r>
              <a:rPr lang="en-US" sz="2200" b="1" dirty="0"/>
              <a:t>Mitigation: </a:t>
            </a:r>
            <a:r>
              <a:rPr lang="en-US" sz="2200" dirty="0"/>
              <a:t>introduction of preconditioning into LSPG ROM formulation.</a:t>
            </a:r>
          </a:p>
        </p:txBody>
      </p:sp>
      <p:grpSp>
        <p:nvGrpSpPr>
          <p:cNvPr id="8" name="Group 7">
            <a:extLst>
              <a:ext uri="{FF2B5EF4-FFF2-40B4-BE49-F238E27FC236}">
                <a16:creationId xmlns:a16="http://schemas.microsoft.com/office/drawing/2014/main" id="{B1347E2F-555F-494B-B1DE-20693AB9285B}"/>
              </a:ext>
            </a:extLst>
          </p:cNvPr>
          <p:cNvGrpSpPr/>
          <p:nvPr/>
        </p:nvGrpSpPr>
        <p:grpSpPr>
          <a:xfrm>
            <a:off x="7803638" y="3533769"/>
            <a:ext cx="4277396" cy="2592229"/>
            <a:chOff x="8254121" y="3466523"/>
            <a:chExt cx="4277396" cy="2592229"/>
          </a:xfrm>
        </p:grpSpPr>
        <p:pic>
          <p:nvPicPr>
            <p:cNvPr id="12" name="Picture 11">
              <a:extLst>
                <a:ext uri="{FF2B5EF4-FFF2-40B4-BE49-F238E27FC236}">
                  <a16:creationId xmlns:a16="http://schemas.microsoft.com/office/drawing/2014/main" id="{830EEA5E-113B-4276-AA5F-A45880B70875}"/>
                </a:ext>
              </a:extLst>
            </p:cNvPr>
            <p:cNvPicPr>
              <a:picLocks noChangeAspect="1"/>
            </p:cNvPicPr>
            <p:nvPr/>
          </p:nvPicPr>
          <p:blipFill>
            <a:blip r:embed="rId4"/>
            <a:stretch>
              <a:fillRect/>
            </a:stretch>
          </p:blipFill>
          <p:spPr>
            <a:xfrm>
              <a:off x="8305939" y="3768027"/>
              <a:ext cx="3775095" cy="2183003"/>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D63BC9A-FB35-40D0-909A-901B10F7736C}"/>
                    </a:ext>
                  </a:extLst>
                </p:cNvPr>
                <p:cNvSpPr txBox="1"/>
                <p:nvPr/>
              </p:nvSpPr>
              <p:spPr>
                <a:xfrm>
                  <a:off x="8488301" y="3895532"/>
                  <a:ext cx="1543987" cy="523220"/>
                </a:xfrm>
                <a:prstGeom prst="rect">
                  <a:avLst/>
                </a:prstGeom>
                <a:solidFill>
                  <a:schemeClr val="bg1"/>
                </a:solidFill>
                <a:ln>
                  <a:solidFill>
                    <a:schemeClr val="tx1">
                      <a:lumMod val="50000"/>
                      <a:lumOff val="50000"/>
                    </a:schemeClr>
                  </a:solidFill>
                </a:ln>
              </p:spPr>
              <p:txBody>
                <a:bodyPr wrap="square" rtlCol="0">
                  <a:spAutoFit/>
                </a:bodyPr>
                <a:lstStyle/>
                <a:p>
                  <a14:m>
                    <m:oMath xmlns:m="http://schemas.openxmlformats.org/officeDocument/2006/math">
                      <m:r>
                        <a:rPr lang="en-US" sz="700" b="1" i="1" dirty="0" smtClean="0">
                          <a:latin typeface="Cambria Math" panose="02040503050406030204" pitchFamily="18" charset="0"/>
                        </a:rPr>
                        <m:t>−</m:t>
                      </m:r>
                    </m:oMath>
                  </a14:m>
                  <a:r>
                    <a:rPr lang="en-US" sz="700" dirty="0"/>
                    <a:t> FOM</a:t>
                  </a:r>
                </a:p>
                <a:p>
                  <a:r>
                    <a:rPr lang="en-US" sz="700" dirty="0">
                      <a:solidFill>
                        <a:schemeClr val="accent2">
                          <a:lumMod val="75000"/>
                        </a:schemeClr>
                      </a:solidFill>
                    </a:rPr>
                    <a:t>-- </a:t>
                  </a:r>
                  <a:r>
                    <a:rPr lang="en-US" sz="700" dirty="0"/>
                    <a:t>1000 mode POD/LSPG ROM</a:t>
                  </a:r>
                </a:p>
                <a:p>
                  <a14:m>
                    <m:oMath xmlns:m="http://schemas.openxmlformats.org/officeDocument/2006/math">
                      <m:r>
                        <a:rPr lang="en-US" sz="700" b="1" i="1" dirty="0" smtClean="0">
                          <a:solidFill>
                            <a:srgbClr val="00B0F0"/>
                          </a:solidFill>
                          <a:latin typeface="Cambria Math" panose="02040503050406030204" pitchFamily="18" charset="0"/>
                        </a:rPr>
                        <m:t>−</m:t>
                      </m:r>
                    </m:oMath>
                  </a14:m>
                  <a:r>
                    <a:rPr lang="en-US" sz="700" dirty="0"/>
                    <a:t> 2000 mode POD/LSPG ROM</a:t>
                  </a:r>
                </a:p>
                <a:p>
                  <a14:m>
                    <m:oMath xmlns:m="http://schemas.openxmlformats.org/officeDocument/2006/math">
                      <m:r>
                        <a:rPr lang="en-US" sz="700" b="1" i="1" dirty="0" smtClean="0">
                          <a:solidFill>
                            <a:schemeClr val="accent2"/>
                          </a:solidFill>
                          <a:latin typeface="Cambria Math" panose="02040503050406030204" pitchFamily="18" charset="0"/>
                        </a:rPr>
                        <m:t>−</m:t>
                      </m:r>
                    </m:oMath>
                  </a14:m>
                  <a:r>
                    <a:rPr lang="en-US" sz="700" dirty="0"/>
                    <a:t> 3000 mode POD/LSPG ROM</a:t>
                  </a:r>
                  <a:endParaRPr lang="en-US" sz="700" dirty="0">
                    <a:solidFill>
                      <a:schemeClr val="accent2">
                        <a:lumMod val="75000"/>
                      </a:schemeClr>
                    </a:solidFill>
                  </a:endParaRPr>
                </a:p>
              </p:txBody>
            </p:sp>
          </mc:Choice>
          <mc:Fallback xmlns="">
            <p:sp>
              <p:nvSpPr>
                <p:cNvPr id="13" name="TextBox 12">
                  <a:extLst>
                    <a:ext uri="{FF2B5EF4-FFF2-40B4-BE49-F238E27FC236}">
                      <a16:creationId xmlns:a16="http://schemas.microsoft.com/office/drawing/2014/main" id="{BD63BC9A-FB35-40D0-909A-901B10F7736C}"/>
                    </a:ext>
                  </a:extLst>
                </p:cNvPr>
                <p:cNvSpPr txBox="1">
                  <a:spLocks noRot="1" noChangeAspect="1" noMove="1" noResize="1" noEditPoints="1" noAdjustHandles="1" noChangeArrowheads="1" noChangeShapeType="1" noTextEdit="1"/>
                </p:cNvSpPr>
                <p:nvPr/>
              </p:nvSpPr>
              <p:spPr>
                <a:xfrm>
                  <a:off x="8488301" y="3895532"/>
                  <a:ext cx="1543987" cy="523220"/>
                </a:xfrm>
                <a:prstGeom prst="rect">
                  <a:avLst/>
                </a:prstGeom>
                <a:blipFill>
                  <a:blip r:embed="rId5"/>
                  <a:stretch>
                    <a:fillRect/>
                  </a:stretch>
                </a:blipFill>
                <a:ln>
                  <a:solidFill>
                    <a:schemeClr val="tx1">
                      <a:lumMod val="50000"/>
                      <a:lumOff val="50000"/>
                    </a:schemeClr>
                  </a:solidFill>
                </a:ln>
              </p:spPr>
              <p:txBody>
                <a:bodyPr/>
                <a:lstStyle/>
                <a:p>
                  <a:r>
                    <a:rPr lang="en-US">
                      <a:noFill/>
                    </a:rPr>
                    <a:t> </a:t>
                  </a:r>
                </a:p>
              </p:txBody>
            </p:sp>
          </mc:Fallback>
        </mc:AlternateContent>
        <p:sp>
          <p:nvSpPr>
            <p:cNvPr id="14" name="TextBox 13">
              <a:extLst>
                <a:ext uri="{FF2B5EF4-FFF2-40B4-BE49-F238E27FC236}">
                  <a16:creationId xmlns:a16="http://schemas.microsoft.com/office/drawing/2014/main" id="{CD387ECD-1D7F-4CFD-877D-E40B13FD8A68}"/>
                </a:ext>
              </a:extLst>
            </p:cNvPr>
            <p:cNvSpPr txBox="1"/>
            <p:nvPr/>
          </p:nvSpPr>
          <p:spPr>
            <a:xfrm>
              <a:off x="10080366" y="5843308"/>
              <a:ext cx="1686393" cy="215444"/>
            </a:xfrm>
            <a:prstGeom prst="rect">
              <a:avLst/>
            </a:prstGeom>
            <a:noFill/>
          </p:spPr>
          <p:txBody>
            <a:bodyPr wrap="square" rtlCol="0">
              <a:spAutoFit/>
            </a:bodyPr>
            <a:lstStyle/>
            <a:p>
              <a:r>
                <a:rPr lang="en-US" sz="800" dirty="0"/>
                <a:t>Time</a:t>
              </a:r>
            </a:p>
          </p:txBody>
        </p:sp>
        <p:sp>
          <p:nvSpPr>
            <p:cNvPr id="15" name="TextBox 14">
              <a:extLst>
                <a:ext uri="{FF2B5EF4-FFF2-40B4-BE49-F238E27FC236}">
                  <a16:creationId xmlns:a16="http://schemas.microsoft.com/office/drawing/2014/main" id="{1C314C4A-99A0-48DF-B185-953E87AE2FB1}"/>
                </a:ext>
              </a:extLst>
            </p:cNvPr>
            <p:cNvSpPr txBox="1"/>
            <p:nvPr/>
          </p:nvSpPr>
          <p:spPr>
            <a:xfrm rot="16200000">
              <a:off x="7518646" y="4201998"/>
              <a:ext cx="1686393" cy="215444"/>
            </a:xfrm>
            <a:prstGeom prst="rect">
              <a:avLst/>
            </a:prstGeom>
            <a:noFill/>
          </p:spPr>
          <p:txBody>
            <a:bodyPr wrap="square" rtlCol="0">
              <a:spAutoFit/>
            </a:bodyPr>
            <a:lstStyle/>
            <a:p>
              <a:r>
                <a:rPr lang="en-US" sz="800" dirty="0"/>
                <a:t>Pressure</a:t>
              </a:r>
            </a:p>
          </p:txBody>
        </p:sp>
        <p:sp>
          <p:nvSpPr>
            <p:cNvPr id="16" name="TextBox 15">
              <a:extLst>
                <a:ext uri="{FF2B5EF4-FFF2-40B4-BE49-F238E27FC236}">
                  <a16:creationId xmlns:a16="http://schemas.microsoft.com/office/drawing/2014/main" id="{A415EF7E-70B7-41CE-82D8-A595DEA38A48}"/>
                </a:ext>
              </a:extLst>
            </p:cNvPr>
            <p:cNvSpPr txBox="1"/>
            <p:nvPr/>
          </p:nvSpPr>
          <p:spPr>
            <a:xfrm>
              <a:off x="11002001" y="5528351"/>
              <a:ext cx="1529516" cy="246221"/>
            </a:xfrm>
            <a:prstGeom prst="rect">
              <a:avLst/>
            </a:prstGeom>
            <a:noFill/>
          </p:spPr>
          <p:txBody>
            <a:bodyPr wrap="square" rtlCol="0">
              <a:spAutoFit/>
            </a:bodyPr>
            <a:lstStyle/>
            <a:p>
              <a:r>
                <a:rPr lang="en-US" sz="1000" dirty="0"/>
                <a:t>Predictive</a:t>
              </a:r>
            </a:p>
          </p:txBody>
        </p:sp>
        <p:sp>
          <p:nvSpPr>
            <p:cNvPr id="17" name="TextBox 16">
              <a:extLst>
                <a:ext uri="{FF2B5EF4-FFF2-40B4-BE49-F238E27FC236}">
                  <a16:creationId xmlns:a16="http://schemas.microsoft.com/office/drawing/2014/main" id="{277EB092-AD39-4C32-9936-04BAA07586D8}"/>
                </a:ext>
              </a:extLst>
            </p:cNvPr>
            <p:cNvSpPr txBox="1"/>
            <p:nvPr/>
          </p:nvSpPr>
          <p:spPr>
            <a:xfrm>
              <a:off x="8663970" y="5528350"/>
              <a:ext cx="1529516" cy="246221"/>
            </a:xfrm>
            <a:prstGeom prst="rect">
              <a:avLst/>
            </a:prstGeom>
            <a:noFill/>
          </p:spPr>
          <p:txBody>
            <a:bodyPr wrap="square" rtlCol="0">
              <a:spAutoFit/>
            </a:bodyPr>
            <a:lstStyle/>
            <a:p>
              <a:r>
                <a:rPr lang="en-US" sz="1000" dirty="0"/>
                <a:t>Reproductive</a:t>
              </a:r>
            </a:p>
          </p:txBody>
        </p:sp>
      </p:grpSp>
      <p:sp>
        <p:nvSpPr>
          <p:cNvPr id="3" name="Rectangle 2">
            <a:extLst>
              <a:ext uri="{FF2B5EF4-FFF2-40B4-BE49-F238E27FC236}">
                <a16:creationId xmlns:a16="http://schemas.microsoft.com/office/drawing/2014/main" id="{9ACFF64C-5F70-4EEB-8286-61BF4842B842}"/>
              </a:ext>
            </a:extLst>
          </p:cNvPr>
          <p:cNvSpPr/>
          <p:nvPr/>
        </p:nvSpPr>
        <p:spPr>
          <a:xfrm>
            <a:off x="179947" y="3496517"/>
            <a:ext cx="8389321" cy="430887"/>
          </a:xfrm>
          <a:prstGeom prst="rect">
            <a:avLst/>
          </a:prstGeom>
        </p:spPr>
        <p:txBody>
          <a:bodyPr wrap="square">
            <a:spAutoFit/>
          </a:bodyPr>
          <a:lstStyle/>
          <a:p>
            <a:r>
              <a:rPr lang="en-US" sz="2200" b="1" dirty="0">
                <a:solidFill>
                  <a:srgbClr val="0070C0"/>
                </a:solidFill>
              </a:rPr>
              <a:t>Room for improvement for realistic predictive applications:</a:t>
            </a:r>
          </a:p>
        </p:txBody>
      </p:sp>
    </p:spTree>
    <p:extLst>
      <p:ext uri="{BB962C8B-B14F-4D97-AF65-F5344CB8AC3E}">
        <p14:creationId xmlns:p14="http://schemas.microsoft.com/office/powerpoint/2010/main" val="362982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0648" y="335101"/>
            <a:ext cx="10577065" cy="570225"/>
          </a:xfrm>
        </p:spPr>
        <p:txBody>
          <a:bodyPr/>
          <a:lstStyle/>
          <a:p>
            <a:r>
              <a:rPr lang="en-US" dirty="0"/>
              <a:t>Preconditioned LSPG ROMs</a:t>
            </a:r>
          </a:p>
        </p:txBody>
      </p:sp>
      <p:sp>
        <p:nvSpPr>
          <p:cNvPr id="4" name="Slide Number Placeholder 3"/>
          <p:cNvSpPr>
            <a:spLocks noGrp="1"/>
          </p:cNvSpPr>
          <p:nvPr>
            <p:ph type="sldNum" sz="quarter" idx="12"/>
          </p:nvPr>
        </p:nvSpPr>
        <p:spPr/>
        <p:txBody>
          <a:bodyPr/>
          <a:lstStyle/>
          <a:p>
            <a:fld id="{6113E31D-E2AB-40D1-8B51-AFA5AFEF393A}" type="slidenum">
              <a:rPr lang="en-US" smtClean="0"/>
              <a:t>6</a:t>
            </a:fld>
            <a:endParaRPr lang="en-US" dirty="0"/>
          </a:p>
        </p:txBody>
      </p:sp>
      <p:sp>
        <p:nvSpPr>
          <p:cNvPr id="2" name="TextBox 1">
            <a:extLst>
              <a:ext uri="{FF2B5EF4-FFF2-40B4-BE49-F238E27FC236}">
                <a16:creationId xmlns:a16="http://schemas.microsoft.com/office/drawing/2014/main" id="{516541E8-2566-47C3-BD9C-B62D838EEA2D}"/>
              </a:ext>
            </a:extLst>
          </p:cNvPr>
          <p:cNvSpPr txBox="1"/>
          <p:nvPr/>
        </p:nvSpPr>
        <p:spPr>
          <a:xfrm>
            <a:off x="241049" y="1196523"/>
            <a:ext cx="7802402" cy="369332"/>
          </a:xfrm>
          <a:prstGeom prst="rect">
            <a:avLst/>
          </a:prstGeom>
          <a:noFill/>
        </p:spPr>
        <p:txBody>
          <a:bodyPr wrap="square" rtlCol="0">
            <a:spAutoFit/>
          </a:bodyPr>
          <a:lstStyle/>
          <a:p>
            <a:r>
              <a:rPr lang="en-US" b="1" dirty="0">
                <a:solidFill>
                  <a:srgbClr val="0070C0"/>
                </a:solidFill>
              </a:rPr>
              <a:t>LSPG Formulation: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4B3C194-9CD7-44A6-807C-9266D1DD102F}"/>
                  </a:ext>
                </a:extLst>
              </p:cNvPr>
              <p:cNvSpPr txBox="1"/>
              <p:nvPr/>
            </p:nvSpPr>
            <p:spPr>
              <a:xfrm>
                <a:off x="241049" y="1822799"/>
                <a:ext cx="3133725" cy="562205"/>
              </a:xfrm>
              <a:prstGeom prst="rect">
                <a:avLst/>
              </a:prstGeom>
              <a:noFill/>
              <a:ln>
                <a:solidFill>
                  <a:schemeClr val="tx1"/>
                </a:solidFill>
              </a:ln>
            </p:spPr>
            <p:txBody>
              <a:bodyPr wrap="square" rtlCol="0">
                <a:spAutoFit/>
              </a:bodyPr>
              <a:lstStyle/>
              <a:p>
                <a:pPr/>
                <a14:m>
                  <m:oMathPara xmlns:m="http://schemas.openxmlformats.org/officeDocument/2006/math">
                    <m:oMathParaPr>
                      <m:jc m:val="center"/>
                    </m:oMathParaPr>
                    <m:oMath xmlns:m="http://schemas.openxmlformats.org/officeDocument/2006/math">
                      <m:acc>
                        <m:accPr>
                          <m:chr m:val="̂"/>
                          <m:ctrlPr>
                            <a:rPr lang="en-US" i="1" smtClean="0">
                              <a:latin typeface="Cambria Math" panose="02040503050406030204" pitchFamily="18" charset="0"/>
                            </a:rPr>
                          </m:ctrlPr>
                        </m:accPr>
                        <m:e>
                          <m:r>
                            <a:rPr lang="en-US" b="1" i="1" smtClean="0">
                              <a:latin typeface="Cambria Math" panose="02040503050406030204" pitchFamily="18" charset="0"/>
                            </a:rPr>
                            <m:t>𝒙</m:t>
                          </m:r>
                        </m:e>
                      </m:acc>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argmin</m:t>
                              </m:r>
                            </m:e>
                            <m:lim>
                              <m:r>
                                <a:rPr lang="en-US" b="1" i="1" smtClean="0">
                                  <a:latin typeface="Cambria Math" panose="02040503050406030204" pitchFamily="18" charset="0"/>
                                </a:rPr>
                                <m:t>𝒚</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𝑀</m:t>
                                  </m:r>
                                </m:sup>
                              </m:sSup>
                            </m:lim>
                          </m:limLow>
                        </m:fName>
                        <m:e>
                          <m:r>
                            <a:rPr lang="en-US" b="0" i="1" smtClean="0">
                              <a:latin typeface="Cambria Math" panose="02040503050406030204" pitchFamily="18" charset="0"/>
                            </a:rPr>
                            <m:t>||</m:t>
                          </m:r>
                          <m:r>
                            <a:rPr lang="en-US" b="1" i="1" smtClean="0">
                              <a:latin typeface="Cambria Math" panose="02040503050406030204" pitchFamily="18" charset="0"/>
                            </a:rPr>
                            <m:t>𝒓</m:t>
                          </m:r>
                          <m:d>
                            <m:dPr>
                              <m:ctrlPr>
                                <a:rPr lang="en-US" b="0" i="1" smtClean="0">
                                  <a:latin typeface="Cambria Math" panose="02040503050406030204" pitchFamily="18" charset="0"/>
                                </a:rPr>
                              </m:ctrlPr>
                            </m:dPr>
                            <m:e>
                              <m:r>
                                <a:rPr lang="el-GR" b="1" i="1" smtClean="0">
                                  <a:latin typeface="Cambria Math" panose="02040503050406030204" pitchFamily="18" charset="0"/>
                                  <a:ea typeface="Cambria Math" panose="02040503050406030204" pitchFamily="18" charset="0"/>
                                </a:rPr>
                                <m:t>𝜱</m:t>
                              </m:r>
                              <m:r>
                                <a:rPr lang="en-US" b="1" i="1" smtClean="0">
                                  <a:latin typeface="Cambria Math" panose="02040503050406030204" pitchFamily="18" charset="0"/>
                                  <a:ea typeface="Cambria Math" panose="02040503050406030204" pitchFamily="18" charset="0"/>
                                </a:rPr>
                                <m:t>𝒚</m:t>
                              </m:r>
                            </m:e>
                          </m:d>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2</m:t>
                              </m:r>
                            </m:sub>
                            <m:sup>
                              <m:r>
                                <a:rPr lang="en-US" b="0" i="1" smtClean="0">
                                  <a:latin typeface="Cambria Math" panose="02040503050406030204" pitchFamily="18" charset="0"/>
                                  <a:ea typeface="Cambria Math" panose="02040503050406030204" pitchFamily="18" charset="0"/>
                                </a:rPr>
                                <m:t>2</m:t>
                              </m:r>
                            </m:sup>
                          </m:sSubSup>
                        </m:e>
                      </m:func>
                    </m:oMath>
                  </m:oMathPara>
                </a14:m>
                <a:endParaRPr lang="en-US" dirty="0"/>
              </a:p>
            </p:txBody>
          </p:sp>
        </mc:Choice>
        <mc:Fallback xmlns="">
          <p:sp>
            <p:nvSpPr>
              <p:cNvPr id="6" name="TextBox 5">
                <a:extLst>
                  <a:ext uri="{FF2B5EF4-FFF2-40B4-BE49-F238E27FC236}">
                    <a16:creationId xmlns:a16="http://schemas.microsoft.com/office/drawing/2014/main" id="{C4B3C194-9CD7-44A6-807C-9266D1DD102F}"/>
                  </a:ext>
                </a:extLst>
              </p:cNvPr>
              <p:cNvSpPr txBox="1">
                <a:spLocks noRot="1" noChangeAspect="1" noMove="1" noResize="1" noEditPoints="1" noAdjustHandles="1" noChangeArrowheads="1" noChangeShapeType="1" noTextEdit="1"/>
              </p:cNvSpPr>
              <p:nvPr/>
            </p:nvSpPr>
            <p:spPr>
              <a:xfrm>
                <a:off x="241049" y="1822799"/>
                <a:ext cx="3133725" cy="562205"/>
              </a:xfrm>
              <a:prstGeom prst="rect">
                <a:avLst/>
              </a:prstGeom>
              <a:blipFill>
                <a:blip r:embed="rId3"/>
                <a:stretch>
                  <a:fillRect t="-1064" b="-1064"/>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B5D5A39-0CDC-4545-B6EF-915AD76FDFFA}"/>
                  </a:ext>
                </a:extLst>
              </p:cNvPr>
              <p:cNvSpPr txBox="1"/>
              <p:nvPr/>
            </p:nvSpPr>
            <p:spPr>
              <a:xfrm>
                <a:off x="4065876" y="1525621"/>
                <a:ext cx="4323127" cy="1316258"/>
              </a:xfrm>
              <a:prstGeom prst="rect">
                <a:avLst/>
              </a:prstGeom>
              <a:noFill/>
              <a:ln>
                <a:solidFill>
                  <a:schemeClr val="tx1"/>
                </a:solidFill>
              </a:ln>
            </p:spPr>
            <p:txBody>
              <a:bodyPr wrap="square" rtlCol="0">
                <a:spAutoFit/>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ea typeface="Cambria Math" panose="02040503050406030204" pitchFamily="18" charset="0"/>
                        </a:rPr>
                        <m:t>𝛿</m:t>
                      </m:r>
                      <m:sSubSup>
                        <m:sSubSupPr>
                          <m:ctrlPr>
                            <a:rPr lang="en-US" i="1" smtClean="0">
                              <a:latin typeface="Cambria Math" panose="02040503050406030204" pitchFamily="18" charset="0"/>
                              <a:ea typeface="Cambria Math" panose="02040503050406030204" pitchFamily="18" charset="0"/>
                            </a:rPr>
                          </m:ctrlPr>
                        </m:sSubSupPr>
                        <m:e>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𝒙</m:t>
                              </m:r>
                            </m:e>
                          </m:acc>
                        </m:e>
                        <m:sub>
                          <m:r>
                            <m:rPr>
                              <m:sty m:val="p"/>
                            </m:rPr>
                            <a:rPr lang="en-US" b="0" i="0" smtClean="0">
                              <a:latin typeface="Cambria Math" panose="02040503050406030204" pitchFamily="18" charset="0"/>
                              <a:ea typeface="Cambria Math" panose="02040503050406030204" pitchFamily="18" charset="0"/>
                            </a:rPr>
                            <m:t>PG</m:t>
                          </m:r>
                        </m:sub>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sup>
                      </m:sSubSup>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argmin</m:t>
                              </m:r>
                            </m:e>
                            <m:lim>
                              <m:r>
                                <a:rPr lang="en-US" b="1" i="1">
                                  <a:latin typeface="Cambria Math" panose="02040503050406030204" pitchFamily="18" charset="0"/>
                                </a:rPr>
                                <m:t>𝒚</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𝑀</m:t>
                                  </m:r>
                                </m:sup>
                              </m:sSup>
                            </m:lim>
                          </m:limLow>
                        </m:fName>
                        <m:e>
                          <m:r>
                            <a:rPr lang="en-US" i="1">
                              <a:latin typeface="Cambria Math" panose="02040503050406030204" pitchFamily="18" charset="0"/>
                            </a:rPr>
                            <m:t>||</m:t>
                          </m:r>
                          <m:sSup>
                            <m:sSupPr>
                              <m:ctrlPr>
                                <a:rPr lang="en-US" i="1" smtClean="0">
                                  <a:latin typeface="Cambria Math" panose="02040503050406030204" pitchFamily="18" charset="0"/>
                                </a:rPr>
                              </m:ctrlPr>
                            </m:sSupPr>
                            <m:e>
                              <m:r>
                                <a:rPr lang="en-US" b="1" i="1" smtClean="0">
                                  <a:latin typeface="Cambria Math" panose="02040503050406030204" pitchFamily="18" charset="0"/>
                                </a:rPr>
                                <m:t>𝑱</m:t>
                              </m:r>
                            </m:e>
                            <m: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sup>
                          </m:sSup>
                          <m:sSubSup>
                            <m:sSubSupPr>
                              <m:ctrlPr>
                                <a:rPr lang="en-US" i="1">
                                  <a:latin typeface="Cambria Math" panose="02040503050406030204" pitchFamily="18" charset="0"/>
                                  <a:ea typeface="Cambria Math" panose="02040503050406030204" pitchFamily="18" charset="0"/>
                                </a:rPr>
                              </m:ctrlPr>
                            </m:sSubSupPr>
                            <m:e>
                              <m:r>
                                <a:rPr lang="el-GR" b="1" i="1">
                                  <a:latin typeface="Cambria Math" panose="02040503050406030204" pitchFamily="18" charset="0"/>
                                  <a:ea typeface="Cambria Math" panose="02040503050406030204" pitchFamily="18" charset="0"/>
                                </a:rPr>
                                <m:t>𝜱</m:t>
                              </m:r>
                              <m:r>
                                <a:rPr lang="en-US" b="1" i="1" smtClean="0">
                                  <a:latin typeface="Cambria Math" panose="02040503050406030204" pitchFamily="18" charset="0"/>
                                  <a:ea typeface="Cambria Math" panose="02040503050406030204" pitchFamily="18" charset="0"/>
                                </a:rPr>
                                <m:t>𝒚</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𝒓</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2</m:t>
                              </m:r>
                            </m:sub>
                            <m:sup>
                              <m:r>
                                <a:rPr lang="en-US" i="1">
                                  <a:latin typeface="Cambria Math" panose="02040503050406030204" pitchFamily="18" charset="0"/>
                                  <a:ea typeface="Cambria Math" panose="02040503050406030204" pitchFamily="18" charset="0"/>
                                </a:rPr>
                                <m:t>2</m:t>
                              </m:r>
                            </m:sup>
                          </m:sSubSup>
                        </m:e>
                      </m:func>
                    </m:oMath>
                  </m:oMathPara>
                </a14:m>
                <a:endParaRPr lang="en-US" dirty="0"/>
              </a:p>
              <a:p>
                <a14:m>
                  <m:oMath xmlns:m="http://schemas.openxmlformats.org/officeDocument/2006/math">
                    <m:sSubSup>
                      <m:sSubSupPr>
                        <m:ctrlPr>
                          <a:rPr lang="en-US" i="1" smtClean="0">
                            <a:latin typeface="Cambria Math" panose="02040503050406030204" pitchFamily="18" charset="0"/>
                          </a:rPr>
                        </m:ctrlPr>
                      </m:sSubSupPr>
                      <m:e>
                        <m:r>
                          <a:rPr lang="en-US" b="1" i="1" smtClean="0">
                            <a:latin typeface="Cambria Math" panose="02040503050406030204" pitchFamily="18" charset="0"/>
                          </a:rPr>
                          <m:t>    </m:t>
                        </m:r>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𝒙</m:t>
                            </m:r>
                          </m:e>
                        </m:acc>
                      </m:e>
                      <m:sub>
                        <m:r>
                          <m:rPr>
                            <m:sty m:val="p"/>
                          </m:rPr>
                          <a:rPr lang="en-US" b="0" i="0" smtClean="0">
                            <a:latin typeface="Cambria Math" panose="02040503050406030204" pitchFamily="18" charset="0"/>
                          </a:rPr>
                          <m:t>PG</m:t>
                        </m:r>
                      </m:sub>
                      <m: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sup>
                    </m:sSubSup>
                    <m:r>
                      <a:rPr lang="en-US" b="0" i="1" smtClean="0">
                        <a:latin typeface="Cambria Math" panose="02040503050406030204" pitchFamily="18" charset="0"/>
                      </a:rPr>
                      <m:t>=</m:t>
                    </m:r>
                  </m:oMath>
                </a14:m>
                <a:r>
                  <a:rPr lang="en-US" dirty="0"/>
                  <a:t> </a:t>
                </a:r>
                <a14:m>
                  <m:oMath xmlns:m="http://schemas.openxmlformats.org/officeDocument/2006/math">
                    <m:sSubSup>
                      <m:sSubSupPr>
                        <m:ctrlPr>
                          <a:rPr lang="en-US" i="1">
                            <a:latin typeface="Cambria Math" panose="02040503050406030204" pitchFamily="18" charset="0"/>
                          </a:rPr>
                        </m:ctrlPr>
                      </m:sSubSupPr>
                      <m:e>
                        <m:acc>
                          <m:accPr>
                            <m:chr m:val="̂"/>
                            <m:ctrlPr>
                              <a:rPr lang="en-US" b="1" i="1">
                                <a:latin typeface="Cambria Math" panose="02040503050406030204" pitchFamily="18" charset="0"/>
                              </a:rPr>
                            </m:ctrlPr>
                          </m:accPr>
                          <m:e>
                            <m:r>
                              <a:rPr lang="en-US" b="1" i="1">
                                <a:latin typeface="Cambria Math" panose="02040503050406030204" pitchFamily="18" charset="0"/>
                              </a:rPr>
                              <m:t>𝒙</m:t>
                            </m:r>
                          </m:e>
                        </m:acc>
                      </m:e>
                      <m:sub>
                        <m:r>
                          <m:rPr>
                            <m:sty m:val="p"/>
                          </m:rPr>
                          <a:rPr lang="en-US" i="0">
                            <a:latin typeface="Cambria Math" panose="02040503050406030204" pitchFamily="18" charset="0"/>
                          </a:rPr>
                          <m:t>PG</m:t>
                        </m:r>
                      </m:sub>
                      <m:sup>
                        <m:d>
                          <m:dPr>
                            <m:ctrlPr>
                              <a:rPr lang="en-US" i="1">
                                <a:latin typeface="Cambria Math" panose="02040503050406030204" pitchFamily="18" charset="0"/>
                              </a:rPr>
                            </m:ctrlPr>
                          </m:dPr>
                          <m:e>
                            <m:r>
                              <a:rPr lang="en-US" i="1">
                                <a:latin typeface="Cambria Math" panose="02040503050406030204" pitchFamily="18" charset="0"/>
                              </a:rPr>
                              <m:t>𝑘</m:t>
                            </m:r>
                            <m:r>
                              <a:rPr lang="en-US" b="0" i="1" smtClean="0">
                                <a:latin typeface="Cambria Math" panose="02040503050406030204" pitchFamily="18" charset="0"/>
                              </a:rPr>
                              <m:t>−1</m:t>
                            </m:r>
                          </m:e>
                        </m:d>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rPr>
                          <m:t>𝑘</m:t>
                        </m:r>
                      </m:sub>
                    </m:sSub>
                    <m:r>
                      <a:rPr lang="en-US" i="1">
                        <a:latin typeface="Cambria Math" panose="02040503050406030204" pitchFamily="18" charset="0"/>
                        <a:ea typeface="Cambria Math" panose="02040503050406030204" pitchFamily="18" charset="0"/>
                      </a:rPr>
                      <m:t>𝛿</m:t>
                    </m:r>
                    <m:sSubSup>
                      <m:sSubSupPr>
                        <m:ctrlPr>
                          <a:rPr lang="en-US" i="1">
                            <a:latin typeface="Cambria Math" panose="02040503050406030204" pitchFamily="18" charset="0"/>
                            <a:ea typeface="Cambria Math" panose="02040503050406030204" pitchFamily="18" charset="0"/>
                          </a:rPr>
                        </m:ctrlPr>
                      </m:sSubSupPr>
                      <m:e>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𝒙</m:t>
                            </m:r>
                          </m:e>
                        </m:acc>
                      </m:e>
                      <m:sub>
                        <m:r>
                          <m:rPr>
                            <m:sty m:val="p"/>
                          </m:rPr>
                          <a:rPr lang="en-US" i="0">
                            <a:latin typeface="Cambria Math" panose="02040503050406030204" pitchFamily="18" charset="0"/>
                            <a:ea typeface="Cambria Math" panose="02040503050406030204" pitchFamily="18" charset="0"/>
                          </a:rPr>
                          <m:t>PG</m:t>
                        </m:r>
                      </m:sub>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sup>
                    </m:sSubSup>
                  </m:oMath>
                </a14:m>
                <a:endParaRPr lang="en-US" dirty="0">
                  <a:ea typeface="Cambria Math" panose="02040503050406030204" pitchFamily="18" charset="0"/>
                </a:endParaRPr>
              </a:p>
              <a:p>
                <a14:m>
                  <m:oMath xmlns:m="http://schemas.openxmlformats.org/officeDocument/2006/math">
                    <m:sSubSup>
                      <m:sSubSupPr>
                        <m:ctrlPr>
                          <a:rPr lang="en-US" i="1" smtClean="0">
                            <a:latin typeface="Cambria Math" panose="02040503050406030204" pitchFamily="18" charset="0"/>
                            <a:ea typeface="Cambria Math" panose="02040503050406030204" pitchFamily="18" charset="0"/>
                          </a:rPr>
                        </m:ctrlPr>
                      </m:sSubSupPr>
                      <m:e>
                        <m:r>
                          <a:rPr lang="en-US" b="1" i="1" smtClean="0">
                            <a:latin typeface="Cambria Math" panose="02040503050406030204" pitchFamily="18" charset="0"/>
                            <a:ea typeface="Cambria Math" panose="02040503050406030204" pitchFamily="18" charset="0"/>
                          </a:rPr>
                          <m:t>    </m:t>
                        </m:r>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𝒙</m:t>
                            </m:r>
                          </m:e>
                        </m:acc>
                      </m:e>
                      <m:sub>
                        <m:r>
                          <m:rPr>
                            <m:sty m:val="p"/>
                          </m:rPr>
                          <a:rPr lang="en-US" b="0" i="0" smtClean="0">
                            <a:latin typeface="Cambria Math" panose="02040503050406030204" pitchFamily="18" charset="0"/>
                            <a:ea typeface="Cambria Math" panose="02040503050406030204" pitchFamily="18" charset="0"/>
                          </a:rPr>
                          <m:t>PG</m:t>
                        </m:r>
                      </m:sub>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sup>
                    </m:sSubSup>
                    <m:r>
                      <a:rPr lang="en-US" b="0" i="1" smtClean="0">
                        <a:latin typeface="Cambria Math" panose="02040503050406030204" pitchFamily="18" charset="0"/>
                        <a:ea typeface="Cambria Math" panose="02040503050406030204" pitchFamily="18" charset="0"/>
                      </a:rPr>
                      <m:t>=</m:t>
                    </m:r>
                  </m:oMath>
                </a14:m>
                <a:r>
                  <a:rPr lang="en-US" b="1" dirty="0"/>
                  <a:t> </a:t>
                </a:r>
                <a14:m>
                  <m:oMath xmlns:m="http://schemas.openxmlformats.org/officeDocument/2006/math">
                    <m:r>
                      <a:rPr lang="el-GR" b="1" i="1" smtClean="0">
                        <a:latin typeface="Cambria Math" panose="02040503050406030204" pitchFamily="18" charset="0"/>
                        <a:ea typeface="Cambria Math" panose="02040503050406030204" pitchFamily="18" charset="0"/>
                      </a:rPr>
                      <m:t>𝜱</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b="1" i="1">
                                <a:latin typeface="Cambria Math" panose="02040503050406030204" pitchFamily="18" charset="0"/>
                              </a:rPr>
                              <m:t>𝒙</m:t>
                            </m:r>
                          </m:e>
                        </m:acc>
                      </m:e>
                      <m:sub>
                        <m:r>
                          <m:rPr>
                            <m:sty m:val="p"/>
                          </m:rPr>
                          <a:rPr lang="en-US" i="0">
                            <a:latin typeface="Cambria Math" panose="02040503050406030204" pitchFamily="18" charset="0"/>
                          </a:rPr>
                          <m:t>PG</m:t>
                        </m:r>
                      </m:sub>
                      <m: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sup>
                    </m:sSubSup>
                  </m:oMath>
                </a14:m>
                <a:endParaRPr lang="en-US" dirty="0"/>
              </a:p>
            </p:txBody>
          </p:sp>
        </mc:Choice>
        <mc:Fallback xmlns="">
          <p:sp>
            <p:nvSpPr>
              <p:cNvPr id="7" name="TextBox 6">
                <a:extLst>
                  <a:ext uri="{FF2B5EF4-FFF2-40B4-BE49-F238E27FC236}">
                    <a16:creationId xmlns:a16="http://schemas.microsoft.com/office/drawing/2014/main" id="{4B5D5A39-0CDC-4545-B6EF-915AD76FDFFA}"/>
                  </a:ext>
                </a:extLst>
              </p:cNvPr>
              <p:cNvSpPr txBox="1">
                <a:spLocks noRot="1" noChangeAspect="1" noMove="1" noResize="1" noEditPoints="1" noAdjustHandles="1" noChangeArrowheads="1" noChangeShapeType="1" noTextEdit="1"/>
              </p:cNvSpPr>
              <p:nvPr/>
            </p:nvSpPr>
            <p:spPr>
              <a:xfrm>
                <a:off x="4065876" y="1525621"/>
                <a:ext cx="4323127" cy="1316258"/>
              </a:xfrm>
              <a:prstGeom prst="rect">
                <a:avLst/>
              </a:prstGeom>
              <a:blipFill>
                <a:blip r:embed="rId4"/>
                <a:stretch>
                  <a:fillRect b="-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8D5A03B-6C74-484A-9292-C6B52384B863}"/>
                  </a:ext>
                </a:extLst>
              </p:cNvPr>
              <p:cNvSpPr txBox="1"/>
              <p:nvPr/>
            </p:nvSpPr>
            <p:spPr>
              <a:xfrm>
                <a:off x="9095410" y="1589089"/>
                <a:ext cx="2375942" cy="1144224"/>
              </a:xfrm>
              <a:prstGeom prst="rect">
                <a:avLst/>
              </a:prstGeom>
              <a:noFill/>
              <a:ln>
                <a:solidFill>
                  <a:schemeClr val="tx1"/>
                </a:solidFill>
              </a:ln>
            </p:spPr>
            <p:txBody>
              <a:bodyPr wrap="square" rtlCol="0">
                <a:spAutoFit/>
              </a:bodyPr>
              <a:lstStyle/>
              <a:p>
                <a:r>
                  <a:rPr lang="en-US" dirty="0"/>
                  <a:t> </a:t>
                </a:r>
                <a14:m>
                  <m:oMath xmlns:m="http://schemas.openxmlformats.org/officeDocument/2006/math">
                    <m:sSubSup>
                      <m:sSubSupPr>
                        <m:ctrlPr>
                          <a:rPr lang="en-US" i="1">
                            <a:latin typeface="Cambria Math" panose="02040503050406030204" pitchFamily="18" charset="0"/>
                          </a:rPr>
                        </m:ctrlPr>
                      </m:sSubSupPr>
                      <m:e>
                        <m:r>
                          <a:rPr lang="en-US" b="1" i="1">
                            <a:latin typeface="Cambria Math" panose="02040503050406030204" pitchFamily="18" charset="0"/>
                          </a:rPr>
                          <m:t>𝑱</m:t>
                        </m:r>
                      </m:e>
                      <m:sub>
                        <m:r>
                          <m:rPr>
                            <m:sty m:val="p"/>
                          </m:rPr>
                          <a:rPr lang="en-US">
                            <a:latin typeface="Cambria Math" panose="02040503050406030204" pitchFamily="18" charset="0"/>
                          </a:rPr>
                          <m:t>PG</m:t>
                        </m:r>
                      </m:sub>
                      <m: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sup>
                    </m:sSubSup>
                    <m:r>
                      <a:rPr lang="en-US" i="1">
                        <a:latin typeface="Cambria Math" panose="02040503050406030204" pitchFamily="18" charset="0"/>
                        <a:ea typeface="Cambria Math" panose="02040503050406030204" pitchFamily="18" charset="0"/>
                      </a:rPr>
                      <m:t>𝛿</m:t>
                    </m:r>
                    <m:sSubSup>
                      <m:sSubSupPr>
                        <m:ctrlPr>
                          <a:rPr lang="en-US" i="1">
                            <a:latin typeface="Cambria Math" panose="02040503050406030204" pitchFamily="18" charset="0"/>
                            <a:ea typeface="Cambria Math" panose="02040503050406030204" pitchFamily="18" charset="0"/>
                          </a:rPr>
                        </m:ctrlPr>
                      </m:sSubSupPr>
                      <m:e>
                        <m:acc>
                          <m:accPr>
                            <m:chr m:val="̂"/>
                            <m:ctrlPr>
                              <a:rPr lang="en-US"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𝒙</m:t>
                            </m:r>
                          </m:e>
                        </m:acc>
                      </m:e>
                      <m:sub>
                        <m:r>
                          <m:rPr>
                            <m:sty m:val="p"/>
                          </m:rPr>
                          <a:rPr lang="en-US">
                            <a:latin typeface="Cambria Math" panose="02040503050406030204" pitchFamily="18" charset="0"/>
                            <a:ea typeface="Cambria Math" panose="02040503050406030204" pitchFamily="18" charset="0"/>
                          </a:rPr>
                          <m:t>PG</m:t>
                        </m:r>
                      </m:sub>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sup>
                    </m:sSubSup>
                    <m:r>
                      <a:rPr lang="en-US" i="1">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b="1" i="1">
                            <a:latin typeface="Cambria Math" panose="02040503050406030204" pitchFamily="18" charset="0"/>
                            <a:ea typeface="Cambria Math" panose="02040503050406030204" pitchFamily="18" charset="0"/>
                          </a:rPr>
                          <m:t>𝒓</m:t>
                        </m:r>
                      </m:e>
                      <m:sub>
                        <m:r>
                          <m:rPr>
                            <m:sty m:val="p"/>
                          </m:rPr>
                          <a:rPr lang="en-US">
                            <a:latin typeface="Cambria Math" panose="02040503050406030204" pitchFamily="18" charset="0"/>
                            <a:ea typeface="Cambria Math" panose="02040503050406030204" pitchFamily="18" charset="0"/>
                          </a:rPr>
                          <m:t>PG</m:t>
                        </m:r>
                      </m:sub>
                      <m:sup>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𝑘</m:t>
                            </m:r>
                          </m:e>
                        </m:d>
                      </m:sup>
                    </m:sSubSup>
                  </m:oMath>
                </a14:m>
                <a:endParaRPr lang="en-US" i="1" dirty="0">
                  <a:latin typeface="Cambria Math" panose="02040503050406030204" pitchFamily="18" charset="0"/>
                </a:endParaRPr>
              </a:p>
              <a:p>
                <a14:m>
                  <m:oMath xmlns:m="http://schemas.openxmlformats.org/officeDocument/2006/math">
                    <m:sSubSup>
                      <m:sSubSupPr>
                        <m:ctrlPr>
                          <a:rPr lang="en-US" i="1" smtClean="0">
                            <a:latin typeface="Cambria Math" panose="02040503050406030204" pitchFamily="18" charset="0"/>
                          </a:rPr>
                        </m:ctrlPr>
                      </m:sSubSupPr>
                      <m:e>
                        <m:r>
                          <a:rPr lang="en-US" b="1" i="1">
                            <a:latin typeface="Cambria Math" panose="02040503050406030204" pitchFamily="18" charset="0"/>
                          </a:rPr>
                          <m:t>𝑱</m:t>
                        </m:r>
                      </m:e>
                      <m:sub>
                        <m:r>
                          <m:rPr>
                            <m:sty m:val="p"/>
                          </m:rPr>
                          <a:rPr lang="en-US" i="0">
                            <a:latin typeface="Cambria Math" panose="02040503050406030204" pitchFamily="18" charset="0"/>
                          </a:rPr>
                          <m:t>PG</m:t>
                        </m:r>
                      </m:sub>
                      <m: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sup>
                    </m:sSub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l-GR" b="1" i="1" smtClean="0">
                            <a:latin typeface="Cambria Math" panose="02040503050406030204" pitchFamily="18" charset="0"/>
                            <a:ea typeface="Cambria Math" panose="02040503050406030204" pitchFamily="18" charset="0"/>
                          </a:rPr>
                          <m:t>𝜱</m:t>
                        </m:r>
                      </m:e>
                      <m:sup>
                        <m:r>
                          <a:rPr lang="en-US" b="0" i="1" smtClean="0">
                            <a:latin typeface="Cambria Math" panose="02040503050406030204" pitchFamily="18" charset="0"/>
                          </a:rPr>
                          <m:t>𝑇</m:t>
                        </m:r>
                      </m:sup>
                    </m:sSup>
                    <m:sSup>
                      <m:sSupPr>
                        <m:ctrlPr>
                          <a:rPr lang="en-US" b="0" i="1" smtClean="0">
                            <a:latin typeface="Cambria Math" panose="02040503050406030204" pitchFamily="18" charset="0"/>
                          </a:rPr>
                        </m:ctrlPr>
                      </m:sSupPr>
                      <m:e>
                        <m:r>
                          <a:rPr lang="en-US" b="1" i="1" smtClean="0">
                            <a:latin typeface="Cambria Math" panose="02040503050406030204" pitchFamily="18" charset="0"/>
                          </a:rPr>
                          <m:t>𝑱</m:t>
                        </m:r>
                      </m:e>
                      <m:sup>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𝑇</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𝑱</m:t>
                        </m:r>
                      </m:e>
                      <m:sup>
                        <m:d>
                          <m:dPr>
                            <m:ctrlPr>
                              <a:rPr lang="en-US" i="1">
                                <a:latin typeface="Cambria Math" panose="02040503050406030204" pitchFamily="18" charset="0"/>
                              </a:rPr>
                            </m:ctrlPr>
                          </m:dPr>
                          <m:e>
                            <m:r>
                              <a:rPr lang="en-US" i="1">
                                <a:latin typeface="Cambria Math" panose="02040503050406030204" pitchFamily="18" charset="0"/>
                              </a:rPr>
                              <m:t>𝑘</m:t>
                            </m:r>
                          </m:e>
                        </m:d>
                      </m:sup>
                    </m:sSup>
                    <m:r>
                      <a:rPr lang="el-GR" b="1" i="1" smtClean="0">
                        <a:latin typeface="Cambria Math" panose="02040503050406030204" pitchFamily="18" charset="0"/>
                        <a:ea typeface="Cambria Math" panose="02040503050406030204" pitchFamily="18" charset="0"/>
                      </a:rPr>
                      <m:t>𝜱</m:t>
                    </m:r>
                  </m:oMath>
                </a14:m>
                <a:endParaRPr lang="en-US" b="1" dirty="0">
                  <a:ea typeface="Cambria Math" panose="02040503050406030204" pitchFamily="18" charset="0"/>
                </a:endParaRPr>
              </a:p>
              <a:p>
                <a14:m>
                  <m:oMath xmlns:m="http://schemas.openxmlformats.org/officeDocument/2006/math">
                    <m:sSubSup>
                      <m:sSubSupPr>
                        <m:ctrlPr>
                          <a:rPr lang="en-US" i="1">
                            <a:latin typeface="Cambria Math" panose="02040503050406030204" pitchFamily="18" charset="0"/>
                            <a:ea typeface="Cambria Math" panose="02040503050406030204" pitchFamily="18" charset="0"/>
                          </a:rPr>
                        </m:ctrlPr>
                      </m:sSubSupPr>
                      <m:e>
                        <m:r>
                          <a:rPr lang="en-US" b="1" i="1">
                            <a:latin typeface="Cambria Math" panose="02040503050406030204" pitchFamily="18" charset="0"/>
                            <a:ea typeface="Cambria Math" panose="02040503050406030204" pitchFamily="18" charset="0"/>
                          </a:rPr>
                          <m:t>𝒓</m:t>
                        </m:r>
                      </m:e>
                      <m:sub>
                        <m:r>
                          <m:rPr>
                            <m:sty m:val="p"/>
                          </m:rPr>
                          <a:rPr lang="en-US" i="0">
                            <a:latin typeface="Cambria Math" panose="02040503050406030204" pitchFamily="18" charset="0"/>
                            <a:ea typeface="Cambria Math" panose="02040503050406030204" pitchFamily="18" charset="0"/>
                          </a:rPr>
                          <m:t>PG</m:t>
                        </m:r>
                      </m:sub>
                      <m:sup>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𝑘</m:t>
                            </m:r>
                          </m:e>
                        </m:d>
                      </m:sup>
                    </m:sSubSup>
                    <m:r>
                      <a:rPr lang="en-US" b="0"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p>
                      <m:sSupPr>
                        <m:ctrlPr>
                          <a:rPr lang="en-US" i="1">
                            <a:latin typeface="Cambria Math" panose="02040503050406030204" pitchFamily="18" charset="0"/>
                          </a:rPr>
                        </m:ctrlPr>
                      </m:sSupPr>
                      <m:e>
                        <m:r>
                          <a:rPr lang="el-GR" b="1" i="1">
                            <a:latin typeface="Cambria Math" panose="02040503050406030204" pitchFamily="18" charset="0"/>
                            <a:ea typeface="Cambria Math" panose="02040503050406030204" pitchFamily="18" charset="0"/>
                          </a:rPr>
                          <m:t>𝜱</m:t>
                        </m:r>
                      </m:e>
                      <m:sup>
                        <m:r>
                          <a:rPr lang="en-US" i="1">
                            <a:latin typeface="Cambria Math" panose="02040503050406030204" pitchFamily="18" charset="0"/>
                          </a:rPr>
                          <m:t>𝑇</m:t>
                        </m:r>
                      </m:sup>
                    </m:sSup>
                    <m:sSup>
                      <m:sSupPr>
                        <m:ctrlPr>
                          <a:rPr lang="en-US" i="1">
                            <a:latin typeface="Cambria Math" panose="02040503050406030204" pitchFamily="18" charset="0"/>
                          </a:rPr>
                        </m:ctrlPr>
                      </m:sSupPr>
                      <m:e>
                        <m:r>
                          <a:rPr lang="en-US" b="1" i="1">
                            <a:latin typeface="Cambria Math" panose="02040503050406030204" pitchFamily="18" charset="0"/>
                          </a:rPr>
                          <m:t>𝑱</m:t>
                        </m:r>
                      </m:e>
                      <m:sup>
                        <m:d>
                          <m:dPr>
                            <m:ctrlPr>
                              <a:rPr lang="en-US" i="1">
                                <a:latin typeface="Cambria Math" panose="02040503050406030204" pitchFamily="18" charset="0"/>
                              </a:rPr>
                            </m:ctrlPr>
                          </m:dPr>
                          <m:e>
                            <m:r>
                              <a:rPr lang="en-US" i="1">
                                <a:latin typeface="Cambria Math" panose="02040503050406030204" pitchFamily="18" charset="0"/>
                              </a:rPr>
                              <m:t>𝑘</m:t>
                            </m:r>
                          </m:e>
                        </m:d>
                        <m:r>
                          <a:rPr lang="en-US" i="1">
                            <a:latin typeface="Cambria Math" panose="02040503050406030204" pitchFamily="18" charset="0"/>
                          </a:rPr>
                          <m:t>𝑇</m:t>
                        </m:r>
                      </m:sup>
                    </m:sSup>
                    <m:sSup>
                      <m:sSupPr>
                        <m:ctrlPr>
                          <a:rPr lang="en-US" i="1" smtClean="0">
                            <a:latin typeface="Cambria Math" panose="02040503050406030204" pitchFamily="18" charset="0"/>
                          </a:rPr>
                        </m:ctrlPr>
                      </m:sSupPr>
                      <m:e>
                        <m:r>
                          <a:rPr lang="en-US" b="1" i="1" smtClean="0">
                            <a:latin typeface="Cambria Math" panose="02040503050406030204" pitchFamily="18" charset="0"/>
                          </a:rPr>
                          <m:t>𝒓</m:t>
                        </m:r>
                      </m:e>
                      <m: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sup>
                    </m:sSup>
                  </m:oMath>
                </a14:m>
                <a:r>
                  <a:rPr lang="en-US" dirty="0"/>
                  <a:t> </a:t>
                </a:r>
                <a:endParaRPr lang="en-US" b="1" dirty="0"/>
              </a:p>
            </p:txBody>
          </p:sp>
        </mc:Choice>
        <mc:Fallback xmlns="">
          <p:sp>
            <p:nvSpPr>
              <p:cNvPr id="3" name="TextBox 2">
                <a:extLst>
                  <a:ext uri="{FF2B5EF4-FFF2-40B4-BE49-F238E27FC236}">
                    <a16:creationId xmlns:a16="http://schemas.microsoft.com/office/drawing/2014/main" id="{08D5A03B-6C74-484A-9292-C6B52384B863}"/>
                  </a:ext>
                </a:extLst>
              </p:cNvPr>
              <p:cNvSpPr txBox="1">
                <a:spLocks noRot="1" noChangeAspect="1" noMove="1" noResize="1" noEditPoints="1" noAdjustHandles="1" noChangeArrowheads="1" noChangeShapeType="1" noTextEdit="1"/>
              </p:cNvSpPr>
              <p:nvPr/>
            </p:nvSpPr>
            <p:spPr>
              <a:xfrm>
                <a:off x="9095410" y="1589089"/>
                <a:ext cx="2375942" cy="1144224"/>
              </a:xfrm>
              <a:prstGeom prst="rect">
                <a:avLst/>
              </a:prstGeom>
              <a:blipFill>
                <a:blip r:embed="rId5"/>
                <a:stretch>
                  <a:fillRect l="-255" b="-1058"/>
                </a:stretch>
              </a:blipFill>
              <a:ln>
                <a:solidFill>
                  <a:schemeClr val="tx1"/>
                </a:solidFill>
              </a:ln>
            </p:spPr>
            <p:txBody>
              <a:bodyPr/>
              <a:lstStyle/>
              <a:p>
                <a:r>
                  <a:rPr lang="en-US">
                    <a:noFill/>
                  </a:rPr>
                  <a:t> </a:t>
                </a:r>
              </a:p>
            </p:txBody>
          </p:sp>
        </mc:Fallback>
      </mc:AlternateContent>
      <p:sp>
        <p:nvSpPr>
          <p:cNvPr id="8" name="TextBox 7">
            <a:extLst>
              <a:ext uri="{FF2B5EF4-FFF2-40B4-BE49-F238E27FC236}">
                <a16:creationId xmlns:a16="http://schemas.microsoft.com/office/drawing/2014/main" id="{117C11AB-99BA-4F88-9AD9-07952FB11167}"/>
              </a:ext>
            </a:extLst>
          </p:cNvPr>
          <p:cNvSpPr txBox="1"/>
          <p:nvPr/>
        </p:nvSpPr>
        <p:spPr>
          <a:xfrm>
            <a:off x="198275" y="3800728"/>
            <a:ext cx="7802402" cy="369332"/>
          </a:xfrm>
          <a:prstGeom prst="rect">
            <a:avLst/>
          </a:prstGeom>
          <a:noFill/>
        </p:spPr>
        <p:txBody>
          <a:bodyPr wrap="square" rtlCol="0">
            <a:spAutoFit/>
          </a:bodyPr>
          <a:lstStyle/>
          <a:p>
            <a:r>
              <a:rPr lang="en-US" b="1" dirty="0">
                <a:solidFill>
                  <a:srgbClr val="0070C0"/>
                </a:solidFill>
              </a:rPr>
              <a:t>Preconditioned LSPG Formulation:</a:t>
            </a:r>
          </a:p>
        </p:txBody>
      </p:sp>
      <p:sp>
        <p:nvSpPr>
          <p:cNvPr id="12" name="TextBox 11">
            <a:extLst>
              <a:ext uri="{FF2B5EF4-FFF2-40B4-BE49-F238E27FC236}">
                <a16:creationId xmlns:a16="http://schemas.microsoft.com/office/drawing/2014/main" id="{0995052D-AC85-4AE5-9328-A7B740C0F7ED}"/>
              </a:ext>
            </a:extLst>
          </p:cNvPr>
          <p:cNvSpPr txBox="1"/>
          <p:nvPr/>
        </p:nvSpPr>
        <p:spPr>
          <a:xfrm>
            <a:off x="6331194" y="2523460"/>
            <a:ext cx="2057809" cy="307777"/>
          </a:xfrm>
          <a:prstGeom prst="rect">
            <a:avLst/>
          </a:prstGeom>
          <a:noFill/>
        </p:spPr>
        <p:txBody>
          <a:bodyPr wrap="square" rtlCol="0">
            <a:spAutoFit/>
          </a:bodyPr>
          <a:lstStyle/>
          <a:p>
            <a:r>
              <a:rPr lang="en-US" sz="1400" dirty="0">
                <a:solidFill>
                  <a:srgbClr val="0070C0"/>
                </a:solidFill>
              </a:rPr>
              <a:t>Gauss-Newton iteration</a:t>
            </a:r>
          </a:p>
        </p:txBody>
      </p:sp>
      <p:sp>
        <p:nvSpPr>
          <p:cNvPr id="13" name="TextBox 12">
            <a:extLst>
              <a:ext uri="{FF2B5EF4-FFF2-40B4-BE49-F238E27FC236}">
                <a16:creationId xmlns:a16="http://schemas.microsoft.com/office/drawing/2014/main" id="{DE989D7D-3A68-4237-854F-372F7CEC1ABD}"/>
              </a:ext>
            </a:extLst>
          </p:cNvPr>
          <p:cNvSpPr txBox="1"/>
          <p:nvPr/>
        </p:nvSpPr>
        <p:spPr>
          <a:xfrm>
            <a:off x="9316917" y="1258078"/>
            <a:ext cx="2057809" cy="307777"/>
          </a:xfrm>
          <a:prstGeom prst="rect">
            <a:avLst/>
          </a:prstGeom>
          <a:noFill/>
        </p:spPr>
        <p:txBody>
          <a:bodyPr wrap="square" rtlCol="0">
            <a:spAutoFit/>
          </a:bodyPr>
          <a:lstStyle/>
          <a:p>
            <a:r>
              <a:rPr lang="en-US" sz="1400" dirty="0">
                <a:solidFill>
                  <a:srgbClr val="0070C0"/>
                </a:solidFill>
              </a:rPr>
              <a:t>Normal equations</a:t>
            </a:r>
          </a:p>
        </p:txBody>
      </p:sp>
      <p:sp>
        <p:nvSpPr>
          <p:cNvPr id="14" name="TextBox 13">
            <a:extLst>
              <a:ext uri="{FF2B5EF4-FFF2-40B4-BE49-F238E27FC236}">
                <a16:creationId xmlns:a16="http://schemas.microsoft.com/office/drawing/2014/main" id="{FF992C02-EAAB-42E8-BCBB-AFEB671D8A68}"/>
              </a:ext>
            </a:extLst>
          </p:cNvPr>
          <p:cNvSpPr txBox="1"/>
          <p:nvPr/>
        </p:nvSpPr>
        <p:spPr>
          <a:xfrm>
            <a:off x="779006" y="2425579"/>
            <a:ext cx="2057809" cy="307777"/>
          </a:xfrm>
          <a:prstGeom prst="rect">
            <a:avLst/>
          </a:prstGeom>
          <a:noFill/>
        </p:spPr>
        <p:txBody>
          <a:bodyPr wrap="square" rtlCol="0">
            <a:spAutoFit/>
          </a:bodyPr>
          <a:lstStyle/>
          <a:p>
            <a:r>
              <a:rPr lang="en-US" sz="1400" dirty="0">
                <a:solidFill>
                  <a:srgbClr val="0070C0"/>
                </a:solidFill>
              </a:rPr>
              <a:t>Optimization problem</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2FCCBC5-5818-4C3B-BF94-3A8A0EDE05F0}"/>
                  </a:ext>
                </a:extLst>
              </p:cNvPr>
              <p:cNvSpPr txBox="1"/>
              <p:nvPr/>
            </p:nvSpPr>
            <p:spPr>
              <a:xfrm>
                <a:off x="315642" y="4791857"/>
                <a:ext cx="3133725" cy="562205"/>
              </a:xfrm>
              <a:prstGeom prst="rect">
                <a:avLst/>
              </a:prstGeom>
              <a:noFill/>
              <a:ln>
                <a:solidFill>
                  <a:schemeClr val="tx1"/>
                </a:solidFill>
              </a:ln>
            </p:spPr>
            <p:txBody>
              <a:bodyPr wrap="square" rtlCol="0">
                <a:spAutoFit/>
              </a:bodyPr>
              <a:lstStyle/>
              <a:p>
                <a:pPr/>
                <a14:m>
                  <m:oMathPara xmlns:m="http://schemas.openxmlformats.org/officeDocument/2006/math">
                    <m:oMathParaPr>
                      <m:jc m:val="center"/>
                    </m:oMathParaPr>
                    <m:oMath xmlns:m="http://schemas.openxmlformats.org/officeDocument/2006/math">
                      <m:acc>
                        <m:accPr>
                          <m:chr m:val="̂"/>
                          <m:ctrlPr>
                            <a:rPr lang="en-US" i="1" smtClean="0">
                              <a:latin typeface="Cambria Math" panose="02040503050406030204" pitchFamily="18" charset="0"/>
                            </a:rPr>
                          </m:ctrlPr>
                        </m:accPr>
                        <m:e>
                          <m:r>
                            <a:rPr lang="en-US" b="1" i="1" smtClean="0">
                              <a:latin typeface="Cambria Math" panose="02040503050406030204" pitchFamily="18" charset="0"/>
                            </a:rPr>
                            <m:t>𝒙</m:t>
                          </m:r>
                        </m:e>
                      </m:acc>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argmin</m:t>
                              </m:r>
                            </m:e>
                            <m:lim>
                              <m:r>
                                <a:rPr lang="en-US" b="1" i="1" smtClean="0">
                                  <a:latin typeface="Cambria Math" panose="02040503050406030204" pitchFamily="18" charset="0"/>
                                </a:rPr>
                                <m:t>𝒚</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𝑀</m:t>
                                  </m:r>
                                </m:sup>
                              </m:sSup>
                            </m:lim>
                          </m:limLow>
                        </m:fName>
                        <m:e>
                          <m:r>
                            <a:rPr lang="en-US" b="0" i="1" smtClean="0">
                              <a:latin typeface="Cambria Math" panose="02040503050406030204" pitchFamily="18" charset="0"/>
                            </a:rPr>
                            <m:t>||</m:t>
                          </m:r>
                          <m:r>
                            <a:rPr lang="en-US" b="1" i="1" smtClean="0">
                              <a:solidFill>
                                <a:schemeClr val="accent1"/>
                              </a:solidFill>
                              <a:latin typeface="Cambria Math" panose="02040503050406030204" pitchFamily="18" charset="0"/>
                            </a:rPr>
                            <m:t>𝑴</m:t>
                          </m:r>
                          <m:r>
                            <a:rPr lang="en-US" b="1" i="1" smtClean="0">
                              <a:latin typeface="Cambria Math" panose="02040503050406030204" pitchFamily="18" charset="0"/>
                            </a:rPr>
                            <m:t>𝒓</m:t>
                          </m:r>
                          <m:d>
                            <m:dPr>
                              <m:ctrlPr>
                                <a:rPr lang="en-US" b="0" i="1" smtClean="0">
                                  <a:latin typeface="Cambria Math" panose="02040503050406030204" pitchFamily="18" charset="0"/>
                                </a:rPr>
                              </m:ctrlPr>
                            </m:dPr>
                            <m:e>
                              <m:r>
                                <a:rPr lang="el-GR" b="1" i="1" smtClean="0">
                                  <a:latin typeface="Cambria Math" panose="02040503050406030204" pitchFamily="18" charset="0"/>
                                  <a:ea typeface="Cambria Math" panose="02040503050406030204" pitchFamily="18" charset="0"/>
                                </a:rPr>
                                <m:t>𝜱</m:t>
                              </m:r>
                              <m:r>
                                <a:rPr lang="en-US" b="1" i="1" smtClean="0">
                                  <a:latin typeface="Cambria Math" panose="02040503050406030204" pitchFamily="18" charset="0"/>
                                  <a:ea typeface="Cambria Math" panose="02040503050406030204" pitchFamily="18" charset="0"/>
                                </a:rPr>
                                <m:t>𝒚</m:t>
                              </m:r>
                            </m:e>
                          </m:d>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2</m:t>
                              </m:r>
                            </m:sub>
                            <m:sup>
                              <m:r>
                                <a:rPr lang="en-US" b="0" i="1" smtClean="0">
                                  <a:latin typeface="Cambria Math" panose="02040503050406030204" pitchFamily="18" charset="0"/>
                                  <a:ea typeface="Cambria Math" panose="02040503050406030204" pitchFamily="18" charset="0"/>
                                </a:rPr>
                                <m:t>2</m:t>
                              </m:r>
                            </m:sup>
                          </m:sSubSup>
                        </m:e>
                      </m:func>
                    </m:oMath>
                  </m:oMathPara>
                </a14:m>
                <a:endParaRPr lang="en-US" dirty="0"/>
              </a:p>
            </p:txBody>
          </p:sp>
        </mc:Choice>
        <mc:Fallback xmlns="">
          <p:sp>
            <p:nvSpPr>
              <p:cNvPr id="16" name="TextBox 15">
                <a:extLst>
                  <a:ext uri="{FF2B5EF4-FFF2-40B4-BE49-F238E27FC236}">
                    <a16:creationId xmlns:a16="http://schemas.microsoft.com/office/drawing/2014/main" id="{D2FCCBC5-5818-4C3B-BF94-3A8A0EDE05F0}"/>
                  </a:ext>
                </a:extLst>
              </p:cNvPr>
              <p:cNvSpPr txBox="1">
                <a:spLocks noRot="1" noChangeAspect="1" noMove="1" noResize="1" noEditPoints="1" noAdjustHandles="1" noChangeArrowheads="1" noChangeShapeType="1" noTextEdit="1"/>
              </p:cNvSpPr>
              <p:nvPr/>
            </p:nvSpPr>
            <p:spPr>
              <a:xfrm>
                <a:off x="315642" y="4791857"/>
                <a:ext cx="3133725" cy="562205"/>
              </a:xfrm>
              <a:prstGeom prst="rect">
                <a:avLst/>
              </a:prstGeom>
              <a:blipFill>
                <a:blip r:embed="rId6"/>
                <a:stretch>
                  <a:fillRect t="-1064" b="-1064"/>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0BF1FA4-DFB5-4642-9B17-F52B6E352F1B}"/>
                  </a:ext>
                </a:extLst>
              </p:cNvPr>
              <p:cNvSpPr txBox="1"/>
              <p:nvPr/>
            </p:nvSpPr>
            <p:spPr>
              <a:xfrm>
                <a:off x="3794918" y="4484889"/>
                <a:ext cx="4358892" cy="1316258"/>
              </a:xfrm>
              <a:prstGeom prst="rect">
                <a:avLst/>
              </a:prstGeom>
              <a:noFill/>
              <a:ln>
                <a:solidFill>
                  <a:schemeClr val="tx1"/>
                </a:solidFill>
              </a:ln>
            </p:spPr>
            <p:txBody>
              <a:bodyPr wrap="square" rtlCol="0">
                <a:spAutoFit/>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ea typeface="Cambria Math" panose="02040503050406030204" pitchFamily="18" charset="0"/>
                        </a:rPr>
                        <m:t>𝛿</m:t>
                      </m:r>
                      <m:sSubSup>
                        <m:sSubSupPr>
                          <m:ctrlPr>
                            <a:rPr lang="en-US" i="1" smtClean="0">
                              <a:latin typeface="Cambria Math" panose="02040503050406030204" pitchFamily="18" charset="0"/>
                              <a:ea typeface="Cambria Math" panose="02040503050406030204" pitchFamily="18" charset="0"/>
                            </a:rPr>
                          </m:ctrlPr>
                        </m:sSubSupPr>
                        <m:e>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𝒙</m:t>
                              </m:r>
                            </m:e>
                          </m:acc>
                        </m:e>
                        <m:sub>
                          <m:r>
                            <m:rPr>
                              <m:sty m:val="p"/>
                            </m:rPr>
                            <a:rPr lang="en-US" b="0" i="0" smtClean="0">
                              <a:latin typeface="Cambria Math" panose="02040503050406030204" pitchFamily="18" charset="0"/>
                              <a:ea typeface="Cambria Math" panose="02040503050406030204" pitchFamily="18" charset="0"/>
                            </a:rPr>
                            <m:t>PPG</m:t>
                          </m:r>
                        </m:sub>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sup>
                      </m:sSubSup>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argmin</m:t>
                              </m:r>
                            </m:e>
                            <m:lim>
                              <m:r>
                                <a:rPr lang="en-US" b="1" i="1">
                                  <a:latin typeface="Cambria Math" panose="02040503050406030204" pitchFamily="18" charset="0"/>
                                </a:rPr>
                                <m:t>𝒚</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𝑀</m:t>
                                  </m:r>
                                </m:sup>
                              </m:sSup>
                            </m:lim>
                          </m:limLow>
                        </m:fName>
                        <m:e>
                          <m:r>
                            <a:rPr lang="en-US" i="1">
                              <a:latin typeface="Cambria Math" panose="02040503050406030204" pitchFamily="18" charset="0"/>
                            </a:rPr>
                            <m:t>||</m:t>
                          </m:r>
                          <m:sSup>
                            <m:sSupPr>
                              <m:ctrlPr>
                                <a:rPr lang="en-US" i="1" smtClean="0">
                                  <a:latin typeface="Cambria Math" panose="02040503050406030204" pitchFamily="18" charset="0"/>
                                </a:rPr>
                              </m:ctrlPr>
                            </m:sSupPr>
                            <m:e>
                              <m:sSup>
                                <m:sSupPr>
                                  <m:ctrlPr>
                                    <a:rPr lang="en-US" i="1" smtClean="0">
                                      <a:solidFill>
                                        <a:schemeClr val="accent1"/>
                                      </a:solidFill>
                                      <a:latin typeface="Cambria Math" panose="02040503050406030204" pitchFamily="18" charset="0"/>
                                    </a:rPr>
                                  </m:ctrlPr>
                                </m:sSupPr>
                                <m:e>
                                  <m:r>
                                    <a:rPr lang="en-US" b="1" i="1" smtClean="0">
                                      <a:solidFill>
                                        <a:schemeClr val="accent1"/>
                                      </a:solidFill>
                                      <a:latin typeface="Cambria Math" panose="02040503050406030204" pitchFamily="18" charset="0"/>
                                    </a:rPr>
                                    <m:t>𝑴</m:t>
                                  </m:r>
                                </m:e>
                                <m:sup>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𝑘</m:t>
                                  </m:r>
                                  <m:r>
                                    <a:rPr lang="en-US" i="1">
                                      <a:solidFill>
                                        <a:schemeClr val="accent1"/>
                                      </a:solidFill>
                                      <a:latin typeface="Cambria Math" panose="02040503050406030204" pitchFamily="18" charset="0"/>
                                    </a:rPr>
                                    <m:t>)</m:t>
                                  </m:r>
                                </m:sup>
                              </m:sSup>
                              <m:r>
                                <a:rPr lang="en-US" b="1" i="1" smtClean="0">
                                  <a:latin typeface="Cambria Math" panose="02040503050406030204" pitchFamily="18" charset="0"/>
                                </a:rPr>
                                <m:t>(</m:t>
                              </m:r>
                              <m:r>
                                <a:rPr lang="en-US" b="1" i="1" smtClean="0">
                                  <a:latin typeface="Cambria Math" panose="02040503050406030204" pitchFamily="18" charset="0"/>
                                </a:rPr>
                                <m:t>𝑱</m:t>
                              </m:r>
                            </m:e>
                            <m: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sup>
                          </m:sSup>
                          <m:sSubSup>
                            <m:sSubSupPr>
                              <m:ctrlPr>
                                <a:rPr lang="en-US" i="1">
                                  <a:latin typeface="Cambria Math" panose="02040503050406030204" pitchFamily="18" charset="0"/>
                                  <a:ea typeface="Cambria Math" panose="02040503050406030204" pitchFamily="18" charset="0"/>
                                </a:rPr>
                              </m:ctrlPr>
                            </m:sSubSupPr>
                            <m:e>
                              <m:r>
                                <a:rPr lang="el-GR" b="1" i="1">
                                  <a:latin typeface="Cambria Math" panose="02040503050406030204" pitchFamily="18" charset="0"/>
                                  <a:ea typeface="Cambria Math" panose="02040503050406030204" pitchFamily="18" charset="0"/>
                                </a:rPr>
                                <m:t>𝜱</m:t>
                              </m:r>
                              <m:r>
                                <a:rPr lang="en-US" b="1" i="1" smtClean="0">
                                  <a:latin typeface="Cambria Math" panose="02040503050406030204" pitchFamily="18" charset="0"/>
                                  <a:ea typeface="Cambria Math" panose="02040503050406030204" pitchFamily="18" charset="0"/>
                                </a:rPr>
                                <m:t>𝒚</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𝒓</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2</m:t>
                              </m:r>
                            </m:sub>
                            <m:sup>
                              <m:r>
                                <a:rPr lang="en-US" i="1">
                                  <a:latin typeface="Cambria Math" panose="02040503050406030204" pitchFamily="18" charset="0"/>
                                  <a:ea typeface="Cambria Math" panose="02040503050406030204" pitchFamily="18" charset="0"/>
                                </a:rPr>
                                <m:t>2</m:t>
                              </m:r>
                            </m:sup>
                          </m:sSubSup>
                        </m:e>
                      </m:func>
                    </m:oMath>
                  </m:oMathPara>
                </a14:m>
                <a:endParaRPr lang="en-US" dirty="0"/>
              </a:p>
              <a:p>
                <a14:m>
                  <m:oMath xmlns:m="http://schemas.openxmlformats.org/officeDocument/2006/math">
                    <m:sSubSup>
                      <m:sSubSupPr>
                        <m:ctrlPr>
                          <a:rPr lang="en-US" i="1" smtClean="0">
                            <a:latin typeface="Cambria Math" panose="02040503050406030204" pitchFamily="18" charset="0"/>
                          </a:rPr>
                        </m:ctrlPr>
                      </m:sSubSupPr>
                      <m:e>
                        <m:r>
                          <a:rPr lang="en-US" b="1" i="1" smtClean="0">
                            <a:latin typeface="Cambria Math" panose="02040503050406030204" pitchFamily="18" charset="0"/>
                          </a:rPr>
                          <m:t>    </m:t>
                        </m:r>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𝒙</m:t>
                            </m:r>
                          </m:e>
                        </m:acc>
                      </m:e>
                      <m:sub>
                        <m:r>
                          <m:rPr>
                            <m:sty m:val="p"/>
                          </m:rPr>
                          <a:rPr lang="en-US" b="0" i="0" smtClean="0">
                            <a:latin typeface="Cambria Math" panose="02040503050406030204" pitchFamily="18" charset="0"/>
                          </a:rPr>
                          <m:t>PPG</m:t>
                        </m:r>
                      </m:sub>
                      <m: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sup>
                    </m:sSubSup>
                    <m:r>
                      <a:rPr lang="en-US" b="0" i="1" smtClean="0">
                        <a:latin typeface="Cambria Math" panose="02040503050406030204" pitchFamily="18" charset="0"/>
                      </a:rPr>
                      <m:t>=</m:t>
                    </m:r>
                  </m:oMath>
                </a14:m>
                <a:r>
                  <a:rPr lang="en-US" dirty="0"/>
                  <a:t> </a:t>
                </a:r>
                <a14:m>
                  <m:oMath xmlns:m="http://schemas.openxmlformats.org/officeDocument/2006/math">
                    <m:sSubSup>
                      <m:sSubSupPr>
                        <m:ctrlPr>
                          <a:rPr lang="en-US" i="1">
                            <a:latin typeface="Cambria Math" panose="02040503050406030204" pitchFamily="18" charset="0"/>
                          </a:rPr>
                        </m:ctrlPr>
                      </m:sSubSupPr>
                      <m:e>
                        <m:acc>
                          <m:accPr>
                            <m:chr m:val="̂"/>
                            <m:ctrlPr>
                              <a:rPr lang="en-US" b="1" i="1">
                                <a:latin typeface="Cambria Math" panose="02040503050406030204" pitchFamily="18" charset="0"/>
                              </a:rPr>
                            </m:ctrlPr>
                          </m:accPr>
                          <m:e>
                            <m:r>
                              <a:rPr lang="en-US" b="1" i="1">
                                <a:latin typeface="Cambria Math" panose="02040503050406030204" pitchFamily="18" charset="0"/>
                              </a:rPr>
                              <m:t>𝒙</m:t>
                            </m:r>
                          </m:e>
                        </m:acc>
                      </m:e>
                      <m:sub>
                        <m:r>
                          <m:rPr>
                            <m:sty m:val="p"/>
                          </m:rPr>
                          <a:rPr lang="en-US" i="0">
                            <a:latin typeface="Cambria Math" panose="02040503050406030204" pitchFamily="18" charset="0"/>
                          </a:rPr>
                          <m:t>P</m:t>
                        </m:r>
                        <m:r>
                          <m:rPr>
                            <m:sty m:val="p"/>
                          </m:rPr>
                          <a:rPr lang="en-US" b="0" i="0" smtClean="0">
                            <a:latin typeface="Cambria Math" panose="02040503050406030204" pitchFamily="18" charset="0"/>
                          </a:rPr>
                          <m:t>P</m:t>
                        </m:r>
                        <m:r>
                          <m:rPr>
                            <m:sty m:val="p"/>
                          </m:rPr>
                          <a:rPr lang="en-US" i="0">
                            <a:latin typeface="Cambria Math" panose="02040503050406030204" pitchFamily="18" charset="0"/>
                          </a:rPr>
                          <m:t>G</m:t>
                        </m:r>
                      </m:sub>
                      <m:sup>
                        <m:d>
                          <m:dPr>
                            <m:ctrlPr>
                              <a:rPr lang="en-US" i="1">
                                <a:latin typeface="Cambria Math" panose="02040503050406030204" pitchFamily="18" charset="0"/>
                              </a:rPr>
                            </m:ctrlPr>
                          </m:dPr>
                          <m:e>
                            <m:r>
                              <a:rPr lang="en-US" i="1">
                                <a:latin typeface="Cambria Math" panose="02040503050406030204" pitchFamily="18" charset="0"/>
                              </a:rPr>
                              <m:t>𝑘</m:t>
                            </m:r>
                            <m:r>
                              <a:rPr lang="en-US" b="0" i="1" smtClean="0">
                                <a:latin typeface="Cambria Math" panose="02040503050406030204" pitchFamily="18" charset="0"/>
                              </a:rPr>
                              <m:t>−1</m:t>
                            </m:r>
                          </m:e>
                        </m:d>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rPr>
                          <m:t>𝑘</m:t>
                        </m:r>
                      </m:sub>
                    </m:sSub>
                    <m:r>
                      <a:rPr lang="en-US" i="1">
                        <a:latin typeface="Cambria Math" panose="02040503050406030204" pitchFamily="18" charset="0"/>
                        <a:ea typeface="Cambria Math" panose="02040503050406030204" pitchFamily="18" charset="0"/>
                      </a:rPr>
                      <m:t>𝛿</m:t>
                    </m:r>
                    <m:sSubSup>
                      <m:sSubSupPr>
                        <m:ctrlPr>
                          <a:rPr lang="en-US" i="1">
                            <a:latin typeface="Cambria Math" panose="02040503050406030204" pitchFamily="18" charset="0"/>
                            <a:ea typeface="Cambria Math" panose="02040503050406030204" pitchFamily="18" charset="0"/>
                          </a:rPr>
                        </m:ctrlPr>
                      </m:sSubSupPr>
                      <m:e>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𝒙</m:t>
                            </m:r>
                          </m:e>
                        </m:acc>
                      </m:e>
                      <m:sub>
                        <m:r>
                          <m:rPr>
                            <m:sty m:val="p"/>
                          </m:rPr>
                          <a:rPr lang="en-US" i="0">
                            <a:latin typeface="Cambria Math" panose="02040503050406030204" pitchFamily="18" charset="0"/>
                            <a:ea typeface="Cambria Math" panose="02040503050406030204" pitchFamily="18" charset="0"/>
                          </a:rPr>
                          <m:t>P</m:t>
                        </m:r>
                        <m:r>
                          <m:rPr>
                            <m:sty m:val="p"/>
                          </m:rPr>
                          <a:rPr lang="en-US" b="0" i="0" smtClean="0">
                            <a:latin typeface="Cambria Math" panose="02040503050406030204" pitchFamily="18" charset="0"/>
                            <a:ea typeface="Cambria Math" panose="02040503050406030204" pitchFamily="18" charset="0"/>
                          </a:rPr>
                          <m:t>P</m:t>
                        </m:r>
                        <m:r>
                          <m:rPr>
                            <m:sty m:val="p"/>
                          </m:rPr>
                          <a:rPr lang="en-US" i="0">
                            <a:latin typeface="Cambria Math" panose="02040503050406030204" pitchFamily="18" charset="0"/>
                            <a:ea typeface="Cambria Math" panose="02040503050406030204" pitchFamily="18" charset="0"/>
                          </a:rPr>
                          <m:t>G</m:t>
                        </m:r>
                      </m:sub>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sup>
                    </m:sSubSup>
                  </m:oMath>
                </a14:m>
                <a:endParaRPr lang="en-US" dirty="0">
                  <a:ea typeface="Cambria Math" panose="02040503050406030204" pitchFamily="18" charset="0"/>
                </a:endParaRPr>
              </a:p>
              <a:p>
                <a14:m>
                  <m:oMath xmlns:m="http://schemas.openxmlformats.org/officeDocument/2006/math">
                    <m:sSubSup>
                      <m:sSubSupPr>
                        <m:ctrlPr>
                          <a:rPr lang="en-US" i="1" smtClean="0">
                            <a:latin typeface="Cambria Math" panose="02040503050406030204" pitchFamily="18" charset="0"/>
                            <a:ea typeface="Cambria Math" panose="02040503050406030204" pitchFamily="18" charset="0"/>
                          </a:rPr>
                        </m:ctrlPr>
                      </m:sSubSupPr>
                      <m:e>
                        <m:r>
                          <a:rPr lang="en-US" b="1" i="1" smtClean="0">
                            <a:latin typeface="Cambria Math" panose="02040503050406030204" pitchFamily="18" charset="0"/>
                            <a:ea typeface="Cambria Math" panose="02040503050406030204" pitchFamily="18" charset="0"/>
                          </a:rPr>
                          <m:t>    </m:t>
                        </m:r>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𝒙</m:t>
                            </m:r>
                          </m:e>
                        </m:acc>
                      </m:e>
                      <m:sub>
                        <m:r>
                          <m:rPr>
                            <m:sty m:val="p"/>
                          </m:rPr>
                          <a:rPr lang="en-US" b="0" i="0" smtClean="0">
                            <a:latin typeface="Cambria Math" panose="02040503050406030204" pitchFamily="18" charset="0"/>
                            <a:ea typeface="Cambria Math" panose="02040503050406030204" pitchFamily="18" charset="0"/>
                          </a:rPr>
                          <m:t>PPG</m:t>
                        </m:r>
                      </m:sub>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sup>
                    </m:sSubSup>
                    <m:r>
                      <a:rPr lang="en-US" b="0" i="1" smtClean="0">
                        <a:latin typeface="Cambria Math" panose="02040503050406030204" pitchFamily="18" charset="0"/>
                        <a:ea typeface="Cambria Math" panose="02040503050406030204" pitchFamily="18" charset="0"/>
                      </a:rPr>
                      <m:t>=</m:t>
                    </m:r>
                  </m:oMath>
                </a14:m>
                <a:r>
                  <a:rPr lang="en-US" b="1" dirty="0"/>
                  <a:t> </a:t>
                </a:r>
                <a14:m>
                  <m:oMath xmlns:m="http://schemas.openxmlformats.org/officeDocument/2006/math">
                    <m:r>
                      <a:rPr lang="el-GR" b="1" i="1" smtClean="0">
                        <a:latin typeface="Cambria Math" panose="02040503050406030204" pitchFamily="18" charset="0"/>
                        <a:ea typeface="Cambria Math" panose="02040503050406030204" pitchFamily="18" charset="0"/>
                      </a:rPr>
                      <m:t>𝜱</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b="1" i="1">
                                <a:latin typeface="Cambria Math" panose="02040503050406030204" pitchFamily="18" charset="0"/>
                              </a:rPr>
                              <m:t>𝒙</m:t>
                            </m:r>
                          </m:e>
                        </m:acc>
                      </m:e>
                      <m:sub>
                        <m:r>
                          <m:rPr>
                            <m:sty m:val="p"/>
                          </m:rPr>
                          <a:rPr lang="en-US" i="0">
                            <a:latin typeface="Cambria Math" panose="02040503050406030204" pitchFamily="18" charset="0"/>
                          </a:rPr>
                          <m:t>P</m:t>
                        </m:r>
                        <m:r>
                          <m:rPr>
                            <m:sty m:val="p"/>
                          </m:rPr>
                          <a:rPr lang="en-US" b="0" i="0" smtClean="0">
                            <a:latin typeface="Cambria Math" panose="02040503050406030204" pitchFamily="18" charset="0"/>
                          </a:rPr>
                          <m:t>P</m:t>
                        </m:r>
                        <m:r>
                          <m:rPr>
                            <m:sty m:val="p"/>
                          </m:rPr>
                          <a:rPr lang="en-US" i="0">
                            <a:latin typeface="Cambria Math" panose="02040503050406030204" pitchFamily="18" charset="0"/>
                          </a:rPr>
                          <m:t>G</m:t>
                        </m:r>
                      </m:sub>
                      <m: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sup>
                    </m:sSubSup>
                  </m:oMath>
                </a14:m>
                <a:endParaRPr lang="en-US" dirty="0"/>
              </a:p>
            </p:txBody>
          </p:sp>
        </mc:Choice>
        <mc:Fallback xmlns="">
          <p:sp>
            <p:nvSpPr>
              <p:cNvPr id="17" name="TextBox 16">
                <a:extLst>
                  <a:ext uri="{FF2B5EF4-FFF2-40B4-BE49-F238E27FC236}">
                    <a16:creationId xmlns:a16="http://schemas.microsoft.com/office/drawing/2014/main" id="{50BF1FA4-DFB5-4642-9B17-F52B6E352F1B}"/>
                  </a:ext>
                </a:extLst>
              </p:cNvPr>
              <p:cNvSpPr txBox="1">
                <a:spLocks noRot="1" noChangeAspect="1" noMove="1" noResize="1" noEditPoints="1" noAdjustHandles="1" noChangeArrowheads="1" noChangeShapeType="1" noTextEdit="1"/>
              </p:cNvSpPr>
              <p:nvPr/>
            </p:nvSpPr>
            <p:spPr>
              <a:xfrm>
                <a:off x="3794918" y="4484889"/>
                <a:ext cx="4358892" cy="1316258"/>
              </a:xfrm>
              <a:prstGeom prst="rect">
                <a:avLst/>
              </a:prstGeom>
              <a:blipFill>
                <a:blip r:embed="rId7"/>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4C32646-BCDC-420F-883B-674A8B19EB4E}"/>
                  </a:ext>
                </a:extLst>
              </p:cNvPr>
              <p:cNvSpPr txBox="1"/>
              <p:nvPr/>
            </p:nvSpPr>
            <p:spPr>
              <a:xfrm>
                <a:off x="8566214" y="4534913"/>
                <a:ext cx="3434334" cy="1144224"/>
              </a:xfrm>
              <a:prstGeom prst="rect">
                <a:avLst/>
              </a:prstGeom>
              <a:noFill/>
              <a:ln>
                <a:solidFill>
                  <a:schemeClr val="tx1"/>
                </a:solidFill>
              </a:ln>
            </p:spPr>
            <p:txBody>
              <a:bodyPr wrap="square" rtlCol="0">
                <a:spAutoFit/>
              </a:bodyPr>
              <a:lstStyle/>
              <a:p>
                <a:r>
                  <a:rPr lang="en-US" dirty="0"/>
                  <a:t> </a:t>
                </a:r>
                <a14:m>
                  <m:oMath xmlns:m="http://schemas.openxmlformats.org/officeDocument/2006/math">
                    <m:sSubSup>
                      <m:sSubSupPr>
                        <m:ctrlPr>
                          <a:rPr lang="en-US" i="1">
                            <a:latin typeface="Cambria Math" panose="02040503050406030204" pitchFamily="18" charset="0"/>
                          </a:rPr>
                        </m:ctrlPr>
                      </m:sSubSupPr>
                      <m:e>
                        <m:r>
                          <a:rPr lang="en-US" b="1" i="1">
                            <a:latin typeface="Cambria Math" panose="02040503050406030204" pitchFamily="18" charset="0"/>
                          </a:rPr>
                          <m:t>𝑱</m:t>
                        </m:r>
                      </m:e>
                      <m:sub>
                        <m:r>
                          <m:rPr>
                            <m:sty m:val="p"/>
                          </m:rPr>
                          <a:rPr lang="en-US">
                            <a:latin typeface="Cambria Math" panose="02040503050406030204" pitchFamily="18" charset="0"/>
                          </a:rPr>
                          <m:t>P</m:t>
                        </m:r>
                        <m:r>
                          <m:rPr>
                            <m:sty m:val="p"/>
                          </m:rPr>
                          <a:rPr lang="en-US" b="0" i="0" smtClean="0">
                            <a:latin typeface="Cambria Math" panose="02040503050406030204" pitchFamily="18" charset="0"/>
                          </a:rPr>
                          <m:t>P</m:t>
                        </m:r>
                        <m:r>
                          <m:rPr>
                            <m:sty m:val="p"/>
                          </m:rPr>
                          <a:rPr lang="en-US">
                            <a:latin typeface="Cambria Math" panose="02040503050406030204" pitchFamily="18" charset="0"/>
                          </a:rPr>
                          <m:t>G</m:t>
                        </m:r>
                      </m:sub>
                      <m: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sup>
                    </m:sSubSup>
                    <m:r>
                      <a:rPr lang="en-US" i="1">
                        <a:latin typeface="Cambria Math" panose="02040503050406030204" pitchFamily="18" charset="0"/>
                        <a:ea typeface="Cambria Math" panose="02040503050406030204" pitchFamily="18" charset="0"/>
                      </a:rPr>
                      <m:t>𝛿</m:t>
                    </m:r>
                    <m:sSubSup>
                      <m:sSubSupPr>
                        <m:ctrlPr>
                          <a:rPr lang="en-US" i="1">
                            <a:latin typeface="Cambria Math" panose="02040503050406030204" pitchFamily="18" charset="0"/>
                            <a:ea typeface="Cambria Math" panose="02040503050406030204" pitchFamily="18" charset="0"/>
                          </a:rPr>
                        </m:ctrlPr>
                      </m:sSubSupPr>
                      <m:e>
                        <m:acc>
                          <m:accPr>
                            <m:chr m:val="̂"/>
                            <m:ctrlPr>
                              <a:rPr lang="en-US"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𝒙</m:t>
                            </m:r>
                          </m:e>
                        </m:acc>
                      </m:e>
                      <m:sub>
                        <m:r>
                          <m:rPr>
                            <m:sty m:val="p"/>
                          </m:rPr>
                          <a:rPr lang="en-US">
                            <a:latin typeface="Cambria Math" panose="02040503050406030204" pitchFamily="18" charset="0"/>
                            <a:ea typeface="Cambria Math" panose="02040503050406030204" pitchFamily="18" charset="0"/>
                          </a:rPr>
                          <m:t>PG</m:t>
                        </m:r>
                      </m:sub>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sup>
                    </m:sSubSup>
                    <m:r>
                      <a:rPr lang="en-US" i="1">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b="1" i="1">
                            <a:latin typeface="Cambria Math" panose="02040503050406030204" pitchFamily="18" charset="0"/>
                            <a:ea typeface="Cambria Math" panose="02040503050406030204" pitchFamily="18" charset="0"/>
                          </a:rPr>
                          <m:t>𝒓</m:t>
                        </m:r>
                      </m:e>
                      <m:sub>
                        <m:r>
                          <m:rPr>
                            <m:sty m:val="p"/>
                          </m:rPr>
                          <a:rPr lang="en-US">
                            <a:latin typeface="Cambria Math" panose="02040503050406030204" pitchFamily="18" charset="0"/>
                            <a:ea typeface="Cambria Math" panose="02040503050406030204" pitchFamily="18" charset="0"/>
                          </a:rPr>
                          <m:t>PG</m:t>
                        </m:r>
                      </m:sub>
                      <m:sup>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𝑘</m:t>
                            </m:r>
                          </m:e>
                        </m:d>
                      </m:sup>
                    </m:sSubSup>
                  </m:oMath>
                </a14:m>
                <a:endParaRPr lang="en-US" i="1" dirty="0">
                  <a:latin typeface="Cambria Math" panose="02040503050406030204" pitchFamily="18" charset="0"/>
                </a:endParaRPr>
              </a:p>
              <a:p>
                <a14:m>
                  <m:oMath xmlns:m="http://schemas.openxmlformats.org/officeDocument/2006/math">
                    <m:sSubSup>
                      <m:sSubSupPr>
                        <m:ctrlPr>
                          <a:rPr lang="en-US" i="1" smtClean="0">
                            <a:latin typeface="Cambria Math" panose="02040503050406030204" pitchFamily="18" charset="0"/>
                          </a:rPr>
                        </m:ctrlPr>
                      </m:sSubSupPr>
                      <m:e>
                        <m:r>
                          <a:rPr lang="en-US" b="1" i="1">
                            <a:latin typeface="Cambria Math" panose="02040503050406030204" pitchFamily="18" charset="0"/>
                          </a:rPr>
                          <m:t>𝑱</m:t>
                        </m:r>
                      </m:e>
                      <m:sub>
                        <m:r>
                          <m:rPr>
                            <m:sty m:val="p"/>
                          </m:rPr>
                          <a:rPr lang="en-US" i="0">
                            <a:latin typeface="Cambria Math" panose="02040503050406030204" pitchFamily="18" charset="0"/>
                          </a:rPr>
                          <m:t>P</m:t>
                        </m:r>
                        <m:r>
                          <m:rPr>
                            <m:sty m:val="p"/>
                          </m:rPr>
                          <a:rPr lang="en-US" b="0" i="0" smtClean="0">
                            <a:latin typeface="Cambria Math" panose="02040503050406030204" pitchFamily="18" charset="0"/>
                          </a:rPr>
                          <m:t>P</m:t>
                        </m:r>
                        <m:r>
                          <m:rPr>
                            <m:sty m:val="p"/>
                          </m:rPr>
                          <a:rPr lang="en-US" i="0">
                            <a:latin typeface="Cambria Math" panose="02040503050406030204" pitchFamily="18" charset="0"/>
                          </a:rPr>
                          <m:t>G</m:t>
                        </m:r>
                      </m:sub>
                      <m: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sup>
                    </m:sSub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l-GR" b="1" i="1" smtClean="0">
                            <a:latin typeface="Cambria Math" panose="02040503050406030204" pitchFamily="18" charset="0"/>
                            <a:ea typeface="Cambria Math" panose="02040503050406030204" pitchFamily="18" charset="0"/>
                          </a:rPr>
                          <m:t>𝜱</m:t>
                        </m:r>
                      </m:e>
                      <m:sup>
                        <m:r>
                          <a:rPr lang="en-US" b="0" i="1" smtClean="0">
                            <a:latin typeface="Cambria Math" panose="02040503050406030204" pitchFamily="18" charset="0"/>
                          </a:rPr>
                          <m:t>𝑇</m:t>
                        </m:r>
                      </m:sup>
                    </m:sSup>
                    <m:sSup>
                      <m:sSupPr>
                        <m:ctrlPr>
                          <a:rPr lang="en-US" b="0" i="1" smtClean="0">
                            <a:latin typeface="Cambria Math" panose="02040503050406030204" pitchFamily="18" charset="0"/>
                          </a:rPr>
                        </m:ctrlPr>
                      </m:sSupPr>
                      <m:e>
                        <m:r>
                          <a:rPr lang="en-US" b="1" i="1" smtClean="0">
                            <a:latin typeface="Cambria Math" panose="02040503050406030204" pitchFamily="18" charset="0"/>
                          </a:rPr>
                          <m:t>𝑱</m:t>
                        </m:r>
                      </m:e>
                      <m:sup>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𝑇</m:t>
                        </m:r>
                      </m:sup>
                    </m:sSup>
                  </m:oMath>
                </a14:m>
                <a:r>
                  <a:rPr lang="en-US" dirty="0"/>
                  <a:t> </a:t>
                </a:r>
                <a14:m>
                  <m:oMath xmlns:m="http://schemas.openxmlformats.org/officeDocument/2006/math">
                    <m:sSup>
                      <m:sSupPr>
                        <m:ctrlPr>
                          <a:rPr lang="en-US" i="1">
                            <a:latin typeface="Cambria Math" panose="02040503050406030204" pitchFamily="18" charset="0"/>
                          </a:rPr>
                        </m:ctrlPr>
                      </m:sSupPr>
                      <m:e>
                        <m:sSup>
                          <m:sSupPr>
                            <m:ctrlPr>
                              <a:rPr lang="en-US" i="1" smtClean="0">
                                <a:solidFill>
                                  <a:schemeClr val="accent1"/>
                                </a:solidFill>
                                <a:latin typeface="Cambria Math" panose="02040503050406030204" pitchFamily="18" charset="0"/>
                              </a:rPr>
                            </m:ctrlPr>
                          </m:sSupPr>
                          <m:e>
                            <m:r>
                              <a:rPr lang="en-US" b="1" i="1" smtClean="0">
                                <a:solidFill>
                                  <a:schemeClr val="accent1"/>
                                </a:solidFill>
                                <a:latin typeface="Cambria Math" panose="02040503050406030204" pitchFamily="18" charset="0"/>
                              </a:rPr>
                              <m:t>𝑴</m:t>
                            </m:r>
                          </m:e>
                          <m:sup>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𝑘</m:t>
                                </m:r>
                              </m:e>
                            </m:d>
                            <m:r>
                              <a:rPr lang="en-US" i="1">
                                <a:solidFill>
                                  <a:schemeClr val="accent1"/>
                                </a:solidFill>
                                <a:latin typeface="Cambria Math" panose="02040503050406030204" pitchFamily="18" charset="0"/>
                              </a:rPr>
                              <m:t>𝑇</m:t>
                            </m:r>
                          </m:sup>
                        </m:sSup>
                        <m:r>
                          <m:rPr>
                            <m:nor/>
                          </m:rPr>
                          <a:rPr lang="en-US" dirty="0">
                            <a:solidFill>
                              <a:schemeClr val="accent1"/>
                            </a:solidFill>
                          </a:rPr>
                          <m:t> </m:t>
                        </m:r>
                        <m:sSup>
                          <m:sSupPr>
                            <m:ctrlPr>
                              <a:rPr lang="en-US" i="1">
                                <a:solidFill>
                                  <a:schemeClr val="accent1"/>
                                </a:solidFill>
                                <a:latin typeface="Cambria Math" panose="02040503050406030204" pitchFamily="18" charset="0"/>
                              </a:rPr>
                            </m:ctrlPr>
                          </m:sSupPr>
                          <m:e>
                            <m:r>
                              <a:rPr lang="en-US" b="1" i="1" smtClean="0">
                                <a:solidFill>
                                  <a:schemeClr val="accent1"/>
                                </a:solidFill>
                                <a:latin typeface="Cambria Math" panose="02040503050406030204" pitchFamily="18" charset="0"/>
                              </a:rPr>
                              <m:t>𝑴</m:t>
                            </m:r>
                          </m:e>
                          <m:sup>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𝑘</m:t>
                                </m:r>
                              </m:e>
                            </m:d>
                          </m:sup>
                        </m:sSup>
                        <m:r>
                          <a:rPr lang="en-US" b="1" i="1">
                            <a:latin typeface="Cambria Math" panose="02040503050406030204" pitchFamily="18" charset="0"/>
                          </a:rPr>
                          <m:t>𝑱</m:t>
                        </m:r>
                      </m:e>
                      <m:sup>
                        <m:d>
                          <m:dPr>
                            <m:ctrlPr>
                              <a:rPr lang="en-US" i="1">
                                <a:latin typeface="Cambria Math" panose="02040503050406030204" pitchFamily="18" charset="0"/>
                              </a:rPr>
                            </m:ctrlPr>
                          </m:dPr>
                          <m:e>
                            <m:r>
                              <a:rPr lang="en-US" i="1">
                                <a:latin typeface="Cambria Math" panose="02040503050406030204" pitchFamily="18" charset="0"/>
                              </a:rPr>
                              <m:t>𝑘</m:t>
                            </m:r>
                          </m:e>
                        </m:d>
                      </m:sup>
                    </m:sSup>
                    <m:r>
                      <a:rPr lang="el-GR" b="1" i="1" smtClean="0">
                        <a:latin typeface="Cambria Math" panose="02040503050406030204" pitchFamily="18" charset="0"/>
                        <a:ea typeface="Cambria Math" panose="02040503050406030204" pitchFamily="18" charset="0"/>
                      </a:rPr>
                      <m:t>𝜱</m:t>
                    </m:r>
                  </m:oMath>
                </a14:m>
                <a:endParaRPr lang="en-US" b="1" dirty="0">
                  <a:ea typeface="Cambria Math" panose="02040503050406030204" pitchFamily="18" charset="0"/>
                </a:endParaRPr>
              </a:p>
              <a:p>
                <a14:m>
                  <m:oMath xmlns:m="http://schemas.openxmlformats.org/officeDocument/2006/math">
                    <m:sSubSup>
                      <m:sSubSupPr>
                        <m:ctrlPr>
                          <a:rPr lang="en-US" i="1">
                            <a:latin typeface="Cambria Math" panose="02040503050406030204" pitchFamily="18" charset="0"/>
                            <a:ea typeface="Cambria Math" panose="02040503050406030204" pitchFamily="18" charset="0"/>
                          </a:rPr>
                        </m:ctrlPr>
                      </m:sSubSupPr>
                      <m:e>
                        <m:r>
                          <a:rPr lang="en-US" b="1" i="1">
                            <a:latin typeface="Cambria Math" panose="02040503050406030204" pitchFamily="18" charset="0"/>
                            <a:ea typeface="Cambria Math" panose="02040503050406030204" pitchFamily="18" charset="0"/>
                          </a:rPr>
                          <m:t>𝒓</m:t>
                        </m:r>
                      </m:e>
                      <m:sub>
                        <m:r>
                          <m:rPr>
                            <m:sty m:val="p"/>
                          </m:rPr>
                          <a:rPr lang="en-US" i="0">
                            <a:latin typeface="Cambria Math" panose="02040503050406030204" pitchFamily="18" charset="0"/>
                            <a:ea typeface="Cambria Math" panose="02040503050406030204" pitchFamily="18" charset="0"/>
                          </a:rPr>
                          <m:t>P</m:t>
                        </m:r>
                        <m:r>
                          <m:rPr>
                            <m:sty m:val="p"/>
                          </m:rPr>
                          <a:rPr lang="en-US" b="0" i="0" smtClean="0">
                            <a:latin typeface="Cambria Math" panose="02040503050406030204" pitchFamily="18" charset="0"/>
                            <a:ea typeface="Cambria Math" panose="02040503050406030204" pitchFamily="18" charset="0"/>
                          </a:rPr>
                          <m:t>P</m:t>
                        </m:r>
                        <m:r>
                          <m:rPr>
                            <m:sty m:val="p"/>
                          </m:rPr>
                          <a:rPr lang="en-US" i="0">
                            <a:latin typeface="Cambria Math" panose="02040503050406030204" pitchFamily="18" charset="0"/>
                            <a:ea typeface="Cambria Math" panose="02040503050406030204" pitchFamily="18" charset="0"/>
                          </a:rPr>
                          <m:t>G</m:t>
                        </m:r>
                      </m:sub>
                      <m:sup>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𝑘</m:t>
                            </m:r>
                          </m:e>
                        </m:d>
                      </m:sup>
                    </m:sSubSup>
                    <m:r>
                      <a:rPr lang="en-US" b="0"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p>
                      <m:sSupPr>
                        <m:ctrlPr>
                          <a:rPr lang="en-US" i="1">
                            <a:latin typeface="Cambria Math" panose="02040503050406030204" pitchFamily="18" charset="0"/>
                          </a:rPr>
                        </m:ctrlPr>
                      </m:sSupPr>
                      <m:e>
                        <m:r>
                          <a:rPr lang="el-GR" b="1" i="1">
                            <a:latin typeface="Cambria Math" panose="02040503050406030204" pitchFamily="18" charset="0"/>
                            <a:ea typeface="Cambria Math" panose="02040503050406030204" pitchFamily="18" charset="0"/>
                          </a:rPr>
                          <m:t>𝜱</m:t>
                        </m:r>
                      </m:e>
                      <m:sup>
                        <m:r>
                          <a:rPr lang="en-US" i="1">
                            <a:latin typeface="Cambria Math" panose="02040503050406030204" pitchFamily="18" charset="0"/>
                          </a:rPr>
                          <m:t>𝑇</m:t>
                        </m:r>
                      </m:sup>
                    </m:sSup>
                    <m:sSup>
                      <m:sSupPr>
                        <m:ctrlPr>
                          <a:rPr lang="en-US" i="1">
                            <a:latin typeface="Cambria Math" panose="02040503050406030204" pitchFamily="18" charset="0"/>
                          </a:rPr>
                        </m:ctrlPr>
                      </m:sSupPr>
                      <m:e>
                        <m:r>
                          <a:rPr lang="en-US" b="1" i="1">
                            <a:latin typeface="Cambria Math" panose="02040503050406030204" pitchFamily="18" charset="0"/>
                          </a:rPr>
                          <m:t>𝑱</m:t>
                        </m:r>
                      </m:e>
                      <m:sup>
                        <m:d>
                          <m:dPr>
                            <m:ctrlPr>
                              <a:rPr lang="en-US" i="1">
                                <a:latin typeface="Cambria Math" panose="02040503050406030204" pitchFamily="18" charset="0"/>
                              </a:rPr>
                            </m:ctrlPr>
                          </m:dPr>
                          <m:e>
                            <m:r>
                              <a:rPr lang="en-US" i="1">
                                <a:latin typeface="Cambria Math" panose="02040503050406030204" pitchFamily="18" charset="0"/>
                              </a:rPr>
                              <m:t>𝑘</m:t>
                            </m:r>
                          </m:e>
                        </m:d>
                        <m:r>
                          <a:rPr lang="en-US" i="1">
                            <a:latin typeface="Cambria Math" panose="02040503050406030204" pitchFamily="18" charset="0"/>
                          </a:rPr>
                          <m:t>𝑇</m:t>
                        </m:r>
                      </m:sup>
                    </m:sSup>
                    <m:sSup>
                      <m:sSupPr>
                        <m:ctrlPr>
                          <a:rPr lang="en-US" i="1">
                            <a:solidFill>
                              <a:schemeClr val="accent1"/>
                            </a:solidFill>
                            <a:latin typeface="Cambria Math" panose="02040503050406030204" pitchFamily="18" charset="0"/>
                          </a:rPr>
                        </m:ctrlPr>
                      </m:sSupPr>
                      <m:e>
                        <m:r>
                          <a:rPr lang="en-US" b="1" i="1">
                            <a:solidFill>
                              <a:schemeClr val="accent1"/>
                            </a:solidFill>
                            <a:latin typeface="Cambria Math" panose="02040503050406030204" pitchFamily="18" charset="0"/>
                          </a:rPr>
                          <m:t>𝑴</m:t>
                        </m:r>
                      </m:e>
                      <m:sup>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𝑘</m:t>
                            </m:r>
                          </m:e>
                        </m:d>
                        <m:r>
                          <a:rPr lang="en-US" i="1">
                            <a:solidFill>
                              <a:schemeClr val="accent1"/>
                            </a:solidFill>
                            <a:latin typeface="Cambria Math" panose="02040503050406030204" pitchFamily="18" charset="0"/>
                          </a:rPr>
                          <m:t>𝑇</m:t>
                        </m:r>
                      </m:sup>
                    </m:sSup>
                    <m:sSup>
                      <m:sSupPr>
                        <m:ctrlPr>
                          <a:rPr lang="en-US" i="1">
                            <a:solidFill>
                              <a:schemeClr val="accent1"/>
                            </a:solidFill>
                            <a:latin typeface="Cambria Math" panose="02040503050406030204" pitchFamily="18" charset="0"/>
                          </a:rPr>
                        </m:ctrlPr>
                      </m:sSupPr>
                      <m:e>
                        <m:r>
                          <a:rPr lang="en-US" b="1" i="1">
                            <a:solidFill>
                              <a:schemeClr val="accent1"/>
                            </a:solidFill>
                            <a:latin typeface="Cambria Math" panose="02040503050406030204" pitchFamily="18" charset="0"/>
                          </a:rPr>
                          <m:t>𝑴</m:t>
                        </m:r>
                      </m:e>
                      <m:sup>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𝑘</m:t>
                            </m:r>
                          </m:e>
                        </m:d>
                      </m:sup>
                    </m:sSup>
                    <m:sSup>
                      <m:sSupPr>
                        <m:ctrlPr>
                          <a:rPr lang="en-US" i="1" smtClean="0">
                            <a:latin typeface="Cambria Math" panose="02040503050406030204" pitchFamily="18" charset="0"/>
                          </a:rPr>
                        </m:ctrlPr>
                      </m:sSupPr>
                      <m:e>
                        <m:r>
                          <a:rPr lang="en-US" b="1" i="1" smtClean="0">
                            <a:latin typeface="Cambria Math" panose="02040503050406030204" pitchFamily="18" charset="0"/>
                          </a:rPr>
                          <m:t>𝒓</m:t>
                        </m:r>
                      </m:e>
                      <m: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sup>
                    </m:sSup>
                  </m:oMath>
                </a14:m>
                <a:r>
                  <a:rPr lang="en-US" dirty="0"/>
                  <a:t> </a:t>
                </a:r>
                <a:endParaRPr lang="en-US" b="1" dirty="0"/>
              </a:p>
            </p:txBody>
          </p:sp>
        </mc:Choice>
        <mc:Fallback xmlns="">
          <p:sp>
            <p:nvSpPr>
              <p:cNvPr id="18" name="TextBox 17">
                <a:extLst>
                  <a:ext uri="{FF2B5EF4-FFF2-40B4-BE49-F238E27FC236}">
                    <a16:creationId xmlns:a16="http://schemas.microsoft.com/office/drawing/2014/main" id="{F4C32646-BCDC-420F-883B-674A8B19EB4E}"/>
                  </a:ext>
                </a:extLst>
              </p:cNvPr>
              <p:cNvSpPr txBox="1">
                <a:spLocks noRot="1" noChangeAspect="1" noMove="1" noResize="1" noEditPoints="1" noAdjustHandles="1" noChangeArrowheads="1" noChangeShapeType="1" noTextEdit="1"/>
              </p:cNvSpPr>
              <p:nvPr/>
            </p:nvSpPr>
            <p:spPr>
              <a:xfrm>
                <a:off x="8566214" y="4534913"/>
                <a:ext cx="3434334" cy="1144224"/>
              </a:xfrm>
              <a:prstGeom prst="rect">
                <a:avLst/>
              </a:prstGeom>
              <a:blipFill>
                <a:blip r:embed="rId8"/>
                <a:stretch>
                  <a:fillRect l="-177" b="-526"/>
                </a:stretch>
              </a:blipFill>
              <a:ln>
                <a:solidFill>
                  <a:schemeClr val="tx1"/>
                </a:solidFill>
              </a:ln>
            </p:spPr>
            <p:txBody>
              <a:bodyPr/>
              <a:lstStyle/>
              <a:p>
                <a:r>
                  <a:rPr lang="en-US">
                    <a:noFill/>
                  </a:rPr>
                  <a:t> </a:t>
                </a:r>
              </a:p>
            </p:txBody>
          </p:sp>
        </mc:Fallback>
      </mc:AlternateContent>
      <p:sp>
        <p:nvSpPr>
          <p:cNvPr id="19" name="TextBox 18">
            <a:extLst>
              <a:ext uri="{FF2B5EF4-FFF2-40B4-BE49-F238E27FC236}">
                <a16:creationId xmlns:a16="http://schemas.microsoft.com/office/drawing/2014/main" id="{BF119891-DF84-4CED-9DAC-138F05467E68}"/>
              </a:ext>
            </a:extLst>
          </p:cNvPr>
          <p:cNvSpPr txBox="1"/>
          <p:nvPr/>
        </p:nvSpPr>
        <p:spPr>
          <a:xfrm>
            <a:off x="6096000" y="5456727"/>
            <a:ext cx="2057809" cy="307777"/>
          </a:xfrm>
          <a:prstGeom prst="rect">
            <a:avLst/>
          </a:prstGeom>
          <a:noFill/>
        </p:spPr>
        <p:txBody>
          <a:bodyPr wrap="square" rtlCol="0">
            <a:spAutoFit/>
          </a:bodyPr>
          <a:lstStyle/>
          <a:p>
            <a:r>
              <a:rPr lang="en-US" sz="1400" dirty="0">
                <a:solidFill>
                  <a:srgbClr val="0070C0"/>
                </a:solidFill>
              </a:rPr>
              <a:t>Gauss-Newton iteration</a:t>
            </a:r>
          </a:p>
        </p:txBody>
      </p:sp>
      <p:sp>
        <p:nvSpPr>
          <p:cNvPr id="20" name="TextBox 19">
            <a:extLst>
              <a:ext uri="{FF2B5EF4-FFF2-40B4-BE49-F238E27FC236}">
                <a16:creationId xmlns:a16="http://schemas.microsoft.com/office/drawing/2014/main" id="{8AD5D7CD-47E1-46F9-9DFA-B26C370FB1EB}"/>
              </a:ext>
            </a:extLst>
          </p:cNvPr>
          <p:cNvSpPr txBox="1"/>
          <p:nvPr/>
        </p:nvSpPr>
        <p:spPr>
          <a:xfrm>
            <a:off x="9391510" y="4227136"/>
            <a:ext cx="2057809" cy="307777"/>
          </a:xfrm>
          <a:prstGeom prst="rect">
            <a:avLst/>
          </a:prstGeom>
          <a:noFill/>
        </p:spPr>
        <p:txBody>
          <a:bodyPr wrap="square" rtlCol="0">
            <a:spAutoFit/>
          </a:bodyPr>
          <a:lstStyle/>
          <a:p>
            <a:r>
              <a:rPr lang="en-US" sz="1400" dirty="0">
                <a:solidFill>
                  <a:srgbClr val="0070C0"/>
                </a:solidFill>
              </a:rPr>
              <a:t>Normal equations</a:t>
            </a:r>
          </a:p>
        </p:txBody>
      </p:sp>
      <p:sp>
        <p:nvSpPr>
          <p:cNvPr id="21" name="TextBox 20">
            <a:extLst>
              <a:ext uri="{FF2B5EF4-FFF2-40B4-BE49-F238E27FC236}">
                <a16:creationId xmlns:a16="http://schemas.microsoft.com/office/drawing/2014/main" id="{76E44C36-75B0-40E2-AE34-9580108EB665}"/>
              </a:ext>
            </a:extLst>
          </p:cNvPr>
          <p:cNvSpPr txBox="1"/>
          <p:nvPr/>
        </p:nvSpPr>
        <p:spPr>
          <a:xfrm>
            <a:off x="853599" y="5394637"/>
            <a:ext cx="2057809" cy="307777"/>
          </a:xfrm>
          <a:prstGeom prst="rect">
            <a:avLst/>
          </a:prstGeom>
          <a:noFill/>
        </p:spPr>
        <p:txBody>
          <a:bodyPr wrap="square" rtlCol="0">
            <a:spAutoFit/>
          </a:bodyPr>
          <a:lstStyle/>
          <a:p>
            <a:r>
              <a:rPr lang="en-US" sz="1400" dirty="0">
                <a:solidFill>
                  <a:srgbClr val="0070C0"/>
                </a:solidFill>
              </a:rPr>
              <a:t>Optimization problem</a:t>
            </a:r>
          </a:p>
        </p:txBody>
      </p:sp>
      <p:cxnSp>
        <p:nvCxnSpPr>
          <p:cNvPr id="23" name="Straight Connector 22">
            <a:extLst>
              <a:ext uri="{FF2B5EF4-FFF2-40B4-BE49-F238E27FC236}">
                <a16:creationId xmlns:a16="http://schemas.microsoft.com/office/drawing/2014/main" id="{4E9E723B-8B13-4272-8F4C-574C69572E81}"/>
              </a:ext>
            </a:extLst>
          </p:cNvPr>
          <p:cNvCxnSpPr/>
          <p:nvPr/>
        </p:nvCxnSpPr>
        <p:spPr>
          <a:xfrm flipV="1">
            <a:off x="-61993" y="3282175"/>
            <a:ext cx="12192000" cy="852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53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17" grpId="0" animBg="1"/>
      <p:bldP spid="18" grpId="0" animBg="1"/>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0648" y="167230"/>
            <a:ext cx="10577065" cy="570225"/>
          </a:xfrm>
        </p:spPr>
        <p:txBody>
          <a:bodyPr/>
          <a:lstStyle/>
          <a:p>
            <a:r>
              <a:rPr lang="en-US" dirty="0"/>
              <a:t>Preconditioned LSPG ROMs</a:t>
            </a:r>
          </a:p>
        </p:txBody>
      </p:sp>
      <p:sp>
        <p:nvSpPr>
          <p:cNvPr id="4" name="Slide Number Placeholder 3"/>
          <p:cNvSpPr>
            <a:spLocks noGrp="1"/>
          </p:cNvSpPr>
          <p:nvPr>
            <p:ph type="sldNum" sz="quarter" idx="12"/>
          </p:nvPr>
        </p:nvSpPr>
        <p:spPr/>
        <p:txBody>
          <a:bodyPr/>
          <a:lstStyle/>
          <a:p>
            <a:fld id="{6113E31D-E2AB-40D1-8B51-AFA5AFEF393A}" type="slidenum">
              <a:rPr lang="en-US" smtClean="0"/>
              <a:t>7</a:t>
            </a:fld>
            <a:endParaRPr lang="en-US" dirty="0"/>
          </a:p>
        </p:txBody>
      </p:sp>
      <p:sp>
        <p:nvSpPr>
          <p:cNvPr id="6" name="TextBox 5">
            <a:extLst>
              <a:ext uri="{FF2B5EF4-FFF2-40B4-BE49-F238E27FC236}">
                <a16:creationId xmlns:a16="http://schemas.microsoft.com/office/drawing/2014/main" id="{332D856D-9F80-43FB-9A98-7930A5A999B8}"/>
              </a:ext>
            </a:extLst>
          </p:cNvPr>
          <p:cNvSpPr txBox="1"/>
          <p:nvPr/>
        </p:nvSpPr>
        <p:spPr>
          <a:xfrm>
            <a:off x="5398654" y="205812"/>
            <a:ext cx="6404307" cy="646331"/>
          </a:xfrm>
          <a:prstGeom prst="rect">
            <a:avLst/>
          </a:prstGeom>
          <a:solidFill>
            <a:srgbClr val="FEFDD7"/>
          </a:solidFill>
        </p:spPr>
        <p:txBody>
          <a:bodyPr wrap="square" rtlCol="0">
            <a:spAutoFit/>
          </a:bodyPr>
          <a:lstStyle/>
          <a:p>
            <a:pPr algn="ctr"/>
            <a:r>
              <a:rPr lang="en-US" dirty="0"/>
              <a:t>Adding preconditioning to the POD/LSPG formulation can </a:t>
            </a:r>
            <a:r>
              <a:rPr lang="en-US" b="1" dirty="0"/>
              <a:t>improve</a:t>
            </a:r>
            <a:r>
              <a:rPr lang="en-US" dirty="0"/>
              <a:t> not only </a:t>
            </a:r>
            <a:r>
              <a:rPr lang="en-US" b="1" dirty="0"/>
              <a:t>ROM efficiency </a:t>
            </a:r>
            <a:r>
              <a:rPr lang="en-US" dirty="0"/>
              <a:t>but also </a:t>
            </a:r>
            <a:r>
              <a:rPr lang="en-US" b="1" dirty="0"/>
              <a:t>ROM accuracy</a:t>
            </a:r>
            <a:r>
              <a:rPr lang="en-US" dirty="0"/>
              <a:t>.</a:t>
            </a:r>
          </a:p>
        </p:txBody>
      </p:sp>
      <p:sp>
        <p:nvSpPr>
          <p:cNvPr id="2" name="TextBox 1">
            <a:extLst>
              <a:ext uri="{FF2B5EF4-FFF2-40B4-BE49-F238E27FC236}">
                <a16:creationId xmlns:a16="http://schemas.microsoft.com/office/drawing/2014/main" id="{D9C3B403-BA24-414E-BA66-E6A0FC0CC62B}"/>
              </a:ext>
            </a:extLst>
          </p:cNvPr>
          <p:cNvSpPr txBox="1"/>
          <p:nvPr/>
        </p:nvSpPr>
        <p:spPr>
          <a:xfrm>
            <a:off x="101896" y="899755"/>
            <a:ext cx="10825566" cy="369332"/>
          </a:xfrm>
          <a:prstGeom prst="rect">
            <a:avLst/>
          </a:prstGeom>
          <a:noFill/>
        </p:spPr>
        <p:txBody>
          <a:bodyPr wrap="square" rtlCol="0">
            <a:spAutoFit/>
          </a:bodyPr>
          <a:lstStyle/>
          <a:p>
            <a:r>
              <a:rPr lang="en-US" b="1" dirty="0">
                <a:solidFill>
                  <a:srgbClr val="0070C0"/>
                </a:solidFill>
              </a:rPr>
              <a:t>Ideal preconditioned ROM emulates projection of FOM solution increment onto POD basis.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BAB24E5-AD33-483F-BD92-9FD650BEDC6E}"/>
                  </a:ext>
                </a:extLst>
              </p:cNvPr>
              <p:cNvSpPr txBox="1"/>
              <p:nvPr/>
            </p:nvSpPr>
            <p:spPr>
              <a:xfrm>
                <a:off x="311593" y="4119887"/>
                <a:ext cx="11721039" cy="1046440"/>
              </a:xfrm>
              <a:prstGeom prst="rect">
                <a:avLst/>
              </a:prstGeom>
              <a:noFill/>
            </p:spPr>
            <p:txBody>
              <a:bodyPr wrap="square" rtlCol="0">
                <a:spAutoFit/>
              </a:bodyPr>
              <a:lstStyle/>
              <a:p>
                <a:pPr marL="285750" indent="-285750">
                  <a:buFont typeface="Arial" panose="020B0604020202020204" pitchFamily="34" charset="0"/>
                  <a:buChar char="•"/>
                </a:pPr>
                <a:r>
                  <a:rPr lang="en-US" dirty="0"/>
                  <a:t>Minimizing the raw (unweighted) residual </a:t>
                </a:r>
                <a14:m>
                  <m:oMath xmlns:m="http://schemas.openxmlformats.org/officeDocument/2006/math">
                    <m:r>
                      <a:rPr lang="en-US" b="1" i="1" dirty="0" smtClean="0">
                        <a:latin typeface="Cambria Math" panose="02040503050406030204" pitchFamily="18" charset="0"/>
                      </a:rPr>
                      <m:t>𝒓</m:t>
                    </m:r>
                  </m:oMath>
                </a14:m>
                <a:r>
                  <a:rPr lang="en-US" dirty="0"/>
                  <a:t> can be problematic for systems of PDEs where different variables have </a:t>
                </a:r>
                <a:r>
                  <a:rPr lang="en-US" b="1" dirty="0"/>
                  <a:t>drastically</a:t>
                </a:r>
                <a:r>
                  <a:rPr lang="en-US" dirty="0"/>
                  <a:t> </a:t>
                </a:r>
                <a:r>
                  <a:rPr lang="en-US" b="1" dirty="0"/>
                  <a:t>different magnitudes </a:t>
                </a:r>
                <a:r>
                  <a:rPr lang="en-US" dirty="0"/>
                  <a:t>(e.g., dimensional PDEs, multi-physics) [</a:t>
                </a:r>
                <a:r>
                  <a:rPr lang="en-US" dirty="0" err="1"/>
                  <a:t>Washabaugh</a:t>
                </a:r>
                <a:r>
                  <a:rPr lang="en-US" dirty="0"/>
                  <a:t>, 2016].</a:t>
                </a:r>
              </a:p>
              <a:p>
                <a:pPr marL="285750" indent="-285750">
                  <a:buFont typeface="Arial" panose="020B0604020202020204" pitchFamily="34" charset="0"/>
                  <a:buChar char="•"/>
                </a:pPr>
                <a:endParaRPr lang="en-US" sz="400" dirty="0"/>
              </a:p>
              <a:p>
                <a:pPr marL="285750" indent="-285750">
                  <a:buFont typeface="Arial" panose="020B0604020202020204" pitchFamily="34" charset="0"/>
                  <a:buChar char="•"/>
                </a:pPr>
                <a:endParaRPr lang="en-US" sz="400" dirty="0"/>
              </a:p>
              <a:p>
                <a:pPr marL="285750" indent="-285750">
                  <a:buFont typeface="Arial" panose="020B0604020202020204" pitchFamily="34" charset="0"/>
                  <a:buChar char="•"/>
                </a:pPr>
                <a:r>
                  <a:rPr lang="en-US" dirty="0"/>
                  <a:t>Adding a preconditioner can </a:t>
                </a:r>
                <a:r>
                  <a:rPr lang="en-US" b="1" dirty="0"/>
                  <a:t>scale</a:t>
                </a:r>
                <a:r>
                  <a:rPr lang="en-US" dirty="0"/>
                  <a:t> the ROM residual to get all the equations to be roughly of the same order.</a:t>
                </a:r>
              </a:p>
            </p:txBody>
          </p:sp>
        </mc:Choice>
        <mc:Fallback xmlns="">
          <p:sp>
            <p:nvSpPr>
              <p:cNvPr id="3" name="TextBox 2">
                <a:extLst>
                  <a:ext uri="{FF2B5EF4-FFF2-40B4-BE49-F238E27FC236}">
                    <a16:creationId xmlns:a16="http://schemas.microsoft.com/office/drawing/2014/main" id="{2BAB24E5-AD33-483F-BD92-9FD650BEDC6E}"/>
                  </a:ext>
                </a:extLst>
              </p:cNvPr>
              <p:cNvSpPr txBox="1">
                <a:spLocks noRot="1" noChangeAspect="1" noMove="1" noResize="1" noEditPoints="1" noAdjustHandles="1" noChangeArrowheads="1" noChangeShapeType="1" noTextEdit="1"/>
              </p:cNvSpPr>
              <p:nvPr/>
            </p:nvSpPr>
            <p:spPr>
              <a:xfrm>
                <a:off x="311593" y="4119887"/>
                <a:ext cx="11721039" cy="1046440"/>
              </a:xfrm>
              <a:prstGeom prst="rect">
                <a:avLst/>
              </a:prstGeom>
              <a:blipFill>
                <a:blip r:embed="rId3"/>
                <a:stretch>
                  <a:fillRect l="-312" t="-4094" r="-780" b="-81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BC9B89C-1B4B-4745-A316-78C1093AA5F4}"/>
                  </a:ext>
                </a:extLst>
              </p:cNvPr>
              <p:cNvSpPr txBox="1"/>
              <p:nvPr/>
            </p:nvSpPr>
            <p:spPr>
              <a:xfrm>
                <a:off x="4084960" y="2070571"/>
                <a:ext cx="3281766" cy="392993"/>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𝛿</m:t>
                      </m:r>
                      <m:sSup>
                        <m:sSupPr>
                          <m:ctrlPr>
                            <a:rPr lang="en-US" i="1" smtClean="0">
                              <a:latin typeface="Cambria Math" panose="02040503050406030204" pitchFamily="18" charset="0"/>
                              <a:ea typeface="Cambria Math" panose="02040503050406030204" pitchFamily="18" charset="0"/>
                            </a:rPr>
                          </m:ctrlPr>
                        </m:sSupPr>
                        <m:e>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𝒙</m:t>
                              </m:r>
                            </m:e>
                          </m:acc>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r>
                        <a:rPr lang="el-GR" b="1" i="1" smtClean="0">
                          <a:latin typeface="Cambria Math" panose="02040503050406030204" pitchFamily="18" charset="0"/>
                          <a:ea typeface="Cambria Math" panose="02040503050406030204" pitchFamily="18" charset="0"/>
                        </a:rPr>
                        <m:t>𝜱</m:t>
                      </m:r>
                      <m:sSup>
                        <m:sSupPr>
                          <m:ctrlPr>
                            <a:rPr lang="el-GR"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l-GR" b="1" i="1" smtClean="0">
                                  <a:latin typeface="Cambria Math" panose="02040503050406030204" pitchFamily="18" charset="0"/>
                                  <a:ea typeface="Cambria Math" panose="02040503050406030204" pitchFamily="18" charset="0"/>
                                </a:rPr>
                                <m:t>𝜱</m:t>
                              </m:r>
                            </m:e>
                            <m:sup>
                              <m:r>
                                <a:rPr lang="en-US" b="0" i="1" smtClean="0">
                                  <a:latin typeface="Cambria Math" panose="02040503050406030204" pitchFamily="18" charset="0"/>
                                  <a:ea typeface="Cambria Math" panose="02040503050406030204" pitchFamily="18" charset="0"/>
                                </a:rPr>
                                <m:t>𝑇</m:t>
                              </m:r>
                            </m:sup>
                          </m:sSup>
                          <m:r>
                            <a:rPr lang="el-GR" b="1" i="1" smtClean="0">
                              <a:latin typeface="Cambria Math" panose="02040503050406030204" pitchFamily="18" charset="0"/>
                              <a:ea typeface="Cambria Math" panose="02040503050406030204" pitchFamily="18" charset="0"/>
                            </a:rPr>
                            <m:t>𝜱</m:t>
                          </m:r>
                          <m:r>
                            <a:rPr lang="en-US" b="0" i="1" smtClean="0">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ea typeface="Cambria Math" panose="02040503050406030204" pitchFamily="18" charset="0"/>
                            </a:rPr>
                            <m:t>−1</m:t>
                          </m:r>
                        </m:sup>
                      </m:sSup>
                      <m:sSup>
                        <m:sSupPr>
                          <m:ctrlPr>
                            <a:rPr lang="el-GR" b="0" i="1" smtClean="0">
                              <a:latin typeface="Cambria Math" panose="02040503050406030204" pitchFamily="18" charset="0"/>
                              <a:ea typeface="Cambria Math" panose="02040503050406030204" pitchFamily="18" charset="0"/>
                            </a:rPr>
                          </m:ctrlPr>
                        </m:sSupPr>
                        <m:e>
                          <m:r>
                            <a:rPr lang="el-GR" b="1" i="1" smtClean="0">
                              <a:latin typeface="Cambria Math" panose="02040503050406030204" pitchFamily="18" charset="0"/>
                              <a:ea typeface="Cambria Math" panose="02040503050406030204" pitchFamily="18" charset="0"/>
                            </a:rPr>
                            <m:t>𝜱</m:t>
                          </m:r>
                        </m:e>
                        <m:sup>
                          <m:r>
                            <a:rPr lang="en-US" b="0" i="1" smtClean="0">
                              <a:latin typeface="Cambria Math" panose="02040503050406030204" pitchFamily="18" charset="0"/>
                              <a:ea typeface="Cambria Math" panose="02040503050406030204" pitchFamily="18" charset="0"/>
                            </a:rPr>
                            <m:t>𝑇</m:t>
                          </m:r>
                        </m:sup>
                      </m:sSup>
                      <m:r>
                        <a:rPr lang="el-GR" b="0" i="1" smtClean="0">
                          <a:latin typeface="Cambria Math" panose="02040503050406030204" pitchFamily="18" charset="0"/>
                          <a:ea typeface="Cambria Math" panose="02040503050406030204" pitchFamily="18" charset="0"/>
                        </a:rPr>
                        <m:t>𝛿</m:t>
                      </m:r>
                      <m:sSup>
                        <m:sSupPr>
                          <m:ctrlPr>
                            <a:rPr lang="el-GR" b="0"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𝒙</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sup>
                      </m:sSup>
                    </m:oMath>
                  </m:oMathPara>
                </a14:m>
                <a:endParaRPr lang="en-US" dirty="0"/>
              </a:p>
            </p:txBody>
          </p:sp>
        </mc:Choice>
        <mc:Fallback xmlns="">
          <p:sp>
            <p:nvSpPr>
              <p:cNvPr id="7" name="TextBox 6">
                <a:extLst>
                  <a:ext uri="{FF2B5EF4-FFF2-40B4-BE49-F238E27FC236}">
                    <a16:creationId xmlns:a16="http://schemas.microsoft.com/office/drawing/2014/main" id="{DBC9B89C-1B4B-4745-A316-78C1093AA5F4}"/>
                  </a:ext>
                </a:extLst>
              </p:cNvPr>
              <p:cNvSpPr txBox="1">
                <a:spLocks noRot="1" noChangeAspect="1" noMove="1" noResize="1" noEditPoints="1" noAdjustHandles="1" noChangeArrowheads="1" noChangeShapeType="1" noTextEdit="1"/>
              </p:cNvSpPr>
              <p:nvPr/>
            </p:nvSpPr>
            <p:spPr>
              <a:xfrm>
                <a:off x="4084960" y="2070571"/>
                <a:ext cx="3281766" cy="392993"/>
              </a:xfrm>
              <a:prstGeom prst="rect">
                <a:avLst/>
              </a:prstGeom>
              <a:blipFill>
                <a:blip r:embed="rId4"/>
                <a:stretch>
                  <a:fillRect b="-9091"/>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DCAA8FD-69D6-4002-A58B-04DC0D28FA22}"/>
                  </a:ext>
                </a:extLst>
              </p:cNvPr>
              <p:cNvSpPr txBox="1"/>
              <p:nvPr/>
            </p:nvSpPr>
            <p:spPr>
              <a:xfrm>
                <a:off x="311593" y="2649891"/>
                <a:ext cx="11667969" cy="1083630"/>
              </a:xfrm>
              <a:prstGeom prst="rect">
                <a:avLst/>
              </a:prstGeom>
              <a:noFill/>
            </p:spPr>
            <p:txBody>
              <a:bodyPr wrap="square" rtlCol="0">
                <a:spAutoFit/>
              </a:bodyPr>
              <a:lstStyle/>
              <a:p>
                <a:pPr marL="285750" indent="-285750">
                  <a:buFont typeface="Arial" panose="020B0604020202020204" pitchFamily="34" charset="0"/>
                  <a:buChar char="•"/>
                </a:pPr>
                <a:r>
                  <a:rPr lang="en-US" b="1" dirty="0"/>
                  <a:t>Ideal preconditioned </a:t>
                </a:r>
                <a:r>
                  <a:rPr lang="en-US" dirty="0"/>
                  <a:t>ROM</a:t>
                </a:r>
                <a:r>
                  <a:rPr lang="en-US" b="1" dirty="0"/>
                  <a:t> </a:t>
                </a:r>
                <a:r>
                  <a:rPr lang="en-US" dirty="0"/>
                  <a:t>(</a:t>
                </a:r>
                <a14:m>
                  <m:oMath xmlns:m="http://schemas.openxmlformats.org/officeDocument/2006/math">
                    <m:sSup>
                      <m:sSupPr>
                        <m:ctrlPr>
                          <a:rPr lang="en-US" i="1" smtClean="0">
                            <a:solidFill>
                              <a:schemeClr val="tx1"/>
                            </a:solidFill>
                            <a:latin typeface="Cambria Math" panose="02040503050406030204" pitchFamily="18" charset="0"/>
                          </a:rPr>
                        </m:ctrlPr>
                      </m:sSupPr>
                      <m:e>
                        <m:r>
                          <a:rPr lang="en-US" b="1" i="1">
                            <a:solidFill>
                              <a:schemeClr val="tx1"/>
                            </a:solidFill>
                            <a:latin typeface="Cambria Math" panose="02040503050406030204" pitchFamily="18" charset="0"/>
                          </a:rPr>
                          <m:t>𝑴</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𝑘</m:t>
                        </m:r>
                        <m:r>
                          <a:rPr lang="en-US" i="1">
                            <a:solidFill>
                              <a:schemeClr val="tx1"/>
                            </a:solidFill>
                            <a:latin typeface="Cambria Math" panose="02040503050406030204" pitchFamily="18" charset="0"/>
                          </a:rPr>
                          <m:t>)</m:t>
                        </m:r>
                      </m:sup>
                    </m:sSup>
                    <m:r>
                      <a:rPr lang="en-US" i="1" dirty="0" smtClean="0">
                        <a:solidFill>
                          <a:schemeClr val="tx1"/>
                        </a:solidFill>
                        <a:latin typeface="Cambria Math" panose="02040503050406030204" pitchFamily="18" charset="0"/>
                      </a:rPr>
                      <m:t>=</m:t>
                    </m:r>
                  </m:oMath>
                </a14:m>
                <a:r>
                  <a:rPr lang="en-US" dirty="0">
                    <a:solidFill>
                      <a:schemeClr val="tx1"/>
                    </a:solidFill>
                  </a:rPr>
                  <a:t> </a:t>
                </a:r>
                <a14:m>
                  <m:oMath xmlns:m="http://schemas.openxmlformats.org/officeDocument/2006/math">
                    <m:sSup>
                      <m:sSupPr>
                        <m:ctrlPr>
                          <a:rPr lang="en-US" i="1" smtClean="0">
                            <a:solidFill>
                              <a:schemeClr val="tx1"/>
                            </a:solidFill>
                            <a:latin typeface="Cambria Math" panose="02040503050406030204" pitchFamily="18" charset="0"/>
                          </a:rPr>
                        </m:ctrlPr>
                      </m:sSupPr>
                      <m:e>
                        <m:sSup>
                          <m:sSupPr>
                            <m:ctrlPr>
                              <a:rPr lang="en-US" i="1">
                                <a:solidFill>
                                  <a:schemeClr val="tx1"/>
                                </a:solidFill>
                                <a:latin typeface="Cambria Math" panose="02040503050406030204" pitchFamily="18" charset="0"/>
                              </a:rPr>
                            </m:ctrlPr>
                          </m:sSupPr>
                          <m:e>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𝑱</m:t>
                            </m:r>
                          </m:e>
                          <m:sup>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𝑘</m:t>
                                </m:r>
                              </m:e>
                            </m:d>
                          </m:sup>
                        </m:sSup>
                        <m:r>
                          <a:rPr lang="en-US" b="0" i="1" smtClean="0">
                            <a:solidFill>
                              <a:schemeClr val="tx1"/>
                            </a:solidFill>
                            <a:latin typeface="Cambria Math" panose="02040503050406030204" pitchFamily="18" charset="0"/>
                          </a:rPr>
                          <m:t>)</m:t>
                        </m:r>
                      </m:e>
                      <m:sup>
                        <m:r>
                          <a:rPr lang="en-US" b="0" i="1" smtClean="0">
                            <a:solidFill>
                              <a:schemeClr val="tx1"/>
                            </a:solidFill>
                            <a:latin typeface="Cambria Math" panose="02040503050406030204" pitchFamily="18" charset="0"/>
                          </a:rPr>
                          <m:t>−1</m:t>
                        </m:r>
                      </m:sup>
                    </m:sSup>
                  </m:oMath>
                </a14:m>
                <a:r>
                  <a:rPr lang="en-US" dirty="0"/>
                  <a:t>) gives rise to “projected solution increment” (1).</a:t>
                </a:r>
              </a:p>
              <a:p>
                <a:pPr marL="285750" indent="-285750">
                  <a:buFont typeface="Arial" panose="020B0604020202020204" pitchFamily="34" charset="0"/>
                  <a:buChar char="•"/>
                </a:pPr>
                <a:endParaRPr lang="en-US" sz="400" dirty="0"/>
              </a:p>
              <a:p>
                <a:pPr marL="285750" indent="-285750">
                  <a:buFont typeface="Arial" panose="020B0604020202020204" pitchFamily="34" charset="0"/>
                  <a:buChar char="•"/>
                </a:pPr>
                <a:endParaRPr lang="en-US" sz="400" dirty="0"/>
              </a:p>
              <a:p>
                <a:pPr marL="285750" indent="-285750">
                  <a:buFont typeface="Arial" panose="020B0604020202020204" pitchFamily="34" charset="0"/>
                  <a:buChar char="•"/>
                </a:pPr>
                <a:r>
                  <a:rPr lang="en-US" dirty="0"/>
                  <a:t>As quality of preconditioner is improved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𝑴</m:t>
                        </m:r>
                      </m:e>
                      <m: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sup>
                    </m:sSup>
                    <m:r>
                      <a:rPr lang="en-US" i="1" dirty="0"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p>
                      <m:sSupPr>
                        <m:ctrlPr>
                          <a:rPr lang="en-US" i="1">
                            <a:latin typeface="Cambria Math" panose="02040503050406030204" pitchFamily="18" charset="0"/>
                          </a:rPr>
                        </m:ctrlPr>
                      </m:sSupPr>
                      <m:e>
                        <m:sSup>
                          <m:sSupPr>
                            <m:ctrlPr>
                              <a:rPr lang="en-US" i="1">
                                <a:latin typeface="Cambria Math" panose="02040503050406030204" pitchFamily="18" charset="0"/>
                              </a:rPr>
                            </m:ctrlPr>
                          </m:sSupPr>
                          <m:e>
                            <m:r>
                              <a:rPr lang="en-US" b="1" i="1">
                                <a:latin typeface="Cambria Math" panose="02040503050406030204" pitchFamily="18" charset="0"/>
                              </a:rPr>
                              <m:t>(</m:t>
                            </m:r>
                            <m:r>
                              <a:rPr lang="en-US" b="1" i="1">
                                <a:latin typeface="Cambria Math" panose="02040503050406030204" pitchFamily="18" charset="0"/>
                              </a:rPr>
                              <m:t>𝑱</m:t>
                            </m:r>
                          </m:e>
                          <m:sup>
                            <m:d>
                              <m:dPr>
                                <m:ctrlPr>
                                  <a:rPr lang="en-US" i="1">
                                    <a:latin typeface="Cambria Math" panose="02040503050406030204" pitchFamily="18" charset="0"/>
                                  </a:rPr>
                                </m:ctrlPr>
                              </m:dPr>
                              <m:e>
                                <m:r>
                                  <a:rPr lang="en-US" i="1">
                                    <a:latin typeface="Cambria Math" panose="02040503050406030204" pitchFamily="18" charset="0"/>
                                  </a:rPr>
                                  <m:t>𝑘</m:t>
                                </m:r>
                              </m:e>
                            </m:d>
                          </m:sup>
                        </m:sSup>
                        <m:r>
                          <a:rPr lang="en-US" i="1">
                            <a:latin typeface="Cambria Math" panose="02040503050406030204" pitchFamily="18" charset="0"/>
                          </a:rPr>
                          <m:t>)</m:t>
                        </m:r>
                      </m:e>
                      <m:sup>
                        <m:r>
                          <a:rPr lang="en-US" i="1">
                            <a:latin typeface="Cambria Math" panose="02040503050406030204" pitchFamily="18" charset="0"/>
                          </a:rPr>
                          <m:t>−1</m:t>
                        </m:r>
                      </m:sup>
                    </m:sSup>
                  </m:oMath>
                </a14:m>
                <a:r>
                  <a:rPr lang="en-US" dirty="0" smtClean="0"/>
                  <a:t>), ROM </a:t>
                </a:r>
                <a:r>
                  <a:rPr lang="en-US" dirty="0"/>
                  <a:t>solution </a:t>
                </a:r>
                <a:r>
                  <a:rPr lang="en-US" b="1" dirty="0" smtClean="0"/>
                  <a:t>approaches</a:t>
                </a:r>
                <a:r>
                  <a:rPr lang="en-US" dirty="0" smtClean="0"/>
                  <a:t> </a:t>
                </a:r>
                <a:r>
                  <a:rPr lang="en-US" dirty="0"/>
                  <a:t>most accurate ROM solution possible for a given basis </a:t>
                </a:r>
                <a14:m>
                  <m:oMath xmlns:m="http://schemas.openxmlformats.org/officeDocument/2006/math">
                    <m:r>
                      <a:rPr lang="el-GR" b="1" i="1">
                        <a:latin typeface="Cambria Math" panose="02040503050406030204" pitchFamily="18" charset="0"/>
                        <a:ea typeface="Cambria Math" panose="02040503050406030204" pitchFamily="18" charset="0"/>
                      </a:rPr>
                      <m:t>𝜱</m:t>
                    </m:r>
                  </m:oMath>
                </a14:m>
                <a:r>
                  <a:rPr lang="en-US" dirty="0"/>
                  <a:t>.</a:t>
                </a:r>
              </a:p>
            </p:txBody>
          </p:sp>
        </mc:Choice>
        <mc:Fallback xmlns="">
          <p:sp>
            <p:nvSpPr>
              <p:cNvPr id="9" name="TextBox 8">
                <a:extLst>
                  <a:ext uri="{FF2B5EF4-FFF2-40B4-BE49-F238E27FC236}">
                    <a16:creationId xmlns:a16="http://schemas.microsoft.com/office/drawing/2014/main" id="{FDCAA8FD-69D6-4002-A58B-04DC0D28FA22}"/>
                  </a:ext>
                </a:extLst>
              </p:cNvPr>
              <p:cNvSpPr txBox="1">
                <a:spLocks noRot="1" noChangeAspect="1" noMove="1" noResize="1" noEditPoints="1" noAdjustHandles="1" noChangeArrowheads="1" noChangeShapeType="1" noTextEdit="1"/>
              </p:cNvSpPr>
              <p:nvPr/>
            </p:nvSpPr>
            <p:spPr>
              <a:xfrm>
                <a:off x="311593" y="2649891"/>
                <a:ext cx="11667969" cy="1083630"/>
              </a:xfrm>
              <a:prstGeom prst="rect">
                <a:avLst/>
              </a:prstGeom>
              <a:blipFill>
                <a:blip r:embed="rId5"/>
                <a:stretch>
                  <a:fillRect l="-313" t="-2260" b="-7910"/>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AAA18770-E246-4D60-B6DE-D67985F12961}"/>
              </a:ext>
            </a:extLst>
          </p:cNvPr>
          <p:cNvSpPr txBox="1"/>
          <p:nvPr/>
        </p:nvSpPr>
        <p:spPr>
          <a:xfrm>
            <a:off x="101896" y="3730217"/>
            <a:ext cx="10825566" cy="369332"/>
          </a:xfrm>
          <a:prstGeom prst="rect">
            <a:avLst/>
          </a:prstGeom>
          <a:noFill/>
        </p:spPr>
        <p:txBody>
          <a:bodyPr wrap="square" rtlCol="0">
            <a:spAutoFit/>
          </a:bodyPr>
          <a:lstStyle/>
          <a:p>
            <a:r>
              <a:rPr lang="en-US" b="1" dirty="0">
                <a:solidFill>
                  <a:srgbClr val="0070C0"/>
                </a:solidFill>
              </a:rPr>
              <a:t>Preconditioning can get different residual components on approximately the same scale.</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4C86FF5-A595-46D3-9752-2AF2EB0F5C4B}"/>
                  </a:ext>
                </a:extLst>
              </p:cNvPr>
              <p:cNvSpPr txBox="1"/>
              <p:nvPr/>
            </p:nvSpPr>
            <p:spPr>
              <a:xfrm>
                <a:off x="324037" y="1325063"/>
                <a:ext cx="11655525" cy="669992"/>
              </a:xfrm>
              <a:prstGeom prst="rect">
                <a:avLst/>
              </a:prstGeom>
              <a:noFill/>
            </p:spPr>
            <p:txBody>
              <a:bodyPr wrap="square" rtlCol="0">
                <a:spAutoFit/>
              </a:bodyPr>
              <a:lstStyle/>
              <a:p>
                <a:pPr marL="285750" indent="-285750">
                  <a:buFont typeface="Arial" panose="020B0604020202020204" pitchFamily="34" charset="0"/>
                  <a:buChar char="•"/>
                </a:pPr>
                <a:r>
                  <a:rPr lang="en-US" dirty="0"/>
                  <a:t>Upper limit on ROM accuracy is obtained by taking </a:t>
                </a:r>
                <a:r>
                  <a:rPr lang="en-US" b="1" dirty="0"/>
                  <a:t>solution increment </a:t>
                </a:r>
                <a:r>
                  <a:rPr lang="en-US" dirty="0"/>
                  <a:t>computed by FOM, </a:t>
                </a:r>
                <a14:m>
                  <m:oMath xmlns:m="http://schemas.openxmlformats.org/officeDocument/2006/math">
                    <m:r>
                      <a:rPr lang="en-US" i="1" smtClean="0">
                        <a:latin typeface="Cambria Math" panose="02040503050406030204" pitchFamily="18" charset="0"/>
                        <a:ea typeface="Cambria Math" panose="02040503050406030204" pitchFamily="18" charset="0"/>
                      </a:rPr>
                      <m:t>𝛿</m:t>
                    </m:r>
                    <m:sSup>
                      <m:sSupPr>
                        <m:ctrlPr>
                          <a:rPr lang="en-US"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𝒙</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 </m:t>
                    </m:r>
                  </m:oMath>
                </a14:m>
                <a:r>
                  <a:rPr lang="en-US" dirty="0"/>
                  <a:t>at each time step </a:t>
                </a:r>
                <a14:m>
                  <m:oMath xmlns:m="http://schemas.openxmlformats.org/officeDocument/2006/math">
                    <m:r>
                      <a:rPr lang="en-US" i="1" dirty="0" smtClean="0">
                        <a:latin typeface="Cambria Math" panose="02040503050406030204" pitchFamily="18" charset="0"/>
                      </a:rPr>
                      <m:t>𝑘</m:t>
                    </m:r>
                  </m:oMath>
                </a14:m>
                <a:r>
                  <a:rPr lang="en-US" dirty="0"/>
                  <a:t> and </a:t>
                </a:r>
                <a:r>
                  <a:rPr lang="en-US" b="1" dirty="0"/>
                  <a:t>projecting it </a:t>
                </a:r>
                <a:r>
                  <a:rPr lang="en-US" dirty="0"/>
                  <a:t>onto the </a:t>
                </a:r>
                <a:r>
                  <a:rPr lang="en-US" b="1" dirty="0"/>
                  <a:t>POD basis</a:t>
                </a:r>
                <a:r>
                  <a:rPr lang="en-US" dirty="0"/>
                  <a:t>:</a:t>
                </a:r>
              </a:p>
            </p:txBody>
          </p:sp>
        </mc:Choice>
        <mc:Fallback xmlns="">
          <p:sp>
            <p:nvSpPr>
              <p:cNvPr id="11" name="TextBox 10">
                <a:extLst>
                  <a:ext uri="{FF2B5EF4-FFF2-40B4-BE49-F238E27FC236}">
                    <a16:creationId xmlns:a16="http://schemas.microsoft.com/office/drawing/2014/main" id="{94C86FF5-A595-46D3-9752-2AF2EB0F5C4B}"/>
                  </a:ext>
                </a:extLst>
              </p:cNvPr>
              <p:cNvSpPr txBox="1">
                <a:spLocks noRot="1" noChangeAspect="1" noMove="1" noResize="1" noEditPoints="1" noAdjustHandles="1" noChangeArrowheads="1" noChangeShapeType="1" noTextEdit="1"/>
              </p:cNvSpPr>
              <p:nvPr/>
            </p:nvSpPr>
            <p:spPr>
              <a:xfrm>
                <a:off x="324037" y="1325063"/>
                <a:ext cx="11655525" cy="669992"/>
              </a:xfrm>
              <a:prstGeom prst="rect">
                <a:avLst/>
              </a:prstGeom>
              <a:blipFill>
                <a:blip r:embed="rId6"/>
                <a:stretch>
                  <a:fillRect l="-314" t="-3636" b="-10909"/>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1F991F61-AA80-4AD8-B3B7-95AD681FB202}"/>
              </a:ext>
            </a:extLst>
          </p:cNvPr>
          <p:cNvSpPr txBox="1"/>
          <p:nvPr/>
        </p:nvSpPr>
        <p:spPr>
          <a:xfrm>
            <a:off x="7640665" y="2071468"/>
            <a:ext cx="790414" cy="369332"/>
          </a:xfrm>
          <a:prstGeom prst="rect">
            <a:avLst/>
          </a:prstGeom>
          <a:noFill/>
        </p:spPr>
        <p:txBody>
          <a:bodyPr wrap="square" rtlCol="0">
            <a:spAutoFit/>
          </a:bodyPr>
          <a:lstStyle/>
          <a:p>
            <a:r>
              <a:rPr lang="en-US" dirty="0"/>
              <a:t>(1)</a:t>
            </a:r>
          </a:p>
        </p:txBody>
      </p:sp>
      <p:sp>
        <p:nvSpPr>
          <p:cNvPr id="12" name="TextBox 11">
            <a:extLst>
              <a:ext uri="{FF2B5EF4-FFF2-40B4-BE49-F238E27FC236}">
                <a16:creationId xmlns:a16="http://schemas.microsoft.com/office/drawing/2014/main" id="{BA1D638C-06A4-49B5-9B45-36DDF22B8EDE}"/>
              </a:ext>
            </a:extLst>
          </p:cNvPr>
          <p:cNvSpPr txBox="1"/>
          <p:nvPr/>
        </p:nvSpPr>
        <p:spPr>
          <a:xfrm>
            <a:off x="101896" y="5341021"/>
            <a:ext cx="10825566" cy="369332"/>
          </a:xfrm>
          <a:prstGeom prst="rect">
            <a:avLst/>
          </a:prstGeom>
          <a:noFill/>
        </p:spPr>
        <p:txBody>
          <a:bodyPr wrap="square" rtlCol="0">
            <a:spAutoFit/>
          </a:bodyPr>
          <a:lstStyle/>
          <a:p>
            <a:r>
              <a:rPr lang="en-US" b="1" dirty="0">
                <a:solidFill>
                  <a:srgbClr val="0070C0"/>
                </a:solidFill>
              </a:rPr>
              <a:t>Preconditioning LSPG formulation changes the norm defining the residual minimization.</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FB0B0B1-793B-4704-BA4E-475CF3C2212A}"/>
                  </a:ext>
                </a:extLst>
              </p:cNvPr>
              <p:cNvSpPr txBox="1"/>
              <p:nvPr/>
            </p:nvSpPr>
            <p:spPr>
              <a:xfrm>
                <a:off x="285057" y="5597574"/>
                <a:ext cx="11721039" cy="769441"/>
              </a:xfrm>
              <a:prstGeom prst="rect">
                <a:avLst/>
              </a:prstGeom>
              <a:noFill/>
            </p:spPr>
            <p:txBody>
              <a:bodyPr wrap="square" rtlCol="0">
                <a:spAutoFit/>
              </a:bodyPr>
              <a:lstStyle/>
              <a:p>
                <a:pPr marL="285750" indent="-285750">
                  <a:buFont typeface="Arial" panose="020B0604020202020204" pitchFamily="34" charset="0"/>
                  <a:buChar char="•"/>
                </a:pPr>
                <a:endParaRPr lang="en-US" sz="400" dirty="0" smtClean="0"/>
              </a:p>
              <a:p>
                <a:pPr marL="285750" indent="-285750">
                  <a:buFont typeface="Arial" panose="020B0604020202020204" pitchFamily="34" charset="0"/>
                  <a:buChar char="•"/>
                </a:pPr>
                <a:endParaRPr lang="en-US" sz="400" dirty="0"/>
              </a:p>
              <a:p>
                <a:pPr marL="285750" indent="-285750">
                  <a:buFont typeface="Arial" panose="020B0604020202020204" pitchFamily="34" charset="0"/>
                  <a:buChar char="•"/>
                </a:pPr>
                <a:r>
                  <a:rPr lang="en-US" dirty="0"/>
                  <a:t>Norm change can </a:t>
                </a:r>
                <a:r>
                  <a:rPr lang="en-US" b="1" dirty="0"/>
                  <a:t>improve residual-based stability constant </a:t>
                </a:r>
                <a:r>
                  <a:rPr lang="en-US" dirty="0" smtClean="0"/>
                  <a:t>bounding </a:t>
                </a:r>
                <a:r>
                  <a:rPr lang="en-US" dirty="0"/>
                  <a:t>ROM solution’s </a:t>
                </a:r>
                <a:r>
                  <a:rPr lang="en-US" b="1" dirty="0" smtClean="0"/>
                  <a:t>error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𝜅</m:t>
                        </m:r>
                      </m:e>
                      <m:sub>
                        <m:r>
                          <a:rPr lang="en-US" i="1">
                            <a:latin typeface="Cambria Math" panose="02040503050406030204" pitchFamily="18" charset="0"/>
                          </a:rPr>
                          <m:t>0</m:t>
                        </m:r>
                      </m:sub>
                    </m:sSub>
                  </m:oMath>
                </a14:m>
                <a:r>
                  <a:rPr lang="en-US" b="1" dirty="0" smtClean="0"/>
                  <a:t>,</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𝜅</m:t>
                        </m:r>
                      </m:e>
                      <m:sub>
                        <m:r>
                          <a:rPr lang="en-US" b="0" i="1" smtClean="0">
                            <a:latin typeface="Cambria Math" panose="02040503050406030204" pitchFamily="18" charset="0"/>
                          </a:rPr>
                          <m:t>1</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oMath>
                </a14:m>
                <a:r>
                  <a:rPr lang="en-US" b="1" dirty="0" smtClean="0"/>
                  <a:t>) </a:t>
                </a:r>
                <a:r>
                  <a:rPr lang="en-US" dirty="0" smtClean="0"/>
                  <a:t>.</a:t>
                </a:r>
                <a:endParaRPr lang="en-US" dirty="0"/>
              </a:p>
              <a:p>
                <a:pPr marL="285750" indent="-285750">
                  <a:buFont typeface="Arial" panose="020B0604020202020204" pitchFamily="34" charset="0"/>
                  <a:buChar char="•"/>
                </a:pPr>
                <a:endParaRPr lang="en-US" dirty="0"/>
              </a:p>
            </p:txBody>
          </p:sp>
        </mc:Choice>
        <mc:Fallback xmlns="">
          <p:sp>
            <p:nvSpPr>
              <p:cNvPr id="13" name="TextBox 12">
                <a:extLst>
                  <a:ext uri="{FF2B5EF4-FFF2-40B4-BE49-F238E27FC236}">
                    <a16:creationId xmlns:a16="http://schemas.microsoft.com/office/drawing/2014/main" id="{1FB0B0B1-793B-4704-BA4E-475CF3C2212A}"/>
                  </a:ext>
                </a:extLst>
              </p:cNvPr>
              <p:cNvSpPr txBox="1">
                <a:spLocks noRot="1" noChangeAspect="1" noMove="1" noResize="1" noEditPoints="1" noAdjustHandles="1" noChangeArrowheads="1" noChangeShapeType="1" noTextEdit="1"/>
              </p:cNvSpPr>
              <p:nvPr/>
            </p:nvSpPr>
            <p:spPr>
              <a:xfrm>
                <a:off x="285057" y="5597574"/>
                <a:ext cx="11721039" cy="769441"/>
              </a:xfrm>
              <a:prstGeom prst="rect">
                <a:avLst/>
              </a:prstGeom>
              <a:blipFill>
                <a:blip r:embed="rId7"/>
                <a:stretch>
                  <a:fillRect l="-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559091" y="6088712"/>
                <a:ext cx="6333504" cy="6597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𝜅</m:t>
                              </m:r>
                            </m:e>
                            <m:sub>
                              <m:r>
                                <a:rPr lang="en-US" b="0" i="1" smtClean="0">
                                  <a:latin typeface="Cambria Math" panose="02040503050406030204" pitchFamily="18" charset="0"/>
                                </a:rPr>
                                <m:t>0</m:t>
                              </m:r>
                            </m:sub>
                          </m:sSub>
                        </m:den>
                      </m:f>
                      <m:sSub>
                        <m:sSubPr>
                          <m:ctrlPr>
                            <a:rPr lang="en-US" i="1" smtClean="0">
                              <a:latin typeface="Cambria Math" panose="02040503050406030204" pitchFamily="18" charset="0"/>
                            </a:rPr>
                          </m:ctrlPr>
                        </m:sSubPr>
                        <m:e>
                          <m:r>
                            <a:rPr lang="en-US" b="0" i="1" smtClean="0">
                              <a:latin typeface="Cambria Math" panose="02040503050406030204" pitchFamily="18" charset="0"/>
                            </a:rPr>
                            <m:t>||</m:t>
                          </m:r>
                          <m:r>
                            <a:rPr lang="en-US" b="1" i="1" smtClean="0">
                              <a:latin typeface="Cambria Math" panose="02040503050406030204" pitchFamily="18" charset="0"/>
                            </a:rPr>
                            <m:t>𝒓</m:t>
                          </m:r>
                          <m:r>
                            <a:rPr lang="en-US" b="0" i="1" smtClean="0">
                              <a:latin typeface="Cambria Math" panose="02040503050406030204" pitchFamily="18" charset="0"/>
                            </a:rPr>
                            <m:t>(</m:t>
                          </m:r>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𝒘</m:t>
                              </m:r>
                            </m:e>
                          </m:acc>
                          <m:r>
                            <a:rPr lang="en-US" b="0" i="1" smtClean="0">
                              <a:latin typeface="Cambria Math" panose="02040503050406030204" pitchFamily="18" charset="0"/>
                            </a:rPr>
                            <m:t>)||</m:t>
                          </m:r>
                        </m:e>
                        <m:sub>
                          <m:r>
                            <a:rPr lang="en-US" b="0" i="1" smtClean="0">
                              <a:latin typeface="Cambria Math" panose="02040503050406030204" pitchFamily="18" charset="0"/>
                            </a:rPr>
                            <m:t>2</m:t>
                          </m:r>
                        </m:sub>
                      </m:sSub>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𝒘</m:t>
                              </m:r>
                              <m:r>
                                <a:rPr lang="en-US"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𝒘</m:t>
                                  </m:r>
                                </m:e>
                              </m:acc>
                            </m:e>
                          </m:d>
                          <m:r>
                            <a:rPr lang="en-US" b="0" i="1" smtClean="0">
                              <a:latin typeface="Cambria Math" panose="02040503050406030204" pitchFamily="18" charset="0"/>
                            </a:rPr>
                            <m:t>|</m:t>
                          </m:r>
                        </m:e>
                        <m:sub>
                          <m:r>
                            <a:rPr lang="en-US" b="0" i="1" smtClean="0">
                              <a:latin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𝜅</m:t>
                              </m:r>
                            </m:e>
                            <m:sub>
                              <m:r>
                                <a:rPr lang="en-US" b="0" i="1" smtClean="0">
                                  <a:latin typeface="Cambria Math" panose="02040503050406030204" pitchFamily="18" charset="0"/>
                                  <a:ea typeface="Cambria Math" panose="02040503050406030204" pitchFamily="18" charset="0"/>
                                </a:rPr>
                                <m:t>1</m:t>
                              </m:r>
                            </m:sub>
                          </m:sSub>
                        </m:den>
                      </m:f>
                      <m:sSub>
                        <m:sSubPr>
                          <m:ctrlPr>
                            <a:rPr lang="en-US" i="1">
                              <a:latin typeface="Cambria Math" panose="02040503050406030204" pitchFamily="18" charset="0"/>
                            </a:rPr>
                          </m:ctrlPr>
                        </m:sSubPr>
                        <m:e>
                          <m:r>
                            <a:rPr lang="en-US" i="1">
                              <a:latin typeface="Cambria Math" panose="02040503050406030204" pitchFamily="18" charset="0"/>
                            </a:rPr>
                            <m:t>||</m:t>
                          </m:r>
                          <m:r>
                            <a:rPr lang="en-US" b="1" i="1">
                              <a:latin typeface="Cambria Math" panose="02040503050406030204" pitchFamily="18" charset="0"/>
                            </a:rPr>
                            <m:t>𝒓</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b="1" i="1">
                                  <a:latin typeface="Cambria Math" panose="02040503050406030204" pitchFamily="18" charset="0"/>
                                </a:rPr>
                                <m:t>𝒘</m:t>
                              </m:r>
                            </m:e>
                          </m:acc>
                          <m:r>
                            <a:rPr lang="en-US" i="1">
                              <a:latin typeface="Cambria Math" panose="02040503050406030204" pitchFamily="18" charset="0"/>
                            </a:rPr>
                            <m:t>)||</m:t>
                          </m:r>
                        </m:e>
                        <m:sub>
                          <m:r>
                            <a:rPr lang="en-US" i="1">
                              <a:latin typeface="Cambria Math" panose="02040503050406030204" pitchFamily="18" charset="0"/>
                            </a:rPr>
                            <m:t>2</m:t>
                          </m:r>
                        </m:sub>
                      </m:sSub>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2559091" y="6088712"/>
                <a:ext cx="6333504" cy="659796"/>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8037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animBg="1"/>
      <p:bldP spid="9" grpId="0"/>
      <p:bldP spid="10" grpId="0"/>
      <p:bldP spid="11" grpId="0"/>
      <p:bldP spid="8"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0648" y="335101"/>
            <a:ext cx="10577065" cy="570225"/>
          </a:xfrm>
        </p:spPr>
        <p:txBody>
          <a:bodyPr/>
          <a:lstStyle/>
          <a:p>
            <a:r>
              <a:rPr lang="en-US" dirty="0"/>
              <a:t>Numerical Examples:  Albany and SPARC codes</a:t>
            </a:r>
          </a:p>
        </p:txBody>
      </p:sp>
      <p:sp>
        <p:nvSpPr>
          <p:cNvPr id="4" name="Slide Number Placeholder 3"/>
          <p:cNvSpPr>
            <a:spLocks noGrp="1"/>
          </p:cNvSpPr>
          <p:nvPr>
            <p:ph type="sldNum" sz="quarter" idx="12"/>
          </p:nvPr>
        </p:nvSpPr>
        <p:spPr/>
        <p:txBody>
          <a:bodyPr/>
          <a:lstStyle/>
          <a:p>
            <a:fld id="{6113E31D-E2AB-40D1-8B51-AFA5AFEF393A}" type="slidenum">
              <a:rPr lang="en-US" smtClean="0"/>
              <a:t>8</a:t>
            </a:fld>
            <a:endParaRPr lang="en-US" dirty="0"/>
          </a:p>
        </p:txBody>
      </p:sp>
      <p:pic>
        <p:nvPicPr>
          <p:cNvPr id="6" name="Picture 5" descr="albany_90.png">
            <a:extLst>
              <a:ext uri="{FF2B5EF4-FFF2-40B4-BE49-F238E27FC236}">
                <a16:creationId xmlns:a16="http://schemas.microsoft.com/office/drawing/2014/main" id="{5006B193-102B-47D4-80C0-70A76EEB7C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648" y="1126055"/>
            <a:ext cx="1553679" cy="808272"/>
          </a:xfrm>
          <a:prstGeom prst="rect">
            <a:avLst/>
          </a:prstGeom>
        </p:spPr>
      </p:pic>
      <p:sp>
        <p:nvSpPr>
          <p:cNvPr id="3" name="TextBox 2">
            <a:extLst>
              <a:ext uri="{FF2B5EF4-FFF2-40B4-BE49-F238E27FC236}">
                <a16:creationId xmlns:a16="http://schemas.microsoft.com/office/drawing/2014/main" id="{9A1EBBCB-43F9-498B-B7F3-504E368CF859}"/>
              </a:ext>
            </a:extLst>
          </p:cNvPr>
          <p:cNvSpPr txBox="1"/>
          <p:nvPr/>
        </p:nvSpPr>
        <p:spPr>
          <a:xfrm>
            <a:off x="2398314" y="1126055"/>
            <a:ext cx="2440983" cy="646331"/>
          </a:xfrm>
          <a:prstGeom prst="rect">
            <a:avLst/>
          </a:prstGeom>
          <a:noFill/>
        </p:spPr>
        <p:txBody>
          <a:bodyPr wrap="square" rtlCol="0">
            <a:spAutoFit/>
          </a:bodyPr>
          <a:lstStyle/>
          <a:p>
            <a:r>
              <a:rPr lang="en-US" dirty="0"/>
              <a:t>multi-physics finite element code</a:t>
            </a:r>
          </a:p>
        </p:txBody>
      </p:sp>
      <p:sp>
        <p:nvSpPr>
          <p:cNvPr id="7" name="TextBox 6">
            <a:extLst>
              <a:ext uri="{FF2B5EF4-FFF2-40B4-BE49-F238E27FC236}">
                <a16:creationId xmlns:a16="http://schemas.microsoft.com/office/drawing/2014/main" id="{C5F0C71D-21E0-4FB0-AA47-94EF14FF70FC}"/>
              </a:ext>
            </a:extLst>
          </p:cNvPr>
          <p:cNvSpPr txBox="1"/>
          <p:nvPr/>
        </p:nvSpPr>
        <p:spPr>
          <a:xfrm>
            <a:off x="325465" y="2046897"/>
            <a:ext cx="5842860" cy="2400657"/>
          </a:xfrm>
          <a:prstGeom prst="rect">
            <a:avLst/>
          </a:prstGeom>
          <a:noFill/>
        </p:spPr>
        <p:txBody>
          <a:bodyPr wrap="square" rtlCol="0">
            <a:spAutoFit/>
          </a:bodyPr>
          <a:lstStyle/>
          <a:p>
            <a:pPr marL="285750" indent="-285750">
              <a:buFont typeface="Arial" panose="020B0604020202020204" pitchFamily="34" charset="0"/>
              <a:buChar char="•"/>
            </a:pPr>
            <a:r>
              <a:rPr lang="en-US" dirty="0"/>
              <a:t>Open-source</a:t>
            </a:r>
            <a:r>
              <a:rPr lang="en-US" baseline="30000" dirty="0"/>
              <a:t>1</a:t>
            </a:r>
            <a:r>
              <a:rPr lang="en-US" dirty="0"/>
              <a:t>, parallel, C++ code</a:t>
            </a:r>
          </a:p>
          <a:p>
            <a:pPr marL="285750" indent="-285750">
              <a:buFont typeface="Arial" panose="020B0604020202020204" pitchFamily="34" charset="0"/>
              <a:buChar char="•"/>
            </a:pPr>
            <a:endParaRPr lang="en-US" sz="400" dirty="0"/>
          </a:p>
          <a:p>
            <a:pPr marL="285750" indent="-285750">
              <a:buFont typeface="Arial" panose="020B0604020202020204" pitchFamily="34" charset="0"/>
              <a:buChar char="•"/>
            </a:pPr>
            <a:endParaRPr lang="en-US" sz="400" dirty="0"/>
          </a:p>
          <a:p>
            <a:pPr marL="285750" indent="-285750">
              <a:buFont typeface="Arial" panose="020B0604020202020204" pitchFamily="34" charset="0"/>
              <a:buChar char="•"/>
            </a:pPr>
            <a:r>
              <a:rPr lang="en-US" dirty="0"/>
              <a:t>Component-based design for rapid development</a:t>
            </a:r>
          </a:p>
          <a:p>
            <a:pPr marL="285750" indent="-285750">
              <a:buFont typeface="Arial" panose="020B0604020202020204" pitchFamily="34" charset="0"/>
              <a:buChar char="•"/>
            </a:pPr>
            <a:endParaRPr lang="en-US" sz="400" dirty="0"/>
          </a:p>
          <a:p>
            <a:pPr marL="285750" indent="-285750">
              <a:buFont typeface="Arial" panose="020B0604020202020204" pitchFamily="34" charset="0"/>
              <a:buChar char="•"/>
            </a:pPr>
            <a:endParaRPr lang="en-US" sz="400" dirty="0"/>
          </a:p>
          <a:p>
            <a:pPr marL="285750" indent="-285750">
              <a:buFont typeface="Arial" panose="020B0604020202020204" pitchFamily="34" charset="0"/>
              <a:buChar char="•"/>
            </a:pPr>
            <a:r>
              <a:rPr lang="en-US" dirty="0"/>
              <a:t>Contains a wide variety of constitutive models for mechanical/thermo-mechanical problems.</a:t>
            </a:r>
          </a:p>
          <a:p>
            <a:pPr marL="285750" indent="-285750">
              <a:buFont typeface="Arial" panose="020B0604020202020204" pitchFamily="34" charset="0"/>
              <a:buChar char="•"/>
            </a:pPr>
            <a:endParaRPr lang="en-US" sz="400" dirty="0"/>
          </a:p>
          <a:p>
            <a:pPr marL="285750" indent="-285750">
              <a:buFont typeface="Arial" panose="020B0604020202020204" pitchFamily="34" charset="0"/>
              <a:buChar char="•"/>
            </a:pPr>
            <a:endParaRPr lang="en-US" sz="400" dirty="0"/>
          </a:p>
          <a:p>
            <a:pPr marL="285750" indent="-285750">
              <a:buFont typeface="Arial" panose="020B0604020202020204" pitchFamily="34" charset="0"/>
              <a:buChar char="•"/>
            </a:pPr>
            <a:r>
              <a:rPr lang="en-US" dirty="0"/>
              <a:t>Makes extensive use of libraries from the open-source </a:t>
            </a:r>
            <a:r>
              <a:rPr lang="en-US" dirty="0" err="1"/>
              <a:t>Trilinos</a:t>
            </a:r>
            <a:r>
              <a:rPr lang="en-US" dirty="0"/>
              <a:t> project</a:t>
            </a:r>
            <a:r>
              <a:rPr lang="en-US" baseline="30000" dirty="0"/>
              <a:t>2</a:t>
            </a:r>
            <a:r>
              <a:rPr lang="en-US" dirty="0"/>
              <a:t>, including preconditioners from the </a:t>
            </a:r>
            <a:r>
              <a:rPr lang="en-US" dirty="0" err="1"/>
              <a:t>Ifpack</a:t>
            </a:r>
            <a:r>
              <a:rPr lang="en-US" dirty="0"/>
              <a:t> library</a:t>
            </a:r>
            <a:endParaRPr lang="en-US" baseline="30000" dirty="0"/>
          </a:p>
        </p:txBody>
      </p:sp>
      <p:sp>
        <p:nvSpPr>
          <p:cNvPr id="8" name="TextBox 7">
            <a:extLst>
              <a:ext uri="{FF2B5EF4-FFF2-40B4-BE49-F238E27FC236}">
                <a16:creationId xmlns:a16="http://schemas.microsoft.com/office/drawing/2014/main" id="{87151F47-97F7-4C05-A44C-6625965D49E3}"/>
              </a:ext>
            </a:extLst>
          </p:cNvPr>
          <p:cNvSpPr txBox="1"/>
          <p:nvPr/>
        </p:nvSpPr>
        <p:spPr>
          <a:xfrm>
            <a:off x="193729" y="6097182"/>
            <a:ext cx="6664271" cy="646331"/>
          </a:xfrm>
          <a:prstGeom prst="rect">
            <a:avLst/>
          </a:prstGeom>
          <a:noFill/>
        </p:spPr>
        <p:txBody>
          <a:bodyPr wrap="square" rtlCol="0">
            <a:spAutoFit/>
          </a:bodyPr>
          <a:lstStyle/>
          <a:p>
            <a:r>
              <a:rPr lang="en-US" sz="1200" baseline="30000" dirty="0"/>
              <a:t>1</a:t>
            </a:r>
            <a:r>
              <a:rPr lang="en-US" sz="1200" dirty="0">
                <a:hlinkClick r:id="rId4"/>
              </a:rPr>
              <a:t>https://github.com/SNLComputation/Albany/releases/tag/MOR_support_end</a:t>
            </a:r>
            <a:r>
              <a:rPr lang="en-US" sz="1200" dirty="0"/>
              <a:t>  </a:t>
            </a:r>
            <a:r>
              <a:rPr lang="en-US" sz="1200" baseline="30000" dirty="0"/>
              <a:t>2</a:t>
            </a:r>
            <a:r>
              <a:rPr lang="en-US" sz="1200" dirty="0">
                <a:hlinkClick r:id="rId5"/>
              </a:rPr>
              <a:t>https://github.com/</a:t>
            </a:r>
            <a:r>
              <a:rPr lang="en-US" sz="1200" dirty="0" err="1">
                <a:hlinkClick r:id="rId5"/>
              </a:rPr>
              <a:t>trilinos</a:t>
            </a:r>
            <a:r>
              <a:rPr lang="en-US" sz="1200" dirty="0">
                <a:hlinkClick r:id="rId5"/>
              </a:rPr>
              <a:t>/</a:t>
            </a:r>
            <a:r>
              <a:rPr lang="en-US" sz="1200" dirty="0" err="1">
                <a:hlinkClick r:id="rId5"/>
              </a:rPr>
              <a:t>trilinos</a:t>
            </a:r>
            <a:r>
              <a:rPr lang="en-US" sz="1200" dirty="0"/>
              <a:t> </a:t>
            </a:r>
          </a:p>
          <a:p>
            <a:r>
              <a:rPr lang="en-US" sz="1200" baseline="30000" dirty="0"/>
              <a:t>3</a:t>
            </a:r>
            <a:r>
              <a:rPr lang="en-US" sz="1200" dirty="0"/>
              <a:t>P. Lindsay </a:t>
            </a:r>
            <a:r>
              <a:rPr lang="en-US" sz="1200" i="1" dirty="0"/>
              <a:t>et al., IJNME</a:t>
            </a:r>
            <a:r>
              <a:rPr lang="en-US" sz="1200" dirty="0"/>
              <a:t>,</a:t>
            </a:r>
            <a:r>
              <a:rPr lang="en-US" sz="1200" i="1" dirty="0"/>
              <a:t> </a:t>
            </a:r>
            <a:r>
              <a:rPr lang="en-US" sz="1200" dirty="0"/>
              <a:t>2022 </a:t>
            </a:r>
            <a:r>
              <a:rPr lang="en-US" sz="1200" dirty="0" smtClean="0"/>
              <a:t>(accepted), </a:t>
            </a:r>
            <a:r>
              <a:rPr lang="en-US" sz="1200" dirty="0">
                <a:hlinkClick r:id="rId6"/>
              </a:rPr>
              <a:t>https://arxiv.org/abs/2203.12180</a:t>
            </a:r>
            <a:r>
              <a:rPr lang="en-US" sz="1200" dirty="0"/>
              <a:t> </a:t>
            </a:r>
          </a:p>
        </p:txBody>
      </p:sp>
      <p:cxnSp>
        <p:nvCxnSpPr>
          <p:cNvPr id="10" name="Straight Connector 9">
            <a:extLst>
              <a:ext uri="{FF2B5EF4-FFF2-40B4-BE49-F238E27FC236}">
                <a16:creationId xmlns:a16="http://schemas.microsoft.com/office/drawing/2014/main" id="{6BC75EDB-7CD5-4070-A727-8AEE4A45CB7B}"/>
              </a:ext>
            </a:extLst>
          </p:cNvPr>
          <p:cNvCxnSpPr>
            <a:cxnSpLocks/>
          </p:cNvCxnSpPr>
          <p:nvPr/>
        </p:nvCxnSpPr>
        <p:spPr>
          <a:xfrm>
            <a:off x="6126996" y="968644"/>
            <a:ext cx="0" cy="58893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B7C025A-D1A5-4D7C-B0B2-64F27198C012}"/>
              </a:ext>
            </a:extLst>
          </p:cNvPr>
          <p:cNvSpPr txBox="1"/>
          <p:nvPr/>
        </p:nvSpPr>
        <p:spPr>
          <a:xfrm>
            <a:off x="325465" y="4879476"/>
            <a:ext cx="5487689" cy="923330"/>
          </a:xfrm>
          <a:prstGeom prst="rect">
            <a:avLst/>
          </a:prstGeom>
          <a:noFill/>
          <a:ln>
            <a:solidFill>
              <a:srgbClr val="0070C0"/>
            </a:solidFill>
          </a:ln>
        </p:spPr>
        <p:txBody>
          <a:bodyPr wrap="square" rtlCol="0">
            <a:spAutoFit/>
          </a:bodyPr>
          <a:lstStyle/>
          <a:p>
            <a:pPr algn="ctr"/>
            <a:r>
              <a:rPr lang="en-US" b="1" dirty="0">
                <a:solidFill>
                  <a:srgbClr val="0070C0"/>
                </a:solidFill>
              </a:rPr>
              <a:t>Problems tested: </a:t>
            </a:r>
            <a:r>
              <a:rPr lang="en-US" dirty="0"/>
              <a:t>quasi-static</a:t>
            </a:r>
            <a:r>
              <a:rPr lang="en-US" b="1" dirty="0">
                <a:solidFill>
                  <a:srgbClr val="0070C0"/>
                </a:solidFill>
              </a:rPr>
              <a:t> </a:t>
            </a:r>
            <a:r>
              <a:rPr lang="en-US" dirty="0"/>
              <a:t>mechanical and </a:t>
            </a:r>
            <a:r>
              <a:rPr lang="en-US" b="1" dirty="0"/>
              <a:t>thermo-mechanical</a:t>
            </a:r>
            <a:r>
              <a:rPr lang="en-US" dirty="0"/>
              <a:t> with prediction across </a:t>
            </a:r>
            <a:r>
              <a:rPr lang="en-US" b="1" dirty="0"/>
              <a:t>material parameter space</a:t>
            </a:r>
            <a:r>
              <a:rPr lang="en-US" baseline="30000" dirty="0"/>
              <a:t>3</a:t>
            </a:r>
            <a:r>
              <a:rPr lang="en-US" dirty="0"/>
              <a:t>.</a:t>
            </a:r>
          </a:p>
        </p:txBody>
      </p:sp>
      <p:sp>
        <p:nvSpPr>
          <p:cNvPr id="13" name="TextBox 12">
            <a:extLst>
              <a:ext uri="{FF2B5EF4-FFF2-40B4-BE49-F238E27FC236}">
                <a16:creationId xmlns:a16="http://schemas.microsoft.com/office/drawing/2014/main" id="{352E78E6-9866-44AC-B402-6C61E63BEA52}"/>
              </a:ext>
            </a:extLst>
          </p:cNvPr>
          <p:cNvSpPr txBox="1"/>
          <p:nvPr/>
        </p:nvSpPr>
        <p:spPr>
          <a:xfrm>
            <a:off x="6448217" y="1126055"/>
            <a:ext cx="4324347" cy="492443"/>
          </a:xfrm>
          <a:prstGeom prst="rect">
            <a:avLst/>
          </a:prstGeom>
          <a:noFill/>
        </p:spPr>
        <p:txBody>
          <a:bodyPr wrap="square" rtlCol="0">
            <a:spAutoFit/>
          </a:bodyPr>
          <a:lstStyle/>
          <a:p>
            <a:pPr algn="ctr"/>
            <a:r>
              <a:rPr lang="en-US" sz="2600" b="1" dirty="0"/>
              <a:t>SPARC</a:t>
            </a:r>
            <a:r>
              <a:rPr lang="en-US" sz="2600" baseline="30000" dirty="0"/>
              <a:t>4</a:t>
            </a:r>
            <a:r>
              <a:rPr lang="en-US" sz="2600" b="1" dirty="0"/>
              <a:t> Flow Solver</a:t>
            </a:r>
          </a:p>
        </p:txBody>
      </p:sp>
      <p:sp>
        <p:nvSpPr>
          <p:cNvPr id="14" name="TextBox 13">
            <a:extLst>
              <a:ext uri="{FF2B5EF4-FFF2-40B4-BE49-F238E27FC236}">
                <a16:creationId xmlns:a16="http://schemas.microsoft.com/office/drawing/2014/main" id="{1B279AD8-6D61-411F-9450-AE3470568EE5}"/>
              </a:ext>
            </a:extLst>
          </p:cNvPr>
          <p:cNvSpPr txBox="1"/>
          <p:nvPr/>
        </p:nvSpPr>
        <p:spPr>
          <a:xfrm>
            <a:off x="6524625" y="1934327"/>
            <a:ext cx="5445230" cy="2800767"/>
          </a:xfrm>
          <a:prstGeom prst="rect">
            <a:avLst/>
          </a:prstGeom>
          <a:noFill/>
        </p:spPr>
        <p:txBody>
          <a:bodyPr wrap="square" rtlCol="0">
            <a:spAutoFit/>
          </a:bodyPr>
          <a:lstStyle/>
          <a:p>
            <a:pPr marL="285750" indent="-285750">
              <a:buFont typeface="Arial" panose="020B0604020202020204" pitchFamily="34" charset="0"/>
              <a:buChar char="•"/>
            </a:pPr>
            <a:r>
              <a:rPr lang="en-US" dirty="0"/>
              <a:t>Next-generation transonic and hypersonic C++ CFD code developed at Sandia</a:t>
            </a:r>
          </a:p>
          <a:p>
            <a:pPr marL="285750" indent="-285750">
              <a:buFont typeface="Arial" panose="020B0604020202020204" pitchFamily="34" charset="0"/>
              <a:buChar char="•"/>
            </a:pPr>
            <a:endParaRPr lang="en-US" sz="400" dirty="0"/>
          </a:p>
          <a:p>
            <a:pPr marL="285750" indent="-285750">
              <a:buFont typeface="Arial" panose="020B0604020202020204" pitchFamily="34" charset="0"/>
              <a:buChar char="•"/>
            </a:pPr>
            <a:endParaRPr lang="en-US" sz="400" dirty="0"/>
          </a:p>
          <a:p>
            <a:pPr marL="285750" indent="-285750">
              <a:buFont typeface="Arial" panose="020B0604020202020204" pitchFamily="34" charset="0"/>
              <a:buChar char="•"/>
            </a:pPr>
            <a:r>
              <a:rPr lang="en-US" dirty="0"/>
              <a:t>Simulates compressible flow</a:t>
            </a:r>
          </a:p>
          <a:p>
            <a:pPr marL="285750" indent="-285750">
              <a:buFont typeface="Arial" panose="020B0604020202020204" pitchFamily="34" charset="0"/>
              <a:buChar char="•"/>
            </a:pPr>
            <a:endParaRPr lang="en-US" sz="400" dirty="0"/>
          </a:p>
          <a:p>
            <a:pPr marL="285750" indent="-285750">
              <a:buFont typeface="Arial" panose="020B0604020202020204" pitchFamily="34" charset="0"/>
              <a:buChar char="•"/>
            </a:pPr>
            <a:endParaRPr lang="en-US" sz="400" dirty="0"/>
          </a:p>
          <a:p>
            <a:pPr marL="285750" indent="-285750">
              <a:buFont typeface="Arial" panose="020B0604020202020204" pitchFamily="34" charset="0"/>
              <a:buChar char="•"/>
            </a:pPr>
            <a:r>
              <a:rPr lang="en-US" dirty="0"/>
              <a:t>Used for analyses involving captive carry and reentry vehicles</a:t>
            </a:r>
          </a:p>
          <a:p>
            <a:endParaRPr lang="en-US" sz="400" dirty="0"/>
          </a:p>
          <a:p>
            <a:endParaRPr lang="en-US" sz="400" dirty="0"/>
          </a:p>
          <a:p>
            <a:pPr marL="285750" indent="-285750">
              <a:buFont typeface="Arial" panose="020B0604020202020204" pitchFamily="34" charset="0"/>
              <a:buChar char="•"/>
            </a:pPr>
            <a:r>
              <a:rPr lang="en-US" dirty="0"/>
              <a:t>Primary discretization is cell-centered finite volume method</a:t>
            </a:r>
          </a:p>
          <a:p>
            <a:pPr marL="285750" indent="-285750">
              <a:buFont typeface="Arial" panose="020B0604020202020204" pitchFamily="34" charset="0"/>
              <a:buChar char="•"/>
            </a:pPr>
            <a:endParaRPr lang="en-US" sz="400" dirty="0"/>
          </a:p>
          <a:p>
            <a:pPr marL="285750" indent="-285750">
              <a:buFont typeface="Arial" panose="020B0604020202020204" pitchFamily="34" charset="0"/>
              <a:buChar char="•"/>
            </a:pPr>
            <a:endParaRPr lang="en-US" sz="400" dirty="0"/>
          </a:p>
          <a:p>
            <a:pPr marL="285750" indent="-285750">
              <a:buFont typeface="Arial" panose="020B0604020202020204" pitchFamily="34" charset="0"/>
              <a:buChar char="•"/>
            </a:pPr>
            <a:r>
              <a:rPr lang="en-US" dirty="0"/>
              <a:t>Leverages libraries from the </a:t>
            </a:r>
            <a:r>
              <a:rPr lang="en-US" dirty="0" err="1"/>
              <a:t>Trilinos</a:t>
            </a:r>
            <a:r>
              <a:rPr lang="en-US" dirty="0"/>
              <a:t> project</a:t>
            </a:r>
            <a:r>
              <a:rPr lang="en-US" baseline="30000" dirty="0"/>
              <a:t>2</a:t>
            </a:r>
          </a:p>
        </p:txBody>
      </p:sp>
      <p:sp>
        <p:nvSpPr>
          <p:cNvPr id="15" name="TextBox 14">
            <a:extLst>
              <a:ext uri="{FF2B5EF4-FFF2-40B4-BE49-F238E27FC236}">
                <a16:creationId xmlns:a16="http://schemas.microsoft.com/office/drawing/2014/main" id="{3B620A35-8AB7-4C6F-92E3-CF2DF65E4A71}"/>
              </a:ext>
            </a:extLst>
          </p:cNvPr>
          <p:cNvSpPr txBox="1"/>
          <p:nvPr/>
        </p:nvSpPr>
        <p:spPr>
          <a:xfrm>
            <a:off x="6378847" y="4964713"/>
            <a:ext cx="5487689" cy="646331"/>
          </a:xfrm>
          <a:prstGeom prst="rect">
            <a:avLst/>
          </a:prstGeom>
          <a:noFill/>
          <a:ln>
            <a:solidFill>
              <a:srgbClr val="0070C0"/>
            </a:solidFill>
          </a:ln>
        </p:spPr>
        <p:txBody>
          <a:bodyPr wrap="square" rtlCol="0">
            <a:spAutoFit/>
          </a:bodyPr>
          <a:lstStyle/>
          <a:p>
            <a:pPr algn="ctr"/>
            <a:r>
              <a:rPr lang="en-US" b="1" dirty="0">
                <a:solidFill>
                  <a:srgbClr val="0070C0"/>
                </a:solidFill>
              </a:rPr>
              <a:t>Problems tested: </a:t>
            </a:r>
            <a:r>
              <a:rPr lang="en-US" dirty="0"/>
              <a:t>transient</a:t>
            </a:r>
            <a:r>
              <a:rPr lang="en-US" b="1" dirty="0">
                <a:solidFill>
                  <a:srgbClr val="0070C0"/>
                </a:solidFill>
              </a:rPr>
              <a:t> </a:t>
            </a:r>
            <a:r>
              <a:rPr lang="en-US" b="1" dirty="0"/>
              <a:t>compressible laminar flow </a:t>
            </a:r>
            <a:r>
              <a:rPr lang="en-US" dirty="0"/>
              <a:t>over an open cavity with </a:t>
            </a:r>
            <a:r>
              <a:rPr lang="en-US" b="1" dirty="0"/>
              <a:t>prediction in time</a:t>
            </a:r>
          </a:p>
        </p:txBody>
      </p:sp>
      <p:sp>
        <p:nvSpPr>
          <p:cNvPr id="16" name="TextBox 15">
            <a:extLst>
              <a:ext uri="{FF2B5EF4-FFF2-40B4-BE49-F238E27FC236}">
                <a16:creationId xmlns:a16="http://schemas.microsoft.com/office/drawing/2014/main" id="{4FFB9D07-DF00-44A6-8A1F-D6BCCC028D0B}"/>
              </a:ext>
            </a:extLst>
          </p:cNvPr>
          <p:cNvSpPr txBox="1"/>
          <p:nvPr/>
        </p:nvSpPr>
        <p:spPr>
          <a:xfrm>
            <a:off x="6378846" y="6182426"/>
            <a:ext cx="5222601" cy="276999"/>
          </a:xfrm>
          <a:prstGeom prst="rect">
            <a:avLst/>
          </a:prstGeom>
          <a:noFill/>
        </p:spPr>
        <p:txBody>
          <a:bodyPr wrap="square" rtlCol="0">
            <a:spAutoFit/>
          </a:bodyPr>
          <a:lstStyle/>
          <a:p>
            <a:r>
              <a:rPr lang="en-US" sz="1200" baseline="30000" dirty="0"/>
              <a:t>4</a:t>
            </a:r>
            <a:r>
              <a:rPr lang="en-US" sz="1200" dirty="0"/>
              <a:t>Sandia Parallel Aerodynamics and Reentry Code</a:t>
            </a:r>
          </a:p>
        </p:txBody>
      </p:sp>
    </p:spTree>
    <p:extLst>
      <p:ext uri="{BB962C8B-B14F-4D97-AF65-F5344CB8AC3E}">
        <p14:creationId xmlns:p14="http://schemas.microsoft.com/office/powerpoint/2010/main" val="278185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0648" y="335101"/>
            <a:ext cx="10577065" cy="570225"/>
          </a:xfrm>
        </p:spPr>
        <p:txBody>
          <a:bodyPr/>
          <a:lstStyle/>
          <a:p>
            <a:r>
              <a:rPr lang="en-US" dirty="0"/>
              <a:t>Mechanical Beam (Albany)</a:t>
            </a:r>
          </a:p>
        </p:txBody>
      </p:sp>
      <p:sp>
        <p:nvSpPr>
          <p:cNvPr id="4" name="Slide Number Placeholder 3"/>
          <p:cNvSpPr>
            <a:spLocks noGrp="1"/>
          </p:cNvSpPr>
          <p:nvPr>
            <p:ph type="sldNum" sz="quarter" idx="12"/>
          </p:nvPr>
        </p:nvSpPr>
        <p:spPr>
          <a:xfrm>
            <a:off x="64951" y="382108"/>
            <a:ext cx="392249" cy="352924"/>
          </a:xfrm>
        </p:spPr>
        <p:txBody>
          <a:bodyPr/>
          <a:lstStyle/>
          <a:p>
            <a:fld id="{6113E31D-E2AB-40D1-8B51-AFA5AFEF393A}" type="slidenum">
              <a:rPr lang="en-US" smtClean="0"/>
              <a:t>9</a:t>
            </a:fld>
            <a:endParaRPr lang="en-US" dirty="0"/>
          </a:p>
        </p:txBody>
      </p:sp>
      <p:pic>
        <p:nvPicPr>
          <p:cNvPr id="3" name="Picture 2">
            <a:extLst>
              <a:ext uri="{FF2B5EF4-FFF2-40B4-BE49-F238E27FC236}">
                <a16:creationId xmlns:a16="http://schemas.microsoft.com/office/drawing/2014/main" id="{49ED84EC-D706-4AC9-BEE4-29749C1FA4AF}"/>
              </a:ext>
            </a:extLst>
          </p:cNvPr>
          <p:cNvPicPr>
            <a:picLocks noChangeAspect="1"/>
          </p:cNvPicPr>
          <p:nvPr/>
        </p:nvPicPr>
        <p:blipFill>
          <a:blip r:embed="rId3"/>
          <a:stretch>
            <a:fillRect/>
          </a:stretch>
        </p:blipFill>
        <p:spPr>
          <a:xfrm>
            <a:off x="3586048" y="1148539"/>
            <a:ext cx="2813320" cy="1637801"/>
          </a:xfrm>
          <a:prstGeom prst="rect">
            <a:avLst/>
          </a:prstGeom>
        </p:spPr>
      </p:pic>
      <p:pic>
        <p:nvPicPr>
          <p:cNvPr id="7" name="Picture 6">
            <a:extLst>
              <a:ext uri="{FF2B5EF4-FFF2-40B4-BE49-F238E27FC236}">
                <a16:creationId xmlns:a16="http://schemas.microsoft.com/office/drawing/2014/main" id="{AB43EDAA-4A1F-45D4-A159-548E829F4B20}"/>
              </a:ext>
            </a:extLst>
          </p:cNvPr>
          <p:cNvPicPr>
            <a:picLocks noChangeAspect="1"/>
          </p:cNvPicPr>
          <p:nvPr/>
        </p:nvPicPr>
        <p:blipFill>
          <a:blip r:embed="rId4"/>
          <a:stretch>
            <a:fillRect/>
          </a:stretch>
        </p:blipFill>
        <p:spPr>
          <a:xfrm>
            <a:off x="377480" y="1057026"/>
            <a:ext cx="2950866" cy="1637801"/>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E55F1FF-B9C6-4865-91B9-A79BD4A6E339}"/>
                  </a:ext>
                </a:extLst>
              </p:cNvPr>
              <p:cNvSpPr txBox="1"/>
              <p:nvPr/>
            </p:nvSpPr>
            <p:spPr>
              <a:xfrm>
                <a:off x="64951" y="3072255"/>
                <a:ext cx="8962812" cy="2400657"/>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tx1"/>
                    </a:solidFill>
                  </a:rPr>
                  <a:t>Mechanical</a:t>
                </a:r>
                <a:r>
                  <a:rPr lang="en-US" dirty="0">
                    <a:solidFill>
                      <a:schemeClr val="tx1"/>
                    </a:solidFill>
                  </a:rPr>
                  <a:t> problem involving </a:t>
                </a:r>
                <a:r>
                  <a:rPr lang="en-US" b="1" dirty="0" err="1">
                    <a:solidFill>
                      <a:schemeClr val="tx1"/>
                    </a:solidFill>
                  </a:rPr>
                  <a:t>Neohookean</a:t>
                </a:r>
                <a:r>
                  <a:rPr lang="en-US" dirty="0">
                    <a:solidFill>
                      <a:schemeClr val="tx1"/>
                    </a:solidFill>
                  </a:rPr>
                  <a:t> material</a:t>
                </a:r>
              </a:p>
              <a:p>
                <a:pPr marL="285750" indent="-285750">
                  <a:buFont typeface="Arial" panose="020B0604020202020204" pitchFamily="34" charset="0"/>
                  <a:buChar char="•"/>
                </a:pPr>
                <a:endParaRPr lang="en-US" sz="400" dirty="0">
                  <a:solidFill>
                    <a:schemeClr val="tx1"/>
                  </a:solidFill>
                </a:endParaRPr>
              </a:p>
              <a:p>
                <a:pPr marL="285750" indent="-285750">
                  <a:buFont typeface="Arial" panose="020B0604020202020204" pitchFamily="34" charset="0"/>
                  <a:buChar char="•"/>
                </a:pPr>
                <a:r>
                  <a:rPr lang="en-US" dirty="0">
                    <a:solidFill>
                      <a:schemeClr val="tx1"/>
                    </a:solidFill>
                  </a:rPr>
                  <a:t>2 sets of </a:t>
                </a:r>
                <a:r>
                  <a:rPr lang="en-US" b="1" dirty="0">
                    <a:solidFill>
                      <a:schemeClr val="tx1"/>
                    </a:solidFill>
                  </a:rPr>
                  <a:t>material blocks</a:t>
                </a:r>
                <a:r>
                  <a:rPr lang="en-US" dirty="0">
                    <a:solidFill>
                      <a:schemeClr val="tx1"/>
                    </a:solidFill>
                  </a:rPr>
                  <a:t>,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smtClean="0">
                            <a:solidFill>
                              <a:schemeClr val="tx1"/>
                            </a:solidFill>
                            <a:latin typeface="Cambria Math" panose="02040503050406030204" pitchFamily="18" charset="0"/>
                            <a:ea typeface="Cambria Math" panose="02040503050406030204" pitchFamily="18" charset="0"/>
                          </a:rPr>
                          <m:t>ℬ</m:t>
                        </m:r>
                      </m:e>
                      <m:sub>
                        <m:r>
                          <a:rPr lang="en-US" b="0" i="1" smtClean="0">
                            <a:solidFill>
                              <a:schemeClr val="tx1"/>
                            </a:solidFill>
                            <a:latin typeface="Cambria Math" panose="02040503050406030204" pitchFamily="18" charset="0"/>
                          </a:rPr>
                          <m:t>𝑎</m:t>
                        </m:r>
                      </m:sub>
                    </m:sSub>
                  </m:oMath>
                </a14:m>
                <a:r>
                  <a:rPr lang="en-US" dirty="0">
                    <a:solidFill>
                      <a:schemeClr val="tx1"/>
                    </a:solidFill>
                  </a:rPr>
                  <a:t> and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ℬ</m:t>
                        </m:r>
                      </m:e>
                      <m:sub>
                        <m:r>
                          <a:rPr lang="en-US" b="0" i="1" smtClean="0">
                            <a:solidFill>
                              <a:schemeClr val="tx1"/>
                            </a:solidFill>
                            <a:latin typeface="Cambria Math" panose="02040503050406030204" pitchFamily="18" charset="0"/>
                            <a:ea typeface="Cambria Math" panose="02040503050406030204" pitchFamily="18" charset="0"/>
                          </a:rPr>
                          <m:t>𝑏</m:t>
                        </m:r>
                      </m:sub>
                    </m:sSub>
                  </m:oMath>
                </a14:m>
                <a:r>
                  <a:rPr lang="en-US" dirty="0">
                    <a:solidFill>
                      <a:schemeClr val="tx1"/>
                    </a:solidFill>
                  </a:rPr>
                  <a:t>, each having set of material params</a:t>
                </a:r>
              </a:p>
              <a:p>
                <a:pPr marL="285750" indent="-285750">
                  <a:buFont typeface="Arial" panose="020B0604020202020204" pitchFamily="34" charset="0"/>
                  <a:buChar char="•"/>
                </a:pPr>
                <a:endParaRPr lang="en-US" sz="400" dirty="0">
                  <a:solidFill>
                    <a:schemeClr val="tx1"/>
                  </a:solidFill>
                </a:endParaRPr>
              </a:p>
              <a:p>
                <a:pPr marL="742950" lvl="1" indent="-285750">
                  <a:buFont typeface="Wingdings" panose="05000000000000000000" pitchFamily="2" charset="2"/>
                  <a:buChar char="Ø"/>
                </a:pPr>
                <a:r>
                  <a:rPr lang="en-US" dirty="0">
                    <a:solidFill>
                      <a:schemeClr val="tx1"/>
                    </a:solidFill>
                  </a:rPr>
                  <a:t>Material parameters in block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ℬ</m:t>
                        </m:r>
                      </m:e>
                      <m:sub>
                        <m:r>
                          <a:rPr lang="en-US" b="0" i="1" smtClean="0">
                            <a:solidFill>
                              <a:schemeClr val="tx1"/>
                            </a:solidFill>
                            <a:latin typeface="Cambria Math" panose="02040503050406030204" pitchFamily="18" charset="0"/>
                            <a:ea typeface="Cambria Math" panose="02040503050406030204" pitchFamily="18" charset="0"/>
                          </a:rPr>
                          <m:t>𝑎</m:t>
                        </m:r>
                      </m:sub>
                    </m:sSub>
                  </m:oMath>
                </a14:m>
                <a:r>
                  <a:rPr lang="en-US" dirty="0">
                    <a:solidFill>
                      <a:schemeClr val="tx1"/>
                    </a:solidFill>
                  </a:rPr>
                  <a:t> are fixed</a:t>
                </a:r>
              </a:p>
              <a:p>
                <a:pPr marL="742950" lvl="1" indent="-285750">
                  <a:buFont typeface="Wingdings" panose="05000000000000000000" pitchFamily="2" charset="2"/>
                  <a:buChar char="Ø"/>
                </a:pPr>
                <a:endParaRPr lang="en-US" sz="400" dirty="0">
                  <a:solidFill>
                    <a:schemeClr val="tx1"/>
                  </a:solidFill>
                </a:endParaRPr>
              </a:p>
              <a:p>
                <a:pPr marL="742950" lvl="1" indent="-285750">
                  <a:buFont typeface="Wingdings" panose="05000000000000000000" pitchFamily="2" charset="2"/>
                  <a:buChar char="Ø"/>
                </a:pPr>
                <a:r>
                  <a:rPr lang="en-US" dirty="0">
                    <a:solidFill>
                      <a:schemeClr val="tx1"/>
                    </a:solidFill>
                  </a:rPr>
                  <a:t>Material parameters in block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ℬ</m:t>
                        </m:r>
                      </m:e>
                      <m:sub>
                        <m:r>
                          <a:rPr lang="en-US" b="0" i="1" smtClean="0">
                            <a:solidFill>
                              <a:schemeClr val="tx1"/>
                            </a:solidFill>
                            <a:latin typeface="Cambria Math" panose="02040503050406030204" pitchFamily="18" charset="0"/>
                          </a:rPr>
                          <m:t>𝑏</m:t>
                        </m:r>
                      </m:sub>
                    </m:sSub>
                  </m:oMath>
                </a14:m>
                <a:r>
                  <a:rPr lang="en-US" dirty="0">
                    <a:solidFill>
                      <a:schemeClr val="tx1"/>
                    </a:solidFill>
                  </a:rPr>
                  <a:t> are varied (see Table 2)</a:t>
                </a:r>
              </a:p>
              <a:p>
                <a:pPr marL="742950" lvl="1" indent="-285750">
                  <a:buFont typeface="Wingdings" panose="05000000000000000000" pitchFamily="2" charset="2"/>
                  <a:buChar char="Ø"/>
                </a:pPr>
                <a:endParaRPr lang="en-US" sz="400" dirty="0">
                  <a:solidFill>
                    <a:schemeClr val="tx1"/>
                  </a:solidFill>
                </a:endParaRPr>
              </a:p>
              <a:p>
                <a:pPr marL="285750" indent="-285750">
                  <a:buFont typeface="Arial" panose="020B0604020202020204" pitchFamily="34" charset="0"/>
                  <a:buChar char="•"/>
                </a:pPr>
                <a:r>
                  <a:rPr lang="en-US" dirty="0">
                    <a:solidFill>
                      <a:schemeClr val="tx1"/>
                    </a:solidFill>
                  </a:rPr>
                  <a:t>Linearly varying </a:t>
                </a:r>
                <a:r>
                  <a:rPr lang="en-US" b="1" dirty="0">
                    <a:solidFill>
                      <a:schemeClr val="tx1"/>
                    </a:solidFill>
                  </a:rPr>
                  <a:t>time-dependent pressure </a:t>
                </a:r>
                <a:r>
                  <a:rPr lang="en-US" dirty="0">
                    <a:solidFill>
                      <a:schemeClr val="tx1"/>
                    </a:solidFill>
                  </a:rPr>
                  <a:t>BC is prescribed on </a:t>
                </a:r>
                <a14:m>
                  <m:oMath xmlns:m="http://schemas.openxmlformats.org/officeDocument/2006/math">
                    <m:sSub>
                      <m:sSubPr>
                        <m:ctrlPr>
                          <a:rPr lang="en-US" i="1">
                            <a:latin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Γ</m:t>
                        </m:r>
                      </m:e>
                      <m:sub>
                        <m:r>
                          <a:rPr lang="en-US" b="0" i="1" smtClean="0">
                            <a:latin typeface="Cambria Math" panose="02040503050406030204" pitchFamily="18" charset="0"/>
                          </a:rPr>
                          <m:t>1</m:t>
                        </m:r>
                      </m:sub>
                    </m:sSub>
                  </m:oMath>
                </a14:m>
                <a:r>
                  <a:rPr lang="en-US" dirty="0">
                    <a:solidFill>
                      <a:schemeClr val="tx1"/>
                    </a:solidFill>
                  </a:rPr>
                  <a:t>; other boundaries are fixed</a:t>
                </a:r>
              </a:p>
              <a:p>
                <a:pPr marL="285750" indent="-285750">
                  <a:buFont typeface="Arial" panose="020B0604020202020204" pitchFamily="34" charset="0"/>
                  <a:buChar char="•"/>
                </a:pPr>
                <a:endParaRPr lang="en-US" sz="400" dirty="0">
                  <a:solidFill>
                    <a:schemeClr val="tx1"/>
                  </a:solidFill>
                </a:endParaRPr>
              </a:p>
              <a:p>
                <a:pPr marL="285750" indent="-285750">
                  <a:buFont typeface="Arial" panose="020B0604020202020204" pitchFamily="34" charset="0"/>
                  <a:buChar char="•"/>
                </a:pPr>
                <a:r>
                  <a:rPr lang="en-US" dirty="0">
                    <a:solidFill>
                      <a:schemeClr val="tx1"/>
                    </a:solidFill>
                  </a:rPr>
                  <a:t>Problem is run </a:t>
                </a:r>
                <a:r>
                  <a:rPr lang="en-US" b="1" dirty="0">
                    <a:solidFill>
                      <a:schemeClr val="tx1"/>
                    </a:solidFill>
                  </a:rPr>
                  <a:t>quasi-statically</a:t>
                </a:r>
                <a:r>
                  <a:rPr lang="en-US" dirty="0">
                    <a:solidFill>
                      <a:schemeClr val="tx1"/>
                    </a:solidFill>
                  </a:rPr>
                  <a:t> to pseudo-time </a:t>
                </a:r>
                <a14:m>
                  <m:oMath xmlns:m="http://schemas.openxmlformats.org/officeDocument/2006/math">
                    <m:r>
                      <a:rPr lang="en-US" i="1" dirty="0" smtClean="0">
                        <a:solidFill>
                          <a:schemeClr val="tx1"/>
                        </a:solidFill>
                        <a:latin typeface="Cambria Math" panose="02040503050406030204" pitchFamily="18" charset="0"/>
                      </a:rPr>
                      <m:t>𝑡</m:t>
                    </m:r>
                    <m:r>
                      <a:rPr lang="en-US" i="1" dirty="0" smtClean="0">
                        <a:solidFill>
                          <a:schemeClr val="tx1"/>
                        </a:solidFill>
                        <a:latin typeface="Cambria Math" panose="02040503050406030204" pitchFamily="18" charset="0"/>
                      </a:rPr>
                      <m:t>=</m:t>
                    </m:r>
                  </m:oMath>
                </a14:m>
                <a:r>
                  <a:rPr lang="en-US" dirty="0">
                    <a:solidFill>
                      <a:schemeClr val="tx1"/>
                    </a:solidFill>
                  </a:rPr>
                  <a:t>7200s with 1340 </a:t>
                </a:r>
                <a:r>
                  <a:rPr lang="en-US" dirty="0" err="1">
                    <a:solidFill>
                      <a:schemeClr val="tx1"/>
                    </a:solidFill>
                  </a:rPr>
                  <a:t>dofs</a:t>
                </a:r>
                <a:endParaRPr lang="en-US" dirty="0">
                  <a:solidFill>
                    <a:schemeClr val="tx1"/>
                  </a:solidFill>
                </a:endParaRPr>
              </a:p>
              <a:p>
                <a:pPr marL="285750" indent="-285750">
                  <a:buFont typeface="Arial" panose="020B0604020202020204" pitchFamily="34" charset="0"/>
                  <a:buChar char="•"/>
                </a:pPr>
                <a:endParaRPr lang="en-US" sz="400" dirty="0">
                  <a:solidFill>
                    <a:schemeClr val="tx1"/>
                  </a:solidFill>
                </a:endParaRPr>
              </a:p>
            </p:txBody>
          </p:sp>
        </mc:Choice>
        <mc:Fallback xmlns="">
          <p:sp>
            <p:nvSpPr>
              <p:cNvPr id="8" name="TextBox 7">
                <a:extLst>
                  <a:ext uri="{FF2B5EF4-FFF2-40B4-BE49-F238E27FC236}">
                    <a16:creationId xmlns:a16="http://schemas.microsoft.com/office/drawing/2014/main" id="{AE55F1FF-B9C6-4865-91B9-A79BD4A6E339}"/>
                  </a:ext>
                </a:extLst>
              </p:cNvPr>
              <p:cNvSpPr txBox="1">
                <a:spLocks noRot="1" noChangeAspect="1" noMove="1" noResize="1" noEditPoints="1" noAdjustHandles="1" noChangeArrowheads="1" noChangeShapeType="1" noTextEdit="1"/>
              </p:cNvSpPr>
              <p:nvPr/>
            </p:nvSpPr>
            <p:spPr>
              <a:xfrm>
                <a:off x="64951" y="3072255"/>
                <a:ext cx="8962812" cy="2400657"/>
              </a:xfrm>
              <a:prstGeom prst="rect">
                <a:avLst/>
              </a:prstGeom>
              <a:blipFill>
                <a:blip r:embed="rId5"/>
                <a:stretch>
                  <a:fillRect l="-476" t="-1777" b="-2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225155C1-59AA-4829-8B75-6A8BD68D76B3}"/>
                  </a:ext>
                </a:extLst>
              </p:cNvPr>
              <p:cNvSpPr/>
              <p:nvPr/>
            </p:nvSpPr>
            <p:spPr>
              <a:xfrm>
                <a:off x="709785" y="2222661"/>
                <a:ext cx="401491" cy="369332"/>
              </a:xfrm>
              <a:prstGeom prst="rect">
                <a:avLst/>
              </a:prstGeom>
            </p:spPr>
            <p:txBody>
              <a:bodyPr wrap="squar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ℬ</m:t>
                        </m:r>
                      </m:e>
                      <m:sub>
                        <m:r>
                          <a:rPr lang="en-US" b="0" i="1" smtClean="0">
                            <a:latin typeface="Cambria Math" panose="02040503050406030204" pitchFamily="18" charset="0"/>
                          </a:rPr>
                          <m:t>𝑎</m:t>
                        </m:r>
                      </m:sub>
                    </m:sSub>
                  </m:oMath>
                </a14:m>
                <a:r>
                  <a:rPr lang="en-US" dirty="0"/>
                  <a:t> </a:t>
                </a:r>
              </a:p>
            </p:txBody>
          </p:sp>
        </mc:Choice>
        <mc:Fallback xmlns="">
          <p:sp>
            <p:nvSpPr>
              <p:cNvPr id="9" name="Rectangle 8">
                <a:extLst>
                  <a:ext uri="{FF2B5EF4-FFF2-40B4-BE49-F238E27FC236}">
                    <a16:creationId xmlns:a16="http://schemas.microsoft.com/office/drawing/2014/main" id="{225155C1-59AA-4829-8B75-6A8BD68D76B3}"/>
                  </a:ext>
                </a:extLst>
              </p:cNvPr>
              <p:cNvSpPr>
                <a:spLocks noRot="1" noChangeAspect="1" noMove="1" noResize="1" noEditPoints="1" noAdjustHandles="1" noChangeArrowheads="1" noChangeShapeType="1" noTextEdit="1"/>
              </p:cNvSpPr>
              <p:nvPr/>
            </p:nvSpPr>
            <p:spPr>
              <a:xfrm>
                <a:off x="709785" y="2222661"/>
                <a:ext cx="401491" cy="369332"/>
              </a:xfrm>
              <a:prstGeom prst="rect">
                <a:avLst/>
              </a:prstGeom>
              <a:blipFill>
                <a:blip r:embed="rId6"/>
                <a:stretch>
                  <a:fillRect/>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4D09F9FB-5D2B-4915-B6D1-3113DC567BC0}"/>
              </a:ext>
            </a:extLst>
          </p:cNvPr>
          <p:cNvCxnSpPr>
            <a:cxnSpLocks/>
          </p:cNvCxnSpPr>
          <p:nvPr/>
        </p:nvCxnSpPr>
        <p:spPr>
          <a:xfrm flipH="1" flipV="1">
            <a:off x="860326" y="1712220"/>
            <a:ext cx="11110" cy="5104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CA18DB9-AA28-4E4D-AABB-52C5A82E2CF6}"/>
              </a:ext>
            </a:extLst>
          </p:cNvPr>
          <p:cNvCxnSpPr>
            <a:cxnSpLocks/>
          </p:cNvCxnSpPr>
          <p:nvPr/>
        </p:nvCxnSpPr>
        <p:spPr>
          <a:xfrm flipV="1">
            <a:off x="1132326" y="2209552"/>
            <a:ext cx="1441174" cy="2345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DFB57C6-6B94-4A21-A6E4-D1566961460E}"/>
              </a:ext>
            </a:extLst>
          </p:cNvPr>
          <p:cNvCxnSpPr>
            <a:cxnSpLocks/>
          </p:cNvCxnSpPr>
          <p:nvPr/>
        </p:nvCxnSpPr>
        <p:spPr>
          <a:xfrm flipV="1">
            <a:off x="1046779" y="1998845"/>
            <a:ext cx="604888" cy="3230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59A55AD1-293E-40D1-AF7B-8013E688F726}"/>
                  </a:ext>
                </a:extLst>
              </p:cNvPr>
              <p:cNvSpPr/>
              <p:nvPr/>
            </p:nvSpPr>
            <p:spPr>
              <a:xfrm>
                <a:off x="2082183" y="981775"/>
                <a:ext cx="398109"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ℬ</m:t>
                          </m:r>
                        </m:e>
                        <m:sub>
                          <m:r>
                            <a:rPr lang="en-US" sz="1600" b="0" i="1" smtClean="0">
                              <a:latin typeface="Cambria Math" panose="02040503050406030204" pitchFamily="18" charset="0"/>
                              <a:ea typeface="Cambria Math" panose="02040503050406030204" pitchFamily="18" charset="0"/>
                            </a:rPr>
                            <m:t>𝑏</m:t>
                          </m:r>
                        </m:sub>
                      </m:sSub>
                    </m:oMath>
                  </m:oMathPara>
                </a14:m>
                <a:endParaRPr lang="en-US" sz="1600" dirty="0"/>
              </a:p>
            </p:txBody>
          </p:sp>
        </mc:Choice>
        <mc:Fallback xmlns="">
          <p:sp>
            <p:nvSpPr>
              <p:cNvPr id="18" name="Rectangle 17">
                <a:extLst>
                  <a:ext uri="{FF2B5EF4-FFF2-40B4-BE49-F238E27FC236}">
                    <a16:creationId xmlns:a16="http://schemas.microsoft.com/office/drawing/2014/main" id="{59A55AD1-293E-40D1-AF7B-8013E688F726}"/>
                  </a:ext>
                </a:extLst>
              </p:cNvPr>
              <p:cNvSpPr>
                <a:spLocks noRot="1" noChangeAspect="1" noMove="1" noResize="1" noEditPoints="1" noAdjustHandles="1" noChangeArrowheads="1" noChangeShapeType="1" noTextEdit="1"/>
              </p:cNvSpPr>
              <p:nvPr/>
            </p:nvSpPr>
            <p:spPr>
              <a:xfrm>
                <a:off x="2082183" y="981775"/>
                <a:ext cx="398109" cy="338554"/>
              </a:xfrm>
              <a:prstGeom prst="rect">
                <a:avLst/>
              </a:prstGeom>
              <a:blipFill>
                <a:blip r:embed="rId7"/>
                <a:stretch>
                  <a:fillRect/>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D094F8DA-A3C8-4A7E-9C2D-FFEA334CE27D}"/>
              </a:ext>
            </a:extLst>
          </p:cNvPr>
          <p:cNvCxnSpPr>
            <a:cxnSpLocks/>
          </p:cNvCxnSpPr>
          <p:nvPr/>
        </p:nvCxnSpPr>
        <p:spPr>
          <a:xfrm flipH="1">
            <a:off x="1619462" y="1277582"/>
            <a:ext cx="520522" cy="2385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B501392-8C68-42F8-A284-3809CCF3DD41}"/>
              </a:ext>
            </a:extLst>
          </p:cNvPr>
          <p:cNvCxnSpPr>
            <a:cxnSpLocks/>
          </p:cNvCxnSpPr>
          <p:nvPr/>
        </p:nvCxnSpPr>
        <p:spPr>
          <a:xfrm>
            <a:off x="2317997" y="1313247"/>
            <a:ext cx="75366" cy="5185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6FB2F453-1DE7-478F-AB30-0E6056C4FFE7}"/>
                  </a:ext>
                </a:extLst>
              </p:cNvPr>
              <p:cNvSpPr txBox="1"/>
              <p:nvPr/>
            </p:nvSpPr>
            <p:spPr>
              <a:xfrm>
                <a:off x="7465797" y="181839"/>
                <a:ext cx="3638228" cy="523220"/>
              </a:xfrm>
              <a:prstGeom prst="rect">
                <a:avLst/>
              </a:prstGeom>
              <a:noFill/>
            </p:spPr>
            <p:txBody>
              <a:bodyPr wrap="square" rtlCol="0">
                <a:spAutoFit/>
              </a:bodyPr>
              <a:lstStyle/>
              <a:p>
                <a:pPr algn="ctr"/>
                <a:r>
                  <a:rPr lang="en-US" sz="1400" dirty="0"/>
                  <a:t>Table 2.  Parameters in block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ℬ</m:t>
                        </m:r>
                      </m:e>
                      <m:sub>
                        <m:r>
                          <a:rPr lang="en-US" sz="1400" i="1">
                            <a:latin typeface="Cambria Math" panose="02040503050406030204" pitchFamily="18" charset="0"/>
                            <a:ea typeface="Cambria Math" panose="02040503050406030204" pitchFamily="18" charset="0"/>
                          </a:rPr>
                          <m:t>𝑏</m:t>
                        </m:r>
                      </m:sub>
                    </m:sSub>
                  </m:oMath>
                </a14:m>
                <a:r>
                  <a:rPr lang="en-US" sz="1400" dirty="0"/>
                  <a:t> for mechanical beam problem. </a:t>
                </a:r>
              </a:p>
            </p:txBody>
          </p:sp>
        </mc:Choice>
        <mc:Fallback xmlns="">
          <p:sp>
            <p:nvSpPr>
              <p:cNvPr id="43" name="TextBox 42">
                <a:extLst>
                  <a:ext uri="{FF2B5EF4-FFF2-40B4-BE49-F238E27FC236}">
                    <a16:creationId xmlns:a16="http://schemas.microsoft.com/office/drawing/2014/main" id="{6FB2F453-1DE7-478F-AB30-0E6056C4FFE7}"/>
                  </a:ext>
                </a:extLst>
              </p:cNvPr>
              <p:cNvSpPr txBox="1">
                <a:spLocks noRot="1" noChangeAspect="1" noMove="1" noResize="1" noEditPoints="1" noAdjustHandles="1" noChangeArrowheads="1" noChangeShapeType="1" noTextEdit="1"/>
              </p:cNvSpPr>
              <p:nvPr/>
            </p:nvSpPr>
            <p:spPr>
              <a:xfrm>
                <a:off x="7465797" y="181839"/>
                <a:ext cx="3638228" cy="523220"/>
              </a:xfrm>
              <a:prstGeom prst="rect">
                <a:avLst/>
              </a:prstGeom>
              <a:blipFill>
                <a:blip r:embed="rId8"/>
                <a:stretch>
                  <a:fillRect t="-3488" b="-9302"/>
                </a:stretch>
              </a:blipFill>
            </p:spPr>
            <p:txBody>
              <a:bodyPr/>
              <a:lstStyle/>
              <a:p>
                <a:r>
                  <a:rPr lang="en-US">
                    <a:noFill/>
                  </a:rPr>
                  <a:t> </a:t>
                </a:r>
              </a:p>
            </p:txBody>
          </p:sp>
        </mc:Fallback>
      </mc:AlternateContent>
      <p:sp>
        <p:nvSpPr>
          <p:cNvPr id="46" name="Rectangle 45">
            <a:extLst>
              <a:ext uri="{FF2B5EF4-FFF2-40B4-BE49-F238E27FC236}">
                <a16:creationId xmlns:a16="http://schemas.microsoft.com/office/drawing/2014/main" id="{17D83ADC-1E34-4819-9C75-265112CA578E}"/>
              </a:ext>
            </a:extLst>
          </p:cNvPr>
          <p:cNvSpPr/>
          <p:nvPr/>
        </p:nvSpPr>
        <p:spPr>
          <a:xfrm>
            <a:off x="64951" y="5382319"/>
            <a:ext cx="11816877" cy="1261884"/>
          </a:xfrm>
          <a:prstGeom prst="rect">
            <a:avLst/>
          </a:prstGeom>
        </p:spPr>
        <p:txBody>
          <a:bodyPr wrap="square">
            <a:spAutoFit/>
          </a:bodyPr>
          <a:lstStyle/>
          <a:p>
            <a:pPr marL="285750" indent="-285750">
              <a:buClr>
                <a:schemeClr val="tx1"/>
              </a:buClr>
              <a:buFont typeface="Arial" panose="020B0604020202020204" pitchFamily="34" charset="0"/>
              <a:buChar char="•"/>
            </a:pPr>
            <a:r>
              <a:rPr lang="en-US" b="1" dirty="0"/>
              <a:t>Training</a:t>
            </a:r>
            <a:r>
              <a:rPr lang="en-US" dirty="0"/>
              <a:t> is performed for 6 sets of parameters; </a:t>
            </a:r>
            <a:r>
              <a:rPr lang="en-US" b="1" dirty="0"/>
              <a:t>testing/prediction </a:t>
            </a:r>
            <a:r>
              <a:rPr lang="en-US" dirty="0"/>
              <a:t>is                                                     performed for 4 sets of parameters (see Table 2)</a:t>
            </a:r>
          </a:p>
          <a:p>
            <a:pPr marL="285750" indent="-285750">
              <a:buFont typeface="Arial" panose="020B0604020202020204" pitchFamily="34" charset="0"/>
              <a:buChar char="•"/>
            </a:pPr>
            <a:endParaRPr lang="en-US" sz="400" dirty="0"/>
          </a:p>
          <a:p>
            <a:pPr marL="742950" lvl="1" indent="-285750">
              <a:buClr>
                <a:schemeClr val="tx1"/>
              </a:buClr>
              <a:buFont typeface="Wingdings" panose="05000000000000000000" pitchFamily="2" charset="2"/>
              <a:buChar char="Ø"/>
            </a:pPr>
            <a:r>
              <a:rPr lang="en-US" b="1" dirty="0"/>
              <a:t>Nontrivial variations </a:t>
            </a:r>
            <a:r>
              <a:rPr lang="en-US" dirty="0"/>
              <a:t>in displacement (up to 20%) are observed with the parameter variations considered (right figure)</a:t>
            </a:r>
          </a:p>
        </p:txBody>
      </p:sp>
      <p:sp>
        <p:nvSpPr>
          <p:cNvPr id="51" name="TextBox 50">
            <a:extLst>
              <a:ext uri="{FF2B5EF4-FFF2-40B4-BE49-F238E27FC236}">
                <a16:creationId xmlns:a16="http://schemas.microsoft.com/office/drawing/2014/main" id="{2A5B40DA-1B67-4D24-8E1D-5CFA1DD392BD}"/>
              </a:ext>
            </a:extLst>
          </p:cNvPr>
          <p:cNvSpPr txBox="1"/>
          <p:nvPr/>
        </p:nvSpPr>
        <p:spPr>
          <a:xfrm>
            <a:off x="8867775" y="6417112"/>
            <a:ext cx="5235683" cy="369332"/>
          </a:xfrm>
          <a:prstGeom prst="rect">
            <a:avLst/>
          </a:prstGeom>
          <a:noFill/>
        </p:spPr>
        <p:txBody>
          <a:bodyPr wrap="square" rtlCol="0">
            <a:spAutoFit/>
          </a:bodyPr>
          <a:lstStyle/>
          <a:p>
            <a:r>
              <a:rPr lang="en-US" dirty="0"/>
              <a:t>[Lindsay </a:t>
            </a:r>
            <a:r>
              <a:rPr lang="en-US" i="1" dirty="0"/>
              <a:t>et al., </a:t>
            </a:r>
            <a:r>
              <a:rPr lang="en-US" dirty="0"/>
              <a:t>in prep.]</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66F09C7-B4AB-4F8D-A160-B9A95FB5AB31}"/>
                  </a:ext>
                </a:extLst>
              </p:cNvPr>
              <p:cNvSpPr txBox="1"/>
              <p:nvPr/>
            </p:nvSpPr>
            <p:spPr>
              <a:xfrm>
                <a:off x="4493002" y="2433910"/>
                <a:ext cx="209789"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m:rPr>
                              <m:sty m:val="p"/>
                            </m:rPr>
                            <a:rPr lang="el-GR" sz="1600" i="1" smtClean="0">
                              <a:latin typeface="Cambria Math" panose="02040503050406030204" pitchFamily="18" charset="0"/>
                              <a:ea typeface="Cambria Math" panose="02040503050406030204" pitchFamily="18" charset="0"/>
                            </a:rPr>
                            <m:t>Γ</m:t>
                          </m:r>
                        </m:e>
                        <m:sub>
                          <m:r>
                            <a:rPr lang="en-US" sz="1600" b="0" i="1" smtClean="0">
                              <a:latin typeface="Cambria Math" panose="02040503050406030204" pitchFamily="18" charset="0"/>
                              <a:ea typeface="Cambria Math" panose="02040503050406030204" pitchFamily="18" charset="0"/>
                            </a:rPr>
                            <m:t>1</m:t>
                          </m:r>
                        </m:sub>
                      </m:sSub>
                    </m:oMath>
                  </m:oMathPara>
                </a14:m>
                <a:endParaRPr lang="en-US" sz="1600" dirty="0"/>
              </a:p>
            </p:txBody>
          </p:sp>
        </mc:Choice>
        <mc:Fallback xmlns="">
          <p:sp>
            <p:nvSpPr>
              <p:cNvPr id="20" name="TextBox 19">
                <a:extLst>
                  <a:ext uri="{FF2B5EF4-FFF2-40B4-BE49-F238E27FC236}">
                    <a16:creationId xmlns:a16="http://schemas.microsoft.com/office/drawing/2014/main" id="{E66F09C7-B4AB-4F8D-A160-B9A95FB5AB31}"/>
                  </a:ext>
                </a:extLst>
              </p:cNvPr>
              <p:cNvSpPr txBox="1">
                <a:spLocks noRot="1" noChangeAspect="1" noMove="1" noResize="1" noEditPoints="1" noAdjustHandles="1" noChangeArrowheads="1" noChangeShapeType="1" noTextEdit="1"/>
              </p:cNvSpPr>
              <p:nvPr/>
            </p:nvSpPr>
            <p:spPr>
              <a:xfrm>
                <a:off x="4493002" y="2433910"/>
                <a:ext cx="209789" cy="246221"/>
              </a:xfrm>
              <a:prstGeom prst="rect">
                <a:avLst/>
              </a:prstGeom>
              <a:blipFill>
                <a:blip r:embed="rId15"/>
                <a:stretch>
                  <a:fillRect l="-23529" r="-11765" b="-14634"/>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0572436E-310D-4B7A-9102-F1608ADC45A4}"/>
              </a:ext>
            </a:extLst>
          </p:cNvPr>
          <p:cNvCxnSpPr>
            <a:cxnSpLocks/>
          </p:cNvCxnSpPr>
          <p:nvPr/>
        </p:nvCxnSpPr>
        <p:spPr>
          <a:xfrm flipV="1">
            <a:off x="4553154" y="2160366"/>
            <a:ext cx="0" cy="2360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6184654-05AE-4E0C-AB9E-3DA4615B1425}"/>
              </a:ext>
            </a:extLst>
          </p:cNvPr>
          <p:cNvPicPr>
            <a:picLocks noChangeAspect="1"/>
          </p:cNvPicPr>
          <p:nvPr/>
        </p:nvPicPr>
        <p:blipFill>
          <a:blip r:embed="rId16"/>
          <a:stretch>
            <a:fillRect/>
          </a:stretch>
        </p:blipFill>
        <p:spPr>
          <a:xfrm>
            <a:off x="7052154" y="805369"/>
            <a:ext cx="4548583" cy="2204097"/>
          </a:xfrm>
          <a:prstGeom prst="rect">
            <a:avLst/>
          </a:prstGeom>
        </p:spPr>
      </p:pic>
      <p:pic>
        <p:nvPicPr>
          <p:cNvPr id="14" name="Picture 13">
            <a:extLst>
              <a:ext uri="{FF2B5EF4-FFF2-40B4-BE49-F238E27FC236}">
                <a16:creationId xmlns:a16="http://schemas.microsoft.com/office/drawing/2014/main" id="{5F816E3F-511F-46BB-B05E-6C556617CF7A}"/>
              </a:ext>
            </a:extLst>
          </p:cNvPr>
          <p:cNvPicPr>
            <a:picLocks noChangeAspect="1"/>
          </p:cNvPicPr>
          <p:nvPr/>
        </p:nvPicPr>
        <p:blipFill>
          <a:blip r:embed="rId17"/>
          <a:stretch>
            <a:fillRect/>
          </a:stretch>
        </p:blipFill>
        <p:spPr>
          <a:xfrm>
            <a:off x="8227743" y="3159152"/>
            <a:ext cx="3654085" cy="2740564"/>
          </a:xfrm>
          <a:prstGeom prst="rect">
            <a:avLst/>
          </a:prstGeom>
        </p:spPr>
      </p:pic>
    </p:spTree>
    <p:extLst>
      <p:ext uri="{BB962C8B-B14F-4D97-AF65-F5344CB8AC3E}">
        <p14:creationId xmlns:p14="http://schemas.microsoft.com/office/powerpoint/2010/main" val="170313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andia Theme (White Background)">
  <a:themeElements>
    <a:clrScheme name="Sandia 2018">
      <a:dk1>
        <a:srgbClr val="000000"/>
      </a:dk1>
      <a:lt1>
        <a:srgbClr val="FFFFFF"/>
      </a:lt1>
      <a:dk2>
        <a:srgbClr val="005376"/>
      </a:dk2>
      <a:lt2>
        <a:srgbClr val="E7E6E6"/>
      </a:lt2>
      <a:accent1>
        <a:srgbClr val="008E74"/>
      </a:accent1>
      <a:accent2>
        <a:srgbClr val="6CB312"/>
      </a:accent2>
      <a:accent3>
        <a:srgbClr val="FFA033"/>
      </a:accent3>
      <a:accent4>
        <a:srgbClr val="A92C00"/>
      </a:accent4>
      <a:accent5>
        <a:srgbClr val="7D0D7C"/>
      </a:accent5>
      <a:accent6>
        <a:srgbClr val="00ADD0"/>
      </a:accent6>
      <a:hlink>
        <a:srgbClr val="0563C1"/>
      </a:hlink>
      <a:folHlink>
        <a:srgbClr val="954F72"/>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Sandia2018_16x9_1</Template>
  <TotalTime>37984</TotalTime>
  <Words>5996</Words>
  <Application>Microsoft Office PowerPoint</Application>
  <PresentationFormat>Widescreen</PresentationFormat>
  <Paragraphs>456</Paragraphs>
  <Slides>30</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Cambria Math</vt:lpstr>
      <vt:lpstr>Garamond</vt:lpstr>
      <vt:lpstr>Gill Sans MT</vt:lpstr>
      <vt:lpstr>Trebuchet MS</vt:lpstr>
      <vt:lpstr>Wingdings</vt:lpstr>
      <vt:lpstr>Sandia Theme (White Background)</vt:lpstr>
      <vt:lpstr>Preconditioned Least-Squares Petrov-Galerkin Reduced Order Models for Fluid and Solid Mechanics Problems</vt:lpstr>
      <vt:lpstr>Motivation</vt:lpstr>
      <vt:lpstr>POD/LSPG* Approach to Model Reduction</vt:lpstr>
      <vt:lpstr>POD/LSPG* Approach to Model Reduction</vt:lpstr>
      <vt:lpstr>POD/LSPG Approach to Model Reduction</vt:lpstr>
      <vt:lpstr>Preconditioned LSPG ROMs</vt:lpstr>
      <vt:lpstr>Preconditioned LSPG ROMs</vt:lpstr>
      <vt:lpstr>Numerical Examples:  Albany and SPARC codes</vt:lpstr>
      <vt:lpstr>Mechanical Beam (Albany)</vt:lpstr>
      <vt:lpstr>Mechanical Beam (Albany)</vt:lpstr>
      <vt:lpstr>Mechanical Beam (Albany)</vt:lpstr>
      <vt:lpstr>Mechanical Beam (Albany)</vt:lpstr>
      <vt:lpstr>Mechanical Beam (Albany)</vt:lpstr>
      <vt:lpstr>Thermo-Mechanical Beam (Albany)</vt:lpstr>
      <vt:lpstr>Thermo-Mechanical Beam (Albany)</vt:lpstr>
      <vt:lpstr>Thermo-Mechanical Beam (Albany)</vt:lpstr>
      <vt:lpstr>Thermo-Mechanical Beam (Albany)</vt:lpstr>
      <vt:lpstr>Thermo-Mechanical Beam (Albany)</vt:lpstr>
      <vt:lpstr>Thermo-Mechanical Beam (Albany)</vt:lpstr>
      <vt:lpstr>Thermo-Mechanical Beam (Albany)</vt:lpstr>
      <vt:lpstr>Thermo-Mechanical Beam (Albany)</vt:lpstr>
      <vt:lpstr>Thermo-Mechanical Pressure Vessel (Albany)</vt:lpstr>
      <vt:lpstr>Thermo-Mechanical Pressure Vessel (Albany)</vt:lpstr>
      <vt:lpstr>Thermo-Mechanical Pressure Vessel (Albany)</vt:lpstr>
      <vt:lpstr>Thermo-Mechanical Pressure Vessel (Albany)</vt:lpstr>
      <vt:lpstr>Compressible Cavity Flow (SPARC)</vt:lpstr>
      <vt:lpstr>Compressible Cavity Flow (SPARC)</vt:lpstr>
      <vt:lpstr>Summary &amp; Future Work</vt:lpstr>
      <vt:lpstr>The End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LOFTAdmin</cp:lastModifiedBy>
  <cp:revision>446</cp:revision>
  <cp:lastPrinted>2019-08-07T18:49:35Z</cp:lastPrinted>
  <dcterms:created xsi:type="dcterms:W3CDTF">2017-10-14T01:15:26Z</dcterms:created>
  <dcterms:modified xsi:type="dcterms:W3CDTF">2022-06-09T11:51:13Z</dcterms:modified>
</cp:coreProperties>
</file>