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783" r:id="rId1"/>
  </p:sldMasterIdLst>
  <p:notesMasterIdLst>
    <p:notesMasterId r:id="rId56"/>
  </p:notesMasterIdLst>
  <p:handoutMasterIdLst>
    <p:handoutMasterId r:id="rId57"/>
  </p:handoutMasterIdLst>
  <p:sldIdLst>
    <p:sldId id="497" r:id="rId2"/>
    <p:sldId id="572" r:id="rId3"/>
    <p:sldId id="573" r:id="rId4"/>
    <p:sldId id="530" r:id="rId5"/>
    <p:sldId id="543" r:id="rId6"/>
    <p:sldId id="541" r:id="rId7"/>
    <p:sldId id="580" r:id="rId8"/>
    <p:sldId id="544" r:id="rId9"/>
    <p:sldId id="538" r:id="rId10"/>
    <p:sldId id="574" r:id="rId11"/>
    <p:sldId id="600" r:id="rId12"/>
    <p:sldId id="546" r:id="rId13"/>
    <p:sldId id="549" r:id="rId14"/>
    <p:sldId id="575" r:id="rId15"/>
    <p:sldId id="568" r:id="rId16"/>
    <p:sldId id="562" r:id="rId17"/>
    <p:sldId id="556" r:id="rId18"/>
    <p:sldId id="596" r:id="rId19"/>
    <p:sldId id="601" r:id="rId20"/>
    <p:sldId id="602" r:id="rId21"/>
    <p:sldId id="567" r:id="rId22"/>
    <p:sldId id="610" r:id="rId23"/>
    <p:sldId id="484" r:id="rId24"/>
    <p:sldId id="576" r:id="rId25"/>
    <p:sldId id="478" r:id="rId26"/>
    <p:sldId id="605" r:id="rId27"/>
    <p:sldId id="613" r:id="rId28"/>
    <p:sldId id="606" r:id="rId29"/>
    <p:sldId id="607" r:id="rId30"/>
    <p:sldId id="608" r:id="rId31"/>
    <p:sldId id="609" r:id="rId32"/>
    <p:sldId id="614" r:id="rId33"/>
    <p:sldId id="577" r:id="rId34"/>
    <p:sldId id="585" r:id="rId35"/>
    <p:sldId id="586" r:id="rId36"/>
    <p:sldId id="587" r:id="rId37"/>
    <p:sldId id="588" r:id="rId38"/>
    <p:sldId id="583" r:id="rId39"/>
    <p:sldId id="589" r:id="rId40"/>
    <p:sldId id="603" r:id="rId41"/>
    <p:sldId id="598" r:id="rId42"/>
    <p:sldId id="612" r:id="rId43"/>
    <p:sldId id="554" r:id="rId44"/>
    <p:sldId id="535" r:id="rId45"/>
    <p:sldId id="571" r:id="rId46"/>
    <p:sldId id="604" r:id="rId47"/>
    <p:sldId id="561" r:id="rId48"/>
    <p:sldId id="559" r:id="rId49"/>
    <p:sldId id="591" r:id="rId50"/>
    <p:sldId id="545" r:id="rId51"/>
    <p:sldId id="483" r:id="rId52"/>
    <p:sldId id="599" r:id="rId53"/>
    <p:sldId id="519" r:id="rId54"/>
    <p:sldId id="564" r:id="rId5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4DFCBF-30D7-4CDD-A94F-C05C077023E7}">
          <p14:sldIdLst>
            <p14:sldId id="497"/>
            <p14:sldId id="572"/>
            <p14:sldId id="573"/>
            <p14:sldId id="530"/>
            <p14:sldId id="543"/>
            <p14:sldId id="541"/>
            <p14:sldId id="580"/>
            <p14:sldId id="544"/>
            <p14:sldId id="538"/>
            <p14:sldId id="574"/>
            <p14:sldId id="600"/>
            <p14:sldId id="546"/>
            <p14:sldId id="549"/>
            <p14:sldId id="575"/>
            <p14:sldId id="568"/>
            <p14:sldId id="562"/>
            <p14:sldId id="556"/>
            <p14:sldId id="596"/>
            <p14:sldId id="601"/>
            <p14:sldId id="602"/>
            <p14:sldId id="567"/>
            <p14:sldId id="610"/>
            <p14:sldId id="484"/>
            <p14:sldId id="576"/>
            <p14:sldId id="478"/>
            <p14:sldId id="605"/>
            <p14:sldId id="613"/>
            <p14:sldId id="606"/>
            <p14:sldId id="607"/>
            <p14:sldId id="608"/>
            <p14:sldId id="609"/>
            <p14:sldId id="614"/>
            <p14:sldId id="577"/>
            <p14:sldId id="585"/>
            <p14:sldId id="586"/>
            <p14:sldId id="587"/>
            <p14:sldId id="588"/>
            <p14:sldId id="583"/>
            <p14:sldId id="589"/>
            <p14:sldId id="603"/>
            <p14:sldId id="598"/>
            <p14:sldId id="612"/>
            <p14:sldId id="554"/>
            <p14:sldId id="535"/>
            <p14:sldId id="571"/>
            <p14:sldId id="604"/>
            <p14:sldId id="561"/>
            <p14:sldId id="559"/>
            <p14:sldId id="591"/>
            <p14:sldId id="545"/>
            <p14:sldId id="483"/>
            <p14:sldId id="599"/>
            <p14:sldId id="519"/>
            <p14:sldId id="564"/>
          </p14:sldIdLst>
        </p14:section>
        <p14:section name="Back ups" id="{4B9908F4-F485-4F19-9163-F558A9673786}">
          <p14:sldIdLst/>
        </p14:section>
        <p14:section name="Last Year" id="{8BE590B3-399D-45A8-9118-97AC81E835FC}">
          <p14:sldIdLst/>
        </p14:section>
        <p14:section name="Background Material" id="{83DB53C5-CE5B-4337-A324-4A96F3E92E9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uizenga, Alan Michael" initials="AMK" lastIdx="1" clrIdx="0"/>
  <p:cmAuthor id="1" name="Tezaur, Irina" initials="TI" lastIdx="1" clrIdx="1">
    <p:extLst>
      <p:ext uri="{19B8F6BF-5375-455C-9EA6-DF929625EA0E}">
        <p15:presenceInfo xmlns:p15="http://schemas.microsoft.com/office/powerpoint/2012/main" userId="S::ikalash@srn.sandia.gov::ab5855ef-b775-481e-b851-5311ff5a5b2b" providerId="AD"/>
      </p:ext>
    </p:extLst>
  </p:cmAuthor>
  <p:cmAuthor id="2" name="Tezaur, Irina" initials="TI [2]" lastIdx="1" clrIdx="2">
    <p:extLst>
      <p:ext uri="{19B8F6BF-5375-455C-9EA6-DF929625EA0E}">
        <p15:presenceInfo xmlns:p15="http://schemas.microsoft.com/office/powerpoint/2012/main" userId="S::ikalash@sandia.gov::ab5855ef-b775-481e-b851-5311ff5a5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ECFF"/>
    <a:srgbClr val="CCFFCC"/>
    <a:srgbClr val="CCCCFF"/>
    <a:srgbClr val="FFFFCC"/>
    <a:srgbClr val="FFCCFF"/>
    <a:srgbClr val="CCFFFF"/>
    <a:srgbClr val="FFCCCC"/>
    <a:srgbClr val="FFFF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84037" autoAdjust="0"/>
  </p:normalViewPr>
  <p:slideViewPr>
    <p:cSldViewPr snapToGrid="0" snapToObjects="1">
      <p:cViewPr varScale="1">
        <p:scale>
          <a:sx n="56" d="100"/>
          <a:sy n="56" d="100"/>
        </p:scale>
        <p:origin x="1216" y="2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AD033C-3595-4E82-ACA3-ACE662A6AC6F}"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en-US"/>
        </a:p>
      </dgm:t>
    </dgm:pt>
    <dgm:pt modelId="{1E00A429-59D1-4D49-9E7E-F0B67CDC69C5}">
      <dgm:prSet phldrT="[Text]"/>
      <dgm:spPr/>
      <dgm:t>
        <a:bodyPr/>
        <a:lstStyle/>
        <a:p>
          <a:r>
            <a:rPr lang="en-US" dirty="0">
              <a:latin typeface="Calibri" panose="020F0502020204030204" pitchFamily="34" charset="0"/>
              <a:cs typeface="Calibri" panose="020F0502020204030204" pitchFamily="34" charset="0"/>
            </a:rPr>
            <a:t>WW3</a:t>
          </a:r>
        </a:p>
      </dgm:t>
    </dgm:pt>
    <dgm:pt modelId="{8B05C47C-7AFE-402B-9646-F3AB7073C9DC}" type="parTrans" cxnId="{14F3D53D-6DD7-4D38-94FB-26AA20435A47}">
      <dgm:prSet/>
      <dgm:spPr/>
      <dgm:t>
        <a:bodyPr/>
        <a:lstStyle/>
        <a:p>
          <a:endParaRPr lang="en-US"/>
        </a:p>
      </dgm:t>
    </dgm:pt>
    <dgm:pt modelId="{37381C0F-8A9D-4933-AF6A-EC0ABA00945C}" type="sibTrans" cxnId="{14F3D53D-6DD7-4D38-94FB-26AA20435A47}">
      <dgm:prSet/>
      <dgm:spPr/>
      <dgm:t>
        <a:bodyPr/>
        <a:lstStyle/>
        <a:p>
          <a:endParaRPr lang="en-US"/>
        </a:p>
      </dgm:t>
    </dgm:pt>
    <dgm:pt modelId="{8211F530-E4F8-4878-9FC2-C9BC1890FA0B}">
      <dgm:prSet phldrT="[Text]"/>
      <dgm:spPr/>
      <dgm:t>
        <a:bodyPr/>
        <a:lstStyle/>
        <a:p>
          <a:r>
            <a:rPr lang="en-US" dirty="0">
              <a:latin typeface="Calibri" panose="020F0502020204030204" pitchFamily="34" charset="0"/>
              <a:cs typeface="Calibri" panose="020F0502020204030204" pitchFamily="34" charset="0"/>
            </a:rPr>
            <a:t>SWAN</a:t>
          </a:r>
        </a:p>
      </dgm:t>
    </dgm:pt>
    <dgm:pt modelId="{E86C46D2-B1C9-4526-B52A-979FB391BD15}" type="parTrans" cxnId="{D98C015B-5412-45F9-A95C-5F6ECFE06C86}">
      <dgm:prSet/>
      <dgm:spPr/>
      <dgm:t>
        <a:bodyPr/>
        <a:lstStyle/>
        <a:p>
          <a:endParaRPr lang="en-US"/>
        </a:p>
      </dgm:t>
    </dgm:pt>
    <dgm:pt modelId="{257D76B3-ED4E-41AD-A3AB-1E8BD1567A0A}" type="sibTrans" cxnId="{D98C015B-5412-45F9-A95C-5F6ECFE06C86}">
      <dgm:prSet/>
      <dgm:spPr/>
      <dgm:t>
        <a:bodyPr/>
        <a:lstStyle/>
        <a:p>
          <a:endParaRPr lang="en-US"/>
        </a:p>
      </dgm:t>
    </dgm:pt>
    <dgm:pt modelId="{C7B7615F-301C-4C4E-AF77-7B033B90D2A8}">
      <dgm:prSet phldrT="[Text]" custT="1"/>
      <dgm:spPr/>
      <dgm:t>
        <a:bodyPr/>
        <a:lstStyle/>
        <a:p>
          <a:r>
            <a:rPr lang="en-US" sz="1800" dirty="0">
              <a:latin typeface="Calibri" panose="020F0502020204030204" pitchFamily="34" charset="0"/>
              <a:cs typeface="Calibri" panose="020F0502020204030204" pitchFamily="34" charset="0"/>
            </a:rPr>
            <a:t>Wave set-up conditions 2-way coupled with circulation</a:t>
          </a:r>
          <a:endParaRPr lang="en-US" sz="1700" dirty="0">
            <a:latin typeface="Calibri" panose="020F0502020204030204" pitchFamily="34" charset="0"/>
            <a:cs typeface="Calibri" panose="020F0502020204030204" pitchFamily="34" charset="0"/>
          </a:endParaRPr>
        </a:p>
      </dgm:t>
    </dgm:pt>
    <dgm:pt modelId="{A9682A69-7333-41B0-9334-04B389745A41}" type="parTrans" cxnId="{A7326B03-39A5-4DD4-AC99-0C02D064D0BB}">
      <dgm:prSet/>
      <dgm:spPr/>
      <dgm:t>
        <a:bodyPr/>
        <a:lstStyle/>
        <a:p>
          <a:endParaRPr lang="en-US"/>
        </a:p>
      </dgm:t>
    </dgm:pt>
    <dgm:pt modelId="{CFAE921F-34E6-47B8-AAED-5B6F7A0032FB}" type="sibTrans" cxnId="{A7326B03-39A5-4DD4-AC99-0C02D064D0BB}">
      <dgm:prSet/>
      <dgm:spPr/>
      <dgm:t>
        <a:bodyPr/>
        <a:lstStyle/>
        <a:p>
          <a:endParaRPr lang="en-US"/>
        </a:p>
      </dgm:t>
    </dgm:pt>
    <dgm:pt modelId="{49F06FAE-E463-48D7-BC23-76C90E180A56}">
      <dgm:prSet phldrT="[Text]"/>
      <dgm:spPr/>
      <dgm:t>
        <a:bodyPr/>
        <a:lstStyle/>
        <a:p>
          <a:r>
            <a:rPr lang="en-US" dirty="0"/>
            <a:t>Delft3D</a:t>
          </a:r>
        </a:p>
      </dgm:t>
    </dgm:pt>
    <dgm:pt modelId="{B7874ECE-4E96-44E6-813A-F7C07B818B67}" type="parTrans" cxnId="{AF2AE5AE-EFC5-4971-9CE9-76AE7E8E83C5}">
      <dgm:prSet/>
      <dgm:spPr/>
      <dgm:t>
        <a:bodyPr/>
        <a:lstStyle/>
        <a:p>
          <a:endParaRPr lang="en-US"/>
        </a:p>
      </dgm:t>
    </dgm:pt>
    <dgm:pt modelId="{75282136-C0C1-4496-8E65-9E36902683E2}" type="sibTrans" cxnId="{AF2AE5AE-EFC5-4971-9CE9-76AE7E8E83C5}">
      <dgm:prSet/>
      <dgm:spPr/>
      <dgm:t>
        <a:bodyPr/>
        <a:lstStyle/>
        <a:p>
          <a:endParaRPr lang="en-US"/>
        </a:p>
      </dgm:t>
    </dgm:pt>
    <dgm:pt modelId="{5BA5083A-7FA1-4EB7-9363-2FEAE900027E}">
      <dgm:prSet phldrT="[Text]" custT="1"/>
      <dgm:spPr/>
      <dgm:t>
        <a:bodyPr/>
        <a:lstStyle/>
        <a:p>
          <a:r>
            <a:rPr lang="en-US" sz="1800" dirty="0">
              <a:latin typeface="Calibri" panose="020F0502020204030204" pitchFamily="34" charset="0"/>
              <a:cs typeface="Calibri" panose="020F0502020204030204" pitchFamily="34" charset="0"/>
            </a:rPr>
            <a:t>Circulation and thermodynamic mixing 2-way coupled with waves</a:t>
          </a:r>
          <a:endParaRPr lang="en-US" sz="800" dirty="0"/>
        </a:p>
      </dgm:t>
    </dgm:pt>
    <dgm:pt modelId="{AAF0773C-C9D3-4907-8692-63F59240CDDF}" type="parTrans" cxnId="{0C1FC3B4-6CAD-47EB-A861-8CEB19DB3D36}">
      <dgm:prSet/>
      <dgm:spPr/>
      <dgm:t>
        <a:bodyPr/>
        <a:lstStyle/>
        <a:p>
          <a:endParaRPr lang="en-US"/>
        </a:p>
      </dgm:t>
    </dgm:pt>
    <dgm:pt modelId="{A14BB8AD-DB2E-4BF9-B4D6-176508076556}" type="sibTrans" cxnId="{0C1FC3B4-6CAD-47EB-A861-8CEB19DB3D36}">
      <dgm:prSet/>
      <dgm:spPr/>
      <dgm:t>
        <a:bodyPr/>
        <a:lstStyle/>
        <a:p>
          <a:endParaRPr lang="en-US"/>
        </a:p>
      </dgm:t>
    </dgm:pt>
    <dgm:pt modelId="{B37AE1DD-934A-46B7-B6E4-306AB3588EAF}">
      <dgm:prSet custT="1"/>
      <dgm:spPr/>
      <dgm:t>
        <a:bodyPr/>
        <a:lstStyle/>
        <a:p>
          <a:r>
            <a:rPr lang="en-US" sz="1400" dirty="0">
              <a:latin typeface="Calibri" panose="020F0502020204030204" pitchFamily="34" charset="0"/>
              <a:cs typeface="Calibri" panose="020F0502020204030204" pitchFamily="34" charset="0"/>
            </a:rPr>
            <a:t>ice cover</a:t>
          </a:r>
        </a:p>
      </dgm:t>
    </dgm:pt>
    <dgm:pt modelId="{FEDECDE5-95CA-49DB-B60D-9B456503A166}" type="parTrans" cxnId="{47E93F15-A412-4317-9BC9-67468313D65E}">
      <dgm:prSet/>
      <dgm:spPr/>
      <dgm:t>
        <a:bodyPr/>
        <a:lstStyle/>
        <a:p>
          <a:endParaRPr lang="en-US"/>
        </a:p>
      </dgm:t>
    </dgm:pt>
    <dgm:pt modelId="{308629E4-4E33-46E0-A4BB-8445B0589447}" type="sibTrans" cxnId="{47E93F15-A412-4317-9BC9-67468313D65E}">
      <dgm:prSet/>
      <dgm:spPr/>
      <dgm:t>
        <a:bodyPr/>
        <a:lstStyle/>
        <a:p>
          <a:endParaRPr lang="en-US"/>
        </a:p>
      </dgm:t>
    </dgm:pt>
    <dgm:pt modelId="{2856EDD3-803C-44B5-8CEB-109A5A593246}">
      <dgm:prSet custT="1"/>
      <dgm:spPr/>
      <dgm:t>
        <a:bodyPr/>
        <a:lstStyle/>
        <a:p>
          <a:r>
            <a:rPr lang="en-US" sz="1400" dirty="0">
              <a:latin typeface="Calibri" panose="020F0502020204030204" pitchFamily="34" charset="0"/>
              <a:cs typeface="Calibri" panose="020F0502020204030204" pitchFamily="34" charset="0"/>
            </a:rPr>
            <a:t>temperature (surface and ocean)</a:t>
          </a:r>
        </a:p>
      </dgm:t>
    </dgm:pt>
    <dgm:pt modelId="{4D9D1297-3ADF-45C4-9C16-D94BF0A265B8}" type="parTrans" cxnId="{563AAED4-F519-47FB-A1BD-E10BF4D7FB62}">
      <dgm:prSet/>
      <dgm:spPr/>
      <dgm:t>
        <a:bodyPr/>
        <a:lstStyle/>
        <a:p>
          <a:endParaRPr lang="en-US"/>
        </a:p>
      </dgm:t>
    </dgm:pt>
    <dgm:pt modelId="{4BD86782-75D5-4A61-84EE-B1BF8AEE67E7}" type="sibTrans" cxnId="{563AAED4-F519-47FB-A1BD-E10BF4D7FB62}">
      <dgm:prSet/>
      <dgm:spPr/>
      <dgm:t>
        <a:bodyPr/>
        <a:lstStyle/>
        <a:p>
          <a:endParaRPr lang="en-US"/>
        </a:p>
      </dgm:t>
    </dgm:pt>
    <dgm:pt modelId="{1687E8D3-B38E-4F11-9468-9B6911455DDB}">
      <dgm:prSet custT="1"/>
      <dgm:spPr/>
      <dgm:t>
        <a:bodyPr/>
        <a:lstStyle/>
        <a:p>
          <a:r>
            <a:rPr lang="en-US" sz="1400" dirty="0">
              <a:latin typeface="Calibri" panose="020F0502020204030204" pitchFamily="34" charset="0"/>
              <a:cs typeface="Calibri" panose="020F0502020204030204" pitchFamily="34" charset="0"/>
            </a:rPr>
            <a:t>surface winds</a:t>
          </a:r>
        </a:p>
      </dgm:t>
    </dgm:pt>
    <dgm:pt modelId="{95AEB418-EAF0-44F2-9EED-7C6A4A129C09}" type="parTrans" cxnId="{8D594E84-9FDA-45E1-9281-9071775E4E9B}">
      <dgm:prSet/>
      <dgm:spPr/>
      <dgm:t>
        <a:bodyPr/>
        <a:lstStyle/>
        <a:p>
          <a:endParaRPr lang="en-US"/>
        </a:p>
      </dgm:t>
    </dgm:pt>
    <dgm:pt modelId="{675CA98F-CB16-4656-BC6D-D2477103BD90}" type="sibTrans" cxnId="{8D594E84-9FDA-45E1-9281-9071775E4E9B}">
      <dgm:prSet/>
      <dgm:spPr/>
      <dgm:t>
        <a:bodyPr/>
        <a:lstStyle/>
        <a:p>
          <a:endParaRPr lang="en-US"/>
        </a:p>
      </dgm:t>
    </dgm:pt>
    <dgm:pt modelId="{81DAFA4E-D4DF-4330-B68A-CF3E062C1E5A}">
      <dgm:prSet custT="1"/>
      <dgm:spPr/>
      <dgm:t>
        <a:bodyPr/>
        <a:lstStyle/>
        <a:p>
          <a:r>
            <a:rPr lang="en-US" sz="1400" dirty="0">
              <a:latin typeface="Calibri" panose="020F0502020204030204" pitchFamily="34" charset="0"/>
              <a:cs typeface="Calibri" panose="020F0502020204030204" pitchFamily="34" charset="0"/>
            </a:rPr>
            <a:t>solar radiation</a:t>
          </a:r>
        </a:p>
      </dgm:t>
    </dgm:pt>
    <dgm:pt modelId="{68ABFD5A-9B51-4B67-AAE5-00BC4BDBF73F}" type="parTrans" cxnId="{D1DE4F8A-E595-4C6C-A4F6-5EFA1F3E4AC5}">
      <dgm:prSet/>
      <dgm:spPr/>
      <dgm:t>
        <a:bodyPr/>
        <a:lstStyle/>
        <a:p>
          <a:endParaRPr lang="en-US"/>
        </a:p>
      </dgm:t>
    </dgm:pt>
    <dgm:pt modelId="{1D6926DC-AA8E-414E-900F-B73654073649}" type="sibTrans" cxnId="{D1DE4F8A-E595-4C6C-A4F6-5EFA1F3E4AC5}">
      <dgm:prSet/>
      <dgm:spPr/>
      <dgm:t>
        <a:bodyPr/>
        <a:lstStyle/>
        <a:p>
          <a:endParaRPr lang="en-US"/>
        </a:p>
      </dgm:t>
    </dgm:pt>
    <dgm:pt modelId="{F98F531B-741A-4DB3-9AAA-B90566ADA88A}">
      <dgm:prSet custT="1"/>
      <dgm:spPr/>
      <dgm:t>
        <a:bodyPr/>
        <a:lstStyle/>
        <a:p>
          <a:r>
            <a:rPr lang="en-US" sz="1400" dirty="0">
              <a:latin typeface="Calibri" panose="020F0502020204030204" pitchFamily="34" charset="0"/>
              <a:cs typeface="Calibri" panose="020F0502020204030204" pitchFamily="34" charset="0"/>
            </a:rPr>
            <a:t>persistent currents</a:t>
          </a:r>
        </a:p>
      </dgm:t>
    </dgm:pt>
    <dgm:pt modelId="{8634AD23-1D7D-4775-8F6B-2BCDEC64B8AF}" type="parTrans" cxnId="{17B42098-44ED-460E-A0B0-9A34B1E8644F}">
      <dgm:prSet/>
      <dgm:spPr/>
      <dgm:t>
        <a:bodyPr/>
        <a:lstStyle/>
        <a:p>
          <a:endParaRPr lang="en-US"/>
        </a:p>
      </dgm:t>
    </dgm:pt>
    <dgm:pt modelId="{F3FA0D58-E642-45B5-BBCA-384E5CD4DB35}" type="sibTrans" cxnId="{17B42098-44ED-460E-A0B0-9A34B1E8644F}">
      <dgm:prSet/>
      <dgm:spPr/>
      <dgm:t>
        <a:bodyPr/>
        <a:lstStyle/>
        <a:p>
          <a:endParaRPr lang="en-US"/>
        </a:p>
      </dgm:t>
    </dgm:pt>
    <dgm:pt modelId="{B5B81A6F-C303-4F81-B84B-E4B32228B6DC}">
      <dgm:prSet/>
      <dgm:spPr/>
      <dgm:t>
        <a:bodyPr/>
        <a:lstStyle/>
        <a:p>
          <a:endParaRPr lang="en-US" sz="1300" dirty="0"/>
        </a:p>
      </dgm:t>
    </dgm:pt>
    <dgm:pt modelId="{1A0CA324-7A08-489F-A4A9-0E595221812E}" type="parTrans" cxnId="{46973A5E-294F-4E7C-BBAD-1A7C568BA3BB}">
      <dgm:prSet/>
      <dgm:spPr/>
      <dgm:t>
        <a:bodyPr/>
        <a:lstStyle/>
        <a:p>
          <a:endParaRPr lang="en-US"/>
        </a:p>
      </dgm:t>
    </dgm:pt>
    <dgm:pt modelId="{347C614E-BDF1-4F83-9F2F-C158CDD7A856}" type="sibTrans" cxnId="{46973A5E-294F-4E7C-BBAD-1A7C568BA3BB}">
      <dgm:prSet/>
      <dgm:spPr/>
      <dgm:t>
        <a:bodyPr/>
        <a:lstStyle/>
        <a:p>
          <a:endParaRPr lang="en-US"/>
        </a:p>
      </dgm:t>
    </dgm:pt>
    <dgm:pt modelId="{1F7A58A5-3760-432F-9CA0-0F28FB198F00}">
      <dgm:prSet custT="1"/>
      <dgm:spPr/>
      <dgm:t>
        <a:bodyPr/>
        <a:lstStyle/>
        <a:p>
          <a:r>
            <a:rPr lang="en-US" sz="1400" dirty="0">
              <a:latin typeface="Calibri" panose="020F0502020204030204" pitchFamily="34" charset="0"/>
              <a:cs typeface="Calibri" panose="020F0502020204030204" pitchFamily="34" charset="0"/>
            </a:rPr>
            <a:t>capture set-up (storm surge and runup)</a:t>
          </a:r>
        </a:p>
      </dgm:t>
    </dgm:pt>
    <dgm:pt modelId="{97E880A6-4DD4-4CB2-9D7D-6D6539E45108}" type="parTrans" cxnId="{9023B76A-E3E4-4380-8C54-83C5C862D6FD}">
      <dgm:prSet/>
      <dgm:spPr/>
      <dgm:t>
        <a:bodyPr/>
        <a:lstStyle/>
        <a:p>
          <a:endParaRPr lang="en-US"/>
        </a:p>
      </dgm:t>
    </dgm:pt>
    <dgm:pt modelId="{A16A589B-48B4-4734-A48A-4B2862DB1618}" type="sibTrans" cxnId="{9023B76A-E3E4-4380-8C54-83C5C862D6FD}">
      <dgm:prSet/>
      <dgm:spPr/>
      <dgm:t>
        <a:bodyPr/>
        <a:lstStyle/>
        <a:p>
          <a:endParaRPr lang="en-US"/>
        </a:p>
      </dgm:t>
    </dgm:pt>
    <dgm:pt modelId="{8CB9E761-5742-4CAA-99CA-22B1FDB909E4}">
      <dgm:prSet custT="1"/>
      <dgm:spPr/>
      <dgm:t>
        <a:bodyPr/>
        <a:lstStyle/>
        <a:p>
          <a:r>
            <a:rPr lang="en-US" sz="1400" dirty="0">
              <a:latin typeface="Calibri" panose="020F0502020204030204" pitchFamily="34" charset="0"/>
              <a:cs typeface="Calibri" panose="020F0502020204030204" pitchFamily="34" charset="0"/>
            </a:rPr>
            <a:t>wave energy inclusive of induced current effects</a:t>
          </a:r>
        </a:p>
      </dgm:t>
    </dgm:pt>
    <dgm:pt modelId="{A72F1E9F-E5A1-455F-8269-1849EE311DDA}" type="parTrans" cxnId="{AAADCA32-2C7C-4FF9-A433-CCAC1E45F10E}">
      <dgm:prSet/>
      <dgm:spPr/>
      <dgm:t>
        <a:bodyPr/>
        <a:lstStyle/>
        <a:p>
          <a:endParaRPr lang="en-US"/>
        </a:p>
      </dgm:t>
    </dgm:pt>
    <dgm:pt modelId="{74AD4C66-18D6-40E9-8710-3C7716CD108E}" type="sibTrans" cxnId="{AAADCA32-2C7C-4FF9-A433-CCAC1E45F10E}">
      <dgm:prSet/>
      <dgm:spPr/>
      <dgm:t>
        <a:bodyPr/>
        <a:lstStyle/>
        <a:p>
          <a:endParaRPr lang="en-US"/>
        </a:p>
      </dgm:t>
    </dgm:pt>
    <dgm:pt modelId="{D1A3601C-F456-4F74-8CF5-82CDBDB02090}">
      <dgm:prSet custT="1"/>
      <dgm:spPr/>
      <dgm:t>
        <a:bodyPr/>
        <a:lstStyle/>
        <a:p>
          <a:r>
            <a:rPr lang="en-US" sz="1400" dirty="0">
              <a:latin typeface="Calibri" panose="020F0502020204030204" pitchFamily="34" charset="0"/>
              <a:cs typeface="Calibri" panose="020F0502020204030204" pitchFamily="34" charset="0"/>
            </a:rPr>
            <a:t>capture induced currents in nearshore</a:t>
          </a:r>
        </a:p>
      </dgm:t>
    </dgm:pt>
    <dgm:pt modelId="{5FA9F5B1-0D00-415E-B027-4734BAD2B9E8}" type="parTrans" cxnId="{0B0892F4-168B-43E7-9BE9-415167C748A4}">
      <dgm:prSet/>
      <dgm:spPr/>
      <dgm:t>
        <a:bodyPr/>
        <a:lstStyle/>
        <a:p>
          <a:endParaRPr lang="en-US"/>
        </a:p>
      </dgm:t>
    </dgm:pt>
    <dgm:pt modelId="{72F993B4-6ADF-4860-A906-E77ED5E07B98}" type="sibTrans" cxnId="{0B0892F4-168B-43E7-9BE9-415167C748A4}">
      <dgm:prSet/>
      <dgm:spPr/>
      <dgm:t>
        <a:bodyPr/>
        <a:lstStyle/>
        <a:p>
          <a:endParaRPr lang="en-US"/>
        </a:p>
      </dgm:t>
    </dgm:pt>
    <dgm:pt modelId="{10789FAE-224F-46DD-BC76-4B3B6A2E8CE6}">
      <dgm:prSet custT="1"/>
      <dgm:spPr/>
      <dgm:t>
        <a:bodyPr/>
        <a:lstStyle/>
        <a:p>
          <a:r>
            <a:rPr lang="en-US" sz="1400" dirty="0">
              <a:latin typeface="Calibri" panose="020F0502020204030204" pitchFamily="34" charset="0"/>
              <a:cs typeface="Calibri" panose="020F0502020204030204" pitchFamily="34" charset="0"/>
            </a:rPr>
            <a:t>ability to model mixing  of temperature and salinity clines</a:t>
          </a:r>
        </a:p>
      </dgm:t>
    </dgm:pt>
    <dgm:pt modelId="{4CC08A79-86C1-41A5-A271-26C549F01AD0}" type="sibTrans" cxnId="{B9D3BB41-E966-41DD-BF95-9A3A0E87F3F8}">
      <dgm:prSet/>
      <dgm:spPr/>
      <dgm:t>
        <a:bodyPr/>
        <a:lstStyle/>
        <a:p>
          <a:endParaRPr lang="en-US"/>
        </a:p>
      </dgm:t>
    </dgm:pt>
    <dgm:pt modelId="{EE8190AA-7AFF-482E-AFFD-89B8D814C670}" type="parTrans" cxnId="{B9D3BB41-E966-41DD-BF95-9A3A0E87F3F8}">
      <dgm:prSet/>
      <dgm:spPr/>
      <dgm:t>
        <a:bodyPr/>
        <a:lstStyle/>
        <a:p>
          <a:endParaRPr lang="en-US"/>
        </a:p>
      </dgm:t>
    </dgm:pt>
    <dgm:pt modelId="{D348C9A6-92DD-4DFD-9F69-40D22A3F836C}">
      <dgm:prSet phldrT="[Text]" custT="1"/>
      <dgm:spPr/>
      <dgm:t>
        <a:bodyPr/>
        <a:lstStyle/>
        <a:p>
          <a:r>
            <a:rPr lang="en-US" sz="1600" dirty="0">
              <a:latin typeface="Calibri" panose="020F0502020204030204" pitchFamily="34" charset="0"/>
              <a:cs typeface="Calibri" panose="020F0502020204030204" pitchFamily="34" charset="0"/>
            </a:rPr>
            <a:t>Development of wave field in the Arctic to develop nearshore BCs</a:t>
          </a:r>
        </a:p>
      </dgm:t>
    </dgm:pt>
    <dgm:pt modelId="{F1316C68-DBAD-4501-A679-D0D68FC7FC00}" type="parTrans" cxnId="{B4D9038B-AA74-41C9-80C2-C9B6A503834A}">
      <dgm:prSet/>
      <dgm:spPr/>
      <dgm:t>
        <a:bodyPr/>
        <a:lstStyle/>
        <a:p>
          <a:endParaRPr lang="en-US"/>
        </a:p>
      </dgm:t>
    </dgm:pt>
    <dgm:pt modelId="{0869EA61-3F61-49F4-AA55-208B2E07AEC5}" type="sibTrans" cxnId="{B4D9038B-AA74-41C9-80C2-C9B6A503834A}">
      <dgm:prSet/>
      <dgm:spPr/>
      <dgm:t>
        <a:bodyPr/>
        <a:lstStyle/>
        <a:p>
          <a:endParaRPr lang="en-US"/>
        </a:p>
      </dgm:t>
    </dgm:pt>
    <dgm:pt modelId="{B7B9100E-F3B6-495C-A034-EB6A46AC0ABE}">
      <dgm:prSet custT="1"/>
      <dgm:spPr/>
      <dgm:t>
        <a:bodyPr/>
        <a:lstStyle/>
        <a:p>
          <a:r>
            <a:rPr lang="en-US" sz="1400" dirty="0">
              <a:latin typeface="Calibri" panose="020F0502020204030204" pitchFamily="34" charset="0"/>
              <a:cs typeface="Calibri" panose="020F0502020204030204" pitchFamily="34" charset="0"/>
            </a:rPr>
            <a:t>high resolution near shore environment</a:t>
          </a:r>
        </a:p>
      </dgm:t>
    </dgm:pt>
    <dgm:pt modelId="{476AF1FE-82F5-4E73-ACB2-4090C2FFC48D}" type="sibTrans" cxnId="{75F8F4FF-AAD0-4657-94A5-89A920364299}">
      <dgm:prSet/>
      <dgm:spPr/>
      <dgm:t>
        <a:bodyPr/>
        <a:lstStyle/>
        <a:p>
          <a:endParaRPr lang="en-US"/>
        </a:p>
      </dgm:t>
    </dgm:pt>
    <dgm:pt modelId="{801DEDF8-5F12-443C-8218-5DEE4197DC9F}" type="parTrans" cxnId="{75F8F4FF-AAD0-4657-94A5-89A920364299}">
      <dgm:prSet/>
      <dgm:spPr/>
      <dgm:t>
        <a:bodyPr/>
        <a:lstStyle/>
        <a:p>
          <a:endParaRPr lang="en-US"/>
        </a:p>
      </dgm:t>
    </dgm:pt>
    <dgm:pt modelId="{D2FD7881-23AB-4A4E-9FF9-7A6A0EF2460F}" type="pres">
      <dgm:prSet presAssocID="{D6AD033C-3595-4E82-ACA3-ACE662A6AC6F}" presName="Name0" presStyleCnt="0">
        <dgm:presLayoutVars>
          <dgm:dir/>
          <dgm:animLvl val="lvl"/>
          <dgm:resizeHandles val="exact"/>
        </dgm:presLayoutVars>
      </dgm:prSet>
      <dgm:spPr/>
    </dgm:pt>
    <dgm:pt modelId="{D3A75EB6-0199-43FC-8F32-E23A1EBEAECC}" type="pres">
      <dgm:prSet presAssocID="{1E00A429-59D1-4D49-9E7E-F0B67CDC69C5}" presName="compositeNode" presStyleCnt="0">
        <dgm:presLayoutVars>
          <dgm:bulletEnabled val="1"/>
        </dgm:presLayoutVars>
      </dgm:prSet>
      <dgm:spPr/>
    </dgm:pt>
    <dgm:pt modelId="{0B2F2860-DD7E-4BDC-AE6E-4CD5189C8258}" type="pres">
      <dgm:prSet presAssocID="{1E00A429-59D1-4D49-9E7E-F0B67CDC69C5}" presName="bgRect" presStyleLbl="node1" presStyleIdx="0" presStyleCnt="3" custScaleX="103934" custScaleY="97503"/>
      <dgm:spPr/>
    </dgm:pt>
    <dgm:pt modelId="{64DD95F6-4052-4307-B0E9-9E967C478E7D}" type="pres">
      <dgm:prSet presAssocID="{1E00A429-59D1-4D49-9E7E-F0B67CDC69C5}" presName="parentNode" presStyleLbl="node1" presStyleIdx="0" presStyleCnt="3">
        <dgm:presLayoutVars>
          <dgm:chMax val="0"/>
          <dgm:bulletEnabled val="1"/>
        </dgm:presLayoutVars>
      </dgm:prSet>
      <dgm:spPr/>
    </dgm:pt>
    <dgm:pt modelId="{F147ACD7-64A5-46B5-8EF0-9B308AE76E48}" type="pres">
      <dgm:prSet presAssocID="{1E00A429-59D1-4D49-9E7E-F0B67CDC69C5}" presName="childNode" presStyleLbl="node1" presStyleIdx="0" presStyleCnt="3">
        <dgm:presLayoutVars>
          <dgm:bulletEnabled val="1"/>
        </dgm:presLayoutVars>
      </dgm:prSet>
      <dgm:spPr/>
    </dgm:pt>
    <dgm:pt modelId="{28409597-6062-455B-999E-D9AA3046FAE4}" type="pres">
      <dgm:prSet presAssocID="{37381C0F-8A9D-4933-AF6A-EC0ABA00945C}" presName="hSp" presStyleCnt="0"/>
      <dgm:spPr/>
    </dgm:pt>
    <dgm:pt modelId="{4B5D6178-D3FF-4F83-A93E-C45B523457DC}" type="pres">
      <dgm:prSet presAssocID="{37381C0F-8A9D-4933-AF6A-EC0ABA00945C}" presName="vProcSp" presStyleCnt="0"/>
      <dgm:spPr/>
    </dgm:pt>
    <dgm:pt modelId="{EC86C0DC-6148-4436-BF5E-87D12F5C7A0E}" type="pres">
      <dgm:prSet presAssocID="{37381C0F-8A9D-4933-AF6A-EC0ABA00945C}" presName="vSp1" presStyleCnt="0"/>
      <dgm:spPr/>
    </dgm:pt>
    <dgm:pt modelId="{D302022A-5A8E-4041-A73B-2BA86D62D215}" type="pres">
      <dgm:prSet presAssocID="{37381C0F-8A9D-4933-AF6A-EC0ABA00945C}" presName="simulatedConn" presStyleLbl="solidFgAcc1" presStyleIdx="0" presStyleCnt="2"/>
      <dgm:spPr/>
    </dgm:pt>
    <dgm:pt modelId="{45D094BC-CB5A-43B4-90CB-CE38724908FB}" type="pres">
      <dgm:prSet presAssocID="{37381C0F-8A9D-4933-AF6A-EC0ABA00945C}" presName="vSp2" presStyleCnt="0"/>
      <dgm:spPr/>
    </dgm:pt>
    <dgm:pt modelId="{1B6EE0FF-E3CE-4E6B-8C29-A02DC411AC04}" type="pres">
      <dgm:prSet presAssocID="{37381C0F-8A9D-4933-AF6A-EC0ABA00945C}" presName="sibTrans" presStyleCnt="0"/>
      <dgm:spPr/>
    </dgm:pt>
    <dgm:pt modelId="{FDA1E5A2-ABED-4A0E-B01F-42525E8CE34F}" type="pres">
      <dgm:prSet presAssocID="{8211F530-E4F8-4878-9FC2-C9BC1890FA0B}" presName="compositeNode" presStyleCnt="0">
        <dgm:presLayoutVars>
          <dgm:bulletEnabled val="1"/>
        </dgm:presLayoutVars>
      </dgm:prSet>
      <dgm:spPr/>
    </dgm:pt>
    <dgm:pt modelId="{1CBBAB29-60C9-4A06-A792-C58CED30C307}" type="pres">
      <dgm:prSet presAssocID="{8211F530-E4F8-4878-9FC2-C9BC1890FA0B}" presName="bgRect" presStyleLbl="node1" presStyleIdx="1" presStyleCnt="3" custScaleY="97061"/>
      <dgm:spPr/>
    </dgm:pt>
    <dgm:pt modelId="{F379F7C3-6E7A-4D5B-87FE-2A8D72F8DB5C}" type="pres">
      <dgm:prSet presAssocID="{8211F530-E4F8-4878-9FC2-C9BC1890FA0B}" presName="parentNode" presStyleLbl="node1" presStyleIdx="1" presStyleCnt="3">
        <dgm:presLayoutVars>
          <dgm:chMax val="0"/>
          <dgm:bulletEnabled val="1"/>
        </dgm:presLayoutVars>
      </dgm:prSet>
      <dgm:spPr/>
    </dgm:pt>
    <dgm:pt modelId="{36344DA9-317B-4D8E-BF02-90F47BC4BF7C}" type="pres">
      <dgm:prSet presAssocID="{8211F530-E4F8-4878-9FC2-C9BC1890FA0B}" presName="childNode" presStyleLbl="node1" presStyleIdx="1" presStyleCnt="3">
        <dgm:presLayoutVars>
          <dgm:bulletEnabled val="1"/>
        </dgm:presLayoutVars>
      </dgm:prSet>
      <dgm:spPr/>
    </dgm:pt>
    <dgm:pt modelId="{997372E3-B972-4CA7-89BE-711875645002}" type="pres">
      <dgm:prSet presAssocID="{257D76B3-ED4E-41AD-A3AB-1E8BD1567A0A}" presName="hSp" presStyleCnt="0"/>
      <dgm:spPr/>
    </dgm:pt>
    <dgm:pt modelId="{0FEDD8B9-220F-4F91-B2D5-6BE71D6876C7}" type="pres">
      <dgm:prSet presAssocID="{257D76B3-ED4E-41AD-A3AB-1E8BD1567A0A}" presName="vProcSp" presStyleCnt="0"/>
      <dgm:spPr/>
    </dgm:pt>
    <dgm:pt modelId="{0FB2F3D3-8F8E-4A67-AF32-97EE3D82B7E4}" type="pres">
      <dgm:prSet presAssocID="{257D76B3-ED4E-41AD-A3AB-1E8BD1567A0A}" presName="vSp1" presStyleCnt="0"/>
      <dgm:spPr/>
    </dgm:pt>
    <dgm:pt modelId="{C56A65C7-FABA-459A-B11C-6C77F913350B}" type="pres">
      <dgm:prSet presAssocID="{257D76B3-ED4E-41AD-A3AB-1E8BD1567A0A}" presName="simulatedConn" presStyleLbl="solidFgAcc1" presStyleIdx="1" presStyleCnt="2"/>
      <dgm:spPr/>
    </dgm:pt>
    <dgm:pt modelId="{1DE10701-2E93-450E-98BB-045485A74749}" type="pres">
      <dgm:prSet presAssocID="{257D76B3-ED4E-41AD-A3AB-1E8BD1567A0A}" presName="vSp2" presStyleCnt="0"/>
      <dgm:spPr/>
    </dgm:pt>
    <dgm:pt modelId="{3DC80D84-55AF-4A63-BC8A-A1C5A84D8DB5}" type="pres">
      <dgm:prSet presAssocID="{257D76B3-ED4E-41AD-A3AB-1E8BD1567A0A}" presName="sibTrans" presStyleCnt="0"/>
      <dgm:spPr/>
    </dgm:pt>
    <dgm:pt modelId="{4567BF66-CBDF-4149-9C13-1FA0FBAEE362}" type="pres">
      <dgm:prSet presAssocID="{49F06FAE-E463-48D7-BC23-76C90E180A56}" presName="compositeNode" presStyleCnt="0">
        <dgm:presLayoutVars>
          <dgm:bulletEnabled val="1"/>
        </dgm:presLayoutVars>
      </dgm:prSet>
      <dgm:spPr/>
    </dgm:pt>
    <dgm:pt modelId="{51ADED57-0E05-4BC6-A989-D269C3884488}" type="pres">
      <dgm:prSet presAssocID="{49F06FAE-E463-48D7-BC23-76C90E180A56}" presName="bgRect" presStyleLbl="node1" presStyleIdx="2" presStyleCnt="3" custScaleY="96313"/>
      <dgm:spPr/>
    </dgm:pt>
    <dgm:pt modelId="{333057FB-7F7E-4960-B0EF-9249462ABB40}" type="pres">
      <dgm:prSet presAssocID="{49F06FAE-E463-48D7-BC23-76C90E180A56}" presName="parentNode" presStyleLbl="node1" presStyleIdx="2" presStyleCnt="3">
        <dgm:presLayoutVars>
          <dgm:chMax val="0"/>
          <dgm:bulletEnabled val="1"/>
        </dgm:presLayoutVars>
      </dgm:prSet>
      <dgm:spPr/>
    </dgm:pt>
    <dgm:pt modelId="{8664BC05-944D-41AF-B985-B05A7AFA5FB5}" type="pres">
      <dgm:prSet presAssocID="{49F06FAE-E463-48D7-BC23-76C90E180A56}" presName="childNode" presStyleLbl="node1" presStyleIdx="2" presStyleCnt="3">
        <dgm:presLayoutVars>
          <dgm:bulletEnabled val="1"/>
        </dgm:presLayoutVars>
      </dgm:prSet>
      <dgm:spPr/>
    </dgm:pt>
  </dgm:ptLst>
  <dgm:cxnLst>
    <dgm:cxn modelId="{B69DDF02-52D6-40FD-8437-A54726218282}" type="presOf" srcId="{1E00A429-59D1-4D49-9E7E-F0B67CDC69C5}" destId="{0B2F2860-DD7E-4BDC-AE6E-4CD5189C8258}" srcOrd="0" destOrd="0" presId="urn:microsoft.com/office/officeart/2005/8/layout/hProcess7"/>
    <dgm:cxn modelId="{A7326B03-39A5-4DD4-AC99-0C02D064D0BB}" srcId="{8211F530-E4F8-4878-9FC2-C9BC1890FA0B}" destId="{C7B7615F-301C-4C4E-AF77-7B033B90D2A8}" srcOrd="0" destOrd="0" parTransId="{A9682A69-7333-41B0-9334-04B389745A41}" sibTransId="{CFAE921F-34E6-47B8-AAED-5B6F7A0032FB}"/>
    <dgm:cxn modelId="{18CFF204-3DD2-4CFB-A061-37DFF479C81D}" type="presOf" srcId="{8211F530-E4F8-4878-9FC2-C9BC1890FA0B}" destId="{F379F7C3-6E7A-4D5B-87FE-2A8D72F8DB5C}" srcOrd="1" destOrd="0" presId="urn:microsoft.com/office/officeart/2005/8/layout/hProcess7"/>
    <dgm:cxn modelId="{13516510-493A-4F92-9655-6113C3CB289A}" type="presOf" srcId="{B37AE1DD-934A-46B7-B6E4-306AB3588EAF}" destId="{F147ACD7-64A5-46B5-8EF0-9B308AE76E48}" srcOrd="0" destOrd="2" presId="urn:microsoft.com/office/officeart/2005/8/layout/hProcess7"/>
    <dgm:cxn modelId="{47E93F15-A412-4317-9BC9-67468313D65E}" srcId="{D348C9A6-92DD-4DFD-9F69-40D22A3F836C}" destId="{B37AE1DD-934A-46B7-B6E4-306AB3588EAF}" srcOrd="1" destOrd="0" parTransId="{FEDECDE5-95CA-49DB-B60D-9B456503A166}" sibTransId="{308629E4-4E33-46E0-A4BB-8445B0589447}"/>
    <dgm:cxn modelId="{E70C251F-611E-48C9-BA79-66F54B0EF789}" type="presOf" srcId="{B7B9100E-F3B6-495C-A034-EB6A46AC0ABE}" destId="{36344DA9-317B-4D8E-BF02-90F47BC4BF7C}" srcOrd="0" destOrd="1" presId="urn:microsoft.com/office/officeart/2005/8/layout/hProcess7"/>
    <dgm:cxn modelId="{0C94B921-AF5F-40E3-B5AD-F2457FDA435D}" type="presOf" srcId="{D348C9A6-92DD-4DFD-9F69-40D22A3F836C}" destId="{F147ACD7-64A5-46B5-8EF0-9B308AE76E48}" srcOrd="0" destOrd="0" presId="urn:microsoft.com/office/officeart/2005/8/layout/hProcess7"/>
    <dgm:cxn modelId="{2BF56D28-45CB-48BC-B2A8-065B00A31FD5}" type="presOf" srcId="{81DAFA4E-D4DF-4330-B68A-CF3E062C1E5A}" destId="{F147ACD7-64A5-46B5-8EF0-9B308AE76E48}" srcOrd="0" destOrd="4" presId="urn:microsoft.com/office/officeart/2005/8/layout/hProcess7"/>
    <dgm:cxn modelId="{AAADCA32-2C7C-4FF9-A433-CCAC1E45F10E}" srcId="{C7B7615F-301C-4C4E-AF77-7B033B90D2A8}" destId="{8CB9E761-5742-4CAA-99CA-22B1FDB909E4}" srcOrd="2" destOrd="0" parTransId="{A72F1E9F-E5A1-455F-8269-1849EE311DDA}" sibTransId="{74AD4C66-18D6-40E9-8710-3C7716CD108E}"/>
    <dgm:cxn modelId="{C85B6433-44F4-444C-B3A9-1D634398D64A}" type="presOf" srcId="{1687E8D3-B38E-4F11-9468-9B6911455DDB}" destId="{F147ACD7-64A5-46B5-8EF0-9B308AE76E48}" srcOrd="0" destOrd="1" presId="urn:microsoft.com/office/officeart/2005/8/layout/hProcess7"/>
    <dgm:cxn modelId="{D06C2339-3A66-4EC5-A210-11FFFCD474A2}" type="presOf" srcId="{10789FAE-224F-46DD-BC76-4B3B6A2E8CE6}" destId="{8664BC05-944D-41AF-B985-B05A7AFA5FB5}" srcOrd="0" destOrd="1" presId="urn:microsoft.com/office/officeart/2005/8/layout/hProcess7"/>
    <dgm:cxn modelId="{14F3D53D-6DD7-4D38-94FB-26AA20435A47}" srcId="{D6AD033C-3595-4E82-ACA3-ACE662A6AC6F}" destId="{1E00A429-59D1-4D49-9E7E-F0B67CDC69C5}" srcOrd="0" destOrd="0" parTransId="{8B05C47C-7AFE-402B-9646-F3AB7073C9DC}" sibTransId="{37381C0F-8A9D-4933-AF6A-EC0ABA00945C}"/>
    <dgm:cxn modelId="{D98C015B-5412-45F9-A95C-5F6ECFE06C86}" srcId="{D6AD033C-3595-4E82-ACA3-ACE662A6AC6F}" destId="{8211F530-E4F8-4878-9FC2-C9BC1890FA0B}" srcOrd="1" destOrd="0" parTransId="{E86C46D2-B1C9-4526-B52A-979FB391BD15}" sibTransId="{257D76B3-ED4E-41AD-A3AB-1E8BD1567A0A}"/>
    <dgm:cxn modelId="{46973A5E-294F-4E7C-BBAD-1A7C568BA3BB}" srcId="{C7B7615F-301C-4C4E-AF77-7B033B90D2A8}" destId="{B5B81A6F-C303-4F81-B84B-E4B32228B6DC}" srcOrd="3" destOrd="0" parTransId="{1A0CA324-7A08-489F-A4A9-0E595221812E}" sibTransId="{347C614E-BDF1-4F83-9F2F-C158CDD7A856}"/>
    <dgm:cxn modelId="{BD46F15E-D19D-44B4-88CE-7E524AD806EA}" type="presOf" srcId="{1F7A58A5-3760-432F-9CA0-0F28FB198F00}" destId="{36344DA9-317B-4D8E-BF02-90F47BC4BF7C}" srcOrd="0" destOrd="2" presId="urn:microsoft.com/office/officeart/2005/8/layout/hProcess7"/>
    <dgm:cxn modelId="{B9D3BB41-E966-41DD-BF95-9A3A0E87F3F8}" srcId="{5BA5083A-7FA1-4EB7-9363-2FEAE900027E}" destId="{10789FAE-224F-46DD-BC76-4B3B6A2E8CE6}" srcOrd="0" destOrd="0" parTransId="{EE8190AA-7AFF-482E-AFFD-89B8D814C670}" sibTransId="{4CC08A79-86C1-41A5-A271-26C549F01AD0}"/>
    <dgm:cxn modelId="{9023B76A-E3E4-4380-8C54-83C5C862D6FD}" srcId="{C7B7615F-301C-4C4E-AF77-7B033B90D2A8}" destId="{1F7A58A5-3760-432F-9CA0-0F28FB198F00}" srcOrd="1" destOrd="0" parTransId="{97E880A6-4DD4-4CB2-9D7D-6D6539E45108}" sibTransId="{A16A589B-48B4-4734-A48A-4B2862DB1618}"/>
    <dgm:cxn modelId="{D72B1C4D-D68A-455E-A8A8-E8F646E729CA}" type="presOf" srcId="{49F06FAE-E463-48D7-BC23-76C90E180A56}" destId="{51ADED57-0E05-4BC6-A989-D269C3884488}" srcOrd="0" destOrd="0" presId="urn:microsoft.com/office/officeart/2005/8/layout/hProcess7"/>
    <dgm:cxn modelId="{19473950-1442-4CCB-A2CF-278ED6722244}" type="presOf" srcId="{D6AD033C-3595-4E82-ACA3-ACE662A6AC6F}" destId="{D2FD7881-23AB-4A4E-9FF9-7A6A0EF2460F}" srcOrd="0" destOrd="0" presId="urn:microsoft.com/office/officeart/2005/8/layout/hProcess7"/>
    <dgm:cxn modelId="{9BE21876-088B-4D2F-B25D-3319A8B765A5}" type="presOf" srcId="{C7B7615F-301C-4C4E-AF77-7B033B90D2A8}" destId="{36344DA9-317B-4D8E-BF02-90F47BC4BF7C}" srcOrd="0" destOrd="0" presId="urn:microsoft.com/office/officeart/2005/8/layout/hProcess7"/>
    <dgm:cxn modelId="{8D594E84-9FDA-45E1-9281-9071775E4E9B}" srcId="{D348C9A6-92DD-4DFD-9F69-40D22A3F836C}" destId="{1687E8D3-B38E-4F11-9468-9B6911455DDB}" srcOrd="0" destOrd="0" parTransId="{95AEB418-EAF0-44F2-9EED-7C6A4A129C09}" sibTransId="{675CA98F-CB16-4656-BC6D-D2477103BD90}"/>
    <dgm:cxn modelId="{D1DE4F8A-E595-4C6C-A4F6-5EFA1F3E4AC5}" srcId="{D348C9A6-92DD-4DFD-9F69-40D22A3F836C}" destId="{81DAFA4E-D4DF-4330-B68A-CF3E062C1E5A}" srcOrd="3" destOrd="0" parTransId="{68ABFD5A-9B51-4B67-AAE5-00BC4BDBF73F}" sibTransId="{1D6926DC-AA8E-414E-900F-B73654073649}"/>
    <dgm:cxn modelId="{B4D9038B-AA74-41C9-80C2-C9B6A503834A}" srcId="{1E00A429-59D1-4D49-9E7E-F0B67CDC69C5}" destId="{D348C9A6-92DD-4DFD-9F69-40D22A3F836C}" srcOrd="0" destOrd="0" parTransId="{F1316C68-DBAD-4501-A679-D0D68FC7FC00}" sibTransId="{0869EA61-3F61-49F4-AA55-208B2E07AEC5}"/>
    <dgm:cxn modelId="{9403458D-D6BF-4D02-BA40-A5DB0156DD90}" type="presOf" srcId="{2856EDD3-803C-44B5-8CEB-109A5A593246}" destId="{F147ACD7-64A5-46B5-8EF0-9B308AE76E48}" srcOrd="0" destOrd="3" presId="urn:microsoft.com/office/officeart/2005/8/layout/hProcess7"/>
    <dgm:cxn modelId="{17B42098-44ED-460E-A0B0-9A34B1E8644F}" srcId="{D348C9A6-92DD-4DFD-9F69-40D22A3F836C}" destId="{F98F531B-741A-4DB3-9AAA-B90566ADA88A}" srcOrd="4" destOrd="0" parTransId="{8634AD23-1D7D-4775-8F6B-2BCDEC64B8AF}" sibTransId="{F3FA0D58-E642-45B5-BBCA-384E5CD4DB35}"/>
    <dgm:cxn modelId="{AF2AE5AE-EFC5-4971-9CE9-76AE7E8E83C5}" srcId="{D6AD033C-3595-4E82-ACA3-ACE662A6AC6F}" destId="{49F06FAE-E463-48D7-BC23-76C90E180A56}" srcOrd="2" destOrd="0" parTransId="{B7874ECE-4E96-44E6-813A-F7C07B818B67}" sibTransId="{75282136-C0C1-4496-8E65-9E36902683E2}"/>
    <dgm:cxn modelId="{0C1FC3B4-6CAD-47EB-A861-8CEB19DB3D36}" srcId="{49F06FAE-E463-48D7-BC23-76C90E180A56}" destId="{5BA5083A-7FA1-4EB7-9363-2FEAE900027E}" srcOrd="0" destOrd="0" parTransId="{AAF0773C-C9D3-4907-8692-63F59240CDDF}" sibTransId="{A14BB8AD-DB2E-4BF9-B4D6-176508076556}"/>
    <dgm:cxn modelId="{3A2413C2-DD6A-4024-88A1-6D535229A4ED}" type="presOf" srcId="{49F06FAE-E463-48D7-BC23-76C90E180A56}" destId="{333057FB-7F7E-4960-B0EF-9249462ABB40}" srcOrd="1" destOrd="0" presId="urn:microsoft.com/office/officeart/2005/8/layout/hProcess7"/>
    <dgm:cxn modelId="{6E1D8EC9-1171-4D3B-8FEC-62D40524727E}" type="presOf" srcId="{B5B81A6F-C303-4F81-B84B-E4B32228B6DC}" destId="{36344DA9-317B-4D8E-BF02-90F47BC4BF7C}" srcOrd="0" destOrd="4" presId="urn:microsoft.com/office/officeart/2005/8/layout/hProcess7"/>
    <dgm:cxn modelId="{623194CF-D411-4880-B5E6-84D7EE38963D}" type="presOf" srcId="{D1A3601C-F456-4F74-8CF5-82CDBDB02090}" destId="{8664BC05-944D-41AF-B985-B05A7AFA5FB5}" srcOrd="0" destOrd="2" presId="urn:microsoft.com/office/officeart/2005/8/layout/hProcess7"/>
    <dgm:cxn modelId="{563AAED4-F519-47FB-A1BD-E10BF4D7FB62}" srcId="{D348C9A6-92DD-4DFD-9F69-40D22A3F836C}" destId="{2856EDD3-803C-44B5-8CEB-109A5A593246}" srcOrd="2" destOrd="0" parTransId="{4D9D1297-3ADF-45C4-9C16-D94BF0A265B8}" sibTransId="{4BD86782-75D5-4A61-84EE-B1BF8AEE67E7}"/>
    <dgm:cxn modelId="{35E3E1D5-C422-428B-9162-47165B59118F}" type="presOf" srcId="{F98F531B-741A-4DB3-9AAA-B90566ADA88A}" destId="{F147ACD7-64A5-46B5-8EF0-9B308AE76E48}" srcOrd="0" destOrd="5" presId="urn:microsoft.com/office/officeart/2005/8/layout/hProcess7"/>
    <dgm:cxn modelId="{CDE06DDE-F634-4A99-9DD9-24E5832FD7AA}" type="presOf" srcId="{8211F530-E4F8-4878-9FC2-C9BC1890FA0B}" destId="{1CBBAB29-60C9-4A06-A792-C58CED30C307}" srcOrd="0" destOrd="0" presId="urn:microsoft.com/office/officeart/2005/8/layout/hProcess7"/>
    <dgm:cxn modelId="{F7F222E1-A34D-474A-88AB-C740CB2FD9EB}" type="presOf" srcId="{1E00A429-59D1-4D49-9E7E-F0B67CDC69C5}" destId="{64DD95F6-4052-4307-B0E9-9E967C478E7D}" srcOrd="1" destOrd="0" presId="urn:microsoft.com/office/officeart/2005/8/layout/hProcess7"/>
    <dgm:cxn modelId="{C65431E6-78D9-4CE1-A5C6-C60156D90F2A}" type="presOf" srcId="{8CB9E761-5742-4CAA-99CA-22B1FDB909E4}" destId="{36344DA9-317B-4D8E-BF02-90F47BC4BF7C}" srcOrd="0" destOrd="3" presId="urn:microsoft.com/office/officeart/2005/8/layout/hProcess7"/>
    <dgm:cxn modelId="{0B0892F4-168B-43E7-9BE9-415167C748A4}" srcId="{5BA5083A-7FA1-4EB7-9363-2FEAE900027E}" destId="{D1A3601C-F456-4F74-8CF5-82CDBDB02090}" srcOrd="1" destOrd="0" parTransId="{5FA9F5B1-0D00-415E-B027-4734BAD2B9E8}" sibTransId="{72F993B4-6ADF-4860-A906-E77ED5E07B98}"/>
    <dgm:cxn modelId="{9DDD9AF4-933C-4D7F-966E-A6B9A99F4499}" type="presOf" srcId="{5BA5083A-7FA1-4EB7-9363-2FEAE900027E}" destId="{8664BC05-944D-41AF-B985-B05A7AFA5FB5}" srcOrd="0" destOrd="0" presId="urn:microsoft.com/office/officeart/2005/8/layout/hProcess7"/>
    <dgm:cxn modelId="{75F8F4FF-AAD0-4657-94A5-89A920364299}" srcId="{C7B7615F-301C-4C4E-AF77-7B033B90D2A8}" destId="{B7B9100E-F3B6-495C-A034-EB6A46AC0ABE}" srcOrd="0" destOrd="0" parTransId="{801DEDF8-5F12-443C-8218-5DEE4197DC9F}" sibTransId="{476AF1FE-82F5-4E73-ACB2-4090C2FFC48D}"/>
    <dgm:cxn modelId="{3EA06D9C-0DFD-4FA9-917E-2F1689280D27}" type="presParOf" srcId="{D2FD7881-23AB-4A4E-9FF9-7A6A0EF2460F}" destId="{D3A75EB6-0199-43FC-8F32-E23A1EBEAECC}" srcOrd="0" destOrd="0" presId="urn:microsoft.com/office/officeart/2005/8/layout/hProcess7"/>
    <dgm:cxn modelId="{8825E8FF-65B9-4120-A8DE-92185D17A7F3}" type="presParOf" srcId="{D3A75EB6-0199-43FC-8F32-E23A1EBEAECC}" destId="{0B2F2860-DD7E-4BDC-AE6E-4CD5189C8258}" srcOrd="0" destOrd="0" presId="urn:microsoft.com/office/officeart/2005/8/layout/hProcess7"/>
    <dgm:cxn modelId="{CEDE9ADF-2351-4FC2-A9F5-39A63C69C764}" type="presParOf" srcId="{D3A75EB6-0199-43FC-8F32-E23A1EBEAECC}" destId="{64DD95F6-4052-4307-B0E9-9E967C478E7D}" srcOrd="1" destOrd="0" presId="urn:microsoft.com/office/officeart/2005/8/layout/hProcess7"/>
    <dgm:cxn modelId="{F18BF97B-C985-46AD-8BDB-9AE55AECD432}" type="presParOf" srcId="{D3A75EB6-0199-43FC-8F32-E23A1EBEAECC}" destId="{F147ACD7-64A5-46B5-8EF0-9B308AE76E48}" srcOrd="2" destOrd="0" presId="urn:microsoft.com/office/officeart/2005/8/layout/hProcess7"/>
    <dgm:cxn modelId="{3069C87A-72B5-4555-B8CB-4D2095A722A0}" type="presParOf" srcId="{D2FD7881-23AB-4A4E-9FF9-7A6A0EF2460F}" destId="{28409597-6062-455B-999E-D9AA3046FAE4}" srcOrd="1" destOrd="0" presId="urn:microsoft.com/office/officeart/2005/8/layout/hProcess7"/>
    <dgm:cxn modelId="{889FEA15-AE63-4809-8098-922B878DFDFE}" type="presParOf" srcId="{D2FD7881-23AB-4A4E-9FF9-7A6A0EF2460F}" destId="{4B5D6178-D3FF-4F83-A93E-C45B523457DC}" srcOrd="2" destOrd="0" presId="urn:microsoft.com/office/officeart/2005/8/layout/hProcess7"/>
    <dgm:cxn modelId="{87FD7948-E113-4643-A91B-4BA89FF01A97}" type="presParOf" srcId="{4B5D6178-D3FF-4F83-A93E-C45B523457DC}" destId="{EC86C0DC-6148-4436-BF5E-87D12F5C7A0E}" srcOrd="0" destOrd="0" presId="urn:microsoft.com/office/officeart/2005/8/layout/hProcess7"/>
    <dgm:cxn modelId="{67339C60-8F09-4950-8EB2-6D32F8A15546}" type="presParOf" srcId="{4B5D6178-D3FF-4F83-A93E-C45B523457DC}" destId="{D302022A-5A8E-4041-A73B-2BA86D62D215}" srcOrd="1" destOrd="0" presId="urn:microsoft.com/office/officeart/2005/8/layout/hProcess7"/>
    <dgm:cxn modelId="{3CCA2667-42BC-4433-B9F4-2D8E834FC645}" type="presParOf" srcId="{4B5D6178-D3FF-4F83-A93E-C45B523457DC}" destId="{45D094BC-CB5A-43B4-90CB-CE38724908FB}" srcOrd="2" destOrd="0" presId="urn:microsoft.com/office/officeart/2005/8/layout/hProcess7"/>
    <dgm:cxn modelId="{F7CDC870-7F2C-490C-ABE6-0C4F1C70F7BB}" type="presParOf" srcId="{D2FD7881-23AB-4A4E-9FF9-7A6A0EF2460F}" destId="{1B6EE0FF-E3CE-4E6B-8C29-A02DC411AC04}" srcOrd="3" destOrd="0" presId="urn:microsoft.com/office/officeart/2005/8/layout/hProcess7"/>
    <dgm:cxn modelId="{77762B78-5427-4C1F-A19D-727E2F94892E}" type="presParOf" srcId="{D2FD7881-23AB-4A4E-9FF9-7A6A0EF2460F}" destId="{FDA1E5A2-ABED-4A0E-B01F-42525E8CE34F}" srcOrd="4" destOrd="0" presId="urn:microsoft.com/office/officeart/2005/8/layout/hProcess7"/>
    <dgm:cxn modelId="{305E9725-C770-463B-BCF3-AD121962CD20}" type="presParOf" srcId="{FDA1E5A2-ABED-4A0E-B01F-42525E8CE34F}" destId="{1CBBAB29-60C9-4A06-A792-C58CED30C307}" srcOrd="0" destOrd="0" presId="urn:microsoft.com/office/officeart/2005/8/layout/hProcess7"/>
    <dgm:cxn modelId="{63FF8FCE-2876-4B13-A4E6-A4CACFF8A05C}" type="presParOf" srcId="{FDA1E5A2-ABED-4A0E-B01F-42525E8CE34F}" destId="{F379F7C3-6E7A-4D5B-87FE-2A8D72F8DB5C}" srcOrd="1" destOrd="0" presId="urn:microsoft.com/office/officeart/2005/8/layout/hProcess7"/>
    <dgm:cxn modelId="{B13A47C3-F06F-4409-9FED-6EEADFB0BEED}" type="presParOf" srcId="{FDA1E5A2-ABED-4A0E-B01F-42525E8CE34F}" destId="{36344DA9-317B-4D8E-BF02-90F47BC4BF7C}" srcOrd="2" destOrd="0" presId="urn:microsoft.com/office/officeart/2005/8/layout/hProcess7"/>
    <dgm:cxn modelId="{94A2FC87-A2E4-4787-A7F9-A9A81E015B01}" type="presParOf" srcId="{D2FD7881-23AB-4A4E-9FF9-7A6A0EF2460F}" destId="{997372E3-B972-4CA7-89BE-711875645002}" srcOrd="5" destOrd="0" presId="urn:microsoft.com/office/officeart/2005/8/layout/hProcess7"/>
    <dgm:cxn modelId="{799744BF-20B0-4A84-B3CF-F250DF48D86F}" type="presParOf" srcId="{D2FD7881-23AB-4A4E-9FF9-7A6A0EF2460F}" destId="{0FEDD8B9-220F-4F91-B2D5-6BE71D6876C7}" srcOrd="6" destOrd="0" presId="urn:microsoft.com/office/officeart/2005/8/layout/hProcess7"/>
    <dgm:cxn modelId="{28A0CB18-F881-4CA6-8194-83DD1107CAF8}" type="presParOf" srcId="{0FEDD8B9-220F-4F91-B2D5-6BE71D6876C7}" destId="{0FB2F3D3-8F8E-4A67-AF32-97EE3D82B7E4}" srcOrd="0" destOrd="0" presId="urn:microsoft.com/office/officeart/2005/8/layout/hProcess7"/>
    <dgm:cxn modelId="{62E3CEF3-4E33-4AAF-A32B-657A90524360}" type="presParOf" srcId="{0FEDD8B9-220F-4F91-B2D5-6BE71D6876C7}" destId="{C56A65C7-FABA-459A-B11C-6C77F913350B}" srcOrd="1" destOrd="0" presId="urn:microsoft.com/office/officeart/2005/8/layout/hProcess7"/>
    <dgm:cxn modelId="{3CF23DA3-8218-4EC2-994A-48416F74E345}" type="presParOf" srcId="{0FEDD8B9-220F-4F91-B2D5-6BE71D6876C7}" destId="{1DE10701-2E93-450E-98BB-045485A74749}" srcOrd="2" destOrd="0" presId="urn:microsoft.com/office/officeart/2005/8/layout/hProcess7"/>
    <dgm:cxn modelId="{68A6DA9B-B7C5-4B22-B969-67032C695896}" type="presParOf" srcId="{D2FD7881-23AB-4A4E-9FF9-7A6A0EF2460F}" destId="{3DC80D84-55AF-4A63-BC8A-A1C5A84D8DB5}" srcOrd="7" destOrd="0" presId="urn:microsoft.com/office/officeart/2005/8/layout/hProcess7"/>
    <dgm:cxn modelId="{7BBF3F3D-BF58-4C60-A030-2A6ACC850DA4}" type="presParOf" srcId="{D2FD7881-23AB-4A4E-9FF9-7A6A0EF2460F}" destId="{4567BF66-CBDF-4149-9C13-1FA0FBAEE362}" srcOrd="8" destOrd="0" presId="urn:microsoft.com/office/officeart/2005/8/layout/hProcess7"/>
    <dgm:cxn modelId="{E56AE0F7-8B97-496B-9689-2282D0D0806E}" type="presParOf" srcId="{4567BF66-CBDF-4149-9C13-1FA0FBAEE362}" destId="{51ADED57-0E05-4BC6-A989-D269C3884488}" srcOrd="0" destOrd="0" presId="urn:microsoft.com/office/officeart/2005/8/layout/hProcess7"/>
    <dgm:cxn modelId="{FFD4F134-A70B-4CA4-B6A9-ACF0229C1E67}" type="presParOf" srcId="{4567BF66-CBDF-4149-9C13-1FA0FBAEE362}" destId="{333057FB-7F7E-4960-B0EF-9249462ABB40}" srcOrd="1" destOrd="0" presId="urn:microsoft.com/office/officeart/2005/8/layout/hProcess7"/>
    <dgm:cxn modelId="{C06C29B6-AE14-4411-B675-2A71A1E65BE5}" type="presParOf" srcId="{4567BF66-CBDF-4149-9C13-1FA0FBAEE362}" destId="{8664BC05-944D-41AF-B985-B05A7AFA5FB5}"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F2860-DD7E-4BDC-AE6E-4CD5189C8258}">
      <dsp:nvSpPr>
        <dsp:cNvPr id="0" name=""/>
        <dsp:cNvSpPr/>
      </dsp:nvSpPr>
      <dsp:spPr>
        <a:xfrm>
          <a:off x="3661" y="1245795"/>
          <a:ext cx="2437983" cy="2744557"/>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WW3</a:t>
          </a:r>
        </a:p>
      </dsp:txBody>
      <dsp:txXfrm rot="16200000">
        <a:off x="-877808" y="2127265"/>
        <a:ext cx="2250537" cy="487596"/>
      </dsp:txXfrm>
    </dsp:sp>
    <dsp:sp modelId="{F147ACD7-64A5-46B5-8EF0-9B308AE76E48}">
      <dsp:nvSpPr>
        <dsp:cNvPr id="0" name=""/>
        <dsp:cNvSpPr/>
      </dsp:nvSpPr>
      <dsp:spPr>
        <a:xfrm>
          <a:off x="484568" y="1245795"/>
          <a:ext cx="1816297" cy="274455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Development of wave field in the Arctic to develop nearshore BCs</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surface winds</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ice cover</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temperature (surface and ocean)</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solar radiation</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persistent currents</a:t>
          </a:r>
        </a:p>
      </dsp:txBody>
      <dsp:txXfrm>
        <a:off x="484568" y="1245795"/>
        <a:ext cx="1816297" cy="2744557"/>
      </dsp:txXfrm>
    </dsp:sp>
    <dsp:sp modelId="{1CBBAB29-60C9-4A06-A792-C58CED30C307}">
      <dsp:nvSpPr>
        <dsp:cNvPr id="0" name=""/>
        <dsp:cNvSpPr/>
      </dsp:nvSpPr>
      <dsp:spPr>
        <a:xfrm>
          <a:off x="2523744" y="1245795"/>
          <a:ext cx="2345703" cy="2732115"/>
        </a:xfrm>
        <a:prstGeom prst="roundRect">
          <a:avLst>
            <a:gd name="adj" fmla="val 5000"/>
          </a:avLst>
        </a:prstGeom>
        <a:solidFill>
          <a:schemeClr val="accent4">
            <a:hueOff val="-171714"/>
            <a:satOff val="26092"/>
            <a:lumOff val="-18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SWAN</a:t>
          </a:r>
        </a:p>
      </dsp:txBody>
      <dsp:txXfrm rot="16200000">
        <a:off x="1638147" y="2131392"/>
        <a:ext cx="2240335" cy="469140"/>
      </dsp:txXfrm>
    </dsp:sp>
    <dsp:sp modelId="{D302022A-5A8E-4041-A73B-2BA86D62D215}">
      <dsp:nvSpPr>
        <dsp:cNvPr id="0" name=""/>
        <dsp:cNvSpPr/>
      </dsp:nvSpPr>
      <dsp:spPr>
        <a:xfrm rot="5400000">
          <a:off x="2328761" y="3481508"/>
          <a:ext cx="413424" cy="351855"/>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344DA9-317B-4D8E-BF02-90F47BC4BF7C}">
      <dsp:nvSpPr>
        <dsp:cNvPr id="0" name=""/>
        <dsp:cNvSpPr/>
      </dsp:nvSpPr>
      <dsp:spPr>
        <a:xfrm>
          <a:off x="2992885" y="1245795"/>
          <a:ext cx="1747549" cy="273211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Wave set-up conditions 2-way coupled with circulation</a:t>
          </a:r>
          <a:endParaRPr lang="en-US" sz="1700" kern="1200" dirty="0">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high resolution near shore environment</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capture set-up (storm surge and runup)</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wave energy inclusive of induced current effects</a:t>
          </a:r>
        </a:p>
        <a:p>
          <a:pPr marL="114300" lvl="1" indent="-114300" algn="l" defTabSz="577850">
            <a:lnSpc>
              <a:spcPct val="90000"/>
            </a:lnSpc>
            <a:spcBef>
              <a:spcPct val="0"/>
            </a:spcBef>
            <a:spcAft>
              <a:spcPct val="15000"/>
            </a:spcAft>
            <a:buChar char="•"/>
          </a:pPr>
          <a:endParaRPr lang="en-US" sz="1300" kern="1200" dirty="0"/>
        </a:p>
      </dsp:txBody>
      <dsp:txXfrm>
        <a:off x="2992885" y="1245795"/>
        <a:ext cx="1747549" cy="2732115"/>
      </dsp:txXfrm>
    </dsp:sp>
    <dsp:sp modelId="{51ADED57-0E05-4BC6-A989-D269C3884488}">
      <dsp:nvSpPr>
        <dsp:cNvPr id="0" name=""/>
        <dsp:cNvSpPr/>
      </dsp:nvSpPr>
      <dsp:spPr>
        <a:xfrm>
          <a:off x="4951547" y="1245795"/>
          <a:ext cx="2345703" cy="2711060"/>
        </a:xfrm>
        <a:prstGeom prst="roundRect">
          <a:avLst>
            <a:gd name="adj" fmla="val 5000"/>
          </a:avLst>
        </a:prstGeom>
        <a:solidFill>
          <a:schemeClr val="accent4">
            <a:hueOff val="-343428"/>
            <a:satOff val="52185"/>
            <a:lumOff val="-3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Delft3D</a:t>
          </a:r>
        </a:p>
      </dsp:txBody>
      <dsp:txXfrm rot="16200000">
        <a:off x="4074583" y="2122759"/>
        <a:ext cx="2223069" cy="469140"/>
      </dsp:txXfrm>
    </dsp:sp>
    <dsp:sp modelId="{C56A65C7-FABA-459A-B11C-6C77F913350B}">
      <dsp:nvSpPr>
        <dsp:cNvPr id="0" name=""/>
        <dsp:cNvSpPr/>
      </dsp:nvSpPr>
      <dsp:spPr>
        <a:xfrm rot="5400000">
          <a:off x="4756564" y="3481508"/>
          <a:ext cx="413424" cy="351855"/>
        </a:xfrm>
        <a:prstGeom prst="flowChartExtract">
          <a:avLst/>
        </a:prstGeom>
        <a:solidFill>
          <a:schemeClr val="lt1">
            <a:hueOff val="0"/>
            <a:satOff val="0"/>
            <a:lumOff val="0"/>
            <a:alphaOff val="0"/>
          </a:schemeClr>
        </a:solidFill>
        <a:ln w="25400" cap="flat" cmpd="sng" algn="ctr">
          <a:solidFill>
            <a:schemeClr val="accent4">
              <a:hueOff val="-343428"/>
              <a:satOff val="52185"/>
              <a:lumOff val="-36275"/>
              <a:alphaOff val="0"/>
            </a:schemeClr>
          </a:solidFill>
          <a:prstDash val="solid"/>
        </a:ln>
        <a:effectLst/>
      </dsp:spPr>
      <dsp:style>
        <a:lnRef idx="2">
          <a:scrgbClr r="0" g="0" b="0"/>
        </a:lnRef>
        <a:fillRef idx="1">
          <a:scrgbClr r="0" g="0" b="0"/>
        </a:fillRef>
        <a:effectRef idx="0">
          <a:scrgbClr r="0" g="0" b="0"/>
        </a:effectRef>
        <a:fontRef idx="minor"/>
      </dsp:style>
    </dsp:sp>
    <dsp:sp modelId="{8664BC05-944D-41AF-B985-B05A7AFA5FB5}">
      <dsp:nvSpPr>
        <dsp:cNvPr id="0" name=""/>
        <dsp:cNvSpPr/>
      </dsp:nvSpPr>
      <dsp:spPr>
        <a:xfrm>
          <a:off x="5420688" y="1245795"/>
          <a:ext cx="1747549" cy="271106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Circulation and thermodynamic mixing 2-way coupled with waves</a:t>
          </a:r>
          <a:endParaRPr lang="en-US" sz="800" kern="1200" dirty="0"/>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ability to model mixing  of temperature and salinity clines</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capture induced currents in nearshore</a:t>
          </a:r>
        </a:p>
      </dsp:txBody>
      <dsp:txXfrm>
        <a:off x="5420688" y="1245795"/>
        <a:ext cx="1747549" cy="27110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02E8FA7-2F4C-5D49-9BA4-AF921E49AE74}" type="datetime1">
              <a:rPr lang="en-US" smtClean="0"/>
              <a:pPr/>
              <a:t>4/28/2022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4337E74-6FDC-BA4C-B798-CEB3174D958C}" type="slidenum">
              <a:rPr lang="en-US" smtClean="0"/>
              <a:pPr/>
              <a:t>‹#›</a:t>
            </a:fld>
            <a:endParaRPr lang="en-US"/>
          </a:p>
        </p:txBody>
      </p:sp>
    </p:spTree>
    <p:extLst>
      <p:ext uri="{BB962C8B-B14F-4D97-AF65-F5344CB8AC3E}">
        <p14:creationId xmlns:p14="http://schemas.microsoft.com/office/powerpoint/2010/main" val="422434989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426B0FB-EA67-3A40-825F-8F252A860502}" type="datetime1">
              <a:rPr lang="en-US" smtClean="0"/>
              <a:pPr/>
              <a:t>4/28/2022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E2C66A3-1D14-8C46-8C0C-97773EFB716B}" type="slidenum">
              <a:rPr lang="en-US" smtClean="0"/>
              <a:pPr/>
              <a:t>‹#›</a:t>
            </a:fld>
            <a:endParaRPr lang="en-US"/>
          </a:p>
        </p:txBody>
      </p:sp>
    </p:spTree>
    <p:extLst>
      <p:ext uri="{BB962C8B-B14F-4D97-AF65-F5344CB8AC3E}">
        <p14:creationId xmlns:p14="http://schemas.microsoft.com/office/powerpoint/2010/main" val="210733337"/>
      </p:ext>
    </p:extLst>
  </p:cSld>
  <p:clrMap bg1="lt1" tx1="dk1" bg2="lt2" tx2="dk2" accent1="accent1" accent2="accent2" accent3="accent3" accent4="accent4" accent5="accent5" accent6="accent6" hlink="hlink" folHlink="folHlink"/>
  <p:hf sldNum="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8360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830092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254561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554558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66392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62483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03214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222818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53277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67455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45274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283823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77183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9270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640245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687609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endParaRPr lang="en-US" dirty="0"/>
          </a:p>
        </p:txBody>
      </p:sp>
    </p:spTree>
    <p:extLst>
      <p:ext uri="{BB962C8B-B14F-4D97-AF65-F5344CB8AC3E}">
        <p14:creationId xmlns:p14="http://schemas.microsoft.com/office/powerpoint/2010/main" val="3249650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34731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0694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6632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Question: are results in paper draft also mechanics-only?  What is the difference??</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Stars indicate value of </a:t>
                </a:r>
                <a:r>
                  <a:rPr lang="en-US" sz="1200" i="0">
                    <a:latin typeface="Cambria Math" panose="02040503050406030204" pitchFamily="18" charset="0"/>
                    <a:ea typeface="Cambria Math" panose="02040503050406030204" pitchFamily="18" charset="0"/>
                    <a:cs typeface="Calibri" panose="020F0502020204030204" pitchFamily="34" charset="0"/>
                  </a:rPr>
                  <a:t>𝜎_(</a:t>
                </a:r>
                <a:r>
                  <a:rPr lang="en-US" sz="1200" i="0">
                    <a:latin typeface="Cambria Math" panose="02040503050406030204" pitchFamily="18" charset="0"/>
                    <a:cs typeface="Calibri" panose="020F0502020204030204" pitchFamily="34" charset="0"/>
                  </a:rPr>
                  <a:t>𝑇_max )</a:t>
                </a: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Yellow shading highlights potential failure areas.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High-intensity, short-duration storms may create tall/narrow niches, whereas low-intensity, long-duration storm energy may create short/deep niches.</a:t>
                </a:r>
              </a:p>
              <a:p>
                <a:pPr marL="285750" indent="-2857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endParaRPr lang="en-US" dirty="0"/>
              </a:p>
            </p:txBody>
          </p:sp>
        </mc:Fallback>
      </mc:AlternateContent>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59401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80911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026097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18278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12478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53667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38462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 advance the simulation.  You can see after 4 days, the temperature of the ice has gone up in the top part of the ice, past the melting point of 273K.  As soon as this happens, you see the ice saturation go down, and the water saturation go up, meaning that the ice is melting.</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22566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20364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82796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04563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87325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coauthor, Charles Choens, performed four unconfined compressive stress (UCS) experiments, which were used to calibrate the material model.  Shown here are bilinear fits for </a:t>
            </a:r>
            <a:r>
              <a:rPr lang="en-US"/>
              <a:t>fthree </a:t>
            </a:r>
            <a:r>
              <a:rPr lang="en-US" dirty="0"/>
              <a:t>material model parameters.  Sigma is the yield stress; this is the value of the stress where the sample fails (where the slope changes).  E is the elastic modulus.  This is the slope of the axial strain curves before reaching the point of failure, where the slope changes.  K is the hardening modulus, which is the slope of the axial strain after reaching the point of failure.  The equations for the fits are given above the bilinear surfaces, along with the r^2 values.</a:t>
            </a: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4872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95192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97747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779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813270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29193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883142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Tx/>
              <a:buNone/>
            </a:pPr>
            <a:r>
              <a:rPr lang="en-US" sz="1200" kern="1200" dirty="0">
                <a:solidFill>
                  <a:schemeClr val="tx1"/>
                </a:solidFill>
                <a:effectLst/>
                <a:latin typeface="+mn-lt"/>
                <a:ea typeface="+mn-ea"/>
                <a:cs typeface="+mn-cs"/>
              </a:rPr>
              <a:t>thermo-</a:t>
            </a:r>
            <a:r>
              <a:rPr lang="en-US" sz="1200" kern="1200" dirty="0" err="1">
                <a:solidFill>
                  <a:schemeClr val="tx1"/>
                </a:solidFill>
                <a:effectLst/>
                <a:latin typeface="+mn-lt"/>
                <a:ea typeface="+mn-ea"/>
                <a:cs typeface="+mn-cs"/>
              </a:rPr>
              <a:t>denundation</a:t>
            </a:r>
            <a:r>
              <a:rPr lang="en-US" sz="1200" kern="1200" dirty="0">
                <a:solidFill>
                  <a:schemeClr val="tx1"/>
                </a:solidFill>
                <a:effectLst/>
                <a:latin typeface="+mn-lt"/>
                <a:ea typeface="+mn-ea"/>
                <a:cs typeface="+mn-cs"/>
              </a:rPr>
              <a:t> = basically thawing of permafrost bluffs that proceeds under the influences of gravity.</a:t>
            </a:r>
          </a:p>
          <a:p>
            <a:pPr marL="0" lvl="0" indent="0">
              <a:buFontTx/>
              <a:buNone/>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Peat MM = J2: That’s up for debate. But there are reasons why I think we are not grossly wrong using J2 for this. Most materials will exhibit some degree of elastic behavior at low loads and inelastic behavior at high loads. My understanding is that peat is organic material that has consolidated over time, forming a dense layer of compacted organic matter that in the absence of air formed a layer of mostly carbon. I the absence of other evidence, using J2 as a first approximation is a good choice, as most materials that are dense (not foamy, formed by strings, or very porous, </a:t>
            </a:r>
            <a:r>
              <a:rPr lang="en-US" sz="1800" dirty="0" err="1">
                <a:effectLst/>
                <a:latin typeface="Calibri" panose="020F0502020204030204" pitchFamily="34" charset="0"/>
                <a:ea typeface="Calibri" panose="020F0502020204030204" pitchFamily="34" charset="0"/>
              </a:rPr>
              <a:t>etc</a:t>
            </a:r>
            <a:r>
              <a:rPr lang="en-US" sz="1800" dirty="0">
                <a:effectLst/>
                <a:latin typeface="Calibri" panose="020F0502020204030204" pitchFamily="34" charset="0"/>
                <a:ea typeface="Calibri" panose="020F0502020204030204" pitchFamily="34" charset="0"/>
              </a:rPr>
              <a:t>) will have a much higher resistance to volume changes than to distortion. This is classic J2 behavior.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In summary, for inelastic behavior, J2 is generally a good first order approximation.</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38117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67764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244175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875596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931864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116051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ACE project started as an internally funded LDRD (Laboratory Directed Research and Development) project, which ended last September, but we are continuing this work now under the BER-funded </a:t>
            </a:r>
            <a:r>
              <a:rPr lang="en-US" sz="1200" kern="1200" dirty="0" err="1">
                <a:solidFill>
                  <a:schemeClr val="tx1"/>
                </a:solidFill>
                <a:effectLst/>
                <a:latin typeface="+mn-lt"/>
                <a:ea typeface="+mn-ea"/>
                <a:cs typeface="+mn-cs"/>
              </a:rPr>
              <a:t>InterFACE</a:t>
            </a:r>
            <a:r>
              <a:rPr lang="en-US" sz="1200" kern="1200" dirty="0">
                <a:solidFill>
                  <a:schemeClr val="tx1"/>
                </a:solidFill>
                <a:effectLst/>
                <a:latin typeface="+mn-lt"/>
                <a:ea typeface="+mn-ea"/>
                <a:cs typeface="+mn-cs"/>
              </a:rPr>
              <a:t> project.  The aim of the ACE project is to change the state-of-the-art in permafrost erosion modeling by creating a field-validated predictive model of thermo-abrasive erosion for the permafrost Arctic coastline.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taking a physics-based multi-scale approach in this project.  Up to now, we have been focusing on developing a micro-scale multi-physics finite element model, the subject of this talk.  This model can be used to simulate small subregions (10s of meters long/wide) of the Arctic coastline, is designed to capture 3D heat transfer together with mechanics-based plastic deformation, and takes as boundary conditions wave circulation data representing time-varying realizations of individual storm events.  I’ll talk more about this model in the coming slides.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microscale model is likely be too expensive to model the entire Arctic coastline.  To deal with this, the idea is to create a “catalog” or micro-scale models for different locations in the Arctic, and to use this catalog to derive statistical parameterizations of things like aggregate retreat rates.  These parameterizations would be based on physics, rather than empirical relationships, as done in the past.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534301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 mechanical and thermal models we have developed contain a number of parameters and other inputs like boundary condition.  Where do these come from?  I’ll start with the mechanical parameters. There is limited data for mechanical parameters of permafrost in the literature, so we ended up performing a series of experiments on frozen soil samples at different temperatures and having different ice contents to estimate things like strength, Young’s modulus, Poisson’s ratio and porosity. These were done by my colleague, Charles Choens, at Sandia’s geomechanics laboratory, and the samples tested came from Drew Point in northern Alaska, the region we are currently targeting with the ACE model</a:t>
            </a: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359873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15770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414302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21232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963028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google.com/url?sa=i&amp;rct=j&amp;q=&amp;esrc=s&amp;source=images&amp;cd=&amp;cad=rja&amp;uact=8&amp;ved=0ahUKEwi2qsqs5JvYAhUKjlQKHeHYAbgQjRwIBw&amp;url=https://www.aconex.com/projects/university-alaska-fairbanks&amp;psig=AOvVaw2WwQ9pmBnh_Myx8pZC9dkB&amp;ust=1513969046712705"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 name="Picture 6" descr="SNL_Stacked_White.png"/>
          <p:cNvPicPr>
            <a:picLocks noChangeAspect="1"/>
          </p:cNvPicPr>
          <p:nvPr/>
        </p:nvPicPr>
        <p:blipFill>
          <a:blip r:embed="rId2"/>
          <a:srcRect/>
          <a:stretch>
            <a:fillRect/>
          </a:stretch>
        </p:blipFill>
        <p:spPr bwMode="auto">
          <a:xfrm>
            <a:off x="9614516" y="1008064"/>
            <a:ext cx="1663083" cy="585787"/>
          </a:xfrm>
          <a:prstGeom prst="rect">
            <a:avLst/>
          </a:prstGeom>
          <a:noFill/>
          <a:ln w="9525">
            <a:noFill/>
            <a:miter lim="800000"/>
            <a:headEnd/>
            <a:tailEnd/>
          </a:ln>
        </p:spPr>
      </p:pic>
      <p:pic>
        <p:nvPicPr>
          <p:cNvPr id="11" name="Picture 7" descr="SNL_Motto.png"/>
          <p:cNvPicPr>
            <a:picLocks noChangeAspect="1"/>
          </p:cNvPicPr>
          <p:nvPr/>
        </p:nvPicPr>
        <p:blipFill>
          <a:blip r:embed="rId3"/>
          <a:srcRect/>
          <a:stretch>
            <a:fillRect/>
          </a:stretch>
        </p:blipFill>
        <p:spPr bwMode="auto">
          <a:xfrm>
            <a:off x="2974405" y="1185863"/>
            <a:ext cx="5854213" cy="304800"/>
          </a:xfrm>
          <a:prstGeom prst="rect">
            <a:avLst/>
          </a:prstGeom>
          <a:noFill/>
          <a:ln w="9525">
            <a:noFill/>
            <a:miter lim="800000"/>
            <a:headEnd/>
            <a:tailEnd/>
          </a:ln>
        </p:spPr>
      </p:pic>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userDrawn="1"/>
        </p:nvPicPr>
        <p:blipFill>
          <a:blip r:embed="rId4"/>
          <a:srcRect/>
          <a:stretch>
            <a:fillRect/>
          </a:stretch>
        </p:blipFill>
        <p:spPr bwMode="auto">
          <a:xfrm>
            <a:off x="283634" y="6119813"/>
            <a:ext cx="1030262" cy="247650"/>
          </a:xfrm>
          <a:prstGeom prst="rect">
            <a:avLst/>
          </a:prstGeom>
          <a:noFill/>
          <a:ln w="9525">
            <a:noFill/>
            <a:miter lim="800000"/>
            <a:headEnd/>
            <a:tailEnd/>
          </a:ln>
        </p:spPr>
      </p:pic>
      <p:sp>
        <p:nvSpPr>
          <p:cNvPr id="17" name="Rectangle 16"/>
          <p:cNvSpPr/>
          <p:nvPr/>
        </p:nvSpPr>
        <p:spPr>
          <a:xfrm>
            <a:off x="0" y="2590800"/>
            <a:ext cx="5025189"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2590800"/>
            <a:ext cx="3048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2590800"/>
            <a:ext cx="3889515"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4260258"/>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5173653"/>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31" name="Rectangle 4"/>
          <p:cNvSpPr>
            <a:spLocks noGrp="1" noChangeArrowheads="1"/>
          </p:cNvSpPr>
          <p:nvPr>
            <p:ph type="dt" sz="half" idx="2"/>
          </p:nvPr>
        </p:nvSpPr>
        <p:spPr bwMode="auto">
          <a:xfrm>
            <a:off x="0" y="6519332"/>
            <a:ext cx="1242485" cy="2812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E3A661A9-AB95-644B-88B2-9DDC7A23F4F4}" type="datetime1">
              <a:rPr lang="en-US" smtClean="0"/>
              <a:pPr/>
              <a:t>4/28/2022</a:t>
            </a:fld>
            <a:endParaRPr lang="en-US" dirty="0"/>
          </a:p>
        </p:txBody>
      </p:sp>
      <p:pic>
        <p:nvPicPr>
          <p:cNvPr id="32" name="Picture 12" descr="NNSAlogo_Black.jpg"/>
          <p:cNvPicPr>
            <a:picLocks noChangeAspect="1"/>
          </p:cNvPicPr>
          <p:nvPr userDrawn="1"/>
        </p:nvPicPr>
        <p:blipFill>
          <a:blip r:embed="rId5"/>
          <a:stretch>
            <a:fillRect/>
          </a:stretch>
        </p:blipFill>
        <p:spPr bwMode="auto">
          <a:xfrm>
            <a:off x="1419605" y="6115573"/>
            <a:ext cx="840967" cy="276233"/>
          </a:xfrm>
          <a:prstGeom prst="rect">
            <a:avLst/>
          </a:prstGeom>
          <a:noFill/>
          <a:ln w="9525">
            <a:noFill/>
            <a:miter lim="800000"/>
            <a:headEnd/>
            <a:tailEnd/>
          </a:ln>
        </p:spPr>
      </p:pic>
      <p:sp>
        <p:nvSpPr>
          <p:cNvPr id="33"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3855634" y="6174602"/>
            <a:ext cx="8336367" cy="276999"/>
          </a:xfrm>
          <a:prstGeom prst="rect">
            <a:avLst/>
          </a:prstGeom>
          <a:noFill/>
        </p:spPr>
        <p:txBody>
          <a:bodyPr wrap="square">
            <a:spAutoFit/>
          </a:bodyPr>
          <a:lstStyle/>
          <a:p>
            <a:r>
              <a:rPr lang="en-US" sz="600" kern="1200" dirty="0">
                <a:solidFill>
                  <a:schemeClr val="tx1"/>
                </a:solidFill>
                <a:effectLst/>
                <a:latin typeface="+mn-lt"/>
                <a:ea typeface="+mn-ea"/>
                <a:cs typeface="Arial"/>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 </a:t>
            </a:r>
            <a:r>
              <a:rPr lang="en-US" sz="600" kern="1200">
                <a:solidFill>
                  <a:schemeClr val="tx1"/>
                </a:solidFill>
                <a:effectLst/>
                <a:latin typeface="+mn-lt"/>
                <a:ea typeface="+mn-ea"/>
                <a:cs typeface="Arial"/>
              </a:rPr>
              <a:t>SAND2019-7899 C</a:t>
            </a:r>
            <a:endParaRPr lang="en-US" sz="600" kern="1200" dirty="0">
              <a:solidFill>
                <a:schemeClr val="tx1"/>
              </a:solidFill>
              <a:effectLst/>
              <a:latin typeface="Arial"/>
              <a:ea typeface="+mn-ea"/>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2D31639C-5EF8-8C48-833F-078F90087180}" type="datetime1">
              <a:rPr lang="en-US" smtClean="0"/>
              <a:pPr/>
              <a:t>4/28/2022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535C3D4-B14E-194D-A22F-ABBD9D7BE7F7}" type="datetime1">
              <a:rPr lang="en-US" smtClean="0"/>
              <a:pPr/>
              <a:t>4/28/2022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1CFF6A9-F7ED-464D-9ECE-18CDAAFFF013}" type="datetime1">
              <a:rPr lang="en-US" smtClean="0"/>
              <a:pPr/>
              <a:t>4/28/2022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865AE2-28C7-4947-8319-D60EEB07BE79}" type="datetime1">
              <a:rPr lang="en-US" smtClean="0"/>
              <a:pPr/>
              <a:t>4/28/2022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B0E4600-0381-4CF3-88F2-7ED7D2E3F9C8}"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6782EBC-51D7-AB40-8702-393A26BF0924}" type="datetime1">
              <a:rPr lang="en-US" smtClean="0"/>
              <a:pPr/>
              <a:t>4/28/2022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99A187D-6C3F-6D41-880E-F6B6C4095670}" type="datetime1">
              <a:rPr lang="en-US" smtClean="0"/>
              <a:pPr/>
              <a:t>4/28/2022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AA07F8E1-8F00-1645-9B46-B2F7ACC8F53A}" type="datetime1">
              <a:rPr lang="en-US" smtClean="0"/>
              <a:pPr/>
              <a:t>4/28/2022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fld id="{8138B7F0-25BC-B045-8049-7CADA7B3A1D1}" type="datetime1">
              <a:rPr lang="en-US" smtClean="0"/>
              <a:pPr/>
              <a:t>4/28/2022</a:t>
            </a:fld>
            <a:endParaRPr lang="en-US"/>
          </a:p>
        </p:txBody>
      </p:sp>
      <p:sp>
        <p:nvSpPr>
          <p:cNvPr id="7" name="Footer Placeholder 6"/>
          <p:cNvSpPr>
            <a:spLocks noGrp="1"/>
          </p:cNvSpPr>
          <p:nvPr>
            <p:ph type="ftr" sz="quarter" idx="11"/>
          </p:nvPr>
        </p:nvSpPr>
        <p:spPr/>
        <p:txBody>
          <a:bodyPr/>
          <a:lstStyle>
            <a:lvl1pPr>
              <a:defRPr/>
            </a:lvl1pPr>
          </a:lstStyle>
          <a:p>
            <a:endParaRPr 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12192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p:nvPicPr>
        <p:blipFill>
          <a:blip r:embed="rId2"/>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676633"/>
            <a:ext cx="5025189"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676633"/>
            <a:ext cx="3048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676633"/>
            <a:ext cx="3889515"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517300"/>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4430695"/>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rcRect/>
          <a:stretch>
            <a:fillRect/>
          </a:stretch>
        </p:blipFill>
        <p:spPr bwMode="auto">
          <a:xfrm>
            <a:off x="1636185" y="711359"/>
            <a:ext cx="7192433"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1B799630-9E30-DE4D-BE8D-4E9CA304B925}" type="datetime1">
              <a:rPr lang="en-US" smtClean="0"/>
              <a:pPr/>
              <a:t>4/28/2022</a:t>
            </a:fld>
            <a:endParaRPr lang="en-US"/>
          </a:p>
        </p:txBody>
      </p:sp>
      <p:pic>
        <p:nvPicPr>
          <p:cNvPr id="20" name="Picture 12" descr="NNSAlogo_Black.jpg"/>
          <p:cNvPicPr>
            <a:picLocks noChangeAspect="1"/>
          </p:cNvPicPr>
          <p:nvPr userDrawn="1"/>
        </p:nvPicPr>
        <p:blipFill>
          <a:blip r:embed="rId5"/>
          <a:stretch>
            <a:fillRect/>
          </a:stretch>
        </p:blipFill>
        <p:spPr bwMode="auto">
          <a:xfrm>
            <a:off x="1840089" y="6115573"/>
            <a:ext cx="1134316" cy="276233"/>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3" name="TextBox 22"/>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4" name="Rectangle 33"/>
          <p:cNvSpPr/>
          <p:nvPr userDrawn="1"/>
        </p:nvSpPr>
        <p:spPr>
          <a:xfrm>
            <a:off x="0" y="1"/>
            <a:ext cx="12192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p:nvPicPr>
        <p:blipFill>
          <a:blip r:embed="rId2"/>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456267"/>
            <a:ext cx="5025189"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456267"/>
            <a:ext cx="3048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456267"/>
            <a:ext cx="3889515"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678173"/>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4591568"/>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tretch>
            <a:fillRect/>
          </a:stretch>
        </p:blipFill>
        <p:spPr bwMode="auto">
          <a:xfrm>
            <a:off x="1636998" y="601288"/>
            <a:ext cx="719080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504244A8-8889-154D-9568-D8C635C53E9B}" type="datetime1">
              <a:rPr lang="en-US" smtClean="0"/>
              <a:pPr/>
              <a:t>4/28/2022</a:t>
            </a:fld>
            <a:endParaRPr lang="en-US"/>
          </a:p>
        </p:txBody>
      </p:sp>
      <p:pic>
        <p:nvPicPr>
          <p:cNvPr id="33" name="Picture 8" descr="SNL_color_stack.png"/>
          <p:cNvPicPr>
            <a:picLocks noChangeAspect="1"/>
          </p:cNvPicPr>
          <p:nvPr userDrawn="1"/>
        </p:nvPicPr>
        <p:blipFill>
          <a:blip r:embed="rId5"/>
          <a:srcRect/>
          <a:stretch>
            <a:fillRect/>
          </a:stretch>
        </p:blipFill>
        <p:spPr bwMode="auto">
          <a:xfrm>
            <a:off x="9245601" y="408001"/>
            <a:ext cx="2032000" cy="669011"/>
          </a:xfrm>
          <a:prstGeom prst="rect">
            <a:avLst/>
          </a:prstGeom>
          <a:noFill/>
          <a:ln w="9525">
            <a:noFill/>
            <a:miter lim="800000"/>
            <a:headEnd/>
            <a:tailEnd/>
          </a:ln>
        </p:spPr>
      </p:pic>
      <p:sp>
        <p:nvSpPr>
          <p:cNvPr id="36" name="Rectangle 35"/>
          <p:cNvSpPr/>
          <p:nvPr userDrawn="1"/>
        </p:nvSpPr>
        <p:spPr>
          <a:xfrm>
            <a:off x="0" y="3369732"/>
            <a:ext cx="12192000" cy="39793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 name="Picture 12" descr="NNSAlogo_Black.jpg"/>
          <p:cNvPicPr>
            <a:picLocks noChangeAspect="1"/>
          </p:cNvPicPr>
          <p:nvPr userDrawn="1"/>
        </p:nvPicPr>
        <p:blipFill>
          <a:blip r:embed="rId6"/>
          <a:stretch>
            <a:fillRect/>
          </a:stretch>
        </p:blipFill>
        <p:spPr bwMode="auto">
          <a:xfrm>
            <a:off x="1840089" y="6115573"/>
            <a:ext cx="1134316" cy="276233"/>
          </a:xfrm>
          <a:prstGeom prst="rect">
            <a:avLst/>
          </a:prstGeom>
          <a:noFill/>
          <a:ln w="9525">
            <a:noFill/>
            <a:miter lim="800000"/>
            <a:headEnd/>
            <a:tailEnd/>
          </a:ln>
        </p:spPr>
      </p:pic>
      <p:sp>
        <p:nvSpPr>
          <p:cNvPr id="38"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34" name="Rectangle 33"/>
          <p:cNvSpPr/>
          <p:nvPr userDrawn="1"/>
        </p:nvSpPr>
        <p:spPr>
          <a:xfrm>
            <a:off x="0" y="1"/>
            <a:ext cx="12192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3369732"/>
            <a:ext cx="12192000" cy="3089807"/>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p:nvSpPr>
        <p:spPr>
          <a:xfrm>
            <a:off x="0" y="6553200"/>
            <a:ext cx="12192000" cy="304800"/>
          </a:xfrm>
          <a:prstGeom prst="rect">
            <a:avLst/>
          </a:prstGeom>
          <a:solidFill>
            <a:srgbClr val="30A6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5" name="Picture 12" descr="NNSAlogo_Black.jpg"/>
          <p:cNvPicPr>
            <a:picLocks noChangeAspect="1"/>
          </p:cNvPicPr>
          <p:nvPr/>
        </p:nvPicPr>
        <p:blipFill>
          <a:blip r:embed="rId2"/>
          <a:stretch>
            <a:fillRect/>
          </a:stretch>
        </p:blipFill>
        <p:spPr bwMode="auto">
          <a:xfrm>
            <a:off x="1840089" y="6115573"/>
            <a:ext cx="1134316" cy="276233"/>
          </a:xfrm>
          <a:prstGeom prst="rect">
            <a:avLst/>
          </a:prstGeom>
          <a:noFill/>
          <a:ln w="9525">
            <a:noFill/>
            <a:miter lim="800000"/>
            <a:headEnd/>
            <a:tailEnd/>
          </a:ln>
        </p:spPr>
      </p:pic>
      <p:pic>
        <p:nvPicPr>
          <p:cNvPr id="16" name="Picture 13" descr="NNSAlogo_Black.jpg"/>
          <p:cNvPicPr>
            <a:picLocks noChangeAspect="1"/>
          </p:cNvPicPr>
          <p:nvPr/>
        </p:nvPicPr>
        <p:blipFill>
          <a:blip r:embed="rId3"/>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456267"/>
            <a:ext cx="5025189"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456267"/>
            <a:ext cx="3048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456267"/>
            <a:ext cx="3889515"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678173"/>
            <a:ext cx="10363200" cy="898198"/>
          </a:xfrm>
        </p:spPr>
        <p:txBody>
          <a:bodyPr/>
          <a:lstStyle>
            <a:lvl1pPr algn="r">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59137" y="4591568"/>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4"/>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5"/>
          <a:stretch>
            <a:fillRect/>
          </a:stretch>
        </p:blipFill>
        <p:spPr bwMode="auto">
          <a:xfrm>
            <a:off x="1636998" y="601288"/>
            <a:ext cx="719080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9522E0D4-989F-3A4B-AA2E-486ADFE0E698}" type="datetime1">
              <a:rPr lang="en-US" smtClean="0"/>
              <a:pPr/>
              <a:t>4/28/2022</a:t>
            </a:fld>
            <a:endParaRPr lang="en-US"/>
          </a:p>
        </p:txBody>
      </p:sp>
      <p:pic>
        <p:nvPicPr>
          <p:cNvPr id="33" name="Picture 8" descr="SNL_color_stack.png"/>
          <p:cNvPicPr>
            <a:picLocks noChangeAspect="1"/>
          </p:cNvPicPr>
          <p:nvPr userDrawn="1"/>
        </p:nvPicPr>
        <p:blipFill>
          <a:blip r:embed="rId6"/>
          <a:srcRect/>
          <a:stretch>
            <a:fillRect/>
          </a:stretch>
        </p:blipFill>
        <p:spPr bwMode="auto">
          <a:xfrm>
            <a:off x="9245601" y="408001"/>
            <a:ext cx="2032000" cy="669011"/>
          </a:xfrm>
          <a:prstGeom prst="rect">
            <a:avLst/>
          </a:prstGeom>
          <a:noFill/>
          <a:ln w="9525">
            <a:noFill/>
            <a:miter lim="800000"/>
            <a:headEnd/>
            <a:tailEnd/>
          </a:ln>
        </p:spPr>
      </p:pic>
      <p:sp>
        <p:nvSpPr>
          <p:cNvPr id="20"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4" name="TextBox 23"/>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2" y="0"/>
            <a:ext cx="12191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0" y="4040485"/>
            <a:ext cx="3312297"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p:nvPr/>
        </p:nvSpPr>
        <p:spPr>
          <a:xfrm>
            <a:off x="0" y="0"/>
            <a:ext cx="3312297"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11741910" y="-1"/>
            <a:ext cx="450089"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7" name="Rectangle 16"/>
          <p:cNvSpPr/>
          <p:nvPr/>
        </p:nvSpPr>
        <p:spPr>
          <a:xfrm>
            <a:off x="2" y="989096"/>
            <a:ext cx="1812876"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lumMod val="65000"/>
                  </a:schemeClr>
                </a:solidFill>
              </a:rPr>
              <a:t>Photos placed in horizontal position </a:t>
            </a:r>
            <a:br>
              <a:rPr lang="en-US" sz="1100" dirty="0">
                <a:solidFill>
                  <a:schemeClr val="bg1">
                    <a:lumMod val="65000"/>
                  </a:schemeClr>
                </a:solidFill>
              </a:rPr>
            </a:br>
            <a:r>
              <a:rPr lang="en-US" sz="1100" dirty="0">
                <a:solidFill>
                  <a:schemeClr val="bg1">
                    <a:lumMod val="65000"/>
                  </a:schemeClr>
                </a:solidFill>
              </a:rPr>
              <a:t>with even amount of white space</a:t>
            </a:r>
            <a:br>
              <a:rPr lang="en-US" sz="1100" dirty="0">
                <a:solidFill>
                  <a:schemeClr val="bg1">
                    <a:lumMod val="65000"/>
                  </a:schemeClr>
                </a:solidFill>
              </a:rPr>
            </a:br>
            <a:r>
              <a:rPr lang="en-US" sz="1100" dirty="0">
                <a:solidFill>
                  <a:schemeClr val="bg1">
                    <a:lumMod val="65000"/>
                  </a:schemeClr>
                </a:solidFill>
              </a:rPr>
              <a:t> between photos and header</a:t>
            </a:r>
          </a:p>
        </p:txBody>
      </p:sp>
      <p:sp>
        <p:nvSpPr>
          <p:cNvPr id="2" name="Title 1"/>
          <p:cNvSpPr>
            <a:spLocks noGrp="1"/>
          </p:cNvSpPr>
          <p:nvPr>
            <p:ph type="ctrTitle"/>
          </p:nvPr>
        </p:nvSpPr>
        <p:spPr>
          <a:xfrm>
            <a:off x="3619337" y="1250965"/>
            <a:ext cx="7961583" cy="1233338"/>
          </a:xfrm>
        </p:spPr>
        <p:txBody>
          <a:bodyPr/>
          <a:lstStyle>
            <a:lvl1pPr algn="l">
              <a:lnSpc>
                <a:spcPts val="3800"/>
              </a:lnSpc>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3619337" y="2588979"/>
            <a:ext cx="7521783" cy="5937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21" name="Picture 6" descr="SNL_Stacked_White.png"/>
          <p:cNvPicPr>
            <a:picLocks noChangeAspect="1"/>
          </p:cNvPicPr>
          <p:nvPr userDrawn="1"/>
        </p:nvPicPr>
        <p:blipFill>
          <a:blip r:embed="rId2"/>
          <a:srcRect/>
          <a:stretch>
            <a:fillRect/>
          </a:stretch>
        </p:blipFill>
        <p:spPr bwMode="auto">
          <a:xfrm>
            <a:off x="476265" y="4339007"/>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tretch>
            <a:fillRect/>
          </a:stretch>
        </p:blipFill>
        <p:spPr bwMode="auto">
          <a:xfrm>
            <a:off x="397397" y="5157318"/>
            <a:ext cx="1294291" cy="1453660"/>
          </a:xfrm>
          <a:prstGeom prst="rect">
            <a:avLst/>
          </a:prstGeom>
          <a:noFill/>
          <a:ln w="9525">
            <a:noFill/>
            <a:miter lim="800000"/>
            <a:headEnd/>
            <a:tailEnd/>
          </a:ln>
        </p:spPr>
      </p:pic>
      <p:pic>
        <p:nvPicPr>
          <p:cNvPr id="27" name="Picture 13" descr="NNSAlogo_Black.jpg"/>
          <p:cNvPicPr>
            <a:picLocks noChangeAspect="1"/>
          </p:cNvPicPr>
          <p:nvPr userDrawn="1"/>
        </p:nvPicPr>
        <p:blipFill>
          <a:blip r:embed="rId4"/>
          <a:srcRect/>
          <a:stretch>
            <a:fillRect/>
          </a:stretch>
        </p:blipFill>
        <p:spPr bwMode="auto">
          <a:xfrm>
            <a:off x="3684911" y="5932869"/>
            <a:ext cx="1365251"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3619336" y="26517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5B35050C-AFC0-D74A-963F-148736DC45A4}" type="datetime1">
              <a:rPr lang="en-US" smtClean="0"/>
              <a:pPr/>
              <a:t>4/28/2022</a:t>
            </a:fld>
            <a:endParaRPr lang="en-US" dirty="0"/>
          </a:p>
        </p:txBody>
      </p:sp>
      <p:sp>
        <p:nvSpPr>
          <p:cNvPr id="20" name="Rectangle 19"/>
          <p:cNvSpPr/>
          <p:nvPr userDrawn="1"/>
        </p:nvSpPr>
        <p:spPr>
          <a:xfrm>
            <a:off x="0" y="2484303"/>
            <a:ext cx="3312296"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25" name="Rectangle 24"/>
          <p:cNvSpPr/>
          <p:nvPr userDrawn="1"/>
        </p:nvSpPr>
        <p:spPr>
          <a:xfrm>
            <a:off x="1963189" y="989096"/>
            <a:ext cx="1349108"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31" name="Rectangle 30"/>
          <p:cNvSpPr/>
          <p:nvPr userDrawn="1"/>
        </p:nvSpPr>
        <p:spPr>
          <a:xfrm>
            <a:off x="11591704" y="-1"/>
            <a:ext cx="103685"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3" name="Picture 12" descr="NNSAlogo_Black.jpg"/>
          <p:cNvPicPr>
            <a:picLocks noChangeAspect="1"/>
          </p:cNvPicPr>
          <p:nvPr userDrawn="1"/>
        </p:nvPicPr>
        <p:blipFill>
          <a:blip r:embed="rId5"/>
          <a:stretch>
            <a:fillRect/>
          </a:stretch>
        </p:blipFill>
        <p:spPr bwMode="auto">
          <a:xfrm>
            <a:off x="5386267" y="5921221"/>
            <a:ext cx="1134316" cy="276233"/>
          </a:xfrm>
          <a:prstGeom prst="rect">
            <a:avLst/>
          </a:prstGeom>
          <a:noFill/>
          <a:ln w="9525">
            <a:noFill/>
            <a:miter lim="800000"/>
            <a:headEnd/>
            <a:tailEnd/>
          </a:ln>
        </p:spPr>
      </p:pic>
      <p:sp>
        <p:nvSpPr>
          <p:cNvPr id="34" name="Rectangle 5"/>
          <p:cNvSpPr>
            <a:spLocks noGrp="1" noChangeArrowheads="1"/>
          </p:cNvSpPr>
          <p:nvPr>
            <p:ph type="ftr" sz="quarter" idx="3"/>
          </p:nvPr>
        </p:nvSpPr>
        <p:spPr bwMode="auto">
          <a:xfrm>
            <a:off x="3611363"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Calibri"/>
                <a:cs typeface="Calibri"/>
              </a:defRPr>
            </a:lvl1pPr>
          </a:lstStyle>
          <a:p>
            <a:endParaRPr lang="en-US" dirty="0"/>
          </a:p>
        </p:txBody>
      </p:sp>
      <p:sp>
        <p:nvSpPr>
          <p:cNvPr id="19" name="TextBox 18"/>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2" y="0"/>
            <a:ext cx="12191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6096000" y="1"/>
            <a:ext cx="6096001"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p:nvPr/>
        </p:nvSpPr>
        <p:spPr>
          <a:xfrm>
            <a:off x="6096000" y="5964768"/>
            <a:ext cx="6096001"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7" name="Rectangle 16"/>
          <p:cNvSpPr/>
          <p:nvPr/>
        </p:nvSpPr>
        <p:spPr>
          <a:xfrm>
            <a:off x="6096002" y="2908380"/>
            <a:ext cx="1812876"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lumMod val="65000"/>
                  </a:schemeClr>
                </a:solidFill>
              </a:rPr>
              <a:t>Photos placed in horizontal position </a:t>
            </a:r>
            <a:br>
              <a:rPr lang="en-US" sz="1100" dirty="0">
                <a:solidFill>
                  <a:schemeClr val="bg1">
                    <a:lumMod val="65000"/>
                  </a:schemeClr>
                </a:solidFill>
              </a:rPr>
            </a:br>
            <a:r>
              <a:rPr lang="en-US" sz="1100" dirty="0">
                <a:solidFill>
                  <a:schemeClr val="bg1">
                    <a:lumMod val="65000"/>
                  </a:schemeClr>
                </a:solidFill>
              </a:rPr>
              <a:t>with even amount of white space</a:t>
            </a:r>
            <a:br>
              <a:rPr lang="en-US" sz="1100" dirty="0">
                <a:solidFill>
                  <a:schemeClr val="bg1">
                    <a:lumMod val="65000"/>
                  </a:schemeClr>
                </a:solidFill>
              </a:rPr>
            </a:br>
            <a:r>
              <a:rPr lang="en-US" sz="1100" dirty="0">
                <a:solidFill>
                  <a:schemeClr val="bg1">
                    <a:lumMod val="65000"/>
                  </a:schemeClr>
                </a:solidFill>
              </a:rPr>
              <a:t> between photos and header</a:t>
            </a:r>
          </a:p>
        </p:txBody>
      </p:sp>
      <p:pic>
        <p:nvPicPr>
          <p:cNvPr id="21" name="Picture 6" descr="SNL_Stacked_White.png"/>
          <p:cNvPicPr>
            <a:picLocks noChangeAspect="1"/>
          </p:cNvPicPr>
          <p:nvPr userDrawn="1"/>
        </p:nvPicPr>
        <p:blipFill>
          <a:blip r:embed="rId2"/>
          <a:srcRect/>
          <a:stretch>
            <a:fillRect/>
          </a:stretch>
        </p:blipFill>
        <p:spPr bwMode="auto">
          <a:xfrm>
            <a:off x="9590997" y="1488546"/>
            <a:ext cx="2032000" cy="585787"/>
          </a:xfrm>
          <a:prstGeom prst="rect">
            <a:avLst/>
          </a:prstGeom>
          <a:noFill/>
          <a:ln w="9525">
            <a:noFill/>
            <a:miter lim="800000"/>
            <a:headEnd/>
            <a:tailEnd/>
          </a:ln>
        </p:spPr>
      </p:pic>
      <p:sp>
        <p:nvSpPr>
          <p:cNvPr id="20" name="Rectangle 19"/>
          <p:cNvSpPr/>
          <p:nvPr userDrawn="1"/>
        </p:nvSpPr>
        <p:spPr>
          <a:xfrm>
            <a:off x="6096000" y="4403587"/>
            <a:ext cx="6096000"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25" name="Rectangle 24"/>
          <p:cNvSpPr/>
          <p:nvPr userDrawn="1"/>
        </p:nvSpPr>
        <p:spPr>
          <a:xfrm>
            <a:off x="8059189" y="2908380"/>
            <a:ext cx="4132812"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13" name="Rectangle 12"/>
          <p:cNvSpPr/>
          <p:nvPr/>
        </p:nvSpPr>
        <p:spPr>
          <a:xfrm rot="10800000">
            <a:off x="150208" y="-1"/>
            <a:ext cx="450089"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4" name="TextBox 13"/>
          <p:cNvSpPr txBox="1"/>
          <p:nvPr userDrawn="1"/>
        </p:nvSpPr>
        <p:spPr>
          <a:xfrm>
            <a:off x="933804" y="6375407"/>
            <a:ext cx="5015440" cy="579645"/>
          </a:xfrm>
          <a:prstGeom prst="rect">
            <a:avLst/>
          </a:prstGeom>
          <a:noFill/>
        </p:spPr>
        <p:txBody>
          <a:bodyPr wrap="square">
            <a:spAutoFit/>
          </a:bodyPr>
          <a:lstStyle/>
          <a:p>
            <a:pPr algn="l">
              <a:defRPr/>
            </a:pPr>
            <a:r>
              <a:rPr lang="en-US" sz="950" baseline="30000" dirty="0">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br>
              <a:rPr lang="en-US" sz="950" baseline="30000" dirty="0">
                <a:latin typeface="Arial" pitchFamily="-112" charset="0"/>
              </a:rPr>
            </a:br>
            <a:r>
              <a:rPr lang="en-US" sz="950" baseline="30000" dirty="0">
                <a:latin typeface="Arial" pitchFamily="-112" charset="0"/>
              </a:rPr>
              <a:t>SAND No. 2011–XXXXP.</a:t>
            </a:r>
          </a:p>
          <a:p>
            <a:pPr algn="l">
              <a:defRPr/>
            </a:pPr>
            <a:endParaRPr lang="en-US" sz="950" baseline="30000" dirty="0">
              <a:latin typeface="Arial" pitchFamily="-112" charset="0"/>
            </a:endParaRPr>
          </a:p>
        </p:txBody>
      </p:sp>
      <p:sp>
        <p:nvSpPr>
          <p:cNvPr id="2" name="Title 1"/>
          <p:cNvSpPr>
            <a:spLocks noGrp="1"/>
          </p:cNvSpPr>
          <p:nvPr>
            <p:ph type="ctrTitle"/>
          </p:nvPr>
        </p:nvSpPr>
        <p:spPr>
          <a:xfrm>
            <a:off x="896558" y="1250965"/>
            <a:ext cx="5052687" cy="1233338"/>
          </a:xfrm>
        </p:spPr>
        <p:txBody>
          <a:bodyPr/>
          <a:lstStyle>
            <a:lvl1pPr algn="l">
              <a:lnSpc>
                <a:spcPts val="3800"/>
              </a:lnSpc>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896558" y="2588979"/>
            <a:ext cx="4781753" cy="1085555"/>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27" name="Picture 13" descr="NNSAlogo_Black.jpg"/>
          <p:cNvPicPr>
            <a:picLocks noChangeAspect="1"/>
          </p:cNvPicPr>
          <p:nvPr userDrawn="1"/>
        </p:nvPicPr>
        <p:blipFill>
          <a:blip r:embed="rId3"/>
          <a:srcRect/>
          <a:stretch>
            <a:fillRect/>
          </a:stretch>
        </p:blipFill>
        <p:spPr bwMode="auto">
          <a:xfrm>
            <a:off x="1069276" y="6051407"/>
            <a:ext cx="1365251"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896558" y="265179"/>
            <a:ext cx="1372509" cy="2851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7D098A99-26EF-B34F-91F8-30EA53688AF7}" type="datetime1">
              <a:rPr lang="en-US" smtClean="0"/>
              <a:pPr/>
              <a:t>4/28/2022</a:t>
            </a:fld>
            <a:endParaRPr lang="en-US" dirty="0"/>
          </a:p>
        </p:txBody>
      </p:sp>
      <p:sp>
        <p:nvSpPr>
          <p:cNvPr id="31" name="Rectangle 30"/>
          <p:cNvSpPr/>
          <p:nvPr userDrawn="1"/>
        </p:nvSpPr>
        <p:spPr>
          <a:xfrm rot="10800000">
            <a:off x="2" y="-1"/>
            <a:ext cx="103685"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3" name="Picture 12" descr="NNSAlogo_Black.jpg"/>
          <p:cNvPicPr>
            <a:picLocks noChangeAspect="1"/>
          </p:cNvPicPr>
          <p:nvPr userDrawn="1"/>
        </p:nvPicPr>
        <p:blipFill>
          <a:blip r:embed="rId4"/>
          <a:stretch>
            <a:fillRect/>
          </a:stretch>
        </p:blipFill>
        <p:spPr bwMode="auto">
          <a:xfrm>
            <a:off x="2770633" y="6039759"/>
            <a:ext cx="1134316" cy="276233"/>
          </a:xfrm>
          <a:prstGeom prst="rect">
            <a:avLst/>
          </a:prstGeom>
          <a:noFill/>
          <a:ln w="9525">
            <a:noFill/>
            <a:miter lim="800000"/>
            <a:headEnd/>
            <a:tailEnd/>
          </a:ln>
        </p:spPr>
      </p:pic>
      <p:pic>
        <p:nvPicPr>
          <p:cNvPr id="18" name="Picture 17" descr="SNL_motto_2 lines.png"/>
          <p:cNvPicPr>
            <a:picLocks noChangeAspect="1"/>
          </p:cNvPicPr>
          <p:nvPr userDrawn="1"/>
        </p:nvPicPr>
        <p:blipFill>
          <a:blip r:embed="rId5"/>
          <a:stretch>
            <a:fillRect/>
          </a:stretch>
        </p:blipFill>
        <p:spPr>
          <a:xfrm>
            <a:off x="6660443" y="1586652"/>
            <a:ext cx="2580645" cy="394494"/>
          </a:xfrm>
          <a:prstGeom prst="rect">
            <a:avLst/>
          </a:prstGeom>
        </p:spPr>
      </p:pic>
      <p:sp>
        <p:nvSpPr>
          <p:cNvPr id="19" name="Rectangle 5"/>
          <p:cNvSpPr>
            <a:spLocks noGrp="1" noChangeArrowheads="1"/>
          </p:cNvSpPr>
          <p:nvPr>
            <p:ph type="ftr" sz="quarter" idx="3"/>
          </p:nvPr>
        </p:nvSpPr>
        <p:spPr bwMode="auto">
          <a:xfrm>
            <a:off x="6151463"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Calibri"/>
                <a:cs typeface="Calibri"/>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435" y="1"/>
            <a:ext cx="8313336" cy="991675"/>
          </a:xfrm>
        </p:spPr>
        <p:txBody>
          <a:bodyPr/>
          <a:lstStyle/>
          <a:p>
            <a:r>
              <a:rPr lang="en-US"/>
              <a:t>Click to edit Master title style</a:t>
            </a:r>
          </a:p>
        </p:txBody>
      </p:sp>
      <p:sp>
        <p:nvSpPr>
          <p:cNvPr id="3" name="Content Placeholder 2"/>
          <p:cNvSpPr>
            <a:spLocks noGrp="1"/>
          </p:cNvSpPr>
          <p:nvPr>
            <p:ph idx="1"/>
          </p:nvPr>
        </p:nvSpPr>
        <p:spPr>
          <a:xfrm>
            <a:off x="435435" y="1278740"/>
            <a:ext cx="10972800" cy="50904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29733" y="6563352"/>
            <a:ext cx="2844800" cy="476250"/>
          </a:xfrm>
          <a:ln/>
        </p:spPr>
        <p:txBody>
          <a:bodyPr/>
          <a:lstStyle>
            <a:lvl1pPr>
              <a:defRPr>
                <a:latin typeface="Calibri"/>
                <a:cs typeface="Calibri"/>
              </a:defRPr>
            </a:lvl1pPr>
          </a:lstStyle>
          <a:p>
            <a:fld id="{C9CA6C2B-6061-6F46-BF6B-C0454CDDAB35}" type="datetime1">
              <a:rPr lang="en-US" smtClean="0"/>
              <a:pPr/>
              <a:t>4/28/2022</a:t>
            </a:fld>
            <a:endParaRPr lang="en-US"/>
          </a:p>
        </p:txBody>
      </p:sp>
      <p:sp>
        <p:nvSpPr>
          <p:cNvPr id="6" name="Rectangle 6"/>
          <p:cNvSpPr>
            <a:spLocks noGrp="1" noChangeArrowheads="1"/>
          </p:cNvSpPr>
          <p:nvPr>
            <p:ph type="sldNum" sz="quarter" idx="12"/>
          </p:nvPr>
        </p:nvSpPr>
        <p:spPr>
          <a:xfrm>
            <a:off x="11379200" y="6547487"/>
            <a:ext cx="812800" cy="374650"/>
          </a:xfrm>
          <a:ln/>
        </p:spPr>
        <p:txBody>
          <a:bodyPr/>
          <a:lstStyle>
            <a:lvl1pPr>
              <a:defRPr/>
            </a:lvl1pPr>
          </a:lstStyle>
          <a:p>
            <a:fld id="{A5E55A7B-7854-E145-92D9-B491DF4BAE2D}" type="slidenum">
              <a:rPr lang="en-US" smtClean="0"/>
              <a:pPr/>
              <a:t>‹#›</a:t>
            </a:fld>
            <a:endParaRPr lang="en-US"/>
          </a:p>
        </p:txBody>
      </p:sp>
      <p:sp>
        <p:nvSpPr>
          <p:cNvPr id="7"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18" name="AutoShape 2" descr="Image result for university of alaska fairbanks logo">
            <a:hlinkClick r:id="rId2"/>
            <a:extLst>
              <a:ext uri="{FF2B5EF4-FFF2-40B4-BE49-F238E27FC236}">
                <a16:creationId xmlns:a16="http://schemas.microsoft.com/office/drawing/2014/main" id="{B89AA8D7-E569-42A3-927D-D902D7BDC638}"/>
              </a:ext>
            </a:extLst>
          </p:cNvPr>
          <p:cNvSpPr>
            <a:spLocks noChangeAspect="1" noChangeArrowheads="1"/>
          </p:cNvSpPr>
          <p:nvPr userDrawn="1"/>
        </p:nvSpPr>
        <p:spPr bwMode="auto">
          <a:xfrm>
            <a:off x="2895600" y="2667000"/>
            <a:ext cx="64008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 name="Rectangle 27">
            <a:extLst>
              <a:ext uri="{FF2B5EF4-FFF2-40B4-BE49-F238E27FC236}">
                <a16:creationId xmlns:a16="http://schemas.microsoft.com/office/drawing/2014/main" id="{FA9F287E-2F75-4FFD-821B-E6B9C9F0E655}"/>
              </a:ext>
            </a:extLst>
          </p:cNvPr>
          <p:cNvSpPr/>
          <p:nvPr userDrawn="1"/>
        </p:nvSpPr>
        <p:spPr>
          <a:xfrm>
            <a:off x="10622699" y="0"/>
            <a:ext cx="1510737" cy="8327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33" name="Picture 32">
            <a:extLst>
              <a:ext uri="{FF2B5EF4-FFF2-40B4-BE49-F238E27FC236}">
                <a16:creationId xmlns:a16="http://schemas.microsoft.com/office/drawing/2014/main" id="{4A7E7E5A-A366-4269-957E-E5AC6ACDEEB5}"/>
              </a:ext>
            </a:extLst>
          </p:cNvPr>
          <p:cNvPicPr>
            <a:picLocks noChangeAspect="1"/>
          </p:cNvPicPr>
          <p:nvPr userDrawn="1"/>
        </p:nvPicPr>
        <p:blipFill>
          <a:blip r:embed="rId3"/>
          <a:stretch>
            <a:fillRect/>
          </a:stretch>
        </p:blipFill>
        <p:spPr>
          <a:xfrm>
            <a:off x="10283792" y="144846"/>
            <a:ext cx="1790990" cy="6878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121530" y="6594933"/>
            <a:ext cx="1987901" cy="284666"/>
          </a:xfrm>
          <a:ln/>
        </p:spPr>
        <p:txBody>
          <a:bodyPr/>
          <a:lstStyle>
            <a:lvl1pPr>
              <a:defRPr/>
            </a:lvl1pPr>
          </a:lstStyle>
          <a:p>
            <a:fld id="{DADE15B5-4D50-754D-8585-236811896E05}" type="datetime1">
              <a:rPr lang="en-US" smtClean="0"/>
              <a:pPr/>
              <a:t>4/28/2022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xfrm>
            <a:off x="11074400" y="6527800"/>
            <a:ext cx="812800" cy="374650"/>
          </a:xfrm>
          <a:ln/>
        </p:spPr>
        <p:txBody>
          <a:bodyPr/>
          <a:lstStyle>
            <a:lvl1pPr>
              <a:defRPr/>
            </a:lvl1pPr>
          </a:lstStyle>
          <a:p>
            <a:fld id="{A5E55A7B-7854-E145-92D9-B491DF4BAE2D}" type="slidenum">
              <a:rPr lang="en-US" smtClean="0"/>
              <a:pPr/>
              <a:t>‹#›</a:t>
            </a:fld>
            <a:endParaRPr lang="en-US"/>
          </a:p>
        </p:txBody>
      </p:sp>
      <p:sp>
        <p:nvSpPr>
          <p:cNvPr id="18" name="Rectangle 17">
            <a:extLst>
              <a:ext uri="{FF2B5EF4-FFF2-40B4-BE49-F238E27FC236}">
                <a16:creationId xmlns:a16="http://schemas.microsoft.com/office/drawing/2014/main" id="{F292C9E6-E108-4D1D-B24E-398F06849A1C}"/>
              </a:ext>
            </a:extLst>
          </p:cNvPr>
          <p:cNvSpPr/>
          <p:nvPr userDrawn="1"/>
        </p:nvSpPr>
        <p:spPr>
          <a:xfrm>
            <a:off x="10692272" y="0"/>
            <a:ext cx="1510737" cy="8327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9" name="Picture 18">
            <a:extLst>
              <a:ext uri="{FF2B5EF4-FFF2-40B4-BE49-F238E27FC236}">
                <a16:creationId xmlns:a16="http://schemas.microsoft.com/office/drawing/2014/main" id="{F522642E-3F7B-4B16-9817-9DCCBFA90095}"/>
              </a:ext>
            </a:extLst>
          </p:cNvPr>
          <p:cNvPicPr>
            <a:picLocks noChangeAspect="1"/>
          </p:cNvPicPr>
          <p:nvPr userDrawn="1"/>
        </p:nvPicPr>
        <p:blipFill>
          <a:blip r:embed="rId2"/>
          <a:stretch>
            <a:fillRect/>
          </a:stretch>
        </p:blipFill>
        <p:spPr>
          <a:xfrm>
            <a:off x="11112287" y="-42336"/>
            <a:ext cx="1069007" cy="801755"/>
          </a:xfrm>
          <a:prstGeom prst="rect">
            <a:avLst/>
          </a:prstGeom>
        </p:spPr>
      </p:pic>
      <p:pic>
        <p:nvPicPr>
          <p:cNvPr id="20" name="Picture 19">
            <a:extLst>
              <a:ext uri="{FF2B5EF4-FFF2-40B4-BE49-F238E27FC236}">
                <a16:creationId xmlns:a16="http://schemas.microsoft.com/office/drawing/2014/main" id="{B521A78F-A15C-44AD-B6CB-BF668930A802}"/>
              </a:ext>
            </a:extLst>
          </p:cNvPr>
          <p:cNvPicPr>
            <a:picLocks noChangeAspect="1"/>
          </p:cNvPicPr>
          <p:nvPr userDrawn="1"/>
        </p:nvPicPr>
        <p:blipFill>
          <a:blip r:embed="rId3"/>
          <a:stretch>
            <a:fillRect/>
          </a:stretch>
        </p:blipFill>
        <p:spPr>
          <a:xfrm>
            <a:off x="10013486" y="-153003"/>
            <a:ext cx="1209704" cy="907278"/>
          </a:xfrm>
          <a:prstGeom prst="rect">
            <a:avLst/>
          </a:prstGeom>
        </p:spPr>
      </p:pic>
      <p:pic>
        <p:nvPicPr>
          <p:cNvPr id="22" name="Picture 21">
            <a:extLst>
              <a:ext uri="{FF2B5EF4-FFF2-40B4-BE49-F238E27FC236}">
                <a16:creationId xmlns:a16="http://schemas.microsoft.com/office/drawing/2014/main" id="{8CFDCA33-97D9-4706-8A2A-EBC310953955}"/>
              </a:ext>
            </a:extLst>
          </p:cNvPr>
          <p:cNvPicPr>
            <a:picLocks noChangeAspect="1"/>
          </p:cNvPicPr>
          <p:nvPr userDrawn="1"/>
        </p:nvPicPr>
        <p:blipFill>
          <a:blip r:embed="rId4"/>
          <a:stretch>
            <a:fillRect/>
          </a:stretch>
        </p:blipFill>
        <p:spPr>
          <a:xfrm>
            <a:off x="10096846" y="580485"/>
            <a:ext cx="933541" cy="509714"/>
          </a:xfrm>
          <a:prstGeom prst="rect">
            <a:avLst/>
          </a:prstGeom>
        </p:spPr>
      </p:pic>
      <p:pic>
        <p:nvPicPr>
          <p:cNvPr id="21" name="Picture 20">
            <a:extLst>
              <a:ext uri="{FF2B5EF4-FFF2-40B4-BE49-F238E27FC236}">
                <a16:creationId xmlns:a16="http://schemas.microsoft.com/office/drawing/2014/main" id="{ED8ED54E-5917-4238-83AE-1632AC8CEC90}"/>
              </a:ext>
            </a:extLst>
          </p:cNvPr>
          <p:cNvPicPr>
            <a:picLocks noChangeAspect="1"/>
          </p:cNvPicPr>
          <p:nvPr userDrawn="1"/>
        </p:nvPicPr>
        <p:blipFill>
          <a:blip r:embed="rId5"/>
          <a:stretch>
            <a:fillRect/>
          </a:stretch>
        </p:blipFill>
        <p:spPr>
          <a:xfrm>
            <a:off x="11008584" y="699384"/>
            <a:ext cx="1112525" cy="364220"/>
          </a:xfrm>
          <a:prstGeom prst="rect">
            <a:avLst/>
          </a:prstGeom>
        </p:spPr>
      </p:pic>
      <p:pic>
        <p:nvPicPr>
          <p:cNvPr id="23" name="Picture 22">
            <a:extLst>
              <a:ext uri="{FF2B5EF4-FFF2-40B4-BE49-F238E27FC236}">
                <a16:creationId xmlns:a16="http://schemas.microsoft.com/office/drawing/2014/main" id="{7238A241-221F-4F78-9648-405DB709BEF3}"/>
              </a:ext>
            </a:extLst>
          </p:cNvPr>
          <p:cNvPicPr>
            <a:picLocks noChangeAspect="1"/>
          </p:cNvPicPr>
          <p:nvPr userDrawn="1"/>
        </p:nvPicPr>
        <p:blipFill>
          <a:blip r:embed="rId6"/>
          <a:stretch>
            <a:fillRect/>
          </a:stretch>
        </p:blipFill>
        <p:spPr>
          <a:xfrm>
            <a:off x="9115567" y="281343"/>
            <a:ext cx="1052968" cy="40442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4F66A0-55BE-484A-9667-5C4C7A46FB26}" type="datetime1">
              <a:rPr lang="en-US" smtClean="0"/>
              <a:pPr/>
              <a:t>4/28/2022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 name="Rectangle 7"/>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28" name="Picture 8" descr="SNL_color_stack.png"/>
          <p:cNvPicPr>
            <a:picLocks noChangeAspect="1"/>
          </p:cNvPicPr>
          <p:nvPr/>
        </p:nvPicPr>
        <p:blipFill>
          <a:blip r:embed="rId19"/>
          <a:srcRect/>
          <a:stretch>
            <a:fillRect/>
          </a:stretch>
        </p:blipFill>
        <p:spPr bwMode="auto">
          <a:xfrm>
            <a:off x="10668001" y="228601"/>
            <a:ext cx="1248833" cy="411163"/>
          </a:xfrm>
          <a:prstGeom prst="rect">
            <a:avLst/>
          </a:prstGeom>
          <a:noFill/>
          <a:ln w="9525">
            <a:noFill/>
            <a:miter lim="800000"/>
            <a:headEnd/>
            <a:tailEnd/>
          </a:ln>
        </p:spPr>
      </p:pic>
      <p:sp>
        <p:nvSpPr>
          <p:cNvPr id="1029" name="Rectangle 2"/>
          <p:cNvSpPr>
            <a:spLocks noGrp="1" noChangeArrowheads="1"/>
          </p:cNvSpPr>
          <p:nvPr>
            <p:ph type="title"/>
          </p:nvPr>
        </p:nvSpPr>
        <p:spPr bwMode="auto">
          <a:xfrm>
            <a:off x="609600" y="1"/>
            <a:ext cx="109728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3"/>
          <p:cNvSpPr>
            <a:spLocks noGrp="1" noChangeArrowheads="1"/>
          </p:cNvSpPr>
          <p:nvPr>
            <p:ph type="body" idx="1"/>
          </p:nvPr>
        </p:nvSpPr>
        <p:spPr bwMode="auto">
          <a:xfrm>
            <a:off x="609600" y="1278740"/>
            <a:ext cx="10972800" cy="4847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145699" y="6166934"/>
            <a:ext cx="1987901"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cs typeface="Calibri"/>
              </a:defRPr>
            </a:lvl1pPr>
          </a:lstStyle>
          <a:p>
            <a:fld id="{30B37176-1C50-7042-8162-64D2C2671FE5}" type="datetime1">
              <a:rPr lang="en-US" smtClean="0"/>
              <a:pPr/>
              <a:t>4/28/2022</a:t>
            </a:fld>
            <a:endParaRPr lang="en-US" dirty="0"/>
          </a:p>
        </p:txBody>
      </p:sp>
      <p:sp>
        <p:nvSpPr>
          <p:cNvPr id="3"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4" name="Rectangle 6"/>
          <p:cNvSpPr>
            <a:spLocks noGrp="1" noChangeArrowheads="1"/>
          </p:cNvSpPr>
          <p:nvPr>
            <p:ph type="sldNum" sz="quarter" idx="4"/>
          </p:nvPr>
        </p:nvSpPr>
        <p:spPr bwMode="auto">
          <a:xfrm>
            <a:off x="11074400" y="6153150"/>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cs typeface="Calibri"/>
              </a:defRPr>
            </a:lvl1pPr>
          </a:lstStyle>
          <a:p>
            <a:fld id="{A5E55A7B-7854-E145-92D9-B491DF4BAE2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84" r:id="rId1"/>
    <p:sldLayoutId id="2147483798" r:id="rId2"/>
    <p:sldLayoutId id="2147483796" r:id="rId3"/>
    <p:sldLayoutId id="2147483799" r:id="rId4"/>
    <p:sldLayoutId id="2147483797" r:id="rId5"/>
    <p:sldLayoutId id="2147483800"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hf hdr="0" ftr="0" dt="0"/>
  <p:txStyles>
    <p:titleStyle>
      <a:lvl1pPr algn="l" rtl="0" eaLnBrk="1" fontAlgn="base" hangingPunct="1">
        <a:spcBef>
          <a:spcPct val="0"/>
        </a:spcBef>
        <a:spcAft>
          <a:spcPct val="0"/>
        </a:spcAft>
        <a:defRPr sz="4000" b="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t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20.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1.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12.jpg"/><Relationship Id="rId7"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2.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0.pn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0.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60.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9.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oleObject" Target="../embeddings/oleObject2.bin"/><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NUL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NUL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NUL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NUL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7.xml"/><Relationship Id="rId7" Type="http://schemas.openxmlformats.org/officeDocument/2006/relationships/image" Target="../media/image86.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5.png"/><Relationship Id="rId5" Type="http://schemas.openxmlformats.org/officeDocument/2006/relationships/image" Target="../media/image8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7.png"/><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741.png"/><Relationship Id="rId3" Type="http://schemas.openxmlformats.org/officeDocument/2006/relationships/image" Target="../media/image57.JPG"/><Relationship Id="rId7" Type="http://schemas.openxmlformats.org/officeDocument/2006/relationships/image" Target="../media/image820.png"/><Relationship Id="rId12" Type="http://schemas.openxmlformats.org/officeDocument/2006/relationships/image" Target="../media/image95.png"/><Relationship Id="rId17" Type="http://schemas.openxmlformats.org/officeDocument/2006/relationships/image" Target="../media/image850.png"/><Relationship Id="rId2" Type="http://schemas.openxmlformats.org/officeDocument/2006/relationships/notesSlide" Target="../notesSlides/notesSlide39.xml"/><Relationship Id="rId16" Type="http://schemas.openxmlformats.org/officeDocument/2006/relationships/image" Target="../media/image760.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720.png"/><Relationship Id="rId5" Type="http://schemas.openxmlformats.org/officeDocument/2006/relationships/image" Target="../media/image91.png"/><Relationship Id="rId15" Type="http://schemas.openxmlformats.org/officeDocument/2006/relationships/image" Target="../media/image750.PNG"/><Relationship Id="rId10" Type="http://schemas.openxmlformats.org/officeDocument/2006/relationships/image" Target="../media/image94.png"/><Relationship Id="rId4" Type="http://schemas.openxmlformats.org/officeDocument/2006/relationships/image" Target="../media/image58.JPG"/><Relationship Id="rId9" Type="http://schemas.openxmlformats.org/officeDocument/2006/relationships/image" Target="../media/image700.png"/><Relationship Id="rId14" Type="http://schemas.openxmlformats.org/officeDocument/2006/relationships/image" Target="../media/image740.png"/></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670.png"/><Relationship Id="rId3" Type="http://schemas.openxmlformats.org/officeDocument/2006/relationships/slideLayout" Target="../slideLayouts/slideLayout7.xml"/><Relationship Id="rId7" Type="http://schemas.openxmlformats.org/officeDocument/2006/relationships/image" Target="../media/image98.png"/><Relationship Id="rId12" Type="http://schemas.openxmlformats.org/officeDocument/2006/relationships/image" Target="../media/image66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7.jpg"/><Relationship Id="rId11" Type="http://schemas.openxmlformats.org/officeDocument/2006/relationships/image" Target="../media/image650.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notesSlide" Target="../notesSlides/notesSlide40.xml"/><Relationship Id="rId9" Type="http://schemas.openxmlformats.org/officeDocument/2006/relationships/image" Target="../media/image100.png"/><Relationship Id="rId14" Type="http://schemas.openxmlformats.org/officeDocument/2006/relationships/image" Target="../media/image102.jpg"/></Relationships>
</file>

<file path=ppt/slides/_rels/slide4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7.xml"/><Relationship Id="rId7" Type="http://schemas.openxmlformats.org/officeDocument/2006/relationships/image" Target="../media/image10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7.jpg"/><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notesSlide" Target="../notesSlides/notesSlide41.xml"/><Relationship Id="rId9" Type="http://schemas.openxmlformats.org/officeDocument/2006/relationships/image" Target="../media/image10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45.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110.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12.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14.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34.png"/><Relationship Id="rId5"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116.png"/><Relationship Id="rId9" Type="http://schemas.openxmlformats.org/officeDocument/2006/relationships/image" Target="../media/image119.jpeg"/></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21.emf"/><Relationship Id="rId5" Type="http://schemas.openxmlformats.org/officeDocument/2006/relationships/image" Target="../media/image120.png"/><Relationship Id="rId4" Type="http://schemas.openxmlformats.org/officeDocument/2006/relationships/image" Target="../media/image58.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200021" y="4511618"/>
            <a:ext cx="11791957" cy="1750142"/>
          </a:xfrm>
        </p:spPr>
        <p:txBody>
          <a:bodyPr/>
          <a:lstStyle/>
          <a:p>
            <a:pPr algn="ctr">
              <a:spcAft>
                <a:spcPts val="0"/>
              </a:spcAft>
            </a:pPr>
            <a:r>
              <a:rPr lang="en-US" sz="2600" b="1" dirty="0">
                <a:solidFill>
                  <a:schemeClr val="tx1"/>
                </a:solidFill>
              </a:rPr>
              <a:t>Development of a novel thermo-mechanical model for simulating permafrost demise and Arctic coastal erosion</a:t>
            </a:r>
            <a:br>
              <a:rPr lang="en-US" sz="2400" b="1" dirty="0">
                <a:solidFill>
                  <a:schemeClr val="tx1"/>
                </a:solidFill>
              </a:rPr>
            </a:br>
            <a:r>
              <a:rPr lang="en-US" sz="900" b="1" dirty="0">
                <a:solidFill>
                  <a:schemeClr val="bg1"/>
                </a:solidFill>
              </a:rPr>
              <a:t>d</a:t>
            </a:r>
            <a:br>
              <a:rPr lang="en-US" sz="2400" dirty="0"/>
            </a:br>
            <a:r>
              <a:rPr lang="en-US" sz="2200" dirty="0">
                <a:solidFill>
                  <a:schemeClr val="tx1"/>
                </a:solidFill>
              </a:rPr>
              <a:t>Jenn Frederick, Alejandro Mota, </a:t>
            </a:r>
            <a:r>
              <a:rPr lang="en-US" sz="2200" b="1" u="sng" dirty="0">
                <a:solidFill>
                  <a:schemeClr val="tx1"/>
                </a:solidFill>
              </a:rPr>
              <a:t>Irina Tezaur</a:t>
            </a:r>
            <a:r>
              <a:rPr lang="en-US" sz="2200" dirty="0">
                <a:solidFill>
                  <a:schemeClr val="tx1"/>
                </a:solidFill>
              </a:rPr>
              <a:t>, Charles Choens, Diana Bull</a:t>
            </a:r>
            <a:br>
              <a:rPr lang="en-US" sz="1800" b="1" u="sng" dirty="0">
                <a:solidFill>
                  <a:schemeClr val="tx1"/>
                </a:solidFill>
              </a:rPr>
            </a:br>
            <a:r>
              <a:rPr lang="en-US" sz="400" b="1" u="sng" dirty="0">
                <a:solidFill>
                  <a:schemeClr val="bg1"/>
                </a:solidFill>
              </a:rPr>
              <a:t>g</a:t>
            </a:r>
            <a:br>
              <a:rPr lang="en-US" sz="1600" dirty="0"/>
            </a:br>
            <a:r>
              <a:rPr lang="en-US" sz="2000" dirty="0">
                <a:solidFill>
                  <a:schemeClr val="tx1"/>
                </a:solidFill>
              </a:rPr>
              <a:t>Sandia National Laboratories, U.S.A. </a:t>
            </a:r>
            <a:br>
              <a:rPr lang="en-US" sz="1800" dirty="0">
                <a:solidFill>
                  <a:schemeClr val="tx1"/>
                </a:solidFill>
              </a:rPr>
            </a:br>
            <a:endParaRPr lang="en-US" sz="1800" dirty="0">
              <a:solidFill>
                <a:schemeClr val="tx1"/>
              </a:solidFill>
            </a:endParaRPr>
          </a:p>
        </p:txBody>
      </p:sp>
      <p:pic>
        <p:nvPicPr>
          <p:cNvPr id="9" name="Picture 8"/>
          <p:cNvPicPr>
            <a:picLocks noChangeAspect="1"/>
          </p:cNvPicPr>
          <p:nvPr/>
        </p:nvPicPr>
        <p:blipFill>
          <a:blip r:embed="rId3"/>
          <a:stretch>
            <a:fillRect/>
          </a:stretch>
        </p:blipFill>
        <p:spPr>
          <a:xfrm>
            <a:off x="2766323" y="2596741"/>
            <a:ext cx="4403439" cy="1652084"/>
          </a:xfrm>
          <a:prstGeom prst="rect">
            <a:avLst/>
          </a:prstGeom>
        </p:spPr>
      </p:pic>
      <p:pic>
        <p:nvPicPr>
          <p:cNvPr id="3" name="Picture 2"/>
          <p:cNvPicPr>
            <a:picLocks noChangeAspect="1"/>
          </p:cNvPicPr>
          <p:nvPr/>
        </p:nvPicPr>
        <p:blipFill>
          <a:blip r:embed="rId4"/>
          <a:stretch>
            <a:fillRect/>
          </a:stretch>
        </p:blipFill>
        <p:spPr>
          <a:xfrm>
            <a:off x="4649" y="2589446"/>
            <a:ext cx="2745772" cy="1652084"/>
          </a:xfrm>
          <a:prstGeom prst="rect">
            <a:avLst/>
          </a:prstGeom>
        </p:spPr>
      </p:pic>
      <p:pic>
        <p:nvPicPr>
          <p:cNvPr id="8" name="Picture 6">
            <a:extLst>
              <a:ext uri="{FF2B5EF4-FFF2-40B4-BE49-F238E27FC236}">
                <a16:creationId xmlns:a16="http://schemas.microsoft.com/office/drawing/2014/main" id="{97552FB1-A017-466D-8AE1-9970A127AF2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445"/>
          <a:stretch/>
        </p:blipFill>
        <p:spPr bwMode="auto">
          <a:xfrm>
            <a:off x="9489761" y="2504109"/>
            <a:ext cx="2796878" cy="179578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86F14780-6FAC-4690-9944-05EB7E280E91}"/>
              </a:ext>
            </a:extLst>
          </p:cNvPr>
          <p:cNvPicPr>
            <a:picLocks/>
          </p:cNvPicPr>
          <p:nvPr/>
        </p:nvPicPr>
        <p:blipFill rotWithShape="1">
          <a:blip r:embed="rId6"/>
          <a:srcRect l="56942" r="831" b="2973"/>
          <a:stretch/>
        </p:blipFill>
        <p:spPr>
          <a:xfrm>
            <a:off x="7153860" y="2589446"/>
            <a:ext cx="2536240" cy="1601023"/>
          </a:xfrm>
          <a:prstGeom prst="rect">
            <a:avLst/>
          </a:prstGeom>
        </p:spPr>
      </p:pic>
      <p:sp>
        <p:nvSpPr>
          <p:cNvPr id="2" name="TextBox 1">
            <a:extLst>
              <a:ext uri="{FF2B5EF4-FFF2-40B4-BE49-F238E27FC236}">
                <a16:creationId xmlns:a16="http://schemas.microsoft.com/office/drawing/2014/main" id="{4F662E67-BAF2-49A6-A445-1DA3F5449EAB}"/>
              </a:ext>
            </a:extLst>
          </p:cNvPr>
          <p:cNvSpPr txBox="1"/>
          <p:nvPr/>
        </p:nvSpPr>
        <p:spPr>
          <a:xfrm>
            <a:off x="5095292" y="6519446"/>
            <a:ext cx="332668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SAND2021-5492PE</a:t>
            </a:r>
          </a:p>
        </p:txBody>
      </p:sp>
      <p:sp>
        <p:nvSpPr>
          <p:cNvPr id="11" name="TextBox 10">
            <a:extLst>
              <a:ext uri="{FF2B5EF4-FFF2-40B4-BE49-F238E27FC236}">
                <a16:creationId xmlns:a16="http://schemas.microsoft.com/office/drawing/2014/main" id="{0168412B-C1F5-4FB4-A3B1-5BBE2DA809DB}"/>
              </a:ext>
            </a:extLst>
          </p:cNvPr>
          <p:cNvSpPr txBox="1"/>
          <p:nvPr/>
        </p:nvSpPr>
        <p:spPr>
          <a:xfrm>
            <a:off x="0" y="6501904"/>
            <a:ext cx="4875962"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Glaciological Seminar, ETH Zurich</a:t>
            </a:r>
          </a:p>
        </p:txBody>
      </p:sp>
      <p:sp>
        <p:nvSpPr>
          <p:cNvPr id="12" name="TextBox 11">
            <a:extLst>
              <a:ext uri="{FF2B5EF4-FFF2-40B4-BE49-F238E27FC236}">
                <a16:creationId xmlns:a16="http://schemas.microsoft.com/office/drawing/2014/main" id="{D20BF2C2-621B-4FEA-918D-FCFBAD125254}"/>
              </a:ext>
            </a:extLst>
          </p:cNvPr>
          <p:cNvSpPr txBox="1"/>
          <p:nvPr/>
        </p:nvSpPr>
        <p:spPr>
          <a:xfrm>
            <a:off x="10807828" y="6534880"/>
            <a:ext cx="459929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April 28, 2022</a:t>
            </a:r>
          </a:p>
        </p:txBody>
      </p:sp>
    </p:spTree>
    <p:extLst>
      <p:ext uri="{BB962C8B-B14F-4D97-AF65-F5344CB8AC3E}">
        <p14:creationId xmlns:p14="http://schemas.microsoft.com/office/powerpoint/2010/main" val="2448963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323385" y="1060264"/>
            <a:ext cx="10995103" cy="6093976"/>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The Arctic Coastal Erosion (ACE) project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Thermo-mechanical finite element model of permafrost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Numerical results </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3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Ongoing/future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9479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227A7B-69E2-4651-8E40-78907B35C8B4}"/>
              </a:ext>
            </a:extLst>
          </p:cNvPr>
          <p:cNvPicPr>
            <a:picLocks noChangeAspect="1"/>
          </p:cNvPicPr>
          <p:nvPr/>
        </p:nvPicPr>
        <p:blipFill>
          <a:blip r:embed="rId2"/>
          <a:stretch>
            <a:fillRect/>
          </a:stretch>
        </p:blipFill>
        <p:spPr>
          <a:xfrm>
            <a:off x="420681" y="1753164"/>
            <a:ext cx="3657331" cy="1630296"/>
          </a:xfrm>
          <a:prstGeom prst="rect">
            <a:avLst/>
          </a:prstGeom>
        </p:spPr>
      </p:pic>
      <p:sp>
        <p:nvSpPr>
          <p:cNvPr id="2" name="Title 1"/>
          <p:cNvSpPr>
            <a:spLocks noGrp="1"/>
          </p:cNvSpPr>
          <p:nvPr>
            <p:ph type="title"/>
          </p:nvPr>
        </p:nvSpPr>
        <p:spPr>
          <a:xfrm>
            <a:off x="0" y="-226468"/>
            <a:ext cx="12333392" cy="1033716"/>
          </a:xfrm>
          <a:solidFill>
            <a:schemeClr val="bg1"/>
          </a:solidFill>
        </p:spPr>
        <p:txBody>
          <a:bodyPr/>
          <a:lstStyle/>
          <a:p>
            <a:r>
              <a:rPr lang="en-US" dirty="0"/>
              <a:t>Proposed solution: multi-scale approach</a:t>
            </a:r>
          </a:p>
        </p:txBody>
      </p:sp>
      <p:graphicFrame>
        <p:nvGraphicFramePr>
          <p:cNvPr id="7" name="Content Placeholder 8">
            <a:extLst>
              <a:ext uri="{FF2B5EF4-FFF2-40B4-BE49-F238E27FC236}">
                <a16:creationId xmlns:a16="http://schemas.microsoft.com/office/drawing/2014/main" id="{9E0DBE4C-1EA5-480A-BC0E-33DF70A516E0}"/>
              </a:ext>
            </a:extLst>
          </p:cNvPr>
          <p:cNvGraphicFramePr>
            <a:graphicFrameLocks/>
          </p:cNvGraphicFramePr>
          <p:nvPr>
            <p:extLst>
              <p:ext uri="{D42A27DB-BD31-4B8C-83A1-F6EECF244321}">
                <p14:modId xmlns:p14="http://schemas.microsoft.com/office/powerpoint/2010/main" val="898476913"/>
              </p:ext>
            </p:extLst>
          </p:nvPr>
        </p:nvGraphicFramePr>
        <p:xfrm>
          <a:off x="269631" y="1513139"/>
          <a:ext cx="11652738" cy="3403422"/>
        </p:xfrm>
        <a:graphic>
          <a:graphicData uri="http://schemas.openxmlformats.org/drawingml/2006/table">
            <a:tbl>
              <a:tblPr firstRow="1" firstCol="1" bandRow="1"/>
              <a:tblGrid>
                <a:gridCol w="3884246">
                  <a:extLst>
                    <a:ext uri="{9D8B030D-6E8A-4147-A177-3AD203B41FA5}">
                      <a16:colId xmlns:a16="http://schemas.microsoft.com/office/drawing/2014/main" val="3921256414"/>
                    </a:ext>
                  </a:extLst>
                </a:gridCol>
                <a:gridCol w="3884246">
                  <a:extLst>
                    <a:ext uri="{9D8B030D-6E8A-4147-A177-3AD203B41FA5}">
                      <a16:colId xmlns:a16="http://schemas.microsoft.com/office/drawing/2014/main" val="95831276"/>
                    </a:ext>
                  </a:extLst>
                </a:gridCol>
                <a:gridCol w="3884246">
                  <a:extLst>
                    <a:ext uri="{9D8B030D-6E8A-4147-A177-3AD203B41FA5}">
                      <a16:colId xmlns:a16="http://schemas.microsoft.com/office/drawing/2014/main" val="1852642316"/>
                    </a:ext>
                  </a:extLst>
                </a:gridCol>
              </a:tblGrid>
              <a:tr h="1797537">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tabLst>
                          <a:tab pos="1145540" algn="l"/>
                        </a:tabLs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25048305"/>
                  </a:ext>
                </a:extLst>
              </a:tr>
              <a:tr h="282099">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Micro-Scale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Meso</a:t>
                      </a:r>
                      <a:r>
                        <a:rPr lang="en-US" sz="2000" b="1" dirty="0">
                          <a:effectLst/>
                          <a:latin typeface="Calibri" panose="020F0502020204030204" pitchFamily="34" charset="0"/>
                          <a:ea typeface="Calibri" panose="020F0502020204030204" pitchFamily="34" charset="0"/>
                          <a:cs typeface="Times New Roman" panose="02020603050405020304" pitchFamily="18" charset="0"/>
                        </a:rPr>
                        <a:t>-Scale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Macro-Scale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7040101"/>
                  </a:ext>
                </a:extLst>
              </a:tr>
              <a:tr h="35950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10’s of meters &amp; storm duration</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10’s of kilometers &amp; monthly duration</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100’s of kilometers &amp; annual (+) durations</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21427621"/>
                  </a:ext>
                </a:extLst>
              </a:tr>
              <a:tr h="934719">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One set of input variables defining the geomorphology and geophysics of the terrestrial model.</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number of micro-scale models that represent the stochastic distributions of input variables along a confined coastline.</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number of meso-scale models representing different coastline types (delta, exposed bluffs, lagoons, etc.) along the AK coastline.   </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552678"/>
                  </a:ext>
                </a:extLst>
              </a:tr>
            </a:tbl>
          </a:graphicData>
        </a:graphic>
      </p:graphicFrame>
      <p:pic>
        <p:nvPicPr>
          <p:cNvPr id="8" name="Picture 35">
            <a:extLst>
              <a:ext uri="{FF2B5EF4-FFF2-40B4-BE49-F238E27FC236}">
                <a16:creationId xmlns:a16="http://schemas.microsoft.com/office/drawing/2014/main" id="{B33DE45E-9FE7-4B08-AB5F-489F98F5E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686" y="1945050"/>
            <a:ext cx="3657331" cy="1250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5">
            <a:extLst>
              <a:ext uri="{FF2B5EF4-FFF2-40B4-BE49-F238E27FC236}">
                <a16:creationId xmlns:a16="http://schemas.microsoft.com/office/drawing/2014/main" id="{D8C7D3BB-2757-440D-B8BB-39BAD6DCB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5994" y="1536901"/>
            <a:ext cx="3464768" cy="1792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E185400-5726-4315-9435-19EA09698889}"/>
              </a:ext>
            </a:extLst>
          </p:cNvPr>
          <p:cNvPicPr>
            <a:picLocks noChangeAspect="1"/>
          </p:cNvPicPr>
          <p:nvPr/>
        </p:nvPicPr>
        <p:blipFill>
          <a:blip r:embed="rId5"/>
          <a:stretch>
            <a:fillRect/>
          </a:stretch>
        </p:blipFill>
        <p:spPr>
          <a:xfrm>
            <a:off x="461625" y="1600401"/>
            <a:ext cx="743959" cy="431496"/>
          </a:xfrm>
          <a:prstGeom prst="rect">
            <a:avLst/>
          </a:prstGeom>
        </p:spPr>
      </p:pic>
      <p:sp>
        <p:nvSpPr>
          <p:cNvPr id="12" name="Content Placeholder 2">
            <a:extLst>
              <a:ext uri="{FF2B5EF4-FFF2-40B4-BE49-F238E27FC236}">
                <a16:creationId xmlns:a16="http://schemas.microsoft.com/office/drawing/2014/main" id="{46F9FAE8-4E1E-4C50-9D1D-C3F7B2275D10}"/>
              </a:ext>
            </a:extLst>
          </p:cNvPr>
          <p:cNvSpPr txBox="1">
            <a:spLocks/>
          </p:cNvSpPr>
          <p:nvPr/>
        </p:nvSpPr>
        <p:spPr bwMode="auto">
          <a:xfrm>
            <a:off x="1076339" y="593454"/>
            <a:ext cx="9771793" cy="820960"/>
          </a:xfrm>
          <a:prstGeom prst="rect">
            <a:avLst/>
          </a:prstGeom>
          <a:solidFill>
            <a:srgbClr val="FFCC99"/>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a:buFont typeface="Wingdings" pitchFamily="-111" charset="2"/>
              <a:buNone/>
            </a:pPr>
            <a:r>
              <a:rPr lang="en-US" sz="2200" kern="0" dirty="0"/>
              <a:t>Goal of the </a:t>
            </a:r>
            <a:r>
              <a:rPr lang="en-US" sz="2200" b="1" kern="0" dirty="0"/>
              <a:t>Arctic Coastal Erosion (ACE) </a:t>
            </a:r>
            <a:r>
              <a:rPr lang="en-US" sz="2200" kern="0" dirty="0"/>
              <a:t>project is to deliver a </a:t>
            </a:r>
            <a:r>
              <a:rPr lang="en-US" sz="2200" b="1" kern="0" dirty="0"/>
              <a:t>field-validated predictive model </a:t>
            </a:r>
            <a:r>
              <a:rPr lang="en-US" sz="2200" kern="0" dirty="0"/>
              <a:t>of </a:t>
            </a:r>
            <a:r>
              <a:rPr lang="en-US" sz="2200" b="1" kern="0" dirty="0"/>
              <a:t>thermo-abrasive erosion </a:t>
            </a:r>
            <a:r>
              <a:rPr lang="en-US" sz="2200" kern="0" dirty="0"/>
              <a:t>for the </a:t>
            </a:r>
            <a:r>
              <a:rPr lang="en-US" sz="2200" b="1" kern="0" dirty="0"/>
              <a:t>permafrost Arctic coastline </a:t>
            </a:r>
          </a:p>
        </p:txBody>
      </p:sp>
      <p:pic>
        <p:nvPicPr>
          <p:cNvPr id="13" name="Picture 12">
            <a:extLst>
              <a:ext uri="{FF2B5EF4-FFF2-40B4-BE49-F238E27FC236}">
                <a16:creationId xmlns:a16="http://schemas.microsoft.com/office/drawing/2014/main" id="{8490B031-25E5-4BEB-B7EE-C99A6EBA2E74}"/>
              </a:ext>
            </a:extLst>
          </p:cNvPr>
          <p:cNvPicPr>
            <a:picLocks noChangeAspect="1"/>
          </p:cNvPicPr>
          <p:nvPr/>
        </p:nvPicPr>
        <p:blipFill>
          <a:blip r:embed="rId6"/>
          <a:stretch>
            <a:fillRect/>
          </a:stretch>
        </p:blipFill>
        <p:spPr>
          <a:xfrm>
            <a:off x="11117443" y="650577"/>
            <a:ext cx="946638" cy="634090"/>
          </a:xfrm>
          <a:prstGeom prst="rect">
            <a:avLst/>
          </a:prstGeom>
        </p:spPr>
      </p:pic>
      <p:pic>
        <p:nvPicPr>
          <p:cNvPr id="14" name="Picture 13">
            <a:extLst>
              <a:ext uri="{FF2B5EF4-FFF2-40B4-BE49-F238E27FC236}">
                <a16:creationId xmlns:a16="http://schemas.microsoft.com/office/drawing/2014/main" id="{165F64BB-BEFF-4D00-99B9-8E0E15830069}"/>
              </a:ext>
            </a:extLst>
          </p:cNvPr>
          <p:cNvPicPr>
            <a:picLocks noChangeAspect="1"/>
          </p:cNvPicPr>
          <p:nvPr/>
        </p:nvPicPr>
        <p:blipFill>
          <a:blip r:embed="rId7"/>
          <a:stretch>
            <a:fillRect/>
          </a:stretch>
        </p:blipFill>
        <p:spPr>
          <a:xfrm>
            <a:off x="10142381" y="-13712"/>
            <a:ext cx="2020462" cy="500212"/>
          </a:xfrm>
          <a:prstGeom prst="rect">
            <a:avLst/>
          </a:prstGeom>
        </p:spPr>
      </p:pic>
      <p:sp>
        <p:nvSpPr>
          <p:cNvPr id="3" name="Rectangle 2">
            <a:extLst>
              <a:ext uri="{FF2B5EF4-FFF2-40B4-BE49-F238E27FC236}">
                <a16:creationId xmlns:a16="http://schemas.microsoft.com/office/drawing/2014/main" id="{D9A9343D-AEBC-4947-8A7D-806F83C40722}"/>
              </a:ext>
            </a:extLst>
          </p:cNvPr>
          <p:cNvSpPr/>
          <p:nvPr/>
        </p:nvSpPr>
        <p:spPr>
          <a:xfrm>
            <a:off x="269631" y="4954417"/>
            <a:ext cx="3932055" cy="1418030"/>
          </a:xfrm>
          <a:prstGeom prst="rect">
            <a:avLst/>
          </a:prstGeom>
          <a:ln>
            <a:noFill/>
          </a:ln>
        </p:spPr>
        <p:txBody>
          <a:bodyPr wrap="square">
            <a:spAutoFit/>
          </a:bodyPr>
          <a:lstStyle/>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3D heat transfer + mechanics-based plastic deformation</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Wave circulation BCs representing time-varying realizations of individual storm events.  </a:t>
            </a:r>
          </a:p>
        </p:txBody>
      </p:sp>
      <p:sp>
        <p:nvSpPr>
          <p:cNvPr id="16" name="TextBox 15">
            <a:extLst>
              <a:ext uri="{FF2B5EF4-FFF2-40B4-BE49-F238E27FC236}">
                <a16:creationId xmlns:a16="http://schemas.microsoft.com/office/drawing/2014/main" id="{0477764B-C717-4C7E-B9D6-921046D5CC10}"/>
              </a:ext>
            </a:extLst>
          </p:cNvPr>
          <p:cNvSpPr txBox="1"/>
          <p:nvPr/>
        </p:nvSpPr>
        <p:spPr>
          <a:xfrm>
            <a:off x="3182530" y="1550994"/>
            <a:ext cx="1238071" cy="338554"/>
          </a:xfrm>
          <a:prstGeom prst="rect">
            <a:avLst/>
          </a:prstGeom>
          <a:noFill/>
        </p:spPr>
        <p:txBody>
          <a:bodyPr wrap="square" rtlCol="0">
            <a:spAutoFit/>
          </a:bodyPr>
          <a:lstStyle/>
          <a:p>
            <a:r>
              <a:rPr lang="en-US" sz="1600" b="1" i="1" dirty="0">
                <a:solidFill>
                  <a:srgbClr val="FF0000"/>
                </a:solidFill>
                <a:latin typeface="Calibri" panose="020F0502020204030204" pitchFamily="34" charset="0"/>
                <a:cs typeface="Calibri" panose="020F0502020204030204" pitchFamily="34" charset="0"/>
              </a:rPr>
              <a:t>This talk</a:t>
            </a:r>
          </a:p>
        </p:txBody>
      </p:sp>
      <p:sp>
        <p:nvSpPr>
          <p:cNvPr id="5" name="TextBox 4">
            <a:extLst>
              <a:ext uri="{FF2B5EF4-FFF2-40B4-BE49-F238E27FC236}">
                <a16:creationId xmlns:a16="http://schemas.microsoft.com/office/drawing/2014/main" id="{0069FCBC-FDCD-49B4-AB69-7D3EAA24E445}"/>
              </a:ext>
            </a:extLst>
          </p:cNvPr>
          <p:cNvSpPr txBox="1"/>
          <p:nvPr/>
        </p:nvSpPr>
        <p:spPr>
          <a:xfrm>
            <a:off x="5923972" y="5035027"/>
            <a:ext cx="4132688" cy="615553"/>
          </a:xfrm>
          <a:prstGeom prst="rect">
            <a:avLst/>
          </a:prstGeom>
          <a:noFill/>
          <a:ln>
            <a:solidFill>
              <a:schemeClr val="tx1"/>
            </a:solidFill>
          </a:ln>
        </p:spPr>
        <p:txBody>
          <a:bodyPr wrap="square" rtlCol="0">
            <a:spAutoFit/>
          </a:bodyPr>
          <a:lstStyle/>
          <a:p>
            <a:pPr algn="ctr"/>
            <a:r>
              <a:rPr lang="en-US" sz="1700" b="1" i="1" dirty="0">
                <a:solidFill>
                  <a:srgbClr val="0070C0"/>
                </a:solidFill>
                <a:latin typeface="Calibri" panose="020F0502020204030204" pitchFamily="34" charset="0"/>
                <a:cs typeface="Calibri" panose="020F0502020204030204" pitchFamily="34" charset="0"/>
              </a:rPr>
              <a:t>Longer term vision: </a:t>
            </a:r>
            <a:r>
              <a:rPr lang="en-US" sz="1700" dirty="0">
                <a:latin typeface="Calibri" panose="020F0502020204030204" pitchFamily="34" charset="0"/>
                <a:cs typeface="Calibri" panose="020F0502020204030204" pitchFamily="34" charset="0"/>
              </a:rPr>
              <a:t>upscale micro-scale model to meso- and macro-scales </a:t>
            </a:r>
          </a:p>
        </p:txBody>
      </p:sp>
      <p:sp>
        <p:nvSpPr>
          <p:cNvPr id="24" name="Rectangle 23">
            <a:extLst>
              <a:ext uri="{FF2B5EF4-FFF2-40B4-BE49-F238E27FC236}">
                <a16:creationId xmlns:a16="http://schemas.microsoft.com/office/drawing/2014/main" id="{469EE577-6324-4169-A6CB-EFA9642777D9}"/>
              </a:ext>
            </a:extLst>
          </p:cNvPr>
          <p:cNvSpPr/>
          <p:nvPr/>
        </p:nvSpPr>
        <p:spPr>
          <a:xfrm>
            <a:off x="4025705" y="5693558"/>
            <a:ext cx="8038376" cy="615553"/>
          </a:xfrm>
          <a:prstGeom prst="rect">
            <a:avLst/>
          </a:prstGeom>
        </p:spPr>
        <p:txBody>
          <a:bodyPr wrap="square">
            <a:spAutoFit/>
          </a:bodyPr>
          <a:lstStyle/>
          <a:p>
            <a:pPr algn="ctr"/>
            <a:r>
              <a:rPr lang="en-US" sz="1700" i="1" dirty="0">
                <a:latin typeface="Calibri" panose="020F0502020204030204" pitchFamily="34" charset="0"/>
                <a:cs typeface="Calibri" panose="020F0502020204030204" pitchFamily="34" charset="0"/>
              </a:rPr>
              <a:t>Create “catalog” of smaller-scale models for diff. Arctic locations, use catalog to derive (physics-based) statistical parameterizations of things like aggregate retreat rates</a:t>
            </a:r>
          </a:p>
        </p:txBody>
      </p:sp>
      <p:sp>
        <p:nvSpPr>
          <p:cNvPr id="25" name="Rectangle 24">
            <a:extLst>
              <a:ext uri="{FF2B5EF4-FFF2-40B4-BE49-F238E27FC236}">
                <a16:creationId xmlns:a16="http://schemas.microsoft.com/office/drawing/2014/main" id="{705213ED-BD50-417A-8843-48B32EA33C97}"/>
              </a:ext>
            </a:extLst>
          </p:cNvPr>
          <p:cNvSpPr/>
          <p:nvPr/>
        </p:nvSpPr>
        <p:spPr>
          <a:xfrm>
            <a:off x="4153624" y="4916561"/>
            <a:ext cx="7768745" cy="1455886"/>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251BF6-3897-489C-B10A-68463DB5A4D2}"/>
              </a:ext>
            </a:extLst>
          </p:cNvPr>
          <p:cNvSpPr/>
          <p:nvPr/>
        </p:nvSpPr>
        <p:spPr>
          <a:xfrm>
            <a:off x="278423" y="4800600"/>
            <a:ext cx="3883993" cy="23442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FE86D3E1-874A-4250-9AB1-67582FA71F82}"/>
              </a:ext>
            </a:extLst>
          </p:cNvPr>
          <p:cNvSpPr/>
          <p:nvPr/>
        </p:nvSpPr>
        <p:spPr>
          <a:xfrm>
            <a:off x="269631" y="1502873"/>
            <a:ext cx="3883993" cy="486957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816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97" y="-280805"/>
            <a:ext cx="7223253" cy="1347911"/>
          </a:xfrm>
        </p:spPr>
        <p:txBody>
          <a:bodyPr/>
          <a:lstStyle/>
          <a:p>
            <a:pPr algn="r"/>
            <a:r>
              <a:rPr lang="en-US" dirty="0"/>
              <a:t>ACE Model Component Coupling</a:t>
            </a:r>
          </a:p>
        </p:txBody>
      </p:sp>
      <p:pic>
        <p:nvPicPr>
          <p:cNvPr id="9" name="Picture 8">
            <a:extLst>
              <a:ext uri="{FF2B5EF4-FFF2-40B4-BE49-F238E27FC236}">
                <a16:creationId xmlns:a16="http://schemas.microsoft.com/office/drawing/2014/main" id="{A6DEEBE1-F905-4D94-AB00-0CAD0D6B9E83}"/>
              </a:ext>
            </a:extLst>
          </p:cNvPr>
          <p:cNvPicPr>
            <a:picLocks noChangeAspect="1"/>
          </p:cNvPicPr>
          <p:nvPr/>
        </p:nvPicPr>
        <p:blipFill>
          <a:blip r:embed="rId3"/>
          <a:stretch>
            <a:fillRect/>
          </a:stretch>
        </p:blipFill>
        <p:spPr>
          <a:xfrm>
            <a:off x="0" y="991676"/>
            <a:ext cx="9233210" cy="5193681"/>
          </a:xfrm>
          <a:prstGeom prst="rect">
            <a:avLst/>
          </a:prstGeom>
        </p:spPr>
      </p:pic>
      <p:pic>
        <p:nvPicPr>
          <p:cNvPr id="14" name="Picture 13">
            <a:extLst>
              <a:ext uri="{FF2B5EF4-FFF2-40B4-BE49-F238E27FC236}">
                <a16:creationId xmlns:a16="http://schemas.microsoft.com/office/drawing/2014/main" id="{20199399-1DB7-48E7-8118-C13983A3B635}"/>
              </a:ext>
            </a:extLst>
          </p:cNvPr>
          <p:cNvPicPr>
            <a:picLocks noChangeAspect="1"/>
          </p:cNvPicPr>
          <p:nvPr/>
        </p:nvPicPr>
        <p:blipFill>
          <a:blip r:embed="rId4"/>
          <a:stretch>
            <a:fillRect/>
          </a:stretch>
        </p:blipFill>
        <p:spPr>
          <a:xfrm>
            <a:off x="9019701" y="42924"/>
            <a:ext cx="1228268" cy="921201"/>
          </a:xfrm>
          <a:prstGeom prst="rect">
            <a:avLst/>
          </a:prstGeom>
        </p:spPr>
      </p:pic>
      <p:pic>
        <p:nvPicPr>
          <p:cNvPr id="15" name="Picture 14">
            <a:extLst>
              <a:ext uri="{FF2B5EF4-FFF2-40B4-BE49-F238E27FC236}">
                <a16:creationId xmlns:a16="http://schemas.microsoft.com/office/drawing/2014/main" id="{7254C401-A6E4-45A8-88A6-8F83280D5147}"/>
              </a:ext>
            </a:extLst>
          </p:cNvPr>
          <p:cNvPicPr>
            <a:picLocks noChangeAspect="1"/>
          </p:cNvPicPr>
          <p:nvPr/>
        </p:nvPicPr>
        <p:blipFill>
          <a:blip r:embed="rId5"/>
          <a:stretch>
            <a:fillRect/>
          </a:stretch>
        </p:blipFill>
        <p:spPr>
          <a:xfrm>
            <a:off x="4835302" y="666967"/>
            <a:ext cx="1627017" cy="728858"/>
          </a:xfrm>
          <a:prstGeom prst="rect">
            <a:avLst/>
          </a:prstGeom>
        </p:spPr>
      </p:pic>
      <p:pic>
        <p:nvPicPr>
          <p:cNvPr id="17" name="Picture 16">
            <a:extLst>
              <a:ext uri="{FF2B5EF4-FFF2-40B4-BE49-F238E27FC236}">
                <a16:creationId xmlns:a16="http://schemas.microsoft.com/office/drawing/2014/main" id="{012DDCA4-D0FA-47FE-8FFC-71746639F5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8596" y="886079"/>
            <a:ext cx="1657068" cy="553723"/>
          </a:xfrm>
          <a:prstGeom prst="rect">
            <a:avLst/>
          </a:prstGeom>
          <a:noFill/>
          <a:ln>
            <a:noFill/>
          </a:ln>
        </p:spPr>
      </p:pic>
      <p:sp>
        <p:nvSpPr>
          <p:cNvPr id="3" name="TextBox 2">
            <a:extLst>
              <a:ext uri="{FF2B5EF4-FFF2-40B4-BE49-F238E27FC236}">
                <a16:creationId xmlns:a16="http://schemas.microsoft.com/office/drawing/2014/main" id="{CC77ABB9-39C3-4BA1-998C-924B0E50CD98}"/>
              </a:ext>
            </a:extLst>
          </p:cNvPr>
          <p:cNvSpPr txBox="1"/>
          <p:nvPr/>
        </p:nvSpPr>
        <p:spPr>
          <a:xfrm>
            <a:off x="3590692" y="6123201"/>
            <a:ext cx="394753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(Drew Point, Alaska)</a:t>
            </a:r>
          </a:p>
        </p:txBody>
      </p:sp>
      <p:pic>
        <p:nvPicPr>
          <p:cNvPr id="7" name="Picture 6">
            <a:extLst>
              <a:ext uri="{FF2B5EF4-FFF2-40B4-BE49-F238E27FC236}">
                <a16:creationId xmlns:a16="http://schemas.microsoft.com/office/drawing/2014/main" id="{1C86C117-2302-427C-85DC-17DFFB19C17C}"/>
              </a:ext>
            </a:extLst>
          </p:cNvPr>
          <p:cNvPicPr>
            <a:picLocks noChangeAspect="1"/>
          </p:cNvPicPr>
          <p:nvPr/>
        </p:nvPicPr>
        <p:blipFill>
          <a:blip r:embed="rId7"/>
          <a:stretch>
            <a:fillRect/>
          </a:stretch>
        </p:blipFill>
        <p:spPr>
          <a:xfrm>
            <a:off x="3125119" y="756658"/>
            <a:ext cx="1491486" cy="1219422"/>
          </a:xfrm>
          <a:prstGeom prst="rect">
            <a:avLst/>
          </a:prstGeom>
        </p:spPr>
      </p:pic>
      <p:sp>
        <p:nvSpPr>
          <p:cNvPr id="12" name="TextBox 11">
            <a:extLst>
              <a:ext uri="{FF2B5EF4-FFF2-40B4-BE49-F238E27FC236}">
                <a16:creationId xmlns:a16="http://schemas.microsoft.com/office/drawing/2014/main" id="{47510742-C060-480B-B36A-F26A4E9F935D}"/>
              </a:ext>
            </a:extLst>
          </p:cNvPr>
          <p:cNvSpPr txBox="1"/>
          <p:nvPr/>
        </p:nvSpPr>
        <p:spPr>
          <a:xfrm>
            <a:off x="8754989" y="1162940"/>
            <a:ext cx="3493606" cy="6140142"/>
          </a:xfrm>
          <a:prstGeom prst="rect">
            <a:avLst/>
          </a:prstGeom>
          <a:noFill/>
        </p:spPr>
        <p:txBody>
          <a:bodyPr wrap="square" rtlCol="0">
            <a:spAutoFit/>
          </a:bodyPr>
          <a:lstStyle/>
          <a:p>
            <a:pPr algn="ctr"/>
            <a:r>
              <a:rPr lang="en-US" sz="2000" b="1" i="1" dirty="0">
                <a:latin typeface="Calibri" panose="020F0502020204030204" pitchFamily="34" charset="0"/>
                <a:cs typeface="Calibri" panose="020F0502020204030204" pitchFamily="34" charset="0"/>
              </a:rPr>
              <a:t>ACE project has many pieces!</a:t>
            </a:r>
          </a:p>
          <a:p>
            <a:pPr algn="ctr"/>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Terrestrial model</a:t>
            </a:r>
            <a:r>
              <a:rPr lang="en-US" sz="1700" dirty="0">
                <a:latin typeface="Calibri" panose="020F0502020204030204" pitchFamily="34" charset="0"/>
                <a:cs typeface="Calibri" panose="020F0502020204030204" pitchFamily="34" charset="0"/>
              </a:rPr>
              <a:t>: thermo-mechanical coupled FEM model that can simulate transient niche development.</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Oceanographic model</a:t>
            </a:r>
            <a:r>
              <a:rPr lang="en-US" sz="1700" dirty="0">
                <a:latin typeface="Calibri" panose="020F0502020204030204" pitchFamily="34" charset="0"/>
                <a:cs typeface="Calibri" panose="020F0502020204030204" pitchFamily="34" charset="0"/>
              </a:rPr>
              <a:t>: WW3 + SWAN + Delft3D wave models for providing oceanic BCs (ocean temp/height) to terrestrial model. </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err="1">
                <a:latin typeface="Calibri" panose="020F0502020204030204" pitchFamily="34" charset="0"/>
                <a:cs typeface="Calibri" panose="020F0502020204030204" pitchFamily="34" charset="0"/>
              </a:rPr>
              <a:t>Geomechanical</a:t>
            </a:r>
            <a:r>
              <a:rPr lang="en-US" sz="1700" b="1" u="sng" dirty="0">
                <a:latin typeface="Calibri" panose="020F0502020204030204" pitchFamily="34" charset="0"/>
                <a:cs typeface="Calibri" panose="020F0502020204030204" pitchFamily="34" charset="0"/>
              </a:rPr>
              <a:t> testing</a:t>
            </a:r>
            <a:r>
              <a:rPr lang="en-US" sz="1700" dirty="0">
                <a:latin typeface="Calibri" panose="020F0502020204030204" pitchFamily="34" charset="0"/>
                <a:cs typeface="Calibri" panose="020F0502020204030204" pitchFamily="34" charset="0"/>
              </a:rPr>
              <a:t>: for characterization of permafrost parameters in terrestrial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Field campaign</a:t>
            </a:r>
            <a:r>
              <a:rPr lang="en-US" sz="1700" dirty="0">
                <a:latin typeface="Calibri" panose="020F0502020204030204" pitchFamily="34" charset="0"/>
                <a:cs typeface="Calibri" panose="020F0502020204030204" pitchFamily="34" charset="0"/>
              </a:rPr>
              <a:t>: offshore oceanographic measurements, bathymetric survey, niche measurements, etc.</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FCBCDF-3D4B-462C-8973-2E2E0B4E0CC1}"/>
              </a:ext>
            </a:extLst>
          </p:cNvPr>
          <p:cNvPicPr>
            <a:picLocks noChangeAspect="1"/>
          </p:cNvPicPr>
          <p:nvPr/>
        </p:nvPicPr>
        <p:blipFill>
          <a:blip r:embed="rId8"/>
          <a:stretch>
            <a:fillRect/>
          </a:stretch>
        </p:blipFill>
        <p:spPr>
          <a:xfrm>
            <a:off x="7055497" y="201315"/>
            <a:ext cx="2160625" cy="465652"/>
          </a:xfrm>
          <a:prstGeom prst="rect">
            <a:avLst/>
          </a:prstGeom>
        </p:spPr>
      </p:pic>
    </p:spTree>
    <p:extLst>
      <p:ext uri="{BB962C8B-B14F-4D97-AF65-F5344CB8AC3E}">
        <p14:creationId xmlns:p14="http://schemas.microsoft.com/office/powerpoint/2010/main" val="3598227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97" y="-280805"/>
            <a:ext cx="7223253" cy="1347911"/>
          </a:xfrm>
        </p:spPr>
        <p:txBody>
          <a:bodyPr/>
          <a:lstStyle/>
          <a:p>
            <a:pPr algn="r"/>
            <a:r>
              <a:rPr lang="en-US" dirty="0"/>
              <a:t>ACE Model Component Coupling</a:t>
            </a:r>
          </a:p>
        </p:txBody>
      </p:sp>
      <p:pic>
        <p:nvPicPr>
          <p:cNvPr id="9" name="Picture 8">
            <a:extLst>
              <a:ext uri="{FF2B5EF4-FFF2-40B4-BE49-F238E27FC236}">
                <a16:creationId xmlns:a16="http://schemas.microsoft.com/office/drawing/2014/main" id="{A6DEEBE1-F905-4D94-AB00-0CAD0D6B9E83}"/>
              </a:ext>
            </a:extLst>
          </p:cNvPr>
          <p:cNvPicPr>
            <a:picLocks noChangeAspect="1"/>
          </p:cNvPicPr>
          <p:nvPr/>
        </p:nvPicPr>
        <p:blipFill>
          <a:blip r:embed="rId3"/>
          <a:stretch>
            <a:fillRect/>
          </a:stretch>
        </p:blipFill>
        <p:spPr>
          <a:xfrm>
            <a:off x="0" y="991676"/>
            <a:ext cx="9233210" cy="5193681"/>
          </a:xfrm>
          <a:prstGeom prst="rect">
            <a:avLst/>
          </a:prstGeom>
        </p:spPr>
      </p:pic>
      <p:sp>
        <p:nvSpPr>
          <p:cNvPr id="13" name="TextBox 12">
            <a:extLst>
              <a:ext uri="{FF2B5EF4-FFF2-40B4-BE49-F238E27FC236}">
                <a16:creationId xmlns:a16="http://schemas.microsoft.com/office/drawing/2014/main" id="{66E9E48D-99E6-4E2C-9FCF-B947720FF389}"/>
              </a:ext>
            </a:extLst>
          </p:cNvPr>
          <p:cNvSpPr txBox="1"/>
          <p:nvPr/>
        </p:nvSpPr>
        <p:spPr>
          <a:xfrm>
            <a:off x="8754989" y="1162940"/>
            <a:ext cx="3493606" cy="6140142"/>
          </a:xfrm>
          <a:prstGeom prst="rect">
            <a:avLst/>
          </a:prstGeom>
          <a:noFill/>
        </p:spPr>
        <p:txBody>
          <a:bodyPr wrap="square" rtlCol="0">
            <a:spAutoFit/>
          </a:bodyPr>
          <a:lstStyle/>
          <a:p>
            <a:pPr algn="ctr"/>
            <a:r>
              <a:rPr lang="en-US" sz="2000" b="1" i="1" dirty="0">
                <a:latin typeface="Calibri" panose="020F0502020204030204" pitchFamily="34" charset="0"/>
                <a:cs typeface="Calibri" panose="020F0502020204030204" pitchFamily="34" charset="0"/>
              </a:rPr>
              <a:t>ACE project has many pieces!</a:t>
            </a:r>
          </a:p>
          <a:p>
            <a:pPr algn="ctr"/>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Terrestrial model</a:t>
            </a:r>
            <a:r>
              <a:rPr lang="en-US" sz="1700" dirty="0">
                <a:latin typeface="Calibri" panose="020F0502020204030204" pitchFamily="34" charset="0"/>
                <a:cs typeface="Calibri" panose="020F0502020204030204" pitchFamily="34" charset="0"/>
              </a:rPr>
              <a:t>: thermo-mechanical coupled FEM model that can simulate transient niche development.</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Oceanographic model</a:t>
            </a:r>
            <a:r>
              <a:rPr lang="en-US" sz="1700" dirty="0">
                <a:latin typeface="Calibri" panose="020F0502020204030204" pitchFamily="34" charset="0"/>
                <a:cs typeface="Calibri" panose="020F0502020204030204" pitchFamily="34" charset="0"/>
              </a:rPr>
              <a:t>: WW3 + SWAN + Delft3D wave models for providing oceanic BCs (ocean temp/height) to terrestrial model. </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err="1">
                <a:latin typeface="Calibri" panose="020F0502020204030204" pitchFamily="34" charset="0"/>
                <a:cs typeface="Calibri" panose="020F0502020204030204" pitchFamily="34" charset="0"/>
              </a:rPr>
              <a:t>Geomechanical</a:t>
            </a:r>
            <a:r>
              <a:rPr lang="en-US" sz="1700" b="1" u="sng" dirty="0">
                <a:latin typeface="Calibri" panose="020F0502020204030204" pitchFamily="34" charset="0"/>
                <a:cs typeface="Calibri" panose="020F0502020204030204" pitchFamily="34" charset="0"/>
              </a:rPr>
              <a:t> testing</a:t>
            </a:r>
            <a:r>
              <a:rPr lang="en-US" sz="1700" dirty="0">
                <a:latin typeface="Calibri" panose="020F0502020204030204" pitchFamily="34" charset="0"/>
                <a:cs typeface="Calibri" panose="020F0502020204030204" pitchFamily="34" charset="0"/>
              </a:rPr>
              <a:t>: for characterization of permafrost parameters in terrestrial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Field campaign</a:t>
            </a:r>
            <a:r>
              <a:rPr lang="en-US" sz="1700" dirty="0">
                <a:latin typeface="Calibri" panose="020F0502020204030204" pitchFamily="34" charset="0"/>
                <a:cs typeface="Calibri" panose="020F0502020204030204" pitchFamily="34" charset="0"/>
              </a:rPr>
              <a:t>: offshore oceanographic measurements, bathymetric survey, niche measurements, etc.</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0199399-1DB7-48E7-8118-C13983A3B635}"/>
              </a:ext>
            </a:extLst>
          </p:cNvPr>
          <p:cNvPicPr>
            <a:picLocks noChangeAspect="1"/>
          </p:cNvPicPr>
          <p:nvPr/>
        </p:nvPicPr>
        <p:blipFill>
          <a:blip r:embed="rId4"/>
          <a:stretch>
            <a:fillRect/>
          </a:stretch>
        </p:blipFill>
        <p:spPr>
          <a:xfrm>
            <a:off x="9019701" y="42924"/>
            <a:ext cx="1228268" cy="921201"/>
          </a:xfrm>
          <a:prstGeom prst="rect">
            <a:avLst/>
          </a:prstGeom>
        </p:spPr>
      </p:pic>
      <p:pic>
        <p:nvPicPr>
          <p:cNvPr id="15" name="Picture 14">
            <a:extLst>
              <a:ext uri="{FF2B5EF4-FFF2-40B4-BE49-F238E27FC236}">
                <a16:creationId xmlns:a16="http://schemas.microsoft.com/office/drawing/2014/main" id="{7254C401-A6E4-45A8-88A6-8F83280D5147}"/>
              </a:ext>
            </a:extLst>
          </p:cNvPr>
          <p:cNvPicPr>
            <a:picLocks noChangeAspect="1"/>
          </p:cNvPicPr>
          <p:nvPr/>
        </p:nvPicPr>
        <p:blipFill>
          <a:blip r:embed="rId5"/>
          <a:stretch>
            <a:fillRect/>
          </a:stretch>
        </p:blipFill>
        <p:spPr>
          <a:xfrm>
            <a:off x="4835302" y="666967"/>
            <a:ext cx="1627017" cy="728858"/>
          </a:xfrm>
          <a:prstGeom prst="rect">
            <a:avLst/>
          </a:prstGeom>
        </p:spPr>
      </p:pic>
      <p:pic>
        <p:nvPicPr>
          <p:cNvPr id="17" name="Picture 16">
            <a:extLst>
              <a:ext uri="{FF2B5EF4-FFF2-40B4-BE49-F238E27FC236}">
                <a16:creationId xmlns:a16="http://schemas.microsoft.com/office/drawing/2014/main" id="{012DDCA4-D0FA-47FE-8FFC-71746639F5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8596" y="886079"/>
            <a:ext cx="1657068" cy="553723"/>
          </a:xfrm>
          <a:prstGeom prst="rect">
            <a:avLst/>
          </a:prstGeom>
          <a:noFill/>
          <a:ln>
            <a:noFill/>
          </a:ln>
        </p:spPr>
      </p:pic>
      <p:sp>
        <p:nvSpPr>
          <p:cNvPr id="3" name="TextBox 2">
            <a:extLst>
              <a:ext uri="{FF2B5EF4-FFF2-40B4-BE49-F238E27FC236}">
                <a16:creationId xmlns:a16="http://schemas.microsoft.com/office/drawing/2014/main" id="{CC77ABB9-39C3-4BA1-998C-924B0E50CD98}"/>
              </a:ext>
            </a:extLst>
          </p:cNvPr>
          <p:cNvSpPr txBox="1"/>
          <p:nvPr/>
        </p:nvSpPr>
        <p:spPr>
          <a:xfrm>
            <a:off x="3590692" y="6123201"/>
            <a:ext cx="394753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(Drew Point, Alaska)</a:t>
            </a:r>
          </a:p>
        </p:txBody>
      </p:sp>
      <p:pic>
        <p:nvPicPr>
          <p:cNvPr id="7" name="Picture 6">
            <a:extLst>
              <a:ext uri="{FF2B5EF4-FFF2-40B4-BE49-F238E27FC236}">
                <a16:creationId xmlns:a16="http://schemas.microsoft.com/office/drawing/2014/main" id="{1C86C117-2302-427C-85DC-17DFFB19C17C}"/>
              </a:ext>
            </a:extLst>
          </p:cNvPr>
          <p:cNvPicPr>
            <a:picLocks noChangeAspect="1"/>
          </p:cNvPicPr>
          <p:nvPr/>
        </p:nvPicPr>
        <p:blipFill>
          <a:blip r:embed="rId7"/>
          <a:stretch>
            <a:fillRect/>
          </a:stretch>
        </p:blipFill>
        <p:spPr>
          <a:xfrm>
            <a:off x="3125119" y="756658"/>
            <a:ext cx="1491486" cy="1219422"/>
          </a:xfrm>
          <a:prstGeom prst="rect">
            <a:avLst/>
          </a:prstGeom>
        </p:spPr>
      </p:pic>
      <p:sp>
        <p:nvSpPr>
          <p:cNvPr id="11" name="Rectangle 10">
            <a:extLst>
              <a:ext uri="{FF2B5EF4-FFF2-40B4-BE49-F238E27FC236}">
                <a16:creationId xmlns:a16="http://schemas.microsoft.com/office/drawing/2014/main" id="{85190D8C-0F7E-44F0-99D8-05ED8B083CCA}"/>
              </a:ext>
            </a:extLst>
          </p:cNvPr>
          <p:cNvSpPr/>
          <p:nvPr/>
        </p:nvSpPr>
        <p:spPr>
          <a:xfrm>
            <a:off x="8754989" y="1605776"/>
            <a:ext cx="3300761" cy="111512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0E74A3-CA0D-445A-9B91-2DD812B6DF16}"/>
              </a:ext>
            </a:extLst>
          </p:cNvPr>
          <p:cNvSpPr txBox="1"/>
          <p:nvPr/>
        </p:nvSpPr>
        <p:spPr>
          <a:xfrm>
            <a:off x="10247969" y="2392601"/>
            <a:ext cx="2652706" cy="369332"/>
          </a:xfrm>
          <a:prstGeom prst="rect">
            <a:avLst/>
          </a:prstGeom>
          <a:noFill/>
        </p:spPr>
        <p:txBody>
          <a:bodyPr wrap="square" rtlCol="0">
            <a:spAutoFit/>
          </a:bodyPr>
          <a:lstStyle/>
          <a:p>
            <a:pPr algn="ctr"/>
            <a:r>
              <a:rPr lang="en-US" b="1" i="1" dirty="0">
                <a:solidFill>
                  <a:srgbClr val="FF0000"/>
                </a:solidFill>
                <a:latin typeface="Calibri" panose="020F0502020204030204" pitchFamily="34" charset="0"/>
                <a:cs typeface="Calibri" panose="020F0502020204030204" pitchFamily="34" charset="0"/>
              </a:rPr>
              <a:t>This talk</a:t>
            </a:r>
          </a:p>
        </p:txBody>
      </p:sp>
      <p:sp>
        <p:nvSpPr>
          <p:cNvPr id="16" name="Rectangle 15">
            <a:extLst>
              <a:ext uri="{FF2B5EF4-FFF2-40B4-BE49-F238E27FC236}">
                <a16:creationId xmlns:a16="http://schemas.microsoft.com/office/drawing/2014/main" id="{E0DD4C61-A0DA-47AE-8F79-B1F904589E9C}"/>
              </a:ext>
            </a:extLst>
          </p:cNvPr>
          <p:cNvSpPr/>
          <p:nvPr/>
        </p:nvSpPr>
        <p:spPr>
          <a:xfrm rot="19480835">
            <a:off x="5088138" y="2616392"/>
            <a:ext cx="3716052" cy="196387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B23B1A4-5A69-43AD-97A4-63E5ED235594}"/>
              </a:ext>
            </a:extLst>
          </p:cNvPr>
          <p:cNvPicPr>
            <a:picLocks noChangeAspect="1"/>
          </p:cNvPicPr>
          <p:nvPr/>
        </p:nvPicPr>
        <p:blipFill>
          <a:blip r:embed="rId8"/>
          <a:stretch>
            <a:fillRect/>
          </a:stretch>
        </p:blipFill>
        <p:spPr>
          <a:xfrm>
            <a:off x="7055497" y="201315"/>
            <a:ext cx="2160625" cy="465652"/>
          </a:xfrm>
          <a:prstGeom prst="rect">
            <a:avLst/>
          </a:prstGeom>
        </p:spPr>
      </p:pic>
    </p:spTree>
    <p:extLst>
      <p:ext uri="{BB962C8B-B14F-4D97-AF65-F5344CB8AC3E}">
        <p14:creationId xmlns:p14="http://schemas.microsoft.com/office/powerpoint/2010/main" val="1297180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323385" y="1060264"/>
            <a:ext cx="10995103" cy="6093976"/>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project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Thermo-mechanical finite element model of permafrost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Numerical results </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3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Ongoing/future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2692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7EB0EB-3422-49A4-A018-1ADBB3529658}"/>
              </a:ext>
            </a:extLst>
          </p:cNvPr>
          <p:cNvPicPr>
            <a:picLocks noChangeAspect="1"/>
          </p:cNvPicPr>
          <p:nvPr/>
        </p:nvPicPr>
        <p:blipFill>
          <a:blip r:embed="rId3"/>
          <a:stretch>
            <a:fillRect/>
          </a:stretch>
        </p:blipFill>
        <p:spPr>
          <a:xfrm>
            <a:off x="1551142" y="1121077"/>
            <a:ext cx="9157164" cy="4983155"/>
          </a:xfrm>
          <a:prstGeom prst="rect">
            <a:avLst/>
          </a:prstGeom>
        </p:spPr>
      </p:pic>
      <p:sp>
        <p:nvSpPr>
          <p:cNvPr id="2" name="Title 1"/>
          <p:cNvSpPr>
            <a:spLocks noGrp="1"/>
          </p:cNvSpPr>
          <p:nvPr>
            <p:ph type="title"/>
          </p:nvPr>
        </p:nvSpPr>
        <p:spPr>
          <a:xfrm>
            <a:off x="42951" y="-12932"/>
            <a:ext cx="10427053" cy="991675"/>
          </a:xfrm>
        </p:spPr>
        <p:txBody>
          <a:bodyPr/>
          <a:lstStyle/>
          <a:p>
            <a:r>
              <a:rPr lang="en-US" dirty="0"/>
              <a:t>Anatomy of a canonical computational domain</a:t>
            </a:r>
          </a:p>
        </p:txBody>
      </p:sp>
      <p:sp>
        <p:nvSpPr>
          <p:cNvPr id="7" name="Text Placeholder 2">
            <a:extLst>
              <a:ext uri="{FF2B5EF4-FFF2-40B4-BE49-F238E27FC236}">
                <a16:creationId xmlns:a16="http://schemas.microsoft.com/office/drawing/2014/main" id="{0C4B6C8D-67F2-DD43-84A8-126F23EAD3C2}"/>
              </a:ext>
            </a:extLst>
          </p:cNvPr>
          <p:cNvSpPr txBox="1">
            <a:spLocks/>
          </p:cNvSpPr>
          <p:nvPr/>
        </p:nvSpPr>
        <p:spPr bwMode="auto">
          <a:xfrm>
            <a:off x="68189" y="4305836"/>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Bluff face (exposed to ocean)</a:t>
            </a:r>
          </a:p>
        </p:txBody>
      </p:sp>
      <p:cxnSp>
        <p:nvCxnSpPr>
          <p:cNvPr id="11" name="Straight Arrow Connector 10">
            <a:extLst>
              <a:ext uri="{FF2B5EF4-FFF2-40B4-BE49-F238E27FC236}">
                <a16:creationId xmlns:a16="http://schemas.microsoft.com/office/drawing/2014/main" id="{4FAAC4F8-E5A9-9A4E-80E1-1454895785B1}"/>
              </a:ext>
            </a:extLst>
          </p:cNvPr>
          <p:cNvCxnSpPr>
            <a:cxnSpLocks/>
            <a:stCxn id="7" idx="3"/>
          </p:cNvCxnSpPr>
          <p:nvPr/>
        </p:nvCxnSpPr>
        <p:spPr>
          <a:xfrm flipV="1">
            <a:off x="1309037" y="4062335"/>
            <a:ext cx="1861383" cy="416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 Placeholder 2">
            <a:extLst>
              <a:ext uri="{FF2B5EF4-FFF2-40B4-BE49-F238E27FC236}">
                <a16:creationId xmlns:a16="http://schemas.microsoft.com/office/drawing/2014/main" id="{9AFF9E4A-1F92-294B-A4EC-BDA904F1A215}"/>
              </a:ext>
            </a:extLst>
          </p:cNvPr>
          <p:cNvSpPr txBox="1">
            <a:spLocks/>
          </p:cNvSpPr>
          <p:nvPr/>
        </p:nvSpPr>
        <p:spPr bwMode="auto">
          <a:xfrm>
            <a:off x="104098" y="1313861"/>
            <a:ext cx="1417404"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Permafrost</a:t>
            </a:r>
          </a:p>
        </p:txBody>
      </p:sp>
      <p:sp>
        <p:nvSpPr>
          <p:cNvPr id="25" name="Text Placeholder 2">
            <a:extLst>
              <a:ext uri="{FF2B5EF4-FFF2-40B4-BE49-F238E27FC236}">
                <a16:creationId xmlns:a16="http://schemas.microsoft.com/office/drawing/2014/main" id="{6AD6468D-A2C2-284C-BF73-D8078704CA55}"/>
              </a:ext>
            </a:extLst>
          </p:cNvPr>
          <p:cNvSpPr txBox="1">
            <a:spLocks/>
          </p:cNvSpPr>
          <p:nvPr/>
        </p:nvSpPr>
        <p:spPr bwMode="auto">
          <a:xfrm>
            <a:off x="10754531" y="3806314"/>
            <a:ext cx="576288" cy="384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Ice</a:t>
            </a:r>
          </a:p>
        </p:txBody>
      </p:sp>
      <p:sp>
        <p:nvSpPr>
          <p:cNvPr id="26" name="Text Placeholder 2">
            <a:extLst>
              <a:ext uri="{FF2B5EF4-FFF2-40B4-BE49-F238E27FC236}">
                <a16:creationId xmlns:a16="http://schemas.microsoft.com/office/drawing/2014/main" id="{2687F6F8-D916-B245-BF27-140306077774}"/>
              </a:ext>
            </a:extLst>
          </p:cNvPr>
          <p:cNvSpPr txBox="1">
            <a:spLocks/>
          </p:cNvSpPr>
          <p:nvPr/>
        </p:nvSpPr>
        <p:spPr bwMode="auto">
          <a:xfrm>
            <a:off x="6277803" y="6001809"/>
            <a:ext cx="1404921" cy="3718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err="1"/>
              <a:t>Cryopeg</a:t>
            </a:r>
            <a:r>
              <a:rPr lang="en-US" sz="2000" dirty="0"/>
              <a:t>*</a:t>
            </a:r>
          </a:p>
        </p:txBody>
      </p:sp>
      <p:cxnSp>
        <p:nvCxnSpPr>
          <p:cNvPr id="28" name="Straight Arrow Connector 27">
            <a:extLst>
              <a:ext uri="{FF2B5EF4-FFF2-40B4-BE49-F238E27FC236}">
                <a16:creationId xmlns:a16="http://schemas.microsoft.com/office/drawing/2014/main" id="{7A5B6E6A-0841-FE42-AD52-7342BBE9FAC5}"/>
              </a:ext>
            </a:extLst>
          </p:cNvPr>
          <p:cNvCxnSpPr>
            <a:cxnSpLocks/>
          </p:cNvCxnSpPr>
          <p:nvPr/>
        </p:nvCxnSpPr>
        <p:spPr>
          <a:xfrm>
            <a:off x="1460073" y="1572831"/>
            <a:ext cx="1851285" cy="11502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F4922CA-1A36-BB44-AD5A-DDB072A4375F}"/>
              </a:ext>
            </a:extLst>
          </p:cNvPr>
          <p:cNvCxnSpPr>
            <a:cxnSpLocks/>
          </p:cNvCxnSpPr>
          <p:nvPr/>
        </p:nvCxnSpPr>
        <p:spPr>
          <a:xfrm flipH="1" flipV="1">
            <a:off x="7696876" y="2725912"/>
            <a:ext cx="3011430" cy="11621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0CA8B64-BEDA-704A-A48A-C7CA94F2EAC8}"/>
              </a:ext>
            </a:extLst>
          </p:cNvPr>
          <p:cNvCxnSpPr>
            <a:cxnSpLocks/>
          </p:cNvCxnSpPr>
          <p:nvPr/>
        </p:nvCxnSpPr>
        <p:spPr>
          <a:xfrm flipH="1" flipV="1">
            <a:off x="6164338" y="5736923"/>
            <a:ext cx="260414" cy="3847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86BF905-5FEB-4183-AEEF-C1115285B00F}"/>
              </a:ext>
            </a:extLst>
          </p:cNvPr>
          <p:cNvSpPr txBox="1"/>
          <p:nvPr/>
        </p:nvSpPr>
        <p:spPr>
          <a:xfrm>
            <a:off x="0" y="6547487"/>
            <a:ext cx="11250051"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Layer of unfrozen ground that is perennially </a:t>
            </a:r>
            <a:r>
              <a:rPr lang="en-US" sz="1600" dirty="0" err="1">
                <a:solidFill>
                  <a:schemeClr val="bg1"/>
                </a:solidFill>
                <a:latin typeface="Calibri" panose="020F0502020204030204" pitchFamily="34" charset="0"/>
                <a:cs typeface="Calibri" panose="020F0502020204030204" pitchFamily="34" charset="0"/>
              </a:rPr>
              <a:t>cryotic</a:t>
            </a:r>
            <a:r>
              <a:rPr lang="en-US" sz="1600" dirty="0">
                <a:solidFill>
                  <a:schemeClr val="bg1"/>
                </a:solidFill>
                <a:latin typeface="Calibri" panose="020F0502020204030204" pitchFamily="34" charset="0"/>
                <a:cs typeface="Calibri" panose="020F0502020204030204" pitchFamily="34" charset="0"/>
              </a:rPr>
              <a:t> (forming part of the permafrost) in which freezing is prevented.</a:t>
            </a:r>
          </a:p>
        </p:txBody>
      </p:sp>
      <p:cxnSp>
        <p:nvCxnSpPr>
          <p:cNvPr id="14" name="Straight Arrow Connector 13">
            <a:extLst>
              <a:ext uri="{FF2B5EF4-FFF2-40B4-BE49-F238E27FC236}">
                <a16:creationId xmlns:a16="http://schemas.microsoft.com/office/drawing/2014/main" id="{CECF6F4F-7BF1-4D37-9C28-1939275A639C}"/>
              </a:ext>
            </a:extLst>
          </p:cNvPr>
          <p:cNvCxnSpPr>
            <a:cxnSpLocks/>
          </p:cNvCxnSpPr>
          <p:nvPr/>
        </p:nvCxnSpPr>
        <p:spPr>
          <a:xfrm flipV="1">
            <a:off x="1640910" y="1326030"/>
            <a:ext cx="4271375" cy="127932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16327BC-A8A1-4AED-8442-13D41EE715E1}"/>
              </a:ext>
            </a:extLst>
          </p:cNvPr>
          <p:cNvCxnSpPr>
            <a:cxnSpLocks/>
          </p:cNvCxnSpPr>
          <p:nvPr/>
        </p:nvCxnSpPr>
        <p:spPr>
          <a:xfrm>
            <a:off x="6096000" y="1334400"/>
            <a:ext cx="4460510" cy="121762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Parallelogram 32">
            <a:extLst>
              <a:ext uri="{FF2B5EF4-FFF2-40B4-BE49-F238E27FC236}">
                <a16:creationId xmlns:a16="http://schemas.microsoft.com/office/drawing/2014/main" id="{946E71DC-65A4-4401-95C3-65E0ACD7E2B8}"/>
              </a:ext>
            </a:extLst>
          </p:cNvPr>
          <p:cNvSpPr/>
          <p:nvPr/>
        </p:nvSpPr>
        <p:spPr>
          <a:xfrm rot="1473242">
            <a:off x="615422" y="4010296"/>
            <a:ext cx="5630741" cy="831510"/>
          </a:xfrm>
          <a:prstGeom prst="parallelogram">
            <a:avLst>
              <a:gd name="adj" fmla="val 102851"/>
            </a:avLst>
          </a:prstGeom>
          <a:solidFill>
            <a:srgbClr val="00B0F0">
              <a:alpha val="62000"/>
            </a:srgbClr>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29" name="Straight Arrow Connector 28">
            <a:extLst>
              <a:ext uri="{FF2B5EF4-FFF2-40B4-BE49-F238E27FC236}">
                <a16:creationId xmlns:a16="http://schemas.microsoft.com/office/drawing/2014/main" id="{0DBC20E4-48A3-4AC7-8C62-82AC45A7629B}"/>
              </a:ext>
            </a:extLst>
          </p:cNvPr>
          <p:cNvCxnSpPr>
            <a:cxnSpLocks/>
          </p:cNvCxnSpPr>
          <p:nvPr/>
        </p:nvCxnSpPr>
        <p:spPr>
          <a:xfrm>
            <a:off x="5936659" y="4662277"/>
            <a:ext cx="0" cy="1074646"/>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51F6EB8F-3BB3-4DC4-BB83-EE0FE0E2F96D}"/>
              </a:ext>
            </a:extLst>
          </p:cNvPr>
          <p:cNvSpPr txBox="1"/>
          <p:nvPr/>
        </p:nvSpPr>
        <p:spPr>
          <a:xfrm>
            <a:off x="3408568" y="1486360"/>
            <a:ext cx="1352811"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30 m</a:t>
            </a:r>
          </a:p>
        </p:txBody>
      </p:sp>
      <p:sp>
        <p:nvSpPr>
          <p:cNvPr id="40" name="TextBox 39">
            <a:extLst>
              <a:ext uri="{FF2B5EF4-FFF2-40B4-BE49-F238E27FC236}">
                <a16:creationId xmlns:a16="http://schemas.microsoft.com/office/drawing/2014/main" id="{586704EC-2DB9-4987-B96C-AEFC3BDC9958}"/>
              </a:ext>
            </a:extLst>
          </p:cNvPr>
          <p:cNvSpPr txBox="1"/>
          <p:nvPr/>
        </p:nvSpPr>
        <p:spPr>
          <a:xfrm>
            <a:off x="8122224" y="1438705"/>
            <a:ext cx="1352811"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30 m</a:t>
            </a:r>
          </a:p>
        </p:txBody>
      </p:sp>
      <p:sp>
        <p:nvSpPr>
          <p:cNvPr id="41" name="TextBox 40">
            <a:extLst>
              <a:ext uri="{FF2B5EF4-FFF2-40B4-BE49-F238E27FC236}">
                <a16:creationId xmlns:a16="http://schemas.microsoft.com/office/drawing/2014/main" id="{AB5DD779-70A8-4B4A-AF8A-FB9DD51E8C13}"/>
              </a:ext>
            </a:extLst>
          </p:cNvPr>
          <p:cNvSpPr txBox="1"/>
          <p:nvPr/>
        </p:nvSpPr>
        <p:spPr>
          <a:xfrm>
            <a:off x="6048347" y="5036956"/>
            <a:ext cx="1352811"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5 m</a:t>
            </a:r>
          </a:p>
        </p:txBody>
      </p:sp>
      <p:sp>
        <p:nvSpPr>
          <p:cNvPr id="43" name="TextBox 42">
            <a:extLst>
              <a:ext uri="{FF2B5EF4-FFF2-40B4-BE49-F238E27FC236}">
                <a16:creationId xmlns:a16="http://schemas.microsoft.com/office/drawing/2014/main" id="{05C239C8-353B-4A90-A833-C8D729A31053}"/>
              </a:ext>
            </a:extLst>
          </p:cNvPr>
          <p:cNvSpPr txBox="1"/>
          <p:nvPr/>
        </p:nvSpPr>
        <p:spPr>
          <a:xfrm rot="1621062">
            <a:off x="2745660" y="4719434"/>
            <a:ext cx="249149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ocean water</a:t>
            </a:r>
          </a:p>
        </p:txBody>
      </p:sp>
      <p:pic>
        <p:nvPicPr>
          <p:cNvPr id="21" name="Picture 20">
            <a:extLst>
              <a:ext uri="{FF2B5EF4-FFF2-40B4-BE49-F238E27FC236}">
                <a16:creationId xmlns:a16="http://schemas.microsoft.com/office/drawing/2014/main" id="{2417D297-5DA5-4883-AE5E-6E68AA0A03BF}"/>
              </a:ext>
            </a:extLst>
          </p:cNvPr>
          <p:cNvPicPr>
            <a:picLocks noChangeAspect="1"/>
          </p:cNvPicPr>
          <p:nvPr/>
        </p:nvPicPr>
        <p:blipFill rotWithShape="1">
          <a:blip r:embed="rId4"/>
          <a:srcRect t="10644"/>
          <a:stretch/>
        </p:blipFill>
        <p:spPr>
          <a:xfrm>
            <a:off x="9031460" y="4612376"/>
            <a:ext cx="3011430" cy="1806771"/>
          </a:xfrm>
          <a:prstGeom prst="rect">
            <a:avLst/>
          </a:prstGeom>
        </p:spPr>
      </p:pic>
    </p:spTree>
    <p:extLst>
      <p:ext uri="{BB962C8B-B14F-4D97-AF65-F5344CB8AC3E}">
        <p14:creationId xmlns:p14="http://schemas.microsoft.com/office/powerpoint/2010/main" val="11854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7" y="-8586"/>
            <a:ext cx="8313336" cy="991675"/>
          </a:xfrm>
        </p:spPr>
        <p:txBody>
          <a:bodyPr/>
          <a:lstStyle/>
          <a:p>
            <a:r>
              <a:rPr lang="en-US" dirty="0"/>
              <a:t>Mechanical model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22573F-ECCB-4D77-982D-A1C7FF857205}"/>
                  </a:ext>
                </a:extLst>
              </p:cNvPr>
              <p:cNvSpPr txBox="1"/>
              <p:nvPr/>
            </p:nvSpPr>
            <p:spPr>
              <a:xfrm>
                <a:off x="1224982" y="1674003"/>
                <a:ext cx="6284527" cy="847924"/>
              </a:xfrm>
              <a:prstGeom prst="rect">
                <a:avLst/>
              </a:prstGeom>
              <a:solidFill>
                <a:srgbClr val="CCCCFF"/>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000" b="0" i="1" smtClean="0">
                          <a:latin typeface="Cambria Math" panose="02040503050406030204" pitchFamily="18" charset="0"/>
                          <a:ea typeface="Cambria Math" panose="02040503050406030204" pitchFamily="18" charset="0"/>
                        </a:rPr>
                        <m:t>Φ</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𝝋</m:t>
                          </m:r>
                        </m:e>
                      </m:d>
                      <m:r>
                        <a:rPr lang="en-US" sz="2000" b="0" i="1" smtClean="0">
                          <a:latin typeface="Cambria Math" panose="02040503050406030204" pitchFamily="18" charset="0"/>
                          <a:ea typeface="Cambria Math" panose="02040503050406030204" pitchFamily="18" charset="0"/>
                        </a:rPr>
                        <m:t>≔</m:t>
                      </m:r>
                      <m:nary>
                        <m:naryPr>
                          <m:ctrlPr>
                            <a:rPr lang="en-US" sz="2000" b="0" i="1" smtClean="0">
                              <a:latin typeface="Cambria Math" panose="02040503050406030204" pitchFamily="18" charset="0"/>
                              <a:ea typeface="Cambria Math" panose="02040503050406030204" pitchFamily="18" charset="0"/>
                            </a:rPr>
                          </m:ctrlPr>
                        </m:naryPr>
                        <m:sub>
                          <m:r>
                            <m:rPr>
                              <m:sty m:val="p"/>
                              <m:brk m:alnAt="23"/>
                            </m:rPr>
                            <a:rPr lang="el-GR" sz="2000" b="0" i="1" smtClean="0">
                              <a:latin typeface="Cambria Math" panose="02040503050406030204" pitchFamily="18" charset="0"/>
                              <a:ea typeface="Cambria Math" panose="02040503050406030204" pitchFamily="18" charset="0"/>
                            </a:rPr>
                            <m:t>Ω</m:t>
                          </m:r>
                        </m:sub>
                        <m:sup/>
                        <m:e>
                          <m:r>
                            <a:rPr lang="en-US" sz="2000" b="0" i="1" smtClean="0">
                              <a:latin typeface="Cambria Math" panose="02040503050406030204" pitchFamily="18" charset="0"/>
                              <a:ea typeface="Cambria Math" panose="02040503050406030204" pitchFamily="18" charset="0"/>
                            </a:rPr>
                            <m:t>𝐴</m:t>
                          </m:r>
                          <m:d>
                            <m:dPr>
                              <m:ctrlPr>
                                <a:rPr lang="en-US" sz="2000" b="0"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𝑭</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𝒁</m:t>
                              </m:r>
                            </m:e>
                          </m:d>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𝑑𝑉</m:t>
                          </m:r>
                          <m:r>
                            <a:rPr lang="en-US" sz="2000" b="0" i="1" smtClean="0">
                              <a:latin typeface="Cambria Math" panose="02040503050406030204" pitchFamily="18" charset="0"/>
                              <a:ea typeface="Cambria Math" panose="02040503050406030204" pitchFamily="18" charset="0"/>
                            </a:rPr>
                            <m:t>−</m:t>
                          </m:r>
                          <m:nary>
                            <m:naryPr>
                              <m:ctrlPr>
                                <a:rPr lang="en-US" sz="2000" b="0" i="1" smtClean="0">
                                  <a:latin typeface="Cambria Math" panose="02040503050406030204" pitchFamily="18" charset="0"/>
                                  <a:ea typeface="Cambria Math" panose="02040503050406030204" pitchFamily="18" charset="0"/>
                                </a:rPr>
                              </m:ctrlPr>
                            </m:naryPr>
                            <m:sub>
                              <m:r>
                                <m:rPr>
                                  <m:sty m:val="p"/>
                                  <m:brk m:alnAt="23"/>
                                </m:rPr>
                                <a:rPr lang="el-GR" sz="2000" b="0" i="1" smtClean="0">
                                  <a:latin typeface="Cambria Math" panose="02040503050406030204" pitchFamily="18" charset="0"/>
                                  <a:ea typeface="Cambria Math" panose="02040503050406030204" pitchFamily="18" charset="0"/>
                                </a:rPr>
                                <m:t>Ω</m:t>
                              </m:r>
                            </m:sub>
                            <m:sup/>
                            <m:e>
                              <m:r>
                                <a:rPr lang="en-US" sz="2000" b="0" i="1" smtClean="0">
                                  <a:latin typeface="Cambria Math" panose="02040503050406030204" pitchFamily="18" charset="0"/>
                                  <a:ea typeface="Cambria Math" panose="02040503050406030204" pitchFamily="18" charset="0"/>
                                </a:rPr>
                                <m:t>𝜌</m:t>
                              </m:r>
                              <m:r>
                                <a:rPr lang="en-US" sz="2000" b="1" i="1" smtClean="0">
                                  <a:latin typeface="Cambria Math" panose="02040503050406030204" pitchFamily="18" charset="0"/>
                                  <a:ea typeface="Cambria Math" panose="02040503050406030204" pitchFamily="18" charset="0"/>
                                </a:rPr>
                                <m:t>𝑩</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𝝋</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𝑑𝑉</m:t>
                              </m:r>
                              <m:r>
                                <a:rPr lang="en-US" sz="2000" b="0" i="1" smtClean="0">
                                  <a:latin typeface="Cambria Math" panose="02040503050406030204" pitchFamily="18" charset="0"/>
                                  <a:ea typeface="Cambria Math" panose="02040503050406030204" pitchFamily="18" charset="0"/>
                                </a:rPr>
                                <m:t>−</m:t>
                              </m:r>
                              <m:nary>
                                <m:naryPr>
                                  <m:ctrlPr>
                                    <a:rPr lang="en-US" sz="2000" b="0" i="1" smtClean="0">
                                      <a:latin typeface="Cambria Math" panose="02040503050406030204" pitchFamily="18" charset="0"/>
                                      <a:ea typeface="Cambria Math" panose="02040503050406030204" pitchFamily="18" charset="0"/>
                                    </a:rPr>
                                  </m:ctrlPr>
                                </m:naryPr>
                                <m:sub>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m:t>
                                      </m:r>
                                    </m:e>
                                    <m:sub>
                                      <m:r>
                                        <a:rPr lang="en-US" sz="2000" b="1" i="1" smtClean="0">
                                          <a:latin typeface="Cambria Math" panose="02040503050406030204" pitchFamily="18" charset="0"/>
                                          <a:ea typeface="Cambria Math" panose="02040503050406030204" pitchFamily="18" charset="0"/>
                                        </a:rPr>
                                        <m:t>𝑻</m:t>
                                      </m:r>
                                    </m:sub>
                                  </m:sSub>
                                  <m:r>
                                    <m:rPr>
                                      <m:sty m:val="p"/>
                                      <m:brk m:alnAt="23"/>
                                    </m:rPr>
                                    <a:rPr lang="el-GR" sz="2000" b="0" i="1" smtClean="0">
                                      <a:latin typeface="Cambria Math" panose="02040503050406030204" pitchFamily="18" charset="0"/>
                                      <a:ea typeface="Cambria Math" panose="02040503050406030204" pitchFamily="18" charset="0"/>
                                    </a:rPr>
                                    <m:t>Ω</m:t>
                                  </m:r>
                                </m:sub>
                                <m:sup/>
                                <m:e>
                                  <m:r>
                                    <a:rPr lang="en-US" sz="2000" b="1" i="1" smtClean="0">
                                      <a:latin typeface="Cambria Math" panose="02040503050406030204" pitchFamily="18" charset="0"/>
                                      <a:ea typeface="Cambria Math" panose="02040503050406030204" pitchFamily="18" charset="0"/>
                                    </a:rPr>
                                    <m:t>𝑻</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𝝋</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𝑑𝑆</m:t>
                                  </m:r>
                                </m:e>
                              </m:nary>
                            </m:e>
                          </m:nary>
                        </m:e>
                      </m:nary>
                    </m:oMath>
                  </m:oMathPara>
                </a14:m>
                <a:endParaRPr lang="en-US" sz="2000" dirty="0"/>
              </a:p>
            </p:txBody>
          </p:sp>
        </mc:Choice>
        <mc:Fallback xmlns="">
          <p:sp>
            <p:nvSpPr>
              <p:cNvPr id="12" name="TextBox 11">
                <a:extLst>
                  <a:ext uri="{FF2B5EF4-FFF2-40B4-BE49-F238E27FC236}">
                    <a16:creationId xmlns:a16="http://schemas.microsoft.com/office/drawing/2014/main" id="{9922573F-ECCB-4D77-982D-A1C7FF857205}"/>
                  </a:ext>
                </a:extLst>
              </p:cNvPr>
              <p:cNvSpPr txBox="1">
                <a:spLocks noRot="1" noChangeAspect="1" noMove="1" noResize="1" noEditPoints="1" noAdjustHandles="1" noChangeArrowheads="1" noChangeShapeType="1" noTextEdit="1"/>
              </p:cNvSpPr>
              <p:nvPr/>
            </p:nvSpPr>
            <p:spPr>
              <a:xfrm>
                <a:off x="1224982" y="1674003"/>
                <a:ext cx="6284527" cy="847924"/>
              </a:xfrm>
              <a:prstGeom prst="rect">
                <a:avLst/>
              </a:prstGeom>
              <a:blipFill>
                <a:blip r:embed="rId3"/>
                <a:stretch>
                  <a:fillRect/>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559A6E34-CED4-488B-BAEC-6906B864012B}"/>
              </a:ext>
            </a:extLst>
          </p:cNvPr>
          <p:cNvSpPr txBox="1"/>
          <p:nvPr/>
        </p:nvSpPr>
        <p:spPr>
          <a:xfrm>
            <a:off x="160020" y="827203"/>
            <a:ext cx="8652510"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Finite deformation </a:t>
            </a:r>
            <a:r>
              <a:rPr lang="en-US" sz="2200" b="1" i="1" dirty="0">
                <a:latin typeface="Calibri" panose="020F0502020204030204" pitchFamily="34" charset="0"/>
                <a:cs typeface="Calibri" panose="020F0502020204030204" pitchFamily="34" charset="0"/>
              </a:rPr>
              <a:t>time-dependent </a:t>
            </a:r>
            <a:r>
              <a:rPr lang="en-US" sz="2200" dirty="0">
                <a:latin typeface="Calibri" panose="020F0502020204030204" pitchFamily="34" charset="0"/>
                <a:cs typeface="Calibri" panose="020F0502020204030204" pitchFamily="34" charset="0"/>
              </a:rPr>
              <a:t>variational formulation for </a:t>
            </a:r>
            <a:r>
              <a:rPr lang="en-US" sz="2200" b="1" i="1" dirty="0">
                <a:latin typeface="Calibri" panose="020F0502020204030204" pitchFamily="34" charset="0"/>
                <a:cs typeface="Calibri" panose="020F0502020204030204" pitchFamily="34" charset="0"/>
              </a:rPr>
              <a:t>solid</a:t>
            </a:r>
            <a:r>
              <a:rPr lang="en-US" sz="2200" b="1" dirty="0">
                <a:latin typeface="Calibri" panose="020F0502020204030204" pitchFamily="34" charset="0"/>
                <a:cs typeface="Calibri" panose="020F0502020204030204" pitchFamily="34" charset="0"/>
              </a:rPr>
              <a:t> </a:t>
            </a:r>
            <a:r>
              <a:rPr lang="en-US" sz="2200" b="1" i="1" dirty="0">
                <a:latin typeface="Calibri" panose="020F0502020204030204" pitchFamily="34" charset="0"/>
                <a:cs typeface="Calibri" panose="020F0502020204030204" pitchFamily="34" charset="0"/>
              </a:rPr>
              <a:t>mechanics problem </a:t>
            </a:r>
            <a:r>
              <a:rPr lang="en-US" sz="2200" dirty="0">
                <a:latin typeface="Calibri" panose="020F0502020204030204" pitchFamily="34" charset="0"/>
                <a:cs typeface="Calibri" panose="020F0502020204030204" pitchFamily="34" charset="0"/>
              </a:rPr>
              <a:t>obtained by minimizing the energy functional: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5A5C4D3-72A3-4219-8AE6-CCE4E30A37A4}"/>
                  </a:ext>
                </a:extLst>
              </p:cNvPr>
              <p:cNvSpPr txBox="1"/>
              <p:nvPr/>
            </p:nvSpPr>
            <p:spPr>
              <a:xfrm>
                <a:off x="8583188" y="974040"/>
                <a:ext cx="3470910" cy="1569660"/>
              </a:xfrm>
              <a:prstGeom prst="rect">
                <a:avLst/>
              </a:prstGeom>
              <a:solidFill>
                <a:schemeClr val="bg1"/>
              </a:solidFill>
              <a:ln>
                <a:solidFill>
                  <a:schemeClr val="tx1"/>
                </a:solidFill>
              </a:ln>
            </p:spPr>
            <p:txBody>
              <a:bodyPr wrap="square" rtlCol="0">
                <a:spAutoFit/>
              </a:bodyPr>
              <a:lstStyle/>
              <a:p>
                <a14:m>
                  <m:oMath xmlns:m="http://schemas.openxmlformats.org/officeDocument/2006/math">
                    <m:r>
                      <a:rPr lang="en-US" sz="1600" b="0" i="1" smtClean="0">
                        <a:latin typeface="Cambria Math" panose="02040503050406030204" pitchFamily="18" charset="0"/>
                      </a:rPr>
                      <m:t>𝐴</m:t>
                    </m:r>
                    <m:d>
                      <m:dPr>
                        <m:ctrlPr>
                          <a:rPr lang="en-US" sz="1600" b="0" i="1" smtClean="0">
                            <a:latin typeface="Cambria Math" panose="02040503050406030204" pitchFamily="18" charset="0"/>
                          </a:rPr>
                        </m:ctrlPr>
                      </m:dPr>
                      <m:e>
                        <m:r>
                          <a:rPr lang="en-US" sz="1600" b="1" i="1" smtClean="0">
                            <a:latin typeface="Cambria Math" panose="02040503050406030204" pitchFamily="18" charset="0"/>
                          </a:rPr>
                          <m:t>𝑭</m:t>
                        </m:r>
                        <m:r>
                          <a:rPr lang="en-US" sz="1600" b="0" i="1" smtClean="0">
                            <a:latin typeface="Cambria Math" panose="02040503050406030204" pitchFamily="18" charset="0"/>
                          </a:rPr>
                          <m:t>,</m:t>
                        </m:r>
                        <m:r>
                          <a:rPr lang="en-US" sz="1600" b="1" i="1" smtClean="0">
                            <a:latin typeface="Cambria Math" panose="02040503050406030204" pitchFamily="18" charset="0"/>
                          </a:rPr>
                          <m:t>𝒁</m:t>
                        </m:r>
                      </m:e>
                    </m:d>
                    <m:r>
                      <a:rPr lang="en-US" sz="1600" b="0" i="1" smtClean="0">
                        <a:latin typeface="Cambria Math" panose="02040503050406030204" pitchFamily="18" charset="0"/>
                      </a:rPr>
                      <m:t>:</m:t>
                    </m:r>
                  </m:oMath>
                </a14:m>
                <a:r>
                  <a:rPr lang="en-US" sz="1600" dirty="0">
                    <a:latin typeface="Calibri" panose="020F0502020204030204" pitchFamily="34" charset="0"/>
                    <a:cs typeface="Calibri" panose="020F0502020204030204" pitchFamily="34" charset="0"/>
                  </a:rPr>
                  <a:t> Helmholtz free-energy density</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𝒁</m:t>
                    </m:r>
                  </m:oMath>
                </a14:m>
                <a:r>
                  <a:rPr lang="en-US" sz="1600" dirty="0">
                    <a:latin typeface="Calibri" panose="020F0502020204030204" pitchFamily="34" charset="0"/>
                    <a:cs typeface="Calibri" panose="020F0502020204030204" pitchFamily="34" charset="0"/>
                  </a:rPr>
                  <a:t>: material variables</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𝑭</m:t>
                    </m:r>
                  </m:oMath>
                </a14:m>
                <a:r>
                  <a:rPr lang="en-US" sz="1600" dirty="0">
                    <a:latin typeface="Calibri" panose="020F0502020204030204" pitchFamily="34" charset="0"/>
                    <a:cs typeface="Calibri" panose="020F0502020204030204" pitchFamily="34" charset="0"/>
                  </a:rPr>
                  <a:t>: deformation gradient (</a:t>
                </a:r>
                <a14:m>
                  <m:oMath xmlns:m="http://schemas.openxmlformats.org/officeDocument/2006/math">
                    <m:r>
                      <m:rPr>
                        <m:sty m:val="p"/>
                      </m:rPr>
                      <a:rPr lang="en-US" sz="1600" i="1" smtClean="0">
                        <a:latin typeface="Cambria Math" panose="02040503050406030204" pitchFamily="18" charset="0"/>
                        <a:ea typeface="Cambria Math" panose="02040503050406030204" pitchFamily="18" charset="0"/>
                        <a:cs typeface="Calibri" panose="020F0502020204030204" pitchFamily="34" charset="0"/>
                      </a:rPr>
                      <m:t>∇</m:t>
                    </m:r>
                    <m:r>
                      <a:rPr lang="en-US" sz="1600" b="1" i="1" smtClean="0">
                        <a:latin typeface="Cambria Math" panose="02040503050406030204" pitchFamily="18" charset="0"/>
                        <a:ea typeface="Cambria Math" panose="02040503050406030204" pitchFamily="18" charset="0"/>
                        <a:cs typeface="Calibri" panose="020F0502020204030204" pitchFamily="34" charset="0"/>
                      </a:rPr>
                      <m:t>𝝋</m:t>
                    </m:r>
                  </m:oMath>
                </a14:m>
                <a:r>
                  <a:rPr lang="en-US" sz="1600" dirty="0">
                    <a:latin typeface="Calibri" panose="020F0502020204030204" pitchFamily="34" charset="0"/>
                    <a:cs typeface="Calibri" panose="020F0502020204030204" pitchFamily="34" charset="0"/>
                  </a:rPr>
                  <a:t>)</a:t>
                </a:r>
              </a:p>
              <a:p>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𝜌</m:t>
                    </m:r>
                  </m:oMath>
                </a14:m>
                <a:r>
                  <a:rPr lang="en-US" sz="1600" dirty="0">
                    <a:latin typeface="Calibri" panose="020F0502020204030204" pitchFamily="34" charset="0"/>
                    <a:cs typeface="Calibri" panose="020F0502020204030204" pitchFamily="34" charset="0"/>
                  </a:rPr>
                  <a:t>: density</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𝑩</m:t>
                    </m:r>
                  </m:oMath>
                </a14:m>
                <a:r>
                  <a:rPr lang="en-US" sz="1600" dirty="0">
                    <a:latin typeface="Calibri" panose="020F0502020204030204" pitchFamily="34" charset="0"/>
                    <a:cs typeface="Calibri" panose="020F0502020204030204" pitchFamily="34" charset="0"/>
                  </a:rPr>
                  <a:t>: body force</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𝑻</m:t>
                    </m:r>
                  </m:oMath>
                </a14:m>
                <a:r>
                  <a:rPr lang="en-US" sz="1600" dirty="0">
                    <a:latin typeface="Calibri" panose="020F0502020204030204" pitchFamily="34" charset="0"/>
                    <a:cs typeface="Calibri" panose="020F0502020204030204" pitchFamily="34" charset="0"/>
                  </a:rPr>
                  <a:t>: prescribed traction</a:t>
                </a:r>
              </a:p>
            </p:txBody>
          </p:sp>
        </mc:Choice>
        <mc:Fallback xmlns="">
          <p:sp>
            <p:nvSpPr>
              <p:cNvPr id="5" name="TextBox 4">
                <a:extLst>
                  <a:ext uri="{FF2B5EF4-FFF2-40B4-BE49-F238E27FC236}">
                    <a16:creationId xmlns:a16="http://schemas.microsoft.com/office/drawing/2014/main" id="{65A5C4D3-72A3-4219-8AE6-CCE4E30A37A4}"/>
                  </a:ext>
                </a:extLst>
              </p:cNvPr>
              <p:cNvSpPr txBox="1">
                <a:spLocks noRot="1" noChangeAspect="1" noMove="1" noResize="1" noEditPoints="1" noAdjustHandles="1" noChangeArrowheads="1" noChangeShapeType="1" noTextEdit="1"/>
              </p:cNvSpPr>
              <p:nvPr/>
            </p:nvSpPr>
            <p:spPr>
              <a:xfrm>
                <a:off x="8583188" y="974040"/>
                <a:ext cx="3470910" cy="1569660"/>
              </a:xfrm>
              <a:prstGeom prst="rect">
                <a:avLst/>
              </a:prstGeom>
              <a:blipFill>
                <a:blip r:embed="rId4"/>
                <a:stretch>
                  <a:fillRect t="-772" b="-3861"/>
                </a:stretch>
              </a:blipFill>
              <a:ln>
                <a:solidFill>
                  <a:schemeClr val="tx1"/>
                </a:solid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46971708-09C5-4202-A4CD-311F229E20C7}"/>
              </a:ext>
            </a:extLst>
          </p:cNvPr>
          <p:cNvSpPr txBox="1"/>
          <p:nvPr/>
        </p:nvSpPr>
        <p:spPr>
          <a:xfrm>
            <a:off x="57149" y="3028187"/>
            <a:ext cx="11966951" cy="1169551"/>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J</a:t>
            </a:r>
            <a:r>
              <a:rPr lang="en-US" sz="2200" b="1" i="1" baseline="-25000" dirty="0">
                <a:latin typeface="Calibri" panose="020F0502020204030204" pitchFamily="34" charset="0"/>
                <a:cs typeface="Calibri" panose="020F0502020204030204" pitchFamily="34" charset="0"/>
              </a:rPr>
              <a:t>2</a:t>
            </a:r>
            <a:r>
              <a:rPr lang="en-US" sz="2200" b="1" i="1" dirty="0">
                <a:latin typeface="Calibri" panose="020F0502020204030204" pitchFamily="34" charset="0"/>
                <a:cs typeface="Calibri" panose="020F0502020204030204" pitchFamily="34" charset="0"/>
              </a:rPr>
              <a:t> plasticity </a:t>
            </a:r>
            <a:r>
              <a:rPr lang="en-US" sz="2200" dirty="0">
                <a:latin typeface="Calibri" panose="020F0502020204030204" pitchFamily="34" charset="0"/>
                <a:cs typeface="Calibri" panose="020F0502020204030204" pitchFamily="34" charset="0"/>
              </a:rPr>
              <a:t>extended to large-deformation regime </a:t>
            </a:r>
            <a:r>
              <a:rPr lang="en-US" sz="2200" b="1" i="1" dirty="0">
                <a:latin typeface="Calibri" panose="020F0502020204030204" pitchFamily="34" charset="0"/>
                <a:cs typeface="Calibri" panose="020F0502020204030204" pitchFamily="34" charset="0"/>
              </a:rPr>
              <a:t>constitutive model </a:t>
            </a:r>
            <a:r>
              <a:rPr lang="en-US" sz="2200" dirty="0">
                <a:latin typeface="Calibri" panose="020F0502020204030204" pitchFamily="34" charset="0"/>
                <a:cs typeface="Calibri" panose="020F0502020204030204" pitchFamily="34" charset="0"/>
              </a:rPr>
              <a:t>for </a:t>
            </a:r>
            <a:r>
              <a:rPr lang="en-US" sz="2200" b="1" i="1" dirty="0">
                <a:latin typeface="Calibri" panose="020F0502020204030204" pitchFamily="34" charset="0"/>
                <a:cs typeface="Calibri" panose="020F0502020204030204" pitchFamily="34" charset="0"/>
              </a:rPr>
              <a:t>ice</a:t>
            </a:r>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permafrost</a:t>
            </a: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Incorporates all mechanisms that lead to deformation, plastic flow and creep of polycrystalline materials like ice; minimal calibration parameters; simplest material model w/ plastic behavior.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0AB7EF8-2E69-4549-BFC4-408E04B23DA9}"/>
                  </a:ext>
                </a:extLst>
              </p:cNvPr>
              <p:cNvSpPr txBox="1"/>
              <p:nvPr/>
            </p:nvSpPr>
            <p:spPr>
              <a:xfrm>
                <a:off x="61471" y="5472239"/>
                <a:ext cx="9594063" cy="500202"/>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Yield stress</a:t>
                </a:r>
                <a:r>
                  <a:rPr lang="en-US" sz="2200" dirty="0">
                    <a:latin typeface="Calibri" panose="020F0502020204030204" pitchFamily="34" charset="0"/>
                    <a:cs typeface="Calibri" panose="020F0502020204030204" pitchFamily="34" charset="0"/>
                  </a:rPr>
                  <a:t>: </a:t>
                </a:r>
                <a14:m>
                  <m:oMath xmlns:m="http://schemas.openxmlformats.org/officeDocument/2006/math">
                    <m:sSub>
                      <m:sSubPr>
                        <m:ctrlPr>
                          <a:rPr lang="en-US" sz="2200" i="1" smtClean="0">
                            <a:latin typeface="Cambria Math" panose="02040503050406030204" pitchFamily="18" charset="0"/>
                            <a:cs typeface="Calibri" panose="020F0502020204030204" pitchFamily="34" charset="0"/>
                          </a:rPr>
                        </m:ctrlPr>
                      </m:sSubPr>
                      <m:e>
                        <m:r>
                          <a:rPr lang="en-US" sz="2200" i="1" smtClean="0">
                            <a:latin typeface="Cambria Math" panose="02040503050406030204" pitchFamily="18" charset="0"/>
                            <a:ea typeface="Cambria Math" panose="02040503050406030204" pitchFamily="18" charset="0"/>
                            <a:cs typeface="Calibri" panose="020F0502020204030204" pitchFamily="34" charset="0"/>
                          </a:rPr>
                          <m:t>𝜎</m:t>
                        </m:r>
                      </m:e>
                      <m:sub>
                        <m:r>
                          <a:rPr lang="en-US" sz="2200" b="0" i="1" smtClean="0">
                            <a:latin typeface="Cambria Math" panose="02040503050406030204" pitchFamily="18" charset="0"/>
                            <a:cs typeface="Calibri" panose="020F0502020204030204" pitchFamily="34" charset="0"/>
                          </a:rPr>
                          <m:t>0</m:t>
                        </m:r>
                      </m:sub>
                    </m:sSub>
                    <m:d>
                      <m:dPr>
                        <m:ctrlPr>
                          <a:rPr lang="en-US" sz="2200" b="0" i="1" smtClean="0">
                            <a:latin typeface="Cambria Math" panose="02040503050406030204" pitchFamily="18" charset="0"/>
                            <a:cs typeface="Calibri" panose="020F0502020204030204" pitchFamily="34" charset="0"/>
                          </a:rPr>
                        </m:ctrlPr>
                      </m:dPr>
                      <m:e>
                        <m:r>
                          <a:rPr lang="en-US" sz="2200" b="0" i="1" smtClean="0">
                            <a:latin typeface="Cambria Math" panose="02040503050406030204" pitchFamily="18" charset="0"/>
                            <a:cs typeface="Calibri" panose="020F0502020204030204" pitchFamily="34" charset="0"/>
                          </a:rPr>
                          <m:t>𝑇</m:t>
                        </m:r>
                      </m:e>
                    </m:d>
                    <m:r>
                      <a:rPr lang="en-US" sz="2200" b="0" i="1" smtClean="0">
                        <a:latin typeface="Cambria Math" panose="02040503050406030204" pitchFamily="18" charset="0"/>
                        <a:cs typeface="Calibri" panose="020F0502020204030204" pitchFamily="34" charset="0"/>
                      </a:rPr>
                      <m:t>≔</m:t>
                    </m:r>
                    <m:sSub>
                      <m:sSubPr>
                        <m:ctrlPr>
                          <a:rPr lang="en-US" sz="2200" b="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𝑆</m:t>
                        </m:r>
                      </m:e>
                      <m:sub>
                        <m:r>
                          <a:rPr lang="en-US" sz="2200" b="0" i="1" smtClean="0">
                            <a:latin typeface="Cambria Math" panose="02040503050406030204" pitchFamily="18" charset="0"/>
                            <a:cs typeface="Calibri" panose="020F0502020204030204" pitchFamily="34" charset="0"/>
                          </a:rPr>
                          <m:t>𝑠</m:t>
                        </m:r>
                      </m:sub>
                    </m:sSub>
                    <m:sSubSup>
                      <m:sSubSupPr>
                        <m:ctrlPr>
                          <a:rPr lang="en-US" sz="2200" b="0" i="1" smtClean="0">
                            <a:latin typeface="Cambria Math" panose="02040503050406030204" pitchFamily="18" charset="0"/>
                            <a:cs typeface="Calibri" panose="020F0502020204030204" pitchFamily="34" charset="0"/>
                          </a:rPr>
                        </m:ctrlPr>
                      </m:sSubSupPr>
                      <m:e>
                        <m:r>
                          <a:rPr lang="en-US" sz="2200" b="0" i="1" smtClean="0">
                            <a:latin typeface="Cambria Math" panose="02040503050406030204" pitchFamily="18" charset="0"/>
                            <a:ea typeface="Cambria Math" panose="02040503050406030204" pitchFamily="18" charset="0"/>
                            <a:cs typeface="Calibri" panose="020F0502020204030204" pitchFamily="34" charset="0"/>
                          </a:rPr>
                          <m:t>𝜎</m:t>
                        </m:r>
                      </m:e>
                      <m:sub>
                        <m:r>
                          <a:rPr lang="en-US" sz="2200" b="0" i="1" smtClean="0">
                            <a:latin typeface="Cambria Math" panose="02040503050406030204" pitchFamily="18" charset="0"/>
                            <a:cs typeface="Calibri" panose="020F0502020204030204" pitchFamily="34" charset="0"/>
                          </a:rPr>
                          <m:t>𝑌</m:t>
                        </m:r>
                      </m:sub>
                      <m:sup>
                        <m:r>
                          <m:rPr>
                            <m:sty m:val="p"/>
                          </m:rPr>
                          <a:rPr lang="en-US" sz="2200" b="0" i="0" smtClean="0">
                            <a:latin typeface="Cambria Math" panose="02040503050406030204" pitchFamily="18" charset="0"/>
                            <a:cs typeface="Calibri" panose="020F0502020204030204" pitchFamily="34" charset="0"/>
                          </a:rPr>
                          <m:t>soil</m:t>
                        </m:r>
                      </m:sup>
                    </m:sSubSup>
                    <m:r>
                      <a:rPr lang="en-US" sz="2200" b="0" i="1" smtClean="0">
                        <a:latin typeface="Cambria Math" panose="02040503050406030204" pitchFamily="18" charset="0"/>
                        <a:cs typeface="Calibri" panose="020F0502020204030204" pitchFamily="34" charset="0"/>
                      </a:rPr>
                      <m:t>+</m:t>
                    </m:r>
                    <m:sSub>
                      <m:sSubPr>
                        <m:ctrlPr>
                          <a:rPr lang="en-US" sz="2200" b="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𝑆</m:t>
                        </m:r>
                      </m:e>
                      <m:sub>
                        <m:r>
                          <a:rPr lang="en-US" sz="2200" b="0" i="1" smtClean="0">
                            <a:latin typeface="Cambria Math" panose="02040503050406030204" pitchFamily="18" charset="0"/>
                            <a:cs typeface="Calibri" panose="020F0502020204030204" pitchFamily="34" charset="0"/>
                          </a:rPr>
                          <m:t>𝑓</m:t>
                        </m:r>
                      </m:sub>
                    </m:sSub>
                    <m:r>
                      <a:rPr lang="en-US" sz="2200" b="0" i="1" smtClean="0">
                        <a:latin typeface="Cambria Math" panose="02040503050406030204" pitchFamily="18" charset="0"/>
                        <a:cs typeface="Calibri" panose="020F0502020204030204" pitchFamily="34" charset="0"/>
                      </a:rPr>
                      <m:t>𝑓</m:t>
                    </m:r>
                    <m:r>
                      <a:rPr lang="en-US" sz="2200" b="0" i="1" smtClean="0">
                        <a:latin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𝑇</m:t>
                    </m:r>
                    <m:r>
                      <a:rPr lang="en-US" sz="2200" b="0" i="1" smtClean="0">
                        <a:latin typeface="Cambria Math" panose="02040503050406030204" pitchFamily="18" charset="0"/>
                        <a:cs typeface="Calibri" panose="020F0502020204030204" pitchFamily="34" charset="0"/>
                      </a:rPr>
                      <m:t>)</m:t>
                    </m:r>
                    <m:sSubSup>
                      <m:sSubSupPr>
                        <m:ctrlPr>
                          <a:rPr lang="en-US" sz="2200" i="1">
                            <a:latin typeface="Cambria Math" panose="02040503050406030204" pitchFamily="18" charset="0"/>
                            <a:cs typeface="Calibri" panose="020F0502020204030204" pitchFamily="34" charset="0"/>
                          </a:rPr>
                        </m:ctrlPr>
                      </m:sSubSupPr>
                      <m:e>
                        <m:r>
                          <a:rPr lang="en-US" sz="2200" i="1">
                            <a:latin typeface="Cambria Math" panose="02040503050406030204" pitchFamily="18" charset="0"/>
                            <a:ea typeface="Cambria Math" panose="02040503050406030204" pitchFamily="18" charset="0"/>
                            <a:cs typeface="Calibri" panose="020F0502020204030204" pitchFamily="34" charset="0"/>
                          </a:rPr>
                          <m:t>𝜎</m:t>
                        </m:r>
                      </m:e>
                      <m:sub>
                        <m:r>
                          <a:rPr lang="en-US" sz="2200" i="1">
                            <a:latin typeface="Cambria Math" panose="02040503050406030204" pitchFamily="18" charset="0"/>
                            <a:cs typeface="Calibri" panose="020F0502020204030204" pitchFamily="34" charset="0"/>
                          </a:rPr>
                          <m:t>𝑌</m:t>
                        </m:r>
                      </m:sub>
                      <m:sup>
                        <m:r>
                          <m:rPr>
                            <m:sty m:val="p"/>
                          </m:rPr>
                          <a:rPr lang="en-US" sz="2200" b="0" i="0" smtClean="0">
                            <a:latin typeface="Cambria Math" panose="02040503050406030204" pitchFamily="18" charset="0"/>
                            <a:cs typeface="Calibri" panose="020F0502020204030204" pitchFamily="34" charset="0"/>
                          </a:rPr>
                          <m:t>ice</m:t>
                        </m:r>
                      </m:sup>
                    </m:sSubSup>
                  </m:oMath>
                </a14:m>
                <a:endParaRPr lang="en-US" sz="2200" dirty="0">
                  <a:latin typeface="Calibri" panose="020F0502020204030204" pitchFamily="34" charset="0"/>
                  <a:cs typeface="Calibri" panose="020F0502020204030204" pitchFamily="34" charset="0"/>
                </a:endParaRPr>
              </a:p>
            </p:txBody>
          </p:sp>
        </mc:Choice>
        <mc:Fallback xmlns="">
          <p:sp>
            <p:nvSpPr>
              <p:cNvPr id="14" name="TextBox 13">
                <a:extLst>
                  <a:ext uri="{FF2B5EF4-FFF2-40B4-BE49-F238E27FC236}">
                    <a16:creationId xmlns:a16="http://schemas.microsoft.com/office/drawing/2014/main" id="{80AB7EF8-2E69-4549-BFC4-408E04B23DA9}"/>
                  </a:ext>
                </a:extLst>
              </p:cNvPr>
              <p:cNvSpPr txBox="1">
                <a:spLocks noRot="1" noChangeAspect="1" noMove="1" noResize="1" noEditPoints="1" noAdjustHandles="1" noChangeArrowheads="1" noChangeShapeType="1" noTextEdit="1"/>
              </p:cNvSpPr>
              <p:nvPr/>
            </p:nvSpPr>
            <p:spPr>
              <a:xfrm>
                <a:off x="61471" y="5472239"/>
                <a:ext cx="9594063" cy="500202"/>
              </a:xfrm>
              <a:prstGeom prst="rect">
                <a:avLst/>
              </a:prstGeom>
              <a:blipFill>
                <a:blip r:embed="rId5"/>
                <a:stretch>
                  <a:fillRect l="-699" t="-2439" b="-158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7889528-4816-4E42-A446-2844F7E6EAEC}"/>
                  </a:ext>
                </a:extLst>
              </p:cNvPr>
              <p:cNvSpPr txBox="1"/>
              <p:nvPr/>
            </p:nvSpPr>
            <p:spPr>
              <a:xfrm>
                <a:off x="5725225" y="5485561"/>
                <a:ext cx="3130576" cy="867225"/>
              </a:xfrm>
              <a:prstGeom prst="rect">
                <a:avLst/>
              </a:prstGeom>
              <a:noFill/>
              <a:ln>
                <a:solidFill>
                  <a:schemeClr val="tx1"/>
                </a:solidFill>
              </a:ln>
            </p:spPr>
            <p:txBody>
              <a:bodyPr wrap="square" rtlCol="0">
                <a:spAutoFit/>
              </a:bodyPr>
              <a:lstStyle/>
              <a:p>
                <a14:m>
                  <m:oMath xmlns:m="http://schemas.openxmlformats.org/officeDocument/2006/math">
                    <m:r>
                      <a:rPr lang="en-US" sz="1600" i="1" dirty="0" smtClean="0">
                        <a:latin typeface="Cambria Math" panose="02040503050406030204" pitchFamily="18" charset="0"/>
                        <a:cs typeface="Calibri" panose="020F0502020204030204" pitchFamily="34" charset="0"/>
                      </a:rPr>
                      <m:t>𝑓</m:t>
                    </m:r>
                  </m:oMath>
                </a14:m>
                <a:r>
                  <a:rPr lang="en-US" sz="1600" dirty="0">
                    <a:latin typeface="Calibri" panose="020F0502020204030204" pitchFamily="34" charset="0"/>
                    <a:cs typeface="Calibri" panose="020F0502020204030204" pitchFamily="34" charset="0"/>
                  </a:rPr>
                  <a:t>: ice saturation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[0,1]</m:t>
                    </m:r>
                  </m:oMath>
                </a14:m>
                <a:r>
                  <a:rPr lang="en-US" sz="1600" dirty="0">
                    <a:latin typeface="Calibri" panose="020F0502020204030204" pitchFamily="34" charset="0"/>
                    <a:cs typeface="Calibri" panose="020F0502020204030204" pitchFamily="34" charset="0"/>
                  </a:rPr>
                  <a:t>)</a:t>
                </a:r>
              </a:p>
              <a:p>
                <a14:m>
                  <m:oMath xmlns:m="http://schemas.openxmlformats.org/officeDocument/2006/math">
                    <m:sSubSup>
                      <m:sSubSupPr>
                        <m:ctrlPr>
                          <a:rPr lang="en-US" sz="1600" i="1">
                            <a:latin typeface="Cambria Math" panose="02040503050406030204" pitchFamily="18" charset="0"/>
                            <a:cs typeface="Calibri" panose="020F0502020204030204" pitchFamily="34" charset="0"/>
                          </a:rPr>
                        </m:ctrlPr>
                      </m:sSubSupPr>
                      <m:e>
                        <m:r>
                          <a:rPr lang="en-US" sz="1600" i="1">
                            <a:latin typeface="Cambria Math" panose="02040503050406030204" pitchFamily="18" charset="0"/>
                            <a:ea typeface="Cambria Math" panose="02040503050406030204" pitchFamily="18" charset="0"/>
                            <a:cs typeface="Calibri" panose="020F0502020204030204" pitchFamily="34" charset="0"/>
                          </a:rPr>
                          <m:t>𝜎</m:t>
                        </m:r>
                      </m:e>
                      <m:sub>
                        <m:r>
                          <a:rPr lang="en-US" sz="1600" i="1">
                            <a:latin typeface="Cambria Math" panose="02040503050406030204" pitchFamily="18" charset="0"/>
                            <a:cs typeface="Calibri" panose="020F0502020204030204" pitchFamily="34" charset="0"/>
                          </a:rPr>
                          <m:t>𝑌</m:t>
                        </m:r>
                      </m:sub>
                      <m:sup>
                        <m:r>
                          <m:rPr>
                            <m:sty m:val="p"/>
                          </m:rPr>
                          <a:rPr lang="en-US" sz="1600">
                            <a:latin typeface="Cambria Math" panose="02040503050406030204" pitchFamily="18" charset="0"/>
                            <a:cs typeface="Calibri" panose="020F0502020204030204" pitchFamily="34" charset="0"/>
                          </a:rPr>
                          <m:t>soil</m:t>
                        </m:r>
                      </m:sup>
                    </m:sSubSup>
                    <m:sSubSup>
                      <m:sSubSupPr>
                        <m:ctrlPr>
                          <a:rPr lang="en-US" sz="1600" i="1" smtClean="0">
                            <a:latin typeface="Cambria Math" panose="02040503050406030204" pitchFamily="18" charset="0"/>
                            <a:cs typeface="Calibri" panose="020F0502020204030204" pitchFamily="34" charset="0"/>
                          </a:rPr>
                        </m:ctrlPr>
                      </m:sSubSupPr>
                      <m:e>
                        <m:r>
                          <a:rPr lang="en-US" sz="1600" b="0" i="1" smtClean="0">
                            <a:latin typeface="Cambria Math" panose="02040503050406030204" pitchFamily="18" charset="0"/>
                            <a:cs typeface="Calibri" panose="020F0502020204030204" pitchFamily="34" charset="0"/>
                          </a:rPr>
                          <m:t>/</m:t>
                        </m:r>
                        <m:r>
                          <a:rPr lang="en-US" sz="1600" i="1">
                            <a:latin typeface="Cambria Math" panose="02040503050406030204" pitchFamily="18" charset="0"/>
                            <a:ea typeface="Cambria Math" panose="02040503050406030204" pitchFamily="18" charset="0"/>
                            <a:cs typeface="Calibri" panose="020F0502020204030204" pitchFamily="34" charset="0"/>
                          </a:rPr>
                          <m:t>𝜎</m:t>
                        </m:r>
                      </m:e>
                      <m:sub>
                        <m:r>
                          <a:rPr lang="en-US" sz="1600" i="1">
                            <a:latin typeface="Cambria Math" panose="02040503050406030204" pitchFamily="18" charset="0"/>
                            <a:cs typeface="Calibri" panose="020F0502020204030204" pitchFamily="34" charset="0"/>
                          </a:rPr>
                          <m:t>𝑌</m:t>
                        </m:r>
                      </m:sub>
                      <m:sup>
                        <m:r>
                          <m:rPr>
                            <m:sty m:val="p"/>
                          </m:rPr>
                          <a:rPr lang="en-US" sz="1600">
                            <a:latin typeface="Cambria Math" panose="02040503050406030204" pitchFamily="18" charset="0"/>
                            <a:cs typeface="Calibri" panose="020F0502020204030204" pitchFamily="34" charset="0"/>
                          </a:rPr>
                          <m:t>ice</m:t>
                        </m:r>
                      </m:sup>
                    </m:sSubSup>
                  </m:oMath>
                </a14:m>
                <a:r>
                  <a:rPr lang="en-US" sz="1600" dirty="0">
                    <a:latin typeface="Calibri" panose="020F0502020204030204" pitchFamily="34" charset="0"/>
                    <a:cs typeface="Calibri" panose="020F0502020204030204" pitchFamily="34" charset="0"/>
                  </a:rPr>
                  <a:t>: yield stress of soil/ice</a:t>
                </a:r>
              </a:p>
              <a:p>
                <a14:m>
                  <m:oMath xmlns:m="http://schemas.openxmlformats.org/officeDocument/2006/math">
                    <m:sSub>
                      <m:sSubPr>
                        <m:ctrlPr>
                          <a:rPr lang="en-US" sz="1600" i="1" smtClean="0">
                            <a:latin typeface="Cambria Math" panose="02040503050406030204" pitchFamily="18" charset="0"/>
                            <a:cs typeface="Calibri" panose="020F0502020204030204" pitchFamily="34" charset="0"/>
                          </a:rPr>
                        </m:ctrlPr>
                      </m:sSubPr>
                      <m:e>
                        <m:r>
                          <a:rPr lang="en-US" sz="1600" b="0" i="1" smtClean="0">
                            <a:latin typeface="Cambria Math" panose="02040503050406030204" pitchFamily="18" charset="0"/>
                            <a:cs typeface="Calibri" panose="020F0502020204030204" pitchFamily="34" charset="0"/>
                          </a:rPr>
                          <m:t>𝑆</m:t>
                        </m:r>
                      </m:e>
                      <m:sub>
                        <m:r>
                          <a:rPr lang="en-US" sz="1600" b="0" i="1" smtClean="0">
                            <a:latin typeface="Cambria Math" panose="02040503050406030204" pitchFamily="18" charset="0"/>
                            <a:cs typeface="Calibri" panose="020F0502020204030204" pitchFamily="34" charset="0"/>
                          </a:rPr>
                          <m:t>𝑠</m:t>
                        </m:r>
                      </m:sub>
                    </m:sSub>
                    <m:r>
                      <a:rPr lang="en-US" sz="1600" b="0" i="1" smtClean="0">
                        <a:latin typeface="Cambria Math" panose="02040503050406030204" pitchFamily="18" charset="0"/>
                        <a:cs typeface="Calibri" panose="020F0502020204030204" pitchFamily="34" charset="0"/>
                      </a:rPr>
                      <m:t>/</m:t>
                    </m:r>
                    <m:sSub>
                      <m:sSubPr>
                        <m:ctrlPr>
                          <a:rPr lang="en-US" sz="1600" i="1">
                            <a:latin typeface="Cambria Math" panose="02040503050406030204" pitchFamily="18" charset="0"/>
                            <a:cs typeface="Calibri" panose="020F0502020204030204" pitchFamily="34" charset="0"/>
                          </a:rPr>
                        </m:ctrlPr>
                      </m:sSubPr>
                      <m:e>
                        <m:r>
                          <a:rPr lang="en-US" sz="1600" i="1">
                            <a:latin typeface="Cambria Math" panose="02040503050406030204" pitchFamily="18" charset="0"/>
                            <a:cs typeface="Calibri" panose="020F0502020204030204" pitchFamily="34" charset="0"/>
                          </a:rPr>
                          <m:t>𝑆</m:t>
                        </m:r>
                      </m:e>
                      <m:sub>
                        <m:r>
                          <a:rPr lang="en-US" sz="1600" b="0" i="1" smtClean="0">
                            <a:latin typeface="Cambria Math" panose="02040503050406030204" pitchFamily="18" charset="0"/>
                            <a:cs typeface="Calibri" panose="020F0502020204030204" pitchFamily="34" charset="0"/>
                          </a:rPr>
                          <m:t>𝑓</m:t>
                        </m:r>
                      </m:sub>
                    </m:sSub>
                    <m:r>
                      <a:rPr lang="en-US" sz="1600" b="0" i="1" smtClean="0">
                        <a:latin typeface="Cambria Math" panose="02040503050406030204" pitchFamily="18" charset="0"/>
                        <a:cs typeface="Calibri" panose="020F0502020204030204" pitchFamily="34" charset="0"/>
                      </a:rPr>
                      <m:t>: </m:t>
                    </m:r>
                  </m:oMath>
                </a14:m>
                <a:r>
                  <a:rPr lang="en-US" sz="1600" dirty="0">
                    <a:latin typeface="Calibri" panose="020F0502020204030204" pitchFamily="34" charset="0"/>
                    <a:cs typeface="Calibri" panose="020F0502020204030204" pitchFamily="34" charset="0"/>
                  </a:rPr>
                  <a:t>soil/ice volume fraction</a:t>
                </a:r>
              </a:p>
            </p:txBody>
          </p:sp>
        </mc:Choice>
        <mc:Fallback xmlns="">
          <p:sp>
            <p:nvSpPr>
              <p:cNvPr id="19" name="TextBox 18">
                <a:extLst>
                  <a:ext uri="{FF2B5EF4-FFF2-40B4-BE49-F238E27FC236}">
                    <a16:creationId xmlns:a16="http://schemas.microsoft.com/office/drawing/2014/main" id="{E7889528-4816-4E42-A446-2844F7E6EAEC}"/>
                  </a:ext>
                </a:extLst>
              </p:cNvPr>
              <p:cNvSpPr txBox="1">
                <a:spLocks noRot="1" noChangeAspect="1" noMove="1" noResize="1" noEditPoints="1" noAdjustHandles="1" noChangeArrowheads="1" noChangeShapeType="1" noTextEdit="1"/>
              </p:cNvSpPr>
              <p:nvPr/>
            </p:nvSpPr>
            <p:spPr>
              <a:xfrm>
                <a:off x="5725225" y="5485561"/>
                <a:ext cx="3130576" cy="867225"/>
              </a:xfrm>
              <a:prstGeom prst="rect">
                <a:avLst/>
              </a:prstGeom>
              <a:blipFill>
                <a:blip r:embed="rId6"/>
                <a:stretch>
                  <a:fillRect t="-1389" b="-5556"/>
                </a:stretch>
              </a:blipFill>
              <a:ln>
                <a:solidFill>
                  <a:schemeClr val="tx1"/>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96FD6882-4E26-416B-BE6E-03F2CC9E3F55}"/>
              </a:ext>
            </a:extLst>
          </p:cNvPr>
          <p:cNvSpPr txBox="1"/>
          <p:nvPr/>
        </p:nvSpPr>
        <p:spPr>
          <a:xfrm>
            <a:off x="493901" y="5888301"/>
            <a:ext cx="6435090" cy="430887"/>
          </a:xfrm>
          <a:prstGeom prst="rect">
            <a:avLst/>
          </a:prstGeom>
          <a:noFill/>
        </p:spPr>
        <p:txBody>
          <a:bodyPr wrap="square" rtlCol="0">
            <a:spAutoFit/>
          </a:bodyPr>
          <a:lstStyle/>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Used in erosion failure criteria</a:t>
            </a:r>
          </a:p>
        </p:txBody>
      </p:sp>
      <p:sp>
        <p:nvSpPr>
          <p:cNvPr id="16" name="TextBox 15">
            <a:extLst>
              <a:ext uri="{FF2B5EF4-FFF2-40B4-BE49-F238E27FC236}">
                <a16:creationId xmlns:a16="http://schemas.microsoft.com/office/drawing/2014/main" id="{931BF11E-1DB7-4278-B7DD-4ACEB67F7B64}"/>
              </a:ext>
            </a:extLst>
          </p:cNvPr>
          <p:cNvSpPr txBox="1"/>
          <p:nvPr/>
        </p:nvSpPr>
        <p:spPr>
          <a:xfrm>
            <a:off x="59639" y="4186468"/>
            <a:ext cx="9112503" cy="1200329"/>
          </a:xfrm>
          <a:prstGeom prst="rect">
            <a:avLst/>
          </a:prstGeom>
          <a:noFill/>
        </p:spPr>
        <p:txBody>
          <a:bodyPr wrap="square" rtlCol="0">
            <a:spAutoFit/>
          </a:bodyPr>
          <a:lstStyle/>
          <a:p>
            <a:pPr marL="342900" indent="-342900">
              <a:buFont typeface="Arial" panose="020B0604020202020204" pitchFamily="34" charset="0"/>
              <a:buChar char="•"/>
            </a:pPr>
            <a:r>
              <a:rPr lang="en-US" sz="2200" b="1" i="1" dirty="0">
                <a:latin typeface="Calibri" panose="020F0502020204030204" pitchFamily="34" charset="0"/>
                <a:cs typeface="Calibri" panose="020F0502020204030204" pitchFamily="34" charset="0"/>
              </a:rPr>
              <a:t>Boundary conditions:</a:t>
            </a:r>
          </a:p>
          <a:p>
            <a:pPr marL="342900" indent="-34290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Symmetry BCs </a:t>
            </a:r>
            <a:r>
              <a:rPr lang="en-US" sz="2200" dirty="0">
                <a:latin typeface="Calibri" panose="020F0502020204030204" pitchFamily="34" charset="0"/>
                <a:cs typeface="Calibri" panose="020F0502020204030204" pitchFamily="34" charset="0"/>
              </a:rPr>
              <a:t>on lateral sides</a:t>
            </a: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Wave pressure Neumann BC </a:t>
            </a:r>
            <a:r>
              <a:rPr lang="en-US" sz="2200" dirty="0">
                <a:latin typeface="Calibri" panose="020F0502020204030204" pitchFamily="34" charset="0"/>
                <a:cs typeface="Calibri" panose="020F0502020204030204" pitchFamily="34" charset="0"/>
              </a:rPr>
              <a:t>on bluff face* (from wave model).</a:t>
            </a:r>
          </a:p>
        </p:txBody>
      </p:sp>
      <p:sp>
        <p:nvSpPr>
          <p:cNvPr id="20" name="TextBox 19">
            <a:extLst>
              <a:ext uri="{FF2B5EF4-FFF2-40B4-BE49-F238E27FC236}">
                <a16:creationId xmlns:a16="http://schemas.microsoft.com/office/drawing/2014/main" id="{92337EA3-403B-4CE9-8746-392CBE1C7F73}"/>
              </a:ext>
            </a:extLst>
          </p:cNvPr>
          <p:cNvSpPr txBox="1"/>
          <p:nvPr/>
        </p:nvSpPr>
        <p:spPr>
          <a:xfrm>
            <a:off x="493901" y="2594058"/>
            <a:ext cx="9818370" cy="430887"/>
          </a:xfrm>
          <a:prstGeom prst="rect">
            <a:avLst/>
          </a:prstGeom>
          <a:noFill/>
        </p:spPr>
        <p:txBody>
          <a:bodyPr wrap="square" rtlCol="0">
            <a:spAutoFit/>
          </a:bodyPr>
          <a:lstStyle/>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Computes </a:t>
            </a:r>
            <a:r>
              <a:rPr lang="en-US" sz="2200" b="1" i="1" dirty="0">
                <a:latin typeface="Calibri" panose="020F0502020204030204" pitchFamily="34" charset="0"/>
                <a:cs typeface="Calibri" panose="020F0502020204030204" pitchFamily="34" charset="0"/>
              </a:rPr>
              <a:t>displacements</a:t>
            </a:r>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new computational geometry </a:t>
            </a:r>
            <a:r>
              <a:rPr lang="en-US" sz="2200" dirty="0">
                <a:latin typeface="Calibri" panose="020F0502020204030204" pitchFamily="34" charset="0"/>
                <a:cs typeface="Calibri" panose="020F0502020204030204" pitchFamily="34" charset="0"/>
              </a:rPr>
              <a:t>(following erosion)</a:t>
            </a:r>
          </a:p>
        </p:txBody>
      </p:sp>
      <p:pic>
        <p:nvPicPr>
          <p:cNvPr id="21" name="Picture 20">
            <a:extLst>
              <a:ext uri="{FF2B5EF4-FFF2-40B4-BE49-F238E27FC236}">
                <a16:creationId xmlns:a16="http://schemas.microsoft.com/office/drawing/2014/main" id="{DEDE0412-32C5-40DD-AB8E-1C30C97B3697}"/>
              </a:ext>
            </a:extLst>
          </p:cNvPr>
          <p:cNvPicPr>
            <a:picLocks noChangeAspect="1"/>
          </p:cNvPicPr>
          <p:nvPr/>
        </p:nvPicPr>
        <p:blipFill>
          <a:blip r:embed="rId7"/>
          <a:stretch>
            <a:fillRect/>
          </a:stretch>
        </p:blipFill>
        <p:spPr>
          <a:xfrm>
            <a:off x="9133339" y="4550694"/>
            <a:ext cx="2884446" cy="1569661"/>
          </a:xfrm>
          <a:prstGeom prst="rect">
            <a:avLst/>
          </a:prstGeom>
        </p:spPr>
      </p:pic>
      <p:sp>
        <p:nvSpPr>
          <p:cNvPr id="22" name="Text Placeholder 2">
            <a:extLst>
              <a:ext uri="{FF2B5EF4-FFF2-40B4-BE49-F238E27FC236}">
                <a16:creationId xmlns:a16="http://schemas.microsoft.com/office/drawing/2014/main" id="{70240A27-F3BF-4A16-9CB0-E8C09A5246AD}"/>
              </a:ext>
            </a:extLst>
          </p:cNvPr>
          <p:cNvSpPr txBox="1">
            <a:spLocks/>
          </p:cNvSpPr>
          <p:nvPr/>
        </p:nvSpPr>
        <p:spPr bwMode="auto">
          <a:xfrm>
            <a:off x="8786877" y="4407557"/>
            <a:ext cx="1389401" cy="37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Symmetry BCs</a:t>
            </a:r>
          </a:p>
        </p:txBody>
      </p:sp>
      <p:sp>
        <p:nvSpPr>
          <p:cNvPr id="23" name="Text Placeholder 2">
            <a:extLst>
              <a:ext uri="{FF2B5EF4-FFF2-40B4-BE49-F238E27FC236}">
                <a16:creationId xmlns:a16="http://schemas.microsoft.com/office/drawing/2014/main" id="{AB4A87E5-B80E-485E-9F58-937ACCC61471}"/>
              </a:ext>
            </a:extLst>
          </p:cNvPr>
          <p:cNvSpPr txBox="1">
            <a:spLocks/>
          </p:cNvSpPr>
          <p:nvPr/>
        </p:nvSpPr>
        <p:spPr bwMode="auto">
          <a:xfrm>
            <a:off x="10664697" y="5982695"/>
            <a:ext cx="1389401" cy="37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Symmetry BCs</a:t>
            </a:r>
          </a:p>
        </p:txBody>
      </p:sp>
      <p:cxnSp>
        <p:nvCxnSpPr>
          <p:cNvPr id="25" name="Straight Arrow Connector 24">
            <a:extLst>
              <a:ext uri="{FF2B5EF4-FFF2-40B4-BE49-F238E27FC236}">
                <a16:creationId xmlns:a16="http://schemas.microsoft.com/office/drawing/2014/main" id="{C9C20DD2-3EAB-4C8F-9E26-C6AF8CAC6D40}"/>
              </a:ext>
            </a:extLst>
          </p:cNvPr>
          <p:cNvCxnSpPr>
            <a:cxnSpLocks/>
          </p:cNvCxnSpPr>
          <p:nvPr/>
        </p:nvCxnSpPr>
        <p:spPr>
          <a:xfrm>
            <a:off x="9333889" y="4712920"/>
            <a:ext cx="188964" cy="2590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C1BF9DB-27F8-4CBA-9A9E-72FF2D73D5E7}"/>
              </a:ext>
            </a:extLst>
          </p:cNvPr>
          <p:cNvCxnSpPr>
            <a:cxnSpLocks/>
          </p:cNvCxnSpPr>
          <p:nvPr/>
        </p:nvCxnSpPr>
        <p:spPr>
          <a:xfrm flipH="1" flipV="1">
            <a:off x="11039358" y="5630054"/>
            <a:ext cx="217169" cy="4296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36F40827-7703-4EEC-A480-DEE16CDBB9B8}"/>
              </a:ext>
            </a:extLst>
          </p:cNvPr>
          <p:cNvSpPr txBox="1">
            <a:spLocks/>
          </p:cNvSpPr>
          <p:nvPr/>
        </p:nvSpPr>
        <p:spPr bwMode="auto">
          <a:xfrm>
            <a:off x="9035110" y="5868128"/>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Bluff face</a:t>
            </a:r>
          </a:p>
        </p:txBody>
      </p:sp>
      <p:cxnSp>
        <p:nvCxnSpPr>
          <p:cNvPr id="18" name="Straight Arrow Connector 17">
            <a:extLst>
              <a:ext uri="{FF2B5EF4-FFF2-40B4-BE49-F238E27FC236}">
                <a16:creationId xmlns:a16="http://schemas.microsoft.com/office/drawing/2014/main" id="{3AF1550C-D8A0-4727-95FC-D79587E30565}"/>
              </a:ext>
            </a:extLst>
          </p:cNvPr>
          <p:cNvCxnSpPr>
            <a:cxnSpLocks/>
            <a:stCxn id="17" idx="0"/>
          </p:cNvCxnSpPr>
          <p:nvPr/>
        </p:nvCxnSpPr>
        <p:spPr>
          <a:xfrm flipV="1">
            <a:off x="9655534" y="5492278"/>
            <a:ext cx="271116" cy="375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CCA2EAF-5494-4DEB-92F2-BD114EC02EDF}"/>
              </a:ext>
            </a:extLst>
          </p:cNvPr>
          <p:cNvSpPr txBox="1"/>
          <p:nvPr/>
        </p:nvSpPr>
        <p:spPr>
          <a:xfrm>
            <a:off x="0" y="6550223"/>
            <a:ext cx="8061218"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Partenscky</a:t>
            </a:r>
            <a:r>
              <a:rPr lang="en-US" sz="1400" dirty="0">
                <a:solidFill>
                  <a:schemeClr val="bg1"/>
                </a:solidFill>
                <a:latin typeface="Calibri" panose="020F0502020204030204" pitchFamily="34" charset="0"/>
                <a:cs typeface="Calibri" panose="020F0502020204030204" pitchFamily="34" charset="0"/>
              </a:rPr>
              <a:t>, 1988.</a:t>
            </a:r>
          </a:p>
        </p:txBody>
      </p:sp>
    </p:spTree>
    <p:extLst>
      <p:ext uri="{BB962C8B-B14F-4D97-AF65-F5344CB8AC3E}">
        <p14:creationId xmlns:p14="http://schemas.microsoft.com/office/powerpoint/2010/main" val="1546096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sp>
        <p:nvSpPr>
          <p:cNvPr id="3" name="Rectangle 2">
            <a:extLst>
              <a:ext uri="{FF2B5EF4-FFF2-40B4-BE49-F238E27FC236}">
                <a16:creationId xmlns:a16="http://schemas.microsoft.com/office/drawing/2014/main" id="{F7D5249C-DF33-46FB-8B2A-525B0EEDA667}"/>
              </a:ext>
            </a:extLst>
          </p:cNvPr>
          <p:cNvSpPr/>
          <p:nvPr/>
        </p:nvSpPr>
        <p:spPr>
          <a:xfrm>
            <a:off x="59163" y="955851"/>
            <a:ext cx="10778749" cy="1015663"/>
          </a:xfrm>
          <a:prstGeom prst="rect">
            <a:avLst/>
          </a:prstGeom>
        </p:spPr>
        <p:txBody>
          <a:bodyPr wrap="square">
            <a:spAutoFit/>
          </a:bodyPr>
          <a:lstStyle/>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Erosion criterion:</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when material exposed to water reaches a critical exposure time.</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Stress criterion: </a:t>
            </a:r>
            <a:r>
              <a:rPr lang="en-US" sz="2200" dirty="0">
                <a:latin typeface="Calibri" panose="020F0502020204030204" pitchFamily="34" charset="0"/>
                <a:cs typeface="Calibri" panose="020F0502020204030204" pitchFamily="34" charset="0"/>
              </a:rPr>
              <a:t>when material reaches a critical value of the yield stress.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C694E81B-AE84-467F-AB41-2C869A0E1254}"/>
              </a:ext>
            </a:extLst>
          </p:cNvPr>
          <p:cNvSpPr txBox="1"/>
          <p:nvPr/>
        </p:nvSpPr>
        <p:spPr>
          <a:xfrm>
            <a:off x="596722" y="2814916"/>
            <a:ext cx="9019823" cy="430887"/>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Once </a:t>
            </a:r>
            <a:r>
              <a:rPr lang="en-US" sz="2200" b="1" dirty="0">
                <a:latin typeface="Calibri" panose="020F0502020204030204" pitchFamily="34" charset="0"/>
                <a:cs typeface="Calibri" panose="020F0502020204030204" pitchFamily="34" charset="0"/>
              </a:rPr>
              <a:t>failure criterion </a:t>
            </a:r>
            <a:r>
              <a:rPr lang="en-US" sz="2200" dirty="0">
                <a:latin typeface="Calibri" panose="020F0502020204030204" pitchFamily="34" charset="0"/>
                <a:cs typeface="Calibri" panose="020F0502020204030204" pitchFamily="34" charset="0"/>
              </a:rPr>
              <a:t>is reached, “failed” elements are </a:t>
            </a:r>
            <a:r>
              <a:rPr lang="en-US" sz="2200" b="1" dirty="0">
                <a:latin typeface="Calibri" panose="020F0502020204030204" pitchFamily="34" charset="0"/>
                <a:cs typeface="Calibri" panose="020F0502020204030204" pitchFamily="34" charset="0"/>
              </a:rPr>
              <a:t>removed</a:t>
            </a:r>
            <a:r>
              <a:rPr lang="en-US" sz="2200" dirty="0">
                <a:latin typeface="Calibri" panose="020F0502020204030204" pitchFamily="34" charset="0"/>
                <a:cs typeface="Calibri" panose="020F0502020204030204" pitchFamily="34" charset="0"/>
              </a:rPr>
              <a:t> from mesh.</a:t>
            </a:r>
          </a:p>
        </p:txBody>
      </p:sp>
      <p:sp>
        <p:nvSpPr>
          <p:cNvPr id="10" name="Rectangle 9">
            <a:extLst>
              <a:ext uri="{FF2B5EF4-FFF2-40B4-BE49-F238E27FC236}">
                <a16:creationId xmlns:a16="http://schemas.microsoft.com/office/drawing/2014/main" id="{43C17CD2-C5F1-4B99-AC77-F0473F0F0327}"/>
              </a:ext>
            </a:extLst>
          </p:cNvPr>
          <p:cNvSpPr/>
          <p:nvPr/>
        </p:nvSpPr>
        <p:spPr>
          <a:xfrm>
            <a:off x="59163" y="1862278"/>
            <a:ext cx="8596144" cy="769441"/>
          </a:xfrm>
          <a:prstGeom prst="rect">
            <a:avLst/>
          </a:prstGeom>
        </p:spPr>
        <p:txBody>
          <a:bodyPr wrap="square">
            <a:spAutoFit/>
          </a:bodyPr>
          <a:lstStyle/>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Kinematic criterion: </a:t>
            </a:r>
            <a:r>
              <a:rPr lang="en-US" sz="2200" dirty="0">
                <a:latin typeface="Calibri" panose="020F0502020204030204" pitchFamily="34" charset="0"/>
                <a:cs typeface="Calibri" panose="020F0502020204030204" pitchFamily="34" charset="0"/>
              </a:rPr>
              <a:t>when material has tilted excessively, it is assumed to have fallen as part of block erosion.</a:t>
            </a:r>
          </a:p>
        </p:txBody>
      </p:sp>
      <p:pic>
        <p:nvPicPr>
          <p:cNvPr id="20" name="Picture 19">
            <a:extLst>
              <a:ext uri="{FF2B5EF4-FFF2-40B4-BE49-F238E27FC236}">
                <a16:creationId xmlns:a16="http://schemas.microsoft.com/office/drawing/2014/main" id="{3A45CE62-3F1A-458B-9E66-79AC24DB3393}"/>
              </a:ext>
            </a:extLst>
          </p:cNvPr>
          <p:cNvPicPr>
            <a:picLocks noChangeAspect="1"/>
          </p:cNvPicPr>
          <p:nvPr/>
        </p:nvPicPr>
        <p:blipFill>
          <a:blip r:embed="rId3"/>
          <a:stretch>
            <a:fillRect/>
          </a:stretch>
        </p:blipFill>
        <p:spPr>
          <a:xfrm>
            <a:off x="9239018" y="1496240"/>
            <a:ext cx="2829277" cy="1091896"/>
          </a:xfrm>
          <a:prstGeom prst="rect">
            <a:avLst/>
          </a:prstGeom>
        </p:spPr>
      </p:pic>
    </p:spTree>
    <p:extLst>
      <p:ext uri="{BB962C8B-B14F-4D97-AF65-F5344CB8AC3E}">
        <p14:creationId xmlns:p14="http://schemas.microsoft.com/office/powerpoint/2010/main" val="31467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pic>
        <p:nvPicPr>
          <p:cNvPr id="5" name="Picture 4">
            <a:extLst>
              <a:ext uri="{FF2B5EF4-FFF2-40B4-BE49-F238E27FC236}">
                <a16:creationId xmlns:a16="http://schemas.microsoft.com/office/drawing/2014/main" id="{A9DD8D25-77F4-432F-BAA3-D18A0C4EBE5A}"/>
              </a:ext>
            </a:extLst>
          </p:cNvPr>
          <p:cNvPicPr>
            <a:picLocks noChangeAspect="1"/>
          </p:cNvPicPr>
          <p:nvPr/>
        </p:nvPicPr>
        <p:blipFill>
          <a:blip r:embed="rId3"/>
          <a:stretch>
            <a:fillRect/>
          </a:stretch>
        </p:blipFill>
        <p:spPr>
          <a:xfrm>
            <a:off x="1586128" y="3473900"/>
            <a:ext cx="2062897" cy="2887133"/>
          </a:xfrm>
          <a:prstGeom prst="rect">
            <a:avLst/>
          </a:prstGeom>
        </p:spPr>
      </p:pic>
      <p:sp>
        <p:nvSpPr>
          <p:cNvPr id="17" name="TextBox 16">
            <a:extLst>
              <a:ext uri="{FF2B5EF4-FFF2-40B4-BE49-F238E27FC236}">
                <a16:creationId xmlns:a16="http://schemas.microsoft.com/office/drawing/2014/main" id="{FF815293-974A-4AFB-A907-750FCFFDEECC}"/>
              </a:ext>
            </a:extLst>
          </p:cNvPr>
          <p:cNvSpPr txBox="1"/>
          <p:nvPr/>
        </p:nvSpPr>
        <p:spPr>
          <a:xfrm rot="16200000">
            <a:off x="2181469" y="4772178"/>
            <a:ext cx="2935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Bluff face</a:t>
            </a:r>
          </a:p>
        </p:txBody>
      </p:sp>
      <p:sp>
        <p:nvSpPr>
          <p:cNvPr id="19" name="TextBox 18">
            <a:extLst>
              <a:ext uri="{FF2B5EF4-FFF2-40B4-BE49-F238E27FC236}">
                <a16:creationId xmlns:a16="http://schemas.microsoft.com/office/drawing/2014/main" id="{C694E81B-AE84-467F-AB41-2C869A0E1254}"/>
              </a:ext>
            </a:extLst>
          </p:cNvPr>
          <p:cNvSpPr txBox="1"/>
          <p:nvPr/>
        </p:nvSpPr>
        <p:spPr>
          <a:xfrm>
            <a:off x="596722" y="2814916"/>
            <a:ext cx="9019823" cy="430887"/>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Once </a:t>
            </a:r>
            <a:r>
              <a:rPr lang="en-US" sz="2200" b="1" dirty="0">
                <a:latin typeface="Calibri" panose="020F0502020204030204" pitchFamily="34" charset="0"/>
                <a:cs typeface="Calibri" panose="020F0502020204030204" pitchFamily="34" charset="0"/>
              </a:rPr>
              <a:t>failure criterion </a:t>
            </a:r>
            <a:r>
              <a:rPr lang="en-US" sz="2200" dirty="0">
                <a:latin typeface="Calibri" panose="020F0502020204030204" pitchFamily="34" charset="0"/>
                <a:cs typeface="Calibri" panose="020F0502020204030204" pitchFamily="34" charset="0"/>
              </a:rPr>
              <a:t>is reached, “failed” elements are </a:t>
            </a:r>
            <a:r>
              <a:rPr lang="en-US" sz="2200" b="1" dirty="0">
                <a:latin typeface="Calibri" panose="020F0502020204030204" pitchFamily="34" charset="0"/>
                <a:cs typeface="Calibri" panose="020F0502020204030204" pitchFamily="34" charset="0"/>
              </a:rPr>
              <a:t>removed</a:t>
            </a:r>
            <a:r>
              <a:rPr lang="en-US" sz="2200" dirty="0">
                <a:latin typeface="Calibri" panose="020F0502020204030204" pitchFamily="34" charset="0"/>
                <a:cs typeface="Calibri" panose="020F0502020204030204" pitchFamily="34" charset="0"/>
              </a:rPr>
              <a:t> from mesh.</a:t>
            </a:r>
          </a:p>
        </p:txBody>
      </p:sp>
      <p:pic>
        <p:nvPicPr>
          <p:cNvPr id="20" name="Picture 19">
            <a:extLst>
              <a:ext uri="{FF2B5EF4-FFF2-40B4-BE49-F238E27FC236}">
                <a16:creationId xmlns:a16="http://schemas.microsoft.com/office/drawing/2014/main" id="{3A45CE62-3F1A-458B-9E66-79AC24DB3393}"/>
              </a:ext>
            </a:extLst>
          </p:cNvPr>
          <p:cNvPicPr>
            <a:picLocks noChangeAspect="1"/>
          </p:cNvPicPr>
          <p:nvPr/>
        </p:nvPicPr>
        <p:blipFill>
          <a:blip r:embed="rId4"/>
          <a:stretch>
            <a:fillRect/>
          </a:stretch>
        </p:blipFill>
        <p:spPr>
          <a:xfrm>
            <a:off x="9239018" y="1496240"/>
            <a:ext cx="2829277" cy="1091896"/>
          </a:xfrm>
          <a:prstGeom prst="rect">
            <a:avLst/>
          </a:prstGeom>
        </p:spPr>
      </p:pic>
      <p:sp>
        <p:nvSpPr>
          <p:cNvPr id="22" name="Rectangle 21">
            <a:extLst>
              <a:ext uri="{FF2B5EF4-FFF2-40B4-BE49-F238E27FC236}">
                <a16:creationId xmlns:a16="http://schemas.microsoft.com/office/drawing/2014/main" id="{23516C9D-D057-4786-8801-1A34636228F8}"/>
              </a:ext>
            </a:extLst>
          </p:cNvPr>
          <p:cNvSpPr/>
          <p:nvPr/>
        </p:nvSpPr>
        <p:spPr>
          <a:xfrm>
            <a:off x="59163" y="955851"/>
            <a:ext cx="10778749" cy="1015663"/>
          </a:xfrm>
          <a:prstGeom prst="rect">
            <a:avLst/>
          </a:prstGeom>
        </p:spPr>
        <p:txBody>
          <a:bodyPr wrap="square">
            <a:spAutoFit/>
          </a:bodyPr>
          <a:lstStyle/>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Erosion criterion:</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when material exposed to water reaches a critical exposure time.</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Stress criterion: </a:t>
            </a:r>
            <a:r>
              <a:rPr lang="en-US" sz="2200" dirty="0">
                <a:latin typeface="Calibri" panose="020F0502020204030204" pitchFamily="34" charset="0"/>
                <a:cs typeface="Calibri" panose="020F0502020204030204" pitchFamily="34" charset="0"/>
              </a:rPr>
              <a:t>when material reaches a critical value of the yield stress.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03495669-E3C3-4964-AA8B-DE0F03BCCC82}"/>
              </a:ext>
            </a:extLst>
          </p:cNvPr>
          <p:cNvSpPr/>
          <p:nvPr/>
        </p:nvSpPr>
        <p:spPr>
          <a:xfrm>
            <a:off x="59163" y="1862278"/>
            <a:ext cx="8596144" cy="769441"/>
          </a:xfrm>
          <a:prstGeom prst="rect">
            <a:avLst/>
          </a:prstGeom>
        </p:spPr>
        <p:txBody>
          <a:bodyPr wrap="square">
            <a:spAutoFit/>
          </a:bodyPr>
          <a:lstStyle/>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Kinematic criterion: </a:t>
            </a:r>
            <a:r>
              <a:rPr lang="en-US" sz="2200" dirty="0">
                <a:latin typeface="Calibri" panose="020F0502020204030204" pitchFamily="34" charset="0"/>
                <a:cs typeface="Calibri" panose="020F0502020204030204" pitchFamily="34" charset="0"/>
              </a:rPr>
              <a:t>when material has tilted excessively, it is assumed to have fallen as part of block erosion.</a:t>
            </a:r>
          </a:p>
        </p:txBody>
      </p:sp>
    </p:spTree>
    <p:extLst>
      <p:ext uri="{BB962C8B-B14F-4D97-AF65-F5344CB8AC3E}">
        <p14:creationId xmlns:p14="http://schemas.microsoft.com/office/powerpoint/2010/main" val="3994633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pic>
        <p:nvPicPr>
          <p:cNvPr id="5" name="Picture 4">
            <a:extLst>
              <a:ext uri="{FF2B5EF4-FFF2-40B4-BE49-F238E27FC236}">
                <a16:creationId xmlns:a16="http://schemas.microsoft.com/office/drawing/2014/main" id="{A9DD8D25-77F4-432F-BAA3-D18A0C4EBE5A}"/>
              </a:ext>
            </a:extLst>
          </p:cNvPr>
          <p:cNvPicPr>
            <a:picLocks noChangeAspect="1"/>
          </p:cNvPicPr>
          <p:nvPr/>
        </p:nvPicPr>
        <p:blipFill>
          <a:blip r:embed="rId3"/>
          <a:stretch>
            <a:fillRect/>
          </a:stretch>
        </p:blipFill>
        <p:spPr>
          <a:xfrm>
            <a:off x="1586128" y="3473900"/>
            <a:ext cx="2062897" cy="2887133"/>
          </a:xfrm>
          <a:prstGeom prst="rect">
            <a:avLst/>
          </a:prstGeom>
        </p:spPr>
      </p:pic>
      <p:sp>
        <p:nvSpPr>
          <p:cNvPr id="16" name="Arrow: Right 15">
            <a:extLst>
              <a:ext uri="{FF2B5EF4-FFF2-40B4-BE49-F238E27FC236}">
                <a16:creationId xmlns:a16="http://schemas.microsoft.com/office/drawing/2014/main" id="{9768E28B-7A68-4ADF-BA72-AB5B64A47095}"/>
              </a:ext>
            </a:extLst>
          </p:cNvPr>
          <p:cNvSpPr/>
          <p:nvPr/>
        </p:nvSpPr>
        <p:spPr>
          <a:xfrm>
            <a:off x="4083953" y="4649588"/>
            <a:ext cx="812673" cy="530578"/>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F815293-974A-4AFB-A907-750FCFFDEECC}"/>
              </a:ext>
            </a:extLst>
          </p:cNvPr>
          <p:cNvSpPr txBox="1"/>
          <p:nvPr/>
        </p:nvSpPr>
        <p:spPr>
          <a:xfrm rot="16200000">
            <a:off x="2181469" y="4772178"/>
            <a:ext cx="2935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Bluff face</a:t>
            </a:r>
          </a:p>
        </p:txBody>
      </p:sp>
      <p:sp>
        <p:nvSpPr>
          <p:cNvPr id="19" name="TextBox 18">
            <a:extLst>
              <a:ext uri="{FF2B5EF4-FFF2-40B4-BE49-F238E27FC236}">
                <a16:creationId xmlns:a16="http://schemas.microsoft.com/office/drawing/2014/main" id="{C694E81B-AE84-467F-AB41-2C869A0E1254}"/>
              </a:ext>
            </a:extLst>
          </p:cNvPr>
          <p:cNvSpPr txBox="1"/>
          <p:nvPr/>
        </p:nvSpPr>
        <p:spPr>
          <a:xfrm>
            <a:off x="596722" y="2814916"/>
            <a:ext cx="9019823" cy="430887"/>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Once </a:t>
            </a:r>
            <a:r>
              <a:rPr lang="en-US" sz="2200" b="1" dirty="0">
                <a:latin typeface="Calibri" panose="020F0502020204030204" pitchFamily="34" charset="0"/>
                <a:cs typeface="Calibri" panose="020F0502020204030204" pitchFamily="34" charset="0"/>
              </a:rPr>
              <a:t>failure criterion </a:t>
            </a:r>
            <a:r>
              <a:rPr lang="en-US" sz="2200" dirty="0">
                <a:latin typeface="Calibri" panose="020F0502020204030204" pitchFamily="34" charset="0"/>
                <a:cs typeface="Calibri" panose="020F0502020204030204" pitchFamily="34" charset="0"/>
              </a:rPr>
              <a:t>is reached, “failed” elements are </a:t>
            </a:r>
            <a:r>
              <a:rPr lang="en-US" sz="2200" b="1" dirty="0">
                <a:latin typeface="Calibri" panose="020F0502020204030204" pitchFamily="34" charset="0"/>
                <a:cs typeface="Calibri" panose="020F0502020204030204" pitchFamily="34" charset="0"/>
              </a:rPr>
              <a:t>removed</a:t>
            </a:r>
            <a:r>
              <a:rPr lang="en-US" sz="2200" dirty="0">
                <a:latin typeface="Calibri" panose="020F0502020204030204" pitchFamily="34" charset="0"/>
                <a:cs typeface="Calibri" panose="020F0502020204030204" pitchFamily="34" charset="0"/>
              </a:rPr>
              <a:t> from mesh.</a:t>
            </a:r>
          </a:p>
        </p:txBody>
      </p:sp>
      <p:pic>
        <p:nvPicPr>
          <p:cNvPr id="20" name="Picture 19">
            <a:extLst>
              <a:ext uri="{FF2B5EF4-FFF2-40B4-BE49-F238E27FC236}">
                <a16:creationId xmlns:a16="http://schemas.microsoft.com/office/drawing/2014/main" id="{3A45CE62-3F1A-458B-9E66-79AC24DB3393}"/>
              </a:ext>
            </a:extLst>
          </p:cNvPr>
          <p:cNvPicPr>
            <a:picLocks noChangeAspect="1"/>
          </p:cNvPicPr>
          <p:nvPr/>
        </p:nvPicPr>
        <p:blipFill>
          <a:blip r:embed="rId4"/>
          <a:stretch>
            <a:fillRect/>
          </a:stretch>
        </p:blipFill>
        <p:spPr>
          <a:xfrm>
            <a:off x="9239018" y="1496240"/>
            <a:ext cx="2829277" cy="1091896"/>
          </a:xfrm>
          <a:prstGeom prst="rect">
            <a:avLst/>
          </a:prstGeom>
        </p:spPr>
      </p:pic>
      <p:sp>
        <p:nvSpPr>
          <p:cNvPr id="22" name="Rectangle 21">
            <a:extLst>
              <a:ext uri="{FF2B5EF4-FFF2-40B4-BE49-F238E27FC236}">
                <a16:creationId xmlns:a16="http://schemas.microsoft.com/office/drawing/2014/main" id="{23516C9D-D057-4786-8801-1A34636228F8}"/>
              </a:ext>
            </a:extLst>
          </p:cNvPr>
          <p:cNvSpPr/>
          <p:nvPr/>
        </p:nvSpPr>
        <p:spPr>
          <a:xfrm>
            <a:off x="59163" y="955851"/>
            <a:ext cx="10778749" cy="1015663"/>
          </a:xfrm>
          <a:prstGeom prst="rect">
            <a:avLst/>
          </a:prstGeom>
        </p:spPr>
        <p:txBody>
          <a:bodyPr wrap="square">
            <a:spAutoFit/>
          </a:bodyPr>
          <a:lstStyle/>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Erosion criterion:</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when material exposed to water reaches a critical exposure time.</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Stress criterion: </a:t>
            </a:r>
            <a:r>
              <a:rPr lang="en-US" sz="2200" dirty="0">
                <a:latin typeface="Calibri" panose="020F0502020204030204" pitchFamily="34" charset="0"/>
                <a:cs typeface="Calibri" panose="020F0502020204030204" pitchFamily="34" charset="0"/>
              </a:rPr>
              <a:t>when material reaches a critical value of the yield stress.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03495669-E3C3-4964-AA8B-DE0F03BCCC82}"/>
              </a:ext>
            </a:extLst>
          </p:cNvPr>
          <p:cNvSpPr/>
          <p:nvPr/>
        </p:nvSpPr>
        <p:spPr>
          <a:xfrm>
            <a:off x="59163" y="1862278"/>
            <a:ext cx="8596144" cy="769441"/>
          </a:xfrm>
          <a:prstGeom prst="rect">
            <a:avLst/>
          </a:prstGeom>
        </p:spPr>
        <p:txBody>
          <a:bodyPr wrap="square">
            <a:spAutoFit/>
          </a:bodyPr>
          <a:lstStyle/>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Kinematic criterion: </a:t>
            </a:r>
            <a:r>
              <a:rPr lang="en-US" sz="2200" dirty="0">
                <a:latin typeface="Calibri" panose="020F0502020204030204" pitchFamily="34" charset="0"/>
                <a:cs typeface="Calibri" panose="020F0502020204030204" pitchFamily="34" charset="0"/>
              </a:rPr>
              <a:t>when material has tilted excessively, it is assumed to have fallen as part of block erosion.</a:t>
            </a:r>
          </a:p>
        </p:txBody>
      </p:sp>
      <p:pic>
        <p:nvPicPr>
          <p:cNvPr id="4" name="Picture 3" descr="A picture containing text&#10;&#10;Description automatically generated">
            <a:extLst>
              <a:ext uri="{FF2B5EF4-FFF2-40B4-BE49-F238E27FC236}">
                <a16:creationId xmlns:a16="http://schemas.microsoft.com/office/drawing/2014/main" id="{FADE04B7-721B-4F5D-9DC9-A8CE105E89B3}"/>
              </a:ext>
            </a:extLst>
          </p:cNvPr>
          <p:cNvPicPr>
            <a:picLocks noChangeAspect="1"/>
          </p:cNvPicPr>
          <p:nvPr/>
        </p:nvPicPr>
        <p:blipFill>
          <a:blip r:embed="rId5"/>
          <a:stretch>
            <a:fillRect/>
          </a:stretch>
        </p:blipFill>
        <p:spPr>
          <a:xfrm>
            <a:off x="5069295" y="3473900"/>
            <a:ext cx="1945695" cy="2861872"/>
          </a:xfrm>
          <a:prstGeom prst="rect">
            <a:avLst/>
          </a:prstGeom>
        </p:spPr>
      </p:pic>
    </p:spTree>
    <p:extLst>
      <p:ext uri="{BB962C8B-B14F-4D97-AF65-F5344CB8AC3E}">
        <p14:creationId xmlns:p14="http://schemas.microsoft.com/office/powerpoint/2010/main" val="4089759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323385" y="1060264"/>
            <a:ext cx="10995103" cy="6093976"/>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project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Thermo-mechanical finite element model of permafrost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Numerical results </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3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Ongoing/future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1385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3960A667-8073-484B-A7C6-46EDF220AF91}"/>
              </a:ext>
            </a:extLst>
          </p:cNvPr>
          <p:cNvPicPr>
            <a:picLocks noChangeAspect="1"/>
          </p:cNvPicPr>
          <p:nvPr/>
        </p:nvPicPr>
        <p:blipFill>
          <a:blip r:embed="rId3"/>
          <a:stretch>
            <a:fillRect/>
          </a:stretch>
        </p:blipFill>
        <p:spPr>
          <a:xfrm>
            <a:off x="8500663" y="3501658"/>
            <a:ext cx="2016334" cy="2889769"/>
          </a:xfrm>
          <a:prstGeom prst="rect">
            <a:avLst/>
          </a:prstGeom>
        </p:spPr>
      </p:pic>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pic>
        <p:nvPicPr>
          <p:cNvPr id="5" name="Picture 4">
            <a:extLst>
              <a:ext uri="{FF2B5EF4-FFF2-40B4-BE49-F238E27FC236}">
                <a16:creationId xmlns:a16="http://schemas.microsoft.com/office/drawing/2014/main" id="{A9DD8D25-77F4-432F-BAA3-D18A0C4EBE5A}"/>
              </a:ext>
            </a:extLst>
          </p:cNvPr>
          <p:cNvPicPr>
            <a:picLocks noChangeAspect="1"/>
          </p:cNvPicPr>
          <p:nvPr/>
        </p:nvPicPr>
        <p:blipFill>
          <a:blip r:embed="rId4"/>
          <a:stretch>
            <a:fillRect/>
          </a:stretch>
        </p:blipFill>
        <p:spPr>
          <a:xfrm>
            <a:off x="1586128" y="3473900"/>
            <a:ext cx="2062897" cy="2887133"/>
          </a:xfrm>
          <a:prstGeom prst="rect">
            <a:avLst/>
          </a:prstGeom>
        </p:spPr>
      </p:pic>
      <p:sp>
        <p:nvSpPr>
          <p:cNvPr id="16" name="Arrow: Right 15">
            <a:extLst>
              <a:ext uri="{FF2B5EF4-FFF2-40B4-BE49-F238E27FC236}">
                <a16:creationId xmlns:a16="http://schemas.microsoft.com/office/drawing/2014/main" id="{9768E28B-7A68-4ADF-BA72-AB5B64A47095}"/>
              </a:ext>
            </a:extLst>
          </p:cNvPr>
          <p:cNvSpPr/>
          <p:nvPr/>
        </p:nvSpPr>
        <p:spPr>
          <a:xfrm>
            <a:off x="4083953" y="4649588"/>
            <a:ext cx="812673" cy="530578"/>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F815293-974A-4AFB-A907-750FCFFDEECC}"/>
              </a:ext>
            </a:extLst>
          </p:cNvPr>
          <p:cNvSpPr txBox="1"/>
          <p:nvPr/>
        </p:nvSpPr>
        <p:spPr>
          <a:xfrm rot="16200000">
            <a:off x="2181469" y="4772178"/>
            <a:ext cx="2935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Bluff face</a:t>
            </a:r>
          </a:p>
        </p:txBody>
      </p:sp>
      <p:sp>
        <p:nvSpPr>
          <p:cNvPr id="18" name="TextBox 17">
            <a:extLst>
              <a:ext uri="{FF2B5EF4-FFF2-40B4-BE49-F238E27FC236}">
                <a16:creationId xmlns:a16="http://schemas.microsoft.com/office/drawing/2014/main" id="{9E3A1542-FA17-4078-B928-6891EE688125}"/>
              </a:ext>
            </a:extLst>
          </p:cNvPr>
          <p:cNvSpPr txBox="1"/>
          <p:nvPr/>
        </p:nvSpPr>
        <p:spPr>
          <a:xfrm>
            <a:off x="8770475" y="4795589"/>
            <a:ext cx="2935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Niche</a:t>
            </a:r>
          </a:p>
        </p:txBody>
      </p:sp>
      <p:sp>
        <p:nvSpPr>
          <p:cNvPr id="19" name="TextBox 18">
            <a:extLst>
              <a:ext uri="{FF2B5EF4-FFF2-40B4-BE49-F238E27FC236}">
                <a16:creationId xmlns:a16="http://schemas.microsoft.com/office/drawing/2014/main" id="{C694E81B-AE84-467F-AB41-2C869A0E1254}"/>
              </a:ext>
            </a:extLst>
          </p:cNvPr>
          <p:cNvSpPr txBox="1"/>
          <p:nvPr/>
        </p:nvSpPr>
        <p:spPr>
          <a:xfrm>
            <a:off x="596722" y="2814916"/>
            <a:ext cx="9019823" cy="430887"/>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Once </a:t>
            </a:r>
            <a:r>
              <a:rPr lang="en-US" sz="2200" b="1" dirty="0">
                <a:latin typeface="Calibri" panose="020F0502020204030204" pitchFamily="34" charset="0"/>
                <a:cs typeface="Calibri" panose="020F0502020204030204" pitchFamily="34" charset="0"/>
              </a:rPr>
              <a:t>failure criterion </a:t>
            </a:r>
            <a:r>
              <a:rPr lang="en-US" sz="2200" dirty="0">
                <a:latin typeface="Calibri" panose="020F0502020204030204" pitchFamily="34" charset="0"/>
                <a:cs typeface="Calibri" panose="020F0502020204030204" pitchFamily="34" charset="0"/>
              </a:rPr>
              <a:t>is reached, “failed” elements are </a:t>
            </a:r>
            <a:r>
              <a:rPr lang="en-US" sz="2200" b="1" dirty="0">
                <a:latin typeface="Calibri" panose="020F0502020204030204" pitchFamily="34" charset="0"/>
                <a:cs typeface="Calibri" panose="020F0502020204030204" pitchFamily="34" charset="0"/>
              </a:rPr>
              <a:t>removed</a:t>
            </a:r>
            <a:r>
              <a:rPr lang="en-US" sz="2200" dirty="0">
                <a:latin typeface="Calibri" panose="020F0502020204030204" pitchFamily="34" charset="0"/>
                <a:cs typeface="Calibri" panose="020F0502020204030204" pitchFamily="34" charset="0"/>
              </a:rPr>
              <a:t> from mesh.</a:t>
            </a:r>
          </a:p>
        </p:txBody>
      </p:sp>
      <p:pic>
        <p:nvPicPr>
          <p:cNvPr id="20" name="Picture 19">
            <a:extLst>
              <a:ext uri="{FF2B5EF4-FFF2-40B4-BE49-F238E27FC236}">
                <a16:creationId xmlns:a16="http://schemas.microsoft.com/office/drawing/2014/main" id="{3A45CE62-3F1A-458B-9E66-79AC24DB3393}"/>
              </a:ext>
            </a:extLst>
          </p:cNvPr>
          <p:cNvPicPr>
            <a:picLocks noChangeAspect="1"/>
          </p:cNvPicPr>
          <p:nvPr/>
        </p:nvPicPr>
        <p:blipFill>
          <a:blip r:embed="rId5"/>
          <a:stretch>
            <a:fillRect/>
          </a:stretch>
        </p:blipFill>
        <p:spPr>
          <a:xfrm>
            <a:off x="9239018" y="1496240"/>
            <a:ext cx="2829277" cy="1091896"/>
          </a:xfrm>
          <a:prstGeom prst="rect">
            <a:avLst/>
          </a:prstGeom>
        </p:spPr>
      </p:pic>
      <p:sp>
        <p:nvSpPr>
          <p:cNvPr id="22" name="Rectangle 21">
            <a:extLst>
              <a:ext uri="{FF2B5EF4-FFF2-40B4-BE49-F238E27FC236}">
                <a16:creationId xmlns:a16="http://schemas.microsoft.com/office/drawing/2014/main" id="{23516C9D-D057-4786-8801-1A34636228F8}"/>
              </a:ext>
            </a:extLst>
          </p:cNvPr>
          <p:cNvSpPr/>
          <p:nvPr/>
        </p:nvSpPr>
        <p:spPr>
          <a:xfrm>
            <a:off x="59163" y="955851"/>
            <a:ext cx="10778749" cy="1015663"/>
          </a:xfrm>
          <a:prstGeom prst="rect">
            <a:avLst/>
          </a:prstGeom>
        </p:spPr>
        <p:txBody>
          <a:bodyPr wrap="square">
            <a:spAutoFit/>
          </a:bodyPr>
          <a:lstStyle/>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Erosion criterion:</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when material exposed to water reaches a critical exposure time.</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Stress criterion: </a:t>
            </a:r>
            <a:r>
              <a:rPr lang="en-US" sz="2200" dirty="0">
                <a:latin typeface="Calibri" panose="020F0502020204030204" pitchFamily="34" charset="0"/>
                <a:cs typeface="Calibri" panose="020F0502020204030204" pitchFamily="34" charset="0"/>
              </a:rPr>
              <a:t>when material reaches a critical value of the yield stress.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03495669-E3C3-4964-AA8B-DE0F03BCCC82}"/>
              </a:ext>
            </a:extLst>
          </p:cNvPr>
          <p:cNvSpPr/>
          <p:nvPr/>
        </p:nvSpPr>
        <p:spPr>
          <a:xfrm>
            <a:off x="59163" y="1862278"/>
            <a:ext cx="8596144" cy="769441"/>
          </a:xfrm>
          <a:prstGeom prst="rect">
            <a:avLst/>
          </a:prstGeom>
        </p:spPr>
        <p:txBody>
          <a:bodyPr wrap="square">
            <a:spAutoFit/>
          </a:bodyPr>
          <a:lstStyle/>
          <a:p>
            <a:pPr marL="285750" indent="-285750">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Kinematic criterion: </a:t>
            </a:r>
            <a:r>
              <a:rPr lang="en-US" sz="2200" dirty="0">
                <a:latin typeface="Calibri" panose="020F0502020204030204" pitchFamily="34" charset="0"/>
                <a:cs typeface="Calibri" panose="020F0502020204030204" pitchFamily="34" charset="0"/>
              </a:rPr>
              <a:t>when material has tilted excessively, it is assumed to have fallen as part of block erosion.</a:t>
            </a:r>
          </a:p>
        </p:txBody>
      </p:sp>
      <p:pic>
        <p:nvPicPr>
          <p:cNvPr id="4" name="Picture 3" descr="A picture containing text&#10;&#10;Description automatically generated">
            <a:extLst>
              <a:ext uri="{FF2B5EF4-FFF2-40B4-BE49-F238E27FC236}">
                <a16:creationId xmlns:a16="http://schemas.microsoft.com/office/drawing/2014/main" id="{FADE04B7-721B-4F5D-9DC9-A8CE105E89B3}"/>
              </a:ext>
            </a:extLst>
          </p:cNvPr>
          <p:cNvPicPr>
            <a:picLocks noChangeAspect="1"/>
          </p:cNvPicPr>
          <p:nvPr/>
        </p:nvPicPr>
        <p:blipFill>
          <a:blip r:embed="rId6"/>
          <a:stretch>
            <a:fillRect/>
          </a:stretch>
        </p:blipFill>
        <p:spPr>
          <a:xfrm>
            <a:off x="5069295" y="3473900"/>
            <a:ext cx="1945695" cy="2861872"/>
          </a:xfrm>
          <a:prstGeom prst="rect">
            <a:avLst/>
          </a:prstGeom>
        </p:spPr>
      </p:pic>
      <p:sp>
        <p:nvSpPr>
          <p:cNvPr id="24" name="Arrow: Right 23">
            <a:extLst>
              <a:ext uri="{FF2B5EF4-FFF2-40B4-BE49-F238E27FC236}">
                <a16:creationId xmlns:a16="http://schemas.microsoft.com/office/drawing/2014/main" id="{5C491747-7AFF-4805-BB2A-66DD8D26D9FE}"/>
              </a:ext>
            </a:extLst>
          </p:cNvPr>
          <p:cNvSpPr/>
          <p:nvPr/>
        </p:nvSpPr>
        <p:spPr>
          <a:xfrm>
            <a:off x="7284802" y="4612938"/>
            <a:ext cx="812673" cy="530578"/>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3902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F920C3-5057-42A9-A04C-38A7ACD16044}"/>
              </a:ext>
            </a:extLst>
          </p:cNvPr>
          <p:cNvPicPr>
            <a:picLocks noChangeAspect="1"/>
          </p:cNvPicPr>
          <p:nvPr/>
        </p:nvPicPr>
        <p:blipFill>
          <a:blip r:embed="rId3"/>
          <a:stretch>
            <a:fillRect/>
          </a:stretch>
        </p:blipFill>
        <p:spPr>
          <a:xfrm>
            <a:off x="7958453" y="3034493"/>
            <a:ext cx="4167931" cy="3253999"/>
          </a:xfrm>
          <a:prstGeom prst="rect">
            <a:avLst/>
          </a:prstGeom>
        </p:spPr>
      </p:pic>
      <p:sp>
        <p:nvSpPr>
          <p:cNvPr id="2" name="Title 1"/>
          <p:cNvSpPr>
            <a:spLocks noGrp="1"/>
          </p:cNvSpPr>
          <p:nvPr>
            <p:ph type="title"/>
          </p:nvPr>
        </p:nvSpPr>
        <p:spPr>
          <a:xfrm>
            <a:off x="87147" y="-8586"/>
            <a:ext cx="8313336" cy="991675"/>
          </a:xfrm>
        </p:spPr>
        <p:txBody>
          <a:bodyPr/>
          <a:lstStyle/>
          <a:p>
            <a:r>
              <a:rPr lang="en-US" dirty="0"/>
              <a:t>Thermal model</a:t>
            </a:r>
          </a:p>
        </p:txBody>
      </p:sp>
      <p:sp>
        <p:nvSpPr>
          <p:cNvPr id="3" name="TextBox 2">
            <a:extLst>
              <a:ext uri="{FF2B5EF4-FFF2-40B4-BE49-F238E27FC236}">
                <a16:creationId xmlns:a16="http://schemas.microsoft.com/office/drawing/2014/main" id="{75B3EB30-B506-457F-A3F1-37B5E2C35829}"/>
              </a:ext>
            </a:extLst>
          </p:cNvPr>
          <p:cNvSpPr txBox="1"/>
          <p:nvPr/>
        </p:nvSpPr>
        <p:spPr>
          <a:xfrm>
            <a:off x="87147" y="880401"/>
            <a:ext cx="7547774" cy="769441"/>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Transient heat conduction </a:t>
            </a:r>
            <a:r>
              <a:rPr lang="en-US" sz="2200" dirty="0">
                <a:latin typeface="Calibri" panose="020F0502020204030204" pitchFamily="34" charset="0"/>
                <a:cs typeface="Calibri" panose="020F0502020204030204" pitchFamily="34" charset="0"/>
              </a:rPr>
              <a:t>in a non-homogeneous porous media with water-ice phase change:</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0416265-5105-432E-B574-4CF7D8B4B026}"/>
                  </a:ext>
                </a:extLst>
              </p:cNvPr>
              <p:cNvSpPr/>
              <p:nvPr/>
            </p:nvSpPr>
            <p:spPr>
              <a:xfrm>
                <a:off x="1554289" y="1700060"/>
                <a:ext cx="3255827" cy="677558"/>
              </a:xfrm>
              <a:prstGeom prst="rect">
                <a:avLst/>
              </a:prstGeom>
              <a:solidFill>
                <a:srgbClr val="FFFFCC"/>
              </a:solid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𝜌</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𝑐</m:t>
                              </m:r>
                            </m:e>
                            <m:sub>
                              <m:r>
                                <a:rPr lang="en-US" sz="2000" i="1">
                                  <a:latin typeface="Cambria Math" panose="02040503050406030204" pitchFamily="18" charset="0"/>
                                  <a:ea typeface="Cambria Math" panose="02040503050406030204" pitchFamily="18" charset="0"/>
                                </a:rPr>
                                <m:t>𝑝</m:t>
                              </m:r>
                            </m:sub>
                          </m:sSub>
                        </m:e>
                      </m:acc>
                      <m:r>
                        <a:rPr lang="en-US" sz="2000" b="0" i="1" smtClean="0">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m:rPr>
                              <m:sty m:val="p"/>
                            </m:rPr>
                            <a:rPr lang="el-GR" sz="2000" i="1">
                              <a:latin typeface="Cambria Math" panose="02040503050406030204" pitchFamily="18" charset="0"/>
                              <a:ea typeface="Cambria Math" panose="02040503050406030204" pitchFamily="18" charset="0"/>
                            </a:rPr>
                            <m:t>Θ</m:t>
                          </m:r>
                        </m:e>
                      </m:acc>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𝑇</m:t>
                          </m:r>
                        </m:num>
                        <m:den>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den>
                      </m:f>
                      <m:r>
                        <a:rPr lang="en-US" sz="2000" i="1">
                          <a:latin typeface="Cambria Math" panose="02040503050406030204" pitchFamily="18" charset="0"/>
                        </a:rPr>
                        <m:t>=</m:t>
                      </m:r>
                      <m:r>
                        <m:rPr>
                          <m:sty m:val="p"/>
                        </m:rP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𝑲</m:t>
                          </m:r>
                          <m:r>
                            <a:rPr lang="en-US" sz="2000" i="1">
                              <a:latin typeface="Cambria Math" panose="02040503050406030204" pitchFamily="18" charset="0"/>
                              <a:ea typeface="Cambria Math" panose="02040503050406030204" pitchFamily="18" charset="0"/>
                            </a:rPr>
                            <m:t>∙</m:t>
                          </m:r>
                          <m:r>
                            <m:rPr>
                              <m:sty m:val="p"/>
                            </m:rP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𝑇</m:t>
                          </m:r>
                        </m:e>
                      </m:d>
                    </m:oMath>
                  </m:oMathPara>
                </a14:m>
                <a:endParaRPr lang="en-US" sz="2000" dirty="0"/>
              </a:p>
            </p:txBody>
          </p:sp>
        </mc:Choice>
        <mc:Fallback xmlns="">
          <p:sp>
            <p:nvSpPr>
              <p:cNvPr id="4" name="Rectangle 3">
                <a:extLst>
                  <a:ext uri="{FF2B5EF4-FFF2-40B4-BE49-F238E27FC236}">
                    <a16:creationId xmlns:a16="http://schemas.microsoft.com/office/drawing/2014/main" id="{40416265-5105-432E-B574-4CF7D8B4B026}"/>
                  </a:ext>
                </a:extLst>
              </p:cNvPr>
              <p:cNvSpPr>
                <a:spLocks noRot="1" noChangeAspect="1" noMove="1" noResize="1" noEditPoints="1" noAdjustHandles="1" noChangeArrowheads="1" noChangeShapeType="1" noTextEdit="1"/>
              </p:cNvSpPr>
              <p:nvPr/>
            </p:nvSpPr>
            <p:spPr>
              <a:xfrm>
                <a:off x="1554289" y="1700060"/>
                <a:ext cx="3255827" cy="677558"/>
              </a:xfrm>
              <a:prstGeom prst="rect">
                <a:avLst/>
              </a:prstGeom>
              <a:blipFill>
                <a:blip r:embed="rId4"/>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9F2C71-E8DF-448B-BF54-93F08A08A893}"/>
                  </a:ext>
                </a:extLst>
              </p:cNvPr>
              <p:cNvSpPr txBox="1"/>
              <p:nvPr/>
            </p:nvSpPr>
            <p:spPr>
              <a:xfrm>
                <a:off x="456252" y="2517137"/>
                <a:ext cx="6339660" cy="1581202"/>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where </a:t>
                </a:r>
                <a14:m>
                  <m:oMath xmlns:m="http://schemas.openxmlformats.org/officeDocument/2006/math">
                    <m:acc>
                      <m:accPr>
                        <m:chr m:val="̃"/>
                        <m:ctrlPr>
                          <a:rPr lang="en-US" sz="2400" i="1">
                            <a:latin typeface="Cambria Math" panose="02040503050406030204" pitchFamily="18" charset="0"/>
                            <a:ea typeface="Cambria Math" panose="02040503050406030204" pitchFamily="18" charset="0"/>
                          </a:rPr>
                        </m:ctrlPr>
                      </m:accPr>
                      <m:e>
                        <m:r>
                          <m:rPr>
                            <m:sty m:val="p"/>
                          </m:rPr>
                          <a:rPr lang="el-GR" sz="2400" i="1">
                            <a:latin typeface="Cambria Math" panose="02040503050406030204" pitchFamily="18" charset="0"/>
                            <a:ea typeface="Cambria Math" panose="02040503050406030204" pitchFamily="18" charset="0"/>
                          </a:rPr>
                          <m:t>Θ</m:t>
                        </m:r>
                      </m:e>
                    </m:acc>
                    <m:r>
                      <a:rPr lang="en-US" sz="2200" b="0" i="0" smtClean="0">
                        <a:latin typeface="Cambria Math" panose="02040503050406030204" pitchFamily="18" charset="0"/>
                        <a:ea typeface="Cambria Math" panose="02040503050406030204" pitchFamily="18" charset="0"/>
                        <a:cs typeface="Calibri" panose="020F0502020204030204" pitchFamily="34" charset="0"/>
                      </a:rPr>
                      <m:t>≔ </m:t>
                    </m:r>
                    <m:sSub>
                      <m:sSub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ea typeface="Cambria Math" panose="02040503050406030204" pitchFamily="18" charset="0"/>
                            <a:cs typeface="Calibri" panose="020F0502020204030204" pitchFamily="34" charset="0"/>
                          </a:rPr>
                          <m:t>𝜌</m:t>
                        </m:r>
                      </m:e>
                      <m:sub>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sub>
                    </m:sSub>
                    <m:sSub>
                      <m:sSub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ea typeface="Cambria Math" panose="02040503050406030204" pitchFamily="18" charset="0"/>
                            <a:cs typeface="Calibri" panose="020F0502020204030204" pitchFamily="34" charset="0"/>
                          </a:rPr>
                          <m:t>𝐿</m:t>
                        </m:r>
                      </m:e>
                      <m:sub>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sub>
                    </m:sSub>
                    <m:f>
                      <m:f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fPr>
                      <m:num>
                        <m:r>
                          <a:rPr lang="en-US" sz="2200" b="0" i="1" smtClean="0">
                            <a:latin typeface="Cambria Math" panose="02040503050406030204" pitchFamily="18" charset="0"/>
                            <a:ea typeface="Cambria Math" panose="02040503050406030204" pitchFamily="18" charset="0"/>
                            <a:cs typeface="Calibri" panose="020F0502020204030204" pitchFamily="34" charset="0"/>
                          </a:rPr>
                          <m:t>𝜕</m:t>
                        </m:r>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num>
                      <m:den>
                        <m:r>
                          <a:rPr lang="en-US" sz="2200" b="0" i="1" smtClean="0">
                            <a:latin typeface="Cambria Math" panose="02040503050406030204" pitchFamily="18" charset="0"/>
                            <a:ea typeface="Cambria Math" panose="02040503050406030204" pitchFamily="18" charset="0"/>
                            <a:cs typeface="Calibri" panose="020F0502020204030204" pitchFamily="34" charset="0"/>
                          </a:rPr>
                          <m:t>𝜕</m:t>
                        </m:r>
                        <m:r>
                          <a:rPr lang="en-US" sz="2200" b="0" i="1" smtClean="0">
                            <a:latin typeface="Cambria Math" panose="02040503050406030204" pitchFamily="18" charset="0"/>
                            <a:ea typeface="Cambria Math" panose="02040503050406030204" pitchFamily="18" charset="0"/>
                            <a:cs typeface="Calibri" panose="020F0502020204030204" pitchFamily="34" charset="0"/>
                          </a:rPr>
                          <m:t>𝑇</m:t>
                        </m:r>
                      </m:den>
                    </m:f>
                  </m:oMath>
                </a14:m>
                <a:r>
                  <a:rPr lang="en-US" sz="2200" dirty="0">
                    <a:latin typeface="Calibri" panose="020F0502020204030204" pitchFamily="34" charset="0"/>
                    <a:cs typeface="Calibri" panose="020F0502020204030204" pitchFamily="34" charset="0"/>
                  </a:rPr>
                  <a:t>  incorporates phase                    changes through soil freezing curve, </a:t>
                </a:r>
                <a14:m>
                  <m:oMath xmlns:m="http://schemas.openxmlformats.org/officeDocument/2006/math">
                    <m:f>
                      <m:fPr>
                        <m:ctrlPr>
                          <a:rPr lang="en-US" sz="2200" i="1">
                            <a:latin typeface="Cambria Math" panose="02040503050406030204" pitchFamily="18" charset="0"/>
                            <a:ea typeface="Cambria Math" panose="02040503050406030204" pitchFamily="18" charset="0"/>
                            <a:cs typeface="Calibri" panose="020F0502020204030204" pitchFamily="34" charset="0"/>
                          </a:rPr>
                        </m:ctrlPr>
                      </m:fPr>
                      <m:num>
                        <m:r>
                          <a:rPr lang="en-US" sz="2200" i="1">
                            <a:latin typeface="Cambria Math" panose="02040503050406030204" pitchFamily="18" charset="0"/>
                            <a:ea typeface="Cambria Math" panose="02040503050406030204" pitchFamily="18" charset="0"/>
                            <a:cs typeface="Calibri" panose="020F0502020204030204" pitchFamily="34" charset="0"/>
                          </a:rPr>
                          <m:t>𝜕</m:t>
                        </m:r>
                        <m:r>
                          <a:rPr lang="en-US" sz="2200" i="1">
                            <a:latin typeface="Cambria Math" panose="02040503050406030204" pitchFamily="18" charset="0"/>
                            <a:ea typeface="Cambria Math" panose="02040503050406030204" pitchFamily="18" charset="0"/>
                            <a:cs typeface="Calibri" panose="020F0502020204030204" pitchFamily="34" charset="0"/>
                          </a:rPr>
                          <m:t>𝑓</m:t>
                        </m:r>
                      </m:num>
                      <m:den>
                        <m:r>
                          <a:rPr lang="en-US" sz="2200" i="1">
                            <a:latin typeface="Cambria Math" panose="02040503050406030204" pitchFamily="18" charset="0"/>
                            <a:ea typeface="Cambria Math" panose="02040503050406030204" pitchFamily="18" charset="0"/>
                            <a:cs typeface="Calibri" panose="020F0502020204030204" pitchFamily="34" charset="0"/>
                          </a:rPr>
                          <m:t>𝜕</m:t>
                        </m:r>
                        <m:r>
                          <a:rPr lang="en-US" sz="2200" i="1">
                            <a:latin typeface="Cambria Math" panose="02040503050406030204" pitchFamily="18" charset="0"/>
                            <a:ea typeface="Cambria Math" panose="02040503050406030204" pitchFamily="18" charset="0"/>
                            <a:cs typeface="Calibri" panose="020F0502020204030204" pitchFamily="34" charset="0"/>
                          </a:rPr>
                          <m:t>𝑇</m:t>
                        </m:r>
                      </m:den>
                    </m:f>
                  </m:oMath>
                </a14:m>
                <a:r>
                  <a:rPr lang="en-US" sz="2200" dirty="0">
                    <a:latin typeface="Calibri" panose="020F0502020204030204" pitchFamily="34" charset="0"/>
                    <a:cs typeface="Calibri" panose="020F0502020204030204" pitchFamily="34" charset="0"/>
                  </a:rPr>
                  <a:t>.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Computes </a:t>
                </a:r>
                <a:r>
                  <a:rPr lang="en-US" sz="2200" b="1" i="1" dirty="0">
                    <a:latin typeface="Calibri" panose="020F0502020204030204" pitchFamily="34" charset="0"/>
                    <a:cs typeface="Calibri" panose="020F0502020204030204" pitchFamily="34" charset="0"/>
                  </a:rPr>
                  <a:t>temperature</a:t>
                </a:r>
                <a:r>
                  <a:rPr lang="en-US" sz="2200" dirty="0">
                    <a:latin typeface="Calibri" panose="020F0502020204030204" pitchFamily="34" charset="0"/>
                    <a:cs typeface="Calibri" panose="020F0502020204030204" pitchFamily="34" charset="0"/>
                  </a:rPr>
                  <a:t> </a:t>
                </a:r>
                <a14:m>
                  <m:oMath xmlns:m="http://schemas.openxmlformats.org/officeDocument/2006/math">
                    <m:r>
                      <a:rPr lang="en-US" sz="2200" i="1" dirty="0" smtClean="0">
                        <a:latin typeface="Cambria Math" panose="02040503050406030204" pitchFamily="18" charset="0"/>
                        <a:cs typeface="Calibri" panose="020F0502020204030204" pitchFamily="34" charset="0"/>
                      </a:rPr>
                      <m:t>𝑇</m:t>
                    </m:r>
                  </m:oMath>
                </a14:m>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ice saturation </a:t>
                </a:r>
                <a14:m>
                  <m:oMath xmlns:m="http://schemas.openxmlformats.org/officeDocument/2006/math">
                    <m:r>
                      <a:rPr lang="en-US" sz="2200" i="1" dirty="0" smtClean="0">
                        <a:latin typeface="Cambria Math" panose="02040503050406030204" pitchFamily="18" charset="0"/>
                        <a:cs typeface="Calibri" panose="020F0502020204030204" pitchFamily="34" charset="0"/>
                      </a:rPr>
                      <m:t>𝑓</m:t>
                    </m:r>
                  </m:oMath>
                </a14:m>
                <a:endParaRPr lang="en-US" sz="2200" dirty="0">
                  <a:latin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FD9F2C71-E8DF-448B-BF54-93F08A08A893}"/>
                  </a:ext>
                </a:extLst>
              </p:cNvPr>
              <p:cNvSpPr txBox="1">
                <a:spLocks noRot="1" noChangeAspect="1" noMove="1" noResize="1" noEditPoints="1" noAdjustHandles="1" noChangeArrowheads="1" noChangeShapeType="1" noTextEdit="1"/>
              </p:cNvSpPr>
              <p:nvPr/>
            </p:nvSpPr>
            <p:spPr>
              <a:xfrm>
                <a:off x="456252" y="2517137"/>
                <a:ext cx="6339660" cy="1581202"/>
              </a:xfrm>
              <a:prstGeom prst="rect">
                <a:avLst/>
              </a:prstGeom>
              <a:blipFill>
                <a:blip r:embed="rId5"/>
                <a:stretch>
                  <a:fillRect l="-1250" b="-6950"/>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3F68FA9-F7F7-4FA0-BC00-A7751434B807}"/>
              </a:ext>
            </a:extLst>
          </p:cNvPr>
          <p:cNvPicPr>
            <a:picLocks noChangeAspect="1"/>
          </p:cNvPicPr>
          <p:nvPr/>
        </p:nvPicPr>
        <p:blipFill>
          <a:blip r:embed="rId6"/>
          <a:stretch>
            <a:fillRect/>
          </a:stretch>
        </p:blipFill>
        <p:spPr>
          <a:xfrm>
            <a:off x="-45424" y="4419145"/>
            <a:ext cx="2884446" cy="1569661"/>
          </a:xfrm>
          <a:prstGeom prst="rect">
            <a:avLst/>
          </a:prstGeom>
        </p:spPr>
      </p:pic>
      <p:sp>
        <p:nvSpPr>
          <p:cNvPr id="12" name="Text Placeholder 2">
            <a:extLst>
              <a:ext uri="{FF2B5EF4-FFF2-40B4-BE49-F238E27FC236}">
                <a16:creationId xmlns:a16="http://schemas.microsoft.com/office/drawing/2014/main" id="{5B6E6518-464A-4FC7-BD2B-93E3CDE2C2C6}"/>
              </a:ext>
            </a:extLst>
          </p:cNvPr>
          <p:cNvSpPr txBox="1">
            <a:spLocks/>
          </p:cNvSpPr>
          <p:nvPr/>
        </p:nvSpPr>
        <p:spPr bwMode="auto">
          <a:xfrm>
            <a:off x="-132571" y="5816307"/>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Bluff face</a:t>
            </a:r>
          </a:p>
        </p:txBody>
      </p:sp>
      <p:cxnSp>
        <p:nvCxnSpPr>
          <p:cNvPr id="13" name="Straight Arrow Connector 12">
            <a:extLst>
              <a:ext uri="{FF2B5EF4-FFF2-40B4-BE49-F238E27FC236}">
                <a16:creationId xmlns:a16="http://schemas.microsoft.com/office/drawing/2014/main" id="{9663193E-7DC3-48B5-A7CF-06967ADBF277}"/>
              </a:ext>
            </a:extLst>
          </p:cNvPr>
          <p:cNvCxnSpPr>
            <a:cxnSpLocks/>
            <a:stCxn id="12" idx="0"/>
          </p:cNvCxnSpPr>
          <p:nvPr/>
        </p:nvCxnSpPr>
        <p:spPr>
          <a:xfrm flipV="1">
            <a:off x="487853" y="5440457"/>
            <a:ext cx="271116" cy="375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E02479A2-2CFA-4F54-B2B9-0EBA0B805DEE}"/>
              </a:ext>
            </a:extLst>
          </p:cNvPr>
          <p:cNvSpPr txBox="1">
            <a:spLocks/>
          </p:cNvSpPr>
          <p:nvPr/>
        </p:nvSpPr>
        <p:spPr bwMode="auto">
          <a:xfrm>
            <a:off x="1431544" y="5917107"/>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Below</a:t>
            </a:r>
          </a:p>
        </p:txBody>
      </p:sp>
      <p:cxnSp>
        <p:nvCxnSpPr>
          <p:cNvPr id="18" name="Straight Arrow Connector 17">
            <a:extLst>
              <a:ext uri="{FF2B5EF4-FFF2-40B4-BE49-F238E27FC236}">
                <a16:creationId xmlns:a16="http://schemas.microsoft.com/office/drawing/2014/main" id="{D8CFBB28-D33F-4D48-B464-A38707BA0223}"/>
              </a:ext>
            </a:extLst>
          </p:cNvPr>
          <p:cNvCxnSpPr>
            <a:cxnSpLocks/>
          </p:cNvCxnSpPr>
          <p:nvPr/>
        </p:nvCxnSpPr>
        <p:spPr>
          <a:xfrm>
            <a:off x="1021859" y="4451644"/>
            <a:ext cx="315967" cy="5405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57746D1-C059-4801-A87C-4BFCB37130C3}"/>
              </a:ext>
            </a:extLst>
          </p:cNvPr>
          <p:cNvSpPr txBox="1"/>
          <p:nvPr/>
        </p:nvSpPr>
        <p:spPr>
          <a:xfrm>
            <a:off x="561645" y="4123001"/>
            <a:ext cx="1107864"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Above</a:t>
            </a:r>
          </a:p>
        </p:txBody>
      </p:sp>
      <p:cxnSp>
        <p:nvCxnSpPr>
          <p:cNvPr id="23" name="Straight Arrow Connector 22">
            <a:extLst>
              <a:ext uri="{FF2B5EF4-FFF2-40B4-BE49-F238E27FC236}">
                <a16:creationId xmlns:a16="http://schemas.microsoft.com/office/drawing/2014/main" id="{59F7893C-30AD-48C3-B2D9-3A9F74B3D2F4}"/>
              </a:ext>
            </a:extLst>
          </p:cNvPr>
          <p:cNvCxnSpPr>
            <a:cxnSpLocks/>
          </p:cNvCxnSpPr>
          <p:nvPr/>
        </p:nvCxnSpPr>
        <p:spPr>
          <a:xfrm flipH="1" flipV="1">
            <a:off x="1921510" y="5670647"/>
            <a:ext cx="104279" cy="3060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1E4A3A4-6BE8-499E-B57C-C009651940D2}"/>
              </a:ext>
            </a:extLst>
          </p:cNvPr>
          <p:cNvSpPr txBox="1"/>
          <p:nvPr/>
        </p:nvSpPr>
        <p:spPr>
          <a:xfrm>
            <a:off x="2330859" y="4292278"/>
            <a:ext cx="6903720" cy="2369880"/>
          </a:xfrm>
          <a:prstGeom prst="rect">
            <a:avLst/>
          </a:prstGeom>
          <a:noFill/>
        </p:spPr>
        <p:txBody>
          <a:bodyPr wrap="square" rtlCol="0">
            <a:spAutoFit/>
          </a:bodyPr>
          <a:lstStyle/>
          <a:p>
            <a:pPr marL="342900" indent="-342900">
              <a:buFont typeface="Arial" panose="020B0604020202020204" pitchFamily="34" charset="0"/>
              <a:buChar char="•"/>
            </a:pPr>
            <a:r>
              <a:rPr lang="en-US" sz="2200" b="1" i="1" dirty="0">
                <a:latin typeface="Calibri" panose="020F0502020204030204" pitchFamily="34" charset="0"/>
                <a:cs typeface="Calibri" panose="020F0502020204030204" pitchFamily="34" charset="0"/>
              </a:rPr>
              <a:t>Boundary conditions </a:t>
            </a:r>
            <a:r>
              <a:rPr lang="en-US" sz="2200" dirty="0">
                <a:latin typeface="Calibri" panose="020F0502020204030204" pitchFamily="34" charset="0"/>
                <a:cs typeface="Calibri" panose="020F0502020204030204" pitchFamily="34" charset="0"/>
              </a:rPr>
              <a:t>(from</a:t>
            </a:r>
            <a:r>
              <a:rPr lang="en-US" sz="2200" i="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wave model/data)</a:t>
            </a:r>
            <a:endParaRPr lang="en-US" sz="2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Local geothermal heat flux from below </a:t>
            </a:r>
          </a:p>
          <a:p>
            <a:pPr marL="342900"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Mean annual air temp from above</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Air/ocean temp at bluff face </a:t>
            </a:r>
          </a:p>
          <a:p>
            <a:pPr marL="800100" lvl="1" indent="-342900">
              <a:buFont typeface="Wingdings" panose="05000000000000000000" pitchFamily="2" charset="2"/>
              <a:buChar char="Ø"/>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16A8235-B437-4086-8B51-9A95CFF711C5}"/>
              </a:ext>
            </a:extLst>
          </p:cNvPr>
          <p:cNvSpPr txBox="1"/>
          <p:nvPr/>
        </p:nvSpPr>
        <p:spPr>
          <a:xfrm>
            <a:off x="9543578" y="6148943"/>
            <a:ext cx="1368067"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Temperature [C]</a:t>
            </a:r>
          </a:p>
        </p:txBody>
      </p:sp>
      <p:sp>
        <p:nvSpPr>
          <p:cNvPr id="29" name="TextBox 28">
            <a:extLst>
              <a:ext uri="{FF2B5EF4-FFF2-40B4-BE49-F238E27FC236}">
                <a16:creationId xmlns:a16="http://schemas.microsoft.com/office/drawing/2014/main" id="{7A7D7D33-3567-494D-8EE0-6D779BE85526}"/>
              </a:ext>
            </a:extLst>
          </p:cNvPr>
          <p:cNvSpPr txBox="1"/>
          <p:nvPr/>
        </p:nvSpPr>
        <p:spPr>
          <a:xfrm rot="16200000">
            <a:off x="7601702" y="4648357"/>
            <a:ext cx="1192378"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Ice Saturation</a:t>
            </a:r>
          </a:p>
        </p:txBody>
      </p:sp>
      <p:sp>
        <p:nvSpPr>
          <p:cNvPr id="30" name="TextBox 29">
            <a:extLst>
              <a:ext uri="{FF2B5EF4-FFF2-40B4-BE49-F238E27FC236}">
                <a16:creationId xmlns:a16="http://schemas.microsoft.com/office/drawing/2014/main" id="{B2DD8613-5BF7-49E7-8165-121BBDC7631B}"/>
              </a:ext>
            </a:extLst>
          </p:cNvPr>
          <p:cNvSpPr txBox="1"/>
          <p:nvPr/>
        </p:nvSpPr>
        <p:spPr>
          <a:xfrm>
            <a:off x="8761029" y="3019925"/>
            <a:ext cx="2886268" cy="307777"/>
          </a:xfrm>
          <a:prstGeom prst="rect">
            <a:avLst/>
          </a:prstGeom>
          <a:solidFill>
            <a:schemeClr val="bg1"/>
          </a:solidFill>
        </p:spPr>
        <p:txBody>
          <a:bodyPr wrap="square" rtlCol="0">
            <a:spAutoFit/>
          </a:bodyPr>
          <a:lstStyle/>
          <a:p>
            <a:pPr algn="ctr"/>
            <a:endParaRPr lang="en-US" sz="1400" dirty="0">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E21680EC-6126-4A4B-808B-296E8067F54A}"/>
              </a:ext>
            </a:extLst>
          </p:cNvPr>
          <p:cNvPicPr>
            <a:picLocks noChangeAspect="1"/>
          </p:cNvPicPr>
          <p:nvPr/>
        </p:nvPicPr>
        <p:blipFill>
          <a:blip r:embed="rId7"/>
          <a:stretch>
            <a:fillRect/>
          </a:stretch>
        </p:blipFill>
        <p:spPr>
          <a:xfrm>
            <a:off x="5908152" y="1354103"/>
            <a:ext cx="1872801" cy="1680390"/>
          </a:xfrm>
          <a:prstGeom prst="rect">
            <a:avLst/>
          </a:prstGeom>
        </p:spPr>
      </p:pic>
      <p:sp>
        <p:nvSpPr>
          <p:cNvPr id="49" name="TextBox 48">
            <a:extLst>
              <a:ext uri="{FF2B5EF4-FFF2-40B4-BE49-F238E27FC236}">
                <a16:creationId xmlns:a16="http://schemas.microsoft.com/office/drawing/2014/main" id="{8049A46F-A3A5-4F3C-8401-69619C523EA2}"/>
              </a:ext>
            </a:extLst>
          </p:cNvPr>
          <p:cNvSpPr txBox="1"/>
          <p:nvPr/>
        </p:nvSpPr>
        <p:spPr>
          <a:xfrm>
            <a:off x="5846199" y="2731753"/>
            <a:ext cx="1996706"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Permafrost control volume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A06B3E3-6E61-472B-9A57-317E247A5730}"/>
                  </a:ext>
                </a:extLst>
              </p:cNvPr>
              <p:cNvSpPr txBox="1"/>
              <p:nvPr/>
            </p:nvSpPr>
            <p:spPr>
              <a:xfrm>
                <a:off x="8569677" y="4114496"/>
                <a:ext cx="1701469" cy="1270861"/>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Soil freezing curve </a:t>
                </a:r>
                <a14:m>
                  <m:oMath xmlns:m="http://schemas.openxmlformats.org/officeDocument/2006/math">
                    <m:f>
                      <m:fPr>
                        <m:ctrlPr>
                          <a:rPr lang="en-US" sz="1400" i="1" smtClean="0">
                            <a:latin typeface="Cambria Math" panose="02040503050406030204" pitchFamily="18" charset="0"/>
                            <a:cs typeface="Calibri" panose="020F0502020204030204" pitchFamily="34" charset="0"/>
                          </a:rPr>
                        </m:ctrlPr>
                      </m:fPr>
                      <m:num>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i="1">
                            <a:latin typeface="Cambria Math" panose="02040503050406030204" pitchFamily="18" charset="0"/>
                            <a:ea typeface="Cambria Math" panose="02040503050406030204" pitchFamily="18" charset="0"/>
                            <a:cs typeface="Calibri" panose="020F0502020204030204" pitchFamily="34" charset="0"/>
                          </a:rPr>
                          <m:t>𝑓</m:t>
                        </m:r>
                      </m:num>
                      <m:den>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i="1">
                            <a:latin typeface="Cambria Math" panose="02040503050406030204" pitchFamily="18" charset="0"/>
                            <a:ea typeface="Cambria Math" panose="02040503050406030204" pitchFamily="18" charset="0"/>
                            <a:cs typeface="Calibri" panose="020F0502020204030204" pitchFamily="34" charset="0"/>
                          </a:rPr>
                          <m:t>𝑇</m:t>
                        </m:r>
                      </m:den>
                    </m:f>
                    <m:r>
                      <a:rPr lang="en-US" sz="1400" i="1" smtClean="0">
                        <a:latin typeface="Cambria Math" panose="02040503050406030204" pitchFamily="18" charset="0"/>
                        <a:ea typeface="Cambria Math" panose="02040503050406030204" pitchFamily="18" charset="0"/>
                        <a:cs typeface="Calibri" panose="020F0502020204030204" pitchFamily="34" charset="0"/>
                      </a:rPr>
                      <m:t>≠</m:t>
                    </m:r>
                    <m:r>
                      <a:rPr lang="en-US" sz="1400" b="0" i="1" smtClean="0">
                        <a:latin typeface="Cambria Math" panose="02040503050406030204" pitchFamily="18" charset="0"/>
                        <a:ea typeface="Cambria Math" panose="02040503050406030204" pitchFamily="18" charset="0"/>
                        <a:cs typeface="Calibri" panose="020F0502020204030204" pitchFamily="34" charset="0"/>
                      </a:rPr>
                      <m:t>0</m:t>
                    </m:r>
                  </m:oMath>
                </a14:m>
                <a:r>
                  <a:rPr lang="en-US" sz="1400" dirty="0">
                    <a:latin typeface="Calibri" panose="020F0502020204030204" pitchFamily="34" charset="0"/>
                    <a:cs typeface="Calibri" panose="020F0502020204030204" pitchFamily="34" charset="0"/>
                  </a:rPr>
                  <a:t> only during phase change, which occurs in narrow temp zone (~-1C)</a:t>
                </a:r>
              </a:p>
            </p:txBody>
          </p:sp>
        </mc:Choice>
        <mc:Fallback xmlns="">
          <p:sp>
            <p:nvSpPr>
              <p:cNvPr id="25" name="TextBox 24">
                <a:extLst>
                  <a:ext uri="{FF2B5EF4-FFF2-40B4-BE49-F238E27FC236}">
                    <a16:creationId xmlns:a16="http://schemas.microsoft.com/office/drawing/2014/main" id="{DA06B3E3-6E61-472B-9A57-317E247A5730}"/>
                  </a:ext>
                </a:extLst>
              </p:cNvPr>
              <p:cNvSpPr txBox="1">
                <a:spLocks noRot="1" noChangeAspect="1" noMove="1" noResize="1" noEditPoints="1" noAdjustHandles="1" noChangeArrowheads="1" noChangeShapeType="1" noTextEdit="1"/>
              </p:cNvSpPr>
              <p:nvPr/>
            </p:nvSpPr>
            <p:spPr>
              <a:xfrm>
                <a:off x="8569677" y="4114496"/>
                <a:ext cx="1701469" cy="1270861"/>
              </a:xfrm>
              <a:prstGeom prst="rect">
                <a:avLst/>
              </a:prstGeom>
              <a:blipFill>
                <a:blip r:embed="rId8"/>
                <a:stretch>
                  <a:fillRect l="-717" t="-962" r="-2867" b="-4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104AD28-63B7-4D1D-925B-1E3DB57C6BF3}"/>
                  </a:ext>
                </a:extLst>
              </p:cNvPr>
              <p:cNvSpPr txBox="1"/>
              <p:nvPr/>
            </p:nvSpPr>
            <p:spPr>
              <a:xfrm>
                <a:off x="8044002" y="935913"/>
                <a:ext cx="3798370" cy="1990160"/>
              </a:xfrm>
              <a:prstGeom prst="rect">
                <a:avLst/>
              </a:prstGeom>
              <a:noFill/>
              <a:ln>
                <a:solidFill>
                  <a:schemeClr val="tx1"/>
                </a:solidFill>
              </a:ln>
            </p:spPr>
            <p:txBody>
              <a:bodyPr wrap="square" rtlCol="0">
                <a:spAutoFit/>
              </a:bodyPr>
              <a:lstStyle/>
              <a:p>
                <a14:m>
                  <m:oMath xmlns:m="http://schemas.openxmlformats.org/officeDocument/2006/math">
                    <m:acc>
                      <m:accPr>
                        <m:chr m:val="̅"/>
                        <m:ctrlPr>
                          <a:rPr lang="en-US" sz="1600" i="1" dirty="0" smtClean="0">
                            <a:latin typeface="Cambria Math" panose="02040503050406030204" pitchFamily="18" charset="0"/>
                            <a:ea typeface="Cambria Math" panose="02040503050406030204" pitchFamily="18" charset="0"/>
                            <a:cs typeface="Calibri" panose="020F0502020204030204" pitchFamily="34" charset="0"/>
                          </a:rPr>
                        </m:ctrlPr>
                      </m:accPr>
                      <m:e>
                        <m:r>
                          <a:rPr lang="en-US" sz="1600" i="1" dirty="0">
                            <a:latin typeface="Cambria Math" panose="02040503050406030204" pitchFamily="18" charset="0"/>
                            <a:ea typeface="Cambria Math" panose="02040503050406030204" pitchFamily="18" charset="0"/>
                            <a:cs typeface="Calibri" panose="020F0502020204030204" pitchFamily="34" charset="0"/>
                          </a:rPr>
                          <m:t>𝜌</m:t>
                        </m:r>
                      </m:e>
                    </m:acc>
                  </m:oMath>
                </a14:m>
                <a:r>
                  <a:rPr lang="en-US" sz="1600" dirty="0">
                    <a:latin typeface="Calibri" panose="020F0502020204030204" pitchFamily="34" charset="0"/>
                    <a:cs typeface="Calibri" panose="020F0502020204030204" pitchFamily="34" charset="0"/>
                  </a:rPr>
                  <a:t>: density from mixture model</a:t>
                </a:r>
              </a:p>
              <a:p>
                <a14:m>
                  <m:oMath xmlns:m="http://schemas.openxmlformats.org/officeDocument/2006/math">
                    <m:acc>
                      <m:accPr>
                        <m:chr m:val="̅"/>
                        <m:ctrlPr>
                          <a:rPr lang="en-US" sz="1600" i="1" smtClean="0">
                            <a:latin typeface="Cambria Math" panose="02040503050406030204" pitchFamily="18" charset="0"/>
                            <a:cs typeface="Calibri" panose="020F0502020204030204" pitchFamily="34" charset="0"/>
                          </a:rPr>
                        </m:ctrlPr>
                      </m:accPr>
                      <m:e>
                        <m:sSub>
                          <m:sSubPr>
                            <m:ctrlPr>
                              <a:rPr lang="en-US" sz="1600" i="1" smtClean="0">
                                <a:latin typeface="Cambria Math" panose="02040503050406030204" pitchFamily="18" charset="0"/>
                                <a:cs typeface="Calibri" panose="020F0502020204030204" pitchFamily="34" charset="0"/>
                              </a:rPr>
                            </m:ctrlPr>
                          </m:sSubPr>
                          <m:e>
                            <m:r>
                              <a:rPr lang="en-US" sz="1600" b="0" i="1" smtClean="0">
                                <a:latin typeface="Cambria Math" panose="02040503050406030204" pitchFamily="18" charset="0"/>
                                <a:cs typeface="Calibri" panose="020F0502020204030204" pitchFamily="34" charset="0"/>
                              </a:rPr>
                              <m:t>𝑐</m:t>
                            </m:r>
                          </m:e>
                          <m:sub>
                            <m:r>
                              <a:rPr lang="en-US" sz="1600" b="0" i="1" smtClean="0">
                                <a:latin typeface="Cambria Math" panose="02040503050406030204" pitchFamily="18" charset="0"/>
                                <a:cs typeface="Calibri" panose="020F0502020204030204" pitchFamily="34" charset="0"/>
                              </a:rPr>
                              <m:t>𝑝</m:t>
                            </m:r>
                          </m:sub>
                        </m:sSub>
                      </m:e>
                    </m:acc>
                  </m:oMath>
                </a14:m>
                <a:r>
                  <a:rPr lang="en-US" sz="1600" dirty="0">
                    <a:latin typeface="Calibri" panose="020F0502020204030204" pitchFamily="34" charset="0"/>
                    <a:cs typeface="Calibri" panose="020F0502020204030204" pitchFamily="34" charset="0"/>
                  </a:rPr>
                  <a:t>: specific heat from mixture model</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𝑲</m:t>
                    </m:r>
                  </m:oMath>
                </a14:m>
                <a:r>
                  <a:rPr lang="en-US" sz="1600" dirty="0">
                    <a:latin typeface="Calibri" panose="020F0502020204030204" pitchFamily="34" charset="0"/>
                    <a:cs typeface="Calibri" panose="020F0502020204030204" pitchFamily="34" charset="0"/>
                  </a:rPr>
                  <a:t>: thermal diffusivity tensor</a:t>
                </a:r>
              </a:p>
              <a:p>
                <a14:m>
                  <m:oMath xmlns:m="http://schemas.openxmlformats.org/officeDocument/2006/math">
                    <m:sSub>
                      <m:sSubPr>
                        <m:ctrlPr>
                          <a:rPr lang="en-US" sz="1600" i="1" dirty="0">
                            <a:latin typeface="Cambria Math" panose="02040503050406030204" pitchFamily="18" charset="0"/>
                            <a:cs typeface="Calibri" panose="020F0502020204030204" pitchFamily="34" charset="0"/>
                          </a:rPr>
                        </m:ctrlPr>
                      </m:sSubPr>
                      <m:e>
                        <m:r>
                          <a:rPr lang="en-US" sz="1600" i="1" dirty="0">
                            <a:latin typeface="Cambria Math" panose="02040503050406030204" pitchFamily="18" charset="0"/>
                            <a:ea typeface="Cambria Math" panose="02040503050406030204" pitchFamily="18" charset="0"/>
                            <a:cs typeface="Calibri" panose="020F0502020204030204" pitchFamily="34" charset="0"/>
                          </a:rPr>
                          <m:t>𝜌</m:t>
                        </m:r>
                      </m:e>
                      <m:sub>
                        <m:r>
                          <a:rPr lang="en-US" sz="1600" b="0" i="1" dirty="0" smtClean="0">
                            <a:latin typeface="Cambria Math" panose="02040503050406030204" pitchFamily="18" charset="0"/>
                            <a:cs typeface="Calibri" panose="020F0502020204030204" pitchFamily="34" charset="0"/>
                          </a:rPr>
                          <m:t>𝑓</m:t>
                        </m:r>
                      </m:sub>
                    </m:sSub>
                  </m:oMath>
                </a14:m>
                <a:r>
                  <a:rPr lang="en-US" sz="1600" dirty="0">
                    <a:latin typeface="Calibri" panose="020F0502020204030204" pitchFamily="34" charset="0"/>
                    <a:cs typeface="Calibri" panose="020F0502020204030204" pitchFamily="34" charset="0"/>
                  </a:rPr>
                  <a:t>: ice density</a:t>
                </a:r>
              </a:p>
              <a:p>
                <a14:m>
                  <m:oMath xmlns:m="http://schemas.openxmlformats.org/officeDocument/2006/math">
                    <m:sSub>
                      <m:sSubPr>
                        <m:ctrlPr>
                          <a:rPr lang="en-US" sz="1600" i="1" dirty="0">
                            <a:latin typeface="Cambria Math" panose="02040503050406030204" pitchFamily="18" charset="0"/>
                            <a:cs typeface="Calibri" panose="020F0502020204030204" pitchFamily="34" charset="0"/>
                          </a:rPr>
                        </m:ctrlPr>
                      </m:sSubPr>
                      <m:e>
                        <m:r>
                          <a:rPr lang="en-US" sz="1600" b="0" i="1" dirty="0" smtClean="0">
                            <a:latin typeface="Cambria Math" panose="02040503050406030204" pitchFamily="18" charset="0"/>
                            <a:ea typeface="Cambria Math" panose="02040503050406030204" pitchFamily="18" charset="0"/>
                            <a:cs typeface="Calibri" panose="020F0502020204030204" pitchFamily="34" charset="0"/>
                          </a:rPr>
                          <m:t>𝐿</m:t>
                        </m:r>
                      </m:e>
                      <m:sub>
                        <m:r>
                          <a:rPr lang="en-US" sz="1600" i="1" dirty="0">
                            <a:latin typeface="Cambria Math" panose="02040503050406030204" pitchFamily="18" charset="0"/>
                            <a:cs typeface="Calibri" panose="020F0502020204030204" pitchFamily="34" charset="0"/>
                          </a:rPr>
                          <m:t>𝑓</m:t>
                        </m:r>
                      </m:sub>
                    </m:sSub>
                  </m:oMath>
                </a14:m>
                <a:r>
                  <a:rPr lang="en-US" sz="1600" dirty="0">
                    <a:latin typeface="Calibri" panose="020F0502020204030204" pitchFamily="34" charset="0"/>
                    <a:cs typeface="Calibri" panose="020F0502020204030204" pitchFamily="34" charset="0"/>
                  </a:rPr>
                  <a:t>: latent heat of water-ice phase change</a:t>
                </a:r>
              </a:p>
              <a:p>
                <a14:m>
                  <m:oMath xmlns:m="http://schemas.openxmlformats.org/officeDocument/2006/math">
                    <m:r>
                      <a:rPr lang="en-US" sz="1600" i="1" dirty="0" smtClean="0">
                        <a:latin typeface="Cambria Math" panose="02040503050406030204" pitchFamily="18" charset="0"/>
                        <a:cs typeface="Calibri" panose="020F0502020204030204" pitchFamily="34" charset="0"/>
                      </a:rPr>
                      <m:t>𝑓</m:t>
                    </m:r>
                  </m:oMath>
                </a14:m>
                <a:r>
                  <a:rPr lang="en-US" sz="1600" dirty="0">
                    <a:latin typeface="Calibri" panose="020F0502020204030204" pitchFamily="34" charset="0"/>
                    <a:cs typeface="Calibri" panose="020F0502020204030204" pitchFamily="34" charset="0"/>
                  </a:rPr>
                  <a:t>: ice saturation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[0,1]</m:t>
                    </m:r>
                  </m:oMath>
                </a14:m>
                <a:r>
                  <a:rPr lang="en-US" sz="1600" dirty="0">
                    <a:latin typeface="Calibri" panose="020F0502020204030204" pitchFamily="34" charset="0"/>
                    <a:cs typeface="Calibri" panose="020F0502020204030204" pitchFamily="34" charset="0"/>
                  </a:rPr>
                  <a:t>)</a:t>
                </a:r>
              </a:p>
              <a:p>
                <a14:m>
                  <m:oMath xmlns:m="http://schemas.openxmlformats.org/officeDocument/2006/math">
                    <m:f>
                      <m:fPr>
                        <m:ctrlPr>
                          <a:rPr lang="en-US" sz="1600" i="1" smtClean="0">
                            <a:latin typeface="Cambria Math" panose="02040503050406030204" pitchFamily="18" charset="0"/>
                            <a:cs typeface="Calibri" panose="020F0502020204030204" pitchFamily="34" charset="0"/>
                          </a:rPr>
                        </m:ctrlPr>
                      </m:fPr>
                      <m:num>
                        <m:r>
                          <a:rPr lang="en-US" sz="1600" i="1">
                            <a:latin typeface="Cambria Math" panose="02040503050406030204" pitchFamily="18" charset="0"/>
                            <a:ea typeface="Cambria Math" panose="02040503050406030204" pitchFamily="18" charset="0"/>
                            <a:cs typeface="Calibri" panose="020F0502020204030204" pitchFamily="34" charset="0"/>
                          </a:rPr>
                          <m:t>𝜕</m:t>
                        </m:r>
                        <m:r>
                          <a:rPr lang="en-US" sz="1600" i="1">
                            <a:latin typeface="Cambria Math" panose="02040503050406030204" pitchFamily="18" charset="0"/>
                            <a:ea typeface="Cambria Math" panose="02040503050406030204" pitchFamily="18" charset="0"/>
                            <a:cs typeface="Calibri" panose="020F0502020204030204" pitchFamily="34" charset="0"/>
                          </a:rPr>
                          <m:t>𝑓</m:t>
                        </m:r>
                      </m:num>
                      <m:den>
                        <m:r>
                          <a:rPr lang="en-US" sz="1600" i="1">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𝑇</m:t>
                        </m:r>
                      </m:den>
                    </m:f>
                    <m:r>
                      <a:rPr lang="en-US" sz="1600" b="0" i="1" smtClean="0">
                        <a:latin typeface="Cambria Math" panose="02040503050406030204" pitchFamily="18" charset="0"/>
                        <a:cs typeface="Calibri" panose="020F0502020204030204" pitchFamily="34" charset="0"/>
                      </a:rPr>
                      <m:t>: </m:t>
                    </m:r>
                  </m:oMath>
                </a14:m>
                <a:r>
                  <a:rPr lang="en-US" sz="1600" dirty="0">
                    <a:latin typeface="Calibri" panose="020F0502020204030204" pitchFamily="34" charset="0"/>
                    <a:cs typeface="Calibri" panose="020F0502020204030204" pitchFamily="34" charset="0"/>
                  </a:rPr>
                  <a:t>soil freezing curve (depends on salinity)</a:t>
                </a:r>
              </a:p>
            </p:txBody>
          </p:sp>
        </mc:Choice>
        <mc:Fallback xmlns="">
          <p:sp>
            <p:nvSpPr>
              <p:cNvPr id="8" name="TextBox 7">
                <a:extLst>
                  <a:ext uri="{FF2B5EF4-FFF2-40B4-BE49-F238E27FC236}">
                    <a16:creationId xmlns:a16="http://schemas.microsoft.com/office/drawing/2014/main" id="{9104AD28-63B7-4D1D-925B-1E3DB57C6BF3}"/>
                  </a:ext>
                </a:extLst>
              </p:cNvPr>
              <p:cNvSpPr txBox="1">
                <a:spLocks noRot="1" noChangeAspect="1" noMove="1" noResize="1" noEditPoints="1" noAdjustHandles="1" noChangeArrowheads="1" noChangeShapeType="1" noTextEdit="1"/>
              </p:cNvSpPr>
              <p:nvPr/>
            </p:nvSpPr>
            <p:spPr>
              <a:xfrm>
                <a:off x="8044002" y="935913"/>
                <a:ext cx="3798370" cy="1990160"/>
              </a:xfrm>
              <a:prstGeom prst="rect">
                <a:avLst/>
              </a:prstGeom>
              <a:blipFill>
                <a:blip r:embed="rId10"/>
                <a:stretch>
                  <a:fillRect t="-610" b="-30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35598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0C0C35-CB6D-4844-B963-4915814F4371}"/>
              </a:ext>
            </a:extLst>
          </p:cNvPr>
          <p:cNvSpPr/>
          <p:nvPr/>
        </p:nvSpPr>
        <p:spPr>
          <a:xfrm>
            <a:off x="20774" y="3656239"/>
            <a:ext cx="7647224" cy="2800767"/>
          </a:xfrm>
          <a:prstGeom prst="rect">
            <a:avLst/>
          </a:prstGeom>
        </p:spPr>
        <p:txBody>
          <a:bodyPr wrap="square">
            <a:spAutoFit/>
          </a:bodyPr>
          <a:lstStyle/>
          <a:p>
            <a:r>
              <a:rPr lang="en-US" sz="2000" b="1" i="1" dirty="0">
                <a:solidFill>
                  <a:srgbClr val="0070C0"/>
                </a:solidFill>
                <a:latin typeface="Calibri" panose="020F0502020204030204" pitchFamily="34" charset="0"/>
                <a:cs typeface="Calibri" panose="020F0502020204030204" pitchFamily="34" charset="0"/>
              </a:rPr>
              <a:t>Parameters estimated from observational data at Drew Point, AK:</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Skin temp w/ time, initial bluff temp (USGS weather station data)</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Geothermal heat flux (borehole at Barrow, AK)</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Polygon dimension, ice wedge thickness and depth, bluff height, living organic layer thickness (Aug. 2019 field campaign)</a:t>
            </a:r>
          </a:p>
          <a:p>
            <a:pPr marL="742950" lvl="1"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r>
              <a:rPr lang="en-US" sz="2000" b="1" i="1" dirty="0">
                <a:solidFill>
                  <a:srgbClr val="0070C0"/>
                </a:solidFill>
                <a:latin typeface="Calibri" panose="020F0502020204030204" pitchFamily="34" charset="0"/>
                <a:cs typeface="Calibri" panose="020F0502020204030204" pitchFamily="34" charset="0"/>
              </a:rPr>
              <a:t>Parameters from wave model (WW3+SWAN+Delft3D):</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Ocean temperature, salinity and sea-level w/ time (for thermal &amp; wave pressure BCs) </a:t>
            </a:r>
          </a:p>
        </p:txBody>
      </p:sp>
      <p:pic>
        <p:nvPicPr>
          <p:cNvPr id="31" name="Picture 30">
            <a:extLst>
              <a:ext uri="{FF2B5EF4-FFF2-40B4-BE49-F238E27FC236}">
                <a16:creationId xmlns:a16="http://schemas.microsoft.com/office/drawing/2014/main" id="{801F3F00-77DE-4CCC-8C3F-AAAFE7A6E707}"/>
              </a:ext>
            </a:extLst>
          </p:cNvPr>
          <p:cNvPicPr>
            <a:picLocks noChangeAspect="1"/>
          </p:cNvPicPr>
          <p:nvPr/>
        </p:nvPicPr>
        <p:blipFill>
          <a:blip r:embed="rId3"/>
          <a:stretch>
            <a:fillRect/>
          </a:stretch>
        </p:blipFill>
        <p:spPr>
          <a:xfrm>
            <a:off x="6271413" y="5320643"/>
            <a:ext cx="1170387" cy="524301"/>
          </a:xfrm>
          <a:prstGeom prst="rect">
            <a:avLst/>
          </a:prstGeom>
        </p:spPr>
      </p:pic>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49903" y="-80759"/>
            <a:ext cx="10077709" cy="991675"/>
          </a:xfrm>
        </p:spPr>
        <p:txBody>
          <a:bodyPr/>
          <a:lstStyle/>
          <a:p>
            <a:r>
              <a:rPr lang="en-US" dirty="0"/>
              <a:t>Parameters &amp; inputs</a:t>
            </a:r>
          </a:p>
        </p:txBody>
      </p:sp>
      <p:sp>
        <p:nvSpPr>
          <p:cNvPr id="4" name="TextBox 3">
            <a:extLst>
              <a:ext uri="{FF2B5EF4-FFF2-40B4-BE49-F238E27FC236}">
                <a16:creationId xmlns:a16="http://schemas.microsoft.com/office/drawing/2014/main" id="{71827ED7-A4FB-49BC-AC88-6A75032E31BE}"/>
              </a:ext>
            </a:extLst>
          </p:cNvPr>
          <p:cNvSpPr txBox="1"/>
          <p:nvPr/>
        </p:nvSpPr>
        <p:spPr>
          <a:xfrm>
            <a:off x="30794" y="847301"/>
            <a:ext cx="7979734" cy="2800767"/>
          </a:xfrm>
          <a:prstGeom prst="rect">
            <a:avLst/>
          </a:prstGeom>
          <a:noFill/>
        </p:spPr>
        <p:txBody>
          <a:bodyPr wrap="square" rtlCol="0">
            <a:spAutoFit/>
          </a:bodyPr>
          <a:lstStyle/>
          <a:p>
            <a:r>
              <a:rPr lang="en-US" sz="2000" b="1" i="1" dirty="0">
                <a:solidFill>
                  <a:srgbClr val="0070C0"/>
                </a:solidFill>
                <a:latin typeface="Calibri" panose="020F0502020204030204" pitchFamily="34" charset="0"/>
                <a:cs typeface="Calibri" panose="020F0502020204030204" pitchFamily="34" charset="0"/>
              </a:rPr>
              <a:t>Parameters estimated from lab experiments:</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Elastic modulus, Poisson’s ratio, yield stress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Sand/silt/clay fractions with depth</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Porosity with depth</a:t>
            </a:r>
          </a:p>
          <a:p>
            <a:pPr lvl="1"/>
            <a:endParaRPr lang="en-US" sz="400" dirty="0">
              <a:latin typeface="Calibri" panose="020F0502020204030204" pitchFamily="34" charset="0"/>
              <a:cs typeface="Calibri" panose="020F0502020204030204" pitchFamily="34" charset="0"/>
            </a:endParaRPr>
          </a:p>
          <a:p>
            <a:pPr lvl="1"/>
            <a:endParaRPr lang="en-US" sz="400" dirty="0">
              <a:latin typeface="Calibri" panose="020F0502020204030204" pitchFamily="34" charset="0"/>
              <a:cs typeface="Calibri" panose="020F0502020204030204" pitchFamily="34" charset="0"/>
            </a:endParaRPr>
          </a:p>
          <a:p>
            <a:r>
              <a:rPr lang="en-US" sz="2000" b="1" i="1" dirty="0">
                <a:solidFill>
                  <a:srgbClr val="0070C0"/>
                </a:solidFill>
                <a:latin typeface="Calibri" panose="020F0502020204030204" pitchFamily="34" charset="0"/>
                <a:cs typeface="Calibri" panose="020F0502020204030204" pitchFamily="34" charset="0"/>
              </a:rPr>
              <a:t>Parameters from literature:</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Ice/water/sediment densities, thermal conductivities, heat capacities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Freezing curve/width as function of sediment type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Bluff salinity with depth</a:t>
            </a:r>
          </a:p>
        </p:txBody>
      </p:sp>
      <p:pic>
        <p:nvPicPr>
          <p:cNvPr id="17" name="Picture 16">
            <a:extLst>
              <a:ext uri="{FF2B5EF4-FFF2-40B4-BE49-F238E27FC236}">
                <a16:creationId xmlns:a16="http://schemas.microsoft.com/office/drawing/2014/main" id="{F9D61F92-8D9B-48CA-BC56-D94BEBF26513}"/>
              </a:ext>
            </a:extLst>
          </p:cNvPr>
          <p:cNvPicPr>
            <a:picLocks noChangeAspect="1"/>
          </p:cNvPicPr>
          <p:nvPr/>
        </p:nvPicPr>
        <p:blipFill>
          <a:blip r:embed="rId4"/>
          <a:stretch>
            <a:fillRect/>
          </a:stretch>
        </p:blipFill>
        <p:spPr>
          <a:xfrm>
            <a:off x="9676374" y="3593140"/>
            <a:ext cx="2327023" cy="2638425"/>
          </a:xfrm>
          <a:prstGeom prst="rect">
            <a:avLst/>
          </a:prstGeom>
        </p:spPr>
      </p:pic>
      <p:pic>
        <p:nvPicPr>
          <p:cNvPr id="29" name="Picture 28">
            <a:extLst>
              <a:ext uri="{FF2B5EF4-FFF2-40B4-BE49-F238E27FC236}">
                <a16:creationId xmlns:a16="http://schemas.microsoft.com/office/drawing/2014/main" id="{614FB688-EF8E-451D-811D-BCF492A85056}"/>
              </a:ext>
            </a:extLst>
          </p:cNvPr>
          <p:cNvPicPr>
            <a:picLocks noChangeAspect="1"/>
          </p:cNvPicPr>
          <p:nvPr/>
        </p:nvPicPr>
        <p:blipFill>
          <a:blip r:embed="rId5"/>
          <a:stretch>
            <a:fillRect/>
          </a:stretch>
        </p:blipFill>
        <p:spPr>
          <a:xfrm>
            <a:off x="7541990" y="3615627"/>
            <a:ext cx="2222760" cy="2713894"/>
          </a:xfrm>
          <a:prstGeom prst="rect">
            <a:avLst/>
          </a:prstGeom>
        </p:spPr>
      </p:pic>
      <p:sp>
        <p:nvSpPr>
          <p:cNvPr id="30" name="TextBox 29">
            <a:extLst>
              <a:ext uri="{FF2B5EF4-FFF2-40B4-BE49-F238E27FC236}">
                <a16:creationId xmlns:a16="http://schemas.microsoft.com/office/drawing/2014/main" id="{18BAFE67-AABA-4B0F-A7F1-CE8BCBC82C59}"/>
              </a:ext>
            </a:extLst>
          </p:cNvPr>
          <p:cNvSpPr txBox="1"/>
          <p:nvPr/>
        </p:nvSpPr>
        <p:spPr>
          <a:xfrm>
            <a:off x="8366604" y="5068630"/>
            <a:ext cx="1269130"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Deep borehole</a:t>
            </a:r>
          </a:p>
        </p:txBody>
      </p:sp>
      <p:pic>
        <p:nvPicPr>
          <p:cNvPr id="12" name="Picture 11">
            <a:extLst>
              <a:ext uri="{FF2B5EF4-FFF2-40B4-BE49-F238E27FC236}">
                <a16:creationId xmlns:a16="http://schemas.microsoft.com/office/drawing/2014/main" id="{36BFAB88-C76A-4437-A464-102ACC3DE562}"/>
              </a:ext>
            </a:extLst>
          </p:cNvPr>
          <p:cNvPicPr>
            <a:picLocks noChangeAspect="1"/>
          </p:cNvPicPr>
          <p:nvPr/>
        </p:nvPicPr>
        <p:blipFill>
          <a:blip r:embed="rId6"/>
          <a:stretch>
            <a:fillRect/>
          </a:stretch>
        </p:blipFill>
        <p:spPr>
          <a:xfrm>
            <a:off x="8365109" y="606647"/>
            <a:ext cx="3755372" cy="2816529"/>
          </a:xfrm>
          <a:prstGeom prst="rect">
            <a:avLst/>
          </a:prstGeom>
        </p:spPr>
      </p:pic>
      <p:sp>
        <p:nvSpPr>
          <p:cNvPr id="14" name="TextBox 13">
            <a:extLst>
              <a:ext uri="{FF2B5EF4-FFF2-40B4-BE49-F238E27FC236}">
                <a16:creationId xmlns:a16="http://schemas.microsoft.com/office/drawing/2014/main" id="{96298026-6B7D-49DF-9EAC-2634D39BCDD1}"/>
              </a:ext>
            </a:extLst>
          </p:cNvPr>
          <p:cNvSpPr txBox="1"/>
          <p:nvPr/>
        </p:nvSpPr>
        <p:spPr>
          <a:xfrm>
            <a:off x="9197764" y="626435"/>
            <a:ext cx="2427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BC Data for Drew Point</a:t>
            </a:r>
          </a:p>
        </p:txBody>
      </p:sp>
      <p:pic>
        <p:nvPicPr>
          <p:cNvPr id="15" name="Picture 14">
            <a:extLst>
              <a:ext uri="{FF2B5EF4-FFF2-40B4-BE49-F238E27FC236}">
                <a16:creationId xmlns:a16="http://schemas.microsoft.com/office/drawing/2014/main" id="{15F42A9B-CCE3-4368-9C61-B69317F4A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482551" y="771563"/>
            <a:ext cx="2223414" cy="1482276"/>
          </a:xfrm>
          <a:prstGeom prst="rect">
            <a:avLst/>
          </a:prstGeom>
        </p:spPr>
      </p:pic>
      <p:pic>
        <p:nvPicPr>
          <p:cNvPr id="16" name="Picture 15">
            <a:extLst>
              <a:ext uri="{FF2B5EF4-FFF2-40B4-BE49-F238E27FC236}">
                <a16:creationId xmlns:a16="http://schemas.microsoft.com/office/drawing/2014/main" id="{74031FF5-572D-4260-85C3-C4A9CAEBB462}"/>
              </a:ext>
            </a:extLst>
          </p:cNvPr>
          <p:cNvPicPr>
            <a:picLocks noChangeAspect="1"/>
          </p:cNvPicPr>
          <p:nvPr/>
        </p:nvPicPr>
        <p:blipFill rotWithShape="1">
          <a:blip r:embed="rId8">
            <a:extLst>
              <a:ext uri="{28A0092B-C50C-407E-A947-70E740481C1C}">
                <a14:useLocalDpi xmlns:a14="http://schemas.microsoft.com/office/drawing/2010/main" val="0"/>
              </a:ext>
            </a:extLst>
          </a:blip>
          <a:srcRect l="30769" t="34639" r="30761" b="31641"/>
          <a:stretch/>
        </p:blipFill>
        <p:spPr>
          <a:xfrm rot="16200000">
            <a:off x="5838296" y="444642"/>
            <a:ext cx="1272393" cy="764229"/>
          </a:xfrm>
          <a:prstGeom prst="rect">
            <a:avLst/>
          </a:prstGeom>
        </p:spPr>
      </p:pic>
      <p:pic>
        <p:nvPicPr>
          <p:cNvPr id="18" name="Picture 17">
            <a:extLst>
              <a:ext uri="{FF2B5EF4-FFF2-40B4-BE49-F238E27FC236}">
                <a16:creationId xmlns:a16="http://schemas.microsoft.com/office/drawing/2014/main" id="{4072A767-D184-45BC-BB54-C16664B51D97}"/>
              </a:ext>
            </a:extLst>
          </p:cNvPr>
          <p:cNvPicPr>
            <a:picLocks noChangeAspect="1"/>
          </p:cNvPicPr>
          <p:nvPr/>
        </p:nvPicPr>
        <p:blipFill>
          <a:blip r:embed="rId9"/>
          <a:stretch>
            <a:fillRect/>
          </a:stretch>
        </p:blipFill>
        <p:spPr>
          <a:xfrm>
            <a:off x="5413084" y="1417997"/>
            <a:ext cx="1491486" cy="1219422"/>
          </a:xfrm>
          <a:prstGeom prst="rect">
            <a:avLst/>
          </a:prstGeom>
        </p:spPr>
      </p:pic>
      <p:cxnSp>
        <p:nvCxnSpPr>
          <p:cNvPr id="22" name="Straight Arrow Connector 21">
            <a:extLst>
              <a:ext uri="{FF2B5EF4-FFF2-40B4-BE49-F238E27FC236}">
                <a16:creationId xmlns:a16="http://schemas.microsoft.com/office/drawing/2014/main" id="{7F913DCB-B5BE-45B5-A78B-C26DFA0FA585}"/>
              </a:ext>
            </a:extLst>
          </p:cNvPr>
          <p:cNvCxnSpPr>
            <a:cxnSpLocks/>
          </p:cNvCxnSpPr>
          <p:nvPr/>
        </p:nvCxnSpPr>
        <p:spPr>
          <a:xfrm flipH="1" flipV="1">
            <a:off x="6675589" y="1275206"/>
            <a:ext cx="847593" cy="45037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717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4453B5D-91B5-4754-87B7-7AFEE81B0CC8}"/>
              </a:ext>
            </a:extLst>
          </p:cNvPr>
          <p:cNvPicPr>
            <a:picLocks noChangeAspect="1"/>
          </p:cNvPicPr>
          <p:nvPr/>
        </p:nvPicPr>
        <p:blipFill>
          <a:blip r:embed="rId3"/>
          <a:stretch>
            <a:fillRect/>
          </a:stretch>
        </p:blipFill>
        <p:spPr>
          <a:xfrm>
            <a:off x="4933189" y="1041881"/>
            <a:ext cx="812295" cy="1165709"/>
          </a:xfrm>
          <a:prstGeom prst="rect">
            <a:avLst/>
          </a:prstGeom>
        </p:spPr>
      </p:pic>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72131" y="73905"/>
            <a:ext cx="9630006" cy="991675"/>
          </a:xfrm>
        </p:spPr>
        <p:txBody>
          <a:bodyPr/>
          <a:lstStyle/>
          <a:p>
            <a:r>
              <a:rPr lang="en-US" dirty="0"/>
              <a:t>Coupled thermo-mechanical formulation</a:t>
            </a:r>
          </a:p>
        </p:txBody>
      </p:sp>
      <p:sp>
        <p:nvSpPr>
          <p:cNvPr id="39" name="Rectangle 38">
            <a:extLst>
              <a:ext uri="{FF2B5EF4-FFF2-40B4-BE49-F238E27FC236}">
                <a16:creationId xmlns:a16="http://schemas.microsoft.com/office/drawing/2014/main" id="{8F2290AB-7679-465E-80E5-2661DC615243}"/>
              </a:ext>
            </a:extLst>
          </p:cNvPr>
          <p:cNvSpPr/>
          <p:nvPr/>
        </p:nvSpPr>
        <p:spPr>
          <a:xfrm>
            <a:off x="72131" y="891065"/>
            <a:ext cx="4827410" cy="4154984"/>
          </a:xfrm>
          <a:prstGeom prst="rect">
            <a:avLst/>
          </a:prstGeom>
          <a:ln>
            <a:solidFill>
              <a:schemeClr val="bg1"/>
            </a:solidFill>
          </a:ln>
        </p:spPr>
        <p:txBody>
          <a:bodyPr wrap="square">
            <a:spAutoFit/>
          </a:bodyPr>
          <a:lstStyle/>
          <a:p>
            <a:r>
              <a:rPr lang="en-US" sz="2400" b="1" i="1" dirty="0">
                <a:solidFill>
                  <a:srgbClr val="0070C0"/>
                </a:solidFill>
                <a:latin typeface="Calibri" panose="020F0502020204030204" pitchFamily="34" charset="0"/>
                <a:cs typeface="Calibri" panose="020F0502020204030204" pitchFamily="34" charset="0"/>
              </a:rPr>
              <a:t>Potential key advantages:</a:t>
            </a:r>
          </a:p>
          <a:p>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Failure modes develop from </a:t>
            </a:r>
            <a:r>
              <a:rPr lang="en-US" sz="2200" b="1" dirty="0">
                <a:latin typeface="Calibri" panose="020F0502020204030204" pitchFamily="34" charset="0"/>
                <a:cs typeface="Calibri" panose="020F0502020204030204" pitchFamily="34" charset="0"/>
              </a:rPr>
              <a:t>constitutive relationships </a:t>
            </a:r>
            <a:r>
              <a:rPr lang="en-US" sz="2200" dirty="0">
                <a:latin typeface="Calibri" panose="020F0502020204030204" pitchFamily="34" charset="0"/>
                <a:cs typeface="Calibri" panose="020F0502020204030204" pitchFamily="34" charset="0"/>
              </a:rPr>
              <a:t>in FEM model (no empirical relationships!)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3D unsteady heat flow can include </a:t>
            </a:r>
            <a:r>
              <a:rPr lang="en-US" sz="2200" b="1" dirty="0">
                <a:latin typeface="Calibri" panose="020F0502020204030204" pitchFamily="34" charset="0"/>
                <a:cs typeface="Calibri" panose="020F0502020204030204" pitchFamily="34" charset="0"/>
              </a:rPr>
              <a:t>chemistry</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Thermal and mechanical problems can be advanced using </a:t>
            </a:r>
            <a:r>
              <a:rPr lang="en-US" sz="2200" b="1" dirty="0">
                <a:latin typeface="Calibri" panose="020F0502020204030204" pitchFamily="34" charset="0"/>
                <a:cs typeface="Calibri" panose="020F0502020204030204" pitchFamily="34" charset="0"/>
              </a:rPr>
              <a:t>different time-steppers </a:t>
            </a:r>
            <a:r>
              <a:rPr lang="en-US" sz="2200" dirty="0">
                <a:latin typeface="Calibri" panose="020F0502020204030204" pitchFamily="34" charset="0"/>
                <a:cs typeface="Calibri" panose="020F0502020204030204" pitchFamily="34" charset="0"/>
              </a:rPr>
              <a:t>(e.g., implicit-explicit coupling)</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B5D984F6-3BC4-48BC-B378-25AE35C413BC}"/>
              </a:ext>
            </a:extLst>
          </p:cNvPr>
          <p:cNvGrpSpPr/>
          <p:nvPr/>
        </p:nvGrpSpPr>
        <p:grpSpPr>
          <a:xfrm>
            <a:off x="5247014" y="1087044"/>
            <a:ext cx="6497093" cy="5178799"/>
            <a:chOff x="5517947" y="1087044"/>
            <a:chExt cx="6497093" cy="5178799"/>
          </a:xfrm>
        </p:grpSpPr>
        <p:grpSp>
          <p:nvGrpSpPr>
            <p:cNvPr id="41" name="Group 40">
              <a:extLst>
                <a:ext uri="{FF2B5EF4-FFF2-40B4-BE49-F238E27FC236}">
                  <a16:creationId xmlns:a16="http://schemas.microsoft.com/office/drawing/2014/main" id="{3119739A-958A-416E-AEBC-3E7CFB3ACF6A}"/>
                </a:ext>
              </a:extLst>
            </p:cNvPr>
            <p:cNvGrpSpPr/>
            <p:nvPr/>
          </p:nvGrpSpPr>
          <p:grpSpPr>
            <a:xfrm>
              <a:off x="5517947" y="1087044"/>
              <a:ext cx="6497093" cy="5178799"/>
              <a:chOff x="363705" y="1270846"/>
              <a:chExt cx="6497093" cy="5178799"/>
            </a:xfrm>
          </p:grpSpPr>
          <p:sp>
            <p:nvSpPr>
              <p:cNvPr id="7" name="TextBox 6">
                <a:extLst>
                  <a:ext uri="{FF2B5EF4-FFF2-40B4-BE49-F238E27FC236}">
                    <a16:creationId xmlns:a16="http://schemas.microsoft.com/office/drawing/2014/main" id="{9C2C9B9F-9EB6-486F-8D8A-A760508C5B57}"/>
                  </a:ext>
                </a:extLst>
              </p:cNvPr>
              <p:cNvSpPr txBox="1"/>
              <p:nvPr/>
            </p:nvSpPr>
            <p:spPr>
              <a:xfrm>
                <a:off x="1087491" y="1270846"/>
                <a:ext cx="5049520" cy="1538883"/>
              </a:xfrm>
              <a:prstGeom prst="rect">
                <a:avLst/>
              </a:prstGeom>
              <a:solidFill>
                <a:srgbClr val="FFFFCC"/>
              </a:solidFill>
            </p:spPr>
            <p:txBody>
              <a:bodyPr wrap="square" rtlCol="0">
                <a:spAutoFit/>
              </a:bodyPr>
              <a:lstStyle/>
              <a:p>
                <a:pPr algn="ctr"/>
                <a:r>
                  <a:rPr lang="en-US" sz="2400" b="1" i="1" dirty="0">
                    <a:latin typeface="Calibri" panose="020F0502020204030204" pitchFamily="34" charset="0"/>
                    <a:cs typeface="Calibri" panose="020F0502020204030204" pitchFamily="34" charset="0"/>
                  </a:rPr>
                  <a:t>Thermal:</a:t>
                </a:r>
              </a:p>
              <a:p>
                <a:pPr algn="ctr"/>
                <a:r>
                  <a:rPr lang="en-US" sz="2200" b="1" i="1" dirty="0">
                    <a:latin typeface="Calibri" panose="020F0502020204030204" pitchFamily="34" charset="0"/>
                    <a:cs typeface="Calibri" panose="020F0502020204030204" pitchFamily="34" charset="0"/>
                  </a:rPr>
                  <a:t>Inputs: </a:t>
                </a:r>
                <a:r>
                  <a:rPr lang="en-US" sz="2200" dirty="0">
                    <a:latin typeface="Calibri" panose="020F0502020204030204" pitchFamily="34" charset="0"/>
                    <a:cs typeface="Calibri" panose="020F0502020204030204" pitchFamily="34" charset="0"/>
                  </a:rPr>
                  <a:t>geometry, sediment type, ice volume, water volume, pore size, salinity</a:t>
                </a:r>
              </a:p>
              <a:p>
                <a:pPr algn="ctr"/>
                <a:endParaRPr lang="en-US" sz="400" dirty="0">
                  <a:latin typeface="Calibri" panose="020F0502020204030204" pitchFamily="34" charset="0"/>
                  <a:cs typeface="Calibri" panose="020F0502020204030204" pitchFamily="34" charset="0"/>
                </a:endParaRPr>
              </a:p>
              <a:p>
                <a:pPr algn="ctr"/>
                <a:r>
                  <a:rPr lang="en-US" sz="2200" b="1" i="1" dirty="0">
                    <a:latin typeface="Calibri" panose="020F0502020204030204" pitchFamily="34" charset="0"/>
                    <a:cs typeface="Calibri" panose="020F0502020204030204" pitchFamily="34" charset="0"/>
                  </a:rPr>
                  <a:t>Outputs:</a:t>
                </a:r>
                <a:r>
                  <a:rPr lang="en-US" sz="2200" dirty="0">
                    <a:latin typeface="Calibri" panose="020F0502020204030204" pitchFamily="34" charset="0"/>
                    <a:cs typeface="Calibri" panose="020F0502020204030204" pitchFamily="34" charset="0"/>
                  </a:rPr>
                  <a:t> temperature field, ice saturation    </a:t>
                </a:r>
              </a:p>
            </p:txBody>
          </p:sp>
          <p:sp>
            <p:nvSpPr>
              <p:cNvPr id="13" name="TextBox 12">
                <a:extLst>
                  <a:ext uri="{FF2B5EF4-FFF2-40B4-BE49-F238E27FC236}">
                    <a16:creationId xmlns:a16="http://schemas.microsoft.com/office/drawing/2014/main" id="{A7EA498D-D3C3-4F0A-A472-C499546D2D8C}"/>
                  </a:ext>
                </a:extLst>
              </p:cNvPr>
              <p:cNvSpPr txBox="1"/>
              <p:nvPr/>
            </p:nvSpPr>
            <p:spPr>
              <a:xfrm>
                <a:off x="1132637" y="4572208"/>
                <a:ext cx="5181601" cy="1877437"/>
              </a:xfrm>
              <a:prstGeom prst="rect">
                <a:avLst/>
              </a:prstGeom>
              <a:solidFill>
                <a:srgbClr val="CCCCFF"/>
              </a:solidFill>
            </p:spPr>
            <p:txBody>
              <a:bodyPr wrap="square" rtlCol="0">
                <a:spAutoFit/>
              </a:bodyPr>
              <a:lstStyle/>
              <a:p>
                <a:pPr algn="ctr"/>
                <a:r>
                  <a:rPr lang="en-US" sz="2400" b="1" i="1" dirty="0">
                    <a:latin typeface="Calibri" panose="020F0502020204030204" pitchFamily="34" charset="0"/>
                    <a:cs typeface="Calibri" panose="020F0502020204030204" pitchFamily="34" charset="0"/>
                  </a:rPr>
                  <a:t>Mechanical:</a:t>
                </a:r>
              </a:p>
              <a:p>
                <a:pPr algn="ctr"/>
                <a:r>
                  <a:rPr lang="en-US" sz="2200" b="1" i="1" dirty="0">
                    <a:latin typeface="Calibri" panose="020F0502020204030204" pitchFamily="34" charset="0"/>
                    <a:cs typeface="Calibri" panose="020F0502020204030204" pitchFamily="34" charset="0"/>
                  </a:rPr>
                  <a:t>Inputs:</a:t>
                </a:r>
                <a:r>
                  <a:rPr lang="en-US" sz="2200" dirty="0">
                    <a:latin typeface="Calibri" panose="020F0502020204030204" pitchFamily="34" charset="0"/>
                    <a:cs typeface="Calibri" panose="020F0502020204030204" pitchFamily="34" charset="0"/>
                  </a:rPr>
                  <a:t> ice saturation, strength relationship as function of thermal state, stress-strain relationships of permafrost and ice </a:t>
                </a:r>
              </a:p>
              <a:p>
                <a:pPr algn="ctr"/>
                <a:endParaRPr lang="en-US" sz="400" dirty="0">
                  <a:latin typeface="Calibri" panose="020F0502020204030204" pitchFamily="34" charset="0"/>
                  <a:cs typeface="Calibri" panose="020F0502020204030204" pitchFamily="34" charset="0"/>
                </a:endParaRPr>
              </a:p>
              <a:p>
                <a:pPr algn="ctr"/>
                <a:r>
                  <a:rPr lang="en-US" sz="2200" b="1" i="1" dirty="0">
                    <a:latin typeface="Calibri" panose="020F0502020204030204" pitchFamily="34" charset="0"/>
                    <a:cs typeface="Calibri" panose="020F0502020204030204" pitchFamily="34" charset="0"/>
                  </a:rPr>
                  <a:t>Outputs:</a:t>
                </a:r>
                <a:r>
                  <a:rPr lang="en-US" sz="2200" dirty="0">
                    <a:latin typeface="Calibri" panose="020F0502020204030204" pitchFamily="34" charset="0"/>
                    <a:cs typeface="Calibri" panose="020F0502020204030204" pitchFamily="34" charset="0"/>
                  </a:rPr>
                  <a:t> displacements, eroded geometry </a:t>
                </a:r>
              </a:p>
            </p:txBody>
          </p:sp>
          <p:cxnSp>
            <p:nvCxnSpPr>
              <p:cNvPr id="24" name="Connector: Elbow 23">
                <a:extLst>
                  <a:ext uri="{FF2B5EF4-FFF2-40B4-BE49-F238E27FC236}">
                    <a16:creationId xmlns:a16="http://schemas.microsoft.com/office/drawing/2014/main" id="{E3F81493-2C25-4087-8E03-106A712726A9}"/>
                  </a:ext>
                </a:extLst>
              </p:cNvPr>
              <p:cNvCxnSpPr>
                <a:cxnSpLocks/>
                <a:stCxn id="13" idx="1"/>
                <a:endCxn id="7" idx="1"/>
              </p:cNvCxnSpPr>
              <p:nvPr/>
            </p:nvCxnSpPr>
            <p:spPr>
              <a:xfrm rot="10800000">
                <a:off x="1087491" y="2040289"/>
                <a:ext cx="45146" cy="3470639"/>
              </a:xfrm>
              <a:prstGeom prst="bentConnector3">
                <a:avLst>
                  <a:gd name="adj1" fmla="val 606357"/>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AB885F98-542C-4281-9E7E-A60E49F359CD}"/>
                  </a:ext>
                </a:extLst>
              </p:cNvPr>
              <p:cNvCxnSpPr>
                <a:cxnSpLocks/>
                <a:stCxn id="7" idx="3"/>
                <a:endCxn id="13" idx="3"/>
              </p:cNvCxnSpPr>
              <p:nvPr/>
            </p:nvCxnSpPr>
            <p:spPr>
              <a:xfrm>
                <a:off x="6137011" y="2040288"/>
                <a:ext cx="177227" cy="3470639"/>
              </a:xfrm>
              <a:prstGeom prst="bentConnector3">
                <a:avLst>
                  <a:gd name="adj1" fmla="val 228987"/>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641160F5-2449-419B-A963-C6C5C5D07C72}"/>
                  </a:ext>
                </a:extLst>
              </p:cNvPr>
              <p:cNvSpPr txBox="1"/>
              <p:nvPr/>
            </p:nvSpPr>
            <p:spPr>
              <a:xfrm rot="16200000">
                <a:off x="5350253" y="3255143"/>
                <a:ext cx="265175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Ice saturation</a:t>
                </a:r>
              </a:p>
            </p:txBody>
          </p:sp>
          <p:sp>
            <p:nvSpPr>
              <p:cNvPr id="38" name="TextBox 37">
                <a:extLst>
                  <a:ext uri="{FF2B5EF4-FFF2-40B4-BE49-F238E27FC236}">
                    <a16:creationId xmlns:a16="http://schemas.microsoft.com/office/drawing/2014/main" id="{6CBFA5AA-D41C-4799-95C7-E6DE462EBB36}"/>
                  </a:ext>
                </a:extLst>
              </p:cNvPr>
              <p:cNvSpPr txBox="1"/>
              <p:nvPr/>
            </p:nvSpPr>
            <p:spPr>
              <a:xfrm rot="16200000">
                <a:off x="-777508" y="3253233"/>
                <a:ext cx="265175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Eroded geometry</a:t>
                </a:r>
              </a:p>
            </p:txBody>
          </p:sp>
        </p:grpSp>
        <p:pic>
          <p:nvPicPr>
            <p:cNvPr id="17" name="Picture 16">
              <a:extLst>
                <a:ext uri="{FF2B5EF4-FFF2-40B4-BE49-F238E27FC236}">
                  <a16:creationId xmlns:a16="http://schemas.microsoft.com/office/drawing/2014/main" id="{37737272-6E02-4C06-8ACC-76C6CBBBCD3A}"/>
                </a:ext>
              </a:extLst>
            </p:cNvPr>
            <p:cNvPicPr>
              <a:picLocks noChangeAspect="1"/>
            </p:cNvPicPr>
            <p:nvPr/>
          </p:nvPicPr>
          <p:blipFill>
            <a:blip r:embed="rId4"/>
            <a:stretch>
              <a:fillRect/>
            </a:stretch>
          </p:blipFill>
          <p:spPr>
            <a:xfrm>
              <a:off x="6558249" y="2741482"/>
              <a:ext cx="2884446" cy="1569661"/>
            </a:xfrm>
            <a:prstGeom prst="rect">
              <a:avLst/>
            </a:prstGeom>
          </p:spPr>
        </p:pic>
        <p:pic>
          <p:nvPicPr>
            <p:cNvPr id="22" name="Picture 21" descr="albany_90.png">
              <a:extLst>
                <a:ext uri="{FF2B5EF4-FFF2-40B4-BE49-F238E27FC236}">
                  <a16:creationId xmlns:a16="http://schemas.microsoft.com/office/drawing/2014/main" id="{27032160-A5FC-414A-AFB2-B79684BB2F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4066" y="3119965"/>
              <a:ext cx="1488574" cy="774403"/>
            </a:xfrm>
            <a:prstGeom prst="rect">
              <a:avLst/>
            </a:prstGeom>
          </p:spPr>
        </p:pic>
      </p:grpSp>
      <p:pic>
        <p:nvPicPr>
          <p:cNvPr id="26" name="Picture 25">
            <a:extLst>
              <a:ext uri="{FF2B5EF4-FFF2-40B4-BE49-F238E27FC236}">
                <a16:creationId xmlns:a16="http://schemas.microsoft.com/office/drawing/2014/main" id="{F7E5CA29-493C-4D5F-A762-6E4401388217}"/>
              </a:ext>
            </a:extLst>
          </p:cNvPr>
          <p:cNvPicPr>
            <a:picLocks noChangeAspect="1"/>
          </p:cNvPicPr>
          <p:nvPr/>
        </p:nvPicPr>
        <p:blipFill>
          <a:blip r:embed="rId6"/>
          <a:stretch>
            <a:fillRect/>
          </a:stretch>
        </p:blipFill>
        <p:spPr>
          <a:xfrm>
            <a:off x="11242694" y="5539051"/>
            <a:ext cx="745720" cy="1043674"/>
          </a:xfrm>
          <a:prstGeom prst="rect">
            <a:avLst/>
          </a:prstGeom>
        </p:spPr>
      </p:pic>
      <p:sp>
        <p:nvSpPr>
          <p:cNvPr id="3" name="TextBox 2">
            <a:extLst>
              <a:ext uri="{FF2B5EF4-FFF2-40B4-BE49-F238E27FC236}">
                <a16:creationId xmlns:a16="http://schemas.microsoft.com/office/drawing/2014/main" id="{27E9B573-E1C8-47F7-B383-CD18CC114ABF}"/>
              </a:ext>
            </a:extLst>
          </p:cNvPr>
          <p:cNvSpPr txBox="1"/>
          <p:nvPr/>
        </p:nvSpPr>
        <p:spPr>
          <a:xfrm>
            <a:off x="477906" y="5137358"/>
            <a:ext cx="4295836" cy="1107996"/>
          </a:xfrm>
          <a:prstGeom prst="rect">
            <a:avLst/>
          </a:prstGeom>
          <a:solidFill>
            <a:srgbClr val="CCFFFF"/>
          </a:solidFill>
        </p:spPr>
        <p:txBody>
          <a:bodyPr wrap="square" rtlCol="0">
            <a:spAutoFit/>
          </a:bodyPr>
          <a:lstStyle/>
          <a:p>
            <a:pPr algn="ctr"/>
            <a:r>
              <a:rPr lang="en-US" sz="2200" b="1" i="1" dirty="0">
                <a:latin typeface="Calibri" panose="020F0502020204030204" pitchFamily="34" charset="0"/>
                <a:cs typeface="Calibri" panose="020F0502020204030204" pitchFamily="34" charset="0"/>
              </a:rPr>
              <a:t>Unique characteristic of coupled model</a:t>
            </a:r>
            <a:r>
              <a:rPr lang="en-US" sz="2200" dirty="0">
                <a:latin typeface="Calibri" panose="020F0502020204030204" pitchFamily="34" charset="0"/>
                <a:cs typeface="Calibri" panose="020F0502020204030204" pitchFamily="34" charset="0"/>
              </a:rPr>
              <a:t>: coupling happens at the  level of material model</a:t>
            </a:r>
          </a:p>
        </p:txBody>
      </p:sp>
      <p:sp>
        <p:nvSpPr>
          <p:cNvPr id="4" name="Rectangle 3">
            <a:extLst>
              <a:ext uri="{FF2B5EF4-FFF2-40B4-BE49-F238E27FC236}">
                <a16:creationId xmlns:a16="http://schemas.microsoft.com/office/drawing/2014/main" id="{46BC800B-C27C-4C26-BE95-67A47FF72D31}"/>
              </a:ext>
            </a:extLst>
          </p:cNvPr>
          <p:cNvSpPr/>
          <p:nvPr/>
        </p:nvSpPr>
        <p:spPr>
          <a:xfrm>
            <a:off x="72131" y="4595340"/>
            <a:ext cx="5544215" cy="430887"/>
          </a:xfrm>
          <a:prstGeom prst="rect">
            <a:avLst/>
          </a:prstGeom>
        </p:spPr>
        <p:txBody>
          <a:bodyPr wrap="square">
            <a:spAutoFit/>
          </a:bodyPr>
          <a:lstStyle/>
          <a:p>
            <a:pPr marL="342900"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Tightly coupled </a:t>
            </a:r>
            <a:r>
              <a:rPr lang="en-US" sz="2200" dirty="0">
                <a:latin typeface="Calibri" panose="020F0502020204030204" pitchFamily="34" charset="0"/>
                <a:cs typeface="Calibri" panose="020F0502020204030204" pitchFamily="34" charset="0"/>
              </a:rPr>
              <a:t>strength + thermal states</a:t>
            </a:r>
          </a:p>
        </p:txBody>
      </p:sp>
    </p:spTree>
    <p:extLst>
      <p:ext uri="{BB962C8B-B14F-4D97-AF65-F5344CB8AC3E}">
        <p14:creationId xmlns:p14="http://schemas.microsoft.com/office/powerpoint/2010/main" val="3405962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323385" y="1060264"/>
            <a:ext cx="10995103" cy="6093976"/>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project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Thermo-mechanical finite element model of permafrost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Numerical results </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3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Ongoing/future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4271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5802" y="113319"/>
            <a:ext cx="9589077" cy="448305"/>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3600" dirty="0">
                <a:solidFill>
                  <a:schemeClr val="tx1"/>
                </a:solidFill>
              </a:rPr>
              <a:t>Finite element implementation within </a:t>
            </a:r>
            <a:r>
              <a:rPr lang="en-US" sz="3600" i="1" dirty="0">
                <a:solidFill>
                  <a:schemeClr val="tx1"/>
                </a:solidFill>
              </a:rPr>
              <a:t>Albany-LCM</a:t>
            </a:r>
          </a:p>
        </p:txBody>
      </p:sp>
      <p:sp>
        <p:nvSpPr>
          <p:cNvPr id="6" name="Content Placeholder 2"/>
          <p:cNvSpPr txBox="1">
            <a:spLocks/>
          </p:cNvSpPr>
          <p:nvPr/>
        </p:nvSpPr>
        <p:spPr bwMode="auto">
          <a:xfrm>
            <a:off x="1714116" y="1902453"/>
            <a:ext cx="5857024" cy="5371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defRPr/>
            </a:pPr>
            <a:endParaRPr lang="en-US" sz="1800" dirty="0">
              <a:latin typeface="Calibri" pitchFamily="34" charset="0"/>
              <a:cs typeface="Calibri" pitchFamily="34" charset="0"/>
            </a:endParaRPr>
          </a:p>
        </p:txBody>
      </p:sp>
      <p:pic>
        <p:nvPicPr>
          <p:cNvPr id="2" name="Picture 1" descr="cropped-cropped-logo_trilinos_moon-e14310395222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3307" y="3192723"/>
            <a:ext cx="2188072" cy="912472"/>
          </a:xfrm>
          <a:prstGeom prst="rect">
            <a:avLst/>
          </a:prstGeom>
        </p:spPr>
      </p:pic>
      <p:pic>
        <p:nvPicPr>
          <p:cNvPr id="3" name="Picture 2" descr="albany_9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023" y="1105202"/>
            <a:ext cx="2197100" cy="1143000"/>
          </a:xfrm>
          <a:prstGeom prst="rect">
            <a:avLst/>
          </a:prstGeom>
        </p:spPr>
      </p:pic>
      <p:sp>
        <p:nvSpPr>
          <p:cNvPr id="10" name="Subtitle 2"/>
          <p:cNvSpPr txBox="1">
            <a:spLocks/>
          </p:cNvSpPr>
          <p:nvPr/>
        </p:nvSpPr>
        <p:spPr bwMode="auto">
          <a:xfrm>
            <a:off x="9013969" y="4340050"/>
            <a:ext cx="3126748" cy="3476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2000" dirty="0">
                <a:latin typeface="Calibri" panose="020F0502020204030204" pitchFamily="34" charset="0"/>
                <a:ea typeface="Andale Mono" charset="0"/>
                <a:cs typeface="Andale Mono" charset="0"/>
              </a:rPr>
              <a:t>https://</a:t>
            </a:r>
            <a:r>
              <a:rPr lang="en-US" sz="2000" dirty="0" err="1">
                <a:latin typeface="Calibri" panose="020F0502020204030204" pitchFamily="34" charset="0"/>
                <a:ea typeface="Andale Mono" charset="0"/>
                <a:cs typeface="Andale Mono" charset="0"/>
              </a:rPr>
              <a:t>github.com</a:t>
            </a:r>
            <a:r>
              <a:rPr lang="en-US" sz="2000" dirty="0">
                <a:latin typeface="Calibri" panose="020F0502020204030204" pitchFamily="34" charset="0"/>
                <a:ea typeface="Andale Mono" charset="0"/>
                <a:cs typeface="Andale Mono" charset="0"/>
              </a:rPr>
              <a:t>/</a:t>
            </a:r>
            <a:r>
              <a:rPr lang="en-US" sz="2000" dirty="0" err="1">
                <a:latin typeface="Calibri" panose="020F0502020204030204" pitchFamily="34" charset="0"/>
                <a:ea typeface="Andale Mono" charset="0"/>
                <a:cs typeface="Andale Mono" charset="0"/>
              </a:rPr>
              <a:t>trilinos</a:t>
            </a:r>
            <a:r>
              <a:rPr lang="en-US" sz="2000" dirty="0">
                <a:latin typeface="Calibri" panose="020F0502020204030204" pitchFamily="34" charset="0"/>
                <a:ea typeface="Andale Mono" charset="0"/>
                <a:cs typeface="Andale Mono" charset="0"/>
              </a:rPr>
              <a:t>/</a:t>
            </a:r>
            <a:r>
              <a:rPr lang="en-US" sz="2000" dirty="0" err="1">
                <a:latin typeface="Calibri" panose="020F0502020204030204" pitchFamily="34" charset="0"/>
                <a:ea typeface="Andale Mono" charset="0"/>
                <a:cs typeface="Andale Mono" charset="0"/>
              </a:rPr>
              <a:t>trilinos</a:t>
            </a:r>
            <a:endParaRPr lang="en-US" sz="2000" dirty="0">
              <a:latin typeface="Calibri" panose="020F0502020204030204" pitchFamily="34" charset="0"/>
              <a:ea typeface="Andale Mono" charset="0"/>
              <a:cs typeface="Andale Mono" charset="0"/>
            </a:endParaRPr>
          </a:p>
        </p:txBody>
      </p:sp>
      <p:sp>
        <p:nvSpPr>
          <p:cNvPr id="12" name="Subtitle 2"/>
          <p:cNvSpPr txBox="1">
            <a:spLocks/>
          </p:cNvSpPr>
          <p:nvPr/>
        </p:nvSpPr>
        <p:spPr bwMode="auto">
          <a:xfrm>
            <a:off x="9275756" y="2203245"/>
            <a:ext cx="2603174" cy="3476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2000" dirty="0">
                <a:latin typeface="Calibri" panose="020F0502020204030204" pitchFamily="34" charset="0"/>
                <a:ea typeface="Andale Mono" charset="0"/>
                <a:cs typeface="Andale Mono" charset="0"/>
              </a:rPr>
              <a:t>https://github.com/ </a:t>
            </a:r>
            <a:r>
              <a:rPr lang="en-US" sz="2000" dirty="0" err="1">
                <a:latin typeface="Calibri" panose="020F0502020204030204" pitchFamily="34" charset="0"/>
                <a:ea typeface="Andale Mono" charset="0"/>
                <a:cs typeface="Andale Mono" charset="0"/>
              </a:rPr>
              <a:t>SNLComputation</a:t>
            </a:r>
            <a:r>
              <a:rPr lang="en-US" sz="2000" dirty="0">
                <a:latin typeface="Calibri" panose="020F0502020204030204" pitchFamily="34" charset="0"/>
                <a:ea typeface="Andale Mono" charset="0"/>
                <a:cs typeface="Andale Mono" charset="0"/>
              </a:rPr>
              <a:t>/LCM</a:t>
            </a:r>
          </a:p>
        </p:txBody>
      </p:sp>
      <p:sp>
        <p:nvSpPr>
          <p:cNvPr id="7" name="TextBox 6"/>
          <p:cNvSpPr txBox="1"/>
          <p:nvPr/>
        </p:nvSpPr>
        <p:spPr>
          <a:xfrm>
            <a:off x="942280" y="1003231"/>
            <a:ext cx="7313127" cy="1107996"/>
          </a:xfrm>
          <a:prstGeom prst="rect">
            <a:avLst/>
          </a:prstGeom>
          <a:solidFill>
            <a:srgbClr val="FFFFCC"/>
          </a:solidFill>
        </p:spPr>
        <p:txBody>
          <a:bodyPr wrap="square" rtlCol="0">
            <a:spAutoFit/>
          </a:bodyPr>
          <a:lstStyle/>
          <a:p>
            <a:pPr algn="ctr"/>
            <a:r>
              <a:rPr lang="en-US" sz="2200" dirty="0">
                <a:latin typeface="Calibri" pitchFamily="34" charset="0"/>
                <a:cs typeface="Calibri" pitchFamily="34" charset="0"/>
              </a:rPr>
              <a:t>The </a:t>
            </a:r>
            <a:r>
              <a:rPr lang="en-US" sz="2200" b="1" i="1" dirty="0">
                <a:latin typeface="Calibri" pitchFamily="34" charset="0"/>
                <a:cs typeface="Calibri" pitchFamily="34" charset="0"/>
              </a:rPr>
              <a:t>thermo-mechanical</a:t>
            </a:r>
            <a:r>
              <a:rPr lang="en-US" sz="2200" dirty="0">
                <a:latin typeface="Calibri" pitchFamily="34" charset="0"/>
                <a:cs typeface="Calibri" pitchFamily="34" charset="0"/>
              </a:rPr>
              <a:t> </a:t>
            </a:r>
            <a:r>
              <a:rPr lang="en-US" sz="2200" b="1" i="1" dirty="0">
                <a:latin typeface="Calibri" pitchFamily="34" charset="0"/>
                <a:cs typeface="Calibri" pitchFamily="34" charset="0"/>
              </a:rPr>
              <a:t>Arctic Coastal Erosion (ACE) </a:t>
            </a:r>
            <a:r>
              <a:rPr lang="en-US" sz="2200" dirty="0">
                <a:latin typeface="Calibri" pitchFamily="34" charset="0"/>
                <a:cs typeface="Calibri" pitchFamily="34" charset="0"/>
              </a:rPr>
              <a:t>model is implemented within the </a:t>
            </a:r>
            <a:r>
              <a:rPr lang="en-US" sz="2200" b="1" i="1" dirty="0">
                <a:latin typeface="Calibri" pitchFamily="34" charset="0"/>
                <a:cs typeface="Calibri" pitchFamily="34" charset="0"/>
              </a:rPr>
              <a:t>LCM</a:t>
            </a:r>
            <a:r>
              <a:rPr lang="en-US" sz="2200" dirty="0">
                <a:latin typeface="Calibri" pitchFamily="34" charset="0"/>
                <a:cs typeface="Calibri" pitchFamily="34" charset="0"/>
              </a:rPr>
              <a:t> </a:t>
            </a:r>
            <a:r>
              <a:rPr lang="en-US" sz="2200" b="1" i="1" dirty="0">
                <a:latin typeface="Calibri" pitchFamily="34" charset="0"/>
                <a:cs typeface="Calibri" pitchFamily="34" charset="0"/>
              </a:rPr>
              <a:t>project</a:t>
            </a:r>
            <a:r>
              <a:rPr lang="en-US" sz="2200" dirty="0">
                <a:latin typeface="Calibri" pitchFamily="34" charset="0"/>
                <a:cs typeface="Calibri" pitchFamily="34" charset="0"/>
              </a:rPr>
              <a:t> in Sandia’s open-source parallel, C++, multi-physics, finite element code, </a:t>
            </a:r>
            <a:r>
              <a:rPr lang="en-US" sz="2200" b="1" i="1" dirty="0">
                <a:latin typeface="Calibri" pitchFamily="34" charset="0"/>
                <a:cs typeface="Calibri" pitchFamily="34" charset="0"/>
              </a:rPr>
              <a:t>Albany</a:t>
            </a:r>
            <a:r>
              <a:rPr lang="en-US" sz="2200" dirty="0">
                <a:latin typeface="Calibri" pitchFamily="34" charset="0"/>
                <a:cs typeface="Calibri" pitchFamily="34" charset="0"/>
              </a:rPr>
              <a:t>.</a:t>
            </a:r>
          </a:p>
        </p:txBody>
      </p:sp>
      <p:sp>
        <p:nvSpPr>
          <p:cNvPr id="8" name="Rectangle 7">
            <a:extLst>
              <a:ext uri="{FF2B5EF4-FFF2-40B4-BE49-F238E27FC236}">
                <a16:creationId xmlns:a16="http://schemas.microsoft.com/office/drawing/2014/main" id="{99B0A014-DDCA-460C-B2BF-C3202ECFC29F}"/>
              </a:ext>
            </a:extLst>
          </p:cNvPr>
          <p:cNvSpPr/>
          <p:nvPr/>
        </p:nvSpPr>
        <p:spPr>
          <a:xfrm>
            <a:off x="139042" y="2344060"/>
            <a:ext cx="8364878" cy="4339650"/>
          </a:xfrm>
          <a:prstGeom prst="rect">
            <a:avLst/>
          </a:prstGeom>
        </p:spPr>
        <p:txBody>
          <a:bodyPr wrap="square">
            <a:spAutoFit/>
          </a:bodyPr>
          <a:lstStyle/>
          <a:p>
            <a:pPr marL="285750" indent="-285750">
              <a:buFont typeface="Arial" panose="020B0604020202020204" pitchFamily="34" charset="0"/>
              <a:buChar char="•"/>
              <a:defRPr/>
            </a:pPr>
            <a:r>
              <a:rPr lang="en-US" sz="2200" b="1" i="1" dirty="0">
                <a:latin typeface="Calibri" pitchFamily="34" charset="0"/>
                <a:cs typeface="Calibri" pitchFamily="34" charset="0"/>
              </a:rPr>
              <a:t>Component-based</a:t>
            </a:r>
            <a:r>
              <a:rPr lang="en-US" sz="2200" dirty="0">
                <a:latin typeface="Calibri" pitchFamily="34" charset="0"/>
                <a:cs typeface="Calibri" pitchFamily="34" charset="0"/>
              </a:rPr>
              <a:t> design for rapid development.</a:t>
            </a: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r>
              <a:rPr lang="en-US" sz="2200" dirty="0">
                <a:latin typeface="Calibri" pitchFamily="34" charset="0"/>
                <a:cs typeface="Calibri" pitchFamily="34" charset="0"/>
              </a:rPr>
              <a:t>Contains a wide variety of </a:t>
            </a:r>
            <a:r>
              <a:rPr lang="en-US" sz="2200" b="1" i="1" dirty="0">
                <a:latin typeface="Calibri" pitchFamily="34" charset="0"/>
                <a:cs typeface="Calibri" pitchFamily="34" charset="0"/>
              </a:rPr>
              <a:t>constitutive models</a:t>
            </a:r>
            <a:r>
              <a:rPr lang="en-US" sz="2200" dirty="0">
                <a:latin typeface="Calibri" pitchFamily="34" charset="0"/>
                <a:cs typeface="Calibri" pitchFamily="34" charset="0"/>
              </a:rPr>
              <a:t>.</a:t>
            </a: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r>
              <a:rPr lang="en-US" sz="2200" dirty="0">
                <a:latin typeface="Calibri" pitchFamily="34" charset="0"/>
                <a:cs typeface="Calibri" pitchFamily="34" charset="0"/>
              </a:rPr>
              <a:t>Extensive use of libraries from the open-source </a:t>
            </a:r>
            <a:r>
              <a:rPr lang="en-US" sz="2200" b="1" i="1" dirty="0" err="1">
                <a:latin typeface="Calibri" pitchFamily="34" charset="0"/>
                <a:cs typeface="Calibri" pitchFamily="34" charset="0"/>
              </a:rPr>
              <a:t>Trilinos</a:t>
            </a:r>
            <a:r>
              <a:rPr lang="en-US" sz="2200" dirty="0">
                <a:latin typeface="Calibri" pitchFamily="34" charset="0"/>
                <a:cs typeface="Calibri" pitchFamily="34" charset="0"/>
              </a:rPr>
              <a:t> project.</a:t>
            </a: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742950" lvl="1" indent="-285750">
              <a:buFont typeface="Wingdings" panose="05000000000000000000" pitchFamily="2" charset="2"/>
              <a:buChar char="Ø"/>
              <a:defRPr/>
            </a:pPr>
            <a:r>
              <a:rPr lang="en-US" sz="2200" dirty="0">
                <a:latin typeface="Calibri" pitchFamily="34" charset="0"/>
                <a:cs typeface="Calibri" pitchFamily="34" charset="0"/>
              </a:rPr>
              <a:t>Use of the </a:t>
            </a:r>
            <a:r>
              <a:rPr lang="en-US" sz="2200" b="1" i="1" dirty="0">
                <a:latin typeface="Calibri" pitchFamily="34" charset="0"/>
                <a:cs typeface="Calibri" pitchFamily="34" charset="0"/>
              </a:rPr>
              <a:t>Phalanx</a:t>
            </a:r>
            <a:r>
              <a:rPr lang="en-US" sz="2200" dirty="0">
                <a:latin typeface="Calibri" pitchFamily="34" charset="0"/>
                <a:cs typeface="Calibri" pitchFamily="34" charset="0"/>
              </a:rPr>
              <a:t> package to decompose complex problem into simpler problems with managed dependencies.</a:t>
            </a:r>
          </a:p>
          <a:p>
            <a:pPr marL="742950" lvl="1" indent="-285750">
              <a:buFont typeface="Wingdings" panose="05000000000000000000" pitchFamily="2" charset="2"/>
              <a:buChar char="Ø"/>
              <a:defRPr/>
            </a:pPr>
            <a:endParaRPr lang="en-US" sz="400" dirty="0">
              <a:latin typeface="Calibri" pitchFamily="34" charset="0"/>
              <a:cs typeface="Calibri" pitchFamily="34" charset="0"/>
            </a:endParaRPr>
          </a:p>
          <a:p>
            <a:pPr marL="742950" lvl="1" indent="-285750">
              <a:buFont typeface="Wingdings" panose="05000000000000000000" pitchFamily="2" charset="2"/>
              <a:buChar char="Ø"/>
              <a:defRPr/>
            </a:pPr>
            <a:r>
              <a:rPr lang="en-US" sz="2200" dirty="0">
                <a:latin typeface="Calibri" pitchFamily="34" charset="0"/>
                <a:cs typeface="Calibri" pitchFamily="34" charset="0"/>
              </a:rPr>
              <a:t>Use of the </a:t>
            </a:r>
            <a:r>
              <a:rPr lang="en-US" sz="2200" b="1" i="1" dirty="0" err="1">
                <a:latin typeface="Calibri" pitchFamily="34" charset="0"/>
                <a:cs typeface="Calibri" pitchFamily="34" charset="0"/>
              </a:rPr>
              <a:t>Sacado</a:t>
            </a:r>
            <a:r>
              <a:rPr lang="en-US" sz="2200" b="1" i="1" dirty="0">
                <a:latin typeface="Calibri" pitchFamily="34" charset="0"/>
                <a:cs typeface="Calibri" pitchFamily="34" charset="0"/>
              </a:rPr>
              <a:t> </a:t>
            </a:r>
            <a:r>
              <a:rPr lang="en-US" sz="2200" dirty="0">
                <a:latin typeface="Calibri" pitchFamily="34" charset="0"/>
                <a:cs typeface="Calibri" pitchFamily="34" charset="0"/>
              </a:rPr>
              <a:t>package for </a:t>
            </a:r>
            <a:r>
              <a:rPr lang="en-US" sz="2200" b="1" i="1" dirty="0">
                <a:latin typeface="Calibri" pitchFamily="34" charset="0"/>
                <a:cs typeface="Calibri" pitchFamily="34" charset="0"/>
              </a:rPr>
              <a:t>automatic differentiation.</a:t>
            </a:r>
          </a:p>
          <a:p>
            <a:pPr marL="742950" lvl="1" indent="-285750">
              <a:buFont typeface="Wingdings" panose="05000000000000000000" pitchFamily="2" charset="2"/>
              <a:buChar char="Ø"/>
              <a:defRPr/>
            </a:pPr>
            <a:endParaRPr lang="en-US" sz="400" b="1" i="1" dirty="0">
              <a:latin typeface="Calibri" pitchFamily="34" charset="0"/>
              <a:cs typeface="Calibri" pitchFamily="34" charset="0"/>
            </a:endParaRPr>
          </a:p>
          <a:p>
            <a:pPr marL="742950" lvl="1" indent="-285750">
              <a:buFont typeface="Wingdings" panose="05000000000000000000" pitchFamily="2" charset="2"/>
              <a:buChar char="Ø"/>
              <a:defRPr/>
            </a:pPr>
            <a:endParaRPr lang="en-US" sz="400" b="1" i="1" dirty="0">
              <a:latin typeface="Calibri" pitchFamily="34" charset="0"/>
              <a:cs typeface="Calibri" pitchFamily="34" charset="0"/>
            </a:endParaRPr>
          </a:p>
          <a:p>
            <a:pPr marL="742950" lvl="1" indent="-285750">
              <a:buFont typeface="Wingdings" panose="05000000000000000000" pitchFamily="2" charset="2"/>
              <a:buChar char="Ø"/>
              <a:defRPr/>
            </a:pPr>
            <a:endParaRPr lang="en-US" sz="400" b="1" i="1" dirty="0">
              <a:latin typeface="Calibri" pitchFamily="34" charset="0"/>
              <a:cs typeface="Calibri" pitchFamily="34" charset="0"/>
            </a:endParaRPr>
          </a:p>
          <a:p>
            <a:pPr marL="285750" indent="-285750">
              <a:buFont typeface="Arial" panose="020B0604020202020204" pitchFamily="34" charset="0"/>
              <a:buChar char="•"/>
              <a:defRPr/>
            </a:pPr>
            <a:r>
              <a:rPr lang="en-US" sz="2200" dirty="0">
                <a:latin typeface="Calibri" pitchFamily="34" charset="0"/>
                <a:cs typeface="Calibri" pitchFamily="34" charset="0"/>
              </a:rPr>
              <a:t>Coupled to the </a:t>
            </a:r>
            <a:r>
              <a:rPr lang="en-US" sz="2200" b="1" i="1" dirty="0">
                <a:latin typeface="Calibri" pitchFamily="34" charset="0"/>
                <a:cs typeface="Calibri" pitchFamily="34" charset="0"/>
              </a:rPr>
              <a:t>DOE’s Energy </a:t>
            </a:r>
            <a:r>
              <a:rPr lang="en-US" sz="2200" b="1" i="1" dirty="0" err="1">
                <a:latin typeface="Calibri" pitchFamily="34" charset="0"/>
                <a:cs typeface="Calibri" pitchFamily="34" charset="0"/>
              </a:rPr>
              <a:t>Exascale</a:t>
            </a:r>
            <a:r>
              <a:rPr lang="en-US" sz="2200" b="1" i="1" dirty="0">
                <a:latin typeface="Calibri" pitchFamily="34" charset="0"/>
                <a:cs typeface="Calibri" pitchFamily="34" charset="0"/>
              </a:rPr>
              <a:t> Earth System Model (E3SM)</a:t>
            </a:r>
            <a:r>
              <a:rPr lang="en-US" sz="2200" b="1" dirty="0">
                <a:latin typeface="Calibri" pitchFamily="34" charset="0"/>
                <a:cs typeface="Calibri" pitchFamily="34" charset="0"/>
              </a:rPr>
              <a:t> </a:t>
            </a:r>
            <a:r>
              <a:rPr lang="en-US" sz="2200" dirty="0">
                <a:latin typeface="Calibri" pitchFamily="34" charset="0"/>
                <a:cs typeface="Calibri" pitchFamily="34" charset="0"/>
              </a:rPr>
              <a:t>through MPAS - Albany Land Ice (MALI) component.</a:t>
            </a: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r>
              <a:rPr lang="en-US" sz="2200" dirty="0">
                <a:latin typeface="Calibri" pitchFamily="34" charset="0"/>
                <a:cs typeface="Calibri" pitchFamily="34" charset="0"/>
              </a:rPr>
              <a:t>All software available on </a:t>
            </a:r>
            <a:r>
              <a:rPr lang="en-US" sz="2200" b="1" i="1" dirty="0">
                <a:latin typeface="Calibri" pitchFamily="34" charset="0"/>
                <a:cs typeface="Calibri" pitchFamily="34" charset="0"/>
              </a:rPr>
              <a:t>GitHub</a:t>
            </a:r>
            <a:r>
              <a:rPr lang="en-US" sz="2200" dirty="0">
                <a:latin typeface="Calibri" pitchFamily="34" charset="0"/>
                <a:cs typeface="Calibri" pitchFamily="34" charset="0"/>
              </a:rPr>
              <a:t>.</a:t>
            </a:r>
          </a:p>
          <a:p>
            <a:pPr>
              <a:defRPr/>
            </a:pPr>
            <a:endParaRPr lang="en-US" sz="2200" dirty="0">
              <a:latin typeface="Calibri" pitchFamily="34" charset="0"/>
              <a:cs typeface="Calibri" pitchFamily="34" charset="0"/>
            </a:endParaRPr>
          </a:p>
        </p:txBody>
      </p:sp>
      <p:graphicFrame>
        <p:nvGraphicFramePr>
          <p:cNvPr id="11" name="Object 10">
            <a:extLst>
              <a:ext uri="{FF2B5EF4-FFF2-40B4-BE49-F238E27FC236}">
                <a16:creationId xmlns:a16="http://schemas.microsoft.com/office/drawing/2014/main" id="{01F0D034-6233-479F-85F5-7ED42F3EBAE6}"/>
              </a:ext>
            </a:extLst>
          </p:cNvPr>
          <p:cNvGraphicFramePr>
            <a:graphicFrameLocks noChangeAspect="1"/>
          </p:cNvGraphicFramePr>
          <p:nvPr>
            <p:extLst>
              <p:ext uri="{D42A27DB-BD31-4B8C-83A1-F6EECF244321}">
                <p14:modId xmlns:p14="http://schemas.microsoft.com/office/powerpoint/2010/main" val="1383381956"/>
              </p:ext>
            </p:extLst>
          </p:nvPr>
        </p:nvGraphicFramePr>
        <p:xfrm>
          <a:off x="9591466" y="5191552"/>
          <a:ext cx="2079913" cy="1122492"/>
        </p:xfrm>
        <a:graphic>
          <a:graphicData uri="http://schemas.openxmlformats.org/presentationml/2006/ole">
            <mc:AlternateContent xmlns:mc="http://schemas.openxmlformats.org/markup-compatibility/2006">
              <mc:Choice xmlns:v="urn:schemas-microsoft-com:vml" Requires="v">
                <p:oleObj spid="_x0000_s1319" r:id="rId6" imgW="3415680" imgH="1841040" progId="">
                  <p:embed/>
                </p:oleObj>
              </mc:Choice>
              <mc:Fallback>
                <p:oleObj r:id="rId6" imgW="3415680" imgH="1841040" progId="">
                  <p:embed/>
                  <p:pic>
                    <p:nvPicPr>
                      <p:cNvPr id="40" name="Object 39">
                        <a:extLst>
                          <a:ext uri="{FF2B5EF4-FFF2-40B4-BE49-F238E27FC236}">
                            <a16:creationId xmlns:a16="http://schemas.microsoft.com/office/drawing/2014/main" id="{E7B956CF-C4CC-43EC-93A9-38796615EC29}"/>
                          </a:ext>
                        </a:extLst>
                      </p:cNvPr>
                      <p:cNvPicPr/>
                      <p:nvPr/>
                    </p:nvPicPr>
                    <p:blipFill>
                      <a:blip r:embed="rId7"/>
                      <a:stretch>
                        <a:fillRect/>
                      </a:stretch>
                    </p:blipFill>
                    <p:spPr>
                      <a:xfrm>
                        <a:off x="9591466" y="5191552"/>
                        <a:ext cx="2079913" cy="1122492"/>
                      </a:xfrm>
                      <a:prstGeom prst="rect">
                        <a:avLst/>
                      </a:prstGeom>
                    </p:spPr>
                  </p:pic>
                </p:oleObj>
              </mc:Fallback>
            </mc:AlternateContent>
          </a:graphicData>
        </a:graphic>
      </p:graphicFrame>
    </p:spTree>
    <p:extLst>
      <p:ext uri="{BB962C8B-B14F-4D97-AF65-F5344CB8AC3E}">
        <p14:creationId xmlns:p14="http://schemas.microsoft.com/office/powerpoint/2010/main" val="247293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09044"/>
            <a:ext cx="8313336" cy="991675"/>
          </a:xfrm>
        </p:spPr>
        <p:txBody>
          <a:bodyPr/>
          <a:lstStyle/>
          <a:p>
            <a:r>
              <a:rPr lang="en-US" dirty="0"/>
              <a:t>Numerical results summary</a:t>
            </a:r>
          </a:p>
        </p:txBody>
      </p:sp>
      <p:sp>
        <p:nvSpPr>
          <p:cNvPr id="19" name="TextBox 18">
            <a:extLst>
              <a:ext uri="{FF2B5EF4-FFF2-40B4-BE49-F238E27FC236}">
                <a16:creationId xmlns:a16="http://schemas.microsoft.com/office/drawing/2014/main" id="{68D82972-E872-4547-9D08-0F38FCD2607D}"/>
              </a:ext>
            </a:extLst>
          </p:cNvPr>
          <p:cNvSpPr txBox="1"/>
          <p:nvPr/>
        </p:nvSpPr>
        <p:spPr>
          <a:xfrm>
            <a:off x="109757" y="6528196"/>
            <a:ext cx="10326711" cy="338554"/>
          </a:xfrm>
          <a:prstGeom prst="rect">
            <a:avLst/>
          </a:prstGeom>
          <a:noFill/>
        </p:spPr>
        <p:txBody>
          <a:bodyPr wrap="square" rtlCol="0">
            <a:spAutoFit/>
          </a:bodyPr>
          <a:lstStyle/>
          <a:p>
            <a:r>
              <a:rPr lang="en-US" sz="1600" baseline="30000" dirty="0">
                <a:solidFill>
                  <a:schemeClr val="bg1"/>
                </a:solidFill>
                <a:latin typeface="Calibri" panose="020F0502020204030204" pitchFamily="34" charset="0"/>
                <a:cs typeface="Calibri" panose="020F0502020204030204" pitchFamily="34" charset="0"/>
              </a:rPr>
              <a:t>1 </a:t>
            </a:r>
            <a:r>
              <a:rPr lang="en-US" sz="1600" dirty="0">
                <a:solidFill>
                  <a:schemeClr val="bg1"/>
                </a:solidFill>
                <a:latin typeface="Calibri" panose="020F0502020204030204" pitchFamily="34" charset="0"/>
                <a:cs typeface="Calibri" panose="020F0502020204030204" pitchFamily="34" charset="0"/>
              </a:rPr>
              <a:t>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  </a:t>
            </a:r>
            <a:r>
              <a:rPr lang="en-US" sz="1600" baseline="30000" dirty="0">
                <a:solidFill>
                  <a:schemeClr val="bg1"/>
                </a:solidFill>
                <a:latin typeface="Calibri" panose="020F0502020204030204" pitchFamily="34" charset="0"/>
                <a:cs typeface="Calibri" panose="020F0502020204030204" pitchFamily="34" charset="0"/>
              </a:rPr>
              <a:t>2</a:t>
            </a:r>
            <a:r>
              <a:rPr lang="en-US" sz="1600" dirty="0">
                <a:solidFill>
                  <a:schemeClr val="bg1"/>
                </a:solidFill>
                <a:latin typeface="Calibri" panose="020F0502020204030204" pitchFamily="34" charset="0"/>
                <a:cs typeface="Calibri" panose="020F0502020204030204" pitchFamily="34" charset="0"/>
              </a:rPr>
              <a:t> Frederick, Mota, Tezaur, Bull, </a:t>
            </a:r>
            <a:r>
              <a:rPr lang="en-US" sz="1600" i="1" dirty="0">
                <a:solidFill>
                  <a:schemeClr val="bg1"/>
                </a:solidFill>
                <a:latin typeface="Calibri" panose="020F0502020204030204" pitchFamily="34" charset="0"/>
                <a:cs typeface="Calibri" panose="020F0502020204030204" pitchFamily="34" charset="0"/>
              </a:rPr>
              <a:t>J. </a:t>
            </a:r>
            <a:r>
              <a:rPr lang="en-US" sz="1600" i="1" dirty="0" err="1">
                <a:solidFill>
                  <a:schemeClr val="bg1"/>
                </a:solidFill>
                <a:latin typeface="Calibri" panose="020F0502020204030204" pitchFamily="34" charset="0"/>
                <a:cs typeface="Calibri" panose="020F0502020204030204" pitchFamily="34" charset="0"/>
              </a:rPr>
              <a:t>Comput</a:t>
            </a:r>
            <a:r>
              <a:rPr lang="en-US" sz="1600" i="1" dirty="0">
                <a:solidFill>
                  <a:schemeClr val="bg1"/>
                </a:solidFill>
                <a:latin typeface="Calibri" panose="020F0502020204030204" pitchFamily="34" charset="0"/>
                <a:cs typeface="Calibri" panose="020F0502020204030204" pitchFamily="34" charset="0"/>
              </a:rPr>
              <a:t>. Appl. Math</a:t>
            </a:r>
            <a:r>
              <a:rPr lang="en-US" sz="1600" dirty="0">
                <a:solidFill>
                  <a:schemeClr val="bg1"/>
                </a:solidFill>
                <a:latin typeface="Calibri" panose="020F0502020204030204" pitchFamily="34" charset="0"/>
                <a:cs typeface="Calibri" panose="020F0502020204030204" pitchFamily="34" charset="0"/>
              </a:rPr>
              <a:t>. 2021.</a:t>
            </a:r>
          </a:p>
        </p:txBody>
      </p:sp>
      <p:pic>
        <p:nvPicPr>
          <p:cNvPr id="7" name="Picture 6">
            <a:extLst>
              <a:ext uri="{FF2B5EF4-FFF2-40B4-BE49-F238E27FC236}">
                <a16:creationId xmlns:a16="http://schemas.microsoft.com/office/drawing/2014/main" id="{0A2F335E-F471-4E4C-B9A4-4327C8F1D069}"/>
              </a:ext>
            </a:extLst>
          </p:cNvPr>
          <p:cNvPicPr>
            <a:picLocks noChangeAspect="1"/>
          </p:cNvPicPr>
          <p:nvPr/>
        </p:nvPicPr>
        <p:blipFill>
          <a:blip r:embed="rId3"/>
          <a:stretch>
            <a:fillRect/>
          </a:stretch>
        </p:blipFill>
        <p:spPr>
          <a:xfrm>
            <a:off x="660302" y="1685614"/>
            <a:ext cx="4577035" cy="447059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48E791F-0473-4BC6-AAA2-D2D9716F3672}"/>
              </a:ext>
            </a:extLst>
          </p:cNvPr>
          <p:cNvPicPr>
            <a:picLocks noChangeAspect="1"/>
          </p:cNvPicPr>
          <p:nvPr/>
        </p:nvPicPr>
        <p:blipFill>
          <a:blip r:embed="rId4"/>
          <a:stretch>
            <a:fillRect/>
          </a:stretch>
        </p:blipFill>
        <p:spPr>
          <a:xfrm>
            <a:off x="6688825" y="1685614"/>
            <a:ext cx="4393624" cy="447059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50AEB91-AC18-4CF7-B079-66A5CD484173}"/>
              </a:ext>
            </a:extLst>
          </p:cNvPr>
          <p:cNvSpPr txBox="1"/>
          <p:nvPr/>
        </p:nvSpPr>
        <p:spPr>
          <a:xfrm>
            <a:off x="1106072" y="1003662"/>
            <a:ext cx="4862146" cy="461665"/>
          </a:xfrm>
          <a:prstGeom prst="rect">
            <a:avLst/>
          </a:prstGeom>
          <a:noFill/>
        </p:spPr>
        <p:txBody>
          <a:bodyPr wrap="square" rtlCol="0">
            <a:spAutoFit/>
          </a:bodyPr>
          <a:lstStyle/>
          <a:p>
            <a:r>
              <a:rPr lang="en-US" sz="2400" b="1" dirty="0">
                <a:solidFill>
                  <a:srgbClr val="0070C0"/>
                </a:solidFill>
                <a:latin typeface="Calibri" panose="020F0502020204030204" pitchFamily="34" charset="0"/>
                <a:cs typeface="Calibri" panose="020F0502020204030204" pitchFamily="34" charset="0"/>
              </a:rPr>
              <a:t>Mechanics-only simulation</a:t>
            </a:r>
            <a:r>
              <a:rPr lang="en-US" sz="2400" baseline="30000" dirty="0">
                <a:solidFill>
                  <a:srgbClr val="0070C0"/>
                </a:solidFill>
                <a:latin typeface="Calibri" panose="020F0502020204030204" pitchFamily="34" charset="0"/>
                <a:cs typeface="Calibri" panose="020F0502020204030204" pitchFamily="34" charset="0"/>
              </a:rPr>
              <a:t>1</a:t>
            </a:r>
          </a:p>
        </p:txBody>
      </p:sp>
      <p:sp>
        <p:nvSpPr>
          <p:cNvPr id="10" name="TextBox 9">
            <a:extLst>
              <a:ext uri="{FF2B5EF4-FFF2-40B4-BE49-F238E27FC236}">
                <a16:creationId xmlns:a16="http://schemas.microsoft.com/office/drawing/2014/main" id="{EE7DFC36-0DDF-49DF-881F-68D81C49D7D8}"/>
              </a:ext>
            </a:extLst>
          </p:cNvPr>
          <p:cNvSpPr txBox="1"/>
          <p:nvPr/>
        </p:nvSpPr>
        <p:spPr>
          <a:xfrm>
            <a:off x="6688825" y="1003663"/>
            <a:ext cx="6115666" cy="461665"/>
          </a:xfrm>
          <a:prstGeom prst="rect">
            <a:avLst/>
          </a:prstGeom>
          <a:noFill/>
        </p:spPr>
        <p:txBody>
          <a:bodyPr wrap="square" rtlCol="0">
            <a:spAutoFit/>
          </a:bodyPr>
          <a:lstStyle/>
          <a:p>
            <a:r>
              <a:rPr lang="en-US" sz="2400" b="1" dirty="0">
                <a:solidFill>
                  <a:srgbClr val="0070C0"/>
                </a:solidFill>
                <a:latin typeface="Calibri" panose="020F0502020204030204" pitchFamily="34" charset="0"/>
                <a:cs typeface="Calibri" panose="020F0502020204030204" pitchFamily="34" charset="0"/>
              </a:rPr>
              <a:t>Thermo-mechanical simulations</a:t>
            </a:r>
            <a:r>
              <a:rPr lang="en-US" sz="2400" baseline="30000" dirty="0">
                <a:solidFill>
                  <a:srgbClr val="0070C0"/>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370434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09044"/>
            <a:ext cx="8313336" cy="991675"/>
          </a:xfrm>
        </p:spPr>
        <p:txBody>
          <a:bodyPr/>
          <a:lstStyle/>
          <a:p>
            <a:r>
              <a:rPr lang="en-US" dirty="0"/>
              <a:t>Mechanics-only simulation</a:t>
            </a:r>
          </a:p>
        </p:txBody>
      </p:sp>
      <p:pic>
        <p:nvPicPr>
          <p:cNvPr id="7" name="Picture 6">
            <a:extLst>
              <a:ext uri="{FF2B5EF4-FFF2-40B4-BE49-F238E27FC236}">
                <a16:creationId xmlns:a16="http://schemas.microsoft.com/office/drawing/2014/main" id="{0A2F335E-F471-4E4C-B9A4-4327C8F1D069}"/>
              </a:ext>
            </a:extLst>
          </p:cNvPr>
          <p:cNvPicPr>
            <a:picLocks noChangeAspect="1"/>
          </p:cNvPicPr>
          <p:nvPr/>
        </p:nvPicPr>
        <p:blipFill>
          <a:blip r:embed="rId3"/>
          <a:stretch>
            <a:fillRect/>
          </a:stretch>
        </p:blipFill>
        <p:spPr>
          <a:xfrm>
            <a:off x="660302" y="1685614"/>
            <a:ext cx="4577035" cy="447059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50AEB91-AC18-4CF7-B079-66A5CD484173}"/>
              </a:ext>
            </a:extLst>
          </p:cNvPr>
          <p:cNvSpPr txBox="1"/>
          <p:nvPr/>
        </p:nvSpPr>
        <p:spPr>
          <a:xfrm>
            <a:off x="1106072" y="1003662"/>
            <a:ext cx="4862146" cy="461665"/>
          </a:xfrm>
          <a:prstGeom prst="rect">
            <a:avLst/>
          </a:prstGeom>
          <a:noFill/>
        </p:spPr>
        <p:txBody>
          <a:bodyPr wrap="square" rtlCol="0">
            <a:spAutoFit/>
          </a:bodyPr>
          <a:lstStyle/>
          <a:p>
            <a:r>
              <a:rPr lang="en-US" sz="2400" b="1" dirty="0">
                <a:solidFill>
                  <a:srgbClr val="0070C0"/>
                </a:solidFill>
                <a:latin typeface="Calibri" panose="020F0502020204030204" pitchFamily="34" charset="0"/>
                <a:cs typeface="Calibri" panose="020F0502020204030204" pitchFamily="34" charset="0"/>
              </a:rPr>
              <a:t>Mechanics-only simulation*</a:t>
            </a:r>
            <a:endParaRPr lang="en-US" sz="2400" baseline="30000" dirty="0">
              <a:solidFill>
                <a:srgbClr val="0070C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588F1AD-51D7-410B-9C56-617033C2D6EB}"/>
              </a:ext>
            </a:extLst>
          </p:cNvPr>
          <p:cNvSpPr txBox="1"/>
          <p:nvPr/>
        </p:nvSpPr>
        <p:spPr>
          <a:xfrm>
            <a:off x="109757" y="6528196"/>
            <a:ext cx="10326711"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  </a:t>
            </a:r>
          </a:p>
        </p:txBody>
      </p:sp>
    </p:spTree>
    <p:extLst>
      <p:ext uri="{BB962C8B-B14F-4D97-AF65-F5344CB8AC3E}">
        <p14:creationId xmlns:p14="http://schemas.microsoft.com/office/powerpoint/2010/main" val="405018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p:txBody>
          <a:bodyPr/>
          <a:lstStyle/>
          <a:p>
            <a:r>
              <a:rPr lang="en-US" dirty="0"/>
              <a:t>Mechanics-only simulation*</a:t>
            </a:r>
          </a:p>
        </p:txBody>
      </p:sp>
      <p:sp>
        <p:nvSpPr>
          <p:cNvPr id="11" name="TextBox 10">
            <a:extLst>
              <a:ext uri="{FF2B5EF4-FFF2-40B4-BE49-F238E27FC236}">
                <a16:creationId xmlns:a16="http://schemas.microsoft.com/office/drawing/2014/main" id="{B92FE00E-F718-45C2-AF21-64EEBCB3A2F0}"/>
              </a:ext>
            </a:extLst>
          </p:cNvPr>
          <p:cNvSpPr txBox="1"/>
          <p:nvPr/>
        </p:nvSpPr>
        <p:spPr>
          <a:xfrm>
            <a:off x="5337287" y="842280"/>
            <a:ext cx="6428829" cy="1508105"/>
          </a:xfrm>
          <a:prstGeom prst="rect">
            <a:avLst/>
          </a:prstGeom>
          <a:noFill/>
        </p:spPr>
        <p:txBody>
          <a:bodyPr wrap="square" rtlCol="0">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3D elastic mechanics-only </a:t>
            </a:r>
            <a:r>
              <a:rPr lang="en-US" sz="2200" dirty="0">
                <a:latin typeface="Calibri" panose="020F0502020204030204" pitchFamily="34" charset="0"/>
                <a:cs typeface="Calibri" panose="020F0502020204030204" pitchFamily="34" charset="0"/>
              </a:rPr>
              <a:t>simulations assessed impact of </a:t>
            </a:r>
            <a:r>
              <a:rPr lang="en-US" sz="2200" b="1" dirty="0">
                <a:latin typeface="Calibri" panose="020F0502020204030204" pitchFamily="34" charset="0"/>
                <a:cs typeface="Calibri" panose="020F0502020204030204" pitchFamily="34" charset="0"/>
              </a:rPr>
              <a:t>bluff geometry </a:t>
            </a:r>
            <a:r>
              <a:rPr lang="en-US" sz="2200" dirty="0">
                <a:latin typeface="Calibri" panose="020F0502020204030204" pitchFamily="34" charset="0"/>
                <a:cs typeface="Calibri" panose="020F0502020204030204" pitchFamily="34" charset="0"/>
              </a:rPr>
              <a:t>and </a:t>
            </a:r>
            <a:r>
              <a:rPr lang="en-US" sz="2200" b="1" dirty="0">
                <a:latin typeface="Calibri" panose="020F0502020204030204" pitchFamily="34" charset="0"/>
                <a:cs typeface="Calibri" panose="020F0502020204030204" pitchFamily="34" charset="0"/>
              </a:rPr>
              <a:t>material variability </a:t>
            </a:r>
            <a:r>
              <a:rPr lang="en-US" sz="2200" dirty="0">
                <a:latin typeface="Calibri" panose="020F0502020204030204" pitchFamily="34" charset="0"/>
                <a:cs typeface="Calibri" panose="020F0502020204030204" pitchFamily="34" charset="0"/>
              </a:rPr>
              <a:t>on stress states leading up to bluff failure</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Only load is gravitational.</a:t>
            </a:r>
          </a:p>
        </p:txBody>
      </p:sp>
      <p:pic>
        <p:nvPicPr>
          <p:cNvPr id="15" name="Picture 14">
            <a:extLst>
              <a:ext uri="{FF2B5EF4-FFF2-40B4-BE49-F238E27FC236}">
                <a16:creationId xmlns:a16="http://schemas.microsoft.com/office/drawing/2014/main" id="{CD216134-D6B1-45A0-AEA8-06E3204B528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22492" y="985190"/>
            <a:ext cx="5114795" cy="336217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BA0E4D-E8AD-4C58-B7BB-E6C189DE9171}"/>
                  </a:ext>
                </a:extLst>
              </p:cNvPr>
              <p:cNvSpPr txBox="1"/>
              <p:nvPr/>
            </p:nvSpPr>
            <p:spPr>
              <a:xfrm>
                <a:off x="109758" y="4827112"/>
                <a:ext cx="5902735" cy="147732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Simulations facilitated examination of </a:t>
                </a:r>
                <a:r>
                  <a:rPr lang="en-US" sz="2200" b="1" dirty="0">
                    <a:latin typeface="Calibri" panose="020F0502020204030204" pitchFamily="34" charset="0"/>
                    <a:cs typeface="Calibri" panose="020F0502020204030204" pitchFamily="34" charset="0"/>
                  </a:rPr>
                  <a:t>stress patterns </a:t>
                </a:r>
                <a:r>
                  <a:rPr lang="en-US" sz="2200" dirty="0">
                    <a:latin typeface="Calibri" panose="020F0502020204030204" pitchFamily="34" charset="0"/>
                    <a:cs typeface="Calibri" panose="020F0502020204030204" pitchFamily="34" charset="0"/>
                  </a:rPr>
                  <a:t>within bluff and identification of </a:t>
                </a:r>
                <a:r>
                  <a:rPr lang="en-US" sz="2200" b="1" dirty="0">
                    <a:latin typeface="Calibri" panose="020F0502020204030204" pitchFamily="34" charset="0"/>
                    <a:cs typeface="Calibri" panose="020F0502020204030204" pitchFamily="34" charset="0"/>
                  </a:rPr>
                  <a:t>location </a:t>
                </a:r>
                <a:r>
                  <a:rPr lang="en-US" sz="2200" dirty="0">
                    <a:latin typeface="Calibri" panose="020F0502020204030204" pitchFamily="34" charset="0"/>
                    <a:cs typeface="Calibri" panose="020F0502020204030204" pitchFamily="34" charset="0"/>
                  </a:rPr>
                  <a:t>and</a:t>
                </a:r>
                <a:r>
                  <a:rPr lang="en-US" sz="2200" b="1" dirty="0">
                    <a:latin typeface="Calibri" panose="020F0502020204030204" pitchFamily="34" charset="0"/>
                    <a:cs typeface="Calibri" panose="020F0502020204030204" pitchFamily="34" charset="0"/>
                  </a:rPr>
                  <a:t> magnitude </a:t>
                </a:r>
                <a:r>
                  <a:rPr lang="en-US" sz="2200" dirty="0">
                    <a:latin typeface="Calibri" panose="020F0502020204030204" pitchFamily="34" charset="0"/>
                    <a:cs typeface="Calibri" panose="020F0502020204030204" pitchFamily="34" charset="0"/>
                  </a:rPr>
                  <a:t>of </a:t>
                </a:r>
                <a:r>
                  <a:rPr lang="en-US" sz="2200" b="1" dirty="0">
                    <a:latin typeface="Calibri" panose="020F0502020204030204" pitchFamily="34" charset="0"/>
                    <a:cs typeface="Calibri" panose="020F0502020204030204" pitchFamily="34" charset="0"/>
                  </a:rPr>
                  <a:t>max tensile stress</a:t>
                </a:r>
                <a:r>
                  <a:rPr lang="en-US" sz="2200" dirty="0">
                    <a:latin typeface="Calibri" panose="020F0502020204030204" pitchFamily="34" charset="0"/>
                    <a:cs typeface="Calibri" panose="020F0502020204030204" pitchFamily="34" charset="0"/>
                  </a:rPr>
                  <a:t> (</a:t>
                </a:r>
                <a14:m>
                  <m:oMath xmlns:m="http://schemas.openxmlformats.org/officeDocument/2006/math">
                    <m:sSub>
                      <m:sSubPr>
                        <m:ctrlPr>
                          <a:rPr lang="en-US" sz="2200" i="1" smtClean="0">
                            <a:latin typeface="Cambria Math" panose="02040503050406030204" pitchFamily="18" charset="0"/>
                            <a:cs typeface="Calibri" panose="020F0502020204030204" pitchFamily="34" charset="0"/>
                          </a:rPr>
                        </m:ctrlPr>
                      </m:sSubPr>
                      <m:e>
                        <m:r>
                          <a:rPr lang="en-US" sz="2200" i="1" smtClean="0">
                            <a:latin typeface="Cambria Math" panose="02040503050406030204" pitchFamily="18" charset="0"/>
                            <a:ea typeface="Cambria Math" panose="02040503050406030204" pitchFamily="18" charset="0"/>
                            <a:cs typeface="Calibri" panose="020F0502020204030204" pitchFamily="34" charset="0"/>
                          </a:rPr>
                          <m:t>𝜎</m:t>
                        </m:r>
                      </m:e>
                      <m:sub>
                        <m:sSub>
                          <m:sSubPr>
                            <m:ctrlPr>
                              <a:rPr lang="en-US" sz="220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𝑇</m:t>
                            </m:r>
                          </m:e>
                          <m:sub>
                            <m:r>
                              <m:rPr>
                                <m:sty m:val="p"/>
                              </m:rPr>
                              <a:rPr lang="en-US" sz="2200" b="0" i="0" smtClean="0">
                                <a:latin typeface="Cambria Math" panose="02040503050406030204" pitchFamily="18" charset="0"/>
                                <a:cs typeface="Calibri" panose="020F0502020204030204" pitchFamily="34" charset="0"/>
                              </a:rPr>
                              <m:t>max</m:t>
                            </m:r>
                          </m:sub>
                        </m:sSub>
                      </m:sub>
                    </m:sSub>
                  </m:oMath>
                </a14:m>
                <a:r>
                  <a:rPr lang="en-US" sz="2200" dirty="0">
                    <a:latin typeface="Calibri" panose="020F0502020204030204" pitchFamily="34" charset="0"/>
                    <a:cs typeface="Calibri" panose="020F0502020204030204" pitchFamily="34" charset="0"/>
                  </a:rPr>
                  <a:t>)</a:t>
                </a:r>
              </a:p>
            </p:txBody>
          </p:sp>
        </mc:Choice>
        <mc:Fallback xmlns="">
          <p:sp>
            <p:nvSpPr>
              <p:cNvPr id="17" name="TextBox 16">
                <a:extLst>
                  <a:ext uri="{FF2B5EF4-FFF2-40B4-BE49-F238E27FC236}">
                    <a16:creationId xmlns:a16="http://schemas.microsoft.com/office/drawing/2014/main" id="{E0BA0E4D-E8AD-4C58-B7BB-E6C189DE9171}"/>
                  </a:ext>
                </a:extLst>
              </p:cNvPr>
              <p:cNvSpPr txBox="1">
                <a:spLocks noRot="1" noChangeAspect="1" noMove="1" noResize="1" noEditPoints="1" noAdjustHandles="1" noChangeArrowheads="1" noChangeShapeType="1" noTextEdit="1"/>
              </p:cNvSpPr>
              <p:nvPr/>
            </p:nvSpPr>
            <p:spPr>
              <a:xfrm>
                <a:off x="109758" y="4827112"/>
                <a:ext cx="5902735" cy="1477328"/>
              </a:xfrm>
              <a:prstGeom prst="rect">
                <a:avLst/>
              </a:prstGeom>
              <a:blipFill>
                <a:blip r:embed="rId4"/>
                <a:stretch>
                  <a:fillRect l="-1136" t="-2893" b="-5785"/>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1946EE1B-39BB-4285-AE19-3ADDA74E4317}"/>
              </a:ext>
            </a:extLst>
          </p:cNvPr>
          <p:cNvPicPr>
            <a:picLocks noChangeAspect="1"/>
          </p:cNvPicPr>
          <p:nvPr/>
        </p:nvPicPr>
        <p:blipFill>
          <a:blip r:embed="rId5"/>
          <a:stretch>
            <a:fillRect/>
          </a:stretch>
        </p:blipFill>
        <p:spPr>
          <a:xfrm>
            <a:off x="5734018" y="2351912"/>
            <a:ext cx="5677193" cy="4048639"/>
          </a:xfrm>
          <a:prstGeom prst="rect">
            <a:avLst/>
          </a:prstGeom>
        </p:spPr>
      </p:pic>
      <p:sp>
        <p:nvSpPr>
          <p:cNvPr id="9" name="TextBox 8">
            <a:extLst>
              <a:ext uri="{FF2B5EF4-FFF2-40B4-BE49-F238E27FC236}">
                <a16:creationId xmlns:a16="http://schemas.microsoft.com/office/drawing/2014/main" id="{E80E8CB2-58F5-4EFF-A40F-97EB7C1FB7ED}"/>
              </a:ext>
            </a:extLst>
          </p:cNvPr>
          <p:cNvSpPr txBox="1"/>
          <p:nvPr/>
        </p:nvSpPr>
        <p:spPr>
          <a:xfrm>
            <a:off x="109758" y="6528196"/>
            <a:ext cx="728059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a:t>
            </a:r>
          </a:p>
        </p:txBody>
      </p:sp>
    </p:spTree>
    <p:extLst>
      <p:ext uri="{BB962C8B-B14F-4D97-AF65-F5344CB8AC3E}">
        <p14:creationId xmlns:p14="http://schemas.microsoft.com/office/powerpoint/2010/main" val="5412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147336" y="1"/>
            <a:ext cx="9635491" cy="991675"/>
          </a:xfrm>
        </p:spPr>
        <p:txBody>
          <a:bodyPr/>
          <a:lstStyle/>
          <a:p>
            <a:r>
              <a:rPr lang="en-US" dirty="0"/>
              <a:t>Mechanics-only simulation*: main takeaways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471674B-CAFC-49AD-A051-46CAE2916D98}"/>
                  </a:ext>
                </a:extLst>
              </p:cNvPr>
              <p:cNvSpPr txBox="1"/>
              <p:nvPr/>
            </p:nvSpPr>
            <p:spPr>
              <a:xfrm>
                <a:off x="147336" y="991676"/>
                <a:ext cx="11759542" cy="800219"/>
              </a:xfrm>
              <a:prstGeom prst="rect">
                <a:avLst/>
              </a:prstGeom>
              <a:solidFill>
                <a:srgbClr val="CCFFCC"/>
              </a:solidFill>
            </p:spPr>
            <p:txBody>
              <a:bodyPr wrap="square" rtlCol="0">
                <a:spAutoFit/>
              </a:bodyPr>
              <a:lstStyle/>
              <a:p>
                <a:pPr algn="ctr"/>
                <a:r>
                  <a:rPr lang="en-US" sz="2200" b="1" dirty="0">
                    <a:latin typeface="Calibri" panose="020F0502020204030204" pitchFamily="34" charset="0"/>
                    <a:cs typeface="Calibri" panose="020F0502020204030204" pitchFamily="34" charset="0"/>
                  </a:rPr>
                  <a:t>Niche dimension </a:t>
                </a:r>
                <a:r>
                  <a:rPr lang="en-US" sz="2200" dirty="0">
                    <a:latin typeface="Calibri" panose="020F0502020204030204" pitchFamily="34" charset="0"/>
                    <a:cs typeface="Calibri" panose="020F0502020204030204" pitchFamily="34" charset="0"/>
                  </a:rPr>
                  <a:t>affects location and magnitude of simulated </a:t>
                </a:r>
                <a:r>
                  <a:rPr lang="en-US" sz="2200" b="1" dirty="0">
                    <a:latin typeface="Calibri" panose="020F0502020204030204" pitchFamily="34" charset="0"/>
                    <a:cs typeface="Calibri" panose="020F0502020204030204" pitchFamily="34" charset="0"/>
                  </a:rPr>
                  <a:t>max tensile stress </a:t>
                </a:r>
                <a:r>
                  <a:rPr lang="en-US" sz="2200" dirty="0">
                    <a:latin typeface="Calibri" panose="020F0502020204030204" pitchFamily="34" charset="0"/>
                    <a:cs typeface="Calibri" panose="020F0502020204030204" pitchFamily="34" charset="0"/>
                  </a:rPr>
                  <a:t>(</a:t>
                </a:r>
                <a14:m>
                  <m:oMath xmlns:m="http://schemas.openxmlformats.org/officeDocument/2006/math">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ea typeface="Cambria Math" panose="02040503050406030204" pitchFamily="18" charset="0"/>
                            <a:cs typeface="Calibri" panose="020F0502020204030204" pitchFamily="34" charset="0"/>
                          </a:rPr>
                          <m:t>𝜎</m:t>
                        </m:r>
                      </m:e>
                      <m:sub>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cs typeface="Calibri" panose="020F0502020204030204" pitchFamily="34" charset="0"/>
                              </a:rPr>
                              <m:t>𝑇</m:t>
                            </m:r>
                          </m:e>
                          <m:sub>
                            <m:r>
                              <m:rPr>
                                <m:sty m:val="p"/>
                              </m:rPr>
                              <a:rPr lang="en-US" sz="2200">
                                <a:latin typeface="Cambria Math" panose="02040503050406030204" pitchFamily="18" charset="0"/>
                                <a:cs typeface="Calibri" panose="020F0502020204030204" pitchFamily="34" charset="0"/>
                              </a:rPr>
                              <m:t>max</m:t>
                            </m:r>
                          </m:sub>
                        </m:sSub>
                      </m:sub>
                    </m:sSub>
                  </m:oMath>
                </a14:m>
                <a:r>
                  <a:rPr lang="en-US" sz="2200" dirty="0">
                    <a:latin typeface="Calibri" panose="020F0502020204030204" pitchFamily="34" charset="0"/>
                    <a:cs typeface="Calibri" panose="020F0502020204030204" pitchFamily="34" charset="0"/>
                  </a:rPr>
                  <a:t>) more than the bluff height, ice wedge polygon size, ice wedge geometry, bulk density and Poisson’s ratio</a:t>
                </a:r>
              </a:p>
            </p:txBody>
          </p:sp>
        </mc:Choice>
        <mc:Fallback xmlns="">
          <p:sp>
            <p:nvSpPr>
              <p:cNvPr id="2" name="TextBox 1">
                <a:extLst>
                  <a:ext uri="{FF2B5EF4-FFF2-40B4-BE49-F238E27FC236}">
                    <a16:creationId xmlns:a16="http://schemas.microsoft.com/office/drawing/2014/main" id="{D471674B-CAFC-49AD-A051-46CAE2916D98}"/>
                  </a:ext>
                </a:extLst>
              </p:cNvPr>
              <p:cNvSpPr txBox="1">
                <a:spLocks noRot="1" noChangeAspect="1" noMove="1" noResize="1" noEditPoints="1" noAdjustHandles="1" noChangeArrowheads="1" noChangeShapeType="1" noTextEdit="1"/>
              </p:cNvSpPr>
              <p:nvPr/>
            </p:nvSpPr>
            <p:spPr>
              <a:xfrm>
                <a:off x="147336" y="991676"/>
                <a:ext cx="11759542" cy="800219"/>
              </a:xfrm>
              <a:prstGeom prst="rect">
                <a:avLst/>
              </a:prstGeom>
              <a:blipFill>
                <a:blip r:embed="rId3"/>
                <a:stretch>
                  <a:fillRect t="-4580" b="-1450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4075743-185A-461B-B20D-E3E0C2C1240A}"/>
              </a:ext>
            </a:extLst>
          </p:cNvPr>
          <p:cNvPicPr>
            <a:picLocks noChangeAspect="1"/>
          </p:cNvPicPr>
          <p:nvPr/>
        </p:nvPicPr>
        <p:blipFill>
          <a:blip r:embed="rId4"/>
          <a:stretch>
            <a:fillRect/>
          </a:stretch>
        </p:blipFill>
        <p:spPr>
          <a:xfrm>
            <a:off x="147336" y="1866102"/>
            <a:ext cx="7212698" cy="4457143"/>
          </a:xfrm>
          <a:prstGeom prst="rect">
            <a:avLst/>
          </a:prstGeom>
        </p:spPr>
      </p:pic>
      <p:sp>
        <p:nvSpPr>
          <p:cNvPr id="5" name="Rectangle 4">
            <a:extLst>
              <a:ext uri="{FF2B5EF4-FFF2-40B4-BE49-F238E27FC236}">
                <a16:creationId xmlns:a16="http://schemas.microsoft.com/office/drawing/2014/main" id="{B0B9630A-815F-408D-9534-299C36BA4CAA}"/>
              </a:ext>
            </a:extLst>
          </p:cNvPr>
          <p:cNvSpPr/>
          <p:nvPr/>
        </p:nvSpPr>
        <p:spPr>
          <a:xfrm>
            <a:off x="7805802" y="3184916"/>
            <a:ext cx="3954049" cy="1446550"/>
          </a:xfrm>
          <a:prstGeom prst="rect">
            <a:avLst/>
          </a:prstGeom>
          <a:solidFill>
            <a:schemeClr val="tx2">
              <a:lumMod val="10000"/>
              <a:lumOff val="90000"/>
            </a:schemeClr>
          </a:solidFill>
        </p:spPr>
        <p:txBody>
          <a:bodyPr wrap="square">
            <a:spAutoFit/>
          </a:bodyPr>
          <a:lstStyle/>
          <a:p>
            <a:pPr algn="ctr"/>
            <a:r>
              <a:rPr lang="en-US" sz="2200" b="1" dirty="0">
                <a:latin typeface="Calibri" panose="020F0502020204030204" pitchFamily="34" charset="0"/>
                <a:cs typeface="Calibri" panose="020F0502020204030204" pitchFamily="34" charset="0"/>
              </a:rPr>
              <a:t>Taller</a:t>
            </a:r>
            <a:r>
              <a:rPr lang="en-US" sz="2200" dirty="0">
                <a:latin typeface="Calibri" panose="020F0502020204030204" pitchFamily="34" charset="0"/>
                <a:cs typeface="Calibri" panose="020F0502020204030204" pitchFamily="34" charset="0"/>
              </a:rPr>
              <a:t> and </a:t>
            </a:r>
            <a:r>
              <a:rPr lang="en-US" sz="2200" b="1" dirty="0">
                <a:latin typeface="Calibri" panose="020F0502020204030204" pitchFamily="34" charset="0"/>
                <a:cs typeface="Calibri" panose="020F0502020204030204" pitchFamily="34" charset="0"/>
              </a:rPr>
              <a:t>narrower</a:t>
            </a:r>
            <a:r>
              <a:rPr lang="en-US" sz="2200" dirty="0">
                <a:latin typeface="Calibri" panose="020F0502020204030204" pitchFamily="34" charset="0"/>
                <a:cs typeface="Calibri" panose="020F0502020204030204" pitchFamily="34" charset="0"/>
              </a:rPr>
              <a:t> erosional </a:t>
            </a:r>
            <a:r>
              <a:rPr lang="en-US" sz="2200" b="1" dirty="0">
                <a:latin typeface="Calibri" panose="020F0502020204030204" pitchFamily="34" charset="0"/>
                <a:cs typeface="Calibri" panose="020F0502020204030204" pitchFamily="34" charset="0"/>
              </a:rPr>
              <a:t>niches </a:t>
            </a:r>
            <a:r>
              <a:rPr lang="en-US" sz="2200" dirty="0">
                <a:latin typeface="Calibri" panose="020F0502020204030204" pitchFamily="34" charset="0"/>
                <a:cs typeface="Calibri" panose="020F0502020204030204" pitchFamily="34" charset="0"/>
              </a:rPr>
              <a:t>promote smaller failure masses compared to those with shorter and deeper niches</a:t>
            </a:r>
          </a:p>
        </p:txBody>
      </p:sp>
      <p:sp>
        <p:nvSpPr>
          <p:cNvPr id="8" name="Rectangle 7">
            <a:extLst>
              <a:ext uri="{FF2B5EF4-FFF2-40B4-BE49-F238E27FC236}">
                <a16:creationId xmlns:a16="http://schemas.microsoft.com/office/drawing/2014/main" id="{B252A0E1-679F-4D89-82A9-F251DD63C5D2}"/>
              </a:ext>
            </a:extLst>
          </p:cNvPr>
          <p:cNvSpPr/>
          <p:nvPr/>
        </p:nvSpPr>
        <p:spPr>
          <a:xfrm>
            <a:off x="7875585" y="1930968"/>
            <a:ext cx="4169079" cy="1015663"/>
          </a:xfrm>
          <a:prstGeom prst="rect">
            <a:avLst/>
          </a:prstGeom>
        </p:spPr>
        <p:txBody>
          <a:bodyPr wrap="square">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Inland extent of niche was advanced for 6 erosional niche heights from 0.1-3 m </a:t>
            </a:r>
          </a:p>
        </p:txBody>
      </p:sp>
      <p:sp>
        <p:nvSpPr>
          <p:cNvPr id="10" name="TextBox 9">
            <a:extLst>
              <a:ext uri="{FF2B5EF4-FFF2-40B4-BE49-F238E27FC236}">
                <a16:creationId xmlns:a16="http://schemas.microsoft.com/office/drawing/2014/main" id="{62085B38-7D53-499F-9960-1C90916873C6}"/>
              </a:ext>
            </a:extLst>
          </p:cNvPr>
          <p:cNvSpPr txBox="1"/>
          <p:nvPr/>
        </p:nvSpPr>
        <p:spPr>
          <a:xfrm>
            <a:off x="7875584" y="4869750"/>
            <a:ext cx="4049193" cy="138499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Lower bound for tensile stress from lab measurements: 100 kPa</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Orange/green shading highlights potential failure areas.</a:t>
            </a:r>
          </a:p>
        </p:txBody>
      </p:sp>
      <p:sp>
        <p:nvSpPr>
          <p:cNvPr id="9" name="TextBox 8">
            <a:extLst>
              <a:ext uri="{FF2B5EF4-FFF2-40B4-BE49-F238E27FC236}">
                <a16:creationId xmlns:a16="http://schemas.microsoft.com/office/drawing/2014/main" id="{6C351586-0C2B-4BAC-8A90-17925C647B26}"/>
              </a:ext>
            </a:extLst>
          </p:cNvPr>
          <p:cNvSpPr txBox="1"/>
          <p:nvPr/>
        </p:nvSpPr>
        <p:spPr>
          <a:xfrm>
            <a:off x="109758" y="6528196"/>
            <a:ext cx="728059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a:t>
            </a:r>
          </a:p>
        </p:txBody>
      </p:sp>
    </p:spTree>
    <p:extLst>
      <p:ext uri="{BB962C8B-B14F-4D97-AF65-F5344CB8AC3E}">
        <p14:creationId xmlns:p14="http://schemas.microsoft.com/office/powerpoint/2010/main" val="4110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323385" y="1060264"/>
            <a:ext cx="10995103" cy="6093976"/>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project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Thermo-mechanical finite element model of permafrost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Numerical results </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3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Ongoing/future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013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147336" y="1"/>
            <a:ext cx="9635491" cy="991675"/>
          </a:xfrm>
        </p:spPr>
        <p:txBody>
          <a:bodyPr/>
          <a:lstStyle/>
          <a:p>
            <a:r>
              <a:rPr lang="en-US" dirty="0"/>
              <a:t>Mechanics-only simulation*: main takeaways</a:t>
            </a:r>
          </a:p>
        </p:txBody>
      </p:sp>
      <p:sp>
        <p:nvSpPr>
          <p:cNvPr id="11" name="Rectangle 10">
            <a:extLst>
              <a:ext uri="{FF2B5EF4-FFF2-40B4-BE49-F238E27FC236}">
                <a16:creationId xmlns:a16="http://schemas.microsoft.com/office/drawing/2014/main" id="{A44B91C7-61ED-4202-BDE2-DD44B123539D}"/>
              </a:ext>
            </a:extLst>
          </p:cNvPr>
          <p:cNvSpPr/>
          <p:nvPr/>
        </p:nvSpPr>
        <p:spPr>
          <a:xfrm>
            <a:off x="1354900" y="991676"/>
            <a:ext cx="8841288" cy="769441"/>
          </a:xfrm>
          <a:prstGeom prst="rect">
            <a:avLst/>
          </a:prstGeom>
          <a:solidFill>
            <a:schemeClr val="tx2">
              <a:lumMod val="10000"/>
              <a:lumOff val="90000"/>
            </a:schemeClr>
          </a:solidFill>
        </p:spPr>
        <p:txBody>
          <a:bodyPr wrap="square">
            <a:spAutoFit/>
          </a:bodyPr>
          <a:lstStyle/>
          <a:p>
            <a:pPr algn="ctr"/>
            <a:r>
              <a:rPr lang="en-US" sz="2200" b="1" dirty="0">
                <a:latin typeface="Calibri" panose="020F0502020204030204" pitchFamily="34" charset="0"/>
                <a:cs typeface="Calibri" panose="020F0502020204030204" pitchFamily="34" charset="0"/>
              </a:rPr>
              <a:t>Taller</a:t>
            </a:r>
            <a:r>
              <a:rPr lang="en-US" sz="2200" dirty="0">
                <a:latin typeface="Calibri" panose="020F0502020204030204" pitchFamily="34" charset="0"/>
                <a:cs typeface="Calibri" panose="020F0502020204030204" pitchFamily="34" charset="0"/>
              </a:rPr>
              <a:t> and </a:t>
            </a:r>
            <a:r>
              <a:rPr lang="en-US" sz="2200" b="1" dirty="0">
                <a:latin typeface="Calibri" panose="020F0502020204030204" pitchFamily="34" charset="0"/>
                <a:cs typeface="Calibri" panose="020F0502020204030204" pitchFamily="34" charset="0"/>
              </a:rPr>
              <a:t>narrower</a:t>
            </a:r>
            <a:r>
              <a:rPr lang="en-US" sz="2200" dirty="0">
                <a:latin typeface="Calibri" panose="020F0502020204030204" pitchFamily="34" charset="0"/>
                <a:cs typeface="Calibri" panose="020F0502020204030204" pitchFamily="34" charset="0"/>
              </a:rPr>
              <a:t> erosional </a:t>
            </a:r>
            <a:r>
              <a:rPr lang="en-US" sz="2200" b="1" dirty="0">
                <a:latin typeface="Calibri" panose="020F0502020204030204" pitchFamily="34" charset="0"/>
                <a:cs typeface="Calibri" panose="020F0502020204030204" pitchFamily="34" charset="0"/>
              </a:rPr>
              <a:t>niches </a:t>
            </a:r>
            <a:r>
              <a:rPr lang="en-US" sz="2200" dirty="0">
                <a:latin typeface="Calibri" panose="020F0502020204030204" pitchFamily="34" charset="0"/>
                <a:cs typeface="Calibri" panose="020F0502020204030204" pitchFamily="34" charset="0"/>
              </a:rPr>
              <a:t>promote smaller failure masses compared to those with shorter and deeper niches</a:t>
            </a:r>
          </a:p>
        </p:txBody>
      </p:sp>
      <p:grpSp>
        <p:nvGrpSpPr>
          <p:cNvPr id="18" name="Group 17">
            <a:extLst>
              <a:ext uri="{FF2B5EF4-FFF2-40B4-BE49-F238E27FC236}">
                <a16:creationId xmlns:a16="http://schemas.microsoft.com/office/drawing/2014/main" id="{66D8A8AE-DE49-4BFC-AC37-BB2FA8AD11B3}"/>
              </a:ext>
            </a:extLst>
          </p:cNvPr>
          <p:cNvGrpSpPr/>
          <p:nvPr/>
        </p:nvGrpSpPr>
        <p:grpSpPr>
          <a:xfrm>
            <a:off x="73899" y="2417627"/>
            <a:ext cx="7653403" cy="3857913"/>
            <a:chOff x="396830" y="2091950"/>
            <a:chExt cx="8507453" cy="4189924"/>
          </a:xfrm>
        </p:grpSpPr>
        <p:pic>
          <p:nvPicPr>
            <p:cNvPr id="9" name="Picture 8">
              <a:extLst>
                <a:ext uri="{FF2B5EF4-FFF2-40B4-BE49-F238E27FC236}">
                  <a16:creationId xmlns:a16="http://schemas.microsoft.com/office/drawing/2014/main" id="{62C4A028-57E1-4CFE-A277-75298369F9CB}"/>
                </a:ext>
              </a:extLst>
            </p:cNvPr>
            <p:cNvPicPr>
              <a:picLocks noChangeAspect="1"/>
            </p:cNvPicPr>
            <p:nvPr/>
          </p:nvPicPr>
          <p:blipFill>
            <a:blip r:embed="rId4"/>
            <a:stretch>
              <a:fillRect/>
            </a:stretch>
          </p:blipFill>
          <p:spPr>
            <a:xfrm>
              <a:off x="4298217" y="2091950"/>
              <a:ext cx="4606066" cy="4189924"/>
            </a:xfrm>
            <a:prstGeom prst="rect">
              <a:avLst/>
            </a:prstGeom>
          </p:spPr>
        </p:pic>
        <p:graphicFrame>
          <p:nvGraphicFramePr>
            <p:cNvPr id="13" name="Object 12">
              <a:extLst>
                <a:ext uri="{FF2B5EF4-FFF2-40B4-BE49-F238E27FC236}">
                  <a16:creationId xmlns:a16="http://schemas.microsoft.com/office/drawing/2014/main" id="{F13B6114-F5C0-4D5D-9C35-B5D44F7AF5DB}"/>
                </a:ext>
              </a:extLst>
            </p:cNvPr>
            <p:cNvGraphicFramePr>
              <a:graphicFrameLocks noChangeAspect="1"/>
            </p:cNvGraphicFramePr>
            <p:nvPr/>
          </p:nvGraphicFramePr>
          <p:xfrm>
            <a:off x="409356" y="4747364"/>
            <a:ext cx="3876335" cy="1496932"/>
          </p:xfrm>
          <a:graphic>
            <a:graphicData uri="http://schemas.openxmlformats.org/presentationml/2006/ole">
              <mc:AlternateContent xmlns:mc="http://schemas.openxmlformats.org/markup-compatibility/2006">
                <mc:Choice xmlns:v="urn:schemas-microsoft-com:vml" Requires="v">
                  <p:oleObj spid="_x0000_s7191" name="Bitmap Image" r:id="rId5" imgW="9171429" imgH="3533333" progId="Paint.Picture">
                    <p:embed/>
                  </p:oleObj>
                </mc:Choice>
                <mc:Fallback>
                  <p:oleObj name="Bitmap Image" r:id="rId5" imgW="9171429" imgH="3533333" progId="Paint.Picture">
                    <p:embed/>
                    <p:pic>
                      <p:nvPicPr>
                        <p:cNvPr id="13" name="Object 12">
                          <a:extLst>
                            <a:ext uri="{FF2B5EF4-FFF2-40B4-BE49-F238E27FC236}">
                              <a16:creationId xmlns:a16="http://schemas.microsoft.com/office/drawing/2014/main" id="{F13B6114-F5C0-4D5D-9C35-B5D44F7AF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356" y="4747364"/>
                          <a:ext cx="3876335" cy="1496932"/>
                        </a:xfrm>
                        <a:prstGeom prst="rect">
                          <a:avLst/>
                        </a:prstGeom>
                        <a:noFill/>
                      </p:spPr>
                    </p:pic>
                  </p:oleObj>
                </mc:Fallback>
              </mc:AlternateContent>
            </a:graphicData>
          </a:graphic>
        </p:graphicFrame>
        <p:sp>
          <p:nvSpPr>
            <p:cNvPr id="3" name="Rectangle 2">
              <a:extLst>
                <a:ext uri="{FF2B5EF4-FFF2-40B4-BE49-F238E27FC236}">
                  <a16:creationId xmlns:a16="http://schemas.microsoft.com/office/drawing/2014/main" id="{C3BE7F46-03C7-48E1-AEE0-D7F20063AC69}"/>
                </a:ext>
              </a:extLst>
            </p:cNvPr>
            <p:cNvSpPr/>
            <p:nvPr/>
          </p:nvSpPr>
          <p:spPr>
            <a:xfrm>
              <a:off x="4311985" y="2104476"/>
              <a:ext cx="2302291" cy="120239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Connector: Elbow 14">
              <a:extLst>
                <a:ext uri="{FF2B5EF4-FFF2-40B4-BE49-F238E27FC236}">
                  <a16:creationId xmlns:a16="http://schemas.microsoft.com/office/drawing/2014/main" id="{B9C9A936-C5D5-4B04-8065-E12B25F0803D}"/>
                </a:ext>
              </a:extLst>
            </p:cNvPr>
            <p:cNvCxnSpPr>
              <a:stCxn id="3" idx="1"/>
              <a:endCxn id="13" idx="0"/>
            </p:cNvCxnSpPr>
            <p:nvPr/>
          </p:nvCxnSpPr>
          <p:spPr>
            <a:xfrm rot="10800000" flipV="1">
              <a:off x="2347523" y="2705674"/>
              <a:ext cx="1964462" cy="204169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1AD0363E-5585-4FE1-B514-B5B5166CE837}"/>
                </a:ext>
              </a:extLst>
            </p:cNvPr>
            <p:cNvSpPr txBox="1"/>
            <p:nvPr/>
          </p:nvSpPr>
          <p:spPr>
            <a:xfrm>
              <a:off x="396830" y="4780566"/>
              <a:ext cx="1331266" cy="276999"/>
            </a:xfrm>
            <a:prstGeom prst="rect">
              <a:avLst/>
            </a:prstGeom>
            <a:noFill/>
            <a:ln>
              <a:noFill/>
            </a:ln>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50x exaggeration</a:t>
              </a:r>
            </a:p>
          </p:txBody>
        </p:sp>
      </p:grpSp>
      <p:sp>
        <p:nvSpPr>
          <p:cNvPr id="30" name="Rectangle 29">
            <a:extLst>
              <a:ext uri="{FF2B5EF4-FFF2-40B4-BE49-F238E27FC236}">
                <a16:creationId xmlns:a16="http://schemas.microsoft.com/office/drawing/2014/main" id="{C314E6BA-9ED2-424A-AF9A-F7670DE84705}"/>
              </a:ext>
            </a:extLst>
          </p:cNvPr>
          <p:cNvSpPr/>
          <p:nvPr/>
        </p:nvSpPr>
        <p:spPr>
          <a:xfrm>
            <a:off x="5675660" y="2428167"/>
            <a:ext cx="1977743" cy="110711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FE702DA-481B-4B74-AB77-BA336C40C06D}"/>
              </a:ext>
            </a:extLst>
          </p:cNvPr>
          <p:cNvGrpSpPr/>
          <p:nvPr/>
        </p:nvGrpSpPr>
        <p:grpSpPr>
          <a:xfrm>
            <a:off x="7691559" y="3745333"/>
            <a:ext cx="4605566" cy="2663424"/>
            <a:chOff x="7691559" y="3745333"/>
            <a:chExt cx="4605566" cy="2663424"/>
          </a:xfrm>
        </p:grpSpPr>
        <p:pic>
          <p:nvPicPr>
            <p:cNvPr id="25" name="Picture 24">
              <a:extLst>
                <a:ext uri="{FF2B5EF4-FFF2-40B4-BE49-F238E27FC236}">
                  <a16:creationId xmlns:a16="http://schemas.microsoft.com/office/drawing/2014/main" id="{F06ACBEA-381C-4A27-A32C-E534288D2481}"/>
                </a:ext>
              </a:extLst>
            </p:cNvPr>
            <p:cNvPicPr>
              <a:picLocks noChangeAspect="1"/>
            </p:cNvPicPr>
            <p:nvPr/>
          </p:nvPicPr>
          <p:blipFill>
            <a:blip r:embed="rId7"/>
            <a:stretch>
              <a:fillRect/>
            </a:stretch>
          </p:blipFill>
          <p:spPr>
            <a:xfrm>
              <a:off x="7855630" y="4084883"/>
              <a:ext cx="4441495" cy="2051368"/>
            </a:xfrm>
            <a:prstGeom prst="rect">
              <a:avLst/>
            </a:prstGeom>
          </p:spPr>
        </p:pic>
        <p:sp>
          <p:nvSpPr>
            <p:cNvPr id="26" name="TextBox 25">
              <a:extLst>
                <a:ext uri="{FF2B5EF4-FFF2-40B4-BE49-F238E27FC236}">
                  <a16:creationId xmlns:a16="http://schemas.microsoft.com/office/drawing/2014/main" id="{318A5995-298E-4389-B15B-C757A3B40EE5}"/>
                </a:ext>
              </a:extLst>
            </p:cNvPr>
            <p:cNvSpPr txBox="1"/>
            <p:nvPr/>
          </p:nvSpPr>
          <p:spPr>
            <a:xfrm>
              <a:off x="9297983" y="6131758"/>
              <a:ext cx="2932301"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Distance from back (m)</a:t>
              </a:r>
            </a:p>
          </p:txBody>
        </p:sp>
        <p:sp>
          <p:nvSpPr>
            <p:cNvPr id="27" name="TextBox 26">
              <a:extLst>
                <a:ext uri="{FF2B5EF4-FFF2-40B4-BE49-F238E27FC236}">
                  <a16:creationId xmlns:a16="http://schemas.microsoft.com/office/drawing/2014/main" id="{F326110E-26A3-4535-9EDA-4F75D434941F}"/>
                </a:ext>
              </a:extLst>
            </p:cNvPr>
            <p:cNvSpPr txBox="1"/>
            <p:nvPr/>
          </p:nvSpPr>
          <p:spPr>
            <a:xfrm>
              <a:off x="8054813" y="5935911"/>
              <a:ext cx="424231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0      2      4      6       8     10    12    14    16    18     20    24    26 </a:t>
              </a:r>
            </a:p>
          </p:txBody>
        </p:sp>
        <p:sp>
          <p:nvSpPr>
            <p:cNvPr id="28" name="TextBox 27">
              <a:extLst>
                <a:ext uri="{FF2B5EF4-FFF2-40B4-BE49-F238E27FC236}">
                  <a16:creationId xmlns:a16="http://schemas.microsoft.com/office/drawing/2014/main" id="{666EB5E5-3BB7-4CC0-B70E-204BBAC064A9}"/>
                </a:ext>
              </a:extLst>
            </p:cNvPr>
            <p:cNvSpPr txBox="1"/>
            <p:nvPr/>
          </p:nvSpPr>
          <p:spPr>
            <a:xfrm rot="16200000">
              <a:off x="6866073" y="4859280"/>
              <a:ext cx="1979112"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(1,1) stress component (kPa)</a:t>
              </a:r>
            </a:p>
          </p:txBody>
        </p:sp>
        <p:sp>
          <p:nvSpPr>
            <p:cNvPr id="29" name="TextBox 28">
              <a:extLst>
                <a:ext uri="{FF2B5EF4-FFF2-40B4-BE49-F238E27FC236}">
                  <a16:creationId xmlns:a16="http://schemas.microsoft.com/office/drawing/2014/main" id="{BBD22599-81FF-4877-AECF-375DBD661CAA}"/>
                </a:ext>
              </a:extLst>
            </p:cNvPr>
            <p:cNvSpPr txBox="1"/>
            <p:nvPr/>
          </p:nvSpPr>
          <p:spPr>
            <a:xfrm rot="16200000">
              <a:off x="7491141" y="4170505"/>
              <a:ext cx="1127343"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100</a:t>
              </a:r>
            </a:p>
          </p:txBody>
        </p:sp>
        <p:sp>
          <p:nvSpPr>
            <p:cNvPr id="31" name="Rectangle 30">
              <a:extLst>
                <a:ext uri="{FF2B5EF4-FFF2-40B4-BE49-F238E27FC236}">
                  <a16:creationId xmlns:a16="http://schemas.microsoft.com/office/drawing/2014/main" id="{E3881AE8-79C5-4989-B35E-5B811DCA8289}"/>
                </a:ext>
              </a:extLst>
            </p:cNvPr>
            <p:cNvSpPr/>
            <p:nvPr/>
          </p:nvSpPr>
          <p:spPr>
            <a:xfrm>
              <a:off x="7691559" y="3854114"/>
              <a:ext cx="4441495" cy="255464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3" name="Connector: Elbow 32">
            <a:extLst>
              <a:ext uri="{FF2B5EF4-FFF2-40B4-BE49-F238E27FC236}">
                <a16:creationId xmlns:a16="http://schemas.microsoft.com/office/drawing/2014/main" id="{5E147CA0-03C1-428A-9EDA-73897E86CCCE}"/>
              </a:ext>
            </a:extLst>
          </p:cNvPr>
          <p:cNvCxnSpPr>
            <a:cxnSpLocks/>
            <a:endCxn id="31" idx="0"/>
          </p:cNvCxnSpPr>
          <p:nvPr/>
        </p:nvCxnSpPr>
        <p:spPr>
          <a:xfrm>
            <a:off x="7653404" y="2951739"/>
            <a:ext cx="2258903" cy="90237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37E67256-9F41-4E39-AF86-AB537A5BFFF4}"/>
              </a:ext>
            </a:extLst>
          </p:cNvPr>
          <p:cNvSpPr txBox="1"/>
          <p:nvPr/>
        </p:nvSpPr>
        <p:spPr>
          <a:xfrm>
            <a:off x="110288" y="1910253"/>
            <a:ext cx="3377947" cy="923330"/>
          </a:xfrm>
          <a:prstGeom prst="rect">
            <a:avLst/>
          </a:prstGeom>
          <a:noFill/>
          <a:ln>
            <a:solidFill>
              <a:schemeClr val="tx1"/>
            </a:solidFill>
          </a:ln>
        </p:spPr>
        <p:txBody>
          <a:bodyPr wrap="square" rtlCol="0">
            <a:spAutoFit/>
          </a:bodyPr>
          <a:lstStyle/>
          <a:p>
            <a:pPr algn="ctr"/>
            <a:r>
              <a:rPr lang="en-US" dirty="0">
                <a:latin typeface="Calibri" panose="020F0502020204030204" pitchFamily="34" charset="0"/>
                <a:cs typeface="Calibri" panose="020F0502020204030204" pitchFamily="34" charset="0"/>
              </a:rPr>
              <a:t>As niche advances into the block, an overhanging section in the block acts as </a:t>
            </a:r>
            <a:r>
              <a:rPr lang="en-US" b="1" i="1" dirty="0">
                <a:latin typeface="Calibri" panose="020F0502020204030204" pitchFamily="34" charset="0"/>
                <a:cs typeface="Calibri" panose="020F0502020204030204" pitchFamily="34" charset="0"/>
              </a:rPr>
              <a:t>cantilever</a:t>
            </a:r>
            <a:r>
              <a:rPr lang="en-US" dirty="0">
                <a:latin typeface="Calibri" panose="020F0502020204030204" pitchFamily="34" charset="0"/>
                <a:cs typeface="Calibri" panose="020F0502020204030204" pitchFamily="34" charset="0"/>
              </a:rPr>
              <a:t>.</a:t>
            </a:r>
          </a:p>
        </p:txBody>
      </p:sp>
      <p:sp>
        <p:nvSpPr>
          <p:cNvPr id="37" name="TextBox 36">
            <a:extLst>
              <a:ext uri="{FF2B5EF4-FFF2-40B4-BE49-F238E27FC236}">
                <a16:creationId xmlns:a16="http://schemas.microsoft.com/office/drawing/2014/main" id="{954E4073-767A-44C0-AF0C-9740C66C3656}"/>
              </a:ext>
            </a:extLst>
          </p:cNvPr>
          <p:cNvSpPr txBox="1"/>
          <p:nvPr/>
        </p:nvSpPr>
        <p:spPr>
          <a:xfrm>
            <a:off x="8387403" y="1910253"/>
            <a:ext cx="3377948" cy="923330"/>
          </a:xfrm>
          <a:prstGeom prst="rect">
            <a:avLst/>
          </a:prstGeom>
          <a:noFill/>
          <a:ln>
            <a:solidFill>
              <a:schemeClr val="tx1"/>
            </a:solidFill>
          </a:ln>
        </p:spPr>
        <p:txBody>
          <a:bodyPr wrap="square" rtlCol="0">
            <a:spAutoFit/>
          </a:bodyPr>
          <a:lstStyle/>
          <a:p>
            <a:pPr algn="ctr"/>
            <a:r>
              <a:rPr lang="en-US" dirty="0">
                <a:latin typeface="Calibri" panose="020F0502020204030204" pitchFamily="34" charset="0"/>
                <a:cs typeface="Calibri" panose="020F0502020204030204" pitchFamily="34" charset="0"/>
              </a:rPr>
              <a:t>Highest </a:t>
            </a:r>
            <a:r>
              <a:rPr lang="en-US" b="1" i="1" dirty="0">
                <a:latin typeface="Calibri" panose="020F0502020204030204" pitchFamily="34" charset="0"/>
                <a:cs typeface="Calibri" panose="020F0502020204030204" pitchFamily="34" charset="0"/>
              </a:rPr>
              <a:t>tensile stresses </a:t>
            </a:r>
            <a:r>
              <a:rPr lang="en-US" dirty="0">
                <a:latin typeface="Calibri" panose="020F0502020204030204" pitchFamily="34" charset="0"/>
                <a:cs typeface="Calibri" panose="020F0502020204030204" pitchFamily="34" charset="0"/>
              </a:rPr>
              <a:t>develop on top surface where cantilever meets rest of block</a:t>
            </a:r>
          </a:p>
        </p:txBody>
      </p:sp>
      <p:pic>
        <p:nvPicPr>
          <p:cNvPr id="39" name="Picture 38">
            <a:extLst>
              <a:ext uri="{FF2B5EF4-FFF2-40B4-BE49-F238E27FC236}">
                <a16:creationId xmlns:a16="http://schemas.microsoft.com/office/drawing/2014/main" id="{7DD15AE4-9EBF-4E5C-BB4B-5B2EB5F2AC38}"/>
              </a:ext>
            </a:extLst>
          </p:cNvPr>
          <p:cNvPicPr>
            <a:picLocks noChangeAspect="1"/>
          </p:cNvPicPr>
          <p:nvPr/>
        </p:nvPicPr>
        <p:blipFill>
          <a:blip r:embed="rId8"/>
          <a:stretch>
            <a:fillRect/>
          </a:stretch>
        </p:blipFill>
        <p:spPr>
          <a:xfrm>
            <a:off x="158522" y="3080773"/>
            <a:ext cx="1562091" cy="1378316"/>
          </a:xfrm>
          <a:prstGeom prst="rect">
            <a:avLst/>
          </a:prstGeom>
        </p:spPr>
      </p:pic>
      <p:sp>
        <p:nvSpPr>
          <p:cNvPr id="23" name="TextBox 22">
            <a:extLst>
              <a:ext uri="{FF2B5EF4-FFF2-40B4-BE49-F238E27FC236}">
                <a16:creationId xmlns:a16="http://schemas.microsoft.com/office/drawing/2014/main" id="{A6E1D97A-3EDF-41DE-BE10-158F60D7307A}"/>
              </a:ext>
            </a:extLst>
          </p:cNvPr>
          <p:cNvSpPr txBox="1"/>
          <p:nvPr/>
        </p:nvSpPr>
        <p:spPr>
          <a:xfrm>
            <a:off x="109758" y="6528196"/>
            <a:ext cx="728059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a:t>
            </a:r>
          </a:p>
        </p:txBody>
      </p:sp>
    </p:spTree>
    <p:extLst>
      <p:ext uri="{BB962C8B-B14F-4D97-AF65-F5344CB8AC3E}">
        <p14:creationId xmlns:p14="http://schemas.microsoft.com/office/powerpoint/2010/main" val="334244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147336" y="1"/>
            <a:ext cx="9635491" cy="991675"/>
          </a:xfrm>
        </p:spPr>
        <p:txBody>
          <a:bodyPr/>
          <a:lstStyle/>
          <a:p>
            <a:r>
              <a:rPr lang="en-US" dirty="0"/>
              <a:t>Mechanics-only simulation*: main takeaways</a:t>
            </a:r>
          </a:p>
        </p:txBody>
      </p:sp>
      <p:sp>
        <p:nvSpPr>
          <p:cNvPr id="2" name="TextBox 1">
            <a:extLst>
              <a:ext uri="{FF2B5EF4-FFF2-40B4-BE49-F238E27FC236}">
                <a16:creationId xmlns:a16="http://schemas.microsoft.com/office/drawing/2014/main" id="{D471674B-CAFC-49AD-A051-46CAE2916D98}"/>
              </a:ext>
            </a:extLst>
          </p:cNvPr>
          <p:cNvSpPr txBox="1"/>
          <p:nvPr/>
        </p:nvSpPr>
        <p:spPr>
          <a:xfrm>
            <a:off x="41856" y="907032"/>
            <a:ext cx="7887119"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It has been observed that </a:t>
            </a:r>
            <a:r>
              <a:rPr lang="en-US" sz="2200" b="1" dirty="0">
                <a:latin typeface="Calibri" panose="020F0502020204030204" pitchFamily="34" charset="0"/>
                <a:cs typeface="Calibri" panose="020F0502020204030204" pitchFamily="34" charset="0"/>
              </a:rPr>
              <a:t>failure</a:t>
            </a:r>
            <a:r>
              <a:rPr lang="en-US" sz="2200" dirty="0">
                <a:latin typeface="Calibri" panose="020F0502020204030204" pitchFamily="34" charset="0"/>
                <a:cs typeface="Calibri" panose="020F0502020204030204" pitchFamily="34" charset="0"/>
              </a:rPr>
              <a:t> can occur along </a:t>
            </a:r>
            <a:r>
              <a:rPr lang="en-US" sz="2200" b="1" dirty="0">
                <a:latin typeface="Calibri" panose="020F0502020204030204" pitchFamily="34" charset="0"/>
                <a:cs typeface="Calibri" panose="020F0502020204030204" pitchFamily="34" charset="0"/>
              </a:rPr>
              <a:t>tension cracks </a:t>
            </a:r>
            <a:r>
              <a:rPr lang="en-US" sz="2200" dirty="0">
                <a:latin typeface="Calibri" panose="020F0502020204030204" pitchFamily="34" charset="0"/>
                <a:cs typeface="Calibri" panose="020F0502020204030204" pitchFamily="34" charset="0"/>
              </a:rPr>
              <a:t>in ice wedge polygon centers.</a:t>
            </a:r>
          </a:p>
        </p:txBody>
      </p:sp>
      <p:pic>
        <p:nvPicPr>
          <p:cNvPr id="9" name="Picture 8">
            <a:extLst>
              <a:ext uri="{FF2B5EF4-FFF2-40B4-BE49-F238E27FC236}">
                <a16:creationId xmlns:a16="http://schemas.microsoft.com/office/drawing/2014/main" id="{24F2DA38-7F0D-4891-AAB0-044DA685216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96903" y="991676"/>
            <a:ext cx="3465037" cy="5301491"/>
          </a:xfrm>
          <a:prstGeom prst="rect">
            <a:avLst/>
          </a:prstGeom>
        </p:spPr>
      </p:pic>
      <p:pic>
        <p:nvPicPr>
          <p:cNvPr id="11" name="Picture 10">
            <a:extLst>
              <a:ext uri="{FF2B5EF4-FFF2-40B4-BE49-F238E27FC236}">
                <a16:creationId xmlns:a16="http://schemas.microsoft.com/office/drawing/2014/main" id="{343E8FE4-3B36-482C-A4BA-DD0EFDD1B87B}"/>
              </a:ext>
            </a:extLst>
          </p:cNvPr>
          <p:cNvPicPr>
            <a:picLocks noChangeAspect="1"/>
          </p:cNvPicPr>
          <p:nvPr/>
        </p:nvPicPr>
        <p:blipFill>
          <a:blip r:embed="rId4"/>
          <a:stretch>
            <a:fillRect/>
          </a:stretch>
        </p:blipFill>
        <p:spPr>
          <a:xfrm>
            <a:off x="0" y="2000589"/>
            <a:ext cx="4985359" cy="417195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692A57E-D569-4ADC-9837-B15642BD29C3}"/>
                  </a:ext>
                </a:extLst>
              </p:cNvPr>
              <p:cNvSpPr txBox="1"/>
              <p:nvPr/>
            </p:nvSpPr>
            <p:spPr>
              <a:xfrm>
                <a:off x="5353287" y="5383948"/>
                <a:ext cx="2505205" cy="400110"/>
              </a:xfrm>
              <a:prstGeom prst="rect">
                <a:avLst/>
              </a:prstGeom>
              <a:noFill/>
              <a:ln>
                <a:solidFill>
                  <a:schemeClr val="tx1"/>
                </a:solidFill>
              </a:ln>
            </p:spPr>
            <p:txBody>
              <a:bodyPr wrap="square" rtlCol="0">
                <a:spAutoFit/>
              </a:bodyPr>
              <a:lstStyle/>
              <a:p>
                <a:pPr algn="ct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𝐷</m:t>
                        </m:r>
                      </m:sub>
                    </m:sSub>
                  </m:oMath>
                </a14:m>
                <a:r>
                  <a:rPr lang="en-US" sz="2000" dirty="0">
                    <a:latin typeface="Calibri" panose="020F0502020204030204" pitchFamily="34" charset="0"/>
                    <a:cs typeface="Calibri" panose="020F0502020204030204" pitchFamily="34" charset="0"/>
                  </a:rPr>
                  <a:t>: fracture depth</a:t>
                </a:r>
              </a:p>
            </p:txBody>
          </p:sp>
        </mc:Choice>
        <mc:Fallback xmlns="">
          <p:sp>
            <p:nvSpPr>
              <p:cNvPr id="13" name="TextBox 12">
                <a:extLst>
                  <a:ext uri="{FF2B5EF4-FFF2-40B4-BE49-F238E27FC236}">
                    <a16:creationId xmlns:a16="http://schemas.microsoft.com/office/drawing/2014/main" id="{1692A57E-D569-4ADC-9837-B15642BD29C3}"/>
                  </a:ext>
                </a:extLst>
              </p:cNvPr>
              <p:cNvSpPr txBox="1">
                <a:spLocks noRot="1" noChangeAspect="1" noMove="1" noResize="1" noEditPoints="1" noAdjustHandles="1" noChangeArrowheads="1" noChangeShapeType="1" noTextEdit="1"/>
              </p:cNvSpPr>
              <p:nvPr/>
            </p:nvSpPr>
            <p:spPr>
              <a:xfrm>
                <a:off x="5353287" y="5383948"/>
                <a:ext cx="2505205" cy="400110"/>
              </a:xfrm>
              <a:prstGeom prst="rect">
                <a:avLst/>
              </a:prstGeom>
              <a:blipFill>
                <a:blip r:embed="rId5"/>
                <a:stretch>
                  <a:fillRect t="-5882" b="-23529"/>
                </a:stretch>
              </a:blipFill>
              <a:ln>
                <a:solidFill>
                  <a:schemeClr val="tx1"/>
                </a:solid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3C9ADD04-3004-4BBB-92DE-6990509C37FB}"/>
              </a:ext>
            </a:extLst>
          </p:cNvPr>
          <p:cNvSpPr txBox="1"/>
          <p:nvPr/>
        </p:nvSpPr>
        <p:spPr>
          <a:xfrm>
            <a:off x="4965081" y="1898707"/>
            <a:ext cx="2873133"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Simulations suggest </a:t>
            </a:r>
            <a:r>
              <a:rPr lang="en-US" b="1" dirty="0">
                <a:latin typeface="Calibri" panose="020F0502020204030204" pitchFamily="34" charset="0"/>
                <a:cs typeface="Calibri" panose="020F0502020204030204" pitchFamily="34" charset="0"/>
              </a:rPr>
              <a:t>tension cracks </a:t>
            </a:r>
            <a:r>
              <a:rPr lang="en-US" dirty="0">
                <a:latin typeface="Calibri" panose="020F0502020204030204" pitchFamily="34" charset="0"/>
                <a:cs typeface="Calibri" panose="020F0502020204030204" pitchFamily="34" charset="0"/>
              </a:rPr>
              <a:t>can form within the range of niche depths/heights considered here.</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Even relatively </a:t>
            </a:r>
            <a:r>
              <a:rPr lang="en-US" b="1" dirty="0">
                <a:latin typeface="Calibri" panose="020F0502020204030204" pitchFamily="34" charset="0"/>
                <a:cs typeface="Calibri" panose="020F0502020204030204" pitchFamily="34" charset="0"/>
              </a:rPr>
              <a:t>shallow vertical cracks </a:t>
            </a:r>
            <a:r>
              <a:rPr lang="en-US" dirty="0">
                <a:latin typeface="Calibri" panose="020F0502020204030204" pitchFamily="34" charset="0"/>
                <a:cs typeface="Calibri" panose="020F0502020204030204" pitchFamily="34" charset="0"/>
              </a:rPr>
              <a:t>can </a:t>
            </a:r>
            <a:r>
              <a:rPr lang="en-US" b="1" dirty="0">
                <a:latin typeface="Calibri" panose="020F0502020204030204" pitchFamily="34" charset="0"/>
                <a:cs typeface="Calibri" panose="020F0502020204030204" pitchFamily="34" charset="0"/>
              </a:rPr>
              <a:t>concentrate strain </a:t>
            </a:r>
            <a:r>
              <a:rPr lang="en-US" dirty="0">
                <a:latin typeface="Calibri" panose="020F0502020204030204" pitchFamily="34" charset="0"/>
                <a:cs typeface="Calibri" panose="020F0502020204030204" pitchFamily="34" charset="0"/>
              </a:rPr>
              <a:t>within ice-bonded permafrost bluffs.</a:t>
            </a:r>
          </a:p>
        </p:txBody>
      </p:sp>
      <p:sp>
        <p:nvSpPr>
          <p:cNvPr id="12" name="TextBox 11">
            <a:extLst>
              <a:ext uri="{FF2B5EF4-FFF2-40B4-BE49-F238E27FC236}">
                <a16:creationId xmlns:a16="http://schemas.microsoft.com/office/drawing/2014/main" id="{43ACA3DF-B752-4395-B7D6-20531595E43C}"/>
              </a:ext>
            </a:extLst>
          </p:cNvPr>
          <p:cNvSpPr txBox="1"/>
          <p:nvPr/>
        </p:nvSpPr>
        <p:spPr>
          <a:xfrm>
            <a:off x="109758" y="6528196"/>
            <a:ext cx="728059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a:t>
            </a:r>
          </a:p>
        </p:txBody>
      </p:sp>
    </p:spTree>
    <p:extLst>
      <p:ext uri="{BB962C8B-B14F-4D97-AF65-F5344CB8AC3E}">
        <p14:creationId xmlns:p14="http://schemas.microsoft.com/office/powerpoint/2010/main" val="33228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09044"/>
            <a:ext cx="9855200" cy="892421"/>
          </a:xfrm>
        </p:spPr>
        <p:txBody>
          <a:bodyPr/>
          <a:lstStyle/>
          <a:p>
            <a:r>
              <a:rPr lang="en-US" dirty="0"/>
              <a:t>Thermo-mechanical 2.5D slice simulation</a:t>
            </a:r>
          </a:p>
        </p:txBody>
      </p:sp>
      <p:pic>
        <p:nvPicPr>
          <p:cNvPr id="9" name="Picture 8">
            <a:extLst>
              <a:ext uri="{FF2B5EF4-FFF2-40B4-BE49-F238E27FC236}">
                <a16:creationId xmlns:a16="http://schemas.microsoft.com/office/drawing/2014/main" id="{448E791F-0473-4BC6-AAA2-D2D9716F3672}"/>
              </a:ext>
            </a:extLst>
          </p:cNvPr>
          <p:cNvPicPr>
            <a:picLocks noChangeAspect="1"/>
          </p:cNvPicPr>
          <p:nvPr/>
        </p:nvPicPr>
        <p:blipFill>
          <a:blip r:embed="rId3"/>
          <a:stretch>
            <a:fillRect/>
          </a:stretch>
        </p:blipFill>
        <p:spPr>
          <a:xfrm>
            <a:off x="6688825" y="1685614"/>
            <a:ext cx="4393624" cy="447059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6B473CD-0DDE-4EEA-B79F-BFD9B3CF3634}"/>
              </a:ext>
            </a:extLst>
          </p:cNvPr>
          <p:cNvSpPr txBox="1"/>
          <p:nvPr/>
        </p:nvSpPr>
        <p:spPr>
          <a:xfrm>
            <a:off x="-1" y="6557627"/>
            <a:ext cx="7683063"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 Frederick, Mota, Tezaur, Bull, </a:t>
            </a:r>
            <a:r>
              <a:rPr lang="en-US" sz="1400" i="1" dirty="0">
                <a:solidFill>
                  <a:schemeClr val="bg1"/>
                </a:solidFill>
                <a:latin typeface="Calibri" panose="020F0502020204030204" pitchFamily="34" charset="0"/>
                <a:cs typeface="Calibri" panose="020F0502020204030204" pitchFamily="34" charset="0"/>
              </a:rPr>
              <a:t>J. </a:t>
            </a:r>
            <a:r>
              <a:rPr lang="en-US" sz="1400" i="1" dirty="0" err="1">
                <a:solidFill>
                  <a:schemeClr val="bg1"/>
                </a:solidFill>
                <a:latin typeface="Calibri" panose="020F0502020204030204" pitchFamily="34" charset="0"/>
                <a:cs typeface="Calibri" panose="020F0502020204030204" pitchFamily="34" charset="0"/>
              </a:rPr>
              <a:t>Comput</a:t>
            </a:r>
            <a:r>
              <a:rPr lang="en-US" sz="1400" i="1" dirty="0">
                <a:solidFill>
                  <a:schemeClr val="bg1"/>
                </a:solidFill>
                <a:latin typeface="Calibri" panose="020F0502020204030204" pitchFamily="34" charset="0"/>
                <a:cs typeface="Calibri" panose="020F0502020204030204" pitchFamily="34" charset="0"/>
              </a:rPr>
              <a:t>. Appl. Math</a:t>
            </a:r>
            <a:r>
              <a:rPr lang="en-US" sz="1400" dirty="0">
                <a:solidFill>
                  <a:schemeClr val="bg1"/>
                </a:solidFill>
                <a:latin typeface="Calibri" panose="020F0502020204030204" pitchFamily="34" charset="0"/>
                <a:cs typeface="Calibri" panose="020F0502020204030204" pitchFamily="34" charset="0"/>
              </a:rPr>
              <a:t>. 2021.</a:t>
            </a:r>
          </a:p>
        </p:txBody>
      </p:sp>
      <p:sp>
        <p:nvSpPr>
          <p:cNvPr id="7" name="TextBox 6">
            <a:extLst>
              <a:ext uri="{FF2B5EF4-FFF2-40B4-BE49-F238E27FC236}">
                <a16:creationId xmlns:a16="http://schemas.microsoft.com/office/drawing/2014/main" id="{69BEECB4-26E0-48D5-84B8-E6AFFE906A49}"/>
              </a:ext>
            </a:extLst>
          </p:cNvPr>
          <p:cNvSpPr txBox="1"/>
          <p:nvPr/>
        </p:nvSpPr>
        <p:spPr>
          <a:xfrm>
            <a:off x="6688825" y="1003663"/>
            <a:ext cx="6115666" cy="461665"/>
          </a:xfrm>
          <a:prstGeom prst="rect">
            <a:avLst/>
          </a:prstGeom>
          <a:noFill/>
        </p:spPr>
        <p:txBody>
          <a:bodyPr wrap="square" rtlCol="0">
            <a:spAutoFit/>
          </a:bodyPr>
          <a:lstStyle/>
          <a:p>
            <a:r>
              <a:rPr lang="en-US" sz="2400" b="1" dirty="0">
                <a:solidFill>
                  <a:srgbClr val="0070C0"/>
                </a:solidFill>
                <a:latin typeface="Calibri" panose="020F0502020204030204" pitchFamily="34" charset="0"/>
                <a:cs typeface="Calibri" panose="020F0502020204030204" pitchFamily="34" charset="0"/>
              </a:rPr>
              <a:t>Thermo-mechanical simulations*</a:t>
            </a:r>
            <a:endParaRPr lang="en-US" sz="2400" baseline="300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083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62837"/>
            <a:ext cx="10362001" cy="1189972"/>
          </a:xfrm>
        </p:spPr>
        <p:txBody>
          <a:bodyPr/>
          <a:lstStyle/>
          <a:p>
            <a:r>
              <a:rPr lang="en-US" dirty="0"/>
              <a:t>Thermo-mechanical coupling: cuboid problem</a:t>
            </a:r>
          </a:p>
        </p:txBody>
      </p:sp>
      <p:sp>
        <p:nvSpPr>
          <p:cNvPr id="15" name="Content Placeholder 2">
            <a:extLst>
              <a:ext uri="{FF2B5EF4-FFF2-40B4-BE49-F238E27FC236}">
                <a16:creationId xmlns:a16="http://schemas.microsoft.com/office/drawing/2014/main" id="{CB1F7768-1CE1-45FF-9224-E872A1541FB0}"/>
              </a:ext>
            </a:extLst>
          </p:cNvPr>
          <p:cNvSpPr txBox="1">
            <a:spLocks/>
          </p:cNvSpPr>
          <p:nvPr/>
        </p:nvSpPr>
        <p:spPr bwMode="auto">
          <a:xfrm>
            <a:off x="4794907" y="1162536"/>
            <a:ext cx="6776221" cy="11899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defTabSz="914400"/>
            <a:r>
              <a:rPr lang="en-US" sz="2200" kern="0" dirty="0"/>
              <a:t>Cuboid is comprised of block of </a:t>
            </a:r>
            <a:r>
              <a:rPr lang="en-US" sz="2200" b="1" kern="0" dirty="0"/>
              <a:t>ice</a:t>
            </a:r>
            <a:r>
              <a:rPr lang="en-US" sz="2200" kern="0" dirty="0"/>
              <a:t> material, </a:t>
            </a:r>
            <a:r>
              <a:rPr lang="en-US" sz="2200" b="1" kern="0" dirty="0"/>
              <a:t>wedged </a:t>
            </a:r>
            <a:r>
              <a:rPr lang="en-US" sz="2200" kern="0" dirty="0"/>
              <a:t>between two blocks of </a:t>
            </a:r>
            <a:r>
              <a:rPr lang="en-US" sz="2200" b="1" kern="0" dirty="0"/>
              <a:t>permafrost</a:t>
            </a:r>
            <a:r>
              <a:rPr lang="en-US" sz="2200" kern="0" dirty="0"/>
              <a:t> material.</a:t>
            </a:r>
          </a:p>
          <a:p>
            <a:pPr defTabSz="914400"/>
            <a:endParaRPr lang="en-US" sz="400" kern="0" dirty="0"/>
          </a:p>
          <a:p>
            <a:pPr defTabSz="914400"/>
            <a:endParaRPr lang="en-US" sz="400" kern="0" dirty="0"/>
          </a:p>
          <a:p>
            <a:pPr defTabSz="914400"/>
            <a:r>
              <a:rPr lang="en-US" sz="2200" kern="0" dirty="0"/>
              <a:t>Cuboid subjected to </a:t>
            </a:r>
            <a:r>
              <a:rPr lang="en-US" sz="2200" b="1" kern="0" dirty="0"/>
              <a:t>simultaneous heating </a:t>
            </a:r>
            <a:r>
              <a:rPr lang="en-US" sz="2200" kern="0" dirty="0"/>
              <a:t>and </a:t>
            </a:r>
            <a:r>
              <a:rPr lang="en-US" sz="2200" b="1" kern="0" dirty="0"/>
              <a:t>stretching</a:t>
            </a:r>
            <a:r>
              <a:rPr lang="en-US" sz="2200" kern="0" dirty="0"/>
              <a:t> from the </a:t>
            </a:r>
            <a:r>
              <a:rPr lang="en-US" sz="2200" b="1" kern="0" dirty="0"/>
              <a:t>top</a:t>
            </a:r>
          </a:p>
          <a:p>
            <a:pPr defTabSz="914400"/>
            <a:endParaRPr lang="en-US" sz="400" b="1" kern="0" dirty="0"/>
          </a:p>
          <a:p>
            <a:pPr defTabSz="914400"/>
            <a:endParaRPr lang="en-US" sz="400" b="1" kern="0" dirty="0"/>
          </a:p>
          <a:p>
            <a:pPr defTabSz="914400"/>
            <a:r>
              <a:rPr lang="en-US" sz="2200" kern="0" dirty="0"/>
              <a:t>Cuboid is </a:t>
            </a:r>
            <a:r>
              <a:rPr lang="en-US" sz="2200" b="1" kern="0" dirty="0"/>
              <a:t>affixed</a:t>
            </a:r>
            <a:r>
              <a:rPr lang="en-US" sz="2200" kern="0" dirty="0"/>
              <a:t> to the </a:t>
            </a:r>
            <a:r>
              <a:rPr lang="en-US" sz="2200" b="1" kern="0" dirty="0"/>
              <a:t>bottom</a:t>
            </a:r>
            <a:r>
              <a:rPr lang="en-US" sz="2200" kern="0" dirty="0"/>
              <a:t> and with </a:t>
            </a:r>
            <a:r>
              <a:rPr lang="en-US" sz="2200" b="1" kern="0" dirty="0"/>
              <a:t>symmetry boundary conditions </a:t>
            </a:r>
            <a:r>
              <a:rPr lang="en-US" sz="2200" kern="0" dirty="0"/>
              <a:t>on the </a:t>
            </a:r>
            <a:r>
              <a:rPr lang="en-US" sz="2200" b="1" kern="0" dirty="0"/>
              <a:t>sides</a:t>
            </a:r>
            <a:r>
              <a:rPr lang="en-US" sz="2200" kern="0" dirty="0"/>
              <a:t>.</a:t>
            </a:r>
          </a:p>
          <a:p>
            <a:pPr defTabSz="914400"/>
            <a:endParaRPr lang="en-US" sz="400" kern="0" dirty="0"/>
          </a:p>
          <a:p>
            <a:pPr defTabSz="914400"/>
            <a:endParaRPr lang="en-US" sz="400" kern="0" dirty="0"/>
          </a:p>
          <a:p>
            <a:pPr defTabSz="914400"/>
            <a:endParaRPr lang="en-US" sz="400" kern="0" dirty="0"/>
          </a:p>
          <a:p>
            <a:pPr defTabSz="914400"/>
            <a:endParaRPr lang="en-US" sz="400" kern="0" dirty="0"/>
          </a:p>
          <a:p>
            <a:pPr defTabSz="914400"/>
            <a:r>
              <a:rPr lang="en-US" sz="2200" b="1" kern="0" dirty="0"/>
              <a:t>Temperature</a:t>
            </a:r>
            <a:r>
              <a:rPr lang="en-US" sz="2200" kern="0" dirty="0"/>
              <a:t> is initialized to 265K.</a:t>
            </a:r>
          </a:p>
        </p:txBody>
      </p:sp>
      <p:grpSp>
        <p:nvGrpSpPr>
          <p:cNvPr id="25" name="Group 24">
            <a:extLst>
              <a:ext uri="{FF2B5EF4-FFF2-40B4-BE49-F238E27FC236}">
                <a16:creationId xmlns:a16="http://schemas.microsoft.com/office/drawing/2014/main" id="{BFD2F4DA-16B1-4497-B111-721CDA41DFD3}"/>
              </a:ext>
            </a:extLst>
          </p:cNvPr>
          <p:cNvGrpSpPr/>
          <p:nvPr/>
        </p:nvGrpSpPr>
        <p:grpSpPr>
          <a:xfrm>
            <a:off x="192718" y="1027135"/>
            <a:ext cx="4409471" cy="5166750"/>
            <a:chOff x="1548519" y="845625"/>
            <a:chExt cx="4409471" cy="5166750"/>
          </a:xfrm>
        </p:grpSpPr>
        <p:pic>
          <p:nvPicPr>
            <p:cNvPr id="13" name="Picture 12">
              <a:extLst>
                <a:ext uri="{FF2B5EF4-FFF2-40B4-BE49-F238E27FC236}">
                  <a16:creationId xmlns:a16="http://schemas.microsoft.com/office/drawing/2014/main" id="{8F69BC86-41B0-497C-AB37-3A11C6B1932E}"/>
                </a:ext>
              </a:extLst>
            </p:cNvPr>
            <p:cNvPicPr>
              <a:picLocks noChangeAspect="1"/>
            </p:cNvPicPr>
            <p:nvPr/>
          </p:nvPicPr>
          <p:blipFill>
            <a:blip r:embed="rId3"/>
            <a:stretch>
              <a:fillRect/>
            </a:stretch>
          </p:blipFill>
          <p:spPr>
            <a:xfrm>
              <a:off x="1548519" y="845625"/>
              <a:ext cx="4409471" cy="5166750"/>
            </a:xfrm>
            <a:prstGeom prst="rect">
              <a:avLst/>
            </a:prstGeom>
          </p:spPr>
        </p:pic>
        <p:sp>
          <p:nvSpPr>
            <p:cNvPr id="18" name="TextBox 7">
              <a:extLst>
                <a:ext uri="{FF2B5EF4-FFF2-40B4-BE49-F238E27FC236}">
                  <a16:creationId xmlns:a16="http://schemas.microsoft.com/office/drawing/2014/main" id="{5E29F632-2F62-402B-80FA-19DE78CFFC72}"/>
                </a:ext>
              </a:extLst>
            </p:cNvPr>
            <p:cNvSpPr txBox="1"/>
            <p:nvPr/>
          </p:nvSpPr>
          <p:spPr>
            <a:xfrm>
              <a:off x="3254128" y="2197680"/>
              <a:ext cx="1348061" cy="286232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a:solidFill>
                    <a:schemeClr val="bg1"/>
                  </a:solidFill>
                  <a:latin typeface="Calibri" panose="020F0502020204030204" pitchFamily="34" charset="0"/>
                  <a:cs typeface="Calibri" panose="020F0502020204030204" pitchFamily="34" charset="0"/>
                </a:rPr>
                <a:t>permafrost</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ice</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permafrost</a:t>
              </a:r>
            </a:p>
          </p:txBody>
        </p:sp>
        <p:cxnSp>
          <p:nvCxnSpPr>
            <p:cNvPr id="19" name="Straight Arrow Connector 18">
              <a:extLst>
                <a:ext uri="{FF2B5EF4-FFF2-40B4-BE49-F238E27FC236}">
                  <a16:creationId xmlns:a16="http://schemas.microsoft.com/office/drawing/2014/main" id="{2BE3FC92-7CC4-487C-A252-26BAE64A664B}"/>
                </a:ext>
              </a:extLst>
            </p:cNvPr>
            <p:cNvCxnSpPr>
              <a:cxnSpLocks/>
            </p:cNvCxnSpPr>
            <p:nvPr/>
          </p:nvCxnSpPr>
          <p:spPr>
            <a:xfrm flipH="1">
              <a:off x="5041324" y="1444338"/>
              <a:ext cx="46758" cy="3652404"/>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1">
              <a:extLst>
                <a:ext uri="{FF2B5EF4-FFF2-40B4-BE49-F238E27FC236}">
                  <a16:creationId xmlns:a16="http://schemas.microsoft.com/office/drawing/2014/main" id="{E1A54AC8-A93E-4574-902D-C72B0F6B9390}"/>
                </a:ext>
              </a:extLst>
            </p:cNvPr>
            <p:cNvSpPr txBox="1"/>
            <p:nvPr/>
          </p:nvSpPr>
          <p:spPr>
            <a:xfrm>
              <a:off x="5064703" y="296826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3.0 m</a:t>
              </a:r>
            </a:p>
          </p:txBody>
        </p:sp>
        <p:cxnSp>
          <p:nvCxnSpPr>
            <p:cNvPr id="21" name="Straight Arrow Connector 20">
              <a:extLst>
                <a:ext uri="{FF2B5EF4-FFF2-40B4-BE49-F238E27FC236}">
                  <a16:creationId xmlns:a16="http://schemas.microsoft.com/office/drawing/2014/main" id="{31467819-A7B8-4EEE-AE08-AAB54140F746}"/>
                </a:ext>
              </a:extLst>
            </p:cNvPr>
            <p:cNvCxnSpPr>
              <a:cxnSpLocks/>
            </p:cNvCxnSpPr>
            <p:nvPr/>
          </p:nvCxnSpPr>
          <p:spPr>
            <a:xfrm flipV="1">
              <a:off x="3928158" y="5278583"/>
              <a:ext cx="915737" cy="45200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F4CD0A-5135-4647-B021-CBBCF6625971}"/>
                </a:ext>
              </a:extLst>
            </p:cNvPr>
            <p:cNvCxnSpPr>
              <a:cxnSpLocks/>
            </p:cNvCxnSpPr>
            <p:nvPr/>
          </p:nvCxnSpPr>
          <p:spPr>
            <a:xfrm flipH="1" flipV="1">
              <a:off x="2786495" y="5195456"/>
              <a:ext cx="732561" cy="49876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19">
              <a:extLst>
                <a:ext uri="{FF2B5EF4-FFF2-40B4-BE49-F238E27FC236}">
                  <a16:creationId xmlns:a16="http://schemas.microsoft.com/office/drawing/2014/main" id="{A88F6B92-0999-4597-97A9-8056AF506E8D}"/>
                </a:ext>
              </a:extLst>
            </p:cNvPr>
            <p:cNvSpPr txBox="1"/>
            <p:nvPr/>
          </p:nvSpPr>
          <p:spPr>
            <a:xfrm>
              <a:off x="4302630" y="5444837"/>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sp>
          <p:nvSpPr>
            <p:cNvPr id="24" name="TextBox 20">
              <a:extLst>
                <a:ext uri="{FF2B5EF4-FFF2-40B4-BE49-F238E27FC236}">
                  <a16:creationId xmlns:a16="http://schemas.microsoft.com/office/drawing/2014/main" id="{E47C1AFB-1B02-43B2-8924-F07EC51B63AD}"/>
                </a:ext>
              </a:extLst>
            </p:cNvPr>
            <p:cNvSpPr txBox="1"/>
            <p:nvPr/>
          </p:nvSpPr>
          <p:spPr>
            <a:xfrm>
              <a:off x="2653122" y="538925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grpSp>
      <p:pic>
        <p:nvPicPr>
          <p:cNvPr id="28" name="Picture 27" descr="albany_90.png">
            <a:extLst>
              <a:ext uri="{FF2B5EF4-FFF2-40B4-BE49-F238E27FC236}">
                <a16:creationId xmlns:a16="http://schemas.microsoft.com/office/drawing/2014/main" id="{8D4CD065-1C49-4FEC-BAB3-2DDBF7D92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018" y="4759282"/>
            <a:ext cx="2757625" cy="1434603"/>
          </a:xfrm>
          <a:prstGeom prst="rect">
            <a:avLst/>
          </a:prstGeom>
        </p:spPr>
      </p:pic>
    </p:spTree>
    <p:extLst>
      <p:ext uri="{BB962C8B-B14F-4D97-AF65-F5344CB8AC3E}">
        <p14:creationId xmlns:p14="http://schemas.microsoft.com/office/powerpoint/2010/main" val="30173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C32601-0555-4272-BC1D-4457931A4AEB}"/>
              </a:ext>
            </a:extLst>
          </p:cNvPr>
          <p:cNvPicPr>
            <a:picLocks noChangeAspect="1"/>
          </p:cNvPicPr>
          <p:nvPr/>
        </p:nvPicPr>
        <p:blipFill>
          <a:blip r:embed="rId3"/>
          <a:stretch>
            <a:fillRect/>
          </a:stretch>
        </p:blipFill>
        <p:spPr>
          <a:xfrm>
            <a:off x="6090054" y="1000256"/>
            <a:ext cx="4487670" cy="5245082"/>
          </a:xfrm>
          <a:prstGeom prst="rect">
            <a:avLst/>
          </a:prstGeom>
        </p:spPr>
      </p:pic>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62837"/>
            <a:ext cx="10362001" cy="1189972"/>
          </a:xfrm>
        </p:spPr>
        <p:txBody>
          <a:bodyPr/>
          <a:lstStyle/>
          <a:p>
            <a:r>
              <a:rPr lang="en-US" dirty="0"/>
              <a:t>Thermo-mechanical coupling: cuboid problem</a:t>
            </a:r>
          </a:p>
        </p:txBody>
      </p:sp>
      <p:grpSp>
        <p:nvGrpSpPr>
          <p:cNvPr id="5" name="Group 4">
            <a:extLst>
              <a:ext uri="{FF2B5EF4-FFF2-40B4-BE49-F238E27FC236}">
                <a16:creationId xmlns:a16="http://schemas.microsoft.com/office/drawing/2014/main" id="{C2332659-C716-490D-8A81-9369100C1D89}"/>
              </a:ext>
            </a:extLst>
          </p:cNvPr>
          <p:cNvGrpSpPr/>
          <p:nvPr/>
        </p:nvGrpSpPr>
        <p:grpSpPr>
          <a:xfrm>
            <a:off x="1044780" y="1039422"/>
            <a:ext cx="5392185" cy="5166750"/>
            <a:chOff x="177487" y="1038906"/>
            <a:chExt cx="5392185" cy="5166750"/>
          </a:xfrm>
        </p:grpSpPr>
        <p:pic>
          <p:nvPicPr>
            <p:cNvPr id="3" name="Picture 2">
              <a:extLst>
                <a:ext uri="{FF2B5EF4-FFF2-40B4-BE49-F238E27FC236}">
                  <a16:creationId xmlns:a16="http://schemas.microsoft.com/office/drawing/2014/main" id="{B91E57FC-1EBC-4E2B-AECB-A4ED77662224}"/>
                </a:ext>
              </a:extLst>
            </p:cNvPr>
            <p:cNvPicPr>
              <a:picLocks noChangeAspect="1"/>
            </p:cNvPicPr>
            <p:nvPr/>
          </p:nvPicPr>
          <p:blipFill>
            <a:blip r:embed="rId4"/>
            <a:stretch>
              <a:fillRect/>
            </a:stretch>
          </p:blipFill>
          <p:spPr>
            <a:xfrm>
              <a:off x="177487" y="1038906"/>
              <a:ext cx="4436768" cy="5166750"/>
            </a:xfrm>
            <a:prstGeom prst="rect">
              <a:avLst/>
            </a:prstGeom>
          </p:spPr>
        </p:pic>
        <p:grpSp>
          <p:nvGrpSpPr>
            <p:cNvPr id="4" name="Group 3">
              <a:extLst>
                <a:ext uri="{FF2B5EF4-FFF2-40B4-BE49-F238E27FC236}">
                  <a16:creationId xmlns:a16="http://schemas.microsoft.com/office/drawing/2014/main" id="{F6EC9555-EDC1-4ACD-A425-F3E6CCF09A8F}"/>
                </a:ext>
              </a:extLst>
            </p:cNvPr>
            <p:cNvGrpSpPr/>
            <p:nvPr/>
          </p:nvGrpSpPr>
          <p:grpSpPr>
            <a:xfrm>
              <a:off x="1297321" y="1625848"/>
              <a:ext cx="3125238" cy="4369831"/>
              <a:chOff x="1297321" y="1625848"/>
              <a:chExt cx="3125238" cy="4369831"/>
            </a:xfrm>
          </p:grpSpPr>
          <p:sp>
            <p:nvSpPr>
              <p:cNvPr id="18" name="TextBox 7">
                <a:extLst>
                  <a:ext uri="{FF2B5EF4-FFF2-40B4-BE49-F238E27FC236}">
                    <a16:creationId xmlns:a16="http://schemas.microsoft.com/office/drawing/2014/main" id="{5E29F632-2F62-402B-80FA-19DE78CFFC72}"/>
                  </a:ext>
                </a:extLst>
              </p:cNvPr>
              <p:cNvSpPr txBox="1"/>
              <p:nvPr/>
            </p:nvSpPr>
            <p:spPr>
              <a:xfrm>
                <a:off x="1898327" y="2379190"/>
                <a:ext cx="1348061" cy="286232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a:solidFill>
                      <a:schemeClr val="bg1"/>
                    </a:solidFill>
                    <a:latin typeface="Calibri" panose="020F0502020204030204" pitchFamily="34" charset="0"/>
                    <a:cs typeface="Calibri" panose="020F0502020204030204" pitchFamily="34" charset="0"/>
                  </a:rPr>
                  <a:t>permafrost</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ice</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permafrost</a:t>
                </a:r>
              </a:p>
            </p:txBody>
          </p:sp>
          <p:cxnSp>
            <p:nvCxnSpPr>
              <p:cNvPr id="19" name="Straight Arrow Connector 18">
                <a:extLst>
                  <a:ext uri="{FF2B5EF4-FFF2-40B4-BE49-F238E27FC236}">
                    <a16:creationId xmlns:a16="http://schemas.microsoft.com/office/drawing/2014/main" id="{2BE3FC92-7CC4-487C-A252-26BAE64A664B}"/>
                  </a:ext>
                </a:extLst>
              </p:cNvPr>
              <p:cNvCxnSpPr>
                <a:cxnSpLocks/>
              </p:cNvCxnSpPr>
              <p:nvPr/>
            </p:nvCxnSpPr>
            <p:spPr>
              <a:xfrm flipH="1">
                <a:off x="3685523" y="1625848"/>
                <a:ext cx="46758" cy="3652404"/>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1">
                <a:extLst>
                  <a:ext uri="{FF2B5EF4-FFF2-40B4-BE49-F238E27FC236}">
                    <a16:creationId xmlns:a16="http://schemas.microsoft.com/office/drawing/2014/main" id="{E1A54AC8-A93E-4574-902D-C72B0F6B9390}"/>
                  </a:ext>
                </a:extLst>
              </p:cNvPr>
              <p:cNvSpPr txBox="1"/>
              <p:nvPr/>
            </p:nvSpPr>
            <p:spPr>
              <a:xfrm>
                <a:off x="3708902" y="314977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3.0 m</a:t>
                </a:r>
              </a:p>
            </p:txBody>
          </p:sp>
          <p:cxnSp>
            <p:nvCxnSpPr>
              <p:cNvPr id="21" name="Straight Arrow Connector 20">
                <a:extLst>
                  <a:ext uri="{FF2B5EF4-FFF2-40B4-BE49-F238E27FC236}">
                    <a16:creationId xmlns:a16="http://schemas.microsoft.com/office/drawing/2014/main" id="{31467819-A7B8-4EEE-AE08-AAB54140F746}"/>
                  </a:ext>
                </a:extLst>
              </p:cNvPr>
              <p:cNvCxnSpPr>
                <a:cxnSpLocks/>
              </p:cNvCxnSpPr>
              <p:nvPr/>
            </p:nvCxnSpPr>
            <p:spPr>
              <a:xfrm flipV="1">
                <a:off x="2572357" y="5460093"/>
                <a:ext cx="915737" cy="45200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F4CD0A-5135-4647-B021-CBBCF6625971}"/>
                  </a:ext>
                </a:extLst>
              </p:cNvPr>
              <p:cNvCxnSpPr>
                <a:cxnSpLocks/>
              </p:cNvCxnSpPr>
              <p:nvPr/>
            </p:nvCxnSpPr>
            <p:spPr>
              <a:xfrm flipH="1" flipV="1">
                <a:off x="1430694" y="5376966"/>
                <a:ext cx="732561" cy="49876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19">
                <a:extLst>
                  <a:ext uri="{FF2B5EF4-FFF2-40B4-BE49-F238E27FC236}">
                    <a16:creationId xmlns:a16="http://schemas.microsoft.com/office/drawing/2014/main" id="{A88F6B92-0999-4597-97A9-8056AF506E8D}"/>
                  </a:ext>
                </a:extLst>
              </p:cNvPr>
              <p:cNvSpPr txBox="1"/>
              <p:nvPr/>
            </p:nvSpPr>
            <p:spPr>
              <a:xfrm>
                <a:off x="2946829" y="5626347"/>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sp>
            <p:nvSpPr>
              <p:cNvPr id="24" name="TextBox 20">
                <a:extLst>
                  <a:ext uri="{FF2B5EF4-FFF2-40B4-BE49-F238E27FC236}">
                    <a16:creationId xmlns:a16="http://schemas.microsoft.com/office/drawing/2014/main" id="{E47C1AFB-1B02-43B2-8924-F07EC51B63AD}"/>
                  </a:ext>
                </a:extLst>
              </p:cNvPr>
              <p:cNvSpPr txBox="1"/>
              <p:nvPr/>
            </p:nvSpPr>
            <p:spPr>
              <a:xfrm>
                <a:off x="1297321" y="557076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grpSp>
        <p:sp>
          <p:nvSpPr>
            <p:cNvPr id="16" name="TextBox 13">
              <a:extLst>
                <a:ext uri="{FF2B5EF4-FFF2-40B4-BE49-F238E27FC236}">
                  <a16:creationId xmlns:a16="http://schemas.microsoft.com/office/drawing/2014/main" id="{928EF74F-7CCC-4CD4-83A1-EE86F7E13EA6}"/>
                </a:ext>
              </a:extLst>
            </p:cNvPr>
            <p:cNvSpPr txBox="1"/>
            <p:nvPr/>
          </p:nvSpPr>
          <p:spPr>
            <a:xfrm>
              <a:off x="780003" y="1194479"/>
              <a:ext cx="1301382"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panose="020F0502020204030204" pitchFamily="34" charset="0"/>
                  <a:cs typeface="Calibri" panose="020F0502020204030204" pitchFamily="34" charset="0"/>
                </a:rPr>
                <a:t>Temp = 280 K</a:t>
              </a:r>
            </a:p>
          </p:txBody>
        </p:sp>
        <p:cxnSp>
          <p:nvCxnSpPr>
            <p:cNvPr id="17" name="Straight Arrow Connector 16">
              <a:extLst>
                <a:ext uri="{FF2B5EF4-FFF2-40B4-BE49-F238E27FC236}">
                  <a16:creationId xmlns:a16="http://schemas.microsoft.com/office/drawing/2014/main" id="{99E47AAF-C97D-4417-BACD-89630E654FB8}"/>
                </a:ext>
              </a:extLst>
            </p:cNvPr>
            <p:cNvCxnSpPr/>
            <p:nvPr/>
          </p:nvCxnSpPr>
          <p:spPr>
            <a:xfrm flipV="1">
              <a:off x="2310845" y="1102193"/>
              <a:ext cx="0" cy="48837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16">
              <a:extLst>
                <a:ext uri="{FF2B5EF4-FFF2-40B4-BE49-F238E27FC236}">
                  <a16:creationId xmlns:a16="http://schemas.microsoft.com/office/drawing/2014/main" id="{089F0BBB-3BA9-4C3F-A8B1-D77A9DCB6C01}"/>
                </a:ext>
              </a:extLst>
            </p:cNvPr>
            <p:cNvSpPr txBox="1"/>
            <p:nvPr/>
          </p:nvSpPr>
          <p:spPr>
            <a:xfrm>
              <a:off x="2540306" y="1194479"/>
              <a:ext cx="171617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solidFill>
                    <a:schemeClr val="bg1"/>
                  </a:solidFill>
                  <a:latin typeface="Calibri" panose="020F0502020204030204" pitchFamily="34" charset="0"/>
                  <a:cs typeface="Calibri" panose="020F0502020204030204" pitchFamily="34" charset="0"/>
                </a:rPr>
                <a:t>Disp</a:t>
              </a:r>
              <a:r>
                <a:rPr lang="en-US" sz="1600" dirty="0">
                  <a:solidFill>
                    <a:schemeClr val="bg1"/>
                  </a:solidFill>
                  <a:latin typeface="Calibri" panose="020F0502020204030204" pitchFamily="34" charset="0"/>
                  <a:cs typeface="Calibri" panose="020F0502020204030204" pitchFamily="34" charset="0"/>
                </a:rPr>
                <a:t> = 0.2 m</a:t>
              </a:r>
            </a:p>
          </p:txBody>
        </p:sp>
        <p:sp>
          <p:nvSpPr>
            <p:cNvPr id="27" name="TextBox 26">
              <a:extLst>
                <a:ext uri="{FF2B5EF4-FFF2-40B4-BE49-F238E27FC236}">
                  <a16:creationId xmlns:a16="http://schemas.microsoft.com/office/drawing/2014/main" id="{63F6B2F4-A9AB-4A35-9A4C-CCAB45F4F7D4}"/>
                </a:ext>
              </a:extLst>
            </p:cNvPr>
            <p:cNvSpPr txBox="1"/>
            <p:nvPr/>
          </p:nvSpPr>
          <p:spPr>
            <a:xfrm>
              <a:off x="3916237" y="3959916"/>
              <a:ext cx="165343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Temp</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B5EA277-AB33-4696-8748-FF1946043F4B}"/>
                  </a:ext>
                </a:extLst>
              </p:cNvPr>
              <p:cNvSpPr txBox="1"/>
              <p:nvPr/>
            </p:nvSpPr>
            <p:spPr>
              <a:xfrm>
                <a:off x="8603831" y="1194479"/>
                <a:ext cx="1833326" cy="584775"/>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FF000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Ice Saturation</a:t>
                </a:r>
              </a:p>
              <a:p>
                <a14:m>
                  <m:oMath xmlns:m="http://schemas.openxmlformats.org/officeDocument/2006/math">
                    <m:r>
                      <a:rPr lang="en-US" sz="1600" b="0" i="1" smtClean="0">
                        <a:solidFill>
                          <a:srgbClr val="00B050"/>
                        </a:solidFill>
                        <a:latin typeface="Cambria Math" panose="02040503050406030204" pitchFamily="18" charset="0"/>
                        <a:cs typeface="Calibri" panose="020F0502020204030204" pitchFamily="34" charset="0"/>
                      </a:rPr>
                      <m:t>−</m:t>
                    </m:r>
                  </m:oMath>
                </a14:m>
                <a:r>
                  <a:rPr lang="en-US" sz="1600" dirty="0">
                    <a:latin typeface="Calibri" panose="020F0502020204030204" pitchFamily="34" charset="0"/>
                    <a:cs typeface="Calibri" panose="020F0502020204030204" pitchFamily="34" charset="0"/>
                  </a:rPr>
                  <a:t> Water Saturation</a:t>
                </a:r>
              </a:p>
            </p:txBody>
          </p:sp>
        </mc:Choice>
        <mc:Fallback xmlns="">
          <p:sp>
            <p:nvSpPr>
              <p:cNvPr id="28" name="TextBox 27">
                <a:extLst>
                  <a:ext uri="{FF2B5EF4-FFF2-40B4-BE49-F238E27FC236}">
                    <a16:creationId xmlns:a16="http://schemas.microsoft.com/office/drawing/2014/main" id="{2B5EA277-AB33-4696-8748-FF1946043F4B}"/>
                  </a:ext>
                </a:extLst>
              </p:cNvPr>
              <p:cNvSpPr txBox="1">
                <a:spLocks noRot="1" noChangeAspect="1" noMove="1" noResize="1" noEditPoints="1" noAdjustHandles="1" noChangeArrowheads="1" noChangeShapeType="1" noTextEdit="1"/>
              </p:cNvSpPr>
              <p:nvPr/>
            </p:nvSpPr>
            <p:spPr>
              <a:xfrm>
                <a:off x="8603831" y="1194479"/>
                <a:ext cx="1833326" cy="584775"/>
              </a:xfrm>
              <a:prstGeom prst="rect">
                <a:avLst/>
              </a:prstGeom>
              <a:blipFill>
                <a:blip r:embed="rId5"/>
                <a:stretch>
                  <a:fillRect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2F41968-F597-4F3F-A4C3-AD62C5C34172}"/>
                  </a:ext>
                </a:extLst>
              </p:cNvPr>
              <p:cNvSpPr txBox="1"/>
              <p:nvPr/>
            </p:nvSpPr>
            <p:spPr>
              <a:xfrm>
                <a:off x="8525242" y="3838324"/>
                <a:ext cx="1833326" cy="338554"/>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0070C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Temperature</a:t>
                </a:r>
              </a:p>
            </p:txBody>
          </p:sp>
        </mc:Choice>
        <mc:Fallback xmlns="">
          <p:sp>
            <p:nvSpPr>
              <p:cNvPr id="29" name="TextBox 28">
                <a:extLst>
                  <a:ext uri="{FF2B5EF4-FFF2-40B4-BE49-F238E27FC236}">
                    <a16:creationId xmlns:a16="http://schemas.microsoft.com/office/drawing/2014/main" id="{02F41968-F597-4F3F-A4C3-AD62C5C34172}"/>
                  </a:ext>
                </a:extLst>
              </p:cNvPr>
              <p:cNvSpPr txBox="1">
                <a:spLocks noRot="1" noChangeAspect="1" noMove="1" noResize="1" noEditPoints="1" noAdjustHandles="1" noChangeArrowheads="1" noChangeShapeType="1" noTextEdit="1"/>
              </p:cNvSpPr>
              <p:nvPr/>
            </p:nvSpPr>
            <p:spPr>
              <a:xfrm>
                <a:off x="8525242" y="3838324"/>
                <a:ext cx="1833326" cy="338554"/>
              </a:xfrm>
              <a:prstGeom prst="rect">
                <a:avLst/>
              </a:prstGeom>
              <a:blipFill>
                <a:blip r:embed="rId6"/>
                <a:stretch>
                  <a:fillRect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F8B58F5-A0D2-4B4F-BE9A-CC58F7E97617}"/>
                  </a:ext>
                </a:extLst>
              </p:cNvPr>
              <p:cNvSpPr txBox="1"/>
              <p:nvPr/>
            </p:nvSpPr>
            <p:spPr>
              <a:xfrm>
                <a:off x="99984" y="2675162"/>
                <a:ext cx="1823236" cy="1938992"/>
              </a:xfrm>
              <a:prstGeom prst="rect">
                <a:avLst/>
              </a:prstGeom>
              <a:solidFill>
                <a:schemeClr val="bg1"/>
              </a:solidFill>
              <a:ln>
                <a:solidFill>
                  <a:schemeClr val="tx1"/>
                </a:solidFill>
              </a:ln>
            </p:spPr>
            <p:txBody>
              <a:bodyPr wrap="square" rtlCol="0">
                <a:spAutoFit/>
              </a:bodyPr>
              <a:lstStyle/>
              <a:p>
                <a:pPr algn="ctr"/>
                <a:r>
                  <a:rPr lang="en-US" sz="2000" dirty="0">
                    <a:latin typeface="Calibri" panose="020F0502020204030204" pitchFamily="34" charset="0"/>
                    <a:cs typeface="Calibri" panose="020F0502020204030204" pitchFamily="34" charset="0"/>
                  </a:rPr>
                  <a:t>Plots (right) show quantities along vertical line as a function of </a:t>
                </a:r>
                <a14:m>
                  <m:oMath xmlns:m="http://schemas.openxmlformats.org/officeDocument/2006/math">
                    <m:r>
                      <a:rPr lang="en-US" sz="2000" i="1" dirty="0" smtClean="0">
                        <a:latin typeface="Cambria Math" panose="02040503050406030204" pitchFamily="18" charset="0"/>
                        <a:cs typeface="Calibri" panose="020F0502020204030204" pitchFamily="34" charset="0"/>
                      </a:rPr>
                      <m:t>𝑧</m:t>
                    </m:r>
                  </m:oMath>
                </a14:m>
                <a:r>
                  <a:rPr lang="en-US" sz="2000" dirty="0">
                    <a:latin typeface="Calibri" panose="020F0502020204030204" pitchFamily="34" charset="0"/>
                    <a:cs typeface="Calibri" panose="020F0502020204030204" pitchFamily="34" charset="0"/>
                  </a:rPr>
                  <a:t> in the ice block</a:t>
                </a:r>
              </a:p>
            </p:txBody>
          </p:sp>
        </mc:Choice>
        <mc:Fallback xmlns="">
          <p:sp>
            <p:nvSpPr>
              <p:cNvPr id="2" name="TextBox 1">
                <a:extLst>
                  <a:ext uri="{FF2B5EF4-FFF2-40B4-BE49-F238E27FC236}">
                    <a16:creationId xmlns:a16="http://schemas.microsoft.com/office/drawing/2014/main" id="{3F8B58F5-A0D2-4B4F-BE9A-CC58F7E97617}"/>
                  </a:ext>
                </a:extLst>
              </p:cNvPr>
              <p:cNvSpPr txBox="1">
                <a:spLocks noRot="1" noChangeAspect="1" noMove="1" noResize="1" noEditPoints="1" noAdjustHandles="1" noChangeArrowheads="1" noChangeShapeType="1" noTextEdit="1"/>
              </p:cNvSpPr>
              <p:nvPr/>
            </p:nvSpPr>
            <p:spPr>
              <a:xfrm>
                <a:off x="99984" y="2675162"/>
                <a:ext cx="1823236" cy="1938992"/>
              </a:xfrm>
              <a:prstGeom prst="rect">
                <a:avLst/>
              </a:prstGeom>
              <a:blipFill>
                <a:blip r:embed="rId7"/>
                <a:stretch>
                  <a:fillRect l="-2990" t="-1563" r="-5980" b="-4375"/>
                </a:stretch>
              </a:blipFill>
              <a:ln>
                <a:solidFill>
                  <a:schemeClr val="tx1"/>
                </a:solidFill>
              </a:ln>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04E056AE-F80B-473F-A14B-376E616C0A3B}"/>
              </a:ext>
            </a:extLst>
          </p:cNvPr>
          <p:cNvCxnSpPr>
            <a:cxnSpLocks/>
          </p:cNvCxnSpPr>
          <p:nvPr/>
        </p:nvCxnSpPr>
        <p:spPr>
          <a:xfrm>
            <a:off x="6261100" y="4883150"/>
            <a:ext cx="4254500" cy="0"/>
          </a:xfrm>
          <a:prstGeom prst="line">
            <a:avLst/>
          </a:prstGeom>
          <a:ln w="12700">
            <a:solidFill>
              <a:srgbClr val="0070C0"/>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B8B2B75F-0242-4269-B431-F3397C2601D5}"/>
              </a:ext>
            </a:extLst>
          </p:cNvPr>
          <p:cNvSpPr/>
          <p:nvPr/>
        </p:nvSpPr>
        <p:spPr>
          <a:xfrm>
            <a:off x="10522808" y="990424"/>
            <a:ext cx="1323043" cy="525491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FB58C8-7421-4936-B96E-AFB9AB18D9E4}"/>
              </a:ext>
            </a:extLst>
          </p:cNvPr>
          <p:cNvPicPr>
            <a:picLocks noChangeAspect="1"/>
          </p:cNvPicPr>
          <p:nvPr/>
        </p:nvPicPr>
        <p:blipFill>
          <a:blip r:embed="rId3"/>
          <a:stretch>
            <a:fillRect/>
          </a:stretch>
        </p:blipFill>
        <p:spPr>
          <a:xfrm>
            <a:off x="6072398" y="1027135"/>
            <a:ext cx="4457897" cy="5186861"/>
          </a:xfrm>
          <a:prstGeom prst="rect">
            <a:avLst/>
          </a:prstGeom>
        </p:spPr>
      </p:pic>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62837"/>
            <a:ext cx="10362001" cy="1189972"/>
          </a:xfrm>
        </p:spPr>
        <p:txBody>
          <a:bodyPr/>
          <a:lstStyle/>
          <a:p>
            <a:r>
              <a:rPr lang="en-US" dirty="0"/>
              <a:t>Thermo-mechanical coupling: cuboid problem</a:t>
            </a:r>
          </a:p>
        </p:txBody>
      </p:sp>
      <p:grpSp>
        <p:nvGrpSpPr>
          <p:cNvPr id="8" name="Group 7">
            <a:extLst>
              <a:ext uri="{FF2B5EF4-FFF2-40B4-BE49-F238E27FC236}">
                <a16:creationId xmlns:a16="http://schemas.microsoft.com/office/drawing/2014/main" id="{63226B45-456B-43D7-AA24-0D12A508037F}"/>
              </a:ext>
            </a:extLst>
          </p:cNvPr>
          <p:cNvGrpSpPr/>
          <p:nvPr/>
        </p:nvGrpSpPr>
        <p:grpSpPr>
          <a:xfrm>
            <a:off x="1041707" y="1057427"/>
            <a:ext cx="5379733" cy="5178521"/>
            <a:chOff x="189939" y="1057427"/>
            <a:chExt cx="5379733" cy="5178521"/>
          </a:xfrm>
        </p:grpSpPr>
        <p:grpSp>
          <p:nvGrpSpPr>
            <p:cNvPr id="7" name="Group 6">
              <a:extLst>
                <a:ext uri="{FF2B5EF4-FFF2-40B4-BE49-F238E27FC236}">
                  <a16:creationId xmlns:a16="http://schemas.microsoft.com/office/drawing/2014/main" id="{969D2D43-2DFA-400E-BB78-46D3E046BBEA}"/>
                </a:ext>
              </a:extLst>
            </p:cNvPr>
            <p:cNvGrpSpPr/>
            <p:nvPr/>
          </p:nvGrpSpPr>
          <p:grpSpPr>
            <a:xfrm>
              <a:off x="189939" y="1057427"/>
              <a:ext cx="5379733" cy="5178521"/>
              <a:chOff x="189939" y="1057427"/>
              <a:chExt cx="5379733" cy="5178521"/>
            </a:xfrm>
          </p:grpSpPr>
          <p:pic>
            <p:nvPicPr>
              <p:cNvPr id="5" name="Picture 4">
                <a:extLst>
                  <a:ext uri="{FF2B5EF4-FFF2-40B4-BE49-F238E27FC236}">
                    <a16:creationId xmlns:a16="http://schemas.microsoft.com/office/drawing/2014/main" id="{94D717A2-4765-402E-8DA6-40415AD60803}"/>
                  </a:ext>
                </a:extLst>
              </p:cNvPr>
              <p:cNvPicPr>
                <a:picLocks noChangeAspect="1"/>
              </p:cNvPicPr>
              <p:nvPr/>
            </p:nvPicPr>
            <p:blipFill>
              <a:blip r:embed="rId4"/>
              <a:stretch>
                <a:fillRect/>
              </a:stretch>
            </p:blipFill>
            <p:spPr>
              <a:xfrm>
                <a:off x="189939" y="1057427"/>
                <a:ext cx="4389056" cy="5178521"/>
              </a:xfrm>
              <a:prstGeom prst="rect">
                <a:avLst/>
              </a:prstGeom>
            </p:spPr>
          </p:pic>
          <p:sp>
            <p:nvSpPr>
              <p:cNvPr id="18" name="TextBox 7">
                <a:extLst>
                  <a:ext uri="{FF2B5EF4-FFF2-40B4-BE49-F238E27FC236}">
                    <a16:creationId xmlns:a16="http://schemas.microsoft.com/office/drawing/2014/main" id="{5E29F632-2F62-402B-80FA-19DE78CFFC72}"/>
                  </a:ext>
                </a:extLst>
              </p:cNvPr>
              <p:cNvSpPr txBox="1"/>
              <p:nvPr/>
            </p:nvSpPr>
            <p:spPr>
              <a:xfrm>
                <a:off x="1898327" y="2379190"/>
                <a:ext cx="1348061" cy="286232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a:solidFill>
                      <a:schemeClr val="bg1"/>
                    </a:solidFill>
                    <a:latin typeface="Calibri" panose="020F0502020204030204" pitchFamily="34" charset="0"/>
                    <a:cs typeface="Calibri" panose="020F0502020204030204" pitchFamily="34" charset="0"/>
                  </a:rPr>
                  <a:t>permafrost</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ice</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permafrost</a:t>
                </a:r>
              </a:p>
            </p:txBody>
          </p:sp>
          <p:cxnSp>
            <p:nvCxnSpPr>
              <p:cNvPr id="19" name="Straight Arrow Connector 18">
                <a:extLst>
                  <a:ext uri="{FF2B5EF4-FFF2-40B4-BE49-F238E27FC236}">
                    <a16:creationId xmlns:a16="http://schemas.microsoft.com/office/drawing/2014/main" id="{2BE3FC92-7CC4-487C-A252-26BAE64A664B}"/>
                  </a:ext>
                </a:extLst>
              </p:cNvPr>
              <p:cNvCxnSpPr>
                <a:cxnSpLocks/>
              </p:cNvCxnSpPr>
              <p:nvPr/>
            </p:nvCxnSpPr>
            <p:spPr>
              <a:xfrm flipH="1">
                <a:off x="3685523" y="1625848"/>
                <a:ext cx="46758" cy="3652404"/>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467819-A7B8-4EEE-AE08-AAB54140F746}"/>
                  </a:ext>
                </a:extLst>
              </p:cNvPr>
              <p:cNvCxnSpPr>
                <a:cxnSpLocks/>
              </p:cNvCxnSpPr>
              <p:nvPr/>
            </p:nvCxnSpPr>
            <p:spPr>
              <a:xfrm flipV="1">
                <a:off x="2572357" y="5460093"/>
                <a:ext cx="915737" cy="45200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F4CD0A-5135-4647-B021-CBBCF6625971}"/>
                  </a:ext>
                </a:extLst>
              </p:cNvPr>
              <p:cNvCxnSpPr>
                <a:cxnSpLocks/>
              </p:cNvCxnSpPr>
              <p:nvPr/>
            </p:nvCxnSpPr>
            <p:spPr>
              <a:xfrm flipH="1" flipV="1">
                <a:off x="1430694" y="5376966"/>
                <a:ext cx="732561" cy="49876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3">
                <a:extLst>
                  <a:ext uri="{FF2B5EF4-FFF2-40B4-BE49-F238E27FC236}">
                    <a16:creationId xmlns:a16="http://schemas.microsoft.com/office/drawing/2014/main" id="{928EF74F-7CCC-4CD4-83A1-EE86F7E13EA6}"/>
                  </a:ext>
                </a:extLst>
              </p:cNvPr>
              <p:cNvSpPr txBox="1"/>
              <p:nvPr/>
            </p:nvSpPr>
            <p:spPr>
              <a:xfrm>
                <a:off x="780003" y="1194479"/>
                <a:ext cx="1301382"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panose="020F0502020204030204" pitchFamily="34" charset="0"/>
                    <a:cs typeface="Calibri" panose="020F0502020204030204" pitchFamily="34" charset="0"/>
                  </a:rPr>
                  <a:t>Temp = 280 K</a:t>
                </a:r>
              </a:p>
            </p:txBody>
          </p:sp>
          <p:cxnSp>
            <p:nvCxnSpPr>
              <p:cNvPr id="17" name="Straight Arrow Connector 16">
                <a:extLst>
                  <a:ext uri="{FF2B5EF4-FFF2-40B4-BE49-F238E27FC236}">
                    <a16:creationId xmlns:a16="http://schemas.microsoft.com/office/drawing/2014/main" id="{99E47AAF-C97D-4417-BACD-89630E654FB8}"/>
                  </a:ext>
                </a:extLst>
              </p:cNvPr>
              <p:cNvCxnSpPr/>
              <p:nvPr/>
            </p:nvCxnSpPr>
            <p:spPr>
              <a:xfrm flipV="1">
                <a:off x="2310845" y="1102193"/>
                <a:ext cx="0" cy="48837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16">
                <a:extLst>
                  <a:ext uri="{FF2B5EF4-FFF2-40B4-BE49-F238E27FC236}">
                    <a16:creationId xmlns:a16="http://schemas.microsoft.com/office/drawing/2014/main" id="{089F0BBB-3BA9-4C3F-A8B1-D77A9DCB6C01}"/>
                  </a:ext>
                </a:extLst>
              </p:cNvPr>
              <p:cNvSpPr txBox="1"/>
              <p:nvPr/>
            </p:nvSpPr>
            <p:spPr>
              <a:xfrm>
                <a:off x="2540306" y="1194479"/>
                <a:ext cx="171617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solidFill>
                      <a:schemeClr val="bg1"/>
                    </a:solidFill>
                    <a:latin typeface="Calibri" panose="020F0502020204030204" pitchFamily="34" charset="0"/>
                    <a:cs typeface="Calibri" panose="020F0502020204030204" pitchFamily="34" charset="0"/>
                  </a:rPr>
                  <a:t>Disp</a:t>
                </a:r>
                <a:r>
                  <a:rPr lang="en-US" sz="1600" dirty="0">
                    <a:solidFill>
                      <a:schemeClr val="bg1"/>
                    </a:solidFill>
                    <a:latin typeface="Calibri" panose="020F0502020204030204" pitchFamily="34" charset="0"/>
                    <a:cs typeface="Calibri" panose="020F0502020204030204" pitchFamily="34" charset="0"/>
                  </a:rPr>
                  <a:t> = 0.2 m</a:t>
                </a:r>
              </a:p>
            </p:txBody>
          </p:sp>
          <p:sp>
            <p:nvSpPr>
              <p:cNvPr id="2" name="TextBox 1">
                <a:extLst>
                  <a:ext uri="{FF2B5EF4-FFF2-40B4-BE49-F238E27FC236}">
                    <a16:creationId xmlns:a16="http://schemas.microsoft.com/office/drawing/2014/main" id="{1BCAABA0-9A5F-4561-AC46-FB99F5B34BF5}"/>
                  </a:ext>
                </a:extLst>
              </p:cNvPr>
              <p:cNvSpPr txBox="1"/>
              <p:nvPr/>
            </p:nvSpPr>
            <p:spPr>
              <a:xfrm>
                <a:off x="3916237" y="3959916"/>
                <a:ext cx="165343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Temp</a:t>
                </a:r>
              </a:p>
            </p:txBody>
          </p:sp>
          <p:sp>
            <p:nvSpPr>
              <p:cNvPr id="25" name="TextBox 24">
                <a:extLst>
                  <a:ext uri="{FF2B5EF4-FFF2-40B4-BE49-F238E27FC236}">
                    <a16:creationId xmlns:a16="http://schemas.microsoft.com/office/drawing/2014/main" id="{824A3215-A7A7-403C-939D-6331479F5011}"/>
                  </a:ext>
                </a:extLst>
              </p:cNvPr>
              <p:cNvSpPr txBox="1"/>
              <p:nvPr/>
            </p:nvSpPr>
            <p:spPr>
              <a:xfrm>
                <a:off x="413902" y="1888237"/>
                <a:ext cx="1653435"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4 days</a:t>
                </a:r>
              </a:p>
            </p:txBody>
          </p:sp>
        </p:grpSp>
        <p:sp>
          <p:nvSpPr>
            <p:cNvPr id="27" name="TextBox 11">
              <a:extLst>
                <a:ext uri="{FF2B5EF4-FFF2-40B4-BE49-F238E27FC236}">
                  <a16:creationId xmlns:a16="http://schemas.microsoft.com/office/drawing/2014/main" id="{CC610845-CC73-488F-B48A-C74005206AD4}"/>
                </a:ext>
              </a:extLst>
            </p:cNvPr>
            <p:cNvSpPr txBox="1"/>
            <p:nvPr/>
          </p:nvSpPr>
          <p:spPr>
            <a:xfrm>
              <a:off x="3708902" y="314977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3.0 m</a:t>
              </a:r>
            </a:p>
          </p:txBody>
        </p:sp>
        <p:sp>
          <p:nvSpPr>
            <p:cNvPr id="28" name="TextBox 19">
              <a:extLst>
                <a:ext uri="{FF2B5EF4-FFF2-40B4-BE49-F238E27FC236}">
                  <a16:creationId xmlns:a16="http://schemas.microsoft.com/office/drawing/2014/main" id="{43488260-E15D-4815-8B43-CDCF36C99F78}"/>
                </a:ext>
              </a:extLst>
            </p:cNvPr>
            <p:cNvSpPr txBox="1"/>
            <p:nvPr/>
          </p:nvSpPr>
          <p:spPr>
            <a:xfrm>
              <a:off x="2946829" y="5626347"/>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sp>
          <p:nvSpPr>
            <p:cNvPr id="29" name="TextBox 20">
              <a:extLst>
                <a:ext uri="{FF2B5EF4-FFF2-40B4-BE49-F238E27FC236}">
                  <a16:creationId xmlns:a16="http://schemas.microsoft.com/office/drawing/2014/main" id="{4D651AC2-254B-40D1-AECE-4F1092987DFE}"/>
                </a:ext>
              </a:extLst>
            </p:cNvPr>
            <p:cNvSpPr txBox="1"/>
            <p:nvPr/>
          </p:nvSpPr>
          <p:spPr>
            <a:xfrm>
              <a:off x="1297321" y="557076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39CDB78-C8BD-47A8-8AD5-62CC3C9BA4C0}"/>
                  </a:ext>
                </a:extLst>
              </p:cNvPr>
              <p:cNvSpPr txBox="1"/>
              <p:nvPr/>
            </p:nvSpPr>
            <p:spPr>
              <a:xfrm>
                <a:off x="8603831" y="1194479"/>
                <a:ext cx="1833326" cy="584775"/>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FF000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Ice Saturation</a:t>
                </a:r>
              </a:p>
              <a:p>
                <a14:m>
                  <m:oMath xmlns:m="http://schemas.openxmlformats.org/officeDocument/2006/math">
                    <m:r>
                      <a:rPr lang="en-US" sz="1600" b="0" i="1" smtClean="0">
                        <a:solidFill>
                          <a:srgbClr val="00B050"/>
                        </a:solidFill>
                        <a:latin typeface="Cambria Math" panose="02040503050406030204" pitchFamily="18" charset="0"/>
                        <a:cs typeface="Calibri" panose="020F0502020204030204" pitchFamily="34" charset="0"/>
                      </a:rPr>
                      <m:t>−</m:t>
                    </m:r>
                  </m:oMath>
                </a14:m>
                <a:r>
                  <a:rPr lang="en-US" sz="1600" dirty="0">
                    <a:latin typeface="Calibri" panose="020F0502020204030204" pitchFamily="34" charset="0"/>
                    <a:cs typeface="Calibri" panose="020F0502020204030204" pitchFamily="34" charset="0"/>
                  </a:rPr>
                  <a:t> Water Saturation</a:t>
                </a:r>
              </a:p>
            </p:txBody>
          </p:sp>
        </mc:Choice>
        <mc:Fallback xmlns="">
          <p:sp>
            <p:nvSpPr>
              <p:cNvPr id="11" name="TextBox 10">
                <a:extLst>
                  <a:ext uri="{FF2B5EF4-FFF2-40B4-BE49-F238E27FC236}">
                    <a16:creationId xmlns:a16="http://schemas.microsoft.com/office/drawing/2014/main" id="{F39CDB78-C8BD-47A8-8AD5-62CC3C9BA4C0}"/>
                  </a:ext>
                </a:extLst>
              </p:cNvPr>
              <p:cNvSpPr txBox="1">
                <a:spLocks noRot="1" noChangeAspect="1" noMove="1" noResize="1" noEditPoints="1" noAdjustHandles="1" noChangeArrowheads="1" noChangeShapeType="1" noTextEdit="1"/>
              </p:cNvSpPr>
              <p:nvPr/>
            </p:nvSpPr>
            <p:spPr>
              <a:xfrm>
                <a:off x="8603831" y="1194479"/>
                <a:ext cx="1833326" cy="584775"/>
              </a:xfrm>
              <a:prstGeom prst="rect">
                <a:avLst/>
              </a:prstGeom>
              <a:blipFill>
                <a:blip r:embed="rId5"/>
                <a:stretch>
                  <a:fillRect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61A82DE-302E-4D1D-B80B-B8B8F030DB70}"/>
                  </a:ext>
                </a:extLst>
              </p:cNvPr>
              <p:cNvSpPr txBox="1"/>
              <p:nvPr/>
            </p:nvSpPr>
            <p:spPr>
              <a:xfrm>
                <a:off x="8525242" y="3838324"/>
                <a:ext cx="1833326" cy="338554"/>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0070C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Temperature</a:t>
                </a:r>
              </a:p>
            </p:txBody>
          </p:sp>
        </mc:Choice>
        <mc:Fallback xmlns="">
          <p:sp>
            <p:nvSpPr>
              <p:cNvPr id="30" name="TextBox 29">
                <a:extLst>
                  <a:ext uri="{FF2B5EF4-FFF2-40B4-BE49-F238E27FC236}">
                    <a16:creationId xmlns:a16="http://schemas.microsoft.com/office/drawing/2014/main" id="{461A82DE-302E-4D1D-B80B-B8B8F030DB70}"/>
                  </a:ext>
                </a:extLst>
              </p:cNvPr>
              <p:cNvSpPr txBox="1">
                <a:spLocks noRot="1" noChangeAspect="1" noMove="1" noResize="1" noEditPoints="1" noAdjustHandles="1" noChangeArrowheads="1" noChangeShapeType="1" noTextEdit="1"/>
              </p:cNvSpPr>
              <p:nvPr/>
            </p:nvSpPr>
            <p:spPr>
              <a:xfrm>
                <a:off x="8525242" y="3838324"/>
                <a:ext cx="1833326" cy="338554"/>
              </a:xfrm>
              <a:prstGeom prst="rect">
                <a:avLst/>
              </a:prstGeom>
              <a:blipFill>
                <a:blip r:embed="rId6"/>
                <a:stretch>
                  <a:fillRect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1F45D0B-4970-4BB1-A655-63264030DA23}"/>
                  </a:ext>
                </a:extLst>
              </p:cNvPr>
              <p:cNvSpPr txBox="1"/>
              <p:nvPr/>
            </p:nvSpPr>
            <p:spPr>
              <a:xfrm>
                <a:off x="99984" y="2675162"/>
                <a:ext cx="1823236" cy="1938992"/>
              </a:xfrm>
              <a:prstGeom prst="rect">
                <a:avLst/>
              </a:prstGeom>
              <a:solidFill>
                <a:schemeClr val="bg1"/>
              </a:solidFill>
              <a:ln>
                <a:solidFill>
                  <a:schemeClr val="tx1"/>
                </a:solidFill>
              </a:ln>
            </p:spPr>
            <p:txBody>
              <a:bodyPr wrap="square" rtlCol="0">
                <a:spAutoFit/>
              </a:bodyPr>
              <a:lstStyle/>
              <a:p>
                <a:pPr algn="ctr"/>
                <a:r>
                  <a:rPr lang="en-US" sz="2000" dirty="0">
                    <a:latin typeface="Calibri" panose="020F0502020204030204" pitchFamily="34" charset="0"/>
                    <a:cs typeface="Calibri" panose="020F0502020204030204" pitchFamily="34" charset="0"/>
                  </a:rPr>
                  <a:t>Plots (right) show quantities along vertical line as a function of </a:t>
                </a:r>
                <a14:m>
                  <m:oMath xmlns:m="http://schemas.openxmlformats.org/officeDocument/2006/math">
                    <m:r>
                      <a:rPr lang="en-US" sz="2000" i="1" dirty="0" smtClean="0">
                        <a:latin typeface="Cambria Math" panose="02040503050406030204" pitchFamily="18" charset="0"/>
                        <a:cs typeface="Calibri" panose="020F0502020204030204" pitchFamily="34" charset="0"/>
                      </a:rPr>
                      <m:t>𝑧</m:t>
                    </m:r>
                  </m:oMath>
                </a14:m>
                <a:r>
                  <a:rPr lang="en-US" sz="2000" dirty="0">
                    <a:latin typeface="Calibri" panose="020F0502020204030204" pitchFamily="34" charset="0"/>
                    <a:cs typeface="Calibri" panose="020F0502020204030204" pitchFamily="34" charset="0"/>
                  </a:rPr>
                  <a:t> in the ice block</a:t>
                </a:r>
              </a:p>
            </p:txBody>
          </p:sp>
        </mc:Choice>
        <mc:Fallback xmlns="">
          <p:sp>
            <p:nvSpPr>
              <p:cNvPr id="31" name="TextBox 30">
                <a:extLst>
                  <a:ext uri="{FF2B5EF4-FFF2-40B4-BE49-F238E27FC236}">
                    <a16:creationId xmlns:a16="http://schemas.microsoft.com/office/drawing/2014/main" id="{F1F45D0B-4970-4BB1-A655-63264030DA23}"/>
                  </a:ext>
                </a:extLst>
              </p:cNvPr>
              <p:cNvSpPr txBox="1">
                <a:spLocks noRot="1" noChangeAspect="1" noMove="1" noResize="1" noEditPoints="1" noAdjustHandles="1" noChangeArrowheads="1" noChangeShapeType="1" noTextEdit="1"/>
              </p:cNvSpPr>
              <p:nvPr/>
            </p:nvSpPr>
            <p:spPr>
              <a:xfrm>
                <a:off x="99984" y="2675162"/>
                <a:ext cx="1823236" cy="1938992"/>
              </a:xfrm>
              <a:prstGeom prst="rect">
                <a:avLst/>
              </a:prstGeom>
              <a:blipFill>
                <a:blip r:embed="rId7"/>
                <a:stretch>
                  <a:fillRect l="-2990" t="-1563" r="-5980" b="-437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12841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62837"/>
            <a:ext cx="10362001" cy="1189972"/>
          </a:xfrm>
        </p:spPr>
        <p:txBody>
          <a:bodyPr/>
          <a:lstStyle/>
          <a:p>
            <a:r>
              <a:rPr lang="en-US" dirty="0"/>
              <a:t>Thermo-mechanical coupling: cuboid problem</a:t>
            </a:r>
          </a:p>
        </p:txBody>
      </p:sp>
      <p:grpSp>
        <p:nvGrpSpPr>
          <p:cNvPr id="11" name="Group 10">
            <a:extLst>
              <a:ext uri="{FF2B5EF4-FFF2-40B4-BE49-F238E27FC236}">
                <a16:creationId xmlns:a16="http://schemas.microsoft.com/office/drawing/2014/main" id="{FD5D1FBE-8C95-4557-9C9D-C553E22D838D}"/>
              </a:ext>
            </a:extLst>
          </p:cNvPr>
          <p:cNvGrpSpPr/>
          <p:nvPr/>
        </p:nvGrpSpPr>
        <p:grpSpPr>
          <a:xfrm>
            <a:off x="1002051" y="1052089"/>
            <a:ext cx="5391996" cy="5178521"/>
            <a:chOff x="177676" y="1089667"/>
            <a:chExt cx="5391996" cy="5178521"/>
          </a:xfrm>
        </p:grpSpPr>
        <p:pic>
          <p:nvPicPr>
            <p:cNvPr id="10" name="Picture 9">
              <a:extLst>
                <a:ext uri="{FF2B5EF4-FFF2-40B4-BE49-F238E27FC236}">
                  <a16:creationId xmlns:a16="http://schemas.microsoft.com/office/drawing/2014/main" id="{12D889D9-F637-417E-AF84-D14B248ABCC6}"/>
                </a:ext>
              </a:extLst>
            </p:cNvPr>
            <p:cNvPicPr>
              <a:picLocks noChangeAspect="1"/>
            </p:cNvPicPr>
            <p:nvPr/>
          </p:nvPicPr>
          <p:blipFill>
            <a:blip r:embed="rId3"/>
            <a:stretch>
              <a:fillRect/>
            </a:stretch>
          </p:blipFill>
          <p:spPr>
            <a:xfrm>
              <a:off x="177676" y="1089667"/>
              <a:ext cx="4502648" cy="5178521"/>
            </a:xfrm>
            <a:prstGeom prst="rect">
              <a:avLst/>
            </a:prstGeom>
          </p:spPr>
        </p:pic>
        <p:sp>
          <p:nvSpPr>
            <p:cNvPr id="18" name="TextBox 7">
              <a:extLst>
                <a:ext uri="{FF2B5EF4-FFF2-40B4-BE49-F238E27FC236}">
                  <a16:creationId xmlns:a16="http://schemas.microsoft.com/office/drawing/2014/main" id="{5E29F632-2F62-402B-80FA-19DE78CFFC72}"/>
                </a:ext>
              </a:extLst>
            </p:cNvPr>
            <p:cNvSpPr txBox="1"/>
            <p:nvPr/>
          </p:nvSpPr>
          <p:spPr>
            <a:xfrm>
              <a:off x="1898327" y="2379190"/>
              <a:ext cx="1348061" cy="286232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a:solidFill>
                    <a:schemeClr val="bg1"/>
                  </a:solidFill>
                  <a:latin typeface="Calibri" panose="020F0502020204030204" pitchFamily="34" charset="0"/>
                  <a:cs typeface="Calibri" panose="020F0502020204030204" pitchFamily="34" charset="0"/>
                </a:rPr>
                <a:t>permafrost</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ice</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permafrost</a:t>
              </a:r>
            </a:p>
          </p:txBody>
        </p:sp>
        <p:cxnSp>
          <p:nvCxnSpPr>
            <p:cNvPr id="19" name="Straight Arrow Connector 18">
              <a:extLst>
                <a:ext uri="{FF2B5EF4-FFF2-40B4-BE49-F238E27FC236}">
                  <a16:creationId xmlns:a16="http://schemas.microsoft.com/office/drawing/2014/main" id="{2BE3FC92-7CC4-487C-A252-26BAE64A664B}"/>
                </a:ext>
              </a:extLst>
            </p:cNvPr>
            <p:cNvCxnSpPr>
              <a:cxnSpLocks/>
            </p:cNvCxnSpPr>
            <p:nvPr/>
          </p:nvCxnSpPr>
          <p:spPr>
            <a:xfrm flipH="1">
              <a:off x="3685523" y="1625848"/>
              <a:ext cx="46758" cy="3652404"/>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467819-A7B8-4EEE-AE08-AAB54140F746}"/>
                </a:ext>
              </a:extLst>
            </p:cNvPr>
            <p:cNvCxnSpPr>
              <a:cxnSpLocks/>
            </p:cNvCxnSpPr>
            <p:nvPr/>
          </p:nvCxnSpPr>
          <p:spPr>
            <a:xfrm flipV="1">
              <a:off x="2572357" y="5460093"/>
              <a:ext cx="915737" cy="45200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F4CD0A-5135-4647-B021-CBBCF6625971}"/>
                </a:ext>
              </a:extLst>
            </p:cNvPr>
            <p:cNvCxnSpPr>
              <a:cxnSpLocks/>
            </p:cNvCxnSpPr>
            <p:nvPr/>
          </p:nvCxnSpPr>
          <p:spPr>
            <a:xfrm flipH="1" flipV="1">
              <a:off x="1430694" y="5376966"/>
              <a:ext cx="732561" cy="49876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3">
              <a:extLst>
                <a:ext uri="{FF2B5EF4-FFF2-40B4-BE49-F238E27FC236}">
                  <a16:creationId xmlns:a16="http://schemas.microsoft.com/office/drawing/2014/main" id="{928EF74F-7CCC-4CD4-83A1-EE86F7E13EA6}"/>
                </a:ext>
              </a:extLst>
            </p:cNvPr>
            <p:cNvSpPr txBox="1"/>
            <p:nvPr/>
          </p:nvSpPr>
          <p:spPr>
            <a:xfrm>
              <a:off x="780003" y="1194479"/>
              <a:ext cx="1301382"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panose="020F0502020204030204" pitchFamily="34" charset="0"/>
                  <a:cs typeface="Calibri" panose="020F0502020204030204" pitchFamily="34" charset="0"/>
                </a:rPr>
                <a:t>Temp = 280 K</a:t>
              </a:r>
            </a:p>
          </p:txBody>
        </p:sp>
        <p:cxnSp>
          <p:nvCxnSpPr>
            <p:cNvPr id="17" name="Straight Arrow Connector 16">
              <a:extLst>
                <a:ext uri="{FF2B5EF4-FFF2-40B4-BE49-F238E27FC236}">
                  <a16:creationId xmlns:a16="http://schemas.microsoft.com/office/drawing/2014/main" id="{99E47AAF-C97D-4417-BACD-89630E654FB8}"/>
                </a:ext>
              </a:extLst>
            </p:cNvPr>
            <p:cNvCxnSpPr/>
            <p:nvPr/>
          </p:nvCxnSpPr>
          <p:spPr>
            <a:xfrm flipV="1">
              <a:off x="2310845" y="1102193"/>
              <a:ext cx="0" cy="48837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16">
              <a:extLst>
                <a:ext uri="{FF2B5EF4-FFF2-40B4-BE49-F238E27FC236}">
                  <a16:creationId xmlns:a16="http://schemas.microsoft.com/office/drawing/2014/main" id="{089F0BBB-3BA9-4C3F-A8B1-D77A9DCB6C01}"/>
                </a:ext>
              </a:extLst>
            </p:cNvPr>
            <p:cNvSpPr txBox="1"/>
            <p:nvPr/>
          </p:nvSpPr>
          <p:spPr>
            <a:xfrm>
              <a:off x="2540306" y="1194479"/>
              <a:ext cx="171617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solidFill>
                    <a:schemeClr val="bg1"/>
                  </a:solidFill>
                  <a:latin typeface="Calibri" panose="020F0502020204030204" pitchFamily="34" charset="0"/>
                  <a:cs typeface="Calibri" panose="020F0502020204030204" pitchFamily="34" charset="0"/>
                </a:rPr>
                <a:t>Disp</a:t>
              </a:r>
              <a:r>
                <a:rPr lang="en-US" sz="1600" dirty="0">
                  <a:solidFill>
                    <a:schemeClr val="bg1"/>
                  </a:solidFill>
                  <a:latin typeface="Calibri" panose="020F0502020204030204" pitchFamily="34" charset="0"/>
                  <a:cs typeface="Calibri" panose="020F0502020204030204" pitchFamily="34" charset="0"/>
                </a:rPr>
                <a:t> = 0.2 m</a:t>
              </a:r>
            </a:p>
          </p:txBody>
        </p:sp>
        <p:sp>
          <p:nvSpPr>
            <p:cNvPr id="2" name="TextBox 1">
              <a:extLst>
                <a:ext uri="{FF2B5EF4-FFF2-40B4-BE49-F238E27FC236}">
                  <a16:creationId xmlns:a16="http://schemas.microsoft.com/office/drawing/2014/main" id="{1BCAABA0-9A5F-4561-AC46-FB99F5B34BF5}"/>
                </a:ext>
              </a:extLst>
            </p:cNvPr>
            <p:cNvSpPr txBox="1"/>
            <p:nvPr/>
          </p:nvSpPr>
          <p:spPr>
            <a:xfrm>
              <a:off x="3916237" y="3959916"/>
              <a:ext cx="165343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Temp</a:t>
              </a:r>
            </a:p>
          </p:txBody>
        </p:sp>
        <p:sp>
          <p:nvSpPr>
            <p:cNvPr id="27" name="TextBox 11">
              <a:extLst>
                <a:ext uri="{FF2B5EF4-FFF2-40B4-BE49-F238E27FC236}">
                  <a16:creationId xmlns:a16="http://schemas.microsoft.com/office/drawing/2014/main" id="{CCE8716A-5404-4F23-81D8-CECE74BADFD8}"/>
                </a:ext>
              </a:extLst>
            </p:cNvPr>
            <p:cNvSpPr txBox="1"/>
            <p:nvPr/>
          </p:nvSpPr>
          <p:spPr>
            <a:xfrm>
              <a:off x="3708902" y="314977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3.2 m</a:t>
              </a:r>
            </a:p>
          </p:txBody>
        </p:sp>
        <p:sp>
          <p:nvSpPr>
            <p:cNvPr id="28" name="TextBox 19">
              <a:extLst>
                <a:ext uri="{FF2B5EF4-FFF2-40B4-BE49-F238E27FC236}">
                  <a16:creationId xmlns:a16="http://schemas.microsoft.com/office/drawing/2014/main" id="{E1D0D1EC-0914-454A-8DD4-D5C43178E947}"/>
                </a:ext>
              </a:extLst>
            </p:cNvPr>
            <p:cNvSpPr txBox="1"/>
            <p:nvPr/>
          </p:nvSpPr>
          <p:spPr>
            <a:xfrm>
              <a:off x="2946829" y="5626347"/>
              <a:ext cx="829073"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&lt;1.0 m</a:t>
              </a:r>
            </a:p>
          </p:txBody>
        </p:sp>
        <p:sp>
          <p:nvSpPr>
            <p:cNvPr id="29" name="TextBox 20">
              <a:extLst>
                <a:ext uri="{FF2B5EF4-FFF2-40B4-BE49-F238E27FC236}">
                  <a16:creationId xmlns:a16="http://schemas.microsoft.com/office/drawing/2014/main" id="{D60C6A4E-E295-4FA5-9CD5-A9898E01C78B}"/>
                </a:ext>
              </a:extLst>
            </p:cNvPr>
            <p:cNvSpPr txBox="1"/>
            <p:nvPr/>
          </p:nvSpPr>
          <p:spPr>
            <a:xfrm>
              <a:off x="1108658" y="5615655"/>
              <a:ext cx="829073"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&lt;1.0 m</a:t>
              </a:r>
            </a:p>
          </p:txBody>
        </p:sp>
      </p:grpSp>
      <p:pic>
        <p:nvPicPr>
          <p:cNvPr id="15" name="Picture 14">
            <a:extLst>
              <a:ext uri="{FF2B5EF4-FFF2-40B4-BE49-F238E27FC236}">
                <a16:creationId xmlns:a16="http://schemas.microsoft.com/office/drawing/2014/main" id="{EE4BF858-09BB-4531-A82D-FDDB2EB56F29}"/>
              </a:ext>
            </a:extLst>
          </p:cNvPr>
          <p:cNvPicPr>
            <a:picLocks noChangeAspect="1"/>
          </p:cNvPicPr>
          <p:nvPr/>
        </p:nvPicPr>
        <p:blipFill>
          <a:blip r:embed="rId4"/>
          <a:stretch>
            <a:fillRect/>
          </a:stretch>
        </p:blipFill>
        <p:spPr>
          <a:xfrm>
            <a:off x="6126877" y="1027135"/>
            <a:ext cx="4439675" cy="516566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203253A-185E-4A5C-8765-CBAC25355F40}"/>
                  </a:ext>
                </a:extLst>
              </p:cNvPr>
              <p:cNvSpPr txBox="1"/>
              <p:nvPr/>
            </p:nvSpPr>
            <p:spPr>
              <a:xfrm>
                <a:off x="8603831" y="1194479"/>
                <a:ext cx="1833326" cy="584775"/>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FF000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Ice Saturation</a:t>
                </a:r>
              </a:p>
              <a:p>
                <a14:m>
                  <m:oMath xmlns:m="http://schemas.openxmlformats.org/officeDocument/2006/math">
                    <m:r>
                      <a:rPr lang="en-US" sz="1600" b="0" i="1" smtClean="0">
                        <a:solidFill>
                          <a:srgbClr val="00B050"/>
                        </a:solidFill>
                        <a:latin typeface="Cambria Math" panose="02040503050406030204" pitchFamily="18" charset="0"/>
                        <a:cs typeface="Calibri" panose="020F0502020204030204" pitchFamily="34" charset="0"/>
                      </a:rPr>
                      <m:t>−</m:t>
                    </m:r>
                  </m:oMath>
                </a14:m>
                <a:r>
                  <a:rPr lang="en-US" sz="1600" dirty="0">
                    <a:latin typeface="Calibri" panose="020F0502020204030204" pitchFamily="34" charset="0"/>
                    <a:cs typeface="Calibri" panose="020F0502020204030204" pitchFamily="34" charset="0"/>
                  </a:rPr>
                  <a:t> Water Saturation</a:t>
                </a:r>
              </a:p>
            </p:txBody>
          </p:sp>
        </mc:Choice>
        <mc:Fallback xmlns="">
          <p:sp>
            <p:nvSpPr>
              <p:cNvPr id="30" name="TextBox 29">
                <a:extLst>
                  <a:ext uri="{FF2B5EF4-FFF2-40B4-BE49-F238E27FC236}">
                    <a16:creationId xmlns:a16="http://schemas.microsoft.com/office/drawing/2014/main" id="{C203253A-185E-4A5C-8765-CBAC25355F40}"/>
                  </a:ext>
                </a:extLst>
              </p:cNvPr>
              <p:cNvSpPr txBox="1">
                <a:spLocks noRot="1" noChangeAspect="1" noMove="1" noResize="1" noEditPoints="1" noAdjustHandles="1" noChangeArrowheads="1" noChangeShapeType="1" noTextEdit="1"/>
              </p:cNvSpPr>
              <p:nvPr/>
            </p:nvSpPr>
            <p:spPr>
              <a:xfrm>
                <a:off x="8603831" y="1194479"/>
                <a:ext cx="1833326" cy="584775"/>
              </a:xfrm>
              <a:prstGeom prst="rect">
                <a:avLst/>
              </a:prstGeom>
              <a:blipFill>
                <a:blip r:embed="rId5"/>
                <a:stretch>
                  <a:fillRect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30ADE67-D6B8-4823-ADAB-FEC7771DE3A3}"/>
                  </a:ext>
                </a:extLst>
              </p:cNvPr>
              <p:cNvSpPr txBox="1"/>
              <p:nvPr/>
            </p:nvSpPr>
            <p:spPr>
              <a:xfrm>
                <a:off x="8525242" y="3838324"/>
                <a:ext cx="1833326" cy="338554"/>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0070C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Temperature</a:t>
                </a:r>
              </a:p>
            </p:txBody>
          </p:sp>
        </mc:Choice>
        <mc:Fallback xmlns="">
          <p:sp>
            <p:nvSpPr>
              <p:cNvPr id="31" name="TextBox 30">
                <a:extLst>
                  <a:ext uri="{FF2B5EF4-FFF2-40B4-BE49-F238E27FC236}">
                    <a16:creationId xmlns:a16="http://schemas.microsoft.com/office/drawing/2014/main" id="{330ADE67-D6B8-4823-ADAB-FEC7771DE3A3}"/>
                  </a:ext>
                </a:extLst>
              </p:cNvPr>
              <p:cNvSpPr txBox="1">
                <a:spLocks noRot="1" noChangeAspect="1" noMove="1" noResize="1" noEditPoints="1" noAdjustHandles="1" noChangeArrowheads="1" noChangeShapeType="1" noTextEdit="1"/>
              </p:cNvSpPr>
              <p:nvPr/>
            </p:nvSpPr>
            <p:spPr>
              <a:xfrm>
                <a:off x="8525242" y="3838324"/>
                <a:ext cx="1833326" cy="338554"/>
              </a:xfrm>
              <a:prstGeom prst="rect">
                <a:avLst/>
              </a:prstGeom>
              <a:blipFill>
                <a:blip r:embed="rId6"/>
                <a:stretch>
                  <a:fillRect t="-5455" b="-23636"/>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ADE6E237-A3C3-44AC-B60D-A5EFD1B39C0C}"/>
              </a:ext>
            </a:extLst>
          </p:cNvPr>
          <p:cNvSpPr txBox="1"/>
          <p:nvPr/>
        </p:nvSpPr>
        <p:spPr>
          <a:xfrm>
            <a:off x="1265670" y="1888237"/>
            <a:ext cx="1653435"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24 days</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3790370-B9A1-450A-B2BE-3AFA082DE797}"/>
                  </a:ext>
                </a:extLst>
              </p:cNvPr>
              <p:cNvSpPr txBox="1"/>
              <p:nvPr/>
            </p:nvSpPr>
            <p:spPr>
              <a:xfrm>
                <a:off x="99984" y="2675162"/>
                <a:ext cx="1823236" cy="1938992"/>
              </a:xfrm>
              <a:prstGeom prst="rect">
                <a:avLst/>
              </a:prstGeom>
              <a:solidFill>
                <a:schemeClr val="bg1"/>
              </a:solidFill>
              <a:ln>
                <a:solidFill>
                  <a:schemeClr val="tx1"/>
                </a:solidFill>
              </a:ln>
            </p:spPr>
            <p:txBody>
              <a:bodyPr wrap="square" rtlCol="0">
                <a:spAutoFit/>
              </a:bodyPr>
              <a:lstStyle/>
              <a:p>
                <a:pPr algn="ctr"/>
                <a:r>
                  <a:rPr lang="en-US" sz="2000" dirty="0">
                    <a:latin typeface="Calibri" panose="020F0502020204030204" pitchFamily="34" charset="0"/>
                    <a:cs typeface="Calibri" panose="020F0502020204030204" pitchFamily="34" charset="0"/>
                  </a:rPr>
                  <a:t>Plots (right) show quantities along vertical line as a function of </a:t>
                </a:r>
                <a14:m>
                  <m:oMath xmlns:m="http://schemas.openxmlformats.org/officeDocument/2006/math">
                    <m:r>
                      <a:rPr lang="en-US" sz="2000" i="1" dirty="0" smtClean="0">
                        <a:latin typeface="Cambria Math" panose="02040503050406030204" pitchFamily="18" charset="0"/>
                        <a:cs typeface="Calibri" panose="020F0502020204030204" pitchFamily="34" charset="0"/>
                      </a:rPr>
                      <m:t>𝑧</m:t>
                    </m:r>
                  </m:oMath>
                </a14:m>
                <a:r>
                  <a:rPr lang="en-US" sz="2000" dirty="0">
                    <a:latin typeface="Calibri" panose="020F0502020204030204" pitchFamily="34" charset="0"/>
                    <a:cs typeface="Calibri" panose="020F0502020204030204" pitchFamily="34" charset="0"/>
                  </a:rPr>
                  <a:t> in the ice block</a:t>
                </a:r>
              </a:p>
            </p:txBody>
          </p:sp>
        </mc:Choice>
        <mc:Fallback xmlns="">
          <p:sp>
            <p:nvSpPr>
              <p:cNvPr id="25" name="TextBox 24">
                <a:extLst>
                  <a:ext uri="{FF2B5EF4-FFF2-40B4-BE49-F238E27FC236}">
                    <a16:creationId xmlns:a16="http://schemas.microsoft.com/office/drawing/2014/main" id="{03790370-B9A1-450A-B2BE-3AFA082DE797}"/>
                  </a:ext>
                </a:extLst>
              </p:cNvPr>
              <p:cNvSpPr txBox="1">
                <a:spLocks noRot="1" noChangeAspect="1" noMove="1" noResize="1" noEditPoints="1" noAdjustHandles="1" noChangeArrowheads="1" noChangeShapeType="1" noTextEdit="1"/>
              </p:cNvSpPr>
              <p:nvPr/>
            </p:nvSpPr>
            <p:spPr>
              <a:xfrm>
                <a:off x="99984" y="2675162"/>
                <a:ext cx="1823236" cy="1938992"/>
              </a:xfrm>
              <a:prstGeom prst="rect">
                <a:avLst/>
              </a:prstGeom>
              <a:blipFill>
                <a:blip r:embed="rId7"/>
                <a:stretch>
                  <a:fillRect l="-2990" t="-1563" r="-5980" b="-437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47151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62837"/>
            <a:ext cx="10362001" cy="1189972"/>
          </a:xfrm>
        </p:spPr>
        <p:txBody>
          <a:bodyPr/>
          <a:lstStyle/>
          <a:p>
            <a:r>
              <a:rPr lang="en-US" dirty="0"/>
              <a:t>Thermo-mechanical coupling: cuboid problem</a:t>
            </a:r>
          </a:p>
        </p:txBody>
      </p:sp>
      <p:grpSp>
        <p:nvGrpSpPr>
          <p:cNvPr id="3" name="Group 2">
            <a:extLst>
              <a:ext uri="{FF2B5EF4-FFF2-40B4-BE49-F238E27FC236}">
                <a16:creationId xmlns:a16="http://schemas.microsoft.com/office/drawing/2014/main" id="{E0C08F80-BB7C-42DD-B30C-4B7E24393F84}"/>
              </a:ext>
            </a:extLst>
          </p:cNvPr>
          <p:cNvGrpSpPr/>
          <p:nvPr/>
        </p:nvGrpSpPr>
        <p:grpSpPr>
          <a:xfrm>
            <a:off x="999559" y="1055938"/>
            <a:ext cx="5397664" cy="5178521"/>
            <a:chOff x="172008" y="1068464"/>
            <a:chExt cx="5397664" cy="5178521"/>
          </a:xfrm>
        </p:grpSpPr>
        <p:pic>
          <p:nvPicPr>
            <p:cNvPr id="4" name="Picture 3">
              <a:extLst>
                <a:ext uri="{FF2B5EF4-FFF2-40B4-BE49-F238E27FC236}">
                  <a16:creationId xmlns:a16="http://schemas.microsoft.com/office/drawing/2014/main" id="{405858A6-9980-4522-B161-2A852ED5F3D2}"/>
                </a:ext>
              </a:extLst>
            </p:cNvPr>
            <p:cNvPicPr>
              <a:picLocks noChangeAspect="1"/>
            </p:cNvPicPr>
            <p:nvPr/>
          </p:nvPicPr>
          <p:blipFill>
            <a:blip r:embed="rId3"/>
            <a:stretch>
              <a:fillRect/>
            </a:stretch>
          </p:blipFill>
          <p:spPr>
            <a:xfrm>
              <a:off x="172008" y="1068464"/>
              <a:ext cx="4399866" cy="5178521"/>
            </a:xfrm>
            <a:prstGeom prst="rect">
              <a:avLst/>
            </a:prstGeom>
          </p:spPr>
        </p:pic>
        <p:sp>
          <p:nvSpPr>
            <p:cNvPr id="18" name="TextBox 7">
              <a:extLst>
                <a:ext uri="{FF2B5EF4-FFF2-40B4-BE49-F238E27FC236}">
                  <a16:creationId xmlns:a16="http://schemas.microsoft.com/office/drawing/2014/main" id="{5E29F632-2F62-402B-80FA-19DE78CFFC72}"/>
                </a:ext>
              </a:extLst>
            </p:cNvPr>
            <p:cNvSpPr txBox="1"/>
            <p:nvPr/>
          </p:nvSpPr>
          <p:spPr>
            <a:xfrm>
              <a:off x="1898327" y="2379190"/>
              <a:ext cx="1348061" cy="286232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a:solidFill>
                    <a:schemeClr val="bg1"/>
                  </a:solidFill>
                  <a:latin typeface="Calibri" panose="020F0502020204030204" pitchFamily="34" charset="0"/>
                  <a:cs typeface="Calibri" panose="020F0502020204030204" pitchFamily="34" charset="0"/>
                </a:rPr>
                <a:t>permafrost</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ice</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permafrost</a:t>
              </a:r>
            </a:p>
          </p:txBody>
        </p:sp>
        <p:cxnSp>
          <p:nvCxnSpPr>
            <p:cNvPr id="19" name="Straight Arrow Connector 18">
              <a:extLst>
                <a:ext uri="{FF2B5EF4-FFF2-40B4-BE49-F238E27FC236}">
                  <a16:creationId xmlns:a16="http://schemas.microsoft.com/office/drawing/2014/main" id="{2BE3FC92-7CC4-487C-A252-26BAE64A664B}"/>
                </a:ext>
              </a:extLst>
            </p:cNvPr>
            <p:cNvCxnSpPr>
              <a:cxnSpLocks/>
            </p:cNvCxnSpPr>
            <p:nvPr/>
          </p:nvCxnSpPr>
          <p:spPr>
            <a:xfrm flipH="1">
              <a:off x="3685523" y="1625848"/>
              <a:ext cx="46758" cy="3652404"/>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467819-A7B8-4EEE-AE08-AAB54140F746}"/>
                </a:ext>
              </a:extLst>
            </p:cNvPr>
            <p:cNvCxnSpPr>
              <a:cxnSpLocks/>
            </p:cNvCxnSpPr>
            <p:nvPr/>
          </p:nvCxnSpPr>
          <p:spPr>
            <a:xfrm flipV="1">
              <a:off x="2572357" y="5460093"/>
              <a:ext cx="915737" cy="45200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F4CD0A-5135-4647-B021-CBBCF6625971}"/>
                </a:ext>
              </a:extLst>
            </p:cNvPr>
            <p:cNvCxnSpPr>
              <a:cxnSpLocks/>
            </p:cNvCxnSpPr>
            <p:nvPr/>
          </p:nvCxnSpPr>
          <p:spPr>
            <a:xfrm flipH="1" flipV="1">
              <a:off x="1430694" y="5376966"/>
              <a:ext cx="732561" cy="49876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3">
              <a:extLst>
                <a:ext uri="{FF2B5EF4-FFF2-40B4-BE49-F238E27FC236}">
                  <a16:creationId xmlns:a16="http://schemas.microsoft.com/office/drawing/2014/main" id="{928EF74F-7CCC-4CD4-83A1-EE86F7E13EA6}"/>
                </a:ext>
              </a:extLst>
            </p:cNvPr>
            <p:cNvSpPr txBox="1"/>
            <p:nvPr/>
          </p:nvSpPr>
          <p:spPr>
            <a:xfrm>
              <a:off x="780003" y="1194479"/>
              <a:ext cx="1301382"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panose="020F0502020204030204" pitchFamily="34" charset="0"/>
                  <a:cs typeface="Calibri" panose="020F0502020204030204" pitchFamily="34" charset="0"/>
                </a:rPr>
                <a:t>Temp = 280 K</a:t>
              </a:r>
            </a:p>
          </p:txBody>
        </p:sp>
        <p:cxnSp>
          <p:nvCxnSpPr>
            <p:cNvPr id="17" name="Straight Arrow Connector 16">
              <a:extLst>
                <a:ext uri="{FF2B5EF4-FFF2-40B4-BE49-F238E27FC236}">
                  <a16:creationId xmlns:a16="http://schemas.microsoft.com/office/drawing/2014/main" id="{99E47AAF-C97D-4417-BACD-89630E654FB8}"/>
                </a:ext>
              </a:extLst>
            </p:cNvPr>
            <p:cNvCxnSpPr/>
            <p:nvPr/>
          </p:nvCxnSpPr>
          <p:spPr>
            <a:xfrm flipV="1">
              <a:off x="2310845" y="1102193"/>
              <a:ext cx="0" cy="48837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16">
              <a:extLst>
                <a:ext uri="{FF2B5EF4-FFF2-40B4-BE49-F238E27FC236}">
                  <a16:creationId xmlns:a16="http://schemas.microsoft.com/office/drawing/2014/main" id="{089F0BBB-3BA9-4C3F-A8B1-D77A9DCB6C01}"/>
                </a:ext>
              </a:extLst>
            </p:cNvPr>
            <p:cNvSpPr txBox="1"/>
            <p:nvPr/>
          </p:nvSpPr>
          <p:spPr>
            <a:xfrm>
              <a:off x="2540306" y="1194479"/>
              <a:ext cx="171617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solidFill>
                    <a:schemeClr val="bg1"/>
                  </a:solidFill>
                  <a:latin typeface="Calibri" panose="020F0502020204030204" pitchFamily="34" charset="0"/>
                  <a:cs typeface="Calibri" panose="020F0502020204030204" pitchFamily="34" charset="0"/>
                </a:rPr>
                <a:t>Disp</a:t>
              </a:r>
              <a:r>
                <a:rPr lang="en-US" sz="1600" dirty="0">
                  <a:solidFill>
                    <a:schemeClr val="bg1"/>
                  </a:solidFill>
                  <a:latin typeface="Calibri" panose="020F0502020204030204" pitchFamily="34" charset="0"/>
                  <a:cs typeface="Calibri" panose="020F0502020204030204" pitchFamily="34" charset="0"/>
                </a:rPr>
                <a:t> = 0.2 m</a:t>
              </a:r>
            </a:p>
          </p:txBody>
        </p:sp>
        <p:sp>
          <p:nvSpPr>
            <p:cNvPr id="2" name="TextBox 1">
              <a:extLst>
                <a:ext uri="{FF2B5EF4-FFF2-40B4-BE49-F238E27FC236}">
                  <a16:creationId xmlns:a16="http://schemas.microsoft.com/office/drawing/2014/main" id="{1BCAABA0-9A5F-4561-AC46-FB99F5B34BF5}"/>
                </a:ext>
              </a:extLst>
            </p:cNvPr>
            <p:cNvSpPr txBox="1"/>
            <p:nvPr/>
          </p:nvSpPr>
          <p:spPr>
            <a:xfrm>
              <a:off x="3916237" y="3959916"/>
              <a:ext cx="165343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Temp</a:t>
              </a:r>
            </a:p>
          </p:txBody>
        </p:sp>
        <p:sp>
          <p:nvSpPr>
            <p:cNvPr id="27" name="TextBox 11">
              <a:extLst>
                <a:ext uri="{FF2B5EF4-FFF2-40B4-BE49-F238E27FC236}">
                  <a16:creationId xmlns:a16="http://schemas.microsoft.com/office/drawing/2014/main" id="{C06B73F3-D276-4A44-8508-1C0EBC73CC87}"/>
                </a:ext>
              </a:extLst>
            </p:cNvPr>
            <p:cNvSpPr txBox="1"/>
            <p:nvPr/>
          </p:nvSpPr>
          <p:spPr>
            <a:xfrm>
              <a:off x="3708902" y="314977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3.2 m</a:t>
              </a:r>
            </a:p>
          </p:txBody>
        </p:sp>
        <p:sp>
          <p:nvSpPr>
            <p:cNvPr id="28" name="TextBox 19">
              <a:extLst>
                <a:ext uri="{FF2B5EF4-FFF2-40B4-BE49-F238E27FC236}">
                  <a16:creationId xmlns:a16="http://schemas.microsoft.com/office/drawing/2014/main" id="{79C23547-396E-44C7-9510-690137F77593}"/>
                </a:ext>
              </a:extLst>
            </p:cNvPr>
            <p:cNvSpPr txBox="1"/>
            <p:nvPr/>
          </p:nvSpPr>
          <p:spPr>
            <a:xfrm>
              <a:off x="2946829" y="5626347"/>
              <a:ext cx="829073"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&lt;1.0 m</a:t>
              </a:r>
            </a:p>
          </p:txBody>
        </p:sp>
        <p:sp>
          <p:nvSpPr>
            <p:cNvPr id="29" name="TextBox 20">
              <a:extLst>
                <a:ext uri="{FF2B5EF4-FFF2-40B4-BE49-F238E27FC236}">
                  <a16:creationId xmlns:a16="http://schemas.microsoft.com/office/drawing/2014/main" id="{1E5BD4F2-2EA5-4F3E-B847-31D7BBF2A22C}"/>
                </a:ext>
              </a:extLst>
            </p:cNvPr>
            <p:cNvSpPr txBox="1"/>
            <p:nvPr/>
          </p:nvSpPr>
          <p:spPr>
            <a:xfrm>
              <a:off x="1108658" y="5615655"/>
              <a:ext cx="829073"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&lt;1.0 m</a:t>
              </a:r>
            </a:p>
          </p:txBody>
        </p:sp>
      </p:grpSp>
      <p:pic>
        <p:nvPicPr>
          <p:cNvPr id="30" name="Picture 29">
            <a:extLst>
              <a:ext uri="{FF2B5EF4-FFF2-40B4-BE49-F238E27FC236}">
                <a16:creationId xmlns:a16="http://schemas.microsoft.com/office/drawing/2014/main" id="{955D9A30-9E20-40CF-A77C-39935D86D13A}"/>
              </a:ext>
            </a:extLst>
          </p:cNvPr>
          <p:cNvPicPr>
            <a:picLocks noChangeAspect="1"/>
          </p:cNvPicPr>
          <p:nvPr/>
        </p:nvPicPr>
        <p:blipFill>
          <a:blip r:embed="rId4"/>
          <a:stretch>
            <a:fillRect/>
          </a:stretch>
        </p:blipFill>
        <p:spPr>
          <a:xfrm>
            <a:off x="6096681" y="950499"/>
            <a:ext cx="4587833" cy="5333355"/>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AA37461-19D1-4B90-BC0C-BAF2B34AC62B}"/>
                  </a:ext>
                </a:extLst>
              </p:cNvPr>
              <p:cNvSpPr txBox="1"/>
              <p:nvPr/>
            </p:nvSpPr>
            <p:spPr>
              <a:xfrm>
                <a:off x="8603831" y="1194479"/>
                <a:ext cx="1833326" cy="584775"/>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FF000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Ice Saturation</a:t>
                </a:r>
              </a:p>
              <a:p>
                <a14:m>
                  <m:oMath xmlns:m="http://schemas.openxmlformats.org/officeDocument/2006/math">
                    <m:r>
                      <a:rPr lang="en-US" sz="1600" b="0" i="1" smtClean="0">
                        <a:solidFill>
                          <a:srgbClr val="00B050"/>
                        </a:solidFill>
                        <a:latin typeface="Cambria Math" panose="02040503050406030204" pitchFamily="18" charset="0"/>
                        <a:cs typeface="Calibri" panose="020F0502020204030204" pitchFamily="34" charset="0"/>
                      </a:rPr>
                      <m:t>−</m:t>
                    </m:r>
                  </m:oMath>
                </a14:m>
                <a:r>
                  <a:rPr lang="en-US" sz="1600" dirty="0">
                    <a:latin typeface="Calibri" panose="020F0502020204030204" pitchFamily="34" charset="0"/>
                    <a:cs typeface="Calibri" panose="020F0502020204030204" pitchFamily="34" charset="0"/>
                  </a:rPr>
                  <a:t> Water Saturation</a:t>
                </a:r>
              </a:p>
            </p:txBody>
          </p:sp>
        </mc:Choice>
        <mc:Fallback xmlns="">
          <p:sp>
            <p:nvSpPr>
              <p:cNvPr id="31" name="TextBox 30">
                <a:extLst>
                  <a:ext uri="{FF2B5EF4-FFF2-40B4-BE49-F238E27FC236}">
                    <a16:creationId xmlns:a16="http://schemas.microsoft.com/office/drawing/2014/main" id="{8AA37461-19D1-4B90-BC0C-BAF2B34AC62B}"/>
                  </a:ext>
                </a:extLst>
              </p:cNvPr>
              <p:cNvSpPr txBox="1">
                <a:spLocks noRot="1" noChangeAspect="1" noMove="1" noResize="1" noEditPoints="1" noAdjustHandles="1" noChangeArrowheads="1" noChangeShapeType="1" noTextEdit="1"/>
              </p:cNvSpPr>
              <p:nvPr/>
            </p:nvSpPr>
            <p:spPr>
              <a:xfrm>
                <a:off x="8603831" y="1194479"/>
                <a:ext cx="1833326" cy="584775"/>
              </a:xfrm>
              <a:prstGeom prst="rect">
                <a:avLst/>
              </a:prstGeom>
              <a:blipFill>
                <a:blip r:embed="rId5"/>
                <a:stretch>
                  <a:fillRect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F6761CB-FAA7-4053-B05D-8117E220BAE0}"/>
                  </a:ext>
                </a:extLst>
              </p:cNvPr>
              <p:cNvSpPr txBox="1"/>
              <p:nvPr/>
            </p:nvSpPr>
            <p:spPr>
              <a:xfrm>
                <a:off x="8525242" y="3838324"/>
                <a:ext cx="1833326" cy="338554"/>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0070C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Temperature</a:t>
                </a:r>
              </a:p>
            </p:txBody>
          </p:sp>
        </mc:Choice>
        <mc:Fallback xmlns="">
          <p:sp>
            <p:nvSpPr>
              <p:cNvPr id="32" name="TextBox 31">
                <a:extLst>
                  <a:ext uri="{FF2B5EF4-FFF2-40B4-BE49-F238E27FC236}">
                    <a16:creationId xmlns:a16="http://schemas.microsoft.com/office/drawing/2014/main" id="{4F6761CB-FAA7-4053-B05D-8117E220BAE0}"/>
                  </a:ext>
                </a:extLst>
              </p:cNvPr>
              <p:cNvSpPr txBox="1">
                <a:spLocks noRot="1" noChangeAspect="1" noMove="1" noResize="1" noEditPoints="1" noAdjustHandles="1" noChangeArrowheads="1" noChangeShapeType="1" noTextEdit="1"/>
              </p:cNvSpPr>
              <p:nvPr/>
            </p:nvSpPr>
            <p:spPr>
              <a:xfrm>
                <a:off x="8525242" y="3838324"/>
                <a:ext cx="1833326" cy="338554"/>
              </a:xfrm>
              <a:prstGeom prst="rect">
                <a:avLst/>
              </a:prstGeom>
              <a:blipFill>
                <a:blip r:embed="rId6"/>
                <a:stretch>
                  <a:fillRect t="-5455" b="-23636"/>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A366C2E8-DB52-497B-853E-16111420A80A}"/>
              </a:ext>
            </a:extLst>
          </p:cNvPr>
          <p:cNvSpPr txBox="1"/>
          <p:nvPr/>
        </p:nvSpPr>
        <p:spPr>
          <a:xfrm>
            <a:off x="1102881" y="1888237"/>
            <a:ext cx="1653435"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226 days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7F9C75A-75B3-4659-B99E-BA1ACE5B3FFF}"/>
                  </a:ext>
                </a:extLst>
              </p:cNvPr>
              <p:cNvSpPr txBox="1"/>
              <p:nvPr/>
            </p:nvSpPr>
            <p:spPr>
              <a:xfrm>
                <a:off x="99984" y="2675162"/>
                <a:ext cx="1823236" cy="1938992"/>
              </a:xfrm>
              <a:prstGeom prst="rect">
                <a:avLst/>
              </a:prstGeom>
              <a:solidFill>
                <a:schemeClr val="bg1"/>
              </a:solidFill>
              <a:ln>
                <a:solidFill>
                  <a:schemeClr val="tx1"/>
                </a:solidFill>
              </a:ln>
            </p:spPr>
            <p:txBody>
              <a:bodyPr wrap="square" rtlCol="0">
                <a:spAutoFit/>
              </a:bodyPr>
              <a:lstStyle/>
              <a:p>
                <a:pPr algn="ctr"/>
                <a:r>
                  <a:rPr lang="en-US" sz="2000" dirty="0">
                    <a:latin typeface="Calibri" panose="020F0502020204030204" pitchFamily="34" charset="0"/>
                    <a:cs typeface="Calibri" panose="020F0502020204030204" pitchFamily="34" charset="0"/>
                  </a:rPr>
                  <a:t>Plots (right) show quantities along vertical line as a function of </a:t>
                </a:r>
                <a14:m>
                  <m:oMath xmlns:m="http://schemas.openxmlformats.org/officeDocument/2006/math">
                    <m:r>
                      <a:rPr lang="en-US" sz="2000" i="1" dirty="0" smtClean="0">
                        <a:latin typeface="Cambria Math" panose="02040503050406030204" pitchFamily="18" charset="0"/>
                        <a:cs typeface="Calibri" panose="020F0502020204030204" pitchFamily="34" charset="0"/>
                      </a:rPr>
                      <m:t>𝑧</m:t>
                    </m:r>
                  </m:oMath>
                </a14:m>
                <a:r>
                  <a:rPr lang="en-US" sz="2000" dirty="0">
                    <a:latin typeface="Calibri" panose="020F0502020204030204" pitchFamily="34" charset="0"/>
                    <a:cs typeface="Calibri" panose="020F0502020204030204" pitchFamily="34" charset="0"/>
                  </a:rPr>
                  <a:t> in the ice block</a:t>
                </a:r>
              </a:p>
            </p:txBody>
          </p:sp>
        </mc:Choice>
        <mc:Fallback xmlns="">
          <p:sp>
            <p:nvSpPr>
              <p:cNvPr id="24" name="TextBox 23">
                <a:extLst>
                  <a:ext uri="{FF2B5EF4-FFF2-40B4-BE49-F238E27FC236}">
                    <a16:creationId xmlns:a16="http://schemas.microsoft.com/office/drawing/2014/main" id="{D7F9C75A-75B3-4659-B99E-BA1ACE5B3FFF}"/>
                  </a:ext>
                </a:extLst>
              </p:cNvPr>
              <p:cNvSpPr txBox="1">
                <a:spLocks noRot="1" noChangeAspect="1" noMove="1" noResize="1" noEditPoints="1" noAdjustHandles="1" noChangeArrowheads="1" noChangeShapeType="1" noTextEdit="1"/>
              </p:cNvSpPr>
              <p:nvPr/>
            </p:nvSpPr>
            <p:spPr>
              <a:xfrm>
                <a:off x="99984" y="2675162"/>
                <a:ext cx="1823236" cy="1938992"/>
              </a:xfrm>
              <a:prstGeom prst="rect">
                <a:avLst/>
              </a:prstGeom>
              <a:blipFill>
                <a:blip r:embed="rId7"/>
                <a:stretch>
                  <a:fillRect l="-2990" t="-1563" r="-5980" b="-437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5562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uboid.avi">
            <a:hlinkClick r:id="" action="ppaction://media"/>
            <a:extLst>
              <a:ext uri="{FF2B5EF4-FFF2-40B4-BE49-F238E27FC236}">
                <a16:creationId xmlns:a16="http://schemas.microsoft.com/office/drawing/2014/main" id="{CB4FA83A-FD6E-8F4F-8CF6-469A29CB826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6887" y="1330271"/>
            <a:ext cx="7995076" cy="4562889"/>
          </a:xfrm>
        </p:spPr>
      </p:pic>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0" y="-162837"/>
            <a:ext cx="10362001" cy="1189972"/>
          </a:xfrm>
        </p:spPr>
        <p:txBody>
          <a:bodyPr/>
          <a:lstStyle/>
          <a:p>
            <a:r>
              <a:rPr lang="en-US" dirty="0"/>
              <a:t>Thermo-mechanical coupling: cuboid problem</a:t>
            </a:r>
          </a:p>
        </p:txBody>
      </p:sp>
      <p:grpSp>
        <p:nvGrpSpPr>
          <p:cNvPr id="13" name="Group 12">
            <a:extLst>
              <a:ext uri="{FF2B5EF4-FFF2-40B4-BE49-F238E27FC236}">
                <a16:creationId xmlns:a16="http://schemas.microsoft.com/office/drawing/2014/main" id="{7577C047-984C-438E-9407-B2B9EDAE99B6}"/>
              </a:ext>
            </a:extLst>
          </p:cNvPr>
          <p:cNvGrpSpPr/>
          <p:nvPr/>
        </p:nvGrpSpPr>
        <p:grpSpPr>
          <a:xfrm>
            <a:off x="8924276" y="1134688"/>
            <a:ext cx="2722264" cy="3186610"/>
            <a:chOff x="8430408" y="1468683"/>
            <a:chExt cx="3612025" cy="4076662"/>
          </a:xfrm>
        </p:grpSpPr>
        <p:pic>
          <p:nvPicPr>
            <p:cNvPr id="20" name="Picture 19">
              <a:extLst>
                <a:ext uri="{FF2B5EF4-FFF2-40B4-BE49-F238E27FC236}">
                  <a16:creationId xmlns:a16="http://schemas.microsoft.com/office/drawing/2014/main" id="{6CCD77B5-7305-491E-90A7-949179274791}"/>
                </a:ext>
              </a:extLst>
            </p:cNvPr>
            <p:cNvPicPr>
              <a:picLocks noChangeAspect="1"/>
            </p:cNvPicPr>
            <p:nvPr/>
          </p:nvPicPr>
          <p:blipFill>
            <a:blip r:embed="rId6"/>
            <a:stretch>
              <a:fillRect/>
            </a:stretch>
          </p:blipFill>
          <p:spPr>
            <a:xfrm>
              <a:off x="8430408" y="1468683"/>
              <a:ext cx="3539563" cy="4076662"/>
            </a:xfrm>
            <a:prstGeom prst="rect">
              <a:avLst/>
            </a:prstGeom>
          </p:spPr>
        </p:pic>
        <p:sp>
          <p:nvSpPr>
            <p:cNvPr id="21" name="TextBox 7">
              <a:extLst>
                <a:ext uri="{FF2B5EF4-FFF2-40B4-BE49-F238E27FC236}">
                  <a16:creationId xmlns:a16="http://schemas.microsoft.com/office/drawing/2014/main" id="{7BE5F42B-2176-4C59-AE58-0E99F2F22BE3}"/>
                </a:ext>
              </a:extLst>
            </p:cNvPr>
            <p:cNvSpPr txBox="1"/>
            <p:nvPr/>
          </p:nvSpPr>
          <p:spPr>
            <a:xfrm>
              <a:off x="9567560" y="2291220"/>
              <a:ext cx="1324147" cy="259869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chemeClr val="bg1"/>
                  </a:solidFill>
                  <a:latin typeface="Calibri" panose="020F0502020204030204" pitchFamily="34" charset="0"/>
                  <a:cs typeface="Calibri" panose="020F0502020204030204" pitchFamily="34" charset="0"/>
                </a:rPr>
                <a:t>permafrost</a:t>
              </a:r>
            </a:p>
            <a:p>
              <a:pPr algn="r"/>
              <a:endParaRPr lang="en-US" sz="1400" dirty="0">
                <a:solidFill>
                  <a:schemeClr val="bg1"/>
                </a:solidFill>
                <a:latin typeface="Calibri" panose="020F0502020204030204" pitchFamily="34" charset="0"/>
                <a:cs typeface="Calibri" panose="020F0502020204030204" pitchFamily="34" charset="0"/>
              </a:endParaRPr>
            </a:p>
            <a:p>
              <a:pPr algn="r"/>
              <a:endParaRPr lang="en-US" sz="1400" dirty="0">
                <a:solidFill>
                  <a:schemeClr val="bg1"/>
                </a:solidFill>
                <a:latin typeface="Calibri" panose="020F0502020204030204" pitchFamily="34" charset="0"/>
                <a:cs typeface="Calibri" panose="020F0502020204030204" pitchFamily="34" charset="0"/>
              </a:endParaRPr>
            </a:p>
            <a:p>
              <a:pPr algn="r"/>
              <a:endParaRPr lang="en-US" sz="1400" dirty="0">
                <a:solidFill>
                  <a:schemeClr val="bg1"/>
                </a:solidFill>
                <a:latin typeface="Calibri" panose="020F0502020204030204" pitchFamily="34" charset="0"/>
                <a:cs typeface="Calibri" panose="020F0502020204030204" pitchFamily="34" charset="0"/>
              </a:endParaRPr>
            </a:p>
            <a:p>
              <a:pPr algn="r"/>
              <a:r>
                <a:rPr lang="en-US" sz="1400" dirty="0">
                  <a:solidFill>
                    <a:schemeClr val="bg1"/>
                  </a:solidFill>
                  <a:latin typeface="Calibri" panose="020F0502020204030204" pitchFamily="34" charset="0"/>
                  <a:cs typeface="Calibri" panose="020F0502020204030204" pitchFamily="34" charset="0"/>
                </a:rPr>
                <a:t>ice</a:t>
              </a:r>
            </a:p>
            <a:p>
              <a:pPr algn="r"/>
              <a:endParaRPr lang="en-US" sz="1400" dirty="0">
                <a:solidFill>
                  <a:schemeClr val="bg1"/>
                </a:solidFill>
                <a:latin typeface="Calibri" panose="020F0502020204030204" pitchFamily="34" charset="0"/>
                <a:cs typeface="Calibri" panose="020F0502020204030204" pitchFamily="34" charset="0"/>
              </a:endParaRPr>
            </a:p>
            <a:p>
              <a:pPr algn="r"/>
              <a:endParaRPr lang="en-US" sz="1400" dirty="0">
                <a:solidFill>
                  <a:schemeClr val="bg1"/>
                </a:solidFill>
                <a:latin typeface="Calibri" panose="020F0502020204030204" pitchFamily="34" charset="0"/>
                <a:cs typeface="Calibri" panose="020F0502020204030204" pitchFamily="34" charset="0"/>
              </a:endParaRPr>
            </a:p>
            <a:p>
              <a:pPr algn="r"/>
              <a:endParaRPr lang="en-US" sz="1400" dirty="0">
                <a:solidFill>
                  <a:schemeClr val="bg1"/>
                </a:solidFill>
                <a:latin typeface="Calibri" panose="020F0502020204030204" pitchFamily="34" charset="0"/>
                <a:cs typeface="Calibri" panose="020F0502020204030204" pitchFamily="34" charset="0"/>
              </a:endParaRPr>
            </a:p>
            <a:p>
              <a:pPr algn="r"/>
              <a:r>
                <a:rPr lang="en-US" sz="1400" dirty="0">
                  <a:solidFill>
                    <a:schemeClr val="bg1"/>
                  </a:solidFill>
                  <a:latin typeface="Calibri" panose="020F0502020204030204" pitchFamily="34" charset="0"/>
                  <a:cs typeface="Calibri" panose="020F0502020204030204" pitchFamily="34" charset="0"/>
                </a:rPr>
                <a:t>permafrost</a:t>
              </a:r>
            </a:p>
          </p:txBody>
        </p:sp>
        <p:cxnSp>
          <p:nvCxnSpPr>
            <p:cNvPr id="22" name="Straight Arrow Connector 21">
              <a:extLst>
                <a:ext uri="{FF2B5EF4-FFF2-40B4-BE49-F238E27FC236}">
                  <a16:creationId xmlns:a16="http://schemas.microsoft.com/office/drawing/2014/main" id="{6DD53225-CAC7-4D8C-BF07-25AC789590C8}"/>
                </a:ext>
              </a:extLst>
            </p:cNvPr>
            <p:cNvCxnSpPr>
              <a:cxnSpLocks/>
            </p:cNvCxnSpPr>
            <p:nvPr/>
          </p:nvCxnSpPr>
          <p:spPr>
            <a:xfrm flipH="1">
              <a:off x="11234146" y="1941079"/>
              <a:ext cx="37534" cy="288181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11">
              <a:extLst>
                <a:ext uri="{FF2B5EF4-FFF2-40B4-BE49-F238E27FC236}">
                  <a16:creationId xmlns:a16="http://schemas.microsoft.com/office/drawing/2014/main" id="{49ABEA47-60D9-48FB-84F3-E77719DB58EB}"/>
                </a:ext>
              </a:extLst>
            </p:cNvPr>
            <p:cNvSpPr txBox="1"/>
            <p:nvPr/>
          </p:nvSpPr>
          <p:spPr>
            <a:xfrm>
              <a:off x="11252913" y="3143484"/>
              <a:ext cx="789520" cy="3937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chemeClr val="bg1"/>
                  </a:solidFill>
                  <a:latin typeface="Calibri" panose="020F0502020204030204" pitchFamily="34" charset="0"/>
                  <a:cs typeface="Calibri" panose="020F0502020204030204" pitchFamily="34" charset="0"/>
                </a:rPr>
                <a:t>3.0 m</a:t>
              </a:r>
            </a:p>
          </p:txBody>
        </p:sp>
        <p:cxnSp>
          <p:nvCxnSpPr>
            <p:cNvPr id="24" name="Straight Arrow Connector 23">
              <a:extLst>
                <a:ext uri="{FF2B5EF4-FFF2-40B4-BE49-F238E27FC236}">
                  <a16:creationId xmlns:a16="http://schemas.microsoft.com/office/drawing/2014/main" id="{A4AEC876-51C4-4954-9381-7002456FF15B}"/>
                </a:ext>
              </a:extLst>
            </p:cNvPr>
            <p:cNvCxnSpPr>
              <a:cxnSpLocks/>
            </p:cNvCxnSpPr>
            <p:nvPr/>
          </p:nvCxnSpPr>
          <p:spPr>
            <a:xfrm flipV="1">
              <a:off x="10340588" y="4966369"/>
              <a:ext cx="735079" cy="356640"/>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929AA75-0E73-4730-88B6-2038B50E4758}"/>
                </a:ext>
              </a:extLst>
            </p:cNvPr>
            <p:cNvCxnSpPr>
              <a:cxnSpLocks/>
            </p:cNvCxnSpPr>
            <p:nvPr/>
          </p:nvCxnSpPr>
          <p:spPr>
            <a:xfrm flipH="1" flipV="1">
              <a:off x="9424154" y="4900781"/>
              <a:ext cx="588040" cy="39353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19">
              <a:extLst>
                <a:ext uri="{FF2B5EF4-FFF2-40B4-BE49-F238E27FC236}">
                  <a16:creationId xmlns:a16="http://schemas.microsoft.com/office/drawing/2014/main" id="{6B98DB1F-9200-4A20-B157-10F095F5994F}"/>
                </a:ext>
              </a:extLst>
            </p:cNvPr>
            <p:cNvSpPr txBox="1"/>
            <p:nvPr/>
          </p:nvSpPr>
          <p:spPr>
            <a:xfrm>
              <a:off x="10641183" y="5097547"/>
              <a:ext cx="789520" cy="3937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chemeClr val="bg1"/>
                  </a:solidFill>
                  <a:latin typeface="Calibri" panose="020F0502020204030204" pitchFamily="34" charset="0"/>
                  <a:cs typeface="Calibri" panose="020F0502020204030204" pitchFamily="34" charset="0"/>
                </a:rPr>
                <a:t>1.0 m</a:t>
              </a:r>
            </a:p>
          </p:txBody>
        </p:sp>
        <p:sp>
          <p:nvSpPr>
            <p:cNvPr id="27" name="TextBox 20">
              <a:extLst>
                <a:ext uri="{FF2B5EF4-FFF2-40B4-BE49-F238E27FC236}">
                  <a16:creationId xmlns:a16="http://schemas.microsoft.com/office/drawing/2014/main" id="{A83B6F23-D6CE-4AAF-A4AA-E9ADC0BBE786}"/>
                </a:ext>
              </a:extLst>
            </p:cNvPr>
            <p:cNvSpPr txBox="1"/>
            <p:nvPr/>
          </p:nvSpPr>
          <p:spPr>
            <a:xfrm>
              <a:off x="9222087" y="5053690"/>
              <a:ext cx="789520" cy="3937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chemeClr val="bg1"/>
                  </a:solidFill>
                  <a:latin typeface="Calibri" panose="020F0502020204030204" pitchFamily="34" charset="0"/>
                  <a:cs typeface="Calibri" panose="020F0502020204030204" pitchFamily="34" charset="0"/>
                </a:rPr>
                <a:t>1.0 m</a:t>
              </a:r>
            </a:p>
          </p:txBody>
        </p:sp>
      </p:grpSp>
      <p:pic>
        <p:nvPicPr>
          <p:cNvPr id="31" name="Picture 30">
            <a:extLst>
              <a:ext uri="{FF2B5EF4-FFF2-40B4-BE49-F238E27FC236}">
                <a16:creationId xmlns:a16="http://schemas.microsoft.com/office/drawing/2014/main" id="{F318C46A-2FD1-46B8-B371-90D6F9D0E8FA}"/>
              </a:ext>
            </a:extLst>
          </p:cNvPr>
          <p:cNvPicPr>
            <a:picLocks noChangeAspect="1"/>
          </p:cNvPicPr>
          <p:nvPr/>
        </p:nvPicPr>
        <p:blipFill>
          <a:blip r:embed="rId7"/>
          <a:stretch>
            <a:fillRect/>
          </a:stretch>
        </p:blipFill>
        <p:spPr>
          <a:xfrm flipH="1">
            <a:off x="4121063" y="4321298"/>
            <a:ext cx="162838" cy="1553228"/>
          </a:xfrm>
          <a:prstGeom prst="rect">
            <a:avLst/>
          </a:prstGeom>
        </p:spPr>
      </p:pic>
      <p:pic>
        <p:nvPicPr>
          <p:cNvPr id="32" name="Picture 31">
            <a:extLst>
              <a:ext uri="{FF2B5EF4-FFF2-40B4-BE49-F238E27FC236}">
                <a16:creationId xmlns:a16="http://schemas.microsoft.com/office/drawing/2014/main" id="{32DC9957-9714-44C9-8D0E-87B07C2D86A9}"/>
              </a:ext>
            </a:extLst>
          </p:cNvPr>
          <p:cNvPicPr>
            <a:picLocks noChangeAspect="1"/>
          </p:cNvPicPr>
          <p:nvPr/>
        </p:nvPicPr>
        <p:blipFill>
          <a:blip r:embed="rId7"/>
          <a:stretch>
            <a:fillRect/>
          </a:stretch>
        </p:blipFill>
        <p:spPr>
          <a:xfrm flipH="1">
            <a:off x="8108077" y="4339932"/>
            <a:ext cx="162838" cy="1553228"/>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49265A9-DE7A-409B-95B9-0E1D79ABAF6C}"/>
                  </a:ext>
                </a:extLst>
              </p:cNvPr>
              <p:cNvSpPr txBox="1"/>
              <p:nvPr/>
            </p:nvSpPr>
            <p:spPr>
              <a:xfrm>
                <a:off x="2743200" y="3747394"/>
                <a:ext cx="214195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𝜎</m:t>
                          </m:r>
                        </m:e>
                        <m:sub>
                          <m:r>
                            <a:rPr lang="en-US" sz="2000" b="0" i="1" smtClean="0">
                              <a:solidFill>
                                <a:schemeClr val="bg1"/>
                              </a:solidFill>
                              <a:latin typeface="Cambria Math" panose="02040503050406030204" pitchFamily="18" charset="0"/>
                            </a:rPr>
                            <m:t>33</m:t>
                          </m:r>
                        </m:sub>
                      </m:sSub>
                    </m:oMath>
                  </m:oMathPara>
                </a14:m>
                <a:endParaRPr lang="en-US" sz="2000" dirty="0">
                  <a:solidFill>
                    <a:schemeClr val="bg1"/>
                  </a:solidFill>
                </a:endParaRPr>
              </a:p>
            </p:txBody>
          </p:sp>
        </mc:Choice>
        <mc:Fallback xmlns="">
          <p:sp>
            <p:nvSpPr>
              <p:cNvPr id="33" name="TextBox 32">
                <a:extLst>
                  <a:ext uri="{FF2B5EF4-FFF2-40B4-BE49-F238E27FC236}">
                    <a16:creationId xmlns:a16="http://schemas.microsoft.com/office/drawing/2014/main" id="{349265A9-DE7A-409B-95B9-0E1D79ABAF6C}"/>
                  </a:ext>
                </a:extLst>
              </p:cNvPr>
              <p:cNvSpPr txBox="1">
                <a:spLocks noRot="1" noChangeAspect="1" noMove="1" noResize="1" noEditPoints="1" noAdjustHandles="1" noChangeArrowheads="1" noChangeShapeType="1" noTextEdit="1"/>
              </p:cNvSpPr>
              <p:nvPr/>
            </p:nvSpPr>
            <p:spPr>
              <a:xfrm>
                <a:off x="2743200" y="3747394"/>
                <a:ext cx="2141951" cy="400110"/>
              </a:xfrm>
              <a:prstGeom prst="rect">
                <a:avLst/>
              </a:prstGeom>
              <a:blipFill>
                <a:blip r:embed="rId8"/>
                <a:stretch>
                  <a:fillRect b="-4615"/>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32448EED-8B46-41CB-B9F2-D0092F95E337}"/>
              </a:ext>
            </a:extLst>
          </p:cNvPr>
          <p:cNvSpPr txBox="1"/>
          <p:nvPr/>
        </p:nvSpPr>
        <p:spPr>
          <a:xfrm>
            <a:off x="7388871" y="3836741"/>
            <a:ext cx="2141951" cy="400110"/>
          </a:xfrm>
          <a:prstGeom prst="rect">
            <a:avLst/>
          </a:prstGeom>
          <a:noFill/>
        </p:spPr>
        <p:txBody>
          <a:bodyPr wrap="square" rtlCol="0">
            <a:spAutoFit/>
          </a:bodyPr>
          <a:lstStyle/>
          <a:p>
            <a:r>
              <a:rPr lang="en-US" sz="2000" i="0" dirty="0">
                <a:solidFill>
                  <a:schemeClr val="bg1"/>
                </a:solidFill>
                <a:latin typeface="Calibri" panose="020F0502020204030204" pitchFamily="34" charset="0"/>
                <a:cs typeface="Calibri" panose="020F0502020204030204" pitchFamily="34" charset="0"/>
              </a:rPr>
              <a:t>T</a:t>
            </a:r>
            <a:r>
              <a:rPr lang="en-US" sz="2000" b="0" i="0" dirty="0">
                <a:solidFill>
                  <a:schemeClr val="bg1"/>
                </a:solidFill>
                <a:latin typeface="Calibri" panose="020F0502020204030204" pitchFamily="34" charset="0"/>
                <a:cs typeface="Calibri" panose="020F0502020204030204" pitchFamily="34" charset="0"/>
              </a:rPr>
              <a:t>emp</a:t>
            </a:r>
            <a:endParaRPr lang="en-US" sz="2000" dirty="0">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809F861-D345-4B22-8E4B-0F1226B08D2A}"/>
              </a:ext>
            </a:extLst>
          </p:cNvPr>
          <p:cNvSpPr txBox="1"/>
          <p:nvPr/>
        </p:nvSpPr>
        <p:spPr>
          <a:xfrm>
            <a:off x="8490081" y="4582332"/>
            <a:ext cx="3490917" cy="1569660"/>
          </a:xfrm>
          <a:prstGeom prst="rect">
            <a:avLst/>
          </a:prstGeom>
          <a:solidFill>
            <a:srgbClr val="CCFFCC"/>
          </a:solidFill>
        </p:spPr>
        <p:txBody>
          <a:bodyPr wrap="square" rtlCol="0">
            <a:spAutoFit/>
          </a:bodyPr>
          <a:lstStyle/>
          <a:p>
            <a:pPr algn="ctr"/>
            <a:r>
              <a:rPr lang="en-US" sz="2400" dirty="0">
                <a:latin typeface="Calibri" panose="020F0502020204030204" pitchFamily="34" charset="0"/>
                <a:cs typeface="Calibri" panose="020F0502020204030204" pitchFamily="34" charset="0"/>
              </a:rPr>
              <a:t>As cuboid is heated and stretched at top, heat propagates down, </a:t>
            </a:r>
            <a:r>
              <a:rPr lang="en-US" sz="2400" b="1" i="1" dirty="0">
                <a:latin typeface="Calibri" panose="020F0502020204030204" pitchFamily="34" charset="0"/>
                <a:cs typeface="Calibri" panose="020F0502020204030204" pitchFamily="34" charset="0"/>
              </a:rPr>
              <a:t>melting ice</a:t>
            </a:r>
            <a:r>
              <a:rPr lang="en-US" sz="2400" dirty="0">
                <a:latin typeface="Calibri" panose="020F0502020204030204" pitchFamily="34" charset="0"/>
                <a:cs typeface="Calibri" panose="020F0502020204030204" pitchFamily="34" charset="0"/>
              </a:rPr>
              <a:t> and causing </a:t>
            </a:r>
            <a:r>
              <a:rPr lang="en-US" sz="2400" b="1" i="1" dirty="0">
                <a:latin typeface="Calibri" panose="020F0502020204030204" pitchFamily="34" charset="0"/>
                <a:cs typeface="Calibri" panose="020F0502020204030204" pitchFamily="34" charset="0"/>
              </a:rPr>
              <a:t>failure</a:t>
            </a:r>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568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EC90A3-F51C-48D0-BBB3-5B5943B09FCA}"/>
              </a:ext>
            </a:extLst>
          </p:cNvPr>
          <p:cNvPicPr>
            <a:picLocks noChangeAspect="1"/>
          </p:cNvPicPr>
          <p:nvPr/>
        </p:nvPicPr>
        <p:blipFill>
          <a:blip r:embed="rId3"/>
          <a:stretch>
            <a:fillRect/>
          </a:stretch>
        </p:blipFill>
        <p:spPr>
          <a:xfrm>
            <a:off x="7895992" y="1345149"/>
            <a:ext cx="3908365" cy="4567841"/>
          </a:xfrm>
          <a:prstGeom prst="rect">
            <a:avLst/>
          </a:prstGeom>
        </p:spPr>
      </p:pic>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167053" y="-136720"/>
            <a:ext cx="10362001" cy="1189972"/>
          </a:xfrm>
        </p:spPr>
        <p:txBody>
          <a:bodyPr/>
          <a:lstStyle/>
          <a:p>
            <a:r>
              <a:rPr lang="en-US" dirty="0"/>
              <a:t>2.5D slice at Drew Point, Alaska*</a:t>
            </a:r>
          </a:p>
        </p:txBody>
      </p:sp>
      <p:sp>
        <p:nvSpPr>
          <p:cNvPr id="16" name="TextBox 15">
            <a:extLst>
              <a:ext uri="{FF2B5EF4-FFF2-40B4-BE49-F238E27FC236}">
                <a16:creationId xmlns:a16="http://schemas.microsoft.com/office/drawing/2014/main" id="{971B3004-E06A-4BEF-B21B-F4B4C00AAC70}"/>
              </a:ext>
            </a:extLst>
          </p:cNvPr>
          <p:cNvSpPr txBox="1"/>
          <p:nvPr/>
        </p:nvSpPr>
        <p:spPr>
          <a:xfrm>
            <a:off x="33087" y="719833"/>
            <a:ext cx="7229359" cy="1846659"/>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Computational domain is </a:t>
            </a:r>
            <a:r>
              <a:rPr lang="en-US" sz="2200" b="1" i="1" dirty="0">
                <a:latin typeface="Calibri" panose="020F0502020204030204" pitchFamily="34" charset="0"/>
                <a:cs typeface="Calibri" panose="020F0502020204030204" pitchFamily="34" charset="0"/>
              </a:rPr>
              <a:t>2.5D cross-section </a:t>
            </a:r>
            <a:r>
              <a:rPr lang="en-US" sz="2200" dirty="0">
                <a:latin typeface="Calibri" panose="020F0502020204030204" pitchFamily="34" charset="0"/>
                <a:cs typeface="Calibri" panose="020F0502020204030204" pitchFamily="34" charset="0"/>
              </a:rPr>
              <a:t>of archetypal 3D bluff geometry discretized using a uniform hex grid.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Slice of permafrost is exposed to </a:t>
            </a:r>
            <a:r>
              <a:rPr lang="en-US" sz="2000" b="1" i="1" dirty="0">
                <a:latin typeface="Calibri" panose="020F0502020204030204" pitchFamily="34" charset="0"/>
                <a:cs typeface="Calibri" panose="020F0502020204030204" pitchFamily="34" charset="0"/>
              </a:rPr>
              <a:t>realistic BC data</a:t>
            </a:r>
            <a:r>
              <a:rPr lang="en-US" sz="2000" dirty="0">
                <a:latin typeface="Calibri" panose="020F0502020204030204" pitchFamily="34" charset="0"/>
                <a:cs typeface="Calibri" panose="020F0502020204030204" pitchFamily="34" charset="0"/>
              </a:rPr>
              <a:t> occurring at Drew Point, Alaska in July 2018 (pseudorealistic problem)</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D08C15A-A0A5-43C6-94B1-C41817CDD879}"/>
              </a:ext>
            </a:extLst>
          </p:cNvPr>
          <p:cNvSpPr txBox="1"/>
          <p:nvPr/>
        </p:nvSpPr>
        <p:spPr>
          <a:xfrm>
            <a:off x="33086" y="5143549"/>
            <a:ext cx="7510713" cy="769441"/>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Material properties </a:t>
            </a:r>
            <a:r>
              <a:rPr lang="en-US" sz="2200" dirty="0">
                <a:latin typeface="Calibri" panose="020F0502020204030204" pitchFamily="34" charset="0"/>
                <a:cs typeface="Calibri" panose="020F0502020204030204" pitchFamily="34" charset="0"/>
              </a:rPr>
              <a:t>determined from laboratory experiments on frozen soil samples from Drew Point, Alaska (next slide)</a:t>
            </a:r>
          </a:p>
        </p:txBody>
      </p:sp>
      <p:sp>
        <p:nvSpPr>
          <p:cNvPr id="21" name="TextBox 20">
            <a:extLst>
              <a:ext uri="{FF2B5EF4-FFF2-40B4-BE49-F238E27FC236}">
                <a16:creationId xmlns:a16="http://schemas.microsoft.com/office/drawing/2014/main" id="{DAD328E1-B553-49B1-82C1-E02B4DB7A9D7}"/>
              </a:ext>
            </a:extLst>
          </p:cNvPr>
          <p:cNvSpPr txBox="1"/>
          <p:nvPr/>
        </p:nvSpPr>
        <p:spPr>
          <a:xfrm>
            <a:off x="-1" y="6557627"/>
            <a:ext cx="7683063"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 For details, see: Frederick, Mota, Tezaur, Bull, </a:t>
            </a:r>
            <a:r>
              <a:rPr lang="en-US" sz="1400" i="1" dirty="0">
                <a:solidFill>
                  <a:schemeClr val="bg1"/>
                </a:solidFill>
                <a:latin typeface="Calibri" panose="020F0502020204030204" pitchFamily="34" charset="0"/>
                <a:cs typeface="Calibri" panose="020F0502020204030204" pitchFamily="34" charset="0"/>
              </a:rPr>
              <a:t>J. </a:t>
            </a:r>
            <a:r>
              <a:rPr lang="en-US" sz="1400" i="1" dirty="0" err="1">
                <a:solidFill>
                  <a:schemeClr val="bg1"/>
                </a:solidFill>
                <a:latin typeface="Calibri" panose="020F0502020204030204" pitchFamily="34" charset="0"/>
                <a:cs typeface="Calibri" panose="020F0502020204030204" pitchFamily="34" charset="0"/>
              </a:rPr>
              <a:t>Comput</a:t>
            </a:r>
            <a:r>
              <a:rPr lang="en-US" sz="1400" i="1" dirty="0">
                <a:solidFill>
                  <a:schemeClr val="bg1"/>
                </a:solidFill>
                <a:latin typeface="Calibri" panose="020F0502020204030204" pitchFamily="34" charset="0"/>
                <a:cs typeface="Calibri" panose="020F0502020204030204" pitchFamily="34" charset="0"/>
              </a:rPr>
              <a:t>. Appl. Math</a:t>
            </a:r>
            <a:r>
              <a:rPr lang="en-US" sz="1400" dirty="0">
                <a:solidFill>
                  <a:schemeClr val="bg1"/>
                </a:solidFill>
                <a:latin typeface="Calibri" panose="020F0502020204030204" pitchFamily="34" charset="0"/>
                <a:cs typeface="Calibri" panose="020F0502020204030204" pitchFamily="34" charset="0"/>
              </a:rPr>
              <a:t>. 2021.</a:t>
            </a:r>
          </a:p>
        </p:txBody>
      </p:sp>
      <p:pic>
        <p:nvPicPr>
          <p:cNvPr id="8" name="Picture 7" descr="Chart, scatter chart&#10;&#10;Description automatically generated">
            <a:extLst>
              <a:ext uri="{FF2B5EF4-FFF2-40B4-BE49-F238E27FC236}">
                <a16:creationId xmlns:a16="http://schemas.microsoft.com/office/drawing/2014/main" id="{A3EDE180-923A-4438-9DCA-C0CA8B89E7E0}"/>
              </a:ext>
            </a:extLst>
          </p:cNvPr>
          <p:cNvPicPr>
            <a:picLocks noChangeAspect="1"/>
          </p:cNvPicPr>
          <p:nvPr/>
        </p:nvPicPr>
        <p:blipFill>
          <a:blip r:embed="rId4"/>
          <a:stretch>
            <a:fillRect/>
          </a:stretch>
        </p:blipFill>
        <p:spPr>
          <a:xfrm>
            <a:off x="99263" y="2336409"/>
            <a:ext cx="2509179" cy="1881885"/>
          </a:xfrm>
          <a:prstGeom prst="rect">
            <a:avLst/>
          </a:prstGeom>
        </p:spPr>
      </p:pic>
      <p:pic>
        <p:nvPicPr>
          <p:cNvPr id="12" name="Picture 11" descr="Chart, scatter chart&#10;&#10;Description automatically generated">
            <a:extLst>
              <a:ext uri="{FF2B5EF4-FFF2-40B4-BE49-F238E27FC236}">
                <a16:creationId xmlns:a16="http://schemas.microsoft.com/office/drawing/2014/main" id="{9AF1EE96-C7F5-421E-B759-B13EFED9291B}"/>
              </a:ext>
            </a:extLst>
          </p:cNvPr>
          <p:cNvPicPr>
            <a:picLocks noChangeAspect="1"/>
          </p:cNvPicPr>
          <p:nvPr/>
        </p:nvPicPr>
        <p:blipFill>
          <a:blip r:embed="rId5"/>
          <a:stretch>
            <a:fillRect/>
          </a:stretch>
        </p:blipFill>
        <p:spPr>
          <a:xfrm>
            <a:off x="2620816" y="2326609"/>
            <a:ext cx="2500277" cy="1875208"/>
          </a:xfrm>
          <a:prstGeom prst="rect">
            <a:avLst/>
          </a:prstGeom>
        </p:spPr>
      </p:pic>
      <p:pic>
        <p:nvPicPr>
          <p:cNvPr id="14" name="Picture 13" descr="Chart, scatter chart&#10;&#10;Description automatically generated">
            <a:extLst>
              <a:ext uri="{FF2B5EF4-FFF2-40B4-BE49-F238E27FC236}">
                <a16:creationId xmlns:a16="http://schemas.microsoft.com/office/drawing/2014/main" id="{7193A099-6E78-498D-8D39-4FDE1840F51E}"/>
              </a:ext>
            </a:extLst>
          </p:cNvPr>
          <p:cNvPicPr>
            <a:picLocks noChangeAspect="1"/>
          </p:cNvPicPr>
          <p:nvPr/>
        </p:nvPicPr>
        <p:blipFill>
          <a:blip r:embed="rId6"/>
          <a:stretch>
            <a:fillRect/>
          </a:stretch>
        </p:blipFill>
        <p:spPr>
          <a:xfrm>
            <a:off x="5131552" y="2326609"/>
            <a:ext cx="2617686" cy="1963264"/>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F2FFA1D-81C6-42B2-AE74-BF347C0F09DD}"/>
                  </a:ext>
                </a:extLst>
              </p:cNvPr>
              <p:cNvSpPr txBox="1"/>
              <p:nvPr/>
            </p:nvSpPr>
            <p:spPr>
              <a:xfrm>
                <a:off x="33087" y="5928159"/>
                <a:ext cx="11517924" cy="430887"/>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Implicit</a:t>
                </a:r>
                <a:r>
                  <a:rPr lang="en-US" sz="2200" dirty="0">
                    <a:latin typeface="Calibri" panose="020F0502020204030204" pitchFamily="34" charset="0"/>
                    <a:cs typeface="Calibri" panose="020F0502020204030204" pitchFamily="34" charset="0"/>
                  </a:rPr>
                  <a:t> Newmark for mechanical, </a:t>
                </a:r>
                <a:r>
                  <a:rPr lang="en-US" sz="2200" b="1" i="1" dirty="0">
                    <a:latin typeface="Calibri" panose="020F0502020204030204" pitchFamily="34" charset="0"/>
                    <a:cs typeface="Calibri" panose="020F0502020204030204" pitchFamily="34" charset="0"/>
                  </a:rPr>
                  <a:t>explicit</a:t>
                </a:r>
                <a:r>
                  <a:rPr lang="en-US" sz="2200" dirty="0">
                    <a:latin typeface="Calibri" panose="020F0502020204030204" pitchFamily="34" charset="0"/>
                    <a:cs typeface="Calibri" panose="020F0502020204030204" pitchFamily="34" charset="0"/>
                  </a:rPr>
                  <a:t> forward Euler for thermal (stable </a:t>
                </a:r>
                <a14:m>
                  <m:oMath xmlns:m="http://schemas.openxmlformats.org/officeDocument/2006/math">
                    <m:r>
                      <m:rPr>
                        <m:sty m:val="p"/>
                      </m:rPr>
                      <a:rPr lang="el-GR" sz="2200" i="1" dirty="0" smtClean="0">
                        <a:latin typeface="Cambria Math" panose="02040503050406030204" pitchFamily="18" charset="0"/>
                        <a:ea typeface="Cambria Math" panose="02040503050406030204" pitchFamily="18" charset="0"/>
                        <a:cs typeface="Calibri" panose="020F0502020204030204" pitchFamily="34" charset="0"/>
                      </a:rPr>
                      <m:t>Δ</m:t>
                    </m:r>
                    <m:r>
                      <a:rPr lang="en-US" sz="2200" i="1" dirty="0" smtClean="0">
                        <a:latin typeface="Cambria Math" panose="02040503050406030204" pitchFamily="18" charset="0"/>
                        <a:cs typeface="Calibri" panose="020F0502020204030204" pitchFamily="34" charset="0"/>
                      </a:rPr>
                      <m:t>𝑡</m:t>
                    </m:r>
                    <m:r>
                      <a:rPr lang="en-US" sz="2200" i="1" dirty="0" smtClean="0">
                        <a:latin typeface="Cambria Math" panose="02040503050406030204" pitchFamily="18" charset="0"/>
                        <a:cs typeface="Calibri" panose="020F0502020204030204" pitchFamily="34" charset="0"/>
                      </a:rPr>
                      <m:t> = 1 </m:t>
                    </m:r>
                  </m:oMath>
                </a14:m>
                <a:r>
                  <a:rPr lang="en-US" sz="2200" dirty="0">
                    <a:latin typeface="Calibri" panose="020F0502020204030204" pitchFamily="34" charset="0"/>
                    <a:cs typeface="Calibri" panose="020F0502020204030204" pitchFamily="34" charset="0"/>
                  </a:rPr>
                  <a:t>hour)</a:t>
                </a:r>
              </a:p>
            </p:txBody>
          </p:sp>
        </mc:Choice>
        <mc:Fallback xmlns="">
          <p:sp>
            <p:nvSpPr>
              <p:cNvPr id="33" name="TextBox 32">
                <a:extLst>
                  <a:ext uri="{FF2B5EF4-FFF2-40B4-BE49-F238E27FC236}">
                    <a16:creationId xmlns:a16="http://schemas.microsoft.com/office/drawing/2014/main" id="{1F2FFA1D-81C6-42B2-AE74-BF347C0F09DD}"/>
                  </a:ext>
                </a:extLst>
              </p:cNvPr>
              <p:cNvSpPr txBox="1">
                <a:spLocks noRot="1" noChangeAspect="1" noMove="1" noResize="1" noEditPoints="1" noAdjustHandles="1" noChangeArrowheads="1" noChangeShapeType="1" noTextEdit="1"/>
              </p:cNvSpPr>
              <p:nvPr/>
            </p:nvSpPr>
            <p:spPr>
              <a:xfrm>
                <a:off x="33087" y="5928159"/>
                <a:ext cx="11517924" cy="430887"/>
              </a:xfrm>
              <a:prstGeom prst="rect">
                <a:avLst/>
              </a:prstGeom>
              <a:blipFill>
                <a:blip r:embed="rId7"/>
                <a:stretch>
                  <a:fillRect l="-582" t="-8451" b="-2816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7FCB827D-C8EA-42D0-9C97-21BDF91F5C80}"/>
              </a:ext>
            </a:extLst>
          </p:cNvPr>
          <p:cNvSpPr txBox="1"/>
          <p:nvPr/>
        </p:nvSpPr>
        <p:spPr>
          <a:xfrm>
            <a:off x="523750" y="4362768"/>
            <a:ext cx="7159312"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b="1" i="1" dirty="0">
                <a:latin typeface="Calibri" panose="020F0502020204030204" pitchFamily="34" charset="0"/>
                <a:cs typeface="Calibri" panose="020F0502020204030204" pitchFamily="34" charset="0"/>
              </a:rPr>
              <a:t>Initial temperature field </a:t>
            </a:r>
            <a:r>
              <a:rPr lang="en-US" sz="2000" dirty="0">
                <a:latin typeface="Calibri" panose="020F0502020204030204" pitchFamily="34" charset="0"/>
                <a:cs typeface="Calibri" panose="020F0502020204030204" pitchFamily="34" charset="0"/>
              </a:rPr>
              <a:t>obtained from vertical thermistor string placed into DP1-1 ice core at Drew Point.</a:t>
            </a:r>
          </a:p>
        </p:txBody>
      </p:sp>
      <p:pic>
        <p:nvPicPr>
          <p:cNvPr id="15" name="Picture 14">
            <a:extLst>
              <a:ext uri="{FF2B5EF4-FFF2-40B4-BE49-F238E27FC236}">
                <a16:creationId xmlns:a16="http://schemas.microsoft.com/office/drawing/2014/main" id="{1D69810F-D4D8-4E13-A866-C8F2B6EE7D67}"/>
              </a:ext>
            </a:extLst>
          </p:cNvPr>
          <p:cNvPicPr>
            <a:picLocks noChangeAspect="1"/>
          </p:cNvPicPr>
          <p:nvPr/>
        </p:nvPicPr>
        <p:blipFill>
          <a:blip r:embed="rId8"/>
          <a:stretch>
            <a:fillRect/>
          </a:stretch>
        </p:blipFill>
        <p:spPr>
          <a:xfrm>
            <a:off x="7262446" y="259170"/>
            <a:ext cx="1740242" cy="1422802"/>
          </a:xfrm>
          <a:prstGeom prst="rect">
            <a:avLst/>
          </a:prstGeom>
        </p:spPr>
      </p:pic>
    </p:spTree>
    <p:extLst>
      <p:ext uri="{BB962C8B-B14F-4D97-AF65-F5344CB8AC3E}">
        <p14:creationId xmlns:p14="http://schemas.microsoft.com/office/powerpoint/2010/main" val="152613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Motivation</a:t>
            </a:r>
            <a:endParaRPr lang="en-US" sz="3800" dirty="0"/>
          </a:p>
        </p:txBody>
      </p:sp>
      <p:sp>
        <p:nvSpPr>
          <p:cNvPr id="3" name="Content Placeholder 2"/>
          <p:cNvSpPr>
            <a:spLocks noGrp="1"/>
          </p:cNvSpPr>
          <p:nvPr>
            <p:ph idx="1"/>
          </p:nvPr>
        </p:nvSpPr>
        <p:spPr>
          <a:xfrm>
            <a:off x="245028" y="876157"/>
            <a:ext cx="5895354" cy="5288280"/>
          </a:xfrm>
        </p:spPr>
        <p:txBody>
          <a:bodyPr/>
          <a:lstStyle/>
          <a:p>
            <a:pPr marL="0" lvl="1" indent="0">
              <a:buNone/>
            </a:pPr>
            <a:endParaRPr lang="en-US" sz="1900" dirty="0"/>
          </a:p>
          <a:p>
            <a:pPr marL="0" indent="0" fontAlgn="auto">
              <a:spcBef>
                <a:spcPts val="0"/>
              </a:spcBef>
              <a:spcAft>
                <a:spcPts val="0"/>
              </a:spcAft>
              <a:buClrTx/>
              <a:buNone/>
              <a:defRPr/>
            </a:pPr>
            <a:endParaRPr lang="en-US" dirty="0"/>
          </a:p>
        </p:txBody>
      </p:sp>
      <p:sp>
        <p:nvSpPr>
          <p:cNvPr id="13" name="Slide Number Placeholder 3"/>
          <p:cNvSpPr txBox="1">
            <a:spLocks/>
          </p:cNvSpPr>
          <p:nvPr/>
        </p:nvSpPr>
        <p:spPr bwMode="auto">
          <a:xfrm>
            <a:off x="11582400" y="6507331"/>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4</a:t>
            </a:fld>
            <a:endParaRPr lang="en-US" dirty="0"/>
          </a:p>
        </p:txBody>
      </p:sp>
      <p:grpSp>
        <p:nvGrpSpPr>
          <p:cNvPr id="22" name="Group 21">
            <a:extLst>
              <a:ext uri="{FF2B5EF4-FFF2-40B4-BE49-F238E27FC236}">
                <a16:creationId xmlns:a16="http://schemas.microsoft.com/office/drawing/2014/main" id="{642D8736-4E23-4765-86EC-9E3756F3CF67}"/>
              </a:ext>
            </a:extLst>
          </p:cNvPr>
          <p:cNvGrpSpPr>
            <a:grpSpLocks noChangeAspect="1"/>
          </p:cNvGrpSpPr>
          <p:nvPr/>
        </p:nvGrpSpPr>
        <p:grpSpPr>
          <a:xfrm>
            <a:off x="5735780" y="3444598"/>
            <a:ext cx="6118309" cy="2995861"/>
            <a:chOff x="866034" y="3195673"/>
            <a:chExt cx="7628827" cy="3735494"/>
          </a:xfrm>
        </p:grpSpPr>
        <p:grpSp>
          <p:nvGrpSpPr>
            <p:cNvPr id="23" name="Group 22">
              <a:extLst>
                <a:ext uri="{FF2B5EF4-FFF2-40B4-BE49-F238E27FC236}">
                  <a16:creationId xmlns:a16="http://schemas.microsoft.com/office/drawing/2014/main" id="{0659E78E-0321-40E2-92B8-8D86A53B8D27}"/>
                </a:ext>
              </a:extLst>
            </p:cNvPr>
            <p:cNvGrpSpPr>
              <a:grpSpLocks noChangeAspect="1"/>
            </p:cNvGrpSpPr>
            <p:nvPr/>
          </p:nvGrpSpPr>
          <p:grpSpPr>
            <a:xfrm>
              <a:off x="866034" y="3195673"/>
              <a:ext cx="7628827" cy="3735494"/>
              <a:chOff x="2313670" y="1292735"/>
              <a:chExt cx="6745720" cy="3303077"/>
            </a:xfrm>
          </p:grpSpPr>
          <p:pic>
            <p:nvPicPr>
              <p:cNvPr id="25" name="Picture 24">
                <a:extLst>
                  <a:ext uri="{FF2B5EF4-FFF2-40B4-BE49-F238E27FC236}">
                    <a16:creationId xmlns:a16="http://schemas.microsoft.com/office/drawing/2014/main" id="{F55BAB45-44BC-461B-997C-19437B643A18}"/>
                  </a:ext>
                </a:extLst>
              </p:cNvPr>
              <p:cNvPicPr>
                <a:picLocks noChangeAspect="1"/>
              </p:cNvPicPr>
              <p:nvPr/>
            </p:nvPicPr>
            <p:blipFill>
              <a:blip r:embed="rId3"/>
              <a:stretch>
                <a:fillRect/>
              </a:stretch>
            </p:blipFill>
            <p:spPr>
              <a:xfrm>
                <a:off x="2313670" y="1292735"/>
                <a:ext cx="6745720" cy="3303077"/>
              </a:xfrm>
              <a:prstGeom prst="rect">
                <a:avLst/>
              </a:prstGeom>
            </p:spPr>
          </p:pic>
          <p:sp>
            <p:nvSpPr>
              <p:cNvPr id="26" name="Donut 26">
                <a:extLst>
                  <a:ext uri="{FF2B5EF4-FFF2-40B4-BE49-F238E27FC236}">
                    <a16:creationId xmlns:a16="http://schemas.microsoft.com/office/drawing/2014/main" id="{9953773D-FC41-434C-99A9-7D27A4E70F30}"/>
                  </a:ext>
                </a:extLst>
              </p:cNvPr>
              <p:cNvSpPr/>
              <p:nvPr/>
            </p:nvSpPr>
            <p:spPr>
              <a:xfrm>
                <a:off x="4194039" y="2672810"/>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Donut 27">
                <a:extLst>
                  <a:ext uri="{FF2B5EF4-FFF2-40B4-BE49-F238E27FC236}">
                    <a16:creationId xmlns:a16="http://schemas.microsoft.com/office/drawing/2014/main" id="{3CAC6BA1-AA35-47CB-97E2-F2716B3E3E18}"/>
                  </a:ext>
                </a:extLst>
              </p:cNvPr>
              <p:cNvSpPr/>
              <p:nvPr/>
            </p:nvSpPr>
            <p:spPr>
              <a:xfrm>
                <a:off x="7831617" y="3435001"/>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 name="Donut 28">
                <a:extLst>
                  <a:ext uri="{FF2B5EF4-FFF2-40B4-BE49-F238E27FC236}">
                    <a16:creationId xmlns:a16="http://schemas.microsoft.com/office/drawing/2014/main" id="{796DD38B-EE97-4792-8D6F-CB1709B5DBBD}"/>
                  </a:ext>
                </a:extLst>
              </p:cNvPr>
              <p:cNvSpPr/>
              <p:nvPr/>
            </p:nvSpPr>
            <p:spPr>
              <a:xfrm>
                <a:off x="6991134" y="3504139"/>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Donut 31">
                <a:extLst>
                  <a:ext uri="{FF2B5EF4-FFF2-40B4-BE49-F238E27FC236}">
                    <a16:creationId xmlns:a16="http://schemas.microsoft.com/office/drawing/2014/main" id="{39259611-5619-4CDB-85D1-C173CE517891}"/>
                  </a:ext>
                </a:extLst>
              </p:cNvPr>
              <p:cNvSpPr/>
              <p:nvPr/>
            </p:nvSpPr>
            <p:spPr>
              <a:xfrm>
                <a:off x="6174512" y="3310468"/>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33" name="Donut 32">
                <a:extLst>
                  <a:ext uri="{FF2B5EF4-FFF2-40B4-BE49-F238E27FC236}">
                    <a16:creationId xmlns:a16="http://schemas.microsoft.com/office/drawing/2014/main" id="{73A7CB6D-2437-466F-922F-FB47894536D2}"/>
                  </a:ext>
                </a:extLst>
              </p:cNvPr>
              <p:cNvSpPr/>
              <p:nvPr/>
            </p:nvSpPr>
            <p:spPr>
              <a:xfrm>
                <a:off x="3297585" y="3121110"/>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TextBox 33">
                <a:extLst>
                  <a:ext uri="{FF2B5EF4-FFF2-40B4-BE49-F238E27FC236}">
                    <a16:creationId xmlns:a16="http://schemas.microsoft.com/office/drawing/2014/main" id="{CA21A89D-174C-48FF-A7F5-C0540C81FCDE}"/>
                  </a:ext>
                </a:extLst>
              </p:cNvPr>
              <p:cNvSpPr txBox="1"/>
              <p:nvPr/>
            </p:nvSpPr>
            <p:spPr>
              <a:xfrm>
                <a:off x="3031596" y="3423504"/>
                <a:ext cx="1461451" cy="231326"/>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Wainwright</a:t>
                </a:r>
              </a:p>
            </p:txBody>
          </p:sp>
          <p:sp>
            <p:nvSpPr>
              <p:cNvPr id="35" name="TextBox 34">
                <a:extLst>
                  <a:ext uri="{FF2B5EF4-FFF2-40B4-BE49-F238E27FC236}">
                    <a16:creationId xmlns:a16="http://schemas.microsoft.com/office/drawing/2014/main" id="{69B1A639-0D96-4959-9792-6806BC6643CB}"/>
                  </a:ext>
                </a:extLst>
              </p:cNvPr>
              <p:cNvSpPr txBox="1"/>
              <p:nvPr/>
            </p:nvSpPr>
            <p:spPr>
              <a:xfrm>
                <a:off x="3989794" y="2813468"/>
                <a:ext cx="740659" cy="288437"/>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Barrow</a:t>
                </a:r>
              </a:p>
            </p:txBody>
          </p:sp>
          <p:sp>
            <p:nvSpPr>
              <p:cNvPr id="36" name="TextBox 35">
                <a:extLst>
                  <a:ext uri="{FF2B5EF4-FFF2-40B4-BE49-F238E27FC236}">
                    <a16:creationId xmlns:a16="http://schemas.microsoft.com/office/drawing/2014/main" id="{8D6BC4F6-96E9-4A45-A7B4-DCFA781EE0F2}"/>
                  </a:ext>
                </a:extLst>
              </p:cNvPr>
              <p:cNvSpPr txBox="1"/>
              <p:nvPr/>
            </p:nvSpPr>
            <p:spPr>
              <a:xfrm>
                <a:off x="6729774" y="3665199"/>
                <a:ext cx="684038" cy="381008"/>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Bullen Point</a:t>
                </a:r>
              </a:p>
            </p:txBody>
          </p:sp>
          <p:sp>
            <p:nvSpPr>
              <p:cNvPr id="37" name="TextBox 36">
                <a:extLst>
                  <a:ext uri="{FF2B5EF4-FFF2-40B4-BE49-F238E27FC236}">
                    <a16:creationId xmlns:a16="http://schemas.microsoft.com/office/drawing/2014/main" id="{68AE204F-2519-4AE3-9AD8-6E58FAF6FC1B}"/>
                  </a:ext>
                </a:extLst>
              </p:cNvPr>
              <p:cNvSpPr txBox="1"/>
              <p:nvPr/>
            </p:nvSpPr>
            <p:spPr>
              <a:xfrm>
                <a:off x="5872421" y="3423504"/>
                <a:ext cx="800595" cy="288437"/>
              </a:xfrm>
              <a:prstGeom prst="rect">
                <a:avLst/>
              </a:prstGeom>
              <a:noFill/>
            </p:spPr>
            <p:txBody>
              <a:bodyPr wrap="square" rtlCol="0">
                <a:spAutoFit/>
              </a:bodyPr>
              <a:lstStyle/>
              <a:p>
                <a:r>
                  <a:rPr lang="en-US" sz="1100" b="1" dirty="0" err="1">
                    <a:solidFill>
                      <a:srgbClr val="5CFC0C"/>
                    </a:solidFill>
                    <a:effectLst>
                      <a:outerShdw blurRad="38100" dist="38100" dir="2700000" algn="tl">
                        <a:srgbClr val="000000">
                          <a:alpha val="43137"/>
                        </a:srgbClr>
                      </a:outerShdw>
                    </a:effectLst>
                  </a:rPr>
                  <a:t>Oliktok</a:t>
                </a:r>
                <a:endParaRPr lang="en-US" sz="1100" b="1" dirty="0">
                  <a:solidFill>
                    <a:srgbClr val="5CFC0C"/>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27FF20A3-7943-4A10-95A5-CDCADA9FCD3E}"/>
                  </a:ext>
                </a:extLst>
              </p:cNvPr>
              <p:cNvSpPr txBox="1"/>
              <p:nvPr/>
            </p:nvSpPr>
            <p:spPr>
              <a:xfrm>
                <a:off x="7593733" y="3554309"/>
                <a:ext cx="746501" cy="381008"/>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Barter Island</a:t>
                </a:r>
              </a:p>
            </p:txBody>
          </p:sp>
          <p:sp>
            <p:nvSpPr>
              <p:cNvPr id="39" name="Donut 39">
                <a:extLst>
                  <a:ext uri="{FF2B5EF4-FFF2-40B4-BE49-F238E27FC236}">
                    <a16:creationId xmlns:a16="http://schemas.microsoft.com/office/drawing/2014/main" id="{62C8383D-85D1-42A3-B9D4-9F58FA95AC76}"/>
                  </a:ext>
                </a:extLst>
              </p:cNvPr>
              <p:cNvSpPr/>
              <p:nvPr/>
            </p:nvSpPr>
            <p:spPr>
              <a:xfrm>
                <a:off x="4917939" y="1694418"/>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2D474B7F-3415-4BF2-8038-A533E2E887CF}"/>
                  </a:ext>
                </a:extLst>
              </p:cNvPr>
              <p:cNvSpPr txBox="1"/>
              <p:nvPr/>
            </p:nvSpPr>
            <p:spPr>
              <a:xfrm>
                <a:off x="5077261" y="1660651"/>
                <a:ext cx="1616681" cy="231326"/>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Active DOD sites</a:t>
                </a:r>
              </a:p>
            </p:txBody>
          </p:sp>
        </p:grpSp>
        <p:sp>
          <p:nvSpPr>
            <p:cNvPr id="24" name="Rectangle 23">
              <a:extLst>
                <a:ext uri="{FF2B5EF4-FFF2-40B4-BE49-F238E27FC236}">
                  <a16:creationId xmlns:a16="http://schemas.microsoft.com/office/drawing/2014/main" id="{CA7DD7CA-7B1B-44A1-BCD1-D0F791FD922B}"/>
                </a:ext>
              </a:extLst>
            </p:cNvPr>
            <p:cNvSpPr/>
            <p:nvPr/>
          </p:nvSpPr>
          <p:spPr>
            <a:xfrm>
              <a:off x="1677946" y="3295936"/>
              <a:ext cx="4955908" cy="1787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B172DED-BDFC-43B6-B078-3F73E8FB0819}"/>
              </a:ext>
            </a:extLst>
          </p:cNvPr>
          <p:cNvGrpSpPr/>
          <p:nvPr/>
        </p:nvGrpSpPr>
        <p:grpSpPr>
          <a:xfrm>
            <a:off x="6771239" y="362572"/>
            <a:ext cx="3622751" cy="2645822"/>
            <a:chOff x="6804730" y="863589"/>
            <a:chExt cx="3622751" cy="2645822"/>
          </a:xfrm>
        </p:grpSpPr>
        <p:grpSp>
          <p:nvGrpSpPr>
            <p:cNvPr id="17" name="Group 16">
              <a:extLst>
                <a:ext uri="{FF2B5EF4-FFF2-40B4-BE49-F238E27FC236}">
                  <a16:creationId xmlns:a16="http://schemas.microsoft.com/office/drawing/2014/main" id="{514BE6E7-4E88-4A9C-B1CB-6E3BC75E07DB}"/>
                </a:ext>
              </a:extLst>
            </p:cNvPr>
            <p:cNvGrpSpPr/>
            <p:nvPr/>
          </p:nvGrpSpPr>
          <p:grpSpPr>
            <a:xfrm>
              <a:off x="6804730" y="863589"/>
              <a:ext cx="3622751" cy="2645822"/>
              <a:chOff x="8274006" y="3747407"/>
              <a:chExt cx="3622751" cy="2645822"/>
            </a:xfrm>
          </p:grpSpPr>
          <p:pic>
            <p:nvPicPr>
              <p:cNvPr id="18" name="Picture 17">
                <a:extLst>
                  <a:ext uri="{FF2B5EF4-FFF2-40B4-BE49-F238E27FC236}">
                    <a16:creationId xmlns:a16="http://schemas.microsoft.com/office/drawing/2014/main" id="{051D5393-FE8E-4C18-8EFA-BA2E51775D8D}"/>
                  </a:ext>
                </a:extLst>
              </p:cNvPr>
              <p:cNvPicPr>
                <a:picLocks noChangeAspect="1"/>
              </p:cNvPicPr>
              <p:nvPr/>
            </p:nvPicPr>
            <p:blipFill rotWithShape="1">
              <a:blip r:embed="rId4"/>
              <a:srcRect t="50000"/>
              <a:stretch/>
            </p:blipFill>
            <p:spPr>
              <a:xfrm>
                <a:off x="8274006" y="3748047"/>
                <a:ext cx="3622751" cy="2645182"/>
              </a:xfrm>
              <a:prstGeom prst="rect">
                <a:avLst/>
              </a:prstGeom>
            </p:spPr>
          </p:pic>
          <p:cxnSp>
            <p:nvCxnSpPr>
              <p:cNvPr id="19" name="Straight Connector 18">
                <a:extLst>
                  <a:ext uri="{FF2B5EF4-FFF2-40B4-BE49-F238E27FC236}">
                    <a16:creationId xmlns:a16="http://schemas.microsoft.com/office/drawing/2014/main" id="{5E8F40CA-FAC0-4752-8A0F-EA3305660EA9}"/>
                  </a:ext>
                </a:extLst>
              </p:cNvPr>
              <p:cNvCxnSpPr>
                <a:cxnSpLocks/>
              </p:cNvCxnSpPr>
              <p:nvPr/>
            </p:nvCxnSpPr>
            <p:spPr>
              <a:xfrm flipV="1">
                <a:off x="8767763" y="3748047"/>
                <a:ext cx="452437" cy="84401"/>
              </a:xfrm>
              <a:prstGeom prst="line">
                <a:avLst/>
              </a:prstGeom>
              <a:ln w="41275">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2621571-2730-4D2F-B26F-E0EA552A2082}"/>
                  </a:ext>
                </a:extLst>
              </p:cNvPr>
              <p:cNvCxnSpPr>
                <a:cxnSpLocks/>
              </p:cNvCxnSpPr>
              <p:nvPr/>
            </p:nvCxnSpPr>
            <p:spPr>
              <a:xfrm flipV="1">
                <a:off x="11698271" y="3747407"/>
                <a:ext cx="0" cy="94565"/>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 name="Rectangle 3">
              <a:extLst>
                <a:ext uri="{FF2B5EF4-FFF2-40B4-BE49-F238E27FC236}">
                  <a16:creationId xmlns:a16="http://schemas.microsoft.com/office/drawing/2014/main" id="{23FC7DAB-83A3-4361-BA05-9E63381C92B3}"/>
                </a:ext>
              </a:extLst>
            </p:cNvPr>
            <p:cNvSpPr/>
            <p:nvPr/>
          </p:nvSpPr>
          <p:spPr>
            <a:xfrm>
              <a:off x="7382107" y="1038457"/>
              <a:ext cx="2270063" cy="1405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6F4E68CF-226D-484D-A225-64F11A7C3CFB}"/>
              </a:ext>
            </a:extLst>
          </p:cNvPr>
          <p:cNvSpPr txBox="1"/>
          <p:nvPr/>
        </p:nvSpPr>
        <p:spPr>
          <a:xfrm>
            <a:off x="10400223" y="1142925"/>
            <a:ext cx="1604885" cy="1754326"/>
          </a:xfrm>
          <a:prstGeom prst="rect">
            <a:avLst/>
          </a:prstGeom>
          <a:noFill/>
        </p:spPr>
        <p:txBody>
          <a:bodyPr wrap="square" rtlCol="0">
            <a:spAutoFit/>
          </a:bodyPr>
          <a:lstStyle/>
          <a:p>
            <a:pPr algn="ctr"/>
            <a:r>
              <a:rPr lang="en-US" dirty="0">
                <a:solidFill>
                  <a:srgbClr val="FF0000"/>
                </a:solidFill>
                <a:latin typeface="Calibri" panose="020F0502020204030204" pitchFamily="34" charset="0"/>
                <a:cs typeface="Calibri" panose="020F0502020204030204" pitchFamily="34" charset="0"/>
              </a:rPr>
              <a:t>Certain locations lost ~200 m (~2 football fields in length) b/w 2007-2017!</a:t>
            </a:r>
          </a:p>
        </p:txBody>
      </p:sp>
      <p:cxnSp>
        <p:nvCxnSpPr>
          <p:cNvPr id="8" name="Straight Connector 7">
            <a:extLst>
              <a:ext uri="{FF2B5EF4-FFF2-40B4-BE49-F238E27FC236}">
                <a16:creationId xmlns:a16="http://schemas.microsoft.com/office/drawing/2014/main" id="{9648F8AA-63B2-45C5-98AA-15839957EC61}"/>
              </a:ext>
            </a:extLst>
          </p:cNvPr>
          <p:cNvCxnSpPr>
            <a:cxnSpLocks/>
          </p:cNvCxnSpPr>
          <p:nvPr/>
        </p:nvCxnSpPr>
        <p:spPr>
          <a:xfrm flipH="1" flipV="1">
            <a:off x="7230026" y="2619266"/>
            <a:ext cx="1115357" cy="24106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95BB553-C879-4723-8B10-2D0C54B16AC5}"/>
              </a:ext>
            </a:extLst>
          </p:cNvPr>
          <p:cNvCxnSpPr>
            <a:cxnSpLocks/>
          </p:cNvCxnSpPr>
          <p:nvPr/>
        </p:nvCxnSpPr>
        <p:spPr>
          <a:xfrm flipV="1">
            <a:off x="8345383" y="2563693"/>
            <a:ext cx="1862307" cy="246623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6C183E2B-C850-4D76-B485-F2D28770B4AF}"/>
              </a:ext>
            </a:extLst>
          </p:cNvPr>
          <p:cNvSpPr/>
          <p:nvPr/>
        </p:nvSpPr>
        <p:spPr>
          <a:xfrm>
            <a:off x="324566" y="3810598"/>
            <a:ext cx="5224914" cy="2462213"/>
          </a:xfrm>
          <a:prstGeom prst="rect">
            <a:avLst/>
          </a:prstGeom>
          <a:ln>
            <a:solidFill>
              <a:schemeClr val="tx1"/>
            </a:solidFill>
          </a:ln>
        </p:spPr>
        <p:txBody>
          <a:bodyPr wrap="square">
            <a:spAutoFit/>
          </a:bodyPr>
          <a:lstStyle/>
          <a:p>
            <a:pPr algn="ctr"/>
            <a:r>
              <a:rPr lang="en-US" sz="2200" b="1" i="1" dirty="0">
                <a:solidFill>
                  <a:srgbClr val="0070C0"/>
                </a:solidFill>
                <a:latin typeface="Calibri" panose="020F0502020204030204" pitchFamily="34" charset="0"/>
                <a:cs typeface="Calibri" panose="020F0502020204030204" pitchFamily="34" charset="0"/>
              </a:rPr>
              <a:t>Erosion is threatening:</a:t>
            </a:r>
          </a:p>
          <a:p>
            <a:pPr algn="ctr"/>
            <a:endParaRPr lang="en-US" sz="400" b="1" i="1" dirty="0">
              <a:solidFill>
                <a:srgbClr val="0070C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Coastal communities</a:t>
            </a:r>
            <a:r>
              <a:rPr lang="en-US" sz="2000" dirty="0">
                <a:latin typeface="Calibri" panose="020F0502020204030204" pitchFamily="34" charset="0"/>
                <a:cs typeface="Calibri" panose="020F0502020204030204" pitchFamily="34" charset="0"/>
              </a:rPr>
              <a:t>: threatened with displacement</a:t>
            </a:r>
          </a:p>
          <a:p>
            <a:pPr marL="568325" lvl="1"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Coastal infrastructure</a:t>
            </a:r>
            <a:r>
              <a:rPr lang="en-US" sz="2000" dirty="0">
                <a:latin typeface="Calibri" panose="020F0502020204030204" pitchFamily="34" charset="0"/>
                <a:cs typeface="Calibri" panose="020F0502020204030204" pitchFamily="34" charset="0"/>
              </a:rPr>
              <a:t>: active DoD sites, including toxic waste sites, in northern Alaska</a:t>
            </a:r>
          </a:p>
          <a:p>
            <a:pPr marL="568325" lvl="1"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Global carbon balance</a:t>
            </a:r>
            <a:r>
              <a:rPr lang="en-US" sz="2000" dirty="0">
                <a:latin typeface="Calibri" panose="020F0502020204030204" pitchFamily="34" charset="0"/>
                <a:cs typeface="Calibri" panose="020F0502020204030204" pitchFamily="34" charset="0"/>
              </a:rPr>
              <a:t>: permafrost stores greenhouse gases (CO</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CH</a:t>
            </a:r>
            <a:r>
              <a:rPr lang="en-US" sz="2000" baseline="-25000" dirty="0">
                <a:latin typeface="Calibri" panose="020F0502020204030204" pitchFamily="34" charset="0"/>
                <a:cs typeface="Calibri" panose="020F0502020204030204" pitchFamily="34" charset="0"/>
              </a:rPr>
              <a:t>4</a:t>
            </a:r>
            <a:r>
              <a:rPr lang="en-US" sz="2000" dirty="0">
                <a:latin typeface="Calibri" panose="020F0502020204030204" pitchFamily="34" charset="0"/>
                <a:cs typeface="Calibri" panose="020F0502020204030204" pitchFamily="34" charset="0"/>
              </a:rPr>
              <a:t>, NO</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a:t>
            </a:r>
          </a:p>
        </p:txBody>
      </p:sp>
      <p:sp>
        <p:nvSpPr>
          <p:cNvPr id="14" name="Rectangle 13">
            <a:extLst>
              <a:ext uri="{FF2B5EF4-FFF2-40B4-BE49-F238E27FC236}">
                <a16:creationId xmlns:a16="http://schemas.microsoft.com/office/drawing/2014/main" id="{D17D56A1-535F-46EB-A13C-AB44B44625E8}"/>
              </a:ext>
            </a:extLst>
          </p:cNvPr>
          <p:cNvSpPr/>
          <p:nvPr/>
        </p:nvSpPr>
        <p:spPr>
          <a:xfrm>
            <a:off x="170255" y="1786254"/>
            <a:ext cx="5786989" cy="1877437"/>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Primary culprit is </a:t>
            </a:r>
            <a:r>
              <a:rPr lang="en-US" sz="2000" b="1" dirty="0">
                <a:latin typeface="Calibri" panose="020F0502020204030204" pitchFamily="34" charset="0"/>
                <a:cs typeface="Calibri" panose="020F0502020204030204" pitchFamily="34" charset="0"/>
              </a:rPr>
              <a:t>loss of Arctic sea ice</a:t>
            </a:r>
            <a:r>
              <a:rPr lang="en-US" sz="2000" dirty="0">
                <a:latin typeface="Calibri" panose="020F0502020204030204" pitchFamily="34" charset="0"/>
                <a:cs typeface="Calibri" panose="020F0502020204030204" pitchFamily="34" charset="0"/>
              </a:rPr>
              <a:t>: since 1979 sea ice</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has lost 51% in area and 75% in volume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ice-free season </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wave energy </a:t>
            </a:r>
            <a:r>
              <a:rPr lang="en-US" sz="2000" dirty="0">
                <a:latin typeface="Calibri" panose="020F0502020204030204" pitchFamily="34" charset="0"/>
                <a:cs typeface="Calibri" panose="020F0502020204030204" pitchFamily="34" charset="0"/>
              </a:rPr>
              <a:t>and </a:t>
            </a:r>
            <a:r>
              <a:rPr lang="en-US" sz="2000" b="1" dirty="0">
                <a:latin typeface="Calibri" panose="020F0502020204030204" pitchFamily="34" charset="0"/>
                <a:cs typeface="Calibri" panose="020F0502020204030204" pitchFamily="34" charset="0"/>
              </a:rPr>
              <a:t>storm surge</a:t>
            </a:r>
          </a:p>
          <a:p>
            <a:pPr marL="800100" lvl="1" indent="-342900">
              <a:buFont typeface="Wingdings" panose="05000000000000000000" pitchFamily="2" charset="2"/>
              <a:buChar char="Ø"/>
            </a:pPr>
            <a:endParaRPr lang="en-US" sz="400" b="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sea water </a:t>
            </a:r>
            <a:r>
              <a:rPr lang="en-US" sz="2000" dirty="0">
                <a:latin typeface="Calibri" panose="020F0502020204030204" pitchFamily="34" charset="0"/>
                <a:cs typeface="Calibri" panose="020F0502020204030204" pitchFamily="34" charset="0"/>
              </a:rPr>
              <a:t>temperatures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45DF17A2-5CD2-48F5-9069-A2A346FBC0AE}"/>
              </a:ext>
            </a:extLst>
          </p:cNvPr>
          <p:cNvSpPr/>
          <p:nvPr/>
        </p:nvSpPr>
        <p:spPr>
          <a:xfrm>
            <a:off x="170255" y="932792"/>
            <a:ext cx="6246694" cy="707886"/>
          </a:xfrm>
          <a:prstGeom prst="rect">
            <a:avLst/>
          </a:prstGeom>
          <a:solidFill>
            <a:srgbClr val="CCFF99"/>
          </a:solidFill>
        </p:spPr>
        <p:txBody>
          <a:bodyPr wrap="square">
            <a:spAutoFit/>
          </a:bodyPr>
          <a:lstStyle/>
          <a:p>
            <a:pPr algn="ctr"/>
            <a:r>
              <a:rPr lang="en-US" sz="2000" dirty="0">
                <a:latin typeface="Calibri" panose="020F0502020204030204" pitchFamily="34" charset="0"/>
                <a:cs typeface="Calibri" panose="020F0502020204030204" pitchFamily="34" charset="0"/>
              </a:rPr>
              <a:t>The Arctic is warming at </a:t>
            </a:r>
            <a:r>
              <a:rPr lang="en-US" sz="2000" b="1" dirty="0">
                <a:latin typeface="Calibri" panose="020F0502020204030204" pitchFamily="34" charset="0"/>
                <a:cs typeface="Calibri" panose="020F0502020204030204" pitchFamily="34" charset="0"/>
              </a:rPr>
              <a:t>2-3 times </a:t>
            </a:r>
            <a:r>
              <a:rPr lang="en-US" sz="2000" dirty="0">
                <a:latin typeface="Calibri" panose="020F0502020204030204" pitchFamily="34" charset="0"/>
                <a:cs typeface="Calibri" panose="020F0502020204030204" pitchFamily="34" charset="0"/>
              </a:rPr>
              <a:t>the rate of the rest of the globe resulting in </a:t>
            </a:r>
            <a:r>
              <a:rPr lang="en-US" sz="2000" b="1" dirty="0">
                <a:latin typeface="Calibri" panose="020F0502020204030204" pitchFamily="34" charset="0"/>
                <a:cs typeface="Calibri" panose="020F0502020204030204" pitchFamily="34" charset="0"/>
              </a:rPr>
              <a:t>accelerated rates of coastal erosion</a:t>
            </a:r>
            <a:r>
              <a:rPr lang="en-US" sz="2000"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E3BD1123-B42E-4815-961F-E37A2054406C}"/>
              </a:ext>
            </a:extLst>
          </p:cNvPr>
          <p:cNvSpPr txBox="1"/>
          <p:nvPr/>
        </p:nvSpPr>
        <p:spPr>
          <a:xfrm>
            <a:off x="7183301" y="5934257"/>
            <a:ext cx="273300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Gibbs &amp; Richmond, 2015.</a:t>
            </a:r>
          </a:p>
        </p:txBody>
      </p:sp>
    </p:spTree>
    <p:extLst>
      <p:ext uri="{BB962C8B-B14F-4D97-AF65-F5344CB8AC3E}">
        <p14:creationId xmlns:p14="http://schemas.microsoft.com/office/powerpoint/2010/main" val="1912236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006F-9392-440C-B5B1-553A10135DD6}"/>
              </a:ext>
            </a:extLst>
          </p:cNvPr>
          <p:cNvSpPr>
            <a:spLocks noGrp="1"/>
          </p:cNvSpPr>
          <p:nvPr>
            <p:ph type="title"/>
          </p:nvPr>
        </p:nvSpPr>
        <p:spPr>
          <a:xfrm>
            <a:off x="102870" y="-115171"/>
            <a:ext cx="9813884" cy="991675"/>
          </a:xfrm>
        </p:spPr>
        <p:txBody>
          <a:bodyPr/>
          <a:lstStyle/>
          <a:p>
            <a:r>
              <a:rPr lang="en-US" sz="3700" dirty="0"/>
              <a:t>Material Model Calibration to Experimental Data</a:t>
            </a:r>
          </a:p>
        </p:txBody>
      </p:sp>
      <p:sp>
        <p:nvSpPr>
          <p:cNvPr id="4" name="Slide Number Placeholder 3">
            <a:extLst>
              <a:ext uri="{FF2B5EF4-FFF2-40B4-BE49-F238E27FC236}">
                <a16:creationId xmlns:a16="http://schemas.microsoft.com/office/drawing/2014/main" id="{F62C5E20-CC6B-4D4B-A82D-53A952B19BDD}"/>
              </a:ext>
            </a:extLst>
          </p:cNvPr>
          <p:cNvSpPr>
            <a:spLocks noGrp="1"/>
          </p:cNvSpPr>
          <p:nvPr>
            <p:ph type="sldNum" sz="quarter" idx="12"/>
          </p:nvPr>
        </p:nvSpPr>
        <p:spPr/>
        <p:txBody>
          <a:bodyPr/>
          <a:lstStyle/>
          <a:p>
            <a:fld id="{A5E55A7B-7854-E145-92D9-B491DF4BAE2D}" type="slidenum">
              <a:rPr lang="en-US" smtClean="0"/>
              <a:pPr/>
              <a:t>40</a:t>
            </a:fld>
            <a:endParaRPr lang="en-US"/>
          </a:p>
        </p:txBody>
      </p:sp>
      <p:grpSp>
        <p:nvGrpSpPr>
          <p:cNvPr id="14" name="Group 13">
            <a:extLst>
              <a:ext uri="{FF2B5EF4-FFF2-40B4-BE49-F238E27FC236}">
                <a16:creationId xmlns:a16="http://schemas.microsoft.com/office/drawing/2014/main" id="{EC0BCD3D-6C87-4F0D-A8DA-C7D10704CED4}"/>
              </a:ext>
            </a:extLst>
          </p:cNvPr>
          <p:cNvGrpSpPr/>
          <p:nvPr/>
        </p:nvGrpSpPr>
        <p:grpSpPr>
          <a:xfrm>
            <a:off x="304524" y="881154"/>
            <a:ext cx="2243018" cy="2433848"/>
            <a:chOff x="143753" y="781242"/>
            <a:chExt cx="2243018" cy="2433848"/>
          </a:xfrm>
        </p:grpSpPr>
        <p:pic>
          <p:nvPicPr>
            <p:cNvPr id="5" name="Picture 4">
              <a:extLst>
                <a:ext uri="{FF2B5EF4-FFF2-40B4-BE49-F238E27FC236}">
                  <a16:creationId xmlns:a16="http://schemas.microsoft.com/office/drawing/2014/main" id="{6FE0CEE6-4E9B-48BB-A705-6443C30CB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33926" y="1362245"/>
              <a:ext cx="2223414" cy="1482276"/>
            </a:xfrm>
            <a:prstGeom prst="rect">
              <a:avLst/>
            </a:prstGeom>
          </p:spPr>
        </p:pic>
        <p:pic>
          <p:nvPicPr>
            <p:cNvPr id="6" name="Picture 5">
              <a:extLst>
                <a:ext uri="{FF2B5EF4-FFF2-40B4-BE49-F238E27FC236}">
                  <a16:creationId xmlns:a16="http://schemas.microsoft.com/office/drawing/2014/main" id="{D2F41E7E-0F30-4B1B-9C90-10ED404D0392}"/>
                </a:ext>
              </a:extLst>
            </p:cNvPr>
            <p:cNvPicPr>
              <a:picLocks noChangeAspect="1"/>
            </p:cNvPicPr>
            <p:nvPr/>
          </p:nvPicPr>
          <p:blipFill rotWithShape="1">
            <a:blip r:embed="rId4">
              <a:extLst>
                <a:ext uri="{28A0092B-C50C-407E-A947-70E740481C1C}">
                  <a14:useLocalDpi xmlns:a14="http://schemas.microsoft.com/office/drawing/2010/main" val="0"/>
                </a:ext>
              </a:extLst>
            </a:blip>
            <a:srcRect l="30769" t="34639" r="30761" b="31641"/>
            <a:stretch/>
          </p:blipFill>
          <p:spPr>
            <a:xfrm rot="16200000">
              <a:off x="-110329" y="1035324"/>
              <a:ext cx="1272393" cy="764229"/>
            </a:xfrm>
            <a:prstGeom prst="rect">
              <a:avLst/>
            </a:prstGeom>
          </p:spPr>
        </p:pic>
        <p:cxnSp>
          <p:nvCxnSpPr>
            <p:cNvPr id="7" name="Straight Arrow Connector 6">
              <a:extLst>
                <a:ext uri="{FF2B5EF4-FFF2-40B4-BE49-F238E27FC236}">
                  <a16:creationId xmlns:a16="http://schemas.microsoft.com/office/drawing/2014/main" id="{BEA044C1-59A3-4CAF-A460-D42847E02D85}"/>
                </a:ext>
              </a:extLst>
            </p:cNvPr>
            <p:cNvCxnSpPr>
              <a:cxnSpLocks/>
            </p:cNvCxnSpPr>
            <p:nvPr/>
          </p:nvCxnSpPr>
          <p:spPr>
            <a:xfrm flipH="1" flipV="1">
              <a:off x="726964" y="1865888"/>
              <a:ext cx="847593" cy="45037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pic>
        <p:nvPicPr>
          <p:cNvPr id="6146" name="Picture 10">
            <a:extLst>
              <a:ext uri="{FF2B5EF4-FFF2-40B4-BE49-F238E27FC236}">
                <a16:creationId xmlns:a16="http://schemas.microsoft.com/office/drawing/2014/main" id="{5933C3E8-C8F4-4202-8785-336C0A0486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2923" y="1050860"/>
            <a:ext cx="2256332" cy="213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9">
            <a:extLst>
              <a:ext uri="{FF2B5EF4-FFF2-40B4-BE49-F238E27FC236}">
                <a16:creationId xmlns:a16="http://schemas.microsoft.com/office/drawing/2014/main" id="{A3ADA03F-D7BE-4A69-9E64-F6B8C8796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4636" y="1050860"/>
            <a:ext cx="4229174" cy="21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982E5E-8835-4ACB-9232-A384C881A384}"/>
                  </a:ext>
                </a:extLst>
              </p:cNvPr>
              <p:cNvSpPr txBox="1"/>
              <p:nvPr/>
            </p:nvSpPr>
            <p:spPr>
              <a:xfrm>
                <a:off x="9103810" y="1068233"/>
                <a:ext cx="2857415" cy="2246769"/>
              </a:xfrm>
              <a:prstGeom prst="rect">
                <a:avLst/>
              </a:prstGeom>
              <a:solidFill>
                <a:srgbClr val="CCCCFF"/>
              </a:solidFill>
            </p:spPr>
            <p:txBody>
              <a:bodyPr wrap="square" rtlCol="0">
                <a:spAutoFit/>
              </a:bodyPr>
              <a:lstStyle/>
              <a:p>
                <a:pPr algn="ctr"/>
                <a:r>
                  <a:rPr lang="en-US" sz="2000" dirty="0">
                    <a:latin typeface="Calibri" panose="020F0502020204030204" pitchFamily="34" charset="0"/>
                    <a:cs typeface="Calibri" panose="020F0502020204030204" pitchFamily="34" charset="0"/>
                  </a:rPr>
                  <a:t>Experimental results on permafrost core samples were analyzed to create fits for parameters* </a:t>
                </a:r>
                <a14:m>
                  <m:oMath xmlns:m="http://schemas.openxmlformats.org/officeDocument/2006/math">
                    <m:r>
                      <a:rPr lang="en-US" sz="2000" b="1" i="1" dirty="0" smtClean="0">
                        <a:latin typeface="Cambria Math" panose="02040503050406030204" pitchFamily="18" charset="0"/>
                        <a:cs typeface="Calibri" panose="020F0502020204030204" pitchFamily="34" charset="0"/>
                      </a:rPr>
                      <m:t>𝑬</m:t>
                    </m:r>
                  </m:oMath>
                </a14:m>
                <a:r>
                  <a:rPr lang="en-US" sz="2000" b="1" dirty="0">
                    <a:latin typeface="Calibri" panose="020F0502020204030204" pitchFamily="34" charset="0"/>
                    <a:cs typeface="Calibri" panose="020F0502020204030204" pitchFamily="34" charset="0"/>
                  </a:rPr>
                  <a:t>, </a:t>
                </a:r>
                <a14:m>
                  <m:oMath xmlns:m="http://schemas.openxmlformats.org/officeDocument/2006/math">
                    <m:r>
                      <a:rPr lang="en-US" sz="2000" b="1" i="1" dirty="0" smtClean="0">
                        <a:latin typeface="Cambria Math" panose="02040503050406030204" pitchFamily="18" charset="0"/>
                        <a:cs typeface="Calibri" panose="020F0502020204030204" pitchFamily="34" charset="0"/>
                      </a:rPr>
                      <m:t>𝑲</m:t>
                    </m:r>
                  </m:oMath>
                </a14:m>
                <a:r>
                  <a:rPr lang="en-US" sz="2000" b="1" dirty="0">
                    <a:latin typeface="Calibri" panose="020F0502020204030204" pitchFamily="34" charset="0"/>
                    <a:cs typeface="Calibri" panose="020F0502020204030204" pitchFamily="34" charset="0"/>
                  </a:rPr>
                  <a:t>, </a:t>
                </a:r>
                <a14:m>
                  <m:oMath xmlns:m="http://schemas.openxmlformats.org/officeDocument/2006/math">
                    <m:r>
                      <a:rPr lang="el-GR" sz="2000" b="1" i="1" dirty="0" smtClean="0">
                        <a:latin typeface="Cambria Math" panose="02040503050406030204" pitchFamily="18" charset="0"/>
                        <a:cs typeface="Calibri" panose="020F0502020204030204" pitchFamily="34" charset="0"/>
                      </a:rPr>
                      <m:t>𝝈</m:t>
                    </m:r>
                  </m:oMath>
                </a14:m>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as a function of </a:t>
                </a:r>
                <a:r>
                  <a:rPr lang="en-US" sz="2000" b="1" dirty="0">
                    <a:latin typeface="Calibri" panose="020F0502020204030204" pitchFamily="34" charset="0"/>
                    <a:cs typeface="Calibri" panose="020F0502020204030204" pitchFamily="34" charset="0"/>
                  </a:rPr>
                  <a:t>ice saturation </a:t>
                </a:r>
                <a:r>
                  <a:rPr lang="en-US" sz="2000" dirty="0">
                    <a:latin typeface="Calibri" panose="020F0502020204030204" pitchFamily="34" charset="0"/>
                    <a:cs typeface="Calibri" panose="020F0502020204030204" pitchFamily="34" charset="0"/>
                  </a:rPr>
                  <a:t>and sediment fractions (</a:t>
                </a:r>
                <a:r>
                  <a:rPr lang="en-US" sz="2000" b="1" dirty="0">
                    <a:latin typeface="Calibri" panose="020F0502020204030204" pitchFamily="34" charset="0"/>
                    <a:cs typeface="Calibri" panose="020F0502020204030204" pitchFamily="34" charset="0"/>
                  </a:rPr>
                  <a:t>peat content</a:t>
                </a:r>
                <a:r>
                  <a:rPr lang="en-US" sz="2000" dirty="0">
                    <a:latin typeface="Calibri" panose="020F0502020204030204" pitchFamily="34" charset="0"/>
                    <a:cs typeface="Calibri" panose="020F0502020204030204" pitchFamily="34" charset="0"/>
                  </a:rPr>
                  <a:t>).</a:t>
                </a:r>
              </a:p>
            </p:txBody>
          </p:sp>
        </mc:Choice>
        <mc:Fallback xmlns="">
          <p:sp>
            <p:nvSpPr>
              <p:cNvPr id="10" name="TextBox 9">
                <a:extLst>
                  <a:ext uri="{FF2B5EF4-FFF2-40B4-BE49-F238E27FC236}">
                    <a16:creationId xmlns:a16="http://schemas.microsoft.com/office/drawing/2014/main" id="{B5982E5E-8835-4ACB-9232-A384C881A384}"/>
                  </a:ext>
                </a:extLst>
              </p:cNvPr>
              <p:cNvSpPr txBox="1">
                <a:spLocks noRot="1" noChangeAspect="1" noMove="1" noResize="1" noEditPoints="1" noAdjustHandles="1" noChangeArrowheads="1" noChangeShapeType="1" noTextEdit="1"/>
              </p:cNvSpPr>
              <p:nvPr/>
            </p:nvSpPr>
            <p:spPr>
              <a:xfrm>
                <a:off x="9103810" y="1068233"/>
                <a:ext cx="2857415" cy="2246769"/>
              </a:xfrm>
              <a:prstGeom prst="rect">
                <a:avLst/>
              </a:prstGeom>
              <a:blipFill>
                <a:blip r:embed="rId7"/>
                <a:stretch>
                  <a:fillRect l="-1706" t="-1355" r="-3838" b="-379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D93C1F8-5B0C-46AD-8247-4E7FCC7F2496}"/>
              </a:ext>
            </a:extLst>
          </p:cNvPr>
          <p:cNvPicPr>
            <a:picLocks noChangeAspect="1"/>
          </p:cNvPicPr>
          <p:nvPr/>
        </p:nvPicPr>
        <p:blipFill>
          <a:blip r:embed="rId8"/>
          <a:stretch>
            <a:fillRect/>
          </a:stretch>
        </p:blipFill>
        <p:spPr>
          <a:xfrm>
            <a:off x="189080" y="3646009"/>
            <a:ext cx="3835324" cy="243074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286C653-95E5-4079-A51A-6D16C768C60C}"/>
                  </a:ext>
                </a:extLst>
              </p:cNvPr>
              <p:cNvSpPr txBox="1"/>
              <p:nvPr/>
            </p:nvSpPr>
            <p:spPr>
              <a:xfrm>
                <a:off x="1307079" y="4601265"/>
                <a:ext cx="4716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𝐸</m:t>
                      </m:r>
                    </m:oMath>
                  </m:oMathPara>
                </a14:m>
                <a:endParaRPr lang="en-US" sz="2400" dirty="0"/>
              </a:p>
            </p:txBody>
          </p:sp>
        </mc:Choice>
        <mc:Fallback xmlns="">
          <p:sp>
            <p:nvSpPr>
              <p:cNvPr id="11" name="TextBox 10">
                <a:extLst>
                  <a:ext uri="{FF2B5EF4-FFF2-40B4-BE49-F238E27FC236}">
                    <a16:creationId xmlns:a16="http://schemas.microsoft.com/office/drawing/2014/main" id="{7286C653-95E5-4079-A51A-6D16C768C60C}"/>
                  </a:ext>
                </a:extLst>
              </p:cNvPr>
              <p:cNvSpPr txBox="1">
                <a:spLocks noRot="1" noChangeAspect="1" noMove="1" noResize="1" noEditPoints="1" noAdjustHandles="1" noChangeArrowheads="1" noChangeShapeType="1" noTextEdit="1"/>
              </p:cNvSpPr>
              <p:nvPr/>
            </p:nvSpPr>
            <p:spPr>
              <a:xfrm>
                <a:off x="1307079" y="4601265"/>
                <a:ext cx="471604" cy="461665"/>
              </a:xfrm>
              <a:prstGeom prst="rect">
                <a:avLst/>
              </a:prstGeom>
              <a:blipFill>
                <a:blip r:embed="rId9"/>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583A69E8-8333-4680-A7A2-60A0A9E9F24D}"/>
              </a:ext>
            </a:extLst>
          </p:cNvPr>
          <p:cNvPicPr>
            <a:picLocks noChangeAspect="1"/>
          </p:cNvPicPr>
          <p:nvPr/>
        </p:nvPicPr>
        <p:blipFill rotWithShape="1">
          <a:blip r:embed="rId10"/>
          <a:srcRect r="770"/>
          <a:stretch/>
        </p:blipFill>
        <p:spPr>
          <a:xfrm>
            <a:off x="4125683" y="3632937"/>
            <a:ext cx="3880015" cy="2443821"/>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BA12C92-49E9-4B17-87BF-1E71CC5AFC53}"/>
                  </a:ext>
                </a:extLst>
              </p:cNvPr>
              <p:cNvSpPr txBox="1"/>
              <p:nvPr/>
            </p:nvSpPr>
            <p:spPr>
              <a:xfrm>
                <a:off x="6599373" y="4984497"/>
                <a:ext cx="50526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𝐾</m:t>
                      </m:r>
                    </m:oMath>
                  </m:oMathPara>
                </a14:m>
                <a:endParaRPr lang="en-US" sz="2400" dirty="0"/>
              </a:p>
            </p:txBody>
          </p:sp>
        </mc:Choice>
        <mc:Fallback xmlns="">
          <p:sp>
            <p:nvSpPr>
              <p:cNvPr id="16" name="TextBox 15">
                <a:extLst>
                  <a:ext uri="{FF2B5EF4-FFF2-40B4-BE49-F238E27FC236}">
                    <a16:creationId xmlns:a16="http://schemas.microsoft.com/office/drawing/2014/main" id="{DBA12C92-49E9-4B17-87BF-1E71CC5AFC53}"/>
                  </a:ext>
                </a:extLst>
              </p:cNvPr>
              <p:cNvSpPr txBox="1">
                <a:spLocks noRot="1" noChangeAspect="1" noMove="1" noResize="1" noEditPoints="1" noAdjustHandles="1" noChangeArrowheads="1" noChangeShapeType="1" noTextEdit="1"/>
              </p:cNvSpPr>
              <p:nvPr/>
            </p:nvSpPr>
            <p:spPr>
              <a:xfrm>
                <a:off x="6599373" y="4984497"/>
                <a:ext cx="505267" cy="461665"/>
              </a:xfrm>
              <a:prstGeom prst="rect">
                <a:avLst/>
              </a:prstGeom>
              <a:blipFill>
                <a:blip r:embed="rId11"/>
                <a:stretch>
                  <a:fillRect/>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E1B78EEC-7359-464D-B88B-5B6CE70CC3C4}"/>
              </a:ext>
            </a:extLst>
          </p:cNvPr>
          <p:cNvPicPr>
            <a:picLocks noChangeAspect="1"/>
          </p:cNvPicPr>
          <p:nvPr/>
        </p:nvPicPr>
        <p:blipFill>
          <a:blip r:embed="rId12"/>
          <a:stretch>
            <a:fillRect/>
          </a:stretch>
        </p:blipFill>
        <p:spPr>
          <a:xfrm>
            <a:off x="8114951" y="3650148"/>
            <a:ext cx="3880015" cy="242661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0DD41CA-D1AF-4D4C-9582-242B4ED00031}"/>
                  </a:ext>
                </a:extLst>
              </p:cNvPr>
              <p:cNvSpPr txBox="1"/>
              <p:nvPr/>
            </p:nvSpPr>
            <p:spPr>
              <a:xfrm>
                <a:off x="9480547" y="4601264"/>
                <a:ext cx="64633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sz="3200" b="0" i="1" dirty="0" smtClean="0">
                          <a:latin typeface="Cambria Math" panose="02040503050406030204" pitchFamily="18" charset="0"/>
                          <a:cs typeface="Calibri" panose="020F0502020204030204" pitchFamily="34" charset="0"/>
                        </a:rPr>
                        <m:t>𝜎</m:t>
                      </m:r>
                      <m:r>
                        <a:rPr lang="el-GR" sz="3200" b="0" i="1" dirty="0" smtClean="0">
                          <a:latin typeface="Cambria Math" panose="02040503050406030204" pitchFamily="18" charset="0"/>
                          <a:cs typeface="Calibri" panose="020F0502020204030204" pitchFamily="34" charset="0"/>
                        </a:rPr>
                        <m:t> </m:t>
                      </m:r>
                    </m:oMath>
                  </m:oMathPara>
                </a14:m>
                <a:endParaRPr lang="en-US" sz="3200" dirty="0"/>
              </a:p>
            </p:txBody>
          </p:sp>
        </mc:Choice>
        <mc:Fallback xmlns="">
          <p:sp>
            <p:nvSpPr>
              <p:cNvPr id="20" name="TextBox 19">
                <a:extLst>
                  <a:ext uri="{FF2B5EF4-FFF2-40B4-BE49-F238E27FC236}">
                    <a16:creationId xmlns:a16="http://schemas.microsoft.com/office/drawing/2014/main" id="{00DD41CA-D1AF-4D4C-9582-242B4ED00031}"/>
                  </a:ext>
                </a:extLst>
              </p:cNvPr>
              <p:cNvSpPr txBox="1">
                <a:spLocks noRot="1" noChangeAspect="1" noMove="1" noResize="1" noEditPoints="1" noAdjustHandles="1" noChangeArrowheads="1" noChangeShapeType="1" noTextEdit="1"/>
              </p:cNvSpPr>
              <p:nvPr/>
            </p:nvSpPr>
            <p:spPr>
              <a:xfrm>
                <a:off x="9480547" y="4601264"/>
                <a:ext cx="646331" cy="584775"/>
              </a:xfrm>
              <a:prstGeom prst="rect">
                <a:avLst/>
              </a:prstGeom>
              <a:blipFill>
                <a:blip r:embed="rId13"/>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E60F78C9-C37B-4366-B08D-877EE5C960FB}"/>
              </a:ext>
            </a:extLst>
          </p:cNvPr>
          <p:cNvSpPr/>
          <p:nvPr/>
        </p:nvSpPr>
        <p:spPr>
          <a:xfrm rot="16750887">
            <a:off x="2921158" y="2202321"/>
            <a:ext cx="1241892" cy="83889"/>
          </a:xfrm>
          <a:prstGeom prst="rect">
            <a:avLst/>
          </a:prstGeom>
          <a:solidFill>
            <a:srgbClr val="7030A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E68364-58E4-43F2-BC89-BA86F4FB71CF}"/>
              </a:ext>
            </a:extLst>
          </p:cNvPr>
          <p:cNvSpPr/>
          <p:nvPr/>
        </p:nvSpPr>
        <p:spPr>
          <a:xfrm rot="522973">
            <a:off x="3680196" y="1702521"/>
            <a:ext cx="833137" cy="95509"/>
          </a:xfrm>
          <a:prstGeom prst="rect">
            <a:avLst/>
          </a:prstGeom>
          <a:solidFill>
            <a:schemeClr val="accent6">
              <a:lumMod val="60000"/>
              <a:lumOff val="40000"/>
              <a:alpha val="3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D92F932-269C-415E-A20D-C0D5F7FAE858}"/>
                  </a:ext>
                </a:extLst>
              </p:cNvPr>
              <p:cNvSpPr txBox="1"/>
              <p:nvPr/>
            </p:nvSpPr>
            <p:spPr>
              <a:xfrm>
                <a:off x="3470054" y="2101610"/>
                <a:ext cx="4020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𝐸</m:t>
                      </m:r>
                    </m:oMath>
                  </m:oMathPara>
                </a14:m>
                <a:endParaRPr lang="en-US" dirty="0"/>
              </a:p>
            </p:txBody>
          </p:sp>
        </mc:Choice>
        <mc:Fallback xmlns="">
          <p:sp>
            <p:nvSpPr>
              <p:cNvPr id="19" name="TextBox 18">
                <a:extLst>
                  <a:ext uri="{FF2B5EF4-FFF2-40B4-BE49-F238E27FC236}">
                    <a16:creationId xmlns:a16="http://schemas.microsoft.com/office/drawing/2014/main" id="{9D92F932-269C-415E-A20D-C0D5F7FAE858}"/>
                  </a:ext>
                </a:extLst>
              </p:cNvPr>
              <p:cNvSpPr txBox="1">
                <a:spLocks noRot="1" noChangeAspect="1" noMove="1" noResize="1" noEditPoints="1" noAdjustHandles="1" noChangeArrowheads="1" noChangeShapeType="1" noTextEdit="1"/>
              </p:cNvSpPr>
              <p:nvPr/>
            </p:nvSpPr>
            <p:spPr>
              <a:xfrm>
                <a:off x="3470054" y="2101610"/>
                <a:ext cx="402097"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862F610-3CFD-4623-B378-DFD2D656B066}"/>
                  </a:ext>
                </a:extLst>
              </p:cNvPr>
              <p:cNvSpPr txBox="1"/>
              <p:nvPr/>
            </p:nvSpPr>
            <p:spPr>
              <a:xfrm>
                <a:off x="4061712" y="1438299"/>
                <a:ext cx="4176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𝐾</m:t>
                      </m:r>
                    </m:oMath>
                  </m:oMathPara>
                </a14:m>
                <a:endParaRPr lang="en-US" dirty="0"/>
              </a:p>
            </p:txBody>
          </p:sp>
        </mc:Choice>
        <mc:Fallback xmlns="">
          <p:sp>
            <p:nvSpPr>
              <p:cNvPr id="24" name="TextBox 23">
                <a:extLst>
                  <a:ext uri="{FF2B5EF4-FFF2-40B4-BE49-F238E27FC236}">
                    <a16:creationId xmlns:a16="http://schemas.microsoft.com/office/drawing/2014/main" id="{0862F610-3CFD-4623-B378-DFD2D656B066}"/>
                  </a:ext>
                </a:extLst>
              </p:cNvPr>
              <p:cNvSpPr txBox="1">
                <a:spLocks noRot="1" noChangeAspect="1" noMove="1" noResize="1" noEditPoints="1" noAdjustHandles="1" noChangeArrowheads="1" noChangeShapeType="1" noTextEdit="1"/>
              </p:cNvSpPr>
              <p:nvPr/>
            </p:nvSpPr>
            <p:spPr>
              <a:xfrm>
                <a:off x="4061712" y="1438299"/>
                <a:ext cx="417678"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1DBC8EF-CC2E-41B5-8F0A-6FA2FF195863}"/>
                  </a:ext>
                </a:extLst>
              </p:cNvPr>
              <p:cNvSpPr txBox="1"/>
              <p:nvPr/>
            </p:nvSpPr>
            <p:spPr>
              <a:xfrm>
                <a:off x="3633327" y="1291545"/>
                <a:ext cx="4566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sz="2400" i="1" dirty="0" smtClean="0">
                          <a:latin typeface="Cambria Math" panose="02040503050406030204" pitchFamily="18" charset="0"/>
                          <a:cs typeface="Calibri" panose="020F0502020204030204" pitchFamily="34" charset="0"/>
                        </a:rPr>
                        <m:t>𝜎</m:t>
                      </m:r>
                    </m:oMath>
                  </m:oMathPara>
                </a14:m>
                <a:endParaRPr lang="en-US" sz="2400" dirty="0"/>
              </a:p>
            </p:txBody>
          </p:sp>
        </mc:Choice>
        <mc:Fallback xmlns="">
          <p:sp>
            <p:nvSpPr>
              <p:cNvPr id="25" name="TextBox 24">
                <a:extLst>
                  <a:ext uri="{FF2B5EF4-FFF2-40B4-BE49-F238E27FC236}">
                    <a16:creationId xmlns:a16="http://schemas.microsoft.com/office/drawing/2014/main" id="{81DBC8EF-CC2E-41B5-8F0A-6FA2FF195863}"/>
                  </a:ext>
                </a:extLst>
              </p:cNvPr>
              <p:cNvSpPr txBox="1">
                <a:spLocks noRot="1" noChangeAspect="1" noMove="1" noResize="1" noEditPoints="1" noAdjustHandles="1" noChangeArrowheads="1" noChangeShapeType="1" noTextEdit="1"/>
              </p:cNvSpPr>
              <p:nvPr/>
            </p:nvSpPr>
            <p:spPr>
              <a:xfrm>
                <a:off x="3633327" y="1291545"/>
                <a:ext cx="456663" cy="461665"/>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67FBB2B-81F6-4F90-83AF-422768C409BD}"/>
                  </a:ext>
                </a:extLst>
              </p:cNvPr>
              <p:cNvSpPr txBox="1"/>
              <p:nvPr/>
            </p:nvSpPr>
            <p:spPr>
              <a:xfrm>
                <a:off x="189080" y="6526169"/>
                <a:ext cx="9480700"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a:t>
                </a:r>
                <a14:m>
                  <m:oMath xmlns:m="http://schemas.openxmlformats.org/officeDocument/2006/math">
                    <m:r>
                      <a:rPr lang="en-US" sz="1600" i="1" dirty="0" smtClean="0">
                        <a:solidFill>
                          <a:schemeClr val="bg1"/>
                        </a:solidFill>
                        <a:latin typeface="Cambria Math" panose="02040503050406030204" pitchFamily="18" charset="0"/>
                        <a:cs typeface="Calibri" panose="020F0502020204030204" pitchFamily="34" charset="0"/>
                      </a:rPr>
                      <m:t>𝐸</m:t>
                    </m:r>
                  </m:oMath>
                </a14:m>
                <a:r>
                  <a:rPr lang="en-US" sz="1600" dirty="0">
                    <a:solidFill>
                      <a:schemeClr val="bg1"/>
                    </a:solidFill>
                    <a:latin typeface="Calibri" panose="020F0502020204030204" pitchFamily="34" charset="0"/>
                    <a:cs typeface="Calibri" panose="020F0502020204030204" pitchFamily="34" charset="0"/>
                  </a:rPr>
                  <a:t> = elastic modulus, </a:t>
                </a:r>
                <a14:m>
                  <m:oMath xmlns:m="http://schemas.openxmlformats.org/officeDocument/2006/math">
                    <m:r>
                      <a:rPr lang="en-US" sz="1600" i="1" dirty="0" smtClean="0">
                        <a:solidFill>
                          <a:schemeClr val="bg1"/>
                        </a:solidFill>
                        <a:latin typeface="Cambria Math" panose="02040503050406030204" pitchFamily="18" charset="0"/>
                        <a:cs typeface="Calibri" panose="020F0502020204030204" pitchFamily="34" charset="0"/>
                      </a:rPr>
                      <m:t>𝐾</m:t>
                    </m:r>
                  </m:oMath>
                </a14:m>
                <a:r>
                  <a:rPr lang="en-US" sz="1600" dirty="0">
                    <a:solidFill>
                      <a:schemeClr val="bg1"/>
                    </a:solidFill>
                    <a:latin typeface="Calibri" panose="020F0502020204030204" pitchFamily="34" charset="0"/>
                    <a:cs typeface="Calibri" panose="020F0502020204030204" pitchFamily="34" charset="0"/>
                  </a:rPr>
                  <a:t> = hardening modulus, </a:t>
                </a:r>
                <a14:m>
                  <m:oMath xmlns:m="http://schemas.openxmlformats.org/officeDocument/2006/math">
                    <m:r>
                      <a:rPr lang="el-GR" sz="1600" b="0" i="1" dirty="0" smtClean="0">
                        <a:solidFill>
                          <a:schemeClr val="bg1"/>
                        </a:solidFill>
                        <a:latin typeface="Cambria Math" panose="02040503050406030204" pitchFamily="18" charset="0"/>
                        <a:cs typeface="Calibri" panose="020F0502020204030204" pitchFamily="34" charset="0"/>
                      </a:rPr>
                      <m:t>𝜎</m:t>
                    </m:r>
                  </m:oMath>
                </a14:m>
                <a:r>
                  <a:rPr lang="en-US" sz="1600" dirty="0">
                    <a:solidFill>
                      <a:schemeClr val="bg1"/>
                    </a:solidFill>
                    <a:latin typeface="Calibri" panose="020F0502020204030204" pitchFamily="34" charset="0"/>
                    <a:cs typeface="Calibri" panose="020F0502020204030204" pitchFamily="34" charset="0"/>
                  </a:rPr>
                  <a:t> = yield stress (value of stress where sample fails) </a:t>
                </a:r>
              </a:p>
            </p:txBody>
          </p:sp>
        </mc:Choice>
        <mc:Fallback xmlns="">
          <p:sp>
            <p:nvSpPr>
              <p:cNvPr id="3" name="TextBox 2">
                <a:extLst>
                  <a:ext uri="{FF2B5EF4-FFF2-40B4-BE49-F238E27FC236}">
                    <a16:creationId xmlns:a16="http://schemas.microsoft.com/office/drawing/2014/main" id="{167FBB2B-81F6-4F90-83AF-422768C409BD}"/>
                  </a:ext>
                </a:extLst>
              </p:cNvPr>
              <p:cNvSpPr txBox="1">
                <a:spLocks noRot="1" noChangeAspect="1" noMove="1" noResize="1" noEditPoints="1" noAdjustHandles="1" noChangeArrowheads="1" noChangeShapeType="1" noTextEdit="1"/>
              </p:cNvSpPr>
              <p:nvPr/>
            </p:nvSpPr>
            <p:spPr>
              <a:xfrm>
                <a:off x="189080" y="6526169"/>
                <a:ext cx="9480700" cy="338554"/>
              </a:xfrm>
              <a:prstGeom prst="rect">
                <a:avLst/>
              </a:prstGeom>
              <a:blipFill>
                <a:blip r:embed="rId17"/>
                <a:stretch>
                  <a:fillRect l="-322" t="-5455" b="-23636"/>
                </a:stretch>
              </a:blipFill>
            </p:spPr>
            <p:txBody>
              <a:bodyPr/>
              <a:lstStyle/>
              <a:p>
                <a:r>
                  <a:rPr lang="en-US">
                    <a:noFill/>
                  </a:rPr>
                  <a:t> </a:t>
                </a:r>
              </a:p>
            </p:txBody>
          </p:sp>
        </mc:Fallback>
      </mc:AlternateContent>
    </p:spTree>
    <p:extLst>
      <p:ext uri="{BB962C8B-B14F-4D97-AF65-F5344CB8AC3E}">
        <p14:creationId xmlns:p14="http://schemas.microsoft.com/office/powerpoint/2010/main" val="3077148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snccm_sim_proj_ice_sat_no_mesh_framerate15">
            <a:hlinkClick r:id="" action="ppaction://media"/>
            <a:extLst>
              <a:ext uri="{FF2B5EF4-FFF2-40B4-BE49-F238E27FC236}">
                <a16:creationId xmlns:a16="http://schemas.microsoft.com/office/drawing/2014/main" id="{63649B2D-55DC-4488-BE2A-BF431E3479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3607" y="605029"/>
            <a:ext cx="8051399" cy="4659973"/>
          </a:xfrm>
          <a:prstGeom prst="rect">
            <a:avLst/>
          </a:prstGeom>
        </p:spPr>
      </p:pic>
      <p:sp>
        <p:nvSpPr>
          <p:cNvPr id="68" name="Title 5">
            <a:extLst>
              <a:ext uri="{FF2B5EF4-FFF2-40B4-BE49-F238E27FC236}">
                <a16:creationId xmlns:a16="http://schemas.microsoft.com/office/drawing/2014/main" id="{4A36742C-BEBA-4EF5-B1ED-78986C8434EC}"/>
              </a:ext>
            </a:extLst>
          </p:cNvPr>
          <p:cNvSpPr>
            <a:spLocks noGrp="1"/>
          </p:cNvSpPr>
          <p:nvPr>
            <p:ph type="title"/>
          </p:nvPr>
        </p:nvSpPr>
        <p:spPr>
          <a:xfrm>
            <a:off x="434974" y="0"/>
            <a:ext cx="11715117" cy="992188"/>
          </a:xfrm>
          <a:solidFill>
            <a:schemeClr val="bg1"/>
          </a:solidFill>
        </p:spPr>
        <p:txBody>
          <a:bodyPr/>
          <a:lstStyle/>
          <a:p>
            <a:r>
              <a:rPr lang="en-US" dirty="0"/>
              <a:t>2.5D slice at Drew Point, Alaska*</a:t>
            </a:r>
          </a:p>
        </p:txBody>
      </p:sp>
      <p:sp>
        <p:nvSpPr>
          <p:cNvPr id="23" name="Rectangle 22">
            <a:extLst>
              <a:ext uri="{FF2B5EF4-FFF2-40B4-BE49-F238E27FC236}">
                <a16:creationId xmlns:a16="http://schemas.microsoft.com/office/drawing/2014/main" id="{B6F27149-3ACC-4760-AF3A-D0033A1BE0D7}"/>
              </a:ext>
            </a:extLst>
          </p:cNvPr>
          <p:cNvSpPr/>
          <p:nvPr/>
        </p:nvSpPr>
        <p:spPr>
          <a:xfrm>
            <a:off x="-234569" y="4645511"/>
            <a:ext cx="7488936" cy="1627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Once niche advanced far enough, tension crack development in response to niche formation is observed</a:t>
            </a:r>
          </a:p>
        </p:txBody>
      </p:sp>
      <p:cxnSp>
        <p:nvCxnSpPr>
          <p:cNvPr id="24" name="Straight Connector 23">
            <a:extLst>
              <a:ext uri="{FF2B5EF4-FFF2-40B4-BE49-F238E27FC236}">
                <a16:creationId xmlns:a16="http://schemas.microsoft.com/office/drawing/2014/main" id="{72B5D866-47C9-4DC8-8C47-6A6F0049F3C7}"/>
              </a:ext>
            </a:extLst>
          </p:cNvPr>
          <p:cNvCxnSpPr/>
          <p:nvPr/>
        </p:nvCxnSpPr>
        <p:spPr>
          <a:xfrm>
            <a:off x="1875409" y="1253835"/>
            <a:ext cx="0" cy="3391676"/>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98BD7ED-6748-47F4-96F7-AAE0245E9418}"/>
              </a:ext>
            </a:extLst>
          </p:cNvPr>
          <p:cNvSpPr txBox="1"/>
          <p:nvPr/>
        </p:nvSpPr>
        <p:spPr>
          <a:xfrm>
            <a:off x="768985" y="4082148"/>
            <a:ext cx="822960" cy="523220"/>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Ice wedge</a:t>
            </a:r>
          </a:p>
        </p:txBody>
      </p:sp>
      <p:sp>
        <p:nvSpPr>
          <p:cNvPr id="26" name="TextBox 25">
            <a:extLst>
              <a:ext uri="{FF2B5EF4-FFF2-40B4-BE49-F238E27FC236}">
                <a16:creationId xmlns:a16="http://schemas.microsoft.com/office/drawing/2014/main" id="{8B96011E-FA7F-4041-897E-AD52AB018527}"/>
              </a:ext>
            </a:extLst>
          </p:cNvPr>
          <p:cNvSpPr txBox="1"/>
          <p:nvPr/>
        </p:nvSpPr>
        <p:spPr>
          <a:xfrm>
            <a:off x="1752859" y="4262904"/>
            <a:ext cx="147218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Permafrost</a:t>
            </a:r>
          </a:p>
        </p:txBody>
      </p:sp>
      <p:cxnSp>
        <p:nvCxnSpPr>
          <p:cNvPr id="27" name="Straight Arrow Connector 26">
            <a:extLst>
              <a:ext uri="{FF2B5EF4-FFF2-40B4-BE49-F238E27FC236}">
                <a16:creationId xmlns:a16="http://schemas.microsoft.com/office/drawing/2014/main" id="{A8777702-5B3A-413F-B8B6-54A94390BB96}"/>
              </a:ext>
            </a:extLst>
          </p:cNvPr>
          <p:cNvCxnSpPr>
            <a:cxnSpLocks/>
          </p:cNvCxnSpPr>
          <p:nvPr/>
        </p:nvCxnSpPr>
        <p:spPr>
          <a:xfrm>
            <a:off x="1875409" y="4709519"/>
            <a:ext cx="445312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F90A315-73A6-4D88-95A5-9F7D7A0A43B8}"/>
              </a:ext>
            </a:extLst>
          </p:cNvPr>
          <p:cNvCxnSpPr>
            <a:cxnSpLocks/>
          </p:cNvCxnSpPr>
          <p:nvPr/>
        </p:nvCxnSpPr>
        <p:spPr>
          <a:xfrm>
            <a:off x="521813" y="1252749"/>
            <a:ext cx="0" cy="335261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1C6B260-98F3-4774-922C-2F98EC2BB36A}"/>
              </a:ext>
            </a:extLst>
          </p:cNvPr>
          <p:cNvSpPr txBox="1"/>
          <p:nvPr/>
        </p:nvSpPr>
        <p:spPr>
          <a:xfrm>
            <a:off x="967" y="2680073"/>
            <a:ext cx="978403"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5.2m</a:t>
            </a:r>
          </a:p>
        </p:txBody>
      </p:sp>
      <p:sp>
        <p:nvSpPr>
          <p:cNvPr id="31" name="TextBox 30">
            <a:extLst>
              <a:ext uri="{FF2B5EF4-FFF2-40B4-BE49-F238E27FC236}">
                <a16:creationId xmlns:a16="http://schemas.microsoft.com/office/drawing/2014/main" id="{7F6C357B-290F-41CF-B82A-080E563AC4C5}"/>
              </a:ext>
            </a:extLst>
          </p:cNvPr>
          <p:cNvSpPr txBox="1"/>
          <p:nvPr/>
        </p:nvSpPr>
        <p:spPr>
          <a:xfrm>
            <a:off x="3498469" y="4708890"/>
            <a:ext cx="978403"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6.8m</a:t>
            </a:r>
          </a:p>
        </p:txBody>
      </p:sp>
      <p:pic>
        <p:nvPicPr>
          <p:cNvPr id="32" name="Picture 31">
            <a:extLst>
              <a:ext uri="{FF2B5EF4-FFF2-40B4-BE49-F238E27FC236}">
                <a16:creationId xmlns:a16="http://schemas.microsoft.com/office/drawing/2014/main" id="{1B7C7A23-5A06-473A-9D72-8ED6CEFB98A6}"/>
              </a:ext>
            </a:extLst>
          </p:cNvPr>
          <p:cNvPicPr>
            <a:picLocks noChangeAspect="1"/>
          </p:cNvPicPr>
          <p:nvPr/>
        </p:nvPicPr>
        <p:blipFill>
          <a:blip r:embed="rId6"/>
          <a:stretch>
            <a:fillRect/>
          </a:stretch>
        </p:blipFill>
        <p:spPr>
          <a:xfrm>
            <a:off x="1772034" y="5333145"/>
            <a:ext cx="3475730" cy="1088196"/>
          </a:xfrm>
          <a:prstGeom prst="rect">
            <a:avLst/>
          </a:prstGeom>
        </p:spPr>
      </p:pic>
      <p:sp>
        <p:nvSpPr>
          <p:cNvPr id="58" name="TextBox 57">
            <a:extLst>
              <a:ext uri="{FF2B5EF4-FFF2-40B4-BE49-F238E27FC236}">
                <a16:creationId xmlns:a16="http://schemas.microsoft.com/office/drawing/2014/main" id="{5710AB62-343B-4659-8D7C-1A47F1CD2122}"/>
              </a:ext>
            </a:extLst>
          </p:cNvPr>
          <p:cNvSpPr txBox="1"/>
          <p:nvPr/>
        </p:nvSpPr>
        <p:spPr>
          <a:xfrm>
            <a:off x="7056557" y="860549"/>
            <a:ext cx="2872364" cy="1323439"/>
          </a:xfrm>
          <a:prstGeom prst="rect">
            <a:avLst/>
          </a:prstGeom>
          <a:solidFill>
            <a:srgbClr val="FFFFCC"/>
          </a:solidFill>
          <a:ln>
            <a:noFill/>
          </a:ln>
        </p:spPr>
        <p:txBody>
          <a:bodyPr wrap="square" rtlCol="0">
            <a:spAutoFit/>
          </a:bodyPr>
          <a:lstStyle/>
          <a:p>
            <a:pPr algn="ctr"/>
            <a:r>
              <a:rPr lang="en-US" sz="2000" dirty="0">
                <a:latin typeface="Calibri" panose="020F0502020204030204" pitchFamily="34" charset="0"/>
                <a:cs typeface="Calibri" panose="020F0502020204030204" pitchFamily="34" charset="0"/>
              </a:rPr>
              <a:t>Simulation showing </a:t>
            </a:r>
            <a:r>
              <a:rPr lang="en-US" sz="2000" b="1" dirty="0">
                <a:latin typeface="Calibri" panose="020F0502020204030204" pitchFamily="34" charset="0"/>
                <a:cs typeface="Calibri" panose="020F0502020204030204" pitchFamily="34" charset="0"/>
              </a:rPr>
              <a:t>niche progression </a:t>
            </a:r>
            <a:r>
              <a:rPr lang="en-US" sz="2000" dirty="0">
                <a:latin typeface="Calibri" panose="020F0502020204030204" pitchFamily="34" charset="0"/>
                <a:cs typeface="Calibri" panose="020F0502020204030204" pitchFamily="34" charset="0"/>
              </a:rPr>
              <a:t>beginning at the bluff toe and </a:t>
            </a:r>
            <a:r>
              <a:rPr lang="en-US" sz="2000" b="1" dirty="0">
                <a:latin typeface="Calibri" panose="020F0502020204030204" pitchFamily="34" charset="0"/>
                <a:cs typeface="Calibri" panose="020F0502020204030204" pitchFamily="34" charset="0"/>
              </a:rPr>
              <a:t>block failure/collapse event</a:t>
            </a:r>
            <a:r>
              <a:rPr lang="en-US" sz="2000" dirty="0">
                <a:latin typeface="Calibri" panose="020F0502020204030204" pitchFamily="34" charset="0"/>
                <a:cs typeface="Calibri" panose="020F0502020204030204" pitchFamily="34" charset="0"/>
              </a:rPr>
              <a:t>*</a:t>
            </a:r>
            <a:endParaRPr lang="en-US" sz="2000" b="1" dirty="0">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82AFA749-C051-4E7D-ACDA-5F04844EE272}"/>
              </a:ext>
            </a:extLst>
          </p:cNvPr>
          <p:cNvSpPr txBox="1"/>
          <p:nvPr/>
        </p:nvSpPr>
        <p:spPr>
          <a:xfrm>
            <a:off x="5367113" y="5652192"/>
            <a:ext cx="4936760" cy="1015663"/>
          </a:xfrm>
          <a:prstGeom prst="rect">
            <a:avLst/>
          </a:prstGeom>
          <a:noFill/>
          <a:ln w="19050">
            <a:noFill/>
          </a:ln>
        </p:spPr>
        <p:txBody>
          <a:bodyPr wrap="square" rtlCol="0">
            <a:spAutoFit/>
          </a:bodyPr>
          <a:lstStyle/>
          <a:p>
            <a:pPr marL="285750" indent="-285750">
              <a:buClr>
                <a:schemeClr val="tx1"/>
              </a:buClr>
              <a:buFont typeface="Arial" panose="020B0604020202020204" pitchFamily="34" charset="0"/>
              <a:buChar char="•"/>
            </a:pPr>
            <a:r>
              <a:rPr lang="en-US" sz="2000" b="1" i="1" dirty="0">
                <a:solidFill>
                  <a:srgbClr val="0070C0"/>
                </a:solidFill>
                <a:latin typeface="Calibri" panose="020F0502020204030204" pitchFamily="34" charset="0"/>
                <a:cs typeface="Calibri" panose="020F0502020204030204" pitchFamily="34" charset="0"/>
              </a:rPr>
              <a:t>Thermal denudation </a:t>
            </a:r>
            <a:r>
              <a:rPr lang="en-US" sz="2000" dirty="0">
                <a:latin typeface="Calibri" panose="020F0502020204030204" pitchFamily="34" charset="0"/>
                <a:cs typeface="Calibri" panose="020F0502020204030204" pitchFamily="34" charset="0"/>
              </a:rPr>
              <a:t>simultaneously with realistic </a:t>
            </a:r>
            <a:r>
              <a:rPr lang="en-US" sz="2000" b="1" i="1" dirty="0">
                <a:solidFill>
                  <a:srgbClr val="0070C0"/>
                </a:solidFill>
                <a:latin typeface="Calibri" panose="020F0502020204030204" pitchFamily="34" charset="0"/>
                <a:cs typeface="Calibri" panose="020F0502020204030204" pitchFamily="34" charset="0"/>
              </a:rPr>
              <a:t>niche geometry </a:t>
            </a:r>
            <a:r>
              <a:rPr lang="en-US" sz="2000" dirty="0">
                <a:latin typeface="Calibri" panose="020F0502020204030204" pitchFamily="34" charset="0"/>
                <a:cs typeface="Calibri" panose="020F0502020204030204" pitchFamily="34" charset="0"/>
              </a:rPr>
              <a:t>development.</a:t>
            </a:r>
          </a:p>
          <a:p>
            <a:endParaRPr lang="en-US" sz="2000" dirty="0">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5E1D5471-91BA-43F4-8A3E-2ED5B5647A05}"/>
              </a:ext>
            </a:extLst>
          </p:cNvPr>
          <p:cNvSpPr txBox="1"/>
          <p:nvPr/>
        </p:nvSpPr>
        <p:spPr>
          <a:xfrm rot="5400000">
            <a:off x="4883993" y="2759675"/>
            <a:ext cx="3157377"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Bluff face (exposed to ocean)</a:t>
            </a:r>
          </a:p>
        </p:txBody>
      </p:sp>
      <p:sp>
        <p:nvSpPr>
          <p:cNvPr id="2" name="TextBox 1">
            <a:extLst>
              <a:ext uri="{FF2B5EF4-FFF2-40B4-BE49-F238E27FC236}">
                <a16:creationId xmlns:a16="http://schemas.microsoft.com/office/drawing/2014/main" id="{382B2F5F-8D34-427D-8571-A7E9479FA530}"/>
              </a:ext>
            </a:extLst>
          </p:cNvPr>
          <p:cNvSpPr txBox="1"/>
          <p:nvPr/>
        </p:nvSpPr>
        <p:spPr>
          <a:xfrm>
            <a:off x="84839" y="5241944"/>
            <a:ext cx="1677063" cy="923330"/>
          </a:xfrm>
          <a:prstGeom prst="rect">
            <a:avLst/>
          </a:prstGeom>
          <a:solidFill>
            <a:srgbClr val="CCECFF"/>
          </a:solidFill>
        </p:spPr>
        <p:txBody>
          <a:bodyPr wrap="square" rtlCol="0">
            <a:spAutoFit/>
          </a:bodyPr>
          <a:lstStyle/>
          <a:p>
            <a:pPr algn="ctr"/>
            <a:r>
              <a:rPr lang="en-US" b="1" dirty="0">
                <a:latin typeface="Calibri" panose="020F0502020204030204" pitchFamily="34" charset="0"/>
                <a:cs typeface="Calibri" panose="020F0502020204030204" pitchFamily="34" charset="0"/>
              </a:rPr>
              <a:t>Qualitative </a:t>
            </a:r>
            <a:r>
              <a:rPr lang="en-US" dirty="0">
                <a:latin typeface="Calibri" panose="020F0502020204030204" pitchFamily="34" charset="0"/>
                <a:cs typeface="Calibri" panose="020F0502020204030204" pitchFamily="34" charset="0"/>
              </a:rPr>
              <a:t>comparison to observations</a:t>
            </a:r>
          </a:p>
        </p:txBody>
      </p:sp>
      <p:sp>
        <p:nvSpPr>
          <p:cNvPr id="63" name="TextBox 62">
            <a:extLst>
              <a:ext uri="{FF2B5EF4-FFF2-40B4-BE49-F238E27FC236}">
                <a16:creationId xmlns:a16="http://schemas.microsoft.com/office/drawing/2014/main" id="{5CC70BDC-5BC8-478D-84EF-905A856BF56C}"/>
              </a:ext>
            </a:extLst>
          </p:cNvPr>
          <p:cNvSpPr txBox="1"/>
          <p:nvPr/>
        </p:nvSpPr>
        <p:spPr>
          <a:xfrm>
            <a:off x="-1" y="6557627"/>
            <a:ext cx="7683063"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 For details, see: Frederick, Mota, Tezaur, Bull</a:t>
            </a:r>
            <a:r>
              <a:rPr lang="en-US" sz="1400" i="1" dirty="0">
                <a:solidFill>
                  <a:schemeClr val="bg1"/>
                </a:solidFill>
                <a:latin typeface="Calibri" panose="020F0502020204030204" pitchFamily="34" charset="0"/>
                <a:cs typeface="Calibri" panose="020F0502020204030204" pitchFamily="34" charset="0"/>
              </a:rPr>
              <a:t>, J. </a:t>
            </a:r>
            <a:r>
              <a:rPr lang="en-US" sz="1400" i="1" dirty="0" err="1">
                <a:solidFill>
                  <a:schemeClr val="bg1"/>
                </a:solidFill>
                <a:latin typeface="Calibri" panose="020F0502020204030204" pitchFamily="34" charset="0"/>
                <a:cs typeface="Calibri" panose="020F0502020204030204" pitchFamily="34" charset="0"/>
              </a:rPr>
              <a:t>Comput</a:t>
            </a:r>
            <a:r>
              <a:rPr lang="en-US" sz="1400" i="1" dirty="0">
                <a:solidFill>
                  <a:schemeClr val="bg1"/>
                </a:solidFill>
                <a:latin typeface="Calibri" panose="020F0502020204030204" pitchFamily="34" charset="0"/>
                <a:cs typeface="Calibri" panose="020F0502020204030204" pitchFamily="34" charset="0"/>
              </a:rPr>
              <a:t>. Appl. Math</a:t>
            </a:r>
            <a:r>
              <a:rPr lang="en-US" sz="1400" dirty="0">
                <a:solidFill>
                  <a:schemeClr val="bg1"/>
                </a:solidFill>
                <a:latin typeface="Calibri" panose="020F0502020204030204" pitchFamily="34" charset="0"/>
                <a:cs typeface="Calibri" panose="020F0502020204030204" pitchFamily="34" charset="0"/>
              </a:rPr>
              <a:t>. 2021.</a:t>
            </a:r>
          </a:p>
        </p:txBody>
      </p:sp>
      <p:grpSp>
        <p:nvGrpSpPr>
          <p:cNvPr id="21" name="Group 20">
            <a:extLst>
              <a:ext uri="{FF2B5EF4-FFF2-40B4-BE49-F238E27FC236}">
                <a16:creationId xmlns:a16="http://schemas.microsoft.com/office/drawing/2014/main" id="{DC6E8DA5-2E7C-4461-BF4F-366AE029D3A6}"/>
              </a:ext>
            </a:extLst>
          </p:cNvPr>
          <p:cNvGrpSpPr/>
          <p:nvPr/>
        </p:nvGrpSpPr>
        <p:grpSpPr>
          <a:xfrm>
            <a:off x="10038902" y="494969"/>
            <a:ext cx="2154643" cy="5926372"/>
            <a:chOff x="10010550" y="429752"/>
            <a:chExt cx="2154643" cy="5926372"/>
          </a:xfrm>
        </p:grpSpPr>
        <p:pic>
          <p:nvPicPr>
            <p:cNvPr id="15" name="Picture 14">
              <a:extLst>
                <a:ext uri="{FF2B5EF4-FFF2-40B4-BE49-F238E27FC236}">
                  <a16:creationId xmlns:a16="http://schemas.microsoft.com/office/drawing/2014/main" id="{A041647E-121D-4264-BB4C-7F0CC0984B35}"/>
                </a:ext>
              </a:extLst>
            </p:cNvPr>
            <p:cNvPicPr>
              <a:picLocks noChangeAspect="1"/>
            </p:cNvPicPr>
            <p:nvPr/>
          </p:nvPicPr>
          <p:blipFill>
            <a:blip r:embed="rId7"/>
            <a:stretch>
              <a:fillRect/>
            </a:stretch>
          </p:blipFill>
          <p:spPr>
            <a:xfrm>
              <a:off x="10017471" y="3558962"/>
              <a:ext cx="2069622" cy="1197864"/>
            </a:xfrm>
            <a:prstGeom prst="rect">
              <a:avLst/>
            </a:prstGeom>
          </p:spPr>
        </p:pic>
        <p:pic>
          <p:nvPicPr>
            <p:cNvPr id="20" name="Picture 19">
              <a:extLst>
                <a:ext uri="{FF2B5EF4-FFF2-40B4-BE49-F238E27FC236}">
                  <a16:creationId xmlns:a16="http://schemas.microsoft.com/office/drawing/2014/main" id="{54ACAB17-4D8D-49B0-9CD0-142F54A22797}"/>
                </a:ext>
              </a:extLst>
            </p:cNvPr>
            <p:cNvPicPr>
              <a:picLocks noChangeAspect="1"/>
            </p:cNvPicPr>
            <p:nvPr/>
          </p:nvPicPr>
          <p:blipFill>
            <a:blip r:embed="rId8"/>
            <a:stretch>
              <a:fillRect/>
            </a:stretch>
          </p:blipFill>
          <p:spPr>
            <a:xfrm>
              <a:off x="10028438" y="5158260"/>
              <a:ext cx="2069622" cy="1197864"/>
            </a:xfrm>
            <a:prstGeom prst="rect">
              <a:avLst/>
            </a:prstGeom>
          </p:spPr>
        </p:pic>
        <p:sp>
          <p:nvSpPr>
            <p:cNvPr id="54" name="Arrow: Down 53">
              <a:extLst>
                <a:ext uri="{FF2B5EF4-FFF2-40B4-BE49-F238E27FC236}">
                  <a16:creationId xmlns:a16="http://schemas.microsoft.com/office/drawing/2014/main" id="{C488C4D8-D7A4-43C4-B51C-74C4A3AE8710}"/>
                </a:ext>
              </a:extLst>
            </p:cNvPr>
            <p:cNvSpPr/>
            <p:nvPr/>
          </p:nvSpPr>
          <p:spPr>
            <a:xfrm>
              <a:off x="10978305" y="1639846"/>
              <a:ext cx="210312" cy="270797"/>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Down 54">
              <a:extLst>
                <a:ext uri="{FF2B5EF4-FFF2-40B4-BE49-F238E27FC236}">
                  <a16:creationId xmlns:a16="http://schemas.microsoft.com/office/drawing/2014/main" id="{CB9A6D29-C921-484C-AC2C-363E6113201A}"/>
                </a:ext>
              </a:extLst>
            </p:cNvPr>
            <p:cNvSpPr/>
            <p:nvPr/>
          </p:nvSpPr>
          <p:spPr>
            <a:xfrm>
              <a:off x="10940205" y="3262448"/>
              <a:ext cx="210312" cy="270797"/>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Down 55">
              <a:extLst>
                <a:ext uri="{FF2B5EF4-FFF2-40B4-BE49-F238E27FC236}">
                  <a16:creationId xmlns:a16="http://schemas.microsoft.com/office/drawing/2014/main" id="{5A40010B-C197-49E0-9D84-56335C831B12}"/>
                </a:ext>
              </a:extLst>
            </p:cNvPr>
            <p:cNvSpPr/>
            <p:nvPr/>
          </p:nvSpPr>
          <p:spPr>
            <a:xfrm>
              <a:off x="10940205" y="4800671"/>
              <a:ext cx="210312" cy="270797"/>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AC90A02-537E-49F9-8368-3E48C5F49E67}"/>
                </a:ext>
              </a:extLst>
            </p:cNvPr>
            <p:cNvSpPr txBox="1"/>
            <p:nvPr/>
          </p:nvSpPr>
          <p:spPr>
            <a:xfrm>
              <a:off x="11108868" y="4174872"/>
              <a:ext cx="1012872"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Overhanging peat material</a:t>
              </a:r>
            </a:p>
          </p:txBody>
        </p:sp>
        <p:pic>
          <p:nvPicPr>
            <p:cNvPr id="5" name="Picture 4">
              <a:extLst>
                <a:ext uri="{FF2B5EF4-FFF2-40B4-BE49-F238E27FC236}">
                  <a16:creationId xmlns:a16="http://schemas.microsoft.com/office/drawing/2014/main" id="{2A53E8D1-8DE5-45F7-957F-5B28252E3171}"/>
                </a:ext>
              </a:extLst>
            </p:cNvPr>
            <p:cNvPicPr>
              <a:picLocks noChangeAspect="1"/>
            </p:cNvPicPr>
            <p:nvPr/>
          </p:nvPicPr>
          <p:blipFill>
            <a:blip r:embed="rId9"/>
            <a:stretch>
              <a:fillRect/>
            </a:stretch>
          </p:blipFill>
          <p:spPr>
            <a:xfrm>
              <a:off x="10019651" y="429752"/>
              <a:ext cx="2064269" cy="1194766"/>
            </a:xfrm>
            <a:prstGeom prst="rect">
              <a:avLst/>
            </a:prstGeom>
          </p:spPr>
        </p:pic>
        <p:pic>
          <p:nvPicPr>
            <p:cNvPr id="13" name="Picture 12">
              <a:extLst>
                <a:ext uri="{FF2B5EF4-FFF2-40B4-BE49-F238E27FC236}">
                  <a16:creationId xmlns:a16="http://schemas.microsoft.com/office/drawing/2014/main" id="{32121067-7DA8-42D8-BE92-436FD50B4F26}"/>
                </a:ext>
              </a:extLst>
            </p:cNvPr>
            <p:cNvPicPr>
              <a:picLocks noChangeAspect="1"/>
            </p:cNvPicPr>
            <p:nvPr/>
          </p:nvPicPr>
          <p:blipFill>
            <a:blip r:embed="rId10"/>
            <a:stretch>
              <a:fillRect/>
            </a:stretch>
          </p:blipFill>
          <p:spPr>
            <a:xfrm>
              <a:off x="10010550" y="1945811"/>
              <a:ext cx="2069622" cy="1197864"/>
            </a:xfrm>
            <a:prstGeom prst="rect">
              <a:avLst/>
            </a:prstGeom>
          </p:spPr>
        </p:pic>
        <p:sp>
          <p:nvSpPr>
            <p:cNvPr id="62" name="TextBox 61">
              <a:extLst>
                <a:ext uri="{FF2B5EF4-FFF2-40B4-BE49-F238E27FC236}">
                  <a16:creationId xmlns:a16="http://schemas.microsoft.com/office/drawing/2014/main" id="{D2FC2F45-0F1D-493D-BF6C-C5E367DF2084}"/>
                </a:ext>
              </a:extLst>
            </p:cNvPr>
            <p:cNvSpPr txBox="1"/>
            <p:nvPr/>
          </p:nvSpPr>
          <p:spPr>
            <a:xfrm>
              <a:off x="11188617" y="5732408"/>
              <a:ext cx="731520" cy="46615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Block failure!</a:t>
              </a:r>
            </a:p>
          </p:txBody>
        </p:sp>
        <p:sp>
          <p:nvSpPr>
            <p:cNvPr id="64" name="TextBox 63">
              <a:extLst>
                <a:ext uri="{FF2B5EF4-FFF2-40B4-BE49-F238E27FC236}">
                  <a16:creationId xmlns:a16="http://schemas.microsoft.com/office/drawing/2014/main" id="{FCBCDF03-0FF1-4F01-95D9-3649204ED5F1}"/>
                </a:ext>
              </a:extLst>
            </p:cNvPr>
            <p:cNvSpPr txBox="1"/>
            <p:nvPr/>
          </p:nvSpPr>
          <p:spPr>
            <a:xfrm>
              <a:off x="11152321" y="2691387"/>
              <a:ext cx="1012872"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Niche formation</a:t>
              </a:r>
            </a:p>
          </p:txBody>
        </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E83629F-5420-452B-93CD-9EE4CDAD9CA0}"/>
                  </a:ext>
                </a:extLst>
              </p:cNvPr>
              <p:cNvSpPr txBox="1"/>
              <p:nvPr/>
            </p:nvSpPr>
            <p:spPr>
              <a:xfrm>
                <a:off x="10715366" y="594221"/>
                <a:ext cx="1140366" cy="307777"/>
              </a:xfrm>
              <a:prstGeom prst="rect">
                <a:avLst/>
              </a:prstGeom>
              <a:noFill/>
            </p:spPr>
            <p:txBody>
              <a:bodyPr wrap="square" rtlCol="0">
                <a:spAutoFit/>
              </a:bodyPr>
              <a:lstStyle/>
              <a:p>
                <a14:m>
                  <m:oMath xmlns:m="http://schemas.openxmlformats.org/officeDocument/2006/math">
                    <m:r>
                      <a:rPr lang="en-US" sz="1400" i="1" dirty="0" smtClean="0">
                        <a:solidFill>
                          <a:schemeClr val="bg1"/>
                        </a:solidFill>
                        <a:latin typeface="Cambria Math" panose="02040503050406030204" pitchFamily="18" charset="0"/>
                        <a:cs typeface="Calibri" panose="020F0502020204030204" pitchFamily="34" charset="0"/>
                      </a:rPr>
                      <m:t>𝑡</m:t>
                    </m:r>
                    <m:r>
                      <a:rPr lang="en-US" sz="1400" i="1" dirty="0"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m:t>
                    </m:r>
                    <m:r>
                      <a:rPr lang="en-US" sz="1400" b="0" i="1" dirty="0"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8</m:t>
                    </m:r>
                    <m:r>
                      <a:rPr lang="en-US" sz="1400" i="1" dirty="0" smtClean="0">
                        <a:solidFill>
                          <a:schemeClr val="bg1"/>
                        </a:solidFill>
                        <a:latin typeface="Cambria Math" panose="02040503050406030204" pitchFamily="18" charset="0"/>
                        <a:cs typeface="Calibri" panose="020F0502020204030204" pitchFamily="34" charset="0"/>
                      </a:rPr>
                      <m:t> </m:t>
                    </m:r>
                  </m:oMath>
                </a14:m>
                <a:r>
                  <a:rPr lang="en-US" sz="1400" dirty="0">
                    <a:solidFill>
                      <a:schemeClr val="bg1"/>
                    </a:solidFill>
                    <a:latin typeface="Calibri" panose="020F0502020204030204" pitchFamily="34" charset="0"/>
                    <a:cs typeface="Calibri" panose="020F0502020204030204" pitchFamily="34" charset="0"/>
                  </a:rPr>
                  <a:t>days</a:t>
                </a:r>
              </a:p>
            </p:txBody>
          </p:sp>
        </mc:Choice>
        <mc:Fallback xmlns="">
          <p:sp>
            <p:nvSpPr>
              <p:cNvPr id="29" name="TextBox 28">
                <a:extLst>
                  <a:ext uri="{FF2B5EF4-FFF2-40B4-BE49-F238E27FC236}">
                    <a16:creationId xmlns:a16="http://schemas.microsoft.com/office/drawing/2014/main" id="{CE83629F-5420-452B-93CD-9EE4CDAD9CA0}"/>
                  </a:ext>
                </a:extLst>
              </p:cNvPr>
              <p:cNvSpPr txBox="1">
                <a:spLocks noRot="1" noChangeAspect="1" noMove="1" noResize="1" noEditPoints="1" noAdjustHandles="1" noChangeArrowheads="1" noChangeShapeType="1" noTextEdit="1"/>
              </p:cNvSpPr>
              <p:nvPr/>
            </p:nvSpPr>
            <p:spPr>
              <a:xfrm>
                <a:off x="10715366" y="594221"/>
                <a:ext cx="1140366" cy="307777"/>
              </a:xfrm>
              <a:prstGeom prst="rect">
                <a:avLst/>
              </a:prstGeom>
              <a:blipFill>
                <a:blip r:embed="rId11"/>
                <a:stretch>
                  <a:fillRect t="-1961"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81B0E70-60D1-4AC3-A69F-ED9983361646}"/>
                  </a:ext>
                </a:extLst>
              </p:cNvPr>
              <p:cNvSpPr txBox="1"/>
              <p:nvPr/>
            </p:nvSpPr>
            <p:spPr>
              <a:xfrm>
                <a:off x="10547253" y="2134292"/>
                <a:ext cx="1253349" cy="307777"/>
              </a:xfrm>
              <a:prstGeom prst="rect">
                <a:avLst/>
              </a:prstGeom>
              <a:noFill/>
            </p:spPr>
            <p:txBody>
              <a:bodyPr wrap="square" rtlCol="0">
                <a:spAutoFit/>
              </a:bodyPr>
              <a:lstStyle/>
              <a:p>
                <a14:m>
                  <m:oMath xmlns:m="http://schemas.openxmlformats.org/officeDocument/2006/math">
                    <m:r>
                      <a:rPr lang="en-US" sz="1400" i="1" dirty="0" smtClean="0">
                        <a:solidFill>
                          <a:schemeClr val="bg1"/>
                        </a:solidFill>
                        <a:latin typeface="Cambria Math" panose="02040503050406030204" pitchFamily="18" charset="0"/>
                        <a:cs typeface="Calibri" panose="020F0502020204030204" pitchFamily="34" charset="0"/>
                      </a:rPr>
                      <m:t>𝑡</m:t>
                    </m:r>
                    <m:r>
                      <a:rPr lang="en-US" sz="1400" i="1" dirty="0">
                        <a:solidFill>
                          <a:schemeClr val="bg1"/>
                        </a:solidFill>
                        <a:latin typeface="Cambria Math" panose="02040503050406030204" pitchFamily="18" charset="0"/>
                        <a:ea typeface="Cambria Math" panose="02040503050406030204" pitchFamily="18" charset="0"/>
                        <a:cs typeface="Calibri" panose="020F0502020204030204" pitchFamily="34" charset="0"/>
                      </a:rPr>
                      <m:t>≈</m:t>
                    </m:r>
                    <m:r>
                      <a:rPr lang="en-US" sz="1400" b="0" i="1" dirty="0"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39</m:t>
                    </m:r>
                    <m:r>
                      <a:rPr lang="en-US" sz="1400" i="1" dirty="0" smtClean="0">
                        <a:solidFill>
                          <a:schemeClr val="bg1"/>
                        </a:solidFill>
                        <a:latin typeface="Cambria Math" panose="02040503050406030204" pitchFamily="18" charset="0"/>
                        <a:cs typeface="Calibri" panose="020F0502020204030204" pitchFamily="34" charset="0"/>
                      </a:rPr>
                      <m:t> </m:t>
                    </m:r>
                  </m:oMath>
                </a14:m>
                <a:r>
                  <a:rPr lang="en-US" sz="1400" dirty="0">
                    <a:solidFill>
                      <a:schemeClr val="bg1"/>
                    </a:solidFill>
                    <a:latin typeface="Calibri" panose="020F0502020204030204" pitchFamily="34" charset="0"/>
                    <a:cs typeface="Calibri" panose="020F0502020204030204" pitchFamily="34" charset="0"/>
                  </a:rPr>
                  <a:t>days</a:t>
                </a:r>
              </a:p>
            </p:txBody>
          </p:sp>
        </mc:Choice>
        <mc:Fallback xmlns="">
          <p:sp>
            <p:nvSpPr>
              <p:cNvPr id="65" name="TextBox 64">
                <a:extLst>
                  <a:ext uri="{FF2B5EF4-FFF2-40B4-BE49-F238E27FC236}">
                    <a16:creationId xmlns:a16="http://schemas.microsoft.com/office/drawing/2014/main" id="{581B0E70-60D1-4AC3-A69F-ED9983361646}"/>
                  </a:ext>
                </a:extLst>
              </p:cNvPr>
              <p:cNvSpPr txBox="1">
                <a:spLocks noRot="1" noChangeAspect="1" noMove="1" noResize="1" noEditPoints="1" noAdjustHandles="1" noChangeArrowheads="1" noChangeShapeType="1" noTextEdit="1"/>
              </p:cNvSpPr>
              <p:nvPr/>
            </p:nvSpPr>
            <p:spPr>
              <a:xfrm>
                <a:off x="10547253" y="2134292"/>
                <a:ext cx="1253349" cy="307777"/>
              </a:xfrm>
              <a:prstGeom prst="rect">
                <a:avLst/>
              </a:prstGeom>
              <a:blipFill>
                <a:blip r:embed="rId12"/>
                <a:stretch>
                  <a:fillRect t="-3922"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DC6DDF4-E38F-4786-8194-E190B1686757}"/>
                  </a:ext>
                </a:extLst>
              </p:cNvPr>
              <p:cNvSpPr txBox="1"/>
              <p:nvPr/>
            </p:nvSpPr>
            <p:spPr>
              <a:xfrm>
                <a:off x="10142106" y="3775221"/>
                <a:ext cx="1253349" cy="307777"/>
              </a:xfrm>
              <a:prstGeom prst="rect">
                <a:avLst/>
              </a:prstGeom>
              <a:noFill/>
            </p:spPr>
            <p:txBody>
              <a:bodyPr wrap="square" rtlCol="0">
                <a:spAutoFit/>
              </a:bodyPr>
              <a:lstStyle/>
              <a:p>
                <a14:m>
                  <m:oMath xmlns:m="http://schemas.openxmlformats.org/officeDocument/2006/math">
                    <m:r>
                      <a:rPr lang="en-US" sz="1400" i="1" dirty="0" smtClean="0">
                        <a:solidFill>
                          <a:schemeClr val="bg1"/>
                        </a:solidFill>
                        <a:latin typeface="Cambria Math" panose="02040503050406030204" pitchFamily="18" charset="0"/>
                        <a:cs typeface="Calibri" panose="020F0502020204030204" pitchFamily="34" charset="0"/>
                      </a:rPr>
                      <m:t>𝑡</m:t>
                    </m:r>
                    <m:r>
                      <a:rPr lang="en-US" sz="1400" i="1" dirty="0">
                        <a:solidFill>
                          <a:schemeClr val="bg1"/>
                        </a:solidFill>
                        <a:latin typeface="Cambria Math" panose="02040503050406030204" pitchFamily="18" charset="0"/>
                        <a:ea typeface="Cambria Math" panose="02040503050406030204" pitchFamily="18" charset="0"/>
                        <a:cs typeface="Calibri" panose="020F0502020204030204" pitchFamily="34" charset="0"/>
                      </a:rPr>
                      <m:t>≈</m:t>
                    </m:r>
                    <m:r>
                      <a:rPr lang="en-US" sz="1400" b="0" i="1" dirty="0" smtClean="0">
                        <a:solidFill>
                          <a:schemeClr val="bg1"/>
                        </a:solidFill>
                        <a:latin typeface="Cambria Math" panose="02040503050406030204" pitchFamily="18" charset="0"/>
                        <a:cs typeface="Calibri" panose="020F0502020204030204" pitchFamily="34" charset="0"/>
                      </a:rPr>
                      <m:t>39</m:t>
                    </m:r>
                    <m:r>
                      <a:rPr lang="en-US" sz="1400" i="1" dirty="0" smtClean="0">
                        <a:solidFill>
                          <a:schemeClr val="bg1"/>
                        </a:solidFill>
                        <a:latin typeface="Cambria Math" panose="02040503050406030204" pitchFamily="18" charset="0"/>
                        <a:cs typeface="Calibri" panose="020F0502020204030204" pitchFamily="34" charset="0"/>
                      </a:rPr>
                      <m:t> </m:t>
                    </m:r>
                  </m:oMath>
                </a14:m>
                <a:r>
                  <a:rPr lang="en-US" sz="1400" dirty="0">
                    <a:solidFill>
                      <a:schemeClr val="bg1"/>
                    </a:solidFill>
                    <a:latin typeface="Calibri" panose="020F0502020204030204" pitchFamily="34" charset="0"/>
                    <a:cs typeface="Calibri" panose="020F0502020204030204" pitchFamily="34" charset="0"/>
                  </a:rPr>
                  <a:t>days</a:t>
                </a:r>
              </a:p>
            </p:txBody>
          </p:sp>
        </mc:Choice>
        <mc:Fallback xmlns="">
          <p:sp>
            <p:nvSpPr>
              <p:cNvPr id="66" name="TextBox 65">
                <a:extLst>
                  <a:ext uri="{FF2B5EF4-FFF2-40B4-BE49-F238E27FC236}">
                    <a16:creationId xmlns:a16="http://schemas.microsoft.com/office/drawing/2014/main" id="{BDC6DDF4-E38F-4786-8194-E190B1686757}"/>
                  </a:ext>
                </a:extLst>
              </p:cNvPr>
              <p:cNvSpPr txBox="1">
                <a:spLocks noRot="1" noChangeAspect="1" noMove="1" noResize="1" noEditPoints="1" noAdjustHandles="1" noChangeArrowheads="1" noChangeShapeType="1" noTextEdit="1"/>
              </p:cNvSpPr>
              <p:nvPr/>
            </p:nvSpPr>
            <p:spPr>
              <a:xfrm>
                <a:off x="10142106" y="3775221"/>
                <a:ext cx="1253349" cy="307777"/>
              </a:xfrm>
              <a:prstGeom prst="rect">
                <a:avLst/>
              </a:prstGeom>
              <a:blipFill>
                <a:blip r:embed="rId13"/>
                <a:stretch>
                  <a:fillRect t="-1961"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0D5480FF-1E55-4C75-85CB-0EE9DD30428D}"/>
                  </a:ext>
                </a:extLst>
              </p:cNvPr>
              <p:cNvSpPr txBox="1"/>
              <p:nvPr/>
            </p:nvSpPr>
            <p:spPr>
              <a:xfrm>
                <a:off x="10153279" y="5386346"/>
                <a:ext cx="1253349" cy="307777"/>
              </a:xfrm>
              <a:prstGeom prst="rect">
                <a:avLst/>
              </a:prstGeom>
              <a:noFill/>
            </p:spPr>
            <p:txBody>
              <a:bodyPr wrap="square" rtlCol="0">
                <a:spAutoFit/>
              </a:bodyPr>
              <a:lstStyle/>
              <a:p>
                <a14:m>
                  <m:oMath xmlns:m="http://schemas.openxmlformats.org/officeDocument/2006/math">
                    <m:r>
                      <a:rPr lang="en-US" sz="1400" i="1" dirty="0" smtClean="0">
                        <a:solidFill>
                          <a:schemeClr val="bg1"/>
                        </a:solidFill>
                        <a:latin typeface="Cambria Math" panose="02040503050406030204" pitchFamily="18" charset="0"/>
                        <a:cs typeface="Calibri" panose="020F0502020204030204" pitchFamily="34" charset="0"/>
                      </a:rPr>
                      <m:t>𝑡</m:t>
                    </m:r>
                    <m:r>
                      <a:rPr lang="en-US" sz="1400" i="1" dirty="0">
                        <a:solidFill>
                          <a:schemeClr val="bg1"/>
                        </a:solidFill>
                        <a:latin typeface="Cambria Math" panose="02040503050406030204" pitchFamily="18" charset="0"/>
                        <a:ea typeface="Cambria Math" panose="02040503050406030204" pitchFamily="18" charset="0"/>
                        <a:cs typeface="Calibri" panose="020F0502020204030204" pitchFamily="34" charset="0"/>
                      </a:rPr>
                      <m:t>≈</m:t>
                    </m:r>
                    <m:r>
                      <a:rPr lang="en-US" sz="1400" b="0" i="1" dirty="0"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39</m:t>
                    </m:r>
                    <m:r>
                      <a:rPr lang="en-US" sz="1400" i="1" dirty="0" smtClean="0">
                        <a:solidFill>
                          <a:schemeClr val="bg1"/>
                        </a:solidFill>
                        <a:latin typeface="Cambria Math" panose="02040503050406030204" pitchFamily="18" charset="0"/>
                        <a:cs typeface="Calibri" panose="020F0502020204030204" pitchFamily="34" charset="0"/>
                      </a:rPr>
                      <m:t> </m:t>
                    </m:r>
                  </m:oMath>
                </a14:m>
                <a:r>
                  <a:rPr lang="en-US" sz="1400" dirty="0">
                    <a:solidFill>
                      <a:schemeClr val="bg1"/>
                    </a:solidFill>
                    <a:latin typeface="Calibri" panose="020F0502020204030204" pitchFamily="34" charset="0"/>
                    <a:cs typeface="Calibri" panose="020F0502020204030204" pitchFamily="34" charset="0"/>
                  </a:rPr>
                  <a:t>days</a:t>
                </a:r>
              </a:p>
            </p:txBody>
          </p:sp>
        </mc:Choice>
        <mc:Fallback xmlns="">
          <p:sp>
            <p:nvSpPr>
              <p:cNvPr id="67" name="TextBox 66">
                <a:extLst>
                  <a:ext uri="{FF2B5EF4-FFF2-40B4-BE49-F238E27FC236}">
                    <a16:creationId xmlns:a16="http://schemas.microsoft.com/office/drawing/2014/main" id="{0D5480FF-1E55-4C75-85CB-0EE9DD30428D}"/>
                  </a:ext>
                </a:extLst>
              </p:cNvPr>
              <p:cNvSpPr txBox="1">
                <a:spLocks noRot="1" noChangeAspect="1" noMove="1" noResize="1" noEditPoints="1" noAdjustHandles="1" noChangeArrowheads="1" noChangeShapeType="1" noTextEdit="1"/>
              </p:cNvSpPr>
              <p:nvPr/>
            </p:nvSpPr>
            <p:spPr>
              <a:xfrm>
                <a:off x="10153279" y="5386346"/>
                <a:ext cx="1253349" cy="307777"/>
              </a:xfrm>
              <a:prstGeom prst="rect">
                <a:avLst/>
              </a:prstGeom>
              <a:blipFill>
                <a:blip r:embed="rId13"/>
                <a:stretch>
                  <a:fillRect t="-4000" b="-20000"/>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C0E633B5-4EF2-4D33-81BC-54EE94BD52F8}"/>
              </a:ext>
            </a:extLst>
          </p:cNvPr>
          <p:cNvCxnSpPr>
            <a:cxnSpLocks/>
          </p:cNvCxnSpPr>
          <p:nvPr/>
        </p:nvCxnSpPr>
        <p:spPr>
          <a:xfrm>
            <a:off x="1875409" y="1562570"/>
            <a:ext cx="4453128" cy="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4B046DE-D3DB-4E6F-A237-C4664EDAF189}"/>
              </a:ext>
            </a:extLst>
          </p:cNvPr>
          <p:cNvSpPr txBox="1"/>
          <p:nvPr/>
        </p:nvSpPr>
        <p:spPr>
          <a:xfrm>
            <a:off x="1534440" y="1243148"/>
            <a:ext cx="147218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Peat</a:t>
            </a:r>
          </a:p>
        </p:txBody>
      </p:sp>
      <p:sp>
        <p:nvSpPr>
          <p:cNvPr id="40" name="TextBox 39">
            <a:extLst>
              <a:ext uri="{FF2B5EF4-FFF2-40B4-BE49-F238E27FC236}">
                <a16:creationId xmlns:a16="http://schemas.microsoft.com/office/drawing/2014/main" id="{DC46E027-86C3-473E-9157-07F33C43EDC9}"/>
              </a:ext>
            </a:extLst>
          </p:cNvPr>
          <p:cNvSpPr txBox="1"/>
          <p:nvPr/>
        </p:nvSpPr>
        <p:spPr>
          <a:xfrm>
            <a:off x="6825388" y="2247367"/>
            <a:ext cx="3391528" cy="1668384"/>
          </a:xfrm>
          <a:prstGeom prst="rect">
            <a:avLst/>
          </a:prstGeom>
          <a:noFill/>
          <a:ln w="19050">
            <a:noFill/>
          </a:ln>
        </p:spPr>
        <p:txBody>
          <a:bodyPr wrap="square" rtlCol="0">
            <a:spAutoFit/>
          </a:bodyPr>
          <a:lstStyle/>
          <a:p>
            <a:pPr marL="285750" indent="-285750">
              <a:buClr>
                <a:schemeClr val="tx1"/>
              </a:buClr>
              <a:buFont typeface="Arial" panose="020B0604020202020204" pitchFamily="34" charset="0"/>
              <a:buChar char="•"/>
            </a:pPr>
            <a:r>
              <a:rPr lang="en-US" sz="2000" dirty="0">
                <a:latin typeface="Calibri" panose="020F0502020204030204" pitchFamily="34" charset="0"/>
                <a:cs typeface="Calibri" panose="020F0502020204030204" pitchFamily="34" charset="0"/>
              </a:rPr>
              <a:t>~3m deep </a:t>
            </a:r>
            <a:r>
              <a:rPr lang="en-US" sz="2000" b="1" i="1" dirty="0">
                <a:solidFill>
                  <a:srgbClr val="0070C0"/>
                </a:solidFill>
                <a:latin typeface="Calibri" panose="020F0502020204030204" pitchFamily="34" charset="0"/>
                <a:cs typeface="Calibri" panose="020F0502020204030204" pitchFamily="34" charset="0"/>
              </a:rPr>
              <a:t>niche</a:t>
            </a:r>
            <a:r>
              <a:rPr lang="en-US" sz="2000" dirty="0">
                <a:latin typeface="Calibri" panose="020F0502020204030204" pitchFamily="34" charset="0"/>
                <a:cs typeface="Calibri" panose="020F0502020204030204" pitchFamily="34" charset="0"/>
              </a:rPr>
              <a:t> forms before a </a:t>
            </a:r>
            <a:r>
              <a:rPr lang="en-US" sz="2000" b="1" i="1" dirty="0">
                <a:solidFill>
                  <a:srgbClr val="0070C0"/>
                </a:solidFill>
                <a:latin typeface="Calibri" panose="020F0502020204030204" pitchFamily="34" charset="0"/>
                <a:cs typeface="Calibri" panose="020F0502020204030204" pitchFamily="34" charset="0"/>
              </a:rPr>
              <a:t>block collapse event </a:t>
            </a:r>
            <a:r>
              <a:rPr lang="en-US" sz="2000" dirty="0">
                <a:latin typeface="Calibri" panose="020F0502020204030204" pitchFamily="34" charset="0"/>
                <a:cs typeface="Calibri" panose="020F0502020204030204" pitchFamily="34" charset="0"/>
              </a:rPr>
              <a:t>similar to observed collapse at Drew Point, Alaska in early fall 2018.</a:t>
            </a:r>
          </a:p>
        </p:txBody>
      </p:sp>
      <p:pic>
        <p:nvPicPr>
          <p:cNvPr id="8" name="Picture 7">
            <a:extLst>
              <a:ext uri="{FF2B5EF4-FFF2-40B4-BE49-F238E27FC236}">
                <a16:creationId xmlns:a16="http://schemas.microsoft.com/office/drawing/2014/main" id="{BF6F7A29-79B3-4027-924C-A61984335D2C}"/>
              </a:ext>
            </a:extLst>
          </p:cNvPr>
          <p:cNvPicPr>
            <a:picLocks noChangeAspect="1"/>
          </p:cNvPicPr>
          <p:nvPr/>
        </p:nvPicPr>
        <p:blipFill>
          <a:blip r:embed="rId14"/>
          <a:stretch>
            <a:fillRect/>
          </a:stretch>
        </p:blipFill>
        <p:spPr>
          <a:xfrm>
            <a:off x="7426474" y="3979130"/>
            <a:ext cx="2137173" cy="1505702"/>
          </a:xfrm>
          <a:prstGeom prst="rect">
            <a:avLst/>
          </a:prstGeom>
        </p:spPr>
      </p:pic>
      <p:cxnSp>
        <p:nvCxnSpPr>
          <p:cNvPr id="42" name="Straight Arrow Connector 41">
            <a:extLst>
              <a:ext uri="{FF2B5EF4-FFF2-40B4-BE49-F238E27FC236}">
                <a16:creationId xmlns:a16="http://schemas.microsoft.com/office/drawing/2014/main" id="{9E4C07DA-5C31-4410-B45F-5B0507CA3A91}"/>
              </a:ext>
            </a:extLst>
          </p:cNvPr>
          <p:cNvCxnSpPr>
            <a:cxnSpLocks/>
          </p:cNvCxnSpPr>
          <p:nvPr/>
        </p:nvCxnSpPr>
        <p:spPr>
          <a:xfrm>
            <a:off x="6389213" y="1242405"/>
            <a:ext cx="0" cy="29709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75996B3-0AD7-44A2-AA03-451BD2858581}"/>
              </a:ext>
            </a:extLst>
          </p:cNvPr>
          <p:cNvSpPr txBox="1"/>
          <p:nvPr/>
        </p:nvSpPr>
        <p:spPr>
          <a:xfrm>
            <a:off x="6408957" y="1243148"/>
            <a:ext cx="978403"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0.5m</a:t>
            </a:r>
          </a:p>
        </p:txBody>
      </p:sp>
    </p:spTree>
    <p:extLst>
      <p:ext uri="{BB962C8B-B14F-4D97-AF65-F5344CB8AC3E}">
        <p14:creationId xmlns:p14="http://schemas.microsoft.com/office/powerpoint/2010/main" val="75677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342900" y="-162837"/>
            <a:ext cx="10362001" cy="1189972"/>
          </a:xfrm>
        </p:spPr>
        <p:txBody>
          <a:bodyPr/>
          <a:lstStyle/>
          <a:p>
            <a:r>
              <a:rPr lang="en-US" dirty="0"/>
              <a:t>2.5D slice problem variant</a:t>
            </a:r>
          </a:p>
        </p:txBody>
      </p:sp>
      <p:pic>
        <p:nvPicPr>
          <p:cNvPr id="22" name="thermal_ice_sat_with_legend_no_mesh_faster2">
            <a:hlinkClick r:id="" action="ppaction://media"/>
            <a:extLst>
              <a:ext uri="{FF2B5EF4-FFF2-40B4-BE49-F238E27FC236}">
                <a16:creationId xmlns:a16="http://schemas.microsoft.com/office/drawing/2014/main" id="{E7AFB978-FE43-4B1D-AA62-777E17BA00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485" y="1253835"/>
            <a:ext cx="7041388" cy="4717555"/>
          </a:xfrm>
          <a:prstGeom prst="rect">
            <a:avLst/>
          </a:prstGeom>
        </p:spPr>
      </p:pic>
      <p:sp>
        <p:nvSpPr>
          <p:cNvPr id="23" name="Rectangle 22">
            <a:extLst>
              <a:ext uri="{FF2B5EF4-FFF2-40B4-BE49-F238E27FC236}">
                <a16:creationId xmlns:a16="http://schemas.microsoft.com/office/drawing/2014/main" id="{B6F27149-3ACC-4760-AF3A-D0033A1BE0D7}"/>
              </a:ext>
            </a:extLst>
          </p:cNvPr>
          <p:cNvSpPr/>
          <p:nvPr/>
        </p:nvSpPr>
        <p:spPr>
          <a:xfrm>
            <a:off x="-234569" y="4645511"/>
            <a:ext cx="7488936" cy="1627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Once niche advanced far enough, tension crack development in response to niche formation is observed</a:t>
            </a:r>
          </a:p>
        </p:txBody>
      </p:sp>
      <p:cxnSp>
        <p:nvCxnSpPr>
          <p:cNvPr id="24" name="Straight Connector 23">
            <a:extLst>
              <a:ext uri="{FF2B5EF4-FFF2-40B4-BE49-F238E27FC236}">
                <a16:creationId xmlns:a16="http://schemas.microsoft.com/office/drawing/2014/main" id="{72B5D866-47C9-4DC8-8C47-6A6F0049F3C7}"/>
              </a:ext>
            </a:extLst>
          </p:cNvPr>
          <p:cNvCxnSpPr/>
          <p:nvPr/>
        </p:nvCxnSpPr>
        <p:spPr>
          <a:xfrm>
            <a:off x="1886839" y="1253835"/>
            <a:ext cx="0" cy="3391676"/>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98BD7ED-6748-47F4-96F7-AAE0245E9418}"/>
              </a:ext>
            </a:extLst>
          </p:cNvPr>
          <p:cNvSpPr txBox="1"/>
          <p:nvPr/>
        </p:nvSpPr>
        <p:spPr>
          <a:xfrm>
            <a:off x="780415" y="4082148"/>
            <a:ext cx="822960" cy="523220"/>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Ice wedge</a:t>
            </a:r>
          </a:p>
        </p:txBody>
      </p:sp>
      <p:sp>
        <p:nvSpPr>
          <p:cNvPr id="26" name="TextBox 25">
            <a:extLst>
              <a:ext uri="{FF2B5EF4-FFF2-40B4-BE49-F238E27FC236}">
                <a16:creationId xmlns:a16="http://schemas.microsoft.com/office/drawing/2014/main" id="{8B96011E-FA7F-4041-897E-AD52AB018527}"/>
              </a:ext>
            </a:extLst>
          </p:cNvPr>
          <p:cNvSpPr txBox="1"/>
          <p:nvPr/>
        </p:nvSpPr>
        <p:spPr>
          <a:xfrm>
            <a:off x="2170304" y="4279302"/>
            <a:ext cx="147218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Permafrost</a:t>
            </a:r>
          </a:p>
        </p:txBody>
      </p:sp>
      <p:cxnSp>
        <p:nvCxnSpPr>
          <p:cNvPr id="27" name="Straight Arrow Connector 26">
            <a:extLst>
              <a:ext uri="{FF2B5EF4-FFF2-40B4-BE49-F238E27FC236}">
                <a16:creationId xmlns:a16="http://schemas.microsoft.com/office/drawing/2014/main" id="{A8777702-5B3A-413F-B8B6-54A94390BB96}"/>
              </a:ext>
            </a:extLst>
          </p:cNvPr>
          <p:cNvCxnSpPr>
            <a:cxnSpLocks/>
          </p:cNvCxnSpPr>
          <p:nvPr/>
        </p:nvCxnSpPr>
        <p:spPr>
          <a:xfrm>
            <a:off x="1886839" y="4709519"/>
            <a:ext cx="445312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F90A315-73A6-4D88-95A5-9F7D7A0A43B8}"/>
              </a:ext>
            </a:extLst>
          </p:cNvPr>
          <p:cNvCxnSpPr>
            <a:cxnSpLocks/>
          </p:cNvCxnSpPr>
          <p:nvPr/>
        </p:nvCxnSpPr>
        <p:spPr>
          <a:xfrm>
            <a:off x="533243" y="1252749"/>
            <a:ext cx="0" cy="335261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1C6B260-98F3-4774-922C-2F98EC2BB36A}"/>
              </a:ext>
            </a:extLst>
          </p:cNvPr>
          <p:cNvSpPr txBox="1"/>
          <p:nvPr/>
        </p:nvSpPr>
        <p:spPr>
          <a:xfrm>
            <a:off x="12397" y="2680073"/>
            <a:ext cx="978403"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5.2m</a:t>
            </a:r>
          </a:p>
        </p:txBody>
      </p:sp>
      <p:sp>
        <p:nvSpPr>
          <p:cNvPr id="31" name="TextBox 30">
            <a:extLst>
              <a:ext uri="{FF2B5EF4-FFF2-40B4-BE49-F238E27FC236}">
                <a16:creationId xmlns:a16="http://schemas.microsoft.com/office/drawing/2014/main" id="{7F6C357B-290F-41CF-B82A-080E563AC4C5}"/>
              </a:ext>
            </a:extLst>
          </p:cNvPr>
          <p:cNvSpPr txBox="1"/>
          <p:nvPr/>
        </p:nvSpPr>
        <p:spPr>
          <a:xfrm>
            <a:off x="3509899" y="4708890"/>
            <a:ext cx="978403" cy="307777"/>
          </a:xfrm>
          <a:prstGeom prst="rect">
            <a:avLst/>
          </a:prstGeom>
          <a:noFill/>
        </p:spPr>
        <p:txBody>
          <a:bodyPr wrap="square" rtlCol="0">
            <a:spAutoFit/>
          </a:bodyPr>
          <a:lstStyle/>
          <a:p>
            <a:r>
              <a:rPr lang="en-US" sz="1400" dirty="0"/>
              <a:t>6.8m</a:t>
            </a:r>
          </a:p>
        </p:txBody>
      </p:sp>
      <p:pic>
        <p:nvPicPr>
          <p:cNvPr id="32" name="Picture 31">
            <a:extLst>
              <a:ext uri="{FF2B5EF4-FFF2-40B4-BE49-F238E27FC236}">
                <a16:creationId xmlns:a16="http://schemas.microsoft.com/office/drawing/2014/main" id="{1B7C7A23-5A06-473A-9D72-8ED6CEFB98A6}"/>
              </a:ext>
            </a:extLst>
          </p:cNvPr>
          <p:cNvPicPr>
            <a:picLocks noChangeAspect="1"/>
          </p:cNvPicPr>
          <p:nvPr/>
        </p:nvPicPr>
        <p:blipFill>
          <a:blip r:embed="rId6"/>
          <a:stretch>
            <a:fillRect/>
          </a:stretch>
        </p:blipFill>
        <p:spPr>
          <a:xfrm>
            <a:off x="1772034" y="5333145"/>
            <a:ext cx="3475730" cy="1088196"/>
          </a:xfrm>
          <a:prstGeom prst="rect">
            <a:avLst/>
          </a:prstGeom>
        </p:spPr>
      </p:pic>
      <p:sp>
        <p:nvSpPr>
          <p:cNvPr id="33" name="TextBox 32">
            <a:extLst>
              <a:ext uri="{FF2B5EF4-FFF2-40B4-BE49-F238E27FC236}">
                <a16:creationId xmlns:a16="http://schemas.microsoft.com/office/drawing/2014/main" id="{DFF8DCE8-CC60-45DB-9E37-EF4FBE318DCD}"/>
              </a:ext>
            </a:extLst>
          </p:cNvPr>
          <p:cNvSpPr txBox="1"/>
          <p:nvPr/>
        </p:nvSpPr>
        <p:spPr>
          <a:xfrm>
            <a:off x="5097399" y="4405977"/>
            <a:ext cx="2532888"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Niche </a:t>
            </a:r>
          </a:p>
        </p:txBody>
      </p:sp>
      <p:sp>
        <p:nvSpPr>
          <p:cNvPr id="34" name="TextBox 33">
            <a:extLst>
              <a:ext uri="{FF2B5EF4-FFF2-40B4-BE49-F238E27FC236}">
                <a16:creationId xmlns:a16="http://schemas.microsoft.com/office/drawing/2014/main" id="{5466FA88-98E6-41F9-8737-B213F86A3F03}"/>
              </a:ext>
            </a:extLst>
          </p:cNvPr>
          <p:cNvSpPr txBox="1"/>
          <p:nvPr/>
        </p:nvSpPr>
        <p:spPr>
          <a:xfrm>
            <a:off x="2117598" y="719358"/>
            <a:ext cx="2532888"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Tension cracks</a:t>
            </a:r>
          </a:p>
        </p:txBody>
      </p:sp>
      <p:cxnSp>
        <p:nvCxnSpPr>
          <p:cNvPr id="44" name="Straight Arrow Connector 43">
            <a:extLst>
              <a:ext uri="{FF2B5EF4-FFF2-40B4-BE49-F238E27FC236}">
                <a16:creationId xmlns:a16="http://schemas.microsoft.com/office/drawing/2014/main" id="{B89E9FB0-93A4-4B9C-A1D4-11000C6E9174}"/>
              </a:ext>
            </a:extLst>
          </p:cNvPr>
          <p:cNvCxnSpPr>
            <a:cxnSpLocks/>
          </p:cNvCxnSpPr>
          <p:nvPr/>
        </p:nvCxnSpPr>
        <p:spPr>
          <a:xfrm flipH="1">
            <a:off x="2170304" y="1027135"/>
            <a:ext cx="109728" cy="177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EA1399C-0C36-4300-9E98-90BB742962CC}"/>
              </a:ext>
            </a:extLst>
          </p:cNvPr>
          <p:cNvCxnSpPr>
            <a:cxnSpLocks/>
          </p:cNvCxnSpPr>
          <p:nvPr/>
        </p:nvCxnSpPr>
        <p:spPr>
          <a:xfrm>
            <a:off x="3240151" y="1012530"/>
            <a:ext cx="86867" cy="1919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512139A-9309-45DF-AE57-50059DC55E2B}"/>
              </a:ext>
            </a:extLst>
          </p:cNvPr>
          <p:cNvSpPr txBox="1"/>
          <p:nvPr/>
        </p:nvSpPr>
        <p:spPr>
          <a:xfrm>
            <a:off x="4345686" y="2344603"/>
            <a:ext cx="2532888"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Block failure!</a:t>
            </a:r>
          </a:p>
        </p:txBody>
      </p:sp>
      <p:sp>
        <p:nvSpPr>
          <p:cNvPr id="49" name="Rectangle 48">
            <a:extLst>
              <a:ext uri="{FF2B5EF4-FFF2-40B4-BE49-F238E27FC236}">
                <a16:creationId xmlns:a16="http://schemas.microsoft.com/office/drawing/2014/main" id="{1E98EFC8-86C6-4CB9-B055-E1765D7FEAEC}"/>
              </a:ext>
            </a:extLst>
          </p:cNvPr>
          <p:cNvSpPr/>
          <p:nvPr/>
        </p:nvSpPr>
        <p:spPr>
          <a:xfrm>
            <a:off x="5047543" y="4490526"/>
            <a:ext cx="740157" cy="199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picture containing graphical user interface&#10;&#10;Description automatically generated">
            <a:extLst>
              <a:ext uri="{FF2B5EF4-FFF2-40B4-BE49-F238E27FC236}">
                <a16:creationId xmlns:a16="http://schemas.microsoft.com/office/drawing/2014/main" id="{C36C7000-F5EA-43D2-A8B7-15C01D4741EB}"/>
              </a:ext>
            </a:extLst>
          </p:cNvPr>
          <p:cNvPicPr>
            <a:picLocks noChangeAspect="1"/>
          </p:cNvPicPr>
          <p:nvPr/>
        </p:nvPicPr>
        <p:blipFill>
          <a:blip r:embed="rId7"/>
          <a:stretch>
            <a:fillRect/>
          </a:stretch>
        </p:blipFill>
        <p:spPr>
          <a:xfrm>
            <a:off x="10130434" y="666671"/>
            <a:ext cx="1924255" cy="1110019"/>
          </a:xfrm>
          <a:prstGeom prst="rect">
            <a:avLst/>
          </a:prstGeom>
        </p:spPr>
      </p:pic>
      <p:pic>
        <p:nvPicPr>
          <p:cNvPr id="51" name="Picture 50" descr="A picture containing arrow&#10;&#10;Description automatically generated">
            <a:extLst>
              <a:ext uri="{FF2B5EF4-FFF2-40B4-BE49-F238E27FC236}">
                <a16:creationId xmlns:a16="http://schemas.microsoft.com/office/drawing/2014/main" id="{52BAD6F8-AF1E-404B-9DE1-88E9CA4C6383}"/>
              </a:ext>
            </a:extLst>
          </p:cNvPr>
          <p:cNvPicPr>
            <a:picLocks noChangeAspect="1"/>
          </p:cNvPicPr>
          <p:nvPr/>
        </p:nvPicPr>
        <p:blipFill>
          <a:blip r:embed="rId8"/>
          <a:stretch>
            <a:fillRect/>
          </a:stretch>
        </p:blipFill>
        <p:spPr>
          <a:xfrm>
            <a:off x="10160344" y="2275363"/>
            <a:ext cx="1864434" cy="1123313"/>
          </a:xfrm>
          <a:prstGeom prst="rect">
            <a:avLst/>
          </a:prstGeom>
        </p:spPr>
      </p:pic>
      <p:pic>
        <p:nvPicPr>
          <p:cNvPr id="52" name="Picture 51" descr="A picture containing shape&#10;&#10;Description automatically generated">
            <a:extLst>
              <a:ext uri="{FF2B5EF4-FFF2-40B4-BE49-F238E27FC236}">
                <a16:creationId xmlns:a16="http://schemas.microsoft.com/office/drawing/2014/main" id="{44B79693-4FEE-43B6-B515-551D2E4BD19C}"/>
              </a:ext>
            </a:extLst>
          </p:cNvPr>
          <p:cNvPicPr>
            <a:picLocks noChangeAspect="1"/>
          </p:cNvPicPr>
          <p:nvPr/>
        </p:nvPicPr>
        <p:blipFill>
          <a:blip r:embed="rId9"/>
          <a:stretch>
            <a:fillRect/>
          </a:stretch>
        </p:blipFill>
        <p:spPr>
          <a:xfrm>
            <a:off x="10160344" y="3812586"/>
            <a:ext cx="1897667" cy="1139929"/>
          </a:xfrm>
          <a:prstGeom prst="rect">
            <a:avLst/>
          </a:prstGeom>
        </p:spPr>
      </p:pic>
      <p:pic>
        <p:nvPicPr>
          <p:cNvPr id="53" name="Picture 52" descr="A picture containing map&#10;&#10;Description automatically generated">
            <a:extLst>
              <a:ext uri="{FF2B5EF4-FFF2-40B4-BE49-F238E27FC236}">
                <a16:creationId xmlns:a16="http://schemas.microsoft.com/office/drawing/2014/main" id="{C45BA335-BADD-481E-8905-D334FD1E62CF}"/>
              </a:ext>
            </a:extLst>
          </p:cNvPr>
          <p:cNvPicPr>
            <a:picLocks noChangeAspect="1"/>
          </p:cNvPicPr>
          <p:nvPr/>
        </p:nvPicPr>
        <p:blipFill>
          <a:blip r:embed="rId10"/>
          <a:stretch>
            <a:fillRect/>
          </a:stretch>
        </p:blipFill>
        <p:spPr>
          <a:xfrm>
            <a:off x="10161384" y="5344057"/>
            <a:ext cx="1714880" cy="1123313"/>
          </a:xfrm>
          <a:prstGeom prst="rect">
            <a:avLst/>
          </a:prstGeom>
        </p:spPr>
      </p:pic>
      <p:sp>
        <p:nvSpPr>
          <p:cNvPr id="54" name="Arrow: Down 53">
            <a:extLst>
              <a:ext uri="{FF2B5EF4-FFF2-40B4-BE49-F238E27FC236}">
                <a16:creationId xmlns:a16="http://schemas.microsoft.com/office/drawing/2014/main" id="{C488C4D8-D7A4-43C4-B51C-74C4A3AE8710}"/>
              </a:ext>
            </a:extLst>
          </p:cNvPr>
          <p:cNvSpPr/>
          <p:nvPr/>
        </p:nvSpPr>
        <p:spPr>
          <a:xfrm>
            <a:off x="10987406" y="1882658"/>
            <a:ext cx="210312" cy="270797"/>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Down 54">
            <a:extLst>
              <a:ext uri="{FF2B5EF4-FFF2-40B4-BE49-F238E27FC236}">
                <a16:creationId xmlns:a16="http://schemas.microsoft.com/office/drawing/2014/main" id="{CB9A6D29-C921-484C-AC2C-363E6113201A}"/>
              </a:ext>
            </a:extLst>
          </p:cNvPr>
          <p:cNvSpPr/>
          <p:nvPr/>
        </p:nvSpPr>
        <p:spPr>
          <a:xfrm>
            <a:off x="10949306" y="3470092"/>
            <a:ext cx="210312" cy="270797"/>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Down 55">
            <a:extLst>
              <a:ext uri="{FF2B5EF4-FFF2-40B4-BE49-F238E27FC236}">
                <a16:creationId xmlns:a16="http://schemas.microsoft.com/office/drawing/2014/main" id="{5A40010B-C197-49E0-9D84-56335C831B12}"/>
              </a:ext>
            </a:extLst>
          </p:cNvPr>
          <p:cNvSpPr/>
          <p:nvPr/>
        </p:nvSpPr>
        <p:spPr>
          <a:xfrm>
            <a:off x="10949306" y="5008315"/>
            <a:ext cx="210312" cy="270797"/>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AC90A02-537E-49F9-8368-3E48C5F49E67}"/>
              </a:ext>
            </a:extLst>
          </p:cNvPr>
          <p:cNvSpPr txBox="1"/>
          <p:nvPr/>
        </p:nvSpPr>
        <p:spPr>
          <a:xfrm>
            <a:off x="11326491" y="5672635"/>
            <a:ext cx="731520" cy="46615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Block failure!</a:t>
            </a:r>
          </a:p>
        </p:txBody>
      </p:sp>
      <p:sp>
        <p:nvSpPr>
          <p:cNvPr id="58" name="TextBox 57">
            <a:extLst>
              <a:ext uri="{FF2B5EF4-FFF2-40B4-BE49-F238E27FC236}">
                <a16:creationId xmlns:a16="http://schemas.microsoft.com/office/drawing/2014/main" id="{5710AB62-343B-4659-8D7C-1A47F1CD2122}"/>
              </a:ext>
            </a:extLst>
          </p:cNvPr>
          <p:cNvSpPr txBox="1"/>
          <p:nvPr/>
        </p:nvSpPr>
        <p:spPr>
          <a:xfrm>
            <a:off x="6935541" y="2134065"/>
            <a:ext cx="2400935" cy="1631216"/>
          </a:xfrm>
          <a:prstGeom prst="rect">
            <a:avLst/>
          </a:prstGeom>
          <a:solidFill>
            <a:srgbClr val="FFFFCC"/>
          </a:solidFill>
          <a:ln>
            <a:noFill/>
          </a:ln>
        </p:spPr>
        <p:txBody>
          <a:bodyPr wrap="square" rtlCol="0">
            <a:spAutoFit/>
          </a:bodyPr>
          <a:lstStyle/>
          <a:p>
            <a:pPr algn="ctr"/>
            <a:r>
              <a:rPr lang="en-US" sz="2000" b="1" dirty="0">
                <a:latin typeface="Calibri" panose="020F0502020204030204" pitchFamily="34" charset="0"/>
                <a:cs typeface="Calibri" panose="020F0502020204030204" pitchFamily="34" charset="0"/>
              </a:rPr>
              <a:t>No-peat variant </a:t>
            </a:r>
            <a:r>
              <a:rPr lang="en-US" sz="2000" dirty="0">
                <a:latin typeface="Calibri" panose="020F0502020204030204" pitchFamily="34" charset="0"/>
                <a:cs typeface="Calibri" panose="020F0502020204030204" pitchFamily="34" charset="0"/>
              </a:rPr>
              <a:t>of the 2.5D slice problem with slightly </a:t>
            </a:r>
            <a:r>
              <a:rPr lang="en-US" sz="2000" b="1" dirty="0">
                <a:latin typeface="Calibri" panose="020F0502020204030204" pitchFamily="34" charset="0"/>
                <a:cs typeface="Calibri" panose="020F0502020204030204" pitchFamily="34" charset="0"/>
              </a:rPr>
              <a:t>different material parameters</a:t>
            </a:r>
          </a:p>
        </p:txBody>
      </p:sp>
      <p:sp>
        <p:nvSpPr>
          <p:cNvPr id="60" name="Rectangle 59">
            <a:extLst>
              <a:ext uri="{FF2B5EF4-FFF2-40B4-BE49-F238E27FC236}">
                <a16:creationId xmlns:a16="http://schemas.microsoft.com/office/drawing/2014/main" id="{E3906CE8-0774-4E8F-B150-70262F327D05}"/>
              </a:ext>
            </a:extLst>
          </p:cNvPr>
          <p:cNvSpPr/>
          <p:nvPr/>
        </p:nvSpPr>
        <p:spPr>
          <a:xfrm>
            <a:off x="6487988" y="4998238"/>
            <a:ext cx="3296043" cy="1200329"/>
          </a:xfrm>
          <a:prstGeom prst="rect">
            <a:avLst/>
          </a:prstGeom>
          <a:ln>
            <a:solidFill>
              <a:schemeClr val="tx1"/>
            </a:solidFill>
          </a:ln>
        </p:spPr>
        <p:txBody>
          <a:bodyPr wrap="square">
            <a:spAutoFit/>
          </a:bodyPr>
          <a:lstStyle/>
          <a:p>
            <a:pPr algn="ctr"/>
            <a:r>
              <a:rPr lang="en-US" dirty="0">
                <a:latin typeface="Calibri" panose="020F0502020204030204" pitchFamily="34" charset="0"/>
                <a:cs typeface="Calibri" panose="020F0502020204030204" pitchFamily="34" charset="0"/>
              </a:rPr>
              <a:t>Once niche advanced far enough, </a:t>
            </a:r>
            <a:r>
              <a:rPr lang="en-US" b="1" i="1" dirty="0">
                <a:solidFill>
                  <a:srgbClr val="0070C0"/>
                </a:solidFill>
                <a:latin typeface="Calibri" panose="020F0502020204030204" pitchFamily="34" charset="0"/>
                <a:cs typeface="Calibri" panose="020F0502020204030204" pitchFamily="34" charset="0"/>
              </a:rPr>
              <a:t>tension crack development </a:t>
            </a:r>
            <a:r>
              <a:rPr lang="en-US" dirty="0">
                <a:latin typeface="Calibri" panose="020F0502020204030204" pitchFamily="34" charset="0"/>
                <a:cs typeface="Calibri" panose="020F0502020204030204" pitchFamily="34" charset="0"/>
              </a:rPr>
              <a:t>in response to niche formation is observed</a:t>
            </a:r>
          </a:p>
        </p:txBody>
      </p:sp>
      <p:sp>
        <p:nvSpPr>
          <p:cNvPr id="61" name="TextBox 60">
            <a:extLst>
              <a:ext uri="{FF2B5EF4-FFF2-40B4-BE49-F238E27FC236}">
                <a16:creationId xmlns:a16="http://schemas.microsoft.com/office/drawing/2014/main" id="{5E1D5471-91BA-43F4-8A3E-2ED5B5647A05}"/>
              </a:ext>
            </a:extLst>
          </p:cNvPr>
          <p:cNvSpPr txBox="1"/>
          <p:nvPr/>
        </p:nvSpPr>
        <p:spPr>
          <a:xfrm rot="5400000">
            <a:off x="4895423" y="2759675"/>
            <a:ext cx="3157377"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Bluff face (exposed to ocean)</a:t>
            </a:r>
          </a:p>
        </p:txBody>
      </p:sp>
    </p:spTree>
    <p:extLst>
      <p:ext uri="{BB962C8B-B14F-4D97-AF65-F5344CB8AC3E}">
        <p14:creationId xmlns:p14="http://schemas.microsoft.com/office/powerpoint/2010/main" val="216324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2"/>
                </p:tgtEl>
              </p:cMediaNode>
            </p:video>
          </p:childTnLst>
        </p:cTn>
      </p:par>
    </p:tnLst>
    <p:bldLst>
      <p:bldP spid="33" grpId="0"/>
      <p:bldP spid="34" grpId="0"/>
      <p:bldP spid="48" grpId="0"/>
      <p:bldP spid="4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323385" y="1060264"/>
            <a:ext cx="10995103" cy="6093976"/>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project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Thermo-mechanical finite element model of permafrost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Numerical results </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3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Ongoing/future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5379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435435" y="86461"/>
            <a:ext cx="8313336" cy="991675"/>
          </a:xfrm>
        </p:spPr>
        <p:txBody>
          <a:bodyPr/>
          <a:lstStyle/>
          <a:p>
            <a:r>
              <a:rPr lang="en-US" dirty="0"/>
              <a:t>Summary</a:t>
            </a:r>
          </a:p>
        </p:txBody>
      </p:sp>
      <p:sp>
        <p:nvSpPr>
          <p:cNvPr id="5" name="TextBox 4">
            <a:extLst>
              <a:ext uri="{FF2B5EF4-FFF2-40B4-BE49-F238E27FC236}">
                <a16:creationId xmlns:a16="http://schemas.microsoft.com/office/drawing/2014/main" id="{A0B52022-F07B-4DB8-BDAE-68F6F88D44C5}"/>
              </a:ext>
            </a:extLst>
          </p:cNvPr>
          <p:cNvSpPr txBox="1"/>
          <p:nvPr/>
        </p:nvSpPr>
        <p:spPr>
          <a:xfrm>
            <a:off x="154735" y="1077460"/>
            <a:ext cx="6800148" cy="5170646"/>
          </a:xfrm>
          <a:prstGeom prst="rect">
            <a:avLst/>
          </a:prstGeom>
          <a:noFill/>
        </p:spPr>
        <p:txBody>
          <a:bodyPr wrap="square" rtlCol="0">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We have developed a </a:t>
            </a:r>
            <a:r>
              <a:rPr lang="en-US" sz="2300" b="1" i="1" dirty="0">
                <a:latin typeface="Calibri" panose="020F0502020204030204" pitchFamily="34" charset="0"/>
                <a:cs typeface="Calibri" panose="020F0502020204030204" pitchFamily="34" charset="0"/>
              </a:rPr>
              <a:t>thermo-mechanical</a:t>
            </a:r>
            <a:r>
              <a:rPr lang="en-US" sz="2300" dirty="0">
                <a:latin typeface="Calibri" panose="020F0502020204030204" pitchFamily="34" charset="0"/>
                <a:cs typeface="Calibri" panose="020F0502020204030204" pitchFamily="34" charset="0"/>
              </a:rPr>
              <a:t> coupled FEM model, </a:t>
            </a:r>
            <a:r>
              <a:rPr lang="en-US" sz="2300" b="1" i="1" dirty="0">
                <a:latin typeface="Calibri" panose="020F0502020204030204" pitchFamily="34" charset="0"/>
                <a:cs typeface="Calibri" panose="020F0502020204030204" pitchFamily="34" charset="0"/>
              </a:rPr>
              <a:t>ACE</a:t>
            </a:r>
            <a:r>
              <a:rPr lang="en-US" sz="2300" dirty="0">
                <a:latin typeface="Calibri" panose="020F0502020204030204" pitchFamily="34" charset="0"/>
                <a:cs typeface="Calibri" panose="020F0502020204030204" pitchFamily="34" charset="0"/>
              </a:rPr>
              <a:t>, that can simulate </a:t>
            </a:r>
            <a:r>
              <a:rPr lang="en-US" sz="2300" b="1" i="1" dirty="0">
                <a:latin typeface="Calibri" panose="020F0502020204030204" pitchFamily="34" charset="0"/>
                <a:cs typeface="Calibri" panose="020F0502020204030204" pitchFamily="34" charset="0"/>
              </a:rPr>
              <a:t>transient niche development</a:t>
            </a:r>
            <a:r>
              <a:rPr lang="en-US" sz="2300" dirty="0">
                <a:latin typeface="Calibri" panose="020F0502020204030204" pitchFamily="34" charset="0"/>
                <a:cs typeface="Calibri" panose="020F0502020204030204" pitchFamily="34" charset="0"/>
              </a:rPr>
              <a:t> and </a:t>
            </a:r>
            <a:r>
              <a:rPr lang="en-US" sz="2300" b="1" i="1" dirty="0">
                <a:latin typeface="Calibri" panose="020F0502020204030204" pitchFamily="34" charset="0"/>
                <a:cs typeface="Calibri" panose="020F0502020204030204" pitchFamily="34" charset="0"/>
              </a:rPr>
              <a:t>permafrost erosion </a:t>
            </a:r>
            <a:r>
              <a:rPr lang="en-US" sz="2300" dirty="0">
                <a:latin typeface="Calibri" panose="020F0502020204030204" pitchFamily="34" charset="0"/>
                <a:cs typeface="Calibri" panose="020F0502020204030204" pitchFamily="34" charset="0"/>
              </a:rPr>
              <a:t>within Albany.</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The model was </a:t>
            </a:r>
            <a:r>
              <a:rPr lang="en-US" sz="2300" b="1" i="1" dirty="0">
                <a:latin typeface="Calibri" panose="020F0502020204030204" pitchFamily="34" charset="0"/>
                <a:cs typeface="Calibri" panose="020F0502020204030204" pitchFamily="34" charset="0"/>
              </a:rPr>
              <a:t>calibrated</a:t>
            </a:r>
            <a:r>
              <a:rPr lang="en-US" sz="2300" dirty="0">
                <a:latin typeface="Calibri" panose="020F0502020204030204" pitchFamily="34" charset="0"/>
                <a:cs typeface="Calibri" panose="020F0502020204030204" pitchFamily="34" charset="0"/>
              </a:rPr>
              <a:t> using data from a series of </a:t>
            </a:r>
            <a:r>
              <a:rPr lang="en-US" sz="2300" b="1" i="1" dirty="0">
                <a:latin typeface="Calibri" panose="020F0502020204030204" pitchFamily="34" charset="0"/>
                <a:cs typeface="Calibri" panose="020F0502020204030204" pitchFamily="34" charset="0"/>
              </a:rPr>
              <a:t>experiments</a:t>
            </a:r>
            <a:r>
              <a:rPr lang="en-US" sz="2300" dirty="0">
                <a:latin typeface="Calibri" panose="020F0502020204030204" pitchFamily="34" charset="0"/>
                <a:cs typeface="Calibri" panose="020F0502020204030204" pitchFamily="34" charset="0"/>
              </a:rPr>
              <a:t> on frozen soil samples from Drew Point, Alaska that were performed at Sandia’s Geomechanics Laboratory, as well as </a:t>
            </a:r>
            <a:r>
              <a:rPr lang="en-US" sz="2300" b="1" i="1" dirty="0">
                <a:latin typeface="Calibri" panose="020F0502020204030204" pitchFamily="34" charset="0"/>
                <a:cs typeface="Calibri" panose="020F0502020204030204" pitchFamily="34" charset="0"/>
              </a:rPr>
              <a:t>observational data </a:t>
            </a:r>
            <a:r>
              <a:rPr lang="en-US" sz="2300" dirty="0">
                <a:latin typeface="Calibri" panose="020F0502020204030204" pitchFamily="34" charset="0"/>
                <a:cs typeface="Calibri" panose="020F0502020204030204" pitchFamily="34" charset="0"/>
              </a:rPr>
              <a:t>collected at the same location.</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The model incorporates </a:t>
            </a:r>
            <a:r>
              <a:rPr lang="en-US" sz="2300" b="1" i="1" dirty="0">
                <a:latin typeface="Calibri" panose="020F0502020204030204" pitchFamily="34" charset="0"/>
                <a:cs typeface="Calibri" panose="020F0502020204030204" pitchFamily="34" charset="0"/>
              </a:rPr>
              <a:t>boundary conditions </a:t>
            </a:r>
            <a:r>
              <a:rPr lang="en-US" sz="2300" dirty="0">
                <a:latin typeface="Calibri" panose="020F0502020204030204" pitchFamily="34" charset="0"/>
                <a:cs typeface="Calibri" panose="020F0502020204030204" pitchFamily="34" charset="0"/>
              </a:rPr>
              <a:t>from the </a:t>
            </a:r>
            <a:r>
              <a:rPr lang="en-US" sz="2300" b="1" i="1" dirty="0">
                <a:latin typeface="Calibri" panose="020F0502020204030204" pitchFamily="34" charset="0"/>
                <a:cs typeface="Calibri" panose="020F0502020204030204" pitchFamily="34" charset="0"/>
              </a:rPr>
              <a:t>WW3+SWAN+Delft3D </a:t>
            </a:r>
            <a:r>
              <a:rPr lang="en-US" sz="2300" dirty="0">
                <a:latin typeface="Calibri" panose="020F0502020204030204" pitchFamily="34" charset="0"/>
                <a:cs typeface="Calibri" panose="020F0502020204030204" pitchFamily="34" charset="0"/>
              </a:rPr>
              <a:t>wave models and observational data from field campaigns at Drew Point, Alaska.</a:t>
            </a:r>
          </a:p>
          <a:p>
            <a:endParaRPr lang="en-US" sz="2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502B245-B999-4484-AFC4-8D092CB8F961}"/>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231460">
            <a:off x="8041511" y="169189"/>
            <a:ext cx="1764601" cy="1076030"/>
          </a:xfrm>
          <a:prstGeom prst="rect">
            <a:avLst/>
          </a:prstGeom>
        </p:spPr>
      </p:pic>
      <p:grpSp>
        <p:nvGrpSpPr>
          <p:cNvPr id="10" name="Group 9">
            <a:extLst>
              <a:ext uri="{FF2B5EF4-FFF2-40B4-BE49-F238E27FC236}">
                <a16:creationId xmlns:a16="http://schemas.microsoft.com/office/drawing/2014/main" id="{9E14AFFC-C80D-43CB-866A-E28C2A37A706}"/>
              </a:ext>
            </a:extLst>
          </p:cNvPr>
          <p:cNvGrpSpPr/>
          <p:nvPr/>
        </p:nvGrpSpPr>
        <p:grpSpPr>
          <a:xfrm>
            <a:off x="7484477" y="3755047"/>
            <a:ext cx="4381823" cy="2895453"/>
            <a:chOff x="6493237" y="3812917"/>
            <a:chExt cx="4381823" cy="2895453"/>
          </a:xfrm>
        </p:grpSpPr>
        <p:sp>
          <p:nvSpPr>
            <p:cNvPr id="11" name="Rectangle 10">
              <a:extLst>
                <a:ext uri="{FF2B5EF4-FFF2-40B4-BE49-F238E27FC236}">
                  <a16:creationId xmlns:a16="http://schemas.microsoft.com/office/drawing/2014/main" id="{C88A3578-0F19-41BB-B7E7-9A34DA09F211}"/>
                </a:ext>
              </a:extLst>
            </p:cNvPr>
            <p:cNvSpPr/>
            <p:nvPr/>
          </p:nvSpPr>
          <p:spPr>
            <a:xfrm>
              <a:off x="6493237" y="3897745"/>
              <a:ext cx="3934235" cy="15141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13CCF31-87D6-4579-962C-E22405AC9D01}"/>
                </a:ext>
              </a:extLst>
            </p:cNvPr>
            <p:cNvGrpSpPr/>
            <p:nvPr/>
          </p:nvGrpSpPr>
          <p:grpSpPr>
            <a:xfrm rot="428206">
              <a:off x="6826376" y="3812917"/>
              <a:ext cx="4048684" cy="2895453"/>
              <a:chOff x="7453144" y="3527749"/>
              <a:chExt cx="4048684" cy="2895453"/>
            </a:xfrm>
          </p:grpSpPr>
          <p:pic>
            <p:nvPicPr>
              <p:cNvPr id="21" name="Picture 20">
                <a:extLst>
                  <a:ext uri="{FF2B5EF4-FFF2-40B4-BE49-F238E27FC236}">
                    <a16:creationId xmlns:a16="http://schemas.microsoft.com/office/drawing/2014/main" id="{A4501625-F6F2-4118-AA4B-FF4AEC1EB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144" y="3527749"/>
                <a:ext cx="3747057" cy="2895453"/>
              </a:xfrm>
              <a:prstGeom prst="rect">
                <a:avLst/>
              </a:prstGeom>
            </p:spPr>
          </p:pic>
          <p:sp>
            <p:nvSpPr>
              <p:cNvPr id="22" name="TextBox 21">
                <a:extLst>
                  <a:ext uri="{FF2B5EF4-FFF2-40B4-BE49-F238E27FC236}">
                    <a16:creationId xmlns:a16="http://schemas.microsoft.com/office/drawing/2014/main" id="{A885C1AE-1075-476E-B5AF-4E3E427E874B}"/>
                  </a:ext>
                </a:extLst>
              </p:cNvPr>
              <p:cNvSpPr txBox="1"/>
              <p:nvPr/>
            </p:nvSpPr>
            <p:spPr>
              <a:xfrm rot="1136526">
                <a:off x="10239031" y="3913087"/>
                <a:ext cx="581039" cy="307778"/>
              </a:xfrm>
              <a:prstGeom prst="rect">
                <a:avLst/>
              </a:prstGeom>
              <a:noFill/>
            </p:spPr>
            <p:txBody>
              <a:bodyPr wrap="square" rtlCol="0">
                <a:spAutoFit/>
              </a:bodyPr>
              <a:lstStyle/>
              <a:p>
                <a:r>
                  <a:rPr lang="en-US" sz="1400" dirty="0">
                    <a:solidFill>
                      <a:schemeClr val="bg2">
                        <a:lumMod val="25000"/>
                      </a:schemeClr>
                    </a:solidFill>
                  </a:rPr>
                  <a:t>30m</a:t>
                </a:r>
              </a:p>
            </p:txBody>
          </p:sp>
          <p:sp>
            <p:nvSpPr>
              <p:cNvPr id="23" name="TextBox 22">
                <a:extLst>
                  <a:ext uri="{FF2B5EF4-FFF2-40B4-BE49-F238E27FC236}">
                    <a16:creationId xmlns:a16="http://schemas.microsoft.com/office/drawing/2014/main" id="{962A25B2-895B-4D26-855F-D7975D450D2B}"/>
                  </a:ext>
                </a:extLst>
              </p:cNvPr>
              <p:cNvSpPr txBox="1"/>
              <p:nvPr/>
            </p:nvSpPr>
            <p:spPr>
              <a:xfrm>
                <a:off x="11012765" y="4394239"/>
                <a:ext cx="489063" cy="307777"/>
              </a:xfrm>
              <a:prstGeom prst="rect">
                <a:avLst/>
              </a:prstGeom>
              <a:noFill/>
            </p:spPr>
            <p:txBody>
              <a:bodyPr wrap="square" rtlCol="0">
                <a:spAutoFit/>
              </a:bodyPr>
              <a:lstStyle/>
              <a:p>
                <a:r>
                  <a:rPr lang="en-US" sz="1400" dirty="0">
                    <a:solidFill>
                      <a:schemeClr val="bg2">
                        <a:lumMod val="25000"/>
                      </a:schemeClr>
                    </a:solidFill>
                  </a:rPr>
                  <a:t>5m</a:t>
                </a:r>
              </a:p>
            </p:txBody>
          </p:sp>
          <p:sp>
            <p:nvSpPr>
              <p:cNvPr id="24" name="TextBox 23">
                <a:extLst>
                  <a:ext uri="{FF2B5EF4-FFF2-40B4-BE49-F238E27FC236}">
                    <a16:creationId xmlns:a16="http://schemas.microsoft.com/office/drawing/2014/main" id="{273FBEB9-454C-4A2E-A893-F532A57F500A}"/>
                  </a:ext>
                </a:extLst>
              </p:cNvPr>
              <p:cNvSpPr txBox="1"/>
              <p:nvPr/>
            </p:nvSpPr>
            <p:spPr>
              <a:xfrm rot="20649778">
                <a:off x="8670141" y="3940546"/>
                <a:ext cx="673186" cy="307778"/>
              </a:xfrm>
              <a:prstGeom prst="rect">
                <a:avLst/>
              </a:prstGeom>
              <a:noFill/>
            </p:spPr>
            <p:txBody>
              <a:bodyPr wrap="square" rtlCol="0">
                <a:spAutoFit/>
              </a:bodyPr>
              <a:lstStyle/>
              <a:p>
                <a:r>
                  <a:rPr lang="en-US" sz="1400" dirty="0">
                    <a:solidFill>
                      <a:schemeClr val="bg2">
                        <a:lumMod val="25000"/>
                      </a:schemeClr>
                    </a:solidFill>
                  </a:rPr>
                  <a:t>30m</a:t>
                </a:r>
              </a:p>
            </p:txBody>
          </p:sp>
        </p:grpSp>
        <p:grpSp>
          <p:nvGrpSpPr>
            <p:cNvPr id="13" name="Group 12">
              <a:extLst>
                <a:ext uri="{FF2B5EF4-FFF2-40B4-BE49-F238E27FC236}">
                  <a16:creationId xmlns:a16="http://schemas.microsoft.com/office/drawing/2014/main" id="{537AEAD6-871B-48EB-B543-C6AB1BB8CA51}"/>
                </a:ext>
              </a:extLst>
            </p:cNvPr>
            <p:cNvGrpSpPr/>
            <p:nvPr/>
          </p:nvGrpSpPr>
          <p:grpSpPr>
            <a:xfrm>
              <a:off x="10002574" y="5404048"/>
              <a:ext cx="744118" cy="748409"/>
              <a:chOff x="10820639" y="4837246"/>
              <a:chExt cx="744118" cy="748409"/>
            </a:xfrm>
          </p:grpSpPr>
          <p:grpSp>
            <p:nvGrpSpPr>
              <p:cNvPr id="14" name="Group 13">
                <a:extLst>
                  <a:ext uri="{FF2B5EF4-FFF2-40B4-BE49-F238E27FC236}">
                    <a16:creationId xmlns:a16="http://schemas.microsoft.com/office/drawing/2014/main" id="{F8856DDC-9905-4D31-9329-BAA7BD06BBE3}"/>
                  </a:ext>
                </a:extLst>
              </p:cNvPr>
              <p:cNvGrpSpPr/>
              <p:nvPr/>
            </p:nvGrpSpPr>
            <p:grpSpPr>
              <a:xfrm>
                <a:off x="10822721" y="4837246"/>
                <a:ext cx="742036" cy="631518"/>
                <a:chOff x="10688968" y="4957896"/>
                <a:chExt cx="742036" cy="631518"/>
              </a:xfrm>
            </p:grpSpPr>
            <p:cxnSp>
              <p:nvCxnSpPr>
                <p:cNvPr id="18" name="Straight Arrow Connector 17">
                  <a:extLst>
                    <a:ext uri="{FF2B5EF4-FFF2-40B4-BE49-F238E27FC236}">
                      <a16:creationId xmlns:a16="http://schemas.microsoft.com/office/drawing/2014/main" id="{5DA1BD85-2E96-437E-8680-6C09E48DB905}"/>
                    </a:ext>
                  </a:extLst>
                </p:cNvPr>
                <p:cNvCxnSpPr>
                  <a:cxnSpLocks/>
                </p:cNvCxnSpPr>
                <p:nvPr/>
              </p:nvCxnSpPr>
              <p:spPr>
                <a:xfrm flipV="1">
                  <a:off x="11085095" y="4957896"/>
                  <a:ext cx="0" cy="45832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2E87DF2-75FE-4CEA-BAE5-A15906142DE4}"/>
                    </a:ext>
                  </a:extLst>
                </p:cNvPr>
                <p:cNvCxnSpPr>
                  <a:cxnSpLocks/>
                </p:cNvCxnSpPr>
                <p:nvPr/>
              </p:nvCxnSpPr>
              <p:spPr>
                <a:xfrm>
                  <a:off x="11086618" y="5419256"/>
                  <a:ext cx="344386" cy="170158"/>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B28733E-5C2D-435F-9307-A647BA4624DE}"/>
                    </a:ext>
                  </a:extLst>
                </p:cNvPr>
                <p:cNvCxnSpPr>
                  <a:cxnSpLocks/>
                </p:cNvCxnSpPr>
                <p:nvPr/>
              </p:nvCxnSpPr>
              <p:spPr>
                <a:xfrm flipH="1">
                  <a:off x="10688968" y="5416216"/>
                  <a:ext cx="401714" cy="15240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611E811-03FD-4264-93CE-83E624B5E715}"/>
                  </a:ext>
                </a:extLst>
              </p:cNvPr>
              <p:cNvSpPr txBox="1"/>
              <p:nvPr/>
            </p:nvSpPr>
            <p:spPr>
              <a:xfrm>
                <a:off x="11190400" y="4851813"/>
                <a:ext cx="244519" cy="261610"/>
              </a:xfrm>
              <a:prstGeom prst="rect">
                <a:avLst/>
              </a:prstGeom>
              <a:noFill/>
            </p:spPr>
            <p:txBody>
              <a:bodyPr wrap="square" rtlCol="0">
                <a:spAutoFit/>
              </a:bodyPr>
              <a:lstStyle/>
              <a:p>
                <a:r>
                  <a:rPr lang="en-US" sz="1100" i="1" dirty="0">
                    <a:solidFill>
                      <a:schemeClr val="bg2">
                        <a:lumMod val="25000"/>
                      </a:schemeClr>
                    </a:solidFill>
                  </a:rPr>
                  <a:t>z</a:t>
                </a:r>
              </a:p>
            </p:txBody>
          </p:sp>
          <p:sp>
            <p:nvSpPr>
              <p:cNvPr id="16" name="TextBox 15">
                <a:extLst>
                  <a:ext uri="{FF2B5EF4-FFF2-40B4-BE49-F238E27FC236}">
                    <a16:creationId xmlns:a16="http://schemas.microsoft.com/office/drawing/2014/main" id="{1510FB71-CB5F-4D38-86F3-7627335E87F0}"/>
                  </a:ext>
                </a:extLst>
              </p:cNvPr>
              <p:cNvSpPr txBox="1"/>
              <p:nvPr/>
            </p:nvSpPr>
            <p:spPr>
              <a:xfrm>
                <a:off x="11240772" y="5324045"/>
                <a:ext cx="244532" cy="261610"/>
              </a:xfrm>
              <a:prstGeom prst="rect">
                <a:avLst/>
              </a:prstGeom>
              <a:noFill/>
            </p:spPr>
            <p:txBody>
              <a:bodyPr wrap="square" rtlCol="0">
                <a:spAutoFit/>
              </a:bodyPr>
              <a:lstStyle/>
              <a:p>
                <a:r>
                  <a:rPr lang="en-US" sz="1100" i="1" dirty="0">
                    <a:solidFill>
                      <a:schemeClr val="bg2">
                        <a:lumMod val="25000"/>
                      </a:schemeClr>
                    </a:solidFill>
                  </a:rPr>
                  <a:t>y</a:t>
                </a:r>
              </a:p>
            </p:txBody>
          </p:sp>
          <p:sp>
            <p:nvSpPr>
              <p:cNvPr id="17" name="TextBox 16">
                <a:extLst>
                  <a:ext uri="{FF2B5EF4-FFF2-40B4-BE49-F238E27FC236}">
                    <a16:creationId xmlns:a16="http://schemas.microsoft.com/office/drawing/2014/main" id="{2B78CB19-EE10-4BBB-A3D9-963FC3DD4805}"/>
                  </a:ext>
                </a:extLst>
              </p:cNvPr>
              <p:cNvSpPr txBox="1"/>
              <p:nvPr/>
            </p:nvSpPr>
            <p:spPr>
              <a:xfrm>
                <a:off x="10820639" y="5172339"/>
                <a:ext cx="244532" cy="261610"/>
              </a:xfrm>
              <a:prstGeom prst="rect">
                <a:avLst/>
              </a:prstGeom>
              <a:noFill/>
            </p:spPr>
            <p:txBody>
              <a:bodyPr wrap="square" rtlCol="0">
                <a:spAutoFit/>
              </a:bodyPr>
              <a:lstStyle/>
              <a:p>
                <a:r>
                  <a:rPr lang="en-US" sz="1100" i="1" dirty="0">
                    <a:solidFill>
                      <a:schemeClr val="bg2">
                        <a:lumMod val="25000"/>
                      </a:schemeClr>
                    </a:solidFill>
                  </a:rPr>
                  <a:t>x</a:t>
                </a:r>
              </a:p>
            </p:txBody>
          </p:sp>
        </p:grpSp>
      </p:grpSp>
      <p:pic>
        <p:nvPicPr>
          <p:cNvPr id="25" name="Picture 24">
            <a:extLst>
              <a:ext uri="{FF2B5EF4-FFF2-40B4-BE49-F238E27FC236}">
                <a16:creationId xmlns:a16="http://schemas.microsoft.com/office/drawing/2014/main" id="{3E701DF4-1D76-4003-97FE-6B7FBC9A08C0}"/>
              </a:ext>
            </a:extLst>
          </p:cNvPr>
          <p:cNvPicPr>
            <a:picLocks noChangeAspect="1"/>
          </p:cNvPicPr>
          <p:nvPr/>
        </p:nvPicPr>
        <p:blipFill rotWithShape="1">
          <a:blip r:embed="rId5"/>
          <a:srcRect t="10644"/>
          <a:stretch/>
        </p:blipFill>
        <p:spPr>
          <a:xfrm>
            <a:off x="7622156" y="1158919"/>
            <a:ext cx="4026346" cy="2415691"/>
          </a:xfrm>
          <a:prstGeom prst="rect">
            <a:avLst/>
          </a:prstGeom>
        </p:spPr>
      </p:pic>
      <p:sp>
        <p:nvSpPr>
          <p:cNvPr id="26" name="Oval 25">
            <a:extLst>
              <a:ext uri="{FF2B5EF4-FFF2-40B4-BE49-F238E27FC236}">
                <a16:creationId xmlns:a16="http://schemas.microsoft.com/office/drawing/2014/main" id="{EE687264-F4D7-448D-B06D-3036230AC0F3}"/>
              </a:ext>
            </a:extLst>
          </p:cNvPr>
          <p:cNvSpPr/>
          <p:nvPr/>
        </p:nvSpPr>
        <p:spPr>
          <a:xfrm>
            <a:off x="8535641" y="1092015"/>
            <a:ext cx="1156533" cy="11565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FB7D6458-AC1B-4209-B2BE-B1F069CFF193}"/>
              </a:ext>
            </a:extLst>
          </p:cNvPr>
          <p:cNvSpPr/>
          <p:nvPr/>
        </p:nvSpPr>
        <p:spPr>
          <a:xfrm>
            <a:off x="8632985" y="3683118"/>
            <a:ext cx="2456352" cy="243552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F453D29-3920-46D8-B6F8-75DB12A5F679}"/>
              </a:ext>
            </a:extLst>
          </p:cNvPr>
          <p:cNvCxnSpPr>
            <a:cxnSpLocks/>
            <a:stCxn id="26" idx="2"/>
            <a:endCxn id="27" idx="2"/>
          </p:cNvCxnSpPr>
          <p:nvPr/>
        </p:nvCxnSpPr>
        <p:spPr>
          <a:xfrm>
            <a:off x="8535641" y="1670282"/>
            <a:ext cx="97344" cy="3230596"/>
          </a:xfrm>
          <a:prstGeom prst="line">
            <a:avLst/>
          </a:prstGeom>
          <a:ln w="12700">
            <a:gradFill>
              <a:gsLst>
                <a:gs pos="0">
                  <a:schemeClr val="accent1">
                    <a:lumMod val="5000"/>
                    <a:lumOff val="95000"/>
                  </a:schemeClr>
                </a:gs>
                <a:gs pos="46000">
                  <a:schemeClr val="bg1">
                    <a:lumMod val="8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E27B35-3313-4660-A99C-C251CB04A905}"/>
              </a:ext>
            </a:extLst>
          </p:cNvPr>
          <p:cNvCxnSpPr>
            <a:cxnSpLocks/>
            <a:stCxn id="26" idx="6"/>
          </p:cNvCxnSpPr>
          <p:nvPr/>
        </p:nvCxnSpPr>
        <p:spPr>
          <a:xfrm>
            <a:off x="9692174" y="1670282"/>
            <a:ext cx="1281988" cy="2683175"/>
          </a:xfrm>
          <a:prstGeom prst="line">
            <a:avLst/>
          </a:prstGeom>
          <a:ln w="12700">
            <a:gradFill>
              <a:gsLst>
                <a:gs pos="0">
                  <a:schemeClr val="accent1">
                    <a:lumMod val="5000"/>
                    <a:lumOff val="95000"/>
                  </a:schemeClr>
                </a:gs>
                <a:gs pos="46000">
                  <a:schemeClr val="bg1">
                    <a:lumMod val="85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534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323385" y="1060264"/>
            <a:ext cx="10995103" cy="6093976"/>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project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Thermo-mechanical finite element model of permafrost</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Numerical results </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3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Ongoing/future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915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F513AA-5F66-45EC-B9D4-3E6D77C8CC0D}"/>
              </a:ext>
            </a:extLst>
          </p:cNvPr>
          <p:cNvPicPr>
            <a:picLocks noChangeAspect="1"/>
          </p:cNvPicPr>
          <p:nvPr/>
        </p:nvPicPr>
        <p:blipFill>
          <a:blip r:embed="rId4"/>
          <a:stretch>
            <a:fillRect/>
          </a:stretch>
        </p:blipFill>
        <p:spPr>
          <a:xfrm>
            <a:off x="9630157" y="1014381"/>
            <a:ext cx="2561843" cy="5183729"/>
          </a:xfrm>
          <a:prstGeom prst="rect">
            <a:avLst/>
          </a:prstGeom>
        </p:spPr>
      </p:pic>
      <p:sp>
        <p:nvSpPr>
          <p:cNvPr id="5" name="Rectangle 4">
            <a:extLst>
              <a:ext uri="{FF2B5EF4-FFF2-40B4-BE49-F238E27FC236}">
                <a16:creationId xmlns:a16="http://schemas.microsoft.com/office/drawing/2014/main" id="{34B3E180-17EB-427F-B463-60812089DCF9}"/>
              </a:ext>
            </a:extLst>
          </p:cNvPr>
          <p:cNvSpPr/>
          <p:nvPr/>
        </p:nvSpPr>
        <p:spPr>
          <a:xfrm>
            <a:off x="121131" y="678168"/>
            <a:ext cx="9874677" cy="4124206"/>
          </a:xfrm>
          <a:prstGeom prst="rect">
            <a:avLst/>
          </a:prstGeom>
        </p:spPr>
        <p:txBody>
          <a:bodyPr wrap="square">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r>
              <a:rPr lang="en-US" sz="2400" b="1" i="1" dirty="0">
                <a:solidFill>
                  <a:srgbClr val="0070C0"/>
                </a:solidFill>
                <a:latin typeface="Calibri" panose="020F0502020204030204" pitchFamily="34" charset="0"/>
                <a:cs typeface="Calibri" panose="020F0502020204030204" pitchFamily="34" charset="0"/>
              </a:rPr>
              <a:t>Near term:</a:t>
            </a: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Quantitative validation study </a:t>
            </a:r>
            <a:r>
              <a:rPr lang="en-US" sz="2200" dirty="0">
                <a:latin typeface="Calibri" panose="020F0502020204030204" pitchFamily="34" charset="0"/>
                <a:cs typeface="Calibri" panose="020F0502020204030204" pitchFamily="34" charset="0"/>
              </a:rPr>
              <a:t>in which the ACE model predictions are compared to available observational data collected during the 2018-2019 summer seasons at Drew Point, Alaska (2.5D slice + 3D).</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Testing/tuning of ACE </a:t>
            </a:r>
            <a:r>
              <a:rPr lang="en-US" sz="2200" b="1" dirty="0">
                <a:latin typeface="Calibri" panose="020F0502020204030204" pitchFamily="34" charset="0"/>
                <a:cs typeface="Calibri" panose="020F0502020204030204" pitchFamily="34" charset="0"/>
              </a:rPr>
              <a:t>thermo-denudation</a:t>
            </a:r>
            <a:r>
              <a:rPr lang="en-US" sz="2200" dirty="0">
                <a:latin typeface="Calibri" panose="020F0502020204030204" pitchFamily="34" charset="0"/>
                <a:cs typeface="Calibri" panose="020F0502020204030204" pitchFamily="34" charset="0"/>
              </a:rPr>
              <a:t> simulation capabilities.</a:t>
            </a:r>
          </a:p>
          <a:p>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Further </a:t>
            </a:r>
            <a:r>
              <a:rPr lang="en-US" sz="2200" b="1" dirty="0">
                <a:latin typeface="Calibri" panose="020F0502020204030204" pitchFamily="34" charset="0"/>
                <a:cs typeface="Calibri" panose="020F0502020204030204" pitchFamily="34" charset="0"/>
              </a:rPr>
              <a:t>calibration</a:t>
            </a:r>
            <a:r>
              <a:rPr lang="en-US" sz="2200" dirty="0">
                <a:latin typeface="Calibri" panose="020F0502020204030204" pitchFamily="34" charset="0"/>
                <a:cs typeface="Calibri" panose="020F0502020204030204" pitchFamily="34" charset="0"/>
              </a:rPr>
              <a:t> and </a:t>
            </a:r>
            <a:r>
              <a:rPr lang="en-US" sz="2200" b="1" dirty="0">
                <a:latin typeface="Calibri" panose="020F0502020204030204" pitchFamily="34" charset="0"/>
                <a:cs typeface="Calibri" panose="020F0502020204030204" pitchFamily="34" charset="0"/>
              </a:rPr>
              <a:t>sensitivity studies </a:t>
            </a:r>
            <a:r>
              <a:rPr lang="en-US" sz="2200" dirty="0">
                <a:latin typeface="Calibri" panose="020F0502020204030204" pitchFamily="34" charset="0"/>
                <a:cs typeface="Calibri" panose="020F0502020204030204" pitchFamily="34" charset="0"/>
              </a:rPr>
              <a:t>using a range of environmental, geomorphological and numerical parameters for thermo-mechanical model. </a:t>
            </a:r>
          </a:p>
          <a:p>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Manuscript </a:t>
            </a:r>
            <a:r>
              <a:rPr lang="en-US" sz="2200" dirty="0">
                <a:latin typeface="Calibri" panose="020F0502020204030204" pitchFamily="34" charset="0"/>
                <a:cs typeface="Calibri" panose="020F0502020204030204" pitchFamily="34" charset="0"/>
              </a:rPr>
              <a:t>on above work is </a:t>
            </a:r>
            <a:r>
              <a:rPr lang="en-US" sz="2200" b="1" dirty="0">
                <a:latin typeface="Calibri" panose="020F0502020204030204" pitchFamily="34" charset="0"/>
                <a:cs typeface="Calibri" panose="020F0502020204030204" pitchFamily="34" charset="0"/>
              </a:rPr>
              <a:t>in preparation.</a:t>
            </a: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endParaRPr lang="en-US" sz="400" b="1" i="1" dirty="0">
              <a:solidFill>
                <a:srgbClr val="0070C0"/>
              </a:solidFill>
              <a:latin typeface="Calibri" panose="020F0502020204030204" pitchFamily="34" charset="0"/>
              <a:cs typeface="Calibri" panose="020F0502020204030204" pitchFamily="34" charset="0"/>
            </a:endParaRPr>
          </a:p>
          <a:p>
            <a:endParaRPr lang="en-US" sz="400" b="1" i="1" dirty="0">
              <a:solidFill>
                <a:srgbClr val="0070C0"/>
              </a:solidFill>
              <a:latin typeface="Calibri" panose="020F0502020204030204" pitchFamily="34" charset="0"/>
              <a:cs typeface="Calibri" panose="020F0502020204030204" pitchFamily="34" charset="0"/>
            </a:endParaRPr>
          </a:p>
          <a:p>
            <a:endParaRPr lang="en-US" sz="400" b="1" i="1" dirty="0">
              <a:solidFill>
                <a:srgbClr val="0070C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5C9E59A-40D5-42A5-AA81-BAACF866EACF}"/>
              </a:ext>
            </a:extLst>
          </p:cNvPr>
          <p:cNvSpPr>
            <a:spLocks noGrp="1"/>
          </p:cNvSpPr>
          <p:nvPr>
            <p:ph type="title"/>
          </p:nvPr>
        </p:nvSpPr>
        <p:spPr>
          <a:xfrm>
            <a:off x="149432" y="-47524"/>
            <a:ext cx="8313336" cy="991675"/>
          </a:xfrm>
        </p:spPr>
        <p:txBody>
          <a:bodyPr/>
          <a:lstStyle/>
          <a:p>
            <a:r>
              <a:rPr lang="en-US" dirty="0"/>
              <a:t>Ongoing/future work</a:t>
            </a:r>
          </a:p>
        </p:txBody>
      </p:sp>
      <p:pic>
        <p:nvPicPr>
          <p:cNvPr id="12" name="Picture 11">
            <a:extLst>
              <a:ext uri="{FF2B5EF4-FFF2-40B4-BE49-F238E27FC236}">
                <a16:creationId xmlns:a16="http://schemas.microsoft.com/office/drawing/2014/main" id="{05E2829B-CE7C-4183-95DC-7C34DBC42669}"/>
              </a:ext>
            </a:extLst>
          </p:cNvPr>
          <p:cNvPicPr>
            <a:picLocks noChangeAspect="1"/>
          </p:cNvPicPr>
          <p:nvPr/>
        </p:nvPicPr>
        <p:blipFill>
          <a:blip r:embed="rId5"/>
          <a:stretch>
            <a:fillRect/>
          </a:stretch>
        </p:blipFill>
        <p:spPr>
          <a:xfrm>
            <a:off x="7407620" y="4836960"/>
            <a:ext cx="2055442" cy="754155"/>
          </a:xfrm>
          <a:prstGeom prst="rect">
            <a:avLst/>
          </a:prstGeom>
        </p:spPr>
      </p:pic>
      <p:pic>
        <p:nvPicPr>
          <p:cNvPr id="10" name="Picture 9">
            <a:extLst>
              <a:ext uri="{FF2B5EF4-FFF2-40B4-BE49-F238E27FC236}">
                <a16:creationId xmlns:a16="http://schemas.microsoft.com/office/drawing/2014/main" id="{33DE1E17-E8FB-483A-9DFC-F4A4BE4A61F1}"/>
              </a:ext>
            </a:extLst>
          </p:cNvPr>
          <p:cNvPicPr>
            <a:picLocks noChangeAspect="1"/>
          </p:cNvPicPr>
          <p:nvPr/>
        </p:nvPicPr>
        <p:blipFill>
          <a:blip r:embed="rId6"/>
          <a:stretch>
            <a:fillRect/>
          </a:stretch>
        </p:blipFill>
        <p:spPr>
          <a:xfrm>
            <a:off x="7156677" y="5666568"/>
            <a:ext cx="2901374" cy="718301"/>
          </a:xfrm>
          <a:prstGeom prst="rect">
            <a:avLst/>
          </a:prstGeom>
        </p:spPr>
      </p:pic>
      <p:sp>
        <p:nvSpPr>
          <p:cNvPr id="4" name="TextBox 3">
            <a:extLst>
              <a:ext uri="{FF2B5EF4-FFF2-40B4-BE49-F238E27FC236}">
                <a16:creationId xmlns:a16="http://schemas.microsoft.com/office/drawing/2014/main" id="{1C3B87F8-E4ED-43EA-8F88-07E694E35EF0}"/>
              </a:ext>
            </a:extLst>
          </p:cNvPr>
          <p:cNvSpPr txBox="1"/>
          <p:nvPr/>
        </p:nvSpPr>
        <p:spPr>
          <a:xfrm>
            <a:off x="0" y="6535774"/>
            <a:ext cx="12440356"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Interdisciplinary Research for Arctic Coastal Environments</a:t>
            </a:r>
          </a:p>
        </p:txBody>
      </p:sp>
      <p:graphicFrame>
        <p:nvGraphicFramePr>
          <p:cNvPr id="8" name="Object 7">
            <a:extLst>
              <a:ext uri="{FF2B5EF4-FFF2-40B4-BE49-F238E27FC236}">
                <a16:creationId xmlns:a16="http://schemas.microsoft.com/office/drawing/2014/main" id="{CD6083C1-25C8-426A-82E1-85BFF3B0E422}"/>
              </a:ext>
            </a:extLst>
          </p:cNvPr>
          <p:cNvGraphicFramePr>
            <a:graphicFrameLocks noChangeAspect="1"/>
          </p:cNvGraphicFramePr>
          <p:nvPr>
            <p:extLst>
              <p:ext uri="{D42A27DB-BD31-4B8C-83A1-F6EECF244321}">
                <p14:modId xmlns:p14="http://schemas.microsoft.com/office/powerpoint/2010/main" val="1247895792"/>
              </p:ext>
            </p:extLst>
          </p:nvPr>
        </p:nvGraphicFramePr>
        <p:xfrm>
          <a:off x="7462265" y="3680786"/>
          <a:ext cx="1548209" cy="835541"/>
        </p:xfrm>
        <a:graphic>
          <a:graphicData uri="http://schemas.openxmlformats.org/presentationml/2006/ole">
            <mc:AlternateContent xmlns:mc="http://schemas.openxmlformats.org/markup-compatibility/2006">
              <mc:Choice xmlns:v="urn:schemas-microsoft-com:vml" Requires="v">
                <p:oleObj spid="_x0000_s6171" r:id="rId7" imgW="3415680" imgH="1841040" progId="">
                  <p:embed/>
                </p:oleObj>
              </mc:Choice>
              <mc:Fallback>
                <p:oleObj r:id="rId7" imgW="3415680" imgH="1841040" progId="">
                  <p:embed/>
                  <p:pic>
                    <p:nvPicPr>
                      <p:cNvPr id="8" name="Object 7">
                        <a:extLst>
                          <a:ext uri="{FF2B5EF4-FFF2-40B4-BE49-F238E27FC236}">
                            <a16:creationId xmlns:a16="http://schemas.microsoft.com/office/drawing/2014/main" id="{CD6083C1-25C8-426A-82E1-85BFF3B0E422}"/>
                          </a:ext>
                        </a:extLst>
                      </p:cNvPr>
                      <p:cNvPicPr/>
                      <p:nvPr/>
                    </p:nvPicPr>
                    <p:blipFill>
                      <a:blip r:embed="rId8"/>
                      <a:stretch>
                        <a:fillRect/>
                      </a:stretch>
                    </p:blipFill>
                    <p:spPr>
                      <a:xfrm>
                        <a:off x="7462265" y="3680786"/>
                        <a:ext cx="1548209" cy="835541"/>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5D40D0A3-863B-4E19-A22C-EC4899E771FA}"/>
              </a:ext>
            </a:extLst>
          </p:cNvPr>
          <p:cNvSpPr/>
          <p:nvPr/>
        </p:nvSpPr>
        <p:spPr>
          <a:xfrm>
            <a:off x="121131" y="3802159"/>
            <a:ext cx="7312833" cy="2765590"/>
          </a:xfrm>
          <a:prstGeom prst="rect">
            <a:avLst/>
          </a:prstGeom>
        </p:spPr>
        <p:txBody>
          <a:bodyPr wrap="square">
            <a:spAutoFit/>
          </a:bodyPr>
          <a:lstStyle/>
          <a:p>
            <a:endParaRPr lang="en-US" sz="400" b="1" i="1" dirty="0">
              <a:solidFill>
                <a:srgbClr val="0070C0"/>
              </a:solidFill>
              <a:latin typeface="Calibri" panose="020F0502020204030204" pitchFamily="34" charset="0"/>
              <a:cs typeface="Calibri" panose="020F0502020204030204" pitchFamily="34" charset="0"/>
            </a:endParaRPr>
          </a:p>
          <a:p>
            <a:r>
              <a:rPr lang="en-US" sz="2400" b="1" i="1" dirty="0">
                <a:solidFill>
                  <a:srgbClr val="0070C0"/>
                </a:solidFill>
                <a:latin typeface="Calibri" panose="020F0502020204030204" pitchFamily="34" charset="0"/>
                <a:cs typeface="Calibri" panose="020F0502020204030204" pitchFamily="34" charset="0"/>
              </a:rPr>
              <a:t>Longer term:</a:t>
            </a:r>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Integrate </a:t>
            </a:r>
            <a:r>
              <a:rPr lang="en-US" sz="2200" b="1" dirty="0">
                <a:latin typeface="Calibri" panose="020F0502020204030204" pitchFamily="34" charset="0"/>
                <a:cs typeface="Calibri" panose="020F0502020204030204" pitchFamily="34" charset="0"/>
              </a:rPr>
              <a:t>chemical transport </a:t>
            </a:r>
            <a:r>
              <a:rPr lang="en-US" sz="2200" dirty="0">
                <a:latin typeface="Calibri" panose="020F0502020204030204" pitchFamily="34" charset="0"/>
                <a:cs typeface="Calibri" panose="020F0502020204030204" pitchFamily="34" charset="0"/>
              </a:rPr>
              <a:t>into thermal model.</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Infer </a:t>
            </a:r>
            <a:r>
              <a:rPr lang="en-US" sz="2200" b="1" dirty="0">
                <a:latin typeface="Calibri" panose="020F0502020204030204" pitchFamily="34" charset="0"/>
                <a:cs typeface="Calibri" panose="020F0502020204030204" pitchFamily="34" charset="0"/>
              </a:rPr>
              <a:t>statistical meso-/macro-scale models </a:t>
            </a:r>
            <a:r>
              <a:rPr lang="en-US" sz="2200" dirty="0">
                <a:latin typeface="Calibri" panose="020F0502020204030204" pitchFamily="34" charset="0"/>
                <a:cs typeface="Calibri" panose="020F0502020204030204" pitchFamily="34" charset="0"/>
              </a:rPr>
              <a:t>and relevant </a:t>
            </a:r>
            <a:r>
              <a:rPr lang="en-US" sz="2200" b="1" dirty="0">
                <a:latin typeface="Calibri" panose="020F0502020204030204" pitchFamily="34" charset="0"/>
                <a:cs typeface="Calibri" panose="020F0502020204030204" pitchFamily="34" charset="0"/>
              </a:rPr>
              <a:t>physics-based</a:t>
            </a:r>
            <a:r>
              <a:rPr lang="en-US" sz="2200" b="1" i="1" dirty="0">
                <a:latin typeface="Calibri" panose="020F0502020204030204" pitchFamily="34" charset="0"/>
                <a:cs typeface="Calibri" panose="020F0502020204030204" pitchFamily="34" charset="0"/>
              </a:rPr>
              <a:t> </a:t>
            </a:r>
            <a:r>
              <a:rPr lang="en-US" sz="2200" b="1" dirty="0">
                <a:latin typeface="Calibri" panose="020F0502020204030204" pitchFamily="34" charset="0"/>
                <a:cs typeface="Calibri" panose="020F0502020204030204" pitchFamily="34" charset="0"/>
              </a:rPr>
              <a:t>parameterizations</a:t>
            </a:r>
            <a:r>
              <a:rPr lang="en-US" sz="2200" b="1" i="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from ACE micro-model, towards integration into ESMs.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ACE is member of the DOE- sponsored </a:t>
            </a:r>
            <a:r>
              <a:rPr lang="en-US" sz="2200" b="1" dirty="0" err="1">
                <a:latin typeface="Calibri" panose="020F0502020204030204" pitchFamily="34" charset="0"/>
                <a:cs typeface="Calibri" panose="020F0502020204030204" pitchFamily="34" charset="0"/>
              </a:rPr>
              <a:t>InteRFACE</a:t>
            </a:r>
            <a:r>
              <a:rPr lang="en-US" sz="2200" b="1" dirty="0">
                <a:latin typeface="Calibri" panose="020F0502020204030204" pitchFamily="34" charset="0"/>
                <a:cs typeface="Calibri" panose="020F0502020204030204" pitchFamily="34" charset="0"/>
              </a:rPr>
              <a:t> project</a:t>
            </a:r>
            <a:r>
              <a:rPr lang="en-US" sz="2200" i="1" dirty="0">
                <a:latin typeface="Calibri" panose="020F0502020204030204" pitchFamily="34" charset="0"/>
                <a:cs typeface="Calibri" panose="020F0502020204030204" pitchFamily="34" charset="0"/>
              </a:rPr>
              <a:t>*</a:t>
            </a:r>
            <a:r>
              <a:rPr lang="en-US" sz="2200" b="1" i="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focused on coastal processes in Arctic.</a:t>
            </a:r>
          </a:p>
        </p:txBody>
      </p:sp>
    </p:spTree>
    <p:extLst>
      <p:ext uri="{BB962C8B-B14F-4D97-AF65-F5344CB8AC3E}">
        <p14:creationId xmlns:p14="http://schemas.microsoft.com/office/powerpoint/2010/main" val="2093822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159649" y="1"/>
            <a:ext cx="8313336" cy="991675"/>
          </a:xfrm>
        </p:spPr>
        <p:txBody>
          <a:bodyPr/>
          <a:lstStyle/>
          <a:p>
            <a:r>
              <a:rPr lang="en-US" dirty="0"/>
              <a:t>References</a:t>
            </a:r>
          </a:p>
        </p:txBody>
      </p:sp>
      <p:sp>
        <p:nvSpPr>
          <p:cNvPr id="7" name="TextBox 6">
            <a:extLst>
              <a:ext uri="{FF2B5EF4-FFF2-40B4-BE49-F238E27FC236}">
                <a16:creationId xmlns:a16="http://schemas.microsoft.com/office/drawing/2014/main" id="{CCA6802D-9B67-4407-8B3C-54A81430F4E3}"/>
              </a:ext>
            </a:extLst>
          </p:cNvPr>
          <p:cNvSpPr txBox="1"/>
          <p:nvPr/>
        </p:nvSpPr>
        <p:spPr>
          <a:xfrm>
            <a:off x="163829" y="882473"/>
            <a:ext cx="11864341" cy="6063198"/>
          </a:xfrm>
          <a:prstGeom prst="rect">
            <a:avLst/>
          </a:prstGeom>
          <a:noFill/>
        </p:spPr>
        <p:txBody>
          <a:bodyPr wrap="square" rtlCol="0">
            <a:spAutoFit/>
          </a:bodyPr>
          <a:lstStyle/>
          <a:p>
            <a:r>
              <a:rPr lang="en-US" sz="1600" dirty="0">
                <a:solidFill>
                  <a:srgbClr val="FF0000"/>
                </a:solidFill>
                <a:latin typeface="Calibri" panose="020F0502020204030204" pitchFamily="34" charset="0"/>
                <a:cs typeface="Calibri" panose="020F0502020204030204" pitchFamily="34" charset="0"/>
              </a:rPr>
              <a:t>[1] J. Frederick, M. Thomas, D. Bull, C. Jones, J. Roberts.  “The Arctic Coastal Erosion Problem”.  Sandia National Laboratories Report, SAND2016-9762, 2016.  </a:t>
            </a:r>
          </a:p>
          <a:p>
            <a:endParaRPr lang="en-US" sz="400" dirty="0">
              <a:solidFill>
                <a:srgbClr val="FF0000"/>
              </a:solidFill>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[2] A. Gibbs, B. Richmond.  “National assessment of shoreline change – historical shoreline change along the north coast of Alaska, U.S.-Canadian border to Icy Cape”.  U.S. Geological Survey Open-File Report, 2015-1048, 2015.</a:t>
            </a:r>
          </a:p>
          <a:p>
            <a:endParaRPr lang="en-US" sz="4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[3] P. Martin </a:t>
            </a:r>
            <a:r>
              <a:rPr lang="en-US" sz="1600" i="1" dirty="0">
                <a:latin typeface="Calibri" panose="020F0502020204030204" pitchFamily="34" charset="0"/>
                <a:cs typeface="Calibri" panose="020F0502020204030204" pitchFamily="34" charset="0"/>
              </a:rPr>
              <a:t>et al.  </a:t>
            </a:r>
            <a:r>
              <a:rPr lang="en-US" sz="1600" dirty="0">
                <a:latin typeface="Calibri" panose="020F0502020204030204" pitchFamily="34" charset="0"/>
                <a:cs typeface="Calibri" panose="020F0502020204030204" pitchFamily="34" charset="0"/>
              </a:rPr>
              <a:t>“Wildlife response to environmental Arctic change: predicting future habitats of Arctic Alaska”.  Report to </a:t>
            </a:r>
            <a:r>
              <a:rPr lang="en-US" sz="1600" dirty="0" err="1">
                <a:latin typeface="Calibri" panose="020F0502020204030204" pitchFamily="34" charset="0"/>
                <a:cs typeface="Calibri" panose="020F0502020204030204" pitchFamily="34" charset="0"/>
              </a:rPr>
              <a:t>WildREACH</a:t>
            </a:r>
            <a:r>
              <a:rPr lang="en-US" sz="1600" dirty="0">
                <a:latin typeface="Calibri" panose="020F0502020204030204" pitchFamily="34" charset="0"/>
                <a:cs typeface="Calibri" panose="020F0502020204030204" pitchFamily="34" charset="0"/>
              </a:rPr>
              <a:t>: Predicting Future Habitats of Arctic Alaska Workshop, </a:t>
            </a:r>
            <a:r>
              <a:rPr lang="en-US" sz="1600" dirty="0" err="1">
                <a:latin typeface="Calibri" panose="020F0502020204030204" pitchFamily="34" charset="0"/>
                <a:cs typeface="Calibri" panose="020F0502020204030204" pitchFamily="34" charset="0"/>
              </a:rPr>
              <a:t>Farbanks</a:t>
            </a:r>
            <a:r>
              <a:rPr lang="en-US" sz="1600" dirty="0">
                <a:latin typeface="Calibri" panose="020F0502020204030204" pitchFamily="34" charset="0"/>
                <a:cs typeface="Calibri" panose="020F0502020204030204" pitchFamily="34" charset="0"/>
              </a:rPr>
              <a:t>, Alaska, 2008. </a:t>
            </a:r>
          </a:p>
          <a:p>
            <a:endParaRPr lang="en-US" sz="4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[4] J. Brown and O. </a:t>
            </a:r>
            <a:r>
              <a:rPr lang="en-US" sz="1600" dirty="0" err="1">
                <a:latin typeface="Calibri" panose="020F0502020204030204" pitchFamily="34" charset="0"/>
                <a:cs typeface="Calibri" panose="020F0502020204030204" pitchFamily="34" charset="0"/>
              </a:rPr>
              <a:t>Ferrians</a:t>
            </a:r>
            <a:r>
              <a:rPr lang="en-US" sz="1600" dirty="0">
                <a:latin typeface="Calibri" panose="020F0502020204030204" pitchFamily="34" charset="0"/>
                <a:cs typeface="Calibri" panose="020F0502020204030204" pitchFamily="34" charset="0"/>
              </a:rPr>
              <a:t> and J. </a:t>
            </a:r>
            <a:r>
              <a:rPr lang="en-US" sz="1600" dirty="0" err="1">
                <a:latin typeface="Calibri" panose="020F0502020204030204" pitchFamily="34" charset="0"/>
                <a:cs typeface="Calibri" panose="020F0502020204030204" pitchFamily="34" charset="0"/>
              </a:rPr>
              <a:t>Heginbottom</a:t>
            </a:r>
            <a:r>
              <a:rPr lang="en-US" sz="1600" dirty="0">
                <a:latin typeface="Calibri" panose="020F0502020204030204" pitchFamily="34" charset="0"/>
                <a:cs typeface="Calibri" panose="020F0502020204030204" pitchFamily="34" charset="0"/>
              </a:rPr>
              <a:t>, E. Melnikov.  “Circum-Arctic map of permafrost and ground conditions.  Boulder, CO: National Snow and Ice Data Center, Digital Media, 1998.</a:t>
            </a:r>
          </a:p>
          <a:p>
            <a:endParaRPr lang="en-US" sz="4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[5] H. </a:t>
            </a:r>
            <a:r>
              <a:rPr lang="en-US" sz="1600" dirty="0" err="1">
                <a:latin typeface="Calibri" panose="020F0502020204030204" pitchFamily="34" charset="0"/>
                <a:cs typeface="Calibri" panose="020F0502020204030204" pitchFamily="34" charset="0"/>
              </a:rPr>
              <a:t>Lantuit</a:t>
            </a:r>
            <a:r>
              <a:rPr lang="en-US" sz="1600" dirty="0">
                <a:latin typeface="Calibri" panose="020F0502020204030204" pitchFamily="34" charset="0"/>
                <a:cs typeface="Calibri" panose="020F0502020204030204" pitchFamily="34" charset="0"/>
              </a:rPr>
              <a:t>, W. Pollard. Fifty years of coastal erosion and retrogressive thaw slump activity on Herschel Island, southern Beaufort Sea, Yukon Territory, Canada. Geomorphology, 95, 84-102, 2008. </a:t>
            </a:r>
          </a:p>
          <a:p>
            <a:endParaRPr lang="en-US" sz="4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[6] T. Ravens, B. Jones, J. Zhang, C. Arp, J. Schmutz. “Process-based coastal erosion modeling for Drew Point, North Slope, Alaska”. Journal of Waterway, Port, Coastal, and Ocean Engineering, 138, 2, 122-130, 2012.</a:t>
            </a:r>
          </a:p>
          <a:p>
            <a:endParaRPr lang="en-US" sz="4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[7] C. </a:t>
            </a:r>
            <a:r>
              <a:rPr lang="en-US" sz="1600" dirty="0" err="1">
                <a:latin typeface="Calibri" panose="020F0502020204030204" pitchFamily="34" charset="0"/>
                <a:cs typeface="Calibri" panose="020F0502020204030204" pitchFamily="34" charset="0"/>
              </a:rPr>
              <a:t>Koven</a:t>
            </a:r>
            <a:r>
              <a:rPr lang="en-US" sz="1600" dirty="0">
                <a:latin typeface="Calibri" panose="020F0502020204030204" pitchFamily="34" charset="0"/>
                <a:cs typeface="Calibri" panose="020F0502020204030204" pitchFamily="34" charset="0"/>
              </a:rPr>
              <a:t>, J. Riley, A. Stern.  “Analysis of permafrost thermal dynamics and response to climate change in the CMPI5 Earth system models”.  J Climate, 26, 1877-2900, 2009.</a:t>
            </a:r>
          </a:p>
          <a:p>
            <a:endParaRPr lang="en-US" sz="400" dirty="0">
              <a:latin typeface="Calibri" panose="020F0502020204030204" pitchFamily="34" charset="0"/>
              <a:cs typeface="Calibri" panose="020F0502020204030204" pitchFamily="34" charset="0"/>
            </a:endParaRPr>
          </a:p>
          <a:p>
            <a:r>
              <a:rPr lang="en-US" sz="1600" dirty="0">
                <a:solidFill>
                  <a:srgbClr val="FF0000"/>
                </a:solidFill>
                <a:latin typeface="Calibri" panose="020F0502020204030204" pitchFamily="34" charset="0"/>
                <a:cs typeface="Calibri" panose="020F0502020204030204" pitchFamily="34" charset="0"/>
              </a:rPr>
              <a:t>[8] M. Thomas, A. Mota, B. Jones, C. Choens, J. Frederick, D. Bull.  “Bluff geometry and material properties influence stress rates relevant to coastal permafrost block failure”.  Frontiers in Earth Science 8, 2020.</a:t>
            </a:r>
          </a:p>
          <a:p>
            <a:endParaRPr lang="en-US" sz="400" dirty="0">
              <a:solidFill>
                <a:srgbClr val="FF0000"/>
              </a:solidFill>
              <a:latin typeface="Calibri" panose="020F0502020204030204" pitchFamily="34" charset="0"/>
              <a:cs typeface="Calibri" panose="020F0502020204030204" pitchFamily="34" charset="0"/>
            </a:endParaRPr>
          </a:p>
          <a:p>
            <a:r>
              <a:rPr lang="en-US" sz="1600" dirty="0">
                <a:solidFill>
                  <a:srgbClr val="FF0000"/>
                </a:solidFill>
                <a:latin typeface="Calibri" panose="020F0502020204030204" pitchFamily="34" charset="0"/>
                <a:cs typeface="Calibri" panose="020F0502020204030204" pitchFamily="34" charset="0"/>
              </a:rPr>
              <a:t>[9] J. Frederick, A. Mota, D. Bull, I. Tezaur.  “Thermo-chemo-mechanical coupling for Arctic Coastal Erosion”, J. </a:t>
            </a:r>
            <a:r>
              <a:rPr lang="en-US" sz="1600" dirty="0" err="1">
                <a:solidFill>
                  <a:srgbClr val="FF0000"/>
                </a:solidFill>
                <a:latin typeface="Calibri" panose="020F0502020204030204" pitchFamily="34" charset="0"/>
                <a:cs typeface="Calibri" panose="020F0502020204030204" pitchFamily="34" charset="0"/>
              </a:rPr>
              <a:t>Comput</a:t>
            </a:r>
            <a:r>
              <a:rPr lang="en-US" sz="1600" dirty="0">
                <a:solidFill>
                  <a:srgbClr val="FF0000"/>
                </a:solidFill>
                <a:latin typeface="Calibri" panose="020F0502020204030204" pitchFamily="34" charset="0"/>
                <a:cs typeface="Calibri" panose="020F0502020204030204" pitchFamily="34" charset="0"/>
              </a:rPr>
              <a:t>. Appl. Math. 397 113533, 2021.</a:t>
            </a:r>
          </a:p>
          <a:p>
            <a:endParaRPr lang="en-US" sz="400" dirty="0">
              <a:solidFill>
                <a:srgbClr val="FF0000"/>
              </a:solidFill>
              <a:latin typeface="Calibri" panose="020F0502020204030204" pitchFamily="34" charset="0"/>
              <a:cs typeface="Calibri" panose="020F0502020204030204" pitchFamily="34" charset="0"/>
            </a:endParaRPr>
          </a:p>
          <a:p>
            <a:r>
              <a:rPr lang="en-US" sz="1600" dirty="0">
                <a:solidFill>
                  <a:srgbClr val="FF0000"/>
                </a:solidFill>
                <a:latin typeface="Calibri" panose="020F0502020204030204" pitchFamily="34" charset="0"/>
                <a:cs typeface="Calibri" panose="020F0502020204030204" pitchFamily="34" charset="0"/>
              </a:rPr>
              <a:t>[10] D. Bull, C. Flanary, C. Jones, J. Frederick, A. Mota, I. Tezaur, J. Kasper, E. Brown, B. Jones, M. Jones, E. Bristol, C. Choens, C. </a:t>
            </a:r>
            <a:r>
              <a:rPr lang="en-US" sz="1600" dirty="0" err="1">
                <a:solidFill>
                  <a:srgbClr val="FF0000"/>
                </a:solidFill>
                <a:latin typeface="Calibri" panose="020F0502020204030204" pitchFamily="34" charset="0"/>
                <a:cs typeface="Calibri" panose="020F0502020204030204" pitchFamily="34" charset="0"/>
              </a:rPr>
              <a:t>Connoly</a:t>
            </a:r>
            <a:r>
              <a:rPr lang="en-US" sz="1600" dirty="0">
                <a:solidFill>
                  <a:srgbClr val="FF0000"/>
                </a:solidFill>
                <a:latin typeface="Calibri" panose="020F0502020204030204" pitchFamily="34" charset="0"/>
                <a:cs typeface="Calibri" panose="020F0502020204030204" pitchFamily="34" charset="0"/>
              </a:rPr>
              <a:t>, J. McClelland.  "Arctic Coastal Erosion: Modeling and Experimentation".  Sandia National Laboratories report, SAND2020-10223,</a:t>
            </a:r>
            <a:r>
              <a:rPr lang="en-US" sz="1600" i="1" dirty="0">
                <a:solidFill>
                  <a:srgbClr val="FF0000"/>
                </a:solidFill>
                <a:latin typeface="Calibri" panose="020F0502020204030204" pitchFamily="34" charset="0"/>
                <a:cs typeface="Calibri" panose="020F0502020204030204" pitchFamily="34" charset="0"/>
              </a:rPr>
              <a:t> </a:t>
            </a:r>
            <a:r>
              <a:rPr lang="en-US" sz="1600" dirty="0">
                <a:solidFill>
                  <a:srgbClr val="FF0000"/>
                </a:solidFill>
                <a:latin typeface="Calibri" panose="020F0502020204030204" pitchFamily="34" charset="0"/>
                <a:cs typeface="Calibri" panose="020F0502020204030204" pitchFamily="34" charset="0"/>
              </a:rPr>
              <a:t>2020. </a:t>
            </a:r>
          </a:p>
          <a:p>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2754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2CAF51-5329-42FE-85AB-E44BED239824}"/>
              </a:ext>
            </a:extLst>
          </p:cNvPr>
          <p:cNvSpPr/>
          <p:nvPr/>
        </p:nvSpPr>
        <p:spPr>
          <a:xfrm>
            <a:off x="6257580" y="3966072"/>
            <a:ext cx="219456" cy="3931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D65BE4-B433-4585-98EF-778CB48BE635}"/>
              </a:ext>
            </a:extLst>
          </p:cNvPr>
          <p:cNvSpPr/>
          <p:nvPr/>
        </p:nvSpPr>
        <p:spPr>
          <a:xfrm>
            <a:off x="7434371" y="4447552"/>
            <a:ext cx="219456" cy="3931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F10A84-E4EE-4DEE-97C4-6687707BD0D3}"/>
              </a:ext>
            </a:extLst>
          </p:cNvPr>
          <p:cNvSpPr/>
          <p:nvPr/>
        </p:nvSpPr>
        <p:spPr>
          <a:xfrm>
            <a:off x="8416938" y="4113060"/>
            <a:ext cx="219456" cy="3931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CE884D-72BF-4292-96E9-D9365167D407}"/>
              </a:ext>
            </a:extLst>
          </p:cNvPr>
          <p:cNvSpPr/>
          <p:nvPr/>
        </p:nvSpPr>
        <p:spPr>
          <a:xfrm>
            <a:off x="11219600" y="3656806"/>
            <a:ext cx="219456" cy="3931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352C33-9DD2-41E4-A985-F9549D79B726}"/>
              </a:ext>
            </a:extLst>
          </p:cNvPr>
          <p:cNvSpPr/>
          <p:nvPr/>
        </p:nvSpPr>
        <p:spPr>
          <a:xfrm>
            <a:off x="9456251" y="3701667"/>
            <a:ext cx="219456" cy="264405"/>
          </a:xfrm>
          <a:prstGeom prst="rect">
            <a:avLst/>
          </a:prstGeom>
          <a:solidFill>
            <a:srgbClr val="30A6CD"/>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76F4C6F-50CD-4CC5-B3EB-544A62C516BB}"/>
              </a:ext>
            </a:extLst>
          </p:cNvPr>
          <p:cNvSpPr/>
          <p:nvPr/>
        </p:nvSpPr>
        <p:spPr>
          <a:xfrm>
            <a:off x="6579704" y="4174435"/>
            <a:ext cx="219456" cy="2731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18AC79-4536-42C5-9048-B31FCEA0C50B}"/>
              </a:ext>
            </a:extLst>
          </p:cNvPr>
          <p:cNvSpPr/>
          <p:nvPr/>
        </p:nvSpPr>
        <p:spPr>
          <a:xfrm>
            <a:off x="5656569" y="4201792"/>
            <a:ext cx="219456" cy="2731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3F42C3-E1B7-40FE-8DC6-BD5A01A4421A}"/>
              </a:ext>
            </a:extLst>
          </p:cNvPr>
          <p:cNvSpPr/>
          <p:nvPr/>
        </p:nvSpPr>
        <p:spPr>
          <a:xfrm>
            <a:off x="7653827" y="4650767"/>
            <a:ext cx="219456" cy="2731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AA26899-4A7C-4B54-ADED-3055B9D019C7}"/>
              </a:ext>
            </a:extLst>
          </p:cNvPr>
          <p:cNvSpPr/>
          <p:nvPr/>
        </p:nvSpPr>
        <p:spPr>
          <a:xfrm>
            <a:off x="8590230" y="4304346"/>
            <a:ext cx="219456" cy="2731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40260F-14FD-4D00-B568-DDA3B3EECAC6}"/>
              </a:ext>
            </a:extLst>
          </p:cNvPr>
          <p:cNvSpPr/>
          <p:nvPr/>
        </p:nvSpPr>
        <p:spPr>
          <a:xfrm>
            <a:off x="9565979" y="3823587"/>
            <a:ext cx="219456" cy="273117"/>
          </a:xfrm>
          <a:prstGeom prst="rect">
            <a:avLst/>
          </a:prstGeom>
          <a:solidFill>
            <a:srgbClr val="5DBB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13E6E4-1EC7-4E8C-B60B-F4AD3746A7F9}"/>
              </a:ext>
            </a:extLst>
          </p:cNvPr>
          <p:cNvSpPr/>
          <p:nvPr/>
        </p:nvSpPr>
        <p:spPr>
          <a:xfrm>
            <a:off x="11240263" y="3823588"/>
            <a:ext cx="219456" cy="2731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5D74A91-96D5-4C46-968C-4C4CB828FD48}"/>
              </a:ext>
            </a:extLst>
          </p:cNvPr>
          <p:cNvPicPr>
            <a:picLocks noChangeAspect="1"/>
          </p:cNvPicPr>
          <p:nvPr/>
        </p:nvPicPr>
        <p:blipFill>
          <a:blip r:embed="rId3"/>
          <a:stretch>
            <a:fillRect/>
          </a:stretch>
        </p:blipFill>
        <p:spPr>
          <a:xfrm>
            <a:off x="7875194" y="90255"/>
            <a:ext cx="1083488" cy="725757"/>
          </a:xfrm>
          <a:prstGeom prst="rect">
            <a:avLst/>
          </a:prstGeom>
        </p:spPr>
      </p:pic>
      <p:sp>
        <p:nvSpPr>
          <p:cNvPr id="6" name="TextBox 5">
            <a:extLst>
              <a:ext uri="{FF2B5EF4-FFF2-40B4-BE49-F238E27FC236}">
                <a16:creationId xmlns:a16="http://schemas.microsoft.com/office/drawing/2014/main" id="{4B74BFFD-AB1F-487A-A851-086292A32D0D}"/>
              </a:ext>
            </a:extLst>
          </p:cNvPr>
          <p:cNvSpPr txBox="1"/>
          <p:nvPr/>
        </p:nvSpPr>
        <p:spPr>
          <a:xfrm>
            <a:off x="10423" y="3428999"/>
            <a:ext cx="5310753" cy="2677656"/>
          </a:xfrm>
          <a:prstGeom prst="rect">
            <a:avLst/>
          </a:prstGeom>
          <a:noFill/>
        </p:spPr>
        <p:txBody>
          <a:bodyPr wrap="square" rtlCol="0">
            <a:spAutoFit/>
          </a:bodyPr>
          <a:lstStyle/>
          <a:p>
            <a:pPr algn="ctr"/>
            <a:r>
              <a:rPr lang="en-US" sz="2400" b="1" i="1" dirty="0">
                <a:solidFill>
                  <a:srgbClr val="0070C0"/>
                </a:solidFill>
                <a:latin typeface="Calibri" panose="020F0502020204030204" pitchFamily="34" charset="0"/>
                <a:cs typeface="Calibri" panose="020F0502020204030204" pitchFamily="34" charset="0"/>
              </a:rPr>
              <a:t>Research Team</a:t>
            </a:r>
          </a:p>
          <a:p>
            <a:pPr algn="ctr"/>
            <a:endParaRPr lang="en-US" sz="400" b="1" i="1" dirty="0">
              <a:solidFill>
                <a:srgbClr val="0070C0"/>
              </a:solidFill>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SNL</a:t>
            </a:r>
            <a:r>
              <a:rPr lang="en-US" sz="2200" dirty="0">
                <a:latin typeface="Calibri" panose="020F0502020204030204" pitchFamily="34" charset="0"/>
                <a:cs typeface="Calibri" panose="020F0502020204030204" pitchFamily="34" charset="0"/>
              </a:rPr>
              <a:t>: D. Bull (PI), J. Frederick, A. Mota, C. Choens, I. Tezaur, L. Criscenti</a:t>
            </a:r>
          </a:p>
          <a:p>
            <a:pPr algn="ctr"/>
            <a:endParaRPr lang="en-US" sz="200"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USGS</a:t>
            </a:r>
            <a:r>
              <a:rPr lang="en-US" sz="2200" dirty="0">
                <a:latin typeface="Calibri" panose="020F0502020204030204" pitchFamily="34" charset="0"/>
                <a:cs typeface="Calibri" panose="020F0502020204030204" pitchFamily="34" charset="0"/>
              </a:rPr>
              <a:t>: M. Thomas, B. Jones</a:t>
            </a:r>
          </a:p>
          <a:p>
            <a:pPr algn="ctr"/>
            <a:endParaRPr lang="en-US" sz="200"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UAF</a:t>
            </a:r>
            <a:r>
              <a:rPr lang="en-US" sz="2200" dirty="0">
                <a:latin typeface="Calibri" panose="020F0502020204030204" pitchFamily="34" charset="0"/>
                <a:cs typeface="Calibri" panose="020F0502020204030204" pitchFamily="34" charset="0"/>
              </a:rPr>
              <a:t>: J. Kasper, E. Brown</a:t>
            </a:r>
          </a:p>
          <a:p>
            <a:pPr algn="ctr"/>
            <a:endParaRPr lang="en-US" sz="200"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Integral Consulting</a:t>
            </a:r>
            <a:r>
              <a:rPr lang="en-US" sz="2200" dirty="0">
                <a:latin typeface="Calibri" panose="020F0502020204030204" pitchFamily="34" charset="0"/>
                <a:cs typeface="Calibri" panose="020F0502020204030204" pitchFamily="34" charset="0"/>
              </a:rPr>
              <a:t>: C. Jones, C. Flanary</a:t>
            </a:r>
          </a:p>
          <a:p>
            <a:pPr algn="ctr"/>
            <a:endParaRPr lang="en-US" sz="200"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U Texas: </a:t>
            </a:r>
            <a:r>
              <a:rPr lang="en-US" sz="2200" dirty="0">
                <a:latin typeface="Calibri" panose="020F0502020204030204" pitchFamily="34" charset="0"/>
                <a:cs typeface="Calibri" panose="020F0502020204030204" pitchFamily="34" charset="0"/>
              </a:rPr>
              <a:t>J. McClelland, E. Bristol, C. Connolly</a:t>
            </a:r>
            <a:endParaRPr lang="en-US" sz="2200"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20644E4-5FA2-4AE8-A81A-0C037179CC97}"/>
              </a:ext>
            </a:extLst>
          </p:cNvPr>
          <p:cNvSpPr txBox="1"/>
          <p:nvPr/>
        </p:nvSpPr>
        <p:spPr>
          <a:xfrm>
            <a:off x="7065591" y="1196436"/>
            <a:ext cx="4781320"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Acknowledgements</a:t>
            </a:r>
          </a:p>
        </p:txBody>
      </p:sp>
      <p:pic>
        <p:nvPicPr>
          <p:cNvPr id="23" name="Picture 22">
            <a:extLst>
              <a:ext uri="{FF2B5EF4-FFF2-40B4-BE49-F238E27FC236}">
                <a16:creationId xmlns:a16="http://schemas.microsoft.com/office/drawing/2014/main" id="{2C1BF164-0661-42C4-81AE-8AEA290F37A8}"/>
              </a:ext>
            </a:extLst>
          </p:cNvPr>
          <p:cNvPicPr>
            <a:picLocks noChangeAspect="1"/>
          </p:cNvPicPr>
          <p:nvPr/>
        </p:nvPicPr>
        <p:blipFill>
          <a:blip r:embed="rId4"/>
          <a:stretch>
            <a:fillRect/>
          </a:stretch>
        </p:blipFill>
        <p:spPr>
          <a:xfrm>
            <a:off x="5656569" y="2236491"/>
            <a:ext cx="5963132" cy="4076648"/>
          </a:xfrm>
          <a:prstGeom prst="rect">
            <a:avLst/>
          </a:prstGeom>
        </p:spPr>
      </p:pic>
      <p:pic>
        <p:nvPicPr>
          <p:cNvPr id="14" name="Picture 13">
            <a:extLst>
              <a:ext uri="{FF2B5EF4-FFF2-40B4-BE49-F238E27FC236}">
                <a16:creationId xmlns:a16="http://schemas.microsoft.com/office/drawing/2014/main" id="{FB0E8BB4-66D8-4D5A-A429-188784C66BF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l="22008" t="41242" r="9084" b="12419"/>
          <a:stretch/>
        </p:blipFill>
        <p:spPr>
          <a:xfrm>
            <a:off x="0" y="-74945"/>
            <a:ext cx="6629971" cy="3343925"/>
          </a:xfrm>
          <a:prstGeom prst="rect">
            <a:avLst/>
          </a:prstGeom>
        </p:spPr>
      </p:pic>
      <p:pic>
        <p:nvPicPr>
          <p:cNvPr id="4" name="Picture 3">
            <a:extLst>
              <a:ext uri="{FF2B5EF4-FFF2-40B4-BE49-F238E27FC236}">
                <a16:creationId xmlns:a16="http://schemas.microsoft.com/office/drawing/2014/main" id="{A9ABDF41-8E1D-4532-A266-A87BD4C1400C}"/>
              </a:ext>
            </a:extLst>
          </p:cNvPr>
          <p:cNvPicPr>
            <a:picLocks noChangeAspect="1"/>
          </p:cNvPicPr>
          <p:nvPr/>
        </p:nvPicPr>
        <p:blipFill>
          <a:blip r:embed="rId7"/>
          <a:stretch>
            <a:fillRect/>
          </a:stretch>
        </p:blipFill>
        <p:spPr>
          <a:xfrm>
            <a:off x="7894956" y="805020"/>
            <a:ext cx="2127452" cy="458503"/>
          </a:xfrm>
          <a:prstGeom prst="rect">
            <a:avLst/>
          </a:prstGeom>
        </p:spPr>
      </p:pic>
      <p:sp>
        <p:nvSpPr>
          <p:cNvPr id="5" name="Rectangle 4">
            <a:extLst>
              <a:ext uri="{FF2B5EF4-FFF2-40B4-BE49-F238E27FC236}">
                <a16:creationId xmlns:a16="http://schemas.microsoft.com/office/drawing/2014/main" id="{0109FB15-E0CD-40A0-BBD7-C95FB9349942}"/>
              </a:ext>
            </a:extLst>
          </p:cNvPr>
          <p:cNvSpPr/>
          <p:nvPr/>
        </p:nvSpPr>
        <p:spPr>
          <a:xfrm>
            <a:off x="11002727" y="634181"/>
            <a:ext cx="1233948" cy="51554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75084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3441681" y="2437325"/>
            <a:ext cx="8313336" cy="991675"/>
          </a:xfrm>
        </p:spPr>
        <p:txBody>
          <a:bodyPr/>
          <a:lstStyle/>
          <a:p>
            <a:r>
              <a:rPr lang="en-US" dirty="0"/>
              <a:t>Start of Backup Slides</a:t>
            </a:r>
          </a:p>
        </p:txBody>
      </p:sp>
    </p:spTree>
    <p:extLst>
      <p:ext uri="{BB962C8B-B14F-4D97-AF65-F5344CB8AC3E}">
        <p14:creationId xmlns:p14="http://schemas.microsoft.com/office/powerpoint/2010/main" val="1086181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Permafrost erosion</a:t>
            </a:r>
            <a:endParaRPr lang="en-US" sz="3800" dirty="0"/>
          </a:p>
        </p:txBody>
      </p:sp>
      <p:sp>
        <p:nvSpPr>
          <p:cNvPr id="3" name="TextBox 2">
            <a:extLst>
              <a:ext uri="{FF2B5EF4-FFF2-40B4-BE49-F238E27FC236}">
                <a16:creationId xmlns:a16="http://schemas.microsoft.com/office/drawing/2014/main" id="{B898447C-D191-45C2-892A-64CC8861B3B5}"/>
              </a:ext>
            </a:extLst>
          </p:cNvPr>
          <p:cNvSpPr txBox="1"/>
          <p:nvPr/>
        </p:nvSpPr>
        <p:spPr>
          <a:xfrm>
            <a:off x="96319" y="884642"/>
            <a:ext cx="7781333" cy="2185214"/>
          </a:xfrm>
          <a:prstGeom prst="rect">
            <a:avLst/>
          </a:prstGeom>
          <a:noFill/>
        </p:spPr>
        <p:txBody>
          <a:bodyPr wrap="square" rtlCol="0">
            <a:spAutoFit/>
          </a:bodyPr>
          <a:lstStyle/>
          <a:p>
            <a:r>
              <a:rPr lang="en-US" sz="2200" b="1" i="1" dirty="0">
                <a:solidFill>
                  <a:srgbClr val="0070C0"/>
                </a:solidFill>
                <a:latin typeface="Calibri" panose="020F0502020204030204" pitchFamily="34" charset="0"/>
                <a:cs typeface="Calibri" panose="020F0502020204030204" pitchFamily="34" charset="0"/>
              </a:rPr>
              <a:t>What is permafrost?</a:t>
            </a:r>
          </a:p>
          <a:p>
            <a:endParaRPr lang="en-US" sz="300" b="1" i="1" dirty="0">
              <a:latin typeface="Calibri" panose="020F0502020204030204" pitchFamily="34" charset="0"/>
              <a:cs typeface="Calibri" panose="020F0502020204030204" pitchFamily="34" charset="0"/>
            </a:endParaRPr>
          </a:p>
          <a:p>
            <a:endParaRPr lang="en-US" sz="3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Ground, comprised of soil, rock, silt, clay and sand, held together by ice, that remains frozen for 2+ consecutive years.</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24% of ice-free land area in Northern Hemisphere and 85% of Alaska, Greenland, Canada and Siberia sits on top of permafrost.</a:t>
            </a:r>
          </a:p>
          <a:p>
            <a:endParaRPr lang="en-US" sz="2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E89377B-AE8F-4021-B3C8-C09737F8A56D}"/>
              </a:ext>
            </a:extLst>
          </p:cNvPr>
          <p:cNvPicPr>
            <a:picLocks noChangeAspect="1"/>
          </p:cNvPicPr>
          <p:nvPr/>
        </p:nvPicPr>
        <p:blipFill>
          <a:blip r:embed="rId3"/>
          <a:stretch>
            <a:fillRect/>
          </a:stretch>
        </p:blipFill>
        <p:spPr>
          <a:xfrm>
            <a:off x="7535622" y="130945"/>
            <a:ext cx="4452573" cy="4156674"/>
          </a:xfrm>
          <a:prstGeom prst="rect">
            <a:avLst/>
          </a:prstGeom>
        </p:spPr>
      </p:pic>
      <p:pic>
        <p:nvPicPr>
          <p:cNvPr id="18" name="Picture 17">
            <a:extLst>
              <a:ext uri="{FF2B5EF4-FFF2-40B4-BE49-F238E27FC236}">
                <a16:creationId xmlns:a16="http://schemas.microsoft.com/office/drawing/2014/main" id="{2A47A94A-13DF-4F8E-BA10-AE5BF95617C8}"/>
              </a:ext>
            </a:extLst>
          </p:cNvPr>
          <p:cNvPicPr>
            <a:picLocks noChangeAspect="1"/>
          </p:cNvPicPr>
          <p:nvPr/>
        </p:nvPicPr>
        <p:blipFill>
          <a:blip r:embed="rId4"/>
          <a:stretch>
            <a:fillRect/>
          </a:stretch>
        </p:blipFill>
        <p:spPr>
          <a:xfrm>
            <a:off x="357280" y="3039078"/>
            <a:ext cx="2413923" cy="1418180"/>
          </a:xfrm>
          <a:prstGeom prst="rect">
            <a:avLst/>
          </a:prstGeom>
        </p:spPr>
      </p:pic>
      <p:sp>
        <p:nvSpPr>
          <p:cNvPr id="12" name="TextBox 11">
            <a:extLst>
              <a:ext uri="{FF2B5EF4-FFF2-40B4-BE49-F238E27FC236}">
                <a16:creationId xmlns:a16="http://schemas.microsoft.com/office/drawing/2014/main" id="{3C7FF342-1E66-4B70-93A5-403D3E60D0C4}"/>
              </a:ext>
            </a:extLst>
          </p:cNvPr>
          <p:cNvSpPr txBox="1"/>
          <p:nvPr/>
        </p:nvSpPr>
        <p:spPr>
          <a:xfrm>
            <a:off x="2996382" y="4435486"/>
            <a:ext cx="8991813" cy="1908215"/>
          </a:xfrm>
          <a:prstGeom prst="rect">
            <a:avLst/>
          </a:prstGeom>
          <a:noFill/>
        </p:spPr>
        <p:txBody>
          <a:bodyPr wrap="square" rtlCol="0">
            <a:spAutoFit/>
          </a:bodyPr>
          <a:lstStyle/>
          <a:p>
            <a:r>
              <a:rPr lang="en-US" sz="2200" b="1" i="1" dirty="0">
                <a:solidFill>
                  <a:srgbClr val="0070C0"/>
                </a:solidFill>
                <a:latin typeface="Calibri" panose="020F0502020204030204" pitchFamily="34" charset="0"/>
                <a:cs typeface="Calibri" panose="020F0502020204030204" pitchFamily="34" charset="0"/>
              </a:rPr>
              <a:t>Unique coastal permafrost erosion process in Arctic:</a:t>
            </a:r>
          </a:p>
          <a:p>
            <a:endParaRPr lang="en-US" sz="300" b="1" i="1" dirty="0">
              <a:latin typeface="Calibri" panose="020F0502020204030204" pitchFamily="34" charset="0"/>
              <a:cs typeface="Calibri" panose="020F0502020204030204" pitchFamily="34" charset="0"/>
            </a:endParaRPr>
          </a:p>
          <a:p>
            <a:endParaRPr lang="en-US" sz="3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Predominant geomorphology: </a:t>
            </a:r>
            <a:r>
              <a:rPr lang="en-US" sz="2000" b="1" dirty="0">
                <a:latin typeface="Calibri" panose="020F0502020204030204" pitchFamily="34" charset="0"/>
                <a:cs typeface="Calibri" panose="020F0502020204030204" pitchFamily="34" charset="0"/>
              </a:rPr>
              <a:t>ice-wedge polygons</a:t>
            </a:r>
          </a:p>
          <a:p>
            <a:pPr marL="285750" indent="-28575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Ice acts to </a:t>
            </a:r>
            <a:r>
              <a:rPr lang="en-US" sz="2000" b="1" dirty="0">
                <a:latin typeface="Calibri" panose="020F0502020204030204" pitchFamily="34" charset="0"/>
                <a:cs typeface="Calibri" panose="020F0502020204030204" pitchFamily="34" charset="0"/>
              </a:rPr>
              <a:t>bind</a:t>
            </a:r>
            <a:r>
              <a:rPr lang="en-US" sz="2000" dirty="0">
                <a:latin typeface="Calibri" panose="020F0502020204030204" pitchFamily="34" charset="0"/>
                <a:cs typeface="Calibri" panose="020F0502020204030204" pitchFamily="34" charset="0"/>
              </a:rPr>
              <a:t> unconsolidated soils in permafrost forming ice wedges.</a:t>
            </a: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Ice wedges </a:t>
            </a:r>
            <a:r>
              <a:rPr lang="en-US" sz="2000" b="1" dirty="0">
                <a:latin typeface="Calibri" panose="020F0502020204030204" pitchFamily="34" charset="0"/>
                <a:cs typeface="Calibri" panose="020F0502020204030204" pitchFamily="34" charset="0"/>
              </a:rPr>
              <a:t>grow/expand </a:t>
            </a:r>
            <a:r>
              <a:rPr lang="en-US" sz="2000" dirty="0">
                <a:latin typeface="Calibri" panose="020F0502020204030204" pitchFamily="34" charset="0"/>
                <a:cs typeface="Calibri" panose="020F0502020204030204" pitchFamily="34" charset="0"/>
              </a:rPr>
              <a:t>up to </a:t>
            </a:r>
            <a:r>
              <a:rPr lang="en-US" sz="2000" dirty="0" err="1">
                <a:latin typeface="Calibri" panose="020F0502020204030204" pitchFamily="34" charset="0"/>
                <a:cs typeface="Calibri" panose="020F0502020204030204" pitchFamily="34" charset="0"/>
              </a:rPr>
              <a:t>ms</a:t>
            </a:r>
            <a:r>
              <a:rPr lang="en-US" sz="2000" dirty="0">
                <a:latin typeface="Calibri" panose="020F0502020204030204" pitchFamily="34" charset="0"/>
                <a:cs typeface="Calibri" panose="020F0502020204030204" pitchFamily="34" charset="0"/>
              </a:rPr>
              <a:t> wide and 10s meters deep.</a:t>
            </a: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Melting of ice wedges causes permafrost </a:t>
            </a:r>
            <a:r>
              <a:rPr lang="en-US" sz="2000" b="1" dirty="0">
                <a:latin typeface="Calibri" panose="020F0502020204030204" pitchFamily="34" charset="0"/>
                <a:cs typeface="Calibri" panose="020F0502020204030204" pitchFamily="34" charset="0"/>
              </a:rPr>
              <a:t>failure</a:t>
            </a:r>
            <a:r>
              <a:rPr lang="en-US" sz="20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948FAE9-F997-456C-B4D5-65665A7E0C52}"/>
              </a:ext>
            </a:extLst>
          </p:cNvPr>
          <p:cNvPicPr>
            <a:picLocks noChangeAspect="1"/>
          </p:cNvPicPr>
          <p:nvPr/>
        </p:nvPicPr>
        <p:blipFill>
          <a:blip r:embed="rId5"/>
          <a:stretch>
            <a:fillRect/>
          </a:stretch>
        </p:blipFill>
        <p:spPr>
          <a:xfrm>
            <a:off x="357280" y="4610811"/>
            <a:ext cx="2413924" cy="1695494"/>
          </a:xfrm>
          <a:prstGeom prst="rect">
            <a:avLst/>
          </a:prstGeom>
        </p:spPr>
      </p:pic>
      <p:sp>
        <p:nvSpPr>
          <p:cNvPr id="14" name="TextBox 13">
            <a:extLst>
              <a:ext uri="{FF2B5EF4-FFF2-40B4-BE49-F238E27FC236}">
                <a16:creationId xmlns:a16="http://schemas.microsoft.com/office/drawing/2014/main" id="{51F6D4ED-896C-463A-9686-89D8D84F378E}"/>
              </a:ext>
            </a:extLst>
          </p:cNvPr>
          <p:cNvSpPr txBox="1"/>
          <p:nvPr/>
        </p:nvSpPr>
        <p:spPr>
          <a:xfrm>
            <a:off x="3239237" y="2950943"/>
            <a:ext cx="3828351" cy="1261884"/>
          </a:xfrm>
          <a:prstGeom prst="rect">
            <a:avLst/>
          </a:prstGeom>
          <a:noFill/>
          <a:ln>
            <a:solidFill>
              <a:schemeClr val="tx1"/>
            </a:solidFill>
          </a:ln>
        </p:spPr>
        <p:txBody>
          <a:bodyPr wrap="square" rtlCol="0">
            <a:spAutoFit/>
          </a:bodyPr>
          <a:lstStyle/>
          <a:p>
            <a:pPr algn="ctr"/>
            <a:r>
              <a:rPr lang="en-US" sz="1900" i="1" dirty="0">
                <a:latin typeface="Calibri" panose="020F0502020204030204" pitchFamily="34" charset="0"/>
                <a:cs typeface="Calibri" panose="020F0502020204030204" pitchFamily="34" charset="0"/>
              </a:rPr>
              <a:t>Left: </a:t>
            </a:r>
            <a:r>
              <a:rPr lang="en-US" sz="1900" dirty="0">
                <a:latin typeface="Calibri" panose="020F0502020204030204" pitchFamily="34" charset="0"/>
                <a:cs typeface="Calibri" panose="020F0502020204030204" pitchFamily="34" charset="0"/>
              </a:rPr>
              <a:t>schematic illustrating formation of ice wedges and ice-wedge polygon landscapes.  </a:t>
            </a:r>
            <a:r>
              <a:rPr lang="en-US" sz="1900" i="1" dirty="0">
                <a:latin typeface="Calibri" panose="020F0502020204030204" pitchFamily="34" charset="0"/>
                <a:cs typeface="Calibri" panose="020F0502020204030204" pitchFamily="34" charset="0"/>
              </a:rPr>
              <a:t>Right:</a:t>
            </a:r>
            <a:r>
              <a:rPr lang="en-US" sz="1900" dirty="0">
                <a:latin typeface="Calibri" panose="020F0502020204030204" pitchFamily="34" charset="0"/>
                <a:cs typeface="Calibri" panose="020F0502020204030204" pitchFamily="34" charset="0"/>
              </a:rPr>
              <a:t> map of permafrost distribution in Arctic</a:t>
            </a:r>
          </a:p>
        </p:txBody>
      </p:sp>
      <p:sp>
        <p:nvSpPr>
          <p:cNvPr id="4" name="TextBox 3">
            <a:extLst>
              <a:ext uri="{FF2B5EF4-FFF2-40B4-BE49-F238E27FC236}">
                <a16:creationId xmlns:a16="http://schemas.microsoft.com/office/drawing/2014/main" id="{72962B25-FAE0-4FD2-8175-67FE64FE0A28}"/>
              </a:ext>
            </a:extLst>
          </p:cNvPr>
          <p:cNvSpPr txBox="1"/>
          <p:nvPr/>
        </p:nvSpPr>
        <p:spPr>
          <a:xfrm>
            <a:off x="1059938" y="5973358"/>
            <a:ext cx="2023110"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Martin </a:t>
            </a:r>
            <a:r>
              <a:rPr lang="en-US" sz="1400" i="1" dirty="0">
                <a:solidFill>
                  <a:schemeClr val="bg1"/>
                </a:solidFill>
                <a:latin typeface="Calibri" panose="020F0502020204030204" pitchFamily="34" charset="0"/>
                <a:cs typeface="Calibri" panose="020F0502020204030204" pitchFamily="34" charset="0"/>
              </a:rPr>
              <a:t>et al. </a:t>
            </a:r>
            <a:r>
              <a:rPr lang="en-US" sz="1400" dirty="0">
                <a:solidFill>
                  <a:schemeClr val="bg1"/>
                </a:solidFill>
                <a:latin typeface="Calibri" panose="020F0502020204030204" pitchFamily="34" charset="0"/>
                <a:cs typeface="Calibri" panose="020F0502020204030204" pitchFamily="34" charset="0"/>
              </a:rPr>
              <a:t>2009.</a:t>
            </a:r>
          </a:p>
        </p:txBody>
      </p:sp>
      <p:sp>
        <p:nvSpPr>
          <p:cNvPr id="5" name="TextBox 4">
            <a:extLst>
              <a:ext uri="{FF2B5EF4-FFF2-40B4-BE49-F238E27FC236}">
                <a16:creationId xmlns:a16="http://schemas.microsoft.com/office/drawing/2014/main" id="{1FB77EE0-A2FB-4709-A771-60CAD856CCF7}"/>
              </a:ext>
            </a:extLst>
          </p:cNvPr>
          <p:cNvSpPr txBox="1"/>
          <p:nvPr/>
        </p:nvSpPr>
        <p:spPr>
          <a:xfrm>
            <a:off x="9917475" y="4107763"/>
            <a:ext cx="1843543"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Brown </a:t>
            </a:r>
            <a:r>
              <a:rPr lang="en-US" sz="1400" i="1" dirty="0">
                <a:latin typeface="Calibri" panose="020F0502020204030204" pitchFamily="34" charset="0"/>
                <a:cs typeface="Calibri" panose="020F0502020204030204" pitchFamily="34" charset="0"/>
              </a:rPr>
              <a:t>et al. </a:t>
            </a:r>
            <a:r>
              <a:rPr lang="en-US" sz="1400" dirty="0">
                <a:latin typeface="Calibri" panose="020F0502020204030204" pitchFamily="34" charset="0"/>
                <a:cs typeface="Calibri" panose="020F0502020204030204" pitchFamily="34" charset="0"/>
              </a:rPr>
              <a:t>1998.</a:t>
            </a:r>
          </a:p>
        </p:txBody>
      </p:sp>
    </p:spTree>
    <p:extLst>
      <p:ext uri="{BB962C8B-B14F-4D97-AF65-F5344CB8AC3E}">
        <p14:creationId xmlns:p14="http://schemas.microsoft.com/office/powerpoint/2010/main" val="1611994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impacts</a:t>
            </a:r>
          </a:p>
        </p:txBody>
      </p:sp>
      <p:sp>
        <p:nvSpPr>
          <p:cNvPr id="4" name="Slide Number Placeholder 3"/>
          <p:cNvSpPr>
            <a:spLocks noGrp="1"/>
          </p:cNvSpPr>
          <p:nvPr>
            <p:ph type="sldNum" sz="quarter" idx="12"/>
          </p:nvPr>
        </p:nvSpPr>
        <p:spPr>
          <a:xfrm>
            <a:off x="11552350" y="6534150"/>
            <a:ext cx="609600" cy="374650"/>
          </a:xfrm>
        </p:spPr>
        <p:txBody>
          <a:bodyPr/>
          <a:lstStyle/>
          <a:p>
            <a:fld id="{A5E55A7B-7854-E145-92D9-B491DF4BAE2D}" type="slidenum">
              <a:rPr lang="en-US" smtClean="0"/>
              <a:pPr/>
              <a:t>50</a:t>
            </a:fld>
            <a:endParaRPr lang="en-US" dirty="0"/>
          </a:p>
        </p:txBody>
      </p:sp>
      <p:pic>
        <p:nvPicPr>
          <p:cNvPr id="10" name="Picture 9">
            <a:extLst>
              <a:ext uri="{FF2B5EF4-FFF2-40B4-BE49-F238E27FC236}">
                <a16:creationId xmlns:a16="http://schemas.microsoft.com/office/drawing/2014/main" id="{A9465591-596B-4A4A-81EB-1680F281F0F0}"/>
              </a:ext>
            </a:extLst>
          </p:cNvPr>
          <p:cNvPicPr>
            <a:picLocks noChangeAspect="1"/>
          </p:cNvPicPr>
          <p:nvPr/>
        </p:nvPicPr>
        <p:blipFill>
          <a:blip r:embed="rId3"/>
          <a:stretch>
            <a:fillRect/>
          </a:stretch>
        </p:blipFill>
        <p:spPr>
          <a:xfrm>
            <a:off x="7113028" y="3224549"/>
            <a:ext cx="4439322" cy="2956588"/>
          </a:xfrm>
          <a:prstGeom prst="rect">
            <a:avLst/>
          </a:prstGeom>
        </p:spPr>
      </p:pic>
      <p:sp>
        <p:nvSpPr>
          <p:cNvPr id="11" name="TextBox 10">
            <a:extLst>
              <a:ext uri="{FF2B5EF4-FFF2-40B4-BE49-F238E27FC236}">
                <a16:creationId xmlns:a16="http://schemas.microsoft.com/office/drawing/2014/main" id="{757E1A37-DB32-49A8-8434-61A8D2DF2B5A}"/>
              </a:ext>
            </a:extLst>
          </p:cNvPr>
          <p:cNvSpPr txBox="1"/>
          <p:nvPr/>
        </p:nvSpPr>
        <p:spPr>
          <a:xfrm>
            <a:off x="7179812" y="3203759"/>
            <a:ext cx="222201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PC: Andrew Burton, NPR</a:t>
            </a:r>
          </a:p>
        </p:txBody>
      </p:sp>
      <p:sp>
        <p:nvSpPr>
          <p:cNvPr id="7" name="Rectangle 6">
            <a:extLst>
              <a:ext uri="{FF2B5EF4-FFF2-40B4-BE49-F238E27FC236}">
                <a16:creationId xmlns:a16="http://schemas.microsoft.com/office/drawing/2014/main" id="{FF3B3AC5-B262-436F-A659-EEE898775FF3}"/>
              </a:ext>
            </a:extLst>
          </p:cNvPr>
          <p:cNvSpPr/>
          <p:nvPr/>
        </p:nvSpPr>
        <p:spPr>
          <a:xfrm>
            <a:off x="21851" y="974655"/>
            <a:ext cx="11835299" cy="2554545"/>
          </a:xfrm>
          <a:prstGeom prst="rect">
            <a:avLst/>
          </a:prstGeom>
        </p:spPr>
        <p:txBody>
          <a:bodyPr wrap="square">
            <a:spAutoFit/>
          </a:bodyPr>
          <a:lstStyle/>
          <a:p>
            <a:pPr marL="342900"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3D model </a:t>
            </a:r>
            <a:r>
              <a:rPr lang="en-US" sz="2200" dirty="0">
                <a:latin typeface="Calibri" panose="020F0502020204030204" pitchFamily="34" charset="0"/>
                <a:cs typeface="Calibri" panose="020F0502020204030204" pitchFamily="34" charset="0"/>
              </a:rPr>
              <a:t>capable of predicting erosion from the material’s constitutive relationships capturing all types of </a:t>
            </a:r>
            <a:r>
              <a:rPr lang="en-US" sz="2200" b="1" dirty="0">
                <a:latin typeface="Calibri" panose="020F0502020204030204" pitchFamily="34" charset="0"/>
                <a:cs typeface="Calibri" panose="020F0502020204030204" pitchFamily="34" charset="0"/>
              </a:rPr>
              <a:t>deformation</a:t>
            </a:r>
            <a:r>
              <a:rPr lang="en-US" sz="2200" dirty="0">
                <a:latin typeface="Calibri" panose="020F0502020204030204" pitchFamily="34" charset="0"/>
                <a:cs typeface="Calibri" panose="020F0502020204030204" pitchFamily="34" charset="0"/>
              </a:rPr>
              <a:t> (</a:t>
            </a:r>
            <a:r>
              <a:rPr lang="en-US" sz="2200" b="1" dirty="0">
                <a:latin typeface="Calibri" panose="020F0502020204030204" pitchFamily="34" charset="0"/>
                <a:cs typeface="Calibri" panose="020F0502020204030204" pitchFamily="34" charset="0"/>
              </a:rPr>
              <a:t>block &amp; denudation</a:t>
            </a:r>
            <a:r>
              <a:rPr lang="en-US" sz="2200" dirty="0">
                <a:latin typeface="Calibri" panose="020F0502020204030204" pitchFamily="34" charset="0"/>
                <a:cs typeface="Calibri" panose="020F0502020204030204" pitchFamily="34" charset="0"/>
              </a:rPr>
              <a:t>) leading to:</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Data-driven</a:t>
            </a:r>
            <a:r>
              <a:rPr lang="en-US" sz="2000" dirty="0">
                <a:latin typeface="Calibri" panose="020F0502020204030204" pitchFamily="34" charset="0"/>
                <a:cs typeface="Calibri" panose="020F0502020204030204" pitchFamily="34" charset="0"/>
              </a:rPr>
              <a:t> understanding of the characteristics that cause erosion </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A tool to guide </a:t>
            </a:r>
            <a:r>
              <a:rPr lang="en-US" sz="2000" b="1" dirty="0">
                <a:latin typeface="Calibri" panose="020F0502020204030204" pitchFamily="34" charset="0"/>
                <a:cs typeface="Calibri" panose="020F0502020204030204" pitchFamily="34" charset="0"/>
              </a:rPr>
              <a:t>military</a:t>
            </a:r>
            <a:r>
              <a:rPr lang="en-US" sz="2000" dirty="0">
                <a:latin typeface="Calibri" panose="020F0502020204030204" pitchFamily="34" charset="0"/>
                <a:cs typeface="Calibri" panose="020F0502020204030204" pitchFamily="34" charset="0"/>
              </a:rPr>
              <a:t> and </a:t>
            </a:r>
            <a:r>
              <a:rPr lang="en-US" sz="2000" b="1" dirty="0">
                <a:latin typeface="Calibri" panose="020F0502020204030204" pitchFamily="34" charset="0"/>
                <a:cs typeface="Calibri" panose="020F0502020204030204" pitchFamily="34" charset="0"/>
              </a:rPr>
              <a:t>civil infrastructure </a:t>
            </a:r>
            <a:r>
              <a:rPr lang="en-US" sz="2000" dirty="0">
                <a:latin typeface="Calibri" panose="020F0502020204030204" pitchFamily="34" charset="0"/>
                <a:cs typeface="Calibri" panose="020F0502020204030204" pitchFamily="34" charset="0"/>
              </a:rPr>
              <a:t>investments</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An improved understanding of </a:t>
            </a:r>
            <a:r>
              <a:rPr lang="en-US" sz="2000" b="1" dirty="0">
                <a:latin typeface="Calibri" panose="020F0502020204030204" pitchFamily="34" charset="0"/>
                <a:cs typeface="Calibri" panose="020F0502020204030204" pitchFamily="34" charset="0"/>
              </a:rPr>
              <a:t>coastal food web impacts </a:t>
            </a:r>
            <a:r>
              <a:rPr lang="en-US" sz="2000" dirty="0">
                <a:latin typeface="Calibri" panose="020F0502020204030204" pitchFamily="34" charset="0"/>
                <a:cs typeface="Calibri" panose="020F0502020204030204" pitchFamily="34" charset="0"/>
              </a:rPr>
              <a:t>and </a:t>
            </a:r>
            <a:r>
              <a:rPr lang="en-US" sz="2000" b="1" dirty="0">
                <a:latin typeface="Calibri" panose="020F0502020204030204" pitchFamily="34" charset="0"/>
                <a:cs typeface="Calibri" panose="020F0502020204030204" pitchFamily="34" charset="0"/>
              </a:rPr>
              <a:t>carbon-climate feedbacks</a:t>
            </a:r>
          </a:p>
          <a:p>
            <a:pPr marL="461963" lvl="1" indent="-236538"/>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B778B9F-84B0-480A-9FFA-74555AD22502}"/>
              </a:ext>
            </a:extLst>
          </p:cNvPr>
          <p:cNvSpPr/>
          <p:nvPr/>
        </p:nvSpPr>
        <p:spPr>
          <a:xfrm>
            <a:off x="170046" y="3080170"/>
            <a:ext cx="6096000" cy="2185214"/>
          </a:xfrm>
          <a:prstGeom prst="rect">
            <a:avLst/>
          </a:prstGeom>
        </p:spPr>
        <p:txBody>
          <a:bodyPr>
            <a:spAutoFit/>
          </a:bodyPr>
          <a:lstStyle/>
          <a:p>
            <a:pPr marL="342900"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Redistributed eroded sediment </a:t>
            </a:r>
            <a:r>
              <a:rPr lang="en-US" sz="2200" dirty="0">
                <a:latin typeface="Calibri" panose="020F0502020204030204" pitchFamily="34" charset="0"/>
                <a:cs typeface="Calibri" panose="020F0502020204030204" pitchFamily="34" charset="0"/>
              </a:rPr>
              <a:t>in the environment enables: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568325"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Prediction of deposition locations</a:t>
            </a:r>
          </a:p>
          <a:p>
            <a:pPr marL="568325"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568325"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Estimates of fluxes (biogeochemical, toxins, etc.) </a:t>
            </a:r>
          </a:p>
          <a:p>
            <a:pPr lvl="1"/>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2195E5B-E9B6-4163-A255-4F0EF82C46F4}"/>
              </a:ext>
            </a:extLst>
          </p:cNvPr>
          <p:cNvSpPr/>
          <p:nvPr/>
        </p:nvSpPr>
        <p:spPr>
          <a:xfrm>
            <a:off x="322446" y="4781367"/>
            <a:ext cx="6096000" cy="1446550"/>
          </a:xfrm>
          <a:prstGeom prst="rect">
            <a:avLst/>
          </a:prstGeom>
          <a:solidFill>
            <a:srgbClr val="CCECFF"/>
          </a:solidFill>
        </p:spPr>
        <p:txBody>
          <a:bodyPr>
            <a:spAutoFit/>
          </a:bodyPr>
          <a:lstStyle/>
          <a:p>
            <a:pPr algn="ctr"/>
            <a:r>
              <a:rPr lang="en-US" sz="2200" dirty="0">
                <a:latin typeface="Calibri" panose="020F0502020204030204" pitchFamily="34" charset="0"/>
                <a:cs typeface="Calibri" panose="020F0502020204030204" pitchFamily="34" charset="0"/>
              </a:rPr>
              <a:t>Approach for moving from mechanistic micro-scale to stochastic meso-scale model sets stage for </a:t>
            </a:r>
            <a:r>
              <a:rPr lang="en-US" sz="2200" b="1" dirty="0">
                <a:latin typeface="Calibri" panose="020F0502020204030204" pitchFamily="34" charset="0"/>
                <a:cs typeface="Calibri" panose="020F0502020204030204" pitchFamily="34" charset="0"/>
              </a:rPr>
              <a:t>integration</a:t>
            </a:r>
            <a:r>
              <a:rPr lang="en-US" sz="2200" dirty="0">
                <a:latin typeface="Calibri" panose="020F0502020204030204" pitchFamily="34" charset="0"/>
                <a:cs typeface="Calibri" panose="020F0502020204030204" pitchFamily="34" charset="0"/>
              </a:rPr>
              <a:t> into </a:t>
            </a:r>
            <a:r>
              <a:rPr lang="en-US" sz="2200" b="1" dirty="0">
                <a:latin typeface="Calibri" panose="020F0502020204030204" pitchFamily="34" charset="0"/>
                <a:cs typeface="Calibri" panose="020F0502020204030204" pitchFamily="34" charset="0"/>
              </a:rPr>
              <a:t>global climate models </a:t>
            </a:r>
            <a:r>
              <a:rPr lang="en-US" sz="2200" dirty="0">
                <a:latin typeface="Calibri" panose="020F0502020204030204" pitchFamily="34" charset="0"/>
                <a:cs typeface="Calibri" panose="020F0502020204030204" pitchFamily="34" charset="0"/>
              </a:rPr>
              <a:t>built upon parametric analyses of input variables </a:t>
            </a:r>
            <a:endParaRPr lang="en-US" sz="2200" dirty="0"/>
          </a:p>
        </p:txBody>
      </p:sp>
    </p:spTree>
    <p:extLst>
      <p:ext uri="{BB962C8B-B14F-4D97-AF65-F5344CB8AC3E}">
        <p14:creationId xmlns:p14="http://schemas.microsoft.com/office/powerpoint/2010/main" val="1169552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2CF3F-E7C4-43B1-B27D-FFB7B09E0519}"/>
              </a:ext>
            </a:extLst>
          </p:cNvPr>
          <p:cNvSpPr>
            <a:spLocks noGrp="1"/>
          </p:cNvSpPr>
          <p:nvPr>
            <p:ph type="title"/>
          </p:nvPr>
        </p:nvSpPr>
        <p:spPr>
          <a:xfrm>
            <a:off x="136987" y="1"/>
            <a:ext cx="8313336" cy="991675"/>
          </a:xfrm>
        </p:spPr>
        <p:txBody>
          <a:bodyPr/>
          <a:lstStyle/>
          <a:p>
            <a:r>
              <a:rPr lang="en-US" dirty="0"/>
              <a:t>Oceanography in Mechanistic Model</a:t>
            </a:r>
          </a:p>
        </p:txBody>
      </p:sp>
      <p:sp>
        <p:nvSpPr>
          <p:cNvPr id="4" name="Slide Number Placeholder 3">
            <a:extLst>
              <a:ext uri="{FF2B5EF4-FFF2-40B4-BE49-F238E27FC236}">
                <a16:creationId xmlns:a16="http://schemas.microsoft.com/office/drawing/2014/main" id="{8BDBDB52-C8D3-404C-8FAE-1BC069755701}"/>
              </a:ext>
            </a:extLst>
          </p:cNvPr>
          <p:cNvSpPr>
            <a:spLocks noGrp="1"/>
          </p:cNvSpPr>
          <p:nvPr>
            <p:ph type="sldNum" sz="quarter" idx="12"/>
          </p:nvPr>
        </p:nvSpPr>
        <p:spPr/>
        <p:txBody>
          <a:bodyPr/>
          <a:lstStyle/>
          <a:p>
            <a:fld id="{A5E55A7B-7854-E145-92D9-B491DF4BAE2D}" type="slidenum">
              <a:rPr lang="en-US" smtClean="0"/>
              <a:pPr/>
              <a:t>51</a:t>
            </a:fld>
            <a:endParaRPr lang="en-US"/>
          </a:p>
        </p:txBody>
      </p:sp>
      <p:graphicFrame>
        <p:nvGraphicFramePr>
          <p:cNvPr id="9" name="Diagram 8">
            <a:extLst>
              <a:ext uri="{FF2B5EF4-FFF2-40B4-BE49-F238E27FC236}">
                <a16:creationId xmlns:a16="http://schemas.microsoft.com/office/drawing/2014/main" id="{6E2654E7-7F67-47D3-A5C5-E644BA4F1017}"/>
              </a:ext>
            </a:extLst>
          </p:cNvPr>
          <p:cNvGraphicFramePr/>
          <p:nvPr>
            <p:extLst>
              <p:ext uri="{D42A27DB-BD31-4B8C-83A1-F6EECF244321}">
                <p14:modId xmlns:p14="http://schemas.microsoft.com/office/powerpoint/2010/main" val="985331696"/>
              </p:ext>
            </p:extLst>
          </p:nvPr>
        </p:nvGraphicFramePr>
        <p:xfrm>
          <a:off x="274867" y="-71789"/>
          <a:ext cx="7300913" cy="5302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6DE53A98-9B8E-4EB2-8CCE-2EF557659722}"/>
              </a:ext>
            </a:extLst>
          </p:cNvPr>
          <p:cNvSpPr>
            <a:spLocks noGrp="1"/>
          </p:cNvSpPr>
          <p:nvPr>
            <p:ph idx="1"/>
          </p:nvPr>
        </p:nvSpPr>
        <p:spPr>
          <a:xfrm>
            <a:off x="229212" y="4158186"/>
            <a:ext cx="7897533" cy="1957387"/>
          </a:xfrm>
        </p:spPr>
        <p:txBody>
          <a:bodyPr/>
          <a:lstStyle/>
          <a:p>
            <a:r>
              <a:rPr lang="en-US" dirty="0"/>
              <a:t>Potential Key Advances</a:t>
            </a:r>
          </a:p>
          <a:p>
            <a:pPr lvl="1"/>
            <a:r>
              <a:rPr lang="en-US" dirty="0"/>
              <a:t>Inclusion of ice coverage for fetch limited wave growth </a:t>
            </a:r>
          </a:p>
          <a:p>
            <a:pPr lvl="1"/>
            <a:r>
              <a:rPr lang="en-US" dirty="0"/>
              <a:t>Knowledge of wave energy along broad coastline</a:t>
            </a:r>
          </a:p>
          <a:p>
            <a:pPr lvl="1"/>
            <a:r>
              <a:rPr lang="en-US" dirty="0"/>
              <a:t>Set-up determination inclusive of bathymetry and wave energy</a:t>
            </a:r>
          </a:p>
          <a:p>
            <a:pPr lvl="1"/>
            <a:r>
              <a:rPr lang="en-US" dirty="0"/>
              <a:t>Ability to accurately predict temperature at bluff face through mixing of clines in the ocean </a:t>
            </a:r>
          </a:p>
          <a:p>
            <a:pPr lvl="1"/>
            <a:endParaRPr lang="en-US" dirty="0"/>
          </a:p>
        </p:txBody>
      </p:sp>
      <p:pic>
        <p:nvPicPr>
          <p:cNvPr id="10" name="Picture 9">
            <a:extLst>
              <a:ext uri="{FF2B5EF4-FFF2-40B4-BE49-F238E27FC236}">
                <a16:creationId xmlns:a16="http://schemas.microsoft.com/office/drawing/2014/main" id="{380929B7-4135-4552-AFBD-7200947B5C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8346" y="607623"/>
            <a:ext cx="4064442" cy="5143740"/>
          </a:xfrm>
          <a:prstGeom prst="rect">
            <a:avLst/>
          </a:prstGeom>
        </p:spPr>
      </p:pic>
      <p:sp>
        <p:nvSpPr>
          <p:cNvPr id="7" name="TextBox 6">
            <a:extLst>
              <a:ext uri="{FF2B5EF4-FFF2-40B4-BE49-F238E27FC236}">
                <a16:creationId xmlns:a16="http://schemas.microsoft.com/office/drawing/2014/main" id="{8D937D86-517A-425C-9A8A-1D8C3DACE6AF}"/>
              </a:ext>
            </a:extLst>
          </p:cNvPr>
          <p:cNvSpPr txBox="1"/>
          <p:nvPr/>
        </p:nvSpPr>
        <p:spPr>
          <a:xfrm>
            <a:off x="7663120" y="5853139"/>
            <a:ext cx="4534893" cy="400110"/>
          </a:xfrm>
          <a:prstGeom prst="rect">
            <a:avLst/>
          </a:prstGeom>
          <a:noFill/>
        </p:spPr>
        <p:txBody>
          <a:bodyPr wrap="square" rtlCol="0">
            <a:spAutoFit/>
          </a:bodyPr>
          <a:lstStyle/>
          <a:p>
            <a:pPr algn="ctr"/>
            <a:r>
              <a:rPr lang="en-US" sz="1000" dirty="0">
                <a:effectLst>
                  <a:outerShdw blurRad="38100" dist="38100" dir="2700000" algn="tl">
                    <a:srgbClr val="000000">
                      <a:alpha val="43137"/>
                    </a:srgbClr>
                  </a:outerShdw>
                </a:effectLst>
              </a:rPr>
              <a:t>WW3 polar stereographic model initially developed by NRL (Erick Rogers) and NOAA (</a:t>
            </a:r>
            <a:r>
              <a:rPr lang="en-US" sz="1000" dirty="0" err="1">
                <a:effectLst>
                  <a:outerShdw blurRad="38100" dist="38100" dir="2700000" algn="tl">
                    <a:srgbClr val="000000">
                      <a:alpha val="43137"/>
                    </a:srgbClr>
                  </a:outerShdw>
                </a:effectLst>
              </a:rPr>
              <a:t>Arun</a:t>
            </a:r>
            <a:r>
              <a:rPr lang="en-US" sz="1000" dirty="0">
                <a:effectLst>
                  <a:outerShdw blurRad="38100" dist="38100" dir="2700000" algn="tl">
                    <a:srgbClr val="000000">
                      <a:alpha val="43137"/>
                    </a:srgbClr>
                  </a:outerShdw>
                </a:effectLst>
              </a:rPr>
              <a:t> Chawla)</a:t>
            </a:r>
          </a:p>
        </p:txBody>
      </p:sp>
    </p:spTree>
    <p:extLst>
      <p:ext uri="{BB962C8B-B14F-4D97-AF65-F5344CB8AC3E}">
        <p14:creationId xmlns:p14="http://schemas.microsoft.com/office/powerpoint/2010/main" val="1031410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5D51B538-A818-40AE-A2FE-2F7DC4B9B8F2}"/>
              </a:ext>
            </a:extLst>
          </p:cNvPr>
          <p:cNvPicPr>
            <a:picLocks noChangeAspect="1"/>
          </p:cNvPicPr>
          <p:nvPr/>
        </p:nvPicPr>
        <p:blipFill>
          <a:blip r:embed="rId3"/>
          <a:stretch>
            <a:fillRect/>
          </a:stretch>
        </p:blipFill>
        <p:spPr>
          <a:xfrm>
            <a:off x="9063560" y="4655355"/>
            <a:ext cx="3105050" cy="1720027"/>
          </a:xfrm>
          <a:prstGeom prst="rect">
            <a:avLst/>
          </a:prstGeom>
        </p:spPr>
      </p:pic>
      <p:sp>
        <p:nvSpPr>
          <p:cNvPr id="3" name="Content Placeholder 2">
            <a:extLst>
              <a:ext uri="{FF2B5EF4-FFF2-40B4-BE49-F238E27FC236}">
                <a16:creationId xmlns:a16="http://schemas.microsoft.com/office/drawing/2014/main" id="{A0C6CFD6-E1C7-4489-A2C2-A19175A7C42D}"/>
              </a:ext>
            </a:extLst>
          </p:cNvPr>
          <p:cNvSpPr>
            <a:spLocks noGrp="1"/>
          </p:cNvSpPr>
          <p:nvPr>
            <p:ph idx="1"/>
          </p:nvPr>
        </p:nvSpPr>
        <p:spPr>
          <a:xfrm>
            <a:off x="1985362" y="1823473"/>
            <a:ext cx="5548691" cy="2927940"/>
          </a:xfrm>
          <a:ln w="28575">
            <a:noFill/>
          </a:ln>
        </p:spPr>
        <p:txBody>
          <a:bodyPr/>
          <a:lstStyle/>
          <a:p>
            <a:pPr marL="173038" indent="-169863">
              <a:spcBef>
                <a:spcPts val="0"/>
              </a:spcBef>
            </a:pPr>
            <a:r>
              <a:rPr lang="en-US" sz="2000" b="1" i="1" dirty="0"/>
              <a:t>Multi-physics</a:t>
            </a:r>
            <a:r>
              <a:rPr lang="en-US" sz="2000" dirty="0"/>
              <a:t> </a:t>
            </a:r>
            <a:r>
              <a:rPr lang="en-US" sz="2000" b="1" i="1" dirty="0"/>
              <a:t>finite element model </a:t>
            </a:r>
            <a:r>
              <a:rPr lang="en-US" sz="2000" dirty="0"/>
              <a:t>of an archetype of the coastline coupled with high-fidelity model of storm intensities</a:t>
            </a:r>
          </a:p>
          <a:p>
            <a:pPr marL="406400" lvl="1" indent="-169863">
              <a:spcBef>
                <a:spcPts val="0"/>
              </a:spcBef>
            </a:pPr>
            <a:r>
              <a:rPr lang="en-US" sz="1800" dirty="0">
                <a:latin typeface="Calibri" panose="020F0502020204030204" pitchFamily="34" charset="0"/>
                <a:ea typeface="Calibri" panose="020F0502020204030204" pitchFamily="34" charset="0"/>
                <a:cs typeface="Times New Roman" panose="02020603050405020304" pitchFamily="18" charset="0"/>
              </a:rPr>
              <a:t>Input variables define geomorphology &amp; geophysics</a:t>
            </a:r>
          </a:p>
          <a:p>
            <a:pPr marL="406400" lvl="1" indent="-169863">
              <a:spcBef>
                <a:spcPts val="0"/>
              </a:spcBef>
            </a:pPr>
            <a:r>
              <a:rPr lang="en-US" sz="1800" dirty="0">
                <a:latin typeface="Calibri" panose="020F0502020204030204" pitchFamily="34" charset="0"/>
                <a:ea typeface="Calibri" panose="020F0502020204030204" pitchFamily="34" charset="0"/>
                <a:cs typeface="Times New Roman" panose="02020603050405020304" pitchFamily="18" charset="0"/>
              </a:rPr>
              <a:t>Plastic deformation model of material (J2 class)</a:t>
            </a:r>
          </a:p>
          <a:p>
            <a:pPr marL="406400" lvl="1" indent="-169863">
              <a:spcBef>
                <a:spcPts val="0"/>
              </a:spcBef>
            </a:pPr>
            <a:r>
              <a:rPr lang="en-US" sz="1800" dirty="0" err="1">
                <a:latin typeface="Calibri" panose="020F0502020204030204" pitchFamily="34" charset="0"/>
                <a:ea typeface="Calibri" panose="020F0502020204030204" pitchFamily="34" charset="0"/>
                <a:cs typeface="Times New Roman" panose="02020603050405020304" pitchFamily="18" charset="0"/>
              </a:rPr>
              <a:t>Geomechanical</a:t>
            </a:r>
            <a:r>
              <a:rPr lang="en-US" sz="1800" dirty="0">
                <a:latin typeface="Calibri" panose="020F0502020204030204" pitchFamily="34" charset="0"/>
                <a:ea typeface="Calibri" panose="020F0502020204030204" pitchFamily="34" charset="0"/>
                <a:cs typeface="Times New Roman" panose="02020603050405020304" pitchFamily="18" charset="0"/>
              </a:rPr>
              <a:t> testing to determine coupled thermal-mechanical strength characteristics</a:t>
            </a:r>
          </a:p>
          <a:p>
            <a:pPr marL="406400" lvl="1" indent="-169863">
              <a:spcBef>
                <a:spcPts val="0"/>
              </a:spcBef>
            </a:pPr>
            <a:r>
              <a:rPr lang="en-US" sz="1800" dirty="0">
                <a:latin typeface="Calibri" panose="020F0502020204030204" pitchFamily="34" charset="0"/>
                <a:ea typeface="Calibri" panose="020F0502020204030204" pitchFamily="34" charset="0"/>
                <a:cs typeface="Times New Roman" panose="02020603050405020304" pitchFamily="18" charset="0"/>
              </a:rPr>
              <a:t>Time-varying ocean BCs (water level, temp, salinity)</a:t>
            </a:r>
          </a:p>
          <a:p>
            <a:pPr marL="406400" lvl="1" indent="-169863">
              <a:spcBef>
                <a:spcPts val="0"/>
              </a:spcBef>
            </a:pPr>
            <a:r>
              <a:rPr lang="en-US" sz="1800" dirty="0">
                <a:latin typeface="Calibri" panose="020F0502020204030204" pitchFamily="34" charset="0"/>
                <a:ea typeface="Calibri" panose="020F0502020204030204" pitchFamily="34" charset="0"/>
                <a:cs typeface="Times New Roman" panose="02020603050405020304" pitchFamily="18" charset="0"/>
              </a:rPr>
              <a:t>Eroded sediment and biogeochemical flux tracking</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06400" lvl="1" indent="-169863">
              <a:spcBef>
                <a:spcPts val="0"/>
              </a:spcBef>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A90489C8-E291-488A-8398-FD771511AD3D}"/>
              </a:ext>
            </a:extLst>
          </p:cNvPr>
          <p:cNvSpPr txBox="1">
            <a:spLocks/>
          </p:cNvSpPr>
          <p:nvPr/>
        </p:nvSpPr>
        <p:spPr bwMode="auto">
          <a:xfrm>
            <a:off x="448083" y="800130"/>
            <a:ext cx="9771793" cy="820960"/>
          </a:xfrm>
          <a:prstGeom prst="rect">
            <a:avLst/>
          </a:prstGeom>
          <a:solidFill>
            <a:srgbClr val="FFCC99"/>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a:buFont typeface="Wingdings" pitchFamily="-111" charset="2"/>
              <a:buNone/>
            </a:pPr>
            <a:r>
              <a:rPr lang="en-US" sz="2200" kern="0" dirty="0"/>
              <a:t>Goal of the </a:t>
            </a:r>
            <a:r>
              <a:rPr lang="en-US" sz="2200" b="1" kern="0" dirty="0"/>
              <a:t>Arctic Coastal Erosion (ACE) </a:t>
            </a:r>
            <a:r>
              <a:rPr lang="en-US" sz="2200" kern="0" dirty="0"/>
              <a:t>project is to deliver a </a:t>
            </a:r>
            <a:r>
              <a:rPr lang="en-US" sz="2200" b="1" kern="0" dirty="0"/>
              <a:t>field-validated predictive model </a:t>
            </a:r>
            <a:r>
              <a:rPr lang="en-US" sz="2200" kern="0" dirty="0"/>
              <a:t>of </a:t>
            </a:r>
            <a:r>
              <a:rPr lang="en-US" sz="2200" b="1" kern="0" dirty="0"/>
              <a:t>thermo-abrasive erosion </a:t>
            </a:r>
            <a:r>
              <a:rPr lang="en-US" sz="2200" kern="0" dirty="0"/>
              <a:t>for the </a:t>
            </a:r>
            <a:r>
              <a:rPr lang="en-US" sz="2200" b="1" kern="0" dirty="0"/>
              <a:t>permafrost Arctic coastline </a:t>
            </a:r>
          </a:p>
        </p:txBody>
      </p:sp>
      <p:sp>
        <p:nvSpPr>
          <p:cNvPr id="10" name="Content Placeholder 2">
            <a:extLst>
              <a:ext uri="{FF2B5EF4-FFF2-40B4-BE49-F238E27FC236}">
                <a16:creationId xmlns:a16="http://schemas.microsoft.com/office/drawing/2014/main" id="{3907C21C-0230-4242-98CF-A3DE1C016D8E}"/>
              </a:ext>
            </a:extLst>
          </p:cNvPr>
          <p:cNvSpPr txBox="1">
            <a:spLocks/>
          </p:cNvSpPr>
          <p:nvPr/>
        </p:nvSpPr>
        <p:spPr bwMode="auto">
          <a:xfrm>
            <a:off x="1976173" y="4613687"/>
            <a:ext cx="7208759" cy="1773634"/>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173038" indent="-169863" defTabSz="914400">
              <a:spcBef>
                <a:spcPts val="0"/>
              </a:spcBef>
            </a:pPr>
            <a:r>
              <a:rPr lang="en-US" sz="2000" dirty="0"/>
              <a:t>A “catalog” of </a:t>
            </a:r>
            <a:r>
              <a:rPr lang="en-US" sz="2000" dirty="0">
                <a:latin typeface="Calibri" panose="020F0502020204030204" pitchFamily="34" charset="0"/>
                <a:ea typeface="Calibri" panose="020F0502020204030204" pitchFamily="34" charset="0"/>
                <a:cs typeface="Times New Roman" panose="02020603050405020304" pitchFamily="18" charset="0"/>
              </a:rPr>
              <a:t>micro-scale models that represent the statistical distributions of input variables along a ~10km stretch of coastline.</a:t>
            </a:r>
          </a:p>
          <a:p>
            <a:pPr marL="406400" lvl="1" indent="-173038" defTabSz="914400">
              <a:spcBef>
                <a:spcPts val="0"/>
              </a:spcBef>
              <a:tabLst>
                <a:tab pos="406400" algn="l"/>
              </a:tabLst>
            </a:pPr>
            <a:r>
              <a:rPr lang="en-US" sz="1800" dirty="0"/>
              <a:t>Probability distribution functions of geomorphology and geophysics used to weight erosion output</a:t>
            </a:r>
          </a:p>
          <a:p>
            <a:pPr marL="623888" lvl="2" indent="-173038" defTabSz="914400">
              <a:spcBef>
                <a:spcPts val="0"/>
              </a:spcBef>
              <a:tabLst>
                <a:tab pos="406400" algn="l"/>
              </a:tabLst>
            </a:pPr>
            <a:r>
              <a:rPr lang="en-US" sz="1600" dirty="0"/>
              <a:t>Will validate approach with decade long annual measurements at Drew Point. </a:t>
            </a:r>
          </a:p>
          <a:p>
            <a:pPr marL="406400" lvl="1" indent="-173038" defTabSz="914400">
              <a:spcBef>
                <a:spcPts val="0"/>
              </a:spcBef>
              <a:tabLst>
                <a:tab pos="406400" algn="l"/>
              </a:tabLst>
            </a:pPr>
            <a:r>
              <a:rPr lang="en-US" sz="1800" kern="0" dirty="0"/>
              <a:t>Evaluating ocean “exposure metrics” to represent time-varying ocean </a:t>
            </a:r>
          </a:p>
        </p:txBody>
      </p:sp>
      <p:sp>
        <p:nvSpPr>
          <p:cNvPr id="38" name="Rectangle 37">
            <a:extLst>
              <a:ext uri="{FF2B5EF4-FFF2-40B4-BE49-F238E27FC236}">
                <a16:creationId xmlns:a16="http://schemas.microsoft.com/office/drawing/2014/main" id="{8E66A834-95DA-48EB-AE3E-8DC2B696F88D}"/>
              </a:ext>
            </a:extLst>
          </p:cNvPr>
          <p:cNvSpPr/>
          <p:nvPr/>
        </p:nvSpPr>
        <p:spPr>
          <a:xfrm>
            <a:off x="335670" y="2212836"/>
            <a:ext cx="112413" cy="32896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E250634-CC63-40C5-AA00-B2B46C3EC098}"/>
              </a:ext>
            </a:extLst>
          </p:cNvPr>
          <p:cNvSpPr/>
          <p:nvPr/>
        </p:nvSpPr>
        <p:spPr>
          <a:xfrm>
            <a:off x="39718" y="1733512"/>
            <a:ext cx="713234" cy="713232"/>
          </a:xfrm>
          <a:prstGeom prst="ellipse">
            <a:avLst/>
          </a:prstGeom>
          <a:solidFill>
            <a:srgbClr val="730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02E733E-0621-4CF3-B6D0-4DD2C9BCA1A3}"/>
              </a:ext>
            </a:extLst>
          </p:cNvPr>
          <p:cNvSpPr txBox="1"/>
          <p:nvPr/>
        </p:nvSpPr>
        <p:spPr>
          <a:xfrm>
            <a:off x="67974" y="1761131"/>
            <a:ext cx="888869" cy="615554"/>
          </a:xfrm>
          <a:prstGeom prst="rect">
            <a:avLst/>
          </a:prstGeom>
          <a:noFill/>
        </p:spPr>
        <p:txBody>
          <a:bodyPr wrap="square" rtlCol="0">
            <a:spAutoFit/>
          </a:bodyPr>
          <a:lstStyle/>
          <a:p>
            <a:r>
              <a:rPr lang="en-US" sz="1700" dirty="0">
                <a:solidFill>
                  <a:schemeClr val="bg1"/>
                </a:solidFill>
                <a:latin typeface="Calibri" panose="020F0502020204030204" pitchFamily="34" charset="0"/>
                <a:cs typeface="Calibri" panose="020F0502020204030204" pitchFamily="34" charset="0"/>
              </a:rPr>
              <a:t>2017-2022</a:t>
            </a:r>
          </a:p>
        </p:txBody>
      </p:sp>
      <p:sp>
        <p:nvSpPr>
          <p:cNvPr id="43" name="Oval 42">
            <a:extLst>
              <a:ext uri="{FF2B5EF4-FFF2-40B4-BE49-F238E27FC236}">
                <a16:creationId xmlns:a16="http://schemas.microsoft.com/office/drawing/2014/main" id="{54F8EB4C-DE88-49FD-A5DC-D11F0A6ED583}"/>
              </a:ext>
            </a:extLst>
          </p:cNvPr>
          <p:cNvSpPr/>
          <p:nvPr/>
        </p:nvSpPr>
        <p:spPr>
          <a:xfrm>
            <a:off x="8949" y="4820334"/>
            <a:ext cx="713232" cy="713232"/>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E6C2292-88D5-43D1-8983-995B8CA8F9EA}"/>
              </a:ext>
            </a:extLst>
          </p:cNvPr>
          <p:cNvSpPr txBox="1"/>
          <p:nvPr/>
        </p:nvSpPr>
        <p:spPr>
          <a:xfrm>
            <a:off x="12577" y="4999978"/>
            <a:ext cx="810625" cy="353943"/>
          </a:xfrm>
          <a:prstGeom prst="rect">
            <a:avLst/>
          </a:prstGeom>
          <a:noFill/>
        </p:spPr>
        <p:txBody>
          <a:bodyPr wrap="square" rtlCol="0">
            <a:spAutoFit/>
          </a:bodyPr>
          <a:lstStyle/>
          <a:p>
            <a:r>
              <a:rPr lang="en-US" sz="1700" dirty="0">
                <a:solidFill>
                  <a:schemeClr val="bg1"/>
                </a:solidFill>
                <a:latin typeface="Calibri" panose="020F0502020204030204" pitchFamily="34" charset="0"/>
                <a:cs typeface="Calibri" panose="020F0502020204030204" pitchFamily="34" charset="0"/>
              </a:rPr>
              <a:t>2023+</a:t>
            </a:r>
          </a:p>
        </p:txBody>
      </p:sp>
      <p:grpSp>
        <p:nvGrpSpPr>
          <p:cNvPr id="48" name="Group 47">
            <a:extLst>
              <a:ext uri="{FF2B5EF4-FFF2-40B4-BE49-F238E27FC236}">
                <a16:creationId xmlns:a16="http://schemas.microsoft.com/office/drawing/2014/main" id="{3330D5B1-90B9-4A5E-AC42-52109C48A8F6}"/>
              </a:ext>
            </a:extLst>
          </p:cNvPr>
          <p:cNvGrpSpPr/>
          <p:nvPr/>
        </p:nvGrpSpPr>
        <p:grpSpPr>
          <a:xfrm>
            <a:off x="623099" y="1997466"/>
            <a:ext cx="1499629" cy="722896"/>
            <a:chOff x="1995080" y="429009"/>
            <a:chExt cx="1206091" cy="722896"/>
          </a:xfrm>
        </p:grpSpPr>
        <p:sp>
          <p:nvSpPr>
            <p:cNvPr id="49" name="Rectangle 48">
              <a:extLst>
                <a:ext uri="{FF2B5EF4-FFF2-40B4-BE49-F238E27FC236}">
                  <a16:creationId xmlns:a16="http://schemas.microsoft.com/office/drawing/2014/main" id="{2D84855C-7ACD-4FD4-A2D8-9AF3B1EF1C4D}"/>
                </a:ext>
              </a:extLst>
            </p:cNvPr>
            <p:cNvSpPr/>
            <p:nvPr/>
          </p:nvSpPr>
          <p:spPr>
            <a:xfrm>
              <a:off x="2046150" y="429009"/>
              <a:ext cx="1155021" cy="5773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TextBox 49">
              <a:extLst>
                <a:ext uri="{FF2B5EF4-FFF2-40B4-BE49-F238E27FC236}">
                  <a16:creationId xmlns:a16="http://schemas.microsoft.com/office/drawing/2014/main" id="{E1BCFBE8-D6EA-4667-B4AD-ADD79B8CF5B7}"/>
                </a:ext>
              </a:extLst>
            </p:cNvPr>
            <p:cNvSpPr txBox="1"/>
            <p:nvPr/>
          </p:nvSpPr>
          <p:spPr>
            <a:xfrm>
              <a:off x="1995080" y="574533"/>
              <a:ext cx="1155021" cy="5773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alibri" panose="020F0502020204030204" pitchFamily="34" charset="0"/>
                  <a:cs typeface="Calibri" panose="020F0502020204030204" pitchFamily="34" charset="0"/>
                </a:rPr>
                <a:t>Micro-scale Model</a:t>
              </a:r>
            </a:p>
          </p:txBody>
        </p:sp>
      </p:grpSp>
      <p:grpSp>
        <p:nvGrpSpPr>
          <p:cNvPr id="51" name="Group 50">
            <a:extLst>
              <a:ext uri="{FF2B5EF4-FFF2-40B4-BE49-F238E27FC236}">
                <a16:creationId xmlns:a16="http://schemas.microsoft.com/office/drawing/2014/main" id="{B119F740-88A1-4E0B-A170-BB07458609DA}"/>
              </a:ext>
            </a:extLst>
          </p:cNvPr>
          <p:cNvGrpSpPr/>
          <p:nvPr/>
        </p:nvGrpSpPr>
        <p:grpSpPr>
          <a:xfrm>
            <a:off x="744484" y="4844548"/>
            <a:ext cx="1259712" cy="777553"/>
            <a:chOff x="1941459" y="429009"/>
            <a:chExt cx="1259712" cy="777553"/>
          </a:xfrm>
        </p:grpSpPr>
        <p:sp>
          <p:nvSpPr>
            <p:cNvPr id="52" name="Rectangle 51">
              <a:extLst>
                <a:ext uri="{FF2B5EF4-FFF2-40B4-BE49-F238E27FC236}">
                  <a16:creationId xmlns:a16="http://schemas.microsoft.com/office/drawing/2014/main" id="{2D056DA2-2DB6-4030-B1F8-9BD635A34403}"/>
                </a:ext>
              </a:extLst>
            </p:cNvPr>
            <p:cNvSpPr/>
            <p:nvPr/>
          </p:nvSpPr>
          <p:spPr>
            <a:xfrm>
              <a:off x="2046150" y="429009"/>
              <a:ext cx="1155021" cy="5773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3" name="TextBox 52">
              <a:extLst>
                <a:ext uri="{FF2B5EF4-FFF2-40B4-BE49-F238E27FC236}">
                  <a16:creationId xmlns:a16="http://schemas.microsoft.com/office/drawing/2014/main" id="{2503CE84-666E-42F5-A23E-3A49D223D894}"/>
                </a:ext>
              </a:extLst>
            </p:cNvPr>
            <p:cNvSpPr txBox="1"/>
            <p:nvPr/>
          </p:nvSpPr>
          <p:spPr>
            <a:xfrm>
              <a:off x="1941459" y="629190"/>
              <a:ext cx="1210080" cy="5773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libri" panose="020F0502020204030204" pitchFamily="34" charset="0"/>
                  <a:cs typeface="Calibri" panose="020F0502020204030204" pitchFamily="34" charset="0"/>
                </a:rPr>
                <a:t>Meso</a:t>
              </a:r>
              <a:r>
                <a:rPr lang="en-US" sz="1700" b="1" kern="1200" dirty="0">
                  <a:latin typeface="Calibri" panose="020F0502020204030204" pitchFamily="34" charset="0"/>
                  <a:cs typeface="Calibri" panose="020F0502020204030204" pitchFamily="34" charset="0"/>
                </a:rPr>
                <a:t>-scale Model</a:t>
              </a:r>
            </a:p>
          </p:txBody>
        </p:sp>
      </p:grpSp>
      <p:cxnSp>
        <p:nvCxnSpPr>
          <p:cNvPr id="57" name="Straight Arrow Connector 56">
            <a:extLst>
              <a:ext uri="{FF2B5EF4-FFF2-40B4-BE49-F238E27FC236}">
                <a16:creationId xmlns:a16="http://schemas.microsoft.com/office/drawing/2014/main" id="{830F0E12-F9D5-4D9E-BCA6-70FF634975B7}"/>
              </a:ext>
            </a:extLst>
          </p:cNvPr>
          <p:cNvCxnSpPr>
            <a:cxnSpLocks/>
          </p:cNvCxnSpPr>
          <p:nvPr/>
        </p:nvCxnSpPr>
        <p:spPr>
          <a:xfrm flipH="1">
            <a:off x="722181" y="3517269"/>
            <a:ext cx="1184060" cy="1303065"/>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91EA097-EA8E-4ABF-B081-F7A19D5DEE73}"/>
              </a:ext>
            </a:extLst>
          </p:cNvPr>
          <p:cNvCxnSpPr>
            <a:cxnSpLocks/>
          </p:cNvCxnSpPr>
          <p:nvPr/>
        </p:nvCxnSpPr>
        <p:spPr>
          <a:xfrm>
            <a:off x="791229" y="5006629"/>
            <a:ext cx="965397" cy="0"/>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5411B9A-36C4-4CB7-A87E-DA97E49C1344}"/>
              </a:ext>
            </a:extLst>
          </p:cNvPr>
          <p:cNvCxnSpPr>
            <a:cxnSpLocks/>
          </p:cNvCxnSpPr>
          <p:nvPr/>
        </p:nvCxnSpPr>
        <p:spPr>
          <a:xfrm flipH="1">
            <a:off x="791229" y="2117047"/>
            <a:ext cx="1028942" cy="0"/>
          </a:xfrm>
          <a:prstGeom prst="straightConnector1">
            <a:avLst/>
          </a:prstGeom>
          <a:ln w="15875">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85A6A6D-F0DC-420A-9DF5-7B9A28A437A8}"/>
              </a:ext>
            </a:extLst>
          </p:cNvPr>
          <p:cNvSpPr txBox="1"/>
          <p:nvPr/>
        </p:nvSpPr>
        <p:spPr>
          <a:xfrm>
            <a:off x="530047" y="2659955"/>
            <a:ext cx="1496525"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10’s of meters &amp; storm duration</a:t>
            </a:r>
          </a:p>
        </p:txBody>
      </p:sp>
      <p:grpSp>
        <p:nvGrpSpPr>
          <p:cNvPr id="68" name="Group 67">
            <a:extLst>
              <a:ext uri="{FF2B5EF4-FFF2-40B4-BE49-F238E27FC236}">
                <a16:creationId xmlns:a16="http://schemas.microsoft.com/office/drawing/2014/main" id="{092F347E-B2F0-404D-9968-0180B1E55E1C}"/>
              </a:ext>
            </a:extLst>
          </p:cNvPr>
          <p:cNvGrpSpPr/>
          <p:nvPr/>
        </p:nvGrpSpPr>
        <p:grpSpPr>
          <a:xfrm>
            <a:off x="8967763" y="3063240"/>
            <a:ext cx="3284450" cy="1402179"/>
            <a:chOff x="3573550" y="5160249"/>
            <a:chExt cx="3284450" cy="1402179"/>
          </a:xfrm>
        </p:grpSpPr>
        <p:grpSp>
          <p:nvGrpSpPr>
            <p:cNvPr id="69" name="Group 68">
              <a:extLst>
                <a:ext uri="{FF2B5EF4-FFF2-40B4-BE49-F238E27FC236}">
                  <a16:creationId xmlns:a16="http://schemas.microsoft.com/office/drawing/2014/main" id="{6DE84CD2-C2D4-4311-91B6-8DE85D92C125}"/>
                </a:ext>
              </a:extLst>
            </p:cNvPr>
            <p:cNvGrpSpPr>
              <a:grpSpLocks noChangeAspect="1"/>
            </p:cNvGrpSpPr>
            <p:nvPr/>
          </p:nvGrpSpPr>
          <p:grpSpPr>
            <a:xfrm>
              <a:off x="3573550" y="5234284"/>
              <a:ext cx="3284450" cy="1328144"/>
              <a:chOff x="18530579" y="5792982"/>
              <a:chExt cx="7290412" cy="2948047"/>
            </a:xfrm>
          </p:grpSpPr>
          <p:grpSp>
            <p:nvGrpSpPr>
              <p:cNvPr id="71" name="Group 70">
                <a:extLst>
                  <a:ext uri="{FF2B5EF4-FFF2-40B4-BE49-F238E27FC236}">
                    <a16:creationId xmlns:a16="http://schemas.microsoft.com/office/drawing/2014/main" id="{85353DA5-2259-4960-B9FA-D0346117B320}"/>
                  </a:ext>
                </a:extLst>
              </p:cNvPr>
              <p:cNvGrpSpPr>
                <a:grpSpLocks noChangeAspect="1"/>
              </p:cNvGrpSpPr>
              <p:nvPr/>
            </p:nvGrpSpPr>
            <p:grpSpPr>
              <a:xfrm>
                <a:off x="18530579" y="5792982"/>
                <a:ext cx="7290412" cy="2948047"/>
                <a:chOff x="13086203" y="4929410"/>
                <a:chExt cx="8667178" cy="3504776"/>
              </a:xfrm>
            </p:grpSpPr>
            <p:grpSp>
              <p:nvGrpSpPr>
                <p:cNvPr id="73" name="Group 72">
                  <a:extLst>
                    <a:ext uri="{FF2B5EF4-FFF2-40B4-BE49-F238E27FC236}">
                      <a16:creationId xmlns:a16="http://schemas.microsoft.com/office/drawing/2014/main" id="{7CDD66C0-2FFC-4B3E-B567-7682427A5AFD}"/>
                    </a:ext>
                  </a:extLst>
                </p:cNvPr>
                <p:cNvGrpSpPr/>
                <p:nvPr/>
              </p:nvGrpSpPr>
              <p:grpSpPr>
                <a:xfrm>
                  <a:off x="13086203" y="4929410"/>
                  <a:ext cx="8667178" cy="3504776"/>
                  <a:chOff x="4030234" y="1273197"/>
                  <a:chExt cx="8667178" cy="3504776"/>
                </a:xfrm>
              </p:grpSpPr>
              <p:pic>
                <p:nvPicPr>
                  <p:cNvPr id="75" name="Picture 74">
                    <a:extLst>
                      <a:ext uri="{FF2B5EF4-FFF2-40B4-BE49-F238E27FC236}">
                        <a16:creationId xmlns:a16="http://schemas.microsoft.com/office/drawing/2014/main" id="{F955E1CE-70E4-4E1F-A12C-F8298F44A7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24" b="96667" l="2301" r="98521">
                                <a14:foregroundMark x1="6984" y1="23333" x2="6984" y2="23333"/>
                                <a14:foregroundMark x1="3122" y1="20476" x2="3122" y2="20476"/>
                                <a14:foregroundMark x1="3205" y1="29524" x2="3205" y2="29524"/>
                                <a14:foregroundMark x1="13640" y1="37778" x2="13640" y2="37778"/>
                                <a14:foregroundMark x1="12325" y1="50317" x2="12325" y2="50317"/>
                                <a14:foregroundMark x1="12325" y1="50317" x2="12079" y2="52063"/>
                                <a14:foregroundMark x1="17009" y1="59048" x2="17009" y2="59048"/>
                                <a14:foregroundMark x1="34182" y1="78095" x2="34182" y2="78095"/>
                                <a14:foregroundMark x1="39523" y1="91429" x2="39523" y2="91429"/>
                                <a14:foregroundMark x1="94659" y1="61111" x2="94659" y2="61111"/>
                                <a14:foregroundMark x1="98767" y1="46825" x2="98767" y2="46825"/>
                                <a14:foregroundMark x1="70748" y1="68889" x2="70748" y2="68889"/>
                                <a14:foregroundMark x1="55136" y1="9524" x2="55136" y2="9524"/>
                                <a14:foregroundMark x1="30731" y1="66825" x2="30731" y2="66825"/>
                                <a14:foregroundMark x1="34347" y1="70952" x2="34347" y2="70952"/>
                                <a14:foregroundMark x1="2301" y1="21111" x2="2301" y2="21111"/>
                                <a14:foregroundMark x1="3122" y1="25556" x2="3122" y2="25556"/>
                                <a14:foregroundMark x1="34758" y1="71905" x2="34758" y2="71905"/>
                                <a14:foregroundMark x1="35744" y1="74444" x2="35744" y2="74444"/>
                                <a14:foregroundMark x1="35744" y1="81429" x2="35744" y2="81429"/>
                                <a14:foregroundMark x1="35497" y1="91746" x2="35497" y2="91746"/>
                                <a14:foregroundMark x1="35004" y1="96667" x2="35004" y2="96667"/>
                              </a14:backgroundRemoval>
                            </a14:imgEffect>
                          </a14:imgLayer>
                        </a14:imgProps>
                      </a:ext>
                    </a:extLst>
                  </a:blip>
                  <a:stretch>
                    <a:fillRect/>
                  </a:stretch>
                </p:blipFill>
                <p:spPr>
                  <a:xfrm>
                    <a:off x="5538562" y="1273197"/>
                    <a:ext cx="6653438" cy="3444260"/>
                  </a:xfrm>
                  <a:prstGeom prst="rect">
                    <a:avLst/>
                  </a:prstGeom>
                </p:spPr>
              </p:pic>
              <p:cxnSp>
                <p:nvCxnSpPr>
                  <p:cNvPr id="76" name="Straight Connector 75">
                    <a:extLst>
                      <a:ext uri="{FF2B5EF4-FFF2-40B4-BE49-F238E27FC236}">
                        <a16:creationId xmlns:a16="http://schemas.microsoft.com/office/drawing/2014/main" id="{4CD46026-29EC-4810-9F01-A74FCAD86EF5}"/>
                      </a:ext>
                    </a:extLst>
                  </p:cNvPr>
                  <p:cNvCxnSpPr/>
                  <p:nvPr/>
                </p:nvCxnSpPr>
                <p:spPr>
                  <a:xfrm>
                    <a:off x="9351034" y="1480230"/>
                    <a:ext cx="2840966" cy="1311216"/>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77" name="Straight Connector 76">
                    <a:extLst>
                      <a:ext uri="{FF2B5EF4-FFF2-40B4-BE49-F238E27FC236}">
                        <a16:creationId xmlns:a16="http://schemas.microsoft.com/office/drawing/2014/main" id="{F9E8F692-7BBB-4419-9F21-BFF145B9D879}"/>
                      </a:ext>
                    </a:extLst>
                  </p:cNvPr>
                  <p:cNvCxnSpPr>
                    <a:cxnSpLocks/>
                  </p:cNvCxnSpPr>
                  <p:nvPr/>
                </p:nvCxnSpPr>
                <p:spPr>
                  <a:xfrm flipV="1">
                    <a:off x="5621548" y="1480230"/>
                    <a:ext cx="3660475" cy="385314"/>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78" name="Straight Connector 77">
                    <a:extLst>
                      <a:ext uri="{FF2B5EF4-FFF2-40B4-BE49-F238E27FC236}">
                        <a16:creationId xmlns:a16="http://schemas.microsoft.com/office/drawing/2014/main" id="{D7FECB37-D751-49F3-98B5-56EAA71352D1}"/>
                      </a:ext>
                    </a:extLst>
                  </p:cNvPr>
                  <p:cNvCxnSpPr>
                    <a:cxnSpLocks/>
                  </p:cNvCxnSpPr>
                  <p:nvPr/>
                </p:nvCxnSpPr>
                <p:spPr>
                  <a:xfrm flipH="1">
                    <a:off x="5589918" y="1753400"/>
                    <a:ext cx="94890" cy="181155"/>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79" name="Straight Connector 78">
                    <a:extLst>
                      <a:ext uri="{FF2B5EF4-FFF2-40B4-BE49-F238E27FC236}">
                        <a16:creationId xmlns:a16="http://schemas.microsoft.com/office/drawing/2014/main" id="{9D89FF04-E310-4E4D-8171-4DE773A688EA}"/>
                      </a:ext>
                    </a:extLst>
                  </p:cNvPr>
                  <p:cNvCxnSpPr>
                    <a:cxnSpLocks/>
                  </p:cNvCxnSpPr>
                  <p:nvPr/>
                </p:nvCxnSpPr>
                <p:spPr>
                  <a:xfrm flipH="1">
                    <a:off x="9192459" y="1401155"/>
                    <a:ext cx="181155" cy="15240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80" name="Straight Connector 79">
                    <a:extLst>
                      <a:ext uri="{FF2B5EF4-FFF2-40B4-BE49-F238E27FC236}">
                        <a16:creationId xmlns:a16="http://schemas.microsoft.com/office/drawing/2014/main" id="{8259784A-9401-473A-8626-DA2677016E31}"/>
                      </a:ext>
                    </a:extLst>
                  </p:cNvPr>
                  <p:cNvCxnSpPr>
                    <a:cxnSpLocks/>
                  </p:cNvCxnSpPr>
                  <p:nvPr/>
                </p:nvCxnSpPr>
                <p:spPr>
                  <a:xfrm flipH="1">
                    <a:off x="9264771" y="1415532"/>
                    <a:ext cx="184030" cy="15240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sp>
                <p:nvSpPr>
                  <p:cNvPr id="81" name="TextBox 80">
                    <a:extLst>
                      <a:ext uri="{FF2B5EF4-FFF2-40B4-BE49-F238E27FC236}">
                        <a16:creationId xmlns:a16="http://schemas.microsoft.com/office/drawing/2014/main" id="{BA06BC83-EFA7-4552-B4F9-1E4008881F13}"/>
                      </a:ext>
                    </a:extLst>
                  </p:cNvPr>
                  <p:cNvSpPr txBox="1"/>
                  <p:nvPr/>
                </p:nvSpPr>
                <p:spPr>
                  <a:xfrm rot="1412259">
                    <a:off x="10550199" y="1897871"/>
                    <a:ext cx="1742537" cy="2561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AD0101"/>
                        </a:solidFill>
                        <a:effectLst/>
                        <a:uLnTx/>
                        <a:uFillTx/>
                        <a:latin typeface="Arial"/>
                      </a:rPr>
                      <a:t>30m</a:t>
                    </a:r>
                  </a:p>
                </p:txBody>
              </p:sp>
              <p:sp>
                <p:nvSpPr>
                  <p:cNvPr id="82" name="Parallelogram 81">
                    <a:extLst>
                      <a:ext uri="{FF2B5EF4-FFF2-40B4-BE49-F238E27FC236}">
                        <a16:creationId xmlns:a16="http://schemas.microsoft.com/office/drawing/2014/main" id="{C71C257D-110A-4A88-BDAB-41027283758F}"/>
                      </a:ext>
                    </a:extLst>
                  </p:cNvPr>
                  <p:cNvSpPr/>
                  <p:nvPr/>
                </p:nvSpPr>
                <p:spPr>
                  <a:xfrm rot="2414603">
                    <a:off x="4030234" y="3036805"/>
                    <a:ext cx="3872807" cy="1052890"/>
                  </a:xfrm>
                  <a:prstGeom prst="parallelogram">
                    <a:avLst>
                      <a:gd name="adj" fmla="val 102851"/>
                    </a:avLst>
                  </a:prstGeom>
                  <a:solidFill>
                    <a:srgbClr val="00B0F0">
                      <a:alpha val="62000"/>
                    </a:srgbClr>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83" name="Straight Connector 82">
                    <a:extLst>
                      <a:ext uri="{FF2B5EF4-FFF2-40B4-BE49-F238E27FC236}">
                        <a16:creationId xmlns:a16="http://schemas.microsoft.com/office/drawing/2014/main" id="{01075726-5E63-4A78-8A36-24B6DDE60194}"/>
                      </a:ext>
                    </a:extLst>
                  </p:cNvPr>
                  <p:cNvCxnSpPr/>
                  <p:nvPr/>
                </p:nvCxnSpPr>
                <p:spPr>
                  <a:xfrm>
                    <a:off x="5538563" y="1944619"/>
                    <a:ext cx="0" cy="74331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84" name="Straight Connector 83">
                    <a:extLst>
                      <a:ext uri="{FF2B5EF4-FFF2-40B4-BE49-F238E27FC236}">
                        <a16:creationId xmlns:a16="http://schemas.microsoft.com/office/drawing/2014/main" id="{76318C0C-D517-4F27-9DA2-1FFB4D2AF39D}"/>
                      </a:ext>
                    </a:extLst>
                  </p:cNvPr>
                  <p:cNvCxnSpPr/>
                  <p:nvPr/>
                </p:nvCxnSpPr>
                <p:spPr>
                  <a:xfrm>
                    <a:off x="5408762" y="1944619"/>
                    <a:ext cx="212786" cy="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85" name="Straight Connector 84">
                    <a:extLst>
                      <a:ext uri="{FF2B5EF4-FFF2-40B4-BE49-F238E27FC236}">
                        <a16:creationId xmlns:a16="http://schemas.microsoft.com/office/drawing/2014/main" id="{F400D0AE-515E-4DF8-B01C-DC055D28E96B}"/>
                      </a:ext>
                    </a:extLst>
                  </p:cNvPr>
                  <p:cNvCxnSpPr/>
                  <p:nvPr/>
                </p:nvCxnSpPr>
                <p:spPr>
                  <a:xfrm>
                    <a:off x="5408762" y="2683616"/>
                    <a:ext cx="212786" cy="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sp>
                <p:nvSpPr>
                  <p:cNvPr id="86" name="TextBox 85">
                    <a:extLst>
                      <a:ext uri="{FF2B5EF4-FFF2-40B4-BE49-F238E27FC236}">
                        <a16:creationId xmlns:a16="http://schemas.microsoft.com/office/drawing/2014/main" id="{6A7B58F4-D679-4A37-9C7F-B582634B0AD7}"/>
                      </a:ext>
                    </a:extLst>
                  </p:cNvPr>
                  <p:cNvSpPr txBox="1"/>
                  <p:nvPr/>
                </p:nvSpPr>
                <p:spPr>
                  <a:xfrm>
                    <a:off x="4851838" y="2028569"/>
                    <a:ext cx="876339" cy="5685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AD0101"/>
                        </a:solidFill>
                        <a:effectLst/>
                        <a:uLnTx/>
                        <a:uFillTx/>
                        <a:latin typeface="Arial"/>
                      </a:rPr>
                      <a:t>5m</a:t>
                    </a:r>
                  </a:p>
                </p:txBody>
              </p:sp>
              <p:sp>
                <p:nvSpPr>
                  <p:cNvPr id="87" name="Arrow: Up-Down 86">
                    <a:extLst>
                      <a:ext uri="{FF2B5EF4-FFF2-40B4-BE49-F238E27FC236}">
                        <a16:creationId xmlns:a16="http://schemas.microsoft.com/office/drawing/2014/main" id="{8B4BD0D2-EE4E-48BD-BE9B-829F49C641D3}"/>
                      </a:ext>
                    </a:extLst>
                  </p:cNvPr>
                  <p:cNvSpPr/>
                  <p:nvPr/>
                </p:nvSpPr>
                <p:spPr>
                  <a:xfrm>
                    <a:off x="7457828" y="4440576"/>
                    <a:ext cx="86352" cy="178489"/>
                  </a:xfrm>
                  <a:prstGeom prst="upDownArrow">
                    <a:avLst/>
                  </a:prstGeom>
                  <a:solidFill>
                    <a:srgbClr val="00B0F0"/>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88" name="Picture 87">
                    <a:extLst>
                      <a:ext uri="{FF2B5EF4-FFF2-40B4-BE49-F238E27FC236}">
                        <a16:creationId xmlns:a16="http://schemas.microsoft.com/office/drawing/2014/main" id="{44125722-6675-4122-8547-5305581876E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98884" y="3964922"/>
                    <a:ext cx="1051379" cy="609799"/>
                  </a:xfrm>
                  <a:prstGeom prst="rect">
                    <a:avLst/>
                  </a:prstGeom>
                </p:spPr>
              </p:pic>
              <p:sp>
                <p:nvSpPr>
                  <p:cNvPr id="89" name="Rectangle 88">
                    <a:extLst>
                      <a:ext uri="{FF2B5EF4-FFF2-40B4-BE49-F238E27FC236}">
                        <a16:creationId xmlns:a16="http://schemas.microsoft.com/office/drawing/2014/main" id="{C7F6724C-1167-47E4-BA03-A17B6D766658}"/>
                      </a:ext>
                    </a:extLst>
                  </p:cNvPr>
                  <p:cNvSpPr/>
                  <p:nvPr/>
                </p:nvSpPr>
                <p:spPr>
                  <a:xfrm>
                    <a:off x="10636983" y="4352511"/>
                    <a:ext cx="274320" cy="270435"/>
                  </a:xfrm>
                  <a:prstGeom prst="rect">
                    <a:avLst/>
                  </a:prstGeom>
                  <a:solidFill>
                    <a:srgbClr val="AC956E">
                      <a:lumMod val="40000"/>
                      <a:lumOff val="60000"/>
                    </a:srgbClr>
                  </a:solidFill>
                  <a:ln w="19050" cap="flat" cmpd="sng" algn="ctr">
                    <a:solidFill>
                      <a:srgbClr val="0070C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1DC1D876-23EB-4B51-A040-19804014BD53}"/>
                      </a:ext>
                    </a:extLst>
                  </p:cNvPr>
                  <p:cNvSpPr/>
                  <p:nvPr/>
                </p:nvSpPr>
                <p:spPr>
                  <a:xfrm>
                    <a:off x="10636983" y="4011883"/>
                    <a:ext cx="274320" cy="270435"/>
                  </a:xfrm>
                  <a:prstGeom prst="rect">
                    <a:avLst/>
                  </a:prstGeom>
                  <a:solidFill>
                    <a:srgbClr val="AD0101"/>
                  </a:solidFill>
                  <a:ln w="19050" cap="flat" cmpd="sng" algn="ctr">
                    <a:solidFill>
                      <a:srgbClr val="0070C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1" name="TextBox 90">
                    <a:extLst>
                      <a:ext uri="{FF2B5EF4-FFF2-40B4-BE49-F238E27FC236}">
                        <a16:creationId xmlns:a16="http://schemas.microsoft.com/office/drawing/2014/main" id="{88B20280-CE5A-43F1-BED9-A185EC201010}"/>
                      </a:ext>
                    </a:extLst>
                  </p:cNvPr>
                  <p:cNvSpPr txBox="1"/>
                  <p:nvPr/>
                </p:nvSpPr>
                <p:spPr>
                  <a:xfrm>
                    <a:off x="10732807" y="3876715"/>
                    <a:ext cx="1750316" cy="4691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rPr>
                      <a:t>Ice wedge</a:t>
                    </a:r>
                  </a:p>
                </p:txBody>
              </p:sp>
              <p:sp>
                <p:nvSpPr>
                  <p:cNvPr id="92" name="TextBox 91">
                    <a:extLst>
                      <a:ext uri="{FF2B5EF4-FFF2-40B4-BE49-F238E27FC236}">
                        <a16:creationId xmlns:a16="http://schemas.microsoft.com/office/drawing/2014/main" id="{A1A89D4D-486A-42AA-9789-3FF08E62564C}"/>
                      </a:ext>
                    </a:extLst>
                  </p:cNvPr>
                  <p:cNvSpPr txBox="1"/>
                  <p:nvPr/>
                </p:nvSpPr>
                <p:spPr>
                  <a:xfrm>
                    <a:off x="10747815" y="4209448"/>
                    <a:ext cx="1949597" cy="5685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rPr>
                      <a:t>Permafrost</a:t>
                    </a:r>
                  </a:p>
                </p:txBody>
              </p:sp>
              <p:sp>
                <p:nvSpPr>
                  <p:cNvPr id="93" name="TextBox 92">
                    <a:extLst>
                      <a:ext uri="{FF2B5EF4-FFF2-40B4-BE49-F238E27FC236}">
                        <a16:creationId xmlns:a16="http://schemas.microsoft.com/office/drawing/2014/main" id="{759FFA29-607C-4AF6-A37A-54AF851000FC}"/>
                      </a:ext>
                    </a:extLst>
                  </p:cNvPr>
                  <p:cNvSpPr txBox="1"/>
                  <p:nvPr/>
                </p:nvSpPr>
                <p:spPr>
                  <a:xfrm rot="21246866">
                    <a:off x="6109304" y="1313276"/>
                    <a:ext cx="1199081" cy="5685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AD0101"/>
                        </a:solidFill>
                        <a:effectLst/>
                        <a:uLnTx/>
                        <a:uFillTx/>
                        <a:latin typeface="Arial"/>
                      </a:rPr>
                      <a:t>30m</a:t>
                    </a:r>
                  </a:p>
                </p:txBody>
              </p:sp>
            </p:grpSp>
            <p:cxnSp>
              <p:nvCxnSpPr>
                <p:cNvPr id="74" name="Straight Connector 73">
                  <a:extLst>
                    <a:ext uri="{FF2B5EF4-FFF2-40B4-BE49-F238E27FC236}">
                      <a16:creationId xmlns:a16="http://schemas.microsoft.com/office/drawing/2014/main" id="{350ACF23-BE0B-4F28-A0BB-CF9CC7548857}"/>
                    </a:ext>
                  </a:extLst>
                </p:cNvPr>
                <p:cNvCxnSpPr>
                  <a:cxnSpLocks/>
                </p:cNvCxnSpPr>
                <p:nvPr/>
              </p:nvCxnSpPr>
              <p:spPr>
                <a:xfrm flipH="1">
                  <a:off x="21155955" y="6361563"/>
                  <a:ext cx="184030" cy="15240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grpSp>
          <p:sp>
            <p:nvSpPr>
              <p:cNvPr id="72" name="TextBox 71">
                <a:extLst>
                  <a:ext uri="{FF2B5EF4-FFF2-40B4-BE49-F238E27FC236}">
                    <a16:creationId xmlns:a16="http://schemas.microsoft.com/office/drawing/2014/main" id="{4513012C-95EF-4585-A7B3-501E6F06DA7F}"/>
                  </a:ext>
                </a:extLst>
              </p:cNvPr>
              <p:cNvSpPr txBox="1"/>
              <p:nvPr/>
            </p:nvSpPr>
            <p:spPr>
              <a:xfrm rot="2544584">
                <a:off x="18917421" y="7566023"/>
                <a:ext cx="2630089" cy="215444"/>
              </a:xfrm>
              <a:prstGeom prst="rect">
                <a:avLst/>
              </a:prstGeom>
              <a:noFill/>
            </p:spPr>
            <p:txBody>
              <a:bodyPr wrap="square" rtlCol="0">
                <a:spAutoFit/>
              </a:bodyPr>
              <a:lstStyle/>
              <a:p>
                <a:pPr algn="ctr"/>
                <a:r>
                  <a:rPr lang="en-US" sz="800" dirty="0"/>
                  <a:t>ocean water</a:t>
                </a:r>
              </a:p>
            </p:txBody>
          </p:sp>
        </p:grpSp>
        <p:sp>
          <p:nvSpPr>
            <p:cNvPr id="70" name="Rectangle 69">
              <a:extLst>
                <a:ext uri="{FF2B5EF4-FFF2-40B4-BE49-F238E27FC236}">
                  <a16:creationId xmlns:a16="http://schemas.microsoft.com/office/drawing/2014/main" id="{AC8839ED-C4B1-4A35-9967-AF5CF6429BA1}"/>
                </a:ext>
              </a:extLst>
            </p:cNvPr>
            <p:cNvSpPr/>
            <p:nvPr/>
          </p:nvSpPr>
          <p:spPr>
            <a:xfrm>
              <a:off x="3649284" y="5160249"/>
              <a:ext cx="3078600" cy="137950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4B96215B-4568-474C-907B-F26DCC595181}"/>
              </a:ext>
            </a:extLst>
          </p:cNvPr>
          <p:cNvGrpSpPr/>
          <p:nvPr/>
        </p:nvGrpSpPr>
        <p:grpSpPr>
          <a:xfrm>
            <a:off x="7343502" y="2156278"/>
            <a:ext cx="1756869" cy="2280253"/>
            <a:chOff x="1924206" y="4322037"/>
            <a:chExt cx="1756869" cy="2280253"/>
          </a:xfrm>
        </p:grpSpPr>
        <p:grpSp>
          <p:nvGrpSpPr>
            <p:cNvPr id="95" name="Group 94">
              <a:extLst>
                <a:ext uri="{FF2B5EF4-FFF2-40B4-BE49-F238E27FC236}">
                  <a16:creationId xmlns:a16="http://schemas.microsoft.com/office/drawing/2014/main" id="{87FA1786-FAA2-4832-8E37-594380F9E1AC}"/>
                </a:ext>
              </a:extLst>
            </p:cNvPr>
            <p:cNvGrpSpPr>
              <a:grpSpLocks noChangeAspect="1"/>
            </p:cNvGrpSpPr>
            <p:nvPr/>
          </p:nvGrpSpPr>
          <p:grpSpPr>
            <a:xfrm>
              <a:off x="1924206" y="4368633"/>
              <a:ext cx="1756869" cy="2126247"/>
              <a:chOff x="12787047" y="6379430"/>
              <a:chExt cx="2928690" cy="3544442"/>
            </a:xfrm>
          </p:grpSpPr>
          <p:pic>
            <p:nvPicPr>
              <p:cNvPr id="98" name="Picture 97">
                <a:extLst>
                  <a:ext uri="{FF2B5EF4-FFF2-40B4-BE49-F238E27FC236}">
                    <a16:creationId xmlns:a16="http://schemas.microsoft.com/office/drawing/2014/main" id="{0C543F63-153F-4740-AD3B-7933E06BE0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169" b="89976" l="9064" r="94354">
                            <a14:foregroundMark x1="83358" y1="22983" x2="86627" y2="25306"/>
                            <a14:foregroundMark x1="88856" y1="29218" x2="92125" y2="54156"/>
                            <a14:foregroundMark x1="92125" y1="54156" x2="90788" y2="56601"/>
                            <a14:foregroundMark x1="72065" y1="75550" x2="39525" y2="77017"/>
                            <a14:foregroundMark x1="39525" y1="77017" x2="19762" y2="66504"/>
                            <a14:foregroundMark x1="19762" y1="66504" x2="9510" y2="48900"/>
                            <a14:foregroundMark x1="9510" y1="48900" x2="9658" y2="33863"/>
                            <a14:foregroundMark x1="55423" y1="9658" x2="45022" y2="9169"/>
                            <a14:foregroundMark x1="51263" y1="26650" x2="48886" y2="27628"/>
                            <a14:foregroundMark x1="50371" y1="29707" x2="50371" y2="30562"/>
                            <a14:foregroundMark x1="9064" y1="88753" x2="94354" y2="89120"/>
                          </a14:backgroundRemoval>
                        </a14:imgEffect>
                      </a14:imgLayer>
                    </a14:imgProps>
                  </a:ext>
                </a:extLst>
              </a:blip>
              <a:stretch>
                <a:fillRect/>
              </a:stretch>
            </p:blipFill>
            <p:spPr>
              <a:xfrm>
                <a:off x="12817870" y="6379430"/>
                <a:ext cx="2785101" cy="3385160"/>
              </a:xfrm>
              <a:prstGeom prst="rect">
                <a:avLst/>
              </a:prstGeom>
            </p:spPr>
          </p:pic>
          <p:sp>
            <p:nvSpPr>
              <p:cNvPr id="99" name="TextBox 98">
                <a:extLst>
                  <a:ext uri="{FF2B5EF4-FFF2-40B4-BE49-F238E27FC236}">
                    <a16:creationId xmlns:a16="http://schemas.microsoft.com/office/drawing/2014/main" id="{1BD2B173-7E3F-4BBF-B504-3A22B74BCF0C}"/>
                  </a:ext>
                </a:extLst>
              </p:cNvPr>
              <p:cNvSpPr txBox="1"/>
              <p:nvPr/>
            </p:nvSpPr>
            <p:spPr>
              <a:xfrm>
                <a:off x="12825098" y="9394439"/>
                <a:ext cx="2890639" cy="274487"/>
              </a:xfrm>
              <a:prstGeom prst="rect">
                <a:avLst/>
              </a:prstGeom>
              <a:noFill/>
            </p:spPr>
            <p:txBody>
              <a:bodyPr wrap="square" rtlCol="0">
                <a:spAutoFit/>
              </a:bodyPr>
              <a:lstStyle/>
              <a:p>
                <a:r>
                  <a:rPr lang="en-US" sz="470" dirty="0"/>
                  <a:t>0.0           0.5            1.0           1.5          2.0              2.5            3.0 </a:t>
                </a:r>
              </a:p>
            </p:txBody>
          </p:sp>
          <p:sp>
            <p:nvSpPr>
              <p:cNvPr id="100" name="TextBox 99">
                <a:extLst>
                  <a:ext uri="{FF2B5EF4-FFF2-40B4-BE49-F238E27FC236}">
                    <a16:creationId xmlns:a16="http://schemas.microsoft.com/office/drawing/2014/main" id="{8FF6DB27-0590-43F8-A4D6-586C434EBECD}"/>
                  </a:ext>
                </a:extLst>
              </p:cNvPr>
              <p:cNvSpPr txBox="1"/>
              <p:nvPr/>
            </p:nvSpPr>
            <p:spPr>
              <a:xfrm>
                <a:off x="12994713" y="9035635"/>
                <a:ext cx="2451539" cy="215444"/>
              </a:xfrm>
              <a:prstGeom prst="rect">
                <a:avLst/>
              </a:prstGeom>
              <a:noFill/>
            </p:spPr>
            <p:txBody>
              <a:bodyPr wrap="square" rtlCol="0">
                <a:spAutoFit/>
              </a:bodyPr>
              <a:lstStyle/>
              <a:p>
                <a:pPr algn="ctr"/>
                <a:r>
                  <a:rPr lang="en-US" sz="800" dirty="0"/>
                  <a:t>Significant Wave Height (m) </a:t>
                </a:r>
              </a:p>
            </p:txBody>
          </p:sp>
          <p:sp>
            <p:nvSpPr>
              <p:cNvPr id="101" name="TextBox 100">
                <a:extLst>
                  <a:ext uri="{FF2B5EF4-FFF2-40B4-BE49-F238E27FC236}">
                    <a16:creationId xmlns:a16="http://schemas.microsoft.com/office/drawing/2014/main" id="{AFC8FE76-F48F-4806-A889-77725FB1FAF6}"/>
                  </a:ext>
                </a:extLst>
              </p:cNvPr>
              <p:cNvSpPr txBox="1"/>
              <p:nvPr/>
            </p:nvSpPr>
            <p:spPr>
              <a:xfrm>
                <a:off x="12787047" y="9536136"/>
                <a:ext cx="2840476" cy="333491"/>
              </a:xfrm>
              <a:prstGeom prst="rect">
                <a:avLst/>
              </a:prstGeom>
              <a:noFill/>
            </p:spPr>
            <p:txBody>
              <a:bodyPr wrap="square" rtlCol="0">
                <a:spAutoFit/>
              </a:bodyPr>
              <a:lstStyle/>
              <a:p>
                <a:pPr algn="ctr"/>
                <a:r>
                  <a:rPr lang="en-US" sz="700" dirty="0"/>
                  <a:t>July 23</a:t>
                </a:r>
                <a:r>
                  <a:rPr lang="en-US" sz="700" baseline="30000" dirty="0"/>
                  <a:t>rd</a:t>
                </a:r>
                <a:r>
                  <a:rPr lang="en-US" sz="700" dirty="0"/>
                  <a:t> 2017.  6am.  </a:t>
                </a:r>
              </a:p>
            </p:txBody>
          </p:sp>
          <p:sp>
            <p:nvSpPr>
              <p:cNvPr id="102" name="TextBox 101">
                <a:extLst>
                  <a:ext uri="{FF2B5EF4-FFF2-40B4-BE49-F238E27FC236}">
                    <a16:creationId xmlns:a16="http://schemas.microsoft.com/office/drawing/2014/main" id="{D791E9DE-6F6E-4CE1-9622-70AB9CD99133}"/>
                  </a:ext>
                </a:extLst>
              </p:cNvPr>
              <p:cNvSpPr txBox="1"/>
              <p:nvPr/>
            </p:nvSpPr>
            <p:spPr>
              <a:xfrm>
                <a:off x="12857421" y="9754595"/>
                <a:ext cx="2792328" cy="169277"/>
              </a:xfrm>
              <a:prstGeom prst="rect">
                <a:avLst/>
              </a:prstGeom>
              <a:noFill/>
            </p:spPr>
            <p:txBody>
              <a:bodyPr wrap="square" rtlCol="0">
                <a:spAutoFit/>
              </a:bodyPr>
              <a:lstStyle/>
              <a:p>
                <a:pPr algn="ctr"/>
                <a:r>
                  <a:rPr lang="en-US" sz="500" dirty="0"/>
                  <a:t>WW3 polar stereographic model initially developed by NRL (Erick Rogers) and NOAA (</a:t>
                </a:r>
                <a:r>
                  <a:rPr lang="en-US" sz="500" dirty="0" err="1"/>
                  <a:t>Arun</a:t>
                </a:r>
                <a:r>
                  <a:rPr lang="en-US" sz="500" dirty="0"/>
                  <a:t> Chawla)</a:t>
                </a:r>
              </a:p>
            </p:txBody>
          </p:sp>
        </p:grpSp>
        <p:sp>
          <p:nvSpPr>
            <p:cNvPr id="96" name="Rectangle 95">
              <a:extLst>
                <a:ext uri="{FF2B5EF4-FFF2-40B4-BE49-F238E27FC236}">
                  <a16:creationId xmlns:a16="http://schemas.microsoft.com/office/drawing/2014/main" id="{BA7ECB19-0689-4F92-B1EA-1C17C8FC2971}"/>
                </a:ext>
              </a:extLst>
            </p:cNvPr>
            <p:cNvSpPr/>
            <p:nvPr/>
          </p:nvSpPr>
          <p:spPr>
            <a:xfrm>
              <a:off x="1994330" y="4371364"/>
              <a:ext cx="1590345" cy="223092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604B7480-2689-4F35-B9BE-0D06CA42C695}"/>
                </a:ext>
              </a:extLst>
            </p:cNvPr>
            <p:cNvSpPr txBox="1"/>
            <p:nvPr/>
          </p:nvSpPr>
          <p:spPr>
            <a:xfrm>
              <a:off x="1994330" y="4322037"/>
              <a:ext cx="1607318"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oceanographic model</a:t>
              </a:r>
            </a:p>
          </p:txBody>
        </p:sp>
      </p:grpSp>
      <p:grpSp>
        <p:nvGrpSpPr>
          <p:cNvPr id="103" name="Group 102">
            <a:extLst>
              <a:ext uri="{FF2B5EF4-FFF2-40B4-BE49-F238E27FC236}">
                <a16:creationId xmlns:a16="http://schemas.microsoft.com/office/drawing/2014/main" id="{AF707A76-12A5-4C08-BFC9-D1A004C32392}"/>
              </a:ext>
            </a:extLst>
          </p:cNvPr>
          <p:cNvGrpSpPr/>
          <p:nvPr/>
        </p:nvGrpSpPr>
        <p:grpSpPr>
          <a:xfrm>
            <a:off x="9235732" y="1948360"/>
            <a:ext cx="2654846" cy="912917"/>
            <a:chOff x="3756603" y="4284500"/>
            <a:chExt cx="2654846" cy="912917"/>
          </a:xfrm>
        </p:grpSpPr>
        <p:pic>
          <p:nvPicPr>
            <p:cNvPr id="104" name="Picture 103">
              <a:extLst>
                <a:ext uri="{FF2B5EF4-FFF2-40B4-BE49-F238E27FC236}">
                  <a16:creationId xmlns:a16="http://schemas.microsoft.com/office/drawing/2014/main" id="{89710666-F070-4738-956F-8FFE897D57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9552"/>
            <a:stretch/>
          </p:blipFill>
          <p:spPr>
            <a:xfrm>
              <a:off x="3808926" y="4328040"/>
              <a:ext cx="2602523" cy="869377"/>
            </a:xfrm>
            <a:prstGeom prst="rect">
              <a:avLst/>
            </a:prstGeom>
          </p:spPr>
        </p:pic>
        <p:sp>
          <p:nvSpPr>
            <p:cNvPr id="105" name="Rectangle 104">
              <a:extLst>
                <a:ext uri="{FF2B5EF4-FFF2-40B4-BE49-F238E27FC236}">
                  <a16:creationId xmlns:a16="http://schemas.microsoft.com/office/drawing/2014/main" id="{152A48CC-AA2D-44B8-99B8-E1C2871A8B2E}"/>
                </a:ext>
              </a:extLst>
            </p:cNvPr>
            <p:cNvSpPr/>
            <p:nvPr/>
          </p:nvSpPr>
          <p:spPr>
            <a:xfrm>
              <a:off x="3786442" y="4329318"/>
              <a:ext cx="2625007" cy="85571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0145EEAC-B996-4EED-8753-030A138DEEB6}"/>
                </a:ext>
              </a:extLst>
            </p:cNvPr>
            <p:cNvSpPr txBox="1"/>
            <p:nvPr/>
          </p:nvSpPr>
          <p:spPr>
            <a:xfrm>
              <a:off x="3756603" y="4284500"/>
              <a:ext cx="2654846"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field measurements </a:t>
              </a:r>
            </a:p>
          </p:txBody>
        </p:sp>
      </p:grpSp>
      <p:sp>
        <p:nvSpPr>
          <p:cNvPr id="110" name="Rectangle 109">
            <a:extLst>
              <a:ext uri="{FF2B5EF4-FFF2-40B4-BE49-F238E27FC236}">
                <a16:creationId xmlns:a16="http://schemas.microsoft.com/office/drawing/2014/main" id="{19B282C6-C87C-44F3-8949-8D907DCFB4D9}"/>
              </a:ext>
            </a:extLst>
          </p:cNvPr>
          <p:cNvSpPr/>
          <p:nvPr/>
        </p:nvSpPr>
        <p:spPr>
          <a:xfrm>
            <a:off x="2006945" y="1835493"/>
            <a:ext cx="10128966" cy="2698009"/>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Arrow: Circular 110">
            <a:extLst>
              <a:ext uri="{FF2B5EF4-FFF2-40B4-BE49-F238E27FC236}">
                <a16:creationId xmlns:a16="http://schemas.microsoft.com/office/drawing/2014/main" id="{DD1A7A0A-933A-4843-9A16-6C54C7FB2060}"/>
              </a:ext>
            </a:extLst>
          </p:cNvPr>
          <p:cNvSpPr/>
          <p:nvPr/>
        </p:nvSpPr>
        <p:spPr>
          <a:xfrm rot="6378453">
            <a:off x="8142894" y="2207825"/>
            <a:ext cx="1477478" cy="1497400"/>
          </a:xfrm>
          <a:prstGeom prst="circularArrow">
            <a:avLst>
              <a:gd name="adj1" fmla="val 12500"/>
              <a:gd name="adj2" fmla="val 1003845"/>
              <a:gd name="adj3" fmla="val 20457681"/>
              <a:gd name="adj4" fmla="val 5376529"/>
              <a:gd name="adj5" fmla="val 15003"/>
            </a:avLst>
          </a:prstGeom>
          <a:solidFill>
            <a:schemeClr val="accent6">
              <a:lumMod val="20000"/>
              <a:lumOff val="80000"/>
              <a:alpha val="6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TextBox 107">
            <a:extLst>
              <a:ext uri="{FF2B5EF4-FFF2-40B4-BE49-F238E27FC236}">
                <a16:creationId xmlns:a16="http://schemas.microsoft.com/office/drawing/2014/main" id="{56397B10-2437-4EB5-99A9-FE9AE1DF9707}"/>
              </a:ext>
            </a:extLst>
          </p:cNvPr>
          <p:cNvSpPr txBox="1"/>
          <p:nvPr/>
        </p:nvSpPr>
        <p:spPr>
          <a:xfrm>
            <a:off x="9049880" y="3024960"/>
            <a:ext cx="3087325"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thermo-chemical-mechanical terrestrial model</a:t>
            </a:r>
          </a:p>
        </p:txBody>
      </p:sp>
      <p:sp>
        <p:nvSpPr>
          <p:cNvPr id="112" name="Rectangle 111">
            <a:extLst>
              <a:ext uri="{FF2B5EF4-FFF2-40B4-BE49-F238E27FC236}">
                <a16:creationId xmlns:a16="http://schemas.microsoft.com/office/drawing/2014/main" id="{BDE7C1D2-1DF5-4010-B268-671814079EBD}"/>
              </a:ext>
            </a:extLst>
          </p:cNvPr>
          <p:cNvSpPr/>
          <p:nvPr/>
        </p:nvSpPr>
        <p:spPr>
          <a:xfrm>
            <a:off x="2010123" y="4595882"/>
            <a:ext cx="10122543" cy="1816839"/>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8CD2FA58-5CEE-4EA2-B59D-9B4B7494B878}"/>
              </a:ext>
            </a:extLst>
          </p:cNvPr>
          <p:cNvSpPr txBox="1"/>
          <p:nvPr/>
        </p:nvSpPr>
        <p:spPr>
          <a:xfrm>
            <a:off x="511635" y="5616261"/>
            <a:ext cx="1496525"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10’s of km’s &amp; seasonal duration</a:t>
            </a:r>
          </a:p>
        </p:txBody>
      </p:sp>
      <p:sp>
        <p:nvSpPr>
          <p:cNvPr id="109" name="Title 1">
            <a:extLst>
              <a:ext uri="{FF2B5EF4-FFF2-40B4-BE49-F238E27FC236}">
                <a16:creationId xmlns:a16="http://schemas.microsoft.com/office/drawing/2014/main" id="{5BDB365B-4B23-4EC6-A2E0-8E29A53F4E68}"/>
              </a:ext>
            </a:extLst>
          </p:cNvPr>
          <p:cNvSpPr txBox="1">
            <a:spLocks/>
          </p:cNvSpPr>
          <p:nvPr/>
        </p:nvSpPr>
        <p:spPr bwMode="auto">
          <a:xfrm>
            <a:off x="165927" y="-78491"/>
            <a:ext cx="8313336"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pPr defTabSz="914400"/>
            <a:r>
              <a:rPr lang="en-US" kern="0" dirty="0"/>
              <a:t>Proposed solution</a:t>
            </a:r>
          </a:p>
        </p:txBody>
      </p:sp>
      <p:sp>
        <p:nvSpPr>
          <p:cNvPr id="2" name="Rectangle 1">
            <a:extLst>
              <a:ext uri="{FF2B5EF4-FFF2-40B4-BE49-F238E27FC236}">
                <a16:creationId xmlns:a16="http://schemas.microsoft.com/office/drawing/2014/main" id="{78AEC339-F2CF-45CA-B091-9977CB21A718}"/>
              </a:ext>
            </a:extLst>
          </p:cNvPr>
          <p:cNvSpPr/>
          <p:nvPr/>
        </p:nvSpPr>
        <p:spPr>
          <a:xfrm>
            <a:off x="2004196" y="1823473"/>
            <a:ext cx="10164414" cy="271003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5EC616-34D9-411E-BF0A-5DCCF367898C}"/>
              </a:ext>
            </a:extLst>
          </p:cNvPr>
          <p:cNvSpPr txBox="1"/>
          <p:nvPr/>
        </p:nvSpPr>
        <p:spPr>
          <a:xfrm>
            <a:off x="7576879" y="1833541"/>
            <a:ext cx="1139868" cy="369332"/>
          </a:xfrm>
          <a:prstGeom prst="rect">
            <a:avLst/>
          </a:prstGeom>
          <a:noFill/>
        </p:spPr>
        <p:txBody>
          <a:bodyPr wrap="square" rtlCol="0">
            <a:spAutoFit/>
          </a:bodyPr>
          <a:lstStyle/>
          <a:p>
            <a:r>
              <a:rPr lang="en-US" b="1" i="1" dirty="0">
                <a:solidFill>
                  <a:srgbClr val="FF0000"/>
                </a:solidFill>
                <a:latin typeface="Calibri" panose="020F0502020204030204" pitchFamily="34" charset="0"/>
                <a:cs typeface="Calibri" panose="020F0502020204030204" pitchFamily="34" charset="0"/>
              </a:rPr>
              <a:t>This talk</a:t>
            </a:r>
          </a:p>
        </p:txBody>
      </p:sp>
      <p:pic>
        <p:nvPicPr>
          <p:cNvPr id="107" name="Picture 106">
            <a:extLst>
              <a:ext uri="{FF2B5EF4-FFF2-40B4-BE49-F238E27FC236}">
                <a16:creationId xmlns:a16="http://schemas.microsoft.com/office/drawing/2014/main" id="{60C7A9B1-2A54-4740-A143-52B939B7F8DF}"/>
              </a:ext>
            </a:extLst>
          </p:cNvPr>
          <p:cNvPicPr>
            <a:picLocks noChangeAspect="1"/>
          </p:cNvPicPr>
          <p:nvPr/>
        </p:nvPicPr>
        <p:blipFill>
          <a:blip r:embed="rId10"/>
          <a:stretch>
            <a:fillRect/>
          </a:stretch>
        </p:blipFill>
        <p:spPr>
          <a:xfrm>
            <a:off x="10755876" y="873904"/>
            <a:ext cx="1083488" cy="725757"/>
          </a:xfrm>
          <a:prstGeom prst="rect">
            <a:avLst/>
          </a:prstGeom>
        </p:spPr>
      </p:pic>
      <p:pic>
        <p:nvPicPr>
          <p:cNvPr id="113" name="Picture 112">
            <a:extLst>
              <a:ext uri="{FF2B5EF4-FFF2-40B4-BE49-F238E27FC236}">
                <a16:creationId xmlns:a16="http://schemas.microsoft.com/office/drawing/2014/main" id="{42B45B3B-03DC-4F04-957D-5EA8A51E3091}"/>
              </a:ext>
            </a:extLst>
          </p:cNvPr>
          <p:cNvPicPr>
            <a:picLocks noChangeAspect="1"/>
          </p:cNvPicPr>
          <p:nvPr/>
        </p:nvPicPr>
        <p:blipFill>
          <a:blip r:embed="rId11"/>
          <a:stretch>
            <a:fillRect/>
          </a:stretch>
        </p:blipFill>
        <p:spPr>
          <a:xfrm>
            <a:off x="7468077" y="94940"/>
            <a:ext cx="2576541" cy="637882"/>
          </a:xfrm>
          <a:prstGeom prst="rect">
            <a:avLst/>
          </a:prstGeom>
        </p:spPr>
      </p:pic>
    </p:spTree>
    <p:extLst>
      <p:ext uri="{BB962C8B-B14F-4D97-AF65-F5344CB8AC3E}">
        <p14:creationId xmlns:p14="http://schemas.microsoft.com/office/powerpoint/2010/main" val="465250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7" y="-8586"/>
            <a:ext cx="8313336" cy="991675"/>
          </a:xfrm>
        </p:spPr>
        <p:txBody>
          <a:bodyPr/>
          <a:lstStyle/>
          <a:p>
            <a:r>
              <a:rPr lang="en-US" dirty="0"/>
              <a:t>Multi-scale approach</a:t>
            </a:r>
          </a:p>
        </p:txBody>
      </p:sp>
      <p:sp>
        <p:nvSpPr>
          <p:cNvPr id="4" name="Slide Number Placeholder 3"/>
          <p:cNvSpPr>
            <a:spLocks noGrp="1"/>
          </p:cNvSpPr>
          <p:nvPr>
            <p:ph type="sldNum" sz="quarter" idx="12"/>
          </p:nvPr>
        </p:nvSpPr>
        <p:spPr/>
        <p:txBody>
          <a:bodyPr/>
          <a:lstStyle/>
          <a:p>
            <a:fld id="{A5E55A7B-7854-E145-92D9-B491DF4BAE2D}" type="slidenum">
              <a:rPr lang="en-US" smtClean="0"/>
              <a:pPr/>
              <a:t>53</a:t>
            </a:fld>
            <a:endParaRPr lang="en-US"/>
          </a:p>
        </p:txBody>
      </p:sp>
      <p:graphicFrame>
        <p:nvGraphicFramePr>
          <p:cNvPr id="7" name="Content Placeholder 8">
            <a:extLst>
              <a:ext uri="{FF2B5EF4-FFF2-40B4-BE49-F238E27FC236}">
                <a16:creationId xmlns:a16="http://schemas.microsoft.com/office/drawing/2014/main" id="{9E0DBE4C-1EA5-480A-BC0E-33DF70A516E0}"/>
              </a:ext>
            </a:extLst>
          </p:cNvPr>
          <p:cNvGraphicFramePr>
            <a:graphicFrameLocks/>
          </p:cNvGraphicFramePr>
          <p:nvPr/>
        </p:nvGraphicFramePr>
        <p:xfrm>
          <a:off x="304800" y="1128346"/>
          <a:ext cx="11521440" cy="3500769"/>
        </p:xfrm>
        <a:graphic>
          <a:graphicData uri="http://schemas.openxmlformats.org/drawingml/2006/table">
            <a:tbl>
              <a:tblPr firstRow="1" firstCol="1" bandRow="1"/>
              <a:tblGrid>
                <a:gridCol w="3840480">
                  <a:extLst>
                    <a:ext uri="{9D8B030D-6E8A-4147-A177-3AD203B41FA5}">
                      <a16:colId xmlns:a16="http://schemas.microsoft.com/office/drawing/2014/main" val="3921256414"/>
                    </a:ext>
                  </a:extLst>
                </a:gridCol>
                <a:gridCol w="3840480">
                  <a:extLst>
                    <a:ext uri="{9D8B030D-6E8A-4147-A177-3AD203B41FA5}">
                      <a16:colId xmlns:a16="http://schemas.microsoft.com/office/drawing/2014/main" val="95831276"/>
                    </a:ext>
                  </a:extLst>
                </a:gridCol>
                <a:gridCol w="3840480">
                  <a:extLst>
                    <a:ext uri="{9D8B030D-6E8A-4147-A177-3AD203B41FA5}">
                      <a16:colId xmlns:a16="http://schemas.microsoft.com/office/drawing/2014/main" val="1852642316"/>
                    </a:ext>
                  </a:extLst>
                </a:gridCol>
              </a:tblGrid>
              <a:tr h="1797537">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tabLst>
                          <a:tab pos="1145540" algn="l"/>
                        </a:tabLs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25048305"/>
                  </a:ext>
                </a:extLst>
              </a:tr>
              <a:tr h="282099">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Micro-Scale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Meso</a:t>
                      </a:r>
                      <a:r>
                        <a:rPr lang="en-US" sz="2000" b="1" dirty="0">
                          <a:effectLst/>
                          <a:latin typeface="Calibri" panose="020F0502020204030204" pitchFamily="34" charset="0"/>
                          <a:ea typeface="Calibri" panose="020F0502020204030204" pitchFamily="34" charset="0"/>
                          <a:cs typeface="Times New Roman" panose="02020603050405020304" pitchFamily="18" charset="0"/>
                        </a:rPr>
                        <a:t>-Scale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Macro-Scale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7040101"/>
                  </a:ext>
                </a:extLst>
              </a:tr>
              <a:tr h="35950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10’s of meters &amp; storm duration</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10’s of kilometers &amp; monthly duration</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100’s of kilometers &amp; annual (+) durations</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21427621"/>
                  </a:ext>
                </a:extLst>
              </a:tr>
              <a:tr h="934719">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One set of input variables defining the geomorphology and geophysics of the terrestrial model.</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number of micro-scale models that represent the stochastic distributions of input variables along a confined coastline.</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number of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meso</a:t>
                      </a:r>
                      <a:r>
                        <a:rPr lang="en-US" sz="1600" dirty="0">
                          <a:effectLst/>
                          <a:latin typeface="Calibri" panose="020F0502020204030204" pitchFamily="34" charset="0"/>
                          <a:ea typeface="Calibri" panose="020F0502020204030204" pitchFamily="34" charset="0"/>
                          <a:cs typeface="Times New Roman" panose="02020603050405020304" pitchFamily="18" charset="0"/>
                        </a:rPr>
                        <a:t>-scale models that represent the diversity of coastline types (delta, exposed bluffs, lagoons, etc.) along the AK coastline.   </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552678"/>
                  </a:ext>
                </a:extLst>
              </a:tr>
            </a:tbl>
          </a:graphicData>
        </a:graphic>
      </p:graphicFrame>
      <p:pic>
        <p:nvPicPr>
          <p:cNvPr id="8" name="Picture 35">
            <a:extLst>
              <a:ext uri="{FF2B5EF4-FFF2-40B4-BE49-F238E27FC236}">
                <a16:creationId xmlns:a16="http://schemas.microsoft.com/office/drawing/2014/main" id="{B33DE45E-9FE7-4B08-AB5F-489F98F5E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855" y="1560257"/>
            <a:ext cx="3657331" cy="1250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5">
            <a:extLst>
              <a:ext uri="{FF2B5EF4-FFF2-40B4-BE49-F238E27FC236}">
                <a16:creationId xmlns:a16="http://schemas.microsoft.com/office/drawing/2014/main" id="{D8C7D3BB-2757-440D-B8BB-39BAD6DCB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163" y="1152108"/>
            <a:ext cx="3464768" cy="17926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E227A7B-69E2-4651-8E40-78907B35C8B4}"/>
              </a:ext>
            </a:extLst>
          </p:cNvPr>
          <p:cNvPicPr>
            <a:picLocks noChangeAspect="1"/>
          </p:cNvPicPr>
          <p:nvPr/>
        </p:nvPicPr>
        <p:blipFill>
          <a:blip r:embed="rId4"/>
          <a:stretch>
            <a:fillRect/>
          </a:stretch>
        </p:blipFill>
        <p:spPr>
          <a:xfrm>
            <a:off x="455850" y="1368371"/>
            <a:ext cx="3657331" cy="1630296"/>
          </a:xfrm>
          <a:prstGeom prst="rect">
            <a:avLst/>
          </a:prstGeom>
        </p:spPr>
      </p:pic>
      <p:pic>
        <p:nvPicPr>
          <p:cNvPr id="11" name="Picture 10">
            <a:extLst>
              <a:ext uri="{FF2B5EF4-FFF2-40B4-BE49-F238E27FC236}">
                <a16:creationId xmlns:a16="http://schemas.microsoft.com/office/drawing/2014/main" id="{7E185400-5726-4315-9435-19EA09698889}"/>
              </a:ext>
            </a:extLst>
          </p:cNvPr>
          <p:cNvPicPr>
            <a:picLocks noChangeAspect="1"/>
          </p:cNvPicPr>
          <p:nvPr/>
        </p:nvPicPr>
        <p:blipFill>
          <a:blip r:embed="rId5"/>
          <a:stretch>
            <a:fillRect/>
          </a:stretch>
        </p:blipFill>
        <p:spPr>
          <a:xfrm>
            <a:off x="496794" y="1215608"/>
            <a:ext cx="743959" cy="431496"/>
          </a:xfrm>
          <a:prstGeom prst="rect">
            <a:avLst/>
          </a:prstGeom>
        </p:spPr>
      </p:pic>
      <p:sp>
        <p:nvSpPr>
          <p:cNvPr id="17" name="Rectangle 16">
            <a:extLst>
              <a:ext uri="{FF2B5EF4-FFF2-40B4-BE49-F238E27FC236}">
                <a16:creationId xmlns:a16="http://schemas.microsoft.com/office/drawing/2014/main" id="{C29B031B-8A58-4194-A06F-66D6730C7A4A}"/>
              </a:ext>
            </a:extLst>
          </p:cNvPr>
          <p:cNvSpPr/>
          <p:nvPr/>
        </p:nvSpPr>
        <p:spPr>
          <a:xfrm>
            <a:off x="87146" y="4917039"/>
            <a:ext cx="11874482" cy="1231106"/>
          </a:xfrm>
          <a:prstGeom prst="rect">
            <a:avLst/>
          </a:prstGeom>
        </p:spPr>
        <p:txBody>
          <a:bodyPr wrap="square">
            <a:spAutoFit/>
          </a:bodyPr>
          <a:lstStyle/>
          <a:p>
            <a:pPr marL="571500" lvl="1"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Working towards a series of fully coupled studies to determine </a:t>
            </a:r>
            <a:r>
              <a:rPr lang="en-US" sz="2200" b="1" dirty="0">
                <a:latin typeface="Calibri" panose="020F0502020204030204" pitchFamily="34" charset="0"/>
                <a:cs typeface="Calibri" panose="020F0502020204030204" pitchFamily="34" charset="0"/>
              </a:rPr>
              <a:t>terrestrial model sensitivities </a:t>
            </a:r>
            <a:r>
              <a:rPr lang="en-US" sz="2200" dirty="0">
                <a:latin typeface="Calibri" panose="020F0502020204030204" pitchFamily="34" charset="0"/>
                <a:cs typeface="Calibri" panose="020F0502020204030204" pitchFamily="34" charset="0"/>
              </a:rPr>
              <a:t>to:</a:t>
            </a:r>
          </a:p>
          <a:p>
            <a:pPr marL="228600" lvl="1"/>
            <a:endParaRPr lang="en-US" sz="400" dirty="0">
              <a:latin typeface="Calibri" panose="020F0502020204030204" pitchFamily="34" charset="0"/>
              <a:cs typeface="Calibri" panose="020F0502020204030204" pitchFamily="34" charset="0"/>
            </a:endParaRPr>
          </a:p>
          <a:p>
            <a:pPr marL="571500" lvl="1"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Height of water on bluff face</a:t>
            </a:r>
          </a:p>
          <a:p>
            <a:pPr marL="1028700" lvl="2"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Exposure time of bluff face to water</a:t>
            </a:r>
          </a:p>
        </p:txBody>
      </p:sp>
      <p:sp>
        <p:nvSpPr>
          <p:cNvPr id="18" name="Rectangle 17">
            <a:extLst>
              <a:ext uri="{FF2B5EF4-FFF2-40B4-BE49-F238E27FC236}">
                <a16:creationId xmlns:a16="http://schemas.microsoft.com/office/drawing/2014/main" id="{95607EA9-34FD-45D8-8422-F079043BA6A9}"/>
              </a:ext>
            </a:extLst>
          </p:cNvPr>
          <p:cNvSpPr/>
          <p:nvPr/>
        </p:nvSpPr>
        <p:spPr>
          <a:xfrm>
            <a:off x="5283200" y="5344933"/>
            <a:ext cx="6096000" cy="769441"/>
          </a:xfrm>
          <a:prstGeom prst="rect">
            <a:avLst/>
          </a:prstGeom>
        </p:spPr>
        <p:txBody>
          <a:bodyPr>
            <a:spAutoFit/>
          </a:bodyPr>
          <a:lstStyle/>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Temperature of water</a:t>
            </a:r>
          </a:p>
          <a:p>
            <a:pPr marL="1028700" lvl="2"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Salinity of water</a:t>
            </a:r>
          </a:p>
        </p:txBody>
      </p:sp>
    </p:spTree>
    <p:extLst>
      <p:ext uri="{BB962C8B-B14F-4D97-AF65-F5344CB8AC3E}">
        <p14:creationId xmlns:p14="http://schemas.microsoft.com/office/powerpoint/2010/main" val="3575392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186147" y="-1300"/>
            <a:ext cx="10077709" cy="991675"/>
          </a:xfrm>
        </p:spPr>
        <p:txBody>
          <a:bodyPr/>
          <a:lstStyle/>
          <a:p>
            <a:r>
              <a:rPr lang="en-US" dirty="0"/>
              <a:t>Parameters &amp; inputs</a:t>
            </a:r>
          </a:p>
        </p:txBody>
      </p:sp>
      <p:sp>
        <p:nvSpPr>
          <p:cNvPr id="5" name="TextBox 4">
            <a:extLst>
              <a:ext uri="{FF2B5EF4-FFF2-40B4-BE49-F238E27FC236}">
                <a16:creationId xmlns:a16="http://schemas.microsoft.com/office/drawing/2014/main" id="{25CA02BF-F345-402D-954F-ED025EF1EA48}"/>
              </a:ext>
            </a:extLst>
          </p:cNvPr>
          <p:cNvSpPr txBox="1"/>
          <p:nvPr/>
        </p:nvSpPr>
        <p:spPr>
          <a:xfrm>
            <a:off x="3803" y="996130"/>
            <a:ext cx="8434244" cy="510909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Permafrost properties depend on </a:t>
            </a:r>
            <a:r>
              <a:rPr lang="en-US" sz="2200" b="1" i="1" dirty="0">
                <a:latin typeface="Calibri" panose="020F0502020204030204" pitchFamily="34" charset="0"/>
                <a:cs typeface="Calibri" panose="020F0502020204030204" pitchFamily="34" charset="0"/>
              </a:rPr>
              <a:t>ice content</a:t>
            </a:r>
            <a:r>
              <a:rPr lang="en-US" sz="2200" dirty="0">
                <a:latin typeface="Calibri" panose="020F0502020204030204" pitchFamily="34" charset="0"/>
                <a:cs typeface="Calibri" panose="020F0502020204030204" pitchFamily="34" charset="0"/>
              </a:rPr>
              <a:t>, </a:t>
            </a:r>
            <a:r>
              <a:rPr lang="en-US" sz="2200" b="1" i="1" dirty="0">
                <a:latin typeface="Calibri" panose="020F0502020204030204" pitchFamily="34" charset="0"/>
                <a:cs typeface="Calibri" panose="020F0502020204030204" pitchFamily="34" charset="0"/>
              </a:rPr>
              <a:t>unfrozen water content </a:t>
            </a:r>
            <a:r>
              <a:rPr lang="en-US" sz="2200" dirty="0">
                <a:latin typeface="Calibri" panose="020F0502020204030204" pitchFamily="34" charset="0"/>
                <a:cs typeface="Calibri" panose="020F0502020204030204" pitchFamily="34" charset="0"/>
              </a:rPr>
              <a:t>and </a:t>
            </a:r>
            <a:r>
              <a:rPr lang="en-US" sz="2200" b="1" i="1" dirty="0">
                <a:latin typeface="Calibri" panose="020F0502020204030204" pitchFamily="34" charset="0"/>
                <a:cs typeface="Calibri" panose="020F0502020204030204" pitchFamily="34" charset="0"/>
              </a:rPr>
              <a:t>frost susceptibility</a:t>
            </a:r>
            <a:r>
              <a:rPr lang="en-US" sz="22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Few mathematical relationships exist </a:t>
            </a:r>
            <a:r>
              <a:rPr lang="en-US" sz="2200" dirty="0">
                <a:latin typeface="Calibri" panose="020F0502020204030204" pitchFamily="34" charset="0"/>
                <a:cs typeface="Calibri" panose="020F0502020204030204" pitchFamily="34" charset="0"/>
              </a:rPr>
              <a:t>that describe changes in tensile strength, shear strength and cohesion of ice/permafrost with changes in temperature.</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Series of </a:t>
            </a:r>
            <a:r>
              <a:rPr lang="en-US" sz="2200" b="1" i="1" dirty="0">
                <a:latin typeface="Calibri" panose="020F0502020204030204" pitchFamily="34" charset="0"/>
                <a:cs typeface="Calibri" panose="020F0502020204030204" pitchFamily="34" charset="0"/>
              </a:rPr>
              <a:t>experiments</a:t>
            </a:r>
            <a:r>
              <a:rPr lang="en-US" sz="2200" dirty="0">
                <a:latin typeface="Calibri" panose="020F0502020204030204" pitchFamily="34" charset="0"/>
                <a:cs typeface="Calibri" panose="020F0502020204030204" pitchFamily="34" charset="0"/>
              </a:rPr>
              <a:t> (UCS</a:t>
            </a:r>
            <a:r>
              <a:rPr lang="en-US" sz="2200" baseline="30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BTS</a:t>
            </a:r>
            <a:r>
              <a:rPr lang="en-US" sz="2200" baseline="30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DT</a:t>
            </a:r>
            <a:r>
              <a:rPr lang="en-US" sz="2200" baseline="30000" dirty="0">
                <a:latin typeface="Calibri" panose="020F0502020204030204" pitchFamily="34" charset="0"/>
                <a:cs typeface="Calibri" panose="020F0502020204030204" pitchFamily="34" charset="0"/>
              </a:rPr>
              <a:t>3</a:t>
            </a:r>
            <a:r>
              <a:rPr lang="en-US" sz="2200" dirty="0">
                <a:latin typeface="Calibri" panose="020F0502020204030204" pitchFamily="34" charset="0"/>
                <a:cs typeface="Calibri" panose="020F0502020204030204" pitchFamily="34" charset="0"/>
              </a:rPr>
              <a:t>) on frozen soil samples at different temps (-6C, -3C, -1C) and ice content from Drew Point, AK were performed at SNL’s Geomechanics Laboratory to estimate:</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Strength: 1-3 MPa</a:t>
            </a:r>
          </a:p>
          <a:p>
            <a:pPr lvl="1"/>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Young’s modulus: 0.01-0.16 </a:t>
            </a:r>
            <a:r>
              <a:rPr lang="en-US" sz="2200" dirty="0" err="1">
                <a:latin typeface="Calibri" panose="020F0502020204030204" pitchFamily="34" charset="0"/>
                <a:cs typeface="Calibri" panose="020F0502020204030204" pitchFamily="34" charset="0"/>
              </a:rPr>
              <a:t>GPa</a:t>
            </a:r>
            <a:endParaRPr lang="en-US" sz="22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Poisson’s ratio: 0.1-0.35</a:t>
            </a:r>
          </a:p>
          <a:p>
            <a:pPr marL="742950" lvl="1" indent="-28575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Porosity values: 40-95%</a:t>
            </a:r>
          </a:p>
          <a:p>
            <a:pPr marL="742950" lvl="1" indent="-285750">
              <a:buFont typeface="Wingdings" panose="05000000000000000000" pitchFamily="2" charset="2"/>
              <a:buChar char="Ø"/>
            </a:pPr>
            <a:endParaRPr lang="en-US" sz="2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4CB29D9-9FF2-4879-9DC8-F3ADD00419CA}"/>
              </a:ext>
            </a:extLst>
          </p:cNvPr>
          <p:cNvSpPr txBox="1"/>
          <p:nvPr/>
        </p:nvSpPr>
        <p:spPr>
          <a:xfrm>
            <a:off x="0" y="6550223"/>
            <a:ext cx="9013372" cy="338554"/>
          </a:xfrm>
          <a:prstGeom prst="rect">
            <a:avLst/>
          </a:prstGeom>
          <a:noFill/>
        </p:spPr>
        <p:txBody>
          <a:bodyPr wrap="square" rtlCol="0">
            <a:spAutoFit/>
          </a:bodyPr>
          <a:lstStyle/>
          <a:p>
            <a:r>
              <a:rPr lang="en-US" sz="1600" baseline="30000" dirty="0">
                <a:solidFill>
                  <a:schemeClr val="bg1"/>
                </a:solidFill>
                <a:latin typeface="Calibri" panose="020F0502020204030204" pitchFamily="34" charset="0"/>
                <a:cs typeface="Calibri" panose="020F0502020204030204" pitchFamily="34" charset="0"/>
              </a:rPr>
              <a:t>1</a:t>
            </a:r>
            <a:r>
              <a:rPr lang="en-US" sz="1600" dirty="0">
                <a:solidFill>
                  <a:schemeClr val="bg1"/>
                </a:solidFill>
                <a:latin typeface="Calibri" panose="020F0502020204030204" pitchFamily="34" charset="0"/>
                <a:cs typeface="Calibri" panose="020F0502020204030204" pitchFamily="34" charset="0"/>
              </a:rPr>
              <a:t> Unconfined compressive test.  </a:t>
            </a:r>
            <a:r>
              <a:rPr lang="en-US" sz="1600" baseline="30000" dirty="0">
                <a:solidFill>
                  <a:schemeClr val="bg1"/>
                </a:solidFill>
                <a:latin typeface="Calibri" panose="020F0502020204030204" pitchFamily="34" charset="0"/>
                <a:cs typeface="Calibri" panose="020F0502020204030204" pitchFamily="34" charset="0"/>
              </a:rPr>
              <a:t>2</a:t>
            </a:r>
            <a:r>
              <a:rPr lang="en-US" sz="1600" dirty="0">
                <a:solidFill>
                  <a:schemeClr val="bg1"/>
                </a:solidFill>
                <a:latin typeface="Calibri" panose="020F0502020204030204" pitchFamily="34" charset="0"/>
                <a:cs typeface="Calibri" panose="020F0502020204030204" pitchFamily="34" charset="0"/>
              </a:rPr>
              <a:t> Brazilian tensile tests.  </a:t>
            </a:r>
            <a:r>
              <a:rPr lang="en-US" sz="1600" baseline="30000" dirty="0">
                <a:solidFill>
                  <a:schemeClr val="bg1"/>
                </a:solidFill>
                <a:latin typeface="Calibri" panose="020F0502020204030204" pitchFamily="34" charset="0"/>
                <a:cs typeface="Calibri" panose="020F0502020204030204" pitchFamily="34" charset="0"/>
              </a:rPr>
              <a:t>3</a:t>
            </a:r>
            <a:r>
              <a:rPr lang="en-US" sz="1600" dirty="0">
                <a:solidFill>
                  <a:schemeClr val="bg1"/>
                </a:solidFill>
                <a:latin typeface="Calibri" panose="020F0502020204030204" pitchFamily="34" charset="0"/>
                <a:cs typeface="Calibri" panose="020F0502020204030204" pitchFamily="34" charset="0"/>
              </a:rPr>
              <a:t> Direct tensile tests.</a:t>
            </a:r>
          </a:p>
        </p:txBody>
      </p:sp>
      <p:pic>
        <p:nvPicPr>
          <p:cNvPr id="13" name="Picture 12">
            <a:extLst>
              <a:ext uri="{FF2B5EF4-FFF2-40B4-BE49-F238E27FC236}">
                <a16:creationId xmlns:a16="http://schemas.microsoft.com/office/drawing/2014/main" id="{61817C76-04D4-4754-B94D-06D036942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995385" y="985083"/>
            <a:ext cx="2913411" cy="1942274"/>
          </a:xfrm>
          <a:prstGeom prst="rect">
            <a:avLst/>
          </a:prstGeom>
        </p:spPr>
      </p:pic>
      <p:pic>
        <p:nvPicPr>
          <p:cNvPr id="11" name="Picture 10">
            <a:extLst>
              <a:ext uri="{FF2B5EF4-FFF2-40B4-BE49-F238E27FC236}">
                <a16:creationId xmlns:a16="http://schemas.microsoft.com/office/drawing/2014/main" id="{9AD88FAD-3FFC-43CF-BF80-789BD22D2F85}"/>
              </a:ext>
            </a:extLst>
          </p:cNvPr>
          <p:cNvPicPr>
            <a:picLocks noChangeAspect="1"/>
          </p:cNvPicPr>
          <p:nvPr/>
        </p:nvPicPr>
        <p:blipFill rotWithShape="1">
          <a:blip r:embed="rId4">
            <a:extLst>
              <a:ext uri="{28A0092B-C50C-407E-A947-70E740481C1C}">
                <a14:useLocalDpi xmlns:a14="http://schemas.microsoft.com/office/drawing/2010/main" val="0"/>
              </a:ext>
            </a:extLst>
          </a:blip>
          <a:srcRect l="30769" t="34639" r="30761" b="31641"/>
          <a:stretch/>
        </p:blipFill>
        <p:spPr>
          <a:xfrm rot="16200000">
            <a:off x="8378359" y="698518"/>
            <a:ext cx="1648444" cy="990094"/>
          </a:xfrm>
          <a:prstGeom prst="rect">
            <a:avLst/>
          </a:prstGeom>
        </p:spPr>
      </p:pic>
      <p:cxnSp>
        <p:nvCxnSpPr>
          <p:cNvPr id="15" name="Straight Arrow Connector 14">
            <a:extLst>
              <a:ext uri="{FF2B5EF4-FFF2-40B4-BE49-F238E27FC236}">
                <a16:creationId xmlns:a16="http://schemas.microsoft.com/office/drawing/2014/main" id="{582A1A30-F94D-46A5-9074-22A6D0404523}"/>
              </a:ext>
            </a:extLst>
          </p:cNvPr>
          <p:cNvCxnSpPr>
            <a:cxnSpLocks/>
          </p:cNvCxnSpPr>
          <p:nvPr/>
        </p:nvCxnSpPr>
        <p:spPr>
          <a:xfrm flipH="1" flipV="1">
            <a:off x="9604497" y="1938162"/>
            <a:ext cx="847593" cy="45037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CEBC807B-FE55-4AA8-B26D-4E91F32A5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615" y="4166348"/>
            <a:ext cx="2493818" cy="2173483"/>
          </a:xfrm>
          <a:prstGeom prst="rect">
            <a:avLst/>
          </a:prstGeom>
        </p:spPr>
      </p:pic>
      <p:pic>
        <p:nvPicPr>
          <p:cNvPr id="23" name="Picture 22">
            <a:extLst>
              <a:ext uri="{FF2B5EF4-FFF2-40B4-BE49-F238E27FC236}">
                <a16:creationId xmlns:a16="http://schemas.microsoft.com/office/drawing/2014/main" id="{5DAE539D-255A-4AB1-A4E7-A9BD642FBB8C}"/>
              </a:ext>
            </a:extLst>
          </p:cNvPr>
          <p:cNvPicPr>
            <a:picLocks noChangeAspect="1"/>
          </p:cNvPicPr>
          <p:nvPr/>
        </p:nvPicPr>
        <p:blipFill>
          <a:blip r:embed="rId6"/>
          <a:stretch>
            <a:fillRect/>
          </a:stretch>
        </p:blipFill>
        <p:spPr>
          <a:xfrm>
            <a:off x="8392326" y="3402200"/>
            <a:ext cx="3743060" cy="2913413"/>
          </a:xfrm>
          <a:prstGeom prst="rect">
            <a:avLst/>
          </a:prstGeom>
        </p:spPr>
      </p:pic>
      <p:sp>
        <p:nvSpPr>
          <p:cNvPr id="24" name="TextBox 23">
            <a:extLst>
              <a:ext uri="{FF2B5EF4-FFF2-40B4-BE49-F238E27FC236}">
                <a16:creationId xmlns:a16="http://schemas.microsoft.com/office/drawing/2014/main" id="{9A9DFC34-BCDF-4CBD-A1D7-16A33C086A66}"/>
              </a:ext>
            </a:extLst>
          </p:cNvPr>
          <p:cNvSpPr txBox="1"/>
          <p:nvPr/>
        </p:nvSpPr>
        <p:spPr>
          <a:xfrm rot="5400000" flipV="1">
            <a:off x="7872107" y="4652941"/>
            <a:ext cx="1545280" cy="307777"/>
          </a:xfrm>
          <a:prstGeom prst="rect">
            <a:avLst/>
          </a:prstGeom>
          <a:solidFill>
            <a:schemeClr val="bg1"/>
          </a:solidFill>
        </p:spPr>
        <p:txBody>
          <a:bodyPr wrap="square" rtlCol="0">
            <a:spAutoFit/>
          </a:bodyPr>
          <a:lstStyle/>
          <a:p>
            <a:pPr algn="ctr"/>
            <a:r>
              <a:rPr lang="en-US" sz="1400" dirty="0">
                <a:latin typeface="Calibri" panose="020F0502020204030204" pitchFamily="34" charset="0"/>
                <a:cs typeface="Calibri" panose="020F0502020204030204" pitchFamily="34" charset="0"/>
              </a:rPr>
              <a:t>BTS (MPa)</a:t>
            </a:r>
          </a:p>
        </p:txBody>
      </p:sp>
      <p:sp>
        <p:nvSpPr>
          <p:cNvPr id="25" name="TextBox 24">
            <a:extLst>
              <a:ext uri="{FF2B5EF4-FFF2-40B4-BE49-F238E27FC236}">
                <a16:creationId xmlns:a16="http://schemas.microsoft.com/office/drawing/2014/main" id="{6893250B-B684-42B4-A77D-EC77B92985C1}"/>
              </a:ext>
            </a:extLst>
          </p:cNvPr>
          <p:cNvSpPr txBox="1"/>
          <p:nvPr/>
        </p:nvSpPr>
        <p:spPr>
          <a:xfrm rot="10800000" flipV="1">
            <a:off x="9657560" y="6135999"/>
            <a:ext cx="1545280" cy="307777"/>
          </a:xfrm>
          <a:prstGeom prst="rect">
            <a:avLst/>
          </a:prstGeom>
          <a:solidFill>
            <a:schemeClr val="bg1"/>
          </a:solidFill>
        </p:spPr>
        <p:txBody>
          <a:bodyPr wrap="square" rtlCol="0">
            <a:spAutoFit/>
          </a:bodyPr>
          <a:lstStyle/>
          <a:p>
            <a:pPr algn="ctr"/>
            <a:r>
              <a:rPr lang="en-US" sz="1400" dirty="0" err="1">
                <a:latin typeface="Calibri" panose="020F0502020204030204" pitchFamily="34" charset="0"/>
                <a:cs typeface="Calibri" panose="020F0502020204030204" pitchFamily="34" charset="0"/>
              </a:rPr>
              <a:t>IceVolFrac</a:t>
            </a:r>
            <a:endParaRPr lang="en-US" sz="1400"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220B54B3-79DA-4D9B-89FA-755F67CAF046}"/>
              </a:ext>
            </a:extLst>
          </p:cNvPr>
          <p:cNvSpPr txBox="1"/>
          <p:nvPr/>
        </p:nvSpPr>
        <p:spPr>
          <a:xfrm>
            <a:off x="10766743" y="3643128"/>
            <a:ext cx="1002319" cy="523220"/>
          </a:xfrm>
          <a:prstGeom prst="rect">
            <a:avLst/>
          </a:prstGeom>
          <a:solidFill>
            <a:schemeClr val="bg1"/>
          </a:solidFill>
        </p:spPr>
        <p:txBody>
          <a:bodyPr wrap="square" rtlCol="0">
            <a:spAutoFit/>
          </a:bodyPr>
          <a:lstStyle/>
          <a:p>
            <a:pPr algn="ctr"/>
            <a:r>
              <a:rPr lang="en-US" sz="1400" dirty="0">
                <a:latin typeface="Calibri" panose="020F0502020204030204" pitchFamily="34" charset="0"/>
                <a:cs typeface="Calibri" panose="020F0502020204030204" pitchFamily="34" charset="0"/>
              </a:rPr>
              <a:t>y=-1.872*x</a:t>
            </a:r>
          </a:p>
          <a:p>
            <a:pPr algn="ctr"/>
            <a:r>
              <a:rPr lang="en-US" sz="1400" dirty="0">
                <a:latin typeface="Calibri" panose="020F0502020204030204" pitchFamily="34" charset="0"/>
                <a:cs typeface="Calibri" panose="020F0502020204030204" pitchFamily="34" charset="0"/>
              </a:rPr>
              <a:t>R</a:t>
            </a:r>
            <a:r>
              <a:rPr lang="en-US" sz="1400" baseline="30000" dirty="0">
                <a:latin typeface="Calibri" panose="020F0502020204030204" pitchFamily="34" charset="0"/>
                <a:cs typeface="Calibri" panose="020F0502020204030204" pitchFamily="34" charset="0"/>
              </a:rPr>
              <a:t>2</a:t>
            </a:r>
            <a:r>
              <a:rPr lang="en-US" sz="1400" dirty="0">
                <a:latin typeface="Calibri" panose="020F0502020204030204" pitchFamily="34" charset="0"/>
                <a:cs typeface="Calibri" panose="020F0502020204030204" pitchFamily="34" charset="0"/>
              </a:rPr>
              <a:t>=0.3908</a:t>
            </a:r>
          </a:p>
        </p:txBody>
      </p:sp>
      <p:sp>
        <p:nvSpPr>
          <p:cNvPr id="27" name="TextBox 26">
            <a:extLst>
              <a:ext uri="{FF2B5EF4-FFF2-40B4-BE49-F238E27FC236}">
                <a16:creationId xmlns:a16="http://schemas.microsoft.com/office/drawing/2014/main" id="{22B0928C-3C29-4D0E-8147-ADFE2C1FFFBA}"/>
              </a:ext>
            </a:extLst>
          </p:cNvPr>
          <p:cNvSpPr txBox="1"/>
          <p:nvPr/>
        </p:nvSpPr>
        <p:spPr>
          <a:xfrm>
            <a:off x="9068307" y="5154669"/>
            <a:ext cx="1545280" cy="646331"/>
          </a:xfrm>
          <a:prstGeom prst="rect">
            <a:avLst/>
          </a:prstGeom>
          <a:solidFill>
            <a:srgbClr val="CCECFF"/>
          </a:solidFill>
        </p:spPr>
        <p:txBody>
          <a:bodyPr wrap="square" rtlCol="0">
            <a:spAutoFit/>
          </a:bodyPr>
          <a:lstStyle/>
          <a:p>
            <a:pPr algn="ctr"/>
            <a:r>
              <a:rPr lang="en-US" dirty="0">
                <a:latin typeface="Calibri" panose="020F0502020204030204" pitchFamily="34" charset="0"/>
                <a:cs typeface="Calibri" panose="020F0502020204030204" pitchFamily="34" charset="0"/>
              </a:rPr>
              <a:t>Lots of noise in data!</a:t>
            </a:r>
          </a:p>
        </p:txBody>
      </p:sp>
      <p:pic>
        <p:nvPicPr>
          <p:cNvPr id="28" name="Picture 27">
            <a:extLst>
              <a:ext uri="{FF2B5EF4-FFF2-40B4-BE49-F238E27FC236}">
                <a16:creationId xmlns:a16="http://schemas.microsoft.com/office/drawing/2014/main" id="{F16538D8-E92C-4312-910B-DE09895D3E31}"/>
              </a:ext>
            </a:extLst>
          </p:cNvPr>
          <p:cNvPicPr>
            <a:picLocks noChangeAspect="1"/>
          </p:cNvPicPr>
          <p:nvPr/>
        </p:nvPicPr>
        <p:blipFill>
          <a:blip r:embed="rId7"/>
          <a:stretch>
            <a:fillRect/>
          </a:stretch>
        </p:blipFill>
        <p:spPr>
          <a:xfrm>
            <a:off x="8392326" y="2206367"/>
            <a:ext cx="1491486" cy="1219422"/>
          </a:xfrm>
          <a:prstGeom prst="rect">
            <a:avLst/>
          </a:prstGeom>
        </p:spPr>
      </p:pic>
    </p:spTree>
    <p:extLst>
      <p:ext uri="{BB962C8B-B14F-4D97-AF65-F5344CB8AC3E}">
        <p14:creationId xmlns:p14="http://schemas.microsoft.com/office/powerpoint/2010/main" val="2352541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Permafrost failure mechanisms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6</a:t>
            </a:fld>
            <a:endParaRPr lang="en-US" dirty="0"/>
          </a:p>
        </p:txBody>
      </p:sp>
      <p:sp>
        <p:nvSpPr>
          <p:cNvPr id="5" name="Rectangle 4">
            <a:extLst>
              <a:ext uri="{FF2B5EF4-FFF2-40B4-BE49-F238E27FC236}">
                <a16:creationId xmlns:a16="http://schemas.microsoft.com/office/drawing/2014/main" id="{B13408A5-8568-4148-A681-FF3FCD8D7581}"/>
              </a:ext>
            </a:extLst>
          </p:cNvPr>
          <p:cNvSpPr/>
          <p:nvPr/>
        </p:nvSpPr>
        <p:spPr>
          <a:xfrm>
            <a:off x="288007" y="882339"/>
            <a:ext cx="10815421" cy="2677656"/>
          </a:xfrm>
          <a:prstGeom prst="rect">
            <a:avLst/>
          </a:prstGeom>
        </p:spPr>
        <p:txBody>
          <a:bodyPr wrap="square">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Retrogressive thaw slumping</a:t>
            </a:r>
            <a:r>
              <a:rPr lang="en-US" sz="2000" dirty="0">
                <a:latin typeface="Calibri" panose="020F0502020204030204" pitchFamily="34" charset="0"/>
                <a:cs typeface="Calibri" panose="020F0502020204030204" pitchFamily="34" charset="0"/>
              </a:rPr>
              <a:t>: a slope failure characterized by thaw of exposed ground ice and slumping of thawed soil, typically caused by thermo-denundation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Active layer detachment</a:t>
            </a:r>
            <a:r>
              <a:rPr lang="en-US" sz="2000" dirty="0">
                <a:latin typeface="Calibri" panose="020F0502020204030204" pitchFamily="34" charset="0"/>
                <a:cs typeface="Calibri" panose="020F0502020204030204" pitchFamily="34" charset="0"/>
              </a:rPr>
              <a:t>: failures are translational landslides that occur in summer in thawing soil overlying permafrost, typically caused by thermo-denundation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Block failure</a:t>
            </a:r>
            <a:r>
              <a:rPr lang="en-US" sz="2000" dirty="0">
                <a:latin typeface="Calibri" panose="020F0502020204030204" pitchFamily="34" charset="0"/>
                <a:cs typeface="Calibri" panose="020F0502020204030204" pitchFamily="34" charset="0"/>
              </a:rPr>
              <a:t>: a niche (recess at bluff base) progresses landward until the overhanging material fails in a shearing or toppling mode known as block failure, caused by thermo-abrasion</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Fallen blocks can disintegrate in the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0200B802-CF1C-4CC9-8173-1AC902ACE1E2}"/>
              </a:ext>
            </a:extLst>
          </p:cNvPr>
          <p:cNvPicPr>
            <a:picLocks noChangeAspect="1"/>
          </p:cNvPicPr>
          <p:nvPr/>
        </p:nvPicPr>
        <p:blipFill>
          <a:blip r:embed="rId3"/>
          <a:stretch>
            <a:fillRect/>
          </a:stretch>
        </p:blipFill>
        <p:spPr>
          <a:xfrm>
            <a:off x="530759" y="3818021"/>
            <a:ext cx="3451741" cy="2331046"/>
          </a:xfrm>
          <a:prstGeom prst="rect">
            <a:avLst/>
          </a:prstGeom>
        </p:spPr>
      </p:pic>
      <p:pic>
        <p:nvPicPr>
          <p:cNvPr id="11" name="Picture 10">
            <a:extLst>
              <a:ext uri="{FF2B5EF4-FFF2-40B4-BE49-F238E27FC236}">
                <a16:creationId xmlns:a16="http://schemas.microsoft.com/office/drawing/2014/main" id="{9F658DBA-AED1-46CE-B49E-39D0E03EC328}"/>
              </a:ext>
            </a:extLst>
          </p:cNvPr>
          <p:cNvPicPr>
            <a:picLocks noChangeAspect="1"/>
          </p:cNvPicPr>
          <p:nvPr/>
        </p:nvPicPr>
        <p:blipFill>
          <a:blip r:embed="rId4"/>
          <a:stretch>
            <a:fillRect/>
          </a:stretch>
        </p:blipFill>
        <p:spPr>
          <a:xfrm>
            <a:off x="4306701" y="3819994"/>
            <a:ext cx="3386612" cy="2331045"/>
          </a:xfrm>
          <a:prstGeom prst="rect">
            <a:avLst/>
          </a:prstGeom>
        </p:spPr>
      </p:pic>
      <p:pic>
        <p:nvPicPr>
          <p:cNvPr id="16" name="Picture 15">
            <a:extLst>
              <a:ext uri="{FF2B5EF4-FFF2-40B4-BE49-F238E27FC236}">
                <a16:creationId xmlns:a16="http://schemas.microsoft.com/office/drawing/2014/main" id="{6F72006B-E911-4F60-9C04-6BE10C2C1E40}"/>
              </a:ext>
            </a:extLst>
          </p:cNvPr>
          <p:cNvPicPr>
            <a:picLocks noChangeAspect="1"/>
          </p:cNvPicPr>
          <p:nvPr/>
        </p:nvPicPr>
        <p:blipFill>
          <a:blip r:embed="rId5"/>
          <a:stretch>
            <a:fillRect/>
          </a:stretch>
        </p:blipFill>
        <p:spPr>
          <a:xfrm>
            <a:off x="7920298" y="3749006"/>
            <a:ext cx="3302370" cy="2409546"/>
          </a:xfrm>
          <a:prstGeom prst="rect">
            <a:avLst/>
          </a:prstGeom>
        </p:spPr>
      </p:pic>
      <p:sp>
        <p:nvSpPr>
          <p:cNvPr id="19" name="TextBox 18">
            <a:extLst>
              <a:ext uri="{FF2B5EF4-FFF2-40B4-BE49-F238E27FC236}">
                <a16:creationId xmlns:a16="http://schemas.microsoft.com/office/drawing/2014/main" id="{C0633806-A9D5-4CA4-8023-23A7950461EF}"/>
              </a:ext>
            </a:extLst>
          </p:cNvPr>
          <p:cNvSpPr txBox="1"/>
          <p:nvPr/>
        </p:nvSpPr>
        <p:spPr>
          <a:xfrm>
            <a:off x="969332"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Retrogressive thaw slumping</a:t>
            </a:r>
          </a:p>
        </p:txBody>
      </p:sp>
      <p:sp>
        <p:nvSpPr>
          <p:cNvPr id="28" name="TextBox 27">
            <a:extLst>
              <a:ext uri="{FF2B5EF4-FFF2-40B4-BE49-F238E27FC236}">
                <a16:creationId xmlns:a16="http://schemas.microsoft.com/office/drawing/2014/main" id="{63402315-C229-4274-B5CF-37160548773A}"/>
              </a:ext>
            </a:extLst>
          </p:cNvPr>
          <p:cNvSpPr txBox="1"/>
          <p:nvPr/>
        </p:nvSpPr>
        <p:spPr>
          <a:xfrm>
            <a:off x="4859646" y="6091742"/>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Active layer detachment</a:t>
            </a:r>
          </a:p>
        </p:txBody>
      </p:sp>
      <p:sp>
        <p:nvSpPr>
          <p:cNvPr id="29" name="TextBox 28">
            <a:extLst>
              <a:ext uri="{FF2B5EF4-FFF2-40B4-BE49-F238E27FC236}">
                <a16:creationId xmlns:a16="http://schemas.microsoft.com/office/drawing/2014/main" id="{A3DA6471-F348-4B11-B6AD-C1DAA932B498}"/>
              </a:ext>
            </a:extLst>
          </p:cNvPr>
          <p:cNvSpPr txBox="1"/>
          <p:nvPr/>
        </p:nvSpPr>
        <p:spPr>
          <a:xfrm>
            <a:off x="8740259"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Block failure</a:t>
            </a:r>
          </a:p>
        </p:txBody>
      </p:sp>
      <p:sp>
        <p:nvSpPr>
          <p:cNvPr id="3" name="Rectangle 2">
            <a:extLst>
              <a:ext uri="{FF2B5EF4-FFF2-40B4-BE49-F238E27FC236}">
                <a16:creationId xmlns:a16="http://schemas.microsoft.com/office/drawing/2014/main" id="{307C4187-6655-4374-BAF0-D07851900A62}"/>
              </a:ext>
            </a:extLst>
          </p:cNvPr>
          <p:cNvSpPr/>
          <p:nvPr/>
        </p:nvSpPr>
        <p:spPr>
          <a:xfrm>
            <a:off x="2219607" y="5745656"/>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14" name="Rectangle 13">
            <a:extLst>
              <a:ext uri="{FF2B5EF4-FFF2-40B4-BE49-F238E27FC236}">
                <a16:creationId xmlns:a16="http://schemas.microsoft.com/office/drawing/2014/main" id="{1477A27E-4AF9-42A4-B8FB-4092C0BD1FD6}"/>
              </a:ext>
            </a:extLst>
          </p:cNvPr>
          <p:cNvSpPr/>
          <p:nvPr/>
        </p:nvSpPr>
        <p:spPr>
          <a:xfrm>
            <a:off x="5958830" y="5729733"/>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4" name="Rectangle 3">
            <a:extLst>
              <a:ext uri="{FF2B5EF4-FFF2-40B4-BE49-F238E27FC236}">
                <a16:creationId xmlns:a16="http://schemas.microsoft.com/office/drawing/2014/main" id="{BCEA98FA-75DF-43B1-BAD2-ED0D7A8DD65A}"/>
              </a:ext>
            </a:extLst>
          </p:cNvPr>
          <p:cNvSpPr/>
          <p:nvPr/>
        </p:nvSpPr>
        <p:spPr>
          <a:xfrm>
            <a:off x="7979444" y="5707837"/>
            <a:ext cx="1749133" cy="338554"/>
          </a:xfrm>
          <a:prstGeom prst="rect">
            <a:avLst/>
          </a:prstGeom>
        </p:spPr>
        <p:txBody>
          <a:bodyPr wrap="none">
            <a:spAutoFit/>
          </a:bodyPr>
          <a:lstStyle/>
          <a:p>
            <a:r>
              <a:rPr lang="en-US" sz="1600" dirty="0">
                <a:solidFill>
                  <a:schemeClr val="bg1"/>
                </a:solidFill>
                <a:latin typeface="Calibri" panose="020F0502020204030204" pitchFamily="34" charset="0"/>
                <a:cs typeface="Calibri" panose="020F0502020204030204" pitchFamily="34" charset="0"/>
              </a:rPr>
              <a:t>Ravens </a:t>
            </a:r>
            <a:r>
              <a:rPr lang="en-US" sz="1600" i="1" dirty="0">
                <a:solidFill>
                  <a:schemeClr val="bg1"/>
                </a:solidFill>
                <a:latin typeface="Calibri" panose="020F0502020204030204" pitchFamily="34" charset="0"/>
                <a:cs typeface="Calibri" panose="020F0502020204030204" pitchFamily="34" charset="0"/>
              </a:rPr>
              <a:t>et al. 2012</a:t>
            </a:r>
            <a:endParaRPr lang="en-US" sz="1600" dirty="0">
              <a:solidFill>
                <a:schemeClr val="bg1"/>
              </a:solidFill>
            </a:endParaRPr>
          </a:p>
        </p:txBody>
      </p:sp>
      <p:sp>
        <p:nvSpPr>
          <p:cNvPr id="6" name="TextBox 5">
            <a:extLst>
              <a:ext uri="{FF2B5EF4-FFF2-40B4-BE49-F238E27FC236}">
                <a16:creationId xmlns:a16="http://schemas.microsoft.com/office/drawing/2014/main" id="{9D0DB47C-F73C-4190-BD59-BFB35A71F546}"/>
              </a:ext>
            </a:extLst>
          </p:cNvPr>
          <p:cNvSpPr txBox="1"/>
          <p:nvPr/>
        </p:nvSpPr>
        <p:spPr>
          <a:xfrm>
            <a:off x="0" y="6526530"/>
            <a:ext cx="11427743" cy="338554"/>
          </a:xfrm>
          <a:prstGeom prst="rect">
            <a:avLst/>
          </a:prstGeom>
          <a:noFill/>
        </p:spPr>
        <p:txBody>
          <a:bodyPr wrap="square" rtlCol="0">
            <a:spAutoFit/>
          </a:bodyPr>
          <a:lstStyle/>
          <a:p>
            <a:r>
              <a:rPr lang="en-US" sz="1600" baseline="30000" dirty="0">
                <a:solidFill>
                  <a:schemeClr val="bg1"/>
                </a:solidFill>
                <a:latin typeface="Calibri" panose="020F0502020204030204" pitchFamily="34" charset="0"/>
                <a:cs typeface="Calibri" panose="020F0502020204030204" pitchFamily="34" charset="0"/>
              </a:rPr>
              <a:t>1</a:t>
            </a:r>
            <a:r>
              <a:rPr lang="en-US" sz="1600" dirty="0">
                <a:solidFill>
                  <a:schemeClr val="bg1"/>
                </a:solidFill>
                <a:latin typeface="Calibri" panose="020F0502020204030204" pitchFamily="34" charset="0"/>
                <a:cs typeface="Calibri" panose="020F0502020204030204" pitchFamily="34" charset="0"/>
              </a:rPr>
              <a:t>Thawing of permafrost bluffs that proceeds under the influence of gravity.   </a:t>
            </a:r>
            <a:r>
              <a:rPr lang="en-US" sz="1600" baseline="30000" dirty="0">
                <a:solidFill>
                  <a:schemeClr val="bg1"/>
                </a:solidFill>
                <a:latin typeface="Calibri" panose="020F0502020204030204" pitchFamily="34" charset="0"/>
                <a:cs typeface="Calibri" panose="020F0502020204030204" pitchFamily="34" charset="0"/>
              </a:rPr>
              <a:t>2</a:t>
            </a:r>
            <a:r>
              <a:rPr lang="en-US" sz="1600" dirty="0">
                <a:solidFill>
                  <a:schemeClr val="bg1"/>
                </a:solidFill>
                <a:latin typeface="Calibri" panose="020F0502020204030204" pitchFamily="34" charset="0"/>
                <a:cs typeface="Calibri" panose="020F0502020204030204" pitchFamily="34" charset="0"/>
              </a:rPr>
              <a:t>Undercutting of permafrost bluff by warming ocean.</a:t>
            </a:r>
          </a:p>
        </p:txBody>
      </p:sp>
      <p:pic>
        <p:nvPicPr>
          <p:cNvPr id="8" name="Picture 7">
            <a:extLst>
              <a:ext uri="{FF2B5EF4-FFF2-40B4-BE49-F238E27FC236}">
                <a16:creationId xmlns:a16="http://schemas.microsoft.com/office/drawing/2014/main" id="{9B5E77BE-0282-4D39-92F5-7A2744A94958}"/>
              </a:ext>
            </a:extLst>
          </p:cNvPr>
          <p:cNvPicPr>
            <a:picLocks noChangeAspect="1"/>
          </p:cNvPicPr>
          <p:nvPr/>
        </p:nvPicPr>
        <p:blipFill>
          <a:blip r:embed="rId6"/>
          <a:stretch>
            <a:fillRect/>
          </a:stretch>
        </p:blipFill>
        <p:spPr>
          <a:xfrm>
            <a:off x="10462945" y="3001765"/>
            <a:ext cx="1441048" cy="1669950"/>
          </a:xfrm>
          <a:prstGeom prst="rect">
            <a:avLst/>
          </a:prstGeom>
        </p:spPr>
      </p:pic>
    </p:spTree>
    <p:extLst>
      <p:ext uri="{BB962C8B-B14F-4D97-AF65-F5344CB8AC3E}">
        <p14:creationId xmlns:p14="http://schemas.microsoft.com/office/powerpoint/2010/main" val="157239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Permafrost failure mechanisms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7</a:t>
            </a:fld>
            <a:endParaRPr lang="en-US" dirty="0"/>
          </a:p>
        </p:txBody>
      </p:sp>
      <p:sp>
        <p:nvSpPr>
          <p:cNvPr id="5" name="Rectangle 4">
            <a:extLst>
              <a:ext uri="{FF2B5EF4-FFF2-40B4-BE49-F238E27FC236}">
                <a16:creationId xmlns:a16="http://schemas.microsoft.com/office/drawing/2014/main" id="{B13408A5-8568-4148-A681-FF3FCD8D7581}"/>
              </a:ext>
            </a:extLst>
          </p:cNvPr>
          <p:cNvSpPr/>
          <p:nvPr/>
        </p:nvSpPr>
        <p:spPr>
          <a:xfrm>
            <a:off x="288007" y="882339"/>
            <a:ext cx="10815421" cy="2677656"/>
          </a:xfrm>
          <a:prstGeom prst="rect">
            <a:avLst/>
          </a:prstGeom>
        </p:spPr>
        <p:txBody>
          <a:bodyPr wrap="square">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Retrogressive thaw slumping</a:t>
            </a:r>
            <a:r>
              <a:rPr lang="en-US" sz="2000" dirty="0">
                <a:latin typeface="Calibri" panose="020F0502020204030204" pitchFamily="34" charset="0"/>
                <a:cs typeface="Calibri" panose="020F0502020204030204" pitchFamily="34" charset="0"/>
              </a:rPr>
              <a:t>: a slope failure characterized by thaw of exposed ground ice and slumping of thawed soil, typically caused by thermo-denundation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Active layer detachment</a:t>
            </a:r>
            <a:r>
              <a:rPr lang="en-US" sz="2000" dirty="0">
                <a:latin typeface="Calibri" panose="020F0502020204030204" pitchFamily="34" charset="0"/>
                <a:cs typeface="Calibri" panose="020F0502020204030204" pitchFamily="34" charset="0"/>
              </a:rPr>
              <a:t>: failures are translational landslides that occur in summer in thawing soil overlying permafrost, typically caused by thermo-denundation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Block failure</a:t>
            </a:r>
            <a:r>
              <a:rPr lang="en-US" sz="2000" dirty="0">
                <a:latin typeface="Calibri" panose="020F0502020204030204" pitchFamily="34" charset="0"/>
                <a:cs typeface="Calibri" panose="020F0502020204030204" pitchFamily="34" charset="0"/>
              </a:rPr>
              <a:t>: a niche (recess at bluff base) progresses landward until the overhanging material fails in a shearing or toppling mode known as block failure, caused by thermo-abrasion</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Fallen blocks can disintegrate in the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0200B802-CF1C-4CC9-8173-1AC902ACE1E2}"/>
              </a:ext>
            </a:extLst>
          </p:cNvPr>
          <p:cNvPicPr>
            <a:picLocks noChangeAspect="1"/>
          </p:cNvPicPr>
          <p:nvPr/>
        </p:nvPicPr>
        <p:blipFill>
          <a:blip r:embed="rId3"/>
          <a:stretch>
            <a:fillRect/>
          </a:stretch>
        </p:blipFill>
        <p:spPr>
          <a:xfrm>
            <a:off x="530759" y="3818021"/>
            <a:ext cx="3451741" cy="2331046"/>
          </a:xfrm>
          <a:prstGeom prst="rect">
            <a:avLst/>
          </a:prstGeom>
        </p:spPr>
      </p:pic>
      <p:pic>
        <p:nvPicPr>
          <p:cNvPr id="11" name="Picture 10">
            <a:extLst>
              <a:ext uri="{FF2B5EF4-FFF2-40B4-BE49-F238E27FC236}">
                <a16:creationId xmlns:a16="http://schemas.microsoft.com/office/drawing/2014/main" id="{9F658DBA-AED1-46CE-B49E-39D0E03EC328}"/>
              </a:ext>
            </a:extLst>
          </p:cNvPr>
          <p:cNvPicPr>
            <a:picLocks noChangeAspect="1"/>
          </p:cNvPicPr>
          <p:nvPr/>
        </p:nvPicPr>
        <p:blipFill>
          <a:blip r:embed="rId4"/>
          <a:stretch>
            <a:fillRect/>
          </a:stretch>
        </p:blipFill>
        <p:spPr>
          <a:xfrm>
            <a:off x="4306701" y="3819994"/>
            <a:ext cx="3386612" cy="2331045"/>
          </a:xfrm>
          <a:prstGeom prst="rect">
            <a:avLst/>
          </a:prstGeom>
        </p:spPr>
      </p:pic>
      <p:pic>
        <p:nvPicPr>
          <p:cNvPr id="16" name="Picture 15">
            <a:extLst>
              <a:ext uri="{FF2B5EF4-FFF2-40B4-BE49-F238E27FC236}">
                <a16:creationId xmlns:a16="http://schemas.microsoft.com/office/drawing/2014/main" id="{6F72006B-E911-4F60-9C04-6BE10C2C1E40}"/>
              </a:ext>
            </a:extLst>
          </p:cNvPr>
          <p:cNvPicPr>
            <a:picLocks noChangeAspect="1"/>
          </p:cNvPicPr>
          <p:nvPr/>
        </p:nvPicPr>
        <p:blipFill>
          <a:blip r:embed="rId5"/>
          <a:stretch>
            <a:fillRect/>
          </a:stretch>
        </p:blipFill>
        <p:spPr>
          <a:xfrm>
            <a:off x="7920298" y="3749006"/>
            <a:ext cx="3302370" cy="2409546"/>
          </a:xfrm>
          <a:prstGeom prst="rect">
            <a:avLst/>
          </a:prstGeom>
        </p:spPr>
      </p:pic>
      <p:sp>
        <p:nvSpPr>
          <p:cNvPr id="19" name="TextBox 18">
            <a:extLst>
              <a:ext uri="{FF2B5EF4-FFF2-40B4-BE49-F238E27FC236}">
                <a16:creationId xmlns:a16="http://schemas.microsoft.com/office/drawing/2014/main" id="{C0633806-A9D5-4CA4-8023-23A7950461EF}"/>
              </a:ext>
            </a:extLst>
          </p:cNvPr>
          <p:cNvSpPr txBox="1"/>
          <p:nvPr/>
        </p:nvSpPr>
        <p:spPr>
          <a:xfrm>
            <a:off x="969332"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Retrogressive thaw slumping</a:t>
            </a:r>
          </a:p>
        </p:txBody>
      </p:sp>
      <p:sp>
        <p:nvSpPr>
          <p:cNvPr id="28" name="TextBox 27">
            <a:extLst>
              <a:ext uri="{FF2B5EF4-FFF2-40B4-BE49-F238E27FC236}">
                <a16:creationId xmlns:a16="http://schemas.microsoft.com/office/drawing/2014/main" id="{63402315-C229-4274-B5CF-37160548773A}"/>
              </a:ext>
            </a:extLst>
          </p:cNvPr>
          <p:cNvSpPr txBox="1"/>
          <p:nvPr/>
        </p:nvSpPr>
        <p:spPr>
          <a:xfrm>
            <a:off x="4859646" y="6091742"/>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Active layer detachment</a:t>
            </a:r>
          </a:p>
        </p:txBody>
      </p:sp>
      <p:sp>
        <p:nvSpPr>
          <p:cNvPr id="29" name="TextBox 28">
            <a:extLst>
              <a:ext uri="{FF2B5EF4-FFF2-40B4-BE49-F238E27FC236}">
                <a16:creationId xmlns:a16="http://schemas.microsoft.com/office/drawing/2014/main" id="{A3DA6471-F348-4B11-B6AD-C1DAA932B498}"/>
              </a:ext>
            </a:extLst>
          </p:cNvPr>
          <p:cNvSpPr txBox="1"/>
          <p:nvPr/>
        </p:nvSpPr>
        <p:spPr>
          <a:xfrm>
            <a:off x="8740259"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Block failure</a:t>
            </a:r>
          </a:p>
        </p:txBody>
      </p:sp>
      <p:sp>
        <p:nvSpPr>
          <p:cNvPr id="3" name="Rectangle 2">
            <a:extLst>
              <a:ext uri="{FF2B5EF4-FFF2-40B4-BE49-F238E27FC236}">
                <a16:creationId xmlns:a16="http://schemas.microsoft.com/office/drawing/2014/main" id="{307C4187-6655-4374-BAF0-D07851900A62}"/>
              </a:ext>
            </a:extLst>
          </p:cNvPr>
          <p:cNvSpPr/>
          <p:nvPr/>
        </p:nvSpPr>
        <p:spPr>
          <a:xfrm>
            <a:off x="2219607" y="5745656"/>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14" name="Rectangle 13">
            <a:extLst>
              <a:ext uri="{FF2B5EF4-FFF2-40B4-BE49-F238E27FC236}">
                <a16:creationId xmlns:a16="http://schemas.microsoft.com/office/drawing/2014/main" id="{1477A27E-4AF9-42A4-B8FB-4092C0BD1FD6}"/>
              </a:ext>
            </a:extLst>
          </p:cNvPr>
          <p:cNvSpPr/>
          <p:nvPr/>
        </p:nvSpPr>
        <p:spPr>
          <a:xfrm>
            <a:off x="5958830" y="5729733"/>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4" name="Rectangle 3">
            <a:extLst>
              <a:ext uri="{FF2B5EF4-FFF2-40B4-BE49-F238E27FC236}">
                <a16:creationId xmlns:a16="http://schemas.microsoft.com/office/drawing/2014/main" id="{BCEA98FA-75DF-43B1-BAD2-ED0D7A8DD65A}"/>
              </a:ext>
            </a:extLst>
          </p:cNvPr>
          <p:cNvSpPr/>
          <p:nvPr/>
        </p:nvSpPr>
        <p:spPr>
          <a:xfrm>
            <a:off x="7979444" y="5707837"/>
            <a:ext cx="1749133" cy="338554"/>
          </a:xfrm>
          <a:prstGeom prst="rect">
            <a:avLst/>
          </a:prstGeom>
        </p:spPr>
        <p:txBody>
          <a:bodyPr wrap="none">
            <a:spAutoFit/>
          </a:bodyPr>
          <a:lstStyle/>
          <a:p>
            <a:r>
              <a:rPr lang="en-US" sz="1600" dirty="0">
                <a:solidFill>
                  <a:schemeClr val="bg1"/>
                </a:solidFill>
                <a:latin typeface="Calibri" panose="020F0502020204030204" pitchFamily="34" charset="0"/>
                <a:cs typeface="Calibri" panose="020F0502020204030204" pitchFamily="34" charset="0"/>
              </a:rPr>
              <a:t>Ravens </a:t>
            </a:r>
            <a:r>
              <a:rPr lang="en-US" sz="1600" i="1" dirty="0">
                <a:solidFill>
                  <a:schemeClr val="bg1"/>
                </a:solidFill>
                <a:latin typeface="Calibri" panose="020F0502020204030204" pitchFamily="34" charset="0"/>
                <a:cs typeface="Calibri" panose="020F0502020204030204" pitchFamily="34" charset="0"/>
              </a:rPr>
              <a:t>et al. 2012</a:t>
            </a:r>
            <a:endParaRPr lang="en-US" sz="1600" dirty="0">
              <a:solidFill>
                <a:schemeClr val="bg1"/>
              </a:solidFill>
            </a:endParaRPr>
          </a:p>
        </p:txBody>
      </p:sp>
      <p:pic>
        <p:nvPicPr>
          <p:cNvPr id="18" name="Picture 17">
            <a:extLst>
              <a:ext uri="{FF2B5EF4-FFF2-40B4-BE49-F238E27FC236}">
                <a16:creationId xmlns:a16="http://schemas.microsoft.com/office/drawing/2014/main" id="{BF9A18BE-BB5C-40A0-AB3C-A3355E01B108}"/>
              </a:ext>
            </a:extLst>
          </p:cNvPr>
          <p:cNvPicPr>
            <a:picLocks noChangeAspect="1"/>
          </p:cNvPicPr>
          <p:nvPr/>
        </p:nvPicPr>
        <p:blipFill>
          <a:blip r:embed="rId6"/>
          <a:stretch>
            <a:fillRect/>
          </a:stretch>
        </p:blipFill>
        <p:spPr>
          <a:xfrm>
            <a:off x="10462945" y="3001765"/>
            <a:ext cx="1441048" cy="1669950"/>
          </a:xfrm>
          <a:prstGeom prst="rect">
            <a:avLst/>
          </a:prstGeom>
        </p:spPr>
      </p:pic>
      <p:sp>
        <p:nvSpPr>
          <p:cNvPr id="17" name="Rectangle 16">
            <a:extLst>
              <a:ext uri="{FF2B5EF4-FFF2-40B4-BE49-F238E27FC236}">
                <a16:creationId xmlns:a16="http://schemas.microsoft.com/office/drawing/2014/main" id="{B40C8A22-E733-4440-8A8A-8F445C012A92}"/>
              </a:ext>
            </a:extLst>
          </p:cNvPr>
          <p:cNvSpPr/>
          <p:nvPr/>
        </p:nvSpPr>
        <p:spPr>
          <a:xfrm>
            <a:off x="7882066" y="3635515"/>
            <a:ext cx="3302369" cy="278016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E2EB78-659D-4061-A1DB-58E0B6A29BA4}"/>
              </a:ext>
            </a:extLst>
          </p:cNvPr>
          <p:cNvSpPr/>
          <p:nvPr/>
        </p:nvSpPr>
        <p:spPr>
          <a:xfrm>
            <a:off x="288007" y="2455101"/>
            <a:ext cx="10934661" cy="69914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9D5837-D7D7-4E0A-BDBA-D710BC16534E}"/>
              </a:ext>
            </a:extLst>
          </p:cNvPr>
          <p:cNvSpPr txBox="1"/>
          <p:nvPr/>
        </p:nvSpPr>
        <p:spPr>
          <a:xfrm>
            <a:off x="8017514" y="3671972"/>
            <a:ext cx="2675749" cy="584775"/>
          </a:xfrm>
          <a:prstGeom prst="rect">
            <a:avLst/>
          </a:prstGeom>
          <a:noFill/>
        </p:spPr>
        <p:txBody>
          <a:bodyPr wrap="square" rtlCol="0">
            <a:spAutoFit/>
          </a:bodyPr>
          <a:lstStyle/>
          <a:p>
            <a:pPr algn="ctr"/>
            <a:r>
              <a:rPr lang="en-US" sz="1600" b="1" i="1" dirty="0">
                <a:solidFill>
                  <a:srgbClr val="FF0000"/>
                </a:solidFill>
                <a:latin typeface="Calibri" panose="020F0502020204030204" pitchFamily="34" charset="0"/>
                <a:cs typeface="Calibri" panose="020F0502020204030204" pitchFamily="34" charset="0"/>
              </a:rPr>
              <a:t>Dominant failure mechanism in northern Alaska</a:t>
            </a:r>
          </a:p>
        </p:txBody>
      </p:sp>
      <p:sp>
        <p:nvSpPr>
          <p:cNvPr id="21" name="TextBox 20">
            <a:extLst>
              <a:ext uri="{FF2B5EF4-FFF2-40B4-BE49-F238E27FC236}">
                <a16:creationId xmlns:a16="http://schemas.microsoft.com/office/drawing/2014/main" id="{0B0AD73A-C227-494E-9F94-6E19BB789B89}"/>
              </a:ext>
            </a:extLst>
          </p:cNvPr>
          <p:cNvSpPr txBox="1"/>
          <p:nvPr/>
        </p:nvSpPr>
        <p:spPr>
          <a:xfrm>
            <a:off x="0" y="6526530"/>
            <a:ext cx="11427743" cy="338554"/>
          </a:xfrm>
          <a:prstGeom prst="rect">
            <a:avLst/>
          </a:prstGeom>
          <a:noFill/>
        </p:spPr>
        <p:txBody>
          <a:bodyPr wrap="square" rtlCol="0">
            <a:spAutoFit/>
          </a:bodyPr>
          <a:lstStyle/>
          <a:p>
            <a:r>
              <a:rPr lang="en-US" sz="1600" baseline="30000" dirty="0">
                <a:solidFill>
                  <a:schemeClr val="bg1"/>
                </a:solidFill>
                <a:latin typeface="Calibri" panose="020F0502020204030204" pitchFamily="34" charset="0"/>
                <a:cs typeface="Calibri" panose="020F0502020204030204" pitchFamily="34" charset="0"/>
              </a:rPr>
              <a:t>1</a:t>
            </a:r>
            <a:r>
              <a:rPr lang="en-US" sz="1600" dirty="0">
                <a:solidFill>
                  <a:schemeClr val="bg1"/>
                </a:solidFill>
                <a:latin typeface="Calibri" panose="020F0502020204030204" pitchFamily="34" charset="0"/>
                <a:cs typeface="Calibri" panose="020F0502020204030204" pitchFamily="34" charset="0"/>
              </a:rPr>
              <a:t>Thawing of permafrost bluffs that proceeds under the influence of gravity.   </a:t>
            </a:r>
            <a:r>
              <a:rPr lang="en-US" sz="1600" baseline="30000" dirty="0">
                <a:solidFill>
                  <a:schemeClr val="bg1"/>
                </a:solidFill>
                <a:latin typeface="Calibri" panose="020F0502020204030204" pitchFamily="34" charset="0"/>
                <a:cs typeface="Calibri" panose="020F0502020204030204" pitchFamily="34" charset="0"/>
              </a:rPr>
              <a:t>2</a:t>
            </a:r>
            <a:r>
              <a:rPr lang="en-US" sz="1600" dirty="0">
                <a:solidFill>
                  <a:schemeClr val="bg1"/>
                </a:solidFill>
                <a:latin typeface="Calibri" panose="020F0502020204030204" pitchFamily="34" charset="0"/>
                <a:cs typeface="Calibri" panose="020F0502020204030204" pitchFamily="34" charset="0"/>
              </a:rPr>
              <a:t>Undercutting of permafrost bluff by warming ocean.</a:t>
            </a:r>
          </a:p>
        </p:txBody>
      </p:sp>
    </p:spTree>
    <p:extLst>
      <p:ext uri="{BB962C8B-B14F-4D97-AF65-F5344CB8AC3E}">
        <p14:creationId xmlns:p14="http://schemas.microsoft.com/office/powerpoint/2010/main" val="20283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67669"/>
            <a:ext cx="9786015" cy="824547"/>
          </a:xfrm>
        </p:spPr>
        <p:txBody>
          <a:bodyPr/>
          <a:lstStyle/>
          <a:p>
            <a:r>
              <a:rPr lang="en-US" sz="3600" dirty="0"/>
              <a:t>Example of bluff erosion during 2019 UAV surveys*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8</a:t>
            </a:fld>
            <a:endParaRPr lang="en-US" dirty="0"/>
          </a:p>
        </p:txBody>
      </p:sp>
      <p:pic>
        <p:nvPicPr>
          <p:cNvPr id="12" name="Picture 11">
            <a:extLst>
              <a:ext uri="{FF2B5EF4-FFF2-40B4-BE49-F238E27FC236}">
                <a16:creationId xmlns:a16="http://schemas.microsoft.com/office/drawing/2014/main" id="{4EC723DD-B288-4785-8BEB-626C7D2A3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05" y="892216"/>
            <a:ext cx="9329661" cy="5505251"/>
          </a:xfrm>
          <a:prstGeom prst="rect">
            <a:avLst/>
          </a:prstGeom>
        </p:spPr>
      </p:pic>
      <p:sp>
        <p:nvSpPr>
          <p:cNvPr id="3" name="Rectangle 2">
            <a:extLst>
              <a:ext uri="{FF2B5EF4-FFF2-40B4-BE49-F238E27FC236}">
                <a16:creationId xmlns:a16="http://schemas.microsoft.com/office/drawing/2014/main" id="{E2289D01-9E5D-418F-A332-E75FA3335155}"/>
              </a:ext>
            </a:extLst>
          </p:cNvPr>
          <p:cNvSpPr/>
          <p:nvPr/>
        </p:nvSpPr>
        <p:spPr>
          <a:xfrm>
            <a:off x="9025534" y="3068021"/>
            <a:ext cx="3083864" cy="1323439"/>
          </a:xfrm>
          <a:prstGeom prst="rect">
            <a:avLst/>
          </a:prstGeom>
        </p:spPr>
        <p:txBody>
          <a:bodyPr wrap="square">
            <a:spAutoFit/>
          </a:bodyPr>
          <a:lstStyle/>
          <a:p>
            <a:pPr lvl="1" algn="ctr"/>
            <a:r>
              <a:rPr lang="en-US" sz="2000" dirty="0">
                <a:latin typeface="Calibri" panose="020F0502020204030204" pitchFamily="34" charset="0"/>
                <a:cs typeface="Calibri" panose="020F0502020204030204" pitchFamily="34" charset="0"/>
              </a:rPr>
              <a:t>Fallen blocks can disintegrate in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cxnSp>
        <p:nvCxnSpPr>
          <p:cNvPr id="6" name="Connector: Elbow 5">
            <a:extLst>
              <a:ext uri="{FF2B5EF4-FFF2-40B4-BE49-F238E27FC236}">
                <a16:creationId xmlns:a16="http://schemas.microsoft.com/office/drawing/2014/main" id="{7598099B-7411-4AB4-ABEE-DA3BFFC4ED74}"/>
              </a:ext>
            </a:extLst>
          </p:cNvPr>
          <p:cNvCxnSpPr/>
          <p:nvPr/>
        </p:nvCxnSpPr>
        <p:spPr>
          <a:xfrm rot="10800000">
            <a:off x="9533466" y="1817226"/>
            <a:ext cx="1230990" cy="1189305"/>
          </a:xfrm>
          <a:prstGeom prst="bentConnector3">
            <a:avLst>
              <a:gd name="adj1" fmla="val -775"/>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ctor: Elbow 16">
            <a:extLst>
              <a:ext uri="{FF2B5EF4-FFF2-40B4-BE49-F238E27FC236}">
                <a16:creationId xmlns:a16="http://schemas.microsoft.com/office/drawing/2014/main" id="{6E93D73E-CB9F-470B-AC5D-2CC35D4EAC0A}"/>
              </a:ext>
            </a:extLst>
          </p:cNvPr>
          <p:cNvCxnSpPr>
            <a:cxnSpLocks/>
          </p:cNvCxnSpPr>
          <p:nvPr/>
        </p:nvCxnSpPr>
        <p:spPr>
          <a:xfrm rot="5400000">
            <a:off x="9478434" y="4468526"/>
            <a:ext cx="1341054" cy="1230990"/>
          </a:xfrm>
          <a:prstGeom prst="bentConnector3">
            <a:avLst>
              <a:gd name="adj1" fmla="val 100112"/>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7F1FC41-3D7F-4063-BE38-4033BE3B9B28}"/>
              </a:ext>
            </a:extLst>
          </p:cNvPr>
          <p:cNvSpPr txBox="1"/>
          <p:nvPr/>
        </p:nvSpPr>
        <p:spPr>
          <a:xfrm>
            <a:off x="9583356" y="5862587"/>
            <a:ext cx="2362200" cy="584775"/>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*Images courtesy of Ben Jones, UAF</a:t>
            </a:r>
          </a:p>
        </p:txBody>
      </p:sp>
    </p:spTree>
    <p:extLst>
      <p:ext uri="{BB962C8B-B14F-4D97-AF65-F5344CB8AC3E}">
        <p14:creationId xmlns:p14="http://schemas.microsoft.com/office/powerpoint/2010/main" val="150443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State-of-the-art in permafrost modeling</a:t>
            </a:r>
            <a:endParaRPr lang="en-US" sz="3800" dirty="0"/>
          </a:p>
        </p:txBody>
      </p:sp>
      <p:sp>
        <p:nvSpPr>
          <p:cNvPr id="6" name="Rectangle 5">
            <a:extLst>
              <a:ext uri="{FF2B5EF4-FFF2-40B4-BE49-F238E27FC236}">
                <a16:creationId xmlns:a16="http://schemas.microsoft.com/office/drawing/2014/main" id="{C68148C1-955D-4E5A-9DBA-9A1EDB56E096}"/>
              </a:ext>
            </a:extLst>
          </p:cNvPr>
          <p:cNvSpPr/>
          <p:nvPr/>
        </p:nvSpPr>
        <p:spPr>
          <a:xfrm>
            <a:off x="86748" y="1801791"/>
            <a:ext cx="7820934" cy="4555093"/>
          </a:xfrm>
          <a:prstGeom prst="rect">
            <a:avLst/>
          </a:prstGeom>
        </p:spPr>
        <p:txBody>
          <a:bodyPr wrap="square">
            <a:spAutoFit/>
          </a:bodyPr>
          <a:lstStyle/>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Most existing models* (including Earth </a:t>
            </a:r>
            <a:r>
              <a:rPr lang="en-US" sz="2100">
                <a:latin typeface="Calibri" panose="020F0502020204030204" pitchFamily="34" charset="0"/>
                <a:cs typeface="Calibri" panose="020F0502020204030204" pitchFamily="34" charset="0"/>
              </a:rPr>
              <a:t>System Model-, or ESM-, coupled </a:t>
            </a:r>
            <a:r>
              <a:rPr lang="en-US" sz="2100" dirty="0">
                <a:latin typeface="Calibri" panose="020F0502020204030204" pitchFamily="34" charset="0"/>
                <a:cs typeface="Calibri" panose="020F0502020204030204" pitchFamily="34" charset="0"/>
              </a:rPr>
              <a:t>models) are </a:t>
            </a:r>
            <a:r>
              <a:rPr lang="en-US" sz="2100" b="1" dirty="0">
                <a:latin typeface="Calibri" panose="020F0502020204030204" pitchFamily="34" charset="0"/>
                <a:cs typeface="Calibri" panose="020F0502020204030204" pitchFamily="34" charset="0"/>
              </a:rPr>
              <a:t>primitive</a:t>
            </a:r>
            <a:r>
              <a:rPr lang="en-US" sz="2100" dirty="0">
                <a:latin typeface="Calibri" panose="020F0502020204030204" pitchFamily="34" charset="0"/>
                <a:cs typeface="Calibri" panose="020F0502020204030204" pitchFamily="34" charset="0"/>
              </a:rPr>
              <a:t>:</a:t>
            </a:r>
          </a:p>
          <a:p>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Most models were based on </a:t>
            </a:r>
            <a:r>
              <a:rPr lang="en-US" sz="2000" b="1" dirty="0">
                <a:latin typeface="Calibri" panose="020F0502020204030204" pitchFamily="34" charset="0"/>
                <a:cs typeface="Calibri" panose="020F0502020204030204" pitchFamily="34" charset="0"/>
              </a:rPr>
              <a:t>trend projection </a:t>
            </a:r>
            <a:r>
              <a:rPr lang="en-US" sz="2000" dirty="0">
                <a:latin typeface="Calibri" panose="020F0502020204030204" pitchFamily="34" charset="0"/>
                <a:cs typeface="Calibri" panose="020F0502020204030204" pitchFamily="34" charset="0"/>
              </a:rPr>
              <a:t>and/or </a:t>
            </a:r>
            <a:r>
              <a:rPr lang="en-US" sz="2000" b="1" dirty="0">
                <a:latin typeface="Calibri" panose="020F0502020204030204" pitchFamily="34" charset="0"/>
                <a:cs typeface="Calibri" panose="020F0502020204030204" pitchFamily="34" charset="0"/>
              </a:rPr>
              <a:t>empirical relationships</a:t>
            </a:r>
          </a:p>
          <a:p>
            <a:pPr marL="800100" lvl="1" indent="-342900">
              <a:buFont typeface="Wingdings" panose="05000000000000000000" pitchFamily="2" charset="2"/>
              <a:buChar char="Ø"/>
            </a:pPr>
            <a:endParaRPr lang="en-US" sz="200" b="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Limited PDE-based models</a:t>
            </a:r>
            <a:r>
              <a:rPr lang="en-US" sz="2000" dirty="0">
                <a:latin typeface="Calibri" panose="020F0502020204030204" pitchFamily="34" charset="0"/>
                <a:cs typeface="Calibri" panose="020F0502020204030204" pitchFamily="34" charset="0"/>
              </a:rPr>
              <a:t>: primarily </a:t>
            </a:r>
            <a:r>
              <a:rPr lang="en-US" sz="2000" b="1" dirty="0">
                <a:latin typeface="Calibri" panose="020F0502020204030204" pitchFamily="34" charset="0"/>
                <a:cs typeface="Calibri" panose="020F0502020204030204" pitchFamily="34" charset="0"/>
              </a:rPr>
              <a:t>thermal models</a:t>
            </a:r>
            <a:r>
              <a:rPr lang="en-US" sz="2000" dirty="0">
                <a:latin typeface="Calibri" panose="020F0502020204030204" pitchFamily="34" charset="0"/>
                <a:cs typeface="Calibri" panose="020F0502020204030204" pitchFamily="34" charset="0"/>
              </a:rPr>
              <a:t>, e.g., 1D steady state heat flow</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(no mechanics/deformation)</a:t>
            </a:r>
          </a:p>
          <a:p>
            <a:pPr marL="342900"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Most models assumed a </a:t>
            </a:r>
            <a:r>
              <a:rPr lang="en-US" sz="2000" b="1" dirty="0">
                <a:latin typeface="Calibri" panose="020F0502020204030204" pitchFamily="34" charset="0"/>
                <a:cs typeface="Calibri" panose="020F0502020204030204" pitchFamily="34" charset="0"/>
              </a:rPr>
              <a:t>particular type </a:t>
            </a:r>
            <a:r>
              <a:rPr lang="en-US" sz="2000" dirty="0">
                <a:latin typeface="Calibri" panose="020F0502020204030204" pitchFamily="34" charset="0"/>
                <a:cs typeface="Calibri" panose="020F0502020204030204" pitchFamily="34" charset="0"/>
              </a:rPr>
              <a:t>of </a:t>
            </a:r>
            <a:r>
              <a:rPr lang="en-US" sz="2000" b="1" dirty="0">
                <a:latin typeface="Calibri" panose="020F0502020204030204" pitchFamily="34" charset="0"/>
                <a:cs typeface="Calibri" panose="020F0502020204030204" pitchFamily="34" charset="0"/>
              </a:rPr>
              <a:t>erosion </a:t>
            </a:r>
            <a:r>
              <a:rPr lang="en-US" sz="2000" dirty="0">
                <a:latin typeface="Calibri" panose="020F0502020204030204" pitchFamily="34" charset="0"/>
                <a:cs typeface="Calibri" panose="020F0502020204030204" pitchFamily="34" charset="0"/>
              </a:rPr>
              <a:t>(e.g., block failure)</a:t>
            </a: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Models </a:t>
            </a:r>
            <a:r>
              <a:rPr lang="en-US" sz="2000" b="1" dirty="0">
                <a:latin typeface="Calibri" panose="020F0502020204030204" pitchFamily="34" charset="0"/>
                <a:cs typeface="Calibri" panose="020F0502020204030204" pitchFamily="34" charset="0"/>
              </a:rPr>
              <a:t>did not </a:t>
            </a:r>
            <a:r>
              <a:rPr lang="en-US" sz="2000" dirty="0">
                <a:latin typeface="Calibri" panose="020F0502020204030204" pitchFamily="34" charset="0"/>
                <a:cs typeface="Calibri" panose="020F0502020204030204" pitchFamily="34" charset="0"/>
              </a:rPr>
              <a:t>include </a:t>
            </a:r>
            <a:r>
              <a:rPr lang="en-US" sz="2000" b="1" dirty="0">
                <a:latin typeface="Calibri" panose="020F0502020204030204" pitchFamily="34" charset="0"/>
                <a:cs typeface="Calibri" panose="020F0502020204030204" pitchFamily="34" charset="0"/>
              </a:rPr>
              <a:t>realistic boundary conditions </a:t>
            </a:r>
            <a:r>
              <a:rPr lang="en-US" sz="2000" dirty="0">
                <a:latin typeface="Calibri" panose="020F0502020204030204" pitchFamily="34" charset="0"/>
                <a:cs typeface="Calibri" panose="020F0502020204030204" pitchFamily="34" charset="0"/>
              </a:rPr>
              <a:t>and </a:t>
            </a:r>
            <a:r>
              <a:rPr lang="en-US" sz="2000" b="1" dirty="0">
                <a:latin typeface="Calibri" panose="020F0502020204030204" pitchFamily="34" charset="0"/>
                <a:cs typeface="Calibri" panose="020F0502020204030204" pitchFamily="34" charset="0"/>
              </a:rPr>
              <a:t>did not</a:t>
            </a:r>
            <a:r>
              <a:rPr lang="en-US" sz="2000" dirty="0">
                <a:latin typeface="Calibri" panose="020F0502020204030204" pitchFamily="34" charset="0"/>
                <a:cs typeface="Calibri" panose="020F0502020204030204" pitchFamily="34" charset="0"/>
              </a:rPr>
              <a:t> account for permafrost </a:t>
            </a:r>
            <a:r>
              <a:rPr lang="en-US" sz="2000" b="1" dirty="0">
                <a:latin typeface="Calibri" panose="020F0502020204030204" pitchFamily="34" charset="0"/>
                <a:cs typeface="Calibri" panose="020F0502020204030204" pitchFamily="34" charset="0"/>
              </a:rPr>
              <a:t>geomorphologies</a:t>
            </a:r>
            <a:r>
              <a:rPr lang="en-US" sz="2000" dirty="0">
                <a:latin typeface="Calibri" panose="020F0502020204030204" pitchFamily="34" charset="0"/>
                <a:cs typeface="Calibri" panose="020F0502020204030204" pitchFamily="34" charset="0"/>
              </a:rPr>
              <a:t> or </a:t>
            </a:r>
            <a:r>
              <a:rPr lang="en-US" sz="2000" b="1" dirty="0">
                <a:latin typeface="Calibri" panose="020F0502020204030204" pitchFamily="34" charset="0"/>
                <a:cs typeface="Calibri" panose="020F0502020204030204" pitchFamily="34" charset="0"/>
              </a:rPr>
              <a:t>geophysics</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5B9AFDF-C953-4500-806F-DC7DAD98BB4A}"/>
              </a:ext>
            </a:extLst>
          </p:cNvPr>
          <p:cNvSpPr txBox="1"/>
          <p:nvPr/>
        </p:nvSpPr>
        <p:spPr>
          <a:xfrm>
            <a:off x="364294" y="953952"/>
            <a:ext cx="6751614" cy="776516"/>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When this project began in 2017, tools to </a:t>
            </a:r>
            <a:r>
              <a:rPr lang="en-US" sz="2200" b="1" dirty="0">
                <a:latin typeface="Calibri" panose="020F0502020204030204" pitchFamily="34" charset="0"/>
                <a:cs typeface="Calibri" panose="020F0502020204030204" pitchFamily="34" charset="0"/>
              </a:rPr>
              <a:t>accurately predict</a:t>
            </a:r>
            <a:r>
              <a:rPr lang="en-US" sz="2200" dirty="0">
                <a:latin typeface="Calibri" panose="020F0502020204030204" pitchFamily="34" charset="0"/>
                <a:cs typeface="Calibri" panose="020F0502020204030204" pitchFamily="34" charset="0"/>
              </a:rPr>
              <a:t> Arctic coastal erosion </a:t>
            </a:r>
            <a:r>
              <a:rPr lang="en-US" sz="2200" b="1" dirty="0">
                <a:latin typeface="Calibri" panose="020F0502020204030204" pitchFamily="34" charset="0"/>
                <a:cs typeface="Calibri" panose="020F0502020204030204" pitchFamily="34" charset="0"/>
              </a:rPr>
              <a:t>did not exist</a:t>
            </a:r>
            <a:r>
              <a:rPr lang="en-US" sz="2200" dirty="0">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AB53566A-9AB9-4EB6-9C3C-2B3BC892299F}"/>
              </a:ext>
            </a:extLst>
          </p:cNvPr>
          <p:cNvSpPr txBox="1"/>
          <p:nvPr/>
        </p:nvSpPr>
        <p:spPr>
          <a:xfrm>
            <a:off x="183768" y="5189366"/>
            <a:ext cx="7757461" cy="1107996"/>
          </a:xfrm>
          <a:prstGeom prst="rect">
            <a:avLst/>
          </a:prstGeom>
          <a:solidFill>
            <a:srgbClr val="CCFFFF"/>
          </a:solidFill>
        </p:spPr>
        <p:txBody>
          <a:bodyPr wrap="square" rtlCol="0">
            <a:spAutoFit/>
          </a:bodyPr>
          <a:lstStyle/>
          <a:p>
            <a:pPr algn="ctr"/>
            <a:r>
              <a:rPr lang="en-US" sz="2200" b="1" i="1" u="sng" dirty="0">
                <a:latin typeface="Calibri" panose="020F0502020204030204" pitchFamily="34" charset="0"/>
                <a:cs typeface="Calibri" panose="020F0502020204030204" pitchFamily="34" charset="0"/>
              </a:rPr>
              <a:t>Premise behind the ACE project/model</a:t>
            </a:r>
            <a:r>
              <a:rPr lang="en-US" sz="2200" b="1" i="1" dirty="0">
                <a:latin typeface="Calibri" panose="020F0502020204030204" pitchFamily="34" charset="0"/>
                <a:cs typeface="Calibri" panose="020F0502020204030204" pitchFamily="34" charset="0"/>
              </a:rPr>
              <a:t>:</a:t>
            </a:r>
            <a:r>
              <a:rPr lang="en-US" sz="2200" dirty="0">
                <a:latin typeface="Calibri" panose="020F0502020204030204" pitchFamily="34" charset="0"/>
                <a:cs typeface="Calibri" panose="020F0502020204030204" pitchFamily="34" charset="0"/>
              </a:rPr>
              <a:t> an accurate, </a:t>
            </a:r>
            <a:r>
              <a:rPr lang="en-US" sz="2200" b="1" dirty="0">
                <a:latin typeface="Calibri" panose="020F0502020204030204" pitchFamily="34" charset="0"/>
                <a:cs typeface="Calibri" panose="020F0502020204030204" pitchFamily="34" charset="0"/>
              </a:rPr>
              <a:t>predictive</a:t>
            </a:r>
            <a:r>
              <a:rPr lang="en-US" sz="2200" dirty="0">
                <a:latin typeface="Calibri" panose="020F0502020204030204" pitchFamily="34" charset="0"/>
                <a:cs typeface="Calibri" panose="020F0502020204030204" pitchFamily="34" charset="0"/>
              </a:rPr>
              <a:t> Arctic coastal erosion model must </a:t>
            </a:r>
            <a:r>
              <a:rPr lang="en-US" sz="2200" b="1" dirty="0">
                <a:latin typeface="Calibri" panose="020F0502020204030204" pitchFamily="34" charset="0"/>
                <a:cs typeface="Calibri" panose="020F0502020204030204" pitchFamily="34" charset="0"/>
              </a:rPr>
              <a:t>couple</a:t>
            </a:r>
            <a:r>
              <a:rPr lang="en-US" sz="2200" dirty="0">
                <a:latin typeface="Calibri" panose="020F0502020204030204" pitchFamily="34" charset="0"/>
                <a:cs typeface="Calibri" panose="020F0502020204030204" pitchFamily="34" charset="0"/>
              </a:rPr>
              <a:t> the influences of evolving </a:t>
            </a:r>
            <a:r>
              <a:rPr lang="en-US" sz="2200" b="1" dirty="0">
                <a:latin typeface="Calibri" panose="020F0502020204030204" pitchFamily="34" charset="0"/>
                <a:cs typeface="Calibri" panose="020F0502020204030204" pitchFamily="34" charset="0"/>
              </a:rPr>
              <a:t>wave dynamics</a:t>
            </a:r>
            <a:r>
              <a:rPr lang="en-US" sz="2200" dirty="0">
                <a:latin typeface="Calibri" panose="020F0502020204030204" pitchFamily="34" charset="0"/>
                <a:cs typeface="Calibri" panose="020F0502020204030204" pitchFamily="34" charset="0"/>
              </a:rPr>
              <a:t>, </a:t>
            </a:r>
            <a:r>
              <a:rPr lang="en-US" sz="2200" b="1" dirty="0">
                <a:latin typeface="Calibri" panose="020F0502020204030204" pitchFamily="34" charset="0"/>
                <a:cs typeface="Calibri" panose="020F0502020204030204" pitchFamily="34" charset="0"/>
              </a:rPr>
              <a:t>thermodynamics</a:t>
            </a:r>
            <a:r>
              <a:rPr lang="en-US" sz="2200" dirty="0">
                <a:latin typeface="Calibri" panose="020F0502020204030204" pitchFamily="34" charset="0"/>
                <a:cs typeface="Calibri" panose="020F0502020204030204" pitchFamily="34" charset="0"/>
              </a:rPr>
              <a:t> and </a:t>
            </a:r>
            <a:r>
              <a:rPr lang="en-US" sz="2200" b="1" dirty="0">
                <a:latin typeface="Calibri" panose="020F0502020204030204" pitchFamily="34" charset="0"/>
                <a:cs typeface="Calibri" panose="020F0502020204030204" pitchFamily="34" charset="0"/>
              </a:rPr>
              <a:t>mechanics</a:t>
            </a:r>
            <a:r>
              <a:rPr lang="en-US" sz="2200"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0208A8B3-5F54-4559-BC8F-2D515BE53605}"/>
              </a:ext>
            </a:extLst>
          </p:cNvPr>
          <p:cNvSpPr txBox="1"/>
          <p:nvPr/>
        </p:nvSpPr>
        <p:spPr>
          <a:xfrm>
            <a:off x="0" y="6508016"/>
            <a:ext cx="11921490"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See (Frederick </a:t>
            </a:r>
            <a:r>
              <a:rPr lang="en-US" sz="1600" i="1" dirty="0">
                <a:solidFill>
                  <a:schemeClr val="bg1"/>
                </a:solidFill>
                <a:latin typeface="Calibri" panose="020F0502020204030204" pitchFamily="34" charset="0"/>
                <a:cs typeface="Calibri" panose="020F0502020204030204" pitchFamily="34" charset="0"/>
              </a:rPr>
              <a:t>et al. </a:t>
            </a:r>
            <a:r>
              <a:rPr lang="en-US" sz="1600" dirty="0">
                <a:solidFill>
                  <a:schemeClr val="bg1"/>
                </a:solidFill>
                <a:latin typeface="Calibri" panose="020F0502020204030204" pitchFamily="34" charset="0"/>
                <a:cs typeface="Calibri" panose="020F0502020204030204" pitchFamily="34" charset="0"/>
              </a:rPr>
              <a:t>2016), Chapter 5, for extensive overview.  </a:t>
            </a:r>
          </a:p>
        </p:txBody>
      </p:sp>
      <p:pic>
        <p:nvPicPr>
          <p:cNvPr id="11" name="Picture 10">
            <a:extLst>
              <a:ext uri="{FF2B5EF4-FFF2-40B4-BE49-F238E27FC236}">
                <a16:creationId xmlns:a16="http://schemas.microsoft.com/office/drawing/2014/main" id="{5D841920-0F37-42E0-A4B3-30DE91152792}"/>
              </a:ext>
            </a:extLst>
          </p:cNvPr>
          <p:cNvPicPr>
            <a:picLocks noChangeAspect="1"/>
          </p:cNvPicPr>
          <p:nvPr/>
        </p:nvPicPr>
        <p:blipFill>
          <a:blip r:embed="rId3"/>
          <a:stretch>
            <a:fillRect/>
          </a:stretch>
        </p:blipFill>
        <p:spPr>
          <a:xfrm>
            <a:off x="7820935" y="1090495"/>
            <a:ext cx="4261046" cy="5214878"/>
          </a:xfrm>
          <a:prstGeom prst="rect">
            <a:avLst/>
          </a:prstGeom>
        </p:spPr>
      </p:pic>
      <p:sp>
        <p:nvSpPr>
          <p:cNvPr id="14" name="Rectangle 13">
            <a:extLst>
              <a:ext uri="{FF2B5EF4-FFF2-40B4-BE49-F238E27FC236}">
                <a16:creationId xmlns:a16="http://schemas.microsoft.com/office/drawing/2014/main" id="{A14CBBC8-CD67-4C30-9615-F2D89BA7ED5B}"/>
              </a:ext>
            </a:extLst>
          </p:cNvPr>
          <p:cNvSpPr/>
          <p:nvPr/>
        </p:nvSpPr>
        <p:spPr>
          <a:xfrm>
            <a:off x="11378596" y="5266065"/>
            <a:ext cx="703385" cy="830997"/>
          </a:xfrm>
          <a:prstGeom prst="rect">
            <a:avLst/>
          </a:prstGeom>
        </p:spPr>
        <p:txBody>
          <a:bodyPr wrap="square">
            <a:spAutoFit/>
          </a:bodyPr>
          <a:lstStyle/>
          <a:p>
            <a:r>
              <a:rPr lang="en-US" sz="1600" dirty="0" err="1">
                <a:latin typeface="Calibri" panose="020F0502020204030204" pitchFamily="34" charset="0"/>
                <a:cs typeface="Calibri" panose="020F0502020204030204" pitchFamily="34" charset="0"/>
              </a:rPr>
              <a:t>Koven</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et al. </a:t>
            </a:r>
            <a:r>
              <a:rPr lang="en-US" sz="1600" dirty="0">
                <a:latin typeface="Calibri" panose="020F0502020204030204" pitchFamily="34" charset="0"/>
                <a:cs typeface="Calibri" panose="020F0502020204030204" pitchFamily="34" charset="0"/>
              </a:rPr>
              <a:t>2013</a:t>
            </a:r>
            <a:endParaRPr lang="en-US" sz="1600" dirty="0"/>
          </a:p>
        </p:txBody>
      </p:sp>
    </p:spTree>
    <p:extLst>
      <p:ext uri="{BB962C8B-B14F-4D97-AF65-F5344CB8AC3E}">
        <p14:creationId xmlns:p14="http://schemas.microsoft.com/office/powerpoint/2010/main" val="1694109907"/>
      </p:ext>
    </p:extLst>
  </p:cSld>
  <p:clrMapOvr>
    <a:masterClrMapping/>
  </p:clrMapOvr>
</p:sld>
</file>

<file path=ppt/theme/theme1.xml><?xml version="1.0" encoding="utf-8"?>
<a:theme xmlns:a="http://schemas.openxmlformats.org/drawingml/2006/main" name="Sandia_CorpPresentation_Template1">
  <a:themeElements>
    <a:clrScheme name="Sandia Brand">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103160"/>
      </a:accent5>
      <a:accent6>
        <a:srgbClr val="730E00"/>
      </a:accent6>
      <a:hlink>
        <a:srgbClr val="37A6D2"/>
      </a:hlink>
      <a:folHlink>
        <a:srgbClr val="B71A2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Sandia_CorpPresentation_Template1.thmx</Template>
  <TotalTime>30463</TotalTime>
  <Words>5737</Words>
  <Application>Microsoft Office PowerPoint</Application>
  <PresentationFormat>Widescreen</PresentationFormat>
  <Paragraphs>846</Paragraphs>
  <Slides>54</Slides>
  <Notes>51</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0" baseType="lpstr">
      <vt:lpstr>Arial</vt:lpstr>
      <vt:lpstr>Calibri</vt:lpstr>
      <vt:lpstr>Cambria Math</vt:lpstr>
      <vt:lpstr>Wingdings</vt:lpstr>
      <vt:lpstr>Sandia_CorpPresentation_Template1</vt:lpstr>
      <vt:lpstr>Bitmap Image</vt:lpstr>
      <vt:lpstr>Development of a novel thermo-mechanical model for simulating permafrost demise and Arctic coastal erosion d Jenn Frederick, Alejandro Mota, Irina Tezaur, Charles Choens, Diana Bull g Sandia National Laboratories, U.S.A.  </vt:lpstr>
      <vt:lpstr>Outline</vt:lpstr>
      <vt:lpstr>Outline</vt:lpstr>
      <vt:lpstr>Motivation</vt:lpstr>
      <vt:lpstr>Permafrost erosion</vt:lpstr>
      <vt:lpstr>Permafrost failure mechanisms</vt:lpstr>
      <vt:lpstr>Permafrost failure mechanisms</vt:lpstr>
      <vt:lpstr>Example of bluff erosion during 2019 UAV surveys*</vt:lpstr>
      <vt:lpstr>State-of-the-art in permafrost modeling</vt:lpstr>
      <vt:lpstr>Outline</vt:lpstr>
      <vt:lpstr>Proposed solution: multi-scale approach</vt:lpstr>
      <vt:lpstr>ACE Model Component Coupling</vt:lpstr>
      <vt:lpstr>ACE Model Component Coupling</vt:lpstr>
      <vt:lpstr>Outline</vt:lpstr>
      <vt:lpstr>Anatomy of a canonical computational domain</vt:lpstr>
      <vt:lpstr>Mechanical model</vt:lpstr>
      <vt:lpstr>Erosion failure criteria </vt:lpstr>
      <vt:lpstr>Erosion failure criteria </vt:lpstr>
      <vt:lpstr>Erosion failure criteria </vt:lpstr>
      <vt:lpstr>Erosion failure criteria </vt:lpstr>
      <vt:lpstr>Thermal model</vt:lpstr>
      <vt:lpstr>Parameters &amp; inputs</vt:lpstr>
      <vt:lpstr>Coupled thermo-mechanical formulation</vt:lpstr>
      <vt:lpstr>Outline</vt:lpstr>
      <vt:lpstr>PowerPoint Presentation</vt:lpstr>
      <vt:lpstr>Numerical results summary</vt:lpstr>
      <vt:lpstr>Mechanics-only simulation</vt:lpstr>
      <vt:lpstr>Mechanics-only simulation*</vt:lpstr>
      <vt:lpstr>Mechanics-only simulation*: main takeaways</vt:lpstr>
      <vt:lpstr>Mechanics-only simulation*: main takeaways</vt:lpstr>
      <vt:lpstr>Mechanics-only simulation*: main takeaways</vt:lpstr>
      <vt:lpstr>Thermo-mechanical 2.5D slice simulation</vt:lpstr>
      <vt:lpstr>Thermo-mechanical coupling: cuboid problem</vt:lpstr>
      <vt:lpstr>Thermo-mechanical coupling: cuboid problem</vt:lpstr>
      <vt:lpstr>Thermo-mechanical coupling: cuboid problem</vt:lpstr>
      <vt:lpstr>Thermo-mechanical coupling: cuboid problem</vt:lpstr>
      <vt:lpstr>Thermo-mechanical coupling: cuboid problem</vt:lpstr>
      <vt:lpstr>Thermo-mechanical coupling: cuboid problem</vt:lpstr>
      <vt:lpstr>2.5D slice at Drew Point, Alaska*</vt:lpstr>
      <vt:lpstr>Material Model Calibration to Experimental Data</vt:lpstr>
      <vt:lpstr>2.5D slice at Drew Point, Alaska*</vt:lpstr>
      <vt:lpstr>2.5D slice problem variant</vt:lpstr>
      <vt:lpstr>Outline</vt:lpstr>
      <vt:lpstr>Summary</vt:lpstr>
      <vt:lpstr>Outline</vt:lpstr>
      <vt:lpstr>Ongoing/future work</vt:lpstr>
      <vt:lpstr>References</vt:lpstr>
      <vt:lpstr>PowerPoint Presentation</vt:lpstr>
      <vt:lpstr>Start of Backup Slides</vt:lpstr>
      <vt:lpstr>Potential impacts</vt:lpstr>
      <vt:lpstr>Oceanography in Mechanistic Model</vt:lpstr>
      <vt:lpstr>PowerPoint Presentation</vt:lpstr>
      <vt:lpstr>Multi-scale approach</vt:lpstr>
      <vt:lpstr>Parameters &amp; inputs</vt:lpstr>
    </vt:vector>
  </TitlesOfParts>
  <Company>Sandia National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Vittitow, Michael P</dc:creator>
  <cp:lastModifiedBy>Tezaur, Irina</cp:lastModifiedBy>
  <cp:revision>950</cp:revision>
  <cp:lastPrinted>2015-06-10T21:49:47Z</cp:lastPrinted>
  <dcterms:created xsi:type="dcterms:W3CDTF">2011-10-03T16:15:05Z</dcterms:created>
  <dcterms:modified xsi:type="dcterms:W3CDTF">2022-04-28T17:18:42Z</dcterms:modified>
</cp:coreProperties>
</file>