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48" r:id="rId1"/>
    <p:sldMasterId id="2147484130" r:id="rId2"/>
  </p:sldMasterIdLst>
  <p:notesMasterIdLst>
    <p:notesMasterId r:id="rId25"/>
  </p:notesMasterIdLst>
  <p:handoutMasterIdLst>
    <p:handoutMasterId r:id="rId26"/>
  </p:handoutMasterIdLst>
  <p:sldIdLst>
    <p:sldId id="326" r:id="rId3"/>
    <p:sldId id="408" r:id="rId4"/>
    <p:sldId id="409" r:id="rId5"/>
    <p:sldId id="428" r:id="rId6"/>
    <p:sldId id="376" r:id="rId7"/>
    <p:sldId id="412" r:id="rId8"/>
    <p:sldId id="413" r:id="rId9"/>
    <p:sldId id="414" r:id="rId10"/>
    <p:sldId id="415" r:id="rId11"/>
    <p:sldId id="425" r:id="rId12"/>
    <p:sldId id="416" r:id="rId13"/>
    <p:sldId id="427" r:id="rId14"/>
    <p:sldId id="417" r:id="rId15"/>
    <p:sldId id="418" r:id="rId16"/>
    <p:sldId id="423" r:id="rId17"/>
    <p:sldId id="426" r:id="rId18"/>
    <p:sldId id="421" r:id="rId19"/>
    <p:sldId id="422" r:id="rId20"/>
    <p:sldId id="385" r:id="rId21"/>
    <p:sldId id="391" r:id="rId22"/>
    <p:sldId id="387" r:id="rId23"/>
    <p:sldId id="403" r:id="rId24"/>
  </p:sldIdLst>
  <p:sldSz cx="9144000" cy="6858000" type="screen4x3"/>
  <p:notesSz cx="7010400" cy="9296400"/>
  <p:embeddedFontLst>
    <p:embeddedFont>
      <p:font typeface="Cambria Math" panose="02040503050406030204" pitchFamily="18" charset="0"/>
      <p:regular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  <p:embeddedFont>
      <p:font typeface="ＭＳ Ｐゴシック" panose="020B0600070205080204" pitchFamily="3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CCFFFF"/>
    <a:srgbClr val="FFFF99"/>
    <a:srgbClr val="FFCCCC"/>
    <a:srgbClr val="FFCC99"/>
    <a:srgbClr val="CCFF99"/>
    <a:srgbClr val="CC9900"/>
    <a:srgbClr val="C0C0C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1" autoAdjust="0"/>
    <p:restoredTop sz="95562" autoAdjust="0"/>
  </p:normalViewPr>
  <p:slideViewPr>
    <p:cSldViewPr>
      <p:cViewPr>
        <p:scale>
          <a:sx n="100" d="100"/>
          <a:sy n="100" d="100"/>
        </p:scale>
        <p:origin x="-984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60157F-B8A1-4463-9B0F-EC8E87225581}" type="datetimeFigureOut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D6CE48-BA02-4951-B74E-9408F125C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1832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369024-2F17-4A5A-87BC-682849C24338}" type="datetimeFigureOut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8638" cy="4183063"/>
          </a:xfrm>
          <a:prstGeom prst="rect">
            <a:avLst/>
          </a:prstGeom>
        </p:spPr>
        <p:txBody>
          <a:bodyPr vert="horz" lIns="92437" tIns="46219" rIns="92437" bIns="4621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9CB7F0-2855-402D-B1BE-EE1D4ECA2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519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2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63613" y="6294438"/>
            <a:ext cx="69342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900" dirty="0">
                <a:latin typeface="Helvetica" pitchFamily="34" charset="0"/>
              </a:rPr>
              <a:t>Sandia National Laboratories is a multi-program laboratory operated by Sandia Corporation, a wholly owned subsidiary of Lockheed Martin company,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2575"/>
            <a:ext cx="6400800" cy="12922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6897E-B963-45F6-9EF3-C9A75ABE6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14D0-CDC4-4637-8292-804E4D477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2185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75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77878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44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457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057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5676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8759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7176-C154-4F80-809A-93BA061C2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0255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6805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721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75" y="2747963"/>
            <a:ext cx="7772400" cy="1362075"/>
          </a:xfrm>
          <a:noFill/>
          <a:ln w="76200">
            <a:solidFill>
              <a:schemeClr val="accent2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>
            <a:lvl1pPr algn="ctr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386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E4E8-540F-4575-A778-8B2E141F3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F8E5-EC52-4757-9E46-BAACBAA4E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00F2E-2C61-438D-A1B2-8C9627B1A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DFEDD-EED6-4F76-8BD5-66BC22E36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46C9-A1DA-4E4B-B9F7-E0BDEF48F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5DCD-AB31-451D-A79D-D54144058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CCAF4-3778-4BA3-B1A7-10B6CA7A2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09700" y="274638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0A556D-54BD-4E1D-B991-01FED0D39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6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-234950" y="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C0A556D-54BD-4E1D-B991-01FED0D39D56}" type="slidenum">
              <a:rPr lang="en-US" sz="20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3996" r:id="rId3"/>
    <p:sldLayoutId id="2147484054" r:id="rId4"/>
    <p:sldLayoutId id="2147484055" r:id="rId5"/>
    <p:sldLayoutId id="2147484056" r:id="rId6"/>
    <p:sldLayoutId id="2147483995" r:id="rId7"/>
    <p:sldLayoutId id="2147483994" r:id="rId8"/>
    <p:sldLayoutId id="2147483993" r:id="rId9"/>
    <p:sldLayoutId id="2147484057" r:id="rId10"/>
    <p:sldLayoutId id="214748399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Subtitle 24 pt</a:t>
            </a:r>
          </a:p>
          <a:p>
            <a:pPr lvl="1"/>
            <a:r>
              <a:rPr lang="en-US"/>
              <a:t>Second level 22 pt</a:t>
            </a:r>
          </a:p>
          <a:p>
            <a:pPr lvl="2"/>
            <a:r>
              <a:rPr lang="en-US"/>
              <a:t>Third level 20 pt</a:t>
            </a:r>
          </a:p>
          <a:p>
            <a:pPr lvl="3"/>
            <a:r>
              <a:rPr lang="en-US"/>
              <a:t>Fourth level 18pt</a:t>
            </a:r>
          </a:p>
          <a:p>
            <a:pPr lvl="4"/>
            <a:r>
              <a:rPr lang="en-US"/>
              <a:t>Fifth level 18pt</a:t>
            </a:r>
          </a:p>
        </p:txBody>
      </p:sp>
      <p:pic>
        <p:nvPicPr>
          <p:cNvPr id="252931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2932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- 28 Point Helvetica Bold</a:t>
            </a:r>
          </a:p>
        </p:txBody>
      </p:sp>
      <p:pic>
        <p:nvPicPr>
          <p:cNvPr id="252934" name="Picture 6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75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171450" algn="l" rtl="0" fontAlgn="base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  <a:ea typeface="+mn-ea"/>
        </a:defRPr>
      </a:lvl2pPr>
      <a:lvl3pPr marL="1085850" indent="-17145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  <a:ea typeface="+mn-ea"/>
        </a:defRPr>
      </a:lvl3pPr>
      <a:lvl4pPr marL="1543050" indent="-171450" algn="l" rtl="0" fontAlgn="base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  <a:ea typeface="+mn-ea"/>
        </a:defRPr>
      </a:lvl4pPr>
      <a:lvl5pPr marL="19431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5pPr>
      <a:lvl6pPr marL="24003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6pPr>
      <a:lvl7pPr marL="28575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7pPr>
      <a:lvl8pPr marL="33147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8pPr>
      <a:lvl9pPr marL="37719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8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10" Type="http://schemas.openxmlformats.org/officeDocument/2006/relationships/image" Target="../media/image31.wmf"/><Relationship Id="rId4" Type="http://schemas.openxmlformats.org/officeDocument/2006/relationships/image" Target="../media/image40.png"/><Relationship Id="rId9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0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kalash@sandia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4.jpeg"/><Relationship Id="rId4" Type="http://schemas.openxmlformats.org/officeDocument/2006/relationships/hyperlink" Target="http://www.sandia.gov/~ikalash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0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685800"/>
            <a:ext cx="9067800" cy="1471612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2060"/>
                </a:solidFill>
                <a:latin typeface="+mj-lt"/>
                <a:cs typeface="Arial" charset="0"/>
              </a:rPr>
              <a:t>Energy-Stable 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  <a:cs typeface="Arial" charset="0"/>
              </a:rPr>
              <a:t>Galerkin</a:t>
            </a:r>
            <a:r>
              <a:rPr lang="en-US" sz="4000" dirty="0" smtClean="0">
                <a:solidFill>
                  <a:srgbClr val="002060"/>
                </a:solidFill>
                <a:latin typeface="+mj-lt"/>
                <a:cs typeface="Arial" charset="0"/>
              </a:rPr>
              <a:t> Reduced Order Models for Nonlinear Compressible Flow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04800" y="2133600"/>
            <a:ext cx="9525000" cy="2513013"/>
          </a:xfrm>
        </p:spPr>
        <p:txBody>
          <a:bodyPr/>
          <a:lstStyle/>
          <a:p>
            <a:pPr marL="342900" indent="-171450" eaLnBrk="1" hangingPunct="1"/>
            <a:r>
              <a:rPr lang="en-US" sz="2400" b="1" dirty="0" smtClean="0">
                <a:solidFill>
                  <a:schemeClr val="tx1"/>
                </a:solidFill>
              </a:rPr>
              <a:t>Irina Kalashnikova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Matthew F. </a:t>
            </a:r>
            <a:r>
              <a:rPr lang="en-US" sz="2400" dirty="0" smtClean="0">
                <a:solidFill>
                  <a:schemeClr val="tx1"/>
                </a:solidFill>
              </a:rPr>
              <a:t>Barone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Jeffrey A. </a:t>
            </a:r>
            <a:r>
              <a:rPr lang="en-US" sz="2400" dirty="0" smtClean="0">
                <a:solidFill>
                  <a:schemeClr val="tx1"/>
                </a:solidFill>
              </a:rPr>
              <a:t>Fike</a:t>
            </a:r>
            <a:r>
              <a:rPr lang="en-US" sz="2400" baseline="30000" dirty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</a:p>
          <a:p>
            <a:pPr marL="342900" indent="-171450" eaLnBrk="1" hangingPunct="1"/>
            <a:r>
              <a:rPr lang="en-US" sz="2400" dirty="0" smtClean="0">
                <a:solidFill>
                  <a:schemeClr val="tx1"/>
                </a:solidFill>
              </a:rPr>
              <a:t>Srinivasan Arunajatesan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Bart </a:t>
            </a:r>
            <a:r>
              <a:rPr lang="en-US" sz="2400" dirty="0">
                <a:solidFill>
                  <a:schemeClr val="tx1"/>
                </a:solidFill>
              </a:rPr>
              <a:t>G. van Bloemen </a:t>
            </a:r>
            <a:r>
              <a:rPr lang="en-US" sz="2400" dirty="0" smtClean="0">
                <a:solidFill>
                  <a:schemeClr val="tx1"/>
                </a:solidFill>
              </a:rPr>
              <a:t>Waanders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</a:p>
          <a:p>
            <a:pPr marL="342900" indent="-171450" eaLnBrk="1" hangingPunct="1"/>
            <a:endParaRPr lang="en-US" sz="1000" dirty="0">
              <a:solidFill>
                <a:schemeClr val="tx1"/>
              </a:solidFill>
            </a:endParaRPr>
          </a:p>
          <a:p>
            <a:pPr marL="342900" indent="-171450" eaLnBrk="1" hangingPunct="1"/>
            <a:r>
              <a:rPr lang="en-US" sz="1600" baseline="30000" dirty="0" smtClean="0">
                <a:solidFill>
                  <a:schemeClr val="tx1"/>
                </a:solidFill>
              </a:rPr>
              <a:t>1</a:t>
            </a:r>
            <a:r>
              <a:rPr lang="en-US" sz="1600" dirty="0" smtClean="0">
                <a:solidFill>
                  <a:schemeClr val="tx1"/>
                </a:solidFill>
              </a:rPr>
              <a:t>Computational Mathematics Department, Sandia National Laboratories, Albuquerque, NM, USA.</a:t>
            </a:r>
          </a:p>
          <a:p>
            <a:pPr marL="342900" indent="-171450" eaLnBrk="1" hangingPunct="1"/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Aerosciences </a:t>
            </a:r>
            <a:r>
              <a:rPr lang="en-US" sz="1600" dirty="0">
                <a:solidFill>
                  <a:schemeClr val="tx1"/>
                </a:solidFill>
              </a:rPr>
              <a:t>Department, Sandia National Laboratories, Albuquerque </a:t>
            </a:r>
            <a:r>
              <a:rPr lang="en-US" sz="1600" dirty="0" smtClean="0">
                <a:solidFill>
                  <a:schemeClr val="tx1"/>
                </a:solidFill>
              </a:rPr>
              <a:t>NM, USA.</a:t>
            </a:r>
          </a:p>
          <a:p>
            <a:pPr marL="342900" indent="-171450" eaLnBrk="1" hangingPunct="1"/>
            <a:r>
              <a:rPr lang="en-US" sz="1600" baseline="300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Component </a:t>
            </a:r>
            <a:r>
              <a:rPr lang="en-US" sz="1600" dirty="0">
                <a:solidFill>
                  <a:schemeClr val="tx1"/>
                </a:solidFill>
              </a:rPr>
              <a:t>Science &amp; Mechanics Department, Sandia National Laboratories, Albuquerque, NM, USA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342900" indent="-171450" eaLnBrk="1" hangingPunct="1"/>
            <a:r>
              <a:rPr lang="en-US" sz="1600" baseline="30000" dirty="0" smtClean="0">
                <a:solidFill>
                  <a:schemeClr val="tx1"/>
                </a:solidFill>
              </a:rPr>
              <a:t>4</a:t>
            </a:r>
            <a:r>
              <a:rPr lang="en-US" sz="1600" dirty="0" smtClean="0">
                <a:solidFill>
                  <a:schemeClr val="tx1"/>
                </a:solidFill>
              </a:rPr>
              <a:t>Optimization and UQ Department</a:t>
            </a:r>
            <a:r>
              <a:rPr lang="en-US" sz="1600" dirty="0">
                <a:solidFill>
                  <a:schemeClr val="tx1"/>
                </a:solidFill>
              </a:rPr>
              <a:t>, Sandia National Laboratories, Albuquerque, </a:t>
            </a:r>
            <a:r>
              <a:rPr lang="en-US" sz="1600" dirty="0" smtClean="0">
                <a:solidFill>
                  <a:schemeClr val="tx1"/>
                </a:solidFill>
              </a:rPr>
              <a:t>NM, USA.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324600"/>
            <a:ext cx="79248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Sandia National Laboratories is a multi-program laboratory managed and operated by Sandia Corporation, a wholly owned subsidiary of Lockheed Marin Corporation, for the U.S. Department of Energy’s National Security Administration under contract DE-AC04-94AL85000.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4724400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 algn="ctr" eaLnBrk="1" hangingPunct="1"/>
            <a:r>
              <a:rPr lang="en-US" sz="2000" dirty="0" smtClean="0">
                <a:latin typeface="+mn-lt"/>
              </a:rPr>
              <a:t>11</a:t>
            </a:r>
            <a:r>
              <a:rPr lang="en-US" sz="2000" baseline="30000" dirty="0" smtClean="0">
                <a:latin typeface="+mn-lt"/>
              </a:rPr>
              <a:t>th</a:t>
            </a:r>
            <a:r>
              <a:rPr lang="en-US" sz="2000" dirty="0" smtClean="0">
                <a:latin typeface="+mn-lt"/>
              </a:rPr>
              <a:t> World Congress on Computational Mechanics (WCCM XI)</a:t>
            </a:r>
            <a:endParaRPr lang="en-US" sz="2000" dirty="0">
              <a:latin typeface="+mn-lt"/>
            </a:endParaRPr>
          </a:p>
          <a:p>
            <a:pPr marL="342900" indent="-171450" algn="ctr" eaLnBrk="1" hangingPunct="1"/>
            <a:r>
              <a:rPr lang="en-US" sz="2000" dirty="0" smtClean="0">
                <a:latin typeface="+mn-lt"/>
              </a:rPr>
              <a:t>Barcelona, Spain</a:t>
            </a:r>
            <a:endParaRPr lang="en-US" sz="2000" dirty="0">
              <a:latin typeface="+mn-lt"/>
            </a:endParaRPr>
          </a:p>
          <a:p>
            <a:pPr marL="342900" indent="-171450" algn="ctr" eaLnBrk="1" hangingPunct="1"/>
            <a:r>
              <a:rPr lang="en-US" sz="2000" dirty="0" smtClean="0">
                <a:latin typeface="+mn-lt"/>
              </a:rPr>
              <a:t>Tuesday, July 22, </a:t>
            </a:r>
            <a:r>
              <a:rPr lang="en-US" sz="2000" dirty="0">
                <a:latin typeface="+mn-lt"/>
              </a:rPr>
              <a:t>2014</a:t>
            </a:r>
          </a:p>
          <a:p>
            <a:pPr marL="342900" indent="-171450" algn="ctr" eaLnBrk="1" hangingPunct="1"/>
            <a:r>
              <a:rPr lang="en-US" sz="2000" dirty="0">
                <a:latin typeface="+mn-lt"/>
              </a:rPr>
              <a:t>SAND </a:t>
            </a:r>
            <a:r>
              <a:rPr lang="en-US" sz="2000" dirty="0" smtClean="0">
                <a:latin typeface="+mn-lt"/>
              </a:rPr>
              <a:t>2014-15602PE</a:t>
            </a:r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253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Continuous Projection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Implementation: 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sz="16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libmesh</a:t>
                </a:r>
                <a:r>
                  <a:rPr lang="en-US" dirty="0" smtClean="0">
                    <a:latin typeface="Calibri" pitchFamily="34" charset="0"/>
                  </a:rPr>
                  <a:t> library.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Euler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</a:t>
                </a:r>
                <a:r>
                  <a:rPr lang="en-US" b="1" i="1" dirty="0" smtClean="0">
                    <a:latin typeface="Calibri" pitchFamily="34" charset="0"/>
                  </a:rPr>
                  <a:t>isentropic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Nonlinear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</a:t>
                </a:r>
                <a:r>
                  <a:rPr lang="en-US" dirty="0" smtClean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blipFill rotWithShape="1">
                <a:blip r:embed="rId2"/>
                <a:stretch>
                  <a:fillRect l="-498" t="-1010" r="-829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</a:t>
                </a:r>
                <a:r>
                  <a:rPr lang="en-US" sz="1600" b="1" dirty="0" smtClean="0">
                    <a:latin typeface="Calibri" pitchFamily="34" charset="0"/>
                  </a:rPr>
                  <a:t>” ROM Code</a:t>
                </a:r>
                <a:r>
                  <a:rPr lang="en-US" sz="1600" dirty="0" smtClean="0">
                    <a:latin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</a:rPr>
                  <a:t>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</a:t>
                </a:r>
                <a:r>
                  <a:rPr lang="en-US" sz="1600" dirty="0" smtClean="0">
                    <a:latin typeface="Calibri" pitchFamily="34" charset="0"/>
                  </a:rPr>
                  <a:t>test-bed ROM </a:t>
                </a:r>
                <a:r>
                  <a:rPr lang="en-US" sz="1600" dirty="0">
                    <a:latin typeface="Calibri" pitchFamily="34" charset="0"/>
                  </a:rPr>
                  <a:t>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</a:t>
                </a:r>
                <a:r>
                  <a:rPr lang="en-US" sz="1600" dirty="0" smtClean="0">
                    <a:latin typeface="Calibri" pitchFamily="34" charset="0"/>
                  </a:rPr>
                  <a:t>compressible flow problems</a:t>
                </a:r>
                <a:endParaRPr lang="en-US" sz="1600" dirty="0">
                  <a:latin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220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6460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 smtClean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 smtClean="0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&amp; Menon, 2010), an LES flow solver originally developed in the Computational Combustion Laboratory at Georgia Tech.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3733800"/>
            <a:ext cx="60960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3295471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First, testing of ROMs for these physics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>
            <a:endCxn id="6" idx="3"/>
          </p:cNvCxnSpPr>
          <p:nvPr/>
        </p:nvCxnSpPr>
        <p:spPr bwMode="auto">
          <a:xfrm flipH="1">
            <a:off x="6934200" y="3924300"/>
            <a:ext cx="685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990600" y="9525"/>
            <a:ext cx="60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7552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976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2D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Inviscid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Pressure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Inviscid</a:t>
                </a:r>
                <a:r>
                  <a:rPr lang="en-US" dirty="0" smtClean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symmetry inner products.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 rotWithShape="1">
                <a:blip r:embed="rId2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0065"/>
            <a:ext cx="4267200" cy="3209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0065"/>
            <a:ext cx="4267200" cy="3209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4200" y="2742685"/>
                <a:ext cx="3276600" cy="381515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𝑀</m:t>
                        </m:r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i="0" dirty="0" smtClean="0">
                    <a:latin typeface="Calibri" panose="020F0502020204030204" pitchFamily="34" charset="0"/>
                  </a:rPr>
                  <a:t>vs.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 (</m:t>
                    </m:r>
                    <m:r>
                      <a:rPr lang="en-US" b="1" i="1" dirty="0" err="1" smtClean="0">
                        <a:latin typeface="Cambria Math"/>
                      </a:rPr>
                      <m:t>𝒒</m:t>
                    </m:r>
                    <m:r>
                      <a:rPr lang="en-US" i="1" dirty="0" err="1" smtClean="0">
                        <a:latin typeface="Cambria Math"/>
                      </a:rPr>
                      <m:t>’</m:t>
                    </m:r>
                    <m:r>
                      <a:rPr lang="en-US" i="1" baseline="-25000" dirty="0" err="1" smtClean="0">
                        <a:latin typeface="Cambria Math"/>
                      </a:rPr>
                      <m:t>𝐶𝐹𝐷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=1,2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742685"/>
                <a:ext cx="3276600" cy="381515"/>
              </a:xfrm>
              <a:prstGeom prst="rect">
                <a:avLst/>
              </a:prstGeom>
              <a:blipFill rotWithShape="1">
                <a:blip r:embed="rId5"/>
                <a:stretch>
                  <a:fillRect t="-63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28800" y="3288268"/>
                <a:ext cx="119627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  <m:r>
                      <a:rPr lang="en-US" b="1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ROM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288268"/>
                <a:ext cx="1196276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867400" y="3288268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Symmetry ROM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9525"/>
            <a:ext cx="52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1564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976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2D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Inviscid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Pressure Pulse (cont’d)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Inviscid</a:t>
                </a:r>
                <a:r>
                  <a:rPr lang="en-US" dirty="0" smtClean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symmetry inner products.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p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’: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 ROM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657600" y="2819400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Symmetry ROM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" y="3324863"/>
            <a:ext cx="3292383" cy="2476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353438"/>
            <a:ext cx="3253676" cy="244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6" y="3276600"/>
            <a:ext cx="3357564" cy="25252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0" y="28194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High-fidelity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5" y="3351498"/>
            <a:ext cx="3292925" cy="24490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82" y="3350320"/>
            <a:ext cx="3281994" cy="24408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45" y="3299479"/>
            <a:ext cx="3350355" cy="24917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67876" y="5943600"/>
            <a:ext cx="368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ime of snapshot</a:t>
            </a:r>
            <a:r>
              <a:rPr lang="en-US" i="0" dirty="0" smtClean="0">
                <a:latin typeface="+mj-lt"/>
              </a:rPr>
              <a:t> 0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67000" y="5943600"/>
            <a:ext cx="368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ime of snapshot</a:t>
            </a:r>
            <a:r>
              <a:rPr lang="en-US" i="0" dirty="0" smtClean="0">
                <a:latin typeface="+mj-lt"/>
              </a:rPr>
              <a:t> 160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9526"/>
            <a:ext cx="5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97208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33600" y="329625"/>
            <a:ext cx="68924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Nonlinear Compressible Flow Equations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2362200"/>
            <a:ext cx="841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(cold flows, moderate Mach #):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" y="2957284"/>
                <a:ext cx="3733800" cy="11386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𝐷h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957284"/>
                <a:ext cx="3733800" cy="113864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4857929"/>
                <a:ext cx="7924800" cy="17969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en-US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                                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𝑃𝑟𝑅𝑒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𝜅𝛻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r>
                                <a:rPr lang="en-US" i="1" baseline="30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57929"/>
                <a:ext cx="7924800" cy="179696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8600" y="4440198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Full </a:t>
            </a:r>
            <a:r>
              <a:rPr lang="en-US" dirty="0">
                <a:latin typeface="Calibri" panose="020F0502020204030204" pitchFamily="34" charset="0"/>
              </a:rPr>
              <a:t>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2999601"/>
                <a:ext cx="2667000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dirty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enthalpy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velocity vector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density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temperature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viscous stress tensor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999601"/>
                <a:ext cx="2667000" cy="1477328"/>
              </a:xfrm>
              <a:prstGeom prst="rect">
                <a:avLst/>
              </a:prstGeom>
              <a:blipFill rotWithShape="1">
                <a:blip r:embed="rId4"/>
                <a:stretch>
                  <a:fillRect t="-1639" b="-5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90600" y="1"/>
            <a:ext cx="45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295400"/>
            <a:ext cx="8610600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Energy-Stability for Nonlinear </a:t>
            </a:r>
            <a:r>
              <a:rPr lang="en-US" b="1" dirty="0">
                <a:latin typeface="Calibri" panose="020F0502020204030204" pitchFamily="34" charset="0"/>
              </a:rPr>
              <a:t>PDEs: </a:t>
            </a:r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ROM </a:t>
            </a:r>
            <a:r>
              <a:rPr lang="en-US" dirty="0">
                <a:latin typeface="Calibri" panose="020F0502020204030204" pitchFamily="34" charset="0"/>
              </a:rPr>
              <a:t>built in energy inner product will preserve stability of an equilibrium point at 0 for the governing nonlinear system of PDEs (Rowley, </a:t>
            </a:r>
            <a:r>
              <a:rPr lang="en-US" dirty="0" smtClean="0">
                <a:latin typeface="Calibri" panose="020F0502020204030204" pitchFamily="34" charset="0"/>
              </a:rPr>
              <a:t>2004; Kalashnikova </a:t>
            </a:r>
            <a:r>
              <a:rPr lang="en-US" i="1" dirty="0" smtClean="0">
                <a:latin typeface="Calibri" panose="020F0502020204030204" pitchFamily="34" charset="0"/>
              </a:rPr>
              <a:t>et al., 2014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43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770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Energy-Stable ROMs for Nonlinear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Compressible Flow (Isentropic NS)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419225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 (Rowley, 2004), 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can be defined following a transformation of these equations.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514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628612"/>
            <a:ext cx="563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Family of inner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5874949"/>
                <a:ext cx="4038600" cy="9068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enthalpy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energy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874949"/>
                <a:ext cx="4038600" cy="9068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3304898"/>
                <a:ext cx="3886200" cy="1238031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304898"/>
                <a:ext cx="3886200" cy="12380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28575" y="4481374"/>
                <a:ext cx="3429000" cy="17543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If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projection step of model reduction is performed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product, then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projection will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preserve the stability of an equilibrium point at the origin </a:t>
                </a:r>
                <a:r>
                  <a:rPr lang="en-US" dirty="0" smtClean="0">
                    <a:latin typeface="Calibri" panose="020F0502020204030204" pitchFamily="34" charset="0"/>
                  </a:rPr>
                  <a:t>(Rowley, 2004).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575" y="4481374"/>
                <a:ext cx="3429000" cy="1754326"/>
              </a:xfrm>
              <a:prstGeom prst="rect">
                <a:avLst/>
              </a:prstGeom>
              <a:blipFill rotWithShape="1">
                <a:blip r:embed="rId6"/>
                <a:stretch>
                  <a:fillRect l="-1243" t="-1736" r="-2664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5029200"/>
                <a:ext cx="4648200" cy="74783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029200"/>
                <a:ext cx="4648200" cy="74783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>
            <a:stCxn id="7" idx="1"/>
            <a:endCxn id="6" idx="1"/>
          </p:cNvCxnSpPr>
          <p:nvPr/>
        </p:nvCxnSpPr>
        <p:spPr bwMode="auto">
          <a:xfrm rot="10800000" flipH="1" flipV="1">
            <a:off x="304800" y="5403117"/>
            <a:ext cx="457200" cy="925258"/>
          </a:xfrm>
          <a:prstGeom prst="bentConnector3">
            <a:avLst>
              <a:gd name="adj1" fmla="val -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886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velocity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886670"/>
                <a:ext cx="2377150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2614" b="-91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942209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770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Energy-Stable ROMs for Nonlinear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Compressible Flow (Full NS)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995845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63541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Next, the following </a:t>
            </a:r>
            <a:r>
              <a:rPr lang="en-US" b="1" dirty="0" smtClean="0">
                <a:latin typeface="Calibri" panose="020F0502020204030204" pitchFamily="34" charset="0"/>
              </a:rPr>
              <a:t>“total energy” </a:t>
            </a:r>
            <a:r>
              <a:rPr lang="en-US" dirty="0" smtClean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2017931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will </a:t>
            </a:r>
            <a:r>
              <a:rPr lang="en-US" b="1" dirty="0" smtClean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(Kalashnikova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2014)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5087541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5087541"/>
                <a:ext cx="5372548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2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4173141"/>
            <a:ext cx="3810000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 smtClean="0"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   Transformation introduces </a:t>
            </a: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higher order polynomial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non-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.</a:t>
            </a:r>
            <a:endParaRPr lang="en-US" sz="400" dirty="0" smtClean="0">
              <a:solidFill>
                <a:srgbClr val="FF0000"/>
              </a:solidFill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4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 </a:t>
            </a:r>
          </a:p>
          <a:p>
            <a:pPr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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Efficiency of online stage of MOR can be recovered using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interpolation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(e.g., DEIM,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gappy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POD).</a:t>
            </a:r>
            <a:endParaRPr lang="en-US" sz="16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245929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245929"/>
                <a:ext cx="4480850" cy="7378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4349" y="5773341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𝑢𝑖𝑢𝑖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773341"/>
                <a:ext cx="4176050" cy="7478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953941"/>
                <a:ext cx="2895600" cy="37734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953941"/>
                <a:ext cx="2895600" cy="377347"/>
              </a:xfrm>
              <a:prstGeom prst="rect">
                <a:avLst/>
              </a:prstGeom>
              <a:blipFill rotWithShape="1">
                <a:blip r:embed="rId6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763560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763560"/>
                <a:ext cx="1470950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90600" y="95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12192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Present work extends ideas in (Rowley,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</a:t>
            </a:r>
            <a:r>
              <a:rPr lang="en-US" b="1" dirty="0" err="1" smtClean="0">
                <a:latin typeface="Calibri" panose="020F0502020204030204" pitchFamily="34" charset="0"/>
              </a:rPr>
              <a:t>Navier</a:t>
            </a:r>
            <a:r>
              <a:rPr lang="en-US" b="1" dirty="0" smtClean="0">
                <a:latin typeface="Calibri" panose="020F0502020204030204" pitchFamily="34" charset="0"/>
              </a:rPr>
              <a:t>-Stokes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37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7" grpId="0"/>
      <p:bldP spid="6" grpId="0" animBg="1"/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253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Continuous Projection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Implementation: 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dirty="0" err="1" smtClean="0">
                    <a:latin typeface="Calibri" pitchFamily="34" charset="0"/>
                  </a:rPr>
                  <a:t>libmesh</a:t>
                </a:r>
                <a:r>
                  <a:rPr lang="en-US" dirty="0" smtClean="0">
                    <a:latin typeface="Calibri" pitchFamily="34" charset="0"/>
                  </a:rPr>
                  <a:t> library.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Euler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</a:t>
                </a:r>
                <a:r>
                  <a:rPr lang="en-US" b="1" i="1" dirty="0" smtClean="0">
                    <a:latin typeface="Calibri" pitchFamily="34" charset="0"/>
                  </a:rPr>
                  <a:t>isentropic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Nonlinear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</a:t>
                </a:r>
                <a:r>
                  <a:rPr lang="en-US" dirty="0" smtClean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blipFill rotWithShape="1">
                <a:blip r:embed="rId2"/>
                <a:stretch>
                  <a:fillRect l="-498" t="-1010" r="-829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</a:t>
                </a:r>
                <a:r>
                  <a:rPr lang="en-US" sz="1600" b="1" dirty="0" smtClean="0">
                    <a:latin typeface="Calibri" pitchFamily="34" charset="0"/>
                  </a:rPr>
                  <a:t>” ROM Code</a:t>
                </a:r>
                <a:r>
                  <a:rPr lang="en-US" sz="1600" dirty="0" smtClean="0">
                    <a:latin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</a:rPr>
                  <a:t>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</a:t>
                </a:r>
                <a:r>
                  <a:rPr lang="en-US" sz="1600" dirty="0" smtClean="0">
                    <a:latin typeface="Calibri" pitchFamily="34" charset="0"/>
                  </a:rPr>
                  <a:t>test-bed ROM </a:t>
                </a:r>
                <a:r>
                  <a:rPr lang="en-US" sz="1600" dirty="0">
                    <a:latin typeface="Calibri" pitchFamily="34" charset="0"/>
                  </a:rPr>
                  <a:t>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</a:t>
                </a:r>
                <a:r>
                  <a:rPr lang="en-US" sz="1600" dirty="0" smtClean="0">
                    <a:latin typeface="Calibri" pitchFamily="34" charset="0"/>
                  </a:rPr>
                  <a:t>compressible flow problems</a:t>
                </a:r>
                <a:endParaRPr lang="en-US" sz="1600" dirty="0">
                  <a:latin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220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6460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 smtClean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 smtClean="0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&amp; Menon, 2010), a  LES flow solver originally developed in the Computational Combustion Laboratory at Georgia Tech.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5105400"/>
            <a:ext cx="6629400" cy="34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4267200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Now, testing of ROMs for  these physics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467601" y="5257800"/>
            <a:ext cx="2285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965338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33600" y="65782"/>
            <a:ext cx="68970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Viscous Laminar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775693" cy="35817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4267200" cy="5422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Viscous cavity problem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 = 0.6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 = 1500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(laminar regime).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High-fidelity simulation</a:t>
                </a:r>
                <a:r>
                  <a:rPr lang="en-US" dirty="0" smtClean="0">
                    <a:latin typeface="Calibri" panose="020F0502020204030204" pitchFamily="34" charset="0"/>
                  </a:rPr>
                  <a:t>: DNS based on full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with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99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b="0" i="1" dirty="0" smtClean="0">
                        <a:latin typeface="Cambria Math"/>
                      </a:rPr>
                      <m:t>4</m:t>
                    </m:r>
                    <m:r>
                      <a:rPr lang="en-US" i="1" dirty="0" smtClean="0">
                        <a:latin typeface="Cambria Math"/>
                      </a:rPr>
                      <m:t>0</m:t>
                    </m:r>
                    <m:r>
                      <a:rPr lang="en-US" b="0" i="1" dirty="0" smtClean="0">
                        <a:latin typeface="Cambria Math"/>
                      </a:rPr>
                      <m:t>8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nodes (right).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500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snapshots collected, every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b="0" i="1" baseline="-25000" dirty="0" smtClean="0">
                        <a:latin typeface="Cambria Math"/>
                      </a:rPr>
                      <m:t>𝑠𝑛𝑎𝑝</m:t>
                    </m:r>
                    <m:r>
                      <a:rPr lang="en-US" i="1" dirty="0" smtClean="0">
                        <a:latin typeface="Cambria Math"/>
                      </a:rPr>
                      <m:t> = 1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seconds.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Snapshots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for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and total energy inner products</a:t>
                </a:r>
                <a:r>
                  <a:rPr lang="en-US" dirty="0" smtClean="0">
                    <a:latin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POD bases capture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≈ </m:t>
                    </m:r>
                    <m:r>
                      <a:rPr lang="en-US" i="1" dirty="0" smtClean="0">
                        <a:latin typeface="Cambria Math"/>
                      </a:rPr>
                      <m:t>99%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of snapshot energy.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4267200" cy="5422125"/>
              </a:xfrm>
              <a:prstGeom prst="rect">
                <a:avLst/>
              </a:prstGeom>
              <a:blipFill rotWithShape="1">
                <a:blip r:embed="rId3"/>
                <a:stretch>
                  <a:fillRect l="-1000" t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257800" y="4992469"/>
            <a:ext cx="3200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anose="020F0502020204030204" pitchFamily="34" charset="0"/>
              </a:rPr>
              <a:t>Figure above</a:t>
            </a:r>
            <a:r>
              <a:rPr lang="en-US" dirty="0" smtClean="0">
                <a:latin typeface="Calibri" panose="020F0502020204030204" pitchFamily="34" charset="0"/>
              </a:rPr>
              <a:t>: viscous laminar cavity problem domain/mesh.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215201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09800" y="76200"/>
            <a:ext cx="7010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Viscous Laminar Cavity (cont’d)</a:t>
            </a:r>
          </a:p>
        </p:txBody>
      </p:sp>
      <p:pic>
        <p:nvPicPr>
          <p:cNvPr id="3" name="Cavity_Re1500_ROM_M15_usol_isentrop_stagE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24000"/>
            <a:ext cx="58928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9108" y="1642646"/>
            <a:ext cx="1784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High-Fidelity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8108" y="3733800"/>
            <a:ext cx="2927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5 </a:t>
            </a:r>
            <a:r>
              <a:rPr lang="en-US" sz="1600" dirty="0" smtClean="0">
                <a:latin typeface="Calibri" panose="020F0502020204030204" pitchFamily="34" charset="0"/>
              </a:rPr>
              <a:t>mode total energy ROM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4989174"/>
                  </p:ext>
                </p:extLst>
              </p:nvPr>
            </p:nvGraphicFramePr>
            <p:xfrm>
              <a:off x="5181600" y="315468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/>
                    <a:gridCol w="1781175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=5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modes)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Error</a:t>
                          </a:r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norm)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Nonlinear</a:t>
                          </a:r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5.52</m:t>
                                </m:r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6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4989174"/>
                  </p:ext>
                </p:extLst>
              </p:nvPr>
            </p:nvGraphicFramePr>
            <p:xfrm>
              <a:off x="5181600" y="315468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/>
                    <a:gridCol w="178117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4918" r="-84393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18493" t="-4918" b="-2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106667" r="-8439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18493" t="-106667" b="-11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18493" t="-203279" b="-1147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53200" y="1896070"/>
                <a:ext cx="2362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ROM exhibited instability for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&gt;5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896070"/>
                <a:ext cx="2362200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154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477000" y="4618672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 contrast, total energy ROM remained stable and agreed well with high-fidelity solution!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6096000"/>
                <a:ext cx="33528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Figure above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-component of  velocity as a function of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096000"/>
                <a:ext cx="3352800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90600" y="9526"/>
            <a:ext cx="52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70617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4415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Summary &amp; Future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21152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latin typeface="Calibri" panose="020F0502020204030204" pitchFamily="34" charset="0"/>
            </a:endParaRP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endParaRPr lang="en-US" sz="800" dirty="0" smtClean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5155049"/>
            <a:ext cx="7924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Calibri" panose="020F0502020204030204" pitchFamily="34" charset="0"/>
              </a:rPr>
              <a:t>Ongoing/Future Work</a:t>
            </a:r>
            <a:endParaRPr lang="en-US" b="1" u="sng" dirty="0">
              <a:latin typeface="Calibri" panose="020F0502020204030204" pitchFamily="34" charset="0"/>
            </a:endParaRPr>
          </a:p>
          <a:p>
            <a:pPr algn="ctr"/>
            <a:endParaRPr lang="en-US" sz="400" b="1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Improve efficiency of nonlinear total energy ROMs through interpolation (e.g., DEIM, </a:t>
            </a:r>
            <a:r>
              <a:rPr lang="en-US" dirty="0" err="1" smtClean="0">
                <a:latin typeface="Calibri" panose="020F0502020204030204" pitchFamily="34" charset="0"/>
              </a:rPr>
              <a:t>gappy</a:t>
            </a:r>
            <a:r>
              <a:rPr lang="en-US" dirty="0" smtClean="0">
                <a:latin typeface="Calibri" panose="020F0502020204030204" pitchFamily="34" charset="0"/>
              </a:rPr>
              <a:t> POD)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Studies </a:t>
            </a:r>
            <a:r>
              <a:rPr lang="en-US" dirty="0">
                <a:latin typeface="Calibri" panose="020F0502020204030204" pitchFamily="34" charset="0"/>
              </a:rPr>
              <a:t>of predictive capabilities of </a:t>
            </a:r>
            <a:r>
              <a:rPr lang="en-US" dirty="0" smtClean="0">
                <a:latin typeface="Calibri" panose="020F0502020204030204" pitchFamily="34" charset="0"/>
              </a:rPr>
              <a:t>ROMs (robustness w.r.t. parameter changes).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1219200"/>
                <a:ext cx="8458200" cy="4062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A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model reduction approach </a:t>
                </a:r>
                <a:r>
                  <a:rPr lang="en-US" dirty="0">
                    <a:latin typeface="Calibri" panose="020F0502020204030204" pitchFamily="34" charset="0"/>
                  </a:rPr>
                  <a:t>in which </a:t>
                </a:r>
                <a:r>
                  <a:rPr lang="en-US" dirty="0" smtClean="0">
                    <a:latin typeface="Calibri" panose="020F0502020204030204" pitchFamily="34" charset="0"/>
                  </a:rPr>
                  <a:t>the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continuous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equations </a:t>
                </a:r>
                <a:r>
                  <a:rPr lang="en-US" dirty="0">
                    <a:latin typeface="Calibri" panose="020F0502020204030204" pitchFamily="34" charset="0"/>
                  </a:rPr>
                  <a:t>are projected </a:t>
                </a:r>
                <a:r>
                  <a:rPr lang="en-US" dirty="0" smtClean="0">
                    <a:latin typeface="Calibri" panose="020F0502020204030204" pitchFamily="34" charset="0"/>
                  </a:rPr>
                  <a:t>onto the </a:t>
                </a:r>
                <a:r>
                  <a:rPr lang="en-US" dirty="0">
                    <a:latin typeface="Calibri" panose="020F0502020204030204" pitchFamily="34" charset="0"/>
                  </a:rPr>
                  <a:t>basis modes in </a:t>
                </a:r>
                <a:r>
                  <a:rPr lang="en-US" dirty="0" smtClean="0">
                    <a:latin typeface="Calibri" panose="020F0502020204030204" pitchFamily="34" charset="0"/>
                  </a:rPr>
                  <a:t>a continuous inner </a:t>
                </a:r>
                <a:r>
                  <a:rPr lang="en-US" dirty="0">
                    <a:latin typeface="Calibri" panose="020F0502020204030204" pitchFamily="34" charset="0"/>
                  </a:rPr>
                  <a:t>product is proposed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It is shown that the choice </a:t>
                </a:r>
                <a:r>
                  <a:rPr lang="en-US" dirty="0">
                    <a:latin typeface="Calibri" panose="020F0502020204030204" pitchFamily="34" charset="0"/>
                  </a:rPr>
                  <a:t>of inner product for the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step is crucial </a:t>
                </a:r>
                <a:r>
                  <a:rPr lang="en-US" dirty="0" smtClean="0">
                    <a:latin typeface="Calibri" panose="020F0502020204030204" pitchFamily="34" charset="0"/>
                  </a:rPr>
                  <a:t>to stability </a:t>
                </a:r>
                <a:r>
                  <a:rPr lang="en-US" dirty="0">
                    <a:latin typeface="Calibri" panose="020F0502020204030204" pitchFamily="34" charset="0"/>
                  </a:rPr>
                  <a:t>of the ROM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For </a:t>
                </a:r>
                <a:r>
                  <a:rPr lang="en-US" b="1" i="1" dirty="0">
                    <a:latin typeface="Calibri" panose="020F0502020204030204" pitchFamily="34" charset="0"/>
                  </a:rPr>
                  <a:t>linearized compressible flow</a:t>
                </a:r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projection in the “</a:t>
                </a:r>
                <a:r>
                  <a:rPr lang="en-US" dirty="0" smtClean="0">
                    <a:latin typeface="Calibri" panose="020F0502020204030204" pitchFamily="34" charset="0"/>
                  </a:rPr>
                  <a:t>symmetry” inner </a:t>
                </a:r>
                <a:r>
                  <a:rPr lang="en-US" dirty="0">
                    <a:latin typeface="Calibri" panose="020F0502020204030204" pitchFamily="34" charset="0"/>
                  </a:rPr>
                  <a:t>product leads to a ROM that is </a:t>
                </a:r>
                <a:r>
                  <a:rPr lang="en-US" dirty="0" smtClean="0">
                    <a:latin typeface="Calibri" panose="020F0502020204030204" pitchFamily="34" charset="0"/>
                  </a:rPr>
                  <a:t>energy-stable </a:t>
                </a:r>
                <a:r>
                  <a:rPr lang="en-US" dirty="0">
                    <a:latin typeface="Calibri" panose="020F0502020204030204" pitchFamily="34" charset="0"/>
                  </a:rPr>
                  <a:t>for any choice of basis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For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nonlinear compressible flow</a:t>
                </a:r>
                <a:r>
                  <a:rPr lang="en-US" dirty="0" smtClean="0">
                    <a:latin typeface="Calibri" panose="020F0502020204030204" pitchFamily="34" charset="0"/>
                  </a:rPr>
                  <a:t>, an inner product that induces the total energy of the fluid system is developed.  A ROM constructed in this inner product will preserve the stability of an equilibrium point at 0 for the system.  </a:t>
                </a:r>
              </a:p>
              <a:p>
                <a:pPr lvl="1"/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Results are promising for a nonlinear problem involving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compressible viscous laminar flow</a:t>
                </a:r>
                <a:r>
                  <a:rPr lang="en-US" dirty="0" smtClean="0">
                    <a:latin typeface="Calibri" panose="020F0502020204030204" pitchFamily="34" charset="0"/>
                  </a:rPr>
                  <a:t> over an open cavity: a total energy ROM remains stable whereas 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ROM exhibits an instability.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4062651"/>
              </a:xfrm>
              <a:prstGeom prst="rect">
                <a:avLst/>
              </a:prstGeom>
              <a:blipFill rotWithShape="1">
                <a:blip r:embed="rId3"/>
                <a:stretch>
                  <a:fillRect l="-505" t="-751" r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09621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6400800" y="228600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Calibri" panose="020F0502020204030204" pitchFamily="34" charset="0"/>
                <a:ea typeface="ＭＳ Ｐゴシック" charset="0"/>
              </a:rPr>
              <a:t>Motivation</a:t>
            </a:r>
            <a:endParaRPr lang="en-US" sz="3600" dirty="0" smtClean="0">
              <a:solidFill>
                <a:srgbClr val="0000CC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944" y="1219201"/>
            <a:ext cx="5378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 smtClean="0">
                <a:latin typeface="Calibri" panose="020F0502020204030204" pitchFamily="34" charset="0"/>
              </a:rPr>
              <a:t>“high-fidelity” models</a:t>
            </a:r>
            <a:r>
              <a:rPr lang="en-US" sz="2000" dirty="0" smtClean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81285"/>
            <a:ext cx="1870072" cy="2176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310641"/>
            <a:ext cx="3012026" cy="12935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40" y="2632723"/>
            <a:ext cx="2603640" cy="17763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4944" y="2718137"/>
            <a:ext cx="5378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Calibri" panose="020F0502020204030204" pitchFamily="34" charset="0"/>
              </a:rPr>
              <a:t>Targeted </a:t>
            </a:r>
            <a:r>
              <a:rPr lang="en-US" sz="2000" b="1" i="1" dirty="0">
                <a:latin typeface="Calibri" panose="020F0502020204030204" pitchFamily="34" charset="0"/>
              </a:rPr>
              <a:t>application area </a:t>
            </a:r>
            <a:r>
              <a:rPr lang="en-US" sz="2000" b="1" i="1" dirty="0" smtClean="0">
                <a:latin typeface="Calibri" panose="020F0502020204030204" pitchFamily="34" charset="0"/>
              </a:rPr>
              <a:t>in </a:t>
            </a:r>
            <a:r>
              <a:rPr lang="en-US" sz="2000" b="1" i="1" dirty="0">
                <a:latin typeface="Calibri" panose="020F0502020204030204" pitchFamily="34" charset="0"/>
              </a:rPr>
              <a:t>which this situation arises</a:t>
            </a:r>
            <a:r>
              <a:rPr lang="en-US" sz="2000" b="1" i="1" dirty="0" smtClean="0">
                <a:latin typeface="Calibri" panose="020F0502020204030204" pitchFamily="34" charset="0"/>
              </a:rPr>
              <a:t>: </a:t>
            </a:r>
            <a:r>
              <a:rPr lang="en-US" sz="2000" dirty="0" smtClean="0">
                <a:latin typeface="Calibri" panose="020F0502020204030204" pitchFamily="34" charset="0"/>
              </a:rPr>
              <a:t>compressible cavity flow problem.</a:t>
            </a:r>
            <a:endParaRPr lang="en-US" sz="400" b="1" i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3425" y="3901205"/>
                <a:ext cx="528012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b="1" dirty="0">
                    <a:latin typeface="Calibri" panose="020F0502020204030204" pitchFamily="34" charset="0"/>
                  </a:rPr>
                  <a:t>Large Eddy Simulations (LES)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with </a:t>
                </a:r>
                <a:r>
                  <a:rPr lang="en-US" sz="2000" dirty="0">
                    <a:latin typeface="Calibri" panose="020F0502020204030204" pitchFamily="34" charset="0"/>
                  </a:rPr>
                  <a:t>very fine meshes and long times are required to predict accurately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dynamic pressure </a:t>
                </a:r>
                <a:r>
                  <a:rPr lang="en-US" sz="2000" dirty="0">
                    <a:latin typeface="Calibri" panose="020F0502020204030204" pitchFamily="34" charset="0"/>
                  </a:rPr>
                  <a:t>loads in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cavity</a:t>
                </a:r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25" y="3901205"/>
                <a:ext cx="5280128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1155"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196872" y="5365313"/>
            <a:ext cx="4114800" cy="1015663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dirty="0" smtClean="0">
                <a:latin typeface="Calibri" panose="020F0502020204030204" pitchFamily="34" charset="0"/>
              </a:rPr>
              <a:t>These </a:t>
            </a:r>
            <a:r>
              <a:rPr lang="en-US" sz="2000" dirty="0">
                <a:latin typeface="Calibri" panose="020F0502020204030204" pitchFamily="34" charset="0"/>
              </a:rPr>
              <a:t>simulations take </a:t>
            </a:r>
            <a:r>
              <a:rPr lang="en-US" sz="2000" b="1" i="1" dirty="0">
                <a:latin typeface="Calibri" panose="020F0502020204030204" pitchFamily="34" charset="0"/>
              </a:rPr>
              <a:t>weeks </a:t>
            </a:r>
            <a:r>
              <a:rPr lang="en-US" sz="2000" dirty="0">
                <a:latin typeface="Calibri" panose="020F0502020204030204" pitchFamily="34" charset="0"/>
              </a:rPr>
              <a:t>even when run in parallel on state-of-the-art supercomputers</a:t>
            </a:r>
            <a:r>
              <a:rPr lang="en-US" sz="2000" dirty="0" smtClean="0">
                <a:latin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2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7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34572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Acknowledgements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295400"/>
            <a:ext cx="7696200" cy="707886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This work was funded by the Laboratories’ Directed Research and Development (</a:t>
            </a:r>
            <a:r>
              <a:rPr lang="en-US" sz="2000" b="1" dirty="0" smtClean="0">
                <a:latin typeface="Calibri" panose="020F0502020204030204" pitchFamily="34" charset="0"/>
              </a:rPr>
              <a:t>LDRD</a:t>
            </a:r>
            <a:r>
              <a:rPr lang="en-US" sz="2000" dirty="0" smtClean="0">
                <a:latin typeface="Calibri" panose="020F0502020204030204" pitchFamily="34" charset="0"/>
              </a:rPr>
              <a:t>) Program at </a:t>
            </a:r>
            <a:r>
              <a:rPr lang="en-US" sz="2000" b="1" dirty="0" smtClean="0">
                <a:latin typeface="Calibri" panose="020F0502020204030204" pitchFamily="34" charset="0"/>
              </a:rPr>
              <a:t>Sandia National Laboratories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2209800"/>
            <a:ext cx="4038600" cy="101566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Calibri" panose="020F0502020204030204" pitchFamily="34" charset="0"/>
              </a:rPr>
              <a:t>Thank You!  Questions?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hlinkClick r:id="rId3"/>
              </a:rPr>
              <a:t>ikalash@sandia.gov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2000" dirty="0" smtClean="0">
                <a:latin typeface="Calibri" panose="020F0502020204030204" pitchFamily="34" charset="0"/>
                <a:hlinkClick r:id="rId4"/>
              </a:rPr>
              <a:t>http://www.sandia.gov/~ikalash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2276734" cy="1000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86000"/>
            <a:ext cx="231931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505200"/>
            <a:ext cx="8763000" cy="3231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b="1" u="sng" dirty="0" smtClean="0">
              <a:latin typeface="Calibri" panose="020F0502020204030204" pitchFamily="34" charset="0"/>
            </a:endParaRPr>
          </a:p>
          <a:p>
            <a:pPr algn="ctr"/>
            <a:r>
              <a:rPr lang="en-US" b="1" u="sng" dirty="0" smtClean="0">
                <a:latin typeface="Calibri" panose="020F0502020204030204" pitchFamily="34" charset="0"/>
              </a:rPr>
              <a:t>Some references on these ideas: </a:t>
            </a:r>
          </a:p>
          <a:p>
            <a:pPr algn="ctr"/>
            <a:endParaRPr lang="en-US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I</a:t>
            </a:r>
            <a:r>
              <a:rPr lang="en-US" b="1" dirty="0">
                <a:latin typeface="Calibri" panose="020F0502020204030204" pitchFamily="34" charset="0"/>
              </a:rPr>
              <a:t>. Kalashnikova</a:t>
            </a:r>
            <a:r>
              <a:rPr lang="en-US" dirty="0">
                <a:latin typeface="Calibri" panose="020F0502020204030204" pitchFamily="34" charset="0"/>
              </a:rPr>
              <a:t>, S. Arunajatesan, M.F. Barone, B.G. van Bloemen Waanders, J.A. Fike.  Reduced Order Modeling for Prediction and Control of Large-Scale Systems.  </a:t>
            </a:r>
            <a:r>
              <a:rPr lang="en-US" i="1" dirty="0">
                <a:latin typeface="Calibri" panose="020F0502020204030204" pitchFamily="34" charset="0"/>
              </a:rPr>
              <a:t>Sandia National Laboratories Report, SAND No. 2014-4693</a:t>
            </a:r>
            <a:r>
              <a:rPr lang="en-US" dirty="0">
                <a:latin typeface="Calibri" panose="020F0502020204030204" pitchFamily="34" charset="0"/>
              </a:rPr>
              <a:t> (2014).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I. Kalashnikova</a:t>
            </a:r>
            <a:r>
              <a:rPr lang="en-US" dirty="0">
                <a:latin typeface="Calibri" panose="020F0502020204030204" pitchFamily="34" charset="0"/>
              </a:rPr>
              <a:t>, S. Arunajatesan.  A Stable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Reduced Order Model (ROM) for Compressible Flow, </a:t>
            </a:r>
            <a:r>
              <a:rPr lang="en-US" i="1" dirty="0">
                <a:latin typeface="Calibri" panose="020F0502020204030204" pitchFamily="34" charset="0"/>
              </a:rPr>
              <a:t>WCCM-2012-18407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</a:rPr>
              <a:t>10</a:t>
            </a:r>
            <a:r>
              <a:rPr lang="en-US" i="1" baseline="30000" dirty="0">
                <a:latin typeface="Calibri" panose="020F0502020204030204" pitchFamily="34" charset="0"/>
              </a:rPr>
              <a:t>th</a:t>
            </a:r>
            <a:r>
              <a:rPr lang="en-US" i="1" dirty="0">
                <a:latin typeface="Calibri" panose="020F0502020204030204" pitchFamily="34" charset="0"/>
              </a:rPr>
              <a:t> World Congress on Computational Mechanics (WCCM X), </a:t>
            </a:r>
            <a:r>
              <a:rPr lang="en-US" dirty="0">
                <a:latin typeface="Calibri" panose="020F0502020204030204" pitchFamily="34" charset="0"/>
              </a:rPr>
              <a:t>Sao Paulo, Brazil (2012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M.F. Barone, </a:t>
            </a:r>
            <a:r>
              <a:rPr lang="en-US" b="1" dirty="0">
                <a:latin typeface="Calibri" panose="020F0502020204030204" pitchFamily="34" charset="0"/>
              </a:rPr>
              <a:t>I. Kalashnikova</a:t>
            </a:r>
            <a:r>
              <a:rPr lang="en-US" dirty="0">
                <a:latin typeface="Calibri" panose="020F0502020204030204" pitchFamily="34" charset="0"/>
              </a:rPr>
              <a:t>, D.J. </a:t>
            </a:r>
            <a:r>
              <a:rPr lang="en-US" dirty="0" err="1">
                <a:latin typeface="Calibri" panose="020F0502020204030204" pitchFamily="34" charset="0"/>
              </a:rPr>
              <a:t>Segalman</a:t>
            </a:r>
            <a:r>
              <a:rPr lang="en-US" dirty="0">
                <a:latin typeface="Calibri" panose="020F0502020204030204" pitchFamily="34" charset="0"/>
              </a:rPr>
              <a:t>, H. </a:t>
            </a:r>
            <a:r>
              <a:rPr lang="en-US" dirty="0" err="1">
                <a:latin typeface="Calibri" panose="020F0502020204030204" pitchFamily="34" charset="0"/>
              </a:rPr>
              <a:t>Thornquist</a:t>
            </a:r>
            <a:r>
              <a:rPr lang="en-US" dirty="0">
                <a:latin typeface="Calibri" panose="020F0502020204030204" pitchFamily="34" charset="0"/>
              </a:rPr>
              <a:t>.  Stable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reduced order models for linearized compressible flow.  </a:t>
            </a:r>
            <a:r>
              <a:rPr lang="en-US" i="1" dirty="0">
                <a:latin typeface="Calibri" panose="020F0502020204030204" pitchFamily="34" charset="0"/>
              </a:rPr>
              <a:t>J. </a:t>
            </a:r>
            <a:r>
              <a:rPr lang="en-US" i="1" dirty="0" err="1">
                <a:latin typeface="Calibri" panose="020F0502020204030204" pitchFamily="34" charset="0"/>
              </a:rPr>
              <a:t>Comput</a:t>
            </a:r>
            <a:r>
              <a:rPr lang="en-US" i="1" dirty="0">
                <a:latin typeface="Calibri" panose="020F0502020204030204" pitchFamily="34" charset="0"/>
              </a:rPr>
              <a:t>. Phys. </a:t>
            </a:r>
            <a:r>
              <a:rPr lang="en-US" b="1" dirty="0">
                <a:latin typeface="Calibri" panose="020F0502020204030204" pitchFamily="34" charset="0"/>
              </a:rPr>
              <a:t>288</a:t>
            </a:r>
            <a:r>
              <a:rPr lang="en-US" b="1" i="1" dirty="0">
                <a:latin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</a:rPr>
              <a:t>1932-1946, 2009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4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192595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2052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References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425000"/>
            <a:ext cx="838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</a:rPr>
              <a:t>I. </a:t>
            </a:r>
            <a:r>
              <a:rPr lang="en-US" sz="1600" b="1" dirty="0" err="1">
                <a:latin typeface="Calibri" panose="020F0502020204030204" pitchFamily="34" charset="0"/>
              </a:rPr>
              <a:t>Kalashnikova</a:t>
            </a:r>
            <a:r>
              <a:rPr lang="en-US" sz="1600" dirty="0">
                <a:latin typeface="Calibri" panose="020F0502020204030204" pitchFamily="34" charset="0"/>
              </a:rPr>
              <a:t>, B.G. van Bloemen Waanders, S. Arunajatesan, M.F. Barone. "Stabilization of Projection-Based Reduced Order Models for Linear Time-Invariant Systems via Optimization-Based Eigenvalue Reassignment".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272</a:t>
            </a:r>
            <a:r>
              <a:rPr lang="en-US" sz="1600" dirty="0">
                <a:latin typeface="Calibri" panose="020F0502020204030204" pitchFamily="34" charset="0"/>
              </a:rPr>
              <a:t> (2014) 251-270.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M.F. Barone, </a:t>
            </a: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D.J. Segalman, H. Thornquist.  Stable </a:t>
            </a:r>
            <a:r>
              <a:rPr lang="en-US" sz="1600" dirty="0" err="1" smtClean="0">
                <a:latin typeface="Calibri" panose="020F0502020204030204" pitchFamily="34" charset="0"/>
              </a:rPr>
              <a:t>Galerkin</a:t>
            </a:r>
            <a:r>
              <a:rPr lang="en-US" sz="1600" dirty="0" smtClean="0">
                <a:latin typeface="Calibri" panose="020F0502020204030204" pitchFamily="34" charset="0"/>
              </a:rPr>
              <a:t> reduced order models for linearized compressible flow.  </a:t>
            </a:r>
            <a:r>
              <a:rPr lang="en-US" sz="1600" i="1" dirty="0" smtClean="0">
                <a:latin typeface="Calibri" panose="020F0502020204030204" pitchFamily="34" charset="0"/>
              </a:rPr>
              <a:t>J. </a:t>
            </a:r>
            <a:r>
              <a:rPr lang="en-US" sz="1600" i="1" dirty="0" err="1" smtClean="0">
                <a:latin typeface="Calibri" panose="020F0502020204030204" pitchFamily="34" charset="0"/>
              </a:rPr>
              <a:t>Comput</a:t>
            </a:r>
            <a:r>
              <a:rPr lang="en-US" sz="1600" i="1" dirty="0" smtClean="0">
                <a:latin typeface="Calibri" panose="020F0502020204030204" pitchFamily="34" charset="0"/>
              </a:rPr>
              <a:t>. Phys. </a:t>
            </a:r>
            <a:r>
              <a:rPr lang="en-US" sz="1600" b="1" dirty="0" smtClean="0">
                <a:latin typeface="Calibri" panose="020F0502020204030204" pitchFamily="34" charset="0"/>
              </a:rPr>
              <a:t>288</a:t>
            </a:r>
            <a:r>
              <a:rPr lang="en-US" sz="1600" b="1" i="1" dirty="0" smtClean="0">
                <a:latin typeface="Calibri" panose="020F0502020204030204" pitchFamily="34" charset="0"/>
              </a:rPr>
              <a:t>: </a:t>
            </a:r>
            <a:r>
              <a:rPr lang="en-US" sz="1600" dirty="0" smtClean="0">
                <a:latin typeface="Calibri" panose="020F0502020204030204" pitchFamily="34" charset="0"/>
              </a:rPr>
              <a:t>1932-1946, 2009.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C.W. Rowley, T. </a:t>
            </a:r>
            <a:r>
              <a:rPr lang="en-US" sz="1600" dirty="0" err="1" smtClean="0">
                <a:latin typeface="Calibri" panose="020F0502020204030204" pitchFamily="34" charset="0"/>
              </a:rPr>
              <a:t>Colonius</a:t>
            </a:r>
            <a:r>
              <a:rPr lang="en-US" sz="1600" dirty="0" smtClean="0">
                <a:latin typeface="Calibri" panose="020F0502020204030204" pitchFamily="34" charset="0"/>
              </a:rPr>
              <a:t>, R.M. Murray.  Model reduction for compressible flows using POD and </a:t>
            </a:r>
            <a:r>
              <a:rPr lang="en-US" sz="1600" dirty="0" err="1" smtClean="0">
                <a:latin typeface="Calibri" panose="020F0502020204030204" pitchFamily="34" charset="0"/>
              </a:rPr>
              <a:t>Galerkin</a:t>
            </a:r>
            <a:r>
              <a:rPr lang="en-US" sz="1600" dirty="0" smtClean="0">
                <a:latin typeface="Calibri" panose="020F0502020204030204" pitchFamily="34" charset="0"/>
              </a:rPr>
              <a:t> projection.  </a:t>
            </a:r>
            <a:r>
              <a:rPr lang="en-US" sz="1600" i="1" dirty="0" err="1" smtClean="0">
                <a:latin typeface="Calibri" panose="020F0502020204030204" pitchFamily="34" charset="0"/>
              </a:rPr>
              <a:t>Physica</a:t>
            </a:r>
            <a:r>
              <a:rPr lang="en-US" sz="1600" i="1" dirty="0" smtClean="0">
                <a:latin typeface="Calibri" panose="020F0502020204030204" pitchFamily="34" charset="0"/>
              </a:rPr>
              <a:t>  D. </a:t>
            </a:r>
            <a:r>
              <a:rPr lang="en-US" sz="1600" b="1" dirty="0" smtClean="0">
                <a:latin typeface="Calibri" panose="020F0502020204030204" pitchFamily="34" charset="0"/>
              </a:rPr>
              <a:t>189</a:t>
            </a:r>
            <a:r>
              <a:rPr lang="en-US" sz="1600" dirty="0" smtClean="0">
                <a:latin typeface="Calibri" panose="020F0502020204030204" pitchFamily="34" charset="0"/>
              </a:rPr>
              <a:t>: 115-129, 2004.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G. </a:t>
            </a:r>
            <a:r>
              <a:rPr lang="en-US" sz="1600" dirty="0" err="1" smtClean="0">
                <a:latin typeface="Calibri" panose="020F0502020204030204" pitchFamily="34" charset="0"/>
              </a:rPr>
              <a:t>Serre</a:t>
            </a:r>
            <a:r>
              <a:rPr lang="en-US" sz="1600" dirty="0" smtClean="0">
                <a:latin typeface="Calibri" panose="020F0502020204030204" pitchFamily="34" charset="0"/>
              </a:rPr>
              <a:t>, P. </a:t>
            </a:r>
            <a:r>
              <a:rPr lang="en-US" sz="1600" dirty="0" err="1" smtClean="0">
                <a:latin typeface="Calibri" panose="020F0502020204030204" pitchFamily="34" charset="0"/>
              </a:rPr>
              <a:t>Lafon</a:t>
            </a:r>
            <a:r>
              <a:rPr lang="en-US" sz="1600" dirty="0" smtClean="0">
                <a:latin typeface="Calibri" panose="020F0502020204030204" pitchFamily="34" charset="0"/>
              </a:rPr>
              <a:t>, X. </a:t>
            </a:r>
            <a:r>
              <a:rPr lang="en-US" sz="1600" dirty="0" err="1" smtClean="0">
                <a:latin typeface="Calibri" panose="020F0502020204030204" pitchFamily="34" charset="0"/>
              </a:rPr>
              <a:t>Gloerfelt</a:t>
            </a:r>
            <a:r>
              <a:rPr lang="en-US" sz="1600" dirty="0" smtClean="0">
                <a:latin typeface="Calibri" panose="020F0502020204030204" pitchFamily="34" charset="0"/>
              </a:rPr>
              <a:t>, C. </a:t>
            </a:r>
            <a:r>
              <a:rPr lang="en-US" sz="1600" dirty="0" err="1" smtClean="0">
                <a:latin typeface="Calibri" panose="020F0502020204030204" pitchFamily="34" charset="0"/>
              </a:rPr>
              <a:t>Bailly</a:t>
            </a:r>
            <a:r>
              <a:rPr lang="en-US" sz="1600" dirty="0" smtClean="0">
                <a:latin typeface="Calibri" panose="020F0502020204030204" pitchFamily="34" charset="0"/>
              </a:rPr>
              <a:t>.  Reliable reduced-order models for time-dependent linearized Euler equations.  </a:t>
            </a:r>
            <a:r>
              <a:rPr lang="en-US" sz="1600" i="1" dirty="0" smtClean="0">
                <a:latin typeface="Calibri" panose="020F0502020204030204" pitchFamily="34" charset="0"/>
              </a:rPr>
              <a:t>J. </a:t>
            </a:r>
            <a:r>
              <a:rPr lang="en-US" sz="1600" i="1" dirty="0" err="1" smtClean="0">
                <a:latin typeface="Calibri" panose="020F0502020204030204" pitchFamily="34" charset="0"/>
              </a:rPr>
              <a:t>Comput</a:t>
            </a:r>
            <a:r>
              <a:rPr lang="en-US" sz="1600" i="1" dirty="0" smtClean="0">
                <a:latin typeface="Calibri" panose="020F0502020204030204" pitchFamily="34" charset="0"/>
              </a:rPr>
              <a:t>. Phys.  </a:t>
            </a:r>
            <a:r>
              <a:rPr lang="en-US" sz="1600" b="1" dirty="0" smtClean="0">
                <a:latin typeface="Calibri" panose="020F0502020204030204" pitchFamily="34" charset="0"/>
              </a:rPr>
              <a:t>231</a:t>
            </a:r>
            <a:r>
              <a:rPr lang="en-US" sz="1600" dirty="0" smtClean="0">
                <a:latin typeface="Calibri" panose="020F0502020204030204" pitchFamily="34" charset="0"/>
              </a:rPr>
              <a:t>(15): 5176-5194, 2012.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B. Bond, L. Daniel, Guaranteed stable projection-based model reduction for indefinite and unstable linear systems, In: </a:t>
            </a:r>
            <a:r>
              <a:rPr lang="en-US" sz="1600" i="1" dirty="0">
                <a:latin typeface="Calibri" panose="020F0502020204030204" pitchFamily="34" charset="0"/>
              </a:rPr>
              <a:t>Proceedings of the 2008 </a:t>
            </a:r>
            <a:r>
              <a:rPr lang="en-US" sz="1600" i="1" dirty="0" smtClean="0">
                <a:latin typeface="Calibri" panose="020F0502020204030204" pitchFamily="34" charset="0"/>
              </a:rPr>
              <a:t>IEEE/ACM </a:t>
            </a:r>
            <a:r>
              <a:rPr lang="en-US" sz="1600" i="1" dirty="0">
                <a:latin typeface="Calibri" panose="020F0502020204030204" pitchFamily="34" charset="0"/>
              </a:rPr>
              <a:t>International Conference on Computer-Aided Design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728–735</a:t>
            </a:r>
            <a:r>
              <a:rPr lang="en-US" sz="1600" dirty="0">
                <a:latin typeface="Calibri" panose="020F0502020204030204" pitchFamily="34" charset="0"/>
              </a:rPr>
              <a:t>, 2008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D. </a:t>
            </a:r>
            <a:r>
              <a:rPr lang="en-US" sz="1600" dirty="0" err="1">
                <a:latin typeface="Calibri" panose="020F0502020204030204" pitchFamily="34" charset="0"/>
              </a:rPr>
              <a:t>Amsallem</a:t>
            </a:r>
            <a:r>
              <a:rPr lang="en-US" sz="1600" dirty="0">
                <a:latin typeface="Calibri" panose="020F0502020204030204" pitchFamily="34" charset="0"/>
              </a:rPr>
              <a:t>, C. </a:t>
            </a:r>
            <a:r>
              <a:rPr lang="en-US" sz="1600" dirty="0" err="1">
                <a:latin typeface="Calibri" panose="020F0502020204030204" pitchFamily="34" charset="0"/>
              </a:rPr>
              <a:t>Farhat</a:t>
            </a:r>
            <a:r>
              <a:rPr lang="en-US" sz="1600" dirty="0">
                <a:latin typeface="Calibri" panose="020F0502020204030204" pitchFamily="34" charset="0"/>
              </a:rPr>
              <a:t>.  Stabilization of projection-based reduced order models.  </a:t>
            </a:r>
            <a:r>
              <a:rPr lang="en-US" sz="1600" i="1" dirty="0">
                <a:latin typeface="Calibri" panose="020F0502020204030204" pitchFamily="34" charset="0"/>
              </a:rPr>
              <a:t>Int. J. </a:t>
            </a:r>
            <a:r>
              <a:rPr lang="en-US" sz="1600" i="1" dirty="0" err="1">
                <a:latin typeface="Calibri" panose="020F0502020204030204" pitchFamily="34" charset="0"/>
              </a:rPr>
              <a:t>Numer</a:t>
            </a:r>
            <a:r>
              <a:rPr lang="en-US" sz="1600" i="1" dirty="0">
                <a:latin typeface="Calibri" panose="020F0502020204030204" pitchFamily="34" charset="0"/>
              </a:rPr>
              <a:t>. Methods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b="1" dirty="0">
                <a:latin typeface="Calibri" panose="020F0502020204030204" pitchFamily="34" charset="0"/>
              </a:rPr>
              <a:t>91 </a:t>
            </a:r>
            <a:r>
              <a:rPr lang="en-US" sz="1600" dirty="0">
                <a:latin typeface="Calibri" panose="020F0502020204030204" pitchFamily="34" charset="0"/>
              </a:rPr>
              <a:t>(4) (2012) 358-377.  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F. </a:t>
            </a:r>
            <a:r>
              <a:rPr lang="en-US" sz="1600" dirty="0" err="1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and S. Menon. Studies of shock/turbulent </a:t>
            </a:r>
            <a:r>
              <a:rPr lang="en-US" sz="1600" dirty="0" smtClean="0">
                <a:latin typeface="Calibri" panose="020F0502020204030204" pitchFamily="34" charset="0"/>
              </a:rPr>
              <a:t>shear layer </a:t>
            </a:r>
            <a:r>
              <a:rPr lang="en-US" sz="1600" dirty="0">
                <a:latin typeface="Calibri" panose="020F0502020204030204" pitchFamily="34" charset="0"/>
              </a:rPr>
              <a:t>interaction using </a:t>
            </a:r>
            <a:r>
              <a:rPr lang="en-US" sz="1600" dirty="0" smtClean="0">
                <a:latin typeface="Calibri" panose="020F0502020204030204" pitchFamily="34" charset="0"/>
              </a:rPr>
              <a:t>large-eddy simulation.  </a:t>
            </a:r>
            <a:r>
              <a:rPr lang="en-US" sz="1600" i="1" dirty="0" smtClean="0">
                <a:latin typeface="Calibri" panose="020F0502020204030204" pitchFamily="34" charset="0"/>
              </a:rPr>
              <a:t>Computers </a:t>
            </a:r>
            <a:r>
              <a:rPr lang="en-US" sz="1600" i="1" dirty="0">
                <a:latin typeface="Calibri" panose="020F0502020204030204" pitchFamily="34" charset="0"/>
              </a:rPr>
              <a:t>and </a:t>
            </a:r>
            <a:r>
              <a:rPr lang="en-US" sz="1600" i="1" dirty="0" smtClean="0">
                <a:latin typeface="Calibri" panose="020F0502020204030204" pitchFamily="34" charset="0"/>
              </a:rPr>
              <a:t>Fluids,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39</a:t>
            </a:r>
            <a:r>
              <a:rPr lang="en-US" sz="1600" dirty="0" smtClean="0">
                <a:latin typeface="Calibri" panose="020F0502020204030204" pitchFamily="34" charset="0"/>
              </a:rPr>
              <a:t> 800–819 (2010).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39658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4039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References (continued)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20200"/>
            <a:ext cx="8686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Z. Wang, I. Akhtar, J. </a:t>
            </a:r>
            <a:r>
              <a:rPr lang="en-US" sz="1600" dirty="0" err="1">
                <a:latin typeface="Calibri" panose="020F0502020204030204" pitchFamily="34" charset="0"/>
              </a:rPr>
              <a:t>Borggaard</a:t>
            </a:r>
            <a:r>
              <a:rPr lang="en-US" sz="1600" dirty="0">
                <a:latin typeface="Calibri" panose="020F0502020204030204" pitchFamily="34" charset="0"/>
              </a:rPr>
              <a:t>, T. Iliescu.  Proper orthogonal decomposition closure models for turbulent flows: a numerical comparison. 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Methods Appl. Mech. </a:t>
            </a:r>
            <a:r>
              <a:rPr lang="en-US" sz="1600" i="1" dirty="0" err="1">
                <a:latin typeface="Calibri" panose="020F0502020204030204" pitchFamily="34" charset="0"/>
              </a:rPr>
              <a:t>Engrg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b="1" dirty="0">
                <a:latin typeface="Calibri" panose="020F0502020204030204" pitchFamily="34" charset="0"/>
              </a:rPr>
              <a:t>237-240</a:t>
            </a:r>
            <a:r>
              <a:rPr lang="en-US" sz="1600" dirty="0">
                <a:latin typeface="Calibri" panose="020F0502020204030204" pitchFamily="34" charset="0"/>
              </a:rPr>
              <a:t>:10-26, 2012. 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S. Arunajatesan, M.F. Barone, B.G. van Bloemen Waanders, J.A. Fike.  Reduced Order Modeling for Prediction and Control of Large-Scale Systems.  </a:t>
            </a:r>
            <a:r>
              <a:rPr lang="en-US" sz="1600" i="1" dirty="0" smtClean="0">
                <a:latin typeface="Calibri" panose="020F0502020204030204" pitchFamily="34" charset="0"/>
              </a:rPr>
              <a:t>Sandia National Laboratories Report, SAND No. 2014-4693</a:t>
            </a:r>
            <a:r>
              <a:rPr lang="en-US" sz="1600" dirty="0" smtClean="0">
                <a:latin typeface="Calibri" panose="020F0502020204030204" pitchFamily="34" charset="0"/>
              </a:rPr>
              <a:t> (2014).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S. Arunajatesan.  A Stable </a:t>
            </a:r>
            <a:r>
              <a:rPr lang="en-US" sz="1600" dirty="0" err="1" smtClean="0">
                <a:latin typeface="Calibri" panose="020F0502020204030204" pitchFamily="34" charset="0"/>
              </a:rPr>
              <a:t>Galerkin</a:t>
            </a:r>
            <a:r>
              <a:rPr lang="en-US" sz="1600" dirty="0" smtClean="0">
                <a:latin typeface="Calibri" panose="020F0502020204030204" pitchFamily="34" charset="0"/>
              </a:rPr>
              <a:t> Reduced Order Model (ROM) for Compressible Flow, </a:t>
            </a:r>
            <a:r>
              <a:rPr lang="en-US" sz="1600" i="1" dirty="0" smtClean="0">
                <a:latin typeface="Calibri" panose="020F0502020204030204" pitchFamily="34" charset="0"/>
              </a:rPr>
              <a:t>WCCM-2012-18407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th</a:t>
            </a:r>
            <a:r>
              <a:rPr lang="en-US" sz="1600" i="1" dirty="0" smtClean="0">
                <a:latin typeface="Calibri" panose="020F0502020204030204" pitchFamily="34" charset="0"/>
              </a:rPr>
              <a:t> World Congress on Computational Mechanics (WCCM X), </a:t>
            </a:r>
            <a:r>
              <a:rPr lang="en-US" sz="1600" dirty="0" smtClean="0">
                <a:latin typeface="Calibri" panose="020F0502020204030204" pitchFamily="34" charset="0"/>
              </a:rPr>
              <a:t>Sao Paulo, Brazil (2012).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K. Carlberg, C. </a:t>
            </a:r>
            <a:r>
              <a:rPr lang="en-US" sz="1600" dirty="0" err="1" smtClean="0">
                <a:latin typeface="Calibri" panose="020F0502020204030204" pitchFamily="34" charset="0"/>
              </a:rPr>
              <a:t>Bou-Mosleh</a:t>
            </a:r>
            <a:r>
              <a:rPr lang="en-US" sz="1600" dirty="0" smtClean="0">
                <a:latin typeface="Calibri" panose="020F0502020204030204" pitchFamily="34" charset="0"/>
              </a:rPr>
              <a:t>, C. </a:t>
            </a:r>
            <a:r>
              <a:rPr lang="en-US" sz="1600" dirty="0" err="1" smtClean="0">
                <a:latin typeface="Calibri" panose="020F0502020204030204" pitchFamily="34" charset="0"/>
              </a:rPr>
              <a:t>Farhat</a:t>
            </a:r>
            <a:r>
              <a:rPr lang="en-US" sz="1600" dirty="0" smtClean="0">
                <a:latin typeface="Calibri" panose="020F0502020204030204" pitchFamily="34" charset="0"/>
              </a:rPr>
              <a:t>.  Efficient nonlinear model reduction via a least-squares </a:t>
            </a:r>
            <a:r>
              <a:rPr lang="en-US" sz="1600" dirty="0" err="1" smtClean="0">
                <a:latin typeface="Calibri" panose="020F0502020204030204" pitchFamily="34" charset="0"/>
              </a:rPr>
              <a:t>Petrov-Galerkin</a:t>
            </a:r>
            <a:r>
              <a:rPr lang="en-US" sz="1600" dirty="0" smtClean="0">
                <a:latin typeface="Calibri" panose="020F0502020204030204" pitchFamily="34" charset="0"/>
              </a:rPr>
              <a:t> projection and compressive tensor approximations.  </a:t>
            </a:r>
            <a:r>
              <a:rPr lang="en-US" sz="1600" i="1" dirty="0" smtClean="0">
                <a:latin typeface="Calibri" panose="020F0502020204030204" pitchFamily="34" charset="0"/>
              </a:rPr>
              <a:t>Int. J. </a:t>
            </a:r>
            <a:r>
              <a:rPr lang="en-US" sz="1600" i="1" dirty="0" err="1" smtClean="0">
                <a:latin typeface="Calibri" panose="020F0502020204030204" pitchFamily="34" charset="0"/>
              </a:rPr>
              <a:t>Numer</a:t>
            </a:r>
            <a:r>
              <a:rPr lang="en-US" sz="1600" i="1" dirty="0" smtClean="0">
                <a:latin typeface="Calibri" panose="020F0502020204030204" pitchFamily="34" charset="0"/>
              </a:rPr>
              <a:t>. Meth. </a:t>
            </a:r>
            <a:r>
              <a:rPr lang="en-US" sz="1600" i="1" dirty="0" err="1" smtClean="0">
                <a:latin typeface="Calibri" panose="020F0502020204030204" pitchFamily="34" charset="0"/>
              </a:rPr>
              <a:t>Engng</a:t>
            </a:r>
            <a:r>
              <a:rPr lang="en-US" sz="1600" i="1" dirty="0" smtClean="0">
                <a:latin typeface="Calibri" panose="020F0502020204030204" pitchFamily="34" charset="0"/>
              </a:rPr>
              <a:t>. </a:t>
            </a:r>
            <a:r>
              <a:rPr lang="en-US" sz="1600" b="1" dirty="0" smtClean="0">
                <a:latin typeface="Calibri" panose="020F0502020204030204" pitchFamily="34" charset="0"/>
              </a:rPr>
              <a:t>86</a:t>
            </a:r>
            <a:r>
              <a:rPr lang="en-US" sz="1600" dirty="0" smtClean="0">
                <a:latin typeface="Calibri" panose="020F0502020204030204" pitchFamily="34" charset="0"/>
              </a:rPr>
              <a:t> (2) 155-181 (2011).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S. </a:t>
            </a:r>
            <a:r>
              <a:rPr lang="en-US" sz="1600" dirty="0" err="1" smtClean="0">
                <a:latin typeface="Calibri" panose="020F0502020204030204" pitchFamily="34" charset="0"/>
              </a:rPr>
              <a:t>Chaturantabut</a:t>
            </a:r>
            <a:r>
              <a:rPr lang="en-US" sz="1600" dirty="0" smtClean="0">
                <a:latin typeface="Calibri" panose="020F0502020204030204" pitchFamily="34" charset="0"/>
              </a:rPr>
              <a:t>, D.C. Sorensen.  Discrete empirical interpolation for nonlinear model reduction.  </a:t>
            </a:r>
            <a:r>
              <a:rPr lang="en-US" sz="1600" i="1" dirty="0" smtClean="0">
                <a:latin typeface="Calibri" panose="020F0502020204030204" pitchFamily="34" charset="0"/>
              </a:rPr>
              <a:t>Technical Report TR09-05</a:t>
            </a:r>
            <a:r>
              <a:rPr lang="en-US" sz="1600" dirty="0" smtClean="0">
                <a:latin typeface="Calibri" panose="020F0502020204030204" pitchFamily="34" charset="0"/>
              </a:rPr>
              <a:t>, Department of Computational and Applied Mathematics, Rice University (2009).</a:t>
            </a:r>
            <a:endParaRPr lang="en-US" sz="16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I. Kalashnikova</a:t>
            </a:r>
            <a:r>
              <a:rPr lang="en-US" sz="1600" dirty="0">
                <a:latin typeface="Calibri" panose="020F0502020204030204" pitchFamily="34" charset="0"/>
              </a:rPr>
              <a:t>, B.G. van Bloemen Waanders, S. Arunajatesan, M.F. Barone. "Stabilization of Projection-Based Reduced Order Models for Linear Time-Invariant Systems via Optimization-Based Eigenvalue Reassignment".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</a:rPr>
              <a:t> 272 (2014) 251-270</a:t>
            </a:r>
            <a:r>
              <a:rPr lang="en-US" sz="1600" dirty="0"/>
              <a:t>.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499120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28725"/>
            <a:ext cx="8229600" cy="532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81200" y="141982"/>
            <a:ext cx="71625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Proper Orthogonal Decomposition (POD)/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Method to Model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200" y="3429000"/>
                <a:ext cx="3856633" cy="7386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Snapshot matrix</a:t>
                </a:r>
                <a:r>
                  <a:rPr lang="en-US" sz="1400" b="1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=(</m:t>
                    </m:r>
                    <m:sSup>
                      <m:sSupPr>
                        <m:ctrlPr>
                          <a:rPr lang="en-US" sz="14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dirty="0"/>
                  <a:t>, …,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𝐾</m:t>
                        </m:r>
                      </m:sup>
                    </m:sSup>
                    <m:r>
                      <a:rPr lang="en-US" sz="14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1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sz="1400" i="1" dirty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𝑁𝑥𝐾</m:t>
                        </m:r>
                      </m:sup>
                    </m:sSup>
                  </m:oMath>
                </a14:m>
                <a:endParaRPr lang="en-US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SVD:</a:t>
                </a:r>
                <a:r>
                  <a:rPr lang="en-US" sz="1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</m:t>
                    </m:r>
                    <m:r>
                      <a:rPr lang="en-US" sz="1400" b="1" i="1">
                        <a:latin typeface="Cambria Math"/>
                      </a:rPr>
                      <m:t>𝑼</m:t>
                    </m:r>
                    <m:r>
                      <a:rPr lang="el-GR" sz="1400" b="1" i="1">
                        <a:latin typeface="Cambria Math"/>
                        <a:ea typeface="Cambria Math"/>
                      </a:rPr>
                      <m:t>𝜮</m:t>
                    </m:r>
                    <m:sSup>
                      <m:sSupPr>
                        <m:ctrlPr>
                          <a:rPr lang="el-GR" sz="1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/>
                            <a:ea typeface="Cambria Math"/>
                          </a:rPr>
                          <m:t>𝑽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 sz="1400" b="1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Truncation:</a:t>
                </a:r>
                <a:r>
                  <a:rPr lang="en-US" sz="1400" b="1" i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l-GR" sz="1400" b="1" i="1">
                            <a:latin typeface="Cambria Math"/>
                            <a:ea typeface="Cambria Math"/>
                          </a:rPr>
                          <m:t>𝜱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𝑀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400" dirty="0"/>
                  <a:t>)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=</m:t>
                    </m:r>
                    <m:r>
                      <a:rPr lang="en-US" sz="1400" b="1" i="1" dirty="0">
                        <a:latin typeface="Cambria Math"/>
                      </a:rPr>
                      <m:t>𝑼</m:t>
                    </m:r>
                    <m:d>
                      <m:dPr>
                        <m:ctrlPr>
                          <a:rPr lang="en-US" sz="1400" b="1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/>
                          </a:rPr>
                          <m:t>:,1:</m:t>
                        </m:r>
                        <m:r>
                          <a:rPr lang="en-US" sz="1400" i="1" dirty="0">
                            <a:latin typeface="Cambria Math"/>
                          </a:rPr>
                          <m:t>𝑀</m:t>
                        </m:r>
                      </m:e>
                    </m:d>
                  </m:oMath>
                </a14:m>
                <a:endParaRPr lang="en-US" sz="1400" b="1" dirty="0" smtClean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429000"/>
                <a:ext cx="3856633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158" b="-650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62800" y="3326249"/>
                <a:ext cx="1905000" cy="11695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 smtClean="0">
                    <a:latin typeface="Calibri" panose="020F0502020204030204" pitchFamily="34" charset="0"/>
                  </a:rPr>
                  <a:t>dofs</a:t>
                </a:r>
                <a:r>
                  <a:rPr lang="en-US" sz="1400" dirty="0" smtClean="0">
                    <a:latin typeface="Calibri" panose="020F0502020204030204" pitchFamily="34" charset="0"/>
                  </a:rPr>
                  <a:t> in high-fidelity simulation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snapshots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 smtClean="0">
                    <a:latin typeface="Calibri" panose="020F0502020204030204" pitchFamily="34" charset="0"/>
                  </a:rPr>
                  <a:t>dofs</a:t>
                </a:r>
                <a:r>
                  <a:rPr lang="en-US" sz="1400" dirty="0" smtClean="0">
                    <a:latin typeface="Calibri" panose="020F0502020204030204" pitchFamily="34" charset="0"/>
                  </a:rPr>
                  <a:t> in ROM </a:t>
                </a:r>
              </a:p>
              <a:p>
                <a:r>
                  <a:rPr lang="en-US" sz="1400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326249"/>
                <a:ext cx="1905000" cy="1169551"/>
              </a:xfrm>
              <a:prstGeom prst="rect">
                <a:avLst/>
              </a:prstGeom>
              <a:blipFill rotWithShape="1">
                <a:blip r:embed="rId4"/>
                <a:stretch>
                  <a:fillRect l="-317" b="-36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38911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6637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Discrete vs. Continuous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Projection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Discrete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1143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Continuous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1752600"/>
                <a:ext cx="20574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752600"/>
                <a:ext cx="2057400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3704" b="-9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91200" y="1752600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752600"/>
                <a:ext cx="205740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3704" b="-9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0" y="2667000"/>
                <a:ext cx="20574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CFD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67000"/>
                <a:ext cx="2057400" cy="654988"/>
              </a:xfrm>
              <a:prstGeom prst="rect">
                <a:avLst/>
              </a:prstGeom>
              <a:blipFill rotWithShape="1">
                <a:blip r:embed="rId4"/>
                <a:stretch>
                  <a:fillRect t="-3670" b="-9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91200" y="2667000"/>
                <a:ext cx="2057400" cy="6549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CFD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667000"/>
                <a:ext cx="2057400" cy="654988"/>
              </a:xfrm>
              <a:prstGeom prst="rect">
                <a:avLst/>
              </a:prstGeom>
              <a:blipFill rotWithShape="1">
                <a:blip r:embed="rId5"/>
                <a:stretch>
                  <a:fillRect t="-3670" b="-9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2000" y="3733800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Discrete modal basis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/>
                        <a:ea typeface="Cambria Math"/>
                      </a:rPr>
                      <m:t>𝜱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733800"/>
                <a:ext cx="2057400" cy="646331"/>
              </a:xfrm>
              <a:prstGeom prst="rect">
                <a:avLst/>
              </a:prstGeom>
              <a:blipFill rotWithShape="1">
                <a:blip r:embed="rId6"/>
                <a:stretch>
                  <a:fillRect t="-3704" b="-1203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91200" y="3657600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Continuous modal basis*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657600"/>
                <a:ext cx="2057400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33400" y="4724400"/>
            <a:ext cx="2667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CFD model (matrix operation)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4648200"/>
            <a:ext cx="2971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governing PDEs (numerical integration)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3400" y="5678268"/>
                <a:ext cx="26670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𝒂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0" i="1" baseline="30000" dirty="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1" i="1" dirty="0" smtClean="0">
                          <a:latin typeface="Cambria Math"/>
                        </a:rPr>
                        <m:t>𝒂</m:t>
                      </m:r>
                      <m:r>
                        <a:rPr lang="en-US" b="0" i="1" baseline="-25000" dirty="0" smtClean="0"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678268"/>
                <a:ext cx="2667000" cy="654988"/>
              </a:xfrm>
              <a:prstGeom prst="rect">
                <a:avLst/>
              </a:prstGeom>
              <a:blipFill rotWithShape="1">
                <a:blip r:embed="rId8"/>
                <a:stretch>
                  <a:fillRect t="-363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86400" y="5638800"/>
                <a:ext cx="2667000" cy="6399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𝑗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5638800"/>
                <a:ext cx="2667000" cy="639983"/>
              </a:xfrm>
              <a:prstGeom prst="rect">
                <a:avLst/>
              </a:prstGeom>
              <a:blipFill rotWithShape="1">
                <a:blip r:embed="rId9"/>
                <a:stretch>
                  <a:fillRect t="-3738" b="-74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505200" y="6474023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* Continuous functions space is defined using finite elements.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 bwMode="auto">
          <a:xfrm>
            <a:off x="1790700" y="2398931"/>
            <a:ext cx="0" cy="268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 bwMode="auto">
          <a:xfrm>
            <a:off x="1790700" y="3321988"/>
            <a:ext cx="0" cy="411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752600" y="4388788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1752600" y="5370731"/>
            <a:ext cx="0" cy="307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endCxn id="8" idx="0"/>
          </p:cNvCxnSpPr>
          <p:nvPr/>
        </p:nvCxnSpPr>
        <p:spPr bwMode="auto">
          <a:xfrm flipH="1">
            <a:off x="6819900" y="2387853"/>
            <a:ext cx="9526" cy="279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endCxn id="10" idx="0"/>
          </p:cNvCxnSpPr>
          <p:nvPr/>
        </p:nvCxnSpPr>
        <p:spPr bwMode="auto">
          <a:xfrm>
            <a:off x="6819900" y="3321988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819900" y="4312588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6781800" y="5294531"/>
            <a:ext cx="0" cy="344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Rectangle 39"/>
          <p:cNvSpPr/>
          <p:nvPr/>
        </p:nvSpPr>
        <p:spPr bwMode="auto">
          <a:xfrm>
            <a:off x="5172003" y="1232595"/>
            <a:ext cx="3362398" cy="5241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81400" y="1676400"/>
            <a:ext cx="121920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This talk focuses on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43" name="Straight Arrow Connector 42"/>
          <p:cNvCxnSpPr>
            <a:stCxn id="41" idx="3"/>
          </p:cNvCxnSpPr>
          <p:nvPr/>
        </p:nvCxnSpPr>
        <p:spPr bwMode="auto">
          <a:xfrm flipV="1">
            <a:off x="4800600" y="1999565"/>
            <a:ext cx="361805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2492276"/>
            <a:ext cx="1676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PDEs are linear or have polynomial non-</a:t>
            </a:r>
            <a:r>
              <a:rPr lang="en-US" dirty="0" err="1" smtClean="0">
                <a:latin typeface="Calibri" panose="020F0502020204030204" pitchFamily="34" charset="0"/>
              </a:rPr>
              <a:t>linearities</a:t>
            </a:r>
            <a:r>
              <a:rPr lang="en-US" dirty="0" smtClean="0">
                <a:latin typeface="Calibri" panose="020F0502020204030204" pitchFamily="34" charset="0"/>
              </a:rPr>
              <a:t>, projection can be calculated in </a:t>
            </a:r>
            <a:r>
              <a:rPr lang="en-US" b="1" dirty="0" smtClean="0">
                <a:latin typeface="Calibri" panose="020F0502020204030204" pitchFamily="34" charset="0"/>
              </a:rPr>
              <a:t>offline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</a:rPr>
              <a:t>stage</a:t>
            </a:r>
            <a:r>
              <a:rPr lang="en-US" dirty="0" smtClean="0">
                <a:latin typeface="Calibri" panose="020F0502020204030204" pitchFamily="34" charset="0"/>
              </a:rPr>
              <a:t> of MOR.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94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97579" y="314980"/>
            <a:ext cx="6539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Stability Issues of POD/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ROMs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1295400"/>
                <a:ext cx="3581400" cy="7694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Full </a:t>
                </a:r>
                <a:r>
                  <a:rPr lang="en-US" b="1" dirty="0">
                    <a:latin typeface="Calibri" panose="020F0502020204030204" pitchFamily="34" charset="0"/>
                  </a:rPr>
                  <a:t>Order Model (FOM)</a:t>
                </a:r>
              </a:p>
              <a:p>
                <a:pPr algn="ctr"/>
                <a:endParaRPr lang="en-US" sz="800" b="1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𝒩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95400"/>
                <a:ext cx="3581400" cy="769441"/>
              </a:xfrm>
              <a:prstGeom prst="rect">
                <a:avLst/>
              </a:prstGeom>
              <a:blipFill rotWithShape="1">
                <a:blip r:embed="rId2"/>
                <a:stretch>
                  <a:fillRect t="-3125" b="-39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48200" y="1295400"/>
                <a:ext cx="3962400" cy="7694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Reduced Order Model (ROM)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𝑵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295400"/>
                <a:ext cx="3962400" cy="769441"/>
              </a:xfrm>
              <a:prstGeom prst="rect">
                <a:avLst/>
              </a:prstGeom>
              <a:blipFill rotWithShape="1">
                <a:blip r:embed="rId3"/>
                <a:stretch>
                  <a:fillRect t="-3125" b="-39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97579" y="2272784"/>
                <a:ext cx="4733925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Problem: </a:t>
                </a:r>
                <a:r>
                  <a:rPr lang="en-US" dirty="0" smtClean="0">
                    <a:latin typeface="Calibri" panose="020F0502020204030204" pitchFamily="34" charset="0"/>
                  </a:rPr>
                  <a:t>FOM stable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ROM stable!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79" y="2272784"/>
                <a:ext cx="4733925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4300" y="2743200"/>
            <a:ext cx="6667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There is no </a:t>
            </a:r>
            <a:r>
              <a:rPr lang="en-US" i="1" dirty="0" smtClean="0">
                <a:latin typeface="Calibri" panose="020F0502020204030204" pitchFamily="34" charset="0"/>
              </a:rPr>
              <a:t>a priori </a:t>
            </a:r>
            <a:r>
              <a:rPr lang="en-US" dirty="0" smtClean="0">
                <a:latin typeface="Calibri" panose="020F0502020204030204" pitchFamily="34" charset="0"/>
              </a:rPr>
              <a:t>stability guarantee for POD/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ROMs.  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 of a ROM is commonly evaluated </a:t>
            </a:r>
            <a:r>
              <a:rPr lang="en-US" i="1" dirty="0">
                <a:latin typeface="Calibri" panose="020F0502020204030204" pitchFamily="34" charset="0"/>
              </a:rPr>
              <a:t>a </a:t>
            </a:r>
            <a:r>
              <a:rPr lang="en-US" i="1" dirty="0" smtClean="0">
                <a:latin typeface="Calibri" panose="020F0502020204030204" pitchFamily="34" charset="0"/>
              </a:rPr>
              <a:t>posteriori </a:t>
            </a:r>
            <a:r>
              <a:rPr lang="en-US" dirty="0">
                <a:latin typeface="Calibri" panose="020F0502020204030204" pitchFamily="34" charset="0"/>
              </a:rPr>
              <a:t>– </a:t>
            </a:r>
            <a:r>
              <a:rPr lang="en-US" b="1" dirty="0">
                <a:latin typeface="Calibri" panose="020F0502020204030204" pitchFamily="34" charset="0"/>
              </a:rPr>
              <a:t>RISKY</a:t>
            </a:r>
            <a:r>
              <a:rPr lang="en-US" b="1" dirty="0" smtClean="0">
                <a:latin typeface="Calibri" panose="020F0502020204030204" pitchFamily="34" charset="0"/>
              </a:rPr>
              <a:t>!</a:t>
            </a:r>
          </a:p>
          <a:p>
            <a:endParaRPr lang="en-US" sz="8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</a:t>
            </a:r>
            <a:r>
              <a:rPr lang="en-US" dirty="0" smtClean="0">
                <a:latin typeface="Calibri" panose="020F0502020204030204" pitchFamily="34" charset="0"/>
              </a:rPr>
              <a:t>nstability of POD/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ROMs is a </a:t>
            </a:r>
            <a:r>
              <a:rPr lang="en-US" b="1" dirty="0" smtClean="0">
                <a:latin typeface="Calibri" panose="020F0502020204030204" pitchFamily="34" charset="0"/>
              </a:rPr>
              <a:t>real </a:t>
            </a:r>
            <a:r>
              <a:rPr lang="en-US" dirty="0" smtClean="0">
                <a:latin typeface="Calibri" panose="020F0502020204030204" pitchFamily="34" charset="0"/>
              </a:rPr>
              <a:t>problem in some applications…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392607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279" y="6019800"/>
            <a:ext cx="5289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…e.g</a:t>
            </a:r>
            <a:r>
              <a:rPr lang="en-US" dirty="0">
                <a:latin typeface="Calibri" panose="020F0502020204030204" pitchFamily="34" charset="0"/>
              </a:rPr>
              <a:t>., </a:t>
            </a:r>
            <a:r>
              <a:rPr lang="en-US" dirty="0" smtClean="0">
                <a:latin typeface="Calibri" panose="020F0502020204030204" pitchFamily="34" charset="0"/>
              </a:rPr>
              <a:t>compressible flows, high-Reynolds number flows</a:t>
            </a:r>
            <a:r>
              <a:rPr lang="en-US" dirty="0">
                <a:latin typeface="Calibri" panose="020F0502020204030204" pitchFamily="34" charset="0"/>
              </a:rPr>
              <a:t>.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29" y="2864933"/>
            <a:ext cx="2515221" cy="1859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84" y="4848225"/>
            <a:ext cx="2556566" cy="1890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05375" y="4505980"/>
            <a:ext cx="172402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Top right: </a:t>
            </a:r>
            <a:r>
              <a:rPr lang="en-US" sz="1400" dirty="0" smtClean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Bottom right: </a:t>
            </a:r>
            <a:r>
              <a:rPr lang="en-US" sz="1400" dirty="0" smtClean="0">
                <a:latin typeface="Calibri" panose="020F0502020204030204" pitchFamily="34" charset="0"/>
              </a:rPr>
              <a:t>ROM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4443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515677" y="253425"/>
            <a:ext cx="27901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8194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Numerical solutions must maintain proper </a:t>
            </a:r>
            <a:r>
              <a:rPr lang="en-US" b="1" dirty="0" smtClean="0"/>
              <a:t>energy balance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352800"/>
            <a:ext cx="83058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 of ROM is intimately tied to choice of </a:t>
            </a:r>
            <a:r>
              <a:rPr lang="en-US" b="1" dirty="0">
                <a:latin typeface="Calibri" panose="020F0502020204030204" pitchFamily="34" charset="0"/>
              </a:rPr>
              <a:t>inner product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projection. </a:t>
            </a:r>
          </a:p>
          <a:p>
            <a:endParaRPr lang="en-US" sz="7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Stability-preserving inner product derived using the</a:t>
            </a:r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energy </a:t>
            </a:r>
            <a:r>
              <a:rPr lang="en-US" b="1" dirty="0" smtClean="0">
                <a:latin typeface="Calibri" panose="020F0502020204030204" pitchFamily="34" charset="0"/>
              </a:rPr>
              <a:t>method</a:t>
            </a:r>
            <a:r>
              <a:rPr lang="en-US" dirty="0" smtClean="0">
                <a:latin typeface="Calibri" panose="020F0502020204030204" pitchFamily="34" charset="0"/>
              </a:rPr>
              <a:t>: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Bounds numerical solution energy in a physical way.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</a:t>
            </a:r>
            <a:r>
              <a:rPr lang="en-US" dirty="0" smtClean="0">
                <a:latin typeface="Calibri" panose="020F0502020204030204" pitchFamily="34" charset="0"/>
              </a:rPr>
              <a:t>orrowed from spectral methods community.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Analysis is straightforward for ROMs constructed via </a:t>
            </a:r>
            <a:r>
              <a:rPr lang="en-US" b="1" dirty="0" smtClean="0">
                <a:latin typeface="Calibri" panose="020F0502020204030204" pitchFamily="34" charset="0"/>
              </a:rPr>
              <a:t>continuous projection.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537537"/>
            <a:ext cx="8382000" cy="1015663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Practical implication of energy-stability analysis: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energy inner product ensures that </a:t>
            </a:r>
            <a:r>
              <a:rPr lang="en-US" sz="2000" dirty="0">
                <a:latin typeface="Calibri" panose="020F0502020204030204" pitchFamily="34" charset="0"/>
              </a:rPr>
              <a:t>any “bad” modes will </a:t>
            </a:r>
            <a:r>
              <a:rPr lang="en-US" sz="2000" dirty="0" smtClean="0">
                <a:latin typeface="Calibri" panose="020F0502020204030204" pitchFamily="34" charset="0"/>
              </a:rPr>
              <a:t>not introduce </a:t>
            </a:r>
            <a:r>
              <a:rPr lang="en-US" sz="2000" dirty="0">
                <a:latin typeface="Calibri" panose="020F0502020204030204" pitchFamily="34" charset="0"/>
              </a:rPr>
              <a:t>spurious non-physical numerical instabilities into </a:t>
            </a:r>
            <a:r>
              <a:rPr lang="en-US" sz="2000" dirty="0" smtClean="0">
                <a:latin typeface="Calibri" panose="020F0502020204030204" pitchFamily="34" charset="0"/>
              </a:rPr>
              <a:t>the </a:t>
            </a:r>
            <a:r>
              <a:rPr lang="en-US" sz="2000" dirty="0" err="1" smtClean="0">
                <a:latin typeface="Calibri" panose="020F0502020204030204" pitchFamily="34" charset="0"/>
              </a:rPr>
              <a:t>Galerkin</a:t>
            </a:r>
            <a:r>
              <a:rPr lang="en-US" sz="2000" dirty="0" smtClean="0">
                <a:latin typeface="Calibri" panose="020F0502020204030204" pitchFamily="34" charset="0"/>
              </a:rPr>
              <a:t> approximation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6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7168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66800" y="65782"/>
            <a:ext cx="7696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Linearized Compressible Flow </a:t>
            </a:r>
          </a:p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3287374"/>
                <a:ext cx="8305800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Linearization of full compressible Euler/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obtained as follows: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r>
                  <a:rPr lang="en-US" dirty="0" smtClean="0">
                    <a:latin typeface="Calibri" panose="020F0502020204030204" pitchFamily="34" charset="0"/>
                  </a:rPr>
                  <a:t>Decompose fluid field as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steady mean </a:t>
                </a:r>
                <a:r>
                  <a:rPr lang="en-US" dirty="0" smtClean="0">
                    <a:latin typeface="Calibri" panose="020F0502020204030204" pitchFamily="34" charset="0"/>
                  </a:rPr>
                  <a:t>plus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unsteady fluctuation</a:t>
                </a:r>
              </a:p>
              <a:p>
                <a:pPr lvl="1"/>
                <a:endParaRPr lang="en-US" b="1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b="1" i="1" smtClean="0">
                          <a:latin typeface="Cambria Math"/>
                        </a:rPr>
                        <m:t>′(</m:t>
                      </m:r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 startAt="2"/>
                </a:pPr>
                <a:r>
                  <a:rPr lang="en-US" dirty="0" smtClean="0">
                    <a:latin typeface="Calibri" panose="020F0502020204030204" pitchFamily="34" charset="0"/>
                  </a:rPr>
                  <a:t>Linearize full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around steady mean to yield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linear hyperbolic/incompletely parabolic</a:t>
                </a:r>
                <a:r>
                  <a:rPr lang="en-US" dirty="0" smtClean="0">
                    <a:latin typeface="Calibri" panose="020F0502020204030204" pitchFamily="34" charset="0"/>
                  </a:rPr>
                  <a:t> system</a:t>
                </a: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287374"/>
                <a:ext cx="8305800" cy="2708434"/>
              </a:xfrm>
              <a:prstGeom prst="rect">
                <a:avLst/>
              </a:prstGeom>
              <a:blipFill rotWithShape="1">
                <a:blip r:embed="rId2"/>
                <a:stretch>
                  <a:fillRect l="-440" r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1362670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FOM </a:t>
                </a:r>
                <a:r>
                  <a:rPr lang="en-US" dirty="0">
                    <a:latin typeface="Calibri" panose="020F0502020204030204" pitchFamily="34" charset="0"/>
                  </a:rPr>
                  <a:t>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</a:t>
                </a:r>
                <a:r>
                  <a:rPr lang="en-US" dirty="0" smtClean="0">
                    <a:latin typeface="Calibri" panose="020F0502020204030204" pitchFamily="34" charset="0"/>
                  </a:rPr>
                  <a:t>linearly </a:t>
                </a:r>
                <a:r>
                  <a:rPr lang="en-US" dirty="0">
                    <a:latin typeface="Calibri" panose="020F0502020204030204" pitchFamily="34" charset="0"/>
                  </a:rPr>
                  <a:t>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i="1" dirty="0">
                    <a:latin typeface="Calibri" panose="020F0502020204030204" pitchFamily="34" charset="0"/>
                  </a:rPr>
                  <a:t>(</a:t>
                </a:r>
                <a:r>
                  <a:rPr lang="en-US" i="1" dirty="0" smtClean="0">
                    <a:latin typeface="Calibri" panose="020F0502020204030204" pitchFamily="34" charset="0"/>
                  </a:rPr>
                  <a:t>WCCM X talk and paper: Kalashnikova &amp; Arunajatesan, 2012).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362670"/>
                <a:ext cx="8305800" cy="923330"/>
              </a:xfrm>
              <a:prstGeom prst="rect">
                <a:avLst/>
              </a:prstGeom>
              <a:blipFill rotWithShape="1">
                <a:blip r:embed="rId3"/>
                <a:stretch>
                  <a:fillRect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38200" y="2505670"/>
            <a:ext cx="71628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Linearized compressible Euler/</a:t>
            </a:r>
            <a:r>
              <a:rPr lang="en-US" b="1" i="1" dirty="0" err="1">
                <a:latin typeface="Calibri" panose="020F0502020204030204" pitchFamily="34" charset="0"/>
              </a:rPr>
              <a:t>Navier</a:t>
            </a:r>
            <a:r>
              <a:rPr lang="en-US" b="1" i="1" dirty="0">
                <a:latin typeface="Calibri" panose="020F0502020204030204" pitchFamily="34" charset="0"/>
              </a:rPr>
              <a:t>-Stokes</a:t>
            </a:r>
            <a:r>
              <a:rPr lang="en-US" dirty="0">
                <a:latin typeface="Calibri" panose="020F0502020204030204" pitchFamily="34" charset="0"/>
              </a:rPr>
              <a:t> equations are appropriate when a compressible fluid system can be described by small-amplitude perturbations about a steady-state mean flow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57400" y="5867400"/>
                <a:ext cx="4953000" cy="7087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𝑨</m:t>
                      </m:r>
                      <m:r>
                        <a:rPr lang="en-US" i="1" baseline="-2500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𝑥𝑖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𝑥𝑗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𝑲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𝑥𝑖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867400"/>
                <a:ext cx="4953000" cy="7087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0589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59014" y="76200"/>
            <a:ext cx="59325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22098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 smtClean="0">
                    <a:latin typeface="Calibri" panose="020F0502020204030204" pitchFamily="34" charset="0"/>
                  </a:rPr>
                  <a:t>symmetrizer</a:t>
                </a:r>
                <a:r>
                  <a:rPr lang="en-US" dirty="0" smtClean="0">
                    <a:latin typeface="Calibri" panose="020F0502020204030204" pitchFamily="34" charset="0"/>
                  </a:rPr>
                  <a:t>”)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:</a:t>
                </a:r>
                <a:endParaRPr lang="en-US" sz="800" dirty="0" smtClean="0">
                  <a:latin typeface="Calibri" panose="020F0502020204030204" pitchFamily="34" charset="0"/>
                </a:endParaRPr>
              </a:p>
              <a:p>
                <a:r>
                  <a:rPr lang="en-US" sz="8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09800"/>
                <a:ext cx="8915400" cy="2254720"/>
              </a:xfrm>
              <a:prstGeom prst="rect">
                <a:avLst/>
              </a:prstGeom>
              <a:blipFill rotWithShape="1">
                <a:blip r:embed="rId2"/>
                <a:stretch>
                  <a:fillRect l="-479"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1447800"/>
            <a:ext cx="78486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Kalashnikova, 2009; Kalashnikova &amp; Arunajatesan, 2012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4419600"/>
                <a:ext cx="5638800" cy="10148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Symmetry </a:t>
                </a:r>
                <a:r>
                  <a:rPr lang="en-US" b="1" dirty="0">
                    <a:latin typeface="Calibri" panose="020F0502020204030204" pitchFamily="34" charset="0"/>
                  </a:rPr>
                  <a:t>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nner </a:t>
                </a:r>
                <a:r>
                  <a:rPr lang="en-US" b="1" dirty="0">
                    <a:latin typeface="Calibri" panose="020F0502020204030204" pitchFamily="34" charset="0"/>
                  </a:rPr>
                  <a:t>P</a:t>
                </a:r>
                <a:r>
                  <a:rPr lang="en-US" b="1" dirty="0" smtClean="0">
                    <a:latin typeface="Calibri" panose="020F0502020204030204" pitchFamily="34" charset="0"/>
                  </a:rPr>
                  <a:t>roduct </a:t>
                </a:r>
                <a:r>
                  <a:rPr lang="en-US" dirty="0">
                    <a:latin typeface="Calibri" panose="020F0502020204030204" pitchFamily="34" charset="0"/>
                  </a:rPr>
                  <a:t>(weighted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419600"/>
                <a:ext cx="5638800" cy="1014893"/>
              </a:xfrm>
              <a:prstGeom prst="rect">
                <a:avLst/>
              </a:prstGeom>
              <a:blipFill rotWithShape="1">
                <a:blip r:embed="rId3"/>
                <a:stretch>
                  <a:fillRect t="-3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5562600"/>
                <a:ext cx="8077200" cy="1106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If ROM is built in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symmetry inner product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approximation will satisfy the same energy expression as continuous PDEs: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/>
                                  </a:rPr>
                                  <m:t>𝒒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baseline="-25000" smtClean="0">
                                <a:latin typeface="Cambria Math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/>
                                  </a:rPr>
                                  <m:t>𝒙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1" i="1" baseline="-25000" smtClean="0">
                        <a:latin typeface="Cambria Math"/>
                      </a:rPr>
                      <m:t>𝑯</m:t>
                    </m:r>
                    <m:r>
                      <a:rPr lang="en-US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baseline="-25000" smtClean="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𝒙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,0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1" i="1" baseline="-25000" smtClean="0">
                        <a:latin typeface="Cambria Math"/>
                      </a:rPr>
                      <m:t>𝑯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⇒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𝑑𝐸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𝑀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≤0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for uniform base flow)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562600"/>
                <a:ext cx="8077200" cy="1106841"/>
              </a:xfrm>
              <a:prstGeom prst="rect">
                <a:avLst/>
              </a:prstGeom>
              <a:blipFill rotWithShape="1">
                <a:blip r:embed="rId4"/>
                <a:stretch>
                  <a:fillRect l="-453" t="-2762" r="-528" b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66184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63562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Symmetrizers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for Several Hyperbolic/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Incompletely Parabolic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9575" y="1219200"/>
                <a:ext cx="8305800" cy="397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Wave equation:</a:t>
                </a:r>
                <a:r>
                  <a:rPr lang="en-US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baseline="30000" smtClean="0">
                        <a:latin typeface="Cambria Math"/>
                      </a:rPr>
                      <m:t>2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dirty="0" smtClean="0">
                    <a:latin typeface="+mj-lt"/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US" i="1" dirty="0">
                            <a:latin typeface="Cambria Math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shallow water equations: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𝟎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compressible Euler: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1">
                        <a:latin typeface="Cambria Math"/>
                      </a:rPr>
                      <m:t>𝟎</m:t>
                    </m:r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compressible </a:t>
                </a:r>
                <a:r>
                  <a:rPr lang="en-US" b="1" i="1" u="sng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b="1" i="1" u="sng" dirty="0" smtClean="0">
                    <a:latin typeface="Calibri" panose="020F0502020204030204" pitchFamily="34" charset="0"/>
                  </a:rPr>
                  <a:t>-Stokes: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𝑥𝑗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𝑲</m:t>
                        </m:r>
                        <m:r>
                          <a:rPr lang="en-US" i="1" baseline="-25000">
                            <a:latin typeface="Cambria Math"/>
                          </a:rPr>
                          <m:t>𝑖𝑗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  <m:r>
                          <a:rPr lang="en-US" i="1">
                            <a:latin typeface="Cambria Math"/>
                          </a:rPr>
                          <m:t>)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′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𝑥𝑖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𝟎</m:t>
                    </m:r>
                  </m:oMath>
                </a14:m>
                <a:endParaRPr lang="en-US" b="1" i="1" dirty="0" smtClean="0">
                  <a:latin typeface="Cambria Math"/>
                </a:endParaRPr>
              </a:p>
              <a:p>
                <a:pPr marL="0" lvl="1"/>
                <a:endParaRPr lang="en-US" b="1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1219200"/>
                <a:ext cx="8305800" cy="3976025"/>
              </a:xfrm>
              <a:prstGeom prst="rect">
                <a:avLst/>
              </a:prstGeom>
              <a:blipFill rotWithShape="1">
                <a:blip r:embed="rId2"/>
                <a:stretch>
                  <a:fillRect l="-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3200" y="1198346"/>
                <a:ext cx="1752600" cy="5542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i="1" baseline="3000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198346"/>
                <a:ext cx="1752600" cy="5542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00800" y="1905000"/>
                <a:ext cx="2133600" cy="10042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</m:acc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1905000"/>
                <a:ext cx="2133600" cy="100424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3140225"/>
                <a:ext cx="3076575" cy="11269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(1+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i="1" baseline="3000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3140225"/>
                <a:ext cx="3076575" cy="1126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4954532"/>
                <a:ext cx="3733800" cy="15224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𝜌</m:t>
                                            </m:r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b="1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𝛾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−1)</m:t>
                                            </m:r>
                                          </m:e>
                                        </m:acc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 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𝑅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1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954532"/>
                <a:ext cx="3733800" cy="15224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668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341203"/>
            <a:ext cx="4343400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Barone &amp; Kalashnikova, </a:t>
            </a:r>
            <a:r>
              <a:rPr lang="en-US" sz="1600" i="1" dirty="0" smtClean="0">
                <a:latin typeface="Calibri" panose="020F0502020204030204" pitchFamily="34" charset="0"/>
              </a:rPr>
              <a:t>JCP</a:t>
            </a:r>
            <a:r>
              <a:rPr lang="en-US" sz="1600" dirty="0" smtClean="0">
                <a:latin typeface="Calibri" panose="020F0502020204030204" pitchFamily="34" charset="0"/>
              </a:rPr>
              <a:t>, 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Kalashnikova &amp; Arunajatesan, </a:t>
            </a:r>
            <a:r>
              <a:rPr lang="en-US" sz="1600" i="1" dirty="0" smtClean="0">
                <a:latin typeface="Calibri" panose="020F0502020204030204" pitchFamily="34" charset="0"/>
              </a:rPr>
              <a:t>WCCM X</a:t>
            </a:r>
            <a:r>
              <a:rPr lang="en-US" sz="1600" dirty="0" smtClean="0">
                <a:latin typeface="Calibri" panose="020F0502020204030204" pitchFamily="34" charset="0"/>
              </a:rPr>
              <a:t>, 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Kalashnikova </a:t>
            </a:r>
            <a:r>
              <a:rPr lang="en-US" sz="1600" i="1" dirty="0" smtClean="0"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SAND report</a:t>
            </a:r>
            <a:r>
              <a:rPr lang="en-US" sz="1600" dirty="0" smtClean="0">
                <a:latin typeface="Calibri" panose="020F0502020204030204" pitchFamily="34" charset="0"/>
              </a:rPr>
              <a:t>, 2014.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22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input{pre-packages}&#10;\input{pre-declarations}&#10;\input{pre-definitions}&#10;\begin{document}&#10;\begin{displaymath}&#10;&#10;\end{displaymath}&#10;\end{document}&#10;"/>
  <p:tag name="EMBEDFONTS" val="1"/>
</p:tagLst>
</file>

<file path=ppt/theme/theme1.xml><?xml version="1.0" encoding="utf-8"?>
<a:theme xmlns:a="http://schemas.openxmlformats.org/drawingml/2006/main" name="Kolda - SDM - Apr 30 2010">
  <a:themeElements>
    <a:clrScheme name="Sandia Colors">
      <a:dk1>
        <a:sysClr val="windowText" lastClr="000000"/>
      </a:dk1>
      <a:lt1>
        <a:sysClr val="window" lastClr="FFFFFF"/>
      </a:lt1>
      <a:dk2>
        <a:srgbClr val="17365D"/>
      </a:dk2>
      <a:lt2>
        <a:srgbClr val="EEECE1"/>
      </a:lt2>
      <a:accent1>
        <a:srgbClr val="33CCCC"/>
      </a:accent1>
      <a:accent2>
        <a:srgbClr val="CC0000"/>
      </a:accent2>
      <a:accent3>
        <a:srgbClr val="669900"/>
      </a:accent3>
      <a:accent4>
        <a:srgbClr val="9900F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Kolda - SDM - Apr 30 2010</Template>
  <TotalTime>13334</TotalTime>
  <Words>3448</Words>
  <Application>Microsoft Office PowerPoint</Application>
  <PresentationFormat>On-screen Show (4:3)</PresentationFormat>
  <Paragraphs>360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Cambria Math</vt:lpstr>
      <vt:lpstr>Helvetica</vt:lpstr>
      <vt:lpstr>Wingdings</vt:lpstr>
      <vt:lpstr>ＭＳ Ｐゴシック</vt:lpstr>
      <vt:lpstr>Calibri</vt:lpstr>
      <vt:lpstr>Courier New</vt:lpstr>
      <vt:lpstr>Kolda - SDM - Apr 30 2010</vt:lpstr>
      <vt:lpstr>5_Default Design</vt:lpstr>
      <vt:lpstr>Energy-Stable Galerkin Reduced Order Models for Nonlinear Compressible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Kalashnikova, Irina</dc:creator>
  <cp:lastModifiedBy>Kalashnikova, Irina</cp:lastModifiedBy>
  <cp:revision>695</cp:revision>
  <cp:lastPrinted>2012-03-22T17:00:33Z</cp:lastPrinted>
  <dcterms:created xsi:type="dcterms:W3CDTF">2010-04-22T00:05:18Z</dcterms:created>
  <dcterms:modified xsi:type="dcterms:W3CDTF">2014-08-08T14:46:31Z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0x010100ED6848BFB3B80D4FB91BB98E54455AC9</vt:lpwstr>
  </property>
</Properties>
</file>